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7" r:id="rId2"/>
    <p:sldId id="267" r:id="rId3"/>
    <p:sldId id="271" r:id="rId4"/>
    <p:sldId id="272" r:id="rId5"/>
    <p:sldId id="273" r:id="rId6"/>
    <p:sldId id="274" r:id="rId7"/>
    <p:sldId id="275" r:id="rId8"/>
    <p:sldId id="276" r:id="rId9"/>
    <p:sldId id="277" r:id="rId10"/>
    <p:sldId id="268" r:id="rId11"/>
    <p:sldId id="269" r:id="rId12"/>
    <p:sldId id="266" r:id="rId13"/>
    <p:sldId id="292" r:id="rId14"/>
    <p:sldId id="270" r:id="rId15"/>
    <p:sldId id="262" r:id="rId16"/>
    <p:sldId id="263" r:id="rId17"/>
    <p:sldId id="264" r:id="rId18"/>
    <p:sldId id="265" r:id="rId19"/>
    <p:sldId id="259" r:id="rId20"/>
    <p:sldId id="260" r:id="rId21"/>
    <p:sldId id="289" r:id="rId22"/>
    <p:sldId id="290" r:id="rId23"/>
    <p:sldId id="291" r:id="rId24"/>
    <p:sldId id="261" r:id="rId25"/>
    <p:sldId id="258" r:id="rId26"/>
  </p:sldIdLst>
  <p:sldSz cx="9144000" cy="6858000" type="screen4x3"/>
  <p:notesSz cx="6881813"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ECE7"/>
    <a:srgbClr val="D2DEEF"/>
    <a:srgbClr val="EAEFF7"/>
    <a:srgbClr val="DAE3F3"/>
    <a:srgbClr val="CAD7EE"/>
    <a:srgbClr val="5B739B"/>
    <a:srgbClr val="B9AB79"/>
    <a:srgbClr val="765A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25" autoAdjust="0"/>
    <p:restoredTop sz="94660"/>
  </p:normalViewPr>
  <p:slideViewPr>
    <p:cSldViewPr snapToGrid="0">
      <p:cViewPr varScale="1">
        <p:scale>
          <a:sx n="110" d="100"/>
          <a:sy n="110" d="100"/>
        </p:scale>
        <p:origin x="136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kdonalds\Desktop\NSF%20Docs\EXPOSURE\Building%20Values\Building%20value%20floodplain%20Rainelle-WSS%20chart%20and%20graph%2020221113.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Cumulative Building Values in Floodplain (2015-2022)</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Graph!$A$5</c:f>
              <c:strCache>
                <c:ptCount val="1"/>
                <c:pt idx="0">
                  <c:v>White Sulphur Springs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Graph!$B$4:$I$4</c:f>
              <c:numCache>
                <c:formatCode>General</c:formatCode>
                <c:ptCount val="8"/>
                <c:pt idx="0">
                  <c:v>2015</c:v>
                </c:pt>
                <c:pt idx="1">
                  <c:v>2016</c:v>
                </c:pt>
                <c:pt idx="2">
                  <c:v>2017</c:v>
                </c:pt>
                <c:pt idx="3">
                  <c:v>2018</c:v>
                </c:pt>
                <c:pt idx="4">
                  <c:v>2019</c:v>
                </c:pt>
                <c:pt idx="5">
                  <c:v>2020</c:v>
                </c:pt>
                <c:pt idx="6">
                  <c:v>2021</c:v>
                </c:pt>
                <c:pt idx="7">
                  <c:v>2022</c:v>
                </c:pt>
              </c:numCache>
            </c:numRef>
          </c:cat>
          <c:val>
            <c:numRef>
              <c:f>Graph!$B$5:$I$5</c:f>
              <c:numCache>
                <c:formatCode>#.0,,\ "Million"</c:formatCode>
                <c:ptCount val="8"/>
                <c:pt idx="0">
                  <c:v>22597283.333333328</c:v>
                </c:pt>
                <c:pt idx="1">
                  <c:v>23033150.000000004</c:v>
                </c:pt>
                <c:pt idx="2">
                  <c:v>13433616.666666668</c:v>
                </c:pt>
                <c:pt idx="3">
                  <c:v>21459933.333333332</c:v>
                </c:pt>
                <c:pt idx="4">
                  <c:v>22383366.666666668</c:v>
                </c:pt>
                <c:pt idx="5">
                  <c:v>22912900</c:v>
                </c:pt>
                <c:pt idx="6">
                  <c:v>26221233.333333332</c:v>
                </c:pt>
                <c:pt idx="7">
                  <c:v>29151350.000000004</c:v>
                </c:pt>
              </c:numCache>
            </c:numRef>
          </c:val>
          <c:smooth val="0"/>
          <c:extLst>
            <c:ext xmlns:c16="http://schemas.microsoft.com/office/drawing/2014/chart" uri="{C3380CC4-5D6E-409C-BE32-E72D297353CC}">
              <c16:uniqueId val="{00000000-7BA5-468D-A490-5F6D39755AD9}"/>
            </c:ext>
          </c:extLst>
        </c:ser>
        <c:ser>
          <c:idx val="1"/>
          <c:order val="1"/>
          <c:tx>
            <c:strRef>
              <c:f>Graph!$A$6</c:f>
              <c:strCache>
                <c:ptCount val="1"/>
                <c:pt idx="0">
                  <c:v>Rainelle</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Graph!$B$4:$I$4</c:f>
              <c:numCache>
                <c:formatCode>General</c:formatCode>
                <c:ptCount val="8"/>
                <c:pt idx="0">
                  <c:v>2015</c:v>
                </c:pt>
                <c:pt idx="1">
                  <c:v>2016</c:v>
                </c:pt>
                <c:pt idx="2">
                  <c:v>2017</c:v>
                </c:pt>
                <c:pt idx="3">
                  <c:v>2018</c:v>
                </c:pt>
                <c:pt idx="4">
                  <c:v>2019</c:v>
                </c:pt>
                <c:pt idx="5">
                  <c:v>2020</c:v>
                </c:pt>
                <c:pt idx="6">
                  <c:v>2021</c:v>
                </c:pt>
                <c:pt idx="7">
                  <c:v>2022</c:v>
                </c:pt>
              </c:numCache>
            </c:numRef>
          </c:cat>
          <c:val>
            <c:numRef>
              <c:f>Graph!$B$6:$I$6</c:f>
              <c:numCache>
                <c:formatCode>#.0,,\ "Million"</c:formatCode>
                <c:ptCount val="8"/>
                <c:pt idx="0">
                  <c:v>13098033.333333336</c:v>
                </c:pt>
                <c:pt idx="1">
                  <c:v>13256766.666666666</c:v>
                </c:pt>
                <c:pt idx="2">
                  <c:v>5003433.333333334</c:v>
                </c:pt>
                <c:pt idx="3">
                  <c:v>9445883.3333333321</c:v>
                </c:pt>
                <c:pt idx="4">
                  <c:v>11004566.666666666</c:v>
                </c:pt>
                <c:pt idx="5">
                  <c:v>11092116.666666666</c:v>
                </c:pt>
                <c:pt idx="6">
                  <c:v>11349883.333333334</c:v>
                </c:pt>
                <c:pt idx="7">
                  <c:v>12304966.666666666</c:v>
                </c:pt>
              </c:numCache>
            </c:numRef>
          </c:val>
          <c:smooth val="0"/>
          <c:extLst>
            <c:ext xmlns:c16="http://schemas.microsoft.com/office/drawing/2014/chart" uri="{C3380CC4-5D6E-409C-BE32-E72D297353CC}">
              <c16:uniqueId val="{00000001-7BA5-468D-A490-5F6D39755AD9}"/>
            </c:ext>
          </c:extLst>
        </c:ser>
        <c:dLbls>
          <c:showLegendKey val="0"/>
          <c:showVal val="0"/>
          <c:showCatName val="0"/>
          <c:showSerName val="0"/>
          <c:showPercent val="0"/>
          <c:showBubbleSize val="0"/>
        </c:dLbls>
        <c:marker val="1"/>
        <c:smooth val="0"/>
        <c:axId val="404982992"/>
        <c:axId val="404983648"/>
      </c:lineChart>
      <c:catAx>
        <c:axId val="40498299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Tax Assessment Year</a:t>
                </a:r>
              </a:p>
            </c:rich>
          </c:tx>
          <c:layout>
            <c:manualLayout>
              <c:xMode val="edge"/>
              <c:yMode val="edge"/>
              <c:x val="0.40892960587011085"/>
              <c:y val="0.8986624140587748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4983648"/>
        <c:crosses val="autoZero"/>
        <c:auto val="1"/>
        <c:lblAlgn val="ctr"/>
        <c:lblOffset val="100"/>
        <c:noMultiLvlLbl val="0"/>
      </c:catAx>
      <c:valAx>
        <c:axId val="404983648"/>
        <c:scaling>
          <c:orientation val="minMax"/>
          <c:min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Building Value</a:t>
                </a:r>
              </a:p>
            </c:rich>
          </c:tx>
          <c:layout>
            <c:manualLayout>
              <c:xMode val="edge"/>
              <c:yMode val="edge"/>
              <c:x val="1.2761552216331525E-2"/>
              <c:y val="0.3723886708363105"/>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quot;Million&quot;"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4982992"/>
        <c:crosses val="autoZero"/>
        <c:crossBetween val="between"/>
      </c:valAx>
      <c:spPr>
        <a:noFill/>
        <a:ln>
          <a:noFill/>
        </a:ln>
        <a:effectLst/>
      </c:spPr>
    </c:plotArea>
    <c:legend>
      <c:legendPos val="b"/>
      <c:layout>
        <c:manualLayout>
          <c:xMode val="edge"/>
          <c:yMode val="edge"/>
          <c:x val="0.68508127900906124"/>
          <c:y val="0.87864663224123718"/>
          <c:w val="0.26687063299648855"/>
          <c:h val="0.1209436743855881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6434"/>
          </a:xfrm>
          <a:prstGeom prst="rect">
            <a:avLst/>
          </a:prstGeom>
        </p:spPr>
        <p:txBody>
          <a:bodyPr vert="horz" lIns="92446" tIns="46223" rIns="92446" bIns="46223" rtlCol="0"/>
          <a:lstStyle>
            <a:lvl1pPr algn="r">
              <a:defRPr sz="1200"/>
            </a:lvl1pPr>
          </a:lstStyle>
          <a:p>
            <a:fld id="{D1BDC6D4-F6D5-4FE4-8B90-6D72AAAABE98}" type="datetimeFigureOut">
              <a:rPr lang="en-US" smtClean="0"/>
              <a:t>11/16/2022</a:t>
            </a:fld>
            <a:endParaRPr lang="en-US"/>
          </a:p>
        </p:txBody>
      </p:sp>
      <p:sp>
        <p:nvSpPr>
          <p:cNvPr id="4" name="Slide Image Placeholder 3"/>
          <p:cNvSpPr>
            <a:spLocks noGrp="1" noRot="1" noChangeAspect="1"/>
          </p:cNvSpPr>
          <p:nvPr>
            <p:ph type="sldImg" idx="2"/>
          </p:nvPr>
        </p:nvSpPr>
        <p:spPr>
          <a:xfrm>
            <a:off x="1350963" y="1162050"/>
            <a:ext cx="4179887" cy="313690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2446" tIns="46223" rIns="92446" bIns="4622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6433"/>
          </a:xfrm>
          <a:prstGeom prst="rect">
            <a:avLst/>
          </a:prstGeom>
        </p:spPr>
        <p:txBody>
          <a:bodyPr vert="horz" lIns="92446" tIns="46223" rIns="92446" bIns="46223" rtlCol="0" anchor="b"/>
          <a:lstStyle>
            <a:lvl1pPr algn="r">
              <a:defRPr sz="1200"/>
            </a:lvl1pPr>
          </a:lstStyle>
          <a:p>
            <a:fld id="{7BF1F862-4F65-4921-8157-1B3AE444A252}" type="slidenum">
              <a:rPr lang="en-US" smtClean="0"/>
              <a:t>‹#›</a:t>
            </a:fld>
            <a:endParaRPr lang="en-US"/>
          </a:p>
        </p:txBody>
      </p:sp>
    </p:spTree>
    <p:extLst>
      <p:ext uri="{BB962C8B-B14F-4D97-AF65-F5344CB8AC3E}">
        <p14:creationId xmlns:p14="http://schemas.microsoft.com/office/powerpoint/2010/main" val="2680987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a:t>
            </a:fld>
            <a:endParaRPr lang="en-US"/>
          </a:p>
        </p:txBody>
      </p:sp>
    </p:spTree>
    <p:extLst>
      <p:ext uri="{BB962C8B-B14F-4D97-AF65-F5344CB8AC3E}">
        <p14:creationId xmlns:p14="http://schemas.microsoft.com/office/powerpoint/2010/main" val="2548865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43815B-4713-4849-B552-D8796B9B5DC5}" type="slidenum">
              <a:rPr lang="en-US" smtClean="0"/>
              <a:t>10</a:t>
            </a:fld>
            <a:endParaRPr lang="en-US"/>
          </a:p>
        </p:txBody>
      </p:sp>
    </p:spTree>
    <p:extLst>
      <p:ext uri="{BB962C8B-B14F-4D97-AF65-F5344CB8AC3E}">
        <p14:creationId xmlns:p14="http://schemas.microsoft.com/office/powerpoint/2010/main" val="3051772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43815B-4713-4849-B552-D8796B9B5DC5}" type="slidenum">
              <a:rPr lang="en-US" smtClean="0"/>
              <a:t>11</a:t>
            </a:fld>
            <a:endParaRPr lang="en-US"/>
          </a:p>
        </p:txBody>
      </p:sp>
    </p:spTree>
    <p:extLst>
      <p:ext uri="{BB962C8B-B14F-4D97-AF65-F5344CB8AC3E}">
        <p14:creationId xmlns:p14="http://schemas.microsoft.com/office/powerpoint/2010/main" val="2043796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12</a:t>
            </a:fld>
            <a:endParaRPr lang="en-US"/>
          </a:p>
        </p:txBody>
      </p:sp>
    </p:spTree>
    <p:extLst>
      <p:ext uri="{BB962C8B-B14F-4D97-AF65-F5344CB8AC3E}">
        <p14:creationId xmlns:p14="http://schemas.microsoft.com/office/powerpoint/2010/main" val="3706866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13</a:t>
            </a:fld>
            <a:endParaRPr lang="en-US"/>
          </a:p>
        </p:txBody>
      </p:sp>
    </p:spTree>
    <p:extLst>
      <p:ext uri="{BB962C8B-B14F-4D97-AF65-F5344CB8AC3E}">
        <p14:creationId xmlns:p14="http://schemas.microsoft.com/office/powerpoint/2010/main" val="4178434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43815B-4713-4849-B552-D8796B9B5DC5}" type="slidenum">
              <a:rPr lang="en-US" smtClean="0"/>
              <a:t>14</a:t>
            </a:fld>
            <a:endParaRPr lang="en-US"/>
          </a:p>
        </p:txBody>
      </p:sp>
    </p:spTree>
    <p:extLst>
      <p:ext uri="{BB962C8B-B14F-4D97-AF65-F5344CB8AC3E}">
        <p14:creationId xmlns:p14="http://schemas.microsoft.com/office/powerpoint/2010/main" val="979274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15</a:t>
            </a:fld>
            <a:endParaRPr lang="en-US"/>
          </a:p>
        </p:txBody>
      </p:sp>
    </p:spTree>
    <p:extLst>
      <p:ext uri="{BB962C8B-B14F-4D97-AF65-F5344CB8AC3E}">
        <p14:creationId xmlns:p14="http://schemas.microsoft.com/office/powerpoint/2010/main" val="41157833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16</a:t>
            </a:fld>
            <a:endParaRPr lang="en-US"/>
          </a:p>
        </p:txBody>
      </p:sp>
    </p:spTree>
    <p:extLst>
      <p:ext uri="{BB962C8B-B14F-4D97-AF65-F5344CB8AC3E}">
        <p14:creationId xmlns:p14="http://schemas.microsoft.com/office/powerpoint/2010/main" val="22359079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17</a:t>
            </a:fld>
            <a:endParaRPr lang="en-US"/>
          </a:p>
        </p:txBody>
      </p:sp>
    </p:spTree>
    <p:extLst>
      <p:ext uri="{BB962C8B-B14F-4D97-AF65-F5344CB8AC3E}">
        <p14:creationId xmlns:p14="http://schemas.microsoft.com/office/powerpoint/2010/main" val="22007386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18</a:t>
            </a:fld>
            <a:endParaRPr lang="en-US"/>
          </a:p>
        </p:txBody>
      </p:sp>
    </p:spTree>
    <p:extLst>
      <p:ext uri="{BB962C8B-B14F-4D97-AF65-F5344CB8AC3E}">
        <p14:creationId xmlns:p14="http://schemas.microsoft.com/office/powerpoint/2010/main" val="258046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19</a:t>
            </a:fld>
            <a:endParaRPr lang="en-US"/>
          </a:p>
        </p:txBody>
      </p:sp>
    </p:spTree>
    <p:extLst>
      <p:ext uri="{BB962C8B-B14F-4D97-AF65-F5344CB8AC3E}">
        <p14:creationId xmlns:p14="http://schemas.microsoft.com/office/powerpoint/2010/main" val="3239620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a:t>
            </a:fld>
            <a:endParaRPr lang="en-US"/>
          </a:p>
        </p:txBody>
      </p:sp>
    </p:spTree>
    <p:extLst>
      <p:ext uri="{BB962C8B-B14F-4D97-AF65-F5344CB8AC3E}">
        <p14:creationId xmlns:p14="http://schemas.microsoft.com/office/powerpoint/2010/main" val="28937918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20</a:t>
            </a:fld>
            <a:endParaRPr lang="en-US"/>
          </a:p>
        </p:txBody>
      </p:sp>
    </p:spTree>
    <p:extLst>
      <p:ext uri="{BB962C8B-B14F-4D97-AF65-F5344CB8AC3E}">
        <p14:creationId xmlns:p14="http://schemas.microsoft.com/office/powerpoint/2010/main" val="7223345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43815B-4713-4849-B552-D8796B9B5DC5}" type="slidenum">
              <a:rPr lang="en-US" smtClean="0"/>
              <a:t>21</a:t>
            </a:fld>
            <a:endParaRPr lang="en-US"/>
          </a:p>
        </p:txBody>
      </p:sp>
    </p:spTree>
    <p:extLst>
      <p:ext uri="{BB962C8B-B14F-4D97-AF65-F5344CB8AC3E}">
        <p14:creationId xmlns:p14="http://schemas.microsoft.com/office/powerpoint/2010/main" val="13102703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43815B-4713-4849-B552-D8796B9B5DC5}" type="slidenum">
              <a:rPr lang="en-US" smtClean="0"/>
              <a:t>22</a:t>
            </a:fld>
            <a:endParaRPr lang="en-US"/>
          </a:p>
        </p:txBody>
      </p:sp>
    </p:spTree>
    <p:extLst>
      <p:ext uri="{BB962C8B-B14F-4D97-AF65-F5344CB8AC3E}">
        <p14:creationId xmlns:p14="http://schemas.microsoft.com/office/powerpoint/2010/main" val="33837094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24</a:t>
            </a:fld>
            <a:endParaRPr lang="en-US"/>
          </a:p>
        </p:txBody>
      </p:sp>
    </p:spTree>
    <p:extLst>
      <p:ext uri="{BB962C8B-B14F-4D97-AF65-F5344CB8AC3E}">
        <p14:creationId xmlns:p14="http://schemas.microsoft.com/office/powerpoint/2010/main" val="9198830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25</a:t>
            </a:fld>
            <a:endParaRPr lang="en-US"/>
          </a:p>
        </p:txBody>
      </p:sp>
    </p:spTree>
    <p:extLst>
      <p:ext uri="{BB962C8B-B14F-4D97-AF65-F5344CB8AC3E}">
        <p14:creationId xmlns:p14="http://schemas.microsoft.com/office/powerpoint/2010/main" val="362479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a:t>
            </a:fld>
            <a:endParaRPr lang="en-US"/>
          </a:p>
        </p:txBody>
      </p:sp>
    </p:spTree>
    <p:extLst>
      <p:ext uri="{BB962C8B-B14F-4D97-AF65-F5344CB8AC3E}">
        <p14:creationId xmlns:p14="http://schemas.microsoft.com/office/powerpoint/2010/main" val="2811972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4</a:t>
            </a:fld>
            <a:endParaRPr lang="en-US"/>
          </a:p>
        </p:txBody>
      </p:sp>
    </p:spTree>
    <p:extLst>
      <p:ext uri="{BB962C8B-B14F-4D97-AF65-F5344CB8AC3E}">
        <p14:creationId xmlns:p14="http://schemas.microsoft.com/office/powerpoint/2010/main" val="1976376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5</a:t>
            </a:fld>
            <a:endParaRPr lang="en-US"/>
          </a:p>
        </p:txBody>
      </p:sp>
    </p:spTree>
    <p:extLst>
      <p:ext uri="{BB962C8B-B14F-4D97-AF65-F5344CB8AC3E}">
        <p14:creationId xmlns:p14="http://schemas.microsoft.com/office/powerpoint/2010/main" val="2161475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6</a:t>
            </a:fld>
            <a:endParaRPr lang="en-US"/>
          </a:p>
        </p:txBody>
      </p:sp>
    </p:spTree>
    <p:extLst>
      <p:ext uri="{BB962C8B-B14F-4D97-AF65-F5344CB8AC3E}">
        <p14:creationId xmlns:p14="http://schemas.microsoft.com/office/powerpoint/2010/main" val="985171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7</a:t>
            </a:fld>
            <a:endParaRPr lang="en-US"/>
          </a:p>
        </p:txBody>
      </p:sp>
    </p:spTree>
    <p:extLst>
      <p:ext uri="{BB962C8B-B14F-4D97-AF65-F5344CB8AC3E}">
        <p14:creationId xmlns:p14="http://schemas.microsoft.com/office/powerpoint/2010/main" val="3782643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8</a:t>
            </a:fld>
            <a:endParaRPr lang="en-US"/>
          </a:p>
        </p:txBody>
      </p:sp>
    </p:spTree>
    <p:extLst>
      <p:ext uri="{BB962C8B-B14F-4D97-AF65-F5344CB8AC3E}">
        <p14:creationId xmlns:p14="http://schemas.microsoft.com/office/powerpoint/2010/main" val="1127666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9</a:t>
            </a:fld>
            <a:endParaRPr lang="en-US"/>
          </a:p>
        </p:txBody>
      </p:sp>
    </p:spTree>
    <p:extLst>
      <p:ext uri="{BB962C8B-B14F-4D97-AF65-F5344CB8AC3E}">
        <p14:creationId xmlns:p14="http://schemas.microsoft.com/office/powerpoint/2010/main" val="2887306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C0791E1-4214-4A53-A041-ECA0A480359F}" type="datetimeFigureOut">
              <a:rPr lang="en-US" smtClean="0"/>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2738286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0791E1-4214-4A53-A041-ECA0A480359F}" type="datetimeFigureOut">
              <a:rPr lang="en-US" smtClean="0"/>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571915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0791E1-4214-4A53-A041-ECA0A480359F}" type="datetimeFigureOut">
              <a:rPr lang="en-US" smtClean="0"/>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39988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0791E1-4214-4A53-A041-ECA0A480359F}" type="datetimeFigureOut">
              <a:rPr lang="en-US" smtClean="0"/>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2789054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C0791E1-4214-4A53-A041-ECA0A480359F}" type="datetimeFigureOut">
              <a:rPr lang="en-US" smtClean="0"/>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205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C0791E1-4214-4A53-A041-ECA0A480359F}" type="datetimeFigureOut">
              <a:rPr lang="en-US" smtClean="0"/>
              <a:t>11/16/2022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3911800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C0791E1-4214-4A53-A041-ECA0A480359F}" type="datetimeFigureOut">
              <a:rPr lang="en-US" smtClean="0"/>
              <a:t>11/16/2022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1208432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C0791E1-4214-4A53-A041-ECA0A480359F}" type="datetimeFigureOut">
              <a:rPr lang="en-US" smtClean="0"/>
              <a:t>11/16/2022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4231494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0791E1-4214-4A53-A041-ECA0A480359F}" type="datetimeFigureOut">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1388378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0791E1-4214-4A53-A041-ECA0A480359F}" type="datetimeFigureOut">
              <a:rPr lang="en-US" smtClean="0"/>
              <a:t>11/16/2022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2496528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0791E1-4214-4A53-A041-ECA0A480359F}" type="datetimeFigureOut">
              <a:rPr lang="en-US" smtClean="0"/>
              <a:t>11/16/2022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33174661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0791E1-4214-4A53-A041-ECA0A480359F}" type="datetimeFigureOut">
              <a:rPr lang="en-US" smtClean="0"/>
              <a:t>11/16/2022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A20D75-3A3D-4E55-A76E-740D23178F2C}" type="slidenum">
              <a:rPr lang="en-US" smtClean="0"/>
              <a:t>‹#›</a:t>
            </a:fld>
            <a:endParaRPr lang="en-US"/>
          </a:p>
        </p:txBody>
      </p:sp>
    </p:spTree>
    <p:extLst>
      <p:ext uri="{BB962C8B-B14F-4D97-AF65-F5344CB8AC3E}">
        <p14:creationId xmlns:p14="http://schemas.microsoft.com/office/powerpoint/2010/main" val="6475845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mapwv.gov/flood/map/?wkid=102100&amp;x=-8990620&amp;y=4575591&amp;l=14&amp;v=2"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mapwv.gov/flood/map/?wkid=102100&amp;x=-8938980&amp;y=4550648&amp;l=13&amp;v=2"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8" Type="http://schemas.openxmlformats.org/officeDocument/2006/relationships/hyperlink" Target="https://www.youtube.com/watch?v=V8ehFEtJsGo" TargetMode="External"/><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www.wvnstv.com/news/former-mayor-of-white-sulphur-springs-reflects-on-thousand-year-flood-as-the-five-year-anniversary-approaches/" TargetMode="External"/><Relationship Id="rId5" Type="http://schemas.openxmlformats.org/officeDocument/2006/relationships/image" Target="../media/image16.png"/><Relationship Id="rId10" Type="http://schemas.openxmlformats.org/officeDocument/2006/relationships/hyperlink" Target="https://mh3wv.org/" TargetMode="External"/><Relationship Id="rId4" Type="http://schemas.openxmlformats.org/officeDocument/2006/relationships/image" Target="../media/image15.png"/><Relationship Id="rId9" Type="http://schemas.openxmlformats.org/officeDocument/2006/relationships/hyperlink" Target="https://www.wvnstv.com/top-stories/top-stories-beckley/white-sulphur-springs-remembers-2016-as-flooding-strikes-southern-wv/"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s://www.mapwv.gov/flood/map/?wkid=102100&amp;x=-8938995&amp;y=4550869&amp;l=12&amp;v=2" TargetMode="External"/><Relationship Id="rId7"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hyperlink" Target="https://www.mapwv.gov/flood/map/?wkid=102100&amp;x=-8938992&amp;y=4550951&amp;l=12&amp;v=2" TargetMode="External"/><Relationship Id="rId5" Type="http://schemas.openxmlformats.org/officeDocument/2006/relationships/image" Target="../media/image23.jpeg"/><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hyperlink" Target="https://www.mapwv.gov/flood/map/?wkid=102100&amp;x=-8990624&amp;y=4575586&amp;l=12&amp;v=2" TargetMode="External"/><Relationship Id="rId3" Type="http://schemas.openxmlformats.org/officeDocument/2006/relationships/image" Target="../media/image25.jpg"/><Relationship Id="rId7"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hyperlink" Target="https://www.mapwv.gov/flood/map/?wkid=102100&amp;x=-8990578&amp;y=4575371&amp;l=12&amp;v=2" TargetMode="External"/><Relationship Id="rId5" Type="http://schemas.openxmlformats.org/officeDocument/2006/relationships/image" Target="../media/image26.jpg"/><Relationship Id="rId4" Type="http://schemas.openxmlformats.org/officeDocument/2006/relationships/hyperlink" Target="https://www.mapwv.gov/flood/map/?wkid=102100&amp;x=-8990605&amp;y=4575720&amp;l=12&amp;v=2"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www.mapwv.gov/flood/map/?wkid=102100&amp;x=-8939044&amp;y=4550992&amp;l=12&amp;v=2"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www.mapwv.gov/flood/map/?wkid=102100&amp;x=-8990650&amp;y=4575619&amp;l=13&amp;v=2"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dirty="0">
                <a:solidFill>
                  <a:schemeClr val="bg1"/>
                </a:solidFill>
                <a:latin typeface="Arial" panose="020B0604020202020204" pitchFamily="34" charset="0"/>
                <a:cs typeface="Arial" panose="020B0604020202020204" pitchFamily="34" charset="0"/>
              </a:rPr>
              <a:t>Mitigation Measures</a:t>
            </a:r>
            <a:endParaRPr lang="en-US" sz="3600" dirty="0">
              <a:solidFill>
                <a:schemeClr val="bg1"/>
              </a:solidFill>
            </a:endParaRPr>
          </a:p>
        </p:txBody>
      </p:sp>
      <p:graphicFrame>
        <p:nvGraphicFramePr>
          <p:cNvPr id="2" name="Table 2">
            <a:extLst>
              <a:ext uri="{FF2B5EF4-FFF2-40B4-BE49-F238E27FC236}">
                <a16:creationId xmlns:a16="http://schemas.microsoft.com/office/drawing/2014/main" id="{DE937CD3-CCA5-4C5B-ACE5-2960B9B1ED50}"/>
              </a:ext>
            </a:extLst>
          </p:cNvPr>
          <p:cNvGraphicFramePr>
            <a:graphicFrameLocks noGrp="1"/>
          </p:cNvGraphicFramePr>
          <p:nvPr>
            <p:extLst>
              <p:ext uri="{D42A27DB-BD31-4B8C-83A1-F6EECF244321}">
                <p14:modId xmlns:p14="http://schemas.microsoft.com/office/powerpoint/2010/main" val="658354726"/>
              </p:ext>
            </p:extLst>
          </p:nvPr>
        </p:nvGraphicFramePr>
        <p:xfrm>
          <a:off x="171258" y="1032417"/>
          <a:ext cx="8820534" cy="4966428"/>
        </p:xfrm>
        <a:graphic>
          <a:graphicData uri="http://schemas.openxmlformats.org/drawingml/2006/table">
            <a:tbl>
              <a:tblPr firstRow="1" bandRow="1">
                <a:tableStyleId>{5C22544A-7EE6-4342-B048-85BDC9FD1C3A}</a:tableStyleId>
              </a:tblPr>
              <a:tblGrid>
                <a:gridCol w="1512499">
                  <a:extLst>
                    <a:ext uri="{9D8B030D-6E8A-4147-A177-3AD203B41FA5}">
                      <a16:colId xmlns:a16="http://schemas.microsoft.com/office/drawing/2014/main" val="2130072375"/>
                    </a:ext>
                  </a:extLst>
                </a:gridCol>
                <a:gridCol w="4997583">
                  <a:extLst>
                    <a:ext uri="{9D8B030D-6E8A-4147-A177-3AD203B41FA5}">
                      <a16:colId xmlns:a16="http://schemas.microsoft.com/office/drawing/2014/main" val="660922194"/>
                    </a:ext>
                  </a:extLst>
                </a:gridCol>
                <a:gridCol w="1266695">
                  <a:extLst>
                    <a:ext uri="{9D8B030D-6E8A-4147-A177-3AD203B41FA5}">
                      <a16:colId xmlns:a16="http://schemas.microsoft.com/office/drawing/2014/main" val="3934378209"/>
                    </a:ext>
                  </a:extLst>
                </a:gridCol>
                <a:gridCol w="1043757">
                  <a:extLst>
                    <a:ext uri="{9D8B030D-6E8A-4147-A177-3AD203B41FA5}">
                      <a16:colId xmlns:a16="http://schemas.microsoft.com/office/drawing/2014/main" val="3437275542"/>
                    </a:ext>
                  </a:extLst>
                </a:gridCol>
              </a:tblGrid>
              <a:tr h="0">
                <a:tc>
                  <a:txBody>
                    <a:bodyPr/>
                    <a:lstStyle/>
                    <a:p>
                      <a:r>
                        <a:rPr lang="en-US" sz="1600" dirty="0"/>
                        <a:t>Category</a:t>
                      </a:r>
                    </a:p>
                  </a:txBody>
                  <a:tcPr anchor="ctr">
                    <a:solidFill>
                      <a:srgbClr val="5B739B"/>
                    </a:solidFill>
                  </a:tcPr>
                </a:tc>
                <a:tc>
                  <a:txBody>
                    <a:bodyPr/>
                    <a:lstStyle/>
                    <a:p>
                      <a:r>
                        <a:rPr lang="en-US" sz="1600" dirty="0"/>
                        <a:t>Mitigation Indicator</a:t>
                      </a:r>
                    </a:p>
                  </a:txBody>
                  <a:tcPr anchor="ctr">
                    <a:solidFill>
                      <a:srgbClr val="5B739B"/>
                    </a:solidFill>
                  </a:tcPr>
                </a:tc>
                <a:tc>
                  <a:txBody>
                    <a:bodyPr/>
                    <a:lstStyle/>
                    <a:p>
                      <a:pPr algn="ctr"/>
                      <a:r>
                        <a:rPr lang="en-US" sz="1600" dirty="0"/>
                        <a:t>White Sulphur Springs</a:t>
                      </a:r>
                    </a:p>
                  </a:txBody>
                  <a:tcPr anchor="ctr">
                    <a:solidFill>
                      <a:srgbClr val="5B739B"/>
                    </a:solidFill>
                  </a:tcPr>
                </a:tc>
                <a:tc>
                  <a:txBody>
                    <a:bodyPr/>
                    <a:lstStyle/>
                    <a:p>
                      <a:pPr algn="ctr"/>
                      <a:r>
                        <a:rPr lang="en-US" sz="1600" dirty="0"/>
                        <a:t>Rainelle</a:t>
                      </a:r>
                    </a:p>
                  </a:txBody>
                  <a:tcPr anchor="ctr">
                    <a:solidFill>
                      <a:srgbClr val="5B739B"/>
                    </a:solidFill>
                  </a:tcPr>
                </a:tc>
                <a:extLst>
                  <a:ext uri="{0D108BD9-81ED-4DB2-BD59-A6C34878D82A}">
                    <a16:rowId xmlns:a16="http://schemas.microsoft.com/office/drawing/2014/main" val="156113477"/>
                  </a:ext>
                </a:extLst>
              </a:tr>
              <a:tr h="0">
                <a:tc rowSpan="4">
                  <a:txBody>
                    <a:bodyPr/>
                    <a:lstStyle/>
                    <a:p>
                      <a:pPr algn="l"/>
                      <a:r>
                        <a:rPr lang="en-US" sz="1600" b="1" dirty="0">
                          <a:solidFill>
                            <a:schemeClr val="bg1"/>
                          </a:solidFill>
                        </a:rPr>
                        <a:t>Mitigated Structures</a:t>
                      </a:r>
                    </a:p>
                  </a:txBody>
                  <a:tcPr anchor="ctr">
                    <a:solidFill>
                      <a:srgbClr val="5B739B"/>
                    </a:solidFill>
                  </a:tcPr>
                </a:tc>
                <a:tc>
                  <a:txBody>
                    <a:bodyPr/>
                    <a:lstStyle/>
                    <a:p>
                      <a:r>
                        <a:rPr lang="en-US" sz="1600" dirty="0">
                          <a:solidFill>
                            <a:schemeClr val="bg1"/>
                          </a:solidFill>
                        </a:rPr>
                        <a:t>Mitigation Reconstruction</a:t>
                      </a:r>
                      <a:r>
                        <a:rPr lang="en-US" sz="1600" baseline="0" dirty="0">
                          <a:solidFill>
                            <a:schemeClr val="bg1"/>
                          </a:solidFill>
                        </a:rPr>
                        <a:t> or Elevated Structures to </a:t>
                      </a:r>
                      <a:r>
                        <a:rPr lang="en-US" sz="1600" dirty="0">
                          <a:solidFill>
                            <a:schemeClr val="bg1"/>
                          </a:solidFill>
                        </a:rPr>
                        <a:t>Design Flood Elevation (DFE)</a:t>
                      </a:r>
                    </a:p>
                  </a:txBody>
                  <a:tcPr anchor="ctr">
                    <a:lnB w="12700" cap="flat" cmpd="sng" algn="ctr">
                      <a:noFill/>
                      <a:prstDash val="solid"/>
                      <a:round/>
                      <a:headEnd type="none" w="med" len="med"/>
                      <a:tailEnd type="none" w="med" len="med"/>
                    </a:lnB>
                    <a:solidFill>
                      <a:srgbClr val="5B739B"/>
                    </a:solidFill>
                  </a:tcPr>
                </a:tc>
                <a:tc>
                  <a:txBody>
                    <a:bodyPr/>
                    <a:lstStyle/>
                    <a:p>
                      <a:pPr algn="ctr"/>
                      <a:r>
                        <a:rPr lang="en-US" sz="1600" b="1" dirty="0">
                          <a:solidFill>
                            <a:schemeClr val="tx1"/>
                          </a:solidFill>
                        </a:rPr>
                        <a:t>15</a:t>
                      </a:r>
                    </a:p>
                  </a:txBody>
                  <a:tcPr anchor="ctr">
                    <a:lnB w="12700" cap="flat" cmpd="sng" algn="ctr">
                      <a:noFill/>
                      <a:prstDash val="solid"/>
                      <a:round/>
                      <a:headEnd type="none" w="med" len="med"/>
                      <a:tailEnd type="none" w="med" len="med"/>
                    </a:lnB>
                  </a:tcPr>
                </a:tc>
                <a:tc>
                  <a:txBody>
                    <a:bodyPr/>
                    <a:lstStyle/>
                    <a:p>
                      <a:pPr algn="ctr"/>
                      <a:r>
                        <a:rPr lang="en-US" sz="1600" b="1" dirty="0">
                          <a:solidFill>
                            <a:schemeClr val="accent6">
                              <a:lumMod val="75000"/>
                            </a:schemeClr>
                          </a:solidFill>
                        </a:rPr>
                        <a:t>45</a:t>
                      </a:r>
                    </a:p>
                  </a:txBody>
                  <a:tcPr anchor="ctr">
                    <a:lnB w="12700" cap="flat" cmpd="sng" algn="ctr">
                      <a:noFill/>
                      <a:prstDash val="solid"/>
                      <a:round/>
                      <a:headEnd type="none" w="med" len="med"/>
                      <a:tailEnd type="none" w="med" len="med"/>
                    </a:lnB>
                  </a:tcPr>
                </a:tc>
                <a:extLst>
                  <a:ext uri="{0D108BD9-81ED-4DB2-BD59-A6C34878D82A}">
                    <a16:rowId xmlns:a16="http://schemas.microsoft.com/office/drawing/2014/main" val="2330936814"/>
                  </a:ext>
                </a:extLst>
              </a:tr>
              <a:tr h="394428">
                <a:tc vMerge="1">
                  <a:txBody>
                    <a:bodyPr/>
                    <a:lstStyle/>
                    <a:p>
                      <a:endParaRPr lang="en-US" sz="1600" b="1" dirty="0">
                        <a:solidFill>
                          <a:schemeClr val="bg1"/>
                        </a:solidFill>
                      </a:endParaRPr>
                    </a:p>
                  </a:txBody>
                  <a:tcPr anchor="ctr">
                    <a:lnT w="12700" cap="flat" cmpd="sng" algn="ctr">
                      <a:noFill/>
                      <a:prstDash val="solid"/>
                      <a:round/>
                      <a:headEnd type="none" w="med" len="med"/>
                      <a:tailEnd type="none" w="med" len="med"/>
                    </a:lnT>
                    <a:solidFill>
                      <a:srgbClr val="5B739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rPr>
                        <a:t>Rehabilitated/Repaired</a:t>
                      </a:r>
                      <a:r>
                        <a:rPr lang="en-US" sz="1600" b="0" baseline="0" dirty="0">
                          <a:solidFill>
                            <a:schemeClr val="bg1"/>
                          </a:solidFill>
                        </a:rPr>
                        <a:t> Structures</a:t>
                      </a:r>
                      <a:endParaRPr lang="en-US" sz="1600" b="0" dirty="0"/>
                    </a:p>
                  </a:txBody>
                  <a:tcPr anchor="ctr">
                    <a:lnT w="12700" cap="flat" cmpd="sng" algn="ctr">
                      <a:noFill/>
                      <a:prstDash val="solid"/>
                      <a:round/>
                      <a:headEnd type="none" w="med" len="med"/>
                      <a:tailEnd type="none" w="med" len="med"/>
                    </a:lnT>
                    <a:solidFill>
                      <a:srgbClr val="5B739B"/>
                    </a:solidFill>
                  </a:tcPr>
                </a:tc>
                <a:tc>
                  <a:txBody>
                    <a:bodyPr/>
                    <a:lstStyle/>
                    <a:p>
                      <a:pPr algn="ctr"/>
                      <a:r>
                        <a:rPr lang="en-US" sz="1600" b="1" dirty="0">
                          <a:solidFill>
                            <a:schemeClr val="tx1"/>
                          </a:solidFill>
                        </a:rPr>
                        <a:t>394</a:t>
                      </a:r>
                    </a:p>
                  </a:txBody>
                  <a:tcPr anchor="ctr">
                    <a:lnT w="12700" cap="flat" cmpd="sng" algn="ctr">
                      <a:noFill/>
                      <a:prstDash val="solid"/>
                      <a:round/>
                      <a:headEnd type="none" w="med" len="med"/>
                      <a:tailEnd type="none" w="med" len="med"/>
                    </a:lnT>
                  </a:tcPr>
                </a:tc>
                <a:tc>
                  <a:txBody>
                    <a:bodyPr/>
                    <a:lstStyle/>
                    <a:p>
                      <a:pPr algn="ctr"/>
                      <a:r>
                        <a:rPr lang="en-US" sz="1600" b="1" dirty="0">
                          <a:solidFill>
                            <a:schemeClr val="tx1"/>
                          </a:solidFill>
                        </a:rPr>
                        <a:t>278</a:t>
                      </a:r>
                    </a:p>
                  </a:txBody>
                  <a:tcPr anchor="ctr">
                    <a:lnT w="12700" cap="flat" cmpd="sng" algn="ctr">
                      <a:noFill/>
                      <a:prstDash val="solid"/>
                      <a:round/>
                      <a:headEnd type="none" w="med" len="med"/>
                      <a:tailEnd type="none" w="med" len="med"/>
                    </a:lnT>
                  </a:tcPr>
                </a:tc>
                <a:extLst>
                  <a:ext uri="{0D108BD9-81ED-4DB2-BD59-A6C34878D82A}">
                    <a16:rowId xmlns:a16="http://schemas.microsoft.com/office/drawing/2014/main" val="3898356691"/>
                  </a:ext>
                </a:extLst>
              </a:tr>
              <a:tr h="169817">
                <a:tc vMerge="1">
                  <a:txBody>
                    <a:bodyPr/>
                    <a:lstStyle/>
                    <a:p>
                      <a:pPr algn="l"/>
                      <a:endParaRPr lang="en-US" sz="1600" b="1" dirty="0">
                        <a:solidFill>
                          <a:schemeClr val="bg1"/>
                        </a:solidFill>
                      </a:endParaRPr>
                    </a:p>
                  </a:txBody>
                  <a:tcPr anchor="ctr">
                    <a:solidFill>
                      <a:srgbClr val="5B739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rPr>
                        <a:t>Unmitigated Low Value Structures</a:t>
                      </a:r>
                      <a:endParaRPr lang="en-US" sz="1600" b="0" dirty="0"/>
                    </a:p>
                  </a:txBody>
                  <a:tcPr anchor="ctr">
                    <a:solidFill>
                      <a:srgbClr val="5B739B"/>
                    </a:solidFill>
                  </a:tcPr>
                </a:tc>
                <a:tc>
                  <a:txBody>
                    <a:bodyPr/>
                    <a:lstStyle/>
                    <a:p>
                      <a:pPr algn="ctr"/>
                      <a:r>
                        <a:rPr lang="en-US" sz="1600" b="1" dirty="0">
                          <a:solidFill>
                            <a:schemeClr val="tx1"/>
                          </a:solidFill>
                        </a:rPr>
                        <a:t>14</a:t>
                      </a:r>
                    </a:p>
                  </a:txBody>
                  <a:tcPr anchor="ctr"/>
                </a:tc>
                <a:tc>
                  <a:txBody>
                    <a:bodyPr/>
                    <a:lstStyle/>
                    <a:p>
                      <a:pPr algn="ctr"/>
                      <a:r>
                        <a:rPr lang="en-US" sz="1600" b="1" dirty="0">
                          <a:solidFill>
                            <a:srgbClr val="C00000"/>
                          </a:solidFill>
                        </a:rPr>
                        <a:t>49</a:t>
                      </a:r>
                    </a:p>
                  </a:txBody>
                  <a:tcPr anchor="ctr"/>
                </a:tc>
                <a:extLst>
                  <a:ext uri="{0D108BD9-81ED-4DB2-BD59-A6C34878D82A}">
                    <a16:rowId xmlns:a16="http://schemas.microsoft.com/office/drawing/2014/main" val="2854503012"/>
                  </a:ext>
                </a:extLst>
              </a:tr>
              <a:tr h="169817">
                <a:tc vMerge="1">
                  <a:txBody>
                    <a:bodyPr/>
                    <a:lstStyle/>
                    <a:p>
                      <a:pPr algn="l"/>
                      <a:endParaRPr lang="en-US" sz="1600" b="1" dirty="0">
                        <a:solidFill>
                          <a:schemeClr val="bg1"/>
                        </a:solidFill>
                      </a:endParaRPr>
                    </a:p>
                  </a:txBody>
                  <a:tcPr anchor="ctr">
                    <a:solidFill>
                      <a:srgbClr val="5B739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rPr>
                        <a:t>Structures Removed (vacant parcel)</a:t>
                      </a:r>
                      <a:endParaRPr lang="en-US" sz="1600" b="0" dirty="0"/>
                    </a:p>
                  </a:txBody>
                  <a:tcPr anchor="ctr">
                    <a:solidFill>
                      <a:srgbClr val="5B739B"/>
                    </a:solidFill>
                  </a:tcPr>
                </a:tc>
                <a:tc>
                  <a:txBody>
                    <a:bodyPr/>
                    <a:lstStyle/>
                    <a:p>
                      <a:pPr algn="ctr"/>
                      <a:r>
                        <a:rPr lang="en-US" sz="1600" b="1" dirty="0">
                          <a:solidFill>
                            <a:schemeClr val="tx1"/>
                          </a:solidFill>
                        </a:rPr>
                        <a:t>394</a:t>
                      </a:r>
                    </a:p>
                  </a:txBody>
                  <a:tcPr anchor="ctr"/>
                </a:tc>
                <a:tc>
                  <a:txBody>
                    <a:bodyPr/>
                    <a:lstStyle/>
                    <a:p>
                      <a:pPr algn="ctr"/>
                      <a:r>
                        <a:rPr lang="en-US" sz="1600" b="1" dirty="0">
                          <a:solidFill>
                            <a:schemeClr val="tx1"/>
                          </a:solidFill>
                        </a:rPr>
                        <a:t>278</a:t>
                      </a:r>
                    </a:p>
                  </a:txBody>
                  <a:tcPr anchor="ctr"/>
                </a:tc>
                <a:extLst>
                  <a:ext uri="{0D108BD9-81ED-4DB2-BD59-A6C34878D82A}">
                    <a16:rowId xmlns:a16="http://schemas.microsoft.com/office/drawing/2014/main" val="2218066670"/>
                  </a:ext>
                </a:extLst>
              </a:tr>
              <a:tr h="169817">
                <a:tc rowSpan="4">
                  <a:txBody>
                    <a:bodyPr/>
                    <a:lstStyle/>
                    <a:p>
                      <a:pPr algn="l"/>
                      <a:r>
                        <a:rPr lang="en-US" sz="1600" b="1" dirty="0">
                          <a:solidFill>
                            <a:schemeClr val="bg1"/>
                          </a:solidFill>
                        </a:rPr>
                        <a:t>Open Space Preservation</a:t>
                      </a:r>
                    </a:p>
                  </a:txBody>
                  <a:tcPr anchor="ctr">
                    <a:solidFill>
                      <a:srgbClr val="5B739B"/>
                    </a:solidFill>
                  </a:tcPr>
                </a:tc>
                <a:tc>
                  <a:txBody>
                    <a:bodyPr/>
                    <a:lstStyle/>
                    <a:p>
                      <a:r>
                        <a:rPr lang="en-US" sz="1600" dirty="0">
                          <a:solidFill>
                            <a:schemeClr val="bg1"/>
                          </a:solidFill>
                        </a:rPr>
                        <a:t>Buyout Parcels (Deed Restricted)</a:t>
                      </a:r>
                    </a:p>
                  </a:txBody>
                  <a:tcPr anchor="ctr">
                    <a:lnB w="12700" cap="flat" cmpd="sng" algn="ctr">
                      <a:solidFill>
                        <a:schemeClr val="bg1"/>
                      </a:solidFill>
                      <a:prstDash val="solid"/>
                      <a:round/>
                      <a:headEnd type="none" w="med" len="med"/>
                      <a:tailEnd type="none" w="med" len="med"/>
                    </a:lnB>
                    <a:solidFill>
                      <a:srgbClr val="5B739B"/>
                    </a:solidFill>
                  </a:tcPr>
                </a:tc>
                <a:tc>
                  <a:txBody>
                    <a:bodyPr/>
                    <a:lstStyle/>
                    <a:p>
                      <a:pPr algn="ctr"/>
                      <a:r>
                        <a:rPr lang="en-US" sz="1600" b="1" dirty="0"/>
                        <a:t>16</a:t>
                      </a:r>
                    </a:p>
                  </a:txBody>
                  <a:tcPr anchor="ctr">
                    <a:lnB w="12700" cap="flat" cmpd="sng" algn="ctr">
                      <a:solidFill>
                        <a:schemeClr val="bg1"/>
                      </a:solidFill>
                      <a:prstDash val="solid"/>
                      <a:round/>
                      <a:headEnd type="none" w="med" len="med"/>
                      <a:tailEnd type="none" w="med" len="med"/>
                    </a:lnB>
                  </a:tcPr>
                </a:tc>
                <a:tc>
                  <a:txBody>
                    <a:bodyPr/>
                    <a:lstStyle/>
                    <a:p>
                      <a:pPr algn="ctr"/>
                      <a:r>
                        <a:rPr lang="en-US" sz="1600" b="1" dirty="0"/>
                        <a:t>18</a:t>
                      </a:r>
                    </a:p>
                  </a:txBody>
                  <a:tcPr anchor="ct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51056148"/>
                  </a:ext>
                </a:extLst>
              </a:tr>
              <a:tr h="0">
                <a:tc vMerge="1">
                  <a:txBody>
                    <a:bodyPr/>
                    <a:lstStyle/>
                    <a:p>
                      <a:endParaRPr lang="en-US"/>
                    </a:p>
                  </a:txBody>
                  <a:tcPr/>
                </a:tc>
                <a:tc>
                  <a:txBody>
                    <a:bodyPr/>
                    <a:lstStyle/>
                    <a:p>
                      <a:r>
                        <a:rPr lang="en-US" sz="1600" dirty="0">
                          <a:solidFill>
                            <a:schemeClr val="bg1"/>
                          </a:solidFill>
                        </a:rPr>
                        <a:t>Community-Owned</a:t>
                      </a:r>
                      <a:r>
                        <a:rPr lang="en-US" sz="1600" baseline="0" dirty="0">
                          <a:solidFill>
                            <a:schemeClr val="bg1"/>
                          </a:solidFill>
                        </a:rPr>
                        <a:t> Vacant Parcels</a:t>
                      </a:r>
                      <a:endParaRPr lang="en-US" sz="1600" dirty="0">
                        <a:solidFill>
                          <a:schemeClr val="bg1"/>
                        </a:solidFill>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pPr algn="ctr"/>
                      <a:r>
                        <a:rPr lang="en-US" sz="1600" b="1" dirty="0">
                          <a:solidFill>
                            <a:schemeClr val="tx1"/>
                          </a:solidFill>
                        </a:rPr>
                        <a:t>66</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600" b="1" dirty="0">
                          <a:solidFill>
                            <a:schemeClr val="tx1"/>
                          </a:solidFill>
                        </a:rPr>
                        <a:t>88</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11766492"/>
                  </a:ext>
                </a:extLst>
              </a:tr>
              <a:tr h="0">
                <a:tc vMerge="1">
                  <a:txBody>
                    <a:bodyPr/>
                    <a:lstStyle/>
                    <a:p>
                      <a:endParaRPr lang="en-US" sz="1600" b="1" dirty="0">
                        <a:solidFill>
                          <a:schemeClr val="bg1"/>
                        </a:solidFill>
                      </a:endParaRPr>
                    </a:p>
                  </a:txBody>
                  <a:tcPr anchor="ctr">
                    <a:lnB w="12700" cap="flat" cmpd="sng" algn="ctr">
                      <a:noFill/>
                      <a:prstDash val="solid"/>
                      <a:round/>
                      <a:headEnd type="none" w="med" len="med"/>
                      <a:tailEnd type="none" w="med" len="med"/>
                    </a:lnB>
                    <a:solidFill>
                      <a:srgbClr val="5B739B"/>
                    </a:solidFill>
                  </a:tcPr>
                </a:tc>
                <a:tc>
                  <a:txBody>
                    <a:bodyPr/>
                    <a:lstStyle/>
                    <a:p>
                      <a:r>
                        <a:rPr lang="en-US" sz="1600" dirty="0">
                          <a:solidFill>
                            <a:schemeClr val="bg1"/>
                          </a:solidFill>
                        </a:rPr>
                        <a:t>Area of Open Space Preservation (OSP)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pPr algn="ctr"/>
                      <a:r>
                        <a:rPr lang="en-US" sz="1600" b="1" dirty="0">
                          <a:solidFill>
                            <a:schemeClr val="tx1"/>
                          </a:solidFill>
                        </a:rPr>
                        <a:t>5 Acres</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600" b="1" dirty="0">
                          <a:solidFill>
                            <a:schemeClr val="tx1"/>
                          </a:solidFill>
                        </a:rPr>
                        <a:t>3 Acres</a:t>
                      </a:r>
                    </a:p>
                  </a:txBody>
                  <a:tcPr anchor="ct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001853888"/>
                  </a:ext>
                </a:extLst>
              </a:tr>
              <a:tr h="0">
                <a:tc vMerge="1">
                  <a:txBody>
                    <a:bodyPr/>
                    <a:lstStyle/>
                    <a:p>
                      <a:endParaRPr lang="en-US" sz="1600" b="1" dirty="0">
                        <a:solidFill>
                          <a:schemeClr val="bg1"/>
                        </a:solidFill>
                      </a:endParaRPr>
                    </a:p>
                  </a:txBody>
                  <a:tcPr anchor="ctr">
                    <a:lnT w="12700" cap="flat" cmpd="sng" algn="ctr">
                      <a:noFill/>
                      <a:prstDash val="solid"/>
                      <a:round/>
                      <a:headEnd type="none" w="med" len="med"/>
                      <a:tailEnd type="none" w="med" len="med"/>
                    </a:lnT>
                    <a:solidFill>
                      <a:srgbClr val="5B739B"/>
                    </a:solidFill>
                  </a:tcPr>
                </a:tc>
                <a:tc>
                  <a:txBody>
                    <a:bodyPr/>
                    <a:lstStyle/>
                    <a:p>
                      <a:r>
                        <a:rPr lang="en-US" sz="1600" dirty="0">
                          <a:solidFill>
                            <a:schemeClr val="bg1"/>
                          </a:solidFill>
                        </a:rPr>
                        <a:t>Ratio of Open Space Preservation (OSP to SFHA)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pPr algn="ctr"/>
                      <a:r>
                        <a:rPr lang="en-US" sz="1600" b="1" dirty="0">
                          <a:solidFill>
                            <a:schemeClr val="tx2">
                              <a:lumMod val="50000"/>
                            </a:schemeClr>
                          </a:solidFill>
                        </a:rPr>
                        <a:t>2.6%</a:t>
                      </a:r>
                    </a:p>
                  </a:txBody>
                  <a:tcPr anchor="ctr">
                    <a:lnL w="12700" cap="flat" cmpd="sng" algn="ctr">
                      <a:solidFill>
                        <a:schemeClr val="bg1"/>
                      </a:solidFill>
                      <a:prstDash val="solid"/>
                      <a:round/>
                      <a:headEnd type="none" w="med" len="med"/>
                      <a:tailEnd type="none" w="med" len="med"/>
                    </a:lnL>
                    <a:lnT w="12700" cap="flat" cmpd="sng" algn="ctr">
                      <a:noFill/>
                      <a:prstDash val="solid"/>
                      <a:round/>
                      <a:headEnd type="none" w="med" len="med"/>
                      <a:tailEnd type="none" w="med" len="med"/>
                    </a:lnT>
                    <a:lnB w="12700" cmpd="sng">
                      <a:noFill/>
                    </a:lnB>
                  </a:tcPr>
                </a:tc>
                <a:tc>
                  <a:txBody>
                    <a:bodyPr/>
                    <a:lstStyle/>
                    <a:p>
                      <a:pPr algn="ctr"/>
                      <a:r>
                        <a:rPr lang="en-US" sz="1600" b="1" dirty="0">
                          <a:solidFill>
                            <a:schemeClr val="tx1"/>
                          </a:solidFill>
                        </a:rPr>
                        <a:t>4.5%</a:t>
                      </a:r>
                    </a:p>
                  </a:txBody>
                  <a:tcPr anchor="ctr">
                    <a:lnT w="12700" cap="flat" cmpd="sng" algn="ctr">
                      <a:noFill/>
                      <a:prstDash val="solid"/>
                      <a:round/>
                      <a:headEnd type="none" w="med" len="med"/>
                      <a:tailEnd type="none" w="med" len="med"/>
                    </a:lnT>
                    <a:lnB w="12700" cmpd="sng">
                      <a:noFill/>
                    </a:lnB>
                  </a:tcPr>
                </a:tc>
                <a:extLst>
                  <a:ext uri="{0D108BD9-81ED-4DB2-BD59-A6C34878D82A}">
                    <a16:rowId xmlns:a16="http://schemas.microsoft.com/office/drawing/2014/main" val="4135358807"/>
                  </a:ext>
                </a:extLst>
              </a:tr>
              <a:tr h="0">
                <a:tc>
                  <a:txBody>
                    <a:bodyPr/>
                    <a:lstStyle/>
                    <a:p>
                      <a:pPr algn="l"/>
                      <a:r>
                        <a:rPr lang="en-US" sz="1600" b="1" dirty="0">
                          <a:solidFill>
                            <a:schemeClr val="bg1"/>
                          </a:solidFill>
                        </a:rPr>
                        <a:t>Building Value Recovery</a:t>
                      </a:r>
                    </a:p>
                  </a:txBody>
                  <a:tcPr anchor="ctr">
                    <a:lnR w="12700" cap="flat" cmpd="sng" algn="ctr">
                      <a:solidFill>
                        <a:schemeClr val="bg1"/>
                      </a:solidFill>
                      <a:prstDash val="solid"/>
                      <a:round/>
                      <a:headEnd type="none" w="med" len="med"/>
                      <a:tailEnd type="none" w="med" len="med"/>
                    </a:lnR>
                    <a:solidFill>
                      <a:srgbClr val="5B739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Net Value 2016-2022 Tax Assessment Value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pPr algn="ctr"/>
                      <a:r>
                        <a:rPr lang="en-US" sz="1600" b="1" dirty="0">
                          <a:solidFill>
                            <a:schemeClr val="accent6">
                              <a:lumMod val="75000"/>
                            </a:schemeClr>
                          </a:solidFill>
                        </a:rPr>
                        <a:t>+ $6.1 Million</a:t>
                      </a:r>
                    </a:p>
                  </a:txBody>
                  <a:tcPr anchor="ctr">
                    <a:lnL w="12700" cap="flat" cmpd="sng" algn="ctr">
                      <a:solidFill>
                        <a:schemeClr val="bg1"/>
                      </a:solidFill>
                      <a:prstDash val="solid"/>
                      <a:round/>
                      <a:headEnd type="none" w="med" len="med"/>
                      <a:tailEnd type="none" w="med" len="med"/>
                    </a:lnL>
                    <a:lnT w="12700" cap="flat" cmpd="sng" algn="ctr">
                      <a:noFill/>
                      <a:prstDash val="solid"/>
                      <a:round/>
                      <a:headEnd type="none" w="med" len="med"/>
                      <a:tailEnd type="none" w="med" len="med"/>
                    </a:lnT>
                    <a:lnB w="12700" cmpd="sng">
                      <a:noFill/>
                    </a:lnB>
                  </a:tcPr>
                </a:tc>
                <a:tc>
                  <a:txBody>
                    <a:bodyPr/>
                    <a:lstStyle/>
                    <a:p>
                      <a:pPr algn="ctr"/>
                      <a:r>
                        <a:rPr lang="en-US" sz="1600" b="1" dirty="0">
                          <a:solidFill>
                            <a:srgbClr val="C00000"/>
                          </a:solidFill>
                        </a:rPr>
                        <a:t>- $1.0 Million</a:t>
                      </a:r>
                    </a:p>
                  </a:txBody>
                  <a:tcPr anchor="ctr">
                    <a:lnT w="12700" cap="flat" cmpd="sng" algn="ctr">
                      <a:noFill/>
                      <a:prstDash val="solid"/>
                      <a:round/>
                      <a:headEnd type="none" w="med" len="med"/>
                      <a:tailEnd type="none" w="med" len="med"/>
                    </a:lnT>
                    <a:lnB w="12700" cmpd="sng">
                      <a:noFill/>
                    </a:lnB>
                  </a:tcPr>
                </a:tc>
                <a:extLst>
                  <a:ext uri="{0D108BD9-81ED-4DB2-BD59-A6C34878D82A}">
                    <a16:rowId xmlns:a16="http://schemas.microsoft.com/office/drawing/2014/main" val="3130931852"/>
                  </a:ext>
                </a:extLst>
              </a:tr>
              <a:tr h="0">
                <a:tc>
                  <a:txBody>
                    <a:bodyPr/>
                    <a:lstStyle/>
                    <a:p>
                      <a:pPr algn="l"/>
                      <a:r>
                        <a:rPr lang="en-US" sz="1600" b="1" dirty="0">
                          <a:solidFill>
                            <a:schemeClr val="bg1"/>
                          </a:solidFill>
                        </a:rPr>
                        <a:t>Loss Avoidance 100-year Flood</a:t>
                      </a:r>
                    </a:p>
                  </a:txBody>
                  <a:tcPr anchor="ctr">
                    <a:lnR w="12700" cap="flat" cmpd="sng" algn="ctr">
                      <a:solidFill>
                        <a:schemeClr val="bg1"/>
                      </a:solidFill>
                      <a:prstDash val="solid"/>
                      <a:round/>
                      <a:headEnd type="none" w="med" len="med"/>
                      <a:tailEnd type="none" w="med" len="med"/>
                    </a:lnR>
                    <a:solidFill>
                      <a:srgbClr val="5B739B"/>
                    </a:solidFill>
                  </a:tcPr>
                </a:tc>
                <a:tc>
                  <a:txBody>
                    <a:bodyPr/>
                    <a:lstStyle/>
                    <a:p>
                      <a:r>
                        <a:rPr lang="en-US" sz="1600" dirty="0">
                          <a:solidFill>
                            <a:schemeClr val="bg1"/>
                          </a:solidFill>
                        </a:rPr>
                        <a:t>Loss Avoidance by Elevating or Removing Structures (preliminary results)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pPr algn="ctr"/>
                      <a:r>
                        <a:rPr lang="en-US" sz="1600" b="1" dirty="0">
                          <a:solidFill>
                            <a:schemeClr val="accent6">
                              <a:lumMod val="75000"/>
                            </a:schemeClr>
                          </a:solidFill>
                        </a:rPr>
                        <a:t>$2.6 million</a:t>
                      </a:r>
                    </a:p>
                  </a:txBody>
                  <a:tcPr anchor="ctr">
                    <a:lnL w="12700" cap="flat" cmpd="sng" algn="ctr">
                      <a:solidFill>
                        <a:schemeClr val="bg1"/>
                      </a:solidFill>
                      <a:prstDash val="solid"/>
                      <a:round/>
                      <a:headEnd type="none" w="med" len="med"/>
                      <a:tailEnd type="none" w="med" len="med"/>
                    </a:lnL>
                    <a:lnT w="12700" cap="flat" cmpd="sng" algn="ctr">
                      <a:noFill/>
                      <a:prstDash val="solid"/>
                      <a:round/>
                      <a:headEnd type="none" w="med" len="med"/>
                      <a:tailEnd type="none" w="med" len="med"/>
                    </a:lnT>
                  </a:tcPr>
                </a:tc>
                <a:tc>
                  <a:txBody>
                    <a:bodyPr/>
                    <a:lstStyle/>
                    <a:p>
                      <a:pPr algn="ctr"/>
                      <a:r>
                        <a:rPr lang="en-US" sz="1600" b="1" dirty="0">
                          <a:solidFill>
                            <a:schemeClr val="accent6">
                              <a:lumMod val="75000"/>
                            </a:schemeClr>
                          </a:solidFill>
                        </a:rPr>
                        <a:t>$2.3 million</a:t>
                      </a:r>
                    </a:p>
                  </a:txBody>
                  <a:tcPr anchor="ctr">
                    <a:lnT w="12700" cap="flat" cmpd="sng" algn="ctr">
                      <a:noFill/>
                      <a:prstDash val="solid"/>
                      <a:round/>
                      <a:headEnd type="none" w="med" len="med"/>
                      <a:tailEnd type="none" w="med" len="med"/>
                    </a:lnT>
                  </a:tcPr>
                </a:tc>
                <a:extLst>
                  <a:ext uri="{0D108BD9-81ED-4DB2-BD59-A6C34878D82A}">
                    <a16:rowId xmlns:a16="http://schemas.microsoft.com/office/drawing/2014/main" val="2528669745"/>
                  </a:ext>
                </a:extLst>
              </a:tr>
            </a:tbl>
          </a:graphicData>
        </a:graphic>
      </p:graphicFrame>
    </p:spTree>
    <p:extLst>
      <p:ext uri="{BB962C8B-B14F-4D97-AF65-F5344CB8AC3E}">
        <p14:creationId xmlns:p14="http://schemas.microsoft.com/office/powerpoint/2010/main" val="22629545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a:srcRect l="13479" t="-8919" r="20410" b="29121"/>
          <a:stretch/>
        </p:blipFill>
        <p:spPr>
          <a:xfrm>
            <a:off x="320954" y="1379420"/>
            <a:ext cx="8463592" cy="5002994"/>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Rainelle Mitigation Reconstruction</a:t>
            </a:r>
          </a:p>
        </p:txBody>
      </p:sp>
      <p:sp>
        <p:nvSpPr>
          <p:cNvPr id="3" name="TextBox 2"/>
          <p:cNvSpPr txBox="1"/>
          <p:nvPr/>
        </p:nvSpPr>
        <p:spPr>
          <a:xfrm>
            <a:off x="309050" y="1048019"/>
            <a:ext cx="8463592" cy="369332"/>
          </a:xfrm>
          <a:prstGeom prst="rect">
            <a:avLst/>
          </a:prstGeom>
          <a:solidFill>
            <a:schemeClr val="accent6">
              <a:lumMod val="60000"/>
              <a:lumOff val="40000"/>
            </a:schemeClr>
          </a:solidFill>
        </p:spPr>
        <p:txBody>
          <a:bodyPr wrap="square" rtlCol="0">
            <a:spAutoFit/>
          </a:bodyPr>
          <a:lstStyle/>
          <a:p>
            <a:pPr algn="ctr"/>
            <a:r>
              <a:rPr lang="en-US" b="1" dirty="0">
                <a:latin typeface="Arial" panose="020B0604020202020204" pitchFamily="34" charset="0"/>
                <a:cs typeface="Arial" panose="020B0604020202020204" pitchFamily="34" charset="0"/>
              </a:rPr>
              <a:t>First Floor Height ABOVE 2016 Flood HWM; 1-percent chance (100-yr) flood</a:t>
            </a:r>
            <a:endParaRPr lang="en-US" sz="1050" dirty="0">
              <a:latin typeface="Arial" panose="020B0604020202020204" pitchFamily="34" charset="0"/>
              <a:cs typeface="Arial" panose="020B0604020202020204" pitchFamily="34" charset="0"/>
            </a:endParaRPr>
          </a:p>
        </p:txBody>
      </p:sp>
      <p:sp>
        <p:nvSpPr>
          <p:cNvPr id="6" name="Rectangular Callout 5"/>
          <p:cNvSpPr/>
          <p:nvPr/>
        </p:nvSpPr>
        <p:spPr>
          <a:xfrm>
            <a:off x="363861" y="4896095"/>
            <a:ext cx="1409132" cy="140039"/>
          </a:xfrm>
          <a:prstGeom prst="wedgeRectCallout">
            <a:avLst>
              <a:gd name="adj1" fmla="val 537893"/>
              <a:gd name="adj2" fmla="val 19370"/>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5.9’   (FEMA 1% + 2’ FBD)</a:t>
            </a:r>
          </a:p>
        </p:txBody>
      </p:sp>
      <p:sp>
        <p:nvSpPr>
          <p:cNvPr id="7" name="Rectangular Callout 6"/>
          <p:cNvSpPr/>
          <p:nvPr/>
        </p:nvSpPr>
        <p:spPr>
          <a:xfrm>
            <a:off x="363861" y="4296985"/>
            <a:ext cx="1400112" cy="161345"/>
          </a:xfrm>
          <a:prstGeom prst="wedgeRectCallout">
            <a:avLst>
              <a:gd name="adj1" fmla="val 537874"/>
              <a:gd name="adj2" fmla="val -35669"/>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9.9’   (FEMA 1%+ / 100-Yr; 0.2%)</a:t>
            </a:r>
          </a:p>
        </p:txBody>
      </p:sp>
      <p:sp>
        <p:nvSpPr>
          <p:cNvPr id="8" name="Rectangular Callout 7"/>
          <p:cNvSpPr/>
          <p:nvPr/>
        </p:nvSpPr>
        <p:spPr>
          <a:xfrm>
            <a:off x="363861" y="4716122"/>
            <a:ext cx="1405720" cy="120223"/>
          </a:xfrm>
          <a:prstGeom prst="wedgeRectCallout">
            <a:avLst>
              <a:gd name="adj1" fmla="val 538209"/>
              <a:gd name="adj2" fmla="val 18537"/>
            </a:avLst>
          </a:prstGeom>
          <a:ln w="28575">
            <a:solidFill>
              <a:schemeClr val="accent4">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6.5’   (2016 High Water) </a:t>
            </a:r>
          </a:p>
        </p:txBody>
      </p:sp>
      <p:sp>
        <p:nvSpPr>
          <p:cNvPr id="9" name="Rectangular Callout 8"/>
          <p:cNvSpPr/>
          <p:nvPr/>
        </p:nvSpPr>
        <p:spPr>
          <a:xfrm>
            <a:off x="363861" y="4518080"/>
            <a:ext cx="1395483" cy="138582"/>
          </a:xfrm>
          <a:prstGeom prst="wedgeRectCallout">
            <a:avLst>
              <a:gd name="adj1" fmla="val 538964"/>
              <a:gd name="adj2" fmla="val -22689"/>
            </a:avLst>
          </a:prstGeom>
          <a:solidFill>
            <a:schemeClr val="accent1">
              <a:lumMod val="5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8.2’   (FSF 1% / 100-Yr)</a:t>
            </a:r>
          </a:p>
        </p:txBody>
      </p:sp>
      <p:sp>
        <p:nvSpPr>
          <p:cNvPr id="10" name="Rectangular Callout 9"/>
          <p:cNvSpPr/>
          <p:nvPr/>
        </p:nvSpPr>
        <p:spPr>
          <a:xfrm>
            <a:off x="363861" y="4101234"/>
            <a:ext cx="1396700" cy="138582"/>
          </a:xfrm>
          <a:prstGeom prst="wedgeRectCallout">
            <a:avLst>
              <a:gd name="adj1" fmla="val 537089"/>
              <a:gd name="adj2" fmla="val 25892"/>
            </a:avLst>
          </a:prstGeom>
          <a:solidFill>
            <a:schemeClr val="accent1">
              <a:lumMod val="5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12.2’ (FSF 0.2% / 500-Yr )</a:t>
            </a:r>
          </a:p>
        </p:txBody>
      </p:sp>
      <p:graphicFrame>
        <p:nvGraphicFramePr>
          <p:cNvPr id="11" name="Table 10"/>
          <p:cNvGraphicFramePr>
            <a:graphicFrameLocks noGrp="1"/>
          </p:cNvGraphicFramePr>
          <p:nvPr/>
        </p:nvGraphicFramePr>
        <p:xfrm>
          <a:off x="363863" y="1987120"/>
          <a:ext cx="1465728" cy="1694025"/>
        </p:xfrm>
        <a:graphic>
          <a:graphicData uri="http://schemas.openxmlformats.org/drawingml/2006/table">
            <a:tbl>
              <a:tblPr>
                <a:tableStyleId>{5C22544A-7EE6-4342-B048-85BDC9FD1C3A}</a:tableStyleId>
              </a:tblPr>
              <a:tblGrid>
                <a:gridCol w="900174">
                  <a:extLst>
                    <a:ext uri="{9D8B030D-6E8A-4147-A177-3AD203B41FA5}">
                      <a16:colId xmlns:a16="http://schemas.microsoft.com/office/drawing/2014/main" val="2046477427"/>
                    </a:ext>
                  </a:extLst>
                </a:gridCol>
                <a:gridCol w="565554">
                  <a:extLst>
                    <a:ext uri="{9D8B030D-6E8A-4147-A177-3AD203B41FA5}">
                      <a16:colId xmlns:a16="http://schemas.microsoft.com/office/drawing/2014/main" val="2529517874"/>
                    </a:ext>
                  </a:extLst>
                </a:gridCol>
              </a:tblGrid>
              <a:tr h="152401">
                <a:tc>
                  <a:txBody>
                    <a:bodyPr/>
                    <a:lstStyle/>
                    <a:p>
                      <a:pPr algn="l"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1">
                        <a:lumMod val="40000"/>
                        <a:lumOff val="60000"/>
                      </a:schemeClr>
                    </a:solidFill>
                  </a:tcPr>
                </a:tc>
                <a:tc>
                  <a:txBody>
                    <a:bodyPr/>
                    <a:lstStyle/>
                    <a:p>
                      <a:pPr algn="ctr" fontAlgn="b"/>
                      <a:r>
                        <a:rPr lang="en-US" sz="800" u="none" strike="noStrike" dirty="0">
                          <a:effectLst/>
                        </a:rPr>
                        <a:t>HEIGHT (ft.)</a:t>
                      </a:r>
                      <a:endParaRPr lang="en-US" sz="800" b="0" i="1" u="none" strike="noStrike" dirty="0">
                        <a:solidFill>
                          <a:srgbClr val="000000"/>
                        </a:solidFill>
                        <a:effectLst/>
                        <a:latin typeface="Calibri" panose="020F0502020204030204" pitchFamily="34" charset="0"/>
                      </a:endParaRPr>
                    </a:p>
                  </a:txBody>
                  <a:tcPr marL="7144" marR="7144" marT="7144" marB="0" anchor="b">
                    <a:solidFill>
                      <a:schemeClr val="accent1">
                        <a:lumMod val="40000"/>
                        <a:lumOff val="60000"/>
                      </a:schemeClr>
                    </a:solidFill>
                  </a:tcPr>
                </a:tc>
                <a:extLst>
                  <a:ext uri="{0D108BD9-81ED-4DB2-BD59-A6C34878D82A}">
                    <a16:rowId xmlns:a16="http://schemas.microsoft.com/office/drawing/2014/main" val="1176766124"/>
                  </a:ext>
                </a:extLst>
              </a:tr>
              <a:tr h="121987">
                <a:tc>
                  <a:txBody>
                    <a:bodyPr/>
                    <a:lstStyle/>
                    <a:p>
                      <a:pPr algn="l" fontAlgn="b"/>
                      <a:r>
                        <a:rPr lang="en-US" sz="800" b="1" u="none" strike="noStrike" dirty="0">
                          <a:effectLst/>
                        </a:rPr>
                        <a:t>BUILDING </a:t>
                      </a:r>
                      <a:endParaRPr lang="en-US" sz="800" b="1" i="1"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695338125"/>
                  </a:ext>
                </a:extLst>
              </a:tr>
              <a:tr h="121987">
                <a:tc>
                  <a:txBody>
                    <a:bodyPr/>
                    <a:lstStyle/>
                    <a:p>
                      <a:pPr algn="l" fontAlgn="b"/>
                      <a:r>
                        <a:rPr lang="en-US" sz="800" u="none" strike="noStrike" dirty="0">
                          <a:effectLst/>
                        </a:rPr>
                        <a:t>First Flood Height</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9</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341545975"/>
                  </a:ext>
                </a:extLst>
              </a:tr>
              <a:tr h="121987">
                <a:tc>
                  <a:txBody>
                    <a:bodyPr/>
                    <a:lstStyle/>
                    <a:p>
                      <a:pPr algn="l" fontAlgn="b"/>
                      <a:r>
                        <a:rPr lang="en-US" sz="800" u="none" strike="noStrike" dirty="0">
                          <a:effectLst/>
                        </a:rPr>
                        <a:t>Freeboard (FBD)</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2</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64907731"/>
                  </a:ext>
                </a:extLst>
              </a:tr>
              <a:tr h="121987">
                <a:tc>
                  <a:txBody>
                    <a:bodyPr/>
                    <a:lstStyle/>
                    <a:p>
                      <a:pPr algn="l" fontAlgn="b"/>
                      <a:r>
                        <a:rPr lang="en-US" sz="800" b="1" u="none" strike="noStrike" dirty="0">
                          <a:effectLst/>
                        </a:rPr>
                        <a:t>FLOOD DEPTH</a:t>
                      </a:r>
                      <a:endParaRPr lang="en-US" sz="800" b="1" i="1"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4115486144"/>
                  </a:ext>
                </a:extLst>
              </a:tr>
              <a:tr h="121987">
                <a:tc>
                  <a:txBody>
                    <a:bodyPr/>
                    <a:lstStyle/>
                    <a:p>
                      <a:pPr algn="l" fontAlgn="b"/>
                      <a:r>
                        <a:rPr lang="en-US" sz="800" b="0" i="0" u="none" strike="noStrike" dirty="0">
                          <a:solidFill>
                            <a:srgbClr val="000000"/>
                          </a:solidFill>
                          <a:effectLst/>
                          <a:latin typeface="Calibri" panose="020F0502020204030204" pitchFamily="34" charset="0"/>
                        </a:rPr>
                        <a:t>FSF</a:t>
                      </a:r>
                      <a:r>
                        <a:rPr lang="en-US" sz="800" b="0" i="0" u="none" strike="noStrike" baseline="0" dirty="0">
                          <a:solidFill>
                            <a:srgbClr val="000000"/>
                          </a:solidFill>
                          <a:effectLst/>
                          <a:latin typeface="Calibri" panose="020F0502020204030204" pitchFamily="34" charset="0"/>
                        </a:rPr>
                        <a:t> 20% (5-Yr)</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b="0" i="0" u="none" strike="noStrike" dirty="0">
                          <a:solidFill>
                            <a:srgbClr val="000000"/>
                          </a:solidFill>
                          <a:effectLst/>
                          <a:latin typeface="Calibri" panose="020F0502020204030204" pitchFamily="34" charset="0"/>
                        </a:rPr>
                        <a:t>2.3</a:t>
                      </a:r>
                    </a:p>
                  </a:txBody>
                  <a:tcPr marL="7144" marR="7144" marT="7144" marB="0" anchor="b"/>
                </a:tc>
                <a:extLst>
                  <a:ext uri="{0D108BD9-81ED-4DB2-BD59-A6C34878D82A}">
                    <a16:rowId xmlns:a16="http://schemas.microsoft.com/office/drawing/2014/main" val="1165418921"/>
                  </a:ext>
                </a:extLst>
              </a:tr>
              <a:tr h="121987">
                <a:tc>
                  <a:txBody>
                    <a:bodyPr/>
                    <a:lstStyle/>
                    <a:p>
                      <a:pPr algn="l" fontAlgn="b"/>
                      <a:r>
                        <a:rPr lang="en-US" sz="800" u="none" strike="noStrike" dirty="0">
                          <a:effectLst/>
                        </a:rPr>
                        <a:t>FEMA 1% (100-Yr) </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3.9</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536308481"/>
                  </a:ext>
                </a:extLst>
              </a:tr>
              <a:tr h="237120">
                <a:tc>
                  <a:txBody>
                    <a:bodyPr/>
                    <a:lstStyle/>
                    <a:p>
                      <a:pPr algn="l" fontAlgn="b"/>
                      <a:r>
                        <a:rPr lang="en-US" sz="800" u="none" strike="noStrike" dirty="0">
                          <a:effectLst/>
                        </a:rPr>
                        <a:t>FEMA 100-Yr +</a:t>
                      </a:r>
                      <a:br>
                        <a:rPr lang="en-US" sz="800" u="none" strike="noStrike" dirty="0">
                          <a:effectLst/>
                        </a:rPr>
                      </a:br>
                      <a:r>
                        <a:rPr lang="en-US" sz="800" u="none" strike="noStrike" dirty="0">
                          <a:effectLst/>
                        </a:rPr>
                        <a:t> 2.0 Ft. Freeboard</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5.9</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1339228928"/>
                  </a:ext>
                </a:extLst>
              </a:tr>
              <a:tr h="121987">
                <a:tc>
                  <a:txBody>
                    <a:bodyPr/>
                    <a:lstStyle/>
                    <a:p>
                      <a:pPr algn="l" fontAlgn="b"/>
                      <a:r>
                        <a:rPr lang="en-US" sz="800" u="none" strike="noStrike" dirty="0">
                          <a:effectLst/>
                        </a:rPr>
                        <a:t>2016 Flood HWM</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6.5</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607593507"/>
                  </a:ext>
                </a:extLst>
              </a:tr>
              <a:tr h="121987">
                <a:tc>
                  <a:txBody>
                    <a:bodyPr/>
                    <a:lstStyle/>
                    <a:p>
                      <a:pPr algn="l" fontAlgn="b"/>
                      <a:r>
                        <a:rPr lang="en-US" sz="800" u="none" strike="noStrike" dirty="0">
                          <a:effectLst/>
                        </a:rPr>
                        <a:t>FSF 1% (100-Yr)</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8.2</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683780853"/>
                  </a:ext>
                </a:extLst>
              </a:tr>
              <a:tr h="121987">
                <a:tc>
                  <a:txBody>
                    <a:bodyPr/>
                    <a:lstStyle/>
                    <a:p>
                      <a:pPr algn="l" fontAlgn="b"/>
                      <a:r>
                        <a:rPr lang="en-US" sz="800" u="none" strike="noStrike" dirty="0">
                          <a:effectLst/>
                        </a:rPr>
                        <a:t>FEMA 1%+,</a:t>
                      </a:r>
                      <a:r>
                        <a:rPr lang="en-US" sz="800" u="none" strike="noStrike" baseline="0" dirty="0">
                          <a:effectLst/>
                        </a:rPr>
                        <a:t> 0.2%</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u="none" strike="noStrike" dirty="0">
                          <a:effectLst/>
                        </a:rPr>
                        <a:t>9.9</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extLst>
                  <a:ext uri="{0D108BD9-81ED-4DB2-BD59-A6C34878D82A}">
                    <a16:rowId xmlns:a16="http://schemas.microsoft.com/office/drawing/2014/main" val="3781653846"/>
                  </a:ext>
                </a:extLst>
              </a:tr>
              <a:tr h="121987">
                <a:tc>
                  <a:txBody>
                    <a:bodyPr/>
                    <a:lstStyle/>
                    <a:p>
                      <a:pPr algn="l" fontAlgn="b"/>
                      <a:r>
                        <a:rPr lang="en-US" sz="800" u="none" strike="noStrike" dirty="0">
                          <a:effectLst/>
                        </a:rPr>
                        <a:t>FSF 0.2% (500-Yr)</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u="none" strike="noStrike" dirty="0">
                          <a:effectLst/>
                        </a:rPr>
                        <a:t>12.2</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extLst>
                  <a:ext uri="{0D108BD9-81ED-4DB2-BD59-A6C34878D82A}">
                    <a16:rowId xmlns:a16="http://schemas.microsoft.com/office/drawing/2014/main" val="2060924349"/>
                  </a:ext>
                </a:extLst>
              </a:tr>
            </a:tbl>
          </a:graphicData>
        </a:graphic>
      </p:graphicFrame>
      <p:sp>
        <p:nvSpPr>
          <p:cNvPr id="12" name="TextBox 11"/>
          <p:cNvSpPr txBox="1"/>
          <p:nvPr/>
        </p:nvSpPr>
        <p:spPr>
          <a:xfrm>
            <a:off x="5664649" y="6018620"/>
            <a:ext cx="3101789" cy="300082"/>
          </a:xfrm>
          <a:prstGeom prst="rect">
            <a:avLst/>
          </a:prstGeom>
          <a:noFill/>
        </p:spPr>
        <p:txBody>
          <a:bodyPr wrap="square" rtlCol="0">
            <a:spAutoFit/>
          </a:bodyPr>
          <a:lstStyle/>
          <a:p>
            <a:r>
              <a:rPr lang="en-US" sz="1350" b="1" dirty="0">
                <a:solidFill>
                  <a:schemeClr val="bg1"/>
                </a:solidFill>
              </a:rPr>
              <a:t>182 Seventh Street, Rainelle, WV, 25962</a:t>
            </a:r>
          </a:p>
        </p:txBody>
      </p:sp>
      <p:sp>
        <p:nvSpPr>
          <p:cNvPr id="13" name="TextBox 12"/>
          <p:cNvSpPr txBox="1"/>
          <p:nvPr/>
        </p:nvSpPr>
        <p:spPr>
          <a:xfrm>
            <a:off x="1991821" y="3214573"/>
            <a:ext cx="2061883" cy="230832"/>
          </a:xfrm>
          <a:prstGeom prst="rect">
            <a:avLst/>
          </a:prstGeom>
          <a:noFill/>
        </p:spPr>
        <p:txBody>
          <a:bodyPr wrap="square" rtlCol="0">
            <a:spAutoFit/>
          </a:bodyPr>
          <a:lstStyle/>
          <a:p>
            <a:r>
              <a:rPr lang="en-US" sz="900" dirty="0"/>
              <a:t>Building </a:t>
            </a:r>
            <a:r>
              <a:rPr lang="en-US" sz="900" u="sng" dirty="0">
                <a:hlinkClick r:id="rId4"/>
              </a:rPr>
              <a:t>13-13-0001-0054-0000_182</a:t>
            </a:r>
            <a:r>
              <a:rPr lang="en-US" sz="900" dirty="0"/>
              <a:t> </a:t>
            </a:r>
          </a:p>
        </p:txBody>
      </p:sp>
      <p:sp>
        <p:nvSpPr>
          <p:cNvPr id="16" name="Rectangular Callout 15"/>
          <p:cNvSpPr/>
          <p:nvPr/>
        </p:nvSpPr>
        <p:spPr>
          <a:xfrm>
            <a:off x="363860" y="5213923"/>
            <a:ext cx="1395483" cy="138582"/>
          </a:xfrm>
          <a:prstGeom prst="wedgeRectCallout">
            <a:avLst>
              <a:gd name="adj1" fmla="val 537542"/>
              <a:gd name="adj2" fmla="val -15260"/>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3.9’   (FEMA 1% / 100-Yr) </a:t>
            </a:r>
          </a:p>
        </p:txBody>
      </p:sp>
      <p:sp>
        <p:nvSpPr>
          <p:cNvPr id="17" name="Rectangular Callout 16"/>
          <p:cNvSpPr/>
          <p:nvPr/>
        </p:nvSpPr>
        <p:spPr>
          <a:xfrm>
            <a:off x="363861" y="5414149"/>
            <a:ext cx="1395482" cy="138582"/>
          </a:xfrm>
          <a:prstGeom prst="wedgeRectCallout">
            <a:avLst>
              <a:gd name="adj1" fmla="val 536739"/>
              <a:gd name="adj2" fmla="val -15260"/>
            </a:avLst>
          </a:prstGeom>
          <a:solidFill>
            <a:schemeClr val="accent1">
              <a:lumMod val="5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2.3’   (FSF 20% / 5-Yr)</a:t>
            </a:r>
          </a:p>
        </p:txBody>
      </p:sp>
      <p:sp>
        <p:nvSpPr>
          <p:cNvPr id="2" name="Rectangle 1"/>
          <p:cNvSpPr/>
          <p:nvPr/>
        </p:nvSpPr>
        <p:spPr>
          <a:xfrm>
            <a:off x="3729512" y="6550797"/>
            <a:ext cx="318052" cy="140608"/>
          </a:xfrm>
          <a:prstGeom prst="rect">
            <a:avLst/>
          </a:prstGeom>
          <a:solidFill>
            <a:schemeClr val="tx2"/>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997869" y="6474629"/>
            <a:ext cx="1965609" cy="276999"/>
          </a:xfrm>
          <a:prstGeom prst="rect">
            <a:avLst/>
          </a:prstGeom>
          <a:noFill/>
        </p:spPr>
        <p:txBody>
          <a:bodyPr wrap="square" rtlCol="0">
            <a:spAutoFit/>
          </a:bodyPr>
          <a:lstStyle/>
          <a:p>
            <a:r>
              <a:rPr lang="en-US" sz="1200" dirty="0"/>
              <a:t>First Street Foundation (FSF)</a:t>
            </a:r>
          </a:p>
        </p:txBody>
      </p:sp>
      <p:sp>
        <p:nvSpPr>
          <p:cNvPr id="19" name="TextBox 18"/>
          <p:cNvSpPr txBox="1"/>
          <p:nvPr/>
        </p:nvSpPr>
        <p:spPr>
          <a:xfrm>
            <a:off x="309050" y="6478884"/>
            <a:ext cx="1223914" cy="276999"/>
          </a:xfrm>
          <a:prstGeom prst="rect">
            <a:avLst/>
          </a:prstGeom>
          <a:noFill/>
        </p:spPr>
        <p:txBody>
          <a:bodyPr wrap="square" rtlCol="0">
            <a:spAutoFit/>
          </a:bodyPr>
          <a:lstStyle/>
          <a:p>
            <a:r>
              <a:rPr lang="en-US" sz="1200" dirty="0"/>
              <a:t>FLOOD DEPTHS:</a:t>
            </a:r>
          </a:p>
        </p:txBody>
      </p:sp>
      <p:sp>
        <p:nvSpPr>
          <p:cNvPr id="20" name="Rectangle 19"/>
          <p:cNvSpPr/>
          <p:nvPr/>
        </p:nvSpPr>
        <p:spPr>
          <a:xfrm>
            <a:off x="1857641" y="6550797"/>
            <a:ext cx="318052" cy="140608"/>
          </a:xfrm>
          <a:prstGeom prst="rect">
            <a:avLst/>
          </a:prstGeom>
          <a:solidFill>
            <a:schemeClr val="accent1"/>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2125998" y="6474629"/>
            <a:ext cx="590701" cy="276999"/>
          </a:xfrm>
          <a:prstGeom prst="rect">
            <a:avLst/>
          </a:prstGeom>
          <a:noFill/>
        </p:spPr>
        <p:txBody>
          <a:bodyPr wrap="square" rtlCol="0">
            <a:spAutoFit/>
          </a:bodyPr>
          <a:lstStyle/>
          <a:p>
            <a:r>
              <a:rPr lang="en-US" sz="1200" dirty="0"/>
              <a:t>FEMA</a:t>
            </a:r>
          </a:p>
        </p:txBody>
      </p:sp>
      <p:sp>
        <p:nvSpPr>
          <p:cNvPr id="22" name="Rectangle 21"/>
          <p:cNvSpPr/>
          <p:nvPr/>
        </p:nvSpPr>
        <p:spPr>
          <a:xfrm>
            <a:off x="6340846" y="6531324"/>
            <a:ext cx="281610" cy="137299"/>
          </a:xfrm>
          <a:prstGeom prst="rect">
            <a:avLst/>
          </a:prstGeom>
          <a:solidFill>
            <a:schemeClr val="tx1"/>
          </a:solid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6572759" y="6451848"/>
            <a:ext cx="2404493" cy="276999"/>
          </a:xfrm>
          <a:prstGeom prst="rect">
            <a:avLst/>
          </a:prstGeom>
          <a:noFill/>
        </p:spPr>
        <p:txBody>
          <a:bodyPr wrap="square" rtlCol="0">
            <a:spAutoFit/>
          </a:bodyPr>
          <a:lstStyle/>
          <a:p>
            <a:r>
              <a:rPr lang="en-US" sz="1200" dirty="0"/>
              <a:t>USGS 2016 Flood High Water Mark</a:t>
            </a:r>
          </a:p>
        </p:txBody>
      </p:sp>
      <p:sp>
        <p:nvSpPr>
          <p:cNvPr id="27" name="TextBox 26"/>
          <p:cNvSpPr txBox="1"/>
          <p:nvPr/>
        </p:nvSpPr>
        <p:spPr>
          <a:xfrm>
            <a:off x="302846" y="1518223"/>
            <a:ext cx="8463592" cy="369332"/>
          </a:xfrm>
          <a:prstGeom prst="rect">
            <a:avLst/>
          </a:prstGeom>
          <a:solidFill>
            <a:srgbClr val="FF0000"/>
          </a:solidFill>
        </p:spPr>
        <p:txBody>
          <a:bodyPr wrap="square" rtlCol="0">
            <a:spAutoFit/>
          </a:bodyPr>
          <a:lstStyle/>
          <a:p>
            <a:pPr algn="ctr"/>
            <a:r>
              <a:rPr lang="en-US" b="1" dirty="0">
                <a:latin typeface="Arial" panose="020B0604020202020204" pitchFamily="34" charset="0"/>
                <a:cs typeface="Arial" panose="020B0604020202020204" pitchFamily="34" charset="0"/>
              </a:rPr>
              <a:t>First Floor Height BELOW 1%+, 0.2-percent chance (500-yr) floods</a:t>
            </a:r>
            <a:endParaRPr lang="en-US" sz="1050" dirty="0">
              <a:latin typeface="Arial" panose="020B0604020202020204" pitchFamily="34" charset="0"/>
              <a:cs typeface="Arial" panose="020B0604020202020204" pitchFamily="34" charset="0"/>
            </a:endParaRPr>
          </a:p>
        </p:txBody>
      </p:sp>
      <p:sp>
        <p:nvSpPr>
          <p:cNvPr id="4" name="Rectangle 3"/>
          <p:cNvSpPr/>
          <p:nvPr/>
        </p:nvSpPr>
        <p:spPr>
          <a:xfrm>
            <a:off x="363860" y="5872000"/>
            <a:ext cx="4839858" cy="454612"/>
          </a:xfrm>
          <a:prstGeom prst="rect">
            <a:avLst/>
          </a:prstGeom>
          <a:solidFill>
            <a:schemeClr val="accent6">
              <a:lumMod val="75000"/>
            </a:schemeClr>
          </a:solidFill>
        </p:spPr>
        <p:txBody>
          <a:bodyPr wrap="square">
            <a:spAutoFit/>
          </a:bodyPr>
          <a:lstStyle/>
          <a:p>
            <a:pPr>
              <a:lnSpc>
                <a:spcPct val="107000"/>
              </a:lnSpc>
              <a:spcAft>
                <a:spcPts val="800"/>
              </a:spcAft>
            </a:pPr>
            <a:r>
              <a:rPr lang="en-US" sz="1100" dirty="0">
                <a:solidFill>
                  <a:schemeClr val="bg1"/>
                </a:solidFill>
                <a:latin typeface="Calibri" panose="020F0502020204030204" pitchFamily="34" charset="0"/>
                <a:ea typeface="Calibri" panose="020F0502020204030204" pitchFamily="34" charset="0"/>
                <a:cs typeface="Times New Roman" panose="02020603050405020304" pitchFamily="18" charset="0"/>
              </a:rPr>
              <a:t>The Design Flood Elevation (DFE) should be the BFE plus 2 feet of freeboard.  The DFE should also be above the high-water marks of the 2016 flood plus freeboard.</a:t>
            </a:r>
          </a:p>
        </p:txBody>
      </p:sp>
    </p:spTree>
    <p:extLst>
      <p:ext uri="{BB962C8B-B14F-4D97-AF65-F5344CB8AC3E}">
        <p14:creationId xmlns:p14="http://schemas.microsoft.com/office/powerpoint/2010/main" val="1207213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536B461-AD1C-477F-B82A-D01FD605E3F4}"/>
              </a:ext>
            </a:extLst>
          </p:cNvPr>
          <p:cNvPicPr>
            <a:picLocks noChangeAspect="1"/>
          </p:cNvPicPr>
          <p:nvPr/>
        </p:nvPicPr>
        <p:blipFill rotWithShape="1">
          <a:blip r:embed="rId3"/>
          <a:srcRect l="6975" r="466"/>
          <a:stretch/>
        </p:blipFill>
        <p:spPr>
          <a:xfrm>
            <a:off x="302846" y="2108897"/>
            <a:ext cx="8463592" cy="4273517"/>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WSS Mitigation Reconstruction</a:t>
            </a:r>
          </a:p>
        </p:txBody>
      </p:sp>
      <p:sp>
        <p:nvSpPr>
          <p:cNvPr id="3" name="TextBox 2"/>
          <p:cNvSpPr txBox="1"/>
          <p:nvPr/>
        </p:nvSpPr>
        <p:spPr>
          <a:xfrm>
            <a:off x="309050" y="1048019"/>
            <a:ext cx="8463592" cy="369332"/>
          </a:xfrm>
          <a:prstGeom prst="rect">
            <a:avLst/>
          </a:prstGeom>
          <a:solidFill>
            <a:schemeClr val="accent6">
              <a:lumMod val="60000"/>
              <a:lumOff val="40000"/>
            </a:schemeClr>
          </a:solidFill>
        </p:spPr>
        <p:txBody>
          <a:bodyPr wrap="square" rtlCol="0">
            <a:spAutoFit/>
          </a:bodyPr>
          <a:lstStyle/>
          <a:p>
            <a:pPr algn="ctr"/>
            <a:r>
              <a:rPr lang="en-US" b="1" dirty="0">
                <a:latin typeface="Arial" panose="020B0604020202020204" pitchFamily="34" charset="0"/>
                <a:cs typeface="Arial" panose="020B0604020202020204" pitchFamily="34" charset="0"/>
              </a:rPr>
              <a:t>First Floor Height (FFH) ABOVE 1-percent chance (100-yr) flood</a:t>
            </a:r>
            <a:endParaRPr lang="en-US" sz="1050" dirty="0">
              <a:latin typeface="Arial" panose="020B0604020202020204" pitchFamily="34" charset="0"/>
              <a:cs typeface="Arial" panose="020B0604020202020204" pitchFamily="34" charset="0"/>
            </a:endParaRPr>
          </a:p>
        </p:txBody>
      </p:sp>
      <p:sp>
        <p:nvSpPr>
          <p:cNvPr id="6" name="Rectangular Callout 5"/>
          <p:cNvSpPr/>
          <p:nvPr/>
        </p:nvSpPr>
        <p:spPr>
          <a:xfrm>
            <a:off x="4563079" y="4175635"/>
            <a:ext cx="1494305" cy="140039"/>
          </a:xfrm>
          <a:prstGeom prst="wedgeRectCallout">
            <a:avLst>
              <a:gd name="adj1" fmla="val 71775"/>
              <a:gd name="adj2" fmla="val 51559"/>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7.4’   (FEMA 1% / 100-Yr + 2’ FBD)</a:t>
            </a:r>
          </a:p>
        </p:txBody>
      </p:sp>
      <p:sp>
        <p:nvSpPr>
          <p:cNvPr id="7" name="Rectangular Callout 6"/>
          <p:cNvSpPr/>
          <p:nvPr/>
        </p:nvSpPr>
        <p:spPr>
          <a:xfrm>
            <a:off x="1801290" y="4601040"/>
            <a:ext cx="1465727" cy="161345"/>
          </a:xfrm>
          <a:prstGeom prst="wedgeRectCallout">
            <a:avLst>
              <a:gd name="adj1" fmla="val 403784"/>
              <a:gd name="adj2" fmla="val -16565"/>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6.4’  (FEMA 1%+;  Climate BFE+1)</a:t>
            </a:r>
          </a:p>
        </p:txBody>
      </p:sp>
      <p:sp>
        <p:nvSpPr>
          <p:cNvPr id="8" name="Rectangular Callout 7"/>
          <p:cNvSpPr/>
          <p:nvPr/>
        </p:nvSpPr>
        <p:spPr>
          <a:xfrm>
            <a:off x="334345" y="4449759"/>
            <a:ext cx="1396700" cy="138582"/>
          </a:xfrm>
          <a:prstGeom prst="wedgeRectCallout">
            <a:avLst>
              <a:gd name="adj1" fmla="val 531594"/>
              <a:gd name="adj2" fmla="val 22884"/>
            </a:avLst>
          </a:prstGeom>
          <a:ln w="28575">
            <a:solidFill>
              <a:schemeClr val="accent4">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6.5’   (2016 High Water) </a:t>
            </a:r>
          </a:p>
        </p:txBody>
      </p:sp>
      <p:sp>
        <p:nvSpPr>
          <p:cNvPr id="9" name="Rectangular Callout 8"/>
          <p:cNvSpPr/>
          <p:nvPr/>
        </p:nvSpPr>
        <p:spPr>
          <a:xfrm>
            <a:off x="6999990" y="4185840"/>
            <a:ext cx="1395483" cy="138582"/>
          </a:xfrm>
          <a:prstGeom prst="wedgeRectCallout">
            <a:avLst>
              <a:gd name="adj1" fmla="val -83068"/>
              <a:gd name="adj2" fmla="val 42366"/>
            </a:avLst>
          </a:prstGeom>
          <a:solidFill>
            <a:schemeClr val="accent1">
              <a:lumMod val="5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7.4’  (FSF 0.2% / 500-Yr)</a:t>
            </a:r>
          </a:p>
        </p:txBody>
      </p:sp>
      <p:sp>
        <p:nvSpPr>
          <p:cNvPr id="10" name="Rectangular Callout 9"/>
          <p:cNvSpPr/>
          <p:nvPr/>
        </p:nvSpPr>
        <p:spPr>
          <a:xfrm>
            <a:off x="335563" y="4255131"/>
            <a:ext cx="1396700" cy="138582"/>
          </a:xfrm>
          <a:prstGeom prst="wedgeRectCallout">
            <a:avLst>
              <a:gd name="adj1" fmla="val 531095"/>
              <a:gd name="adj2" fmla="val 35186"/>
            </a:avLst>
          </a:prstGeom>
          <a:solidFill>
            <a:schemeClr val="accent1"/>
          </a:solid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7.2’  (FEMA 0.2% / 500-Yr )</a:t>
            </a:r>
          </a:p>
        </p:txBody>
      </p:sp>
      <p:graphicFrame>
        <p:nvGraphicFramePr>
          <p:cNvPr id="11" name="Table 10"/>
          <p:cNvGraphicFramePr>
            <a:graphicFrameLocks noGrp="1"/>
          </p:cNvGraphicFramePr>
          <p:nvPr/>
        </p:nvGraphicFramePr>
        <p:xfrm>
          <a:off x="5015923" y="2162913"/>
          <a:ext cx="1465728" cy="1823089"/>
        </p:xfrm>
        <a:graphic>
          <a:graphicData uri="http://schemas.openxmlformats.org/drawingml/2006/table">
            <a:tbl>
              <a:tblPr>
                <a:tableStyleId>{5C22544A-7EE6-4342-B048-85BDC9FD1C3A}</a:tableStyleId>
              </a:tblPr>
              <a:tblGrid>
                <a:gridCol w="900174">
                  <a:extLst>
                    <a:ext uri="{9D8B030D-6E8A-4147-A177-3AD203B41FA5}">
                      <a16:colId xmlns:a16="http://schemas.microsoft.com/office/drawing/2014/main" val="2046477427"/>
                    </a:ext>
                  </a:extLst>
                </a:gridCol>
                <a:gridCol w="565554">
                  <a:extLst>
                    <a:ext uri="{9D8B030D-6E8A-4147-A177-3AD203B41FA5}">
                      <a16:colId xmlns:a16="http://schemas.microsoft.com/office/drawing/2014/main" val="2529517874"/>
                    </a:ext>
                  </a:extLst>
                </a:gridCol>
              </a:tblGrid>
              <a:tr h="152401">
                <a:tc>
                  <a:txBody>
                    <a:bodyPr/>
                    <a:lstStyle/>
                    <a:p>
                      <a:pPr algn="l"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1">
                        <a:lumMod val="40000"/>
                        <a:lumOff val="60000"/>
                      </a:schemeClr>
                    </a:solidFill>
                  </a:tcPr>
                </a:tc>
                <a:tc>
                  <a:txBody>
                    <a:bodyPr/>
                    <a:lstStyle/>
                    <a:p>
                      <a:pPr algn="ctr" fontAlgn="b"/>
                      <a:r>
                        <a:rPr lang="en-US" sz="800" u="none" strike="noStrike" dirty="0">
                          <a:effectLst/>
                        </a:rPr>
                        <a:t>HEIGHT (ft.)</a:t>
                      </a:r>
                      <a:endParaRPr lang="en-US" sz="800" b="0" i="1" u="none" strike="noStrike" dirty="0">
                        <a:solidFill>
                          <a:srgbClr val="000000"/>
                        </a:solidFill>
                        <a:effectLst/>
                        <a:latin typeface="Calibri" panose="020F0502020204030204" pitchFamily="34" charset="0"/>
                      </a:endParaRPr>
                    </a:p>
                  </a:txBody>
                  <a:tcPr marL="7144" marR="7144" marT="7144" marB="0" anchor="b">
                    <a:solidFill>
                      <a:schemeClr val="accent1">
                        <a:lumMod val="40000"/>
                        <a:lumOff val="60000"/>
                      </a:schemeClr>
                    </a:solidFill>
                  </a:tcPr>
                </a:tc>
                <a:extLst>
                  <a:ext uri="{0D108BD9-81ED-4DB2-BD59-A6C34878D82A}">
                    <a16:rowId xmlns:a16="http://schemas.microsoft.com/office/drawing/2014/main" val="1176766124"/>
                  </a:ext>
                </a:extLst>
              </a:tr>
              <a:tr h="121987">
                <a:tc>
                  <a:txBody>
                    <a:bodyPr/>
                    <a:lstStyle/>
                    <a:p>
                      <a:pPr algn="l" fontAlgn="b"/>
                      <a:r>
                        <a:rPr lang="en-US" sz="800" b="1" u="none" strike="noStrike" dirty="0">
                          <a:effectLst/>
                        </a:rPr>
                        <a:t>BUILDING </a:t>
                      </a:r>
                      <a:endParaRPr lang="en-US" sz="800" b="1" i="1"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695338125"/>
                  </a:ext>
                </a:extLst>
              </a:tr>
              <a:tr h="121987">
                <a:tc>
                  <a:txBody>
                    <a:bodyPr/>
                    <a:lstStyle/>
                    <a:p>
                      <a:pPr algn="l" fontAlgn="b"/>
                      <a:r>
                        <a:rPr lang="en-US" sz="800" u="none" strike="noStrike" dirty="0">
                          <a:effectLst/>
                        </a:rPr>
                        <a:t>First Flood Height</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6.4</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341545975"/>
                  </a:ext>
                </a:extLst>
              </a:tr>
              <a:tr h="121987">
                <a:tc>
                  <a:txBody>
                    <a:bodyPr/>
                    <a:lstStyle/>
                    <a:p>
                      <a:pPr algn="l" fontAlgn="b"/>
                      <a:r>
                        <a:rPr lang="en-US" sz="800" u="none" strike="noStrike" dirty="0">
                          <a:effectLst/>
                        </a:rPr>
                        <a:t>Freeboard (FBD)</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2.0</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64907731"/>
                  </a:ext>
                </a:extLst>
              </a:tr>
              <a:tr h="121987">
                <a:tc>
                  <a:txBody>
                    <a:bodyPr/>
                    <a:lstStyle/>
                    <a:p>
                      <a:pPr algn="l" fontAlgn="b"/>
                      <a:r>
                        <a:rPr lang="en-US" sz="800" b="1" u="none" strike="noStrike" dirty="0">
                          <a:effectLst/>
                        </a:rPr>
                        <a:t>FLOOD DEPTH</a:t>
                      </a:r>
                      <a:endParaRPr lang="en-US" sz="800" b="1" i="1"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4115486144"/>
                  </a:ext>
                </a:extLst>
              </a:tr>
              <a:tr h="121987">
                <a:tc>
                  <a:txBody>
                    <a:bodyPr/>
                    <a:lstStyle/>
                    <a:p>
                      <a:pPr algn="l" fontAlgn="b"/>
                      <a:r>
                        <a:rPr lang="en-US" sz="800" b="0" i="0" u="none" strike="noStrike" dirty="0">
                          <a:solidFill>
                            <a:srgbClr val="000000"/>
                          </a:solidFill>
                          <a:effectLst/>
                          <a:latin typeface="Calibri" panose="020F0502020204030204" pitchFamily="34" charset="0"/>
                        </a:rPr>
                        <a:t>FSF</a:t>
                      </a:r>
                      <a:r>
                        <a:rPr lang="en-US" sz="800" b="0" i="0" u="none" strike="noStrike" baseline="0" dirty="0">
                          <a:solidFill>
                            <a:srgbClr val="000000"/>
                          </a:solidFill>
                          <a:effectLst/>
                          <a:latin typeface="Calibri" panose="020F0502020204030204" pitchFamily="34" charset="0"/>
                        </a:rPr>
                        <a:t> 20% (5-Yr)</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b="0" i="0" u="none" strike="noStrike" dirty="0">
                          <a:solidFill>
                            <a:srgbClr val="000000"/>
                          </a:solidFill>
                          <a:effectLst/>
                          <a:latin typeface="Calibri" panose="020F0502020204030204" pitchFamily="34" charset="0"/>
                        </a:rPr>
                        <a:t>3.4</a:t>
                      </a:r>
                    </a:p>
                  </a:txBody>
                  <a:tcPr marL="7144" marR="7144" marT="7144" marB="0" anchor="b"/>
                </a:tc>
                <a:extLst>
                  <a:ext uri="{0D108BD9-81ED-4DB2-BD59-A6C34878D82A}">
                    <a16:rowId xmlns:a16="http://schemas.microsoft.com/office/drawing/2014/main" val="1165418921"/>
                  </a:ext>
                </a:extLst>
              </a:tr>
              <a:tr h="121987">
                <a:tc>
                  <a:txBody>
                    <a:bodyPr/>
                    <a:lstStyle/>
                    <a:p>
                      <a:pPr algn="l" fontAlgn="b"/>
                      <a:r>
                        <a:rPr lang="en-US" sz="800" u="none" strike="noStrike" dirty="0">
                          <a:effectLst/>
                        </a:rPr>
                        <a:t>FEMA 1% (100-Yr) </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5.4</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536308481"/>
                  </a:ext>
                </a:extLst>
              </a:tr>
              <a:tr h="121987">
                <a:tc>
                  <a:txBody>
                    <a:bodyPr/>
                    <a:lstStyle/>
                    <a:p>
                      <a:pPr algn="l" fontAlgn="b"/>
                      <a:r>
                        <a:rPr lang="en-US" sz="800" u="none" strike="noStrike" dirty="0">
                          <a:effectLst/>
                        </a:rPr>
                        <a:t>FSF 1% (100-Yr)</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5.7</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683780853"/>
                  </a:ext>
                </a:extLst>
              </a:tr>
              <a:tr h="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u="none" strike="noStrike" dirty="0">
                          <a:effectLst/>
                        </a:rPr>
                        <a:t>FEMA 1%+; Climate</a:t>
                      </a:r>
                      <a:br>
                        <a:rPr lang="en-US" sz="800" u="none" strike="noStrike" dirty="0">
                          <a:effectLst/>
                        </a:rPr>
                      </a:br>
                      <a:r>
                        <a:rPr lang="en-US" sz="800" u="none" strike="noStrike" dirty="0">
                          <a:effectLst/>
                        </a:rPr>
                        <a:t>(BFE + 1ft)</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b="0" i="0" u="none" strike="noStrike" dirty="0">
                          <a:solidFill>
                            <a:srgbClr val="000000"/>
                          </a:solidFill>
                          <a:effectLst/>
                          <a:latin typeface="Calibri" panose="020F0502020204030204" pitchFamily="34" charset="0"/>
                        </a:rPr>
                        <a:t>6.4</a:t>
                      </a:r>
                    </a:p>
                  </a:txBody>
                  <a:tcPr marL="7144" marR="7144" marT="7144" marB="0" anchor="b">
                    <a:solidFill>
                      <a:schemeClr val="accent2">
                        <a:lumMod val="60000"/>
                        <a:lumOff val="40000"/>
                      </a:schemeClr>
                    </a:solidFill>
                  </a:tcPr>
                </a:tc>
                <a:extLst>
                  <a:ext uri="{0D108BD9-81ED-4DB2-BD59-A6C34878D82A}">
                    <a16:rowId xmlns:a16="http://schemas.microsoft.com/office/drawing/2014/main" val="2576018308"/>
                  </a:ext>
                </a:extLst>
              </a:tr>
              <a:tr h="121987">
                <a:tc>
                  <a:txBody>
                    <a:bodyPr/>
                    <a:lstStyle/>
                    <a:p>
                      <a:pPr algn="l" fontAlgn="b"/>
                      <a:r>
                        <a:rPr lang="en-US" sz="800" u="none" strike="noStrike" dirty="0">
                          <a:effectLst/>
                        </a:rPr>
                        <a:t>2016 Flood HWM</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u="none" strike="noStrike" dirty="0">
                          <a:effectLst/>
                        </a:rPr>
                        <a:t>6.5</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extLst>
                  <a:ext uri="{0D108BD9-81ED-4DB2-BD59-A6C34878D82A}">
                    <a16:rowId xmlns:a16="http://schemas.microsoft.com/office/drawing/2014/main" val="823741667"/>
                  </a:ext>
                </a:extLst>
              </a:tr>
              <a:tr h="121987">
                <a:tc>
                  <a:txBody>
                    <a:bodyPr/>
                    <a:lstStyle/>
                    <a:p>
                      <a:pPr algn="l" fontAlgn="b"/>
                      <a:r>
                        <a:rPr lang="en-US" sz="800" u="none" strike="noStrike" dirty="0">
                          <a:effectLst/>
                        </a:rPr>
                        <a:t>FEMA </a:t>
                      </a:r>
                      <a:r>
                        <a:rPr lang="en-US" sz="800" u="none" strike="noStrike" baseline="0" dirty="0">
                          <a:effectLst/>
                        </a:rPr>
                        <a:t>0.2% (500-Yr)</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u="none" strike="noStrike" dirty="0">
                          <a:effectLst/>
                        </a:rPr>
                        <a:t>7.2</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extLst>
                  <a:ext uri="{0D108BD9-81ED-4DB2-BD59-A6C34878D82A}">
                    <a16:rowId xmlns:a16="http://schemas.microsoft.com/office/drawing/2014/main" val="3781653846"/>
                  </a:ext>
                </a:extLst>
              </a:tr>
              <a:tr h="121987">
                <a:tc>
                  <a:txBody>
                    <a:bodyPr/>
                    <a:lstStyle/>
                    <a:p>
                      <a:pPr algn="l" fontAlgn="b"/>
                      <a:r>
                        <a:rPr lang="en-US" sz="800" u="none" strike="noStrike" dirty="0">
                          <a:effectLst/>
                        </a:rPr>
                        <a:t>FEMA 100-Yr + FBD</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u="none" strike="noStrike" dirty="0">
                          <a:effectLst/>
                        </a:rPr>
                        <a:t>7.4</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extLst>
                  <a:ext uri="{0D108BD9-81ED-4DB2-BD59-A6C34878D82A}">
                    <a16:rowId xmlns:a16="http://schemas.microsoft.com/office/drawing/2014/main" val="571880593"/>
                  </a:ext>
                </a:extLst>
              </a:tr>
              <a:tr h="121987">
                <a:tc>
                  <a:txBody>
                    <a:bodyPr/>
                    <a:lstStyle/>
                    <a:p>
                      <a:pPr algn="l" fontAlgn="b"/>
                      <a:r>
                        <a:rPr lang="en-US" sz="800" u="none" strike="noStrike" dirty="0">
                          <a:effectLst/>
                        </a:rPr>
                        <a:t>FSF 0.2% (500-Yr)</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u="none" strike="noStrike" dirty="0">
                          <a:effectLst/>
                        </a:rPr>
                        <a:t>7.4</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extLst>
                  <a:ext uri="{0D108BD9-81ED-4DB2-BD59-A6C34878D82A}">
                    <a16:rowId xmlns:a16="http://schemas.microsoft.com/office/drawing/2014/main" val="2060924349"/>
                  </a:ext>
                </a:extLst>
              </a:tr>
            </a:tbl>
          </a:graphicData>
        </a:graphic>
      </p:graphicFrame>
      <p:sp>
        <p:nvSpPr>
          <p:cNvPr id="12" name="TextBox 11"/>
          <p:cNvSpPr txBox="1"/>
          <p:nvPr/>
        </p:nvSpPr>
        <p:spPr>
          <a:xfrm>
            <a:off x="4855335" y="6018620"/>
            <a:ext cx="3911104" cy="300082"/>
          </a:xfrm>
          <a:prstGeom prst="rect">
            <a:avLst/>
          </a:prstGeom>
          <a:noFill/>
        </p:spPr>
        <p:txBody>
          <a:bodyPr wrap="square" rtlCol="0">
            <a:spAutoFit/>
          </a:bodyPr>
          <a:lstStyle/>
          <a:p>
            <a:r>
              <a:rPr lang="en-US" sz="1350" b="1" dirty="0">
                <a:solidFill>
                  <a:schemeClr val="bg1"/>
                </a:solidFill>
              </a:rPr>
              <a:t>138 Mill Street, White Sulphur Springs, WV, 24986</a:t>
            </a:r>
          </a:p>
        </p:txBody>
      </p:sp>
      <p:sp>
        <p:nvSpPr>
          <p:cNvPr id="13" name="TextBox 12"/>
          <p:cNvSpPr txBox="1"/>
          <p:nvPr/>
        </p:nvSpPr>
        <p:spPr>
          <a:xfrm>
            <a:off x="6468029" y="5051731"/>
            <a:ext cx="2061883" cy="230832"/>
          </a:xfrm>
          <a:prstGeom prst="rect">
            <a:avLst/>
          </a:prstGeom>
          <a:noFill/>
        </p:spPr>
        <p:txBody>
          <a:bodyPr wrap="square" rtlCol="0">
            <a:spAutoFit/>
          </a:bodyPr>
          <a:lstStyle/>
          <a:p>
            <a:r>
              <a:rPr lang="en-US" sz="900" dirty="0"/>
              <a:t>Building </a:t>
            </a:r>
            <a:r>
              <a:rPr lang="en-US" sz="900" u="sng" dirty="0">
                <a:hlinkClick r:id="rId4"/>
              </a:rPr>
              <a:t>13-17-0009-0026-0000_138</a:t>
            </a:r>
            <a:r>
              <a:rPr lang="en-US" sz="900" dirty="0"/>
              <a:t> </a:t>
            </a:r>
          </a:p>
        </p:txBody>
      </p:sp>
      <p:sp>
        <p:nvSpPr>
          <p:cNvPr id="16" name="Rectangular Callout 15"/>
          <p:cNvSpPr/>
          <p:nvPr/>
        </p:nvSpPr>
        <p:spPr>
          <a:xfrm>
            <a:off x="335563" y="4853918"/>
            <a:ext cx="1395483" cy="138582"/>
          </a:xfrm>
          <a:prstGeom prst="wedgeRectCallout">
            <a:avLst>
              <a:gd name="adj1" fmla="val 531543"/>
              <a:gd name="adj2" fmla="val -10614"/>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5.4’   (FEMA 1% / 100-Yr) </a:t>
            </a:r>
          </a:p>
        </p:txBody>
      </p:sp>
      <p:sp>
        <p:nvSpPr>
          <p:cNvPr id="17" name="Rectangular Callout 16"/>
          <p:cNvSpPr/>
          <p:nvPr/>
        </p:nvSpPr>
        <p:spPr>
          <a:xfrm>
            <a:off x="335563" y="5312750"/>
            <a:ext cx="1395482" cy="138582"/>
          </a:xfrm>
          <a:prstGeom prst="wedgeRectCallout">
            <a:avLst>
              <a:gd name="adj1" fmla="val 533047"/>
              <a:gd name="adj2" fmla="val -15260"/>
            </a:avLst>
          </a:prstGeom>
          <a:solidFill>
            <a:schemeClr val="accent1">
              <a:lumMod val="5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3.4’   (FSF 20% / 5-Yr)</a:t>
            </a:r>
          </a:p>
        </p:txBody>
      </p:sp>
      <p:sp>
        <p:nvSpPr>
          <p:cNvPr id="2" name="Rectangle 1"/>
          <p:cNvSpPr/>
          <p:nvPr/>
        </p:nvSpPr>
        <p:spPr>
          <a:xfrm>
            <a:off x="3729512" y="6550797"/>
            <a:ext cx="318052" cy="140608"/>
          </a:xfrm>
          <a:prstGeom prst="rect">
            <a:avLst/>
          </a:prstGeom>
          <a:solidFill>
            <a:schemeClr val="tx2"/>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997869" y="6474629"/>
            <a:ext cx="1965609" cy="276999"/>
          </a:xfrm>
          <a:prstGeom prst="rect">
            <a:avLst/>
          </a:prstGeom>
          <a:noFill/>
        </p:spPr>
        <p:txBody>
          <a:bodyPr wrap="square" rtlCol="0">
            <a:spAutoFit/>
          </a:bodyPr>
          <a:lstStyle/>
          <a:p>
            <a:r>
              <a:rPr lang="en-US" sz="1200" dirty="0"/>
              <a:t>First Street Foundation (FSF)</a:t>
            </a:r>
          </a:p>
        </p:txBody>
      </p:sp>
      <p:sp>
        <p:nvSpPr>
          <p:cNvPr id="19" name="TextBox 18"/>
          <p:cNvSpPr txBox="1"/>
          <p:nvPr/>
        </p:nvSpPr>
        <p:spPr>
          <a:xfrm>
            <a:off x="309050" y="6478884"/>
            <a:ext cx="1223914" cy="276999"/>
          </a:xfrm>
          <a:prstGeom prst="rect">
            <a:avLst/>
          </a:prstGeom>
          <a:noFill/>
        </p:spPr>
        <p:txBody>
          <a:bodyPr wrap="square" rtlCol="0">
            <a:spAutoFit/>
          </a:bodyPr>
          <a:lstStyle/>
          <a:p>
            <a:r>
              <a:rPr lang="en-US" sz="1200" dirty="0"/>
              <a:t>FLOOD DEPTHS:</a:t>
            </a:r>
          </a:p>
        </p:txBody>
      </p:sp>
      <p:sp>
        <p:nvSpPr>
          <p:cNvPr id="20" name="Rectangle 19"/>
          <p:cNvSpPr/>
          <p:nvPr/>
        </p:nvSpPr>
        <p:spPr>
          <a:xfrm>
            <a:off x="1857641" y="6550797"/>
            <a:ext cx="318052" cy="140608"/>
          </a:xfrm>
          <a:prstGeom prst="rect">
            <a:avLst/>
          </a:prstGeom>
          <a:solidFill>
            <a:schemeClr val="accent1"/>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2125998" y="6474629"/>
            <a:ext cx="590701" cy="276999"/>
          </a:xfrm>
          <a:prstGeom prst="rect">
            <a:avLst/>
          </a:prstGeom>
          <a:noFill/>
        </p:spPr>
        <p:txBody>
          <a:bodyPr wrap="square" rtlCol="0">
            <a:spAutoFit/>
          </a:bodyPr>
          <a:lstStyle/>
          <a:p>
            <a:r>
              <a:rPr lang="en-US" sz="1200" dirty="0"/>
              <a:t>FEMA</a:t>
            </a:r>
          </a:p>
        </p:txBody>
      </p:sp>
      <p:sp>
        <p:nvSpPr>
          <p:cNvPr id="22" name="Rectangle 21"/>
          <p:cNvSpPr/>
          <p:nvPr/>
        </p:nvSpPr>
        <p:spPr>
          <a:xfrm>
            <a:off x="6340846" y="6531324"/>
            <a:ext cx="281610" cy="137299"/>
          </a:xfrm>
          <a:prstGeom prst="rect">
            <a:avLst/>
          </a:prstGeom>
          <a:solidFill>
            <a:schemeClr val="tx1"/>
          </a:solid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6572759" y="6451848"/>
            <a:ext cx="2404493" cy="276999"/>
          </a:xfrm>
          <a:prstGeom prst="rect">
            <a:avLst/>
          </a:prstGeom>
          <a:noFill/>
        </p:spPr>
        <p:txBody>
          <a:bodyPr wrap="square" rtlCol="0">
            <a:spAutoFit/>
          </a:bodyPr>
          <a:lstStyle/>
          <a:p>
            <a:r>
              <a:rPr lang="en-US" sz="1200" dirty="0"/>
              <a:t>USGS 2016 Flood High Water Mark</a:t>
            </a:r>
          </a:p>
        </p:txBody>
      </p:sp>
      <p:sp>
        <p:nvSpPr>
          <p:cNvPr id="27" name="TextBox 26"/>
          <p:cNvSpPr txBox="1"/>
          <p:nvPr/>
        </p:nvSpPr>
        <p:spPr>
          <a:xfrm>
            <a:off x="302846" y="1518223"/>
            <a:ext cx="8463592" cy="369332"/>
          </a:xfrm>
          <a:prstGeom prst="rect">
            <a:avLst/>
          </a:prstGeom>
          <a:solidFill>
            <a:srgbClr val="FF0000"/>
          </a:solidFill>
        </p:spPr>
        <p:txBody>
          <a:bodyPr wrap="square" rtlCol="0">
            <a:spAutoFit/>
          </a:bodyPr>
          <a:lstStyle/>
          <a:p>
            <a:pPr algn="ctr"/>
            <a:r>
              <a:rPr lang="en-US" b="1" dirty="0">
                <a:latin typeface="Arial" panose="020B0604020202020204" pitchFamily="34" charset="0"/>
                <a:cs typeface="Arial" panose="020B0604020202020204" pitchFamily="34" charset="0"/>
              </a:rPr>
              <a:t>First Floor BELOW 2016 HWM; 1%+,0.2-percent chance (500-yr) floods</a:t>
            </a:r>
            <a:endParaRPr lang="en-US"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07601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New </a:t>
            </a:r>
            <a:r>
              <a:rPr lang="en-US" sz="2400" dirty="0" err="1">
                <a:solidFill>
                  <a:schemeClr val="bg1"/>
                </a:solidFill>
                <a:latin typeface="Arial" panose="020B0604020202020204" pitchFamily="34" charset="0"/>
                <a:cs typeface="Arial" panose="020B0604020202020204" pitchFamily="34" charset="0"/>
              </a:rPr>
              <a:t>Streamgages</a:t>
            </a:r>
            <a:endParaRPr lang="en-US" sz="2400" dirty="0">
              <a:solidFill>
                <a:schemeClr val="bg1"/>
              </a:solidFill>
              <a:latin typeface="Arial" panose="020B0604020202020204" pitchFamily="34" charset="0"/>
              <a:cs typeface="Arial" panose="020B0604020202020204" pitchFamily="34" charset="0"/>
            </a:endParaRPr>
          </a:p>
          <a:p>
            <a:pPr marL="174625"/>
            <a:endParaRPr lang="en-US" sz="500" dirty="0">
              <a:solidFill>
                <a:schemeClr val="bg1"/>
              </a:solidFill>
              <a:latin typeface="Arial" panose="020B0604020202020204" pitchFamily="34" charset="0"/>
              <a:cs typeface="Arial" panose="020B0604020202020204" pitchFamily="34" charset="0"/>
            </a:endParaRPr>
          </a:p>
          <a:p>
            <a:pPr marL="174625"/>
            <a:r>
              <a:rPr lang="en-US" sz="2400" dirty="0">
                <a:solidFill>
                  <a:schemeClr val="bg1"/>
                </a:solidFill>
                <a:latin typeface="Arial" panose="020B0604020202020204" pitchFamily="34" charset="0"/>
                <a:cs typeface="Arial" panose="020B0604020202020204" pitchFamily="34" charset="0"/>
              </a:rPr>
              <a:t>in White Sulphur Springs</a:t>
            </a:r>
            <a:endParaRPr lang="en-US" sz="1100" dirty="0">
              <a:solidFill>
                <a:schemeClr val="bg1"/>
              </a:solidFill>
            </a:endParaRPr>
          </a:p>
        </p:txBody>
      </p:sp>
      <p:pic>
        <p:nvPicPr>
          <p:cNvPr id="24" name="Picture 23" descr="A picture containing grass, tree, outdoor, river&#10;&#10;Description automatically generated">
            <a:extLst>
              <a:ext uri="{FF2B5EF4-FFF2-40B4-BE49-F238E27FC236}">
                <a16:creationId xmlns:a16="http://schemas.microsoft.com/office/drawing/2014/main" id="{4EE615A8-20C4-4888-8B57-79A6516AD153}"/>
              </a:ext>
            </a:extLst>
          </p:cNvPr>
          <p:cNvPicPr>
            <a:picLocks noChangeAspect="1"/>
          </p:cNvPicPr>
          <p:nvPr/>
        </p:nvPicPr>
        <p:blipFill rotWithShape="1">
          <a:blip r:embed="rId3">
            <a:extLst>
              <a:ext uri="{28A0092B-C50C-407E-A947-70E740481C1C}">
                <a14:useLocalDpi xmlns:a14="http://schemas.microsoft.com/office/drawing/2010/main" val="0"/>
              </a:ext>
            </a:extLst>
          </a:blip>
          <a:srcRect l="16559"/>
          <a:stretch/>
        </p:blipFill>
        <p:spPr>
          <a:xfrm>
            <a:off x="2532470" y="3987508"/>
            <a:ext cx="4079059" cy="2713764"/>
          </a:xfrm>
          <a:prstGeom prst="rect">
            <a:avLst/>
          </a:prstGeom>
        </p:spPr>
      </p:pic>
      <p:pic>
        <p:nvPicPr>
          <p:cNvPr id="26" name="Picture 25" descr="A bridge over a river&#10;&#10;Description automatically generated with low confidence">
            <a:extLst>
              <a:ext uri="{FF2B5EF4-FFF2-40B4-BE49-F238E27FC236}">
                <a16:creationId xmlns:a16="http://schemas.microsoft.com/office/drawing/2014/main" id="{D7A6AEE6-8B6E-42DD-BF6E-77D80786DB8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127" r="12688" b="6159"/>
          <a:stretch/>
        </p:blipFill>
        <p:spPr>
          <a:xfrm>
            <a:off x="2532470" y="1020493"/>
            <a:ext cx="4079059" cy="2801156"/>
          </a:xfrm>
          <a:prstGeom prst="rect">
            <a:avLst/>
          </a:prstGeom>
        </p:spPr>
      </p:pic>
    </p:spTree>
    <p:extLst>
      <p:ext uri="{BB962C8B-B14F-4D97-AF65-F5344CB8AC3E}">
        <p14:creationId xmlns:p14="http://schemas.microsoft.com/office/powerpoint/2010/main" val="32550845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New </a:t>
            </a:r>
            <a:r>
              <a:rPr lang="en-US" sz="2400" dirty="0" err="1">
                <a:solidFill>
                  <a:schemeClr val="bg1"/>
                </a:solidFill>
                <a:latin typeface="Arial" panose="020B0604020202020204" pitchFamily="34" charset="0"/>
                <a:cs typeface="Arial" panose="020B0604020202020204" pitchFamily="34" charset="0"/>
              </a:rPr>
              <a:t>Streamgages</a:t>
            </a:r>
            <a:endParaRPr lang="en-US" sz="2400" dirty="0">
              <a:solidFill>
                <a:schemeClr val="bg1"/>
              </a:solidFill>
              <a:latin typeface="Arial" panose="020B0604020202020204" pitchFamily="34" charset="0"/>
              <a:cs typeface="Arial" panose="020B0604020202020204" pitchFamily="34" charset="0"/>
            </a:endParaRPr>
          </a:p>
          <a:p>
            <a:pPr marL="174625"/>
            <a:endParaRPr lang="en-US" sz="500" dirty="0">
              <a:solidFill>
                <a:schemeClr val="bg1"/>
              </a:solidFill>
              <a:latin typeface="Arial" panose="020B0604020202020204" pitchFamily="34" charset="0"/>
              <a:cs typeface="Arial" panose="020B0604020202020204" pitchFamily="34" charset="0"/>
            </a:endParaRPr>
          </a:p>
          <a:p>
            <a:pPr marL="174625"/>
            <a:r>
              <a:rPr lang="en-US" sz="2400" dirty="0">
                <a:solidFill>
                  <a:schemeClr val="bg1"/>
                </a:solidFill>
                <a:latin typeface="Arial" panose="020B0604020202020204" pitchFamily="34" charset="0"/>
                <a:cs typeface="Arial" panose="020B0604020202020204" pitchFamily="34" charset="0"/>
              </a:rPr>
              <a:t>in Rainelle</a:t>
            </a:r>
            <a:endParaRPr lang="en-US" sz="1100" dirty="0">
              <a:solidFill>
                <a:schemeClr val="bg1"/>
              </a:solidFill>
            </a:endParaRPr>
          </a:p>
        </p:txBody>
      </p:sp>
      <p:pic>
        <p:nvPicPr>
          <p:cNvPr id="3" name="Picture 2" descr="A picture containing grass, outdoor, sky, tree&#10;&#10;Description automatically generated">
            <a:extLst>
              <a:ext uri="{FF2B5EF4-FFF2-40B4-BE49-F238E27FC236}">
                <a16:creationId xmlns:a16="http://schemas.microsoft.com/office/drawing/2014/main" id="{CB7DD228-501C-493C-9A9A-4BB3222613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8597" y="2200281"/>
            <a:ext cx="2493517" cy="3324690"/>
          </a:xfrm>
          <a:prstGeom prst="rect">
            <a:avLst/>
          </a:prstGeom>
        </p:spPr>
      </p:pic>
      <p:pic>
        <p:nvPicPr>
          <p:cNvPr id="18" name="Picture 17" descr="A group of men standing in front of a sign&#10;&#10;Description automatically generated with medium confidence">
            <a:extLst>
              <a:ext uri="{FF2B5EF4-FFF2-40B4-BE49-F238E27FC236}">
                <a16:creationId xmlns:a16="http://schemas.microsoft.com/office/drawing/2014/main" id="{1462FFAA-E0EF-45BB-8C21-82798D59FC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1054" y="2200281"/>
            <a:ext cx="2493517" cy="3324689"/>
          </a:xfrm>
          <a:prstGeom prst="rect">
            <a:avLst/>
          </a:prstGeom>
        </p:spPr>
      </p:pic>
      <p:pic>
        <p:nvPicPr>
          <p:cNvPr id="22" name="Picture 21" descr="A picture containing grass, sky, outdoor, field&#10;&#10;Description automatically generated">
            <a:extLst>
              <a:ext uri="{FF2B5EF4-FFF2-40B4-BE49-F238E27FC236}">
                <a16:creationId xmlns:a16="http://schemas.microsoft.com/office/drawing/2014/main" id="{6AF1924A-91B0-477E-B83E-3D4AF7AB8EE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972" t="12190" r="21863" b="26603"/>
          <a:stretch/>
        </p:blipFill>
        <p:spPr>
          <a:xfrm>
            <a:off x="339280" y="2200282"/>
            <a:ext cx="2817748" cy="3324688"/>
          </a:xfrm>
          <a:prstGeom prst="rect">
            <a:avLst/>
          </a:prstGeom>
        </p:spPr>
      </p:pic>
    </p:spTree>
    <p:extLst>
      <p:ext uri="{BB962C8B-B14F-4D97-AF65-F5344CB8AC3E}">
        <p14:creationId xmlns:p14="http://schemas.microsoft.com/office/powerpoint/2010/main" val="2722318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1444596" y="4087919"/>
            <a:ext cx="6254808" cy="1992578"/>
          </a:xfrm>
          <a:prstGeom prst="rect">
            <a:avLst/>
          </a:prstGeom>
          <a:ln>
            <a:solidFill>
              <a:schemeClr val="tx1"/>
            </a:solidFill>
          </a:ln>
        </p:spPr>
      </p:pic>
      <p:pic>
        <p:nvPicPr>
          <p:cNvPr id="13" name="Picture 12"/>
          <p:cNvPicPr>
            <a:picLocks noChangeAspect="1"/>
          </p:cNvPicPr>
          <p:nvPr/>
        </p:nvPicPr>
        <p:blipFill>
          <a:blip r:embed="rId4"/>
          <a:stretch>
            <a:fillRect/>
          </a:stretch>
        </p:blipFill>
        <p:spPr>
          <a:xfrm>
            <a:off x="215153" y="2626112"/>
            <a:ext cx="4120426" cy="1053808"/>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Thousand Year Flood?</a:t>
            </a:r>
          </a:p>
        </p:txBody>
      </p:sp>
      <p:pic>
        <p:nvPicPr>
          <p:cNvPr id="2" name="Picture 1"/>
          <p:cNvPicPr>
            <a:picLocks noChangeAspect="1"/>
          </p:cNvPicPr>
          <p:nvPr/>
        </p:nvPicPr>
        <p:blipFill>
          <a:blip r:embed="rId5"/>
          <a:stretch>
            <a:fillRect/>
          </a:stretch>
        </p:blipFill>
        <p:spPr>
          <a:xfrm>
            <a:off x="215153" y="1102198"/>
            <a:ext cx="3958830" cy="1302906"/>
          </a:xfrm>
          <a:prstGeom prst="rect">
            <a:avLst/>
          </a:prstGeom>
        </p:spPr>
      </p:pic>
      <p:sp>
        <p:nvSpPr>
          <p:cNvPr id="3" name="TextBox 2"/>
          <p:cNvSpPr txBox="1"/>
          <p:nvPr/>
        </p:nvSpPr>
        <p:spPr>
          <a:xfrm>
            <a:off x="1221763" y="2099208"/>
            <a:ext cx="1121869" cy="276999"/>
          </a:xfrm>
          <a:prstGeom prst="rect">
            <a:avLst/>
          </a:prstGeom>
          <a:noFill/>
        </p:spPr>
        <p:txBody>
          <a:bodyPr wrap="square" rtlCol="0">
            <a:spAutoFit/>
          </a:bodyPr>
          <a:lstStyle/>
          <a:p>
            <a:r>
              <a:rPr lang="en-US" sz="1200" dirty="0">
                <a:hlinkClick r:id="rId6"/>
              </a:rPr>
              <a:t>WVNSTV 2021</a:t>
            </a:r>
            <a:endParaRPr lang="en-US" sz="1200" dirty="0"/>
          </a:p>
        </p:txBody>
      </p:sp>
      <p:pic>
        <p:nvPicPr>
          <p:cNvPr id="4" name="Picture 3"/>
          <p:cNvPicPr>
            <a:picLocks noChangeAspect="1"/>
          </p:cNvPicPr>
          <p:nvPr/>
        </p:nvPicPr>
        <p:blipFill>
          <a:blip r:embed="rId7"/>
          <a:stretch>
            <a:fillRect/>
          </a:stretch>
        </p:blipFill>
        <p:spPr>
          <a:xfrm>
            <a:off x="4710312" y="1287606"/>
            <a:ext cx="4287450" cy="1850170"/>
          </a:xfrm>
          <a:prstGeom prst="rect">
            <a:avLst/>
          </a:prstGeom>
        </p:spPr>
      </p:pic>
      <p:sp>
        <p:nvSpPr>
          <p:cNvPr id="8" name="TextBox 7"/>
          <p:cNvSpPr txBox="1"/>
          <p:nvPr/>
        </p:nvSpPr>
        <p:spPr>
          <a:xfrm>
            <a:off x="5824497" y="2405104"/>
            <a:ext cx="2189950" cy="276999"/>
          </a:xfrm>
          <a:prstGeom prst="rect">
            <a:avLst/>
          </a:prstGeom>
          <a:noFill/>
        </p:spPr>
        <p:txBody>
          <a:bodyPr wrap="square" rtlCol="0">
            <a:spAutoFit/>
          </a:bodyPr>
          <a:lstStyle/>
          <a:p>
            <a:r>
              <a:rPr lang="en-US" sz="1200" dirty="0">
                <a:hlinkClick r:id="rId8"/>
              </a:rPr>
              <a:t>WV Public Broadcasting 2016</a:t>
            </a:r>
            <a:endParaRPr lang="en-US" sz="1200" dirty="0"/>
          </a:p>
        </p:txBody>
      </p:sp>
      <p:sp>
        <p:nvSpPr>
          <p:cNvPr id="18" name="TextBox 17"/>
          <p:cNvSpPr txBox="1"/>
          <p:nvPr/>
        </p:nvSpPr>
        <p:spPr>
          <a:xfrm>
            <a:off x="1295535" y="3402921"/>
            <a:ext cx="1132619" cy="276999"/>
          </a:xfrm>
          <a:prstGeom prst="rect">
            <a:avLst/>
          </a:prstGeom>
          <a:noFill/>
        </p:spPr>
        <p:txBody>
          <a:bodyPr wrap="square" rtlCol="0">
            <a:spAutoFit/>
          </a:bodyPr>
          <a:lstStyle/>
          <a:p>
            <a:r>
              <a:rPr lang="en-US" sz="1200" dirty="0">
                <a:hlinkClick r:id="rId9"/>
              </a:rPr>
              <a:t>WVNSTV 2022</a:t>
            </a:r>
            <a:endParaRPr lang="en-US" sz="1200" dirty="0"/>
          </a:p>
        </p:txBody>
      </p:sp>
      <p:sp>
        <p:nvSpPr>
          <p:cNvPr id="19" name="TextBox 18"/>
          <p:cNvSpPr txBox="1"/>
          <p:nvPr/>
        </p:nvSpPr>
        <p:spPr>
          <a:xfrm>
            <a:off x="4426003" y="4472108"/>
            <a:ext cx="2996773" cy="738664"/>
          </a:xfrm>
          <a:prstGeom prst="rect">
            <a:avLst/>
          </a:prstGeom>
          <a:solidFill>
            <a:schemeClr val="accent2">
              <a:lumMod val="20000"/>
              <a:lumOff val="80000"/>
            </a:schemeClr>
          </a:solidFill>
        </p:spPr>
        <p:txBody>
          <a:bodyPr wrap="square" rtlCol="0">
            <a:spAutoFit/>
          </a:bodyPr>
          <a:lstStyle/>
          <a:p>
            <a:r>
              <a:rPr lang="en-US" sz="1400" dirty="0"/>
              <a:t>Some websites like </a:t>
            </a:r>
            <a:r>
              <a:rPr lang="en-US" sz="1400" dirty="0">
                <a:hlinkClick r:id="rId10"/>
              </a:rPr>
              <a:t>MH3WV</a:t>
            </a:r>
            <a:r>
              <a:rPr lang="en-US" sz="1400" dirty="0"/>
              <a:t> clarify it as a 1,000-year rainfall event according to the NWS</a:t>
            </a:r>
          </a:p>
        </p:txBody>
      </p:sp>
    </p:spTree>
    <p:extLst>
      <p:ext uri="{BB962C8B-B14F-4D97-AF65-F5344CB8AC3E}">
        <p14:creationId xmlns:p14="http://schemas.microsoft.com/office/powerpoint/2010/main" val="892904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Damage (2016 Flood) and Mitigation</a:t>
            </a:r>
          </a:p>
          <a:p>
            <a:pPr marL="174625"/>
            <a:endParaRPr lang="en-US" sz="500" dirty="0">
              <a:solidFill>
                <a:schemeClr val="bg1"/>
              </a:solidFill>
              <a:latin typeface="Arial" panose="020B0604020202020204" pitchFamily="34" charset="0"/>
              <a:cs typeface="Arial" panose="020B0604020202020204" pitchFamily="34" charset="0"/>
            </a:endParaRPr>
          </a:p>
          <a:p>
            <a:pPr marL="174625"/>
            <a:r>
              <a:rPr lang="en-US" sz="2400" dirty="0">
                <a:solidFill>
                  <a:schemeClr val="bg1"/>
                </a:solidFill>
                <a:latin typeface="Arial" panose="020B0604020202020204" pitchFamily="34" charset="0"/>
                <a:cs typeface="Arial" panose="020B0604020202020204" pitchFamily="34" charset="0"/>
              </a:rPr>
              <a:t>Central Ave., White Sulphur Springs</a:t>
            </a:r>
            <a:endParaRPr lang="en-US" sz="1100" dirty="0">
              <a:solidFill>
                <a:schemeClr val="bg1"/>
              </a:solidFill>
            </a:endParaRPr>
          </a:p>
        </p:txBody>
      </p:sp>
      <p:pic>
        <p:nvPicPr>
          <p:cNvPr id="4" name="Picture 3" descr="A picture containing text&#10;&#10;Description automatically generated">
            <a:extLst>
              <a:ext uri="{FF2B5EF4-FFF2-40B4-BE49-F238E27FC236}">
                <a16:creationId xmlns:a16="http://schemas.microsoft.com/office/drawing/2014/main" id="{6ED41482-C266-4C3E-B1EC-76097C2880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12435"/>
            <a:ext cx="9144000" cy="4494981"/>
          </a:xfrm>
          <a:prstGeom prst="rect">
            <a:avLst/>
          </a:prstGeom>
        </p:spPr>
      </p:pic>
    </p:spTree>
    <p:extLst>
      <p:ext uri="{BB962C8B-B14F-4D97-AF65-F5344CB8AC3E}">
        <p14:creationId xmlns:p14="http://schemas.microsoft.com/office/powerpoint/2010/main" val="35303316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Damage (2016 Flood) and Mitigation</a:t>
            </a:r>
          </a:p>
          <a:p>
            <a:pPr marL="174625"/>
            <a:endParaRPr lang="en-US" sz="500" dirty="0">
              <a:solidFill>
                <a:schemeClr val="bg1"/>
              </a:solidFill>
              <a:latin typeface="Arial" panose="020B0604020202020204" pitchFamily="34" charset="0"/>
              <a:cs typeface="Arial" panose="020B0604020202020204" pitchFamily="34" charset="0"/>
            </a:endParaRPr>
          </a:p>
          <a:p>
            <a:pPr marL="174625"/>
            <a:r>
              <a:rPr lang="en-US" sz="2400" dirty="0">
                <a:solidFill>
                  <a:schemeClr val="bg1"/>
                </a:solidFill>
                <a:latin typeface="Arial" panose="020B0604020202020204" pitchFamily="34" charset="0"/>
                <a:cs typeface="Arial" panose="020B0604020202020204" pitchFamily="34" charset="0"/>
              </a:rPr>
              <a:t>Freeland Ave., White Sulphur Springs</a:t>
            </a:r>
            <a:endParaRPr lang="en-US" sz="1100" dirty="0">
              <a:solidFill>
                <a:schemeClr val="bg1"/>
              </a:solidFill>
            </a:endParaRPr>
          </a:p>
        </p:txBody>
      </p:sp>
      <p:pic>
        <p:nvPicPr>
          <p:cNvPr id="3" name="Picture 2" descr="Map&#10;&#10;Description automatically generated">
            <a:extLst>
              <a:ext uri="{FF2B5EF4-FFF2-40B4-BE49-F238E27FC236}">
                <a16:creationId xmlns:a16="http://schemas.microsoft.com/office/drawing/2014/main" id="{C1624B88-5205-4084-8411-47C8592F9E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27310"/>
            <a:ext cx="9144000" cy="4404568"/>
          </a:xfrm>
          <a:prstGeom prst="rect">
            <a:avLst/>
          </a:prstGeom>
        </p:spPr>
      </p:pic>
    </p:spTree>
    <p:extLst>
      <p:ext uri="{BB962C8B-B14F-4D97-AF65-F5344CB8AC3E}">
        <p14:creationId xmlns:p14="http://schemas.microsoft.com/office/powerpoint/2010/main" val="36216918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Removed Structures (2016 Flood) and Mitigation</a:t>
            </a:r>
          </a:p>
          <a:p>
            <a:pPr marL="174625"/>
            <a:endParaRPr lang="en-US" sz="500" dirty="0">
              <a:solidFill>
                <a:schemeClr val="bg1"/>
              </a:solidFill>
              <a:latin typeface="Arial" panose="020B0604020202020204" pitchFamily="34" charset="0"/>
              <a:cs typeface="Arial" panose="020B0604020202020204" pitchFamily="34" charset="0"/>
            </a:endParaRPr>
          </a:p>
          <a:p>
            <a:pPr marL="174625"/>
            <a:r>
              <a:rPr lang="en-US" sz="2400" dirty="0">
                <a:solidFill>
                  <a:schemeClr val="bg1"/>
                </a:solidFill>
                <a:latin typeface="Arial" panose="020B0604020202020204" pitchFamily="34" charset="0"/>
                <a:cs typeface="Arial" panose="020B0604020202020204" pitchFamily="34" charset="0"/>
              </a:rPr>
              <a:t>7</a:t>
            </a:r>
            <a:r>
              <a:rPr lang="en-US" sz="2400" baseline="30000" dirty="0">
                <a:solidFill>
                  <a:schemeClr val="bg1"/>
                </a:solidFill>
                <a:latin typeface="Arial" panose="020B0604020202020204" pitchFamily="34" charset="0"/>
                <a:cs typeface="Arial" panose="020B0604020202020204" pitchFamily="34" charset="0"/>
              </a:rPr>
              <a:t>th</a:t>
            </a:r>
            <a:r>
              <a:rPr lang="en-US" sz="2400" dirty="0">
                <a:solidFill>
                  <a:schemeClr val="bg1"/>
                </a:solidFill>
                <a:latin typeface="Arial" panose="020B0604020202020204" pitchFamily="34" charset="0"/>
                <a:cs typeface="Arial" panose="020B0604020202020204" pitchFamily="34" charset="0"/>
              </a:rPr>
              <a:t> St, Rainelle</a:t>
            </a:r>
          </a:p>
        </p:txBody>
      </p:sp>
      <p:pic>
        <p:nvPicPr>
          <p:cNvPr id="4" name="Picture 3" descr="A high angle view of a highway&#10;&#10;Description automatically generated with medium confidence">
            <a:extLst>
              <a:ext uri="{FF2B5EF4-FFF2-40B4-BE49-F238E27FC236}">
                <a16:creationId xmlns:a16="http://schemas.microsoft.com/office/drawing/2014/main" id="{19CAB4EF-73C5-4331-A8B3-E1015499C2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53436"/>
            <a:ext cx="9144000" cy="4404568"/>
          </a:xfrm>
          <a:prstGeom prst="rect">
            <a:avLst/>
          </a:prstGeom>
        </p:spPr>
      </p:pic>
    </p:spTree>
    <p:extLst>
      <p:ext uri="{BB962C8B-B14F-4D97-AF65-F5344CB8AC3E}">
        <p14:creationId xmlns:p14="http://schemas.microsoft.com/office/powerpoint/2010/main" val="10005293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Removed Structures (2016 Flood) and Mitigation</a:t>
            </a:r>
          </a:p>
          <a:p>
            <a:pPr marL="174625"/>
            <a:endParaRPr lang="en-US" sz="500" dirty="0">
              <a:solidFill>
                <a:schemeClr val="bg1"/>
              </a:solidFill>
              <a:latin typeface="Arial" panose="020B0604020202020204" pitchFamily="34" charset="0"/>
              <a:cs typeface="Arial" panose="020B0604020202020204" pitchFamily="34" charset="0"/>
            </a:endParaRPr>
          </a:p>
          <a:p>
            <a:pPr marL="174625"/>
            <a:r>
              <a:rPr lang="en-US" sz="2400" dirty="0">
                <a:solidFill>
                  <a:schemeClr val="bg1"/>
                </a:solidFill>
                <a:latin typeface="Arial" panose="020B0604020202020204" pitchFamily="34" charset="0"/>
                <a:cs typeface="Arial" panose="020B0604020202020204" pitchFamily="34" charset="0"/>
              </a:rPr>
              <a:t>Greenbrier Ave., Rainelle</a:t>
            </a:r>
          </a:p>
        </p:txBody>
      </p:sp>
      <p:pic>
        <p:nvPicPr>
          <p:cNvPr id="3" name="Picture 2" descr="A high angle view of a road&#10;&#10;Description automatically generated with low confidence">
            <a:extLst>
              <a:ext uri="{FF2B5EF4-FFF2-40B4-BE49-F238E27FC236}">
                <a16:creationId xmlns:a16="http://schemas.microsoft.com/office/drawing/2014/main" id="{3B4FB808-53FD-48F0-B97E-24B08B937E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53436"/>
            <a:ext cx="9144000" cy="4404568"/>
          </a:xfrm>
          <a:prstGeom prst="rect">
            <a:avLst/>
          </a:prstGeom>
        </p:spPr>
      </p:pic>
    </p:spTree>
    <p:extLst>
      <p:ext uri="{BB962C8B-B14F-4D97-AF65-F5344CB8AC3E}">
        <p14:creationId xmlns:p14="http://schemas.microsoft.com/office/powerpoint/2010/main" val="22806049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Examples of Mitigation Reconstruction</a:t>
            </a:r>
          </a:p>
          <a:p>
            <a:pPr marL="174625"/>
            <a:endParaRPr lang="en-US" sz="500" dirty="0">
              <a:solidFill>
                <a:schemeClr val="bg1"/>
              </a:solidFill>
              <a:latin typeface="Arial" panose="020B0604020202020204" pitchFamily="34" charset="0"/>
              <a:cs typeface="Arial" panose="020B0604020202020204" pitchFamily="34" charset="0"/>
            </a:endParaRPr>
          </a:p>
          <a:p>
            <a:pPr marL="174625"/>
            <a:r>
              <a:rPr lang="en-US" sz="2400" dirty="0">
                <a:solidFill>
                  <a:schemeClr val="bg1"/>
                </a:solidFill>
                <a:latin typeface="Arial" panose="020B0604020202020204" pitchFamily="34" charset="0"/>
                <a:cs typeface="Arial" panose="020B0604020202020204" pitchFamily="34" charset="0"/>
              </a:rPr>
              <a:t>in White Sulphur Springs</a:t>
            </a:r>
            <a:endParaRPr lang="en-US" sz="1100" dirty="0">
              <a:solidFill>
                <a:schemeClr val="bg1"/>
              </a:solidFill>
            </a:endParaRPr>
          </a:p>
        </p:txBody>
      </p:sp>
      <p:sp>
        <p:nvSpPr>
          <p:cNvPr id="5" name="Text Box 2">
            <a:extLst>
              <a:ext uri="{FF2B5EF4-FFF2-40B4-BE49-F238E27FC236}">
                <a16:creationId xmlns:a16="http://schemas.microsoft.com/office/drawing/2014/main" id="{F4F5AC2D-0C52-4F66-B898-3A8DC05C0F71}"/>
              </a:ext>
            </a:extLst>
          </p:cNvPr>
          <p:cNvSpPr txBox="1">
            <a:spLocks noChangeArrowheads="1"/>
          </p:cNvSpPr>
          <p:nvPr/>
        </p:nvSpPr>
        <p:spPr bwMode="auto">
          <a:xfrm>
            <a:off x="5170014" y="6309050"/>
            <a:ext cx="3206616" cy="491755"/>
          </a:xfrm>
          <a:prstGeom prst="rect">
            <a:avLst/>
          </a:prstGeom>
          <a:noFill/>
          <a:ln w="9525">
            <a:noFill/>
            <a:miter lim="800000"/>
            <a:headEnd/>
            <a:tailEnd/>
          </a:ln>
        </p:spPr>
        <p:txBody>
          <a:bodyPr rot="0" vert="horz" wrap="square" lIns="91440" tIns="45720" rIns="91440" bIns="45720" anchor="t" anchorCtr="0">
            <a:noAutofit/>
          </a:bodyPr>
          <a:lstStyle/>
          <a:p>
            <a:pPr algn="ctr">
              <a:spcBef>
                <a:spcPts val="50"/>
              </a:spcBef>
            </a:pPr>
            <a:r>
              <a:rPr lang="en-US" sz="1200" dirty="0">
                <a:latin typeface="Arial" panose="020B0604020202020204" pitchFamily="34" charset="0"/>
                <a:cs typeface="Times New Roman" panose="02020603050405020304" pitchFamily="18" charset="0"/>
              </a:rPr>
              <a:t>Building ID: 13-17-0008-0152-0000_195</a:t>
            </a:r>
          </a:p>
          <a:p>
            <a:pPr algn="ctr">
              <a:spcBef>
                <a:spcPts val="50"/>
              </a:spcBef>
            </a:pPr>
            <a:r>
              <a:rPr lang="en-US" sz="1200" dirty="0">
                <a:latin typeface="Arial" panose="020B0604020202020204" pitchFamily="34" charset="0"/>
                <a:cs typeface="Times New Roman" panose="02020603050405020304" pitchFamily="18" charset="0"/>
                <a:hlinkClick r:id="rId3"/>
              </a:rPr>
              <a:t>Flood Tool Link</a:t>
            </a:r>
            <a:endParaRPr lang="en-US" sz="1200" dirty="0">
              <a:latin typeface="Arial" panose="020B0604020202020204" pitchFamily="34" charset="0"/>
              <a:cs typeface="Times New Roman" panose="02020603050405020304" pitchFamily="18" charset="0"/>
            </a:endParaRPr>
          </a:p>
        </p:txBody>
      </p:sp>
      <p:pic>
        <p:nvPicPr>
          <p:cNvPr id="9" name="Picture 8" descr="A picture containing grass, outdoor, house, building&#10;&#10;Description automatically generated">
            <a:extLst>
              <a:ext uri="{FF2B5EF4-FFF2-40B4-BE49-F238E27FC236}">
                <a16:creationId xmlns:a16="http://schemas.microsoft.com/office/drawing/2014/main" id="{C23AE043-26FE-4F30-A77D-9FA694EA2F58}"/>
              </a:ext>
            </a:extLst>
          </p:cNvPr>
          <p:cNvPicPr>
            <a:picLocks noChangeAspect="1"/>
          </p:cNvPicPr>
          <p:nvPr/>
        </p:nvPicPr>
        <p:blipFill rotWithShape="1">
          <a:blip r:embed="rId4">
            <a:extLst>
              <a:ext uri="{28A0092B-C50C-407E-A947-70E740481C1C}">
                <a14:useLocalDpi xmlns:a14="http://schemas.microsoft.com/office/drawing/2010/main" val="0"/>
              </a:ext>
            </a:extLst>
          </a:blip>
          <a:srcRect l="5299" b="19868"/>
          <a:stretch/>
        </p:blipFill>
        <p:spPr>
          <a:xfrm>
            <a:off x="4649342" y="3631318"/>
            <a:ext cx="4247960" cy="2688483"/>
          </a:xfrm>
          <a:prstGeom prst="rect">
            <a:avLst/>
          </a:prstGeom>
        </p:spPr>
      </p:pic>
      <p:pic>
        <p:nvPicPr>
          <p:cNvPr id="11" name="Picture 10" descr="A house with a car parked in front of it&#10;&#10;Description automatically generated with medium confidence">
            <a:extLst>
              <a:ext uri="{FF2B5EF4-FFF2-40B4-BE49-F238E27FC236}">
                <a16:creationId xmlns:a16="http://schemas.microsoft.com/office/drawing/2014/main" id="{48305586-0444-4E3E-A557-69109584A4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2403"/>
          <a:stretch/>
        </p:blipFill>
        <p:spPr>
          <a:xfrm>
            <a:off x="246698" y="3631319"/>
            <a:ext cx="4187947" cy="2688483"/>
          </a:xfrm>
          <a:prstGeom prst="rect">
            <a:avLst/>
          </a:prstGeom>
        </p:spPr>
      </p:pic>
      <p:sp>
        <p:nvSpPr>
          <p:cNvPr id="12" name="Text Box 2">
            <a:extLst>
              <a:ext uri="{FF2B5EF4-FFF2-40B4-BE49-F238E27FC236}">
                <a16:creationId xmlns:a16="http://schemas.microsoft.com/office/drawing/2014/main" id="{307BDAFA-A8B6-413E-8348-5BEA733B375D}"/>
              </a:ext>
            </a:extLst>
          </p:cNvPr>
          <p:cNvSpPr txBox="1">
            <a:spLocks noChangeArrowheads="1"/>
          </p:cNvSpPr>
          <p:nvPr/>
        </p:nvSpPr>
        <p:spPr bwMode="auto">
          <a:xfrm>
            <a:off x="749953" y="6309631"/>
            <a:ext cx="3206616" cy="491755"/>
          </a:xfrm>
          <a:prstGeom prst="rect">
            <a:avLst/>
          </a:prstGeom>
          <a:noFill/>
          <a:ln w="9525">
            <a:noFill/>
            <a:miter lim="800000"/>
            <a:headEnd/>
            <a:tailEnd/>
          </a:ln>
        </p:spPr>
        <p:txBody>
          <a:bodyPr rot="0" vert="horz" wrap="square" lIns="91440" tIns="45720" rIns="91440" bIns="45720" anchor="t" anchorCtr="0">
            <a:noAutofit/>
          </a:bodyPr>
          <a:lstStyle/>
          <a:p>
            <a:pPr algn="ctr">
              <a:spcBef>
                <a:spcPts val="50"/>
              </a:spcBef>
            </a:pPr>
            <a:r>
              <a:rPr lang="en-US" sz="1200" dirty="0">
                <a:latin typeface="Arial" panose="020B0604020202020204" pitchFamily="34" charset="0"/>
                <a:cs typeface="Times New Roman" panose="02020603050405020304" pitchFamily="18" charset="0"/>
              </a:rPr>
              <a:t>Building ID: 13-17-0009-0009-0000_148</a:t>
            </a:r>
          </a:p>
          <a:p>
            <a:pPr algn="ctr">
              <a:spcBef>
                <a:spcPts val="50"/>
              </a:spcBef>
            </a:pPr>
            <a:r>
              <a:rPr lang="en-US" sz="1200" dirty="0">
                <a:latin typeface="Arial" panose="020B0604020202020204" pitchFamily="34" charset="0"/>
                <a:cs typeface="Times New Roman" panose="02020603050405020304" pitchFamily="18" charset="0"/>
                <a:hlinkClick r:id="rId6"/>
              </a:rPr>
              <a:t>Flood Tool Link</a:t>
            </a:r>
            <a:endParaRPr lang="en-US" sz="1200" dirty="0">
              <a:latin typeface="Arial" panose="020B0604020202020204" pitchFamily="34" charset="0"/>
              <a:cs typeface="Times New Roman" panose="02020603050405020304" pitchFamily="18" charset="0"/>
            </a:endParaRPr>
          </a:p>
        </p:txBody>
      </p:sp>
      <p:pic>
        <p:nvPicPr>
          <p:cNvPr id="14" name="Picture 13" descr="A car parked in front of a house&#10;&#10;Description automatically generated">
            <a:extLst>
              <a:ext uri="{FF2B5EF4-FFF2-40B4-BE49-F238E27FC236}">
                <a16:creationId xmlns:a16="http://schemas.microsoft.com/office/drawing/2014/main" id="{37099625-C97C-41A2-82CA-3FB90ADD1CF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4888" b="25597"/>
          <a:stretch/>
        </p:blipFill>
        <p:spPr>
          <a:xfrm>
            <a:off x="1706880" y="1061858"/>
            <a:ext cx="5730240" cy="1986484"/>
          </a:xfrm>
          <a:prstGeom prst="rect">
            <a:avLst/>
          </a:prstGeom>
        </p:spPr>
      </p:pic>
      <p:sp>
        <p:nvSpPr>
          <p:cNvPr id="15" name="Text Box 2">
            <a:extLst>
              <a:ext uri="{FF2B5EF4-FFF2-40B4-BE49-F238E27FC236}">
                <a16:creationId xmlns:a16="http://schemas.microsoft.com/office/drawing/2014/main" id="{8CE3353A-EB28-453D-95B4-8E02E2832D41}"/>
              </a:ext>
            </a:extLst>
          </p:cNvPr>
          <p:cNvSpPr txBox="1">
            <a:spLocks noChangeArrowheads="1"/>
          </p:cNvSpPr>
          <p:nvPr/>
        </p:nvSpPr>
        <p:spPr bwMode="auto">
          <a:xfrm>
            <a:off x="2831337" y="3030712"/>
            <a:ext cx="3206616" cy="491755"/>
          </a:xfrm>
          <a:prstGeom prst="rect">
            <a:avLst/>
          </a:prstGeom>
          <a:noFill/>
          <a:ln w="9525">
            <a:noFill/>
            <a:miter lim="800000"/>
            <a:headEnd/>
            <a:tailEnd/>
          </a:ln>
        </p:spPr>
        <p:txBody>
          <a:bodyPr rot="0" vert="horz" wrap="square" lIns="91440" tIns="45720" rIns="91440" bIns="45720" anchor="t" anchorCtr="0">
            <a:noAutofit/>
          </a:bodyPr>
          <a:lstStyle/>
          <a:p>
            <a:pPr algn="ctr">
              <a:spcBef>
                <a:spcPts val="50"/>
              </a:spcBef>
            </a:pPr>
            <a:r>
              <a:rPr lang="en-US" sz="1200" dirty="0">
                <a:latin typeface="Arial" panose="020B0604020202020204" pitchFamily="34" charset="0"/>
                <a:cs typeface="Times New Roman" panose="02020603050405020304" pitchFamily="18" charset="0"/>
              </a:rPr>
              <a:t>Building ID: 13-17-0009-0009-0000_148</a:t>
            </a:r>
          </a:p>
          <a:p>
            <a:pPr algn="ctr">
              <a:spcBef>
                <a:spcPts val="50"/>
              </a:spcBef>
            </a:pPr>
            <a:r>
              <a:rPr lang="en-US" sz="1200" dirty="0">
                <a:latin typeface="Arial" panose="020B0604020202020204" pitchFamily="34" charset="0"/>
                <a:cs typeface="Times New Roman" panose="02020603050405020304" pitchFamily="18" charset="0"/>
                <a:hlinkClick r:id="rId6"/>
              </a:rPr>
              <a:t>Flood Tool Link</a:t>
            </a:r>
            <a:endParaRPr lang="en-US" sz="1200" dirty="0">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997731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dirty="0">
                <a:solidFill>
                  <a:schemeClr val="bg1"/>
                </a:solidFill>
                <a:latin typeface="Arial" panose="020B0604020202020204" pitchFamily="34" charset="0"/>
                <a:cs typeface="Arial" panose="020B0604020202020204" pitchFamily="34" charset="0"/>
              </a:rPr>
              <a:t>Mitigation Measures (continued)</a:t>
            </a:r>
            <a:endParaRPr lang="en-US" sz="3200" dirty="0">
              <a:solidFill>
                <a:schemeClr val="bg1"/>
              </a:solidFill>
            </a:endParaRPr>
          </a:p>
        </p:txBody>
      </p:sp>
      <p:graphicFrame>
        <p:nvGraphicFramePr>
          <p:cNvPr id="2" name="Table 2">
            <a:extLst>
              <a:ext uri="{FF2B5EF4-FFF2-40B4-BE49-F238E27FC236}">
                <a16:creationId xmlns:a16="http://schemas.microsoft.com/office/drawing/2014/main" id="{DE937CD3-CCA5-4C5B-ACE5-2960B9B1ED50}"/>
              </a:ext>
            </a:extLst>
          </p:cNvPr>
          <p:cNvGraphicFramePr>
            <a:graphicFrameLocks noGrp="1"/>
          </p:cNvGraphicFramePr>
          <p:nvPr>
            <p:extLst>
              <p:ext uri="{D42A27DB-BD31-4B8C-83A1-F6EECF244321}">
                <p14:modId xmlns:p14="http://schemas.microsoft.com/office/powerpoint/2010/main" val="768012499"/>
              </p:ext>
            </p:extLst>
          </p:nvPr>
        </p:nvGraphicFramePr>
        <p:xfrm>
          <a:off x="313572" y="1261017"/>
          <a:ext cx="8516856" cy="5303520"/>
        </p:xfrm>
        <a:graphic>
          <a:graphicData uri="http://schemas.openxmlformats.org/drawingml/2006/table">
            <a:tbl>
              <a:tblPr firstRow="1" bandRow="1">
                <a:tableStyleId>{5C22544A-7EE6-4342-B048-85BDC9FD1C3A}</a:tableStyleId>
              </a:tblPr>
              <a:tblGrid>
                <a:gridCol w="1668381">
                  <a:extLst>
                    <a:ext uri="{9D8B030D-6E8A-4147-A177-3AD203B41FA5}">
                      <a16:colId xmlns:a16="http://schemas.microsoft.com/office/drawing/2014/main" val="2130072375"/>
                    </a:ext>
                  </a:extLst>
                </a:gridCol>
                <a:gridCol w="4617569">
                  <a:extLst>
                    <a:ext uri="{9D8B030D-6E8A-4147-A177-3AD203B41FA5}">
                      <a16:colId xmlns:a16="http://schemas.microsoft.com/office/drawing/2014/main" val="660922194"/>
                    </a:ext>
                  </a:extLst>
                </a:gridCol>
                <a:gridCol w="1223084">
                  <a:extLst>
                    <a:ext uri="{9D8B030D-6E8A-4147-A177-3AD203B41FA5}">
                      <a16:colId xmlns:a16="http://schemas.microsoft.com/office/drawing/2014/main" val="3934378209"/>
                    </a:ext>
                  </a:extLst>
                </a:gridCol>
                <a:gridCol w="1007822">
                  <a:extLst>
                    <a:ext uri="{9D8B030D-6E8A-4147-A177-3AD203B41FA5}">
                      <a16:colId xmlns:a16="http://schemas.microsoft.com/office/drawing/2014/main" val="3437275542"/>
                    </a:ext>
                  </a:extLst>
                </a:gridCol>
              </a:tblGrid>
              <a:tr h="0">
                <a:tc>
                  <a:txBody>
                    <a:bodyPr/>
                    <a:lstStyle/>
                    <a:p>
                      <a:pPr algn="ctr"/>
                      <a:r>
                        <a:rPr lang="en-US" sz="1600" dirty="0"/>
                        <a:t>Category</a:t>
                      </a:r>
                    </a:p>
                  </a:txBody>
                  <a:tcPr anchor="ctr">
                    <a:solidFill>
                      <a:srgbClr val="5B739B"/>
                    </a:solidFill>
                  </a:tcPr>
                </a:tc>
                <a:tc>
                  <a:txBody>
                    <a:bodyPr/>
                    <a:lstStyle/>
                    <a:p>
                      <a:pPr algn="ctr"/>
                      <a:r>
                        <a:rPr lang="en-US" sz="1600" dirty="0"/>
                        <a:t>Mitigation Indicator</a:t>
                      </a:r>
                    </a:p>
                  </a:txBody>
                  <a:tcPr anchor="ctr">
                    <a:solidFill>
                      <a:srgbClr val="5B739B"/>
                    </a:solidFill>
                  </a:tcPr>
                </a:tc>
                <a:tc>
                  <a:txBody>
                    <a:bodyPr/>
                    <a:lstStyle/>
                    <a:p>
                      <a:pPr algn="ctr"/>
                      <a:r>
                        <a:rPr lang="en-US" sz="1600" dirty="0"/>
                        <a:t>White Sulphur Springs</a:t>
                      </a:r>
                    </a:p>
                  </a:txBody>
                  <a:tcPr anchor="ctr">
                    <a:solidFill>
                      <a:srgbClr val="5B739B"/>
                    </a:solidFill>
                  </a:tcPr>
                </a:tc>
                <a:tc>
                  <a:txBody>
                    <a:bodyPr/>
                    <a:lstStyle/>
                    <a:p>
                      <a:pPr algn="ctr"/>
                      <a:r>
                        <a:rPr lang="en-US" sz="1600" dirty="0"/>
                        <a:t>Rainelle</a:t>
                      </a:r>
                    </a:p>
                  </a:txBody>
                  <a:tcPr anchor="ctr">
                    <a:solidFill>
                      <a:srgbClr val="5B739B"/>
                    </a:solidFill>
                  </a:tcPr>
                </a:tc>
                <a:extLst>
                  <a:ext uri="{0D108BD9-81ED-4DB2-BD59-A6C34878D82A}">
                    <a16:rowId xmlns:a16="http://schemas.microsoft.com/office/drawing/2014/main" val="156113477"/>
                  </a:ext>
                </a:extLst>
              </a:tr>
              <a:tr h="167640">
                <a:tc>
                  <a:txBody>
                    <a:bodyPr/>
                    <a:lstStyle/>
                    <a:p>
                      <a:pPr algn="l"/>
                      <a:r>
                        <a:rPr lang="en-US" sz="1600" b="1" dirty="0">
                          <a:solidFill>
                            <a:schemeClr val="bg1"/>
                          </a:solidFill>
                        </a:rPr>
                        <a:t>Resiliency</a:t>
                      </a:r>
                      <a:r>
                        <a:rPr lang="en-US" sz="1600" b="1" baseline="0" dirty="0">
                          <a:solidFill>
                            <a:schemeClr val="bg1"/>
                          </a:solidFill>
                        </a:rPr>
                        <a:t> to Future Floods</a:t>
                      </a:r>
                      <a:endParaRPr lang="en-US" sz="1600" b="1" dirty="0">
                        <a:solidFill>
                          <a:schemeClr val="bg1"/>
                        </a:solidFill>
                      </a:endParaRPr>
                    </a:p>
                  </a:txBody>
                  <a:tcPr anchor="ctr">
                    <a:solidFill>
                      <a:srgbClr val="5B739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Percent Residential Structures in 100-year floodplain elevated to Design Flood Elevation (DFE)</a:t>
                      </a:r>
                    </a:p>
                  </a:txBody>
                  <a:tcPr anchor="ctr">
                    <a:solidFill>
                      <a:srgbClr val="5B739B"/>
                    </a:solidFill>
                  </a:tcPr>
                </a:tc>
                <a:tc>
                  <a:txBody>
                    <a:bodyPr/>
                    <a:lstStyle/>
                    <a:p>
                      <a:pPr algn="ctr"/>
                      <a:r>
                        <a:rPr lang="en-US" sz="1600" b="1" dirty="0">
                          <a:solidFill>
                            <a:schemeClr val="tx1"/>
                          </a:solidFill>
                        </a:rPr>
                        <a:t>58%</a:t>
                      </a:r>
                    </a:p>
                  </a:txBody>
                  <a:tcPr anchor="ctr"/>
                </a:tc>
                <a:tc>
                  <a:txBody>
                    <a:bodyPr/>
                    <a:lstStyle/>
                    <a:p>
                      <a:pPr algn="ctr"/>
                      <a:r>
                        <a:rPr lang="en-US" sz="1600" b="1" dirty="0">
                          <a:solidFill>
                            <a:schemeClr val="tx1"/>
                          </a:solidFill>
                        </a:rPr>
                        <a:t>30%</a:t>
                      </a:r>
                    </a:p>
                  </a:txBody>
                  <a:tcPr anchor="ctr"/>
                </a:tc>
                <a:extLst>
                  <a:ext uri="{0D108BD9-81ED-4DB2-BD59-A6C34878D82A}">
                    <a16:rowId xmlns:a16="http://schemas.microsoft.com/office/drawing/2014/main" val="1748243930"/>
                  </a:ext>
                </a:extLst>
              </a:tr>
              <a:tr h="167640">
                <a:tc rowSpan="2">
                  <a:txBody>
                    <a:bodyPr/>
                    <a:lstStyle/>
                    <a:p>
                      <a:pPr algn="l"/>
                      <a:r>
                        <a:rPr lang="en-US" sz="1600" b="1" dirty="0">
                          <a:solidFill>
                            <a:schemeClr val="bg1"/>
                          </a:solidFill>
                        </a:rPr>
                        <a:t>Higher</a:t>
                      </a:r>
                      <a:r>
                        <a:rPr lang="en-US" sz="1600" b="1" baseline="0" dirty="0">
                          <a:solidFill>
                            <a:schemeClr val="bg1"/>
                          </a:solidFill>
                        </a:rPr>
                        <a:t> Standards</a:t>
                      </a:r>
                      <a:endParaRPr lang="en-US" sz="1600" b="1" dirty="0">
                        <a:solidFill>
                          <a:schemeClr val="bg1"/>
                        </a:solidFill>
                      </a:endParaRPr>
                    </a:p>
                  </a:txBody>
                  <a:tcPr anchor="ctr">
                    <a:solidFill>
                      <a:srgbClr val="5B739B"/>
                    </a:solidFill>
                  </a:tcPr>
                </a:tc>
                <a:tc>
                  <a:txBody>
                    <a:bodyPr/>
                    <a:lstStyle/>
                    <a:p>
                      <a:r>
                        <a:rPr lang="en-US" sz="1600" dirty="0">
                          <a:solidFill>
                            <a:schemeClr val="bg1"/>
                          </a:solidFill>
                        </a:rPr>
                        <a:t>Freeboard (safety</a:t>
                      </a:r>
                      <a:r>
                        <a:rPr lang="en-US" sz="1600" baseline="0" dirty="0">
                          <a:solidFill>
                            <a:schemeClr val="bg1"/>
                          </a:solidFill>
                        </a:rPr>
                        <a:t> elevation factor above BFE)</a:t>
                      </a:r>
                      <a:endParaRPr lang="en-US" sz="1600" dirty="0">
                        <a:solidFill>
                          <a:schemeClr val="bg1"/>
                        </a:solidFill>
                      </a:endParaRPr>
                    </a:p>
                  </a:txBody>
                  <a:tcPr anchor="ctr">
                    <a:solidFill>
                      <a:srgbClr val="5B739B"/>
                    </a:solidFill>
                  </a:tcPr>
                </a:tc>
                <a:tc>
                  <a:txBody>
                    <a:bodyPr/>
                    <a:lstStyle/>
                    <a:p>
                      <a:pPr algn="ctr"/>
                      <a:r>
                        <a:rPr lang="en-US" sz="1600" b="1" dirty="0">
                          <a:solidFill>
                            <a:schemeClr val="accent6">
                              <a:lumMod val="75000"/>
                            </a:schemeClr>
                          </a:solidFill>
                        </a:rPr>
                        <a:t>2 ft.</a:t>
                      </a:r>
                    </a:p>
                  </a:txBody>
                  <a:tcPr anchor="ctr"/>
                </a:tc>
                <a:tc>
                  <a:txBody>
                    <a:bodyPr/>
                    <a:lstStyle/>
                    <a:p>
                      <a:pPr algn="ctr"/>
                      <a:r>
                        <a:rPr lang="en-US" sz="1600" b="1" dirty="0">
                          <a:solidFill>
                            <a:schemeClr val="accent6">
                              <a:lumMod val="75000"/>
                            </a:schemeClr>
                          </a:solidFill>
                        </a:rPr>
                        <a:t>2 ft.</a:t>
                      </a:r>
                      <a:endParaRPr lang="en-US" sz="1600" b="1" dirty="0">
                        <a:solidFill>
                          <a:srgbClr val="FF0000"/>
                        </a:solidFill>
                      </a:endParaRPr>
                    </a:p>
                  </a:txBody>
                  <a:tcPr anchor="ctr"/>
                </a:tc>
                <a:extLst>
                  <a:ext uri="{0D108BD9-81ED-4DB2-BD59-A6C34878D82A}">
                    <a16:rowId xmlns:a16="http://schemas.microsoft.com/office/drawing/2014/main" val="2353977355"/>
                  </a:ext>
                </a:extLst>
              </a:tr>
              <a:tr h="167640">
                <a:tc vMerge="1">
                  <a:txBody>
                    <a:bodyPr/>
                    <a:lstStyle/>
                    <a:p>
                      <a:pPr algn="l"/>
                      <a:endParaRPr lang="en-US" sz="1600" b="1" dirty="0">
                        <a:solidFill>
                          <a:schemeClr val="bg1"/>
                        </a:solidFill>
                      </a:endParaRPr>
                    </a:p>
                  </a:txBody>
                  <a:tcPr anchor="ctr">
                    <a:solidFill>
                      <a:srgbClr val="5B739B"/>
                    </a:solidFill>
                  </a:tcPr>
                </a:tc>
                <a:tc>
                  <a:txBody>
                    <a:bodyPr/>
                    <a:lstStyle/>
                    <a:p>
                      <a:r>
                        <a:rPr lang="en-US" sz="1600" dirty="0">
                          <a:solidFill>
                            <a:schemeClr val="bg1"/>
                          </a:solidFill>
                        </a:rPr>
                        <a:t>Community Rating System</a:t>
                      </a:r>
                      <a:r>
                        <a:rPr lang="en-US" sz="1600" baseline="0" dirty="0">
                          <a:solidFill>
                            <a:schemeClr val="bg1"/>
                          </a:solidFill>
                        </a:rPr>
                        <a:t> (above min. requirements)</a:t>
                      </a:r>
                      <a:endParaRPr lang="en-US" sz="1600" dirty="0">
                        <a:solidFill>
                          <a:schemeClr val="bg1"/>
                        </a:solidFill>
                      </a:endParaRPr>
                    </a:p>
                  </a:txBody>
                  <a:tcPr anchor="ctr">
                    <a:solidFill>
                      <a:srgbClr val="5B739B"/>
                    </a:solidFill>
                  </a:tcPr>
                </a:tc>
                <a:tc>
                  <a:txBody>
                    <a:bodyPr/>
                    <a:lstStyle/>
                    <a:p>
                      <a:pPr algn="ctr"/>
                      <a:r>
                        <a:rPr lang="en-US" sz="1600" b="1" dirty="0">
                          <a:solidFill>
                            <a:schemeClr val="tx1"/>
                          </a:solidFill>
                        </a:rPr>
                        <a:t>No</a:t>
                      </a:r>
                    </a:p>
                  </a:txBody>
                  <a:tcPr anchor="ctr"/>
                </a:tc>
                <a:tc>
                  <a:txBody>
                    <a:bodyPr/>
                    <a:lstStyle/>
                    <a:p>
                      <a:pPr algn="ctr"/>
                      <a:r>
                        <a:rPr lang="en-US" sz="1600" b="1" dirty="0">
                          <a:solidFill>
                            <a:schemeClr val="tx1"/>
                          </a:solidFill>
                        </a:rPr>
                        <a:t>No</a:t>
                      </a:r>
                    </a:p>
                  </a:txBody>
                  <a:tcPr anchor="ctr"/>
                </a:tc>
                <a:extLst>
                  <a:ext uri="{0D108BD9-81ED-4DB2-BD59-A6C34878D82A}">
                    <a16:rowId xmlns:a16="http://schemas.microsoft.com/office/drawing/2014/main" val="2902505558"/>
                  </a:ext>
                </a:extLst>
              </a:tr>
              <a:tr h="289560">
                <a:tc rowSpan="3">
                  <a:txBody>
                    <a:bodyPr/>
                    <a:lstStyle/>
                    <a:p>
                      <a:pPr algn="l"/>
                      <a:r>
                        <a:rPr lang="en-US" sz="1600" b="1" dirty="0">
                          <a:solidFill>
                            <a:schemeClr val="bg1"/>
                          </a:solidFill>
                        </a:rPr>
                        <a:t>Floodplain Management</a:t>
                      </a:r>
                    </a:p>
                  </a:txBody>
                  <a:tcPr anchor="ctr">
                    <a:solidFill>
                      <a:srgbClr val="5B739B"/>
                    </a:solidFill>
                  </a:tcPr>
                </a:tc>
                <a:tc>
                  <a:txBody>
                    <a:bodyPr/>
                    <a:lstStyle/>
                    <a:p>
                      <a:r>
                        <a:rPr lang="en-US" sz="1600" dirty="0">
                          <a:solidFill>
                            <a:schemeClr val="bg1"/>
                          </a:solidFill>
                        </a:rPr>
                        <a:t>Incorporated</a:t>
                      </a:r>
                      <a:r>
                        <a:rPr lang="en-US" sz="1600" baseline="0" dirty="0">
                          <a:solidFill>
                            <a:schemeClr val="bg1"/>
                          </a:solidFill>
                        </a:rPr>
                        <a:t> Place a c</a:t>
                      </a:r>
                      <a:r>
                        <a:rPr lang="en-US" sz="1600" dirty="0">
                          <a:solidFill>
                            <a:schemeClr val="bg1"/>
                          </a:solidFill>
                        </a:rPr>
                        <a:t>ompacted</a:t>
                      </a:r>
                      <a:r>
                        <a:rPr lang="en-US" sz="1600" baseline="0" dirty="0">
                          <a:solidFill>
                            <a:schemeClr val="bg1"/>
                          </a:solidFill>
                        </a:rPr>
                        <a:t> floodplain management area to enforce floodplain ordinance</a:t>
                      </a:r>
                      <a:endParaRPr lang="en-US" sz="1600" dirty="0">
                        <a:solidFill>
                          <a:schemeClr val="bg1"/>
                        </a:solidFill>
                      </a:endParaRPr>
                    </a:p>
                  </a:txBody>
                  <a:tcPr anchor="ctr">
                    <a:solidFill>
                      <a:srgbClr val="5B739B"/>
                    </a:solidFill>
                  </a:tcPr>
                </a:tc>
                <a:tc>
                  <a:txBody>
                    <a:bodyPr/>
                    <a:lstStyle/>
                    <a:p>
                      <a:pPr algn="ctr"/>
                      <a:r>
                        <a:rPr lang="en-US" sz="1600" b="1" dirty="0"/>
                        <a:t>Yes</a:t>
                      </a:r>
                    </a:p>
                  </a:txBody>
                  <a:tcPr anchor="ctr"/>
                </a:tc>
                <a:tc>
                  <a:txBody>
                    <a:bodyPr/>
                    <a:lstStyle/>
                    <a:p>
                      <a:pPr algn="ctr"/>
                      <a:r>
                        <a:rPr lang="en-US" sz="1600" b="1" dirty="0"/>
                        <a:t>Yes</a:t>
                      </a:r>
                    </a:p>
                  </a:txBody>
                  <a:tcPr anchor="ctr"/>
                </a:tc>
                <a:extLst>
                  <a:ext uri="{0D108BD9-81ED-4DB2-BD59-A6C34878D82A}">
                    <a16:rowId xmlns:a16="http://schemas.microsoft.com/office/drawing/2014/main" val="3226595754"/>
                  </a:ext>
                </a:extLst>
              </a:tr>
              <a:tr h="167640">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Continuity</a:t>
                      </a:r>
                      <a:r>
                        <a:rPr lang="en-US" sz="1600" baseline="0" dirty="0">
                          <a:solidFill>
                            <a:schemeClr val="bg1"/>
                          </a:solidFill>
                        </a:rPr>
                        <a:t> of operations and immediate response to disasters</a:t>
                      </a:r>
                      <a:endParaRPr lang="en-US" sz="1600" dirty="0">
                        <a:solidFill>
                          <a:schemeClr val="bg1"/>
                        </a:solidFill>
                      </a:endParaRPr>
                    </a:p>
                  </a:txBody>
                  <a:tcPr anchor="ctr">
                    <a:solidFill>
                      <a:srgbClr val="5B739B"/>
                    </a:solidFill>
                  </a:tcPr>
                </a:tc>
                <a:tc>
                  <a:txBody>
                    <a:bodyPr/>
                    <a:lstStyle/>
                    <a:p>
                      <a:pPr algn="ctr"/>
                      <a:r>
                        <a:rPr lang="en-US" sz="1600" b="1" dirty="0"/>
                        <a:t>?</a:t>
                      </a:r>
                    </a:p>
                  </a:txBody>
                  <a:tcPr anchor="ctr"/>
                </a:tc>
                <a:tc>
                  <a:txBody>
                    <a:bodyPr/>
                    <a:lstStyle/>
                    <a:p>
                      <a:pPr algn="ctr"/>
                      <a:r>
                        <a:rPr lang="en-US" sz="1600" b="1" dirty="0"/>
                        <a:t>?</a:t>
                      </a:r>
                    </a:p>
                  </a:txBody>
                  <a:tcPr anchor="ctr"/>
                </a:tc>
                <a:extLst>
                  <a:ext uri="{0D108BD9-81ED-4DB2-BD59-A6C34878D82A}">
                    <a16:rowId xmlns:a16="http://schemas.microsoft.com/office/drawing/2014/main" val="1213452890"/>
                  </a:ext>
                </a:extLst>
              </a:tr>
              <a:tr h="167640">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Record keeping</a:t>
                      </a:r>
                      <a:r>
                        <a:rPr lang="en-US" sz="1600" baseline="0" dirty="0">
                          <a:solidFill>
                            <a:schemeClr val="bg1"/>
                          </a:solidFill>
                        </a:rPr>
                        <a:t> (permits, EC’s, substantial damage)</a:t>
                      </a:r>
                      <a:endParaRPr lang="en-US" sz="1600" dirty="0">
                        <a:solidFill>
                          <a:schemeClr val="bg1"/>
                        </a:solidFill>
                      </a:endParaRPr>
                    </a:p>
                  </a:txBody>
                  <a:tcPr anchor="ctr">
                    <a:solidFill>
                      <a:srgbClr val="5B739B"/>
                    </a:solidFill>
                  </a:tcPr>
                </a:tc>
                <a:tc>
                  <a:txBody>
                    <a:bodyPr/>
                    <a:lstStyle/>
                    <a:p>
                      <a:pPr algn="ctr"/>
                      <a:r>
                        <a:rPr lang="en-US" sz="1600" b="1" dirty="0"/>
                        <a:t>?</a:t>
                      </a:r>
                    </a:p>
                  </a:txBody>
                  <a:tcPr anchor="ctr"/>
                </a:tc>
                <a:tc>
                  <a:txBody>
                    <a:bodyPr/>
                    <a:lstStyle/>
                    <a:p>
                      <a:pPr algn="ctr"/>
                      <a:r>
                        <a:rPr lang="en-US" sz="1600" b="1" dirty="0"/>
                        <a:t>?</a:t>
                      </a:r>
                    </a:p>
                  </a:txBody>
                  <a:tcPr anchor="ctr"/>
                </a:tc>
                <a:extLst>
                  <a:ext uri="{0D108BD9-81ED-4DB2-BD59-A6C34878D82A}">
                    <a16:rowId xmlns:a16="http://schemas.microsoft.com/office/drawing/2014/main" val="2022271208"/>
                  </a:ext>
                </a:extLst>
              </a:tr>
              <a:tr h="6687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US" sz="1600" b="1" dirty="0">
                          <a:solidFill>
                            <a:schemeClr val="bg1"/>
                          </a:solidFill>
                        </a:rPr>
                      </a:br>
                      <a:r>
                        <a:rPr lang="en-US" sz="1600" b="1" dirty="0">
                          <a:solidFill>
                            <a:schemeClr val="bg1"/>
                          </a:solidFill>
                        </a:rPr>
                        <a:t>Flood Insurance</a:t>
                      </a:r>
                    </a:p>
                    <a:p>
                      <a:pPr algn="l"/>
                      <a:endParaRPr lang="en-US" sz="1600" b="1" dirty="0">
                        <a:solidFill>
                          <a:schemeClr val="bg1"/>
                        </a:solidFill>
                      </a:endParaRPr>
                    </a:p>
                  </a:txBody>
                  <a:tcPr anchor="ctr">
                    <a:solidFill>
                      <a:srgbClr val="5B739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US" sz="1600" dirty="0">
                          <a:solidFill>
                            <a:schemeClr val="bg1"/>
                          </a:solidFill>
                        </a:rPr>
                      </a:br>
                      <a:r>
                        <a:rPr lang="en-US" sz="1600" dirty="0">
                          <a:solidFill>
                            <a:schemeClr val="bg1"/>
                          </a:solidFill>
                        </a:rPr>
                        <a:t>Number of Policies 2019</a:t>
                      </a:r>
                    </a:p>
                    <a:p>
                      <a:pPr algn="l"/>
                      <a:endParaRPr lang="en-US" sz="1600" dirty="0">
                        <a:solidFill>
                          <a:schemeClr val="bg1"/>
                        </a:solidFill>
                      </a:endParaRPr>
                    </a:p>
                  </a:txBody>
                  <a:tcPr anchor="ctr">
                    <a:solidFill>
                      <a:srgbClr val="5B739B"/>
                    </a:solidFill>
                  </a:tcPr>
                </a:tc>
                <a:tc>
                  <a:txBody>
                    <a:bodyPr/>
                    <a:lstStyle/>
                    <a:p>
                      <a:pPr algn="ctr"/>
                      <a:r>
                        <a:rPr lang="en-US" sz="1600" b="1" dirty="0">
                          <a:solidFill>
                            <a:srgbClr val="C00000"/>
                          </a:solidFill>
                        </a:rPr>
                        <a:t>133</a:t>
                      </a:r>
                    </a:p>
                  </a:txBody>
                  <a:tcPr anchor="ctr"/>
                </a:tc>
                <a:tc>
                  <a:txBody>
                    <a:bodyPr/>
                    <a:lstStyle/>
                    <a:p>
                      <a:pPr algn="ctr"/>
                      <a:r>
                        <a:rPr lang="en-US" sz="1600" b="1" dirty="0">
                          <a:solidFill>
                            <a:srgbClr val="C00000"/>
                          </a:solidFill>
                        </a:rPr>
                        <a:t>44</a:t>
                      </a:r>
                    </a:p>
                  </a:txBody>
                  <a:tcPr anchor="ctr"/>
                </a:tc>
                <a:extLst>
                  <a:ext uri="{0D108BD9-81ED-4DB2-BD59-A6C34878D82A}">
                    <a16:rowId xmlns:a16="http://schemas.microsoft.com/office/drawing/2014/main" val="3607165000"/>
                  </a:ext>
                </a:extLst>
              </a:tr>
              <a:tr h="118187">
                <a:tc rowSpan="2">
                  <a:txBody>
                    <a:bodyPr/>
                    <a:lstStyle/>
                    <a:p>
                      <a:pPr algn="l"/>
                      <a:r>
                        <a:rPr lang="en-US" sz="1600" b="1" dirty="0">
                          <a:solidFill>
                            <a:schemeClr val="bg1"/>
                          </a:solidFill>
                        </a:rPr>
                        <a:t>Risk Communications</a:t>
                      </a:r>
                    </a:p>
                  </a:txBody>
                  <a:tcPr anchor="ctr">
                    <a:solidFill>
                      <a:srgbClr val="5B739B"/>
                    </a:solidFill>
                  </a:tcPr>
                </a:tc>
                <a:tc>
                  <a:txBody>
                    <a:bodyPr/>
                    <a:lstStyle/>
                    <a:p>
                      <a:r>
                        <a:rPr lang="en-US" sz="1600" dirty="0">
                          <a:solidFill>
                            <a:schemeClr val="bg1"/>
                          </a:solidFill>
                        </a:rPr>
                        <a:t>Flood Risk Disclosure Laws in</a:t>
                      </a:r>
                      <a:r>
                        <a:rPr lang="en-US" sz="1600" baseline="0" dirty="0">
                          <a:solidFill>
                            <a:schemeClr val="bg1"/>
                          </a:solidFill>
                        </a:rPr>
                        <a:t> West Virginia</a:t>
                      </a:r>
                      <a:endParaRPr lang="en-US" sz="1600" dirty="0">
                        <a:solidFill>
                          <a:schemeClr val="bg1"/>
                        </a:solidFill>
                      </a:endParaRPr>
                    </a:p>
                  </a:txBody>
                  <a:tcPr anchor="ctr">
                    <a:solidFill>
                      <a:srgbClr val="5B739B"/>
                    </a:solidFill>
                  </a:tcPr>
                </a:tc>
                <a:tc>
                  <a:txBody>
                    <a:bodyPr/>
                    <a:lstStyle/>
                    <a:p>
                      <a:pPr algn="ctr"/>
                      <a:r>
                        <a:rPr lang="en-US" sz="1600" b="1" dirty="0">
                          <a:solidFill>
                            <a:srgbClr val="C00000"/>
                          </a:solidFill>
                        </a:rPr>
                        <a:t>F grade</a:t>
                      </a:r>
                    </a:p>
                  </a:txBody>
                  <a:tcPr anchor="ctr"/>
                </a:tc>
                <a:tc>
                  <a:txBody>
                    <a:bodyPr/>
                    <a:lstStyle/>
                    <a:p>
                      <a:pPr algn="ctr"/>
                      <a:r>
                        <a:rPr lang="en-US" sz="1600" b="1" dirty="0">
                          <a:solidFill>
                            <a:srgbClr val="C00000"/>
                          </a:solidFill>
                        </a:rPr>
                        <a:t>F grade</a:t>
                      </a:r>
                    </a:p>
                  </a:txBody>
                  <a:tcPr anchor="ctr"/>
                </a:tc>
                <a:extLst>
                  <a:ext uri="{0D108BD9-81ED-4DB2-BD59-A6C34878D82A}">
                    <a16:rowId xmlns:a16="http://schemas.microsoft.com/office/drawing/2014/main" val="3086470809"/>
                  </a:ext>
                </a:extLst>
              </a:tr>
              <a:tr h="118187">
                <a:tc vMerge="1">
                  <a:txBody>
                    <a:bodyPr/>
                    <a:lstStyle/>
                    <a:p>
                      <a:pPr algn="l"/>
                      <a:endParaRPr lang="en-US" sz="1600" b="1" dirty="0">
                        <a:solidFill>
                          <a:schemeClr val="bg1"/>
                        </a:solidFill>
                      </a:endParaRPr>
                    </a:p>
                  </a:txBody>
                  <a:tcPr anchor="ctr">
                    <a:solidFill>
                      <a:srgbClr val="5B739B"/>
                    </a:solidFill>
                  </a:tcPr>
                </a:tc>
                <a:tc>
                  <a:txBody>
                    <a:bodyPr/>
                    <a:lstStyle/>
                    <a:p>
                      <a:r>
                        <a:rPr lang="en-US" sz="1600" dirty="0">
                          <a:solidFill>
                            <a:schemeClr val="bg1"/>
                          </a:solidFill>
                        </a:rPr>
                        <a:t>Outreach to property owners about</a:t>
                      </a:r>
                      <a:r>
                        <a:rPr lang="en-US" sz="1600" baseline="0" dirty="0">
                          <a:solidFill>
                            <a:schemeClr val="bg1"/>
                          </a:solidFill>
                        </a:rPr>
                        <a:t> changes to flood maps (mapped in/mapped out of SFHA)</a:t>
                      </a:r>
                      <a:endParaRPr lang="en-US" sz="1600" dirty="0">
                        <a:solidFill>
                          <a:schemeClr val="bg1"/>
                        </a:solidFill>
                      </a:endParaRPr>
                    </a:p>
                  </a:txBody>
                  <a:tcPr anchor="ctr">
                    <a:solidFill>
                      <a:srgbClr val="5B739B"/>
                    </a:solidFill>
                  </a:tcPr>
                </a:tc>
                <a:tc>
                  <a:txBody>
                    <a:bodyPr/>
                    <a:lstStyle/>
                    <a:p>
                      <a:pPr algn="ctr"/>
                      <a:r>
                        <a:rPr lang="en-US" sz="1600" b="1" dirty="0"/>
                        <a:t>?</a:t>
                      </a:r>
                    </a:p>
                  </a:txBody>
                  <a:tcPr anchor="ctr"/>
                </a:tc>
                <a:tc>
                  <a:txBody>
                    <a:bodyPr/>
                    <a:lstStyle/>
                    <a:p>
                      <a:pPr algn="ctr"/>
                      <a:r>
                        <a:rPr lang="en-US" sz="1600" b="1" dirty="0"/>
                        <a:t>?</a:t>
                      </a:r>
                    </a:p>
                  </a:txBody>
                  <a:tcPr anchor="ctr"/>
                </a:tc>
                <a:extLst>
                  <a:ext uri="{0D108BD9-81ED-4DB2-BD59-A6C34878D82A}">
                    <a16:rowId xmlns:a16="http://schemas.microsoft.com/office/drawing/2014/main" val="2883156233"/>
                  </a:ext>
                </a:extLst>
              </a:tr>
            </a:tbl>
          </a:graphicData>
        </a:graphic>
      </p:graphicFrame>
    </p:spTree>
    <p:extLst>
      <p:ext uri="{BB962C8B-B14F-4D97-AF65-F5344CB8AC3E}">
        <p14:creationId xmlns:p14="http://schemas.microsoft.com/office/powerpoint/2010/main" val="41294564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Example of Mitigation Reconstruction</a:t>
            </a:r>
          </a:p>
          <a:p>
            <a:pPr marL="174625"/>
            <a:endParaRPr lang="en-US" sz="500" dirty="0">
              <a:solidFill>
                <a:schemeClr val="bg1"/>
              </a:solidFill>
              <a:latin typeface="Arial" panose="020B0604020202020204" pitchFamily="34" charset="0"/>
              <a:cs typeface="Arial" panose="020B0604020202020204" pitchFamily="34" charset="0"/>
            </a:endParaRPr>
          </a:p>
          <a:p>
            <a:pPr marL="174625"/>
            <a:r>
              <a:rPr lang="en-US" sz="2400" dirty="0">
                <a:solidFill>
                  <a:schemeClr val="bg1"/>
                </a:solidFill>
                <a:latin typeface="Arial" panose="020B0604020202020204" pitchFamily="34" charset="0"/>
                <a:cs typeface="Arial" panose="020B0604020202020204" pitchFamily="34" charset="0"/>
              </a:rPr>
              <a:t>in Rainelle</a:t>
            </a:r>
            <a:r>
              <a:rPr lang="en-US" sz="1100" dirty="0">
                <a:solidFill>
                  <a:schemeClr val="bg1"/>
                </a:solidFill>
              </a:rPr>
              <a:t>     </a:t>
            </a:r>
          </a:p>
        </p:txBody>
      </p:sp>
      <p:pic>
        <p:nvPicPr>
          <p:cNvPr id="7" name="Picture 6" descr="A picture containing outdoor, grass, tree, sky&#10;&#10;Description automatically generated">
            <a:extLst>
              <a:ext uri="{FF2B5EF4-FFF2-40B4-BE49-F238E27FC236}">
                <a16:creationId xmlns:a16="http://schemas.microsoft.com/office/drawing/2014/main" id="{EB5AA61C-CF2E-491D-A117-481485D410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86" t="3459" r="16952" b="6084"/>
          <a:stretch/>
        </p:blipFill>
        <p:spPr>
          <a:xfrm>
            <a:off x="4559164" y="1057091"/>
            <a:ext cx="4378570" cy="2757259"/>
          </a:xfrm>
          <a:prstGeom prst="rect">
            <a:avLst/>
          </a:prstGeom>
        </p:spPr>
      </p:pic>
      <p:sp>
        <p:nvSpPr>
          <p:cNvPr id="8" name="Text Box 2">
            <a:extLst>
              <a:ext uri="{FF2B5EF4-FFF2-40B4-BE49-F238E27FC236}">
                <a16:creationId xmlns:a16="http://schemas.microsoft.com/office/drawing/2014/main" id="{0AF0E778-FADA-41BA-A008-D8DA5E4C7B62}"/>
              </a:ext>
            </a:extLst>
          </p:cNvPr>
          <p:cNvSpPr txBox="1">
            <a:spLocks noChangeArrowheads="1"/>
          </p:cNvSpPr>
          <p:nvPr/>
        </p:nvSpPr>
        <p:spPr bwMode="auto">
          <a:xfrm>
            <a:off x="5145141" y="3778270"/>
            <a:ext cx="3206616" cy="491755"/>
          </a:xfrm>
          <a:prstGeom prst="rect">
            <a:avLst/>
          </a:prstGeom>
          <a:noFill/>
          <a:ln w="9525">
            <a:noFill/>
            <a:miter lim="800000"/>
            <a:headEnd/>
            <a:tailEnd/>
          </a:ln>
        </p:spPr>
        <p:txBody>
          <a:bodyPr rot="0" vert="horz" wrap="square" lIns="91440" tIns="45720" rIns="91440" bIns="45720" anchor="t" anchorCtr="0">
            <a:noAutofit/>
          </a:bodyPr>
          <a:lstStyle/>
          <a:p>
            <a:pPr algn="ctr">
              <a:spcBef>
                <a:spcPts val="50"/>
              </a:spcBef>
            </a:pPr>
            <a:r>
              <a:rPr lang="en-US" sz="1200" dirty="0">
                <a:latin typeface="Arial" panose="020B0604020202020204" pitchFamily="34" charset="0"/>
                <a:cs typeface="Times New Roman" panose="02020603050405020304" pitchFamily="18" charset="0"/>
              </a:rPr>
              <a:t>Building ID: 13-13-0001-0069-0000_108</a:t>
            </a:r>
          </a:p>
          <a:p>
            <a:pPr algn="ctr">
              <a:spcBef>
                <a:spcPts val="50"/>
              </a:spcBef>
            </a:pPr>
            <a:r>
              <a:rPr lang="en-US" sz="1200" dirty="0">
                <a:latin typeface="Arial" panose="020B0604020202020204" pitchFamily="34" charset="0"/>
                <a:cs typeface="Times New Roman" panose="02020603050405020304" pitchFamily="18" charset="0"/>
                <a:hlinkClick r:id="rId4"/>
              </a:rPr>
              <a:t>Flood Tool Link</a:t>
            </a:r>
            <a:endParaRPr lang="en-US" sz="1200" dirty="0">
              <a:latin typeface="Arial" panose="020B0604020202020204" pitchFamily="34" charset="0"/>
              <a:cs typeface="Times New Roman" panose="02020603050405020304" pitchFamily="18" charset="0"/>
            </a:endParaRPr>
          </a:p>
        </p:txBody>
      </p:sp>
      <p:pic>
        <p:nvPicPr>
          <p:cNvPr id="10" name="Picture 9" descr="A picture containing grass, sky, outdoor, house&#10;&#10;Description automatically generated">
            <a:extLst>
              <a:ext uri="{FF2B5EF4-FFF2-40B4-BE49-F238E27FC236}">
                <a16:creationId xmlns:a16="http://schemas.microsoft.com/office/drawing/2014/main" id="{CD733511-D45E-449A-8506-5AE815AC74E3}"/>
              </a:ext>
            </a:extLst>
          </p:cNvPr>
          <p:cNvPicPr>
            <a:picLocks noChangeAspect="1"/>
          </p:cNvPicPr>
          <p:nvPr/>
        </p:nvPicPr>
        <p:blipFill rotWithShape="1">
          <a:blip r:embed="rId5">
            <a:extLst>
              <a:ext uri="{28A0092B-C50C-407E-A947-70E740481C1C}">
                <a14:useLocalDpi xmlns:a14="http://schemas.microsoft.com/office/drawing/2010/main" val="0"/>
              </a:ext>
            </a:extLst>
          </a:blip>
          <a:srcRect l="13736" t="9604" r="25756" b="26412"/>
          <a:stretch/>
        </p:blipFill>
        <p:spPr>
          <a:xfrm>
            <a:off x="206266" y="1057090"/>
            <a:ext cx="4121894" cy="2757260"/>
          </a:xfrm>
          <a:prstGeom prst="rect">
            <a:avLst/>
          </a:prstGeom>
        </p:spPr>
      </p:pic>
      <p:sp>
        <p:nvSpPr>
          <p:cNvPr id="11" name="Text Box 2">
            <a:extLst>
              <a:ext uri="{FF2B5EF4-FFF2-40B4-BE49-F238E27FC236}">
                <a16:creationId xmlns:a16="http://schemas.microsoft.com/office/drawing/2014/main" id="{680923C8-3401-43F5-8567-1E082D5297FF}"/>
              </a:ext>
            </a:extLst>
          </p:cNvPr>
          <p:cNvSpPr txBox="1">
            <a:spLocks noChangeArrowheads="1"/>
          </p:cNvSpPr>
          <p:nvPr/>
        </p:nvSpPr>
        <p:spPr bwMode="auto">
          <a:xfrm>
            <a:off x="663905" y="3778269"/>
            <a:ext cx="3206616" cy="491755"/>
          </a:xfrm>
          <a:prstGeom prst="rect">
            <a:avLst/>
          </a:prstGeom>
          <a:noFill/>
          <a:ln w="9525">
            <a:noFill/>
            <a:miter lim="800000"/>
            <a:headEnd/>
            <a:tailEnd/>
          </a:ln>
        </p:spPr>
        <p:txBody>
          <a:bodyPr rot="0" vert="horz" wrap="square" lIns="91440" tIns="45720" rIns="91440" bIns="45720" anchor="t" anchorCtr="0">
            <a:noAutofit/>
          </a:bodyPr>
          <a:lstStyle/>
          <a:p>
            <a:pPr algn="ctr">
              <a:spcBef>
                <a:spcPts val="50"/>
              </a:spcBef>
            </a:pPr>
            <a:r>
              <a:rPr lang="en-US" sz="1200" dirty="0">
                <a:latin typeface="Arial" panose="020B0604020202020204" pitchFamily="34" charset="0"/>
                <a:cs typeface="Times New Roman" panose="02020603050405020304" pitchFamily="18" charset="0"/>
              </a:rPr>
              <a:t>Building ID: 13-13-0005-0165-0000_256</a:t>
            </a:r>
          </a:p>
          <a:p>
            <a:pPr algn="ctr">
              <a:spcBef>
                <a:spcPts val="50"/>
              </a:spcBef>
            </a:pPr>
            <a:r>
              <a:rPr lang="en-US" sz="1200" dirty="0">
                <a:latin typeface="Arial" panose="020B0604020202020204" pitchFamily="34" charset="0"/>
                <a:cs typeface="Times New Roman" panose="02020603050405020304" pitchFamily="18" charset="0"/>
                <a:hlinkClick r:id="rId6"/>
              </a:rPr>
              <a:t>Flood Tool Link</a:t>
            </a:r>
            <a:endParaRPr lang="en-US" sz="1200" dirty="0">
              <a:latin typeface="Arial" panose="020B0604020202020204" pitchFamily="34" charset="0"/>
              <a:cs typeface="Times New Roman" panose="02020603050405020304" pitchFamily="18" charset="0"/>
            </a:endParaRPr>
          </a:p>
        </p:txBody>
      </p:sp>
      <p:pic>
        <p:nvPicPr>
          <p:cNvPr id="13" name="Picture 12" descr="A picture containing tree, outdoor, grass, ground&#10;&#10;Description automatically generated">
            <a:extLst>
              <a:ext uri="{FF2B5EF4-FFF2-40B4-BE49-F238E27FC236}">
                <a16:creationId xmlns:a16="http://schemas.microsoft.com/office/drawing/2014/main" id="{675D5E1B-067C-43D2-BDD9-BDD92C5B7B6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2275" r="7428" b="22868"/>
          <a:stretch/>
        </p:blipFill>
        <p:spPr>
          <a:xfrm>
            <a:off x="1534448" y="4332228"/>
            <a:ext cx="6075103" cy="2025025"/>
          </a:xfrm>
          <a:prstGeom prst="rect">
            <a:avLst/>
          </a:prstGeom>
        </p:spPr>
      </p:pic>
      <p:sp>
        <p:nvSpPr>
          <p:cNvPr id="14" name="Text Box 2">
            <a:extLst>
              <a:ext uri="{FF2B5EF4-FFF2-40B4-BE49-F238E27FC236}">
                <a16:creationId xmlns:a16="http://schemas.microsoft.com/office/drawing/2014/main" id="{D1B3CC80-459F-4AD5-8ADF-10A6B1904976}"/>
              </a:ext>
            </a:extLst>
          </p:cNvPr>
          <p:cNvSpPr txBox="1">
            <a:spLocks noChangeArrowheads="1"/>
          </p:cNvSpPr>
          <p:nvPr/>
        </p:nvSpPr>
        <p:spPr bwMode="auto">
          <a:xfrm>
            <a:off x="3097950" y="6325869"/>
            <a:ext cx="3206616" cy="491755"/>
          </a:xfrm>
          <a:prstGeom prst="rect">
            <a:avLst/>
          </a:prstGeom>
          <a:noFill/>
          <a:ln w="9525">
            <a:noFill/>
            <a:miter lim="800000"/>
            <a:headEnd/>
            <a:tailEnd/>
          </a:ln>
        </p:spPr>
        <p:txBody>
          <a:bodyPr rot="0" vert="horz" wrap="square" lIns="91440" tIns="45720" rIns="91440" bIns="45720" anchor="t" anchorCtr="0">
            <a:noAutofit/>
          </a:bodyPr>
          <a:lstStyle/>
          <a:p>
            <a:pPr algn="ctr">
              <a:spcBef>
                <a:spcPts val="50"/>
              </a:spcBef>
            </a:pPr>
            <a:r>
              <a:rPr lang="en-US" sz="1200" dirty="0">
                <a:latin typeface="Arial" panose="020B0604020202020204" pitchFamily="34" charset="0"/>
                <a:cs typeface="Times New Roman" panose="02020603050405020304" pitchFamily="18" charset="0"/>
              </a:rPr>
              <a:t>Building ID: 13-13-0001-0054-0000_182</a:t>
            </a:r>
          </a:p>
          <a:p>
            <a:pPr algn="ctr">
              <a:spcBef>
                <a:spcPts val="50"/>
              </a:spcBef>
            </a:pPr>
            <a:r>
              <a:rPr lang="en-US" sz="1200" dirty="0">
                <a:latin typeface="Arial" panose="020B0604020202020204" pitchFamily="34" charset="0"/>
                <a:cs typeface="Times New Roman" panose="02020603050405020304" pitchFamily="18" charset="0"/>
                <a:hlinkClick r:id="rId8"/>
              </a:rPr>
              <a:t>Flood Tool Link</a:t>
            </a:r>
            <a:endParaRPr lang="en-US" sz="1200" dirty="0">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707987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data.wvgis.wvu.edu/pub/Clearinghouse/hazards/BldgPhotos/13-17-0008-0139-0000_2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342" y="2134738"/>
            <a:ext cx="8686800" cy="39719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9050" y="1048019"/>
            <a:ext cx="8463592" cy="369332"/>
          </a:xfrm>
          <a:prstGeom prst="rect">
            <a:avLst/>
          </a:prstGeom>
          <a:solidFill>
            <a:srgbClr val="FF0000"/>
          </a:solidFill>
        </p:spPr>
        <p:txBody>
          <a:bodyPr wrap="square" rtlCol="0">
            <a:spAutoFit/>
          </a:bodyPr>
          <a:lstStyle/>
          <a:p>
            <a:pPr algn="ctr"/>
            <a:r>
              <a:rPr lang="en-US" b="1" dirty="0">
                <a:latin typeface="Arial" panose="020B0604020202020204" pitchFamily="34" charset="0"/>
                <a:cs typeface="Arial" panose="020B0604020202020204" pitchFamily="34" charset="0"/>
              </a:rPr>
              <a:t>First Floor Height (FFH) BELOW FEMA 1-percent chance (100-yr) flood</a:t>
            </a:r>
            <a:endParaRPr lang="en-US" sz="1050" dirty="0">
              <a:latin typeface="Arial" panose="020B0604020202020204" pitchFamily="34" charset="0"/>
              <a:cs typeface="Arial" panose="020B0604020202020204" pitchFamily="34" charset="0"/>
            </a:endParaRPr>
          </a:p>
        </p:txBody>
      </p:sp>
      <p:sp>
        <p:nvSpPr>
          <p:cNvPr id="6" name="Rectangular Callout 5"/>
          <p:cNvSpPr/>
          <p:nvPr/>
        </p:nvSpPr>
        <p:spPr>
          <a:xfrm>
            <a:off x="4003520" y="3854914"/>
            <a:ext cx="1494305" cy="140039"/>
          </a:xfrm>
          <a:prstGeom prst="wedgeRectCallout">
            <a:avLst>
              <a:gd name="adj1" fmla="val 182744"/>
              <a:gd name="adj2" fmla="val 17448"/>
            </a:avLst>
          </a:prstGeom>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6.0’   (FEMA 1% / 100-Yr + 2’ FBD)</a:t>
            </a:r>
          </a:p>
        </p:txBody>
      </p:sp>
      <p:sp>
        <p:nvSpPr>
          <p:cNvPr id="7" name="Rectangular Callout 6"/>
          <p:cNvSpPr/>
          <p:nvPr/>
        </p:nvSpPr>
        <p:spPr>
          <a:xfrm>
            <a:off x="2824872" y="4048307"/>
            <a:ext cx="1465727" cy="161345"/>
          </a:xfrm>
          <a:prstGeom prst="wedgeRectCallout">
            <a:avLst>
              <a:gd name="adj1" fmla="val 93254"/>
              <a:gd name="adj2" fmla="val 38416"/>
            </a:avLst>
          </a:prstGeom>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4.5’  (FEMA 1%+; Climate)</a:t>
            </a:r>
          </a:p>
        </p:txBody>
      </p:sp>
      <p:sp>
        <p:nvSpPr>
          <p:cNvPr id="8" name="Rectangular Callout 7"/>
          <p:cNvSpPr/>
          <p:nvPr/>
        </p:nvSpPr>
        <p:spPr>
          <a:xfrm>
            <a:off x="7513066" y="4217749"/>
            <a:ext cx="1396700" cy="138582"/>
          </a:xfrm>
          <a:prstGeom prst="wedgeRectCallout">
            <a:avLst>
              <a:gd name="adj1" fmla="val -237418"/>
              <a:gd name="adj2" fmla="val -21433"/>
            </a:avLst>
          </a:prstGeom>
          <a:ln w="28575">
            <a:solidFill>
              <a:schemeClr val="accent4">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4.0’   (2016 High Water) </a:t>
            </a:r>
          </a:p>
        </p:txBody>
      </p:sp>
      <p:sp>
        <p:nvSpPr>
          <p:cNvPr id="9" name="Rectangular Callout 8"/>
          <p:cNvSpPr/>
          <p:nvPr/>
        </p:nvSpPr>
        <p:spPr>
          <a:xfrm>
            <a:off x="4318204" y="4342789"/>
            <a:ext cx="1395483" cy="138582"/>
          </a:xfrm>
          <a:prstGeom prst="wedgeRectCallout">
            <a:avLst>
              <a:gd name="adj1" fmla="val -117298"/>
              <a:gd name="adj2" fmla="val -21646"/>
            </a:avLst>
          </a:prstGeom>
          <a:solidFill>
            <a:schemeClr val="accent1">
              <a:lumMod val="50000"/>
            </a:schemeClr>
          </a:solidFill>
          <a:ln w="2857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3.4’  (FSF 0.2% / 500-Yr)</a:t>
            </a:r>
          </a:p>
        </p:txBody>
      </p:sp>
      <p:sp>
        <p:nvSpPr>
          <p:cNvPr id="10" name="Rectangular Callout 9"/>
          <p:cNvSpPr/>
          <p:nvPr/>
        </p:nvSpPr>
        <p:spPr>
          <a:xfrm>
            <a:off x="7534757" y="4016297"/>
            <a:ext cx="1396700" cy="138582"/>
          </a:xfrm>
          <a:prstGeom prst="wedgeRectCallout">
            <a:avLst>
              <a:gd name="adj1" fmla="val -265277"/>
              <a:gd name="adj2" fmla="val -23905"/>
            </a:avLst>
          </a:prstGeom>
          <a:solidFill>
            <a:schemeClr val="accent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5.3’  (FEMA 0.2% / 500-Yr )</a:t>
            </a:r>
          </a:p>
        </p:txBody>
      </p:sp>
      <p:graphicFrame>
        <p:nvGraphicFramePr>
          <p:cNvPr id="11" name="Table 10"/>
          <p:cNvGraphicFramePr>
            <a:graphicFrameLocks noGrp="1"/>
          </p:cNvGraphicFramePr>
          <p:nvPr/>
        </p:nvGraphicFramePr>
        <p:xfrm>
          <a:off x="273326" y="2237976"/>
          <a:ext cx="1465728" cy="1701169"/>
        </p:xfrm>
        <a:graphic>
          <a:graphicData uri="http://schemas.openxmlformats.org/drawingml/2006/table">
            <a:tbl>
              <a:tblPr>
                <a:tableStyleId>{5C22544A-7EE6-4342-B048-85BDC9FD1C3A}</a:tableStyleId>
              </a:tblPr>
              <a:tblGrid>
                <a:gridCol w="900174">
                  <a:extLst>
                    <a:ext uri="{9D8B030D-6E8A-4147-A177-3AD203B41FA5}">
                      <a16:colId xmlns:a16="http://schemas.microsoft.com/office/drawing/2014/main" val="2046477427"/>
                    </a:ext>
                  </a:extLst>
                </a:gridCol>
                <a:gridCol w="565554">
                  <a:extLst>
                    <a:ext uri="{9D8B030D-6E8A-4147-A177-3AD203B41FA5}">
                      <a16:colId xmlns:a16="http://schemas.microsoft.com/office/drawing/2014/main" val="2529517874"/>
                    </a:ext>
                  </a:extLst>
                </a:gridCol>
              </a:tblGrid>
              <a:tr h="152401">
                <a:tc>
                  <a:txBody>
                    <a:bodyPr/>
                    <a:lstStyle/>
                    <a:p>
                      <a:pPr algn="l"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1">
                        <a:lumMod val="40000"/>
                        <a:lumOff val="60000"/>
                      </a:schemeClr>
                    </a:solidFill>
                  </a:tcPr>
                </a:tc>
                <a:tc>
                  <a:txBody>
                    <a:bodyPr/>
                    <a:lstStyle/>
                    <a:p>
                      <a:pPr algn="ctr" fontAlgn="b"/>
                      <a:r>
                        <a:rPr lang="en-US" sz="800" u="none" strike="noStrike" dirty="0">
                          <a:effectLst/>
                        </a:rPr>
                        <a:t>HEIGHT (ft.)</a:t>
                      </a:r>
                      <a:endParaRPr lang="en-US" sz="800" b="0" i="1" u="none" strike="noStrike" dirty="0">
                        <a:solidFill>
                          <a:srgbClr val="000000"/>
                        </a:solidFill>
                        <a:effectLst/>
                        <a:latin typeface="Calibri" panose="020F0502020204030204" pitchFamily="34" charset="0"/>
                      </a:endParaRPr>
                    </a:p>
                  </a:txBody>
                  <a:tcPr marL="7144" marR="7144" marT="7144" marB="0" anchor="b">
                    <a:solidFill>
                      <a:schemeClr val="accent1">
                        <a:lumMod val="40000"/>
                        <a:lumOff val="60000"/>
                      </a:schemeClr>
                    </a:solidFill>
                  </a:tcPr>
                </a:tc>
                <a:extLst>
                  <a:ext uri="{0D108BD9-81ED-4DB2-BD59-A6C34878D82A}">
                    <a16:rowId xmlns:a16="http://schemas.microsoft.com/office/drawing/2014/main" val="1176766124"/>
                  </a:ext>
                </a:extLst>
              </a:tr>
              <a:tr h="121987">
                <a:tc>
                  <a:txBody>
                    <a:bodyPr/>
                    <a:lstStyle/>
                    <a:p>
                      <a:pPr algn="l" fontAlgn="b"/>
                      <a:r>
                        <a:rPr lang="en-US" sz="800" b="1" u="none" strike="noStrike" dirty="0">
                          <a:effectLst/>
                        </a:rPr>
                        <a:t>BUILDING </a:t>
                      </a:r>
                      <a:endParaRPr lang="en-US" sz="800" b="1" i="1"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695338125"/>
                  </a:ext>
                </a:extLst>
              </a:tr>
              <a:tr h="121987">
                <a:tc>
                  <a:txBody>
                    <a:bodyPr/>
                    <a:lstStyle/>
                    <a:p>
                      <a:pPr algn="l" fontAlgn="b"/>
                      <a:r>
                        <a:rPr lang="en-US" sz="800" u="none" strike="noStrike" dirty="0">
                          <a:effectLst/>
                        </a:rPr>
                        <a:t>First Floor Height</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2.0</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341545975"/>
                  </a:ext>
                </a:extLst>
              </a:tr>
              <a:tr h="121987">
                <a:tc>
                  <a:txBody>
                    <a:bodyPr/>
                    <a:lstStyle/>
                    <a:p>
                      <a:pPr algn="l" fontAlgn="b"/>
                      <a:r>
                        <a:rPr lang="en-US" sz="800" u="none" strike="noStrike" dirty="0">
                          <a:effectLst/>
                        </a:rPr>
                        <a:t>Freeboard (FBD)</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2.0</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64907731"/>
                  </a:ext>
                </a:extLst>
              </a:tr>
              <a:tr h="121987">
                <a:tc>
                  <a:txBody>
                    <a:bodyPr/>
                    <a:lstStyle/>
                    <a:p>
                      <a:pPr algn="l" fontAlgn="b"/>
                      <a:r>
                        <a:rPr lang="en-US" sz="800" b="1" u="none" strike="noStrike" dirty="0">
                          <a:effectLst/>
                        </a:rPr>
                        <a:t>FLOOD DEPTH</a:t>
                      </a:r>
                      <a:endParaRPr lang="en-US" sz="800" b="1" i="1"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4115486144"/>
                  </a:ext>
                </a:extLst>
              </a:tr>
              <a:tr h="121987">
                <a:tc>
                  <a:txBody>
                    <a:bodyPr/>
                    <a:lstStyle/>
                    <a:p>
                      <a:pPr algn="l" fontAlgn="b"/>
                      <a:r>
                        <a:rPr lang="en-US" sz="800" b="0" i="0" u="none" strike="noStrike" dirty="0">
                          <a:solidFill>
                            <a:srgbClr val="000000"/>
                          </a:solidFill>
                          <a:effectLst/>
                          <a:latin typeface="Calibri" panose="020F0502020204030204" pitchFamily="34" charset="0"/>
                        </a:rPr>
                        <a:t>FSF</a:t>
                      </a:r>
                      <a:r>
                        <a:rPr lang="en-US" sz="800" b="0" i="0" u="none" strike="noStrike" baseline="0" dirty="0">
                          <a:solidFill>
                            <a:srgbClr val="000000"/>
                          </a:solidFill>
                          <a:effectLst/>
                          <a:latin typeface="Calibri" panose="020F0502020204030204" pitchFamily="34" charset="0"/>
                        </a:rPr>
                        <a:t> 20% (5-Yr)</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b="0" i="0" u="none" strike="noStrike" dirty="0">
                          <a:solidFill>
                            <a:srgbClr val="000000"/>
                          </a:solidFill>
                          <a:effectLst/>
                          <a:latin typeface="Calibri" panose="020F0502020204030204" pitchFamily="34" charset="0"/>
                        </a:rPr>
                        <a:t>0.0</a:t>
                      </a:r>
                    </a:p>
                  </a:txBody>
                  <a:tcPr marL="7144" marR="7144" marT="7144" marB="0" anchor="b"/>
                </a:tc>
                <a:extLst>
                  <a:ext uri="{0D108BD9-81ED-4DB2-BD59-A6C34878D82A}">
                    <a16:rowId xmlns:a16="http://schemas.microsoft.com/office/drawing/2014/main" val="1165418921"/>
                  </a:ext>
                </a:extLst>
              </a:tr>
              <a:tr h="121987">
                <a:tc>
                  <a:txBody>
                    <a:bodyPr/>
                    <a:lstStyle/>
                    <a:p>
                      <a:pPr algn="l" fontAlgn="b"/>
                      <a:r>
                        <a:rPr lang="en-US" sz="800" u="none" strike="noStrike" dirty="0">
                          <a:effectLst/>
                        </a:rPr>
                        <a:t>FSF 1% (100-Yr)</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1.5</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683780853"/>
                  </a:ext>
                </a:extLst>
              </a:tr>
              <a:tr h="0">
                <a:tc>
                  <a:txBody>
                    <a:bodyPr/>
                    <a:lstStyle/>
                    <a:p>
                      <a:pPr algn="l" fontAlgn="b"/>
                      <a:r>
                        <a:rPr lang="en-US" sz="800" u="none" strike="noStrike" dirty="0">
                          <a:effectLst/>
                        </a:rPr>
                        <a:t>FSF 0.2% (500-Yr)</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u="none" strike="noStrike" dirty="0">
                          <a:effectLst/>
                        </a:rPr>
                        <a:t>3.4</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extLst>
                  <a:ext uri="{0D108BD9-81ED-4DB2-BD59-A6C34878D82A}">
                    <a16:rowId xmlns:a16="http://schemas.microsoft.com/office/drawing/2014/main" val="2451855798"/>
                  </a:ext>
                </a:extLst>
              </a:tr>
              <a:tr h="0">
                <a:tc>
                  <a:txBody>
                    <a:bodyPr/>
                    <a:lstStyle/>
                    <a:p>
                      <a:pPr algn="l" fontAlgn="b"/>
                      <a:r>
                        <a:rPr lang="en-US" sz="800" u="none" strike="noStrike" dirty="0">
                          <a:effectLst/>
                        </a:rPr>
                        <a:t>FEMA 1% (100-Yr) </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b="0" i="0" u="none" strike="noStrike" dirty="0">
                          <a:solidFill>
                            <a:schemeClr val="dk1"/>
                          </a:solidFill>
                          <a:effectLst/>
                          <a:latin typeface="+mn-lt"/>
                        </a:rPr>
                        <a:t>4.0</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extLst>
                  <a:ext uri="{0D108BD9-81ED-4DB2-BD59-A6C34878D82A}">
                    <a16:rowId xmlns:a16="http://schemas.microsoft.com/office/drawing/2014/main" val="408798514"/>
                  </a:ext>
                </a:extLst>
              </a:tr>
              <a:tr h="0">
                <a:tc>
                  <a:txBody>
                    <a:bodyPr/>
                    <a:lstStyle/>
                    <a:p>
                      <a:pPr algn="l" fontAlgn="b"/>
                      <a:r>
                        <a:rPr lang="en-US" sz="800" u="none" strike="noStrike" dirty="0">
                          <a:effectLst/>
                        </a:rPr>
                        <a:t>2016 Flood HWM</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b="0" i="0" u="none" strike="noStrike" dirty="0">
                          <a:solidFill>
                            <a:schemeClr val="dk1"/>
                          </a:solidFill>
                          <a:effectLst/>
                          <a:latin typeface="+mn-lt"/>
                        </a:rPr>
                        <a:t>4.0</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extLst>
                  <a:ext uri="{0D108BD9-81ED-4DB2-BD59-A6C34878D82A}">
                    <a16:rowId xmlns:a16="http://schemas.microsoft.com/office/drawing/2014/main" val="1150803067"/>
                  </a:ext>
                </a:extLst>
              </a:tr>
              <a:tr h="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u="none" strike="noStrike" dirty="0">
                          <a:effectLst/>
                        </a:rPr>
                        <a:t>FEMA 1%+ (Climate)</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b="0" i="0" u="none" strike="noStrike" dirty="0">
                          <a:solidFill>
                            <a:srgbClr val="000000"/>
                          </a:solidFill>
                          <a:effectLst/>
                          <a:latin typeface="Calibri" panose="020F0502020204030204" pitchFamily="34" charset="0"/>
                        </a:rPr>
                        <a:t>4.5</a:t>
                      </a:r>
                    </a:p>
                  </a:txBody>
                  <a:tcPr marL="7144" marR="7144" marT="7144" marB="0" anchor="b">
                    <a:solidFill>
                      <a:schemeClr val="accent2">
                        <a:lumMod val="60000"/>
                        <a:lumOff val="40000"/>
                      </a:schemeClr>
                    </a:solidFill>
                  </a:tcPr>
                </a:tc>
                <a:extLst>
                  <a:ext uri="{0D108BD9-81ED-4DB2-BD59-A6C34878D82A}">
                    <a16:rowId xmlns:a16="http://schemas.microsoft.com/office/drawing/2014/main" val="2576018308"/>
                  </a:ext>
                </a:extLst>
              </a:tr>
              <a:tr h="121987">
                <a:tc>
                  <a:txBody>
                    <a:bodyPr/>
                    <a:lstStyle/>
                    <a:p>
                      <a:pPr algn="l" fontAlgn="b"/>
                      <a:r>
                        <a:rPr lang="en-US" sz="800" u="none" strike="noStrike" dirty="0">
                          <a:effectLst/>
                        </a:rPr>
                        <a:t>FEMA </a:t>
                      </a:r>
                      <a:r>
                        <a:rPr lang="en-US" sz="800" u="none" strike="noStrike" baseline="0" dirty="0">
                          <a:effectLst/>
                        </a:rPr>
                        <a:t>0.2% (500-Yr)</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u="none" strike="noStrike" dirty="0">
                          <a:effectLst/>
                        </a:rPr>
                        <a:t>5.3</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extLst>
                  <a:ext uri="{0D108BD9-81ED-4DB2-BD59-A6C34878D82A}">
                    <a16:rowId xmlns:a16="http://schemas.microsoft.com/office/drawing/2014/main" val="3781653846"/>
                  </a:ext>
                </a:extLst>
              </a:tr>
              <a:tr h="121987">
                <a:tc>
                  <a:txBody>
                    <a:bodyPr/>
                    <a:lstStyle/>
                    <a:p>
                      <a:pPr algn="l" fontAlgn="b"/>
                      <a:r>
                        <a:rPr lang="en-US" sz="800" u="none" strike="noStrike" dirty="0">
                          <a:effectLst/>
                        </a:rPr>
                        <a:t>FEMA 100-Yr + FBD</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u="none" strike="noStrike" dirty="0">
                          <a:effectLst/>
                        </a:rPr>
                        <a:t>6.0</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extLst>
                  <a:ext uri="{0D108BD9-81ED-4DB2-BD59-A6C34878D82A}">
                    <a16:rowId xmlns:a16="http://schemas.microsoft.com/office/drawing/2014/main" val="571880593"/>
                  </a:ext>
                </a:extLst>
              </a:tr>
            </a:tbl>
          </a:graphicData>
        </a:graphic>
      </p:graphicFrame>
      <p:sp>
        <p:nvSpPr>
          <p:cNvPr id="12" name="TextBox 11"/>
          <p:cNvSpPr txBox="1"/>
          <p:nvPr/>
        </p:nvSpPr>
        <p:spPr>
          <a:xfrm>
            <a:off x="4838131" y="5800256"/>
            <a:ext cx="4194439" cy="300082"/>
          </a:xfrm>
          <a:prstGeom prst="rect">
            <a:avLst/>
          </a:prstGeom>
          <a:noFill/>
        </p:spPr>
        <p:txBody>
          <a:bodyPr wrap="square" rtlCol="0">
            <a:spAutoFit/>
          </a:bodyPr>
          <a:lstStyle/>
          <a:p>
            <a:r>
              <a:rPr lang="en-US" sz="1350" b="1" dirty="0">
                <a:solidFill>
                  <a:schemeClr val="bg1"/>
                </a:solidFill>
              </a:rPr>
              <a:t>220 Central Avenue, White Sulphur Springs, WV, 24986</a:t>
            </a:r>
          </a:p>
        </p:txBody>
      </p:sp>
      <p:sp>
        <p:nvSpPr>
          <p:cNvPr id="13" name="TextBox 12"/>
          <p:cNvSpPr txBox="1"/>
          <p:nvPr/>
        </p:nvSpPr>
        <p:spPr>
          <a:xfrm>
            <a:off x="7082117" y="6245911"/>
            <a:ext cx="2061883" cy="230832"/>
          </a:xfrm>
          <a:prstGeom prst="rect">
            <a:avLst/>
          </a:prstGeom>
          <a:noFill/>
        </p:spPr>
        <p:txBody>
          <a:bodyPr wrap="square" rtlCol="0">
            <a:spAutoFit/>
          </a:bodyPr>
          <a:lstStyle/>
          <a:p>
            <a:r>
              <a:rPr lang="en-US" sz="900" dirty="0"/>
              <a:t>Building </a:t>
            </a:r>
            <a:r>
              <a:rPr lang="en-US" sz="900" u="sng" dirty="0">
                <a:solidFill>
                  <a:schemeClr val="accent1">
                    <a:lumMod val="75000"/>
                  </a:schemeClr>
                </a:solidFill>
                <a:hlinkClick r:id="rId4"/>
              </a:rPr>
              <a:t>13-17-0008-0139-0000_220</a:t>
            </a:r>
            <a:r>
              <a:rPr lang="en-US" sz="900" dirty="0"/>
              <a:t> </a:t>
            </a:r>
          </a:p>
        </p:txBody>
      </p:sp>
      <p:sp>
        <p:nvSpPr>
          <p:cNvPr id="16" name="Rectangular Callout 15"/>
          <p:cNvSpPr/>
          <p:nvPr/>
        </p:nvSpPr>
        <p:spPr>
          <a:xfrm>
            <a:off x="308268" y="4205650"/>
            <a:ext cx="1395483" cy="138582"/>
          </a:xfrm>
          <a:prstGeom prst="wedgeRectCallout">
            <a:avLst>
              <a:gd name="adj1" fmla="val 262105"/>
              <a:gd name="adj2" fmla="val -10614"/>
            </a:avLst>
          </a:prstGeom>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4.0’   (FEMA 1% / 100-Yr) </a:t>
            </a:r>
          </a:p>
        </p:txBody>
      </p:sp>
      <p:sp>
        <p:nvSpPr>
          <p:cNvPr id="2" name="Rectangle 1"/>
          <p:cNvSpPr/>
          <p:nvPr/>
        </p:nvSpPr>
        <p:spPr>
          <a:xfrm>
            <a:off x="3729512" y="6550797"/>
            <a:ext cx="318052" cy="140608"/>
          </a:xfrm>
          <a:prstGeom prst="rect">
            <a:avLst/>
          </a:prstGeom>
          <a:solidFill>
            <a:schemeClr val="tx2"/>
          </a:solidFill>
          <a:ln w="1905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997869" y="6474629"/>
            <a:ext cx="1965609" cy="276999"/>
          </a:xfrm>
          <a:prstGeom prst="rect">
            <a:avLst/>
          </a:prstGeom>
          <a:noFill/>
        </p:spPr>
        <p:txBody>
          <a:bodyPr wrap="square" rtlCol="0">
            <a:spAutoFit/>
          </a:bodyPr>
          <a:lstStyle/>
          <a:p>
            <a:r>
              <a:rPr lang="en-US" sz="1200" dirty="0"/>
              <a:t>First Street Foundation (FSF)</a:t>
            </a:r>
          </a:p>
        </p:txBody>
      </p:sp>
      <p:sp>
        <p:nvSpPr>
          <p:cNvPr id="19" name="TextBox 18"/>
          <p:cNvSpPr txBox="1"/>
          <p:nvPr/>
        </p:nvSpPr>
        <p:spPr>
          <a:xfrm>
            <a:off x="309050" y="6478884"/>
            <a:ext cx="1223914" cy="276999"/>
          </a:xfrm>
          <a:prstGeom prst="rect">
            <a:avLst/>
          </a:prstGeom>
          <a:noFill/>
        </p:spPr>
        <p:txBody>
          <a:bodyPr wrap="square" rtlCol="0">
            <a:spAutoFit/>
          </a:bodyPr>
          <a:lstStyle/>
          <a:p>
            <a:r>
              <a:rPr lang="en-US" sz="1200" dirty="0"/>
              <a:t>FLOOD DEPTHS:</a:t>
            </a:r>
          </a:p>
        </p:txBody>
      </p:sp>
      <p:sp>
        <p:nvSpPr>
          <p:cNvPr id="20" name="Rectangle 19"/>
          <p:cNvSpPr/>
          <p:nvPr/>
        </p:nvSpPr>
        <p:spPr>
          <a:xfrm>
            <a:off x="1857641" y="6550797"/>
            <a:ext cx="318052" cy="140608"/>
          </a:xfrm>
          <a:prstGeom prst="rect">
            <a:avLst/>
          </a:prstGeom>
          <a:solidFill>
            <a:schemeClr val="accent1"/>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2125998" y="6474629"/>
            <a:ext cx="590701" cy="276999"/>
          </a:xfrm>
          <a:prstGeom prst="rect">
            <a:avLst/>
          </a:prstGeom>
          <a:noFill/>
        </p:spPr>
        <p:txBody>
          <a:bodyPr wrap="square" rtlCol="0">
            <a:spAutoFit/>
          </a:bodyPr>
          <a:lstStyle/>
          <a:p>
            <a:r>
              <a:rPr lang="en-US" sz="1200" dirty="0"/>
              <a:t>FEMA</a:t>
            </a:r>
          </a:p>
        </p:txBody>
      </p:sp>
      <p:sp>
        <p:nvSpPr>
          <p:cNvPr id="22" name="Rectangle 21"/>
          <p:cNvSpPr/>
          <p:nvPr/>
        </p:nvSpPr>
        <p:spPr>
          <a:xfrm>
            <a:off x="6340846" y="6531324"/>
            <a:ext cx="281610" cy="137299"/>
          </a:xfrm>
          <a:prstGeom prst="rect">
            <a:avLst/>
          </a:prstGeom>
          <a:solidFill>
            <a:schemeClr val="tx1"/>
          </a:solid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6572759" y="6451848"/>
            <a:ext cx="2404493" cy="276999"/>
          </a:xfrm>
          <a:prstGeom prst="rect">
            <a:avLst/>
          </a:prstGeom>
          <a:noFill/>
        </p:spPr>
        <p:txBody>
          <a:bodyPr wrap="square" rtlCol="0">
            <a:spAutoFit/>
          </a:bodyPr>
          <a:lstStyle/>
          <a:p>
            <a:r>
              <a:rPr lang="en-US" sz="1200" dirty="0"/>
              <a:t>USGS 2016 Flood High Water Mark</a:t>
            </a:r>
          </a:p>
        </p:txBody>
      </p:sp>
      <p:sp>
        <p:nvSpPr>
          <p:cNvPr id="27" name="TextBox 26"/>
          <p:cNvSpPr txBox="1"/>
          <p:nvPr/>
        </p:nvSpPr>
        <p:spPr>
          <a:xfrm>
            <a:off x="302846" y="1518223"/>
            <a:ext cx="8463592" cy="369332"/>
          </a:xfrm>
          <a:prstGeom prst="rect">
            <a:avLst/>
          </a:prstGeom>
          <a:solidFill>
            <a:srgbClr val="FF0000"/>
          </a:solidFill>
        </p:spPr>
        <p:txBody>
          <a:bodyPr wrap="square" rtlCol="0">
            <a:spAutoFit/>
          </a:bodyPr>
          <a:lstStyle/>
          <a:p>
            <a:pPr algn="ctr"/>
            <a:r>
              <a:rPr lang="en-US" b="1" dirty="0">
                <a:latin typeface="Arial" panose="020B0604020202020204" pitchFamily="34" charset="0"/>
                <a:cs typeface="Arial" panose="020B0604020202020204" pitchFamily="34" charset="0"/>
              </a:rPr>
              <a:t>First Floor BELOW 2016 HWM; 1%+,0.2-percent chance (500-yr) floods</a:t>
            </a:r>
            <a:endParaRPr lang="en-US" sz="1050" dirty="0">
              <a:latin typeface="Arial" panose="020B0604020202020204" pitchFamily="34" charset="0"/>
              <a:cs typeface="Arial" panose="020B0604020202020204" pitchFamily="34" charset="0"/>
            </a:endParaRPr>
          </a:p>
        </p:txBody>
      </p:sp>
      <p:cxnSp>
        <p:nvCxnSpPr>
          <p:cNvPr id="24" name="Straight Connector 23"/>
          <p:cNvCxnSpPr/>
          <p:nvPr/>
        </p:nvCxnSpPr>
        <p:spPr>
          <a:xfrm>
            <a:off x="-573206" y="5991366"/>
            <a:ext cx="122830" cy="0"/>
          </a:xfrm>
          <a:prstGeom prst="line">
            <a:avLst/>
          </a:prstGeom>
        </p:spPr>
        <p:style>
          <a:lnRef idx="1">
            <a:schemeClr val="accent1"/>
          </a:lnRef>
          <a:fillRef idx="0">
            <a:schemeClr val="accent1"/>
          </a:fillRef>
          <a:effectRef idx="0">
            <a:schemeClr val="accent1"/>
          </a:effectRef>
          <a:fontRef idx="minor">
            <a:schemeClr val="tx1"/>
          </a:fontRef>
        </p:style>
      </p:cxnSp>
      <p:sp>
        <p:nvSpPr>
          <p:cNvPr id="28" name="Rectangular Callout 27"/>
          <p:cNvSpPr/>
          <p:nvPr/>
        </p:nvSpPr>
        <p:spPr>
          <a:xfrm>
            <a:off x="3221833" y="4611195"/>
            <a:ext cx="1395483" cy="138582"/>
          </a:xfrm>
          <a:prstGeom prst="wedgeRectCallout">
            <a:avLst>
              <a:gd name="adj1" fmla="val 251896"/>
              <a:gd name="adj2" fmla="val -31495"/>
            </a:avLst>
          </a:prstGeom>
          <a:solidFill>
            <a:schemeClr val="accent1">
              <a:lumMod val="50000"/>
            </a:schemeClr>
          </a:solidFill>
          <a:ln w="2857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1.5’  (FSF 1% / 100-Yr)</a:t>
            </a:r>
          </a:p>
        </p:txBody>
      </p:sp>
      <p:sp>
        <p:nvSpPr>
          <p:cNvPr id="25" name="Title 1">
            <a:extLst>
              <a:ext uri="{FF2B5EF4-FFF2-40B4-BE49-F238E27FC236}">
                <a16:creationId xmlns:a16="http://schemas.microsoft.com/office/drawing/2014/main" id="{056DEB71-8016-4E89-BB23-254ABF49E7D9}"/>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Unmitigated Example</a:t>
            </a:r>
          </a:p>
          <a:p>
            <a:pPr marL="174625"/>
            <a:endParaRPr lang="en-US" sz="500" dirty="0">
              <a:solidFill>
                <a:schemeClr val="bg1"/>
              </a:solidFill>
              <a:latin typeface="Arial" panose="020B0604020202020204" pitchFamily="34" charset="0"/>
              <a:cs typeface="Arial" panose="020B0604020202020204" pitchFamily="34" charset="0"/>
            </a:endParaRPr>
          </a:p>
          <a:p>
            <a:pPr marL="174625"/>
            <a:r>
              <a:rPr lang="en-US" sz="2400" dirty="0">
                <a:solidFill>
                  <a:schemeClr val="bg1"/>
                </a:solidFill>
                <a:latin typeface="Arial" panose="020B0604020202020204" pitchFamily="34" charset="0"/>
                <a:cs typeface="Arial" panose="020B0604020202020204" pitchFamily="34" charset="0"/>
              </a:rPr>
              <a:t>in White Sulphur Springs</a:t>
            </a:r>
            <a:r>
              <a:rPr lang="en-US" sz="1100" dirty="0">
                <a:solidFill>
                  <a:schemeClr val="bg1"/>
                </a:solidFill>
              </a:rPr>
              <a:t>   </a:t>
            </a:r>
          </a:p>
        </p:txBody>
      </p:sp>
    </p:spTree>
    <p:extLst>
      <p:ext uri="{BB962C8B-B14F-4D97-AF65-F5344CB8AC3E}">
        <p14:creationId xmlns:p14="http://schemas.microsoft.com/office/powerpoint/2010/main" val="4166067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1736891" y="1987880"/>
            <a:ext cx="5605605" cy="4323777"/>
          </a:xfrm>
          <a:prstGeom prst="rect">
            <a:avLst/>
          </a:prstGeom>
        </p:spPr>
      </p:pic>
      <p:sp>
        <p:nvSpPr>
          <p:cNvPr id="3" name="TextBox 2"/>
          <p:cNvSpPr txBox="1"/>
          <p:nvPr/>
        </p:nvSpPr>
        <p:spPr>
          <a:xfrm>
            <a:off x="309050" y="1048019"/>
            <a:ext cx="8463592" cy="369332"/>
          </a:xfrm>
          <a:prstGeom prst="rect">
            <a:avLst/>
          </a:prstGeom>
          <a:solidFill>
            <a:srgbClr val="FF0000"/>
          </a:solidFill>
        </p:spPr>
        <p:txBody>
          <a:bodyPr wrap="square" rtlCol="0">
            <a:spAutoFit/>
          </a:bodyPr>
          <a:lstStyle/>
          <a:p>
            <a:pPr algn="ctr"/>
            <a:r>
              <a:rPr lang="en-US" b="1" dirty="0">
                <a:latin typeface="Arial" panose="020B0604020202020204" pitchFamily="34" charset="0"/>
                <a:cs typeface="Arial" panose="020B0604020202020204" pitchFamily="34" charset="0"/>
              </a:rPr>
              <a:t>First Floor Height (FFH) BELOW FEMA 1-percent chance (100-yr) flood</a:t>
            </a:r>
            <a:endParaRPr lang="en-US" sz="1050" dirty="0">
              <a:latin typeface="Arial" panose="020B0604020202020204" pitchFamily="34" charset="0"/>
              <a:cs typeface="Arial" panose="020B0604020202020204" pitchFamily="34" charset="0"/>
            </a:endParaRPr>
          </a:p>
        </p:txBody>
      </p:sp>
      <p:sp>
        <p:nvSpPr>
          <p:cNvPr id="6" name="Rectangular Callout 5"/>
          <p:cNvSpPr/>
          <p:nvPr/>
        </p:nvSpPr>
        <p:spPr>
          <a:xfrm>
            <a:off x="612051" y="4516830"/>
            <a:ext cx="1494305" cy="140039"/>
          </a:xfrm>
          <a:prstGeom prst="wedgeRectCallout">
            <a:avLst>
              <a:gd name="adj1" fmla="val 323852"/>
              <a:gd name="adj2" fmla="val -55645"/>
            </a:avLst>
          </a:prstGeom>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6.0’   (FEMA 1% / 100-Yr + 2’ FBD)</a:t>
            </a:r>
          </a:p>
        </p:txBody>
      </p:sp>
      <p:sp>
        <p:nvSpPr>
          <p:cNvPr id="7" name="Rectangular Callout 6"/>
          <p:cNvSpPr/>
          <p:nvPr/>
        </p:nvSpPr>
        <p:spPr>
          <a:xfrm>
            <a:off x="7062716" y="3835021"/>
            <a:ext cx="1398897" cy="116006"/>
          </a:xfrm>
          <a:prstGeom prst="wedgeRectCallout">
            <a:avLst>
              <a:gd name="adj1" fmla="val -332062"/>
              <a:gd name="adj2" fmla="val -20795"/>
            </a:avLst>
          </a:prstGeom>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10.1’  (FEMA 1%+; Climate)</a:t>
            </a:r>
          </a:p>
        </p:txBody>
      </p:sp>
      <p:sp>
        <p:nvSpPr>
          <p:cNvPr id="8" name="Rectangular Callout 7"/>
          <p:cNvSpPr/>
          <p:nvPr/>
        </p:nvSpPr>
        <p:spPr>
          <a:xfrm>
            <a:off x="7069511" y="4019858"/>
            <a:ext cx="1396700" cy="138582"/>
          </a:xfrm>
          <a:prstGeom prst="wedgeRectCallout">
            <a:avLst>
              <a:gd name="adj1" fmla="val -329758"/>
              <a:gd name="adj2" fmla="val 37656"/>
            </a:avLst>
          </a:prstGeom>
          <a:ln w="28575">
            <a:solidFill>
              <a:schemeClr val="accent4">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8.3’   (2016 High Water) </a:t>
            </a:r>
          </a:p>
        </p:txBody>
      </p:sp>
      <p:sp>
        <p:nvSpPr>
          <p:cNvPr id="9" name="Rectangular Callout 8"/>
          <p:cNvSpPr/>
          <p:nvPr/>
        </p:nvSpPr>
        <p:spPr>
          <a:xfrm>
            <a:off x="7088700" y="3435213"/>
            <a:ext cx="1395483" cy="138582"/>
          </a:xfrm>
          <a:prstGeom prst="wedgeRectCallout">
            <a:avLst>
              <a:gd name="adj1" fmla="val -334902"/>
              <a:gd name="adj2" fmla="val 2976"/>
            </a:avLst>
          </a:prstGeom>
          <a:solidFill>
            <a:schemeClr val="accent1">
              <a:lumMod val="50000"/>
            </a:schemeClr>
          </a:solidFill>
          <a:ln w="2857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12.1’  (FSF 0.2% / 500-Yr)</a:t>
            </a:r>
          </a:p>
        </p:txBody>
      </p:sp>
      <p:sp>
        <p:nvSpPr>
          <p:cNvPr id="10" name="Rectangular Callout 9"/>
          <p:cNvSpPr/>
          <p:nvPr/>
        </p:nvSpPr>
        <p:spPr>
          <a:xfrm>
            <a:off x="601695" y="3818404"/>
            <a:ext cx="1396700" cy="138582"/>
          </a:xfrm>
          <a:prstGeom prst="wedgeRectCallout">
            <a:avLst>
              <a:gd name="adj1" fmla="val 340062"/>
              <a:gd name="adj2" fmla="val 35185"/>
            </a:avLst>
          </a:prstGeom>
          <a:solidFill>
            <a:schemeClr val="accent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9.9’  (FEMA 0.2% / 500-Yr )</a:t>
            </a:r>
          </a:p>
        </p:txBody>
      </p:sp>
      <p:graphicFrame>
        <p:nvGraphicFramePr>
          <p:cNvPr id="11" name="Table 10"/>
          <p:cNvGraphicFramePr>
            <a:graphicFrameLocks noGrp="1"/>
          </p:cNvGraphicFramePr>
          <p:nvPr/>
        </p:nvGraphicFramePr>
        <p:xfrm>
          <a:off x="423451" y="1951374"/>
          <a:ext cx="1465728" cy="1734537"/>
        </p:xfrm>
        <a:graphic>
          <a:graphicData uri="http://schemas.openxmlformats.org/drawingml/2006/table">
            <a:tbl>
              <a:tblPr>
                <a:tableStyleId>{5C22544A-7EE6-4342-B048-85BDC9FD1C3A}</a:tableStyleId>
              </a:tblPr>
              <a:tblGrid>
                <a:gridCol w="900174">
                  <a:extLst>
                    <a:ext uri="{9D8B030D-6E8A-4147-A177-3AD203B41FA5}">
                      <a16:colId xmlns:a16="http://schemas.microsoft.com/office/drawing/2014/main" val="2046477427"/>
                    </a:ext>
                  </a:extLst>
                </a:gridCol>
                <a:gridCol w="565554">
                  <a:extLst>
                    <a:ext uri="{9D8B030D-6E8A-4147-A177-3AD203B41FA5}">
                      <a16:colId xmlns:a16="http://schemas.microsoft.com/office/drawing/2014/main" val="2529517874"/>
                    </a:ext>
                  </a:extLst>
                </a:gridCol>
              </a:tblGrid>
              <a:tr h="152401">
                <a:tc>
                  <a:txBody>
                    <a:bodyPr/>
                    <a:lstStyle/>
                    <a:p>
                      <a:pPr algn="l"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1">
                        <a:lumMod val="40000"/>
                        <a:lumOff val="60000"/>
                      </a:schemeClr>
                    </a:solidFill>
                  </a:tcPr>
                </a:tc>
                <a:tc>
                  <a:txBody>
                    <a:bodyPr/>
                    <a:lstStyle/>
                    <a:p>
                      <a:pPr algn="ctr" fontAlgn="b"/>
                      <a:r>
                        <a:rPr lang="en-US" sz="800" u="none" strike="noStrike" dirty="0">
                          <a:effectLst/>
                        </a:rPr>
                        <a:t>HEIGHT (ft.)</a:t>
                      </a:r>
                      <a:endParaRPr lang="en-US" sz="800" b="0" i="1" u="none" strike="noStrike" dirty="0">
                        <a:solidFill>
                          <a:srgbClr val="000000"/>
                        </a:solidFill>
                        <a:effectLst/>
                        <a:latin typeface="Calibri" panose="020F0502020204030204" pitchFamily="34" charset="0"/>
                      </a:endParaRPr>
                    </a:p>
                  </a:txBody>
                  <a:tcPr marL="7144" marR="7144" marT="7144" marB="0" anchor="b">
                    <a:solidFill>
                      <a:schemeClr val="accent1">
                        <a:lumMod val="40000"/>
                        <a:lumOff val="60000"/>
                      </a:schemeClr>
                    </a:solidFill>
                  </a:tcPr>
                </a:tc>
                <a:extLst>
                  <a:ext uri="{0D108BD9-81ED-4DB2-BD59-A6C34878D82A}">
                    <a16:rowId xmlns:a16="http://schemas.microsoft.com/office/drawing/2014/main" val="1176766124"/>
                  </a:ext>
                </a:extLst>
              </a:tr>
              <a:tr h="121987">
                <a:tc>
                  <a:txBody>
                    <a:bodyPr/>
                    <a:lstStyle/>
                    <a:p>
                      <a:pPr algn="l" fontAlgn="b"/>
                      <a:r>
                        <a:rPr lang="en-US" sz="800" b="1" u="none" strike="noStrike" dirty="0">
                          <a:effectLst/>
                        </a:rPr>
                        <a:t>BUILDING </a:t>
                      </a:r>
                      <a:endParaRPr lang="en-US" sz="800" b="1" i="1"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695338125"/>
                  </a:ext>
                </a:extLst>
              </a:tr>
              <a:tr h="121987">
                <a:tc>
                  <a:txBody>
                    <a:bodyPr/>
                    <a:lstStyle/>
                    <a:p>
                      <a:pPr algn="l" fontAlgn="b"/>
                      <a:r>
                        <a:rPr lang="en-US" sz="800" u="none" strike="noStrike" dirty="0">
                          <a:effectLst/>
                        </a:rPr>
                        <a:t>First Floor Height</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0.0</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341545975"/>
                  </a:ext>
                </a:extLst>
              </a:tr>
              <a:tr h="121987">
                <a:tc>
                  <a:txBody>
                    <a:bodyPr/>
                    <a:lstStyle/>
                    <a:p>
                      <a:pPr algn="l" fontAlgn="b"/>
                      <a:r>
                        <a:rPr lang="en-US" sz="800" u="none" strike="noStrike" dirty="0">
                          <a:effectLst/>
                        </a:rPr>
                        <a:t>Freeboard (FBD)</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2.0</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64907731"/>
                  </a:ext>
                </a:extLst>
              </a:tr>
              <a:tr h="121987">
                <a:tc>
                  <a:txBody>
                    <a:bodyPr/>
                    <a:lstStyle/>
                    <a:p>
                      <a:pPr algn="l" fontAlgn="b"/>
                      <a:r>
                        <a:rPr lang="en-US" sz="800" b="1" u="none" strike="noStrike" dirty="0">
                          <a:effectLst/>
                        </a:rPr>
                        <a:t>FLOOD DEPTH</a:t>
                      </a:r>
                      <a:endParaRPr lang="en-US" sz="800" b="1" i="1"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4115486144"/>
                  </a:ext>
                </a:extLst>
              </a:tr>
              <a:tr h="121987">
                <a:tc>
                  <a:txBody>
                    <a:bodyPr/>
                    <a:lstStyle/>
                    <a:p>
                      <a:pPr algn="l" fontAlgn="b"/>
                      <a:r>
                        <a:rPr lang="en-US" sz="800" b="0" i="0" u="none" strike="noStrike" dirty="0">
                          <a:solidFill>
                            <a:srgbClr val="000000"/>
                          </a:solidFill>
                          <a:effectLst/>
                          <a:latin typeface="Calibri" panose="020F0502020204030204" pitchFamily="34" charset="0"/>
                        </a:rPr>
                        <a:t>FSF</a:t>
                      </a:r>
                      <a:r>
                        <a:rPr lang="en-US" sz="800" b="0" i="0" u="none" strike="noStrike" baseline="0" dirty="0">
                          <a:solidFill>
                            <a:srgbClr val="000000"/>
                          </a:solidFill>
                          <a:effectLst/>
                          <a:latin typeface="Calibri" panose="020F0502020204030204" pitchFamily="34" charset="0"/>
                        </a:rPr>
                        <a:t> 20% (5-Yr)</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b="0" i="0" u="none" strike="noStrike" dirty="0">
                          <a:solidFill>
                            <a:srgbClr val="000000"/>
                          </a:solidFill>
                          <a:effectLst/>
                          <a:latin typeface="Calibri" panose="020F0502020204030204" pitchFamily="34" charset="0"/>
                        </a:rPr>
                        <a:t>2.1</a:t>
                      </a:r>
                    </a:p>
                  </a:txBody>
                  <a:tcPr marL="7144" marR="7144" marT="7144" marB="0" anchor="b">
                    <a:solidFill>
                      <a:schemeClr val="accent2">
                        <a:lumMod val="60000"/>
                        <a:lumOff val="40000"/>
                      </a:schemeClr>
                    </a:solidFill>
                  </a:tcPr>
                </a:tc>
                <a:extLst>
                  <a:ext uri="{0D108BD9-81ED-4DB2-BD59-A6C34878D82A}">
                    <a16:rowId xmlns:a16="http://schemas.microsoft.com/office/drawing/2014/main" val="1165418921"/>
                  </a:ext>
                </a:extLst>
              </a:tr>
              <a:tr h="121987">
                <a:tc>
                  <a:txBody>
                    <a:bodyPr/>
                    <a:lstStyle/>
                    <a:p>
                      <a:pPr algn="l" fontAlgn="b"/>
                      <a:r>
                        <a:rPr lang="en-US" sz="800" u="none" strike="noStrike" dirty="0">
                          <a:effectLst/>
                        </a:rPr>
                        <a:t>FEMA 1% (100-Yr) </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b="0" i="0" u="none" strike="noStrike" dirty="0">
                          <a:solidFill>
                            <a:srgbClr val="000000"/>
                          </a:solidFill>
                          <a:effectLst/>
                          <a:latin typeface="Calibri" panose="020F0502020204030204" pitchFamily="34" charset="0"/>
                        </a:rPr>
                        <a:t>4.0</a:t>
                      </a:r>
                    </a:p>
                  </a:txBody>
                  <a:tcPr marL="7144" marR="7144" marT="7144" marB="0" anchor="b">
                    <a:solidFill>
                      <a:schemeClr val="accent2">
                        <a:lumMod val="60000"/>
                        <a:lumOff val="40000"/>
                      </a:schemeClr>
                    </a:solidFill>
                  </a:tcPr>
                </a:tc>
                <a:extLst>
                  <a:ext uri="{0D108BD9-81ED-4DB2-BD59-A6C34878D82A}">
                    <a16:rowId xmlns:a16="http://schemas.microsoft.com/office/drawing/2014/main" val="1200727858"/>
                  </a:ext>
                </a:extLst>
              </a:tr>
              <a:tr h="121987">
                <a:tc>
                  <a:txBody>
                    <a:bodyPr/>
                    <a:lstStyle/>
                    <a:p>
                      <a:pPr algn="l" fontAlgn="b"/>
                      <a:r>
                        <a:rPr lang="en-US" sz="800" u="none" strike="noStrike" dirty="0">
                          <a:effectLst/>
                        </a:rPr>
                        <a:t>FEMA 100-Yr + FBD</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b="0" i="0" u="none" strike="noStrike" dirty="0">
                          <a:solidFill>
                            <a:srgbClr val="000000"/>
                          </a:solidFill>
                          <a:effectLst/>
                          <a:latin typeface="Calibri" panose="020F0502020204030204" pitchFamily="34" charset="0"/>
                        </a:rPr>
                        <a:t>6.0</a:t>
                      </a:r>
                    </a:p>
                  </a:txBody>
                  <a:tcPr marL="7144" marR="7144" marT="7144" marB="0" anchor="b">
                    <a:solidFill>
                      <a:schemeClr val="accent2">
                        <a:lumMod val="60000"/>
                        <a:lumOff val="40000"/>
                      </a:schemeClr>
                    </a:solidFill>
                  </a:tcPr>
                </a:tc>
                <a:extLst>
                  <a:ext uri="{0D108BD9-81ED-4DB2-BD59-A6C34878D82A}">
                    <a16:rowId xmlns:a16="http://schemas.microsoft.com/office/drawing/2014/main" val="367194066"/>
                  </a:ext>
                </a:extLst>
              </a:tr>
              <a:tr h="137406">
                <a:tc>
                  <a:txBody>
                    <a:bodyPr/>
                    <a:lstStyle/>
                    <a:p>
                      <a:pPr algn="l" fontAlgn="b"/>
                      <a:r>
                        <a:rPr lang="en-US" sz="800" u="none" strike="noStrike" dirty="0">
                          <a:effectLst/>
                        </a:rPr>
                        <a:t>FSF 1% (100-Yr)</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b="0" i="0" u="none" strike="noStrike" dirty="0">
                          <a:solidFill>
                            <a:schemeClr val="dk1"/>
                          </a:solidFill>
                          <a:effectLst/>
                          <a:latin typeface="+mn-lt"/>
                        </a:rPr>
                        <a:t>8.1</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extLst>
                  <a:ext uri="{0D108BD9-81ED-4DB2-BD59-A6C34878D82A}">
                    <a16:rowId xmlns:a16="http://schemas.microsoft.com/office/drawing/2014/main" val="683780853"/>
                  </a:ext>
                </a:extLst>
              </a:tr>
              <a:tr h="137406">
                <a:tc>
                  <a:txBody>
                    <a:bodyPr/>
                    <a:lstStyle/>
                    <a:p>
                      <a:pPr algn="l" fontAlgn="b"/>
                      <a:r>
                        <a:rPr lang="en-US" sz="800" u="none" strike="noStrike" dirty="0">
                          <a:effectLst/>
                        </a:rPr>
                        <a:t>2016 Flood HWM</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b="0" i="0" u="none" strike="noStrike" dirty="0">
                          <a:solidFill>
                            <a:srgbClr val="000000"/>
                          </a:solidFill>
                          <a:effectLst/>
                          <a:latin typeface="Calibri" panose="020F0502020204030204" pitchFamily="34" charset="0"/>
                        </a:rPr>
                        <a:t>8.3</a:t>
                      </a:r>
                    </a:p>
                  </a:txBody>
                  <a:tcPr marL="7144" marR="7144" marT="7144" marB="0" anchor="b">
                    <a:solidFill>
                      <a:schemeClr val="accent2">
                        <a:lumMod val="60000"/>
                        <a:lumOff val="40000"/>
                      </a:schemeClr>
                    </a:solidFill>
                  </a:tcPr>
                </a:tc>
                <a:extLst>
                  <a:ext uri="{0D108BD9-81ED-4DB2-BD59-A6C34878D82A}">
                    <a16:rowId xmlns:a16="http://schemas.microsoft.com/office/drawing/2014/main" val="3031640683"/>
                  </a:ext>
                </a:extLst>
              </a:tr>
              <a:tr h="137406">
                <a:tc>
                  <a:txBody>
                    <a:bodyPr/>
                    <a:lstStyle/>
                    <a:p>
                      <a:pPr algn="l" fontAlgn="b"/>
                      <a:r>
                        <a:rPr lang="en-US" sz="800" u="none" strike="noStrike" dirty="0">
                          <a:effectLst/>
                        </a:rPr>
                        <a:t>FEMA </a:t>
                      </a:r>
                      <a:r>
                        <a:rPr lang="en-US" sz="800" u="none" strike="noStrike" baseline="0" dirty="0">
                          <a:effectLst/>
                        </a:rPr>
                        <a:t>0.2% (500-Yr)</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b="0" i="0" u="none" strike="noStrike" dirty="0">
                          <a:solidFill>
                            <a:srgbClr val="000000"/>
                          </a:solidFill>
                          <a:effectLst/>
                          <a:latin typeface="Calibri" panose="020F0502020204030204" pitchFamily="34" charset="0"/>
                        </a:rPr>
                        <a:t>9.9</a:t>
                      </a:r>
                    </a:p>
                  </a:txBody>
                  <a:tcPr marL="7144" marR="7144" marT="7144" marB="0" anchor="b">
                    <a:solidFill>
                      <a:schemeClr val="accent2">
                        <a:lumMod val="60000"/>
                        <a:lumOff val="40000"/>
                      </a:schemeClr>
                    </a:solidFill>
                  </a:tcPr>
                </a:tc>
                <a:extLst>
                  <a:ext uri="{0D108BD9-81ED-4DB2-BD59-A6C34878D82A}">
                    <a16:rowId xmlns:a16="http://schemas.microsoft.com/office/drawing/2014/main" val="2576914326"/>
                  </a:ext>
                </a:extLst>
              </a:tr>
              <a:tr h="137406">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u="none" strike="noStrike" dirty="0">
                          <a:effectLst/>
                        </a:rPr>
                        <a:t>FEMA 1%+ (Climate)</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b="0" i="0" u="none" strike="noStrike" dirty="0">
                          <a:solidFill>
                            <a:srgbClr val="000000"/>
                          </a:solidFill>
                          <a:effectLst/>
                          <a:latin typeface="Calibri" panose="020F0502020204030204" pitchFamily="34" charset="0"/>
                        </a:rPr>
                        <a:t>10.1</a:t>
                      </a:r>
                    </a:p>
                  </a:txBody>
                  <a:tcPr marL="7144" marR="7144" marT="7144" marB="0" anchor="b">
                    <a:solidFill>
                      <a:schemeClr val="accent2">
                        <a:lumMod val="60000"/>
                        <a:lumOff val="40000"/>
                      </a:schemeClr>
                    </a:solidFill>
                  </a:tcPr>
                </a:tc>
                <a:extLst>
                  <a:ext uri="{0D108BD9-81ED-4DB2-BD59-A6C34878D82A}">
                    <a16:rowId xmlns:a16="http://schemas.microsoft.com/office/drawing/2014/main" val="671464759"/>
                  </a:ext>
                </a:extLst>
              </a:tr>
              <a:tr h="0">
                <a:tc>
                  <a:txBody>
                    <a:bodyPr/>
                    <a:lstStyle/>
                    <a:p>
                      <a:pPr algn="l" fontAlgn="b"/>
                      <a:r>
                        <a:rPr lang="en-US" sz="800" u="none" strike="noStrike" dirty="0">
                          <a:effectLst/>
                        </a:rPr>
                        <a:t>FSF 0.2% (500-Yr)</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b="0" i="0" u="none" strike="noStrike" dirty="0">
                          <a:solidFill>
                            <a:schemeClr val="dk1"/>
                          </a:solidFill>
                          <a:effectLst/>
                          <a:latin typeface="+mn-lt"/>
                        </a:rPr>
                        <a:t>12.1</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extLst>
                  <a:ext uri="{0D108BD9-81ED-4DB2-BD59-A6C34878D82A}">
                    <a16:rowId xmlns:a16="http://schemas.microsoft.com/office/drawing/2014/main" val="2451855798"/>
                  </a:ext>
                </a:extLst>
              </a:tr>
            </a:tbl>
          </a:graphicData>
        </a:graphic>
      </p:graphicFrame>
      <p:sp>
        <p:nvSpPr>
          <p:cNvPr id="12" name="TextBox 11"/>
          <p:cNvSpPr txBox="1"/>
          <p:nvPr/>
        </p:nvSpPr>
        <p:spPr>
          <a:xfrm>
            <a:off x="4684738" y="5984500"/>
            <a:ext cx="3911104" cy="300082"/>
          </a:xfrm>
          <a:prstGeom prst="rect">
            <a:avLst/>
          </a:prstGeom>
          <a:noFill/>
        </p:spPr>
        <p:txBody>
          <a:bodyPr wrap="square" rtlCol="0">
            <a:spAutoFit/>
          </a:bodyPr>
          <a:lstStyle/>
          <a:p>
            <a:r>
              <a:rPr lang="en-US" sz="1350" b="1" dirty="0">
                <a:solidFill>
                  <a:schemeClr val="bg1"/>
                </a:solidFill>
              </a:rPr>
              <a:t>166 7</a:t>
            </a:r>
            <a:r>
              <a:rPr lang="en-US" sz="1350" b="1" baseline="30000" dirty="0">
                <a:solidFill>
                  <a:schemeClr val="bg1"/>
                </a:solidFill>
              </a:rPr>
              <a:t>th</a:t>
            </a:r>
            <a:r>
              <a:rPr lang="en-US" sz="1350" b="1" dirty="0">
                <a:solidFill>
                  <a:schemeClr val="bg1"/>
                </a:solidFill>
              </a:rPr>
              <a:t> Street, Rainelle, WV, 25962</a:t>
            </a:r>
          </a:p>
        </p:txBody>
      </p:sp>
      <p:sp>
        <p:nvSpPr>
          <p:cNvPr id="13" name="TextBox 12"/>
          <p:cNvSpPr txBox="1"/>
          <p:nvPr/>
        </p:nvSpPr>
        <p:spPr>
          <a:xfrm>
            <a:off x="7027587" y="6307326"/>
            <a:ext cx="2061883" cy="230832"/>
          </a:xfrm>
          <a:prstGeom prst="rect">
            <a:avLst/>
          </a:prstGeom>
          <a:noFill/>
        </p:spPr>
        <p:txBody>
          <a:bodyPr wrap="square" rtlCol="0">
            <a:spAutoFit/>
          </a:bodyPr>
          <a:lstStyle/>
          <a:p>
            <a:r>
              <a:rPr lang="en-US" sz="900" dirty="0"/>
              <a:t>Building </a:t>
            </a:r>
            <a:r>
              <a:rPr lang="en-US" sz="900" u="sng" dirty="0">
                <a:solidFill>
                  <a:schemeClr val="accent1">
                    <a:lumMod val="75000"/>
                  </a:schemeClr>
                </a:solidFill>
                <a:hlinkClick r:id="rId4"/>
              </a:rPr>
              <a:t>13-13-0001-0047-0000_166</a:t>
            </a:r>
            <a:r>
              <a:rPr lang="en-US" sz="900" dirty="0"/>
              <a:t> </a:t>
            </a:r>
          </a:p>
        </p:txBody>
      </p:sp>
      <p:sp>
        <p:nvSpPr>
          <p:cNvPr id="16" name="Rectangular Callout 15"/>
          <p:cNvSpPr/>
          <p:nvPr/>
        </p:nvSpPr>
        <p:spPr>
          <a:xfrm>
            <a:off x="622167" y="4853918"/>
            <a:ext cx="1395483" cy="138582"/>
          </a:xfrm>
          <a:prstGeom prst="wedgeRectCallout">
            <a:avLst>
              <a:gd name="adj1" fmla="val 348658"/>
              <a:gd name="adj2" fmla="val -40157"/>
            </a:avLst>
          </a:prstGeom>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4.0’   (FEMA 1% / 100-Yr) </a:t>
            </a:r>
          </a:p>
        </p:txBody>
      </p:sp>
      <p:sp>
        <p:nvSpPr>
          <p:cNvPr id="2" name="Rectangle 1"/>
          <p:cNvSpPr/>
          <p:nvPr/>
        </p:nvSpPr>
        <p:spPr>
          <a:xfrm>
            <a:off x="3729512" y="6550797"/>
            <a:ext cx="318052" cy="140608"/>
          </a:xfrm>
          <a:prstGeom prst="rect">
            <a:avLst/>
          </a:prstGeom>
          <a:solidFill>
            <a:schemeClr val="tx2"/>
          </a:solidFill>
          <a:ln w="190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997869" y="6474629"/>
            <a:ext cx="1965609" cy="276999"/>
          </a:xfrm>
          <a:prstGeom prst="rect">
            <a:avLst/>
          </a:prstGeom>
          <a:noFill/>
        </p:spPr>
        <p:txBody>
          <a:bodyPr wrap="square" rtlCol="0">
            <a:spAutoFit/>
          </a:bodyPr>
          <a:lstStyle/>
          <a:p>
            <a:r>
              <a:rPr lang="en-US" sz="1200" dirty="0"/>
              <a:t>First Street Foundation (FSF)</a:t>
            </a:r>
          </a:p>
        </p:txBody>
      </p:sp>
      <p:sp>
        <p:nvSpPr>
          <p:cNvPr id="19" name="TextBox 18"/>
          <p:cNvSpPr txBox="1"/>
          <p:nvPr/>
        </p:nvSpPr>
        <p:spPr>
          <a:xfrm>
            <a:off x="309050" y="6478884"/>
            <a:ext cx="1223914" cy="276999"/>
          </a:xfrm>
          <a:prstGeom prst="rect">
            <a:avLst/>
          </a:prstGeom>
          <a:noFill/>
        </p:spPr>
        <p:txBody>
          <a:bodyPr wrap="square" rtlCol="0">
            <a:spAutoFit/>
          </a:bodyPr>
          <a:lstStyle/>
          <a:p>
            <a:r>
              <a:rPr lang="en-US" sz="1200" dirty="0"/>
              <a:t>FLOOD DEPTHS:</a:t>
            </a:r>
          </a:p>
        </p:txBody>
      </p:sp>
      <p:sp>
        <p:nvSpPr>
          <p:cNvPr id="20" name="Rectangle 19"/>
          <p:cNvSpPr/>
          <p:nvPr/>
        </p:nvSpPr>
        <p:spPr>
          <a:xfrm>
            <a:off x="1857641" y="6550797"/>
            <a:ext cx="318052" cy="140608"/>
          </a:xfrm>
          <a:prstGeom prst="rect">
            <a:avLst/>
          </a:prstGeom>
          <a:solidFill>
            <a:schemeClr val="accent1"/>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2125998" y="6474629"/>
            <a:ext cx="590701" cy="276999"/>
          </a:xfrm>
          <a:prstGeom prst="rect">
            <a:avLst/>
          </a:prstGeom>
          <a:noFill/>
        </p:spPr>
        <p:txBody>
          <a:bodyPr wrap="square" rtlCol="0">
            <a:spAutoFit/>
          </a:bodyPr>
          <a:lstStyle/>
          <a:p>
            <a:r>
              <a:rPr lang="en-US" sz="1200" dirty="0"/>
              <a:t>FEMA</a:t>
            </a:r>
          </a:p>
        </p:txBody>
      </p:sp>
      <p:sp>
        <p:nvSpPr>
          <p:cNvPr id="22" name="Rectangle 21"/>
          <p:cNvSpPr/>
          <p:nvPr/>
        </p:nvSpPr>
        <p:spPr>
          <a:xfrm>
            <a:off x="6340846" y="6531324"/>
            <a:ext cx="281610" cy="137299"/>
          </a:xfrm>
          <a:prstGeom prst="rect">
            <a:avLst/>
          </a:prstGeom>
          <a:solidFill>
            <a:schemeClr val="tx1"/>
          </a:solid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6572759" y="6451848"/>
            <a:ext cx="2404493" cy="276999"/>
          </a:xfrm>
          <a:prstGeom prst="rect">
            <a:avLst/>
          </a:prstGeom>
          <a:noFill/>
        </p:spPr>
        <p:txBody>
          <a:bodyPr wrap="square" rtlCol="0">
            <a:spAutoFit/>
          </a:bodyPr>
          <a:lstStyle/>
          <a:p>
            <a:r>
              <a:rPr lang="en-US" sz="1200" dirty="0"/>
              <a:t>USGS 2016 Flood High Water Mark</a:t>
            </a:r>
          </a:p>
        </p:txBody>
      </p:sp>
      <p:sp>
        <p:nvSpPr>
          <p:cNvPr id="27" name="TextBox 26"/>
          <p:cNvSpPr txBox="1"/>
          <p:nvPr/>
        </p:nvSpPr>
        <p:spPr>
          <a:xfrm>
            <a:off x="302846" y="1518223"/>
            <a:ext cx="8463592" cy="369332"/>
          </a:xfrm>
          <a:prstGeom prst="rect">
            <a:avLst/>
          </a:prstGeom>
          <a:solidFill>
            <a:srgbClr val="FF0000"/>
          </a:solidFill>
        </p:spPr>
        <p:txBody>
          <a:bodyPr wrap="square" rtlCol="0">
            <a:spAutoFit/>
          </a:bodyPr>
          <a:lstStyle/>
          <a:p>
            <a:pPr algn="ctr"/>
            <a:r>
              <a:rPr lang="en-US" b="1" dirty="0">
                <a:latin typeface="Arial" panose="020B0604020202020204" pitchFamily="34" charset="0"/>
                <a:cs typeface="Arial" panose="020B0604020202020204" pitchFamily="34" charset="0"/>
              </a:rPr>
              <a:t>First Floor BELOW 2016 HWM; 1%+,0.2-percent chance (500-yr) floods</a:t>
            </a:r>
            <a:endParaRPr lang="en-US" sz="1050" dirty="0">
              <a:latin typeface="Arial" panose="020B0604020202020204" pitchFamily="34" charset="0"/>
              <a:cs typeface="Arial" panose="020B0604020202020204" pitchFamily="34" charset="0"/>
            </a:endParaRPr>
          </a:p>
        </p:txBody>
      </p:sp>
      <p:cxnSp>
        <p:nvCxnSpPr>
          <p:cNvPr id="24" name="Straight Connector 23"/>
          <p:cNvCxnSpPr/>
          <p:nvPr/>
        </p:nvCxnSpPr>
        <p:spPr>
          <a:xfrm>
            <a:off x="-573206" y="5991366"/>
            <a:ext cx="122830" cy="0"/>
          </a:xfrm>
          <a:prstGeom prst="line">
            <a:avLst/>
          </a:prstGeom>
        </p:spPr>
        <p:style>
          <a:lnRef idx="1">
            <a:schemeClr val="accent1"/>
          </a:lnRef>
          <a:fillRef idx="0">
            <a:schemeClr val="accent1"/>
          </a:fillRef>
          <a:effectRef idx="0">
            <a:schemeClr val="accent1"/>
          </a:effectRef>
          <a:fontRef idx="minor">
            <a:schemeClr val="tx1"/>
          </a:fontRef>
        </p:style>
      </p:cxnSp>
      <p:sp>
        <p:nvSpPr>
          <p:cNvPr id="28" name="Rectangular Callout 27"/>
          <p:cNvSpPr/>
          <p:nvPr/>
        </p:nvSpPr>
        <p:spPr>
          <a:xfrm>
            <a:off x="615111" y="4133524"/>
            <a:ext cx="1395483" cy="138582"/>
          </a:xfrm>
          <a:prstGeom prst="wedgeRectCallout">
            <a:avLst>
              <a:gd name="adj1" fmla="val 123290"/>
              <a:gd name="adj2" fmla="val -26571"/>
            </a:avLst>
          </a:prstGeom>
          <a:solidFill>
            <a:schemeClr val="accent1">
              <a:lumMod val="50000"/>
            </a:schemeClr>
          </a:solid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8.1’  (FSF 1% / 100-Yr)</a:t>
            </a:r>
          </a:p>
        </p:txBody>
      </p:sp>
      <p:sp>
        <p:nvSpPr>
          <p:cNvPr id="29" name="Rectangular Callout 28"/>
          <p:cNvSpPr/>
          <p:nvPr/>
        </p:nvSpPr>
        <p:spPr>
          <a:xfrm>
            <a:off x="7104621" y="5314056"/>
            <a:ext cx="1395483" cy="138582"/>
          </a:xfrm>
          <a:prstGeom prst="wedgeRectCallout">
            <a:avLst>
              <a:gd name="adj1" fmla="val -332457"/>
              <a:gd name="adj2" fmla="val -26571"/>
            </a:avLst>
          </a:prstGeom>
          <a:solidFill>
            <a:schemeClr val="accent1">
              <a:lumMod val="50000"/>
            </a:schemeClr>
          </a:solid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2.1’  (FSF 1% / 100-Yr)</a:t>
            </a:r>
          </a:p>
        </p:txBody>
      </p:sp>
      <p:sp>
        <p:nvSpPr>
          <p:cNvPr id="25" name="Title 1">
            <a:extLst>
              <a:ext uri="{FF2B5EF4-FFF2-40B4-BE49-F238E27FC236}">
                <a16:creationId xmlns:a16="http://schemas.microsoft.com/office/drawing/2014/main" id="{F6E38919-CD59-4413-8273-7809D68C21E1}"/>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Unmitigated Example</a:t>
            </a:r>
          </a:p>
          <a:p>
            <a:pPr marL="174625"/>
            <a:endParaRPr lang="en-US" sz="500" dirty="0">
              <a:solidFill>
                <a:schemeClr val="bg1"/>
              </a:solidFill>
              <a:latin typeface="Arial" panose="020B0604020202020204" pitchFamily="34" charset="0"/>
              <a:cs typeface="Arial" panose="020B0604020202020204" pitchFamily="34" charset="0"/>
            </a:endParaRPr>
          </a:p>
          <a:p>
            <a:pPr marL="174625"/>
            <a:r>
              <a:rPr lang="en-US" sz="2400" dirty="0">
                <a:solidFill>
                  <a:schemeClr val="bg1"/>
                </a:solidFill>
                <a:latin typeface="Arial" panose="020B0604020202020204" pitchFamily="34" charset="0"/>
                <a:cs typeface="Arial" panose="020B0604020202020204" pitchFamily="34" charset="0"/>
              </a:rPr>
              <a:t>in Rainelle</a:t>
            </a:r>
            <a:endParaRPr lang="en-US" sz="1100" dirty="0">
              <a:solidFill>
                <a:schemeClr val="bg1"/>
              </a:solidFill>
            </a:endParaRPr>
          </a:p>
        </p:txBody>
      </p:sp>
    </p:spTree>
    <p:extLst>
      <p:ext uri="{BB962C8B-B14F-4D97-AF65-F5344CB8AC3E}">
        <p14:creationId xmlns:p14="http://schemas.microsoft.com/office/powerpoint/2010/main" val="18198686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5064370" y="6443632"/>
            <a:ext cx="3938954" cy="230832"/>
          </a:xfrm>
          <a:prstGeom prst="rect">
            <a:avLst/>
          </a:prstGeom>
          <a:solidFill>
            <a:schemeClr val="bg1">
              <a:lumMod val="75000"/>
            </a:schemeClr>
          </a:solidFill>
        </p:spPr>
        <p:txBody>
          <a:bodyPr wrap="square" rtlCol="0">
            <a:spAutoFit/>
          </a:bodyPr>
          <a:lstStyle/>
          <a:p>
            <a:r>
              <a:rPr lang="en-US" sz="900" dirty="0"/>
              <a:t>190 Crescent Avenue, White Sulphur Springs, WV, 24986</a:t>
            </a:r>
          </a:p>
        </p:txBody>
      </p:sp>
      <p:pic>
        <p:nvPicPr>
          <p:cNvPr id="8" name="Content Placeholder 7"/>
          <p:cNvPicPr>
            <a:picLocks noGrp="1" noChangeAspect="1"/>
          </p:cNvPicPr>
          <p:nvPr>
            <p:ph idx="1"/>
          </p:nvPr>
        </p:nvPicPr>
        <p:blipFill>
          <a:blip r:embed="rId2"/>
          <a:stretch>
            <a:fillRect/>
          </a:stretch>
        </p:blipFill>
        <p:spPr>
          <a:xfrm>
            <a:off x="5062022" y="1104595"/>
            <a:ext cx="3935413" cy="2735885"/>
          </a:xfrm>
          <a:prstGeom prst="rect">
            <a:avLst/>
          </a:prstGeom>
        </p:spPr>
      </p:pic>
      <p:grpSp>
        <p:nvGrpSpPr>
          <p:cNvPr id="24" name="Group 23"/>
          <p:cNvGrpSpPr/>
          <p:nvPr/>
        </p:nvGrpSpPr>
        <p:grpSpPr>
          <a:xfrm>
            <a:off x="5088198" y="1179391"/>
            <a:ext cx="2991551" cy="2578778"/>
            <a:chOff x="5074550" y="1165743"/>
            <a:chExt cx="2991551" cy="2578778"/>
          </a:xfrm>
        </p:grpSpPr>
        <p:sp>
          <p:nvSpPr>
            <p:cNvPr id="5" name="Rectangle 4"/>
            <p:cNvSpPr/>
            <p:nvPr/>
          </p:nvSpPr>
          <p:spPr>
            <a:xfrm>
              <a:off x="5796321" y="3222006"/>
              <a:ext cx="655092" cy="313898"/>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076800" y="2913046"/>
              <a:ext cx="423081" cy="3957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H="1" flipV="1">
              <a:off x="8061338" y="3520684"/>
              <a:ext cx="4763" cy="223837"/>
            </a:xfrm>
            <a:prstGeom prst="straightConnector1">
              <a:avLst/>
            </a:prstGeom>
            <a:ln w="28575">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116696" y="1165743"/>
              <a:ext cx="1685998" cy="784830"/>
            </a:xfrm>
            <a:prstGeom prst="rect">
              <a:avLst/>
            </a:prstGeom>
            <a:solidFill>
              <a:srgbClr val="FFFFFF">
                <a:alpha val="89804"/>
              </a:srgbClr>
            </a:solidFill>
            <a:ln>
              <a:solidFill>
                <a:schemeClr val="tx1"/>
              </a:solidFill>
            </a:ln>
          </p:spPr>
          <p:txBody>
            <a:bodyPr wrap="square" rtlCol="0">
              <a:spAutoFit/>
            </a:bodyPr>
            <a:lstStyle/>
            <a:p>
              <a:r>
                <a:rPr lang="en-US" sz="900" dirty="0">
                  <a:solidFill>
                    <a:srgbClr val="00B050"/>
                  </a:solidFill>
                </a:rPr>
                <a:t>Flood vents &lt; 1ft from ground </a:t>
              </a:r>
            </a:p>
            <a:p>
              <a:r>
                <a:rPr lang="en-US" sz="900" dirty="0">
                  <a:solidFill>
                    <a:schemeClr val="accent4">
                      <a:lumMod val="75000"/>
                    </a:schemeClr>
                  </a:solidFill>
                </a:rPr>
                <a:t>Elevated (potentially to BFE), but not to DFE (highest depth for structure = 2.5 </a:t>
              </a:r>
              <a:r>
                <a:rPr lang="en-US" sz="900" dirty="0" err="1">
                  <a:solidFill>
                    <a:schemeClr val="accent4">
                      <a:lumMod val="75000"/>
                    </a:schemeClr>
                  </a:solidFill>
                </a:rPr>
                <a:t>ft</a:t>
              </a:r>
              <a:r>
                <a:rPr lang="en-US" sz="900" dirty="0">
                  <a:solidFill>
                    <a:schemeClr val="accent4">
                      <a:lumMod val="75000"/>
                    </a:schemeClr>
                  </a:solidFill>
                </a:rPr>
                <a:t>)</a:t>
              </a:r>
            </a:p>
            <a:p>
              <a:r>
                <a:rPr lang="en-US" sz="900" dirty="0">
                  <a:solidFill>
                    <a:srgbClr val="FF0000"/>
                  </a:solidFill>
                </a:rPr>
                <a:t>Mechanicals at ground level </a:t>
              </a:r>
            </a:p>
          </p:txBody>
        </p:sp>
        <p:sp>
          <p:nvSpPr>
            <p:cNvPr id="14" name="TextBox 13"/>
            <p:cNvSpPr txBox="1"/>
            <p:nvPr/>
          </p:nvSpPr>
          <p:spPr>
            <a:xfrm>
              <a:off x="5074550" y="3488496"/>
              <a:ext cx="2014538" cy="230832"/>
            </a:xfrm>
            <a:prstGeom prst="rect">
              <a:avLst/>
            </a:prstGeom>
            <a:noFill/>
          </p:spPr>
          <p:txBody>
            <a:bodyPr wrap="square" rtlCol="0">
              <a:spAutoFit/>
            </a:bodyPr>
            <a:lstStyle/>
            <a:p>
              <a:r>
                <a:rPr lang="en-US" sz="900" dirty="0">
                  <a:solidFill>
                    <a:schemeClr val="bg1"/>
                  </a:solidFill>
                </a:rPr>
                <a:t>354 Horton Ave. E, Rainelle, WV, 25962</a:t>
              </a:r>
            </a:p>
          </p:txBody>
        </p:sp>
      </p:grpSp>
      <p:grpSp>
        <p:nvGrpSpPr>
          <p:cNvPr id="23" name="Group 22"/>
          <p:cNvGrpSpPr/>
          <p:nvPr/>
        </p:nvGrpSpPr>
        <p:grpSpPr>
          <a:xfrm>
            <a:off x="174712" y="3967990"/>
            <a:ext cx="4867188" cy="2779908"/>
            <a:chOff x="349793" y="3694057"/>
            <a:chExt cx="4727173" cy="2702507"/>
          </a:xfrm>
        </p:grpSpPr>
        <p:pic>
          <p:nvPicPr>
            <p:cNvPr id="15" name="Picture 14"/>
            <p:cNvPicPr>
              <a:picLocks noChangeAspect="1"/>
            </p:cNvPicPr>
            <p:nvPr/>
          </p:nvPicPr>
          <p:blipFill>
            <a:blip r:embed="rId3"/>
            <a:stretch>
              <a:fillRect/>
            </a:stretch>
          </p:blipFill>
          <p:spPr>
            <a:xfrm>
              <a:off x="349793" y="3694057"/>
              <a:ext cx="4685925" cy="2631681"/>
            </a:xfrm>
            <a:prstGeom prst="rect">
              <a:avLst/>
            </a:prstGeom>
          </p:spPr>
        </p:pic>
        <p:sp>
          <p:nvSpPr>
            <p:cNvPr id="16" name="Rectangle 15"/>
            <p:cNvSpPr/>
            <p:nvPr/>
          </p:nvSpPr>
          <p:spPr>
            <a:xfrm>
              <a:off x="1467625" y="5398100"/>
              <a:ext cx="735258" cy="6543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067267" y="5742999"/>
              <a:ext cx="433384" cy="207426"/>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224561" y="5550085"/>
              <a:ext cx="201632" cy="211171"/>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flipH="1" flipV="1">
              <a:off x="918294" y="5565162"/>
              <a:ext cx="4763" cy="223837"/>
            </a:xfrm>
            <a:prstGeom prst="straightConnector1">
              <a:avLst/>
            </a:prstGeom>
            <a:ln w="28575">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3354591" y="3778827"/>
              <a:ext cx="1611317" cy="784830"/>
            </a:xfrm>
            <a:prstGeom prst="rect">
              <a:avLst/>
            </a:prstGeom>
            <a:solidFill>
              <a:srgbClr val="FFFFFF">
                <a:alpha val="89804"/>
              </a:srgbClr>
            </a:solidFill>
            <a:ln>
              <a:solidFill>
                <a:schemeClr val="tx1">
                  <a:lumMod val="95000"/>
                  <a:lumOff val="5000"/>
                </a:schemeClr>
              </a:solidFill>
            </a:ln>
          </p:spPr>
          <p:txBody>
            <a:bodyPr wrap="square">
              <a:spAutoFit/>
            </a:bodyPr>
            <a:lstStyle/>
            <a:p>
              <a:r>
                <a:rPr lang="en-US" sz="900" dirty="0">
                  <a:solidFill>
                    <a:srgbClr val="00B050"/>
                  </a:solidFill>
                </a:rPr>
                <a:t>Some flood vents &lt; 1 </a:t>
              </a:r>
              <a:r>
                <a:rPr lang="en-US" sz="900" dirty="0" err="1">
                  <a:solidFill>
                    <a:srgbClr val="00B050"/>
                  </a:solidFill>
                </a:rPr>
                <a:t>ft</a:t>
              </a:r>
              <a:r>
                <a:rPr lang="en-US" sz="900" dirty="0">
                  <a:solidFill>
                    <a:srgbClr val="00B050"/>
                  </a:solidFill>
                </a:rPr>
                <a:t> from ground</a:t>
              </a:r>
            </a:p>
            <a:p>
              <a:r>
                <a:rPr lang="en-US" sz="900" dirty="0">
                  <a:solidFill>
                    <a:schemeClr val="accent4">
                      <a:lumMod val="75000"/>
                    </a:schemeClr>
                  </a:solidFill>
                </a:rPr>
                <a:t>Some vents &gt; 1ft from ground; Elevated but not to BFE (3.4 </a:t>
              </a:r>
              <a:r>
                <a:rPr lang="en-US" sz="900" dirty="0" err="1">
                  <a:solidFill>
                    <a:schemeClr val="accent4">
                      <a:lumMod val="75000"/>
                    </a:schemeClr>
                  </a:solidFill>
                </a:rPr>
                <a:t>ft</a:t>
              </a:r>
              <a:r>
                <a:rPr lang="en-US" sz="900" dirty="0">
                  <a:solidFill>
                    <a:schemeClr val="accent4">
                      <a:lumMod val="75000"/>
                    </a:schemeClr>
                  </a:solidFill>
                </a:rPr>
                <a:t>)</a:t>
              </a:r>
            </a:p>
            <a:p>
              <a:r>
                <a:rPr lang="en-US" sz="900" dirty="0">
                  <a:solidFill>
                    <a:srgbClr val="FF0000"/>
                  </a:solidFill>
                </a:rPr>
                <a:t>Mechanicals at ground level </a:t>
              </a:r>
            </a:p>
          </p:txBody>
        </p:sp>
        <p:sp>
          <p:nvSpPr>
            <p:cNvPr id="21" name="TextBox 20"/>
            <p:cNvSpPr txBox="1"/>
            <p:nvPr/>
          </p:nvSpPr>
          <p:spPr>
            <a:xfrm>
              <a:off x="2354239" y="6165732"/>
              <a:ext cx="2722727" cy="230832"/>
            </a:xfrm>
            <a:prstGeom prst="rect">
              <a:avLst/>
            </a:prstGeom>
            <a:noFill/>
          </p:spPr>
          <p:txBody>
            <a:bodyPr wrap="square" rtlCol="0">
              <a:spAutoFit/>
            </a:bodyPr>
            <a:lstStyle/>
            <a:p>
              <a:r>
                <a:rPr lang="en-US" sz="900" dirty="0">
                  <a:solidFill>
                    <a:schemeClr val="bg1"/>
                  </a:solidFill>
                </a:rPr>
                <a:t>184 Central Venue, White Sulphur Springs, WV, 24986</a:t>
              </a:r>
            </a:p>
          </p:txBody>
        </p:sp>
      </p:grpSp>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590" y="1107696"/>
            <a:ext cx="4818937" cy="2729925"/>
          </a:xfrm>
          <a:prstGeom prst="rect">
            <a:avLst/>
          </a:prstGeom>
        </p:spPr>
      </p:pic>
      <p:sp>
        <p:nvSpPr>
          <p:cNvPr id="26" name="Rectangle 25"/>
          <p:cNvSpPr/>
          <p:nvPr/>
        </p:nvSpPr>
        <p:spPr>
          <a:xfrm>
            <a:off x="1506675" y="2717335"/>
            <a:ext cx="766392" cy="4591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p:cNvCxnSpPr/>
          <p:nvPr/>
        </p:nvCxnSpPr>
        <p:spPr>
          <a:xfrm flipH="1" flipV="1">
            <a:off x="2593075" y="2474729"/>
            <a:ext cx="8659" cy="384248"/>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rot="1554033">
            <a:off x="792363" y="2599096"/>
            <a:ext cx="655092" cy="1687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3408323" y="1193428"/>
            <a:ext cx="1513126" cy="507831"/>
          </a:xfrm>
          <a:prstGeom prst="rect">
            <a:avLst/>
          </a:prstGeom>
          <a:solidFill>
            <a:srgbClr val="FFFFFF">
              <a:alpha val="89804"/>
            </a:srgbClr>
          </a:solidFill>
          <a:ln>
            <a:solidFill>
              <a:schemeClr val="tx1"/>
            </a:solidFill>
          </a:ln>
        </p:spPr>
        <p:txBody>
          <a:bodyPr wrap="square" rtlCol="0">
            <a:spAutoFit/>
          </a:bodyPr>
          <a:lstStyle/>
          <a:p>
            <a:r>
              <a:rPr lang="en-US" sz="900" dirty="0">
                <a:solidFill>
                  <a:srgbClr val="00B050"/>
                </a:solidFill>
              </a:rPr>
              <a:t>Elevated</a:t>
            </a:r>
          </a:p>
          <a:p>
            <a:r>
              <a:rPr lang="en-US" sz="900" dirty="0">
                <a:solidFill>
                  <a:srgbClr val="FF0000"/>
                </a:solidFill>
              </a:rPr>
              <a:t>No flood vents</a:t>
            </a:r>
          </a:p>
          <a:p>
            <a:r>
              <a:rPr lang="en-US" sz="900" dirty="0">
                <a:solidFill>
                  <a:srgbClr val="FF0000"/>
                </a:solidFill>
              </a:rPr>
              <a:t>Mechanicals at ground level </a:t>
            </a:r>
          </a:p>
        </p:txBody>
      </p:sp>
      <p:pic>
        <p:nvPicPr>
          <p:cNvPr id="31" name="Picture 30"/>
          <p:cNvPicPr>
            <a:picLocks noChangeAspect="1"/>
          </p:cNvPicPr>
          <p:nvPr/>
        </p:nvPicPr>
        <p:blipFill>
          <a:blip r:embed="rId5"/>
          <a:stretch>
            <a:fillRect/>
          </a:stretch>
        </p:blipFill>
        <p:spPr>
          <a:xfrm>
            <a:off x="5065260" y="3969480"/>
            <a:ext cx="3937239" cy="2499648"/>
          </a:xfrm>
          <a:prstGeom prst="rect">
            <a:avLst/>
          </a:prstGeom>
        </p:spPr>
      </p:pic>
      <p:sp>
        <p:nvSpPr>
          <p:cNvPr id="32" name="Rectangle 31"/>
          <p:cNvSpPr/>
          <p:nvPr/>
        </p:nvSpPr>
        <p:spPr>
          <a:xfrm>
            <a:off x="5116826" y="4013744"/>
            <a:ext cx="1649985" cy="507831"/>
          </a:xfrm>
          <a:prstGeom prst="rect">
            <a:avLst/>
          </a:prstGeom>
          <a:solidFill>
            <a:srgbClr val="FFFFFF">
              <a:alpha val="89804"/>
            </a:srgbClr>
          </a:solidFill>
          <a:ln>
            <a:solidFill>
              <a:schemeClr val="tx1">
                <a:lumMod val="95000"/>
                <a:lumOff val="5000"/>
              </a:schemeClr>
            </a:solidFill>
          </a:ln>
        </p:spPr>
        <p:txBody>
          <a:bodyPr wrap="square">
            <a:spAutoFit/>
          </a:bodyPr>
          <a:lstStyle/>
          <a:p>
            <a:r>
              <a:rPr lang="en-US" sz="900" dirty="0">
                <a:solidFill>
                  <a:srgbClr val="00B050"/>
                </a:solidFill>
              </a:rPr>
              <a:t>Flood vents &lt; 1 </a:t>
            </a:r>
            <a:r>
              <a:rPr lang="en-US" sz="900" dirty="0" err="1">
                <a:solidFill>
                  <a:srgbClr val="00B050"/>
                </a:solidFill>
              </a:rPr>
              <a:t>ft</a:t>
            </a:r>
            <a:r>
              <a:rPr lang="en-US" sz="900" dirty="0">
                <a:solidFill>
                  <a:srgbClr val="00B050"/>
                </a:solidFill>
              </a:rPr>
              <a:t> from ground</a:t>
            </a:r>
          </a:p>
          <a:p>
            <a:r>
              <a:rPr lang="en-US" sz="900" dirty="0">
                <a:solidFill>
                  <a:srgbClr val="00B050"/>
                </a:solidFill>
              </a:rPr>
              <a:t>Mechanicals elevated</a:t>
            </a:r>
          </a:p>
          <a:p>
            <a:r>
              <a:rPr lang="en-US" sz="900" dirty="0">
                <a:solidFill>
                  <a:srgbClr val="FF0000"/>
                </a:solidFill>
              </a:rPr>
              <a:t>Elevated, but not to BFE (3.9 </a:t>
            </a:r>
            <a:r>
              <a:rPr lang="en-US" sz="900" dirty="0" err="1">
                <a:solidFill>
                  <a:srgbClr val="FF0000"/>
                </a:solidFill>
              </a:rPr>
              <a:t>ft</a:t>
            </a:r>
            <a:r>
              <a:rPr lang="en-US" sz="900" dirty="0">
                <a:solidFill>
                  <a:srgbClr val="FF0000"/>
                </a:solidFill>
              </a:rPr>
              <a:t>)</a:t>
            </a:r>
          </a:p>
        </p:txBody>
      </p:sp>
      <p:sp>
        <p:nvSpPr>
          <p:cNvPr id="33" name="Rectangle 32"/>
          <p:cNvSpPr/>
          <p:nvPr/>
        </p:nvSpPr>
        <p:spPr>
          <a:xfrm>
            <a:off x="7536312" y="5799708"/>
            <a:ext cx="489046" cy="282054"/>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8360202" y="5149163"/>
            <a:ext cx="561834" cy="468573"/>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Arrow Connector 34"/>
          <p:cNvCxnSpPr/>
          <p:nvPr/>
        </p:nvCxnSpPr>
        <p:spPr>
          <a:xfrm flipH="1" flipV="1">
            <a:off x="8208847" y="5856675"/>
            <a:ext cx="4763" cy="22383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Title 1">
            <a:extLst>
              <a:ext uri="{FF2B5EF4-FFF2-40B4-BE49-F238E27FC236}">
                <a16:creationId xmlns:a16="http://schemas.microsoft.com/office/drawing/2014/main" id="{3CC07430-95FD-4162-934C-692D1721F749}"/>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Partial Mitigation Examples</a:t>
            </a:r>
          </a:p>
        </p:txBody>
      </p:sp>
    </p:spTree>
    <p:extLst>
      <p:ext uri="{BB962C8B-B14F-4D97-AF65-F5344CB8AC3E}">
        <p14:creationId xmlns:p14="http://schemas.microsoft.com/office/powerpoint/2010/main" val="40019319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Criteria, Rationale, and Data Sources</a:t>
            </a:r>
          </a:p>
        </p:txBody>
      </p:sp>
      <p:graphicFrame>
        <p:nvGraphicFramePr>
          <p:cNvPr id="4" name="Table 4">
            <a:extLst>
              <a:ext uri="{FF2B5EF4-FFF2-40B4-BE49-F238E27FC236}">
                <a16:creationId xmlns:a16="http://schemas.microsoft.com/office/drawing/2014/main" id="{064D6C48-3E95-4AA3-8F06-135D21432687}"/>
              </a:ext>
            </a:extLst>
          </p:cNvPr>
          <p:cNvGraphicFramePr>
            <a:graphicFrameLocks noGrp="1"/>
          </p:cNvGraphicFramePr>
          <p:nvPr>
            <p:extLst>
              <p:ext uri="{D42A27DB-BD31-4B8C-83A1-F6EECF244321}">
                <p14:modId xmlns:p14="http://schemas.microsoft.com/office/powerpoint/2010/main" val="1452870271"/>
              </p:ext>
            </p:extLst>
          </p:nvPr>
        </p:nvGraphicFramePr>
        <p:xfrm>
          <a:off x="121920" y="1258537"/>
          <a:ext cx="8917579" cy="3668284"/>
        </p:xfrm>
        <a:graphic>
          <a:graphicData uri="http://schemas.openxmlformats.org/drawingml/2006/table">
            <a:tbl>
              <a:tblPr firstRow="1" bandRow="1">
                <a:tableStyleId>{5C22544A-7EE6-4342-B048-85BDC9FD1C3A}</a:tableStyleId>
              </a:tblPr>
              <a:tblGrid>
                <a:gridCol w="1959429">
                  <a:extLst>
                    <a:ext uri="{9D8B030D-6E8A-4147-A177-3AD203B41FA5}">
                      <a16:colId xmlns:a16="http://schemas.microsoft.com/office/drawing/2014/main" val="1438507270"/>
                    </a:ext>
                  </a:extLst>
                </a:gridCol>
                <a:gridCol w="2646274">
                  <a:extLst>
                    <a:ext uri="{9D8B030D-6E8A-4147-A177-3AD203B41FA5}">
                      <a16:colId xmlns:a16="http://schemas.microsoft.com/office/drawing/2014/main" val="1218352812"/>
                    </a:ext>
                  </a:extLst>
                </a:gridCol>
                <a:gridCol w="2494271">
                  <a:extLst>
                    <a:ext uri="{9D8B030D-6E8A-4147-A177-3AD203B41FA5}">
                      <a16:colId xmlns:a16="http://schemas.microsoft.com/office/drawing/2014/main" val="796239596"/>
                    </a:ext>
                  </a:extLst>
                </a:gridCol>
                <a:gridCol w="1817605">
                  <a:extLst>
                    <a:ext uri="{9D8B030D-6E8A-4147-A177-3AD203B41FA5}">
                      <a16:colId xmlns:a16="http://schemas.microsoft.com/office/drawing/2014/main" val="717488461"/>
                    </a:ext>
                  </a:extLst>
                </a:gridCol>
              </a:tblGrid>
              <a:tr h="185505">
                <a:tc>
                  <a:txBody>
                    <a:bodyPr/>
                    <a:lstStyle/>
                    <a:p>
                      <a:r>
                        <a:rPr lang="en-US" sz="1050" dirty="0"/>
                        <a:t>Mitigation Indicator</a:t>
                      </a:r>
                    </a:p>
                  </a:txBody>
                  <a:tcPr anchor="ctr">
                    <a:lnL w="12700"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rgbClr val="5B739B"/>
                    </a:solidFill>
                  </a:tcPr>
                </a:tc>
                <a:tc>
                  <a:txBody>
                    <a:bodyPr/>
                    <a:lstStyle/>
                    <a:p>
                      <a:pPr algn="l"/>
                      <a:r>
                        <a:rPr lang="en-US" sz="1050" dirty="0"/>
                        <a:t>Criteria </a:t>
                      </a:r>
                    </a:p>
                  </a:txBody>
                  <a:tcPr marL="54105" marR="54105" marT="27053" marB="27053"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algn="l"/>
                      <a:r>
                        <a:rPr lang="en-US" sz="1050" dirty="0"/>
                        <a:t>Rationale</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algn="l"/>
                      <a:r>
                        <a:rPr lang="en-US" sz="1050" dirty="0"/>
                        <a:t>Data Source</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3513940923"/>
                  </a:ext>
                </a:extLst>
              </a:tr>
              <a:tr h="586619">
                <a:tc>
                  <a:txBody>
                    <a:bodyPr/>
                    <a:lstStyle/>
                    <a:p>
                      <a:r>
                        <a:rPr lang="en-US" sz="1050" dirty="0">
                          <a:solidFill>
                            <a:schemeClr val="bg1"/>
                          </a:solidFill>
                        </a:rPr>
                        <a:t>Total Elevated Structures, Reconstruction to Design Flood Elevation (DFE)</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solidFill>
                            <a:schemeClr val="bg1"/>
                          </a:solidFill>
                        </a:rPr>
                        <a:t>Number of newly Constructed or remodeled structures elevated to Design Flood Elevation (DFE) (2 ft above the BFE) on open or closed foundations</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rowSpan="2">
                  <a:txBody>
                    <a:bodyPr/>
                    <a:lstStyle/>
                    <a:p>
                      <a:pPr algn="l"/>
                      <a:r>
                        <a:rPr lang="en-US" sz="1050" b="0" dirty="0">
                          <a:solidFill>
                            <a:schemeClr val="bg1"/>
                          </a:solidFill>
                        </a:rPr>
                        <a:t>A comprehensive inventory of mitigated structures results in more accurate building level risk assessments and shows how communities have applied flood adaptive measures in response to major flood events.</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rowSpan="2">
                  <a:txBody>
                    <a:bodyPr/>
                    <a:lstStyle/>
                    <a:p>
                      <a:pPr algn="l"/>
                      <a:r>
                        <a:rPr lang="en-US" sz="1050" b="0" dirty="0">
                          <a:solidFill>
                            <a:schemeClr val="bg1"/>
                          </a:solidFill>
                        </a:rPr>
                        <a:t>Elevation certificates, building pictures (step 7” rise, cinder block 8”), and major post-disaster mitigation reconstruction projects (1977 and 2016 floods) </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4062377285"/>
                  </a:ext>
                </a:extLst>
              </a:tr>
              <a:tr h="0">
                <a:tc>
                  <a:txBody>
                    <a:bodyPr/>
                    <a:lstStyle/>
                    <a:p>
                      <a:r>
                        <a:rPr lang="en-US" sz="1050" b="1" dirty="0">
                          <a:solidFill>
                            <a:schemeClr val="bg1"/>
                          </a:solidFill>
                        </a:rPr>
                        <a:t>Percent Structures Elevated to DFE in Total Residential Buildings</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r>
                        <a:rPr lang="en-US" sz="1050" kern="1200" dirty="0">
                          <a:solidFill>
                            <a:schemeClr val="bg1"/>
                          </a:solidFill>
                          <a:latin typeface="+mn-lt"/>
                          <a:ea typeface="+mn-ea"/>
                          <a:cs typeface="+mn-cs"/>
                        </a:rPr>
                        <a:t>Percentage of the elevated structures in the total residential buildings in SFHA</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vMerge="1">
                  <a:txBody>
                    <a:bodyPr/>
                    <a:lstStyle/>
                    <a:p>
                      <a:pPr algn="l"/>
                      <a:endParaRPr lang="en-US" sz="1050" b="0" dirty="0">
                        <a:solidFill>
                          <a:schemeClr val="bg1"/>
                        </a:solidFill>
                      </a:endParaRP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vMerge="1">
                  <a:txBody>
                    <a:bodyPr/>
                    <a:lstStyle/>
                    <a:p>
                      <a:endParaRPr lang="en-US" sz="1050" dirty="0"/>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3381406041"/>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rPr>
                        <a:t>Loss Avoidance by Elevating Structures</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r>
                        <a:rPr lang="en-US" sz="1050" kern="1200" dirty="0">
                          <a:solidFill>
                            <a:schemeClr val="bg1"/>
                          </a:solidFill>
                          <a:latin typeface="+mn-lt"/>
                          <a:ea typeface="+mn-ea"/>
                          <a:cs typeface="+mn-cs"/>
                        </a:rPr>
                        <a:t>Difference between loss estimates in communities using the Hazus model with the first floor height of 1 ft (not elevated) and elevated to DFE (2 ft above BFE)</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algn="l"/>
                      <a:r>
                        <a:rPr lang="en-US" sz="1050" b="0" dirty="0">
                          <a:solidFill>
                            <a:schemeClr val="bg1"/>
                          </a:solidFill>
                        </a:rPr>
                        <a:t>With significant investment being made in mitigation by elevating, demonstrating cost-effectiveness is crucial for continued support. Loss Avoidance Studies (LAS) quantify the losses avoided (also known as damage prevented or benefits) due to the implementation of the projects.</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dirty="0">
                          <a:solidFill>
                            <a:schemeClr val="bg1"/>
                          </a:solidFill>
                        </a:rPr>
                        <a:t>BLRA of 10/19/2022 (based on 2022 tax assessment), Total Exposure in Floodplain (TEIF), Building percent damage estimate values, Depth grids</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1210128761"/>
                  </a:ext>
                </a:extLst>
              </a:tr>
              <a:tr h="1668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rPr>
                        <a:t>Buyout Parcels</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pPr algn="l"/>
                      <a:r>
                        <a:rPr lang="en-US" sz="1050" b="0" dirty="0">
                          <a:solidFill>
                            <a:schemeClr val="bg1"/>
                          </a:solidFill>
                        </a:rPr>
                        <a:t>Number of verified buyout land parcels located within floodplains that experience frequent flooding and damage due to flood events altered, purchased, or have deed restrictions placed upon them by FEMA or other agencies</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algn="l"/>
                      <a:r>
                        <a:rPr lang="en-US" sz="1050" b="0" dirty="0">
                          <a:solidFill>
                            <a:schemeClr val="bg1"/>
                          </a:solidFill>
                        </a:rPr>
                        <a:t>Buyout properties can prevent loss of life and property damage. Property owners/communities with public lands in floodplains are compensated for their land, and the land usually becomes public green space or restored to its natural floodplain function. </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algn="l"/>
                      <a:r>
                        <a:rPr lang="en-US" sz="1050" b="0" dirty="0">
                          <a:solidFill>
                            <a:schemeClr val="bg1"/>
                          </a:solidFill>
                        </a:rPr>
                        <a:t>Data of Natural Resources Conservation Service (NRCS) to identify the verified buyout parcels with floodplain easements</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941388248"/>
                  </a:ext>
                </a:extLst>
              </a:tr>
            </a:tbl>
          </a:graphicData>
        </a:graphic>
      </p:graphicFrame>
    </p:spTree>
    <p:extLst>
      <p:ext uri="{BB962C8B-B14F-4D97-AF65-F5344CB8AC3E}">
        <p14:creationId xmlns:p14="http://schemas.microsoft.com/office/powerpoint/2010/main" val="21988678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Criteria, Rationale, and Data Sources</a:t>
            </a:r>
          </a:p>
        </p:txBody>
      </p:sp>
      <p:graphicFrame>
        <p:nvGraphicFramePr>
          <p:cNvPr id="4" name="Table 4">
            <a:extLst>
              <a:ext uri="{FF2B5EF4-FFF2-40B4-BE49-F238E27FC236}">
                <a16:creationId xmlns:a16="http://schemas.microsoft.com/office/drawing/2014/main" id="{064D6C48-3E95-4AA3-8F06-135D21432687}"/>
              </a:ext>
            </a:extLst>
          </p:cNvPr>
          <p:cNvGraphicFramePr>
            <a:graphicFrameLocks noGrp="1"/>
          </p:cNvGraphicFramePr>
          <p:nvPr>
            <p:extLst>
              <p:ext uri="{D42A27DB-BD31-4B8C-83A1-F6EECF244321}">
                <p14:modId xmlns:p14="http://schemas.microsoft.com/office/powerpoint/2010/main" val="2098794899"/>
              </p:ext>
            </p:extLst>
          </p:nvPr>
        </p:nvGraphicFramePr>
        <p:xfrm>
          <a:off x="121920" y="1239871"/>
          <a:ext cx="8917579" cy="3454158"/>
        </p:xfrm>
        <a:graphic>
          <a:graphicData uri="http://schemas.openxmlformats.org/drawingml/2006/table">
            <a:tbl>
              <a:tblPr firstRow="1" bandRow="1">
                <a:tableStyleId>{5C22544A-7EE6-4342-B048-85BDC9FD1C3A}</a:tableStyleId>
              </a:tblPr>
              <a:tblGrid>
                <a:gridCol w="1959429">
                  <a:extLst>
                    <a:ext uri="{9D8B030D-6E8A-4147-A177-3AD203B41FA5}">
                      <a16:colId xmlns:a16="http://schemas.microsoft.com/office/drawing/2014/main" val="1438507270"/>
                    </a:ext>
                  </a:extLst>
                </a:gridCol>
                <a:gridCol w="2646274">
                  <a:extLst>
                    <a:ext uri="{9D8B030D-6E8A-4147-A177-3AD203B41FA5}">
                      <a16:colId xmlns:a16="http://schemas.microsoft.com/office/drawing/2014/main" val="1218352812"/>
                    </a:ext>
                  </a:extLst>
                </a:gridCol>
                <a:gridCol w="2494271">
                  <a:extLst>
                    <a:ext uri="{9D8B030D-6E8A-4147-A177-3AD203B41FA5}">
                      <a16:colId xmlns:a16="http://schemas.microsoft.com/office/drawing/2014/main" val="796239596"/>
                    </a:ext>
                  </a:extLst>
                </a:gridCol>
                <a:gridCol w="1817605">
                  <a:extLst>
                    <a:ext uri="{9D8B030D-6E8A-4147-A177-3AD203B41FA5}">
                      <a16:colId xmlns:a16="http://schemas.microsoft.com/office/drawing/2014/main" val="717488461"/>
                    </a:ext>
                  </a:extLst>
                </a:gridCol>
              </a:tblGrid>
              <a:tr h="185505">
                <a:tc>
                  <a:txBody>
                    <a:bodyPr/>
                    <a:lstStyle/>
                    <a:p>
                      <a:r>
                        <a:rPr lang="en-US" sz="1050" dirty="0"/>
                        <a:t>Mitigation Indicator</a:t>
                      </a:r>
                    </a:p>
                  </a:txBody>
                  <a:tcPr anchor="ctr">
                    <a:lnL w="12700"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rgbClr val="5B739B"/>
                    </a:solidFill>
                  </a:tcPr>
                </a:tc>
                <a:tc>
                  <a:txBody>
                    <a:bodyPr/>
                    <a:lstStyle/>
                    <a:p>
                      <a:pPr algn="l"/>
                      <a:r>
                        <a:rPr lang="en-US" sz="1050" dirty="0"/>
                        <a:t>Criteria </a:t>
                      </a:r>
                    </a:p>
                  </a:txBody>
                  <a:tcPr marL="54105" marR="54105" marT="27053" marB="27053"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algn="l"/>
                      <a:r>
                        <a:rPr lang="en-US" sz="1050" dirty="0"/>
                        <a:t>Rationale</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algn="l"/>
                      <a:r>
                        <a:rPr lang="en-US" sz="1050" dirty="0"/>
                        <a:t>Data Source</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3513940923"/>
                  </a:ext>
                </a:extLst>
              </a:tr>
              <a:tr h="3655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rPr>
                        <a:t>Area of Open Space Preservation (OSP)</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pPr algn="l"/>
                      <a:r>
                        <a:rPr lang="en-US" sz="1050" b="0" dirty="0">
                          <a:solidFill>
                            <a:schemeClr val="bg1"/>
                          </a:solidFill>
                        </a:rPr>
                        <a:t>Area of preserved open spaces with no existing buildings or structures, filling, large pavement, or other encroachment to flood flows located in the community’s regulatory floodplains including the SFHA as shown on the community’s Flood Insurance Rate Map (FIRM) attached with a signed statement by a public or creditable private owner or some regulations on the parcel preventing from construction, fillings, or other encroachments on flood flows in the future.</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rowSpan="2">
                  <a:txBody>
                    <a:bodyPr/>
                    <a:lstStyle/>
                    <a:p>
                      <a:pPr algn="l"/>
                      <a:r>
                        <a:rPr lang="en-US" sz="1050" b="0" dirty="0">
                          <a:solidFill>
                            <a:schemeClr val="bg1"/>
                          </a:solidFill>
                        </a:rPr>
                        <a:t>Open Space Preservation restores the floodplain to its natural function and provides opportunities for credits from FEMA’s Community Rating System (CRS). </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rowSpan="2">
                  <a:txBody>
                    <a:bodyPr/>
                    <a:lstStyle/>
                    <a:p>
                      <a:pPr algn="l"/>
                      <a:r>
                        <a:rPr lang="en-US" sz="1050" b="0" dirty="0">
                          <a:solidFill>
                            <a:schemeClr val="bg1"/>
                          </a:solidFill>
                        </a:rPr>
                        <a:t>Data of Natural Resources Conservation Service (NRCS) for buyout properties &amp; FEMA FIRM (2012 &amp; 2022)</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4129055087"/>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rPr>
                        <a:t>Ratio of Open Space Preservation (OSP to SFHA)</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pPr algn="l"/>
                      <a:r>
                        <a:rPr lang="en-US" sz="1050" b="0" dirty="0">
                          <a:solidFill>
                            <a:schemeClr val="bg1"/>
                          </a:solidFill>
                        </a:rPr>
                        <a:t>Ratio of the preserved open spaces in the impact adjusted Special Flood Hazard Area (SFHA) (after removing waterbodies larger than 10 acres in addition to the federally owned lands).</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vMerge="1">
                  <a:txBody>
                    <a:bodyPr/>
                    <a:lstStyle/>
                    <a:p>
                      <a:pPr algn="l"/>
                      <a:endParaRPr lang="en-US" sz="1050" b="0" dirty="0">
                        <a:solidFill>
                          <a:schemeClr val="bg1"/>
                        </a:solidFill>
                      </a:endParaRP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vMerge="1">
                  <a:txBody>
                    <a:bodyPr/>
                    <a:lstStyle/>
                    <a:p>
                      <a:pPr algn="l"/>
                      <a:endParaRPr lang="en-US" sz="1050" b="0" dirty="0">
                        <a:solidFill>
                          <a:schemeClr val="bg1"/>
                        </a:solidFill>
                      </a:endParaRP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1221970460"/>
                  </a:ext>
                </a:extLst>
              </a:tr>
              <a:tr h="1341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rPr>
                        <a:t>Number of Policies</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pPr algn="l"/>
                      <a:r>
                        <a:rPr lang="en-US" sz="1050" b="0" dirty="0">
                          <a:solidFill>
                            <a:schemeClr val="bg1"/>
                          </a:solidFill>
                        </a:rPr>
                        <a:t>Number of flood insurance policies in force in the community </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algn="l"/>
                      <a:r>
                        <a:rPr lang="en-US" sz="1050" b="0" dirty="0">
                          <a:solidFill>
                            <a:schemeClr val="bg1"/>
                          </a:solidFill>
                        </a:rPr>
                        <a:t>Although higher number of policies in force can equate to a riskier area, it can show more mitigation policies in force.</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algn="l"/>
                      <a:r>
                        <a:rPr lang="en-US" sz="1050" b="0" dirty="0">
                          <a:solidFill>
                            <a:schemeClr val="bg1"/>
                          </a:solidFill>
                        </a:rPr>
                        <a:t>Community Information System (CIS) 2019</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1544426867"/>
                  </a:ext>
                </a:extLst>
              </a:tr>
            </a:tbl>
          </a:graphicData>
        </a:graphic>
      </p:graphicFrame>
    </p:spTree>
    <p:extLst>
      <p:ext uri="{BB962C8B-B14F-4D97-AF65-F5344CB8AC3E}">
        <p14:creationId xmlns:p14="http://schemas.microsoft.com/office/powerpoint/2010/main" val="1334764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Floodplain Building Value Recovery</a:t>
            </a:r>
          </a:p>
        </p:txBody>
      </p:sp>
      <p:graphicFrame>
        <p:nvGraphicFramePr>
          <p:cNvPr id="4" name="Chart 3"/>
          <p:cNvGraphicFramePr>
            <a:graphicFrameLocks/>
          </p:cNvGraphicFramePr>
          <p:nvPr>
            <p:extLst>
              <p:ext uri="{D42A27DB-BD31-4B8C-83A1-F6EECF244321}">
                <p14:modId xmlns:p14="http://schemas.microsoft.com/office/powerpoint/2010/main" val="2083098846"/>
              </p:ext>
            </p:extLst>
          </p:nvPr>
        </p:nvGraphicFramePr>
        <p:xfrm>
          <a:off x="661987" y="1086013"/>
          <a:ext cx="7502680" cy="448865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61500429"/>
              </p:ext>
            </p:extLst>
          </p:nvPr>
        </p:nvGraphicFramePr>
        <p:xfrm>
          <a:off x="371478" y="5810250"/>
          <a:ext cx="8143872" cy="529248"/>
        </p:xfrm>
        <a:graphic>
          <a:graphicData uri="http://schemas.openxmlformats.org/drawingml/2006/table">
            <a:tbl>
              <a:tblPr/>
              <a:tblGrid>
                <a:gridCol w="1764104">
                  <a:extLst>
                    <a:ext uri="{9D8B030D-6E8A-4147-A177-3AD203B41FA5}">
                      <a16:colId xmlns:a16="http://schemas.microsoft.com/office/drawing/2014/main" val="566542333"/>
                    </a:ext>
                  </a:extLst>
                </a:gridCol>
                <a:gridCol w="797471">
                  <a:extLst>
                    <a:ext uri="{9D8B030D-6E8A-4147-A177-3AD203B41FA5}">
                      <a16:colId xmlns:a16="http://schemas.microsoft.com/office/drawing/2014/main" val="2721631602"/>
                    </a:ext>
                  </a:extLst>
                </a:gridCol>
                <a:gridCol w="797471">
                  <a:extLst>
                    <a:ext uri="{9D8B030D-6E8A-4147-A177-3AD203B41FA5}">
                      <a16:colId xmlns:a16="http://schemas.microsoft.com/office/drawing/2014/main" val="2150288086"/>
                    </a:ext>
                  </a:extLst>
                </a:gridCol>
                <a:gridCol w="797471">
                  <a:extLst>
                    <a:ext uri="{9D8B030D-6E8A-4147-A177-3AD203B41FA5}">
                      <a16:colId xmlns:a16="http://schemas.microsoft.com/office/drawing/2014/main" val="3020483282"/>
                    </a:ext>
                  </a:extLst>
                </a:gridCol>
                <a:gridCol w="797471">
                  <a:extLst>
                    <a:ext uri="{9D8B030D-6E8A-4147-A177-3AD203B41FA5}">
                      <a16:colId xmlns:a16="http://schemas.microsoft.com/office/drawing/2014/main" val="1809554393"/>
                    </a:ext>
                  </a:extLst>
                </a:gridCol>
                <a:gridCol w="797471">
                  <a:extLst>
                    <a:ext uri="{9D8B030D-6E8A-4147-A177-3AD203B41FA5}">
                      <a16:colId xmlns:a16="http://schemas.microsoft.com/office/drawing/2014/main" val="1060326028"/>
                    </a:ext>
                  </a:extLst>
                </a:gridCol>
                <a:gridCol w="797471">
                  <a:extLst>
                    <a:ext uri="{9D8B030D-6E8A-4147-A177-3AD203B41FA5}">
                      <a16:colId xmlns:a16="http://schemas.microsoft.com/office/drawing/2014/main" val="732048802"/>
                    </a:ext>
                  </a:extLst>
                </a:gridCol>
                <a:gridCol w="797471">
                  <a:extLst>
                    <a:ext uri="{9D8B030D-6E8A-4147-A177-3AD203B41FA5}">
                      <a16:colId xmlns:a16="http://schemas.microsoft.com/office/drawing/2014/main" val="412747733"/>
                    </a:ext>
                  </a:extLst>
                </a:gridCol>
                <a:gridCol w="797471">
                  <a:extLst>
                    <a:ext uri="{9D8B030D-6E8A-4147-A177-3AD203B41FA5}">
                      <a16:colId xmlns:a16="http://schemas.microsoft.com/office/drawing/2014/main" val="3399812047"/>
                    </a:ext>
                  </a:extLst>
                </a:gridCol>
              </a:tblGrid>
              <a:tr h="170209">
                <a:tc>
                  <a:txBody>
                    <a:bodyPr/>
                    <a:lstStyle/>
                    <a:p>
                      <a:pPr algn="ctr" fontAlgn="b"/>
                      <a:r>
                        <a:rPr lang="en-US" sz="1100" b="1" i="0" u="none" strike="noStrike" dirty="0">
                          <a:solidFill>
                            <a:srgbClr val="FFFFFF"/>
                          </a:solidFill>
                          <a:effectLst/>
                          <a:latin typeface="Calibri" panose="020F0502020204030204" pitchFamily="34" charset="0"/>
                        </a:rPr>
                        <a:t>COMMUNITY</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3F4F"/>
                    </a:solidFill>
                  </a:tcPr>
                </a:tc>
                <a:tc>
                  <a:txBody>
                    <a:bodyPr/>
                    <a:lstStyle/>
                    <a:p>
                      <a:pPr algn="ctr" fontAlgn="b"/>
                      <a:r>
                        <a:rPr lang="en-US" sz="1100" b="1" i="0" u="none" strike="noStrike">
                          <a:solidFill>
                            <a:srgbClr val="FFFFFF"/>
                          </a:solidFill>
                          <a:effectLst/>
                          <a:latin typeface="Calibri" panose="020F0502020204030204" pitchFamily="34" charset="0"/>
                        </a:rPr>
                        <a:t>2015</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3F4F"/>
                    </a:solidFill>
                  </a:tcPr>
                </a:tc>
                <a:tc>
                  <a:txBody>
                    <a:bodyPr/>
                    <a:lstStyle/>
                    <a:p>
                      <a:pPr algn="ctr" fontAlgn="b"/>
                      <a:r>
                        <a:rPr lang="en-US" sz="1100" b="1" i="0" u="none" strike="noStrike">
                          <a:solidFill>
                            <a:srgbClr val="FFFFFF"/>
                          </a:solidFill>
                          <a:effectLst/>
                          <a:latin typeface="Calibri" panose="020F0502020204030204" pitchFamily="34" charset="0"/>
                        </a:rPr>
                        <a:t>2016</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3F4F"/>
                    </a:solidFill>
                  </a:tcPr>
                </a:tc>
                <a:tc>
                  <a:txBody>
                    <a:bodyPr/>
                    <a:lstStyle/>
                    <a:p>
                      <a:pPr algn="ctr" fontAlgn="b"/>
                      <a:r>
                        <a:rPr lang="en-US" sz="1100" b="1" i="0" u="none" strike="noStrike" dirty="0">
                          <a:solidFill>
                            <a:srgbClr val="FFFFFF"/>
                          </a:solidFill>
                          <a:effectLst/>
                          <a:latin typeface="Calibri" panose="020F0502020204030204" pitchFamily="34" charset="0"/>
                        </a:rPr>
                        <a:t>2017</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3F4F"/>
                    </a:solidFill>
                  </a:tcPr>
                </a:tc>
                <a:tc>
                  <a:txBody>
                    <a:bodyPr/>
                    <a:lstStyle/>
                    <a:p>
                      <a:pPr algn="ctr" fontAlgn="b"/>
                      <a:r>
                        <a:rPr lang="en-US" sz="1100" b="1" i="0" u="none" strike="noStrike">
                          <a:solidFill>
                            <a:srgbClr val="FFFFFF"/>
                          </a:solidFill>
                          <a:effectLst/>
                          <a:latin typeface="Calibri" panose="020F0502020204030204" pitchFamily="34" charset="0"/>
                        </a:rPr>
                        <a:t>2018</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3F4F"/>
                    </a:solidFill>
                  </a:tcPr>
                </a:tc>
                <a:tc>
                  <a:txBody>
                    <a:bodyPr/>
                    <a:lstStyle/>
                    <a:p>
                      <a:pPr algn="ctr" fontAlgn="b"/>
                      <a:r>
                        <a:rPr lang="en-US" sz="1100" b="1" i="0" u="none" strike="noStrike">
                          <a:solidFill>
                            <a:srgbClr val="FFFFFF"/>
                          </a:solidFill>
                          <a:effectLst/>
                          <a:latin typeface="Calibri" panose="020F0502020204030204" pitchFamily="34" charset="0"/>
                        </a:rPr>
                        <a:t>2019</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3F4F"/>
                    </a:solidFill>
                  </a:tcPr>
                </a:tc>
                <a:tc>
                  <a:txBody>
                    <a:bodyPr/>
                    <a:lstStyle/>
                    <a:p>
                      <a:pPr algn="ctr" fontAlgn="b"/>
                      <a:r>
                        <a:rPr lang="en-US" sz="1100" b="1" i="0" u="none" strike="noStrike">
                          <a:solidFill>
                            <a:srgbClr val="FFFFFF"/>
                          </a:solidFill>
                          <a:effectLst/>
                          <a:latin typeface="Calibri" panose="020F0502020204030204" pitchFamily="34" charset="0"/>
                        </a:rPr>
                        <a:t>2020</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3F4F"/>
                    </a:solidFill>
                  </a:tcPr>
                </a:tc>
                <a:tc>
                  <a:txBody>
                    <a:bodyPr/>
                    <a:lstStyle/>
                    <a:p>
                      <a:pPr algn="ctr" fontAlgn="b"/>
                      <a:r>
                        <a:rPr lang="en-US" sz="1100" b="1" i="0" u="none" strike="noStrike">
                          <a:solidFill>
                            <a:srgbClr val="FFFFFF"/>
                          </a:solidFill>
                          <a:effectLst/>
                          <a:latin typeface="Calibri" panose="020F0502020204030204" pitchFamily="34" charset="0"/>
                        </a:rPr>
                        <a:t>2021</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3F4F"/>
                    </a:solidFill>
                  </a:tcPr>
                </a:tc>
                <a:tc>
                  <a:txBody>
                    <a:bodyPr/>
                    <a:lstStyle/>
                    <a:p>
                      <a:pPr algn="ctr" fontAlgn="b"/>
                      <a:r>
                        <a:rPr lang="en-US" sz="1100" b="1" i="0" u="none" strike="noStrike">
                          <a:solidFill>
                            <a:srgbClr val="FFFFFF"/>
                          </a:solidFill>
                          <a:effectLst/>
                          <a:latin typeface="Calibri" panose="020F0502020204030204" pitchFamily="34" charset="0"/>
                        </a:rPr>
                        <a:t>2022</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3F4F"/>
                    </a:solidFill>
                  </a:tcPr>
                </a:tc>
                <a:extLst>
                  <a:ext uri="{0D108BD9-81ED-4DB2-BD59-A6C34878D82A}">
                    <a16:rowId xmlns:a16="http://schemas.microsoft.com/office/drawing/2014/main" val="612527345"/>
                  </a:ext>
                </a:extLst>
              </a:tr>
              <a:tr h="175520">
                <a:tc>
                  <a:txBody>
                    <a:bodyPr/>
                    <a:lstStyle/>
                    <a:p>
                      <a:pPr algn="l" fontAlgn="b"/>
                      <a:r>
                        <a:rPr lang="en-US" sz="1100" b="0" i="0" u="none" strike="noStrike" dirty="0">
                          <a:solidFill>
                            <a:srgbClr val="000000"/>
                          </a:solidFill>
                          <a:effectLst/>
                          <a:latin typeface="Calibri" panose="020F0502020204030204" pitchFamily="34" charset="0"/>
                        </a:rPr>
                        <a:t>Rainelle (n=326)</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13.1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13.3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5.0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100" b="0" i="0" u="none" strike="noStrike">
                          <a:solidFill>
                            <a:srgbClr val="FF0000"/>
                          </a:solidFill>
                          <a:effectLst/>
                          <a:latin typeface="Calibri" panose="020F0502020204030204" pitchFamily="34" charset="0"/>
                        </a:rPr>
                        <a:t>9.4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FF0000"/>
                          </a:solidFill>
                          <a:effectLst/>
                          <a:latin typeface="Calibri" panose="020F0502020204030204" pitchFamily="34" charset="0"/>
                        </a:rPr>
                        <a:t>11.0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FF0000"/>
                          </a:solidFill>
                          <a:effectLst/>
                          <a:latin typeface="Calibri" panose="020F0502020204030204" pitchFamily="34" charset="0"/>
                        </a:rPr>
                        <a:t>11.1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FF0000"/>
                          </a:solidFill>
                          <a:effectLst/>
                          <a:latin typeface="Calibri" panose="020F0502020204030204" pitchFamily="34" charset="0"/>
                        </a:rPr>
                        <a:t>11.3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FF0000"/>
                          </a:solidFill>
                          <a:effectLst/>
                          <a:latin typeface="Calibri" panose="020F0502020204030204" pitchFamily="34" charset="0"/>
                        </a:rPr>
                        <a:t>12.3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4202048"/>
                  </a:ext>
                </a:extLst>
              </a:tr>
              <a:tr h="175520">
                <a:tc>
                  <a:txBody>
                    <a:bodyPr/>
                    <a:lstStyle/>
                    <a:p>
                      <a:pPr algn="l" fontAlgn="b"/>
                      <a:r>
                        <a:rPr lang="en-US" sz="1100" b="0" i="0" u="none" strike="noStrike" dirty="0">
                          <a:solidFill>
                            <a:srgbClr val="000000"/>
                          </a:solidFill>
                          <a:effectLst/>
                          <a:latin typeface="Calibri" panose="020F0502020204030204" pitchFamily="34" charset="0"/>
                        </a:rPr>
                        <a:t>White Sulphur Springs (n=409)</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22.6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23.0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13.4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100" b="0" i="0" u="none" strike="noStrike" dirty="0">
                          <a:solidFill>
                            <a:srgbClr val="FF0000"/>
                          </a:solidFill>
                          <a:effectLst/>
                          <a:latin typeface="Calibri" panose="020F0502020204030204" pitchFamily="34" charset="0"/>
                        </a:rPr>
                        <a:t>21.5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FF0000"/>
                          </a:solidFill>
                          <a:effectLst/>
                          <a:latin typeface="Calibri" panose="020F0502020204030204" pitchFamily="34" charset="0"/>
                        </a:rPr>
                        <a:t>22.4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22.9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26.2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29.2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9555532"/>
                  </a:ext>
                </a:extLst>
              </a:tr>
            </a:tbl>
          </a:graphicData>
        </a:graphic>
      </p:graphicFrame>
      <p:sp>
        <p:nvSpPr>
          <p:cNvPr id="7" name="TextBox 6"/>
          <p:cNvSpPr txBox="1"/>
          <p:nvPr/>
        </p:nvSpPr>
        <p:spPr>
          <a:xfrm>
            <a:off x="371478" y="6511111"/>
            <a:ext cx="4819647" cy="261610"/>
          </a:xfrm>
          <a:prstGeom prst="rect">
            <a:avLst/>
          </a:prstGeom>
          <a:noFill/>
        </p:spPr>
        <p:txBody>
          <a:bodyPr wrap="square" rtlCol="0">
            <a:spAutoFit/>
          </a:bodyPr>
          <a:lstStyle/>
          <a:p>
            <a:r>
              <a:rPr lang="en-US" sz="1050" dirty="0"/>
              <a:t>Source: Tax assessment database. May not include values for tax exempt properties.</a:t>
            </a:r>
          </a:p>
        </p:txBody>
      </p:sp>
    </p:spTree>
    <p:extLst>
      <p:ext uri="{BB962C8B-B14F-4D97-AF65-F5344CB8AC3E}">
        <p14:creationId xmlns:p14="http://schemas.microsoft.com/office/powerpoint/2010/main" val="1318512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Rainelle Relocation Community</a:t>
            </a:r>
          </a:p>
        </p:txBody>
      </p:sp>
      <p:pic>
        <p:nvPicPr>
          <p:cNvPr id="2" name="Picture 1"/>
          <p:cNvPicPr>
            <a:picLocks noChangeAspect="1"/>
          </p:cNvPicPr>
          <p:nvPr/>
        </p:nvPicPr>
        <p:blipFill>
          <a:blip r:embed="rId3"/>
          <a:stretch>
            <a:fillRect/>
          </a:stretch>
        </p:blipFill>
        <p:spPr>
          <a:xfrm>
            <a:off x="787502" y="914400"/>
            <a:ext cx="7700513" cy="5943600"/>
          </a:xfrm>
          <a:prstGeom prst="rect">
            <a:avLst/>
          </a:prstGeom>
        </p:spPr>
      </p:pic>
    </p:spTree>
    <p:extLst>
      <p:ext uri="{BB962C8B-B14F-4D97-AF65-F5344CB8AC3E}">
        <p14:creationId xmlns:p14="http://schemas.microsoft.com/office/powerpoint/2010/main" val="914228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WSS Relocation Community</a:t>
            </a:r>
          </a:p>
        </p:txBody>
      </p:sp>
      <p:pic>
        <p:nvPicPr>
          <p:cNvPr id="3" name="Picture 2"/>
          <p:cNvPicPr>
            <a:picLocks noChangeAspect="1"/>
          </p:cNvPicPr>
          <p:nvPr/>
        </p:nvPicPr>
        <p:blipFill>
          <a:blip r:embed="rId3"/>
          <a:stretch>
            <a:fillRect/>
          </a:stretch>
        </p:blipFill>
        <p:spPr>
          <a:xfrm>
            <a:off x="722671" y="903924"/>
            <a:ext cx="7674077" cy="5938097"/>
          </a:xfrm>
          <a:prstGeom prst="rect">
            <a:avLst/>
          </a:prstGeom>
        </p:spPr>
      </p:pic>
    </p:spTree>
    <p:extLst>
      <p:ext uri="{BB962C8B-B14F-4D97-AF65-F5344CB8AC3E}">
        <p14:creationId xmlns:p14="http://schemas.microsoft.com/office/powerpoint/2010/main" val="1852571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Rainelle Mitigated Properties</a:t>
            </a:r>
          </a:p>
        </p:txBody>
      </p:sp>
      <p:pic>
        <p:nvPicPr>
          <p:cNvPr id="3" name="Picture 2"/>
          <p:cNvPicPr>
            <a:picLocks noChangeAspect="1"/>
          </p:cNvPicPr>
          <p:nvPr/>
        </p:nvPicPr>
        <p:blipFill>
          <a:blip r:embed="rId3"/>
          <a:stretch>
            <a:fillRect/>
          </a:stretch>
        </p:blipFill>
        <p:spPr>
          <a:xfrm>
            <a:off x="777243" y="953728"/>
            <a:ext cx="7609177" cy="5860026"/>
          </a:xfrm>
          <a:prstGeom prst="rect">
            <a:avLst/>
          </a:prstGeom>
        </p:spPr>
      </p:pic>
    </p:spTree>
    <p:extLst>
      <p:ext uri="{BB962C8B-B14F-4D97-AF65-F5344CB8AC3E}">
        <p14:creationId xmlns:p14="http://schemas.microsoft.com/office/powerpoint/2010/main" val="13792285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WSS Mitigated Properties</a:t>
            </a:r>
          </a:p>
        </p:txBody>
      </p:sp>
      <p:pic>
        <p:nvPicPr>
          <p:cNvPr id="2" name="Picture 1"/>
          <p:cNvPicPr>
            <a:picLocks noChangeAspect="1"/>
          </p:cNvPicPr>
          <p:nvPr/>
        </p:nvPicPr>
        <p:blipFill>
          <a:blip r:embed="rId3"/>
          <a:stretch>
            <a:fillRect/>
          </a:stretch>
        </p:blipFill>
        <p:spPr>
          <a:xfrm>
            <a:off x="708425" y="914400"/>
            <a:ext cx="7590001" cy="5863995"/>
          </a:xfrm>
          <a:prstGeom prst="rect">
            <a:avLst/>
          </a:prstGeom>
        </p:spPr>
      </p:pic>
    </p:spTree>
    <p:extLst>
      <p:ext uri="{BB962C8B-B14F-4D97-AF65-F5344CB8AC3E}">
        <p14:creationId xmlns:p14="http://schemas.microsoft.com/office/powerpoint/2010/main" val="1217309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Design Flood Elevation</a:t>
            </a:r>
          </a:p>
        </p:txBody>
      </p:sp>
      <p:pic>
        <p:nvPicPr>
          <p:cNvPr id="3" name="Picture 2"/>
          <p:cNvPicPr>
            <a:picLocks noChangeAspect="1"/>
          </p:cNvPicPr>
          <p:nvPr/>
        </p:nvPicPr>
        <p:blipFill>
          <a:blip r:embed="rId3"/>
          <a:stretch>
            <a:fillRect/>
          </a:stretch>
        </p:blipFill>
        <p:spPr>
          <a:xfrm>
            <a:off x="737879" y="914400"/>
            <a:ext cx="7668241" cy="5918691"/>
          </a:xfrm>
          <a:prstGeom prst="rect">
            <a:avLst/>
          </a:prstGeom>
        </p:spPr>
      </p:pic>
    </p:spTree>
    <p:extLst>
      <p:ext uri="{BB962C8B-B14F-4D97-AF65-F5344CB8AC3E}">
        <p14:creationId xmlns:p14="http://schemas.microsoft.com/office/powerpoint/2010/main" val="1916361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Design Flood Elevation</a:t>
            </a:r>
          </a:p>
        </p:txBody>
      </p:sp>
      <p:pic>
        <p:nvPicPr>
          <p:cNvPr id="2" name="Picture 1"/>
          <p:cNvPicPr>
            <a:picLocks noChangeAspect="1"/>
          </p:cNvPicPr>
          <p:nvPr/>
        </p:nvPicPr>
        <p:blipFill>
          <a:blip r:embed="rId3"/>
          <a:stretch>
            <a:fillRect/>
          </a:stretch>
        </p:blipFill>
        <p:spPr>
          <a:xfrm>
            <a:off x="678028" y="914400"/>
            <a:ext cx="7699055" cy="5953339"/>
          </a:xfrm>
          <a:prstGeom prst="rect">
            <a:avLst/>
          </a:prstGeom>
        </p:spPr>
      </p:pic>
    </p:spTree>
    <p:extLst>
      <p:ext uri="{BB962C8B-B14F-4D97-AF65-F5344CB8AC3E}">
        <p14:creationId xmlns:p14="http://schemas.microsoft.com/office/powerpoint/2010/main" val="255734937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9625</TotalTime>
  <Words>2042</Words>
  <Application>Microsoft Office PowerPoint</Application>
  <PresentationFormat>On-screen Show (4:3)</PresentationFormat>
  <Paragraphs>401</Paragraphs>
  <Slides>25</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Arial Narrow</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Kurt Donaldson</dc:creator>
  <cp:lastModifiedBy>Behrang Bidadian</cp:lastModifiedBy>
  <cp:revision>675</cp:revision>
  <cp:lastPrinted>2022-11-16T19:54:35Z</cp:lastPrinted>
  <dcterms:created xsi:type="dcterms:W3CDTF">2019-08-23T20:01:46Z</dcterms:created>
  <dcterms:modified xsi:type="dcterms:W3CDTF">2022-11-16T22:49:20Z</dcterms:modified>
</cp:coreProperties>
</file>