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8" r:id="rId5"/>
  </p:sldMasterIdLst>
  <p:notesMasterIdLst>
    <p:notesMasterId r:id="rId23"/>
  </p:notesMasterIdLst>
  <p:handoutMasterIdLst>
    <p:handoutMasterId r:id="rId24"/>
  </p:handoutMasterIdLst>
  <p:sldIdLst>
    <p:sldId id="4171" r:id="rId6"/>
    <p:sldId id="2145706411" r:id="rId7"/>
    <p:sldId id="2145706412" r:id="rId8"/>
    <p:sldId id="2145706409" r:id="rId9"/>
    <p:sldId id="2145706414" r:id="rId10"/>
    <p:sldId id="2145706415" r:id="rId11"/>
    <p:sldId id="2145706416" r:id="rId12"/>
    <p:sldId id="2145706425" r:id="rId13"/>
    <p:sldId id="2145706424" r:id="rId14"/>
    <p:sldId id="2145706423" r:id="rId15"/>
    <p:sldId id="2145706426" r:id="rId16"/>
    <p:sldId id="2145706427" r:id="rId17"/>
    <p:sldId id="2145706428" r:id="rId18"/>
    <p:sldId id="2145706421" r:id="rId19"/>
    <p:sldId id="2145706420" r:id="rId20"/>
    <p:sldId id="2145706422" r:id="rId21"/>
    <p:sldId id="2145706419" r:id="rId2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CBE106-B1E9-2DA8-47D1-479F7B1AC1BA}" name="Dineen, Joseph" initials="DJ" userId="S::joseph.dineen@mbakerintl.com::e1bb73b9-c3f0-46e4-89ce-6b0bb11d8b8d" providerId="AD"/>
  <p188:author id="{6BCDCE21-3C7E-293C-C4AB-1E8918CDAB25}" name="Beck, Amanda" initials="BA" userId="S::amanda.beck@mbakerintl.com::69d1c50e-dc38-48ee-92a7-4d9833dbe967" providerId="AD"/>
  <p188:author id="{571B5C3A-9652-3F2F-B09C-56A376627D47}" name="Bodnar, Jessica" initials="BJ" userId="S::Jessica.Bodnar@mbakerintl.com::0777ffa8-d3c5-448c-826d-fe1e598e1c76" providerId="AD"/>
  <p188:author id="{74061BAB-21EA-47FA-2E45-01AB21B2B5EA}" name="JaQuisha Hudson" initials="JH" userId="S::jaquisha.hudson@ogilvy.com::9619e678-14c0-4417-b6dc-b026512951b8" providerId="AD"/>
  <p188:author id="{DC7E5ED2-75D9-A781-4C85-069DB6728195}" name="Hryekewicz, Jonathan" initials="HJ" userId="S::Jonathan.Hryekewicz@mbakerintl.com::6af237d4-e7e8-487a-b9c7-2aca16f49c4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orris, Joshua" initials="NJ" lastIdx="1" clrIdx="0">
    <p:extLst>
      <p:ext uri="{19B8F6BF-5375-455C-9EA6-DF929625EA0E}">
        <p15:presenceInfo xmlns:p15="http://schemas.microsoft.com/office/powerpoint/2012/main" userId="S::0810781331@FEMA.DHS.GOV::d2b9dc99-2032-4b49-b152-4cfb0375c5d7" providerId="AD"/>
      </p:ext>
    </p:extLst>
  </p:cmAuthor>
  <p:cmAuthor id="2" name="Ward, Claire" initials="WC" lastIdx="12" clrIdx="1">
    <p:extLst>
      <p:ext uri="{19B8F6BF-5375-455C-9EA6-DF929625EA0E}">
        <p15:presenceInfo xmlns:p15="http://schemas.microsoft.com/office/powerpoint/2012/main" userId="S::Claire.Ward@mbakerintl.com::57615b22-937f-444a-ae13-c51c2d56cf87" providerId="AD"/>
      </p:ext>
    </p:extLst>
  </p:cmAuthor>
  <p:cmAuthor id="3" name="Hryekewicz, Jonathan" initials="HJ" lastIdx="9" clrIdx="2">
    <p:extLst>
      <p:ext uri="{19B8F6BF-5375-455C-9EA6-DF929625EA0E}">
        <p15:presenceInfo xmlns:p15="http://schemas.microsoft.com/office/powerpoint/2012/main" userId="S::Jonathan.Hryekewicz@mbakerintl.com::6af237d4-e7e8-487a-b9c7-2aca16f49c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90"/>
    <a:srgbClr val="5A5B5D"/>
    <a:srgbClr val="521952"/>
    <a:srgbClr val="1A85C8"/>
    <a:srgbClr val="FF2600"/>
    <a:srgbClr val="19AB57"/>
    <a:srgbClr val="FFFFFF"/>
    <a:srgbClr val="127AAE"/>
    <a:srgbClr val="005188"/>
    <a:srgbClr val="DBDBD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580" autoAdjust="0"/>
  </p:normalViewPr>
  <p:slideViewPr>
    <p:cSldViewPr snapToGrid="0">
      <p:cViewPr varScale="1">
        <p:scale>
          <a:sx n="79" d="100"/>
          <a:sy n="79" d="100"/>
        </p:scale>
        <p:origin x="972" y="90"/>
      </p:cViewPr>
      <p:guideLst>
        <p:guide orient="horz" pos="944"/>
        <p:guide pos="468"/>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6/1/2023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6/1/2023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Kurt Donaldson is the manager of the WV GIS Technical Center located at West Virginia University. Since 2003, Mr. Donaldson has been a cooperating technical partner in support of FEMA’s NFIP and Risk MAP programs.</a:t>
            </a:r>
          </a:p>
        </p:txBody>
      </p:sp>
      <p:sp>
        <p:nvSpPr>
          <p:cNvPr id="4" name="Slide Number Placeholder 3"/>
          <p:cNvSpPr>
            <a:spLocks noGrp="1"/>
          </p:cNvSpPr>
          <p:nvPr>
            <p:ph type="sldNum" sz="quarter" idx="5"/>
          </p:nvPr>
        </p:nvSpPr>
        <p:spPr/>
        <p:txBody>
          <a:bodyPr/>
          <a:lstStyle/>
          <a:p>
            <a:fld id="{4BAF53EF-993C-FF42-8B62-CEF57763A78D}" type="slidenum">
              <a:rPr lang="en-US" smtClean="0"/>
              <a:t>1</a:t>
            </a:fld>
            <a:endParaRPr lang="en-US"/>
          </a:p>
        </p:txBody>
      </p:sp>
    </p:spTree>
    <p:extLst>
      <p:ext uri="{BB962C8B-B14F-4D97-AF65-F5344CB8AC3E}">
        <p14:creationId xmlns:p14="http://schemas.microsoft.com/office/powerpoint/2010/main" val="3248293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10</a:t>
            </a:fld>
            <a:endParaRPr lang="en-US"/>
          </a:p>
        </p:txBody>
      </p:sp>
    </p:spTree>
    <p:extLst>
      <p:ext uri="{BB962C8B-B14F-4D97-AF65-F5344CB8AC3E}">
        <p14:creationId xmlns:p14="http://schemas.microsoft.com/office/powerpoint/2010/main" val="1872683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11</a:t>
            </a:fld>
            <a:endParaRPr lang="en-US"/>
          </a:p>
        </p:txBody>
      </p:sp>
    </p:spTree>
    <p:extLst>
      <p:ext uri="{BB962C8B-B14F-4D97-AF65-F5344CB8AC3E}">
        <p14:creationId xmlns:p14="http://schemas.microsoft.com/office/powerpoint/2010/main" val="2453319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12</a:t>
            </a:fld>
            <a:endParaRPr lang="en-US"/>
          </a:p>
        </p:txBody>
      </p:sp>
    </p:spTree>
    <p:extLst>
      <p:ext uri="{BB962C8B-B14F-4D97-AF65-F5344CB8AC3E}">
        <p14:creationId xmlns:p14="http://schemas.microsoft.com/office/powerpoint/2010/main" val="3103095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11DBD47-1AA0-4509-BBD7-1D036EE8CA3E}" type="slidenum">
              <a:rPr lang="en-US" smtClean="0"/>
              <a:t>13</a:t>
            </a:fld>
            <a:endParaRPr lang="en-US"/>
          </a:p>
        </p:txBody>
      </p:sp>
    </p:spTree>
    <p:extLst>
      <p:ext uri="{BB962C8B-B14F-4D97-AF65-F5344CB8AC3E}">
        <p14:creationId xmlns:p14="http://schemas.microsoft.com/office/powerpoint/2010/main" val="3829583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14</a:t>
            </a:fld>
            <a:endParaRPr lang="en-US"/>
          </a:p>
        </p:txBody>
      </p:sp>
    </p:spTree>
    <p:extLst>
      <p:ext uri="{BB962C8B-B14F-4D97-AF65-F5344CB8AC3E}">
        <p14:creationId xmlns:p14="http://schemas.microsoft.com/office/powerpoint/2010/main" val="520212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15</a:t>
            </a:fld>
            <a:endParaRPr lang="en-US"/>
          </a:p>
        </p:txBody>
      </p:sp>
    </p:spTree>
    <p:extLst>
      <p:ext uri="{BB962C8B-B14F-4D97-AF65-F5344CB8AC3E}">
        <p14:creationId xmlns:p14="http://schemas.microsoft.com/office/powerpoint/2010/main" val="270668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16</a:t>
            </a:fld>
            <a:endParaRPr lang="en-US"/>
          </a:p>
        </p:txBody>
      </p:sp>
    </p:spTree>
    <p:extLst>
      <p:ext uri="{BB962C8B-B14F-4D97-AF65-F5344CB8AC3E}">
        <p14:creationId xmlns:p14="http://schemas.microsoft.com/office/powerpoint/2010/main" val="5969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17</a:t>
            </a:fld>
            <a:endParaRPr lang="en-US" dirty="0"/>
          </a:p>
        </p:txBody>
      </p:sp>
    </p:spTree>
    <p:extLst>
      <p:ext uri="{BB962C8B-B14F-4D97-AF65-F5344CB8AC3E}">
        <p14:creationId xmlns:p14="http://schemas.microsoft.com/office/powerpoint/2010/main" val="1756491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a:t>
            </a:fld>
            <a:endParaRPr lang="en-US" dirty="0"/>
          </a:p>
        </p:txBody>
      </p:sp>
    </p:spTree>
    <p:extLst>
      <p:ext uri="{BB962C8B-B14F-4D97-AF65-F5344CB8AC3E}">
        <p14:creationId xmlns:p14="http://schemas.microsoft.com/office/powerpoint/2010/main" val="338306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AF53EF-993C-FF42-8B62-CEF57763A78D}" type="slidenum">
              <a:rPr lang="en-US" smtClean="0"/>
              <a:t>3</a:t>
            </a:fld>
            <a:endParaRPr lang="en-US"/>
          </a:p>
        </p:txBody>
      </p:sp>
    </p:spTree>
    <p:extLst>
      <p:ext uri="{BB962C8B-B14F-4D97-AF65-F5344CB8AC3E}">
        <p14:creationId xmlns:p14="http://schemas.microsoft.com/office/powerpoint/2010/main" val="3064379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4</a:t>
            </a:fld>
            <a:endParaRPr lang="en-US" dirty="0"/>
          </a:p>
        </p:txBody>
      </p:sp>
    </p:spTree>
    <p:extLst>
      <p:ext uri="{BB962C8B-B14F-4D97-AF65-F5344CB8AC3E}">
        <p14:creationId xmlns:p14="http://schemas.microsoft.com/office/powerpoint/2010/main" val="1218432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AF53EF-993C-FF42-8B62-CEF57763A78D}" type="slidenum">
              <a:rPr lang="en-US" smtClean="0"/>
              <a:t>5</a:t>
            </a:fld>
            <a:endParaRPr lang="en-US"/>
          </a:p>
        </p:txBody>
      </p:sp>
    </p:spTree>
    <p:extLst>
      <p:ext uri="{BB962C8B-B14F-4D97-AF65-F5344CB8AC3E}">
        <p14:creationId xmlns:p14="http://schemas.microsoft.com/office/powerpoint/2010/main" val="1491827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6</a:t>
            </a:fld>
            <a:endParaRPr lang="en-US" dirty="0"/>
          </a:p>
        </p:txBody>
      </p:sp>
    </p:spTree>
    <p:extLst>
      <p:ext uri="{BB962C8B-B14F-4D97-AF65-F5344CB8AC3E}">
        <p14:creationId xmlns:p14="http://schemas.microsoft.com/office/powerpoint/2010/main" val="3275946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7</a:t>
            </a:fld>
            <a:endParaRPr lang="en-US" dirty="0"/>
          </a:p>
        </p:txBody>
      </p:sp>
    </p:spTree>
    <p:extLst>
      <p:ext uri="{BB962C8B-B14F-4D97-AF65-F5344CB8AC3E}">
        <p14:creationId xmlns:p14="http://schemas.microsoft.com/office/powerpoint/2010/main" val="3278437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a:t>
            </a:fld>
            <a:endParaRPr lang="en-US"/>
          </a:p>
        </p:txBody>
      </p:sp>
    </p:spTree>
    <p:extLst>
      <p:ext uri="{BB962C8B-B14F-4D97-AF65-F5344CB8AC3E}">
        <p14:creationId xmlns:p14="http://schemas.microsoft.com/office/powerpoint/2010/main" val="45926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9</a:t>
            </a:fld>
            <a:endParaRPr lang="en-US"/>
          </a:p>
        </p:txBody>
      </p:sp>
    </p:spTree>
    <p:extLst>
      <p:ext uri="{BB962C8B-B14F-4D97-AF65-F5344CB8AC3E}">
        <p14:creationId xmlns:p14="http://schemas.microsoft.com/office/powerpoint/2010/main" val="4232411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738189" y="6173791"/>
            <a:ext cx="10715627" cy="365125"/>
          </a:xfrm>
        </p:spPr>
        <p:txBody>
          <a:bodyPr/>
          <a:lstStyle>
            <a:lvl1pPr algn="ctr">
              <a:defRPr>
                <a:solidFill>
                  <a:srgbClr val="5A5B5D"/>
                </a:solidFill>
              </a:defRPr>
            </a:lvl1pPr>
          </a:lstStyle>
          <a:p>
            <a:fld id="{8FCC257D-A786-9244-9E17-CE618C8B9275}" type="slidenum">
              <a:rPr lang="en-US" smtClean="0"/>
              <a:pPr/>
              <a:t>‹#›</a:t>
            </a:fld>
            <a:endParaRPr lang="en-US"/>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a:stretch>
            <a:fillRect/>
          </a:stretch>
        </p:blipFill>
        <p:spPr>
          <a:xfrm>
            <a:off x="670457" y="5871061"/>
            <a:ext cx="2027024" cy="810563"/>
          </a:xfrm>
          <a:prstGeom prst="rect">
            <a:avLst/>
          </a:prstGeom>
        </p:spPr>
      </p:pic>
      <p:pic>
        <p:nvPicPr>
          <p:cNvPr id="14" name="Picture 13">
            <a:extLst>
              <a:ext uri="{FF2B5EF4-FFF2-40B4-BE49-F238E27FC236}">
                <a16:creationId xmlns:a16="http://schemas.microsoft.com/office/drawing/2014/main" id="{65AFBC1A-85BD-4D65-ADD3-347EE3C301A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043" t="7819" r="9480" b="10301"/>
          <a:stretch/>
        </p:blipFill>
        <p:spPr>
          <a:xfrm>
            <a:off x="10625487" y="5746789"/>
            <a:ext cx="925957" cy="996881"/>
          </a:xfrm>
          <a:prstGeom prst="rect">
            <a:avLst/>
          </a:prstGeom>
        </p:spPr>
      </p:pic>
    </p:spTree>
    <p:extLst>
      <p:ext uri="{BB962C8B-B14F-4D97-AF65-F5344CB8AC3E}">
        <p14:creationId xmlns:p14="http://schemas.microsoft.com/office/powerpoint/2010/main" val="146061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nature&#10;&#10;Description automatically generated">
            <a:extLst>
              <a:ext uri="{FF2B5EF4-FFF2-40B4-BE49-F238E27FC236}">
                <a16:creationId xmlns:a16="http://schemas.microsoft.com/office/drawing/2014/main" id="{8EAA6203-E8BD-4C56-AC6E-5FF6E724C19D}"/>
              </a:ext>
            </a:extLst>
          </p:cNvPr>
          <p:cNvPicPr>
            <a:picLocks noChangeAspect="1"/>
          </p:cNvPicPr>
          <p:nvPr userDrawn="1"/>
        </p:nvPicPr>
        <p:blipFill rotWithShape="1">
          <a:blip r:embed="rId2"/>
          <a:srcRect b="15605"/>
          <a:stretch/>
        </p:blipFill>
        <p:spPr>
          <a:xfrm>
            <a:off x="2958" y="0"/>
            <a:ext cx="12189041"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80064"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15936"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r>
              <a:rPr lang="en-US"/>
              <a:t>Federal Emergency Management Agency</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3032822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738189" y="6173791"/>
            <a:ext cx="10715627" cy="365125"/>
          </a:xfrm>
        </p:spPr>
        <p:txBody>
          <a:bodyPr/>
          <a:lstStyle>
            <a:lvl1pPr algn="ct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pic>
        <p:nvPicPr>
          <p:cNvPr id="7" name="Picture 6">
            <a:extLst>
              <a:ext uri="{FF2B5EF4-FFF2-40B4-BE49-F238E27FC236}">
                <a16:creationId xmlns:a16="http://schemas.microsoft.com/office/drawing/2014/main" id="{F34EC328-3E95-4652-B14E-B731F198E3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043" t="7819" r="9480" b="10301"/>
          <a:stretch/>
        </p:blipFill>
        <p:spPr>
          <a:xfrm>
            <a:off x="10625487" y="5746789"/>
            <a:ext cx="925957" cy="996881"/>
          </a:xfrm>
          <a:prstGeom prst="rect">
            <a:avLst/>
          </a:prstGeom>
        </p:spPr>
      </p:pic>
    </p:spTree>
    <p:extLst>
      <p:ext uri="{BB962C8B-B14F-4D97-AF65-F5344CB8AC3E}">
        <p14:creationId xmlns:p14="http://schemas.microsoft.com/office/powerpoint/2010/main" val="319942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738189" y="6173791"/>
            <a:ext cx="10715627" cy="365125"/>
          </a:xfrm>
        </p:spPr>
        <p:txBody>
          <a:bodyPr/>
          <a:lstStyle>
            <a:lvl1pPr algn="ctr">
              <a:defRPr>
                <a:solidFill>
                  <a:srgbClr val="5A5B5D"/>
                </a:solidFill>
              </a:defRPr>
            </a:lvl1pPr>
          </a:lstStyle>
          <a:p>
            <a:fld id="{8FCC257D-A786-9244-9E17-CE618C8B9275}" type="slidenum">
              <a:rPr lang="en-US" smtClean="0"/>
              <a:pPr/>
              <a:t>‹#›</a:t>
            </a:fld>
            <a:endParaRPr lang="en-US"/>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1"/>
            <a:ext cx="2027024" cy="810563"/>
          </a:xfrm>
          <a:prstGeom prst="rect">
            <a:avLst/>
          </a:prstGeom>
        </p:spPr>
      </p:pic>
      <p:pic>
        <p:nvPicPr>
          <p:cNvPr id="11" name="Picture 10">
            <a:extLst>
              <a:ext uri="{FF2B5EF4-FFF2-40B4-BE49-F238E27FC236}">
                <a16:creationId xmlns:a16="http://schemas.microsoft.com/office/drawing/2014/main" id="{3D39313E-0068-4EAF-8AD9-E853E5DADB7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043" t="7819" r="9480" b="10301"/>
          <a:stretch/>
        </p:blipFill>
        <p:spPr>
          <a:xfrm>
            <a:off x="10625487" y="5746789"/>
            <a:ext cx="925957" cy="996881"/>
          </a:xfrm>
          <a:prstGeom prst="rect">
            <a:avLst/>
          </a:prstGeom>
        </p:spPr>
      </p:pic>
    </p:spTree>
    <p:extLst>
      <p:ext uri="{BB962C8B-B14F-4D97-AF65-F5344CB8AC3E}">
        <p14:creationId xmlns:p14="http://schemas.microsoft.com/office/powerpoint/2010/main" val="3177896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738189" y="6173791"/>
            <a:ext cx="10715627" cy="365125"/>
          </a:xfrm>
        </p:spPr>
        <p:txBody>
          <a:bodyPr/>
          <a:lstStyle>
            <a:lvl1pPr algn="ct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a:stretch>
            <a:fillRect/>
          </a:stretch>
        </p:blipFill>
        <p:spPr>
          <a:xfrm>
            <a:off x="670457" y="5871061"/>
            <a:ext cx="2027024" cy="810563"/>
          </a:xfrm>
          <a:prstGeom prst="rect">
            <a:avLst/>
          </a:prstGeom>
        </p:spPr>
      </p:pic>
      <p:pic>
        <p:nvPicPr>
          <p:cNvPr id="12" name="Picture 11">
            <a:extLst>
              <a:ext uri="{FF2B5EF4-FFF2-40B4-BE49-F238E27FC236}">
                <a16:creationId xmlns:a16="http://schemas.microsoft.com/office/drawing/2014/main" id="{58FA2E97-E029-4B6D-86AA-5A2827B49A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043" t="7819" r="9480" b="10301"/>
          <a:stretch/>
        </p:blipFill>
        <p:spPr>
          <a:xfrm>
            <a:off x="10625487" y="5746789"/>
            <a:ext cx="925957" cy="996881"/>
          </a:xfrm>
          <a:prstGeom prst="rect">
            <a:avLst/>
          </a:prstGeom>
        </p:spPr>
      </p:pic>
    </p:spTree>
    <p:extLst>
      <p:ext uri="{BB962C8B-B14F-4D97-AF65-F5344CB8AC3E}">
        <p14:creationId xmlns:p14="http://schemas.microsoft.com/office/powerpoint/2010/main" val="3441524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367621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4101529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78915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37DA7E-82E7-481F-A42E-7EF2604064ED}"/>
              </a:ext>
            </a:extLst>
          </p:cNvPr>
          <p:cNvSpPr>
            <a:spLocks noGrp="1"/>
          </p:cNvSpPr>
          <p:nvPr>
            <p:ph type="title"/>
          </p:nvPr>
        </p:nvSpPr>
        <p:spPr>
          <a:xfrm>
            <a:off x="1349477" y="391907"/>
            <a:ext cx="10515600" cy="1325563"/>
          </a:xfrm>
        </p:spPr>
        <p:txBody>
          <a:bodyPr>
            <a:normAutofit/>
          </a:bodyPr>
          <a:lstStyle>
            <a:lvl1pPr>
              <a:defRPr sz="4400">
                <a:solidFill>
                  <a:srgbClr val="005288"/>
                </a:solidFill>
                <a:latin typeface="Franklin Gothic Book" panose="020B05030201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35E1393E-B537-42B0-889E-37664F773FAF}"/>
              </a:ext>
            </a:extLst>
          </p:cNvPr>
          <p:cNvSpPr>
            <a:spLocks noGrp="1"/>
          </p:cNvSpPr>
          <p:nvPr>
            <p:ph idx="1"/>
          </p:nvPr>
        </p:nvSpPr>
        <p:spPr>
          <a:xfrm>
            <a:off x="1349477" y="1855121"/>
            <a:ext cx="5029200" cy="4351338"/>
          </a:xfrm>
        </p:spPr>
        <p:txBody>
          <a:bodyPr>
            <a:normAutofit/>
          </a:bodyPr>
          <a:lstStyle>
            <a:lvl1pPr>
              <a:buClr>
                <a:srgbClr val="4F8728"/>
              </a:buClr>
              <a:defRPr sz="2800">
                <a:solidFill>
                  <a:srgbClr val="005288"/>
                </a:solidFill>
                <a:latin typeface="Franklin Gothic Book" panose="020B0503020102020204" pitchFamily="34" charset="0"/>
              </a:defRPr>
            </a:lvl1pPr>
            <a:lvl2pPr marL="685800" indent="-228600">
              <a:buClr>
                <a:srgbClr val="4F8728"/>
              </a:buClr>
              <a:buFont typeface="Calibri" panose="020F0502020204030204" pitchFamily="34" charset="0"/>
              <a:buChar char="−"/>
              <a:defRPr sz="2400">
                <a:solidFill>
                  <a:srgbClr val="005288"/>
                </a:solidFill>
                <a:latin typeface="Franklin Gothic Book" panose="020B0503020102020204" pitchFamily="34" charset="0"/>
              </a:defRPr>
            </a:lvl2pPr>
            <a:lvl3pPr marL="1143000" indent="-228600">
              <a:buClr>
                <a:srgbClr val="4F8728"/>
              </a:buClr>
              <a:buFont typeface="Courier New" panose="02070309020205020404" pitchFamily="49" charset="0"/>
              <a:buChar char="o"/>
              <a:defRPr sz="2000">
                <a:solidFill>
                  <a:srgbClr val="005288"/>
                </a:solidFill>
                <a:latin typeface="Franklin Gothic Book" panose="020B0503020102020204" pitchFamily="34" charset="0"/>
              </a:defRPr>
            </a:lvl3pPr>
            <a:lvl4pPr marL="1600200" indent="-228600">
              <a:buClr>
                <a:srgbClr val="4F8728"/>
              </a:buClr>
              <a:buFont typeface="Wingdings" panose="05000000000000000000" pitchFamily="2" charset="2"/>
              <a:buChar char="§"/>
              <a:defRPr sz="1800">
                <a:solidFill>
                  <a:srgbClr val="005288"/>
                </a:solidFill>
                <a:latin typeface="Franklin Gothic Book" panose="020B0503020102020204" pitchFamily="34" charset="0"/>
              </a:defRPr>
            </a:lvl4pPr>
            <a:lvl5pPr marL="2057400" indent="-228600">
              <a:buClr>
                <a:srgbClr val="4F8728"/>
              </a:buClr>
              <a:buFont typeface="Arial" panose="020B0604020202020204" pitchFamily="34" charset="0"/>
              <a:buChar char="•"/>
              <a:defRPr sz="1800">
                <a:solidFill>
                  <a:srgbClr val="005288"/>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43D9643-67E7-45DD-9FFC-CAA3B8BD623D}"/>
              </a:ext>
            </a:extLst>
          </p:cNvPr>
          <p:cNvSpPr>
            <a:spLocks noGrp="1"/>
          </p:cNvSpPr>
          <p:nvPr>
            <p:ph idx="10"/>
          </p:nvPr>
        </p:nvSpPr>
        <p:spPr>
          <a:xfrm>
            <a:off x="6835877" y="1855121"/>
            <a:ext cx="5029200" cy="4351338"/>
          </a:xfrm>
        </p:spPr>
        <p:txBody>
          <a:bodyPr>
            <a:normAutofit/>
          </a:bodyPr>
          <a:lstStyle>
            <a:lvl1pPr>
              <a:buClr>
                <a:srgbClr val="4F8728"/>
              </a:buClr>
              <a:defRPr sz="2800">
                <a:solidFill>
                  <a:srgbClr val="005288"/>
                </a:solidFill>
                <a:latin typeface="Franklin Gothic Book" panose="020B0503020102020204" pitchFamily="34" charset="0"/>
              </a:defRPr>
            </a:lvl1pPr>
            <a:lvl2pPr marL="685800" indent="-228600">
              <a:buClr>
                <a:srgbClr val="4F8728"/>
              </a:buClr>
              <a:buFont typeface="Calibri" panose="020F0502020204030204" pitchFamily="34" charset="0"/>
              <a:buChar char="−"/>
              <a:defRPr sz="2400">
                <a:solidFill>
                  <a:srgbClr val="005288"/>
                </a:solidFill>
                <a:latin typeface="Franklin Gothic Book" panose="020B0503020102020204" pitchFamily="34" charset="0"/>
              </a:defRPr>
            </a:lvl2pPr>
            <a:lvl3pPr marL="1143000" indent="-228600">
              <a:buClr>
                <a:srgbClr val="4F8728"/>
              </a:buClr>
              <a:buFont typeface="Courier New" panose="02070309020205020404" pitchFamily="49" charset="0"/>
              <a:buChar char="o"/>
              <a:defRPr sz="2000">
                <a:solidFill>
                  <a:srgbClr val="005288"/>
                </a:solidFill>
                <a:latin typeface="Franklin Gothic Book" panose="020B0503020102020204" pitchFamily="34" charset="0"/>
              </a:defRPr>
            </a:lvl3pPr>
            <a:lvl4pPr marL="1600200" indent="-228600">
              <a:buClr>
                <a:srgbClr val="4F8728"/>
              </a:buClr>
              <a:buFont typeface="Wingdings" panose="05000000000000000000" pitchFamily="2" charset="2"/>
              <a:buChar char="§"/>
              <a:defRPr sz="1800">
                <a:solidFill>
                  <a:srgbClr val="005288"/>
                </a:solidFill>
                <a:latin typeface="Franklin Gothic Book" panose="020B0503020102020204" pitchFamily="34" charset="0"/>
              </a:defRPr>
            </a:lvl4pPr>
            <a:lvl5pPr marL="2057400" indent="-228600">
              <a:buClr>
                <a:srgbClr val="4F8728"/>
              </a:buClr>
              <a:buFont typeface="Arial" panose="020B0604020202020204" pitchFamily="34" charset="0"/>
              <a:buChar char="•"/>
              <a:defRPr sz="1800">
                <a:solidFill>
                  <a:srgbClr val="005288"/>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9170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4F8728"/>
        </a:solidFill>
        <a:effectLst/>
      </p:bgPr>
    </p:bg>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a:srcRect/>
          <a:stretch>
            <a:fillRect/>
          </a:stretch>
        </p:blipFill>
        <p:spPr bwMode="auto">
          <a:xfrm>
            <a:off x="5336117" y="5849938"/>
            <a:ext cx="6855883" cy="703262"/>
          </a:xfrm>
          <a:prstGeom prst="rect">
            <a:avLst/>
          </a:prstGeom>
          <a:noFill/>
          <a:ln w="9525">
            <a:noFill/>
            <a:miter lim="800000"/>
            <a:headEnd/>
            <a:tailEnd/>
          </a:ln>
        </p:spPr>
      </p:pic>
      <p:sp>
        <p:nvSpPr>
          <p:cNvPr id="5" name="Line 3"/>
          <p:cNvSpPr>
            <a:spLocks noChangeShapeType="1"/>
          </p:cNvSpPr>
          <p:nvPr userDrawn="1"/>
        </p:nvSpPr>
        <p:spPr bwMode="auto">
          <a:xfrm>
            <a:off x="0" y="3810000"/>
            <a:ext cx="12192000" cy="0"/>
          </a:xfrm>
          <a:prstGeom prst="line">
            <a:avLst/>
          </a:prstGeom>
          <a:noFill/>
          <a:ln w="19050">
            <a:solidFill>
              <a:schemeClr val="bg1"/>
            </a:solidFill>
            <a:round/>
            <a:headEnd/>
            <a:tailEnd/>
          </a:ln>
        </p:spPr>
        <p:txBody>
          <a:bodyPr wrap="none" anchor="ctr"/>
          <a:lstStyle/>
          <a:p>
            <a:pPr eaLnBrk="0" fontAlgn="base" hangingPunct="0">
              <a:spcBef>
                <a:spcPct val="0"/>
              </a:spcBef>
              <a:spcAft>
                <a:spcPct val="0"/>
              </a:spcAft>
              <a:defRPr/>
            </a:pPr>
            <a:endParaRPr lang="en-US" sz="1200">
              <a:solidFill>
                <a:srgbClr val="808080"/>
              </a:solidFill>
              <a:latin typeface="Times" pitchFamily="-65" charset="0"/>
            </a:endParaRPr>
          </a:p>
        </p:txBody>
      </p:sp>
      <p:sp>
        <p:nvSpPr>
          <p:cNvPr id="14" name="Rectangle 1028"/>
          <p:cNvSpPr>
            <a:spLocks noGrp="1" noChangeArrowheads="1"/>
          </p:cNvSpPr>
          <p:nvPr>
            <p:ph type="ctrTitle"/>
          </p:nvPr>
        </p:nvSpPr>
        <p:spPr>
          <a:xfrm>
            <a:off x="1333500" y="1524000"/>
            <a:ext cx="9347200" cy="2209800"/>
          </a:xfrm>
        </p:spPr>
        <p:txBody>
          <a:bodyPr anchor="b">
            <a:normAutofit/>
          </a:bodyPr>
          <a:lstStyle>
            <a:lvl1pPr algn="r">
              <a:defRPr sz="4400">
                <a:solidFill>
                  <a:schemeClr val="bg1"/>
                </a:solidFill>
                <a:latin typeface="Franklin Gothic Book" panose="020B0503020102020204" pitchFamily="34" charset="0"/>
              </a:defRPr>
            </a:lvl1pPr>
          </a:lstStyle>
          <a:p>
            <a:r>
              <a:rPr lang="en-US"/>
              <a:t>Click to edit Master title style</a:t>
            </a:r>
          </a:p>
        </p:txBody>
      </p:sp>
    </p:spTree>
    <p:extLst>
      <p:ext uri="{BB962C8B-B14F-4D97-AF65-F5344CB8AC3E}">
        <p14:creationId xmlns:p14="http://schemas.microsoft.com/office/powerpoint/2010/main" val="4477460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11" name="Picture 10" descr="A picture containing water, outdoor, sky, traveling&#10;&#10;Description automatically generated">
            <a:extLst>
              <a:ext uri="{FF2B5EF4-FFF2-40B4-BE49-F238E27FC236}">
                <a16:creationId xmlns:a16="http://schemas.microsoft.com/office/drawing/2014/main" id="{B81F4DC3-8EFF-4B84-A6C5-71664EA4CCC5}"/>
              </a:ext>
            </a:extLst>
          </p:cNvPr>
          <p:cNvPicPr>
            <a:picLocks noChangeAspect="1"/>
          </p:cNvPicPr>
          <p:nvPr userDrawn="1"/>
        </p:nvPicPr>
        <p:blipFill rotWithShape="1">
          <a:blip r:embed="rId2"/>
          <a:srcRect t="7813" b="7813"/>
          <a:stretch/>
        </p:blipFill>
        <p:spPr>
          <a:xfrm>
            <a:off x="0" y="-1"/>
            <a:ext cx="12192000" cy="6858001"/>
          </a:xfrm>
          <a:prstGeom prst="rect">
            <a:avLst/>
          </a:prstGeom>
        </p:spPr>
      </p:pic>
      <p:sp>
        <p:nvSpPr>
          <p:cNvPr id="9" name="Rectangle 8">
            <a:extLst>
              <a:ext uri="{FF2B5EF4-FFF2-40B4-BE49-F238E27FC236}">
                <a16:creationId xmlns:a16="http://schemas.microsoft.com/office/drawing/2014/main" id="{867FDC66-380D-4719-B3FA-A2E9FA9D6741}"/>
              </a:ext>
            </a:extLst>
          </p:cNvPr>
          <p:cNvSpPr/>
          <p:nvPr userDrawn="1"/>
        </p:nvSpPr>
        <p:spPr>
          <a:xfrm>
            <a:off x="-3437" y="0"/>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5099059"/>
            <a:ext cx="3698875" cy="1318085"/>
          </a:xfrm>
          <a:prstGeom prst="rect">
            <a:avLst/>
          </a:prstGeom>
        </p:spPr>
      </p:pic>
    </p:spTree>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340FB6-F258-4065-9E8D-94D20A693D9E}"/>
              </a:ext>
            </a:extLst>
          </p:cNvPr>
          <p:cNvSpPr>
            <a:spLocks noGrp="1"/>
          </p:cNvSpPr>
          <p:nvPr>
            <p:ph type="dt" sz="half" idx="10"/>
          </p:nvPr>
        </p:nvSpPr>
        <p:spPr/>
        <p:txBody>
          <a:bodyPr/>
          <a:lstStyle/>
          <a:p>
            <a:fld id="{BD0B66B5-0C87-4961-B1CA-C3AF1EFF2844}" type="datetimeFigureOut">
              <a:rPr lang="en-US" smtClean="0"/>
              <a:t>6/1/2023</a:t>
            </a:fld>
            <a:endParaRPr lang="en-US"/>
          </a:p>
        </p:txBody>
      </p:sp>
      <p:sp>
        <p:nvSpPr>
          <p:cNvPr id="3" name="Footer Placeholder 2">
            <a:extLst>
              <a:ext uri="{FF2B5EF4-FFF2-40B4-BE49-F238E27FC236}">
                <a16:creationId xmlns:a16="http://schemas.microsoft.com/office/drawing/2014/main" id="{AB87A9EE-B657-43ED-8332-51EAD96122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E065A7-8BA8-40FF-B82F-3990CFB5ACDC}"/>
              </a:ext>
            </a:extLst>
          </p:cNvPr>
          <p:cNvSpPr>
            <a:spLocks noGrp="1"/>
          </p:cNvSpPr>
          <p:nvPr>
            <p:ph type="sldNum" sz="quarter" idx="12"/>
          </p:nvPr>
        </p:nvSpPr>
        <p:spPr/>
        <p:txBody>
          <a:bodyPr/>
          <a:lstStyle/>
          <a:p>
            <a:fld id="{8CC3A793-E334-4E4F-A30C-4DC05D50DD4E}" type="slidenum">
              <a:rPr lang="en-US" smtClean="0"/>
              <a:t>‹#›</a:t>
            </a:fld>
            <a:endParaRPr lang="en-US"/>
          </a:p>
        </p:txBody>
      </p:sp>
    </p:spTree>
    <p:extLst>
      <p:ext uri="{BB962C8B-B14F-4D97-AF65-F5344CB8AC3E}">
        <p14:creationId xmlns:p14="http://schemas.microsoft.com/office/powerpoint/2010/main" val="347923062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 - bullets">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1828800" y="2057400"/>
            <a:ext cx="9914467" cy="4029364"/>
          </a:xfrm>
        </p:spPr>
        <p:txBody>
          <a:bodyPr/>
          <a:lstStyle>
            <a:lvl1pPr>
              <a:buFont typeface="Arial"/>
              <a:buChar char="•"/>
              <a:defRPr sz="2400">
                <a:solidFill>
                  <a:srgbClr val="005288"/>
                </a:solidFill>
              </a:defRPr>
            </a:lvl1pPr>
            <a:lvl2pPr marL="628650" indent="-284163">
              <a:defRPr sz="2000">
                <a:solidFill>
                  <a:srgbClr val="005288"/>
                </a:solidFill>
              </a:defRPr>
            </a:lvl2pPr>
            <a:lvl3pPr>
              <a:defRPr sz="2000">
                <a:solidFill>
                  <a:srgbClr val="005288"/>
                </a:solidFill>
              </a:defRPr>
            </a:lvl3pPr>
            <a:lvl4pPr>
              <a:defRPr sz="2000">
                <a:solidFill>
                  <a:srgbClr val="005288"/>
                </a:solidFill>
              </a:defRPr>
            </a:lvl4pPr>
            <a:lvl5pPr>
              <a:defRPr sz="2000">
                <a:solidFill>
                  <a:srgbClr val="00528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sz="3600">
                <a:solidFill>
                  <a:srgbClr val="005288"/>
                </a:solidFill>
              </a:defRPr>
            </a:lvl1pPr>
          </a:lstStyle>
          <a:p>
            <a:r>
              <a:rPr lang="en-US"/>
              <a:t>Click to edit Master title style</a:t>
            </a:r>
          </a:p>
        </p:txBody>
      </p:sp>
    </p:spTree>
    <p:extLst>
      <p:ext uri="{BB962C8B-B14F-4D97-AF65-F5344CB8AC3E}">
        <p14:creationId xmlns:p14="http://schemas.microsoft.com/office/powerpoint/2010/main" val="2007773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Comparison">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id="{C7694494-74FC-4508-B64E-7A1872082F09}"/>
              </a:ext>
            </a:extLst>
          </p:cNvPr>
          <p:cNvSpPr>
            <a:spLocks noChangeArrowheads="1"/>
          </p:cNvSpPr>
          <p:nvPr userDrawn="1"/>
        </p:nvSpPr>
        <p:spPr bwMode="auto">
          <a:xfrm>
            <a:off x="0" y="6386514"/>
            <a:ext cx="12192000" cy="471487"/>
          </a:xfrm>
          <a:prstGeom prst="rect">
            <a:avLst/>
          </a:prstGeom>
          <a:solidFill>
            <a:srgbClr val="DDDE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sp>
        <p:nvSpPr>
          <p:cNvPr id="8" name="Text Box 14">
            <a:extLst>
              <a:ext uri="{FF2B5EF4-FFF2-40B4-BE49-F238E27FC236}">
                <a16:creationId xmlns:a16="http://schemas.microsoft.com/office/drawing/2014/main" id="{B8D5C3C1-EE46-4186-A1AA-E6ACF0E20A2E}"/>
              </a:ext>
            </a:extLst>
          </p:cNvPr>
          <p:cNvSpPr txBox="1">
            <a:spLocks noChangeArrowheads="1"/>
          </p:cNvSpPr>
          <p:nvPr userDrawn="1"/>
        </p:nvSpPr>
        <p:spPr bwMode="auto">
          <a:xfrm>
            <a:off x="5080000" y="6608763"/>
            <a:ext cx="2032000" cy="13811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fld id="{F69D6CE2-EB35-47C6-8A6A-10BEA7F62B9E}" type="slidenum">
              <a:rPr lang="en-US" altLang="en-US" sz="900" b="0" smtClean="0">
                <a:solidFill>
                  <a:srgbClr val="5B5C5E"/>
                </a:solidFill>
                <a:latin typeface="Franklin Gothic Demi" panose="020B0603020102020204" pitchFamily="34" charset="0"/>
              </a:rPr>
              <a:pPr algn="ctr" eaLnBrk="1" hangingPunct="1">
                <a:spcBef>
                  <a:spcPct val="50000"/>
                </a:spcBef>
                <a:defRPr/>
              </a:pPr>
              <a:t>‹#›</a:t>
            </a:fld>
            <a:endParaRPr lang="en-US" altLang="en-US" sz="900" b="0" dirty="0">
              <a:solidFill>
                <a:srgbClr val="5B5C5E"/>
              </a:solidFill>
              <a:latin typeface="Franklin Gothic Demi" panose="020B0603020102020204" pitchFamily="34" charset="0"/>
            </a:endParaRPr>
          </a:p>
        </p:txBody>
      </p:sp>
      <p:sp>
        <p:nvSpPr>
          <p:cNvPr id="9" name="Rectangle 7">
            <a:extLst>
              <a:ext uri="{FF2B5EF4-FFF2-40B4-BE49-F238E27FC236}">
                <a16:creationId xmlns:a16="http://schemas.microsoft.com/office/drawing/2014/main" id="{32199350-B74E-43E0-A4E3-468717E2C30F}"/>
              </a:ext>
            </a:extLst>
          </p:cNvPr>
          <p:cNvSpPr>
            <a:spLocks noChangeArrowheads="1"/>
          </p:cNvSpPr>
          <p:nvPr userDrawn="1"/>
        </p:nvSpPr>
        <p:spPr bwMode="auto">
          <a:xfrm>
            <a:off x="0" y="0"/>
            <a:ext cx="12192000" cy="121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pic>
        <p:nvPicPr>
          <p:cNvPr id="11" name="Picture 20" descr="Fema logo 19 percent">
            <a:extLst>
              <a:ext uri="{FF2B5EF4-FFF2-40B4-BE49-F238E27FC236}">
                <a16:creationId xmlns:a16="http://schemas.microsoft.com/office/drawing/2014/main" id="{2D6A3D0D-4443-48EA-B22E-69E1C161FA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7851" y="6437313"/>
            <a:ext cx="1361016"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609600" y="46038"/>
            <a:ext cx="10972800" cy="1154112"/>
          </a:xfrm>
        </p:spPr>
        <p:txBody>
          <a:bodyPr/>
          <a:lstStyle/>
          <a:p>
            <a:r>
              <a:rPr lang="en-US"/>
              <a:t>Click to edit Master title style</a:t>
            </a:r>
          </a:p>
        </p:txBody>
      </p:sp>
      <p:sp>
        <p:nvSpPr>
          <p:cNvPr id="12" name="Date Placeholder 6">
            <a:extLst>
              <a:ext uri="{FF2B5EF4-FFF2-40B4-BE49-F238E27FC236}">
                <a16:creationId xmlns:a16="http://schemas.microsoft.com/office/drawing/2014/main" id="{E73BE0F4-C744-4F68-95D1-49A7E93095C3}"/>
              </a:ext>
            </a:extLst>
          </p:cNvPr>
          <p:cNvSpPr>
            <a:spLocks noGrp="1"/>
          </p:cNvSpPr>
          <p:nvPr>
            <p:ph type="dt" sz="half" idx="10"/>
          </p:nvPr>
        </p:nvSpPr>
        <p:spPr>
          <a:xfrm>
            <a:off x="8382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E461AD6D-2938-4FC6-9C4A-2A6E87D3EBE7}" type="datetimeFigureOut">
              <a:rPr lang="en-US" altLang="en-US"/>
              <a:pPr>
                <a:defRPr/>
              </a:pPr>
              <a:t>6/1/2023</a:t>
            </a:fld>
            <a:endParaRPr lang="en-US" altLang="en-US" dirty="0"/>
          </a:p>
        </p:txBody>
      </p:sp>
      <p:sp>
        <p:nvSpPr>
          <p:cNvPr id="13" name="Footer Placeholder 7">
            <a:extLst>
              <a:ext uri="{FF2B5EF4-FFF2-40B4-BE49-F238E27FC236}">
                <a16:creationId xmlns:a16="http://schemas.microsoft.com/office/drawing/2014/main" id="{B07815E5-3B6D-469E-8562-6D6518CEA37D}"/>
              </a:ext>
            </a:extLst>
          </p:cNvPr>
          <p:cNvSpPr>
            <a:spLocks noGrp="1"/>
          </p:cNvSpPr>
          <p:nvPr>
            <p:ph type="ftr" sz="quarter" idx="11"/>
          </p:nvPr>
        </p:nvSpPr>
        <p:spPr>
          <a:xfrm>
            <a:off x="4038600" y="6356351"/>
            <a:ext cx="4114800" cy="365125"/>
          </a:xfrm>
          <a:prstGeom prst="rect">
            <a:avLst/>
          </a:prstGeom>
        </p:spPr>
        <p:txBody>
          <a:bodyPr/>
          <a:lstStyle>
            <a:lvl1pPr eaLnBrk="0" hangingPunct="0">
              <a:defRPr>
                <a:latin typeface="Arial" pitchFamily="34" charset="0"/>
                <a:ea typeface="+mn-ea"/>
                <a:cs typeface="+mn-cs"/>
              </a:defRPr>
            </a:lvl1pPr>
          </a:lstStyle>
          <a:p>
            <a:pPr>
              <a:defRPr/>
            </a:pPr>
            <a:endParaRPr lang="en-US" dirty="0"/>
          </a:p>
        </p:txBody>
      </p:sp>
      <p:sp>
        <p:nvSpPr>
          <p:cNvPr id="14" name="Slide Number Placeholder 8">
            <a:extLst>
              <a:ext uri="{FF2B5EF4-FFF2-40B4-BE49-F238E27FC236}">
                <a16:creationId xmlns:a16="http://schemas.microsoft.com/office/drawing/2014/main" id="{274570C5-5EA1-4723-8FFF-48ED8915D282}"/>
              </a:ext>
            </a:extLst>
          </p:cNvPr>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791ACD3F-A759-4525-9973-2641355DB78E}" type="slidenum">
              <a:rPr lang="en-US" altLang="en-US"/>
              <a:pPr>
                <a:defRPr/>
              </a:pPr>
              <a:t>‹#›</a:t>
            </a:fld>
            <a:endParaRPr lang="en-US" altLang="en-US" dirty="0"/>
          </a:p>
        </p:txBody>
      </p:sp>
    </p:spTree>
    <p:extLst>
      <p:ext uri="{BB962C8B-B14F-4D97-AF65-F5344CB8AC3E}">
        <p14:creationId xmlns:p14="http://schemas.microsoft.com/office/powerpoint/2010/main" val="4078970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87"/>
          <p:cNvSpPr txBox="1">
            <a:spLocks noGrp="1"/>
          </p:cNvSpPr>
          <p:nvPr>
            <p:ph type="title"/>
          </p:nvPr>
        </p:nvSpPr>
        <p:spPr>
          <a:xfrm>
            <a:off x="609600" y="46038"/>
            <a:ext cx="10972800" cy="1154112"/>
          </a:xfrm>
          <a:prstGeom prst="rect">
            <a:avLst/>
          </a:prstGeom>
          <a:noFill/>
          <a:ln>
            <a:noFill/>
          </a:ln>
        </p:spPr>
        <p:txBody>
          <a:bodyPr spcFirstLastPara="1" wrap="square" lIns="91425" tIns="45700" rIns="91425" bIns="45700" anchor="b" anchorCtr="0">
            <a:noAutofit/>
          </a:bodyPr>
          <a:lstStyle>
            <a:lvl1pPr lvl="0" algn="l">
              <a:lnSpc>
                <a:spcPct val="80000"/>
              </a:lnSpc>
              <a:spcBef>
                <a:spcPts val="0"/>
              </a:spcBef>
              <a:spcAft>
                <a:spcPts val="0"/>
              </a:spcAft>
              <a:buSzPts val="1400"/>
              <a:buNone/>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24" name="Google Shape;24;p87"/>
          <p:cNvSpPr txBox="1">
            <a:spLocks noGrp="1"/>
          </p:cNvSpPr>
          <p:nvPr>
            <p:ph type="body" idx="1"/>
          </p:nvPr>
        </p:nvSpPr>
        <p:spPr>
          <a:xfrm>
            <a:off x="609600" y="1379835"/>
            <a:ext cx="10972800" cy="4797128"/>
          </a:xfrm>
          <a:prstGeom prst="rect">
            <a:avLst/>
          </a:prstGeom>
          <a:noFill/>
          <a:ln>
            <a:noFill/>
          </a:ln>
        </p:spPr>
        <p:txBody>
          <a:bodyPr spcFirstLastPara="1" wrap="square" lIns="91425" tIns="45700" rIns="91425" bIns="45700" anchor="t" anchorCtr="0">
            <a:noAutofit/>
          </a:bodyPr>
          <a:lstStyle>
            <a:lvl1pPr marL="457200" lvl="0" indent="-365760" algn="l">
              <a:spcBef>
                <a:spcPts val="840"/>
              </a:spcBef>
              <a:spcAft>
                <a:spcPts val="0"/>
              </a:spcAft>
              <a:buClr>
                <a:srgbClr val="747170"/>
              </a:buClr>
              <a:buSzPts val="2160"/>
              <a:buFont typeface="Noto Sans Symbols"/>
              <a:buChar char="▪"/>
              <a:defRPr sz="2400" b="0">
                <a:solidFill>
                  <a:schemeClr val="dk1"/>
                </a:solidFill>
                <a:latin typeface="Libre Franklin Medium"/>
                <a:ea typeface="Libre Franklin Medium"/>
                <a:cs typeface="Libre Franklin Medium"/>
                <a:sym typeface="Libre Franklin Medium"/>
              </a:defRPr>
            </a:lvl1pPr>
            <a:lvl2pPr marL="914400" lvl="1" indent="-342900" algn="l">
              <a:spcBef>
                <a:spcPts val="500"/>
              </a:spcBef>
              <a:spcAft>
                <a:spcPts val="0"/>
              </a:spcAft>
              <a:buClr>
                <a:srgbClr val="747170"/>
              </a:buClr>
              <a:buSzPts val="1800"/>
              <a:buFont typeface="Noto Sans Symbols"/>
              <a:buChar char="▪"/>
              <a:defRPr sz="2000" b="0">
                <a:solidFill>
                  <a:schemeClr val="dk1"/>
                </a:solidFill>
                <a:latin typeface="Libre Franklin Medium"/>
                <a:ea typeface="Libre Franklin Medium"/>
                <a:cs typeface="Libre Franklin Medium"/>
                <a:sym typeface="Libre Franklin Medium"/>
              </a:defRPr>
            </a:lvl2pPr>
            <a:lvl3pPr marL="1371600" lvl="2" indent="-331469" algn="l">
              <a:spcBef>
                <a:spcPts val="450"/>
              </a:spcBef>
              <a:spcAft>
                <a:spcPts val="0"/>
              </a:spcAft>
              <a:buClr>
                <a:srgbClr val="747170"/>
              </a:buClr>
              <a:buSzPts val="1620"/>
              <a:buFont typeface="Noto Sans Symbols"/>
              <a:buChar char="▪"/>
              <a:defRPr sz="1800" b="0">
                <a:solidFill>
                  <a:schemeClr val="dk1"/>
                </a:solidFill>
                <a:latin typeface="Libre Franklin Medium"/>
                <a:ea typeface="Libre Franklin Medium"/>
                <a:cs typeface="Libre Franklin Medium"/>
                <a:sym typeface="Libre Franklin Medium"/>
              </a:defRPr>
            </a:lvl3pPr>
            <a:lvl4pPr marL="1828800" lvl="3" indent="-320039" algn="l">
              <a:spcBef>
                <a:spcPts val="320"/>
              </a:spcBef>
              <a:spcAft>
                <a:spcPts val="0"/>
              </a:spcAft>
              <a:buClr>
                <a:srgbClr val="747170"/>
              </a:buClr>
              <a:buSzPts val="1440"/>
              <a:buFont typeface="Noto Sans Symbols"/>
              <a:buChar char="▪"/>
              <a:defRPr sz="1600" b="0">
                <a:solidFill>
                  <a:schemeClr val="dk1"/>
                </a:solidFill>
                <a:latin typeface="Libre Franklin Medium"/>
                <a:ea typeface="Libre Franklin Medium"/>
                <a:cs typeface="Libre Franklin Medium"/>
                <a:sym typeface="Libre Franklin Medium"/>
              </a:defRPr>
            </a:lvl4pPr>
            <a:lvl5pPr marL="2286000" lvl="4" indent="-308610" algn="l">
              <a:spcBef>
                <a:spcPts val="280"/>
              </a:spcBef>
              <a:spcAft>
                <a:spcPts val="0"/>
              </a:spcAft>
              <a:buClr>
                <a:srgbClr val="747170"/>
              </a:buClr>
              <a:buSzPts val="1260"/>
              <a:buFont typeface="Noto Sans Symbols"/>
              <a:buChar char="▪"/>
              <a:defRPr sz="1400" b="0">
                <a:solidFill>
                  <a:schemeClr val="dk1"/>
                </a:solidFill>
                <a:latin typeface="Libre Franklin Medium"/>
                <a:ea typeface="Libre Franklin Medium"/>
                <a:cs typeface="Libre Franklin Medium"/>
                <a:sym typeface="Libre Franklin Medium"/>
              </a:defRPr>
            </a:lvl5pPr>
            <a:lvl6pPr marL="2743200" lvl="5" indent="-331470" algn="l">
              <a:spcBef>
                <a:spcPts val="360"/>
              </a:spcBef>
              <a:spcAft>
                <a:spcPts val="0"/>
              </a:spcAft>
              <a:buSzPts val="1620"/>
              <a:buChar char="▪"/>
              <a:defRPr/>
            </a:lvl6pPr>
            <a:lvl7pPr marL="3200400" lvl="6" indent="-331470" algn="l">
              <a:spcBef>
                <a:spcPts val="360"/>
              </a:spcBef>
              <a:spcAft>
                <a:spcPts val="0"/>
              </a:spcAft>
              <a:buSzPts val="1620"/>
              <a:buChar char="▪"/>
              <a:defRPr/>
            </a:lvl7pPr>
            <a:lvl8pPr marL="3657600" lvl="7" indent="-331470" algn="l">
              <a:spcBef>
                <a:spcPts val="360"/>
              </a:spcBef>
              <a:spcAft>
                <a:spcPts val="0"/>
              </a:spcAft>
              <a:buSzPts val="1620"/>
              <a:buChar char="▪"/>
              <a:defRPr/>
            </a:lvl8pPr>
            <a:lvl9pPr marL="4114800" lvl="8" indent="-331470" algn="l">
              <a:spcBef>
                <a:spcPts val="360"/>
              </a:spcBef>
              <a:spcAft>
                <a:spcPts val="0"/>
              </a:spcAft>
              <a:buSzPts val="1620"/>
              <a:buChar char="▪"/>
              <a:defRPr/>
            </a:lvl9pPr>
          </a:lstStyle>
          <a:p>
            <a:endParaRPr/>
          </a:p>
        </p:txBody>
      </p:sp>
    </p:spTree>
    <p:extLst>
      <p:ext uri="{BB962C8B-B14F-4D97-AF65-F5344CB8AC3E}">
        <p14:creationId xmlns:p14="http://schemas.microsoft.com/office/powerpoint/2010/main" val="3005032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Generic Content Page">
    <p:spTree>
      <p:nvGrpSpPr>
        <p:cNvPr id="1" name=""/>
        <p:cNvGrpSpPr/>
        <p:nvPr/>
      </p:nvGrpSpPr>
      <p:grpSpPr>
        <a:xfrm>
          <a:off x="0" y="0"/>
          <a:ext cx="0" cy="0"/>
          <a:chOff x="0" y="0"/>
          <a:chExt cx="0" cy="0"/>
        </a:xfrm>
      </p:grpSpPr>
      <p:pic>
        <p:nvPicPr>
          <p:cNvPr id="8" name="Picture 7" descr="new slide_2.jpg"/>
          <p:cNvPicPr>
            <a:picLocks noChangeAspect="1"/>
          </p:cNvPicPr>
          <p:nvPr userDrawn="1"/>
        </p:nvPicPr>
        <p:blipFill rotWithShape="1">
          <a:blip r:embed="rId2">
            <a:extLst>
              <a:ext uri="{28A0092B-C50C-407E-A947-70E740481C1C}">
                <a14:useLocalDpi xmlns:a14="http://schemas.microsoft.com/office/drawing/2010/main" val="0"/>
              </a:ext>
            </a:extLst>
          </a:blip>
          <a:srcRect b="7667"/>
          <a:stretch/>
        </p:blipFill>
        <p:spPr>
          <a:xfrm>
            <a:off x="0" y="0"/>
            <a:ext cx="12192000" cy="6332220"/>
          </a:xfrm>
          <a:prstGeom prst="rect">
            <a:avLst/>
          </a:prstGeom>
        </p:spPr>
      </p:pic>
      <p:sp>
        <p:nvSpPr>
          <p:cNvPr id="2" name="Title 1"/>
          <p:cNvSpPr>
            <a:spLocks noGrp="1"/>
          </p:cNvSpPr>
          <p:nvPr>
            <p:ph type="title" hasCustomPrompt="1"/>
          </p:nvPr>
        </p:nvSpPr>
        <p:spPr>
          <a:xfrm>
            <a:off x="462843" y="894080"/>
            <a:ext cx="8997247" cy="460588"/>
          </a:xfrm>
        </p:spPr>
        <p:txBody>
          <a:bodyPr>
            <a:normAutofit/>
          </a:bodyPr>
          <a:lstStyle>
            <a:lvl1pPr algn="l">
              <a:defRPr sz="2400" b="0" i="0" cap="all">
                <a:solidFill>
                  <a:srgbClr val="FFFFFF"/>
                </a:solidFill>
                <a:latin typeface="Arial" panose="020B0604020202020204" pitchFamily="34" charset="0"/>
                <a:cs typeface="Arial" panose="020B0604020202020204" pitchFamily="34" charset="0"/>
              </a:defRPr>
            </a:lvl1pPr>
          </a:lstStyle>
          <a:p>
            <a:r>
              <a:rPr lang="en-US"/>
              <a:t>Slide Title Here</a:t>
            </a:r>
          </a:p>
        </p:txBody>
      </p:sp>
      <p:sp>
        <p:nvSpPr>
          <p:cNvPr id="6" name="Slide Number Placeholder 5"/>
          <p:cNvSpPr>
            <a:spLocks noGrp="1"/>
          </p:cNvSpPr>
          <p:nvPr>
            <p:ph type="sldNum" sz="quarter" idx="12"/>
          </p:nvPr>
        </p:nvSpPr>
        <p:spPr>
          <a:xfrm>
            <a:off x="11164711" y="6110808"/>
            <a:ext cx="609608"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365B981D-4030-6842-946E-1F7B39BFC8BB}" type="slidenum">
              <a:rPr lang="en-US" smtClean="0"/>
              <a:pPr/>
              <a:t>‹#›</a:t>
            </a:fld>
            <a:endParaRPr lang="en-US"/>
          </a:p>
        </p:txBody>
      </p:sp>
      <p:sp>
        <p:nvSpPr>
          <p:cNvPr id="4" name="Text Placeholder 3"/>
          <p:cNvSpPr>
            <a:spLocks noGrp="1"/>
          </p:cNvSpPr>
          <p:nvPr>
            <p:ph type="body" sz="quarter" idx="15"/>
          </p:nvPr>
        </p:nvSpPr>
        <p:spPr>
          <a:xfrm>
            <a:off x="463551" y="1534161"/>
            <a:ext cx="11311467" cy="4576128"/>
          </a:xfrm>
        </p:spPr>
        <p:txBody>
          <a:bodyPr>
            <a:noAutofit/>
          </a:bodyPr>
          <a:lstStyle>
            <a:lvl1pPr>
              <a:defRPr sz="2800" baseline="0">
                <a:latin typeface="Arial" panose="020B0604020202020204" pitchFamily="34" charset="0"/>
              </a:defRPr>
            </a:lvl1pPr>
            <a:lvl2pPr>
              <a:defRPr sz="2400"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2033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hart with caption ">
  <p:cSld name="Chart with caption ">
    <p:spTree>
      <p:nvGrpSpPr>
        <p:cNvPr id="1" name="Shape 97"/>
        <p:cNvGrpSpPr/>
        <p:nvPr/>
      </p:nvGrpSpPr>
      <p:grpSpPr>
        <a:xfrm>
          <a:off x="0" y="0"/>
          <a:ext cx="0" cy="0"/>
          <a:chOff x="0" y="0"/>
          <a:chExt cx="0" cy="0"/>
        </a:xfrm>
      </p:grpSpPr>
      <p:sp>
        <p:nvSpPr>
          <p:cNvPr id="98" name="Google Shape;98;p24"/>
          <p:cNvSpPr txBox="1">
            <a:spLocks noGrp="1"/>
          </p:cNvSpPr>
          <p:nvPr>
            <p:ph type="body" idx="1"/>
          </p:nvPr>
        </p:nvSpPr>
        <p:spPr>
          <a:xfrm>
            <a:off x="7219366" y="1549401"/>
            <a:ext cx="4234455" cy="3880720"/>
          </a:xfrm>
          <a:prstGeom prst="rect">
            <a:avLst/>
          </a:prstGeom>
          <a:noFill/>
          <a:ln>
            <a:noFill/>
          </a:ln>
        </p:spPr>
        <p:txBody>
          <a:bodyPr spcFirstLastPara="1" wrap="square" lIns="91425" tIns="45700" rIns="91425" bIns="45700" anchor="t" anchorCtr="0">
            <a:normAutofit/>
          </a:bodyPr>
          <a:lstStyle>
            <a:lvl1pPr marL="457200" lvl="0" indent="-228600" algn="l">
              <a:lnSpc>
                <a:spcPct val="137500"/>
              </a:lnSpc>
              <a:spcBef>
                <a:spcPts val="1500"/>
              </a:spcBef>
              <a:spcAft>
                <a:spcPts val="0"/>
              </a:spcAft>
              <a:buSzPts val="1600"/>
              <a:buNone/>
              <a:defRPr sz="1600"/>
            </a:lvl1pPr>
            <a:lvl2pPr marL="914400" lvl="1" indent="-228600" algn="l">
              <a:spcBef>
                <a:spcPts val="1000"/>
              </a:spcBef>
              <a:spcAft>
                <a:spcPts val="0"/>
              </a:spcAft>
              <a:buSzPts val="600"/>
              <a:buNone/>
              <a:defRPr sz="1200"/>
            </a:lvl2pPr>
            <a:lvl3pPr marL="1371600" lvl="2" indent="-228600" algn="l">
              <a:spcBef>
                <a:spcPts val="10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9" name="Google Shape;99;p24"/>
          <p:cNvSpPr txBox="1">
            <a:spLocks noGrp="1"/>
          </p:cNvSpPr>
          <p:nvPr>
            <p:ph type="body" idx="2"/>
          </p:nvPr>
        </p:nvSpPr>
        <p:spPr>
          <a:xfrm>
            <a:off x="763008" y="1549402"/>
            <a:ext cx="6023847" cy="3880719"/>
          </a:xfrm>
          <a:prstGeom prst="rect">
            <a:avLst/>
          </a:prstGeom>
          <a:noFill/>
          <a:ln>
            <a:noFill/>
          </a:ln>
        </p:spPr>
        <p:txBody>
          <a:bodyPr spcFirstLastPara="1" wrap="square" lIns="91425" tIns="45700" rIns="91425" bIns="45700" anchor="t" anchorCtr="0">
            <a:normAutofit/>
          </a:bodyPr>
          <a:lstStyle>
            <a:lvl1pPr marL="457200" lvl="0" indent="-228600" algn="l">
              <a:lnSpc>
                <a:spcPct val="118181"/>
              </a:lnSpc>
              <a:spcBef>
                <a:spcPts val="1000"/>
              </a:spcBef>
              <a:spcAft>
                <a:spcPts val="0"/>
              </a:spcAft>
              <a:buSzPts val="2200"/>
              <a:buNone/>
              <a:defRPr/>
            </a:lvl1pPr>
            <a:lvl2pPr marL="914400" lvl="1" indent="-285750" algn="l">
              <a:spcBef>
                <a:spcPts val="1000"/>
              </a:spcBef>
              <a:spcAft>
                <a:spcPts val="0"/>
              </a:spcAft>
              <a:buSzPts val="900"/>
              <a:buChar char="◻"/>
              <a:defRPr/>
            </a:lvl2pPr>
            <a:lvl3pPr marL="1371600" lvl="2" indent="-342900" algn="l">
              <a:spcBef>
                <a:spcPts val="100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0" name="Google Shape;100;p24"/>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5288"/>
              </a:buClr>
              <a:buSzPts val="2800"/>
              <a:buFont typeface="Libre Franklin Medium"/>
              <a:buNone/>
              <a:defRPr>
                <a:solidFill>
                  <a:srgbClr val="0052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24"/>
          <p:cNvSpPr txBox="1">
            <a:spLocks noGrp="1"/>
          </p:cNvSpPr>
          <p:nvPr>
            <p:ph type="sldNum" idx="12"/>
          </p:nvPr>
        </p:nvSpPr>
        <p:spPr>
          <a:xfrm>
            <a:off x="738189" y="6173791"/>
            <a:ext cx="1071562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5A5B5D"/>
                </a:solidFill>
                <a:latin typeface="Libre Franklin"/>
                <a:ea typeface="Libre Franklin"/>
                <a:cs typeface="Libre Franklin"/>
                <a:sym typeface="Libre Franklin"/>
              </a:defRPr>
            </a:lvl1pPr>
            <a:lvl2pPr marL="0" lvl="1" indent="0" algn="ctr">
              <a:spcBef>
                <a:spcPts val="0"/>
              </a:spcBef>
              <a:buNone/>
              <a:defRPr sz="1200" b="0" i="0" u="none" strike="noStrike" cap="none">
                <a:solidFill>
                  <a:srgbClr val="5A5B5D"/>
                </a:solidFill>
                <a:latin typeface="Libre Franklin"/>
                <a:ea typeface="Libre Franklin"/>
                <a:cs typeface="Libre Franklin"/>
                <a:sym typeface="Libre Franklin"/>
              </a:defRPr>
            </a:lvl2pPr>
            <a:lvl3pPr marL="0" lvl="2" indent="0" algn="ctr">
              <a:spcBef>
                <a:spcPts val="0"/>
              </a:spcBef>
              <a:buNone/>
              <a:defRPr sz="1200" b="0" i="0" u="none" strike="noStrike" cap="none">
                <a:solidFill>
                  <a:srgbClr val="5A5B5D"/>
                </a:solidFill>
                <a:latin typeface="Libre Franklin"/>
                <a:ea typeface="Libre Franklin"/>
                <a:cs typeface="Libre Franklin"/>
                <a:sym typeface="Libre Franklin"/>
              </a:defRPr>
            </a:lvl3pPr>
            <a:lvl4pPr marL="0" lvl="3" indent="0" algn="ctr">
              <a:spcBef>
                <a:spcPts val="0"/>
              </a:spcBef>
              <a:buNone/>
              <a:defRPr sz="1200" b="0" i="0" u="none" strike="noStrike" cap="none">
                <a:solidFill>
                  <a:srgbClr val="5A5B5D"/>
                </a:solidFill>
                <a:latin typeface="Libre Franklin"/>
                <a:ea typeface="Libre Franklin"/>
                <a:cs typeface="Libre Franklin"/>
                <a:sym typeface="Libre Franklin"/>
              </a:defRPr>
            </a:lvl4pPr>
            <a:lvl5pPr marL="0" lvl="4" indent="0" algn="ctr">
              <a:spcBef>
                <a:spcPts val="0"/>
              </a:spcBef>
              <a:buNone/>
              <a:defRPr sz="1200" b="0" i="0" u="none" strike="noStrike" cap="none">
                <a:solidFill>
                  <a:srgbClr val="5A5B5D"/>
                </a:solidFill>
                <a:latin typeface="Libre Franklin"/>
                <a:ea typeface="Libre Franklin"/>
                <a:cs typeface="Libre Franklin"/>
                <a:sym typeface="Libre Franklin"/>
              </a:defRPr>
            </a:lvl5pPr>
            <a:lvl6pPr marL="0" lvl="5" indent="0" algn="ctr">
              <a:spcBef>
                <a:spcPts val="0"/>
              </a:spcBef>
              <a:buNone/>
              <a:defRPr sz="1200" b="0" i="0" u="none" strike="noStrike" cap="none">
                <a:solidFill>
                  <a:srgbClr val="5A5B5D"/>
                </a:solidFill>
                <a:latin typeface="Libre Franklin"/>
                <a:ea typeface="Libre Franklin"/>
                <a:cs typeface="Libre Franklin"/>
                <a:sym typeface="Libre Franklin"/>
              </a:defRPr>
            </a:lvl6pPr>
            <a:lvl7pPr marL="0" lvl="6" indent="0" algn="ctr">
              <a:spcBef>
                <a:spcPts val="0"/>
              </a:spcBef>
              <a:buNone/>
              <a:defRPr sz="1200" b="0" i="0" u="none" strike="noStrike" cap="none">
                <a:solidFill>
                  <a:srgbClr val="5A5B5D"/>
                </a:solidFill>
                <a:latin typeface="Libre Franklin"/>
                <a:ea typeface="Libre Franklin"/>
                <a:cs typeface="Libre Franklin"/>
                <a:sym typeface="Libre Franklin"/>
              </a:defRPr>
            </a:lvl7pPr>
            <a:lvl8pPr marL="0" lvl="7" indent="0" algn="ctr">
              <a:spcBef>
                <a:spcPts val="0"/>
              </a:spcBef>
              <a:buNone/>
              <a:defRPr sz="1200" b="0" i="0" u="none" strike="noStrike" cap="none">
                <a:solidFill>
                  <a:srgbClr val="5A5B5D"/>
                </a:solidFill>
                <a:latin typeface="Libre Franklin"/>
                <a:ea typeface="Libre Franklin"/>
                <a:cs typeface="Libre Franklin"/>
                <a:sym typeface="Libre Franklin"/>
              </a:defRPr>
            </a:lvl8pPr>
            <a:lvl9pPr marL="0" lvl="8" indent="0" algn="ctr">
              <a:spcBef>
                <a:spcPts val="0"/>
              </a:spcBef>
              <a:buNone/>
              <a:defRPr sz="1200" b="0" i="0" u="none" strike="noStrike" cap="none">
                <a:solidFill>
                  <a:srgbClr val="5A5B5D"/>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pic>
        <p:nvPicPr>
          <p:cNvPr id="102" name="Google Shape;102;p24"/>
          <p:cNvPicPr preferRelativeResize="0"/>
          <p:nvPr/>
        </p:nvPicPr>
        <p:blipFill rotWithShape="1">
          <a:blip r:embed="rId2">
            <a:alphaModFix/>
          </a:blip>
          <a:srcRect/>
          <a:stretch/>
        </p:blipFill>
        <p:spPr>
          <a:xfrm>
            <a:off x="670457" y="5871061"/>
            <a:ext cx="2027024" cy="810563"/>
          </a:xfrm>
          <a:prstGeom prst="rect">
            <a:avLst/>
          </a:prstGeom>
          <a:noFill/>
          <a:ln>
            <a:noFill/>
          </a:ln>
        </p:spPr>
      </p:pic>
      <p:pic>
        <p:nvPicPr>
          <p:cNvPr id="103" name="Google Shape;103;p24"/>
          <p:cNvPicPr preferRelativeResize="0"/>
          <p:nvPr/>
        </p:nvPicPr>
        <p:blipFill rotWithShape="1">
          <a:blip r:embed="rId3">
            <a:alphaModFix/>
          </a:blip>
          <a:srcRect l="9043" t="7819" r="9480" b="10301"/>
          <a:stretch/>
        </p:blipFill>
        <p:spPr>
          <a:xfrm>
            <a:off x="10625487" y="5746789"/>
            <a:ext cx="925957" cy="996881"/>
          </a:xfrm>
          <a:prstGeom prst="rect">
            <a:avLst/>
          </a:prstGeom>
          <a:noFill/>
          <a:ln>
            <a:noFill/>
          </a:ln>
        </p:spPr>
      </p:pic>
    </p:spTree>
    <p:extLst>
      <p:ext uri="{BB962C8B-B14F-4D97-AF65-F5344CB8AC3E}">
        <p14:creationId xmlns:p14="http://schemas.microsoft.com/office/powerpoint/2010/main" val="2341664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ed list">
  <p:cSld name="Numbered list">
    <p:spTree>
      <p:nvGrpSpPr>
        <p:cNvPr id="1" name="Shape 91"/>
        <p:cNvGrpSpPr/>
        <p:nvPr/>
      </p:nvGrpSpPr>
      <p:grpSpPr>
        <a:xfrm>
          <a:off x="0" y="0"/>
          <a:ext cx="0" cy="0"/>
          <a:chOff x="0" y="0"/>
          <a:chExt cx="0" cy="0"/>
        </a:xfrm>
      </p:grpSpPr>
      <p:sp>
        <p:nvSpPr>
          <p:cNvPr id="92" name="Google Shape;92;p23"/>
          <p:cNvSpPr txBox="1">
            <a:spLocks noGrp="1"/>
          </p:cNvSpPr>
          <p:nvPr>
            <p:ph type="body" idx="1"/>
          </p:nvPr>
        </p:nvSpPr>
        <p:spPr>
          <a:xfrm>
            <a:off x="738193" y="1549400"/>
            <a:ext cx="10715625" cy="4022725"/>
          </a:xfrm>
          <a:prstGeom prst="rect">
            <a:avLst/>
          </a:prstGeom>
          <a:noFill/>
          <a:ln>
            <a:noFill/>
          </a:ln>
        </p:spPr>
        <p:txBody>
          <a:bodyPr spcFirstLastPara="1" wrap="square" lIns="91425" tIns="45700" rIns="91425" bIns="45700" anchor="t" anchorCtr="0">
            <a:normAutofit/>
          </a:bodyPr>
          <a:lstStyle>
            <a:lvl1pPr marL="457200" lvl="0" indent="-355600" algn="l">
              <a:lnSpc>
                <a:spcPct val="130000"/>
              </a:lnSpc>
              <a:spcBef>
                <a:spcPts val="1000"/>
              </a:spcBef>
              <a:spcAft>
                <a:spcPts val="0"/>
              </a:spcAft>
              <a:buClr>
                <a:srgbClr val="101820"/>
              </a:buClr>
              <a:buSzPts val="2000"/>
              <a:buFont typeface="Libre Franklin Medium"/>
              <a:buAutoNum type="arabicPeriod"/>
              <a:defRPr sz="2000">
                <a:solidFill>
                  <a:srgbClr val="101820"/>
                </a:solidFill>
              </a:defRPr>
            </a:lvl1pPr>
            <a:lvl2pPr marL="914400" lvl="1" indent="-342900" algn="l">
              <a:spcBef>
                <a:spcPts val="1000"/>
              </a:spcBef>
              <a:spcAft>
                <a:spcPts val="0"/>
              </a:spcAft>
              <a:buClr>
                <a:srgbClr val="101820"/>
              </a:buClr>
              <a:buSzPts val="1800"/>
              <a:buFont typeface="Libre Franklin Medium"/>
              <a:buAutoNum type="alphaLcPeriod"/>
              <a:defRPr sz="1800">
                <a:solidFill>
                  <a:srgbClr val="101820"/>
                </a:solidFill>
              </a:defRPr>
            </a:lvl2pPr>
            <a:lvl3pPr marL="1371600" lvl="2" indent="-330200" algn="l">
              <a:spcBef>
                <a:spcPts val="1000"/>
              </a:spcBef>
              <a:spcAft>
                <a:spcPts val="0"/>
              </a:spcAft>
              <a:buClr>
                <a:srgbClr val="101820"/>
              </a:buClr>
              <a:buSzPts val="1600"/>
              <a:buFont typeface="Noto Sans Symbols"/>
              <a:buChar char="▪"/>
              <a:defRPr sz="1600">
                <a:solidFill>
                  <a:srgbClr val="101820"/>
                </a:solidFill>
              </a:defRPr>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3" name="Google Shape;93;p23"/>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5288"/>
              </a:buClr>
              <a:buSzPts val="2800"/>
              <a:buFont typeface="Libre Franklin Medium"/>
              <a:buNone/>
              <a:defRPr>
                <a:solidFill>
                  <a:srgbClr val="0052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23"/>
          <p:cNvSpPr txBox="1">
            <a:spLocks noGrp="1"/>
          </p:cNvSpPr>
          <p:nvPr>
            <p:ph type="sldNum" idx="12"/>
          </p:nvPr>
        </p:nvSpPr>
        <p:spPr>
          <a:xfrm>
            <a:off x="738189" y="6173791"/>
            <a:ext cx="1071562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5A5B5D"/>
                </a:solidFill>
                <a:latin typeface="Libre Franklin"/>
                <a:ea typeface="Libre Franklin"/>
                <a:cs typeface="Libre Franklin"/>
                <a:sym typeface="Libre Franklin"/>
              </a:defRPr>
            </a:lvl1pPr>
            <a:lvl2pPr marL="0" lvl="1" indent="0" algn="ctr">
              <a:spcBef>
                <a:spcPts val="0"/>
              </a:spcBef>
              <a:buNone/>
              <a:defRPr sz="1200" b="0" i="0" u="none" strike="noStrike" cap="none">
                <a:solidFill>
                  <a:srgbClr val="5A5B5D"/>
                </a:solidFill>
                <a:latin typeface="Libre Franklin"/>
                <a:ea typeface="Libre Franklin"/>
                <a:cs typeface="Libre Franklin"/>
                <a:sym typeface="Libre Franklin"/>
              </a:defRPr>
            </a:lvl2pPr>
            <a:lvl3pPr marL="0" lvl="2" indent="0" algn="ctr">
              <a:spcBef>
                <a:spcPts val="0"/>
              </a:spcBef>
              <a:buNone/>
              <a:defRPr sz="1200" b="0" i="0" u="none" strike="noStrike" cap="none">
                <a:solidFill>
                  <a:srgbClr val="5A5B5D"/>
                </a:solidFill>
                <a:latin typeface="Libre Franklin"/>
                <a:ea typeface="Libre Franklin"/>
                <a:cs typeface="Libre Franklin"/>
                <a:sym typeface="Libre Franklin"/>
              </a:defRPr>
            </a:lvl3pPr>
            <a:lvl4pPr marL="0" lvl="3" indent="0" algn="ctr">
              <a:spcBef>
                <a:spcPts val="0"/>
              </a:spcBef>
              <a:buNone/>
              <a:defRPr sz="1200" b="0" i="0" u="none" strike="noStrike" cap="none">
                <a:solidFill>
                  <a:srgbClr val="5A5B5D"/>
                </a:solidFill>
                <a:latin typeface="Libre Franklin"/>
                <a:ea typeface="Libre Franklin"/>
                <a:cs typeface="Libre Franklin"/>
                <a:sym typeface="Libre Franklin"/>
              </a:defRPr>
            </a:lvl4pPr>
            <a:lvl5pPr marL="0" lvl="4" indent="0" algn="ctr">
              <a:spcBef>
                <a:spcPts val="0"/>
              </a:spcBef>
              <a:buNone/>
              <a:defRPr sz="1200" b="0" i="0" u="none" strike="noStrike" cap="none">
                <a:solidFill>
                  <a:srgbClr val="5A5B5D"/>
                </a:solidFill>
                <a:latin typeface="Libre Franklin"/>
                <a:ea typeface="Libre Franklin"/>
                <a:cs typeface="Libre Franklin"/>
                <a:sym typeface="Libre Franklin"/>
              </a:defRPr>
            </a:lvl5pPr>
            <a:lvl6pPr marL="0" lvl="5" indent="0" algn="ctr">
              <a:spcBef>
                <a:spcPts val="0"/>
              </a:spcBef>
              <a:buNone/>
              <a:defRPr sz="1200" b="0" i="0" u="none" strike="noStrike" cap="none">
                <a:solidFill>
                  <a:srgbClr val="5A5B5D"/>
                </a:solidFill>
                <a:latin typeface="Libre Franklin"/>
                <a:ea typeface="Libre Franklin"/>
                <a:cs typeface="Libre Franklin"/>
                <a:sym typeface="Libre Franklin"/>
              </a:defRPr>
            </a:lvl6pPr>
            <a:lvl7pPr marL="0" lvl="6" indent="0" algn="ctr">
              <a:spcBef>
                <a:spcPts val="0"/>
              </a:spcBef>
              <a:buNone/>
              <a:defRPr sz="1200" b="0" i="0" u="none" strike="noStrike" cap="none">
                <a:solidFill>
                  <a:srgbClr val="5A5B5D"/>
                </a:solidFill>
                <a:latin typeface="Libre Franklin"/>
                <a:ea typeface="Libre Franklin"/>
                <a:cs typeface="Libre Franklin"/>
                <a:sym typeface="Libre Franklin"/>
              </a:defRPr>
            </a:lvl7pPr>
            <a:lvl8pPr marL="0" lvl="7" indent="0" algn="ctr">
              <a:spcBef>
                <a:spcPts val="0"/>
              </a:spcBef>
              <a:buNone/>
              <a:defRPr sz="1200" b="0" i="0" u="none" strike="noStrike" cap="none">
                <a:solidFill>
                  <a:srgbClr val="5A5B5D"/>
                </a:solidFill>
                <a:latin typeface="Libre Franklin"/>
                <a:ea typeface="Libre Franklin"/>
                <a:cs typeface="Libre Franklin"/>
                <a:sym typeface="Libre Franklin"/>
              </a:defRPr>
            </a:lvl8pPr>
            <a:lvl9pPr marL="0" lvl="8" indent="0" algn="ctr">
              <a:spcBef>
                <a:spcPts val="0"/>
              </a:spcBef>
              <a:buNone/>
              <a:defRPr sz="1200" b="0" i="0" u="none" strike="noStrike" cap="none">
                <a:solidFill>
                  <a:srgbClr val="5A5B5D"/>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pic>
        <p:nvPicPr>
          <p:cNvPr id="95" name="Google Shape;95;p23"/>
          <p:cNvPicPr preferRelativeResize="0"/>
          <p:nvPr/>
        </p:nvPicPr>
        <p:blipFill rotWithShape="1">
          <a:blip r:embed="rId2">
            <a:alphaModFix/>
          </a:blip>
          <a:srcRect/>
          <a:stretch/>
        </p:blipFill>
        <p:spPr>
          <a:xfrm>
            <a:off x="670457" y="5871061"/>
            <a:ext cx="2027024" cy="810563"/>
          </a:xfrm>
          <a:prstGeom prst="rect">
            <a:avLst/>
          </a:prstGeom>
          <a:noFill/>
          <a:ln>
            <a:noFill/>
          </a:ln>
        </p:spPr>
      </p:pic>
      <p:pic>
        <p:nvPicPr>
          <p:cNvPr id="96" name="Google Shape;96;p23"/>
          <p:cNvPicPr preferRelativeResize="0"/>
          <p:nvPr/>
        </p:nvPicPr>
        <p:blipFill rotWithShape="1">
          <a:blip r:embed="rId3">
            <a:alphaModFix/>
          </a:blip>
          <a:srcRect l="9043" t="7819" r="9480" b="10301"/>
          <a:stretch/>
        </p:blipFill>
        <p:spPr>
          <a:xfrm>
            <a:off x="10625487" y="5746789"/>
            <a:ext cx="925957" cy="996881"/>
          </a:xfrm>
          <a:prstGeom prst="rect">
            <a:avLst/>
          </a:prstGeom>
          <a:noFill/>
          <a:ln>
            <a:noFill/>
          </a:ln>
        </p:spPr>
      </p:pic>
    </p:spTree>
    <p:extLst>
      <p:ext uri="{BB962C8B-B14F-4D97-AF65-F5344CB8AC3E}">
        <p14:creationId xmlns:p14="http://schemas.microsoft.com/office/powerpoint/2010/main" val="3969692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7"/>
        <p:cNvGrpSpPr/>
        <p:nvPr/>
      </p:nvGrpSpPr>
      <p:grpSpPr>
        <a:xfrm>
          <a:off x="0" y="0"/>
          <a:ext cx="0" cy="0"/>
          <a:chOff x="0" y="0"/>
          <a:chExt cx="0" cy="0"/>
        </a:xfrm>
      </p:grpSpPr>
      <p:sp>
        <p:nvSpPr>
          <p:cNvPr id="68" name="Google Shape;68;p20"/>
          <p:cNvSpPr txBox="1">
            <a:spLocks noGrp="1"/>
          </p:cNvSpPr>
          <p:nvPr>
            <p:ph type="body" idx="1"/>
          </p:nvPr>
        </p:nvSpPr>
        <p:spPr>
          <a:xfrm>
            <a:off x="738194" y="2098850"/>
            <a:ext cx="5129793" cy="3473276"/>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Char char="▪"/>
              <a:defRPr sz="2000"/>
            </a:lvl1pPr>
            <a:lvl2pPr marL="914400" lvl="1" indent="-285750" algn="l">
              <a:spcBef>
                <a:spcPts val="1000"/>
              </a:spcBef>
              <a:spcAft>
                <a:spcPts val="0"/>
              </a:spcAft>
              <a:buSzPts val="900"/>
              <a:buChar char="◻"/>
              <a:defRPr sz="1800"/>
            </a:lvl2pPr>
            <a:lvl3pPr marL="1371600" lvl="2" indent="-342900" algn="l">
              <a:spcBef>
                <a:spcPts val="100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9" name="Google Shape;69;p20"/>
          <p:cNvSpPr txBox="1">
            <a:spLocks noGrp="1"/>
          </p:cNvSpPr>
          <p:nvPr>
            <p:ph type="body" idx="2"/>
          </p:nvPr>
        </p:nvSpPr>
        <p:spPr>
          <a:xfrm>
            <a:off x="6322005" y="1579099"/>
            <a:ext cx="5131808" cy="371679"/>
          </a:xfrm>
          <a:prstGeom prst="rect">
            <a:avLst/>
          </a:prstGeom>
          <a:noFill/>
          <a:ln>
            <a:noFill/>
          </a:ln>
        </p:spPr>
        <p:txBody>
          <a:bodyPr spcFirstLastPara="1" wrap="square" lIns="91425" tIns="45700" rIns="91425" bIns="45700" anchor="b" anchorCtr="0">
            <a:noAutofit/>
          </a:bodyPr>
          <a:lstStyle>
            <a:lvl1pPr marL="457200" lvl="0" indent="-228600" algn="l">
              <a:lnSpc>
                <a:spcPct val="130000"/>
              </a:lnSpc>
              <a:spcBef>
                <a:spcPts val="1000"/>
              </a:spcBef>
              <a:spcAft>
                <a:spcPts val="0"/>
              </a:spcAft>
              <a:buSzPts val="2000"/>
              <a:buNone/>
              <a:defRPr sz="2000" b="1">
                <a:latin typeface="Libre Franklin Medium"/>
                <a:ea typeface="Libre Franklin Medium"/>
                <a:cs typeface="Libre Franklin Medium"/>
                <a:sym typeface="Libre Franklin Medium"/>
              </a:defRPr>
            </a:lvl1pPr>
            <a:lvl2pPr marL="914400" lvl="1" indent="-228600" algn="l">
              <a:spcBef>
                <a:spcPts val="1000"/>
              </a:spcBef>
              <a:spcAft>
                <a:spcPts val="0"/>
              </a:spcAft>
              <a:buSzPts val="1000"/>
              <a:buNone/>
              <a:defRPr sz="2000" b="1"/>
            </a:lvl2pPr>
            <a:lvl3pPr marL="1371600" lvl="2" indent="-228600" algn="l">
              <a:spcBef>
                <a:spcPts val="100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0" name="Google Shape;70;p20"/>
          <p:cNvSpPr txBox="1">
            <a:spLocks noGrp="1"/>
          </p:cNvSpPr>
          <p:nvPr>
            <p:ph type="body" idx="3"/>
          </p:nvPr>
        </p:nvSpPr>
        <p:spPr>
          <a:xfrm>
            <a:off x="6322005" y="2098850"/>
            <a:ext cx="5131808" cy="3473276"/>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Char char="▪"/>
              <a:defRPr sz="2000"/>
            </a:lvl1pPr>
            <a:lvl2pPr marL="914400" lvl="1" indent="-285750" algn="l">
              <a:spcBef>
                <a:spcPts val="1000"/>
              </a:spcBef>
              <a:spcAft>
                <a:spcPts val="0"/>
              </a:spcAft>
              <a:buSzPts val="900"/>
              <a:buChar char="◻"/>
              <a:defRPr sz="1800"/>
            </a:lvl2pPr>
            <a:lvl3pPr marL="1371600" lvl="2" indent="-330200" algn="l">
              <a:spcBef>
                <a:spcPts val="1000"/>
              </a:spcBef>
              <a:spcAft>
                <a:spcPts val="0"/>
              </a:spcAft>
              <a:buClr>
                <a:schemeClr val="dk1"/>
              </a:buClr>
              <a:buSzPts val="1600"/>
              <a:buChar char="•"/>
              <a:defRPr sz="16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1" name="Google Shape;71;p20"/>
          <p:cNvSpPr txBox="1">
            <a:spLocks noGrp="1"/>
          </p:cNvSpPr>
          <p:nvPr>
            <p:ph type="body" idx="4"/>
          </p:nvPr>
        </p:nvSpPr>
        <p:spPr>
          <a:xfrm>
            <a:off x="711200" y="1579099"/>
            <a:ext cx="5131808" cy="371679"/>
          </a:xfrm>
          <a:prstGeom prst="rect">
            <a:avLst/>
          </a:prstGeom>
          <a:noFill/>
          <a:ln>
            <a:noFill/>
          </a:ln>
        </p:spPr>
        <p:txBody>
          <a:bodyPr spcFirstLastPara="1" wrap="square" lIns="91425" tIns="45700" rIns="91425" bIns="45700" anchor="b" anchorCtr="0">
            <a:noAutofit/>
          </a:bodyPr>
          <a:lstStyle>
            <a:lvl1pPr marL="457200" lvl="0" indent="-228600" algn="l">
              <a:lnSpc>
                <a:spcPct val="130000"/>
              </a:lnSpc>
              <a:spcBef>
                <a:spcPts val="1000"/>
              </a:spcBef>
              <a:spcAft>
                <a:spcPts val="0"/>
              </a:spcAft>
              <a:buSzPts val="2000"/>
              <a:buNone/>
              <a:defRPr sz="2000" b="1">
                <a:latin typeface="Libre Franklin Medium"/>
                <a:ea typeface="Libre Franklin Medium"/>
                <a:cs typeface="Libre Franklin Medium"/>
                <a:sym typeface="Libre Franklin Medium"/>
              </a:defRPr>
            </a:lvl1pPr>
            <a:lvl2pPr marL="914400" lvl="1" indent="-228600" algn="l">
              <a:spcBef>
                <a:spcPts val="1000"/>
              </a:spcBef>
              <a:spcAft>
                <a:spcPts val="0"/>
              </a:spcAft>
              <a:buSzPts val="1000"/>
              <a:buNone/>
              <a:defRPr sz="2000" b="1"/>
            </a:lvl2pPr>
            <a:lvl3pPr marL="1371600" lvl="2" indent="-228600" algn="l">
              <a:spcBef>
                <a:spcPts val="100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2" name="Google Shape;72;p20"/>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5288"/>
              </a:buClr>
              <a:buSzPts val="2800"/>
              <a:buFont typeface="Libre Franklin Medium"/>
              <a:buNone/>
              <a:defRPr>
                <a:solidFill>
                  <a:srgbClr val="0052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0"/>
          <p:cNvSpPr txBox="1">
            <a:spLocks noGrp="1"/>
          </p:cNvSpPr>
          <p:nvPr>
            <p:ph type="sldNum" idx="12"/>
          </p:nvPr>
        </p:nvSpPr>
        <p:spPr>
          <a:xfrm>
            <a:off x="738189" y="6173791"/>
            <a:ext cx="10715627"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5A5B5D"/>
                </a:solidFill>
                <a:latin typeface="Libre Franklin"/>
                <a:ea typeface="Libre Franklin"/>
                <a:cs typeface="Libre Franklin"/>
                <a:sym typeface="Libre Franklin"/>
              </a:defRPr>
            </a:lvl1pPr>
            <a:lvl2pPr marL="0" lvl="1" indent="0" algn="ctr">
              <a:spcBef>
                <a:spcPts val="0"/>
              </a:spcBef>
              <a:buNone/>
              <a:defRPr sz="1200" b="0" i="0" u="none" strike="noStrike" cap="none">
                <a:solidFill>
                  <a:srgbClr val="5A5B5D"/>
                </a:solidFill>
                <a:latin typeface="Libre Franklin"/>
                <a:ea typeface="Libre Franklin"/>
                <a:cs typeface="Libre Franklin"/>
                <a:sym typeface="Libre Franklin"/>
              </a:defRPr>
            </a:lvl2pPr>
            <a:lvl3pPr marL="0" lvl="2" indent="0" algn="ctr">
              <a:spcBef>
                <a:spcPts val="0"/>
              </a:spcBef>
              <a:buNone/>
              <a:defRPr sz="1200" b="0" i="0" u="none" strike="noStrike" cap="none">
                <a:solidFill>
                  <a:srgbClr val="5A5B5D"/>
                </a:solidFill>
                <a:latin typeface="Libre Franklin"/>
                <a:ea typeface="Libre Franklin"/>
                <a:cs typeface="Libre Franklin"/>
                <a:sym typeface="Libre Franklin"/>
              </a:defRPr>
            </a:lvl3pPr>
            <a:lvl4pPr marL="0" lvl="3" indent="0" algn="ctr">
              <a:spcBef>
                <a:spcPts val="0"/>
              </a:spcBef>
              <a:buNone/>
              <a:defRPr sz="1200" b="0" i="0" u="none" strike="noStrike" cap="none">
                <a:solidFill>
                  <a:srgbClr val="5A5B5D"/>
                </a:solidFill>
                <a:latin typeface="Libre Franklin"/>
                <a:ea typeface="Libre Franklin"/>
                <a:cs typeface="Libre Franklin"/>
                <a:sym typeface="Libre Franklin"/>
              </a:defRPr>
            </a:lvl4pPr>
            <a:lvl5pPr marL="0" lvl="4" indent="0" algn="ctr">
              <a:spcBef>
                <a:spcPts val="0"/>
              </a:spcBef>
              <a:buNone/>
              <a:defRPr sz="1200" b="0" i="0" u="none" strike="noStrike" cap="none">
                <a:solidFill>
                  <a:srgbClr val="5A5B5D"/>
                </a:solidFill>
                <a:latin typeface="Libre Franklin"/>
                <a:ea typeface="Libre Franklin"/>
                <a:cs typeface="Libre Franklin"/>
                <a:sym typeface="Libre Franklin"/>
              </a:defRPr>
            </a:lvl5pPr>
            <a:lvl6pPr marL="0" lvl="5" indent="0" algn="ctr">
              <a:spcBef>
                <a:spcPts val="0"/>
              </a:spcBef>
              <a:buNone/>
              <a:defRPr sz="1200" b="0" i="0" u="none" strike="noStrike" cap="none">
                <a:solidFill>
                  <a:srgbClr val="5A5B5D"/>
                </a:solidFill>
                <a:latin typeface="Libre Franklin"/>
                <a:ea typeface="Libre Franklin"/>
                <a:cs typeface="Libre Franklin"/>
                <a:sym typeface="Libre Franklin"/>
              </a:defRPr>
            </a:lvl6pPr>
            <a:lvl7pPr marL="0" lvl="6" indent="0" algn="ctr">
              <a:spcBef>
                <a:spcPts val="0"/>
              </a:spcBef>
              <a:buNone/>
              <a:defRPr sz="1200" b="0" i="0" u="none" strike="noStrike" cap="none">
                <a:solidFill>
                  <a:srgbClr val="5A5B5D"/>
                </a:solidFill>
                <a:latin typeface="Libre Franklin"/>
                <a:ea typeface="Libre Franklin"/>
                <a:cs typeface="Libre Franklin"/>
                <a:sym typeface="Libre Franklin"/>
              </a:defRPr>
            </a:lvl7pPr>
            <a:lvl8pPr marL="0" lvl="7" indent="0" algn="ctr">
              <a:spcBef>
                <a:spcPts val="0"/>
              </a:spcBef>
              <a:buNone/>
              <a:defRPr sz="1200" b="0" i="0" u="none" strike="noStrike" cap="none">
                <a:solidFill>
                  <a:srgbClr val="5A5B5D"/>
                </a:solidFill>
                <a:latin typeface="Libre Franklin"/>
                <a:ea typeface="Libre Franklin"/>
                <a:cs typeface="Libre Franklin"/>
                <a:sym typeface="Libre Franklin"/>
              </a:defRPr>
            </a:lvl8pPr>
            <a:lvl9pPr marL="0" lvl="8" indent="0" algn="ctr">
              <a:spcBef>
                <a:spcPts val="0"/>
              </a:spcBef>
              <a:buNone/>
              <a:defRPr sz="1200" b="0" i="0" u="none" strike="noStrike" cap="none">
                <a:solidFill>
                  <a:srgbClr val="5A5B5D"/>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pic>
        <p:nvPicPr>
          <p:cNvPr id="74" name="Google Shape;74;p20"/>
          <p:cNvPicPr preferRelativeResize="0"/>
          <p:nvPr/>
        </p:nvPicPr>
        <p:blipFill rotWithShape="1">
          <a:blip r:embed="rId2">
            <a:alphaModFix/>
          </a:blip>
          <a:srcRect/>
          <a:stretch/>
        </p:blipFill>
        <p:spPr>
          <a:xfrm>
            <a:off x="670457" y="5871061"/>
            <a:ext cx="2027024" cy="810563"/>
          </a:xfrm>
          <a:prstGeom prst="rect">
            <a:avLst/>
          </a:prstGeom>
          <a:noFill/>
          <a:ln>
            <a:noFill/>
          </a:ln>
        </p:spPr>
      </p:pic>
      <p:pic>
        <p:nvPicPr>
          <p:cNvPr id="75" name="Google Shape;75;p20"/>
          <p:cNvPicPr preferRelativeResize="0"/>
          <p:nvPr/>
        </p:nvPicPr>
        <p:blipFill rotWithShape="1">
          <a:blip r:embed="rId3">
            <a:alphaModFix/>
          </a:blip>
          <a:srcRect l="9043" t="7819" r="9480" b="10301"/>
          <a:stretch/>
        </p:blipFill>
        <p:spPr>
          <a:xfrm>
            <a:off x="10625487" y="5746789"/>
            <a:ext cx="925957" cy="996881"/>
          </a:xfrm>
          <a:prstGeom prst="rect">
            <a:avLst/>
          </a:prstGeom>
          <a:noFill/>
          <a:ln>
            <a:noFill/>
          </a:ln>
        </p:spPr>
      </p:pic>
    </p:spTree>
    <p:extLst>
      <p:ext uri="{BB962C8B-B14F-4D97-AF65-F5344CB8AC3E}">
        <p14:creationId xmlns:p14="http://schemas.microsoft.com/office/powerpoint/2010/main" val="1952885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arge Imag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a:solidFill>
                <a:schemeClr val="tx1">
                  <a:lumMod val="75000"/>
                  <a:lumOff val="25000"/>
                </a:schemeClr>
              </a:solidFill>
              <a:latin typeface="+mn-lt"/>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a:t>Insert or Drag and Drop Image Here</a:t>
            </a:r>
          </a:p>
        </p:txBody>
      </p:sp>
      <p:sp>
        <p:nvSpPr>
          <p:cNvPr id="16" name="Content Placeholder 2">
            <a:extLst>
              <a:ext uri="{FF2B5EF4-FFF2-40B4-BE49-F238E27FC236}">
                <a16:creationId xmlns:a16="http://schemas.microsoft.com/office/drawing/2014/main" id="{ED5F0C9D-A08F-4539-BA26-61D24BBE6E9A}"/>
              </a:ext>
            </a:extLst>
          </p:cNvPr>
          <p:cNvSpPr>
            <a:spLocks noGrp="1"/>
          </p:cNvSpPr>
          <p:nvPr>
            <p:ph idx="15"/>
          </p:nvPr>
        </p:nvSpPr>
        <p:spPr>
          <a:xfrm>
            <a:off x="6464300"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82796625"/>
      </p:ext>
    </p:extLst>
  </p:cSld>
  <p:clrMapOvr>
    <a:masterClrMapping/>
  </p:clrMapOvr>
  <p:transition spd="slow">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3 x Image Bullets Left">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019D3C0C-316D-A045-BC1B-D508718E47A9}"/>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Oval 21">
            <a:extLst>
              <a:ext uri="{FF2B5EF4-FFF2-40B4-BE49-F238E27FC236}">
                <a16:creationId xmlns:a16="http://schemas.microsoft.com/office/drawing/2014/main" id="{56D90BAC-4672-454F-9B98-7A6F31D7B3F7}"/>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Oval 25">
            <a:extLst>
              <a:ext uri="{FF2B5EF4-FFF2-40B4-BE49-F238E27FC236}">
                <a16:creationId xmlns:a16="http://schemas.microsoft.com/office/drawing/2014/main" id="{21146660-9CB0-D241-ACBC-5C0A9FC8AD1A}"/>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Picture Placeholder 3">
            <a:extLst>
              <a:ext uri="{FF2B5EF4-FFF2-40B4-BE49-F238E27FC236}">
                <a16:creationId xmlns:a16="http://schemas.microsoft.com/office/drawing/2014/main" id="{831AC394-0DDA-6F4A-B2D3-6D95CD866486}"/>
              </a:ext>
            </a:extLst>
          </p:cNvPr>
          <p:cNvSpPr>
            <a:spLocks noGrp="1"/>
          </p:cNvSpPr>
          <p:nvPr>
            <p:ph type="pic" sz="quarter" idx="27"/>
          </p:nvPr>
        </p:nvSpPr>
        <p:spPr>
          <a:xfrm>
            <a:off x="1086454" y="2358091"/>
            <a:ext cx="854075" cy="854075"/>
          </a:xfrm>
        </p:spPr>
        <p:txBody>
          <a:bodyPr/>
          <a:lstStyle>
            <a:lvl1pPr marL="0" indent="0">
              <a:buNone/>
              <a:defRPr/>
            </a:lvl1pPr>
          </a:lstStyle>
          <a:p>
            <a:r>
              <a:rPr lang="en-US" noProof="0"/>
              <a:t>Click icon to add picture</a:t>
            </a:r>
          </a:p>
        </p:txBody>
      </p:sp>
      <p:sp>
        <p:nvSpPr>
          <p:cNvPr id="28" name="Picture Placeholder 3">
            <a:extLst>
              <a:ext uri="{FF2B5EF4-FFF2-40B4-BE49-F238E27FC236}">
                <a16:creationId xmlns:a16="http://schemas.microsoft.com/office/drawing/2014/main" id="{B1A58D5B-A4BA-F446-90DA-1B6B207869A8}"/>
              </a:ext>
            </a:extLst>
          </p:cNvPr>
          <p:cNvSpPr>
            <a:spLocks noGrp="1"/>
          </p:cNvSpPr>
          <p:nvPr>
            <p:ph type="pic" sz="quarter" idx="28"/>
          </p:nvPr>
        </p:nvSpPr>
        <p:spPr>
          <a:xfrm>
            <a:off x="3380176" y="2358091"/>
            <a:ext cx="854075" cy="854075"/>
          </a:xfrm>
        </p:spPr>
        <p:txBody>
          <a:bodyPr/>
          <a:lstStyle>
            <a:lvl1pPr marL="0" indent="0">
              <a:buNone/>
              <a:defRPr/>
            </a:lvl1pPr>
          </a:lstStyle>
          <a:p>
            <a:r>
              <a:rPr lang="en-US" noProof="0"/>
              <a:t>Click icon to add picture</a:t>
            </a:r>
          </a:p>
        </p:txBody>
      </p:sp>
      <p:sp>
        <p:nvSpPr>
          <p:cNvPr id="29" name="Picture Placeholder 3">
            <a:extLst>
              <a:ext uri="{FF2B5EF4-FFF2-40B4-BE49-F238E27FC236}">
                <a16:creationId xmlns:a16="http://schemas.microsoft.com/office/drawing/2014/main" id="{7912C149-C249-1940-AF83-360853E78C26}"/>
              </a:ext>
            </a:extLst>
          </p:cNvPr>
          <p:cNvSpPr>
            <a:spLocks noGrp="1"/>
          </p:cNvSpPr>
          <p:nvPr>
            <p:ph type="pic" sz="quarter" idx="29"/>
          </p:nvPr>
        </p:nvSpPr>
        <p:spPr>
          <a:xfrm>
            <a:off x="5673898" y="2358091"/>
            <a:ext cx="854075" cy="854075"/>
          </a:xfrm>
        </p:spPr>
        <p:txBody>
          <a:bodyPr/>
          <a:lstStyle>
            <a:lvl1pPr marL="0" indent="0">
              <a:buNone/>
              <a:defRPr/>
            </a:lvl1pPr>
          </a:lstStyle>
          <a:p>
            <a:r>
              <a:rPr lang="en-US" noProof="0"/>
              <a:t>Click icon to add picture</a:t>
            </a:r>
          </a:p>
        </p:txBody>
      </p:sp>
      <p:sp>
        <p:nvSpPr>
          <p:cNvPr id="42" name="Rectangle 41">
            <a:extLst>
              <a:ext uri="{FF2B5EF4-FFF2-40B4-BE49-F238E27FC236}">
                <a16:creationId xmlns:a16="http://schemas.microsoft.com/office/drawing/2014/main" id="{D24854E3-04DE-4154-AD8A-9F8AC3E4EE33}"/>
              </a:ext>
            </a:extLst>
          </p:cNvPr>
          <p:cNvSpPr/>
          <p:nvPr userDrawn="1"/>
        </p:nvSpPr>
        <p:spPr>
          <a:xfrm>
            <a:off x="7632650" y="86714"/>
            <a:ext cx="4472635"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1" name="Picture Placeholder 40">
            <a:extLst>
              <a:ext uri="{FF2B5EF4-FFF2-40B4-BE49-F238E27FC236}">
                <a16:creationId xmlns:a16="http://schemas.microsoft.com/office/drawing/2014/main" id="{5BDD2BB3-B6A3-404C-846E-13E06B2F1662}"/>
              </a:ext>
            </a:extLst>
          </p:cNvPr>
          <p:cNvSpPr>
            <a:spLocks noGrp="1"/>
          </p:cNvSpPr>
          <p:nvPr>
            <p:ph type="pic" sz="quarter" idx="25" hasCustomPrompt="1"/>
          </p:nvPr>
        </p:nvSpPr>
        <p:spPr>
          <a:xfrm>
            <a:off x="7632650" y="86714"/>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Insert or Drag and Drop Image Here</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noProof="0"/>
              <a:t>Bullet Description</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noProof="0"/>
              <a:t>Bullet Description</a:t>
            </a:r>
          </a:p>
        </p:txBody>
      </p:sp>
      <p:sp>
        <p:nvSpPr>
          <p:cNvPr id="51" name="Octagon 50">
            <a:extLst>
              <a:ext uri="{FF2B5EF4-FFF2-40B4-BE49-F238E27FC236}">
                <a16:creationId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2" name="Oval 51">
            <a:extLst>
              <a:ext uri="{FF2B5EF4-FFF2-40B4-BE49-F238E27FC236}">
                <a16:creationId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accent1"/>
              </a:solidFill>
            </a:endParaRPr>
          </a:p>
        </p:txBody>
      </p:sp>
      <p:sp>
        <p:nvSpPr>
          <p:cNvPr id="53" name="Oval 52">
            <a:extLst>
              <a:ext uri="{FF2B5EF4-FFF2-40B4-BE49-F238E27FC236}">
                <a16:creationId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4" name="Oval 53">
            <a:extLst>
              <a:ext uri="{FF2B5EF4-FFF2-40B4-BE49-F238E27FC236}">
                <a16:creationId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accent1"/>
              </a:solidFill>
            </a:endParaRPr>
          </a:p>
        </p:txBody>
      </p:sp>
      <p:sp>
        <p:nvSpPr>
          <p:cNvPr id="55" name="Slide Number Placeholder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a:lstStyle/>
          <a:p>
            <a:fld id="{19B51A1E-902D-48AF-9020-955120F399B6}" type="slidenum">
              <a:rPr lang="en-US" noProof="0" smtClean="0"/>
              <a:pPr/>
              <a:t>‹#›</a:t>
            </a:fld>
            <a:endParaRPr lang="en-US" noProof="0"/>
          </a:p>
        </p:txBody>
      </p:sp>
      <p:cxnSp>
        <p:nvCxnSpPr>
          <p:cNvPr id="23" name="Straight Connector 22" descr="First divider line on slide">
            <a:extLst>
              <a:ext uri="{FF2B5EF4-FFF2-40B4-BE49-F238E27FC236}">
                <a16:creationId xmlns:a16="http://schemas.microsoft.com/office/drawing/2014/main" id="{7FE1F4E8-B411-4807-9D24-A045EE06CFD9}"/>
              </a:ext>
              <a:ext uri="{C183D7F6-B498-43B3-948B-1728B52AA6E4}">
                <adec:decorative xmlns:adec="http://schemas.microsoft.com/office/drawing/2017/decorative" xmlns="" val="1"/>
              </a:ext>
            </a:extLst>
          </p:cNvPr>
          <p:cNvCxnSpPr>
            <a:cxnSpLocks/>
          </p:cNvCxnSpPr>
          <p:nvPr userDrawn="1"/>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a16="http://schemas.microsoft.com/office/drawing/2014/main" id="{8C3F648E-45E5-403C-973E-2BEED634B269}"/>
              </a:ext>
              <a:ext uri="{C183D7F6-B498-43B3-948B-1728B52AA6E4}">
                <adec:decorative xmlns:adec="http://schemas.microsoft.com/office/drawing/2017/decorative" xmlns="" val="1"/>
              </a:ext>
            </a:extLst>
          </p:cNvPr>
          <p:cNvCxnSpPr>
            <a:cxnSpLocks/>
          </p:cNvCxnSpPr>
          <p:nvPr userDrawn="1"/>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775713"/>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853084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5" name="Straight Connector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Contact Number</a:t>
            </a:r>
          </a:p>
        </p:txBody>
      </p:sp>
      <p:sp>
        <p:nvSpPr>
          <p:cNvPr id="9" name="Text Placeholder 5">
            <a:extLst>
              <a:ext uri="{FF2B5EF4-FFF2-40B4-BE49-F238E27FC236}">
                <a16:creationId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Email or Social Media Handle</a:t>
            </a:r>
          </a:p>
        </p:txBody>
      </p:sp>
      <p:sp>
        <p:nvSpPr>
          <p:cNvPr id="8" name="Picture Placeholder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noProof="0"/>
              <a:t>Logo</a:t>
            </a:r>
          </a:p>
        </p:txBody>
      </p:sp>
      <p:sp>
        <p:nvSpPr>
          <p:cNvPr id="10" name="Text Placeholder 5">
            <a:extLst>
              <a:ext uri="{FF2B5EF4-FFF2-40B4-BE49-F238E27FC236}">
                <a16:creationId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Website Address</a:t>
            </a:r>
          </a:p>
        </p:txBody>
      </p:sp>
    </p:spTree>
    <p:extLst>
      <p:ext uri="{BB962C8B-B14F-4D97-AF65-F5344CB8AC3E}">
        <p14:creationId xmlns:p14="http://schemas.microsoft.com/office/powerpoint/2010/main" val="219340411"/>
      </p:ext>
    </p:extLst>
  </p:cSld>
  <p:clrMapOvr>
    <a:masterClrMapping/>
  </p:clrMapOvr>
  <p:transition spd="slow">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8" name="Text Placeholder 6"/>
          <p:cNvSpPr>
            <a:spLocks noGrp="1"/>
          </p:cNvSpPr>
          <p:nvPr>
            <p:ph type="body" sz="quarter" idx="11"/>
          </p:nvPr>
        </p:nvSpPr>
        <p:spPr>
          <a:xfrm>
            <a:off x="6094443" y="3425619"/>
            <a:ext cx="6097555"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sz="quarter" idx="19"/>
          </p:nvPr>
        </p:nvSpPr>
        <p:spPr>
          <a:xfrm>
            <a:off x="6094443" y="1554163"/>
            <a:ext cx="6097556"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0"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4072004767"/>
      </p:ext>
    </p:extLst>
  </p:cSld>
  <p:clrMapOvr>
    <a:masterClrMapping/>
  </p:clrMapOvr>
  <p:transition spd="slow">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Title Slide">
    <p:bg>
      <p:bgPr>
        <a:solidFill>
          <a:srgbClr val="096BA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4093707"/>
            <a:ext cx="9144000" cy="354006"/>
          </a:xfrm>
        </p:spPr>
        <p:txBody>
          <a:bodyPr>
            <a:noAutofit/>
          </a:bodyPr>
          <a:lstStyle>
            <a:lvl1pPr marL="0" indent="0" algn="ctr">
              <a:buNone/>
              <a:defRPr sz="1600" baseline="0">
                <a:solidFill>
                  <a:schemeClr val="bg1"/>
                </a:solidFill>
                <a:latin typeface="Calibri" panose="020F0502020204030204" pitchFamily="34" charset="0"/>
                <a:ea typeface="Roboto" panose="02000000000000000000" pitchFamily="2" charset="0"/>
                <a:cs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 Title | Contractor Status</a:t>
            </a:r>
          </a:p>
        </p:txBody>
      </p:sp>
      <p:sp>
        <p:nvSpPr>
          <p:cNvPr id="2" name="Title 1"/>
          <p:cNvSpPr>
            <a:spLocks noGrp="1"/>
          </p:cNvSpPr>
          <p:nvPr>
            <p:ph type="ctrTitle" hasCustomPrompt="1"/>
          </p:nvPr>
        </p:nvSpPr>
        <p:spPr>
          <a:xfrm>
            <a:off x="1524000" y="1248697"/>
            <a:ext cx="9144000" cy="2585884"/>
          </a:xfrm>
        </p:spPr>
        <p:txBody>
          <a:bodyPr anchor="ctr" anchorCtr="0">
            <a:normAutofit/>
          </a:bodyPr>
          <a:lstStyle>
            <a:lvl1pPr algn="ctr">
              <a:defRPr sz="5400" baseline="0">
                <a:solidFill>
                  <a:schemeClr val="bg1"/>
                </a:solidFill>
              </a:defRPr>
            </a:lvl1pPr>
          </a:lstStyle>
          <a:p>
            <a:r>
              <a:rPr lang="en-US"/>
              <a:t>Presentation Title</a:t>
            </a:r>
          </a:p>
        </p:txBody>
      </p:sp>
      <p:cxnSp>
        <p:nvCxnSpPr>
          <p:cNvPr id="8" name="Straight Connector 7"/>
          <p:cNvCxnSpPr/>
          <p:nvPr/>
        </p:nvCxnSpPr>
        <p:spPr>
          <a:xfrm>
            <a:off x="1524002" y="1160206"/>
            <a:ext cx="912433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2" y="3929347"/>
            <a:ext cx="912433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72000" y="6096000"/>
            <a:ext cx="3048000" cy="685800"/>
          </a:xfrm>
          <a:prstGeom prst="rect">
            <a:avLst/>
          </a:prstGeom>
          <a:solidFill>
            <a:srgbClr val="096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4"/>
          <p:cNvSpPr>
            <a:spLocks noGrp="1"/>
          </p:cNvSpPr>
          <p:nvPr>
            <p:ph type="body" sz="quarter" idx="10" hasCustomPrompt="1"/>
          </p:nvPr>
        </p:nvSpPr>
        <p:spPr>
          <a:xfrm>
            <a:off x="4684714" y="4516266"/>
            <a:ext cx="2822575" cy="272236"/>
          </a:xfrm>
        </p:spPr>
        <p:txBody>
          <a:bodyPr>
            <a:noAutofit/>
          </a:bodyPr>
          <a:lstStyle>
            <a:lvl1pPr marL="0" indent="0" algn="ctr">
              <a:buNone/>
              <a:defRPr sz="1600">
                <a:solidFill>
                  <a:schemeClr val="bg1"/>
                </a:solidFill>
              </a:defRPr>
            </a:lvl1pPr>
          </a:lstStyle>
          <a:p>
            <a:pPr lvl="0"/>
            <a:r>
              <a:rPr lang="en-US"/>
              <a:t>Date</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3601" y="6096000"/>
            <a:ext cx="2689108" cy="381000"/>
          </a:xfrm>
          <a:prstGeom prst="rect">
            <a:avLst/>
          </a:prstGeom>
        </p:spPr>
      </p:pic>
    </p:spTree>
    <p:extLst>
      <p:ext uri="{BB962C8B-B14F-4D97-AF65-F5344CB8AC3E}">
        <p14:creationId xmlns:p14="http://schemas.microsoft.com/office/powerpoint/2010/main" val="3443109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09600" y="1379835"/>
            <a:ext cx="10972800" cy="4705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1363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4360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857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6077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9540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8956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2324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DB76C5-D09A-4B7E-ADF1-F5829444B1DE}"/>
              </a:ext>
            </a:extLst>
          </p:cNvPr>
          <p:cNvPicPr>
            <a:picLocks noChangeAspect="1"/>
          </p:cNvPicPr>
          <p:nvPr userDrawn="1"/>
        </p:nvPicPr>
        <p:blipFill rotWithShape="1">
          <a:blip r:embed="rId2"/>
          <a:srcRect l="914" t="2296" r="157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67295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9433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6484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2197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51330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8209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16403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41D7D-427B-4F57-8675-AC7B6D47C67D}"/>
              </a:ext>
            </a:extLst>
          </p:cNvPr>
          <p:cNvSpPr>
            <a:spLocks noGrp="1"/>
          </p:cNvSpPr>
          <p:nvPr>
            <p:ph type="title"/>
          </p:nvPr>
        </p:nvSpPr>
        <p:spPr/>
        <p:txBody>
          <a:bodyPr>
            <a:normAutofit/>
          </a:bodyPr>
          <a:lstStyle>
            <a:lvl1pPr>
              <a:defRPr sz="3600" b="0"/>
            </a:lvl1pPr>
          </a:lstStyle>
          <a:p>
            <a:r>
              <a:rPr lang="en-US"/>
              <a:t>Click to edit Master title style</a:t>
            </a:r>
          </a:p>
        </p:txBody>
      </p:sp>
      <p:sp>
        <p:nvSpPr>
          <p:cNvPr id="3" name="Content Placeholder 2">
            <a:extLst>
              <a:ext uri="{FF2B5EF4-FFF2-40B4-BE49-F238E27FC236}">
                <a16:creationId xmlns:a16="http://schemas.microsoft.com/office/drawing/2014/main" id="{4AB00797-8E6F-4ABE-911C-6572696A7BB3}"/>
              </a:ext>
            </a:extLst>
          </p:cNvPr>
          <p:cNvSpPr>
            <a:spLocks noGrp="1"/>
          </p:cNvSpPr>
          <p:nvPr>
            <p:ph idx="1"/>
          </p:nvPr>
        </p:nvSpPr>
        <p:spPr/>
        <p:txBody>
          <a:bodyPr/>
          <a:lstStyle>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8B7E5F-8EF7-475C-A44C-E62497C8AD96}"/>
              </a:ext>
            </a:extLst>
          </p:cNvPr>
          <p:cNvSpPr>
            <a:spLocks noGrp="1"/>
          </p:cNvSpPr>
          <p:nvPr>
            <p:ph type="dt" sz="half" idx="10"/>
          </p:nvPr>
        </p:nvSpPr>
        <p:spPr/>
        <p:txBody>
          <a:bodyPr/>
          <a:lstStyle/>
          <a:p>
            <a:fld id="{0FB5D98D-7DAF-414C-AC22-C35E0CD699AE}" type="datetime1">
              <a:rPr lang="en-US" smtClean="0"/>
              <a:t>6/1/2023</a:t>
            </a:fld>
            <a:endParaRPr lang="en-US"/>
          </a:p>
        </p:txBody>
      </p:sp>
      <p:sp>
        <p:nvSpPr>
          <p:cNvPr id="5" name="Footer Placeholder 4">
            <a:extLst>
              <a:ext uri="{FF2B5EF4-FFF2-40B4-BE49-F238E27FC236}">
                <a16:creationId xmlns:a16="http://schemas.microsoft.com/office/drawing/2014/main" id="{84E9C0DB-13F8-49CA-9D13-642DAF2DC089}"/>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671C4374-CE65-49CC-8AC0-197DEF577278}"/>
              </a:ext>
            </a:extLst>
          </p:cNvPr>
          <p:cNvSpPr>
            <a:spLocks noGrp="1"/>
          </p:cNvSpPr>
          <p:nvPr>
            <p:ph type="sldNum" sz="quarter" idx="4"/>
          </p:nvPr>
        </p:nvSpPr>
        <p:spPr>
          <a:xfrm>
            <a:off x="816254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1F25D3-3A57-4521-A61B-884B76262B28}" type="slidenum">
              <a:rPr lang="en-US" smtClean="0"/>
              <a:t>‹#›</a:t>
            </a:fld>
            <a:endParaRPr lang="en-US"/>
          </a:p>
        </p:txBody>
      </p:sp>
    </p:spTree>
    <p:extLst>
      <p:ext uri="{BB962C8B-B14F-4D97-AF65-F5344CB8AC3E}">
        <p14:creationId xmlns:p14="http://schemas.microsoft.com/office/powerpoint/2010/main" val="30686083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 1-column, Bullets">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BE4B38F-D89D-6A4E-87C7-4591D635FF70}"/>
              </a:ext>
            </a:extLst>
          </p:cNvPr>
          <p:cNvSpPr>
            <a:spLocks noGrp="1"/>
          </p:cNvSpPr>
          <p:nvPr>
            <p:ph type="sldNum" sz="quarter" idx="12"/>
          </p:nvPr>
        </p:nvSpPr>
        <p:spPr>
          <a:xfrm>
            <a:off x="10818841" y="6294437"/>
            <a:ext cx="914403" cy="365125"/>
          </a:xfrm>
          <a:prstGeom prst="rect">
            <a:avLst/>
          </a:prstGeom>
        </p:spPr>
        <p:txBody>
          <a:bodyPr lIns="0"/>
          <a:lstStyle>
            <a:lvl1pPr algn="r">
              <a:defRPr sz="1000" b="0"/>
            </a:lvl1pPr>
          </a:lstStyle>
          <a:p>
            <a:fld id="{5EAB6A62-311C-EE49-A74C-28DAAA970E69}" type="slidenum">
              <a:rPr lang="en-US" smtClean="0"/>
              <a:pPr/>
              <a:t>‹#›</a:t>
            </a:fld>
            <a:endParaRPr lang="en-US"/>
          </a:p>
        </p:txBody>
      </p:sp>
      <p:sp>
        <p:nvSpPr>
          <p:cNvPr id="2" name="Title 1">
            <a:extLst>
              <a:ext uri="{FF2B5EF4-FFF2-40B4-BE49-F238E27FC236}">
                <a16:creationId xmlns:a16="http://schemas.microsoft.com/office/drawing/2014/main" id="{2A7F799F-5A92-AF46-ABAA-D2B733B28A91}"/>
              </a:ext>
            </a:extLst>
          </p:cNvPr>
          <p:cNvSpPr>
            <a:spLocks noGrp="1"/>
          </p:cNvSpPr>
          <p:nvPr>
            <p:ph type="title"/>
          </p:nvPr>
        </p:nvSpPr>
        <p:spPr>
          <a:xfrm>
            <a:off x="381861" y="629507"/>
            <a:ext cx="11351382" cy="743347"/>
          </a:xfrm>
          <a:prstGeom prst="rect">
            <a:avLst/>
          </a:prstGeom>
        </p:spPr>
        <p:txBody>
          <a:bodyPr>
            <a:noAutofit/>
          </a:bodyPr>
          <a:lstStyle>
            <a:lvl1pPr>
              <a:defRPr sz="3200"/>
            </a:lvl1pPr>
          </a:lstStyle>
          <a:p>
            <a:r>
              <a:rPr lang="en-US"/>
              <a:t>Click to edit Master title style</a:t>
            </a:r>
          </a:p>
        </p:txBody>
      </p:sp>
      <p:sp>
        <p:nvSpPr>
          <p:cNvPr id="14" name="Text Placeholder 3">
            <a:extLst>
              <a:ext uri="{FF2B5EF4-FFF2-40B4-BE49-F238E27FC236}">
                <a16:creationId xmlns:a16="http://schemas.microsoft.com/office/drawing/2014/main" id="{EF411AAD-5C20-D24E-98F9-740946F8B983}"/>
              </a:ext>
            </a:extLst>
          </p:cNvPr>
          <p:cNvSpPr>
            <a:spLocks noGrp="1"/>
          </p:cNvSpPr>
          <p:nvPr>
            <p:ph idx="1"/>
          </p:nvPr>
        </p:nvSpPr>
        <p:spPr>
          <a:xfrm>
            <a:off x="468666" y="1733134"/>
            <a:ext cx="11264577" cy="3981409"/>
          </a:xfrm>
          <a:prstGeom prst="rect">
            <a:avLst/>
          </a:prstGeom>
        </p:spPr>
        <p:txBody>
          <a:bodyPr vert="horz" lIns="91440" tIns="45720" rIns="91440" bIns="45720" rtlCol="0">
            <a:noAutofit/>
          </a:bodyPr>
          <a:lstStyle>
            <a:lvl1pPr>
              <a:buClr>
                <a:schemeClr val="tx1">
                  <a:lumMod val="60000"/>
                  <a:lumOff val="40000"/>
                </a:schemeClr>
              </a:buClr>
              <a:defRPr sz="1600"/>
            </a:lvl1pPr>
            <a:lvl2pPr marL="685800" indent="-228600">
              <a:buClr>
                <a:schemeClr val="tx1">
                  <a:lumMod val="60000"/>
                  <a:lumOff val="40000"/>
                </a:schemeClr>
              </a:buClr>
              <a:buFont typeface="Courier New" panose="02070309020205020404" pitchFamily="49" charset="0"/>
              <a:buChar char="o"/>
              <a:defRPr sz="1600"/>
            </a:lvl2pPr>
            <a:lvl3pPr>
              <a:buClr>
                <a:schemeClr val="tx1">
                  <a:lumMod val="60000"/>
                  <a:lumOff val="40000"/>
                </a:schemeClr>
              </a:buClr>
              <a:defRPr sz="1600"/>
            </a:lvl3pPr>
            <a:lvl4pPr>
              <a:buClr>
                <a:schemeClr val="tx1">
                  <a:lumMod val="60000"/>
                  <a:lumOff val="40000"/>
                </a:schemeClr>
              </a:buCl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5" name="Straight Connector 14">
            <a:extLst>
              <a:ext uri="{FF2B5EF4-FFF2-40B4-BE49-F238E27FC236}">
                <a16:creationId xmlns:a16="http://schemas.microsoft.com/office/drawing/2014/main" id="{5C1B46B4-E4B7-3641-A2A5-29AF442F212E}"/>
              </a:ext>
            </a:extLst>
          </p:cNvPr>
          <p:cNvCxnSpPr>
            <a:cxnSpLocks/>
          </p:cNvCxnSpPr>
          <p:nvPr userDrawn="1"/>
        </p:nvCxnSpPr>
        <p:spPr>
          <a:xfrm>
            <a:off x="468667" y="1371610"/>
            <a:ext cx="1125466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5657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1-column, Bullets, Breadcrumb">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BE4B38F-D89D-6A4E-87C7-4591D635FF70}"/>
              </a:ext>
            </a:extLst>
          </p:cNvPr>
          <p:cNvSpPr>
            <a:spLocks noGrp="1"/>
          </p:cNvSpPr>
          <p:nvPr>
            <p:ph type="sldNum" sz="quarter" idx="12"/>
          </p:nvPr>
        </p:nvSpPr>
        <p:spPr>
          <a:xfrm>
            <a:off x="10818841" y="6294437"/>
            <a:ext cx="914403" cy="365125"/>
          </a:xfrm>
          <a:prstGeom prst="rect">
            <a:avLst/>
          </a:prstGeom>
        </p:spPr>
        <p:txBody>
          <a:bodyPr lIns="0"/>
          <a:lstStyle>
            <a:lvl1pPr algn="r">
              <a:defRPr sz="1000" b="0"/>
            </a:lvl1pPr>
          </a:lstStyle>
          <a:p>
            <a:fld id="{5EAB6A62-311C-EE49-A74C-28DAAA970E69}" type="slidenum">
              <a:rPr lang="en-US" smtClean="0"/>
              <a:pPr/>
              <a:t>‹#›</a:t>
            </a:fld>
            <a:endParaRPr lang="en-US"/>
          </a:p>
        </p:txBody>
      </p:sp>
      <p:sp>
        <p:nvSpPr>
          <p:cNvPr id="2" name="Title 1">
            <a:extLst>
              <a:ext uri="{FF2B5EF4-FFF2-40B4-BE49-F238E27FC236}">
                <a16:creationId xmlns:a16="http://schemas.microsoft.com/office/drawing/2014/main" id="{2A7F799F-5A92-AF46-ABAA-D2B733B28A91}"/>
              </a:ext>
            </a:extLst>
          </p:cNvPr>
          <p:cNvSpPr>
            <a:spLocks noGrp="1"/>
          </p:cNvSpPr>
          <p:nvPr>
            <p:ph type="title"/>
          </p:nvPr>
        </p:nvSpPr>
        <p:spPr>
          <a:xfrm>
            <a:off x="381860" y="631317"/>
            <a:ext cx="11351383" cy="743347"/>
          </a:xfrm>
          <a:prstGeom prst="rect">
            <a:avLst/>
          </a:prstGeom>
        </p:spPr>
        <p:txBody>
          <a:bodyPr>
            <a:noAutofit/>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783C2507-ECEB-724A-8AD4-0371EE095665}"/>
              </a:ext>
            </a:extLst>
          </p:cNvPr>
          <p:cNvSpPr>
            <a:spLocks noGrp="1"/>
          </p:cNvSpPr>
          <p:nvPr>
            <p:ph type="body" sz="quarter" idx="13" hasCustomPrompt="1"/>
          </p:nvPr>
        </p:nvSpPr>
        <p:spPr>
          <a:xfrm>
            <a:off x="381860" y="515429"/>
            <a:ext cx="11346711" cy="231775"/>
          </a:xfrm>
        </p:spPr>
        <p:txBody>
          <a:bodyPr>
            <a:noAutofit/>
          </a:bodyPr>
          <a:lstStyle>
            <a:lvl1pPr marL="0" marR="0" indent="0" algn="l" defTabSz="914400" rtl="0" eaLnBrk="1" fontAlgn="auto" latinLnBrk="0" hangingPunct="1">
              <a:lnSpc>
                <a:spcPct val="100000"/>
              </a:lnSpc>
              <a:spcBef>
                <a:spcPts val="1000"/>
              </a:spcBef>
              <a:spcAft>
                <a:spcPts val="1000"/>
              </a:spcAft>
              <a:buClr>
                <a:schemeClr val="accent1"/>
              </a:buClr>
              <a:buSzTx/>
              <a:buFont typeface="Arial" panose="020B0604020202020204" pitchFamily="34" charset="0"/>
              <a:buNone/>
              <a:tabLst/>
              <a:defRPr sz="1000" b="1" i="0" spc="300">
                <a:solidFill>
                  <a:schemeClr val="accent2"/>
                </a:solidFill>
                <a:latin typeface="Arial Narrow" panose="020B0604020202020204" pitchFamily="34" charset="0"/>
                <a:cs typeface="Arial Narrow" panose="020B0604020202020204" pitchFamily="34" charset="0"/>
              </a:defRPr>
            </a:lvl1pPr>
          </a:lstStyle>
          <a:p>
            <a:pPr marL="0" marR="0" lvl="0" indent="0" algn="l" defTabSz="914400" rtl="0" eaLnBrk="1" fontAlgn="auto" latinLnBrk="0" hangingPunct="1">
              <a:lnSpc>
                <a:spcPct val="100000"/>
              </a:lnSpc>
              <a:spcBef>
                <a:spcPts val="1000"/>
              </a:spcBef>
              <a:spcAft>
                <a:spcPts val="1000"/>
              </a:spcAft>
              <a:buClr>
                <a:schemeClr val="accent1"/>
              </a:buClr>
              <a:buSzTx/>
              <a:buFont typeface="Arial" panose="020B0604020202020204" pitchFamily="34" charset="0"/>
              <a:buNone/>
              <a:tabLst/>
              <a:defRPr/>
            </a:pPr>
            <a:r>
              <a:rPr lang="en-US"/>
              <a:t>BREADCRUMB</a:t>
            </a:r>
          </a:p>
        </p:txBody>
      </p:sp>
      <p:cxnSp>
        <p:nvCxnSpPr>
          <p:cNvPr id="16" name="Straight Connector 15">
            <a:extLst>
              <a:ext uri="{FF2B5EF4-FFF2-40B4-BE49-F238E27FC236}">
                <a16:creationId xmlns:a16="http://schemas.microsoft.com/office/drawing/2014/main" id="{66A924D5-BFB8-1F4E-B7E3-0E573CAF2737}"/>
              </a:ext>
            </a:extLst>
          </p:cNvPr>
          <p:cNvCxnSpPr>
            <a:cxnSpLocks/>
          </p:cNvCxnSpPr>
          <p:nvPr userDrawn="1"/>
        </p:nvCxnSpPr>
        <p:spPr>
          <a:xfrm>
            <a:off x="468667" y="1371610"/>
            <a:ext cx="1125466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E3FFAFF9-D094-8D4A-A827-17ABA3D0ACC8}"/>
              </a:ext>
            </a:extLst>
          </p:cNvPr>
          <p:cNvSpPr>
            <a:spLocks noGrp="1"/>
          </p:cNvSpPr>
          <p:nvPr>
            <p:ph idx="1"/>
          </p:nvPr>
        </p:nvSpPr>
        <p:spPr>
          <a:xfrm>
            <a:off x="468666" y="1733134"/>
            <a:ext cx="11264577" cy="3981409"/>
          </a:xfrm>
          <a:prstGeom prst="rect">
            <a:avLst/>
          </a:prstGeom>
        </p:spPr>
        <p:txBody>
          <a:bodyPr vert="horz" lIns="91440" tIns="45720" rIns="91440" bIns="45720" rtlCol="0">
            <a:noAutofit/>
          </a:bodyPr>
          <a:lstStyle>
            <a:lvl1pPr>
              <a:buClr>
                <a:schemeClr val="tx1">
                  <a:lumMod val="60000"/>
                  <a:lumOff val="40000"/>
                </a:schemeClr>
              </a:buClr>
              <a:defRPr sz="1600"/>
            </a:lvl1pPr>
            <a:lvl2pPr marL="685800" indent="-228600">
              <a:buClr>
                <a:schemeClr val="tx1">
                  <a:lumMod val="60000"/>
                  <a:lumOff val="40000"/>
                </a:schemeClr>
              </a:buClr>
              <a:buFont typeface="Courier New" panose="02070309020205020404" pitchFamily="49" charset="0"/>
              <a:buChar char="o"/>
              <a:defRPr sz="1600"/>
            </a:lvl2pPr>
            <a:lvl3pPr>
              <a:buClr>
                <a:schemeClr val="tx1">
                  <a:lumMod val="60000"/>
                  <a:lumOff val="40000"/>
                </a:schemeClr>
              </a:buClr>
              <a:defRPr sz="1600"/>
            </a:lvl3pPr>
            <a:lvl4pPr>
              <a:buClr>
                <a:schemeClr val="tx1">
                  <a:lumMod val="60000"/>
                  <a:lumOff val="40000"/>
                </a:schemeClr>
              </a:buCl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151682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ontent, 1-column, Breadcrumb">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BE4B38F-D89D-6A4E-87C7-4591D635FF70}"/>
              </a:ext>
            </a:extLst>
          </p:cNvPr>
          <p:cNvSpPr>
            <a:spLocks noGrp="1"/>
          </p:cNvSpPr>
          <p:nvPr>
            <p:ph type="sldNum" sz="quarter" idx="12"/>
          </p:nvPr>
        </p:nvSpPr>
        <p:spPr>
          <a:xfrm>
            <a:off x="10818841" y="6294437"/>
            <a:ext cx="914403" cy="365125"/>
          </a:xfrm>
          <a:prstGeom prst="rect">
            <a:avLst/>
          </a:prstGeom>
        </p:spPr>
        <p:txBody>
          <a:bodyPr lIns="0"/>
          <a:lstStyle>
            <a:lvl1pPr algn="r">
              <a:defRPr sz="1000" b="0"/>
            </a:lvl1pPr>
          </a:lstStyle>
          <a:p>
            <a:fld id="{5EAB6A62-311C-EE49-A74C-28DAAA970E69}" type="slidenum">
              <a:rPr lang="en-US" smtClean="0"/>
              <a:pPr/>
              <a:t>‹#›</a:t>
            </a:fld>
            <a:endParaRPr lang="en-US"/>
          </a:p>
        </p:txBody>
      </p:sp>
      <p:sp>
        <p:nvSpPr>
          <p:cNvPr id="2" name="Title 1">
            <a:extLst>
              <a:ext uri="{FF2B5EF4-FFF2-40B4-BE49-F238E27FC236}">
                <a16:creationId xmlns:a16="http://schemas.microsoft.com/office/drawing/2014/main" id="{2A7F799F-5A92-AF46-ABAA-D2B733B28A91}"/>
              </a:ext>
            </a:extLst>
          </p:cNvPr>
          <p:cNvSpPr>
            <a:spLocks noGrp="1"/>
          </p:cNvSpPr>
          <p:nvPr>
            <p:ph type="title"/>
          </p:nvPr>
        </p:nvSpPr>
        <p:spPr>
          <a:xfrm>
            <a:off x="381860" y="631317"/>
            <a:ext cx="11351383" cy="743347"/>
          </a:xfrm>
          <a:prstGeom prst="rect">
            <a:avLst/>
          </a:prstGeom>
        </p:spPr>
        <p:txBody>
          <a:bodyPr>
            <a:noAutofit/>
          </a:bodyPr>
          <a:lstStyle>
            <a:lvl1pPr>
              <a:defRPr sz="3200"/>
            </a:lvl1pPr>
          </a:lstStyle>
          <a:p>
            <a:r>
              <a:rPr lang="en-US"/>
              <a:t>Click to edit Master title style</a:t>
            </a:r>
          </a:p>
        </p:txBody>
      </p:sp>
      <p:sp>
        <p:nvSpPr>
          <p:cNvPr id="14" name="Text Placeholder 3">
            <a:extLst>
              <a:ext uri="{FF2B5EF4-FFF2-40B4-BE49-F238E27FC236}">
                <a16:creationId xmlns:a16="http://schemas.microsoft.com/office/drawing/2014/main" id="{AB0DFE8C-6226-524B-8101-B39759BCDB83}"/>
              </a:ext>
            </a:extLst>
          </p:cNvPr>
          <p:cNvSpPr>
            <a:spLocks noGrp="1"/>
          </p:cNvSpPr>
          <p:nvPr>
            <p:ph idx="1"/>
          </p:nvPr>
        </p:nvSpPr>
        <p:spPr>
          <a:xfrm>
            <a:off x="468666" y="1734944"/>
            <a:ext cx="11264577" cy="3981409"/>
          </a:xfrm>
          <a:prstGeom prst="rect">
            <a:avLst/>
          </a:prstGeom>
        </p:spPr>
        <p:txBody>
          <a:bodyPr vert="horz" lIns="91440" tIns="45720" rIns="91440" bIns="45720" rtlCol="0">
            <a:noAutofit/>
          </a:bodyPr>
          <a:lstStyle>
            <a:lvl1pPr marL="0" indent="0">
              <a:buNone/>
              <a:defRPr sz="1600"/>
            </a:lvl1pPr>
            <a:lvl2pPr marL="457200" indent="0">
              <a:buNone/>
              <a:defRPr/>
            </a:lvl2pPr>
          </a:lstStyle>
          <a:p>
            <a:pPr lvl="0"/>
            <a:r>
              <a:rPr lang="en-US"/>
              <a:t>Click to edit Master text styles</a:t>
            </a:r>
          </a:p>
        </p:txBody>
      </p:sp>
      <p:sp>
        <p:nvSpPr>
          <p:cNvPr id="6" name="Text Placeholder 5">
            <a:extLst>
              <a:ext uri="{FF2B5EF4-FFF2-40B4-BE49-F238E27FC236}">
                <a16:creationId xmlns:a16="http://schemas.microsoft.com/office/drawing/2014/main" id="{783C2507-ECEB-724A-8AD4-0371EE095665}"/>
              </a:ext>
            </a:extLst>
          </p:cNvPr>
          <p:cNvSpPr>
            <a:spLocks noGrp="1"/>
          </p:cNvSpPr>
          <p:nvPr>
            <p:ph type="body" sz="quarter" idx="13" hasCustomPrompt="1"/>
          </p:nvPr>
        </p:nvSpPr>
        <p:spPr>
          <a:xfrm>
            <a:off x="381860" y="515429"/>
            <a:ext cx="11346711" cy="231775"/>
          </a:xfrm>
        </p:spPr>
        <p:txBody>
          <a:bodyPr>
            <a:noAutofit/>
          </a:bodyPr>
          <a:lstStyle>
            <a:lvl1pPr marL="0" marR="0" indent="0" algn="l" defTabSz="914400" rtl="0" eaLnBrk="1" fontAlgn="auto" latinLnBrk="0" hangingPunct="1">
              <a:lnSpc>
                <a:spcPct val="100000"/>
              </a:lnSpc>
              <a:spcBef>
                <a:spcPts val="1000"/>
              </a:spcBef>
              <a:spcAft>
                <a:spcPts val="1000"/>
              </a:spcAft>
              <a:buClr>
                <a:schemeClr val="accent1"/>
              </a:buClr>
              <a:buSzTx/>
              <a:buFont typeface="Arial" panose="020B0604020202020204" pitchFamily="34" charset="0"/>
              <a:buNone/>
              <a:tabLst/>
              <a:defRPr sz="1000" b="1" i="0" spc="300">
                <a:solidFill>
                  <a:schemeClr val="accent2"/>
                </a:solidFill>
                <a:latin typeface="Arial Narrow" panose="020B0604020202020204" pitchFamily="34" charset="0"/>
                <a:cs typeface="Arial Narrow" panose="020B0604020202020204" pitchFamily="34" charset="0"/>
              </a:defRPr>
            </a:lvl1pPr>
          </a:lstStyle>
          <a:p>
            <a:pPr marL="0" marR="0" lvl="0" indent="0" algn="l" defTabSz="914400" rtl="0" eaLnBrk="1" fontAlgn="auto" latinLnBrk="0" hangingPunct="1">
              <a:lnSpc>
                <a:spcPct val="100000"/>
              </a:lnSpc>
              <a:spcBef>
                <a:spcPts val="1000"/>
              </a:spcBef>
              <a:spcAft>
                <a:spcPts val="1000"/>
              </a:spcAft>
              <a:buClr>
                <a:schemeClr val="accent1"/>
              </a:buClr>
              <a:buSzTx/>
              <a:buFont typeface="Arial" panose="020B0604020202020204" pitchFamily="34" charset="0"/>
              <a:buNone/>
              <a:tabLst/>
              <a:defRPr/>
            </a:pPr>
            <a:r>
              <a:rPr lang="en-US"/>
              <a:t>BREADCRUMB</a:t>
            </a:r>
          </a:p>
        </p:txBody>
      </p:sp>
      <p:cxnSp>
        <p:nvCxnSpPr>
          <p:cNvPr id="16" name="Straight Connector 15">
            <a:extLst>
              <a:ext uri="{FF2B5EF4-FFF2-40B4-BE49-F238E27FC236}">
                <a16:creationId xmlns:a16="http://schemas.microsoft.com/office/drawing/2014/main" id="{66A924D5-BFB8-1F4E-B7E3-0E573CAF2737}"/>
              </a:ext>
            </a:extLst>
          </p:cNvPr>
          <p:cNvCxnSpPr>
            <a:cxnSpLocks/>
          </p:cNvCxnSpPr>
          <p:nvPr userDrawn="1"/>
        </p:nvCxnSpPr>
        <p:spPr>
          <a:xfrm>
            <a:off x="468667" y="1371610"/>
            <a:ext cx="1125466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160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640557" y="6173791"/>
            <a:ext cx="10813260" cy="365125"/>
          </a:xfrm>
        </p:spPr>
        <p:txBody>
          <a:bodyPr/>
          <a:lstStyle>
            <a:lvl1pPr algn="ctr">
              <a:defRPr>
                <a:solidFill>
                  <a:srgbClr val="5A5B5D"/>
                </a:solidFill>
              </a:defRPr>
            </a:lvl1pPr>
          </a:lstStyle>
          <a:p>
            <a:fld id="{8FCC257D-A786-9244-9E17-CE618C8B9275}" type="slidenum">
              <a:rPr lang="en-US" smtClean="0"/>
              <a:pPr/>
              <a:t>‹#›</a:t>
            </a:fld>
            <a:endParaRPr lang="en-US"/>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pic>
        <p:nvPicPr>
          <p:cNvPr id="7" name="Picture 6">
            <a:extLst>
              <a:ext uri="{FF2B5EF4-FFF2-40B4-BE49-F238E27FC236}">
                <a16:creationId xmlns:a16="http://schemas.microsoft.com/office/drawing/2014/main" id="{67C3F01F-C5FF-4D6E-B0D2-5EE2DBDFE62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043" t="7819" r="9480" b="10301"/>
          <a:stretch/>
        </p:blipFill>
        <p:spPr>
          <a:xfrm>
            <a:off x="10625487" y="5746789"/>
            <a:ext cx="925957" cy="996881"/>
          </a:xfrm>
          <a:prstGeom prst="rect">
            <a:avLst/>
          </a:prstGeom>
        </p:spPr>
      </p:pic>
    </p:spTree>
    <p:extLst>
      <p:ext uri="{BB962C8B-B14F-4D97-AF65-F5344CB8AC3E}">
        <p14:creationId xmlns:p14="http://schemas.microsoft.com/office/powerpoint/2010/main" val="3113974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tent, 1-column + blurb, Bullets, Breadcrumb">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BE4B38F-D89D-6A4E-87C7-4591D635FF70}"/>
              </a:ext>
            </a:extLst>
          </p:cNvPr>
          <p:cNvSpPr>
            <a:spLocks noGrp="1"/>
          </p:cNvSpPr>
          <p:nvPr>
            <p:ph type="sldNum" sz="quarter" idx="12"/>
          </p:nvPr>
        </p:nvSpPr>
        <p:spPr>
          <a:xfrm>
            <a:off x="10818841" y="6294437"/>
            <a:ext cx="914403" cy="365125"/>
          </a:xfrm>
          <a:prstGeom prst="rect">
            <a:avLst/>
          </a:prstGeom>
        </p:spPr>
        <p:txBody>
          <a:bodyPr lIns="0"/>
          <a:lstStyle>
            <a:lvl1pPr algn="r">
              <a:defRPr sz="1000" b="0"/>
            </a:lvl1pPr>
          </a:lstStyle>
          <a:p>
            <a:fld id="{5EAB6A62-311C-EE49-A74C-28DAAA970E69}" type="slidenum">
              <a:rPr lang="en-US" smtClean="0"/>
              <a:pPr/>
              <a:t>‹#›</a:t>
            </a:fld>
            <a:endParaRPr lang="en-US"/>
          </a:p>
        </p:txBody>
      </p:sp>
      <p:sp>
        <p:nvSpPr>
          <p:cNvPr id="2" name="Title 1">
            <a:extLst>
              <a:ext uri="{FF2B5EF4-FFF2-40B4-BE49-F238E27FC236}">
                <a16:creationId xmlns:a16="http://schemas.microsoft.com/office/drawing/2014/main" id="{2A7F799F-5A92-AF46-ABAA-D2B733B28A91}"/>
              </a:ext>
            </a:extLst>
          </p:cNvPr>
          <p:cNvSpPr>
            <a:spLocks noGrp="1"/>
          </p:cNvSpPr>
          <p:nvPr>
            <p:ph type="title"/>
          </p:nvPr>
        </p:nvSpPr>
        <p:spPr>
          <a:xfrm>
            <a:off x="381861" y="629507"/>
            <a:ext cx="11351382" cy="743347"/>
          </a:xfrm>
          <a:prstGeom prst="rect">
            <a:avLst/>
          </a:prstGeom>
        </p:spPr>
        <p:txBody>
          <a:bodyPr>
            <a:noAutofit/>
          </a:bodyPr>
          <a:lstStyle>
            <a:lvl1pPr>
              <a:defRPr sz="3200"/>
            </a:lvl1pPr>
          </a:lstStyle>
          <a:p>
            <a:r>
              <a:rPr lang="en-US"/>
              <a:t>Click to edit Master title style</a:t>
            </a:r>
          </a:p>
        </p:txBody>
      </p:sp>
      <p:sp>
        <p:nvSpPr>
          <p:cNvPr id="15" name="Text Placeholder 3">
            <a:extLst>
              <a:ext uri="{FF2B5EF4-FFF2-40B4-BE49-F238E27FC236}">
                <a16:creationId xmlns:a16="http://schemas.microsoft.com/office/drawing/2014/main" id="{52BF12E4-B5D2-8F47-AFC0-99A2ED32FA52}"/>
              </a:ext>
            </a:extLst>
          </p:cNvPr>
          <p:cNvSpPr>
            <a:spLocks noGrp="1"/>
          </p:cNvSpPr>
          <p:nvPr>
            <p:ph idx="13"/>
          </p:nvPr>
        </p:nvSpPr>
        <p:spPr>
          <a:xfrm>
            <a:off x="468666" y="1486047"/>
            <a:ext cx="11264577" cy="1002793"/>
          </a:xfrm>
          <a:prstGeom prst="rect">
            <a:avLst/>
          </a:prstGeom>
        </p:spPr>
        <p:txBody>
          <a:bodyPr vert="horz" lIns="91440" tIns="45720" rIns="91440" bIns="45720" rtlCol="0">
            <a:no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ext Placeholder 5">
            <a:extLst>
              <a:ext uri="{FF2B5EF4-FFF2-40B4-BE49-F238E27FC236}">
                <a16:creationId xmlns:a16="http://schemas.microsoft.com/office/drawing/2014/main" id="{65B251E7-CF8B-CA49-A33D-82CE9CCC7FA5}"/>
              </a:ext>
            </a:extLst>
          </p:cNvPr>
          <p:cNvSpPr>
            <a:spLocks noGrp="1"/>
          </p:cNvSpPr>
          <p:nvPr>
            <p:ph type="body" sz="quarter" idx="14" hasCustomPrompt="1"/>
          </p:nvPr>
        </p:nvSpPr>
        <p:spPr>
          <a:xfrm>
            <a:off x="381860" y="515429"/>
            <a:ext cx="11346711" cy="231775"/>
          </a:xfrm>
        </p:spPr>
        <p:txBody>
          <a:bodyPr>
            <a:noAutofit/>
          </a:bodyPr>
          <a:lstStyle>
            <a:lvl1pPr marL="0" marR="0" indent="0" algn="l" defTabSz="914400" rtl="0" eaLnBrk="1" fontAlgn="auto" latinLnBrk="0" hangingPunct="1">
              <a:lnSpc>
                <a:spcPct val="100000"/>
              </a:lnSpc>
              <a:spcBef>
                <a:spcPts val="1000"/>
              </a:spcBef>
              <a:spcAft>
                <a:spcPts val="1000"/>
              </a:spcAft>
              <a:buClr>
                <a:schemeClr val="accent1"/>
              </a:buClr>
              <a:buSzTx/>
              <a:buFont typeface="Arial" panose="020B0604020202020204" pitchFamily="34" charset="0"/>
              <a:buNone/>
              <a:tabLst/>
              <a:defRPr sz="1000" b="1" i="0" spc="300">
                <a:solidFill>
                  <a:schemeClr val="accent2"/>
                </a:solidFill>
                <a:latin typeface="Arial Narrow" panose="020B0604020202020204" pitchFamily="34" charset="0"/>
                <a:cs typeface="Arial Narrow" panose="020B0604020202020204" pitchFamily="34" charset="0"/>
              </a:defRPr>
            </a:lvl1pPr>
          </a:lstStyle>
          <a:p>
            <a:pPr marL="0" marR="0" lvl="0" indent="0" algn="l" defTabSz="914400" rtl="0" eaLnBrk="1" fontAlgn="auto" latinLnBrk="0" hangingPunct="1">
              <a:lnSpc>
                <a:spcPct val="100000"/>
              </a:lnSpc>
              <a:spcBef>
                <a:spcPts val="1000"/>
              </a:spcBef>
              <a:spcAft>
                <a:spcPts val="1000"/>
              </a:spcAft>
              <a:buClr>
                <a:schemeClr val="accent1"/>
              </a:buClr>
              <a:buSzTx/>
              <a:buFont typeface="Arial" panose="020B0604020202020204" pitchFamily="34" charset="0"/>
              <a:buNone/>
              <a:tabLst/>
              <a:defRPr/>
            </a:pPr>
            <a:r>
              <a:rPr lang="en-US"/>
              <a:t>BREADCRUMB</a:t>
            </a:r>
          </a:p>
        </p:txBody>
      </p:sp>
      <p:cxnSp>
        <p:nvCxnSpPr>
          <p:cNvPr id="17" name="Straight Connector 16">
            <a:extLst>
              <a:ext uri="{FF2B5EF4-FFF2-40B4-BE49-F238E27FC236}">
                <a16:creationId xmlns:a16="http://schemas.microsoft.com/office/drawing/2014/main" id="{03BB91C3-4005-6F4F-9F09-171717637A95}"/>
              </a:ext>
            </a:extLst>
          </p:cNvPr>
          <p:cNvCxnSpPr>
            <a:cxnSpLocks/>
          </p:cNvCxnSpPr>
          <p:nvPr userDrawn="1"/>
        </p:nvCxnSpPr>
        <p:spPr>
          <a:xfrm>
            <a:off x="468667" y="1371610"/>
            <a:ext cx="1125466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47EBEB71-405D-B447-998E-1FED51F69A47}"/>
              </a:ext>
            </a:extLst>
          </p:cNvPr>
          <p:cNvSpPr>
            <a:spLocks noGrp="1"/>
          </p:cNvSpPr>
          <p:nvPr>
            <p:ph idx="1"/>
          </p:nvPr>
        </p:nvSpPr>
        <p:spPr>
          <a:xfrm>
            <a:off x="468666" y="2633242"/>
            <a:ext cx="11264577" cy="3081301"/>
          </a:xfrm>
          <a:prstGeom prst="rect">
            <a:avLst/>
          </a:prstGeom>
        </p:spPr>
        <p:txBody>
          <a:bodyPr vert="horz" lIns="91440" tIns="45720" rIns="91440" bIns="45720" rtlCol="0">
            <a:noAutofit/>
          </a:bodyPr>
          <a:lstStyle>
            <a:lvl1pPr>
              <a:buClr>
                <a:schemeClr val="tx1">
                  <a:lumMod val="60000"/>
                  <a:lumOff val="40000"/>
                </a:schemeClr>
              </a:buClr>
              <a:defRPr sz="1600"/>
            </a:lvl1pPr>
            <a:lvl2pPr marL="685800" indent="-228600">
              <a:buClr>
                <a:schemeClr val="tx1">
                  <a:lumMod val="60000"/>
                  <a:lumOff val="40000"/>
                </a:schemeClr>
              </a:buClr>
              <a:buFont typeface="Courier New" panose="02070309020205020404" pitchFamily="49" charset="0"/>
              <a:buChar char="o"/>
              <a:defRPr sz="1600"/>
            </a:lvl2pPr>
            <a:lvl3pPr>
              <a:buClr>
                <a:schemeClr val="tx1">
                  <a:lumMod val="60000"/>
                  <a:lumOff val="40000"/>
                </a:schemeClr>
              </a:buClr>
              <a:defRPr sz="1600"/>
            </a:lvl3pPr>
            <a:lvl4pPr>
              <a:buClr>
                <a:schemeClr val="tx1">
                  <a:lumMod val="60000"/>
                  <a:lumOff val="40000"/>
                </a:schemeClr>
              </a:buCl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884263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1-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F0019D-D43C-E045-A388-8BBF21B90791}"/>
              </a:ext>
            </a:extLst>
          </p:cNvPr>
          <p:cNvSpPr>
            <a:spLocks noGrp="1"/>
          </p:cNvSpPr>
          <p:nvPr>
            <p:ph idx="1"/>
          </p:nvPr>
        </p:nvSpPr>
        <p:spPr>
          <a:xfrm>
            <a:off x="468667" y="1638300"/>
            <a:ext cx="11254663" cy="4278452"/>
          </a:xfrm>
        </p:spPr>
        <p:txBody>
          <a:bodyPr/>
          <a:lstStyle>
            <a:lvl1pPr>
              <a:buClr>
                <a:srgbClr val="0277B9"/>
              </a:buClr>
              <a:buFont typeface="Wingdings" pitchFamily="2" charset="2"/>
              <a:buChar char="§"/>
              <a:defRPr sz="2000">
                <a:solidFill>
                  <a:schemeClr val="tx1">
                    <a:lumMod val="65000"/>
                    <a:lumOff val="35000"/>
                  </a:schemeClr>
                </a:solidFill>
              </a:defRPr>
            </a:lvl1pPr>
            <a:lvl2pPr>
              <a:buClr>
                <a:srgbClr val="0277B9"/>
              </a:buClr>
              <a:buFont typeface="Wingdings" pitchFamily="2" charset="2"/>
              <a:buChar char="§"/>
              <a:defRPr sz="2000">
                <a:solidFill>
                  <a:schemeClr val="tx1">
                    <a:lumMod val="65000"/>
                    <a:lumOff val="35000"/>
                  </a:schemeClr>
                </a:solidFill>
              </a:defRPr>
            </a:lvl2pPr>
            <a:lvl3pPr>
              <a:buClr>
                <a:srgbClr val="0277B9"/>
              </a:buClr>
              <a:buFont typeface="Wingdings" pitchFamily="2" charset="2"/>
              <a:buChar char="§"/>
              <a:defRPr sz="2000">
                <a:solidFill>
                  <a:schemeClr val="tx1">
                    <a:lumMod val="65000"/>
                    <a:lumOff val="35000"/>
                  </a:schemeClr>
                </a:solidFill>
              </a:defRPr>
            </a:lvl3pPr>
            <a:lvl4pPr>
              <a:buClr>
                <a:srgbClr val="0277B9"/>
              </a:buClr>
              <a:buFont typeface="Wingdings" pitchFamily="2" charset="2"/>
              <a:buChar char="§"/>
              <a:defRPr sz="2000">
                <a:solidFill>
                  <a:schemeClr val="tx1">
                    <a:lumMod val="65000"/>
                    <a:lumOff val="35000"/>
                  </a:schemeClr>
                </a:solidFill>
              </a:defRPr>
            </a:lvl4pPr>
            <a:lvl5pPr>
              <a:buClr>
                <a:srgbClr val="0277B9"/>
              </a:buClr>
              <a:buFont typeface="Wingdings" pitchFamily="2" charset="2"/>
              <a:buChar char="§"/>
              <a:defRPr sz="2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09E2C78-AA84-DC44-9C16-89AFBB384E7A}"/>
              </a:ext>
            </a:extLst>
          </p:cNvPr>
          <p:cNvSpPr>
            <a:spLocks noGrp="1"/>
          </p:cNvSpPr>
          <p:nvPr>
            <p:ph type="sldNum" sz="quarter" idx="12"/>
          </p:nvPr>
        </p:nvSpPr>
        <p:spPr/>
        <p:txBody>
          <a:bodyPr lIns="0"/>
          <a:lstStyle>
            <a:lvl1pPr algn="l">
              <a:defRPr sz="1000" b="1"/>
            </a:lvl1pPr>
          </a:lstStyle>
          <a:p>
            <a:fld id="{5EAB6A62-311C-EE49-A74C-28DAAA970E69}" type="slidenum">
              <a:rPr lang="en-US" smtClean="0"/>
              <a:pPr/>
              <a:t>‹#›</a:t>
            </a:fld>
            <a:endParaRPr lang="en-US" b="1"/>
          </a:p>
        </p:txBody>
      </p:sp>
      <p:cxnSp>
        <p:nvCxnSpPr>
          <p:cNvPr id="18" name="Straight Connector 17">
            <a:extLst>
              <a:ext uri="{FF2B5EF4-FFF2-40B4-BE49-F238E27FC236}">
                <a16:creationId xmlns:a16="http://schemas.microsoft.com/office/drawing/2014/main" id="{41CEDA8C-9FF2-FB43-854B-481CC19C609F}"/>
              </a:ext>
            </a:extLst>
          </p:cNvPr>
          <p:cNvCxnSpPr>
            <a:cxnSpLocks/>
          </p:cNvCxnSpPr>
          <p:nvPr userDrawn="1"/>
        </p:nvCxnSpPr>
        <p:spPr>
          <a:xfrm>
            <a:off x="468667" y="6084163"/>
            <a:ext cx="1125466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822BF0C-8A96-664C-A356-66D5578E966D}"/>
              </a:ext>
            </a:extLst>
          </p:cNvPr>
          <p:cNvCxnSpPr>
            <a:cxnSpLocks/>
          </p:cNvCxnSpPr>
          <p:nvPr userDrawn="1"/>
        </p:nvCxnSpPr>
        <p:spPr>
          <a:xfrm>
            <a:off x="468667" y="1094151"/>
            <a:ext cx="1125466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itle Placeholder 1">
            <a:extLst>
              <a:ext uri="{FF2B5EF4-FFF2-40B4-BE49-F238E27FC236}">
                <a16:creationId xmlns:a16="http://schemas.microsoft.com/office/drawing/2014/main" id="{73ED52CB-4E06-B240-9CE6-2CCFEA21F484}"/>
              </a:ext>
            </a:extLst>
          </p:cNvPr>
          <p:cNvSpPr>
            <a:spLocks noGrp="1"/>
          </p:cNvSpPr>
          <p:nvPr>
            <p:ph type="title"/>
          </p:nvPr>
        </p:nvSpPr>
        <p:spPr>
          <a:xfrm>
            <a:off x="468668" y="241302"/>
            <a:ext cx="11254664" cy="84291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4698919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6_Title and Content">
    <p:spTree>
      <p:nvGrpSpPr>
        <p:cNvPr id="1" name=""/>
        <p:cNvGrpSpPr/>
        <p:nvPr/>
      </p:nvGrpSpPr>
      <p:grpSpPr>
        <a:xfrm>
          <a:off x="0" y="0"/>
          <a:ext cx="0" cy="0"/>
          <a:chOff x="0" y="0"/>
          <a:chExt cx="0" cy="0"/>
        </a:xfrm>
      </p:grpSpPr>
      <p:sp>
        <p:nvSpPr>
          <p:cNvPr id="27" name="Title Text"/>
          <p:cNvSpPr txBox="1">
            <a:spLocks noGrp="1"/>
          </p:cNvSpPr>
          <p:nvPr>
            <p:ph type="title"/>
          </p:nvPr>
        </p:nvSpPr>
        <p:spPr>
          <a:prstGeom prst="rect">
            <a:avLst/>
          </a:prstGeom>
        </p:spPr>
        <p:txBody>
          <a:bodyPr/>
          <a:lstStyle/>
          <a:p>
            <a:r>
              <a:t>Title Text</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9" name="Lorem ipsum dolor sit amet, consectetur adipiscing elit, sed do eiusmod tempor incididunt ut labore et dolore magna aliqua. Ut enim ad minim veniam, quis nostrud exercitation ullamco laboris nisi ut aliquip ex ea commodo consequat.   Duis aute irure dolor in reprderit in volu dolore eu fugiat nulla pariatur."/>
          <p:cNvSpPr txBox="1">
            <a:spLocks noGrp="1"/>
          </p:cNvSpPr>
          <p:nvPr>
            <p:ph type="body" idx="13"/>
          </p:nvPr>
        </p:nvSpPr>
        <p:spPr>
          <a:xfrm>
            <a:off x="609602" y="1536701"/>
            <a:ext cx="10215100" cy="1759456"/>
          </a:xfrm>
          <a:prstGeom prst="rect">
            <a:avLst/>
          </a:prstGeom>
        </p:spPr>
        <p:txBody>
          <a:bodyPr>
            <a:spAutoFit/>
          </a:bodyPr>
          <a:lstStyle>
            <a:lvl1pPr marL="0" indent="0">
              <a:spcBef>
                <a:spcPts val="0"/>
              </a:spcBef>
              <a:buSzTx/>
              <a:buNone/>
              <a:defRPr>
                <a:solidFill>
                  <a:srgbClr val="173963"/>
                </a:solidFill>
              </a:defRPr>
            </a:lvl1pPr>
          </a:lstStyle>
          <a:p>
            <a:pPr marL="0" indent="0">
              <a:spcBef>
                <a:spcPts val="0"/>
              </a:spcBef>
              <a:buSzTx/>
              <a:buNone/>
              <a:defRPr>
                <a:solidFill>
                  <a:srgbClr val="173963"/>
                </a:solidFill>
              </a:defRPr>
            </a:pPr>
            <a:r>
              <a:t>Lorem ipsum dolor sit amet, consectetur adipiscing elit, sed do eiusmod tempor incididunt ut labore et dolore magna aliqua. Ut enim ad minim veniam, quis nostrud exercitation ullamco laboris nisi ut aliquip ex ea commodo consequat. </a:t>
            </a:r>
            <a:br/>
            <a:r>
              <a:t/>
            </a:r>
            <a:br/>
            <a:r>
              <a:t>Duis aute irure dolor in reprderit in volu dolore eu fugiat nulla pariatur.</a:t>
            </a:r>
          </a:p>
        </p:txBody>
      </p:sp>
    </p:spTree>
    <p:extLst>
      <p:ext uri="{BB962C8B-B14F-4D97-AF65-F5344CB8AC3E}">
        <p14:creationId xmlns:p14="http://schemas.microsoft.com/office/powerpoint/2010/main" val="299037818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9BC8A6-0084-4F1A-8465-0E5D29F6170C}"/>
              </a:ext>
            </a:extLst>
          </p:cNvPr>
          <p:cNvSpPr>
            <a:spLocks noGrp="1"/>
          </p:cNvSpPr>
          <p:nvPr>
            <p:ph type="title" hasCustomPrompt="1"/>
          </p:nvPr>
        </p:nvSpPr>
        <p:spPr>
          <a:xfrm>
            <a:off x="231371" y="290309"/>
            <a:ext cx="11738956" cy="407959"/>
          </a:xfrm>
          <a:prstGeom prst="rect">
            <a:avLst/>
          </a:prstGeom>
        </p:spPr>
        <p:txBody>
          <a:bodyPr/>
          <a:lstStyle>
            <a:lvl1pPr>
              <a:defRPr sz="1800" b="1"/>
            </a:lvl1pPr>
          </a:lstStyle>
          <a:p>
            <a:r>
              <a:rPr lang="en-US"/>
              <a:t>Page title</a:t>
            </a:r>
          </a:p>
        </p:txBody>
      </p:sp>
      <p:sp>
        <p:nvSpPr>
          <p:cNvPr id="3" name="Text Placeholder 2">
            <a:extLst>
              <a:ext uri="{FF2B5EF4-FFF2-40B4-BE49-F238E27FC236}">
                <a16:creationId xmlns:a16="http://schemas.microsoft.com/office/drawing/2014/main" id="{5AD86302-BF0D-4CB3-93E0-EE93C0CCDA84}"/>
              </a:ext>
            </a:extLst>
          </p:cNvPr>
          <p:cNvSpPr>
            <a:spLocks noGrp="1"/>
          </p:cNvSpPr>
          <p:nvPr>
            <p:ph type="body" sz="quarter" idx="10" hasCustomPrompt="1"/>
          </p:nvPr>
        </p:nvSpPr>
        <p:spPr>
          <a:xfrm>
            <a:off x="231371" y="714897"/>
            <a:ext cx="11738956" cy="673331"/>
          </a:xfrm>
          <a:prstGeom prst="rect">
            <a:avLst/>
          </a:prstGeom>
        </p:spPr>
        <p:txBody>
          <a:bodyPr/>
          <a:lstStyle>
            <a:lvl1pPr>
              <a:defRPr sz="1050"/>
            </a:lvl1pPr>
            <a:lvl2pPr marL="0" indent="0">
              <a:buNone/>
              <a:defRPr/>
            </a:lvl2pPr>
          </a:lstStyle>
          <a:p>
            <a:pPr lvl="0"/>
            <a:r>
              <a:rPr lang="en-US"/>
              <a:t>Page subtitle</a:t>
            </a:r>
          </a:p>
        </p:txBody>
      </p:sp>
    </p:spTree>
    <p:extLst>
      <p:ext uri="{BB962C8B-B14F-4D97-AF65-F5344CB8AC3E}">
        <p14:creationId xmlns:p14="http://schemas.microsoft.com/office/powerpoint/2010/main" val="33022812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4"/>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5"/>
          </a:xfrm>
        </p:spPr>
        <p:txBody>
          <a:bodyPr anchor="ctr"/>
          <a:lstStyle>
            <a:lvl1pPr algn="l">
              <a:defRPr sz="4741"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4741">
                <a:solidFill>
                  <a:schemeClr val="tx2"/>
                </a:solidFill>
              </a:defRPr>
            </a:lvl1pPr>
            <a:lvl2pPr>
              <a:defRPr sz="4267">
                <a:solidFill>
                  <a:schemeClr val="tx2"/>
                </a:solidFill>
              </a:defRPr>
            </a:lvl2pPr>
            <a:lvl3pPr>
              <a:defRPr sz="3792">
                <a:solidFill>
                  <a:schemeClr val="tx2"/>
                </a:solidFill>
              </a:defRPr>
            </a:lvl3pPr>
            <a:lvl4pPr>
              <a:defRPr sz="3319">
                <a:solidFill>
                  <a:schemeClr val="tx2"/>
                </a:solidFill>
              </a:defRPr>
            </a:lvl4pPr>
            <a:lvl5pPr>
              <a:defRPr sz="3319">
                <a:solidFill>
                  <a:schemeClr val="tx2"/>
                </a:solidFill>
              </a:defRPr>
            </a:lvl5pPr>
            <a:lvl6pPr>
              <a:defRPr sz="3319">
                <a:solidFill>
                  <a:schemeClr val="tx2"/>
                </a:solidFill>
              </a:defRPr>
            </a:lvl6pPr>
            <a:lvl7pPr>
              <a:defRPr sz="3319">
                <a:solidFill>
                  <a:schemeClr val="tx2"/>
                </a:solidFill>
              </a:defRPr>
            </a:lvl7pPr>
            <a:lvl8pPr>
              <a:defRPr sz="3319">
                <a:solidFill>
                  <a:schemeClr val="tx2"/>
                </a:solidFill>
              </a:defRPr>
            </a:lvl8pPr>
            <a:lvl9pPr>
              <a:defRPr sz="3319">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4" y="5262297"/>
            <a:ext cx="5869987" cy="689515"/>
          </a:xfrm>
        </p:spPr>
        <p:txBody>
          <a:bodyPr anchor="ctr">
            <a:normAutofit/>
          </a:bodyPr>
          <a:lstStyle>
            <a:lvl1pPr marL="0" indent="0" algn="r">
              <a:buNone/>
              <a:defRPr sz="2608">
                <a:solidFill>
                  <a:schemeClr val="bg1"/>
                </a:solidFill>
              </a:defRPr>
            </a:lvl1pPr>
            <a:lvl2pPr marL="1083720" indent="0">
              <a:buNone/>
              <a:defRPr sz="2608"/>
            </a:lvl2pPr>
            <a:lvl3pPr marL="2167439" indent="0">
              <a:buNone/>
              <a:defRPr sz="2371"/>
            </a:lvl3pPr>
            <a:lvl4pPr marL="3251159" indent="0">
              <a:buNone/>
              <a:defRPr sz="2133"/>
            </a:lvl4pPr>
            <a:lvl5pPr marL="4334880" indent="0">
              <a:buNone/>
              <a:defRPr sz="2133"/>
            </a:lvl5pPr>
            <a:lvl6pPr marL="5418599" indent="0">
              <a:buNone/>
              <a:defRPr sz="2133"/>
            </a:lvl6pPr>
            <a:lvl7pPr marL="6502319" indent="0">
              <a:buNone/>
              <a:defRPr sz="2133"/>
            </a:lvl7pPr>
            <a:lvl8pPr marL="7586038" indent="0">
              <a:buNone/>
              <a:defRPr sz="2133"/>
            </a:lvl8pPr>
            <a:lvl9pPr marL="8669758" indent="0">
              <a:buNone/>
              <a:defRPr sz="2133"/>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6/1/2023</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3357590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5_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4" y="2228004"/>
            <a:ext cx="5422391"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4"/>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13823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cSld name="3_Comparison">
    <p:spTree>
      <p:nvGrpSpPr>
        <p:cNvPr id="1" name=""/>
        <p:cNvGrpSpPr/>
        <p:nvPr/>
      </p:nvGrpSpPr>
      <p:grpSpPr>
        <a:xfrm>
          <a:off x="0" y="0"/>
          <a:ext cx="0" cy="0"/>
          <a:chOff x="0" y="0"/>
          <a:chExt cx="0" cy="0"/>
        </a:xfrm>
      </p:grpSpPr>
      <p:sp>
        <p:nvSpPr>
          <p:cNvPr id="11" name="Rectangle 10"/>
          <p:cNvSpPr>
            <a:spLocks noChangeAspect="1"/>
          </p:cNvSpPr>
          <p:nvPr/>
        </p:nvSpPr>
        <p:spPr>
          <a:xfrm>
            <a:off x="4459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n-US"/>
              <a:t>Click to edit Master title style</a:t>
            </a:r>
          </a:p>
        </p:txBody>
      </p:sp>
      <p:sp>
        <p:nvSpPr>
          <p:cNvPr id="3" name="Text Placeholder 2"/>
          <p:cNvSpPr>
            <a:spLocks noGrp="1"/>
          </p:cNvSpPr>
          <p:nvPr>
            <p:ph type="body" idx="1"/>
          </p:nvPr>
        </p:nvSpPr>
        <p:spPr>
          <a:xfrm>
            <a:off x="887220" y="2250892"/>
            <a:ext cx="5087075" cy="536005"/>
          </a:xfrm>
        </p:spPr>
        <p:txBody>
          <a:bodyPr anchor="b">
            <a:noAutofit/>
          </a:bodyPr>
          <a:lstStyle>
            <a:lvl1pPr marL="0" indent="0">
              <a:buNone/>
              <a:defRPr sz="5215" b="0">
                <a:solidFill>
                  <a:schemeClr val="accent2"/>
                </a:solidFill>
              </a:defRPr>
            </a:lvl1pPr>
            <a:lvl2pPr marL="1083720" indent="0">
              <a:buNone/>
              <a:defRPr sz="4741" b="1"/>
            </a:lvl2pPr>
            <a:lvl3pPr marL="2167439" indent="0">
              <a:buNone/>
              <a:defRPr sz="4267" b="1"/>
            </a:lvl3pPr>
            <a:lvl4pPr marL="3251159" indent="0">
              <a:buNone/>
              <a:defRPr sz="3792" b="1"/>
            </a:lvl4pPr>
            <a:lvl5pPr marL="4334880" indent="0">
              <a:buNone/>
              <a:defRPr sz="3792" b="1"/>
            </a:lvl5pPr>
            <a:lvl6pPr marL="5418599" indent="0">
              <a:buNone/>
              <a:defRPr sz="3792" b="1"/>
            </a:lvl6pPr>
            <a:lvl7pPr marL="6502319" indent="0">
              <a:buNone/>
              <a:defRPr sz="3792" b="1"/>
            </a:lvl7pPr>
            <a:lvl8pPr marL="7586038" indent="0">
              <a:buNone/>
              <a:defRPr sz="3792" b="1"/>
            </a:lvl8pPr>
            <a:lvl9pPr marL="8669758" indent="0">
              <a:buNone/>
              <a:defRPr sz="3792" b="1"/>
            </a:lvl9pPr>
          </a:lstStyle>
          <a:p>
            <a:pPr lvl="0"/>
            <a:r>
              <a:rPr lang="en-US"/>
              <a:t>Click to edit Master text styles</a:t>
            </a:r>
          </a:p>
        </p:txBody>
      </p:sp>
      <p:sp>
        <p:nvSpPr>
          <p:cNvPr id="4" name="Content Placeholder 3"/>
          <p:cNvSpPr>
            <a:spLocks noGrp="1"/>
          </p:cNvSpPr>
          <p:nvPr>
            <p:ph sz="half" idx="2"/>
          </p:nvPr>
        </p:nvSpPr>
        <p:spPr>
          <a:xfrm>
            <a:off x="581195"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7" y="2250892"/>
            <a:ext cx="5087073" cy="553373"/>
          </a:xfrm>
        </p:spPr>
        <p:txBody>
          <a:bodyPr anchor="b">
            <a:noAutofit/>
          </a:bodyPr>
          <a:lstStyle>
            <a:lvl1pPr marL="0" indent="0">
              <a:buNone/>
              <a:defRPr sz="5215" b="0">
                <a:solidFill>
                  <a:schemeClr val="accent2"/>
                </a:solidFill>
              </a:defRPr>
            </a:lvl1pPr>
            <a:lvl2pPr marL="1083720" indent="0">
              <a:buNone/>
              <a:defRPr sz="4741" b="1"/>
            </a:lvl2pPr>
            <a:lvl3pPr marL="2167439" indent="0">
              <a:buNone/>
              <a:defRPr sz="4267" b="1"/>
            </a:lvl3pPr>
            <a:lvl4pPr marL="3251159" indent="0">
              <a:buNone/>
              <a:defRPr sz="3792" b="1"/>
            </a:lvl4pPr>
            <a:lvl5pPr marL="4334880" indent="0">
              <a:buNone/>
              <a:defRPr sz="3792" b="1"/>
            </a:lvl5pPr>
            <a:lvl6pPr marL="5418599" indent="0">
              <a:buNone/>
              <a:defRPr sz="3792" b="1"/>
            </a:lvl6pPr>
            <a:lvl7pPr marL="6502319" indent="0">
              <a:buNone/>
              <a:defRPr sz="3792" b="1"/>
            </a:lvl7pPr>
            <a:lvl8pPr marL="7586038" indent="0">
              <a:buNone/>
              <a:defRPr sz="3792" b="1"/>
            </a:lvl8pPr>
            <a:lvl9pPr marL="8669758" indent="0">
              <a:buNone/>
              <a:defRPr sz="3792" b="1"/>
            </a:lvl9pPr>
          </a:lstStyle>
          <a:p>
            <a:pPr lvl="0"/>
            <a:r>
              <a:rPr lang="en-US"/>
              <a:t>Click to edit Master text styles</a:t>
            </a:r>
          </a:p>
        </p:txBody>
      </p:sp>
      <p:sp>
        <p:nvSpPr>
          <p:cNvPr id="6" name="Content Placeholder 5"/>
          <p:cNvSpPr>
            <a:spLocks noGrp="1"/>
          </p:cNvSpPr>
          <p:nvPr>
            <p:ph sz="quarter" idx="4"/>
          </p:nvPr>
        </p:nvSpPr>
        <p:spPr>
          <a:xfrm>
            <a:off x="6217710"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6/1/2023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259068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Chart with title (1)">
    <p:spTree>
      <p:nvGrpSpPr>
        <p:cNvPr id="1" name=""/>
        <p:cNvGrpSpPr/>
        <p:nvPr/>
      </p:nvGrpSpPr>
      <p:grpSpPr>
        <a:xfrm>
          <a:off x="0" y="0"/>
          <a:ext cx="0" cy="0"/>
          <a:chOff x="0" y="0"/>
          <a:chExt cx="0" cy="0"/>
        </a:xfrm>
      </p:grpSpPr>
      <p:sp>
        <p:nvSpPr>
          <p:cNvPr id="11" name="Rectangle 10"/>
          <p:cNvSpPr/>
          <p:nvPr/>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ED78231E-8D0D-4748-A369-8C7545BCEA7F}"/>
              </a:ext>
            </a:extLst>
          </p:cNvPr>
          <p:cNvPicPr>
            <a:picLocks noChangeAspect="1"/>
          </p:cNvPicPr>
          <p:nvPr/>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3883853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marL="231775" indent="-231775" algn="l" rtl="0" eaLnBrk="0" fontAlgn="base" hangingPunct="0">
              <a:spcAft>
                <a:spcPct val="0"/>
              </a:spcAft>
              <a:buClr>
                <a:schemeClr val="accent3">
                  <a:lumMod val="75000"/>
                </a:schemeClr>
              </a:buClr>
              <a:buSzPct val="90000"/>
              <a:buFont typeface="Wingdings" pitchFamily="2" charset="2"/>
              <a:buChar char="§"/>
              <a:defRPr lang="en-US" sz="2400" b="0" dirty="0">
                <a:solidFill>
                  <a:schemeClr val="tx1"/>
                </a:solidFill>
                <a:latin typeface="+mj-lt"/>
                <a:ea typeface="+mn-ea"/>
                <a:cs typeface="+mn-cs"/>
              </a:defRPr>
            </a:lvl1pPr>
            <a:lvl2pPr marL="631825" indent="-285750" algn="l" rtl="0" eaLnBrk="0" fontAlgn="base" hangingPunct="0">
              <a:spcAft>
                <a:spcPct val="0"/>
              </a:spcAft>
              <a:buClr>
                <a:schemeClr val="accent3">
                  <a:lumMod val="75000"/>
                </a:schemeClr>
              </a:buClr>
              <a:buSzPct val="90000"/>
              <a:buFont typeface="Wingdings" pitchFamily="2" charset="2"/>
              <a:buChar char="§"/>
              <a:defRPr lang="en-US" sz="2000" b="0" dirty="0">
                <a:solidFill>
                  <a:schemeClr val="tx1"/>
                </a:solidFill>
                <a:latin typeface="+mj-lt"/>
                <a:ea typeface="+mn-ea"/>
                <a:cs typeface="+mn-cs"/>
              </a:defRPr>
            </a:lvl2pPr>
            <a:lvl3pPr marL="914400" indent="-231775" algn="l" rtl="0" eaLnBrk="0" fontAlgn="base" hangingPunct="0">
              <a:spcAft>
                <a:spcPct val="0"/>
              </a:spcAft>
              <a:buClr>
                <a:schemeClr val="accent3">
                  <a:lumMod val="75000"/>
                </a:schemeClr>
              </a:buClr>
              <a:buSzPct val="90000"/>
              <a:buFont typeface="Wingdings" pitchFamily="2" charset="2"/>
              <a:buChar char="§"/>
              <a:defRPr lang="en-US" sz="1800" b="0" dirty="0">
                <a:solidFill>
                  <a:schemeClr val="tx1"/>
                </a:solidFill>
                <a:latin typeface="+mj-lt"/>
                <a:ea typeface="+mn-ea"/>
                <a:cs typeface="+mn-cs"/>
              </a:defRPr>
            </a:lvl3pPr>
            <a:lvl4pPr marL="1260475" indent="-230188" algn="l" rtl="0" eaLnBrk="0" fontAlgn="base" hangingPunct="0">
              <a:spcAft>
                <a:spcPct val="0"/>
              </a:spcAft>
              <a:buClr>
                <a:schemeClr val="accent3">
                  <a:lumMod val="75000"/>
                </a:schemeClr>
              </a:buClr>
              <a:buSzPct val="90000"/>
              <a:buFont typeface="Wingdings" pitchFamily="2" charset="2"/>
              <a:buChar char="§"/>
              <a:defRPr lang="en-US" sz="1600" b="0" dirty="0">
                <a:solidFill>
                  <a:schemeClr val="tx1"/>
                </a:solidFill>
                <a:latin typeface="+mj-lt"/>
                <a:ea typeface="+mn-ea"/>
                <a:cs typeface="+mn-cs"/>
              </a:defRPr>
            </a:lvl4pPr>
            <a:lvl5pPr marL="1544638" indent="-168275" algn="l" rtl="0" eaLnBrk="0" fontAlgn="base" hangingPunct="0">
              <a:spcAft>
                <a:spcPct val="0"/>
              </a:spcAft>
              <a:buClr>
                <a:schemeClr val="accent3">
                  <a:lumMod val="75000"/>
                </a:schemeClr>
              </a:buClr>
              <a:buSzPct val="90000"/>
              <a:buFont typeface="Wingdings" pitchFamily="2" charset="2"/>
              <a:buChar char="§"/>
              <a:defRPr lang="en-US" sz="1400" b="0" dirty="0">
                <a:solidFill>
                  <a:schemeClr val="tx1"/>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4183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a:prstGeom prst="rect">
            <a:avLst/>
          </a:prstGeom>
        </p:spPr>
        <p:txBody>
          <a:bodyPr/>
          <a:lstStyle>
            <a:lvl1pPr marL="231775" indent="-231775" algn="l" rtl="0" eaLnBrk="0" fontAlgn="base" hangingPunct="0">
              <a:spcAft>
                <a:spcPct val="0"/>
              </a:spcAft>
              <a:buClr>
                <a:schemeClr val="accent3">
                  <a:lumMod val="75000"/>
                </a:schemeClr>
              </a:buClr>
              <a:buSzPct val="90000"/>
              <a:buFont typeface="Wingdings" pitchFamily="2" charset="2"/>
              <a:buChar char="§"/>
              <a:defRPr lang="en-US" sz="2400" b="0" dirty="0">
                <a:solidFill>
                  <a:schemeClr val="tx1"/>
                </a:solidFill>
                <a:latin typeface="+mj-lt"/>
                <a:ea typeface="+mn-ea"/>
                <a:cs typeface="+mn-cs"/>
              </a:defRPr>
            </a:lvl1pPr>
            <a:lvl2pPr marL="631825" indent="-285750" algn="l" rtl="0" eaLnBrk="0" fontAlgn="base" hangingPunct="0">
              <a:spcAft>
                <a:spcPct val="0"/>
              </a:spcAft>
              <a:buClr>
                <a:schemeClr val="accent3">
                  <a:lumMod val="75000"/>
                </a:schemeClr>
              </a:buClr>
              <a:buSzPct val="90000"/>
              <a:buFont typeface="Wingdings" pitchFamily="2" charset="2"/>
              <a:buChar char="§"/>
              <a:defRPr lang="en-US" sz="2000" b="0" dirty="0">
                <a:solidFill>
                  <a:schemeClr val="tx1"/>
                </a:solidFill>
                <a:latin typeface="+mj-lt"/>
                <a:ea typeface="+mn-ea"/>
                <a:cs typeface="+mn-cs"/>
              </a:defRPr>
            </a:lvl2pPr>
            <a:lvl3pPr marL="914400" indent="-231775" algn="l" rtl="0" eaLnBrk="0" fontAlgn="base" hangingPunct="0">
              <a:spcAft>
                <a:spcPct val="0"/>
              </a:spcAft>
              <a:buClr>
                <a:schemeClr val="accent3">
                  <a:lumMod val="75000"/>
                </a:schemeClr>
              </a:buClr>
              <a:buSzPct val="90000"/>
              <a:buFont typeface="Wingdings" pitchFamily="2" charset="2"/>
              <a:buChar char="§"/>
              <a:defRPr lang="en-US" sz="1800" b="0" dirty="0">
                <a:solidFill>
                  <a:schemeClr val="tx1"/>
                </a:solidFill>
                <a:latin typeface="+mj-lt"/>
                <a:ea typeface="+mn-ea"/>
                <a:cs typeface="+mn-cs"/>
              </a:defRPr>
            </a:lvl3pPr>
            <a:lvl4pPr marL="1260475" indent="-230188" algn="l" rtl="0" eaLnBrk="0" fontAlgn="base" hangingPunct="0">
              <a:spcAft>
                <a:spcPct val="0"/>
              </a:spcAft>
              <a:buClr>
                <a:schemeClr val="accent3">
                  <a:lumMod val="75000"/>
                </a:schemeClr>
              </a:buClr>
              <a:buSzPct val="90000"/>
              <a:buFont typeface="Wingdings" pitchFamily="2" charset="2"/>
              <a:buChar char="§"/>
              <a:defRPr lang="en-US" sz="1600" b="0" dirty="0">
                <a:solidFill>
                  <a:schemeClr val="tx1"/>
                </a:solidFill>
                <a:latin typeface="+mj-lt"/>
                <a:ea typeface="+mn-ea"/>
                <a:cs typeface="+mn-cs"/>
              </a:defRPr>
            </a:lvl4pPr>
            <a:lvl5pPr marL="1544638" indent="-168275" algn="l" rtl="0" eaLnBrk="0" fontAlgn="base" hangingPunct="0">
              <a:spcAft>
                <a:spcPct val="0"/>
              </a:spcAft>
              <a:buClr>
                <a:schemeClr val="accent3">
                  <a:lumMod val="75000"/>
                </a:schemeClr>
              </a:buClr>
              <a:buSzPct val="90000"/>
              <a:buFont typeface="Wingdings" pitchFamily="2" charset="2"/>
              <a:buChar char="§"/>
              <a:defRPr lang="en-US" sz="1400" b="0" dirty="0">
                <a:solidFill>
                  <a:schemeClr val="tx1"/>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4654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r>
              <a:rPr lang="en-US"/>
              <a:t>Federal Emergency Management Agency</a:t>
            </a:r>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518821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319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2395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3033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73653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92458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42050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09600" y="1379835"/>
            <a:ext cx="10972800" cy="4797128"/>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2146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0888" y="3051248"/>
            <a:ext cx="8650223" cy="1415772"/>
          </a:xfrm>
        </p:spPr>
        <p:txBody>
          <a:bodyPr/>
          <a:lstStyle>
            <a:lvl1pPr>
              <a:buNone/>
              <a:defRPr>
                <a:latin typeface="Verdana" pitchFamily="34" charset="0"/>
              </a:defRPr>
            </a:lvl1pPr>
            <a:lvl2pPr marL="657985" indent="-328992">
              <a:buFontTx/>
              <a:buBlip>
                <a:blip r:embed="rId2"/>
              </a:buBlip>
              <a:defRPr>
                <a:latin typeface="Verdana" pitchFamily="34" charset="0"/>
              </a:defRPr>
            </a:lvl2pPr>
            <a:lvl3pPr marL="986977" indent="-328992">
              <a:buFontTx/>
              <a:buBlip>
                <a:blip r:embed="rId3"/>
              </a:buBlip>
              <a:defRPr>
                <a:latin typeface="Verdana" pitchFamily="34" charset="0"/>
              </a:defRPr>
            </a:lvl3pPr>
            <a:lvl4pPr marL="1318255" indent="-331277">
              <a:buFontTx/>
              <a:buBlip>
                <a:blip r:embed="rId2"/>
              </a:buBlip>
              <a:defRPr>
                <a:latin typeface="Verdana" pitchFamily="34" charset="0"/>
              </a:defRPr>
            </a:lvl4pPr>
            <a:lvl5pPr marL="1647247" indent="-331277">
              <a:buFontTx/>
              <a:buBlip>
                <a:blip r:embed="rId3"/>
              </a:buBlip>
              <a:defRPr>
                <a:latin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3"/>
          <p:cNvSpPr>
            <a:spLocks noGrp="1"/>
          </p:cNvSpPr>
          <p:nvPr>
            <p:ph type="body" sz="quarter" idx="13"/>
          </p:nvPr>
        </p:nvSpPr>
        <p:spPr>
          <a:xfrm>
            <a:off x="203200" y="407385"/>
            <a:ext cx="11785600" cy="328231"/>
          </a:xfrm>
        </p:spPr>
        <p:txBody>
          <a:bodyPr anchor="ctr"/>
          <a:lstStyle>
            <a:lvl1pPr algn="ctr">
              <a:buNone/>
              <a:defRPr sz="2133" b="1">
                <a:solidFill>
                  <a:schemeClr val="bg1"/>
                </a:solidFill>
                <a:latin typeface="Verdana" pitchFamily="34" charset="0"/>
              </a:defRPr>
            </a:lvl1pPr>
          </a:lstStyle>
          <a:p>
            <a:pPr lvl="0"/>
            <a:r>
              <a:rPr lang="en-US"/>
              <a:t>Click to edit Master text styles</a:t>
            </a:r>
          </a:p>
        </p:txBody>
      </p:sp>
    </p:spTree>
    <p:extLst>
      <p:ext uri="{BB962C8B-B14F-4D97-AF65-F5344CB8AC3E}">
        <p14:creationId xmlns:p14="http://schemas.microsoft.com/office/powerpoint/2010/main" val="39822213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954860" y="128981"/>
            <a:ext cx="10185088" cy="78541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609600" y="1379835"/>
            <a:ext cx="10972800" cy="470549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400"/>
              <a:buNone/>
              <a:defRPr/>
            </a:lvl1pPr>
            <a:lvl2pPr marL="914400" lvl="1" indent="-361950" algn="l">
              <a:lnSpc>
                <a:spcPct val="100000"/>
              </a:lnSpc>
              <a:spcBef>
                <a:spcPts val="0"/>
              </a:spcBef>
              <a:spcAft>
                <a:spcPts val="0"/>
              </a:spcAft>
              <a:buSzPts val="2100"/>
              <a:buChar char="–"/>
              <a:defRPr/>
            </a:lvl2pPr>
            <a:lvl3pPr marL="1371600" lvl="2" indent="-323850" algn="l">
              <a:lnSpc>
                <a:spcPct val="100000"/>
              </a:lnSpc>
              <a:spcBef>
                <a:spcPts val="0"/>
              </a:spcBef>
              <a:spcAft>
                <a:spcPts val="0"/>
              </a:spcAft>
              <a:buSzPts val="1500"/>
              <a:buChar char="•"/>
              <a:defRPr/>
            </a:lvl3pPr>
            <a:lvl4pPr marL="1828800" lvl="3" indent="-323850" algn="l">
              <a:lnSpc>
                <a:spcPct val="100000"/>
              </a:lnSpc>
              <a:spcBef>
                <a:spcPts val="0"/>
              </a:spcBef>
              <a:spcAft>
                <a:spcPts val="0"/>
              </a:spcAft>
              <a:buSzPts val="1500"/>
              <a:buChar char="–"/>
              <a:defRPr/>
            </a:lvl4pPr>
            <a:lvl5pPr marL="2286000" lvl="4" indent="-323850" algn="l">
              <a:lnSpc>
                <a:spcPct val="100000"/>
              </a:lnSpc>
              <a:spcBef>
                <a:spcPts val="0"/>
              </a:spcBef>
              <a:spcAft>
                <a:spcPts val="0"/>
              </a:spcAft>
              <a:buSzPts val="1500"/>
              <a:buChar char="»"/>
              <a:defRPr/>
            </a:lvl5pPr>
            <a:lvl6pPr marL="2743200" lvl="5" indent="-300037" algn="l">
              <a:lnSpc>
                <a:spcPct val="100000"/>
              </a:lnSpc>
              <a:spcBef>
                <a:spcPts val="225"/>
              </a:spcBef>
              <a:spcAft>
                <a:spcPts val="0"/>
              </a:spcAft>
              <a:buSzPts val="1125"/>
              <a:buChar char="•"/>
              <a:defRPr/>
            </a:lvl6pPr>
            <a:lvl7pPr marL="3200400" lvl="6" indent="-300037" algn="l">
              <a:lnSpc>
                <a:spcPct val="100000"/>
              </a:lnSpc>
              <a:spcBef>
                <a:spcPts val="225"/>
              </a:spcBef>
              <a:spcAft>
                <a:spcPts val="0"/>
              </a:spcAft>
              <a:buSzPts val="1125"/>
              <a:buChar char="•"/>
              <a:defRPr/>
            </a:lvl7pPr>
            <a:lvl8pPr marL="3657600" lvl="7" indent="-300037" algn="l">
              <a:lnSpc>
                <a:spcPct val="100000"/>
              </a:lnSpc>
              <a:spcBef>
                <a:spcPts val="225"/>
              </a:spcBef>
              <a:spcAft>
                <a:spcPts val="0"/>
              </a:spcAft>
              <a:buSzPts val="1125"/>
              <a:buChar char="•"/>
              <a:defRPr/>
            </a:lvl8pPr>
            <a:lvl9pPr marL="4114800" lvl="8" indent="-300037" algn="l">
              <a:lnSpc>
                <a:spcPct val="100000"/>
              </a:lnSpc>
              <a:spcBef>
                <a:spcPts val="225"/>
              </a:spcBef>
              <a:spcAft>
                <a:spcPts val="0"/>
              </a:spcAft>
              <a:buSzPts val="1125"/>
              <a:buChar char="•"/>
              <a:defRPr/>
            </a:lvl9pPr>
          </a:lstStyle>
          <a:p>
            <a:endParaRPr/>
          </a:p>
        </p:txBody>
      </p:sp>
    </p:spTree>
    <p:extLst>
      <p:ext uri="{BB962C8B-B14F-4D97-AF65-F5344CB8AC3E}">
        <p14:creationId xmlns:p14="http://schemas.microsoft.com/office/powerpoint/2010/main" val="14722393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ext Placeholder 13"/>
          <p:cNvSpPr>
            <a:spLocks noGrp="1"/>
          </p:cNvSpPr>
          <p:nvPr>
            <p:ph type="body" sz="quarter" idx="13"/>
          </p:nvPr>
        </p:nvSpPr>
        <p:spPr>
          <a:xfrm>
            <a:off x="203200" y="340667"/>
            <a:ext cx="11785600" cy="461665"/>
          </a:xfrm>
        </p:spPr>
        <p:txBody>
          <a:bodyPr anchor="ctr"/>
          <a:lstStyle>
            <a:lvl1pPr algn="ctr">
              <a:buNone/>
              <a:defRPr sz="3000" b="1">
                <a:solidFill>
                  <a:schemeClr val="bg1"/>
                </a:solidFill>
                <a:latin typeface="Verdana" pitchFamily="34" charset="0"/>
              </a:defRPr>
            </a:lvl1pPr>
          </a:lstStyle>
          <a:p>
            <a:pPr lvl="0"/>
            <a:r>
              <a:rPr lang="en-US"/>
              <a:t>Click to edit Master text styles</a:t>
            </a:r>
          </a:p>
        </p:txBody>
      </p:sp>
    </p:spTree>
    <p:extLst>
      <p:ext uri="{BB962C8B-B14F-4D97-AF65-F5344CB8AC3E}">
        <p14:creationId xmlns:p14="http://schemas.microsoft.com/office/powerpoint/2010/main" val="2859434827"/>
      </p:ext>
    </p:extLst>
  </p:cSld>
  <p:clrMapOvr>
    <a:masterClrMapping/>
  </p:clrMapOvr>
  <p:transition>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12" name="Picture 11">
            <a:extLst>
              <a:ext uri="{FF2B5EF4-FFF2-40B4-BE49-F238E27FC236}">
                <a16:creationId xmlns:a16="http://schemas.microsoft.com/office/drawing/2014/main" id="{F7FB68D0-7A15-4B3B-9638-B1A15FBE8351}"/>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4033641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5"/>
        <p:cNvGrpSpPr/>
        <p:nvPr/>
      </p:nvGrpSpPr>
      <p:grpSpPr>
        <a:xfrm>
          <a:off x="0" y="0"/>
          <a:ext cx="0" cy="0"/>
          <a:chOff x="0" y="0"/>
          <a:chExt cx="0" cy="0"/>
        </a:xfrm>
      </p:grpSpPr>
      <p:sp>
        <p:nvSpPr>
          <p:cNvPr id="56" name="Google Shape;56;p18"/>
          <p:cNvSpPr txBox="1">
            <a:spLocks noGrp="1"/>
          </p:cNvSpPr>
          <p:nvPr>
            <p:ph type="body" idx="1"/>
          </p:nvPr>
        </p:nvSpPr>
        <p:spPr>
          <a:xfrm>
            <a:off x="726018" y="1549400"/>
            <a:ext cx="5268383" cy="3994150"/>
          </a:xfrm>
          <a:prstGeom prst="rect">
            <a:avLst/>
          </a:prstGeom>
          <a:noFill/>
          <a:ln>
            <a:noFill/>
          </a:ln>
        </p:spPr>
        <p:txBody>
          <a:bodyPr spcFirstLastPara="1" wrap="square" lIns="91425" tIns="45700" rIns="91425" bIns="45700" anchor="t" anchorCtr="0">
            <a:normAutofit/>
          </a:bodyPr>
          <a:lstStyle>
            <a:lvl1pPr marL="457200" lvl="0" indent="-355600" algn="l">
              <a:lnSpc>
                <a:spcPct val="130000"/>
              </a:lnSpc>
              <a:spcBef>
                <a:spcPts val="1000"/>
              </a:spcBef>
              <a:spcAft>
                <a:spcPts val="0"/>
              </a:spcAft>
              <a:buSzPts val="2000"/>
              <a:buChar char="▪"/>
              <a:defRPr sz="2000"/>
            </a:lvl1pPr>
            <a:lvl2pPr marL="914400" lvl="1" indent="-285750" algn="l">
              <a:spcBef>
                <a:spcPts val="1000"/>
              </a:spcBef>
              <a:spcAft>
                <a:spcPts val="0"/>
              </a:spcAft>
              <a:buSzPts val="900"/>
              <a:buChar char="◻"/>
              <a:defRPr sz="1800"/>
            </a:lvl2pPr>
            <a:lvl3pPr marL="1371600" lvl="2" indent="-330200" algn="l">
              <a:spcBef>
                <a:spcPts val="1000"/>
              </a:spcBef>
              <a:spcAft>
                <a:spcPts val="0"/>
              </a:spcAft>
              <a:buClr>
                <a:schemeClr val="dk1"/>
              </a:buClr>
              <a:buSzPts val="1600"/>
              <a:buChar char="•"/>
              <a:defRPr sz="16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7" name="Google Shape;57;p18"/>
          <p:cNvSpPr txBox="1">
            <a:spLocks noGrp="1"/>
          </p:cNvSpPr>
          <p:nvPr>
            <p:ph type="body" idx="2"/>
          </p:nvPr>
        </p:nvSpPr>
        <p:spPr>
          <a:xfrm>
            <a:off x="6314018" y="1549400"/>
            <a:ext cx="5268383" cy="3994150"/>
          </a:xfrm>
          <a:prstGeom prst="rect">
            <a:avLst/>
          </a:prstGeom>
          <a:noFill/>
          <a:ln>
            <a:noFill/>
          </a:ln>
        </p:spPr>
        <p:txBody>
          <a:bodyPr spcFirstLastPara="1" wrap="square" lIns="91425" tIns="45700" rIns="91425" bIns="45700" anchor="t" anchorCtr="0">
            <a:normAutofit/>
          </a:bodyPr>
          <a:lstStyle>
            <a:lvl1pPr marL="457200" lvl="0" indent="-355600" algn="l">
              <a:lnSpc>
                <a:spcPct val="130000"/>
              </a:lnSpc>
              <a:spcBef>
                <a:spcPts val="1000"/>
              </a:spcBef>
              <a:spcAft>
                <a:spcPts val="0"/>
              </a:spcAft>
              <a:buSzPts val="2000"/>
              <a:buChar char="▪"/>
              <a:defRPr sz="2000"/>
            </a:lvl1pPr>
            <a:lvl2pPr marL="914400" lvl="1" indent="-285750" algn="l">
              <a:spcBef>
                <a:spcPts val="1000"/>
              </a:spcBef>
              <a:spcAft>
                <a:spcPts val="0"/>
              </a:spcAft>
              <a:buSzPts val="900"/>
              <a:buChar char="◻"/>
              <a:defRPr sz="1800"/>
            </a:lvl2pPr>
            <a:lvl3pPr marL="1371600" lvl="2" indent="-330200" algn="l">
              <a:spcBef>
                <a:spcPts val="1000"/>
              </a:spcBef>
              <a:spcAft>
                <a:spcPts val="0"/>
              </a:spcAft>
              <a:buClr>
                <a:schemeClr val="dk1"/>
              </a:buClr>
              <a:buSzPts val="1600"/>
              <a:buChar char="•"/>
              <a:defRPr sz="16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8" name="Google Shape;58;p18"/>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5288"/>
              </a:buClr>
              <a:buSzPts val="2800"/>
              <a:buFont typeface="Libre Franklin Medium"/>
              <a:buNone/>
              <a:defRPr>
                <a:solidFill>
                  <a:srgbClr val="0052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8"/>
          <p:cNvSpPr txBox="1">
            <a:spLocks noGrp="1"/>
          </p:cNvSpPr>
          <p:nvPr>
            <p:ph type="sldNum" idx="12"/>
          </p:nvPr>
        </p:nvSpPr>
        <p:spPr>
          <a:xfrm>
            <a:off x="726019" y="6173791"/>
            <a:ext cx="10856382"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5A5B5D"/>
                </a:solidFill>
                <a:latin typeface="Libre Franklin"/>
                <a:ea typeface="Libre Franklin"/>
                <a:cs typeface="Libre Franklin"/>
                <a:sym typeface="Libre Franklin"/>
              </a:defRPr>
            </a:lvl1pPr>
            <a:lvl2pPr marL="0" lvl="1" indent="0" algn="ctr">
              <a:spcBef>
                <a:spcPts val="0"/>
              </a:spcBef>
              <a:buNone/>
              <a:defRPr sz="1200" b="0" i="0" u="none" strike="noStrike" cap="none">
                <a:solidFill>
                  <a:srgbClr val="5A5B5D"/>
                </a:solidFill>
                <a:latin typeface="Libre Franklin"/>
                <a:ea typeface="Libre Franklin"/>
                <a:cs typeface="Libre Franklin"/>
                <a:sym typeface="Libre Franklin"/>
              </a:defRPr>
            </a:lvl2pPr>
            <a:lvl3pPr marL="0" lvl="2" indent="0" algn="ctr">
              <a:spcBef>
                <a:spcPts val="0"/>
              </a:spcBef>
              <a:buNone/>
              <a:defRPr sz="1200" b="0" i="0" u="none" strike="noStrike" cap="none">
                <a:solidFill>
                  <a:srgbClr val="5A5B5D"/>
                </a:solidFill>
                <a:latin typeface="Libre Franklin"/>
                <a:ea typeface="Libre Franklin"/>
                <a:cs typeface="Libre Franklin"/>
                <a:sym typeface="Libre Franklin"/>
              </a:defRPr>
            </a:lvl3pPr>
            <a:lvl4pPr marL="0" lvl="3" indent="0" algn="ctr">
              <a:spcBef>
                <a:spcPts val="0"/>
              </a:spcBef>
              <a:buNone/>
              <a:defRPr sz="1200" b="0" i="0" u="none" strike="noStrike" cap="none">
                <a:solidFill>
                  <a:srgbClr val="5A5B5D"/>
                </a:solidFill>
                <a:latin typeface="Libre Franklin"/>
                <a:ea typeface="Libre Franklin"/>
                <a:cs typeface="Libre Franklin"/>
                <a:sym typeface="Libre Franklin"/>
              </a:defRPr>
            </a:lvl4pPr>
            <a:lvl5pPr marL="0" lvl="4" indent="0" algn="ctr">
              <a:spcBef>
                <a:spcPts val="0"/>
              </a:spcBef>
              <a:buNone/>
              <a:defRPr sz="1200" b="0" i="0" u="none" strike="noStrike" cap="none">
                <a:solidFill>
                  <a:srgbClr val="5A5B5D"/>
                </a:solidFill>
                <a:latin typeface="Libre Franklin"/>
                <a:ea typeface="Libre Franklin"/>
                <a:cs typeface="Libre Franklin"/>
                <a:sym typeface="Libre Franklin"/>
              </a:defRPr>
            </a:lvl5pPr>
            <a:lvl6pPr marL="0" lvl="5" indent="0" algn="ctr">
              <a:spcBef>
                <a:spcPts val="0"/>
              </a:spcBef>
              <a:buNone/>
              <a:defRPr sz="1200" b="0" i="0" u="none" strike="noStrike" cap="none">
                <a:solidFill>
                  <a:srgbClr val="5A5B5D"/>
                </a:solidFill>
                <a:latin typeface="Libre Franklin"/>
                <a:ea typeface="Libre Franklin"/>
                <a:cs typeface="Libre Franklin"/>
                <a:sym typeface="Libre Franklin"/>
              </a:defRPr>
            </a:lvl6pPr>
            <a:lvl7pPr marL="0" lvl="6" indent="0" algn="ctr">
              <a:spcBef>
                <a:spcPts val="0"/>
              </a:spcBef>
              <a:buNone/>
              <a:defRPr sz="1200" b="0" i="0" u="none" strike="noStrike" cap="none">
                <a:solidFill>
                  <a:srgbClr val="5A5B5D"/>
                </a:solidFill>
                <a:latin typeface="Libre Franklin"/>
                <a:ea typeface="Libre Franklin"/>
                <a:cs typeface="Libre Franklin"/>
                <a:sym typeface="Libre Franklin"/>
              </a:defRPr>
            </a:lvl7pPr>
            <a:lvl8pPr marL="0" lvl="7" indent="0" algn="ctr">
              <a:spcBef>
                <a:spcPts val="0"/>
              </a:spcBef>
              <a:buNone/>
              <a:defRPr sz="1200" b="0" i="0" u="none" strike="noStrike" cap="none">
                <a:solidFill>
                  <a:srgbClr val="5A5B5D"/>
                </a:solidFill>
                <a:latin typeface="Libre Franklin"/>
                <a:ea typeface="Libre Franklin"/>
                <a:cs typeface="Libre Franklin"/>
                <a:sym typeface="Libre Franklin"/>
              </a:defRPr>
            </a:lvl8pPr>
            <a:lvl9pPr marL="0" lvl="8" indent="0" algn="ctr">
              <a:spcBef>
                <a:spcPts val="0"/>
              </a:spcBef>
              <a:buNone/>
              <a:defRPr sz="1200" b="0" i="0" u="none" strike="noStrike" cap="none">
                <a:solidFill>
                  <a:srgbClr val="5A5B5D"/>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dirty="0"/>
          </a:p>
        </p:txBody>
      </p:sp>
      <p:pic>
        <p:nvPicPr>
          <p:cNvPr id="60" name="Google Shape;60;p18"/>
          <p:cNvPicPr preferRelativeResize="0"/>
          <p:nvPr/>
        </p:nvPicPr>
        <p:blipFill rotWithShape="1">
          <a:blip r:embed="rId2">
            <a:alphaModFix/>
          </a:blip>
          <a:srcRect l="9043" t="7819" r="9480" b="10301"/>
          <a:stretch/>
        </p:blipFill>
        <p:spPr>
          <a:xfrm>
            <a:off x="10625487" y="5746789"/>
            <a:ext cx="925957" cy="996881"/>
          </a:xfrm>
          <a:prstGeom prst="rect">
            <a:avLst/>
          </a:prstGeom>
          <a:noFill/>
          <a:ln>
            <a:noFill/>
          </a:ln>
        </p:spPr>
      </p:pic>
      <p:pic>
        <p:nvPicPr>
          <p:cNvPr id="61" name="Google Shape;61;p18"/>
          <p:cNvPicPr preferRelativeResize="0"/>
          <p:nvPr/>
        </p:nvPicPr>
        <p:blipFill rotWithShape="1">
          <a:blip r:embed="rId3">
            <a:alphaModFix/>
          </a:blip>
          <a:srcRect/>
          <a:stretch/>
        </p:blipFill>
        <p:spPr>
          <a:xfrm>
            <a:off x="640556" y="5861119"/>
            <a:ext cx="2155825" cy="768223"/>
          </a:xfrm>
          <a:prstGeom prst="rect">
            <a:avLst/>
          </a:prstGeom>
          <a:noFill/>
          <a:ln>
            <a:noFill/>
          </a:ln>
        </p:spPr>
      </p:pic>
    </p:spTree>
    <p:extLst>
      <p:ext uri="{BB962C8B-B14F-4D97-AF65-F5344CB8AC3E}">
        <p14:creationId xmlns:p14="http://schemas.microsoft.com/office/powerpoint/2010/main" val="1385789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8873402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609600" y="1379835"/>
            <a:ext cx="10972800" cy="4705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88681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11">
            <a:extLst>
              <a:ext uri="{FF2B5EF4-FFF2-40B4-BE49-F238E27FC236}">
                <a16:creationId xmlns:a16="http://schemas.microsoft.com/office/drawing/2014/main" id="{2A67D8F7-E7C8-4237-8299-EC97DE28B1CD}"/>
              </a:ext>
            </a:extLst>
          </p:cNvPr>
          <p:cNvSpPr>
            <a:spLocks noChangeArrowheads="1"/>
          </p:cNvSpPr>
          <p:nvPr userDrawn="1"/>
        </p:nvSpPr>
        <p:spPr bwMode="auto">
          <a:xfrm>
            <a:off x="0" y="6386514"/>
            <a:ext cx="12192000" cy="471487"/>
          </a:xfrm>
          <a:prstGeom prst="rect">
            <a:avLst/>
          </a:prstGeom>
          <a:solidFill>
            <a:srgbClr val="DDDE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sp>
        <p:nvSpPr>
          <p:cNvPr id="6" name="Text Box 14">
            <a:extLst>
              <a:ext uri="{FF2B5EF4-FFF2-40B4-BE49-F238E27FC236}">
                <a16:creationId xmlns:a16="http://schemas.microsoft.com/office/drawing/2014/main" id="{F5630CEB-8F83-4681-AA99-29F3EE569E94}"/>
              </a:ext>
            </a:extLst>
          </p:cNvPr>
          <p:cNvSpPr txBox="1">
            <a:spLocks noChangeArrowheads="1"/>
          </p:cNvSpPr>
          <p:nvPr userDrawn="1"/>
        </p:nvSpPr>
        <p:spPr bwMode="auto">
          <a:xfrm>
            <a:off x="5080000" y="6608763"/>
            <a:ext cx="2032000" cy="13811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fld id="{ACE0DE00-936B-4CA6-9D92-96BAC8DF1CAE}" type="slidenum">
              <a:rPr lang="en-US" altLang="en-US" sz="900" b="0" smtClean="0">
                <a:solidFill>
                  <a:srgbClr val="5B5C5E"/>
                </a:solidFill>
                <a:latin typeface="Franklin Gothic Demi" panose="020B0603020102020204" pitchFamily="34" charset="0"/>
              </a:rPr>
              <a:pPr algn="ctr" eaLnBrk="1" hangingPunct="1">
                <a:spcBef>
                  <a:spcPct val="50000"/>
                </a:spcBef>
                <a:defRPr/>
              </a:pPr>
              <a:t>‹#›</a:t>
            </a:fld>
            <a:endParaRPr lang="en-US" altLang="en-US" sz="900" b="0" dirty="0">
              <a:solidFill>
                <a:srgbClr val="5B5C5E"/>
              </a:solidFill>
              <a:latin typeface="Franklin Gothic Demi" panose="020B0603020102020204" pitchFamily="34" charset="0"/>
            </a:endParaRPr>
          </a:p>
        </p:txBody>
      </p:sp>
      <p:sp>
        <p:nvSpPr>
          <p:cNvPr id="7" name="Rectangle 7">
            <a:extLst>
              <a:ext uri="{FF2B5EF4-FFF2-40B4-BE49-F238E27FC236}">
                <a16:creationId xmlns:a16="http://schemas.microsoft.com/office/drawing/2014/main" id="{821E22BC-F759-4A65-BA6A-706FCFC92480}"/>
              </a:ext>
            </a:extLst>
          </p:cNvPr>
          <p:cNvSpPr>
            <a:spLocks noChangeArrowheads="1"/>
          </p:cNvSpPr>
          <p:nvPr userDrawn="1"/>
        </p:nvSpPr>
        <p:spPr bwMode="auto">
          <a:xfrm>
            <a:off x="0" y="0"/>
            <a:ext cx="12192000" cy="121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pic>
        <p:nvPicPr>
          <p:cNvPr id="8" name="Picture 20" descr="Fema logo 19 percent">
            <a:extLst>
              <a:ext uri="{FF2B5EF4-FFF2-40B4-BE49-F238E27FC236}">
                <a16:creationId xmlns:a16="http://schemas.microsoft.com/office/drawing/2014/main" id="{C8F4DBD4-E98B-4592-A048-F3A0C33261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7851" y="6437313"/>
            <a:ext cx="1361016"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4">
            <a:extLst>
              <a:ext uri="{FF2B5EF4-FFF2-40B4-BE49-F238E27FC236}">
                <a16:creationId xmlns:a16="http://schemas.microsoft.com/office/drawing/2014/main" id="{5CEEC340-9AC1-4F0E-8C13-117025FFF94F}"/>
              </a:ext>
            </a:extLst>
          </p:cNvPr>
          <p:cNvSpPr>
            <a:spLocks noGrp="1"/>
          </p:cNvSpPr>
          <p:nvPr>
            <p:ph type="dt" sz="half" idx="10"/>
          </p:nvPr>
        </p:nvSpPr>
        <p:spPr>
          <a:xfrm>
            <a:off x="8382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2F6F1258-6A84-4887-A9B8-24D45F16F236}" type="datetimeFigureOut">
              <a:rPr lang="en-US" altLang="en-US"/>
              <a:pPr>
                <a:defRPr/>
              </a:pPr>
              <a:t>6/1/2023</a:t>
            </a:fld>
            <a:endParaRPr lang="en-US" altLang="en-US" dirty="0"/>
          </a:p>
        </p:txBody>
      </p:sp>
      <p:sp>
        <p:nvSpPr>
          <p:cNvPr id="10" name="Footer Placeholder 5">
            <a:extLst>
              <a:ext uri="{FF2B5EF4-FFF2-40B4-BE49-F238E27FC236}">
                <a16:creationId xmlns:a16="http://schemas.microsoft.com/office/drawing/2014/main" id="{4FAAA1DC-636E-453E-8049-99FC2720308B}"/>
              </a:ext>
            </a:extLst>
          </p:cNvPr>
          <p:cNvSpPr>
            <a:spLocks noGrp="1"/>
          </p:cNvSpPr>
          <p:nvPr>
            <p:ph type="ftr" sz="quarter" idx="11"/>
          </p:nvPr>
        </p:nvSpPr>
        <p:spPr>
          <a:xfrm>
            <a:off x="4038600" y="6356351"/>
            <a:ext cx="4114800" cy="365125"/>
          </a:xfrm>
          <a:prstGeom prst="rect">
            <a:avLst/>
          </a:prstGeom>
        </p:spPr>
        <p:txBody>
          <a:bodyPr/>
          <a:lstStyle>
            <a:lvl1pPr eaLnBrk="0" hangingPunct="0">
              <a:defRPr>
                <a:latin typeface="Arial" pitchFamily="34" charset="0"/>
                <a:ea typeface="+mn-ea"/>
                <a:cs typeface="+mn-cs"/>
              </a:defRPr>
            </a:lvl1pPr>
          </a:lstStyle>
          <a:p>
            <a:pPr>
              <a:defRPr/>
            </a:pPr>
            <a:endParaRPr lang="en-US" dirty="0"/>
          </a:p>
        </p:txBody>
      </p:sp>
      <p:sp>
        <p:nvSpPr>
          <p:cNvPr id="11" name="Slide Number Placeholder 6">
            <a:extLst>
              <a:ext uri="{FF2B5EF4-FFF2-40B4-BE49-F238E27FC236}">
                <a16:creationId xmlns:a16="http://schemas.microsoft.com/office/drawing/2014/main" id="{EF650A28-E9A2-455B-9C17-4F5460612919}"/>
              </a:ext>
            </a:extLst>
          </p:cNvPr>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4ED568CC-EA9E-49D5-AA25-BE9E68A99FF9}" type="slidenum">
              <a:rPr lang="en-US" altLang="en-US"/>
              <a:pPr>
                <a:defRPr/>
              </a:pPr>
              <a:t>‹#›</a:t>
            </a:fld>
            <a:endParaRPr lang="en-US" altLang="en-US" dirty="0"/>
          </a:p>
        </p:txBody>
      </p:sp>
    </p:spTree>
    <p:extLst>
      <p:ext uri="{BB962C8B-B14F-4D97-AF65-F5344CB8AC3E}">
        <p14:creationId xmlns:p14="http://schemas.microsoft.com/office/powerpoint/2010/main" val="1066570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id="{C7694494-74FC-4508-B64E-7A1872082F09}"/>
              </a:ext>
            </a:extLst>
          </p:cNvPr>
          <p:cNvSpPr>
            <a:spLocks noChangeArrowheads="1"/>
          </p:cNvSpPr>
          <p:nvPr userDrawn="1"/>
        </p:nvSpPr>
        <p:spPr bwMode="auto">
          <a:xfrm>
            <a:off x="0" y="6386514"/>
            <a:ext cx="12192000" cy="471487"/>
          </a:xfrm>
          <a:prstGeom prst="rect">
            <a:avLst/>
          </a:prstGeom>
          <a:solidFill>
            <a:srgbClr val="DDDE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sp>
        <p:nvSpPr>
          <p:cNvPr id="8" name="Text Box 14">
            <a:extLst>
              <a:ext uri="{FF2B5EF4-FFF2-40B4-BE49-F238E27FC236}">
                <a16:creationId xmlns:a16="http://schemas.microsoft.com/office/drawing/2014/main" id="{B8D5C3C1-EE46-4186-A1AA-E6ACF0E20A2E}"/>
              </a:ext>
            </a:extLst>
          </p:cNvPr>
          <p:cNvSpPr txBox="1">
            <a:spLocks noChangeArrowheads="1"/>
          </p:cNvSpPr>
          <p:nvPr userDrawn="1"/>
        </p:nvSpPr>
        <p:spPr bwMode="auto">
          <a:xfrm>
            <a:off x="5080000" y="6608763"/>
            <a:ext cx="2032000" cy="13811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fld id="{F69D6CE2-EB35-47C6-8A6A-10BEA7F62B9E}" type="slidenum">
              <a:rPr lang="en-US" altLang="en-US" sz="900" b="0" smtClean="0">
                <a:solidFill>
                  <a:srgbClr val="5B5C5E"/>
                </a:solidFill>
                <a:latin typeface="Franklin Gothic Demi" panose="020B0603020102020204" pitchFamily="34" charset="0"/>
              </a:rPr>
              <a:pPr algn="ctr" eaLnBrk="1" hangingPunct="1">
                <a:spcBef>
                  <a:spcPct val="50000"/>
                </a:spcBef>
                <a:defRPr/>
              </a:pPr>
              <a:t>‹#›</a:t>
            </a:fld>
            <a:endParaRPr lang="en-US" altLang="en-US" sz="900" b="0" dirty="0">
              <a:solidFill>
                <a:srgbClr val="5B5C5E"/>
              </a:solidFill>
              <a:latin typeface="Franklin Gothic Demi" panose="020B0603020102020204" pitchFamily="34" charset="0"/>
            </a:endParaRPr>
          </a:p>
        </p:txBody>
      </p:sp>
      <p:sp>
        <p:nvSpPr>
          <p:cNvPr id="9" name="Rectangle 7">
            <a:extLst>
              <a:ext uri="{FF2B5EF4-FFF2-40B4-BE49-F238E27FC236}">
                <a16:creationId xmlns:a16="http://schemas.microsoft.com/office/drawing/2014/main" id="{32199350-B74E-43E0-A4E3-468717E2C30F}"/>
              </a:ext>
            </a:extLst>
          </p:cNvPr>
          <p:cNvSpPr>
            <a:spLocks noChangeArrowheads="1"/>
          </p:cNvSpPr>
          <p:nvPr userDrawn="1"/>
        </p:nvSpPr>
        <p:spPr bwMode="auto">
          <a:xfrm>
            <a:off x="0" y="0"/>
            <a:ext cx="12192000" cy="121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pic>
        <p:nvPicPr>
          <p:cNvPr id="11" name="Picture 20" descr="Fema logo 19 percent">
            <a:extLst>
              <a:ext uri="{FF2B5EF4-FFF2-40B4-BE49-F238E27FC236}">
                <a16:creationId xmlns:a16="http://schemas.microsoft.com/office/drawing/2014/main" id="{2D6A3D0D-4443-48EA-B22E-69E1C161FA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7851" y="6437313"/>
            <a:ext cx="1361016"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609600" y="46038"/>
            <a:ext cx="10972800" cy="1154112"/>
          </a:xfrm>
        </p:spPr>
        <p:txBody>
          <a:bodyPr/>
          <a:lstStyle/>
          <a:p>
            <a:r>
              <a:rPr lang="en-US"/>
              <a:t>Click to edit Master title style</a:t>
            </a:r>
          </a:p>
        </p:txBody>
      </p:sp>
      <p:sp>
        <p:nvSpPr>
          <p:cNvPr id="12" name="Date Placeholder 6">
            <a:extLst>
              <a:ext uri="{FF2B5EF4-FFF2-40B4-BE49-F238E27FC236}">
                <a16:creationId xmlns:a16="http://schemas.microsoft.com/office/drawing/2014/main" id="{E73BE0F4-C744-4F68-95D1-49A7E93095C3}"/>
              </a:ext>
            </a:extLst>
          </p:cNvPr>
          <p:cNvSpPr>
            <a:spLocks noGrp="1"/>
          </p:cNvSpPr>
          <p:nvPr>
            <p:ph type="dt" sz="half" idx="10"/>
          </p:nvPr>
        </p:nvSpPr>
        <p:spPr>
          <a:xfrm>
            <a:off x="8382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E461AD6D-2938-4FC6-9C4A-2A6E87D3EBE7}" type="datetimeFigureOut">
              <a:rPr lang="en-US" altLang="en-US"/>
              <a:pPr>
                <a:defRPr/>
              </a:pPr>
              <a:t>6/1/2023</a:t>
            </a:fld>
            <a:endParaRPr lang="en-US" altLang="en-US" dirty="0"/>
          </a:p>
        </p:txBody>
      </p:sp>
      <p:sp>
        <p:nvSpPr>
          <p:cNvPr id="13" name="Footer Placeholder 7">
            <a:extLst>
              <a:ext uri="{FF2B5EF4-FFF2-40B4-BE49-F238E27FC236}">
                <a16:creationId xmlns:a16="http://schemas.microsoft.com/office/drawing/2014/main" id="{B07815E5-3B6D-469E-8562-6D6518CEA37D}"/>
              </a:ext>
            </a:extLst>
          </p:cNvPr>
          <p:cNvSpPr>
            <a:spLocks noGrp="1"/>
          </p:cNvSpPr>
          <p:nvPr>
            <p:ph type="ftr" sz="quarter" idx="11"/>
          </p:nvPr>
        </p:nvSpPr>
        <p:spPr>
          <a:xfrm>
            <a:off x="4038600" y="6356351"/>
            <a:ext cx="4114800" cy="365125"/>
          </a:xfrm>
          <a:prstGeom prst="rect">
            <a:avLst/>
          </a:prstGeom>
        </p:spPr>
        <p:txBody>
          <a:bodyPr/>
          <a:lstStyle>
            <a:lvl1pPr eaLnBrk="0" hangingPunct="0">
              <a:defRPr>
                <a:latin typeface="Arial" pitchFamily="34" charset="0"/>
                <a:ea typeface="+mn-ea"/>
                <a:cs typeface="+mn-cs"/>
              </a:defRPr>
            </a:lvl1pPr>
          </a:lstStyle>
          <a:p>
            <a:pPr>
              <a:defRPr/>
            </a:pPr>
            <a:endParaRPr lang="en-US" dirty="0"/>
          </a:p>
        </p:txBody>
      </p:sp>
      <p:sp>
        <p:nvSpPr>
          <p:cNvPr id="14" name="Slide Number Placeholder 8">
            <a:extLst>
              <a:ext uri="{FF2B5EF4-FFF2-40B4-BE49-F238E27FC236}">
                <a16:creationId xmlns:a16="http://schemas.microsoft.com/office/drawing/2014/main" id="{274570C5-5EA1-4723-8FFF-48ED8915D282}"/>
              </a:ext>
            </a:extLst>
          </p:cNvPr>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791ACD3F-A759-4525-9973-2641355DB78E}" type="slidenum">
              <a:rPr lang="en-US" altLang="en-US"/>
              <a:pPr>
                <a:defRPr/>
              </a:pPr>
              <a:t>‹#›</a:t>
            </a:fld>
            <a:endParaRPr lang="en-US" altLang="en-US" dirty="0"/>
          </a:p>
        </p:txBody>
      </p:sp>
    </p:spTree>
    <p:extLst>
      <p:ext uri="{BB962C8B-B14F-4D97-AF65-F5344CB8AC3E}">
        <p14:creationId xmlns:p14="http://schemas.microsoft.com/office/powerpoint/2010/main" val="11709751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11">
            <a:extLst>
              <a:ext uri="{FF2B5EF4-FFF2-40B4-BE49-F238E27FC236}">
                <a16:creationId xmlns:a16="http://schemas.microsoft.com/office/drawing/2014/main" id="{853B507F-6DCB-42D1-AA69-5C70CCFF829C}"/>
              </a:ext>
            </a:extLst>
          </p:cNvPr>
          <p:cNvSpPr>
            <a:spLocks noChangeArrowheads="1"/>
          </p:cNvSpPr>
          <p:nvPr userDrawn="1"/>
        </p:nvSpPr>
        <p:spPr bwMode="auto">
          <a:xfrm>
            <a:off x="0" y="6386514"/>
            <a:ext cx="12192000" cy="471487"/>
          </a:xfrm>
          <a:prstGeom prst="rect">
            <a:avLst/>
          </a:prstGeom>
          <a:solidFill>
            <a:srgbClr val="DDDE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sp>
        <p:nvSpPr>
          <p:cNvPr id="4" name="Text Box 14">
            <a:extLst>
              <a:ext uri="{FF2B5EF4-FFF2-40B4-BE49-F238E27FC236}">
                <a16:creationId xmlns:a16="http://schemas.microsoft.com/office/drawing/2014/main" id="{B4582675-2BC0-49F5-B881-EDEFE59D2BD6}"/>
              </a:ext>
            </a:extLst>
          </p:cNvPr>
          <p:cNvSpPr txBox="1">
            <a:spLocks noChangeArrowheads="1"/>
          </p:cNvSpPr>
          <p:nvPr userDrawn="1"/>
        </p:nvSpPr>
        <p:spPr bwMode="auto">
          <a:xfrm>
            <a:off x="5080000" y="6608763"/>
            <a:ext cx="2032000" cy="13811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fld id="{5954DC68-8CAC-4048-97F3-2745A84D133F}" type="slidenum">
              <a:rPr lang="en-US" altLang="en-US" sz="900" b="0" smtClean="0">
                <a:solidFill>
                  <a:srgbClr val="5B5C5E"/>
                </a:solidFill>
                <a:latin typeface="Franklin Gothic Demi" panose="020B0603020102020204" pitchFamily="34" charset="0"/>
              </a:rPr>
              <a:pPr algn="ctr" eaLnBrk="1" hangingPunct="1">
                <a:spcBef>
                  <a:spcPct val="50000"/>
                </a:spcBef>
                <a:defRPr/>
              </a:pPr>
              <a:t>‹#›</a:t>
            </a:fld>
            <a:endParaRPr lang="en-US" altLang="en-US" sz="900" b="0" dirty="0">
              <a:solidFill>
                <a:srgbClr val="5B5C5E"/>
              </a:solidFill>
              <a:latin typeface="Franklin Gothic Demi" panose="020B0603020102020204" pitchFamily="34" charset="0"/>
            </a:endParaRPr>
          </a:p>
        </p:txBody>
      </p:sp>
      <p:sp>
        <p:nvSpPr>
          <p:cNvPr id="5" name="Rectangle 7">
            <a:extLst>
              <a:ext uri="{FF2B5EF4-FFF2-40B4-BE49-F238E27FC236}">
                <a16:creationId xmlns:a16="http://schemas.microsoft.com/office/drawing/2014/main" id="{2E6B04DF-FDC3-49AB-8419-696A9EFFDDE1}"/>
              </a:ext>
            </a:extLst>
          </p:cNvPr>
          <p:cNvSpPr>
            <a:spLocks noChangeArrowheads="1"/>
          </p:cNvSpPr>
          <p:nvPr userDrawn="1"/>
        </p:nvSpPr>
        <p:spPr bwMode="auto">
          <a:xfrm>
            <a:off x="0" y="0"/>
            <a:ext cx="12192000" cy="121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pic>
        <p:nvPicPr>
          <p:cNvPr id="6" name="Picture 20" descr="Fema logo 19 percent">
            <a:extLst>
              <a:ext uri="{FF2B5EF4-FFF2-40B4-BE49-F238E27FC236}">
                <a16:creationId xmlns:a16="http://schemas.microsoft.com/office/drawing/2014/main" id="{EEDB4AFA-4828-4251-8D16-D5207D8942D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7851" y="6437313"/>
            <a:ext cx="1361016"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7" name="Date Placeholder 2">
            <a:extLst>
              <a:ext uri="{FF2B5EF4-FFF2-40B4-BE49-F238E27FC236}">
                <a16:creationId xmlns:a16="http://schemas.microsoft.com/office/drawing/2014/main" id="{7F3EA539-E394-47C6-A538-87CC118F39A3}"/>
              </a:ext>
            </a:extLst>
          </p:cNvPr>
          <p:cNvSpPr>
            <a:spLocks noGrp="1"/>
          </p:cNvSpPr>
          <p:nvPr>
            <p:ph type="dt" sz="half" idx="10"/>
          </p:nvPr>
        </p:nvSpPr>
        <p:spPr>
          <a:xfrm>
            <a:off x="8382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3F19324F-F63D-4EC3-A6D8-EBBA9373AF40}" type="datetimeFigureOut">
              <a:rPr lang="en-US" altLang="en-US"/>
              <a:pPr>
                <a:defRPr/>
              </a:pPr>
              <a:t>6/1/2023</a:t>
            </a:fld>
            <a:endParaRPr lang="en-US" altLang="en-US" dirty="0"/>
          </a:p>
        </p:txBody>
      </p:sp>
      <p:sp>
        <p:nvSpPr>
          <p:cNvPr id="8" name="Footer Placeholder 3">
            <a:extLst>
              <a:ext uri="{FF2B5EF4-FFF2-40B4-BE49-F238E27FC236}">
                <a16:creationId xmlns:a16="http://schemas.microsoft.com/office/drawing/2014/main" id="{A8327162-2E29-4A8E-A8EE-20B49435DB90}"/>
              </a:ext>
            </a:extLst>
          </p:cNvPr>
          <p:cNvSpPr>
            <a:spLocks noGrp="1"/>
          </p:cNvSpPr>
          <p:nvPr>
            <p:ph type="ftr" sz="quarter" idx="11"/>
          </p:nvPr>
        </p:nvSpPr>
        <p:spPr>
          <a:xfrm>
            <a:off x="4038600" y="6356351"/>
            <a:ext cx="4114800" cy="365125"/>
          </a:xfrm>
          <a:prstGeom prst="rect">
            <a:avLst/>
          </a:prstGeom>
        </p:spPr>
        <p:txBody>
          <a:bodyPr/>
          <a:lstStyle>
            <a:lvl1pPr eaLnBrk="0" hangingPunct="0">
              <a:defRPr>
                <a:latin typeface="Arial" pitchFamily="34" charset="0"/>
                <a:ea typeface="+mn-ea"/>
                <a:cs typeface="+mn-cs"/>
              </a:defRPr>
            </a:lvl1pPr>
          </a:lstStyle>
          <a:p>
            <a:pPr>
              <a:defRPr/>
            </a:pPr>
            <a:endParaRPr lang="en-US" dirty="0"/>
          </a:p>
        </p:txBody>
      </p:sp>
      <p:sp>
        <p:nvSpPr>
          <p:cNvPr id="9" name="Slide Number Placeholder 4">
            <a:extLst>
              <a:ext uri="{FF2B5EF4-FFF2-40B4-BE49-F238E27FC236}">
                <a16:creationId xmlns:a16="http://schemas.microsoft.com/office/drawing/2014/main" id="{6A0CD1C1-C76F-42BC-8CFE-083473F9E66D}"/>
              </a:ext>
            </a:extLst>
          </p:cNvPr>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F8AF34B7-8253-4DF6-A17A-60842EA3F8EE}" type="slidenum">
              <a:rPr lang="en-US" altLang="en-US"/>
              <a:pPr>
                <a:defRPr/>
              </a:pPr>
              <a:t>‹#›</a:t>
            </a:fld>
            <a:endParaRPr lang="en-US" altLang="en-US" dirty="0"/>
          </a:p>
        </p:txBody>
      </p:sp>
    </p:spTree>
    <p:extLst>
      <p:ext uri="{BB962C8B-B14F-4D97-AF65-F5344CB8AC3E}">
        <p14:creationId xmlns:p14="http://schemas.microsoft.com/office/powerpoint/2010/main" val="42543258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B230A9F4-F253-4835-B939-BBC159B85650}"/>
              </a:ext>
            </a:extLst>
          </p:cNvPr>
          <p:cNvSpPr>
            <a:spLocks noChangeArrowheads="1"/>
          </p:cNvSpPr>
          <p:nvPr userDrawn="1"/>
        </p:nvSpPr>
        <p:spPr bwMode="auto">
          <a:xfrm>
            <a:off x="0" y="6386514"/>
            <a:ext cx="12192000" cy="471487"/>
          </a:xfrm>
          <a:prstGeom prst="rect">
            <a:avLst/>
          </a:prstGeom>
          <a:solidFill>
            <a:srgbClr val="DDDE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sp>
        <p:nvSpPr>
          <p:cNvPr id="3" name="Text Box 14">
            <a:extLst>
              <a:ext uri="{FF2B5EF4-FFF2-40B4-BE49-F238E27FC236}">
                <a16:creationId xmlns:a16="http://schemas.microsoft.com/office/drawing/2014/main" id="{62759A7B-6434-4AA0-B909-48DC1E293122}"/>
              </a:ext>
            </a:extLst>
          </p:cNvPr>
          <p:cNvSpPr txBox="1">
            <a:spLocks noChangeArrowheads="1"/>
          </p:cNvSpPr>
          <p:nvPr userDrawn="1"/>
        </p:nvSpPr>
        <p:spPr bwMode="auto">
          <a:xfrm>
            <a:off x="5080000" y="6608763"/>
            <a:ext cx="2032000" cy="13811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fld id="{9A75ED23-BC00-4600-97F0-254FBA9C9482}" type="slidenum">
              <a:rPr lang="en-US" altLang="en-US" sz="900" b="0" smtClean="0">
                <a:solidFill>
                  <a:srgbClr val="5B5C5E"/>
                </a:solidFill>
                <a:latin typeface="Franklin Gothic Demi" panose="020B0603020102020204" pitchFamily="34" charset="0"/>
              </a:rPr>
              <a:pPr algn="ctr" eaLnBrk="1" hangingPunct="1">
                <a:spcBef>
                  <a:spcPct val="50000"/>
                </a:spcBef>
                <a:defRPr/>
              </a:pPr>
              <a:t>‹#›</a:t>
            </a:fld>
            <a:endParaRPr lang="en-US" altLang="en-US" sz="900" b="0" dirty="0">
              <a:solidFill>
                <a:srgbClr val="5B5C5E"/>
              </a:solidFill>
              <a:latin typeface="Franklin Gothic Demi" panose="020B0603020102020204" pitchFamily="34" charset="0"/>
            </a:endParaRPr>
          </a:p>
        </p:txBody>
      </p:sp>
      <p:sp>
        <p:nvSpPr>
          <p:cNvPr id="4" name="Rectangle 7">
            <a:extLst>
              <a:ext uri="{FF2B5EF4-FFF2-40B4-BE49-F238E27FC236}">
                <a16:creationId xmlns:a16="http://schemas.microsoft.com/office/drawing/2014/main" id="{5F4E81F5-7C89-4D3A-A780-1A8DAB02A598}"/>
              </a:ext>
            </a:extLst>
          </p:cNvPr>
          <p:cNvSpPr>
            <a:spLocks noChangeArrowheads="1"/>
          </p:cNvSpPr>
          <p:nvPr userDrawn="1"/>
        </p:nvSpPr>
        <p:spPr bwMode="auto">
          <a:xfrm>
            <a:off x="0" y="0"/>
            <a:ext cx="12192000" cy="121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pic>
        <p:nvPicPr>
          <p:cNvPr id="5" name="Picture 20" descr="Fema logo 19 percent">
            <a:extLst>
              <a:ext uri="{FF2B5EF4-FFF2-40B4-BE49-F238E27FC236}">
                <a16:creationId xmlns:a16="http://schemas.microsoft.com/office/drawing/2014/main" id="{8E383486-6951-4CAD-91DE-DC2B4C2EB1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7851" y="6437313"/>
            <a:ext cx="1361016"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1">
            <a:extLst>
              <a:ext uri="{FF2B5EF4-FFF2-40B4-BE49-F238E27FC236}">
                <a16:creationId xmlns:a16="http://schemas.microsoft.com/office/drawing/2014/main" id="{C6E56103-366D-48A8-A08C-2194AEEB9216}"/>
              </a:ext>
            </a:extLst>
          </p:cNvPr>
          <p:cNvSpPr>
            <a:spLocks noGrp="1"/>
          </p:cNvSpPr>
          <p:nvPr>
            <p:ph type="dt" sz="half" idx="10"/>
          </p:nvPr>
        </p:nvSpPr>
        <p:spPr>
          <a:xfrm>
            <a:off x="8382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9362DF87-D4B1-4464-A1EE-1E74E7DC6201}" type="datetimeFigureOut">
              <a:rPr lang="en-US" altLang="en-US"/>
              <a:pPr>
                <a:defRPr/>
              </a:pPr>
              <a:t>6/1/2023</a:t>
            </a:fld>
            <a:endParaRPr lang="en-US" altLang="en-US" dirty="0"/>
          </a:p>
        </p:txBody>
      </p:sp>
      <p:sp>
        <p:nvSpPr>
          <p:cNvPr id="7" name="Footer Placeholder 2">
            <a:extLst>
              <a:ext uri="{FF2B5EF4-FFF2-40B4-BE49-F238E27FC236}">
                <a16:creationId xmlns:a16="http://schemas.microsoft.com/office/drawing/2014/main" id="{3742BD25-03D0-4DE6-A108-98496F3559DE}"/>
              </a:ext>
            </a:extLst>
          </p:cNvPr>
          <p:cNvSpPr>
            <a:spLocks noGrp="1"/>
          </p:cNvSpPr>
          <p:nvPr>
            <p:ph type="ftr" sz="quarter" idx="11"/>
          </p:nvPr>
        </p:nvSpPr>
        <p:spPr>
          <a:xfrm>
            <a:off x="4038600" y="6356351"/>
            <a:ext cx="4114800" cy="365125"/>
          </a:xfrm>
          <a:prstGeom prst="rect">
            <a:avLst/>
          </a:prstGeom>
        </p:spPr>
        <p:txBody>
          <a:bodyPr/>
          <a:lstStyle>
            <a:lvl1pPr eaLnBrk="0" hangingPunct="0">
              <a:defRPr>
                <a:latin typeface="Arial" pitchFamily="34" charset="0"/>
                <a:ea typeface="+mn-ea"/>
                <a:cs typeface="+mn-cs"/>
              </a:defRPr>
            </a:lvl1pPr>
          </a:lstStyle>
          <a:p>
            <a:pPr>
              <a:defRPr/>
            </a:pPr>
            <a:endParaRPr lang="en-US" dirty="0"/>
          </a:p>
        </p:txBody>
      </p:sp>
      <p:sp>
        <p:nvSpPr>
          <p:cNvPr id="8" name="Slide Number Placeholder 3">
            <a:extLst>
              <a:ext uri="{FF2B5EF4-FFF2-40B4-BE49-F238E27FC236}">
                <a16:creationId xmlns:a16="http://schemas.microsoft.com/office/drawing/2014/main" id="{04D275D1-0C43-4F01-9420-6DABB0CAE431}"/>
              </a:ext>
            </a:extLst>
          </p:cNvPr>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48F00606-FDA1-426A-9C8B-1DBC343C954B}" type="slidenum">
              <a:rPr lang="en-US" altLang="en-US"/>
              <a:pPr>
                <a:defRPr/>
              </a:pPr>
              <a:t>‹#›</a:t>
            </a:fld>
            <a:endParaRPr lang="en-US" altLang="en-US" dirty="0"/>
          </a:p>
        </p:txBody>
      </p:sp>
    </p:spTree>
    <p:extLst>
      <p:ext uri="{BB962C8B-B14F-4D97-AF65-F5344CB8AC3E}">
        <p14:creationId xmlns:p14="http://schemas.microsoft.com/office/powerpoint/2010/main" val="4159439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726019" y="6173791"/>
            <a:ext cx="10856382" cy="365125"/>
          </a:xfrm>
        </p:spPr>
        <p:txBody>
          <a:bodyPr/>
          <a:lstStyle>
            <a:lvl1pPr algn="ct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B18AAE98-D4AC-461E-8C50-C0B9D4B39B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043" t="7819" r="9480" b="10301"/>
          <a:stretch/>
        </p:blipFill>
        <p:spPr>
          <a:xfrm>
            <a:off x="10625487" y="5746789"/>
            <a:ext cx="925957" cy="996881"/>
          </a:xfrm>
          <a:prstGeom prst="rect">
            <a:avLst/>
          </a:prstGeom>
        </p:spPr>
      </p:pic>
      <p:pic>
        <p:nvPicPr>
          <p:cNvPr id="12" name="Picture 11">
            <a:extLst>
              <a:ext uri="{FF2B5EF4-FFF2-40B4-BE49-F238E27FC236}">
                <a16:creationId xmlns:a16="http://schemas.microsoft.com/office/drawing/2014/main" id="{069DD7C9-0C45-43C7-8B5F-829A131AC24B}"/>
              </a:ext>
            </a:extLst>
          </p:cNvPr>
          <p:cNvPicPr>
            <a:picLocks noChangeAspect="1"/>
          </p:cNvPicPr>
          <p:nvPr userDrawn="1"/>
        </p:nvPicPr>
        <p:blipFill>
          <a:blip r:embed="rId3"/>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891941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Tree>
    <p:extLst>
      <p:ext uri="{BB962C8B-B14F-4D97-AF65-F5344CB8AC3E}">
        <p14:creationId xmlns:p14="http://schemas.microsoft.com/office/powerpoint/2010/main" val="17720713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4.xml"/><Relationship Id="rId7" Type="http://schemas.openxmlformats.org/officeDocument/2006/relationships/image" Target="../media/image10.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2.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6/1/2023</a:t>
            </a:fld>
            <a:endParaRPr lang="en-US" dirty="0"/>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dirty="0"/>
              <a:t>Federal Emergency Management Agency</a:t>
            </a:r>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dirty="0"/>
          </a:p>
        </p:txBody>
      </p:sp>
    </p:spTree>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650" r:id="rId5"/>
    <p:sldLayoutId id="2147483651" r:id="rId6"/>
    <p:sldLayoutId id="2147483670" r:id="rId7"/>
    <p:sldLayoutId id="2147483652" r:id="rId8"/>
    <p:sldLayoutId id="2147483668" r:id="rId9"/>
    <p:sldLayoutId id="2147483653" r:id="rId10"/>
    <p:sldLayoutId id="2147483669" r:id="rId11"/>
    <p:sldLayoutId id="2147483654" r:id="rId12"/>
    <p:sldLayoutId id="2147483659" r:id="rId13"/>
    <p:sldLayoutId id="2147483658" r:id="rId14"/>
    <p:sldLayoutId id="2147483657" r:id="rId15"/>
    <p:sldLayoutId id="2147483662" r:id="rId16"/>
    <p:sldLayoutId id="2147483660" r:id="rId17"/>
    <p:sldLayoutId id="2147483673" r:id="rId18"/>
    <p:sldLayoutId id="2147483674" r:id="rId19"/>
    <p:sldLayoutId id="2147483675" r:id="rId20"/>
    <p:sldLayoutId id="2147483676" r:id="rId21"/>
    <p:sldLayoutId id="2147483677" r:id="rId22"/>
    <p:sldLayoutId id="2147483684" r:id="rId23"/>
    <p:sldLayoutId id="2147483686" r:id="rId24"/>
    <p:sldLayoutId id="2147483689" r:id="rId25"/>
    <p:sldLayoutId id="2147483690" r:id="rId26"/>
    <p:sldLayoutId id="2147483691" r:id="rId27"/>
    <p:sldLayoutId id="2147483693" r:id="rId28"/>
    <p:sldLayoutId id="2147483694" r:id="rId29"/>
    <p:sldLayoutId id="2147483695" r:id="rId30"/>
    <p:sldLayoutId id="2147483696" r:id="rId31"/>
    <p:sldLayoutId id="2147483697"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 id="2147483709" r:id="rId42"/>
    <p:sldLayoutId id="2147483710" r:id="rId43"/>
    <p:sldLayoutId id="2147483711" r:id="rId44"/>
    <p:sldLayoutId id="2147483712" r:id="rId45"/>
    <p:sldLayoutId id="2147483714" r:id="rId46"/>
    <p:sldLayoutId id="2147483715" r:id="rId47"/>
    <p:sldLayoutId id="2147483716" r:id="rId48"/>
    <p:sldLayoutId id="2147483717" r:id="rId49"/>
    <p:sldLayoutId id="2147483718" r:id="rId50"/>
    <p:sldLayoutId id="2147483719" r:id="rId51"/>
    <p:sldLayoutId id="2147483721" r:id="rId52"/>
    <p:sldLayoutId id="2147483722" r:id="rId53"/>
    <p:sldLayoutId id="2147483724" r:id="rId54"/>
    <p:sldLayoutId id="2147483725" r:id="rId55"/>
    <p:sldLayoutId id="2147483726" r:id="rId56"/>
    <p:sldLayoutId id="2147483729" r:id="rId57"/>
    <p:sldLayoutId id="2147483730" r:id="rId58"/>
    <p:sldLayoutId id="2147483731" r:id="rId59"/>
    <p:sldLayoutId id="2147483733" r:id="rId60"/>
    <p:sldLayoutId id="2147483734" r:id="rId61"/>
    <p:sldLayoutId id="2147483735" r:id="rId62"/>
    <p:sldLayoutId id="2147483736" r:id="rId63"/>
    <p:sldLayoutId id="2147483737" r:id="rId64"/>
    <p:sldLayoutId id="2147483738" r:id="rId65"/>
    <p:sldLayoutId id="2147483739" r:id="rId66"/>
    <p:sldLayoutId id="2147483741" r:id="rId67"/>
    <p:sldLayoutId id="2147483742" r:id="rId68"/>
    <p:sldLayoutId id="2147483744" r:id="rId69"/>
    <p:sldLayoutId id="2147483745" r:id="rId70"/>
    <p:sldLayoutId id="2147483746" r:id="rId71"/>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1">
            <a:extLst>
              <a:ext uri="{FF2B5EF4-FFF2-40B4-BE49-F238E27FC236}">
                <a16:creationId xmlns:a16="http://schemas.microsoft.com/office/drawing/2014/main" id="{49922ED4-2155-634F-B33F-5F504CA78F7B}"/>
              </a:ext>
            </a:extLst>
          </p:cNvPr>
          <p:cNvSpPr>
            <a:spLocks noChangeArrowheads="1"/>
          </p:cNvSpPr>
          <p:nvPr userDrawn="1"/>
        </p:nvSpPr>
        <p:spPr bwMode="auto">
          <a:xfrm>
            <a:off x="0" y="6386514"/>
            <a:ext cx="12192000" cy="471487"/>
          </a:xfrm>
          <a:prstGeom prst="rect">
            <a:avLst/>
          </a:prstGeom>
          <a:solidFill>
            <a:srgbClr val="DDDE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sp>
        <p:nvSpPr>
          <p:cNvPr id="3075" name="Text Box 14">
            <a:extLst>
              <a:ext uri="{FF2B5EF4-FFF2-40B4-BE49-F238E27FC236}">
                <a16:creationId xmlns:a16="http://schemas.microsoft.com/office/drawing/2014/main" id="{3E12EC83-6CFD-EB45-95F0-FBDC4576E448}"/>
              </a:ext>
            </a:extLst>
          </p:cNvPr>
          <p:cNvSpPr txBox="1">
            <a:spLocks noChangeArrowheads="1"/>
          </p:cNvSpPr>
          <p:nvPr userDrawn="1"/>
        </p:nvSpPr>
        <p:spPr bwMode="auto">
          <a:xfrm>
            <a:off x="5080000" y="6608763"/>
            <a:ext cx="2032000" cy="138112"/>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fld id="{F95D6A0B-CDD2-44BC-93ED-AC1629236D89}" type="slidenum">
              <a:rPr lang="en-US" altLang="en-US" sz="900" b="0" smtClean="0">
                <a:solidFill>
                  <a:srgbClr val="5B5C5E"/>
                </a:solidFill>
                <a:latin typeface="Franklin Gothic Demi" panose="020B0603020102020204" pitchFamily="34" charset="0"/>
              </a:rPr>
              <a:pPr algn="ctr" eaLnBrk="1" hangingPunct="1">
                <a:spcBef>
                  <a:spcPct val="50000"/>
                </a:spcBef>
                <a:defRPr/>
              </a:pPr>
              <a:t>‹#›</a:t>
            </a:fld>
            <a:endParaRPr lang="en-US" altLang="en-US" sz="900" b="0" dirty="0">
              <a:solidFill>
                <a:srgbClr val="5B5C5E"/>
              </a:solidFill>
              <a:latin typeface="Franklin Gothic Demi" panose="020B0603020102020204" pitchFamily="34" charset="0"/>
            </a:endParaRPr>
          </a:p>
        </p:txBody>
      </p:sp>
      <p:sp>
        <p:nvSpPr>
          <p:cNvPr id="1028" name="Rectangle 7">
            <a:extLst>
              <a:ext uri="{FF2B5EF4-FFF2-40B4-BE49-F238E27FC236}">
                <a16:creationId xmlns:a16="http://schemas.microsoft.com/office/drawing/2014/main" id="{2B232DE8-BED0-114C-919F-D2E34F13A4F0}"/>
              </a:ext>
            </a:extLst>
          </p:cNvPr>
          <p:cNvSpPr>
            <a:spLocks noChangeArrowheads="1"/>
          </p:cNvSpPr>
          <p:nvPr userDrawn="1"/>
        </p:nvSpPr>
        <p:spPr bwMode="auto">
          <a:xfrm>
            <a:off x="0" y="0"/>
            <a:ext cx="12192000" cy="1219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b="0" dirty="0">
              <a:solidFill>
                <a:srgbClr val="000000"/>
              </a:solidFill>
            </a:endParaRPr>
          </a:p>
        </p:txBody>
      </p:sp>
      <p:sp>
        <p:nvSpPr>
          <p:cNvPr id="1029" name="Rectangle 2">
            <a:extLst>
              <a:ext uri="{FF2B5EF4-FFF2-40B4-BE49-F238E27FC236}">
                <a16:creationId xmlns:a16="http://schemas.microsoft.com/office/drawing/2014/main" id="{65615BA6-D7A0-4E69-899F-F2823CBEA3B0}"/>
              </a:ext>
            </a:extLst>
          </p:cNvPr>
          <p:cNvSpPr>
            <a:spLocks noGrp="1" noChangeArrowheads="1"/>
          </p:cNvSpPr>
          <p:nvPr>
            <p:ph type="title"/>
          </p:nvPr>
        </p:nvSpPr>
        <p:spPr bwMode="auto">
          <a:xfrm>
            <a:off x="609600" y="46038"/>
            <a:ext cx="109728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a:t>
            </a:r>
            <a:br>
              <a:rPr lang="en-US" altLang="en-US"/>
            </a:br>
            <a:r>
              <a:rPr lang="en-US" altLang="en-US"/>
              <a:t>Master title style</a:t>
            </a:r>
          </a:p>
        </p:txBody>
      </p:sp>
      <p:sp>
        <p:nvSpPr>
          <p:cNvPr id="1030" name="Rectangle 3">
            <a:extLst>
              <a:ext uri="{FF2B5EF4-FFF2-40B4-BE49-F238E27FC236}">
                <a16:creationId xmlns:a16="http://schemas.microsoft.com/office/drawing/2014/main" id="{26F64282-7B04-4F78-82B6-E8CBE4D67D21}"/>
              </a:ext>
            </a:extLst>
          </p:cNvPr>
          <p:cNvSpPr>
            <a:spLocks noGrp="1" noChangeArrowheads="1"/>
          </p:cNvSpPr>
          <p:nvPr>
            <p:ph type="body" idx="1"/>
          </p:nvPr>
        </p:nvSpPr>
        <p:spPr bwMode="auto">
          <a:xfrm>
            <a:off x="609600" y="1343026"/>
            <a:ext cx="10972800" cy="49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1" name="Picture 20" descr="Fema logo 19 percent">
            <a:extLst>
              <a:ext uri="{FF2B5EF4-FFF2-40B4-BE49-F238E27FC236}">
                <a16:creationId xmlns:a16="http://schemas.microsoft.com/office/drawing/2014/main" id="{8127346F-5517-41BE-8543-73BE4F7E460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7851" y="6437313"/>
            <a:ext cx="1361016"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7663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sldNum="0" hdr="0" dt="0"/>
  <p:txStyles>
    <p:titleStyle>
      <a:lvl1pPr algn="l" rtl="0" eaLnBrk="0" fontAlgn="base" hangingPunct="0">
        <a:lnSpc>
          <a:spcPct val="80000"/>
        </a:lnSpc>
        <a:spcBef>
          <a:spcPct val="0"/>
        </a:spcBef>
        <a:spcAft>
          <a:spcPct val="0"/>
        </a:spcAft>
        <a:defRPr sz="2800">
          <a:solidFill>
            <a:schemeClr val="bg1"/>
          </a:solidFill>
          <a:latin typeface="Franklin Gothic Demi Cond" panose="020B0706030402020204" pitchFamily="34" charset="0"/>
          <a:ea typeface="ＭＳ Ｐゴシック" charset="0"/>
          <a:cs typeface="ＭＳ Ｐゴシック" charset="0"/>
        </a:defRPr>
      </a:lvl1pPr>
      <a:lvl2pPr algn="l" rtl="0" eaLnBrk="0" fontAlgn="base" hangingPunct="0">
        <a:lnSpc>
          <a:spcPct val="80000"/>
        </a:lnSpc>
        <a:spcBef>
          <a:spcPct val="0"/>
        </a:spcBef>
        <a:spcAft>
          <a:spcPct val="0"/>
        </a:spcAft>
        <a:defRPr sz="2800">
          <a:solidFill>
            <a:schemeClr val="bg1"/>
          </a:solidFill>
          <a:latin typeface="Franklin Gothic Demi Cond" charset="0"/>
          <a:ea typeface="ＭＳ Ｐゴシック" charset="0"/>
          <a:cs typeface="ＭＳ Ｐゴシック" charset="0"/>
        </a:defRPr>
      </a:lvl2pPr>
      <a:lvl3pPr algn="l" rtl="0" eaLnBrk="0" fontAlgn="base" hangingPunct="0">
        <a:lnSpc>
          <a:spcPct val="80000"/>
        </a:lnSpc>
        <a:spcBef>
          <a:spcPct val="0"/>
        </a:spcBef>
        <a:spcAft>
          <a:spcPct val="0"/>
        </a:spcAft>
        <a:defRPr sz="2800">
          <a:solidFill>
            <a:schemeClr val="bg1"/>
          </a:solidFill>
          <a:latin typeface="Franklin Gothic Demi Cond" charset="0"/>
          <a:ea typeface="ＭＳ Ｐゴシック" charset="0"/>
          <a:cs typeface="ＭＳ Ｐゴシック" charset="0"/>
        </a:defRPr>
      </a:lvl3pPr>
      <a:lvl4pPr algn="l" rtl="0" eaLnBrk="0" fontAlgn="base" hangingPunct="0">
        <a:lnSpc>
          <a:spcPct val="80000"/>
        </a:lnSpc>
        <a:spcBef>
          <a:spcPct val="0"/>
        </a:spcBef>
        <a:spcAft>
          <a:spcPct val="0"/>
        </a:spcAft>
        <a:defRPr sz="2800">
          <a:solidFill>
            <a:schemeClr val="bg1"/>
          </a:solidFill>
          <a:latin typeface="Franklin Gothic Demi Cond" charset="0"/>
          <a:ea typeface="ＭＳ Ｐゴシック" charset="0"/>
          <a:cs typeface="ＭＳ Ｐゴシック" charset="0"/>
        </a:defRPr>
      </a:lvl4pPr>
      <a:lvl5pPr algn="l" rtl="0" eaLnBrk="0" fontAlgn="base" hangingPunct="0">
        <a:lnSpc>
          <a:spcPct val="80000"/>
        </a:lnSpc>
        <a:spcBef>
          <a:spcPct val="0"/>
        </a:spcBef>
        <a:spcAft>
          <a:spcPct val="0"/>
        </a:spcAft>
        <a:defRPr sz="2800">
          <a:solidFill>
            <a:schemeClr val="bg1"/>
          </a:solidFill>
          <a:latin typeface="Franklin Gothic Demi Cond" charset="0"/>
          <a:ea typeface="ＭＳ Ｐゴシック" charset="0"/>
          <a:cs typeface="ＭＳ Ｐゴシック" charset="0"/>
        </a:defRPr>
      </a:lvl5pPr>
      <a:lvl6pPr marL="457200" algn="l" rtl="0" fontAlgn="base">
        <a:lnSpc>
          <a:spcPct val="80000"/>
        </a:lnSpc>
        <a:spcBef>
          <a:spcPct val="0"/>
        </a:spcBef>
        <a:spcAft>
          <a:spcPct val="0"/>
        </a:spcAft>
        <a:defRPr sz="4000">
          <a:solidFill>
            <a:schemeClr val="bg1"/>
          </a:solidFill>
          <a:latin typeface="Joanna MT Std SemiBold" pitchFamily="18" charset="0"/>
        </a:defRPr>
      </a:lvl6pPr>
      <a:lvl7pPr marL="914400" algn="l" rtl="0" fontAlgn="base">
        <a:lnSpc>
          <a:spcPct val="80000"/>
        </a:lnSpc>
        <a:spcBef>
          <a:spcPct val="0"/>
        </a:spcBef>
        <a:spcAft>
          <a:spcPct val="0"/>
        </a:spcAft>
        <a:defRPr sz="4000">
          <a:solidFill>
            <a:schemeClr val="bg1"/>
          </a:solidFill>
          <a:latin typeface="Joanna MT Std SemiBold" pitchFamily="18" charset="0"/>
        </a:defRPr>
      </a:lvl7pPr>
      <a:lvl8pPr marL="1371600" algn="l" rtl="0" fontAlgn="base">
        <a:lnSpc>
          <a:spcPct val="80000"/>
        </a:lnSpc>
        <a:spcBef>
          <a:spcPct val="0"/>
        </a:spcBef>
        <a:spcAft>
          <a:spcPct val="0"/>
        </a:spcAft>
        <a:defRPr sz="4000">
          <a:solidFill>
            <a:schemeClr val="bg1"/>
          </a:solidFill>
          <a:latin typeface="Joanna MT Std SemiBold" pitchFamily="18" charset="0"/>
        </a:defRPr>
      </a:lvl8pPr>
      <a:lvl9pPr marL="1828800" algn="l" rtl="0" fontAlgn="base">
        <a:lnSpc>
          <a:spcPct val="80000"/>
        </a:lnSpc>
        <a:spcBef>
          <a:spcPct val="0"/>
        </a:spcBef>
        <a:spcAft>
          <a:spcPct val="0"/>
        </a:spcAft>
        <a:defRPr sz="4000">
          <a:solidFill>
            <a:schemeClr val="bg1"/>
          </a:solidFill>
          <a:latin typeface="Joanna MT Std SemiBold" pitchFamily="18" charset="0"/>
        </a:defRPr>
      </a:lvl9pPr>
    </p:titleStyle>
    <p:bodyStyle>
      <a:lvl1pPr marL="231775" indent="-231775" algn="l" rtl="0" eaLnBrk="0" fontAlgn="base" hangingPunct="0">
        <a:spcBef>
          <a:spcPct val="35000"/>
        </a:spcBef>
        <a:spcAft>
          <a:spcPct val="0"/>
        </a:spcAft>
        <a:buClr>
          <a:srgbClr val="747271"/>
        </a:buClr>
        <a:buSzPct val="90000"/>
        <a:buFont typeface="Wingdings" panose="05000000000000000000" pitchFamily="2" charset="2"/>
        <a:buChar char="§"/>
        <a:defRPr>
          <a:solidFill>
            <a:schemeClr val="tx1"/>
          </a:solidFill>
          <a:latin typeface="+mj-lt"/>
          <a:ea typeface="ＭＳ Ｐゴシック" charset="0"/>
          <a:cs typeface="ＭＳ Ｐゴシック" charset="0"/>
        </a:defRPr>
      </a:lvl1pPr>
      <a:lvl2pPr marL="631825" indent="-285750" algn="l" rtl="0" eaLnBrk="0" fontAlgn="base" hangingPunct="0">
        <a:spcBef>
          <a:spcPct val="25000"/>
        </a:spcBef>
        <a:spcAft>
          <a:spcPct val="0"/>
        </a:spcAft>
        <a:buClr>
          <a:srgbClr val="747271"/>
        </a:buClr>
        <a:buSzPct val="90000"/>
        <a:buFont typeface="Wingdings" panose="05000000000000000000" pitchFamily="2" charset="2"/>
        <a:buChar char="§"/>
        <a:defRPr sz="1600">
          <a:solidFill>
            <a:schemeClr val="tx1"/>
          </a:solidFill>
          <a:latin typeface="+mn-lt"/>
          <a:ea typeface="ＭＳ Ｐゴシック" charset="0"/>
        </a:defRPr>
      </a:lvl2pPr>
      <a:lvl3pPr marL="914400" indent="-231775" algn="l" rtl="0" eaLnBrk="0" fontAlgn="base" hangingPunct="0">
        <a:spcBef>
          <a:spcPct val="25000"/>
        </a:spcBef>
        <a:spcAft>
          <a:spcPct val="0"/>
        </a:spcAft>
        <a:buClr>
          <a:srgbClr val="747271"/>
        </a:buClr>
        <a:buSzPct val="90000"/>
        <a:buFont typeface="Wingdings" panose="05000000000000000000" pitchFamily="2" charset="2"/>
        <a:buChar char="§"/>
        <a:defRPr sz="1400">
          <a:solidFill>
            <a:schemeClr val="tx1"/>
          </a:solidFill>
          <a:latin typeface="+mn-lt"/>
          <a:ea typeface="ＭＳ Ｐゴシック" charset="0"/>
        </a:defRPr>
      </a:lvl3pPr>
      <a:lvl4pPr marL="1260475" indent="-230188" algn="l" rtl="0" eaLnBrk="0" fontAlgn="base" hangingPunct="0">
        <a:spcBef>
          <a:spcPct val="20000"/>
        </a:spcBef>
        <a:spcAft>
          <a:spcPct val="0"/>
        </a:spcAft>
        <a:buClr>
          <a:srgbClr val="747271"/>
        </a:buClr>
        <a:buSzPct val="90000"/>
        <a:buFont typeface="Wingdings" panose="05000000000000000000" pitchFamily="2" charset="2"/>
        <a:buChar char="§"/>
        <a:defRPr sz="1200">
          <a:solidFill>
            <a:schemeClr val="tx1"/>
          </a:solidFill>
          <a:latin typeface="+mn-lt"/>
          <a:ea typeface="ＭＳ Ｐゴシック" charset="0"/>
        </a:defRPr>
      </a:lvl4pPr>
      <a:lvl5pPr marL="1544638" indent="-168275" algn="l" rtl="0" eaLnBrk="0" fontAlgn="base" hangingPunct="0">
        <a:spcBef>
          <a:spcPct val="20000"/>
        </a:spcBef>
        <a:spcAft>
          <a:spcPct val="0"/>
        </a:spcAft>
        <a:buClr>
          <a:srgbClr val="747271"/>
        </a:buClr>
        <a:buSzPct val="90000"/>
        <a:buFont typeface="Wingdings" panose="05000000000000000000" pitchFamily="2" charset="2"/>
        <a:buChar char="§"/>
        <a:defRPr sz="1200">
          <a:solidFill>
            <a:schemeClr val="tx1"/>
          </a:solidFill>
          <a:latin typeface="+mn-lt"/>
          <a:ea typeface="ＭＳ Ｐゴシック" charset="0"/>
        </a:defRPr>
      </a:lvl5pPr>
      <a:lvl6pPr marL="2001838" indent="-168275" algn="l" rtl="0" fontAlgn="base">
        <a:spcBef>
          <a:spcPct val="20000"/>
        </a:spcBef>
        <a:spcAft>
          <a:spcPct val="0"/>
        </a:spcAft>
        <a:buClr>
          <a:srgbClr val="C1C2C4"/>
        </a:buClr>
        <a:buSzPct val="90000"/>
        <a:buFont typeface="Wingdings" pitchFamily="2" charset="2"/>
        <a:buChar char="§"/>
        <a:defRPr sz="1200">
          <a:solidFill>
            <a:schemeClr val="tx1"/>
          </a:solidFill>
          <a:latin typeface="+mn-lt"/>
        </a:defRPr>
      </a:lvl6pPr>
      <a:lvl7pPr marL="2459038" indent="-168275" algn="l" rtl="0" fontAlgn="base">
        <a:spcBef>
          <a:spcPct val="20000"/>
        </a:spcBef>
        <a:spcAft>
          <a:spcPct val="0"/>
        </a:spcAft>
        <a:buClr>
          <a:srgbClr val="C1C2C4"/>
        </a:buClr>
        <a:buSzPct val="90000"/>
        <a:buFont typeface="Wingdings" pitchFamily="2" charset="2"/>
        <a:buChar char="§"/>
        <a:defRPr sz="1200">
          <a:solidFill>
            <a:schemeClr val="tx1"/>
          </a:solidFill>
          <a:latin typeface="+mn-lt"/>
        </a:defRPr>
      </a:lvl7pPr>
      <a:lvl8pPr marL="2916238" indent="-168275" algn="l" rtl="0" fontAlgn="base">
        <a:spcBef>
          <a:spcPct val="20000"/>
        </a:spcBef>
        <a:spcAft>
          <a:spcPct val="0"/>
        </a:spcAft>
        <a:buClr>
          <a:srgbClr val="C1C2C4"/>
        </a:buClr>
        <a:buSzPct val="90000"/>
        <a:buFont typeface="Wingdings" pitchFamily="2" charset="2"/>
        <a:buChar char="§"/>
        <a:defRPr sz="1200">
          <a:solidFill>
            <a:schemeClr val="tx1"/>
          </a:solidFill>
          <a:latin typeface="+mn-lt"/>
        </a:defRPr>
      </a:lvl8pPr>
      <a:lvl9pPr marL="3373438" indent="-168275" algn="l" rtl="0" fontAlgn="base">
        <a:spcBef>
          <a:spcPct val="20000"/>
        </a:spcBef>
        <a:spcAft>
          <a:spcPct val="0"/>
        </a:spcAft>
        <a:buClr>
          <a:srgbClr val="C1C2C4"/>
        </a:buClr>
        <a:buSzPct val="90000"/>
        <a:buFont typeface="Wingdings" pitchFamily="2" charset="2"/>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43.jpeg"/><Relationship Id="rId5" Type="http://schemas.openxmlformats.org/officeDocument/2006/relationships/hyperlink" Target="https://mapwv.gov/flood/map/?wkid=102100&amp;x=-8679568&amp;y=4788783&amp;l=7&amp;v=2" TargetMode="Externa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34.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hyperlink" Target="https://www.wvpublic.org/energy-environment/2022-11-01/southern-w-va-to-benefit-from-federal-flood-protection-funds" TargetMode="External"/><Relationship Id="rId13" Type="http://schemas.openxmlformats.org/officeDocument/2006/relationships/image" Target="../media/image18.png"/><Relationship Id="rId3" Type="http://schemas.openxmlformats.org/officeDocument/2006/relationships/hyperlink" Target="https://www.mapwv.gov/flood/map/?wkid=102100&amp;x=-9084964&amp;y=4635935&amp;l=4&amp;v=2" TargetMode="External"/><Relationship Id="rId7" Type="http://schemas.openxmlformats.org/officeDocument/2006/relationships/hyperlink" Target="https://content.govdelivery.com/accounts/USDHSFEMA/bulletins/32c8674" TargetMode="External"/><Relationship Id="rId12"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data.wvgis.wvu.edu/pub/RA/State/CL/Landslide/Papers_Methodology/Landslide_Susceptibility_Methodology_RidgeValley_Paper.pdf" TargetMode="External"/><Relationship Id="rId11" Type="http://schemas.openxmlformats.org/officeDocument/2006/relationships/image" Target="../media/image20.jpg"/><Relationship Id="rId5" Type="http://schemas.openxmlformats.org/officeDocument/2006/relationships/hyperlink" Target="https://data.wvgis.wvu.edu/pub/RA/_resources/RPDC/R3HPM_Full_10132022.pdf" TargetMode="External"/><Relationship Id="rId10" Type="http://schemas.openxmlformats.org/officeDocument/2006/relationships/image" Target="../media/image19.jpg"/><Relationship Id="rId4" Type="http://schemas.openxmlformats.org/officeDocument/2006/relationships/hyperlink" Target="https://data.wvgis.wvu.edu/pub/RA/_engage/_IndexDocs/" TargetMode="External"/><Relationship Id="rId9" Type="http://schemas.openxmlformats.org/officeDocument/2006/relationships/hyperlink" Target="https://www.wvpublic.org/energy-environment/2022-11-07/six-years-on-researchers-studying-greenbrier-county-flood-resiliency-response-effor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arcg.is/iKDvj"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www.mapwv.gov/flood/map/?wkid=102100&amp;x=-9092792&amp;y=4753421&amp;l=10&amp;v=2"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data.wvgis.wvu.edu/pub/RA/_resources/NRCS/Elkhorn/2022.08.04.WV_PlanEA_Elkhorn_FINAL.PDF"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www.wvpublic.org/energy-environment/2022-11-01/southern-w-va-to-benefit-from-federal-flood-protection-funds" TargetMode="External"/><Relationship Id="rId5" Type="http://schemas.openxmlformats.org/officeDocument/2006/relationships/hyperlink" Target="https://content.govdelivery.com/accounts/USDHSFEMA/bulletins/32c8674" TargetMode="External"/><Relationship Id="rId4" Type="http://schemas.openxmlformats.org/officeDocument/2006/relationships/hyperlink" Target="https://www.mapwv.gov/flood/map/?wkid=102100&amp;x=-9083644&amp;y=4532187&amp;l=9&amp;v=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1.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hyperlink" Target="https://www.mapwv.gov/flood/map/?wkid=102100&amp;x=-8938995&amp;y=4550869&amp;l=12&amp;v=2" TargetMode="External"/><Relationship Id="rId2" Type="http://schemas.openxmlformats.org/officeDocument/2006/relationships/notesSlide" Target="../notesSlides/notesSlide9.xml"/><Relationship Id="rId1" Type="http://schemas.openxmlformats.org/officeDocument/2006/relationships/slideLayout" Target="../slideLayouts/slideLayout71.xml"/><Relationship Id="rId6" Type="http://schemas.openxmlformats.org/officeDocument/2006/relationships/image" Target="../media/image37.jpg"/><Relationship Id="rId5" Type="http://schemas.openxmlformats.org/officeDocument/2006/relationships/hyperlink" Target="https://www.mapwv.gov/flood/map/?wkid=102100&amp;x=-8990605&amp;y=4575720&amp;l=12&amp;v=2" TargetMode="External"/><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432C9E-94CA-41BF-AE46-A7CF566DA845}"/>
              </a:ext>
            </a:extLst>
          </p:cNvPr>
          <p:cNvSpPr>
            <a:spLocks noGrp="1"/>
          </p:cNvSpPr>
          <p:nvPr>
            <p:ph type="title"/>
          </p:nvPr>
        </p:nvSpPr>
        <p:spPr>
          <a:xfrm>
            <a:off x="738186" y="3132356"/>
            <a:ext cx="10715627" cy="743347"/>
          </a:xfrm>
        </p:spPr>
        <p:txBody>
          <a:bodyPr>
            <a:normAutofit/>
          </a:bodyPr>
          <a:lstStyle/>
          <a:p>
            <a:r>
              <a:rPr lang="en-US">
                <a:latin typeface="Franklin Gothic Medium"/>
                <a:ea typeface="Open Sans"/>
                <a:cs typeface="Open Sans"/>
              </a:rPr>
              <a:t>Kurt Donaldson</a:t>
            </a:r>
          </a:p>
        </p:txBody>
      </p:sp>
      <p:sp>
        <p:nvSpPr>
          <p:cNvPr id="6" name="Text Placeholder 5">
            <a:extLst>
              <a:ext uri="{FF2B5EF4-FFF2-40B4-BE49-F238E27FC236}">
                <a16:creationId xmlns:a16="http://schemas.microsoft.com/office/drawing/2014/main" id="{A7972979-E8D3-43E1-A7ED-BF60FECA74E9}"/>
              </a:ext>
            </a:extLst>
          </p:cNvPr>
          <p:cNvSpPr>
            <a:spLocks noGrp="1"/>
          </p:cNvSpPr>
          <p:nvPr>
            <p:ph type="body" sz="quarter" idx="10"/>
          </p:nvPr>
        </p:nvSpPr>
        <p:spPr>
          <a:xfrm>
            <a:off x="745064" y="3863000"/>
            <a:ext cx="10708748" cy="1148366"/>
          </a:xfrm>
        </p:spPr>
        <p:txBody>
          <a:bodyPr>
            <a:normAutofit/>
          </a:bodyPr>
          <a:lstStyle/>
          <a:p>
            <a:pPr marL="0" marR="0">
              <a:spcBef>
                <a:spcPts val="0"/>
              </a:spcBef>
              <a:spcAft>
                <a:spcPts val="0"/>
              </a:spcAft>
            </a:pPr>
            <a:r>
              <a:rPr lang="en-US">
                <a:latin typeface="Franklin Gothic Medium"/>
                <a:ea typeface="Open Sans"/>
                <a:cs typeface="Open Sans"/>
              </a:rPr>
              <a:t>Manager</a:t>
            </a:r>
          </a:p>
          <a:p>
            <a:pPr marL="0" marR="0">
              <a:spcBef>
                <a:spcPts val="0"/>
              </a:spcBef>
              <a:spcAft>
                <a:spcPts val="0"/>
              </a:spcAft>
            </a:pPr>
            <a:r>
              <a:rPr lang="en-US">
                <a:latin typeface="Franklin Gothic Medium"/>
                <a:ea typeface="Open Sans"/>
                <a:cs typeface="Open Sans"/>
              </a:rPr>
              <a:t>West Virginia GIS Technical Center</a:t>
            </a:r>
          </a:p>
          <a:p>
            <a:pPr marL="0" marR="0">
              <a:spcBef>
                <a:spcPts val="0"/>
              </a:spcBef>
              <a:spcAft>
                <a:spcPts val="0"/>
              </a:spcAft>
            </a:pPr>
            <a:r>
              <a:rPr lang="en-US">
                <a:latin typeface="Franklin Gothic Medium"/>
                <a:ea typeface="Open Sans"/>
                <a:cs typeface="Open Sans"/>
              </a:rPr>
              <a:t>West Virginia University</a:t>
            </a:r>
          </a:p>
        </p:txBody>
      </p:sp>
      <p:pic>
        <p:nvPicPr>
          <p:cNvPr id="9" name="Picture 8">
            <a:extLst>
              <a:ext uri="{FF2B5EF4-FFF2-40B4-BE49-F238E27FC236}">
                <a16:creationId xmlns:a16="http://schemas.microsoft.com/office/drawing/2014/main" id="{439CA3A6-B52B-4EC4-8B43-505AFA36FEE1}"/>
              </a:ext>
            </a:extLst>
          </p:cNvPr>
          <p:cNvPicPr>
            <a:picLocks noChangeAspect="1"/>
          </p:cNvPicPr>
          <p:nvPr/>
        </p:nvPicPr>
        <p:blipFill rotWithShape="1">
          <a:blip r:embed="rId3"/>
          <a:srcRect b="10716"/>
          <a:stretch/>
        </p:blipFill>
        <p:spPr>
          <a:xfrm flipH="1">
            <a:off x="839969" y="936978"/>
            <a:ext cx="1958077" cy="2195378"/>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0705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Box 2">
            <a:extLst>
              <a:ext uri="{FF2B5EF4-FFF2-40B4-BE49-F238E27FC236}">
                <a16:creationId xmlns:a16="http://schemas.microsoft.com/office/drawing/2014/main" id="{00C40D7C-1C49-4097-9D18-484446D1B681}"/>
              </a:ext>
            </a:extLst>
          </p:cNvPr>
          <p:cNvSpPr txBox="1">
            <a:spLocks noChangeArrowheads="1"/>
          </p:cNvSpPr>
          <p:nvPr/>
        </p:nvSpPr>
        <p:spPr bwMode="auto">
          <a:xfrm>
            <a:off x="238126" y="519830"/>
            <a:ext cx="11953874" cy="6158452"/>
          </a:xfrm>
          <a:prstGeom prst="rect">
            <a:avLst/>
          </a:prstGeom>
          <a:solidFill>
            <a:srgbClr val="FFF2CC"/>
          </a:solidFill>
          <a:ln w="9525">
            <a:noFill/>
            <a:miter lim="800000"/>
            <a:headEnd/>
            <a:tailEnd/>
          </a:ln>
        </p:spPr>
        <p:txBody>
          <a:bodyPr rot="0" vert="horz" wrap="square" lIns="91440" tIns="45720" rIns="91440" bIns="45720" anchor="t" anchorCtr="0">
            <a:noAutofit/>
          </a:bodyPr>
          <a:lstStyle/>
          <a:p>
            <a:pPr>
              <a:spcBef>
                <a:spcPts val="50"/>
              </a:spcBef>
            </a:pPr>
            <a:endParaRPr lang="en-US" sz="1600" dirty="0">
              <a:latin typeface="Arial" panose="020B0604020202020204" pitchFamily="34" charset="0"/>
              <a:cs typeface="Times New Roman" panose="02020603050405020304" pitchFamily="18" charset="0"/>
            </a:endParaRPr>
          </a:p>
        </p:txBody>
      </p:sp>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Elevated </a:t>
            </a:r>
            <a:r>
              <a:rPr lang="en-US" sz="2400" b="1" dirty="0" smtClean="0">
                <a:solidFill>
                  <a:schemeClr val="bg1"/>
                </a:solidFill>
                <a:latin typeface="Arial" panose="020B0604020202020204" pitchFamily="34" charset="0"/>
                <a:cs typeface="Arial" panose="020B0604020202020204" pitchFamily="34" charset="0"/>
              </a:rPr>
              <a:t>Mitigation Reconstruction </a:t>
            </a:r>
            <a:r>
              <a:rPr lang="en-US" sz="2400" b="1" dirty="0" smtClean="0">
                <a:solidFill>
                  <a:schemeClr val="bg1"/>
                </a:solidFill>
                <a:latin typeface="Arial" panose="020B0604020202020204" pitchFamily="34" charset="0"/>
                <a:cs typeface="Arial" panose="020B0604020202020204" pitchFamily="34" charset="0"/>
              </a:rPr>
              <a:t>Still </a:t>
            </a:r>
            <a:r>
              <a:rPr lang="en-US" sz="2400" b="1" dirty="0">
                <a:solidFill>
                  <a:schemeClr val="bg1"/>
                </a:solidFill>
                <a:latin typeface="Arial" panose="020B0604020202020204" pitchFamily="34" charset="0"/>
                <a:cs typeface="Arial" panose="020B0604020202020204" pitchFamily="34" charset="0"/>
              </a:rPr>
              <a:t>At </a:t>
            </a:r>
            <a:r>
              <a:rPr lang="en-US" sz="2400" b="1" dirty="0" smtClean="0">
                <a:solidFill>
                  <a:schemeClr val="bg1"/>
                </a:solidFill>
                <a:latin typeface="Arial" panose="020B0604020202020204" pitchFamily="34" charset="0"/>
                <a:cs typeface="Arial" panose="020B0604020202020204" pitchFamily="34" charset="0"/>
              </a:rPr>
              <a:t>Risk                       </a:t>
            </a:r>
            <a:r>
              <a:rPr lang="en-US" sz="2400" b="1" i="1" dirty="0" smtClean="0">
                <a:solidFill>
                  <a:schemeClr val="accent4">
                    <a:lumMod val="40000"/>
                    <a:lumOff val="60000"/>
                  </a:schemeClr>
                </a:solidFill>
                <a:latin typeface="Arial" panose="020B0604020202020204" pitchFamily="34" charset="0"/>
                <a:cs typeface="Arial" panose="020B0604020202020204" pitchFamily="34" charset="0"/>
              </a:rPr>
              <a:t>Mitigation </a:t>
            </a:r>
            <a:r>
              <a:rPr lang="en-US" sz="2400" b="1" i="1" dirty="0">
                <a:solidFill>
                  <a:schemeClr val="accent4">
                    <a:lumMod val="40000"/>
                    <a:lumOff val="60000"/>
                  </a:schemeClr>
                </a:solidFill>
                <a:latin typeface="Arial" panose="020B0604020202020204" pitchFamily="34" charset="0"/>
                <a:cs typeface="Arial" panose="020B0604020202020204" pitchFamily="34" charset="0"/>
              </a:rPr>
              <a:t>Planning </a:t>
            </a:r>
            <a:endParaRPr lang="en-US" sz="2400" b="1" dirty="0">
              <a:solidFill>
                <a:schemeClr val="bg1"/>
              </a:solidFill>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831D9694-EE27-41B9-A2C1-3203B7FFB791}"/>
              </a:ext>
            </a:extLst>
          </p:cNvPr>
          <p:cNvGrpSpPr/>
          <p:nvPr/>
        </p:nvGrpSpPr>
        <p:grpSpPr>
          <a:xfrm>
            <a:off x="1232280" y="635529"/>
            <a:ext cx="9727440" cy="5363827"/>
            <a:chOff x="33010" y="699514"/>
            <a:chExt cx="9727440" cy="5363827"/>
          </a:xfrm>
        </p:grpSpPr>
        <p:pic>
          <p:nvPicPr>
            <p:cNvPr id="31" name="Picture 30">
              <a:extLst>
                <a:ext uri="{FF2B5EF4-FFF2-40B4-BE49-F238E27FC236}">
                  <a16:creationId xmlns:a16="http://schemas.microsoft.com/office/drawing/2014/main" id="{416C4A29-8AC6-4391-879F-FADC17C4ADB9}"/>
                </a:ext>
              </a:extLst>
            </p:cNvPr>
            <p:cNvPicPr>
              <a:picLocks noChangeAspect="1"/>
            </p:cNvPicPr>
            <p:nvPr/>
          </p:nvPicPr>
          <p:blipFill rotWithShape="1">
            <a:blip r:embed="rId3"/>
            <a:srcRect l="13479" t="-8919" r="20410" b="34481"/>
            <a:stretch/>
          </p:blipFill>
          <p:spPr>
            <a:xfrm>
              <a:off x="33010" y="699514"/>
              <a:ext cx="9727440" cy="5363827"/>
            </a:xfrm>
            <a:prstGeom prst="rect">
              <a:avLst/>
            </a:prstGeom>
            <a:ln w="57150">
              <a:solidFill>
                <a:schemeClr val="tx1"/>
              </a:solidFill>
            </a:ln>
          </p:spPr>
        </p:pic>
        <p:sp>
          <p:nvSpPr>
            <p:cNvPr id="32" name="Rectangle 31">
              <a:extLst>
                <a:ext uri="{FF2B5EF4-FFF2-40B4-BE49-F238E27FC236}">
                  <a16:creationId xmlns:a16="http://schemas.microsoft.com/office/drawing/2014/main" id="{73F9C172-3DD8-4971-9B3D-4984880E4DEC}"/>
                </a:ext>
              </a:extLst>
            </p:cNvPr>
            <p:cNvSpPr/>
            <p:nvPr/>
          </p:nvSpPr>
          <p:spPr>
            <a:xfrm>
              <a:off x="1760131" y="5113733"/>
              <a:ext cx="6617426" cy="45719"/>
            </a:xfrm>
            <a:prstGeom prst="rect">
              <a:avLst/>
            </a:prstGeom>
            <a:solidFill>
              <a:schemeClr val="accent1"/>
            </a:solid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655FDB3-E7A6-4083-B821-59E1DA9F9EB2}"/>
                </a:ext>
              </a:extLst>
            </p:cNvPr>
            <p:cNvSpPr/>
            <p:nvPr/>
          </p:nvSpPr>
          <p:spPr>
            <a:xfrm>
              <a:off x="189684" y="5088501"/>
              <a:ext cx="2256677" cy="288421"/>
            </a:xfrm>
            <a:prstGeom prst="rect">
              <a:avLst/>
            </a:prstGeom>
            <a:solidFill>
              <a:schemeClr val="accent1"/>
            </a:solidFill>
            <a:ln w="28575">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6">
                      <a:lumMod val="40000"/>
                      <a:lumOff val="60000"/>
                    </a:schemeClr>
                  </a:solidFill>
                  <a:latin typeface="Arial Narrow" panose="020B0606020202030204" pitchFamily="34" charset="0"/>
                </a:rPr>
                <a:t>3.9’   (FEMA 1% / 100-Yr)</a:t>
              </a:r>
            </a:p>
          </p:txBody>
        </p:sp>
        <p:sp>
          <p:nvSpPr>
            <p:cNvPr id="34" name="Rectangle 33">
              <a:extLst>
                <a:ext uri="{FF2B5EF4-FFF2-40B4-BE49-F238E27FC236}">
                  <a16:creationId xmlns:a16="http://schemas.microsoft.com/office/drawing/2014/main" id="{089D7210-F50B-4EB7-9713-2191BF518814}"/>
                </a:ext>
              </a:extLst>
            </p:cNvPr>
            <p:cNvSpPr/>
            <p:nvPr/>
          </p:nvSpPr>
          <p:spPr>
            <a:xfrm>
              <a:off x="1755723" y="4664862"/>
              <a:ext cx="6617426" cy="4571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6696142-0D2A-4BAE-A658-59C214408DD3}"/>
                </a:ext>
              </a:extLst>
            </p:cNvPr>
            <p:cNvSpPr/>
            <p:nvPr/>
          </p:nvSpPr>
          <p:spPr>
            <a:xfrm>
              <a:off x="185276" y="4606216"/>
              <a:ext cx="2261084" cy="264815"/>
            </a:xfrm>
            <a:prstGeom prst="rect">
              <a:avLst/>
            </a:prstGeom>
            <a:solidFill>
              <a:schemeClr val="tx1"/>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6">
                      <a:lumMod val="40000"/>
                      <a:lumOff val="60000"/>
                    </a:schemeClr>
                  </a:solidFill>
                  <a:latin typeface="Arial Narrow" panose="020B0606020202030204" pitchFamily="34" charset="0"/>
                </a:rPr>
                <a:t>6.5’   (2016 High Water) </a:t>
              </a:r>
            </a:p>
          </p:txBody>
        </p:sp>
        <p:sp>
          <p:nvSpPr>
            <p:cNvPr id="36" name="Rectangle 35">
              <a:extLst>
                <a:ext uri="{FF2B5EF4-FFF2-40B4-BE49-F238E27FC236}">
                  <a16:creationId xmlns:a16="http://schemas.microsoft.com/office/drawing/2014/main" id="{08279191-7B5F-4837-A467-03E6FC67BA39}"/>
                </a:ext>
              </a:extLst>
            </p:cNvPr>
            <p:cNvSpPr/>
            <p:nvPr/>
          </p:nvSpPr>
          <p:spPr>
            <a:xfrm>
              <a:off x="1755152" y="4046402"/>
              <a:ext cx="6617426" cy="41563"/>
            </a:xfrm>
            <a:prstGeom prst="rect">
              <a:avLst/>
            </a:prstGeom>
            <a:solidFill>
              <a:schemeClr val="accent1"/>
            </a:solid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7A8F7E2-2805-4E15-B6D5-18228CDF5334}"/>
                </a:ext>
              </a:extLst>
            </p:cNvPr>
            <p:cNvSpPr/>
            <p:nvPr/>
          </p:nvSpPr>
          <p:spPr>
            <a:xfrm>
              <a:off x="185276" y="3980549"/>
              <a:ext cx="2261085" cy="241767"/>
            </a:xfrm>
            <a:prstGeom prst="rect">
              <a:avLst/>
            </a:prstGeom>
            <a:solidFill>
              <a:schemeClr val="accent1"/>
            </a:solidFill>
            <a:ln w="28575">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40000"/>
                      <a:lumOff val="60000"/>
                    </a:schemeClr>
                  </a:solidFill>
                  <a:latin typeface="Arial Narrow" panose="020B0606020202030204" pitchFamily="34" charset="0"/>
                </a:rPr>
                <a:t>9.9’ (FEMA; 0.2% / 500-Yr)</a:t>
              </a:r>
            </a:p>
          </p:txBody>
        </p:sp>
        <p:sp>
          <p:nvSpPr>
            <p:cNvPr id="40" name="Rectangle 39">
              <a:extLst>
                <a:ext uri="{FF2B5EF4-FFF2-40B4-BE49-F238E27FC236}">
                  <a16:creationId xmlns:a16="http://schemas.microsoft.com/office/drawing/2014/main" id="{8F4F43D6-BDFF-419B-844D-62E69D22214B}"/>
                </a:ext>
              </a:extLst>
            </p:cNvPr>
            <p:cNvSpPr/>
            <p:nvPr/>
          </p:nvSpPr>
          <p:spPr>
            <a:xfrm>
              <a:off x="1755152" y="3905478"/>
              <a:ext cx="6617426" cy="45719"/>
            </a:xfrm>
            <a:prstGeom prst="rect">
              <a:avLst/>
            </a:prstGeom>
            <a:solidFill>
              <a:schemeClr val="accent1">
                <a:lumMod val="50000"/>
              </a:schemeClr>
            </a:solid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D959AC9-670A-4118-BEFF-9A71226F1D06}"/>
                </a:ext>
              </a:extLst>
            </p:cNvPr>
            <p:cNvSpPr/>
            <p:nvPr/>
          </p:nvSpPr>
          <p:spPr>
            <a:xfrm>
              <a:off x="184706" y="3697787"/>
              <a:ext cx="2261655" cy="241767"/>
            </a:xfrm>
            <a:prstGeom prst="rect">
              <a:avLst/>
            </a:prstGeom>
            <a:solidFill>
              <a:schemeClr val="accent1">
                <a:lumMod val="50000"/>
              </a:schemeClr>
            </a:solidFill>
            <a:ln w="28575">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40000"/>
                      <a:lumOff val="60000"/>
                    </a:schemeClr>
                  </a:solidFill>
                  <a:latin typeface="Arial Narrow" panose="020B0606020202030204" pitchFamily="34" charset="0"/>
                </a:rPr>
                <a:t>12.2’ (FSF 0.2% / 500-Yr )</a:t>
              </a:r>
            </a:p>
          </p:txBody>
        </p:sp>
        <p:sp>
          <p:nvSpPr>
            <p:cNvPr id="42" name="TextBox 41">
              <a:extLst>
                <a:ext uri="{FF2B5EF4-FFF2-40B4-BE49-F238E27FC236}">
                  <a16:creationId xmlns:a16="http://schemas.microsoft.com/office/drawing/2014/main" id="{73EE502B-2B6B-4924-B08B-911184E22D62}"/>
                </a:ext>
              </a:extLst>
            </p:cNvPr>
            <p:cNvSpPr txBox="1"/>
            <p:nvPr/>
          </p:nvSpPr>
          <p:spPr>
            <a:xfrm>
              <a:off x="598074" y="818413"/>
              <a:ext cx="8597312" cy="369332"/>
            </a:xfrm>
            <a:prstGeom prst="rect">
              <a:avLst/>
            </a:prstGeom>
            <a:solidFill>
              <a:schemeClr val="accent2">
                <a:lumMod val="40000"/>
                <a:lumOff val="60000"/>
              </a:schemeClr>
            </a:solidFill>
          </p:spPr>
          <p:txBody>
            <a:bodyPr wrap="square" rtlCol="0">
              <a:spAutoFit/>
            </a:bodyPr>
            <a:lstStyle/>
            <a:p>
              <a:r>
                <a:rPr lang="en-US" b="1" dirty="0">
                  <a:latin typeface="Arial" panose="020B0604020202020204" pitchFamily="34" charset="0"/>
                  <a:cs typeface="Arial" panose="020B0604020202020204" pitchFamily="34" charset="0"/>
                </a:rPr>
                <a:t>First Floor Height BELOW:  FEMA/FSF 0.2-percent chance (500-yr) floods</a:t>
              </a:r>
              <a:endParaRPr lang="en-US" sz="1051" dirty="0">
                <a:latin typeface="Arial" panose="020B0604020202020204" pitchFamily="34" charset="0"/>
                <a:cs typeface="Arial" panose="020B0604020202020204" pitchFamily="34" charset="0"/>
              </a:endParaRPr>
            </a:p>
          </p:txBody>
        </p:sp>
      </p:grpSp>
      <p:sp>
        <p:nvSpPr>
          <p:cNvPr id="15" name="Explosion: 8 Points 10">
            <a:extLst>
              <a:ext uri="{FF2B5EF4-FFF2-40B4-BE49-F238E27FC236}">
                <a16:creationId xmlns:a16="http://schemas.microsoft.com/office/drawing/2014/main" id="{D3EF534D-A393-49C4-BF90-6BD2FDE52301}"/>
              </a:ext>
            </a:extLst>
          </p:cNvPr>
          <p:cNvSpPr/>
          <p:nvPr/>
        </p:nvSpPr>
        <p:spPr>
          <a:xfrm>
            <a:off x="8423347" y="1346946"/>
            <a:ext cx="3061081" cy="2088387"/>
          </a:xfrm>
          <a:prstGeom prst="irregularSeal1">
            <a:avLst/>
          </a:prstGeom>
          <a:solidFill>
            <a:srgbClr val="73997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t>Mitigation </a:t>
            </a:r>
            <a:r>
              <a:rPr lang="en-US" b="1" dirty="0" smtClean="0"/>
              <a:t>Reconstruction</a:t>
            </a:r>
            <a:endParaRPr lang="en-US" b="1" dirty="0"/>
          </a:p>
        </p:txBody>
      </p:sp>
      <p:sp>
        <p:nvSpPr>
          <p:cNvPr id="16" name="TextBox 15">
            <a:extLst>
              <a:ext uri="{FF2B5EF4-FFF2-40B4-BE49-F238E27FC236}">
                <a16:creationId xmlns:a16="http://schemas.microsoft.com/office/drawing/2014/main" id="{8FE85FEA-86B1-4720-AF67-3235FBC7C7D4}"/>
              </a:ext>
            </a:extLst>
          </p:cNvPr>
          <p:cNvSpPr txBox="1"/>
          <p:nvPr/>
        </p:nvSpPr>
        <p:spPr>
          <a:xfrm>
            <a:off x="0" y="6268480"/>
            <a:ext cx="12192000" cy="584775"/>
          </a:xfrm>
          <a:prstGeom prst="rect">
            <a:avLst/>
          </a:prstGeom>
          <a:solidFill>
            <a:schemeClr val="bg1"/>
          </a:solidFill>
        </p:spPr>
        <p:txBody>
          <a:bodyPr wrap="square" rtlCol="0">
            <a:spAutoFit/>
          </a:bodyPr>
          <a:lstStyle/>
          <a:p>
            <a:pPr algn="ctr"/>
            <a:r>
              <a:rPr lang="en-US" sz="1600" i="1" dirty="0"/>
              <a:t>How well are mitigated structures protected from </a:t>
            </a:r>
            <a:r>
              <a:rPr lang="en-US" sz="1600" i="1" dirty="0" smtClean="0"/>
              <a:t>new flood maps or changing </a:t>
            </a:r>
            <a:r>
              <a:rPr lang="en-US" sz="1600" i="1" dirty="0"/>
              <a:t>environmental factors due to climate </a:t>
            </a:r>
            <a:r>
              <a:rPr lang="en-US" sz="1600" i="1" dirty="0" smtClean="0"/>
              <a:t>change?  New </a:t>
            </a:r>
            <a:r>
              <a:rPr lang="en-US" sz="1600" i="1" dirty="0"/>
              <a:t>FEMA flood maps for Rainelle reveal that the mitigated structure above is a risk for the 1%+ (100-yr) and 0.2-percent chance (500-yr) floods</a:t>
            </a:r>
            <a:r>
              <a:rPr lang="en-US" sz="1600" i="1" dirty="0" smtClean="0"/>
              <a:t>.</a:t>
            </a:r>
            <a:endParaRPr lang="en-US" sz="1600" i="1" dirty="0"/>
          </a:p>
        </p:txBody>
      </p:sp>
    </p:spTree>
    <p:extLst>
      <p:ext uri="{BB962C8B-B14F-4D97-AF65-F5344CB8AC3E}">
        <p14:creationId xmlns:p14="http://schemas.microsoft.com/office/powerpoint/2010/main" val="31306820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
            <a:ext cx="12211076" cy="6857998"/>
          </a:xfrm>
          <a:prstGeom prst="rect">
            <a:avLst/>
          </a:prstGeom>
        </p:spPr>
      </p:pic>
      <p:sp>
        <p:nvSpPr>
          <p:cNvPr id="4" name="Title 1">
            <a:extLst>
              <a:ext uri="{FF2B5EF4-FFF2-40B4-BE49-F238E27FC236}">
                <a16:creationId xmlns:a16="http://schemas.microsoft.com/office/drawing/2014/main" id="{37E7D72F-30BE-6724-81A6-41935DB04554}"/>
              </a:ext>
            </a:extLst>
          </p:cNvPr>
          <p:cNvSpPr txBox="1">
            <a:spLocks/>
          </p:cNvSpPr>
          <p:nvPr/>
        </p:nvSpPr>
        <p:spPr>
          <a:xfrm>
            <a:off x="0" y="-21314"/>
            <a:ext cx="12208854"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Visualization  7 feet</a:t>
            </a:r>
          </a:p>
        </p:txBody>
      </p:sp>
      <p:sp>
        <p:nvSpPr>
          <p:cNvPr id="9" name="TextBox 8">
            <a:extLst>
              <a:ext uri="{FF2B5EF4-FFF2-40B4-BE49-F238E27FC236}">
                <a16:creationId xmlns:a16="http://schemas.microsoft.com/office/drawing/2014/main" id="{30DDC1AD-5C4D-A878-C241-83A3D911EB77}"/>
              </a:ext>
            </a:extLst>
          </p:cNvPr>
          <p:cNvSpPr txBox="1"/>
          <p:nvPr/>
        </p:nvSpPr>
        <p:spPr>
          <a:xfrm>
            <a:off x="0" y="6509982"/>
            <a:ext cx="12208854" cy="369332"/>
          </a:xfrm>
          <a:prstGeom prst="rect">
            <a:avLst/>
          </a:prstGeom>
          <a:solidFill>
            <a:schemeClr val="accent4">
              <a:lumMod val="20000"/>
              <a:lumOff val="8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ABOVE:  2016 Flood High Water Mark</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66549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353F3C-D018-1262-65BC-A070D0373581}"/>
              </a:ext>
            </a:extLst>
          </p:cNvPr>
          <p:cNvPicPr>
            <a:picLocks noChangeAspect="1"/>
          </p:cNvPicPr>
          <p:nvPr/>
        </p:nvPicPr>
        <p:blipFill>
          <a:blip r:embed="rId3"/>
          <a:stretch>
            <a:fillRect/>
          </a:stretch>
        </p:blipFill>
        <p:spPr>
          <a:xfrm>
            <a:off x="0" y="0"/>
            <a:ext cx="12192000" cy="6910487"/>
          </a:xfrm>
          <a:prstGeom prst="rect">
            <a:avLst/>
          </a:prstGeom>
        </p:spPr>
      </p:pic>
      <p:sp>
        <p:nvSpPr>
          <p:cNvPr id="4" name="Title 1">
            <a:extLst>
              <a:ext uri="{FF2B5EF4-FFF2-40B4-BE49-F238E27FC236}">
                <a16:creationId xmlns:a16="http://schemas.microsoft.com/office/drawing/2014/main" id="{37E7D72F-30BE-6724-81A6-41935DB04554}"/>
              </a:ext>
            </a:extLst>
          </p:cNvPr>
          <p:cNvSpPr txBox="1">
            <a:spLocks/>
          </p:cNvSpPr>
          <p:nvPr/>
        </p:nvSpPr>
        <p:spPr>
          <a:xfrm>
            <a:off x="0" y="-21314"/>
            <a:ext cx="12208854"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Visualization 10 feet</a:t>
            </a:r>
          </a:p>
        </p:txBody>
      </p:sp>
      <p:sp>
        <p:nvSpPr>
          <p:cNvPr id="9" name="TextBox 8">
            <a:extLst>
              <a:ext uri="{FF2B5EF4-FFF2-40B4-BE49-F238E27FC236}">
                <a16:creationId xmlns:a16="http://schemas.microsoft.com/office/drawing/2014/main" id="{30DDC1AD-5C4D-A878-C241-83A3D911EB77}"/>
              </a:ext>
            </a:extLst>
          </p:cNvPr>
          <p:cNvSpPr txBox="1"/>
          <p:nvPr/>
        </p:nvSpPr>
        <p:spPr>
          <a:xfrm>
            <a:off x="0" y="6524629"/>
            <a:ext cx="12208854" cy="369332"/>
          </a:xfrm>
          <a:prstGeom prst="rect">
            <a:avLst/>
          </a:prstGeom>
          <a:solidFill>
            <a:schemeClr val="accent6">
              <a:lumMod val="20000"/>
              <a:lumOff val="8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BELOW:  0.2% Chance (500-yr) Flood Models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87247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42C530-9A7C-2D12-0872-63D4232DCD77}"/>
              </a:ext>
            </a:extLst>
          </p:cNvPr>
          <p:cNvPicPr>
            <a:picLocks noChangeAspect="1"/>
          </p:cNvPicPr>
          <p:nvPr/>
        </p:nvPicPr>
        <p:blipFill rotWithShape="1">
          <a:blip r:embed="rId3"/>
          <a:srcRect l="194" b="15095"/>
          <a:stretch/>
        </p:blipFill>
        <p:spPr>
          <a:xfrm>
            <a:off x="108488" y="978049"/>
            <a:ext cx="12046359" cy="5822833"/>
          </a:xfrm>
          <a:prstGeom prst="rect">
            <a:avLst/>
          </a:prstGeom>
          <a:ln>
            <a:solidFill>
              <a:schemeClr val="bg1"/>
            </a:solidFill>
          </a:ln>
        </p:spPr>
      </p:pic>
      <p:sp>
        <p:nvSpPr>
          <p:cNvPr id="5" name="Title 1"/>
          <p:cNvSpPr txBox="1">
            <a:spLocks/>
          </p:cNvSpPr>
          <p:nvPr/>
        </p:nvSpPr>
        <p:spPr>
          <a:xfrm>
            <a:off x="0" y="2"/>
            <a:ext cx="12191999"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Risk Assessment/Planning using </a:t>
            </a:r>
            <a:r>
              <a:rPr lang="en-US" dirty="0">
                <a:solidFill>
                  <a:schemeClr val="bg1"/>
                </a:solidFill>
                <a:latin typeface="Arial" panose="020B0604020202020204" pitchFamily="34" charset="0"/>
                <a:cs typeface="Arial" panose="020B0604020202020204" pitchFamily="34" charset="0"/>
              </a:rPr>
              <a:t>WV Flood Tool</a:t>
            </a:r>
            <a:endParaRPr lang="en-US" dirty="0">
              <a:solidFill>
                <a:schemeClr val="bg1"/>
              </a:solidFill>
              <a:latin typeface="Arial" panose="020B0604020202020204" pitchFamily="34" charset="0"/>
              <a:cs typeface="Arial" panose="020B0604020202020204" pitchFamily="34" charset="0"/>
            </a:endParaRPr>
          </a:p>
        </p:txBody>
      </p:sp>
      <p:pic>
        <p:nvPicPr>
          <p:cNvPr id="10" name="Picture 9"/>
          <p:cNvPicPr/>
          <p:nvPr/>
        </p:nvPicPr>
        <p:blipFill>
          <a:blip r:embed="rId4"/>
          <a:stretch>
            <a:fillRect/>
          </a:stretch>
        </p:blipFill>
        <p:spPr>
          <a:xfrm>
            <a:off x="266457" y="4675283"/>
            <a:ext cx="3127672" cy="1923920"/>
          </a:xfrm>
          <a:prstGeom prst="rect">
            <a:avLst/>
          </a:prstGeom>
          <a:ln>
            <a:solidFill>
              <a:schemeClr val="tx1"/>
            </a:solidFill>
          </a:ln>
        </p:spPr>
      </p:pic>
      <p:sp>
        <p:nvSpPr>
          <p:cNvPr id="12" name="Rectangle 11">
            <a:extLst>
              <a:ext uri="{FF2B5EF4-FFF2-40B4-BE49-F238E27FC236}">
                <a16:creationId xmlns:a16="http://schemas.microsoft.com/office/drawing/2014/main" id="{F0183173-C0ED-561C-4ABB-B2CB144DA537}"/>
              </a:ext>
            </a:extLst>
          </p:cNvPr>
          <p:cNvSpPr/>
          <p:nvPr/>
        </p:nvSpPr>
        <p:spPr>
          <a:xfrm>
            <a:off x="960896" y="1764448"/>
            <a:ext cx="697423"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4B447D8-074F-71F8-949A-9C9CD94292AE}"/>
              </a:ext>
            </a:extLst>
          </p:cNvPr>
          <p:cNvSpPr/>
          <p:nvPr/>
        </p:nvSpPr>
        <p:spPr>
          <a:xfrm flipV="1">
            <a:off x="9271493" y="6371713"/>
            <a:ext cx="1487837" cy="526138"/>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A7E879A-0ABD-51F2-3FFA-2E4DDE6F7968}"/>
              </a:ext>
            </a:extLst>
          </p:cNvPr>
          <p:cNvSpPr/>
          <p:nvPr/>
        </p:nvSpPr>
        <p:spPr>
          <a:xfrm>
            <a:off x="3577735" y="1075019"/>
            <a:ext cx="7439725" cy="553357"/>
          </a:xfrm>
          <a:prstGeom prst="rect">
            <a:avLst/>
          </a:prstGeom>
        </p:spPr>
        <p:txBody>
          <a:bodyPr wrap="square">
            <a:spAutoFit/>
          </a:bodyPr>
          <a:lstStyle/>
          <a:p>
            <a:pPr>
              <a:lnSpc>
                <a:spcPct val="107000"/>
              </a:lnSpc>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White Sulphur Springs’ </a:t>
            </a:r>
            <a:r>
              <a:rPr lang="en-US" sz="1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primary structures</a:t>
            </a: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viewable on the </a:t>
            </a:r>
            <a:r>
              <a:rPr lang="en-US" sz="1400" u="sng"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xmlns="" val="tx"/>
                    </a:ext>
                  </a:extLst>
                </a:hlinkClick>
              </a:rPr>
              <a:t>Risk MAP View</a:t>
            </a: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of the WV Flood Tool.  Symbol letters indicate general occupancy (</a:t>
            </a:r>
            <a:r>
              <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a:t>
            </a: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esidential, </a:t>
            </a:r>
            <a:r>
              <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ommercial, </a:t>
            </a:r>
            <a:r>
              <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O</a:t>
            </a: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ther Non-Residential).</a:t>
            </a:r>
          </a:p>
        </p:txBody>
      </p:sp>
      <p:sp>
        <p:nvSpPr>
          <p:cNvPr id="20" name="Speech Bubble: Rectangle 19">
            <a:extLst>
              <a:ext uri="{FF2B5EF4-FFF2-40B4-BE49-F238E27FC236}">
                <a16:creationId xmlns:a16="http://schemas.microsoft.com/office/drawing/2014/main" id="{D43C8902-A60A-CE18-D4D5-33F847A416B4}"/>
              </a:ext>
            </a:extLst>
          </p:cNvPr>
          <p:cNvSpPr/>
          <p:nvPr/>
        </p:nvSpPr>
        <p:spPr>
          <a:xfrm>
            <a:off x="598248" y="3019506"/>
            <a:ext cx="3690646" cy="596067"/>
          </a:xfrm>
          <a:prstGeom prst="wedgeRectCallout">
            <a:avLst>
              <a:gd name="adj1" fmla="val 88948"/>
              <a:gd name="adj2" fmla="val 150604"/>
            </a:avLst>
          </a:prstGeom>
          <a:solidFill>
            <a:srgbClr val="FE6A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Residential Structure in Floodway</a:t>
            </a:r>
            <a:br>
              <a:rPr lang="en-US" b="1" dirty="0">
                <a:solidFill>
                  <a:schemeClr val="tx1"/>
                </a:solidFill>
              </a:rPr>
            </a:br>
            <a:r>
              <a:rPr lang="en-US" sz="1600" i="1" dirty="0">
                <a:solidFill>
                  <a:schemeClr val="tx1"/>
                </a:solidFill>
              </a:rPr>
              <a:t>Bldg. 13-17-0008-0139-0000 </a:t>
            </a:r>
            <a:endParaRPr lang="en-US" i="1" dirty="0">
              <a:solidFill>
                <a:schemeClr val="tx1"/>
              </a:solidFill>
            </a:endParaRPr>
          </a:p>
        </p:txBody>
      </p:sp>
      <p:sp>
        <p:nvSpPr>
          <p:cNvPr id="21" name="Speech Bubble: Rectangle 20">
            <a:extLst>
              <a:ext uri="{FF2B5EF4-FFF2-40B4-BE49-F238E27FC236}">
                <a16:creationId xmlns:a16="http://schemas.microsoft.com/office/drawing/2014/main" id="{B2E98C24-0B75-C9BA-F1B6-2304E7DC7384}"/>
              </a:ext>
            </a:extLst>
          </p:cNvPr>
          <p:cNvSpPr/>
          <p:nvPr/>
        </p:nvSpPr>
        <p:spPr>
          <a:xfrm>
            <a:off x="6476701" y="2994738"/>
            <a:ext cx="1641792" cy="322801"/>
          </a:xfrm>
          <a:prstGeom prst="wedgeRectCallout">
            <a:avLst>
              <a:gd name="adj1" fmla="val -1532"/>
              <a:gd name="adj2" fmla="val 8307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6">
                    <a:lumMod val="50000"/>
                  </a:schemeClr>
                </a:solidFill>
              </a:rPr>
              <a:t>Buyout Property</a:t>
            </a:r>
          </a:p>
        </p:txBody>
      </p:sp>
      <p:pic>
        <p:nvPicPr>
          <p:cNvPr id="26" name="Picture 2" descr="https://data.wvgis.wvu.edu/pub/Clearinghouse/hazards/BldgPhotos/13-17-0008-0139-0000_220.jpg">
            <a:extLst>
              <a:ext uri="{FF2B5EF4-FFF2-40B4-BE49-F238E27FC236}">
                <a16:creationId xmlns:a16="http://schemas.microsoft.com/office/drawing/2014/main" id="{282B8DBA-88AA-4C82-D946-0C02578B20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54" t="11831" b="20837"/>
          <a:stretch/>
        </p:blipFill>
        <p:spPr bwMode="auto">
          <a:xfrm>
            <a:off x="266457" y="4278080"/>
            <a:ext cx="4863482" cy="2432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1">
            <a:extLst>
              <a:ext uri="{FF2B5EF4-FFF2-40B4-BE49-F238E27FC236}">
                <a16:creationId xmlns:a16="http://schemas.microsoft.com/office/drawing/2014/main" id="{7370E2FF-D820-0166-D5F1-C6CF7B08FC69}"/>
              </a:ext>
            </a:extLst>
          </p:cNvPr>
          <p:cNvSpPr/>
          <p:nvPr/>
        </p:nvSpPr>
        <p:spPr>
          <a:xfrm flipV="1">
            <a:off x="9271492" y="5078899"/>
            <a:ext cx="1487837" cy="526138"/>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C170F7C-E5DB-ABF5-72F8-EACF50C8B24C}"/>
              </a:ext>
            </a:extLst>
          </p:cNvPr>
          <p:cNvSpPr txBox="1"/>
          <p:nvPr/>
        </p:nvSpPr>
        <p:spPr>
          <a:xfrm>
            <a:off x="6559566" y="5712962"/>
            <a:ext cx="3715810" cy="369332"/>
          </a:xfrm>
          <a:prstGeom prst="rect">
            <a:avLst/>
          </a:prstGeom>
          <a:noFill/>
        </p:spPr>
        <p:txBody>
          <a:bodyPr wrap="square" rtlCol="0">
            <a:spAutoFit/>
          </a:bodyPr>
          <a:lstStyle/>
          <a:p>
            <a:r>
              <a:rPr lang="en-US" b="1" dirty="0">
                <a:solidFill>
                  <a:schemeClr val="accent1">
                    <a:lumMod val="50000"/>
                  </a:schemeClr>
                </a:solidFill>
              </a:rPr>
              <a:t>Base Flood Depth – 3D Visualization</a:t>
            </a:r>
          </a:p>
        </p:txBody>
      </p:sp>
      <p:sp>
        <p:nvSpPr>
          <p:cNvPr id="4" name="TextBox 3">
            <a:extLst>
              <a:ext uri="{FF2B5EF4-FFF2-40B4-BE49-F238E27FC236}">
                <a16:creationId xmlns:a16="http://schemas.microsoft.com/office/drawing/2014/main" id="{B1067639-499B-52E4-D889-355E96E93364}"/>
              </a:ext>
            </a:extLst>
          </p:cNvPr>
          <p:cNvSpPr txBox="1"/>
          <p:nvPr/>
        </p:nvSpPr>
        <p:spPr>
          <a:xfrm>
            <a:off x="2266691" y="4709567"/>
            <a:ext cx="2518611" cy="369332"/>
          </a:xfrm>
          <a:prstGeom prst="rect">
            <a:avLst/>
          </a:prstGeom>
          <a:noFill/>
        </p:spPr>
        <p:txBody>
          <a:bodyPr wrap="square" rtlCol="0">
            <a:spAutoFit/>
          </a:bodyPr>
          <a:lstStyle/>
          <a:p>
            <a:r>
              <a:rPr lang="en-US" b="1" dirty="0">
                <a:solidFill>
                  <a:schemeClr val="accent1">
                    <a:lumMod val="50000"/>
                  </a:schemeClr>
                </a:solidFill>
              </a:rPr>
              <a:t>Street View Image</a:t>
            </a:r>
          </a:p>
        </p:txBody>
      </p:sp>
      <p:grpSp>
        <p:nvGrpSpPr>
          <p:cNvPr id="19" name="Group 18">
            <a:extLst>
              <a:ext uri="{FF2B5EF4-FFF2-40B4-BE49-F238E27FC236}">
                <a16:creationId xmlns:a16="http://schemas.microsoft.com/office/drawing/2014/main" id="{34119236-205F-7F4E-0446-9972EC9A6D19}"/>
              </a:ext>
            </a:extLst>
          </p:cNvPr>
          <p:cNvGrpSpPr/>
          <p:nvPr/>
        </p:nvGrpSpPr>
        <p:grpSpPr>
          <a:xfrm>
            <a:off x="204464" y="2207215"/>
            <a:ext cx="3941201" cy="4564110"/>
            <a:chOff x="-3711594" y="2403359"/>
            <a:chExt cx="3979599" cy="4454641"/>
          </a:xfrm>
        </p:grpSpPr>
        <p:pic>
          <p:nvPicPr>
            <p:cNvPr id="11" name="Picture 10">
              <a:extLst>
                <a:ext uri="{FF2B5EF4-FFF2-40B4-BE49-F238E27FC236}">
                  <a16:creationId xmlns:a16="http://schemas.microsoft.com/office/drawing/2014/main" id="{FDB6A650-7AA5-EFCC-4DC8-AE9F742FB4EC}"/>
                </a:ext>
              </a:extLst>
            </p:cNvPr>
            <p:cNvPicPr>
              <a:picLocks noChangeAspect="1"/>
            </p:cNvPicPr>
            <p:nvPr/>
          </p:nvPicPr>
          <p:blipFill>
            <a:blip r:embed="rId7"/>
            <a:stretch>
              <a:fillRect/>
            </a:stretch>
          </p:blipFill>
          <p:spPr>
            <a:xfrm>
              <a:off x="-3711594" y="2403359"/>
              <a:ext cx="3979599" cy="4454641"/>
            </a:xfrm>
            <a:prstGeom prst="rect">
              <a:avLst/>
            </a:prstGeom>
          </p:spPr>
        </p:pic>
        <p:sp>
          <p:nvSpPr>
            <p:cNvPr id="15" name="TextBox 14">
              <a:extLst>
                <a:ext uri="{FF2B5EF4-FFF2-40B4-BE49-F238E27FC236}">
                  <a16:creationId xmlns:a16="http://schemas.microsoft.com/office/drawing/2014/main" id="{60E1A238-EEDE-706A-FEA6-48F98B2F523A}"/>
                </a:ext>
              </a:extLst>
            </p:cNvPr>
            <p:cNvSpPr txBox="1"/>
            <p:nvPr/>
          </p:nvSpPr>
          <p:spPr>
            <a:xfrm>
              <a:off x="-1450672" y="6110540"/>
              <a:ext cx="1450672" cy="646331"/>
            </a:xfrm>
            <a:prstGeom prst="rect">
              <a:avLst/>
            </a:prstGeom>
            <a:solidFill>
              <a:srgbClr val="FF0000"/>
            </a:solidFill>
          </p:spPr>
          <p:txBody>
            <a:bodyPr wrap="square" rtlCol="0">
              <a:spAutoFit/>
            </a:bodyPr>
            <a:lstStyle/>
            <a:p>
              <a:pPr algn="ctr"/>
              <a:r>
                <a:rPr lang="en-US" b="1" dirty="0">
                  <a:solidFill>
                    <a:schemeClr val="bg1"/>
                  </a:solidFill>
                </a:rPr>
                <a:t>HAZUS Loss Estimate</a:t>
              </a:r>
            </a:p>
          </p:txBody>
        </p:sp>
        <p:sp>
          <p:nvSpPr>
            <p:cNvPr id="16" name="TextBox 15">
              <a:extLst>
                <a:ext uri="{FF2B5EF4-FFF2-40B4-BE49-F238E27FC236}">
                  <a16:creationId xmlns:a16="http://schemas.microsoft.com/office/drawing/2014/main" id="{72480919-726C-775B-3959-23363C994B5F}"/>
                </a:ext>
              </a:extLst>
            </p:cNvPr>
            <p:cNvSpPr txBox="1"/>
            <p:nvPr/>
          </p:nvSpPr>
          <p:spPr>
            <a:xfrm>
              <a:off x="-1444515" y="3475494"/>
              <a:ext cx="1450672" cy="646331"/>
            </a:xfrm>
            <a:prstGeom prst="rect">
              <a:avLst/>
            </a:prstGeom>
            <a:solidFill>
              <a:srgbClr val="FFFF00"/>
            </a:solidFill>
          </p:spPr>
          <p:txBody>
            <a:bodyPr wrap="square" rtlCol="0">
              <a:spAutoFit/>
            </a:bodyPr>
            <a:lstStyle/>
            <a:p>
              <a:pPr algn="ctr"/>
              <a:r>
                <a:rPr lang="en-US" b="1" dirty="0">
                  <a:solidFill>
                    <a:schemeClr val="accent1">
                      <a:lumMod val="50000"/>
                    </a:schemeClr>
                  </a:solidFill>
                </a:rPr>
                <a:t>Building</a:t>
              </a:r>
              <a:br>
                <a:rPr lang="en-US" b="1" dirty="0">
                  <a:solidFill>
                    <a:schemeClr val="accent1">
                      <a:lumMod val="50000"/>
                    </a:schemeClr>
                  </a:solidFill>
                </a:rPr>
              </a:br>
              <a:r>
                <a:rPr lang="en-US" b="1" dirty="0">
                  <a:solidFill>
                    <a:schemeClr val="accent1">
                      <a:lumMod val="50000"/>
                    </a:schemeClr>
                  </a:solidFill>
                </a:rPr>
                <a:t>Exposure</a:t>
              </a:r>
            </a:p>
          </p:txBody>
        </p:sp>
      </p:grpSp>
      <p:pic>
        <p:nvPicPr>
          <p:cNvPr id="25" name="Picture 24">
            <a:extLst>
              <a:ext uri="{FF2B5EF4-FFF2-40B4-BE49-F238E27FC236}">
                <a16:creationId xmlns:a16="http://schemas.microsoft.com/office/drawing/2014/main" id="{52236D0E-728D-2029-2892-4E6EBF65CE4F}"/>
              </a:ext>
            </a:extLst>
          </p:cNvPr>
          <p:cNvPicPr>
            <a:picLocks noChangeAspect="1"/>
          </p:cNvPicPr>
          <p:nvPr/>
        </p:nvPicPr>
        <p:blipFill>
          <a:blip r:embed="rId8"/>
          <a:stretch>
            <a:fillRect/>
          </a:stretch>
        </p:blipFill>
        <p:spPr>
          <a:xfrm>
            <a:off x="4277533" y="2207215"/>
            <a:ext cx="7802990" cy="4564110"/>
          </a:xfrm>
          <a:prstGeom prst="rect">
            <a:avLst/>
          </a:prstGeom>
        </p:spPr>
      </p:pic>
    </p:spTree>
    <p:extLst>
      <p:ext uri="{BB962C8B-B14F-4D97-AF65-F5344CB8AC3E}">
        <p14:creationId xmlns:p14="http://schemas.microsoft.com/office/powerpoint/2010/main" val="360114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18" grpId="0"/>
      <p:bldP spid="20" grpId="0" animBg="1"/>
      <p:bldP spid="21" grpId="0" animBg="1"/>
      <p:bldP spid="2" grpId="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Box 2">
            <a:extLst>
              <a:ext uri="{FF2B5EF4-FFF2-40B4-BE49-F238E27FC236}">
                <a16:creationId xmlns:a16="http://schemas.microsoft.com/office/drawing/2014/main" id="{00C40D7C-1C49-4097-9D18-484446D1B681}"/>
              </a:ext>
            </a:extLst>
          </p:cNvPr>
          <p:cNvSpPr txBox="1">
            <a:spLocks noChangeArrowheads="1"/>
          </p:cNvSpPr>
          <p:nvPr/>
        </p:nvSpPr>
        <p:spPr bwMode="auto">
          <a:xfrm>
            <a:off x="152400" y="533401"/>
            <a:ext cx="11906249" cy="5572124"/>
          </a:xfrm>
          <a:prstGeom prst="rect">
            <a:avLst/>
          </a:prstGeom>
          <a:solidFill>
            <a:srgbClr val="FFF2CC"/>
          </a:solidFill>
          <a:ln w="9525">
            <a:noFill/>
            <a:miter lim="800000"/>
            <a:headEnd/>
            <a:tailEnd/>
          </a:ln>
        </p:spPr>
        <p:txBody>
          <a:bodyPr rot="0" vert="horz" wrap="square" lIns="91440" tIns="45720" rIns="91440" bIns="45720" anchor="t" anchorCtr="0">
            <a:noAutofit/>
          </a:bodyPr>
          <a:lstStyle/>
          <a:p>
            <a:pPr>
              <a:spcBef>
                <a:spcPts val="50"/>
              </a:spcBef>
            </a:pPr>
            <a:r>
              <a:rPr lang="en-US" sz="1600" b="1" dirty="0">
                <a:latin typeface="Arial" panose="020B0604020202020204" pitchFamily="34" charset="0"/>
                <a:cs typeface="Times New Roman" panose="02020603050405020304" pitchFamily="18" charset="0"/>
              </a:rPr>
              <a:t>Rainelle</a:t>
            </a:r>
            <a:endParaRPr lang="en-US" sz="1600" dirty="0">
              <a:latin typeface="Arial" panose="020B0604020202020204" pitchFamily="34" charset="0"/>
              <a:cs typeface="Arial" panose="020B0604020202020204" pitchFamily="34" charset="0"/>
            </a:endParaRPr>
          </a:p>
          <a:p>
            <a:pPr>
              <a:spcBef>
                <a:spcPts val="50"/>
              </a:spcBef>
            </a:pPr>
            <a:r>
              <a:rPr lang="en-US" sz="1600" dirty="0">
                <a:latin typeface="Arial" panose="020B0604020202020204" pitchFamily="34" charset="0"/>
                <a:cs typeface="Arial" panose="020B0604020202020204" pitchFamily="34" charset="0"/>
              </a:rPr>
              <a:t> </a:t>
            </a:r>
          </a:p>
        </p:txBody>
      </p:sp>
      <p:sp>
        <p:nvSpPr>
          <p:cNvPr id="36" name="Text Box 2">
            <a:extLst>
              <a:ext uri="{FF2B5EF4-FFF2-40B4-BE49-F238E27FC236}">
                <a16:creationId xmlns:a16="http://schemas.microsoft.com/office/drawing/2014/main" id="{ABE77D32-4FAA-4175-A4F9-1E3ED00641FD}"/>
              </a:ext>
            </a:extLst>
          </p:cNvPr>
          <p:cNvSpPr txBox="1">
            <a:spLocks noChangeArrowheads="1"/>
          </p:cNvSpPr>
          <p:nvPr/>
        </p:nvSpPr>
        <p:spPr bwMode="auto">
          <a:xfrm>
            <a:off x="152400" y="6162676"/>
            <a:ext cx="11906249" cy="634475"/>
          </a:xfrm>
          <a:prstGeom prst="rect">
            <a:avLst/>
          </a:prstGeom>
          <a:solidFill>
            <a:srgbClr val="E3EBDD"/>
          </a:solidFill>
          <a:ln w="9525">
            <a:noFill/>
            <a:miter lim="800000"/>
            <a:headEnd/>
            <a:tailEnd/>
          </a:ln>
        </p:spPr>
        <p:txBody>
          <a:bodyPr rot="0" vert="horz" wrap="square" lIns="91440" tIns="45720" rIns="91440" bIns="45720" anchor="t" anchorCtr="0">
            <a:noAutofit/>
          </a:bodyPr>
          <a:lstStyle/>
          <a:p>
            <a:pPr>
              <a:spcBef>
                <a:spcPts val="50"/>
              </a:spcBef>
            </a:pPr>
            <a:r>
              <a:rPr lang="en-US" sz="1400" b="1" dirty="0">
                <a:solidFill>
                  <a:srgbClr val="628864"/>
                </a:solidFill>
                <a:latin typeface="Arial" panose="020B0604020202020204" pitchFamily="34" charset="0"/>
                <a:cs typeface="Times New Roman" panose="02020603050405020304" pitchFamily="18" charset="0"/>
              </a:rPr>
              <a:t>Recommendations:</a:t>
            </a:r>
          </a:p>
          <a:p>
            <a:pPr>
              <a:spcBef>
                <a:spcPts val="50"/>
              </a:spcBef>
            </a:pPr>
            <a:r>
              <a:rPr lang="en-US" sz="1600" dirty="0">
                <a:latin typeface="Arial" panose="020B0604020202020204" pitchFamily="34" charset="0"/>
                <a:cs typeface="Times New Roman" panose="02020603050405020304" pitchFamily="18" charset="0"/>
              </a:rPr>
              <a:t>Mitigation plans should correspond to the AoMI priorities</a:t>
            </a:r>
          </a:p>
        </p:txBody>
      </p:sp>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Areas of Mitigation Interest (</a:t>
            </a:r>
            <a:r>
              <a:rPr lang="en-US" sz="2400" b="1" dirty="0" smtClean="0">
                <a:solidFill>
                  <a:schemeClr val="bg1"/>
                </a:solidFill>
                <a:latin typeface="Arial" panose="020B0604020202020204" pitchFamily="34" charset="0"/>
                <a:cs typeface="Arial" panose="020B0604020202020204" pitchFamily="34" charset="0"/>
              </a:rPr>
              <a:t>AoMI)                                            </a:t>
            </a:r>
            <a:r>
              <a:rPr lang="en-US" sz="2400" b="1" i="1" dirty="0" smtClean="0">
                <a:solidFill>
                  <a:schemeClr val="accent4">
                    <a:lumMod val="40000"/>
                    <a:lumOff val="60000"/>
                  </a:schemeClr>
                </a:solidFill>
                <a:latin typeface="Arial" panose="020B0604020202020204" pitchFamily="34" charset="0"/>
                <a:cs typeface="Arial" panose="020B0604020202020204" pitchFamily="34" charset="0"/>
              </a:rPr>
              <a:t>Mitigation Planning </a:t>
            </a:r>
            <a:endParaRPr lang="en-US" sz="2400" b="1" i="1" dirty="0">
              <a:solidFill>
                <a:schemeClr val="accent4">
                  <a:lumMod val="40000"/>
                  <a:lumOff val="60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3A9D6D0-940E-4CA6-8E48-C39E7431FE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7126" y="600282"/>
            <a:ext cx="7018803" cy="5423621"/>
          </a:xfrm>
          <a:prstGeom prst="rect">
            <a:avLst/>
          </a:prstGeom>
        </p:spPr>
      </p:pic>
      <p:sp>
        <p:nvSpPr>
          <p:cNvPr id="8" name="Explosion: 8 Points 7">
            <a:extLst>
              <a:ext uri="{FF2B5EF4-FFF2-40B4-BE49-F238E27FC236}">
                <a16:creationId xmlns:a16="http://schemas.microsoft.com/office/drawing/2014/main" id="{2E440BFF-1B5C-43B5-86A1-45A29A7A002C}"/>
              </a:ext>
            </a:extLst>
          </p:cNvPr>
          <p:cNvSpPr/>
          <p:nvPr/>
        </p:nvSpPr>
        <p:spPr>
          <a:xfrm>
            <a:off x="462020" y="2346317"/>
            <a:ext cx="3098044" cy="2420755"/>
          </a:xfrm>
          <a:prstGeom prst="irregularSeal1">
            <a:avLst/>
          </a:prstGeom>
          <a:solidFill>
            <a:srgbClr val="73997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t>Mitigation </a:t>
            </a:r>
            <a:r>
              <a:rPr lang="en-US" b="1" dirty="0" smtClean="0"/>
              <a:t>Planning Priorities</a:t>
            </a:r>
            <a:endParaRPr lang="en-US" b="1" dirty="0"/>
          </a:p>
        </p:txBody>
      </p:sp>
    </p:spTree>
    <p:extLst>
      <p:ext uri="{BB962C8B-B14F-4D97-AF65-F5344CB8AC3E}">
        <p14:creationId xmlns:p14="http://schemas.microsoft.com/office/powerpoint/2010/main" val="1231537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Areas of Mitigation Interest (AoMI</a:t>
            </a:r>
            <a:r>
              <a:rPr lang="en-US" sz="2400" b="1" dirty="0" smtClean="0">
                <a:solidFill>
                  <a:schemeClr val="bg1"/>
                </a:solidFill>
                <a:latin typeface="Arial" panose="020B0604020202020204" pitchFamily="34" charset="0"/>
                <a:cs typeface="Arial" panose="020B0604020202020204" pitchFamily="34" charset="0"/>
              </a:rPr>
              <a:t>)                                               </a:t>
            </a:r>
            <a:r>
              <a:rPr lang="en-US" sz="2400" b="1" i="1" dirty="0" smtClean="0">
                <a:solidFill>
                  <a:schemeClr val="accent4">
                    <a:lumMod val="40000"/>
                    <a:lumOff val="60000"/>
                  </a:schemeClr>
                </a:solidFill>
                <a:latin typeface="Arial" panose="020B0604020202020204" pitchFamily="34" charset="0"/>
                <a:cs typeface="Arial" panose="020B0604020202020204" pitchFamily="34" charset="0"/>
              </a:rPr>
              <a:t>Mitigation Planning </a:t>
            </a:r>
            <a:endParaRPr lang="en-US" sz="2400" b="1" i="1" dirty="0">
              <a:solidFill>
                <a:schemeClr val="accent4">
                  <a:lumMod val="40000"/>
                  <a:lumOff val="60000"/>
                </a:schemeClr>
              </a:solidFill>
              <a:latin typeface="Arial" panose="020B0604020202020204" pitchFamily="34" charset="0"/>
              <a:cs typeface="Arial" panose="020B0604020202020204" pitchFamily="34" charset="0"/>
            </a:endParaRP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57162" y="461510"/>
            <a:ext cx="11877675" cy="6248342"/>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spcBef>
                <a:spcPts val="50"/>
              </a:spcBef>
            </a:pPr>
            <a:r>
              <a:rPr lang="en-US" sz="1400" b="1" dirty="0">
                <a:solidFill>
                  <a:srgbClr val="1F4E79"/>
                </a:solidFill>
                <a:latin typeface="Arial" panose="020B0604020202020204" pitchFamily="34" charset="0"/>
                <a:cs typeface="Times New Roman" panose="02020603050405020304" pitchFamily="18" charset="0"/>
              </a:rPr>
              <a:t>Rationale:</a:t>
            </a:r>
          </a:p>
          <a:p>
            <a:pPr>
              <a:spcBef>
                <a:spcPts val="50"/>
              </a:spcBef>
            </a:pPr>
            <a:r>
              <a:rPr lang="en-US" sz="1600" dirty="0">
                <a:latin typeface="Arial" panose="020B0604020202020204" pitchFamily="34" charset="0"/>
                <a:cs typeface="Times New Roman" panose="02020603050405020304" pitchFamily="18" charset="0"/>
              </a:rPr>
              <a:t>Identifying priority zones for mitigation:</a:t>
            </a:r>
          </a:p>
          <a:p>
            <a:pPr>
              <a:spcBef>
                <a:spcPts val="50"/>
              </a:spcBef>
            </a:pPr>
            <a:endParaRPr lang="en-US" sz="1600" dirty="0">
              <a:latin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C69FFDCF-1092-4B47-A676-22606300D8B9}"/>
              </a:ext>
            </a:extLst>
          </p:cNvPr>
          <p:cNvPicPr>
            <a:picLocks noChangeAspect="1"/>
          </p:cNvPicPr>
          <p:nvPr/>
        </p:nvPicPr>
        <p:blipFill rotWithShape="1">
          <a:blip r:embed="rId3"/>
          <a:srcRect b="33264"/>
          <a:stretch/>
        </p:blipFill>
        <p:spPr>
          <a:xfrm>
            <a:off x="5170714" y="2677801"/>
            <a:ext cx="6743240" cy="3385768"/>
          </a:xfrm>
          <a:prstGeom prst="rect">
            <a:avLst/>
          </a:prstGeom>
        </p:spPr>
      </p:pic>
      <p:sp>
        <p:nvSpPr>
          <p:cNvPr id="2" name="TextBox 1"/>
          <p:cNvSpPr txBox="1"/>
          <p:nvPr/>
        </p:nvSpPr>
        <p:spPr>
          <a:xfrm>
            <a:off x="283027" y="1333264"/>
            <a:ext cx="4512809" cy="3416320"/>
          </a:xfrm>
          <a:prstGeom prst="rect">
            <a:avLst/>
          </a:prstGeom>
          <a:solidFill>
            <a:schemeClr val="accent4">
              <a:lumMod val="20000"/>
              <a:lumOff val="80000"/>
            </a:schemeClr>
          </a:solidFill>
          <a:ln>
            <a:solidFill>
              <a:schemeClr val="accent4">
                <a:lumMod val="50000"/>
              </a:schemeClr>
            </a:solidFill>
          </a:ln>
        </p:spPr>
        <p:txBody>
          <a:bodyPr wrap="square" rtlCol="0">
            <a:spAutoFit/>
          </a:bodyPr>
          <a:lstStyle/>
          <a:p>
            <a:pPr algn="ctr"/>
            <a:r>
              <a:rPr lang="en-US" b="1" u="sng" dirty="0" smtClean="0"/>
              <a:t>PRIORITY ZONE FACTORS</a:t>
            </a:r>
          </a:p>
          <a:p>
            <a:pPr marL="285750" indent="-285750">
              <a:buFont typeface="Arial" panose="020B0604020202020204" pitchFamily="34" charset="0"/>
              <a:buChar char="•"/>
            </a:pPr>
            <a:r>
              <a:rPr lang="en-US" b="1" dirty="0" smtClean="0">
                <a:solidFill>
                  <a:srgbClr val="004F90"/>
                </a:solidFill>
              </a:rPr>
              <a:t>Flood Characteristics </a:t>
            </a:r>
            <a:r>
              <a:rPr lang="en-US" dirty="0" smtClean="0">
                <a:solidFill>
                  <a:srgbClr val="004F90"/>
                </a:solidFill>
              </a:rPr>
              <a:t>(frequency, depth, velocity) </a:t>
            </a:r>
          </a:p>
          <a:p>
            <a:pPr marL="285750" indent="-285750">
              <a:buFont typeface="Arial" panose="020B0604020202020204" pitchFamily="34" charset="0"/>
              <a:buChar char="•"/>
            </a:pPr>
            <a:r>
              <a:rPr lang="en-US" b="1" dirty="0" smtClean="0"/>
              <a:t>High Water Marks</a:t>
            </a:r>
          </a:p>
          <a:p>
            <a:pPr marL="285750" indent="-285750">
              <a:buFont typeface="Arial" panose="020B0604020202020204" pitchFamily="34" charset="0"/>
              <a:buChar char="•"/>
            </a:pPr>
            <a:r>
              <a:rPr lang="en-US" b="1" dirty="0" smtClean="0"/>
              <a:t>Repetitive Loss Areas</a:t>
            </a:r>
          </a:p>
          <a:p>
            <a:pPr marL="285750" indent="-285750">
              <a:buFont typeface="Arial" panose="020B0604020202020204" pitchFamily="34" charset="0"/>
              <a:buChar char="•"/>
            </a:pPr>
            <a:r>
              <a:rPr lang="en-US" b="1" dirty="0" smtClean="0"/>
              <a:t>Substantial Damaged Structures</a:t>
            </a:r>
          </a:p>
          <a:p>
            <a:pPr marL="285750" indent="-285750">
              <a:buFont typeface="Arial" panose="020B0604020202020204" pitchFamily="34" charset="0"/>
              <a:buChar char="•"/>
            </a:pPr>
            <a:r>
              <a:rPr lang="en-US" b="1" dirty="0"/>
              <a:t>Vulnerable Structures (</a:t>
            </a:r>
            <a:r>
              <a:rPr lang="en-US" dirty="0"/>
              <a:t>floodway, mobile homes, subgrade basements, minus-rated, </a:t>
            </a:r>
            <a:r>
              <a:rPr lang="en-US" dirty="0" smtClean="0"/>
              <a:t>red tag structures, etc</a:t>
            </a:r>
            <a:r>
              <a:rPr lang="en-US" dirty="0"/>
              <a:t>.)</a:t>
            </a:r>
          </a:p>
          <a:p>
            <a:pPr marL="285750" indent="-285750">
              <a:buFont typeface="Arial" panose="020B0604020202020204" pitchFamily="34" charset="0"/>
              <a:buChar char="•"/>
            </a:pPr>
            <a:r>
              <a:rPr lang="en-US" b="1" dirty="0" smtClean="0"/>
              <a:t>Mitigated Structures</a:t>
            </a:r>
          </a:p>
          <a:p>
            <a:pPr marL="285750" indent="-285750">
              <a:buFont typeface="Arial" panose="020B0604020202020204" pitchFamily="34" charset="0"/>
              <a:buChar char="•"/>
            </a:pPr>
            <a:r>
              <a:rPr lang="en-US" b="1" dirty="0" smtClean="0"/>
              <a:t>Buyout Parcels </a:t>
            </a:r>
            <a:r>
              <a:rPr lang="en-US" dirty="0" smtClean="0"/>
              <a:t>(Open Space Preservation</a:t>
            </a:r>
          </a:p>
          <a:p>
            <a:endParaRPr lang="en-US" dirty="0"/>
          </a:p>
        </p:txBody>
      </p:sp>
      <p:sp>
        <p:nvSpPr>
          <p:cNvPr id="8" name="Explosion: 8 Points 7">
            <a:extLst>
              <a:ext uri="{FF2B5EF4-FFF2-40B4-BE49-F238E27FC236}">
                <a16:creationId xmlns:a16="http://schemas.microsoft.com/office/drawing/2014/main" id="{2F48B0A5-2117-4B69-AC2E-8622D8C2EF05}"/>
              </a:ext>
            </a:extLst>
          </p:cNvPr>
          <p:cNvSpPr/>
          <p:nvPr/>
        </p:nvSpPr>
        <p:spPr>
          <a:xfrm>
            <a:off x="7230651" y="461510"/>
            <a:ext cx="3144741" cy="2165365"/>
          </a:xfrm>
          <a:prstGeom prst="irregularSeal1">
            <a:avLst/>
          </a:prstGeom>
          <a:solidFill>
            <a:srgbClr val="73997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t>Mitigation </a:t>
            </a:r>
            <a:r>
              <a:rPr lang="en-US" b="1" dirty="0" smtClean="0"/>
              <a:t>Planning Priorities</a:t>
            </a:r>
            <a:endParaRPr lang="en-US" b="1" dirty="0"/>
          </a:p>
        </p:txBody>
      </p:sp>
      <p:sp>
        <p:nvSpPr>
          <p:cNvPr id="3" name="TextBox 2"/>
          <p:cNvSpPr txBox="1"/>
          <p:nvPr/>
        </p:nvSpPr>
        <p:spPr>
          <a:xfrm>
            <a:off x="5170713" y="6038449"/>
            <a:ext cx="6864123" cy="338554"/>
          </a:xfrm>
          <a:prstGeom prst="rect">
            <a:avLst/>
          </a:prstGeom>
          <a:noFill/>
        </p:spPr>
        <p:txBody>
          <a:bodyPr wrap="square" rtlCol="0">
            <a:spAutoFit/>
          </a:bodyPr>
          <a:lstStyle/>
          <a:p>
            <a:r>
              <a:rPr lang="en-US" sz="1600" b="1" i="1" dirty="0" smtClean="0">
                <a:solidFill>
                  <a:srgbClr val="004F90"/>
                </a:solidFill>
              </a:rPr>
              <a:t>Flood Characteristics:  </a:t>
            </a:r>
            <a:r>
              <a:rPr lang="en-US" sz="1600" i="1" dirty="0" smtClean="0">
                <a:solidFill>
                  <a:srgbClr val="004F90"/>
                </a:solidFill>
              </a:rPr>
              <a:t>Flood maps/models help to define mitigation zones</a:t>
            </a:r>
            <a:endParaRPr lang="en-US" sz="1600" i="1" dirty="0">
              <a:solidFill>
                <a:srgbClr val="004F90"/>
              </a:solidFill>
            </a:endParaRPr>
          </a:p>
        </p:txBody>
      </p:sp>
    </p:spTree>
    <p:extLst>
      <p:ext uri="{BB962C8B-B14F-4D97-AF65-F5344CB8AC3E}">
        <p14:creationId xmlns:p14="http://schemas.microsoft.com/office/powerpoint/2010/main" val="1555599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Box 2">
            <a:extLst>
              <a:ext uri="{FF2B5EF4-FFF2-40B4-BE49-F238E27FC236}">
                <a16:creationId xmlns:a16="http://schemas.microsoft.com/office/drawing/2014/main" id="{00C40D7C-1C49-4097-9D18-484446D1B681}"/>
              </a:ext>
            </a:extLst>
          </p:cNvPr>
          <p:cNvSpPr txBox="1">
            <a:spLocks noChangeArrowheads="1"/>
          </p:cNvSpPr>
          <p:nvPr/>
        </p:nvSpPr>
        <p:spPr bwMode="auto">
          <a:xfrm>
            <a:off x="119063" y="1018091"/>
            <a:ext cx="11953874" cy="5362576"/>
          </a:xfrm>
          <a:prstGeom prst="rect">
            <a:avLst/>
          </a:prstGeom>
          <a:solidFill>
            <a:srgbClr val="FFF2CC"/>
          </a:solidFill>
          <a:ln w="9525">
            <a:noFill/>
            <a:miter lim="800000"/>
            <a:headEnd/>
            <a:tailEnd/>
          </a:ln>
        </p:spPr>
        <p:txBody>
          <a:bodyPr rot="0" vert="horz" wrap="square" lIns="91440" tIns="45720" rIns="91440" bIns="45720" anchor="t" anchorCtr="0">
            <a:noAutofit/>
          </a:bodyPr>
          <a:lstStyle/>
          <a:p>
            <a:pPr>
              <a:spcBef>
                <a:spcPts val="50"/>
              </a:spcBef>
            </a:pPr>
            <a:r>
              <a:rPr lang="en-US" sz="1600" b="1" dirty="0">
                <a:latin typeface="Arial" panose="020B0604020202020204" pitchFamily="34" charset="0"/>
                <a:cs typeface="Times New Roman" panose="02020603050405020304" pitchFamily="18" charset="0"/>
              </a:rPr>
              <a:t>Rainelle: </a:t>
            </a:r>
            <a:r>
              <a:rPr lang="en-US" sz="1600" dirty="0">
                <a:latin typeface="Arial" panose="020B0604020202020204" pitchFamily="34" charset="0"/>
                <a:cs typeface="Times New Roman" panose="02020603050405020304" pitchFamily="18" charset="0"/>
              </a:rPr>
              <a:t>$2.3M</a:t>
            </a:r>
          </a:p>
          <a:p>
            <a:pPr>
              <a:spcBef>
                <a:spcPts val="50"/>
              </a:spcBef>
            </a:pPr>
            <a:endParaRPr lang="en-US" sz="1600" i="1" dirty="0">
              <a:solidFill>
                <a:srgbClr val="1F4E79"/>
              </a:solidFill>
              <a:latin typeface="Arial" panose="020B0604020202020204" pitchFamily="34" charset="0"/>
              <a:cs typeface="Times New Roman" panose="02020603050405020304" pitchFamily="18" charset="0"/>
            </a:endParaRPr>
          </a:p>
        </p:txBody>
      </p:sp>
      <p:sp>
        <p:nvSpPr>
          <p:cNvPr id="36" name="Text Box 2">
            <a:extLst>
              <a:ext uri="{FF2B5EF4-FFF2-40B4-BE49-F238E27FC236}">
                <a16:creationId xmlns:a16="http://schemas.microsoft.com/office/drawing/2014/main" id="{ABE77D32-4FAA-4175-A4F9-1E3ED00641FD}"/>
              </a:ext>
            </a:extLst>
          </p:cNvPr>
          <p:cNvSpPr txBox="1">
            <a:spLocks noChangeArrowheads="1"/>
          </p:cNvSpPr>
          <p:nvPr/>
        </p:nvSpPr>
        <p:spPr bwMode="auto">
          <a:xfrm>
            <a:off x="140494" y="6097416"/>
            <a:ext cx="11953874" cy="608689"/>
          </a:xfrm>
          <a:prstGeom prst="rect">
            <a:avLst/>
          </a:prstGeom>
          <a:solidFill>
            <a:srgbClr val="E3EBDD"/>
          </a:solidFill>
          <a:ln w="9525">
            <a:noFill/>
            <a:miter lim="800000"/>
            <a:headEnd/>
            <a:tailEnd/>
          </a:ln>
        </p:spPr>
        <p:txBody>
          <a:bodyPr rot="0" vert="horz" wrap="square" lIns="91440" tIns="45720" rIns="91440" bIns="45720" anchor="t" anchorCtr="0">
            <a:noAutofit/>
          </a:bodyPr>
          <a:lstStyle/>
          <a:p>
            <a:pPr>
              <a:spcBef>
                <a:spcPts val="50"/>
              </a:spcBef>
            </a:pPr>
            <a:r>
              <a:rPr lang="en-US" sz="1400" b="1" dirty="0">
                <a:solidFill>
                  <a:srgbClr val="628864"/>
                </a:solidFill>
                <a:latin typeface="Arial" panose="020B0604020202020204" pitchFamily="34" charset="0"/>
                <a:cs typeface="Times New Roman" panose="02020603050405020304" pitchFamily="18" charset="0"/>
              </a:rPr>
              <a:t>Recommendations:</a:t>
            </a:r>
          </a:p>
          <a:p>
            <a:pPr>
              <a:spcBef>
                <a:spcPts val="50"/>
              </a:spcBef>
            </a:pPr>
            <a:r>
              <a:rPr lang="en-US" sz="1600" dirty="0">
                <a:latin typeface="Arial" panose="020B0604020202020204" pitchFamily="34" charset="0"/>
                <a:cs typeface="Times New Roman" panose="02020603050405020304" pitchFamily="18" charset="0"/>
              </a:rPr>
              <a:t>Mitigation efforts of elevating buildings above the base flood and buyouts should be considered as </a:t>
            </a:r>
            <a:r>
              <a:rPr lang="en-US" sz="1600" i="1" dirty="0" smtClean="0">
                <a:latin typeface="Arial" panose="020B0604020202020204" pitchFamily="34" charset="0"/>
                <a:cs typeface="Times New Roman" panose="02020603050405020304" pitchFamily="18" charset="0"/>
              </a:rPr>
              <a:t>investment </a:t>
            </a:r>
            <a:r>
              <a:rPr lang="en-US" sz="1600" dirty="0" smtClean="0">
                <a:latin typeface="Arial" panose="020B0604020202020204" pitchFamily="34" charset="0"/>
                <a:cs typeface="Times New Roman" panose="02020603050405020304" pitchFamily="18" charset="0"/>
              </a:rPr>
              <a:t>and not expense</a:t>
            </a:r>
            <a:endParaRPr lang="en-US" sz="1600" dirty="0">
              <a:latin typeface="Arial" panose="020B0604020202020204" pitchFamily="34" charset="0"/>
              <a:cs typeface="Times New Roman" panose="02020603050405020304" pitchFamily="18" charset="0"/>
            </a:endParaRPr>
          </a:p>
        </p:txBody>
      </p:sp>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Loss </a:t>
            </a:r>
            <a:r>
              <a:rPr lang="en-US" sz="2400" b="1" dirty="0" smtClean="0">
                <a:solidFill>
                  <a:schemeClr val="bg1"/>
                </a:solidFill>
                <a:latin typeface="Arial" panose="020B0604020202020204" pitchFamily="34" charset="0"/>
                <a:cs typeface="Arial" panose="020B0604020202020204" pitchFamily="34" charset="0"/>
              </a:rPr>
              <a:t>Avoidance Studies                                                                            </a:t>
            </a:r>
            <a:r>
              <a:rPr lang="en-US" sz="2400" b="1" i="1" dirty="0" smtClean="0">
                <a:solidFill>
                  <a:schemeClr val="accent4">
                    <a:lumMod val="40000"/>
                    <a:lumOff val="60000"/>
                  </a:schemeClr>
                </a:solidFill>
                <a:latin typeface="Arial" panose="020B0604020202020204" pitchFamily="34" charset="0"/>
                <a:cs typeface="Arial" panose="020B0604020202020204" pitchFamily="34" charset="0"/>
              </a:rPr>
              <a:t>Mitigation Planning</a:t>
            </a:r>
            <a:endParaRPr lang="en-US" sz="2400" b="1" dirty="0">
              <a:solidFill>
                <a:schemeClr val="bg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5670118C-F2AB-4A7A-A2C6-995EAAEA049C}"/>
              </a:ext>
            </a:extLst>
          </p:cNvPr>
          <p:cNvGrpSpPr/>
          <p:nvPr/>
        </p:nvGrpSpPr>
        <p:grpSpPr>
          <a:xfrm>
            <a:off x="330653" y="1334819"/>
            <a:ext cx="10141682" cy="4478113"/>
            <a:chOff x="308585" y="1375358"/>
            <a:chExt cx="8526830" cy="3765067"/>
          </a:xfrm>
        </p:grpSpPr>
        <p:pic>
          <p:nvPicPr>
            <p:cNvPr id="8" name="Picture 7">
              <a:extLst>
                <a:ext uri="{FF2B5EF4-FFF2-40B4-BE49-F238E27FC236}">
                  <a16:creationId xmlns:a16="http://schemas.microsoft.com/office/drawing/2014/main" id="{36863594-643B-4959-9BBC-47C96E14EB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 t="-5794" r="-215" b="14126"/>
            <a:stretch/>
          </p:blipFill>
          <p:spPr>
            <a:xfrm>
              <a:off x="308585" y="1375358"/>
              <a:ext cx="8526830" cy="3765067"/>
            </a:xfrm>
            <a:prstGeom prst="rect">
              <a:avLst/>
            </a:prstGeom>
          </p:spPr>
        </p:pic>
        <p:sp>
          <p:nvSpPr>
            <p:cNvPr id="10" name="Text Box 2">
              <a:extLst>
                <a:ext uri="{FF2B5EF4-FFF2-40B4-BE49-F238E27FC236}">
                  <a16:creationId xmlns:a16="http://schemas.microsoft.com/office/drawing/2014/main" id="{7841C3A7-D77F-4871-B10E-21270DEA9D53}"/>
                </a:ext>
              </a:extLst>
            </p:cNvPr>
            <p:cNvSpPr txBox="1">
              <a:spLocks noChangeArrowheads="1"/>
            </p:cNvSpPr>
            <p:nvPr/>
          </p:nvSpPr>
          <p:spPr bwMode="auto">
            <a:xfrm>
              <a:off x="4799440" y="2014294"/>
              <a:ext cx="516256" cy="252149"/>
            </a:xfrm>
            <a:prstGeom prst="rect">
              <a:avLst/>
            </a:prstGeom>
            <a:solidFill>
              <a:schemeClr val="bg1">
                <a:lumMod val="85000"/>
              </a:schemeClr>
            </a:solidFill>
            <a:ln w="9525">
              <a:noFill/>
              <a:miter lim="800000"/>
              <a:headEnd/>
              <a:tailEnd/>
            </a:ln>
          </p:spPr>
          <p:txBody>
            <a:bodyPr rot="0" vert="horz" wrap="square" lIns="91440" tIns="45720" rIns="91440" bIns="45720" anchor="t" anchorCtr="0">
              <a:noAutofit/>
            </a:bodyPr>
            <a:lstStyle/>
            <a:p>
              <a:pPr algn="ctr">
                <a:spcBef>
                  <a:spcPts val="50"/>
                </a:spcBef>
              </a:pPr>
              <a:r>
                <a:rPr lang="en-US" sz="1000" dirty="0">
                  <a:latin typeface="Arial" panose="020B0604020202020204" pitchFamily="34" charset="0"/>
                  <a:cs typeface="Times New Roman" panose="02020603050405020304" pitchFamily="18" charset="0"/>
                </a:rPr>
                <a:t>7</a:t>
              </a:r>
              <a:r>
                <a:rPr lang="en-US" sz="1000" baseline="30000" dirty="0">
                  <a:latin typeface="Arial" panose="020B0604020202020204" pitchFamily="34" charset="0"/>
                  <a:cs typeface="Times New Roman" panose="02020603050405020304" pitchFamily="18" charset="0"/>
                </a:rPr>
                <a:t>th</a:t>
              </a:r>
              <a:r>
                <a:rPr lang="en-US" sz="1000" dirty="0">
                  <a:latin typeface="Arial" panose="020B0604020202020204" pitchFamily="34" charset="0"/>
                  <a:cs typeface="Times New Roman" panose="02020603050405020304" pitchFamily="18" charset="0"/>
                </a:rPr>
                <a:t> St.</a:t>
              </a:r>
            </a:p>
          </p:txBody>
        </p:sp>
      </p:grpSp>
      <p:sp>
        <p:nvSpPr>
          <p:cNvPr id="11" name="Explosion: 8 Points 10">
            <a:extLst>
              <a:ext uri="{FF2B5EF4-FFF2-40B4-BE49-F238E27FC236}">
                <a16:creationId xmlns:a16="http://schemas.microsoft.com/office/drawing/2014/main" id="{D3EF534D-A393-49C4-BF90-6BD2FDE52301}"/>
              </a:ext>
            </a:extLst>
          </p:cNvPr>
          <p:cNvSpPr/>
          <p:nvPr/>
        </p:nvSpPr>
        <p:spPr>
          <a:xfrm>
            <a:off x="9608097" y="2504055"/>
            <a:ext cx="2369371" cy="2165365"/>
          </a:xfrm>
          <a:prstGeom prst="irregularSeal1">
            <a:avLst/>
          </a:prstGeom>
          <a:solidFill>
            <a:srgbClr val="73997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t>Mitigation </a:t>
            </a:r>
            <a:r>
              <a:rPr lang="en-US" b="1" dirty="0" smtClean="0"/>
              <a:t>Saves $</a:t>
            </a:r>
            <a:endParaRPr lang="en-US" b="1" dirty="0"/>
          </a:p>
        </p:txBody>
      </p:sp>
      <p:sp>
        <p:nvSpPr>
          <p:cNvPr id="9"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61925" y="523933"/>
            <a:ext cx="11911012" cy="810886"/>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spcBef>
                <a:spcPts val="50"/>
              </a:spcBef>
            </a:pPr>
            <a:r>
              <a:rPr lang="en-US" sz="1400" b="1" dirty="0">
                <a:solidFill>
                  <a:srgbClr val="1F4E79"/>
                </a:solidFill>
                <a:latin typeface="Arial" panose="020B0604020202020204" pitchFamily="34" charset="0"/>
                <a:cs typeface="Times New Roman" panose="02020603050405020304" pitchFamily="18" charset="0"/>
              </a:rPr>
              <a:t>Rationale:</a:t>
            </a:r>
          </a:p>
          <a:p>
            <a:pPr>
              <a:spcBef>
                <a:spcPts val="50"/>
              </a:spcBef>
            </a:pPr>
            <a:r>
              <a:rPr lang="en-US" sz="1600" dirty="0">
                <a:latin typeface="Arial" panose="020B0604020202020204" pitchFamily="34" charset="0"/>
                <a:cs typeface="Times New Roman" panose="02020603050405020304" pitchFamily="18" charset="0"/>
              </a:rPr>
              <a:t>Difference between loss estimates for buildings with a first-floor height of 1 </a:t>
            </a:r>
            <a:r>
              <a:rPr lang="en-US" sz="1600" dirty="0" smtClean="0">
                <a:latin typeface="Arial" panose="020B0604020202020204" pitchFamily="34" charset="0"/>
                <a:cs typeface="Times New Roman" panose="02020603050405020304" pitchFamily="18" charset="0"/>
              </a:rPr>
              <a:t>foot </a:t>
            </a:r>
            <a:r>
              <a:rPr lang="en-US" sz="1600" dirty="0">
                <a:latin typeface="Arial" panose="020B0604020202020204" pitchFamily="34" charset="0"/>
                <a:cs typeface="Times New Roman" panose="02020603050405020304" pitchFamily="18" charset="0"/>
              </a:rPr>
              <a:t>and elevated to DFE or removed entirely; </a:t>
            </a:r>
          </a:p>
          <a:p>
            <a:pPr>
              <a:spcBef>
                <a:spcPts val="50"/>
              </a:spcBef>
            </a:pPr>
            <a:r>
              <a:rPr lang="en-US" sz="1600" dirty="0">
                <a:latin typeface="Arial" panose="020B0604020202020204" pitchFamily="34" charset="0"/>
                <a:cs typeface="Times New Roman" panose="02020603050405020304" pitchFamily="18" charset="0"/>
              </a:rPr>
              <a:t>The losses avoided by federally funded riverine flood mitigation projects far exceeds the money spent (7x return on investment)*</a:t>
            </a:r>
            <a:endParaRPr lang="en-US" sz="1600" i="1" dirty="0">
              <a:latin typeface="Arial" panose="020B0604020202020204" pitchFamily="34" charset="0"/>
              <a:cs typeface="Times New Roman" panose="02020603050405020304" pitchFamily="18" charset="0"/>
            </a:endParaRPr>
          </a:p>
          <a:p>
            <a:pPr>
              <a:spcBef>
                <a:spcPts val="50"/>
              </a:spcBef>
            </a:pPr>
            <a:endParaRPr lang="en-US" sz="1600" dirty="0">
              <a:latin typeface="Arial" panose="020B060402020202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945042DE-C0A1-4CDC-BB6C-07179F090D3B}"/>
              </a:ext>
            </a:extLst>
          </p:cNvPr>
          <p:cNvSpPr txBox="1">
            <a:spLocks noChangeArrowheads="1"/>
          </p:cNvSpPr>
          <p:nvPr/>
        </p:nvSpPr>
        <p:spPr bwMode="auto">
          <a:xfrm>
            <a:off x="8211011" y="1334819"/>
            <a:ext cx="3980989" cy="276063"/>
          </a:xfrm>
          <a:prstGeom prst="rect">
            <a:avLst/>
          </a:prstGeom>
          <a:noFill/>
          <a:ln w="9525">
            <a:noFill/>
            <a:miter lim="800000"/>
            <a:headEnd/>
            <a:tailEnd/>
          </a:ln>
        </p:spPr>
        <p:txBody>
          <a:bodyPr rot="0" vert="horz" wrap="square" lIns="91440" tIns="45720" rIns="91440" bIns="45720" anchor="t" anchorCtr="0">
            <a:noAutofit/>
          </a:bodyPr>
          <a:lstStyle/>
          <a:p>
            <a:pPr>
              <a:spcBef>
                <a:spcPts val="50"/>
              </a:spcBef>
            </a:pPr>
            <a:r>
              <a:rPr lang="en-US" sz="1200" dirty="0" smtClean="0">
                <a:latin typeface="Arial" panose="020B0604020202020204" pitchFamily="34" charset="0"/>
                <a:cs typeface="Times New Roman" panose="02020603050405020304" pitchFamily="18" charset="0"/>
              </a:rPr>
              <a:t>* FEMA</a:t>
            </a:r>
            <a:r>
              <a:rPr lang="en-US" sz="1200" dirty="0">
                <a:latin typeface="Arial" panose="020B0604020202020204" pitchFamily="34" charset="0"/>
                <a:cs typeface="Times New Roman" panose="02020603050405020304" pitchFamily="18" charset="0"/>
              </a:rPr>
              <a:t>. </a:t>
            </a:r>
            <a:r>
              <a:rPr lang="en-US" sz="1200" i="1" dirty="0">
                <a:latin typeface="Arial" panose="020B0604020202020204" pitchFamily="34" charset="0"/>
                <a:cs typeface="Times New Roman" panose="02020603050405020304" pitchFamily="18" charset="0"/>
              </a:rPr>
              <a:t>“</a:t>
            </a:r>
            <a:r>
              <a:rPr lang="en-US" sz="1200" i="1" dirty="0"/>
              <a:t>Natural Hazard Mitigation Saves Interim Report</a:t>
            </a:r>
            <a:r>
              <a:rPr lang="en-US" sz="1200" i="1" dirty="0">
                <a:latin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1240928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10;&#10;Description automatically generated with low confidence">
            <a:extLst>
              <a:ext uri="{FF2B5EF4-FFF2-40B4-BE49-F238E27FC236}">
                <a16:creationId xmlns:a16="http://schemas.microsoft.com/office/drawing/2014/main" id="{7CC82B67-01BF-44EB-910A-EC6B9FA6856C}"/>
              </a:ext>
            </a:extLst>
          </p:cNvPr>
          <p:cNvPicPr>
            <a:picLocks noChangeAspect="1"/>
          </p:cNvPicPr>
          <p:nvPr/>
        </p:nvPicPr>
        <p:blipFill>
          <a:blip r:embed="rId3"/>
          <a:stretch>
            <a:fillRect/>
          </a:stretch>
        </p:blipFill>
        <p:spPr>
          <a:xfrm>
            <a:off x="725488" y="1379538"/>
            <a:ext cx="6302375" cy="4795838"/>
          </a:xfrm>
          <a:prstGeom prst="rect">
            <a:avLst/>
          </a:prstGeom>
          <a:ln>
            <a:solidFill>
              <a:schemeClr val="tx1"/>
            </a:solidFill>
          </a:ln>
        </p:spPr>
      </p:pic>
      <p:pic>
        <p:nvPicPr>
          <p:cNvPr id="9" name="Picture 8" descr="Table&#10;&#10;Description automatically generated">
            <a:extLst>
              <a:ext uri="{FF2B5EF4-FFF2-40B4-BE49-F238E27FC236}">
                <a16:creationId xmlns:a16="http://schemas.microsoft.com/office/drawing/2014/main" id="{9C631EE6-39DF-4831-8347-BA433BA7C477}"/>
              </a:ext>
            </a:extLst>
          </p:cNvPr>
          <p:cNvPicPr>
            <a:picLocks noChangeAspect="1"/>
          </p:cNvPicPr>
          <p:nvPr/>
        </p:nvPicPr>
        <p:blipFill>
          <a:blip r:embed="rId4"/>
          <a:stretch>
            <a:fillRect/>
          </a:stretch>
        </p:blipFill>
        <p:spPr>
          <a:xfrm>
            <a:off x="7100888" y="1379538"/>
            <a:ext cx="4365625" cy="2779713"/>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6FF619ED-C9D8-42F7-8FE6-33878AE36407}"/>
              </a:ext>
            </a:extLst>
          </p:cNvPr>
          <p:cNvPicPr>
            <a:picLocks noChangeAspect="1"/>
          </p:cNvPicPr>
          <p:nvPr/>
        </p:nvPicPr>
        <p:blipFill>
          <a:blip r:embed="rId5"/>
          <a:stretch>
            <a:fillRect/>
          </a:stretch>
        </p:blipFill>
        <p:spPr>
          <a:xfrm>
            <a:off x="7100889" y="4232275"/>
            <a:ext cx="4365624" cy="1943100"/>
          </a:xfrm>
          <a:prstGeom prst="rect">
            <a:avLst/>
          </a:prstGeom>
        </p:spPr>
      </p:pic>
      <p:sp>
        <p:nvSpPr>
          <p:cNvPr id="4" name="Title 3">
            <a:extLst>
              <a:ext uri="{FF2B5EF4-FFF2-40B4-BE49-F238E27FC236}">
                <a16:creationId xmlns:a16="http://schemas.microsoft.com/office/drawing/2014/main" id="{FAF47E9B-AFB0-458D-9F12-D27012299A06}"/>
              </a:ext>
            </a:extLst>
          </p:cNvPr>
          <p:cNvSpPr>
            <a:spLocks noGrp="1"/>
          </p:cNvSpPr>
          <p:nvPr>
            <p:ph type="title"/>
          </p:nvPr>
        </p:nvSpPr>
        <p:spPr>
          <a:xfrm>
            <a:off x="738189" y="452440"/>
            <a:ext cx="10715627" cy="743347"/>
          </a:xfrm>
        </p:spPr>
        <p:txBody>
          <a:bodyPr anchor="ctr">
            <a:normAutofit/>
          </a:bodyPr>
          <a:lstStyle/>
          <a:p>
            <a:r>
              <a:rPr lang="en-US" dirty="0">
                <a:solidFill>
                  <a:srgbClr val="005288"/>
                </a:solidFill>
              </a:rPr>
              <a:t>Example 3: Community Hazard Planning (Mitigation </a:t>
            </a:r>
            <a:r>
              <a:rPr lang="en-US" dirty="0" smtClean="0">
                <a:solidFill>
                  <a:srgbClr val="005288"/>
                </a:solidFill>
              </a:rPr>
              <a:t>Measures)</a:t>
            </a:r>
            <a:endParaRPr lang="en-US" dirty="0">
              <a:solidFill>
                <a:srgbClr val="005288"/>
              </a:solidFill>
            </a:endParaRPr>
          </a:p>
        </p:txBody>
      </p:sp>
      <p:sp>
        <p:nvSpPr>
          <p:cNvPr id="6" name="Slide Number Placeholder 3">
            <a:extLst>
              <a:ext uri="{FF2B5EF4-FFF2-40B4-BE49-F238E27FC236}">
                <a16:creationId xmlns:a16="http://schemas.microsoft.com/office/drawing/2014/main" id="{54BE8DF6-3D13-45DB-8EAC-76A119A05427}"/>
              </a:ext>
            </a:extLst>
          </p:cNvPr>
          <p:cNvSpPr>
            <a:spLocks noGrp="1"/>
          </p:cNvSpPr>
          <p:nvPr>
            <p:ph type="sldNum" sz="quarter" idx="4294967295"/>
          </p:nvPr>
        </p:nvSpPr>
        <p:spPr>
          <a:xfrm>
            <a:off x="640557" y="6173791"/>
            <a:ext cx="10813260" cy="365125"/>
          </a:xfrm>
        </p:spPr>
        <p:txBody>
          <a:bodyPr/>
          <a:lstStyle/>
          <a:p>
            <a:pPr algn="ctr">
              <a:spcAft>
                <a:spcPts val="600"/>
              </a:spcAft>
            </a:pPr>
            <a:fld id="{8FCC257D-A786-9244-9E17-CE618C8B9275}" type="slidenum">
              <a:rPr lang="en-US" smtClean="0">
                <a:solidFill>
                  <a:srgbClr val="5A5B5D"/>
                </a:solidFill>
              </a:rPr>
              <a:pPr algn="ctr">
                <a:spcAft>
                  <a:spcPts val="600"/>
                </a:spcAft>
              </a:pPr>
              <a:t>17</a:t>
            </a:fld>
            <a:endParaRPr lang="en-US">
              <a:solidFill>
                <a:srgbClr val="5A5B5D"/>
              </a:solidFill>
            </a:endParaRPr>
          </a:p>
        </p:txBody>
      </p:sp>
      <p:sp>
        <p:nvSpPr>
          <p:cNvPr id="14" name="TextBox 13">
            <a:extLst>
              <a:ext uri="{FF2B5EF4-FFF2-40B4-BE49-F238E27FC236}">
                <a16:creationId xmlns:a16="http://schemas.microsoft.com/office/drawing/2014/main" id="{30604C0F-BCD6-414D-800D-D56CC58E0439}"/>
              </a:ext>
            </a:extLst>
          </p:cNvPr>
          <p:cNvSpPr txBox="1"/>
          <p:nvPr/>
        </p:nvSpPr>
        <p:spPr>
          <a:xfrm>
            <a:off x="5142515" y="5517863"/>
            <a:ext cx="1809344" cy="584775"/>
          </a:xfrm>
          <a:prstGeom prst="rect">
            <a:avLst/>
          </a:prstGeom>
          <a:solidFill>
            <a:schemeClr val="bg1"/>
          </a:solidFill>
        </p:spPr>
        <p:txBody>
          <a:bodyPr wrap="square" rtlCol="0">
            <a:spAutoFit/>
          </a:bodyPr>
          <a:lstStyle/>
          <a:p>
            <a:pPr algn="ctr"/>
            <a:r>
              <a:rPr lang="en-US" b="1" dirty="0"/>
              <a:t>Mitigation Map</a:t>
            </a:r>
            <a:r>
              <a:rPr lang="en-US" dirty="0"/>
              <a:t/>
            </a:r>
            <a:br>
              <a:rPr lang="en-US" dirty="0"/>
            </a:br>
            <a:r>
              <a:rPr lang="en-US" sz="1400" dirty="0"/>
              <a:t>(Rainelle, WV)</a:t>
            </a:r>
            <a:endParaRPr lang="en-US" dirty="0"/>
          </a:p>
        </p:txBody>
      </p:sp>
      <p:sp>
        <p:nvSpPr>
          <p:cNvPr id="8" name="TextBox 7">
            <a:extLst>
              <a:ext uri="{FF2B5EF4-FFF2-40B4-BE49-F238E27FC236}">
                <a16:creationId xmlns:a16="http://schemas.microsoft.com/office/drawing/2014/main" id="{2D491256-0BA4-430F-B46C-AABB4A65F9EB}"/>
              </a:ext>
            </a:extLst>
          </p:cNvPr>
          <p:cNvSpPr txBox="1"/>
          <p:nvPr/>
        </p:nvSpPr>
        <p:spPr>
          <a:xfrm>
            <a:off x="725487" y="6214488"/>
            <a:ext cx="10728329" cy="584775"/>
          </a:xfrm>
          <a:prstGeom prst="rect">
            <a:avLst/>
          </a:prstGeom>
          <a:solidFill>
            <a:schemeClr val="bg1"/>
          </a:solidFill>
        </p:spPr>
        <p:txBody>
          <a:bodyPr wrap="square" rtlCol="0">
            <a:spAutoFit/>
          </a:bodyPr>
          <a:lstStyle/>
          <a:p>
            <a:pPr algn="ctr"/>
            <a:r>
              <a:rPr lang="en-US" sz="1600" i="1" dirty="0"/>
              <a:t>Field verification and analysis of mitigation measures implemented by property owners and the community in context of the 2016 flood and local floodplain management regulations</a:t>
            </a:r>
          </a:p>
        </p:txBody>
      </p:sp>
      <p:sp>
        <p:nvSpPr>
          <p:cNvPr id="10" name="Explosion: 8 Points 10">
            <a:extLst>
              <a:ext uri="{FF2B5EF4-FFF2-40B4-BE49-F238E27FC236}">
                <a16:creationId xmlns:a16="http://schemas.microsoft.com/office/drawing/2014/main" id="{D3EF534D-A393-49C4-BF90-6BD2FDE52301}"/>
              </a:ext>
            </a:extLst>
          </p:cNvPr>
          <p:cNvSpPr/>
          <p:nvPr/>
        </p:nvSpPr>
        <p:spPr>
          <a:xfrm>
            <a:off x="929611" y="1429618"/>
            <a:ext cx="4089843" cy="1503447"/>
          </a:xfrm>
          <a:prstGeom prst="irregularSeal1">
            <a:avLst/>
          </a:prstGeom>
          <a:solidFill>
            <a:srgbClr val="73997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t>Mitigation </a:t>
            </a:r>
            <a:r>
              <a:rPr lang="en-US" b="1" dirty="0" smtClean="0"/>
              <a:t>Measures &amp; Planning</a:t>
            </a:r>
            <a:endParaRPr lang="en-US" b="1" dirty="0"/>
          </a:p>
        </p:txBody>
      </p:sp>
    </p:spTree>
    <p:extLst>
      <p:ext uri="{BB962C8B-B14F-4D97-AF65-F5344CB8AC3E}">
        <p14:creationId xmlns:p14="http://schemas.microsoft.com/office/powerpoint/2010/main" val="3055888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9FCD6FF9-587A-4F80-8151-859E0A363933}"/>
              </a:ext>
            </a:extLst>
          </p:cNvPr>
          <p:cNvSpPr>
            <a:spLocks noGrp="1"/>
          </p:cNvSpPr>
          <p:nvPr>
            <p:ph type="sldNum" sz="quarter" idx="12"/>
          </p:nvPr>
        </p:nvSpPr>
        <p:spPr>
          <a:xfrm>
            <a:off x="640557" y="6173791"/>
            <a:ext cx="10813260" cy="365125"/>
          </a:xfrm>
        </p:spPr>
        <p:txBody>
          <a:bodyPr/>
          <a:lstStyle/>
          <a:p>
            <a:pPr algn="ctr"/>
            <a:fld id="{8FCC257D-A786-9244-9E17-CE618C8B9275}" type="slidenum">
              <a:rPr lang="en-US" smtClean="0">
                <a:solidFill>
                  <a:srgbClr val="5A5B5D"/>
                </a:solidFill>
              </a:rPr>
              <a:pPr algn="ctr"/>
              <a:t>2</a:t>
            </a:fld>
            <a:endParaRPr lang="en-US" dirty="0">
              <a:solidFill>
                <a:srgbClr val="5A5B5D"/>
              </a:solidFill>
            </a:endParaRPr>
          </a:p>
        </p:txBody>
      </p:sp>
      <p:graphicFrame>
        <p:nvGraphicFramePr>
          <p:cNvPr id="7" name="Content Placeholder 6">
            <a:extLst>
              <a:ext uri="{FF2B5EF4-FFF2-40B4-BE49-F238E27FC236}">
                <a16:creationId xmlns:a16="http://schemas.microsoft.com/office/drawing/2014/main" id="{EBF478DE-D1A2-4F6C-BBA3-C28BE3221A25}"/>
              </a:ext>
            </a:extLst>
          </p:cNvPr>
          <p:cNvGraphicFramePr>
            <a:graphicFrameLocks noGrp="1"/>
          </p:cNvGraphicFramePr>
          <p:nvPr>
            <p:ph idx="1"/>
            <p:extLst>
              <p:ext uri="{D42A27DB-BD31-4B8C-83A1-F6EECF244321}">
                <p14:modId xmlns:p14="http://schemas.microsoft.com/office/powerpoint/2010/main" val="3874029758"/>
              </p:ext>
            </p:extLst>
          </p:nvPr>
        </p:nvGraphicFramePr>
        <p:xfrm>
          <a:off x="640557" y="1879542"/>
          <a:ext cx="11314736" cy="3611149"/>
        </p:xfrm>
        <a:graphic>
          <a:graphicData uri="http://schemas.openxmlformats.org/drawingml/2006/table">
            <a:tbl>
              <a:tblPr firstRow="1" bandRow="1">
                <a:tableStyleId>{5C22544A-7EE6-4342-B048-85BDC9FD1C3A}</a:tableStyleId>
              </a:tblPr>
              <a:tblGrid>
                <a:gridCol w="2148450">
                  <a:extLst>
                    <a:ext uri="{9D8B030D-6E8A-4147-A177-3AD203B41FA5}">
                      <a16:colId xmlns:a16="http://schemas.microsoft.com/office/drawing/2014/main" val="1967152096"/>
                    </a:ext>
                  </a:extLst>
                </a:gridCol>
                <a:gridCol w="1078387">
                  <a:extLst>
                    <a:ext uri="{9D8B030D-6E8A-4147-A177-3AD203B41FA5}">
                      <a16:colId xmlns:a16="http://schemas.microsoft.com/office/drawing/2014/main" val="705705535"/>
                    </a:ext>
                  </a:extLst>
                </a:gridCol>
                <a:gridCol w="2228606">
                  <a:extLst>
                    <a:ext uri="{9D8B030D-6E8A-4147-A177-3AD203B41FA5}">
                      <a16:colId xmlns:a16="http://schemas.microsoft.com/office/drawing/2014/main" val="2051400628"/>
                    </a:ext>
                  </a:extLst>
                </a:gridCol>
                <a:gridCol w="3545664">
                  <a:extLst>
                    <a:ext uri="{9D8B030D-6E8A-4147-A177-3AD203B41FA5}">
                      <a16:colId xmlns:a16="http://schemas.microsoft.com/office/drawing/2014/main" val="3700577149"/>
                    </a:ext>
                  </a:extLst>
                </a:gridCol>
                <a:gridCol w="2313629">
                  <a:extLst>
                    <a:ext uri="{9D8B030D-6E8A-4147-A177-3AD203B41FA5}">
                      <a16:colId xmlns:a16="http://schemas.microsoft.com/office/drawing/2014/main" val="3859950098"/>
                    </a:ext>
                  </a:extLst>
                </a:gridCol>
              </a:tblGrid>
              <a:tr h="261710">
                <a:tc>
                  <a:txBody>
                    <a:bodyPr/>
                    <a:lstStyle/>
                    <a:p>
                      <a:pPr algn="ctr" fontAlgn="b"/>
                      <a:r>
                        <a:rPr lang="en-US" sz="1300" u="none" strike="noStrike" dirty="0">
                          <a:effectLst/>
                        </a:rPr>
                        <a:t>HAZARD MITIGATION PROJECT</a:t>
                      </a:r>
                      <a:endParaRPr lang="en-US" sz="1300" b="0" i="0" u="none" strike="noStrike" dirty="0">
                        <a:solidFill>
                          <a:srgbClr val="000000"/>
                        </a:solidFill>
                        <a:effectLst/>
                        <a:latin typeface="Calibri" panose="020F0502020204030204" pitchFamily="34" charset="0"/>
                      </a:endParaRPr>
                    </a:p>
                  </a:txBody>
                  <a:tcPr marL="11663" marR="11663" marT="11663" marB="0"/>
                </a:tc>
                <a:tc>
                  <a:txBody>
                    <a:bodyPr/>
                    <a:lstStyle/>
                    <a:p>
                      <a:pPr algn="ctr" fontAlgn="b"/>
                      <a:r>
                        <a:rPr lang="en-US" sz="1300" u="none" strike="noStrike" dirty="0">
                          <a:effectLst/>
                        </a:rPr>
                        <a:t>FUNDING SOURCE</a:t>
                      </a:r>
                      <a:endParaRPr lang="en-US" sz="1300" b="0" i="0" u="none" strike="noStrike" dirty="0">
                        <a:solidFill>
                          <a:srgbClr val="000000"/>
                        </a:solidFill>
                        <a:effectLst/>
                        <a:latin typeface="Calibri" panose="020F0502020204030204" pitchFamily="34" charset="0"/>
                      </a:endParaRPr>
                    </a:p>
                  </a:txBody>
                  <a:tcPr marL="11663" marR="11663" marT="11663" marB="0"/>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300" u="none" strike="noStrike" dirty="0">
                          <a:effectLst/>
                        </a:rPr>
                        <a:t>FACULTY MEMBER</a:t>
                      </a:r>
                      <a:endParaRPr lang="en-US" sz="1300" b="0" i="0" u="none" strike="noStrike" dirty="0">
                        <a:solidFill>
                          <a:srgbClr val="000000"/>
                        </a:solidFill>
                        <a:effectLst/>
                        <a:latin typeface="Calibri" panose="020F0502020204030204" pitchFamily="34" charset="0"/>
                      </a:endParaRPr>
                    </a:p>
                    <a:p>
                      <a:pPr algn="ctr" fontAlgn="b"/>
                      <a:endParaRPr lang="en-US" sz="1300" b="0" i="0" u="none" strike="noStrike" dirty="0">
                        <a:solidFill>
                          <a:srgbClr val="000000"/>
                        </a:solidFill>
                        <a:effectLst/>
                        <a:latin typeface="Calibri" panose="020F0502020204030204" pitchFamily="34" charset="0"/>
                      </a:endParaRPr>
                    </a:p>
                  </a:txBody>
                  <a:tcPr marL="11663" marR="11663" marT="11663" marB="0"/>
                </a:tc>
                <a:tc>
                  <a:txBody>
                    <a:bodyPr/>
                    <a:lstStyle/>
                    <a:p>
                      <a:pPr algn="ctr" fontAlgn="b"/>
                      <a:r>
                        <a:rPr lang="en-US" sz="1300" u="none" strike="noStrike" dirty="0">
                          <a:effectLst/>
                        </a:rPr>
                        <a:t>ORGANIZATION &amp; EXPERTISE</a:t>
                      </a:r>
                      <a:endParaRPr lang="en-US" sz="1300" b="0" i="0" u="none" strike="noStrike" dirty="0">
                        <a:solidFill>
                          <a:srgbClr val="000000"/>
                        </a:solidFill>
                        <a:effectLst/>
                        <a:latin typeface="Calibri" panose="020F0502020204030204" pitchFamily="34" charset="0"/>
                      </a:endParaRPr>
                    </a:p>
                  </a:txBody>
                  <a:tcPr marL="11663" marR="11663" marT="11663" marB="0"/>
                </a:tc>
                <a:tc>
                  <a:txBody>
                    <a:bodyPr/>
                    <a:lstStyle/>
                    <a:p>
                      <a:pPr algn="ctr" fontAlgn="b"/>
                      <a:r>
                        <a:rPr lang="en-US" sz="1300" b="1" i="0" u="none" strike="noStrike" dirty="0">
                          <a:solidFill>
                            <a:schemeClr val="bg1"/>
                          </a:solidFill>
                          <a:effectLst/>
                          <a:latin typeface="Calibri" panose="020F0502020204030204" pitchFamily="34" charset="0"/>
                        </a:rPr>
                        <a:t>LINK</a:t>
                      </a:r>
                    </a:p>
                  </a:txBody>
                  <a:tcPr marL="11663" marR="11663" marT="11663" marB="0"/>
                </a:tc>
                <a:extLst>
                  <a:ext uri="{0D108BD9-81ED-4DB2-BD59-A6C34878D82A}">
                    <a16:rowId xmlns:a16="http://schemas.microsoft.com/office/drawing/2014/main" val="462586015"/>
                  </a:ext>
                </a:extLst>
              </a:tr>
              <a:tr h="466973">
                <a:tc>
                  <a:txBody>
                    <a:bodyPr/>
                    <a:lstStyle/>
                    <a:p>
                      <a:pPr algn="ctr" fontAlgn="b"/>
                      <a:r>
                        <a:rPr lang="en-US" sz="1600" b="0" i="0" u="none" strike="noStrike" dirty="0">
                          <a:solidFill>
                            <a:srgbClr val="000000"/>
                          </a:solidFill>
                          <a:effectLst/>
                          <a:latin typeface="+mn-lt"/>
                        </a:rPr>
                        <a:t>Statewide</a:t>
                      </a:r>
                      <a:br>
                        <a:rPr lang="en-US" sz="1600" b="0" i="0" u="none" strike="noStrike" dirty="0">
                          <a:solidFill>
                            <a:srgbClr val="000000"/>
                          </a:solidFill>
                          <a:effectLst/>
                          <a:latin typeface="+mn-lt"/>
                        </a:rPr>
                      </a:br>
                      <a:r>
                        <a:rPr lang="en-US" sz="1600" b="0" i="0" u="none" strike="noStrike" dirty="0">
                          <a:solidFill>
                            <a:srgbClr val="000000"/>
                          </a:solidFill>
                          <a:effectLst/>
                          <a:latin typeface="+mn-lt"/>
                        </a:rPr>
                        <a:t> Risk Assessments</a:t>
                      </a:r>
                    </a:p>
                  </a:txBody>
                  <a:tcPr marL="11663" marR="11663" marT="11663" marB="0" anchor="ctr"/>
                </a:tc>
                <a:tc>
                  <a:txBody>
                    <a:bodyPr/>
                    <a:lstStyle/>
                    <a:p>
                      <a:pPr algn="ctr" fontAlgn="b"/>
                      <a:r>
                        <a:rPr lang="en-US" sz="1600" b="0" i="0" u="none" strike="noStrike" dirty="0">
                          <a:solidFill>
                            <a:srgbClr val="000000"/>
                          </a:solidFill>
                          <a:effectLst/>
                          <a:latin typeface="+mn-lt"/>
                        </a:rPr>
                        <a:t>HMGP, CTP</a:t>
                      </a:r>
                    </a:p>
                  </a:txBody>
                  <a:tcPr marL="11663" marR="11663" marT="11663" marB="0" anchor="ctr"/>
                </a:tc>
                <a:tc>
                  <a:txBody>
                    <a:bodyPr/>
                    <a:lstStyle/>
                    <a:p>
                      <a:pPr algn="l" fontAlgn="b"/>
                      <a:r>
                        <a:rPr lang="en-US" sz="1600" b="0" i="0" u="none" strike="noStrike" dirty="0">
                          <a:solidFill>
                            <a:srgbClr val="000000"/>
                          </a:solidFill>
                          <a:effectLst/>
                          <a:latin typeface="+mn-lt"/>
                        </a:rPr>
                        <a:t> Kurt Donaldson</a:t>
                      </a:r>
                    </a:p>
                  </a:txBody>
                  <a:tcPr marL="11663" marR="11663" marT="11663" marB="0" anchor="ctr"/>
                </a:tc>
                <a:tc>
                  <a:txBody>
                    <a:bodyPr/>
                    <a:lstStyle/>
                    <a:p>
                      <a:pPr algn="l" fontAlgn="b"/>
                      <a:r>
                        <a:rPr lang="en-US" sz="1600" b="0" i="0" u="none" strike="noStrike" dirty="0">
                          <a:solidFill>
                            <a:srgbClr val="000000"/>
                          </a:solidFill>
                          <a:effectLst/>
                          <a:latin typeface="+mn-lt"/>
                        </a:rPr>
                        <a:t>WVU GIS Technical Center (online interactive map viewing applications</a:t>
                      </a:r>
                      <a:r>
                        <a:rPr lang="en-US" sz="1600" b="0" i="1" u="none" strike="noStrike" dirty="0">
                          <a:solidFill>
                            <a:srgbClr val="000000"/>
                          </a:solidFill>
                          <a:effectLst/>
                          <a:latin typeface="+mn-lt"/>
                        </a:rPr>
                        <a:t>, TEIF/TEAL</a:t>
                      </a:r>
                      <a:r>
                        <a:rPr lang="en-US" sz="1600" b="0" i="1" u="none" strike="noStrike" baseline="30000" dirty="0">
                          <a:solidFill>
                            <a:srgbClr val="000000"/>
                          </a:solidFill>
                          <a:effectLst/>
                          <a:latin typeface="+mn-lt"/>
                        </a:rPr>
                        <a:t>1</a:t>
                      </a:r>
                      <a:r>
                        <a:rPr lang="en-US" sz="1600" b="0" i="1" u="none" strike="noStrike" dirty="0">
                          <a:solidFill>
                            <a:srgbClr val="000000"/>
                          </a:solidFill>
                          <a:effectLst/>
                          <a:latin typeface="+mn-lt"/>
                        </a:rPr>
                        <a:t> risk assessments, flood visualizations</a:t>
                      </a:r>
                      <a:r>
                        <a:rPr lang="en-US" sz="1600" b="0" i="0" u="none" strike="noStrike" dirty="0">
                          <a:solidFill>
                            <a:srgbClr val="000000"/>
                          </a:solidFill>
                          <a:effectLst/>
                          <a:latin typeface="+mn-lt"/>
                        </a:rPr>
                        <a:t>)</a:t>
                      </a:r>
                    </a:p>
                  </a:txBody>
                  <a:tcPr marL="11663" marR="11663" marT="11663" marB="0" anchor="ctr"/>
                </a:tc>
                <a:tc>
                  <a:txBody>
                    <a:bodyPr/>
                    <a:lstStyle/>
                    <a:p>
                      <a:pPr algn="l" fontAlgn="b"/>
                      <a:r>
                        <a:rPr lang="en-US" sz="1400" b="0" i="0" u="none" strike="noStrike" dirty="0">
                          <a:solidFill>
                            <a:srgbClr val="000000"/>
                          </a:solidFill>
                          <a:effectLst/>
                          <a:latin typeface="+mn-lt"/>
                          <a:hlinkClick r:id="rId3"/>
                        </a:rPr>
                        <a:t>WV Flood Tool</a:t>
                      </a:r>
                      <a:r>
                        <a:rPr lang="en-US" sz="1400" b="0" i="0" u="none" strike="noStrike" dirty="0">
                          <a:solidFill>
                            <a:srgbClr val="000000"/>
                          </a:solidFill>
                          <a:effectLst/>
                          <a:latin typeface="+mn-lt"/>
                        </a:rPr>
                        <a:t/>
                      </a:r>
                      <a:br>
                        <a:rPr lang="en-US" sz="1400" b="0" i="0" u="none" strike="noStrike" dirty="0">
                          <a:solidFill>
                            <a:srgbClr val="000000"/>
                          </a:solidFill>
                          <a:effectLst/>
                          <a:latin typeface="+mn-lt"/>
                        </a:rPr>
                      </a:br>
                      <a:r>
                        <a:rPr lang="en-US" sz="1400" b="0" i="0" u="none" strike="noStrike" dirty="0">
                          <a:solidFill>
                            <a:srgbClr val="000000"/>
                          </a:solidFill>
                          <a:effectLst/>
                          <a:latin typeface="+mn-lt"/>
                          <a:hlinkClick r:id="rId4"/>
                        </a:rPr>
                        <a:t>Statewide RA Products &amp; Data</a:t>
                      </a:r>
                      <a:r>
                        <a:rPr lang="en-US" sz="1400" b="0" i="0" u="none" strike="noStrike" dirty="0">
                          <a:solidFill>
                            <a:srgbClr val="000000"/>
                          </a:solidFill>
                          <a:effectLst/>
                          <a:latin typeface="+mn-lt"/>
                        </a:rPr>
                        <a:t/>
                      </a:r>
                      <a:br>
                        <a:rPr lang="en-US" sz="1400" b="0" i="0" u="none" strike="noStrike" dirty="0">
                          <a:solidFill>
                            <a:srgbClr val="000000"/>
                          </a:solidFill>
                          <a:effectLst/>
                          <a:latin typeface="+mn-lt"/>
                        </a:rPr>
                      </a:br>
                      <a:r>
                        <a:rPr lang="en-US" sz="1400" b="0" i="0" u="none" strike="noStrike" dirty="0">
                          <a:solidFill>
                            <a:srgbClr val="000000"/>
                          </a:solidFill>
                          <a:effectLst/>
                          <a:latin typeface="+mn-lt"/>
                          <a:hlinkClick r:id="rId5"/>
                        </a:rPr>
                        <a:t>WV Region 3 Plan w TEIF data</a:t>
                      </a:r>
                      <a:endParaRPr lang="en-US" sz="1400" b="0" i="0" u="none" strike="noStrike" dirty="0">
                        <a:solidFill>
                          <a:srgbClr val="000000"/>
                        </a:solidFill>
                        <a:effectLst/>
                        <a:latin typeface="+mn-lt"/>
                      </a:endParaRPr>
                    </a:p>
                  </a:txBody>
                  <a:tcPr marL="11663" marR="11663" marT="11663" marB="0" anchor="ctr"/>
                </a:tc>
                <a:extLst>
                  <a:ext uri="{0D108BD9-81ED-4DB2-BD59-A6C34878D82A}">
                    <a16:rowId xmlns:a16="http://schemas.microsoft.com/office/drawing/2014/main" val="714947263"/>
                  </a:ext>
                </a:extLst>
              </a:tr>
              <a:tr h="0">
                <a:tc>
                  <a:txBody>
                    <a:bodyPr/>
                    <a:lstStyle/>
                    <a:p>
                      <a:pPr algn="ctr" fontAlgn="b"/>
                      <a:r>
                        <a:rPr lang="en-US" sz="1600" u="none" strike="noStrike" dirty="0">
                          <a:effectLst/>
                          <a:latin typeface="+mn-lt"/>
                        </a:rPr>
                        <a:t>Landslide Susceptibility Modeling</a:t>
                      </a:r>
                      <a:endParaRPr lang="en-US" sz="1600" b="0" i="0" u="none" strike="noStrike" dirty="0">
                        <a:solidFill>
                          <a:srgbClr val="000000"/>
                        </a:solidFill>
                        <a:effectLst/>
                        <a:latin typeface="+mn-lt"/>
                      </a:endParaRPr>
                    </a:p>
                  </a:txBody>
                  <a:tcPr marL="11663" marR="11663" marT="11663" marB="0" anchor="ctr"/>
                </a:tc>
                <a:tc>
                  <a:txBody>
                    <a:bodyPr/>
                    <a:lstStyle/>
                    <a:p>
                      <a:pPr algn="ctr" fontAlgn="b"/>
                      <a:r>
                        <a:rPr lang="en-US" sz="1600" u="none" strike="noStrike" dirty="0">
                          <a:effectLst/>
                          <a:latin typeface="+mn-lt"/>
                        </a:rPr>
                        <a:t>HMGP</a:t>
                      </a:r>
                      <a:endParaRPr lang="en-US" sz="1600" b="0" i="0" u="none" strike="noStrike" dirty="0">
                        <a:solidFill>
                          <a:srgbClr val="000000"/>
                        </a:solidFill>
                        <a:effectLst/>
                        <a:latin typeface="+mn-lt"/>
                      </a:endParaRPr>
                    </a:p>
                  </a:txBody>
                  <a:tcPr marL="11663" marR="11663" marT="11663" marB="0" anchor="ctr"/>
                </a:tc>
                <a:tc>
                  <a:txBody>
                    <a:bodyPr/>
                    <a:lstStyle/>
                    <a:p>
                      <a:pPr algn="l" fontAlgn="b"/>
                      <a:r>
                        <a:rPr lang="en-US" sz="1600" u="none" strike="noStrike" dirty="0">
                          <a:effectLst/>
                          <a:latin typeface="+mn-lt"/>
                        </a:rPr>
                        <a:t> Aaron Maxwell</a:t>
                      </a:r>
                      <a:endParaRPr lang="en-US" sz="1600" b="0" i="0" u="none" strike="noStrike" dirty="0">
                        <a:solidFill>
                          <a:srgbClr val="000000"/>
                        </a:solidFill>
                        <a:effectLst/>
                        <a:latin typeface="+mn-lt"/>
                      </a:endParaRPr>
                    </a:p>
                  </a:txBody>
                  <a:tcPr marL="11663" marR="11663" marT="11663" marB="0" anchor="ctr"/>
                </a:tc>
                <a:tc>
                  <a:txBody>
                    <a:bodyPr/>
                    <a:lstStyle/>
                    <a:p>
                      <a:pPr algn="l" fontAlgn="b"/>
                      <a:r>
                        <a:rPr lang="en-US" sz="1600" u="none" strike="noStrike" dirty="0">
                          <a:effectLst/>
                          <a:latin typeface="+mn-lt"/>
                        </a:rPr>
                        <a:t>WVU Geography Professor</a:t>
                      </a:r>
                      <a:br>
                        <a:rPr lang="en-US" sz="1600" u="none" strike="noStrike" dirty="0">
                          <a:effectLst/>
                          <a:latin typeface="+mn-lt"/>
                        </a:rPr>
                      </a:br>
                      <a:r>
                        <a:rPr lang="en-US" sz="1600" u="none" strike="noStrike" dirty="0">
                          <a:effectLst/>
                          <a:latin typeface="+mn-lt"/>
                        </a:rPr>
                        <a:t>(</a:t>
                      </a:r>
                      <a:r>
                        <a:rPr lang="en-US" sz="1600" i="1" u="none" strike="noStrike" dirty="0">
                          <a:effectLst/>
                          <a:latin typeface="+mn-lt"/>
                        </a:rPr>
                        <a:t>landslide modeling, machine learning, remote sensing)</a:t>
                      </a:r>
                      <a:endParaRPr lang="en-US" sz="1600" b="0" i="0" u="none" strike="noStrike" dirty="0">
                        <a:solidFill>
                          <a:srgbClr val="000000"/>
                        </a:solidFill>
                        <a:effectLst/>
                        <a:latin typeface="+mn-lt"/>
                      </a:endParaRPr>
                    </a:p>
                  </a:txBody>
                  <a:tcPr marL="11663" marR="11663" marT="11663" marB="0" anchor="ctr"/>
                </a:tc>
                <a:tc>
                  <a:txBody>
                    <a:bodyPr/>
                    <a:lstStyle/>
                    <a:p>
                      <a:pPr algn="l" fontAlgn="b"/>
                      <a:r>
                        <a:rPr lang="en-US" sz="1400" b="0" i="0" u="none" strike="noStrike" dirty="0">
                          <a:solidFill>
                            <a:srgbClr val="000000"/>
                          </a:solidFill>
                          <a:effectLst/>
                          <a:latin typeface="+mn-lt"/>
                          <a:hlinkClick r:id="rId6"/>
                        </a:rPr>
                        <a:t>Published Landslide Paper </a:t>
                      </a:r>
                      <a:endParaRPr lang="en-US" sz="1400" b="0" i="0" u="none" strike="noStrike" dirty="0">
                        <a:solidFill>
                          <a:srgbClr val="000000"/>
                        </a:solidFill>
                        <a:effectLst/>
                        <a:latin typeface="+mn-lt"/>
                      </a:endParaRPr>
                    </a:p>
                  </a:txBody>
                  <a:tcPr marL="11663" marR="11663" marT="11663" marB="0" anchor="ctr"/>
                </a:tc>
                <a:extLst>
                  <a:ext uri="{0D108BD9-81ED-4DB2-BD59-A6C34878D82A}">
                    <a16:rowId xmlns:a16="http://schemas.microsoft.com/office/drawing/2014/main" val="407559937"/>
                  </a:ext>
                </a:extLst>
              </a:tr>
              <a:tr h="800805">
                <a:tc>
                  <a:txBody>
                    <a:bodyPr/>
                    <a:lstStyle/>
                    <a:p>
                      <a:pPr algn="ctr" fontAlgn="b"/>
                      <a:r>
                        <a:rPr lang="en-US" sz="1600" u="none" strike="noStrike" dirty="0">
                          <a:effectLst/>
                          <a:latin typeface="+mn-lt"/>
                        </a:rPr>
                        <a:t>Flood Buyouts</a:t>
                      </a:r>
                      <a:endParaRPr lang="en-US" sz="1600" b="0" i="0" u="none" strike="noStrike" dirty="0">
                        <a:solidFill>
                          <a:srgbClr val="000000"/>
                        </a:solidFill>
                        <a:effectLst/>
                        <a:latin typeface="+mn-lt"/>
                      </a:endParaRPr>
                    </a:p>
                  </a:txBody>
                  <a:tcPr marL="11663" marR="11663" marT="11663" marB="0" anchor="ctr"/>
                </a:tc>
                <a:tc>
                  <a:txBody>
                    <a:bodyPr/>
                    <a:lstStyle/>
                    <a:p>
                      <a:pPr algn="ctr" fontAlgn="b"/>
                      <a:r>
                        <a:rPr lang="en-US" sz="1600" u="none" strike="noStrike" dirty="0">
                          <a:effectLst/>
                          <a:latin typeface="+mn-lt"/>
                        </a:rPr>
                        <a:t>NRCS</a:t>
                      </a:r>
                      <a:endParaRPr lang="en-US" sz="1600" b="0" i="0" u="none" strike="noStrike" dirty="0">
                        <a:solidFill>
                          <a:srgbClr val="000000"/>
                        </a:solidFill>
                        <a:effectLst/>
                        <a:latin typeface="+mn-lt"/>
                      </a:endParaRPr>
                    </a:p>
                  </a:txBody>
                  <a:tcPr marL="11663" marR="11663" marT="11663" marB="0" anchor="ctr"/>
                </a:tc>
                <a:tc>
                  <a:txBody>
                    <a:bodyPr/>
                    <a:lstStyle/>
                    <a:p>
                      <a:pPr algn="l" fontAlgn="b"/>
                      <a:r>
                        <a:rPr lang="en-US" sz="1600" u="none" strike="noStrike" dirty="0">
                          <a:effectLst/>
                          <a:latin typeface="+mn-lt"/>
                        </a:rPr>
                        <a:t> Katherine Garvey</a:t>
                      </a:r>
                      <a:endParaRPr lang="en-US" sz="1600" b="0" i="0" u="none" strike="noStrike" dirty="0">
                        <a:solidFill>
                          <a:srgbClr val="000000"/>
                        </a:solidFill>
                        <a:effectLst/>
                        <a:latin typeface="+mn-lt"/>
                      </a:endParaRPr>
                    </a:p>
                  </a:txBody>
                  <a:tcPr marL="11663" marR="11663" marT="11663" marB="0" anchor="ctr"/>
                </a:tc>
                <a:tc>
                  <a:txBody>
                    <a:bodyPr/>
                    <a:lstStyle/>
                    <a:p>
                      <a:pPr algn="l" fontAlgn="b"/>
                      <a:r>
                        <a:rPr lang="en-US" sz="1600" u="none" strike="noStrike" dirty="0">
                          <a:effectLst/>
                          <a:latin typeface="+mn-lt"/>
                        </a:rPr>
                        <a:t>WVU Land Use and Sustainability Law Clinic (legal and planning services)</a:t>
                      </a:r>
                      <a:endParaRPr lang="en-US" sz="1600" b="0" i="0" u="none" strike="noStrike" dirty="0">
                        <a:solidFill>
                          <a:srgbClr val="000000"/>
                        </a:solidFill>
                        <a:effectLst/>
                        <a:latin typeface="+mn-lt"/>
                      </a:endParaRPr>
                    </a:p>
                  </a:txBody>
                  <a:tcPr marL="11663" marR="11663" marT="11663" marB="0" anchor="ctr"/>
                </a:tc>
                <a:tc>
                  <a:txBody>
                    <a:bodyPr/>
                    <a:lstStyle/>
                    <a:p>
                      <a:pPr algn="l" fontAlgn="b"/>
                      <a:r>
                        <a:rPr lang="en-US" sz="1400" b="0" i="0" u="none" strike="noStrike" dirty="0">
                          <a:solidFill>
                            <a:srgbClr val="000000"/>
                          </a:solidFill>
                          <a:effectLst/>
                          <a:latin typeface="+mn-lt"/>
                          <a:hlinkClick r:id="rId7"/>
                        </a:rPr>
                        <a:t>Region 3 Resilience Report</a:t>
                      </a:r>
                      <a:r>
                        <a:rPr lang="en-US" sz="1400" b="0" i="0" u="none" strike="noStrike" dirty="0">
                          <a:solidFill>
                            <a:srgbClr val="000000"/>
                          </a:solidFill>
                          <a:effectLst/>
                          <a:latin typeface="+mn-lt"/>
                        </a:rPr>
                        <a:t> </a:t>
                      </a:r>
                      <a:r>
                        <a:rPr lang="en-US" sz="1400" b="0" i="0" u="none" strike="noStrike" dirty="0">
                          <a:solidFill>
                            <a:srgbClr val="000000"/>
                          </a:solidFill>
                          <a:effectLst/>
                          <a:latin typeface="+mn-lt"/>
                          <a:hlinkClick r:id="rId8"/>
                        </a:rPr>
                        <a:t>WV Public Broadcasting</a:t>
                      </a:r>
                      <a:endParaRPr lang="en-US" sz="1400" b="0" i="0" u="none" strike="noStrike" dirty="0">
                        <a:solidFill>
                          <a:srgbClr val="000000"/>
                        </a:solidFill>
                        <a:effectLst/>
                        <a:latin typeface="+mn-lt"/>
                      </a:endParaRPr>
                    </a:p>
                  </a:txBody>
                  <a:tcPr marL="11663" marR="11663" marT="11663" marB="0" anchor="ctr"/>
                </a:tc>
                <a:extLst>
                  <a:ext uri="{0D108BD9-81ED-4DB2-BD59-A6C34878D82A}">
                    <a16:rowId xmlns:a16="http://schemas.microsoft.com/office/drawing/2014/main" val="767537394"/>
                  </a:ext>
                </a:extLst>
              </a:tr>
              <a:tr h="672235">
                <a:tc>
                  <a:txBody>
                    <a:bodyPr/>
                    <a:lstStyle/>
                    <a:p>
                      <a:pPr algn="ctr" fontAlgn="b"/>
                      <a:r>
                        <a:rPr lang="en-US" sz="1600" u="none" strike="noStrike" dirty="0">
                          <a:effectLst/>
                          <a:latin typeface="+mn-lt"/>
                        </a:rPr>
                        <a:t>Community Recovery and Resiliency</a:t>
                      </a:r>
                      <a:endParaRPr lang="en-US" sz="1600" b="0" i="0" u="none" strike="noStrike" dirty="0">
                        <a:solidFill>
                          <a:srgbClr val="000000"/>
                        </a:solidFill>
                        <a:effectLst/>
                        <a:latin typeface="+mn-lt"/>
                      </a:endParaRPr>
                    </a:p>
                  </a:txBody>
                  <a:tcPr marL="11663" marR="11663" marT="11663" marB="0" anchor="ctr"/>
                </a:tc>
                <a:tc>
                  <a:txBody>
                    <a:bodyPr/>
                    <a:lstStyle/>
                    <a:p>
                      <a:pPr algn="ctr" fontAlgn="b"/>
                      <a:r>
                        <a:rPr lang="en-US" sz="1600" u="none" strike="noStrike" dirty="0">
                          <a:effectLst/>
                          <a:latin typeface="+mn-lt"/>
                        </a:rPr>
                        <a:t>NSF</a:t>
                      </a:r>
                      <a:endParaRPr lang="en-US" sz="1600" b="0" i="0" u="none" strike="noStrike" dirty="0">
                        <a:solidFill>
                          <a:srgbClr val="000000"/>
                        </a:solidFill>
                        <a:effectLst/>
                        <a:latin typeface="+mn-lt"/>
                      </a:endParaRPr>
                    </a:p>
                  </a:txBody>
                  <a:tcPr marL="11663" marR="11663" marT="11663" marB="0" anchor="ctr"/>
                </a:tc>
                <a:tc>
                  <a:txBody>
                    <a:bodyPr/>
                    <a:lstStyle/>
                    <a:p>
                      <a:pPr algn="l" fontAlgn="b"/>
                      <a:r>
                        <a:rPr lang="en-US" sz="1600" u="none" strike="noStrike" dirty="0">
                          <a:effectLst/>
                          <a:latin typeface="+mn-lt"/>
                        </a:rPr>
                        <a:t> Jamie Shinn</a:t>
                      </a:r>
                      <a:endParaRPr lang="en-US" sz="1600" b="0" i="0" u="none" strike="noStrike" dirty="0">
                        <a:solidFill>
                          <a:srgbClr val="000000"/>
                        </a:solidFill>
                        <a:effectLst/>
                        <a:latin typeface="+mn-lt"/>
                      </a:endParaRPr>
                    </a:p>
                  </a:txBody>
                  <a:tcPr marL="11663" marR="11663" marT="11663" marB="0" anchor="ctr"/>
                </a:tc>
                <a:tc>
                  <a:txBody>
                    <a:bodyPr/>
                    <a:lstStyle/>
                    <a:p>
                      <a:pPr algn="l" fontAlgn="b"/>
                      <a:r>
                        <a:rPr lang="en-US" sz="1600" u="none" strike="noStrike" dirty="0" smtClean="0">
                          <a:effectLst/>
                          <a:latin typeface="+mn-lt"/>
                        </a:rPr>
                        <a:t>Adjunct WVU </a:t>
                      </a:r>
                      <a:r>
                        <a:rPr lang="en-US" sz="1600" u="none" strike="noStrike" dirty="0">
                          <a:effectLst/>
                          <a:latin typeface="+mn-lt"/>
                        </a:rPr>
                        <a:t>Geography Professor</a:t>
                      </a:r>
                      <a:br>
                        <a:rPr lang="en-US" sz="1600" u="none" strike="noStrike" dirty="0">
                          <a:effectLst/>
                          <a:latin typeface="+mn-lt"/>
                        </a:rPr>
                      </a:br>
                      <a:r>
                        <a:rPr lang="en-US" sz="1600" u="none" strike="noStrike" dirty="0">
                          <a:effectLst/>
                          <a:latin typeface="+mn-lt"/>
                        </a:rPr>
                        <a:t>(</a:t>
                      </a:r>
                      <a:r>
                        <a:rPr lang="en-US" sz="1600" i="1" u="none" strike="noStrike" dirty="0">
                          <a:effectLst/>
                          <a:latin typeface="+mn-lt"/>
                        </a:rPr>
                        <a:t>social science, community engagement</a:t>
                      </a:r>
                      <a:r>
                        <a:rPr lang="en-US" sz="1600" u="none" strike="noStrike" dirty="0">
                          <a:effectLst/>
                          <a:latin typeface="+mn-lt"/>
                        </a:rPr>
                        <a:t>)</a:t>
                      </a:r>
                      <a:endParaRPr lang="en-US" sz="1600" b="0" i="0" u="none" strike="noStrike" dirty="0">
                        <a:solidFill>
                          <a:srgbClr val="000000"/>
                        </a:solidFill>
                        <a:effectLst/>
                        <a:latin typeface="+mn-lt"/>
                      </a:endParaRPr>
                    </a:p>
                  </a:txBody>
                  <a:tcPr marL="11663" marR="11663" marT="11663" marB="0" anchor="ctr"/>
                </a:tc>
                <a:tc>
                  <a:txBody>
                    <a:bodyPr/>
                    <a:lstStyle/>
                    <a:p>
                      <a:pPr algn="l" fontAlgn="b"/>
                      <a:r>
                        <a:rPr lang="en-US" sz="1400" b="0" i="0" u="none" strike="noStrike" dirty="0">
                          <a:solidFill>
                            <a:srgbClr val="000000"/>
                          </a:solidFill>
                          <a:effectLst/>
                          <a:latin typeface="+mn-lt"/>
                          <a:hlinkClick r:id="rId9"/>
                        </a:rPr>
                        <a:t>WV Public Broadcasting</a:t>
                      </a:r>
                      <a:endParaRPr lang="en-US" sz="1400" b="0" i="0" u="none" strike="noStrike" dirty="0">
                        <a:solidFill>
                          <a:srgbClr val="000000"/>
                        </a:solidFill>
                        <a:effectLst/>
                        <a:latin typeface="+mn-lt"/>
                      </a:endParaRPr>
                    </a:p>
                  </a:txBody>
                  <a:tcPr marL="11663" marR="11663" marT="11663" marB="0" anchor="ctr"/>
                </a:tc>
                <a:extLst>
                  <a:ext uri="{0D108BD9-81ED-4DB2-BD59-A6C34878D82A}">
                    <a16:rowId xmlns:a16="http://schemas.microsoft.com/office/drawing/2014/main" val="2311814898"/>
                  </a:ext>
                </a:extLst>
              </a:tr>
            </a:tbl>
          </a:graphicData>
        </a:graphic>
      </p:graphicFrame>
      <p:pic>
        <p:nvPicPr>
          <p:cNvPr id="8" name="Picture 7" descr="A close-up of a person smiling&#10;&#10;Description automatically generated">
            <a:extLst>
              <a:ext uri="{FF2B5EF4-FFF2-40B4-BE49-F238E27FC236}">
                <a16:creationId xmlns:a16="http://schemas.microsoft.com/office/drawing/2014/main" id="{B6CA27F7-89C3-40AB-8F1F-EEF9671EB97E}"/>
              </a:ext>
            </a:extLst>
          </p:cNvPr>
          <p:cNvPicPr>
            <a:picLocks noChangeAspect="1"/>
          </p:cNvPicPr>
          <p:nvPr/>
        </p:nvPicPr>
        <p:blipFill>
          <a:blip r:embed="rId10"/>
          <a:stretch>
            <a:fillRect/>
          </a:stretch>
        </p:blipFill>
        <p:spPr>
          <a:xfrm>
            <a:off x="5457782" y="4053970"/>
            <a:ext cx="548369" cy="731159"/>
          </a:xfrm>
          <a:prstGeom prst="rect">
            <a:avLst/>
          </a:prstGeom>
        </p:spPr>
      </p:pic>
      <p:pic>
        <p:nvPicPr>
          <p:cNvPr id="10" name="Picture 9" descr="A person wearing a hat and standing in a field with trees and mountains in the background&#10;&#10;Description automatically generated with low confidence">
            <a:extLst>
              <a:ext uri="{FF2B5EF4-FFF2-40B4-BE49-F238E27FC236}">
                <a16:creationId xmlns:a16="http://schemas.microsoft.com/office/drawing/2014/main" id="{F4759F37-924E-4200-9123-81DDD20153DC}"/>
              </a:ext>
            </a:extLst>
          </p:cNvPr>
          <p:cNvPicPr>
            <a:picLocks noChangeAspect="1"/>
          </p:cNvPicPr>
          <p:nvPr/>
        </p:nvPicPr>
        <p:blipFill rotWithShape="1">
          <a:blip r:embed="rId11"/>
          <a:srcRect l="16284" t="19540" r="22306"/>
          <a:stretch/>
        </p:blipFill>
        <p:spPr>
          <a:xfrm>
            <a:off x="5441641" y="3320608"/>
            <a:ext cx="564508" cy="615387"/>
          </a:xfrm>
          <a:prstGeom prst="rect">
            <a:avLst/>
          </a:prstGeom>
        </p:spPr>
      </p:pic>
      <p:pic>
        <p:nvPicPr>
          <p:cNvPr id="12" name="Picture 11" descr="A person with the arms crossed&#10;&#10;Description automatically generated with low confidence">
            <a:extLst>
              <a:ext uri="{FF2B5EF4-FFF2-40B4-BE49-F238E27FC236}">
                <a16:creationId xmlns:a16="http://schemas.microsoft.com/office/drawing/2014/main" id="{B443AFBC-981E-4CC1-AAEA-A9509DD37315}"/>
              </a:ext>
            </a:extLst>
          </p:cNvPr>
          <p:cNvPicPr>
            <a:picLocks noChangeAspect="1"/>
          </p:cNvPicPr>
          <p:nvPr/>
        </p:nvPicPr>
        <p:blipFill rotWithShape="1">
          <a:blip r:embed="rId12"/>
          <a:srcRect l="24264" t="9210" r="18616" b="28703"/>
          <a:stretch/>
        </p:blipFill>
        <p:spPr>
          <a:xfrm>
            <a:off x="5466020" y="4819987"/>
            <a:ext cx="548369" cy="643177"/>
          </a:xfrm>
          <a:prstGeom prst="rect">
            <a:avLst/>
          </a:prstGeom>
        </p:spPr>
      </p:pic>
      <p:sp>
        <p:nvSpPr>
          <p:cNvPr id="14" name="TextBox 13">
            <a:extLst>
              <a:ext uri="{FF2B5EF4-FFF2-40B4-BE49-F238E27FC236}">
                <a16:creationId xmlns:a16="http://schemas.microsoft.com/office/drawing/2014/main" id="{51DAE107-1846-42B7-9E94-B2BC0465E8D4}"/>
              </a:ext>
            </a:extLst>
          </p:cNvPr>
          <p:cNvSpPr txBox="1"/>
          <p:nvPr/>
        </p:nvSpPr>
        <p:spPr>
          <a:xfrm>
            <a:off x="738186" y="1456455"/>
            <a:ext cx="10715627" cy="369332"/>
          </a:xfrm>
          <a:prstGeom prst="rect">
            <a:avLst/>
          </a:prstGeom>
          <a:noFill/>
        </p:spPr>
        <p:txBody>
          <a:bodyPr wrap="square" rtlCol="0">
            <a:spAutoFit/>
          </a:bodyPr>
          <a:lstStyle/>
          <a:p>
            <a:r>
              <a:rPr lang="en-US" i="1" dirty="0"/>
              <a:t>Partnerships among faculty members expand the subject matter expertise for hazard mitigation planning</a:t>
            </a:r>
          </a:p>
        </p:txBody>
      </p:sp>
      <p:pic>
        <p:nvPicPr>
          <p:cNvPr id="16" name="Picture 15">
            <a:extLst>
              <a:ext uri="{FF2B5EF4-FFF2-40B4-BE49-F238E27FC236}">
                <a16:creationId xmlns:a16="http://schemas.microsoft.com/office/drawing/2014/main" id="{7BE13A9A-5219-4EB0-8856-EED46701E51F}"/>
              </a:ext>
            </a:extLst>
          </p:cNvPr>
          <p:cNvPicPr>
            <a:picLocks noChangeAspect="1"/>
          </p:cNvPicPr>
          <p:nvPr/>
        </p:nvPicPr>
        <p:blipFill>
          <a:blip r:embed="rId13"/>
          <a:stretch>
            <a:fillRect/>
          </a:stretch>
        </p:blipFill>
        <p:spPr>
          <a:xfrm flipH="1">
            <a:off x="5466018" y="2440133"/>
            <a:ext cx="540131" cy="677811"/>
          </a:xfrm>
          <a:prstGeom prst="rect">
            <a:avLst/>
          </a:prstGeom>
        </p:spPr>
      </p:pic>
      <p:sp>
        <p:nvSpPr>
          <p:cNvPr id="19" name="TextBox 18">
            <a:extLst>
              <a:ext uri="{FF2B5EF4-FFF2-40B4-BE49-F238E27FC236}">
                <a16:creationId xmlns:a16="http://schemas.microsoft.com/office/drawing/2014/main" id="{2561641D-7B88-4DCB-965A-622420ABAD54}"/>
              </a:ext>
            </a:extLst>
          </p:cNvPr>
          <p:cNvSpPr txBox="1"/>
          <p:nvPr/>
        </p:nvSpPr>
        <p:spPr>
          <a:xfrm>
            <a:off x="640557" y="5394974"/>
            <a:ext cx="5006502" cy="369332"/>
          </a:xfrm>
          <a:prstGeom prst="rect">
            <a:avLst/>
          </a:prstGeom>
          <a:noFill/>
        </p:spPr>
        <p:txBody>
          <a:bodyPr wrap="square" rtlCol="0">
            <a:spAutoFit/>
          </a:bodyPr>
          <a:lstStyle/>
          <a:p>
            <a:r>
              <a:rPr lang="en-US" sz="1200" baseline="30000" dirty="0"/>
              <a:t>1</a:t>
            </a:r>
            <a:r>
              <a:rPr lang="en-US" dirty="0"/>
              <a:t> </a:t>
            </a:r>
            <a:r>
              <a:rPr lang="en-US" sz="1100" dirty="0"/>
              <a:t>Total Exposure in Floodplain (TEIF), Total Exposure Area Landslide (TEAL)</a:t>
            </a:r>
            <a:endParaRPr lang="en-US" dirty="0"/>
          </a:p>
        </p:txBody>
      </p:sp>
      <p:sp>
        <p:nvSpPr>
          <p:cNvPr id="13" name="Title 3">
            <a:extLst>
              <a:ext uri="{FF2B5EF4-FFF2-40B4-BE49-F238E27FC236}">
                <a16:creationId xmlns:a16="http://schemas.microsoft.com/office/drawing/2014/main" id="{E551DE35-B6D0-4D8E-B0E4-EA7D7B77EB80}"/>
              </a:ext>
            </a:extLst>
          </p:cNvPr>
          <p:cNvSpPr>
            <a:spLocks noGrp="1"/>
          </p:cNvSpPr>
          <p:nvPr>
            <p:ph type="title"/>
          </p:nvPr>
        </p:nvSpPr>
        <p:spPr>
          <a:xfrm>
            <a:off x="738188" y="452438"/>
            <a:ext cx="10715625" cy="742950"/>
          </a:xfrm>
        </p:spPr>
        <p:txBody>
          <a:bodyPr>
            <a:normAutofit/>
          </a:bodyPr>
          <a:lstStyle/>
          <a:p>
            <a:r>
              <a:rPr lang="en-US" dirty="0"/>
              <a:t>WVU Faculty Supporting Hazard Mitigation Projects</a:t>
            </a:r>
          </a:p>
        </p:txBody>
      </p:sp>
    </p:spTree>
    <p:extLst>
      <p:ext uri="{BB962C8B-B14F-4D97-AF65-F5344CB8AC3E}">
        <p14:creationId xmlns:p14="http://schemas.microsoft.com/office/powerpoint/2010/main" val="1596724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C0FF2C9-3960-4FCC-9507-982355B63A43}"/>
              </a:ext>
            </a:extLst>
          </p:cNvPr>
          <p:cNvSpPr txBox="1"/>
          <p:nvPr/>
        </p:nvSpPr>
        <p:spPr>
          <a:xfrm>
            <a:off x="0" y="5809297"/>
            <a:ext cx="12191999" cy="1323439"/>
          </a:xfrm>
          <a:prstGeom prst="rect">
            <a:avLst/>
          </a:prstGeom>
          <a:solidFill>
            <a:schemeClr val="bg1"/>
          </a:solidFill>
        </p:spPr>
        <p:txBody>
          <a:bodyPr wrap="square" rtlCol="0">
            <a:spAutoFit/>
          </a:bodyPr>
          <a:lstStyle/>
          <a:p>
            <a:pPr algn="ctr"/>
            <a:endParaRPr lang="en-US" sz="1600" b="1" i="1" dirty="0"/>
          </a:p>
          <a:p>
            <a:pPr algn="ctr"/>
            <a:endParaRPr lang="en-US" sz="1600" b="1" i="1" dirty="0"/>
          </a:p>
          <a:p>
            <a:pPr algn="ctr"/>
            <a:r>
              <a:rPr lang="en-US" sz="1600" i="1" dirty="0" smtClean="0"/>
              <a:t/>
            </a:r>
            <a:br>
              <a:rPr lang="en-US" sz="1600" i="1" dirty="0" smtClean="0"/>
            </a:br>
            <a:r>
              <a:rPr lang="en-US" sz="1600" i="1" dirty="0" smtClean="0"/>
              <a:t>A </a:t>
            </a:r>
            <a:r>
              <a:rPr lang="en-US" sz="1600" i="1" dirty="0"/>
              <a:t>statewide </a:t>
            </a:r>
            <a:r>
              <a:rPr lang="en-US" sz="1600" b="1" i="1" dirty="0"/>
              <a:t>landslide susceptibility </a:t>
            </a:r>
            <a:r>
              <a:rPr lang="en-US" sz="1600" i="1" dirty="0"/>
              <a:t>(high, moderate, low risk) map was created from FEMA-purchased QL2 LiDAR data</a:t>
            </a:r>
          </a:p>
          <a:p>
            <a:pPr algn="ctr"/>
            <a:endParaRPr lang="en-US" sz="1600" i="1" dirty="0"/>
          </a:p>
        </p:txBody>
      </p:sp>
      <p:sp>
        <p:nvSpPr>
          <p:cNvPr id="4" name="Title 3">
            <a:extLst>
              <a:ext uri="{FF2B5EF4-FFF2-40B4-BE49-F238E27FC236}">
                <a16:creationId xmlns:a16="http://schemas.microsoft.com/office/drawing/2014/main" id="{3031CE9B-6D0B-4B93-937A-7E98B3CE9A93}"/>
              </a:ext>
            </a:extLst>
          </p:cNvPr>
          <p:cNvSpPr>
            <a:spLocks noGrp="1"/>
          </p:cNvSpPr>
          <p:nvPr>
            <p:ph type="title"/>
          </p:nvPr>
        </p:nvSpPr>
        <p:spPr/>
        <p:txBody>
          <a:bodyPr>
            <a:normAutofit/>
          </a:bodyPr>
          <a:lstStyle/>
          <a:p>
            <a:r>
              <a:rPr lang="en-US" dirty="0"/>
              <a:t>Example 1: Landslide Hazard Risk Assessment</a:t>
            </a:r>
          </a:p>
        </p:txBody>
      </p:sp>
      <p:pic>
        <p:nvPicPr>
          <p:cNvPr id="9" name="Picture 8">
            <a:extLst>
              <a:ext uri="{FF2B5EF4-FFF2-40B4-BE49-F238E27FC236}">
                <a16:creationId xmlns:a16="http://schemas.microsoft.com/office/drawing/2014/main" id="{2A9D814B-1A5C-4226-92E6-95FABBEE563C}"/>
              </a:ext>
            </a:extLst>
          </p:cNvPr>
          <p:cNvPicPr>
            <a:picLocks noChangeAspect="1"/>
          </p:cNvPicPr>
          <p:nvPr/>
        </p:nvPicPr>
        <p:blipFill rotWithShape="1">
          <a:blip r:embed="rId3"/>
          <a:srcRect b="1679"/>
          <a:stretch/>
        </p:blipFill>
        <p:spPr>
          <a:xfrm>
            <a:off x="7411754" y="1385309"/>
            <a:ext cx="2565617" cy="4922700"/>
          </a:xfrm>
          <a:prstGeom prst="rect">
            <a:avLst/>
          </a:prstGeom>
        </p:spPr>
      </p:pic>
      <p:pic>
        <p:nvPicPr>
          <p:cNvPr id="10" name="Picture 9">
            <a:extLst>
              <a:ext uri="{FF2B5EF4-FFF2-40B4-BE49-F238E27FC236}">
                <a16:creationId xmlns:a16="http://schemas.microsoft.com/office/drawing/2014/main" id="{269E9F4D-4995-4A46-B642-CA0FAF75C8F1}"/>
              </a:ext>
            </a:extLst>
          </p:cNvPr>
          <p:cNvPicPr>
            <a:picLocks noChangeAspect="1"/>
          </p:cNvPicPr>
          <p:nvPr/>
        </p:nvPicPr>
        <p:blipFill>
          <a:blip r:embed="rId4"/>
          <a:stretch>
            <a:fillRect/>
          </a:stretch>
        </p:blipFill>
        <p:spPr>
          <a:xfrm>
            <a:off x="676540" y="1480980"/>
            <a:ext cx="3373103" cy="2478431"/>
          </a:xfrm>
          <a:prstGeom prst="rect">
            <a:avLst/>
          </a:prstGeom>
          <a:ln>
            <a:noFill/>
          </a:ln>
          <a:effectLst>
            <a:outerShdw blurRad="292100" dist="139700" dir="2700000" algn="tl" rotWithShape="0">
              <a:srgbClr val="333333">
                <a:alpha val="65000"/>
              </a:srgbClr>
            </a:outerShdw>
          </a:effectLst>
        </p:spPr>
      </p:pic>
      <p:pic>
        <p:nvPicPr>
          <p:cNvPr id="11" name="Picture 4">
            <a:extLst>
              <a:ext uri="{FF2B5EF4-FFF2-40B4-BE49-F238E27FC236}">
                <a16:creationId xmlns:a16="http://schemas.microsoft.com/office/drawing/2014/main" id="{130C73BA-1E41-4BEE-A4E3-398F8E0F4E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551" r="22106"/>
          <a:stretch/>
        </p:blipFill>
        <p:spPr bwMode="auto">
          <a:xfrm>
            <a:off x="4312453" y="1395021"/>
            <a:ext cx="2836492" cy="489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6345C40-F88C-4E6C-8134-89FB8E02A8FF}"/>
              </a:ext>
            </a:extLst>
          </p:cNvPr>
          <p:cNvSpPr txBox="1"/>
          <p:nvPr/>
        </p:nvSpPr>
        <p:spPr>
          <a:xfrm>
            <a:off x="738189" y="4109415"/>
            <a:ext cx="3242432" cy="1477328"/>
          </a:xfrm>
          <a:prstGeom prst="rect">
            <a:avLst/>
          </a:prstGeom>
          <a:solidFill>
            <a:schemeClr val="accent1">
              <a:lumMod val="20000"/>
              <a:lumOff val="80000"/>
            </a:schemeClr>
          </a:solidFill>
        </p:spPr>
        <p:txBody>
          <a:bodyPr wrap="square" rtlCol="0">
            <a:spAutoFit/>
          </a:bodyPr>
          <a:lstStyle/>
          <a:p>
            <a:pPr algn="ctr"/>
            <a:r>
              <a:rPr lang="en-US" sz="2000" dirty="0">
                <a:solidFill>
                  <a:schemeClr val="accent1">
                    <a:lumMod val="50000"/>
                  </a:schemeClr>
                </a:solidFill>
              </a:rPr>
              <a:t>April 2020 </a:t>
            </a:r>
            <a:r>
              <a:rPr lang="en-US" sz="2000" b="1" dirty="0" smtClean="0">
                <a:solidFill>
                  <a:schemeClr val="accent1">
                    <a:lumMod val="50000"/>
                  </a:schemeClr>
                </a:solidFill>
              </a:rPr>
              <a:t>Landslide</a:t>
            </a:r>
            <a:br>
              <a:rPr lang="en-US" sz="2000" b="1" dirty="0" smtClean="0">
                <a:solidFill>
                  <a:schemeClr val="accent1">
                    <a:lumMod val="50000"/>
                  </a:schemeClr>
                </a:solidFill>
              </a:rPr>
            </a:br>
            <a:endParaRPr lang="en-US" sz="2000" b="1" dirty="0">
              <a:solidFill>
                <a:schemeClr val="accent1">
                  <a:lumMod val="50000"/>
                </a:schemeClr>
              </a:solidFill>
            </a:endParaRPr>
          </a:p>
          <a:p>
            <a:pPr algn="ctr"/>
            <a:r>
              <a:rPr lang="en-US" dirty="0" smtClean="0">
                <a:solidFill>
                  <a:schemeClr val="accent1">
                    <a:lumMod val="50000"/>
                  </a:schemeClr>
                </a:solidFill>
              </a:rPr>
              <a:t> </a:t>
            </a:r>
            <a:r>
              <a:rPr lang="en-US" dirty="0">
                <a:solidFill>
                  <a:schemeClr val="accent1">
                    <a:lumMod val="50000"/>
                  </a:schemeClr>
                </a:solidFill>
              </a:rPr>
              <a:t>Wood County, </a:t>
            </a:r>
            <a:r>
              <a:rPr lang="en-US" dirty="0" smtClean="0">
                <a:solidFill>
                  <a:schemeClr val="accent1">
                    <a:lumMod val="50000"/>
                  </a:schemeClr>
                </a:solidFill>
              </a:rPr>
              <a:t>WV</a:t>
            </a:r>
            <a:br>
              <a:rPr lang="en-US" dirty="0" smtClean="0">
                <a:solidFill>
                  <a:schemeClr val="accent1">
                    <a:lumMod val="50000"/>
                  </a:schemeClr>
                </a:solidFill>
              </a:rPr>
            </a:br>
            <a:r>
              <a:rPr lang="en-US" dirty="0">
                <a:solidFill>
                  <a:schemeClr val="accent1">
                    <a:lumMod val="50000"/>
                  </a:schemeClr>
                </a:solidFill>
              </a:rPr>
              <a:t/>
            </a:r>
            <a:br>
              <a:rPr lang="en-US" dirty="0">
                <a:solidFill>
                  <a:schemeClr val="accent1">
                    <a:lumMod val="50000"/>
                  </a:schemeClr>
                </a:solidFill>
              </a:rPr>
            </a:br>
            <a:r>
              <a:rPr lang="en-US" sz="1400" i="1" dirty="0">
                <a:solidFill>
                  <a:schemeClr val="accent1">
                    <a:lumMod val="50000"/>
                  </a:schemeClr>
                </a:solidFill>
              </a:rPr>
              <a:t>Impacted home moved from foundation</a:t>
            </a:r>
            <a:endParaRPr lang="en-US" sz="1400" dirty="0">
              <a:solidFill>
                <a:schemeClr val="accent1">
                  <a:lumMod val="50000"/>
                </a:schemeClr>
              </a:solidFill>
            </a:endParaRPr>
          </a:p>
        </p:txBody>
      </p:sp>
      <p:sp>
        <p:nvSpPr>
          <p:cNvPr id="13" name="Speech Bubble: Rectangle with Corners Rounded 12">
            <a:extLst>
              <a:ext uri="{FF2B5EF4-FFF2-40B4-BE49-F238E27FC236}">
                <a16:creationId xmlns:a16="http://schemas.microsoft.com/office/drawing/2014/main" id="{9225EA72-9E4F-4A3B-917F-0B12FA7CC190}"/>
              </a:ext>
            </a:extLst>
          </p:cNvPr>
          <p:cNvSpPr/>
          <p:nvPr/>
        </p:nvSpPr>
        <p:spPr>
          <a:xfrm>
            <a:off x="8694562" y="4099702"/>
            <a:ext cx="1262706" cy="845267"/>
          </a:xfrm>
          <a:prstGeom prst="wedgeRoundRectCallout">
            <a:avLst>
              <a:gd name="adj1" fmla="val -64326"/>
              <a:gd name="adj2" fmla="val -129152"/>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Landslide Susceptibility Zone</a:t>
            </a:r>
          </a:p>
        </p:txBody>
      </p:sp>
      <p:sp>
        <p:nvSpPr>
          <p:cNvPr id="14" name="Speech Bubble: Rectangle with Corners Rounded 13">
            <a:extLst>
              <a:ext uri="{FF2B5EF4-FFF2-40B4-BE49-F238E27FC236}">
                <a16:creationId xmlns:a16="http://schemas.microsoft.com/office/drawing/2014/main" id="{6FD52887-48B1-4F27-9881-471434C5CF5F}"/>
              </a:ext>
            </a:extLst>
          </p:cNvPr>
          <p:cNvSpPr/>
          <p:nvPr/>
        </p:nvSpPr>
        <p:spPr>
          <a:xfrm>
            <a:off x="8959273" y="2462873"/>
            <a:ext cx="966963" cy="466754"/>
          </a:xfrm>
          <a:prstGeom prst="wedgeRoundRectCallout">
            <a:avLst>
              <a:gd name="adj1" fmla="val -88421"/>
              <a:gd name="adj2" fmla="val -133363"/>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Impacted Home</a:t>
            </a:r>
          </a:p>
        </p:txBody>
      </p:sp>
      <p:sp>
        <p:nvSpPr>
          <p:cNvPr id="16" name="TextBox 15">
            <a:extLst>
              <a:ext uri="{FF2B5EF4-FFF2-40B4-BE49-F238E27FC236}">
                <a16:creationId xmlns:a16="http://schemas.microsoft.com/office/drawing/2014/main" id="{EF711A86-3C07-43F6-9670-B493F4BA9A85}"/>
              </a:ext>
            </a:extLst>
          </p:cNvPr>
          <p:cNvSpPr txBox="1"/>
          <p:nvPr/>
        </p:nvSpPr>
        <p:spPr>
          <a:xfrm>
            <a:off x="7622615" y="5916042"/>
            <a:ext cx="2266855" cy="338554"/>
          </a:xfrm>
          <a:prstGeom prst="rect">
            <a:avLst/>
          </a:prstGeom>
          <a:solidFill>
            <a:schemeClr val="bg1">
              <a:lumMod val="85000"/>
            </a:schemeClr>
          </a:solidFill>
        </p:spPr>
        <p:txBody>
          <a:bodyPr wrap="square" rtlCol="0">
            <a:spAutoFit/>
          </a:bodyPr>
          <a:lstStyle/>
          <a:p>
            <a:pPr algn="ctr"/>
            <a:r>
              <a:rPr lang="en-US" sz="1600" dirty="0"/>
              <a:t>Spring 2020 Imagery</a:t>
            </a:r>
          </a:p>
        </p:txBody>
      </p:sp>
      <p:sp>
        <p:nvSpPr>
          <p:cNvPr id="17" name="TextBox 16">
            <a:extLst>
              <a:ext uri="{FF2B5EF4-FFF2-40B4-BE49-F238E27FC236}">
                <a16:creationId xmlns:a16="http://schemas.microsoft.com/office/drawing/2014/main" id="{8AF94CA7-5431-4EFB-B750-B7CDD15A3DD3}"/>
              </a:ext>
            </a:extLst>
          </p:cNvPr>
          <p:cNvSpPr txBox="1"/>
          <p:nvPr/>
        </p:nvSpPr>
        <p:spPr>
          <a:xfrm>
            <a:off x="5036337" y="3691700"/>
            <a:ext cx="793643" cy="584775"/>
          </a:xfrm>
          <a:prstGeom prst="rect">
            <a:avLst/>
          </a:prstGeom>
          <a:noFill/>
        </p:spPr>
        <p:txBody>
          <a:bodyPr wrap="square" rtlCol="0">
            <a:spAutoFit/>
          </a:bodyPr>
          <a:lstStyle/>
          <a:p>
            <a:r>
              <a:rPr lang="en-US" sz="1600" dirty="0">
                <a:solidFill>
                  <a:schemeClr val="bg1"/>
                </a:solidFill>
              </a:rPr>
              <a:t>Higher Risk</a:t>
            </a:r>
          </a:p>
        </p:txBody>
      </p:sp>
      <p:sp>
        <p:nvSpPr>
          <p:cNvPr id="18" name="TextBox 17">
            <a:extLst>
              <a:ext uri="{FF2B5EF4-FFF2-40B4-BE49-F238E27FC236}">
                <a16:creationId xmlns:a16="http://schemas.microsoft.com/office/drawing/2014/main" id="{1148830F-39E6-42A3-919C-8EBB751824F6}"/>
              </a:ext>
            </a:extLst>
          </p:cNvPr>
          <p:cNvSpPr txBox="1"/>
          <p:nvPr/>
        </p:nvSpPr>
        <p:spPr>
          <a:xfrm>
            <a:off x="10149141" y="3011668"/>
            <a:ext cx="1535180" cy="369332"/>
          </a:xfrm>
          <a:prstGeom prst="rect">
            <a:avLst/>
          </a:prstGeom>
          <a:solidFill>
            <a:schemeClr val="bg1"/>
          </a:solidFill>
        </p:spPr>
        <p:txBody>
          <a:bodyPr wrap="square" rtlCol="0">
            <a:spAutoFit/>
          </a:bodyPr>
          <a:lstStyle/>
          <a:p>
            <a:r>
              <a:rPr lang="en-US" dirty="0">
                <a:hlinkClick r:id="rId6"/>
              </a:rPr>
              <a:t>WV Flood Tool</a:t>
            </a:r>
            <a:endParaRPr lang="en-US" dirty="0"/>
          </a:p>
        </p:txBody>
      </p:sp>
      <p:sp>
        <p:nvSpPr>
          <p:cNvPr id="19" name="TextBox 18">
            <a:extLst>
              <a:ext uri="{FF2B5EF4-FFF2-40B4-BE49-F238E27FC236}">
                <a16:creationId xmlns:a16="http://schemas.microsoft.com/office/drawing/2014/main" id="{83558E57-348C-4B17-AEDD-10B9CC2DD9F6}"/>
              </a:ext>
            </a:extLst>
          </p:cNvPr>
          <p:cNvSpPr txBox="1"/>
          <p:nvPr/>
        </p:nvSpPr>
        <p:spPr>
          <a:xfrm>
            <a:off x="10127688" y="3730370"/>
            <a:ext cx="1942136" cy="369332"/>
          </a:xfrm>
          <a:prstGeom prst="rect">
            <a:avLst/>
          </a:prstGeom>
          <a:solidFill>
            <a:schemeClr val="bg1"/>
          </a:solidFill>
        </p:spPr>
        <p:txBody>
          <a:bodyPr wrap="square" rtlCol="0">
            <a:spAutoFit/>
          </a:bodyPr>
          <a:lstStyle/>
          <a:p>
            <a:r>
              <a:rPr lang="en-US" dirty="0">
                <a:hlinkClick r:id="rId7"/>
              </a:rPr>
              <a:t>WV Landslide Tool</a:t>
            </a:r>
            <a:endParaRPr lang="en-US" dirty="0"/>
          </a:p>
        </p:txBody>
      </p:sp>
      <p:sp>
        <p:nvSpPr>
          <p:cNvPr id="33" name="TextBox 32">
            <a:extLst>
              <a:ext uri="{FF2B5EF4-FFF2-40B4-BE49-F238E27FC236}">
                <a16:creationId xmlns:a16="http://schemas.microsoft.com/office/drawing/2014/main" id="{D08634AF-A12B-4306-B654-81F12587807A}"/>
              </a:ext>
            </a:extLst>
          </p:cNvPr>
          <p:cNvSpPr txBox="1"/>
          <p:nvPr/>
        </p:nvSpPr>
        <p:spPr>
          <a:xfrm>
            <a:off x="4554011" y="5900860"/>
            <a:ext cx="2353375" cy="338554"/>
          </a:xfrm>
          <a:prstGeom prst="rect">
            <a:avLst/>
          </a:prstGeom>
          <a:solidFill>
            <a:schemeClr val="bg1">
              <a:lumMod val="85000"/>
            </a:schemeClr>
          </a:solidFill>
        </p:spPr>
        <p:txBody>
          <a:bodyPr wrap="square" rtlCol="0">
            <a:spAutoFit/>
          </a:bodyPr>
          <a:lstStyle/>
          <a:p>
            <a:pPr algn="ctr"/>
            <a:r>
              <a:rPr lang="en-US" sz="1600" dirty="0"/>
              <a:t>Landslide Susceptibility</a:t>
            </a:r>
          </a:p>
        </p:txBody>
      </p:sp>
      <p:sp>
        <p:nvSpPr>
          <p:cNvPr id="21" name="Explosion: 8 Points 10">
            <a:extLst>
              <a:ext uri="{FF2B5EF4-FFF2-40B4-BE49-F238E27FC236}">
                <a16:creationId xmlns:a16="http://schemas.microsoft.com/office/drawing/2014/main" id="{D3EF534D-A393-49C4-BF90-6BD2FDE52301}"/>
              </a:ext>
            </a:extLst>
          </p:cNvPr>
          <p:cNvSpPr/>
          <p:nvPr/>
        </p:nvSpPr>
        <p:spPr>
          <a:xfrm>
            <a:off x="10127688" y="57900"/>
            <a:ext cx="2132980" cy="1199002"/>
          </a:xfrm>
          <a:prstGeom prst="irregularSeal1">
            <a:avLst/>
          </a:prstGeom>
          <a:solidFill>
            <a:srgbClr val="73997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t>Mitigation</a:t>
            </a:r>
            <a:br>
              <a:rPr lang="en-US" b="1" dirty="0" smtClean="0"/>
            </a:br>
            <a:r>
              <a:rPr lang="en-US" b="1" dirty="0" smtClean="0"/>
              <a:t>Planning</a:t>
            </a:r>
            <a:endParaRPr lang="en-US" b="1" dirty="0"/>
          </a:p>
        </p:txBody>
      </p:sp>
      <p:sp>
        <p:nvSpPr>
          <p:cNvPr id="20" name="Explosion: 8 Points 10">
            <a:extLst>
              <a:ext uri="{FF2B5EF4-FFF2-40B4-BE49-F238E27FC236}">
                <a16:creationId xmlns:a16="http://schemas.microsoft.com/office/drawing/2014/main" id="{D3EF534D-A393-49C4-BF90-6BD2FDE52301}"/>
              </a:ext>
            </a:extLst>
          </p:cNvPr>
          <p:cNvSpPr/>
          <p:nvPr/>
        </p:nvSpPr>
        <p:spPr>
          <a:xfrm>
            <a:off x="7912858" y="42248"/>
            <a:ext cx="2236283" cy="1230307"/>
          </a:xfrm>
          <a:prstGeom prst="irregularSeal1">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t>Landslide Risk</a:t>
            </a:r>
            <a:endParaRPr lang="en-US" b="1" dirty="0"/>
          </a:p>
        </p:txBody>
      </p:sp>
    </p:spTree>
    <p:extLst>
      <p:ext uri="{BB962C8B-B14F-4D97-AF65-F5344CB8AC3E}">
        <p14:creationId xmlns:p14="http://schemas.microsoft.com/office/powerpoint/2010/main" val="16665888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F47E9B-AFB0-458D-9F12-D27012299A06}"/>
              </a:ext>
            </a:extLst>
          </p:cNvPr>
          <p:cNvSpPr>
            <a:spLocks noGrp="1"/>
          </p:cNvSpPr>
          <p:nvPr>
            <p:ph type="title"/>
          </p:nvPr>
        </p:nvSpPr>
        <p:spPr/>
        <p:txBody>
          <a:bodyPr>
            <a:normAutofit/>
          </a:bodyPr>
          <a:lstStyle/>
          <a:p>
            <a:r>
              <a:rPr lang="en-US" dirty="0"/>
              <a:t>Example 2: Voluntary Floodplain Buyout Mitigation</a:t>
            </a:r>
          </a:p>
        </p:txBody>
      </p:sp>
      <p:sp>
        <p:nvSpPr>
          <p:cNvPr id="6" name="Slide Number Placeholder 3">
            <a:extLst>
              <a:ext uri="{FF2B5EF4-FFF2-40B4-BE49-F238E27FC236}">
                <a16:creationId xmlns:a16="http://schemas.microsoft.com/office/drawing/2014/main" id="{54BE8DF6-3D13-45DB-8EAC-76A119A05427}"/>
              </a:ext>
            </a:extLst>
          </p:cNvPr>
          <p:cNvSpPr>
            <a:spLocks noGrp="1"/>
          </p:cNvSpPr>
          <p:nvPr>
            <p:ph type="sldNum" sz="quarter" idx="12"/>
          </p:nvPr>
        </p:nvSpPr>
        <p:spPr>
          <a:xfrm>
            <a:off x="689370" y="6169584"/>
            <a:ext cx="10813260" cy="365125"/>
          </a:xfrm>
        </p:spPr>
        <p:txBody>
          <a:bodyPr/>
          <a:lstStyle/>
          <a:p>
            <a:pPr algn="ctr"/>
            <a:fld id="{8FCC257D-A786-9244-9E17-CE618C8B9275}" type="slidenum">
              <a:rPr lang="en-US" smtClean="0">
                <a:solidFill>
                  <a:srgbClr val="5A5B5D"/>
                </a:solidFill>
              </a:rPr>
              <a:pPr algn="ctr"/>
              <a:t>4</a:t>
            </a:fld>
            <a:endParaRPr lang="en-US" dirty="0">
              <a:solidFill>
                <a:srgbClr val="5A5B5D"/>
              </a:solidFill>
            </a:endParaRPr>
          </a:p>
        </p:txBody>
      </p:sp>
      <p:pic>
        <p:nvPicPr>
          <p:cNvPr id="2050" name="Picture 1">
            <a:extLst>
              <a:ext uri="{FF2B5EF4-FFF2-40B4-BE49-F238E27FC236}">
                <a16:creationId xmlns:a16="http://schemas.microsoft.com/office/drawing/2014/main" id="{699A9FA4-0BF5-4594-9132-100A8056BF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4" t="1928" r="3294" b="53055"/>
          <a:stretch/>
        </p:blipFill>
        <p:spPr bwMode="auto">
          <a:xfrm>
            <a:off x="544434" y="1429879"/>
            <a:ext cx="5847084" cy="4000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
            <a:extLst>
              <a:ext uri="{FF2B5EF4-FFF2-40B4-BE49-F238E27FC236}">
                <a16:creationId xmlns:a16="http://schemas.microsoft.com/office/drawing/2014/main" id="{1F3DD830-6891-4E8D-97AE-E29A8D0696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15" t="47477" r="6274" b="4451"/>
          <a:stretch/>
        </p:blipFill>
        <p:spPr bwMode="auto">
          <a:xfrm>
            <a:off x="6465732" y="1437210"/>
            <a:ext cx="5194571" cy="39835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AC10DA6-FE05-41BB-8589-2463D26E5195}"/>
              </a:ext>
            </a:extLst>
          </p:cNvPr>
          <p:cNvSpPr txBox="1"/>
          <p:nvPr/>
        </p:nvSpPr>
        <p:spPr>
          <a:xfrm>
            <a:off x="6465732" y="5395463"/>
            <a:ext cx="5194571" cy="369332"/>
          </a:xfrm>
          <a:prstGeom prst="rect">
            <a:avLst/>
          </a:prstGeom>
          <a:noFill/>
        </p:spPr>
        <p:txBody>
          <a:bodyPr wrap="square" rtlCol="0">
            <a:spAutoFit/>
          </a:bodyPr>
          <a:lstStyle/>
          <a:p>
            <a:r>
              <a:rPr lang="en-US" dirty="0">
                <a:hlinkClick r:id="rId4"/>
              </a:rPr>
              <a:t>WV Flood Tool:  Building-Level Risk Assessments</a:t>
            </a:r>
            <a:endParaRPr lang="en-US" dirty="0"/>
          </a:p>
        </p:txBody>
      </p:sp>
      <p:sp>
        <p:nvSpPr>
          <p:cNvPr id="8" name="TextBox 7">
            <a:extLst>
              <a:ext uri="{FF2B5EF4-FFF2-40B4-BE49-F238E27FC236}">
                <a16:creationId xmlns:a16="http://schemas.microsoft.com/office/drawing/2014/main" id="{E86A2DC6-73F2-46F7-AADF-52FA5EB87181}"/>
              </a:ext>
            </a:extLst>
          </p:cNvPr>
          <p:cNvSpPr txBox="1"/>
          <p:nvPr/>
        </p:nvSpPr>
        <p:spPr>
          <a:xfrm>
            <a:off x="531697" y="5393736"/>
            <a:ext cx="5847085" cy="369332"/>
          </a:xfrm>
          <a:prstGeom prst="rect">
            <a:avLst/>
          </a:prstGeom>
          <a:noFill/>
        </p:spPr>
        <p:txBody>
          <a:bodyPr wrap="square" rtlCol="0">
            <a:spAutoFit/>
          </a:bodyPr>
          <a:lstStyle/>
          <a:p>
            <a:r>
              <a:rPr lang="en-US" dirty="0">
                <a:hlinkClick r:id="rId5"/>
              </a:rPr>
              <a:t>FEMA R3 Resiliency Report </a:t>
            </a:r>
            <a:r>
              <a:rPr lang="en-US" dirty="0"/>
              <a:t>| </a:t>
            </a:r>
            <a:r>
              <a:rPr lang="en-US" dirty="0">
                <a:hlinkClick r:id="rId6"/>
              </a:rPr>
              <a:t>WVPBS</a:t>
            </a:r>
            <a:r>
              <a:rPr lang="en-US" dirty="0"/>
              <a:t> | </a:t>
            </a:r>
            <a:r>
              <a:rPr lang="en-US" dirty="0">
                <a:hlinkClick r:id="rId7"/>
              </a:rPr>
              <a:t>Buyout Report</a:t>
            </a:r>
            <a:endParaRPr lang="en-US" dirty="0"/>
          </a:p>
        </p:txBody>
      </p:sp>
      <p:sp>
        <p:nvSpPr>
          <p:cNvPr id="9" name="TextBox 8">
            <a:extLst>
              <a:ext uri="{FF2B5EF4-FFF2-40B4-BE49-F238E27FC236}">
                <a16:creationId xmlns:a16="http://schemas.microsoft.com/office/drawing/2014/main" id="{2145D4CA-1CC9-4A7D-AC45-BAC3B481CD8E}"/>
              </a:ext>
            </a:extLst>
          </p:cNvPr>
          <p:cNvSpPr txBox="1"/>
          <p:nvPr/>
        </p:nvSpPr>
        <p:spPr>
          <a:xfrm>
            <a:off x="0" y="5809297"/>
            <a:ext cx="12192000" cy="1077218"/>
          </a:xfrm>
          <a:prstGeom prst="rect">
            <a:avLst/>
          </a:prstGeom>
          <a:solidFill>
            <a:schemeClr val="bg1"/>
          </a:solidFill>
        </p:spPr>
        <p:txBody>
          <a:bodyPr wrap="square" rtlCol="0">
            <a:spAutoFit/>
          </a:bodyPr>
          <a:lstStyle/>
          <a:p>
            <a:pPr algn="ctr"/>
            <a:endParaRPr lang="en-US" sz="1600" b="1" i="1" dirty="0"/>
          </a:p>
          <a:p>
            <a:pPr algn="ctr"/>
            <a:r>
              <a:rPr lang="en-US" sz="1600" i="1" dirty="0"/>
              <a:t>Risk assessments using FEMA’s Hazus methodology helped NRCS identify 310 properties in McDowell County for flood buyouts</a:t>
            </a:r>
          </a:p>
          <a:p>
            <a:pPr algn="ctr"/>
            <a:endParaRPr lang="en-US" sz="1600" i="1" dirty="0"/>
          </a:p>
          <a:p>
            <a:pPr algn="ctr"/>
            <a:endParaRPr lang="en-US" sz="1600" i="1" dirty="0"/>
          </a:p>
        </p:txBody>
      </p:sp>
      <p:sp>
        <p:nvSpPr>
          <p:cNvPr id="10" name="Explosion: 8 Points 10">
            <a:extLst>
              <a:ext uri="{FF2B5EF4-FFF2-40B4-BE49-F238E27FC236}">
                <a16:creationId xmlns:a16="http://schemas.microsoft.com/office/drawing/2014/main" id="{D3EF534D-A393-49C4-BF90-6BD2FDE52301}"/>
              </a:ext>
            </a:extLst>
          </p:cNvPr>
          <p:cNvSpPr/>
          <p:nvPr/>
        </p:nvSpPr>
        <p:spPr>
          <a:xfrm>
            <a:off x="8522208" y="87831"/>
            <a:ext cx="3138095" cy="1228668"/>
          </a:xfrm>
          <a:prstGeom prst="irregularSeal1">
            <a:avLst/>
          </a:prstGeom>
          <a:solidFill>
            <a:srgbClr val="73997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t>Flood Mitigation Measure</a:t>
            </a:r>
            <a:endParaRPr lang="en-US" b="1" dirty="0"/>
          </a:p>
        </p:txBody>
      </p:sp>
    </p:spTree>
    <p:extLst>
      <p:ext uri="{BB962C8B-B14F-4D97-AF65-F5344CB8AC3E}">
        <p14:creationId xmlns:p14="http://schemas.microsoft.com/office/powerpoint/2010/main" val="18786466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F47E9B-AFB0-458D-9F12-D27012299A06}"/>
              </a:ext>
            </a:extLst>
          </p:cNvPr>
          <p:cNvSpPr>
            <a:spLocks noGrp="1"/>
          </p:cNvSpPr>
          <p:nvPr>
            <p:ph type="title"/>
          </p:nvPr>
        </p:nvSpPr>
        <p:spPr>
          <a:xfrm>
            <a:off x="262701" y="379288"/>
            <a:ext cx="10715627" cy="743347"/>
          </a:xfrm>
        </p:spPr>
        <p:txBody>
          <a:bodyPr/>
          <a:lstStyle/>
          <a:p>
            <a:r>
              <a:rPr lang="en-US" dirty="0"/>
              <a:t>Example 3: Community Hazard Planning (Focus Group Meetings)</a:t>
            </a:r>
          </a:p>
        </p:txBody>
      </p:sp>
      <p:sp>
        <p:nvSpPr>
          <p:cNvPr id="6" name="Slide Number Placeholder 3">
            <a:extLst>
              <a:ext uri="{FF2B5EF4-FFF2-40B4-BE49-F238E27FC236}">
                <a16:creationId xmlns:a16="http://schemas.microsoft.com/office/drawing/2014/main" id="{54BE8DF6-3D13-45DB-8EAC-76A119A05427}"/>
              </a:ext>
            </a:extLst>
          </p:cNvPr>
          <p:cNvSpPr>
            <a:spLocks noGrp="1"/>
          </p:cNvSpPr>
          <p:nvPr>
            <p:ph type="sldNum" sz="quarter" idx="12"/>
          </p:nvPr>
        </p:nvSpPr>
        <p:spPr>
          <a:xfrm>
            <a:off x="640557" y="6173791"/>
            <a:ext cx="10813260" cy="365125"/>
          </a:xfrm>
        </p:spPr>
        <p:txBody>
          <a:bodyPr/>
          <a:lstStyle/>
          <a:p>
            <a:pPr algn="ctr"/>
            <a:fld id="{8FCC257D-A786-9244-9E17-CE618C8B9275}" type="slidenum">
              <a:rPr lang="en-US" smtClean="0">
                <a:solidFill>
                  <a:srgbClr val="5A5B5D"/>
                </a:solidFill>
              </a:rPr>
              <a:pPr algn="ctr"/>
              <a:t>5</a:t>
            </a:fld>
            <a:endParaRPr lang="en-US" dirty="0">
              <a:solidFill>
                <a:srgbClr val="5A5B5D"/>
              </a:solidFill>
            </a:endParaRPr>
          </a:p>
        </p:txBody>
      </p:sp>
      <p:pic>
        <p:nvPicPr>
          <p:cNvPr id="3" name="Picture 2">
            <a:extLst>
              <a:ext uri="{FF2B5EF4-FFF2-40B4-BE49-F238E27FC236}">
                <a16:creationId xmlns:a16="http://schemas.microsoft.com/office/drawing/2014/main" id="{7A54259D-D90F-4B2D-8141-4D9FB38594FD}"/>
              </a:ext>
            </a:extLst>
          </p:cNvPr>
          <p:cNvPicPr>
            <a:picLocks noChangeAspect="1"/>
          </p:cNvPicPr>
          <p:nvPr/>
        </p:nvPicPr>
        <p:blipFill rotWithShape="1">
          <a:blip r:embed="rId3"/>
          <a:srcRect l="5692" t="12363" r="7669" b="18550"/>
          <a:stretch/>
        </p:blipFill>
        <p:spPr>
          <a:xfrm>
            <a:off x="640557" y="1458809"/>
            <a:ext cx="6956390" cy="2831806"/>
          </a:xfrm>
          <a:prstGeom prst="rect">
            <a:avLst/>
          </a:prstGeom>
        </p:spPr>
      </p:pic>
      <p:pic>
        <p:nvPicPr>
          <p:cNvPr id="7" name="Picture 6">
            <a:extLst>
              <a:ext uri="{FF2B5EF4-FFF2-40B4-BE49-F238E27FC236}">
                <a16:creationId xmlns:a16="http://schemas.microsoft.com/office/drawing/2014/main" id="{166C931D-7DC4-42BC-B698-BD1EDA2185FD}"/>
              </a:ext>
            </a:extLst>
          </p:cNvPr>
          <p:cNvPicPr>
            <a:picLocks noChangeAspect="1"/>
          </p:cNvPicPr>
          <p:nvPr/>
        </p:nvPicPr>
        <p:blipFill rotWithShape="1">
          <a:blip r:embed="rId4"/>
          <a:srcRect b="12104"/>
          <a:stretch/>
        </p:blipFill>
        <p:spPr>
          <a:xfrm>
            <a:off x="8066314" y="1489078"/>
            <a:ext cx="3755572" cy="2831806"/>
          </a:xfrm>
          <a:prstGeom prst="rect">
            <a:avLst/>
          </a:prstGeom>
        </p:spPr>
      </p:pic>
      <p:sp>
        <p:nvSpPr>
          <p:cNvPr id="8" name="TextBox 7">
            <a:extLst>
              <a:ext uri="{FF2B5EF4-FFF2-40B4-BE49-F238E27FC236}">
                <a16:creationId xmlns:a16="http://schemas.microsoft.com/office/drawing/2014/main" id="{FBE68D13-5F50-4EEC-A7BF-F79D2CAAEA93}"/>
              </a:ext>
            </a:extLst>
          </p:cNvPr>
          <p:cNvSpPr txBox="1"/>
          <p:nvPr/>
        </p:nvSpPr>
        <p:spPr>
          <a:xfrm>
            <a:off x="804760" y="3975883"/>
            <a:ext cx="5585153" cy="338554"/>
          </a:xfrm>
          <a:prstGeom prst="rect">
            <a:avLst/>
          </a:prstGeom>
          <a:noFill/>
        </p:spPr>
        <p:txBody>
          <a:bodyPr wrap="square" rtlCol="0">
            <a:spAutoFit/>
          </a:bodyPr>
          <a:lstStyle/>
          <a:p>
            <a:r>
              <a:rPr lang="en-US" sz="1600" dirty="0">
                <a:solidFill>
                  <a:schemeClr val="bg1"/>
                </a:solidFill>
              </a:rPr>
              <a:t>White Sulphur Springs, WV  (</a:t>
            </a:r>
            <a:r>
              <a:rPr lang="en-US" sz="1600" dirty="0" smtClean="0">
                <a:solidFill>
                  <a:schemeClr val="bg1"/>
                </a:solidFill>
              </a:rPr>
              <a:t>11/17/2022; 5/24/2023)</a:t>
            </a:r>
            <a:endParaRPr lang="en-US" dirty="0">
              <a:solidFill>
                <a:schemeClr val="bg1"/>
              </a:solidFill>
            </a:endParaRPr>
          </a:p>
        </p:txBody>
      </p:sp>
      <p:sp>
        <p:nvSpPr>
          <p:cNvPr id="9" name="TextBox 8">
            <a:extLst>
              <a:ext uri="{FF2B5EF4-FFF2-40B4-BE49-F238E27FC236}">
                <a16:creationId xmlns:a16="http://schemas.microsoft.com/office/drawing/2014/main" id="{0AF7FD7D-843F-4D6B-9AD8-0A1B91DF28CC}"/>
              </a:ext>
            </a:extLst>
          </p:cNvPr>
          <p:cNvSpPr txBox="1"/>
          <p:nvPr/>
        </p:nvSpPr>
        <p:spPr>
          <a:xfrm>
            <a:off x="8066314" y="3985677"/>
            <a:ext cx="3755572" cy="338554"/>
          </a:xfrm>
          <a:prstGeom prst="rect">
            <a:avLst/>
          </a:prstGeom>
          <a:solidFill>
            <a:schemeClr val="bg1">
              <a:lumMod val="65000"/>
            </a:schemeClr>
          </a:solidFill>
        </p:spPr>
        <p:txBody>
          <a:bodyPr wrap="square" rtlCol="0">
            <a:spAutoFit/>
          </a:bodyPr>
          <a:lstStyle/>
          <a:p>
            <a:r>
              <a:rPr lang="en-US" sz="1600" dirty="0">
                <a:solidFill>
                  <a:schemeClr val="bg1"/>
                </a:solidFill>
              </a:rPr>
              <a:t>Rainelle, WV (</a:t>
            </a:r>
            <a:r>
              <a:rPr lang="en-US" sz="1600" dirty="0" smtClean="0">
                <a:solidFill>
                  <a:schemeClr val="bg1"/>
                </a:solidFill>
              </a:rPr>
              <a:t>11/18/2022; 5/23/2023)</a:t>
            </a:r>
            <a:endParaRPr lang="en-US" sz="1600" dirty="0">
              <a:solidFill>
                <a:schemeClr val="bg1"/>
              </a:solidFill>
            </a:endParaRPr>
          </a:p>
        </p:txBody>
      </p:sp>
      <p:sp>
        <p:nvSpPr>
          <p:cNvPr id="10" name="Rectangle 8">
            <a:extLst>
              <a:ext uri="{FF2B5EF4-FFF2-40B4-BE49-F238E27FC236}">
                <a16:creationId xmlns:a16="http://schemas.microsoft.com/office/drawing/2014/main" id="{6037B3F2-2E53-4BBC-9D1F-F2EA39C26854}"/>
              </a:ext>
            </a:extLst>
          </p:cNvPr>
          <p:cNvSpPr txBox="1">
            <a:spLocks noChangeArrowheads="1"/>
          </p:cNvSpPr>
          <p:nvPr/>
        </p:nvSpPr>
        <p:spPr>
          <a:xfrm>
            <a:off x="640557" y="4503907"/>
            <a:ext cx="6956390" cy="2188722"/>
          </a:xfrm>
          <a:prstGeom prst="rect">
            <a:avLst/>
          </a:prstGeom>
          <a:solidFill>
            <a:schemeClr val="accent1">
              <a:lumMod val="20000"/>
              <a:lumOff val="80000"/>
            </a:schemeClr>
          </a:solidFill>
        </p:spPr>
        <p:txBody>
          <a:bodyPr>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2000" dirty="0"/>
              <a:t>Feedback desired from Focus Groups:</a:t>
            </a:r>
            <a:endParaRPr lang="en-US" dirty="0"/>
          </a:p>
          <a:p>
            <a:pPr lvl="1"/>
            <a:r>
              <a:rPr lang="en-US" sz="1800" dirty="0"/>
              <a:t>What lessons were learned from the immediate response and longer-term recovery from the 2016 flood?</a:t>
            </a:r>
          </a:p>
          <a:p>
            <a:pPr lvl="1"/>
            <a:r>
              <a:rPr lang="en-US" sz="1800" dirty="0"/>
              <a:t>What priorities are needed for a stronger flood response and recovery plan in the event of a future flood?</a:t>
            </a:r>
            <a:endParaRPr lang="en-US" altLang="en-US" sz="1800" b="1" dirty="0"/>
          </a:p>
          <a:p>
            <a:endParaRPr lang="en-US" dirty="0"/>
          </a:p>
        </p:txBody>
      </p:sp>
      <p:sp>
        <p:nvSpPr>
          <p:cNvPr id="11" name="Rectangle 8">
            <a:extLst>
              <a:ext uri="{FF2B5EF4-FFF2-40B4-BE49-F238E27FC236}">
                <a16:creationId xmlns:a16="http://schemas.microsoft.com/office/drawing/2014/main" id="{8502D4CF-0B41-40F8-A210-0A5809266A6C}"/>
              </a:ext>
            </a:extLst>
          </p:cNvPr>
          <p:cNvSpPr txBox="1">
            <a:spLocks noChangeArrowheads="1"/>
          </p:cNvSpPr>
          <p:nvPr/>
        </p:nvSpPr>
        <p:spPr>
          <a:xfrm>
            <a:off x="7781671" y="4503906"/>
            <a:ext cx="4250986" cy="2188723"/>
          </a:xfrm>
          <a:prstGeom prst="rect">
            <a:avLst/>
          </a:prstGeom>
          <a:solidFill>
            <a:schemeClr val="accent4">
              <a:lumMod val="20000"/>
              <a:lumOff val="80000"/>
            </a:schemeClr>
          </a:solidFill>
        </p:spPr>
        <p:txBody>
          <a:bodyPr>
            <a:normAutofit fontScale="85000" lnSpcReduction="10000"/>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2300" dirty="0"/>
              <a:t>Feedback of Flood Study Products:</a:t>
            </a:r>
          </a:p>
          <a:p>
            <a:pPr lvl="1"/>
            <a:r>
              <a:rPr lang="en-US" sz="2100" dirty="0"/>
              <a:t>Flood Characteristics and Models</a:t>
            </a:r>
          </a:p>
          <a:p>
            <a:pPr lvl="1"/>
            <a:r>
              <a:rPr lang="en-US" sz="2100" dirty="0"/>
              <a:t>Flood Risk Assessment (vulnerability, exposure, loss)</a:t>
            </a:r>
          </a:p>
          <a:p>
            <a:pPr lvl="1"/>
            <a:r>
              <a:rPr lang="en-US" sz="2100" dirty="0"/>
              <a:t>Mitigation Maps</a:t>
            </a:r>
          </a:p>
          <a:p>
            <a:pPr lvl="1"/>
            <a:r>
              <a:rPr lang="en-US" altLang="en-US" sz="2100" dirty="0"/>
              <a:t>Flood Visualization Tools</a:t>
            </a:r>
          </a:p>
          <a:p>
            <a:endParaRPr lang="en-US" dirty="0"/>
          </a:p>
        </p:txBody>
      </p:sp>
      <p:sp>
        <p:nvSpPr>
          <p:cNvPr id="13" name="Explosion: 8 Points 10">
            <a:extLst>
              <a:ext uri="{FF2B5EF4-FFF2-40B4-BE49-F238E27FC236}">
                <a16:creationId xmlns:a16="http://schemas.microsoft.com/office/drawing/2014/main" id="{D3EF534D-A393-49C4-BF90-6BD2FDE52301}"/>
              </a:ext>
            </a:extLst>
          </p:cNvPr>
          <p:cNvSpPr/>
          <p:nvPr/>
        </p:nvSpPr>
        <p:spPr>
          <a:xfrm>
            <a:off x="10127688" y="57900"/>
            <a:ext cx="2132980" cy="1199002"/>
          </a:xfrm>
          <a:prstGeom prst="irregularSeal1">
            <a:avLst/>
          </a:prstGeom>
          <a:solidFill>
            <a:srgbClr val="73997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t>Mitigation</a:t>
            </a:r>
            <a:br>
              <a:rPr lang="en-US" b="1" dirty="0" smtClean="0"/>
            </a:br>
            <a:r>
              <a:rPr lang="en-US" b="1" dirty="0" smtClean="0"/>
              <a:t>Planning</a:t>
            </a:r>
            <a:endParaRPr lang="en-US" b="1" dirty="0"/>
          </a:p>
        </p:txBody>
      </p:sp>
    </p:spTree>
    <p:extLst>
      <p:ext uri="{BB962C8B-B14F-4D97-AF65-F5344CB8AC3E}">
        <p14:creationId xmlns:p14="http://schemas.microsoft.com/office/powerpoint/2010/main" val="40500224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54BE8DF6-3D13-45DB-8EAC-76A119A05427}"/>
              </a:ext>
            </a:extLst>
          </p:cNvPr>
          <p:cNvSpPr>
            <a:spLocks noGrp="1"/>
          </p:cNvSpPr>
          <p:nvPr>
            <p:ph type="sldNum" sz="quarter" idx="12"/>
          </p:nvPr>
        </p:nvSpPr>
        <p:spPr>
          <a:xfrm>
            <a:off x="457677" y="6185221"/>
            <a:ext cx="10813260" cy="365125"/>
          </a:xfrm>
        </p:spPr>
        <p:txBody>
          <a:bodyPr/>
          <a:lstStyle/>
          <a:p>
            <a:pPr algn="ctr"/>
            <a:fld id="{8FCC257D-A786-9244-9E17-CE618C8B9275}" type="slidenum">
              <a:rPr lang="en-US" smtClean="0">
                <a:solidFill>
                  <a:srgbClr val="5A5B5D"/>
                </a:solidFill>
              </a:rPr>
              <a:pPr algn="ctr"/>
              <a:t>6</a:t>
            </a:fld>
            <a:endParaRPr lang="en-US" dirty="0">
              <a:solidFill>
                <a:srgbClr val="5A5B5D"/>
              </a:solidFill>
            </a:endParaRPr>
          </a:p>
        </p:txBody>
      </p:sp>
      <p:pic>
        <p:nvPicPr>
          <p:cNvPr id="13" name="Picture 12">
            <a:extLst>
              <a:ext uri="{FF2B5EF4-FFF2-40B4-BE49-F238E27FC236}">
                <a16:creationId xmlns:a16="http://schemas.microsoft.com/office/drawing/2014/main" id="{978B99A6-A0D7-4B00-8CD2-4681F6E94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14" y="1399000"/>
            <a:ext cx="6254886" cy="5277810"/>
          </a:xfrm>
          <a:prstGeom prst="rect">
            <a:avLst/>
          </a:prstGeom>
        </p:spPr>
      </p:pic>
      <p:sp>
        <p:nvSpPr>
          <p:cNvPr id="14" name="Title 1">
            <a:extLst>
              <a:ext uri="{FF2B5EF4-FFF2-40B4-BE49-F238E27FC236}">
                <a16:creationId xmlns:a16="http://schemas.microsoft.com/office/drawing/2014/main" id="{CEE35AC2-C500-4E12-90DD-169672DABD6A}"/>
              </a:ext>
            </a:extLst>
          </p:cNvPr>
          <p:cNvSpPr txBox="1">
            <a:spLocks/>
          </p:cNvSpPr>
          <p:nvPr/>
        </p:nvSpPr>
        <p:spPr>
          <a:xfrm>
            <a:off x="342414" y="1372172"/>
            <a:ext cx="6254886" cy="487823"/>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FEMA 1%+ Annual Chance    (Rainelle, WV)</a:t>
            </a:r>
            <a:endParaRPr lang="en-US" sz="2400" dirty="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5B604754-F335-4A8A-8D9E-BA8D925A153A}"/>
              </a:ext>
            </a:extLst>
          </p:cNvPr>
          <p:cNvPicPr>
            <a:picLocks noChangeAspect="1"/>
          </p:cNvPicPr>
          <p:nvPr/>
        </p:nvPicPr>
        <p:blipFill>
          <a:blip r:embed="rId4"/>
          <a:stretch>
            <a:fillRect/>
          </a:stretch>
        </p:blipFill>
        <p:spPr>
          <a:xfrm>
            <a:off x="5292412" y="6239370"/>
            <a:ext cx="1241416" cy="406846"/>
          </a:xfrm>
          <a:prstGeom prst="rect">
            <a:avLst/>
          </a:prstGeom>
        </p:spPr>
      </p:pic>
      <p:sp>
        <p:nvSpPr>
          <p:cNvPr id="20" name="Explosion 2 14">
            <a:extLst>
              <a:ext uri="{FF2B5EF4-FFF2-40B4-BE49-F238E27FC236}">
                <a16:creationId xmlns:a16="http://schemas.microsoft.com/office/drawing/2014/main" id="{E2F71B4B-5D8B-44B2-9900-4B7CF3DCF176}"/>
              </a:ext>
            </a:extLst>
          </p:cNvPr>
          <p:cNvSpPr/>
          <p:nvPr/>
        </p:nvSpPr>
        <p:spPr>
          <a:xfrm>
            <a:off x="418246" y="2016670"/>
            <a:ext cx="2227694" cy="1750974"/>
          </a:xfrm>
          <a:prstGeom prst="irregularSeal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Climate</a:t>
            </a:r>
          </a:p>
          <a:p>
            <a:pPr algn="ctr"/>
            <a:r>
              <a:rPr lang="en-US" dirty="0"/>
              <a:t>Change</a:t>
            </a:r>
          </a:p>
        </p:txBody>
      </p:sp>
      <p:pic>
        <p:nvPicPr>
          <p:cNvPr id="22" name="Picture 21">
            <a:extLst>
              <a:ext uri="{FF2B5EF4-FFF2-40B4-BE49-F238E27FC236}">
                <a16:creationId xmlns:a16="http://schemas.microsoft.com/office/drawing/2014/main" id="{8F96E06C-6FD8-4E66-8529-1520059C00CC}"/>
              </a:ext>
            </a:extLst>
          </p:cNvPr>
          <p:cNvPicPr>
            <a:picLocks noChangeAspect="1"/>
          </p:cNvPicPr>
          <p:nvPr/>
        </p:nvPicPr>
        <p:blipFill>
          <a:blip r:embed="rId5"/>
          <a:stretch>
            <a:fillRect/>
          </a:stretch>
        </p:blipFill>
        <p:spPr>
          <a:xfrm>
            <a:off x="5997894" y="1942167"/>
            <a:ext cx="478662" cy="1351512"/>
          </a:xfrm>
          <a:prstGeom prst="rect">
            <a:avLst/>
          </a:prstGeom>
        </p:spPr>
      </p:pic>
      <p:sp>
        <p:nvSpPr>
          <p:cNvPr id="23" name="TextBox 22">
            <a:extLst>
              <a:ext uri="{FF2B5EF4-FFF2-40B4-BE49-F238E27FC236}">
                <a16:creationId xmlns:a16="http://schemas.microsoft.com/office/drawing/2014/main" id="{9055357D-6E76-4C27-AD9E-8FC427728D50}"/>
              </a:ext>
            </a:extLst>
          </p:cNvPr>
          <p:cNvSpPr txBox="1"/>
          <p:nvPr/>
        </p:nvSpPr>
        <p:spPr>
          <a:xfrm>
            <a:off x="1565223" y="6396044"/>
            <a:ext cx="3809267" cy="276999"/>
          </a:xfrm>
          <a:prstGeom prst="rect">
            <a:avLst/>
          </a:prstGeom>
          <a:noFill/>
        </p:spPr>
        <p:txBody>
          <a:bodyPr wrap="square" rtlCol="0">
            <a:spAutoFit/>
          </a:bodyPr>
          <a:lstStyle/>
          <a:p>
            <a:r>
              <a:rPr lang="en-US" sz="1200" b="1" dirty="0">
                <a:solidFill>
                  <a:schemeClr val="bg1"/>
                </a:solidFill>
              </a:rPr>
              <a:t>26% probability </a:t>
            </a:r>
            <a:r>
              <a:rPr lang="en-US" sz="1200" dirty="0">
                <a:solidFill>
                  <a:schemeClr val="bg1"/>
                </a:solidFill>
              </a:rPr>
              <a:t>of flooding at least once over 30 years</a:t>
            </a:r>
          </a:p>
        </p:txBody>
      </p:sp>
      <p:graphicFrame>
        <p:nvGraphicFramePr>
          <p:cNvPr id="24" name="Table 2">
            <a:extLst>
              <a:ext uri="{FF2B5EF4-FFF2-40B4-BE49-F238E27FC236}">
                <a16:creationId xmlns:a16="http://schemas.microsoft.com/office/drawing/2014/main" id="{DDC57FF3-C283-467C-816F-4416DEC805CA}"/>
              </a:ext>
            </a:extLst>
          </p:cNvPr>
          <p:cNvGraphicFramePr>
            <a:graphicFrameLocks noGrp="1"/>
          </p:cNvGraphicFramePr>
          <p:nvPr>
            <p:extLst>
              <p:ext uri="{D42A27DB-BD31-4B8C-83A1-F6EECF244321}">
                <p14:modId xmlns:p14="http://schemas.microsoft.com/office/powerpoint/2010/main" val="1593617809"/>
              </p:ext>
            </p:extLst>
          </p:nvPr>
        </p:nvGraphicFramePr>
        <p:xfrm>
          <a:off x="6634220" y="1372173"/>
          <a:ext cx="5264650" cy="5300873"/>
        </p:xfrm>
        <a:graphic>
          <a:graphicData uri="http://schemas.openxmlformats.org/drawingml/2006/table">
            <a:tbl>
              <a:tblPr firstRow="1" bandRow="1">
                <a:tableStyleId>{5C22544A-7EE6-4342-B048-85BDC9FD1C3A}</a:tableStyleId>
              </a:tblPr>
              <a:tblGrid>
                <a:gridCol w="1031300">
                  <a:extLst>
                    <a:ext uri="{9D8B030D-6E8A-4147-A177-3AD203B41FA5}">
                      <a16:colId xmlns:a16="http://schemas.microsoft.com/office/drawing/2014/main" val="2130072375"/>
                    </a:ext>
                  </a:extLst>
                </a:gridCol>
                <a:gridCol w="2197150">
                  <a:extLst>
                    <a:ext uri="{9D8B030D-6E8A-4147-A177-3AD203B41FA5}">
                      <a16:colId xmlns:a16="http://schemas.microsoft.com/office/drawing/2014/main" val="660922194"/>
                    </a:ext>
                  </a:extLst>
                </a:gridCol>
                <a:gridCol w="1073977">
                  <a:extLst>
                    <a:ext uri="{9D8B030D-6E8A-4147-A177-3AD203B41FA5}">
                      <a16:colId xmlns:a16="http://schemas.microsoft.com/office/drawing/2014/main" val="3934378209"/>
                    </a:ext>
                  </a:extLst>
                </a:gridCol>
                <a:gridCol w="962223">
                  <a:extLst>
                    <a:ext uri="{9D8B030D-6E8A-4147-A177-3AD203B41FA5}">
                      <a16:colId xmlns:a16="http://schemas.microsoft.com/office/drawing/2014/main" val="3437275542"/>
                    </a:ext>
                  </a:extLst>
                </a:gridCol>
              </a:tblGrid>
              <a:tr h="682888">
                <a:tc>
                  <a:txBody>
                    <a:bodyPr/>
                    <a:lstStyle/>
                    <a:p>
                      <a:pPr algn="ctr"/>
                      <a:r>
                        <a:rPr lang="en-US" sz="1200" dirty="0"/>
                        <a:t>Category</a:t>
                      </a:r>
                    </a:p>
                  </a:txBody>
                  <a:tcPr anchor="ctr">
                    <a:solidFill>
                      <a:srgbClr val="5B739B"/>
                    </a:solidFill>
                  </a:tcPr>
                </a:tc>
                <a:tc>
                  <a:txBody>
                    <a:bodyPr/>
                    <a:lstStyle/>
                    <a:p>
                      <a:pPr algn="ctr"/>
                      <a:r>
                        <a:rPr lang="en-US" sz="1200" dirty="0"/>
                        <a:t>Flood Characteristic</a:t>
                      </a:r>
                      <a:br>
                        <a:rPr lang="en-US" sz="1200" dirty="0"/>
                      </a:br>
                      <a:r>
                        <a:rPr lang="en-US" sz="1200" dirty="0"/>
                        <a:t> (in context to 2016 Flood)</a:t>
                      </a:r>
                    </a:p>
                  </a:txBody>
                  <a:tcPr anchor="ctr">
                    <a:solidFill>
                      <a:srgbClr val="5B739B"/>
                    </a:solidFill>
                  </a:tcPr>
                </a:tc>
                <a:tc>
                  <a:txBody>
                    <a:bodyPr/>
                    <a:lstStyle/>
                    <a:p>
                      <a:pPr algn="ctr"/>
                      <a:r>
                        <a:rPr lang="en-US" sz="1200" dirty="0"/>
                        <a:t>White Sulphur Springs</a:t>
                      </a:r>
                    </a:p>
                  </a:txBody>
                  <a:tcPr anchor="ctr">
                    <a:solidFill>
                      <a:srgbClr val="5B739B"/>
                    </a:solidFill>
                  </a:tcPr>
                </a:tc>
                <a:tc>
                  <a:txBody>
                    <a:bodyPr/>
                    <a:lstStyle/>
                    <a:p>
                      <a:pPr algn="ctr"/>
                      <a:r>
                        <a:rPr lang="en-US" sz="1200" dirty="0"/>
                        <a:t>Rainelle</a:t>
                      </a:r>
                    </a:p>
                  </a:txBody>
                  <a:tcPr anchor="ctr">
                    <a:solidFill>
                      <a:srgbClr val="5B739B"/>
                    </a:solidFill>
                  </a:tcPr>
                </a:tc>
                <a:extLst>
                  <a:ext uri="{0D108BD9-81ED-4DB2-BD59-A6C34878D82A}">
                    <a16:rowId xmlns:a16="http://schemas.microsoft.com/office/drawing/2014/main" val="156113477"/>
                  </a:ext>
                </a:extLst>
              </a:tr>
              <a:tr h="263399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Frequency</a:t>
                      </a:r>
                      <a:br>
                        <a:rPr lang="en-US" sz="1200" b="1" dirty="0">
                          <a:solidFill>
                            <a:schemeClr val="bg1"/>
                          </a:solidFill>
                        </a:rPr>
                      </a:br>
                      <a:r>
                        <a:rPr lang="en-US" sz="1200" b="1" dirty="0">
                          <a:solidFill>
                            <a:schemeClr val="bg1"/>
                          </a:solidFill>
                        </a:rPr>
                        <a:t/>
                      </a:r>
                      <a:br>
                        <a:rPr lang="en-US" sz="1200" b="1" dirty="0">
                          <a:solidFill>
                            <a:schemeClr val="bg1"/>
                          </a:solidFill>
                        </a:rPr>
                      </a:br>
                      <a:r>
                        <a:rPr lang="en-US" sz="1200" b="0" dirty="0">
                          <a:solidFill>
                            <a:schemeClr val="bg1"/>
                          </a:solidFill>
                        </a:rPr>
                        <a:t>(new flood maps)</a:t>
                      </a:r>
                    </a:p>
                    <a:p>
                      <a:pPr algn="ctr"/>
                      <a:endParaRPr lang="en-US" dirty="0"/>
                    </a:p>
                  </a:txBody>
                  <a:tcPr anchor="ctr">
                    <a:solidFill>
                      <a:srgbClr val="5B739B"/>
                    </a:solidFill>
                  </a:tcPr>
                </a:tc>
                <a:tc>
                  <a:txBody>
                    <a:bodyPr/>
                    <a:lstStyle/>
                    <a:p>
                      <a:r>
                        <a:rPr lang="en-US" sz="1200" dirty="0">
                          <a:solidFill>
                            <a:schemeClr val="bg1"/>
                          </a:solidFill>
                        </a:rPr>
                        <a:t>Probability that a flood of a specific size will be equaled or exceeded in any given year.</a:t>
                      </a:r>
                    </a:p>
                    <a:p>
                      <a:endParaRPr lang="en-US" sz="1200" dirty="0">
                        <a:solidFill>
                          <a:schemeClr val="bg1"/>
                        </a:solidFill>
                      </a:endParaRPr>
                    </a:p>
                    <a:p>
                      <a:r>
                        <a:rPr lang="en-US" sz="1200" dirty="0">
                          <a:solidFill>
                            <a:schemeClr val="bg1"/>
                          </a:solidFill>
                        </a:rPr>
                        <a:t>FEMA Flood Models (new):  10-, 25-, 50-, 100-, 100+, and 500-year flood elevations. </a:t>
                      </a:r>
                    </a:p>
                    <a:p>
                      <a:endParaRPr lang="en-US" sz="1200" dirty="0">
                        <a:solidFill>
                          <a:schemeClr val="bg1"/>
                        </a:solidFill>
                      </a:endParaRPr>
                    </a:p>
                    <a:p>
                      <a:r>
                        <a:rPr lang="en-US" sz="1200" dirty="0">
                          <a:solidFill>
                            <a:schemeClr val="bg1"/>
                          </a:solidFill>
                        </a:rPr>
                        <a:t>First Street Foundation Flood</a:t>
                      </a:r>
                      <a:r>
                        <a:rPr lang="en-US" sz="1200" baseline="0" dirty="0">
                          <a:solidFill>
                            <a:schemeClr val="bg1"/>
                          </a:solidFill>
                        </a:rPr>
                        <a:t> Models</a:t>
                      </a:r>
                      <a:r>
                        <a:rPr lang="en-US" sz="1200" dirty="0">
                          <a:solidFill>
                            <a:schemeClr val="bg1"/>
                          </a:solidFill>
                        </a:rPr>
                        <a:t>: 5-, 20-, 100-, and 500-year flood elevations.</a:t>
                      </a:r>
                      <a:r>
                        <a:rPr lang="en-US" sz="1200" baseline="0" dirty="0">
                          <a:solidFill>
                            <a:schemeClr val="bg1"/>
                          </a:solidFill>
                        </a:rPr>
                        <a:t> </a:t>
                      </a:r>
                      <a:endParaRPr lang="en-US" sz="1200" dirty="0">
                        <a:solidFill>
                          <a:schemeClr val="bg1"/>
                        </a:solidFill>
                      </a:endParaRPr>
                    </a:p>
                  </a:txBody>
                  <a:tcPr anchor="ctr">
                    <a:solidFill>
                      <a:srgbClr val="5B739B"/>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u="sng" dirty="0">
                          <a:solidFill>
                            <a:schemeClr val="tx1"/>
                          </a:solidFill>
                        </a:rPr>
                        <a:t>2016 Flood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Between 100- and 500-year</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u="sng" dirty="0">
                          <a:solidFill>
                            <a:schemeClr val="tx1"/>
                          </a:solidFill>
                        </a:rPr>
                        <a:t>FEMA Climate </a:t>
                      </a:r>
                      <a:r>
                        <a:rPr lang="en-US" sz="1200" b="0" dirty="0">
                          <a:solidFill>
                            <a:schemeClr val="tx1"/>
                          </a:solidFill>
                        </a:rPr>
                        <a:t>BFE+6ft</a:t>
                      </a:r>
                      <a:br>
                        <a:rPr lang="en-US" sz="1200" b="0" dirty="0">
                          <a:solidFill>
                            <a:schemeClr val="tx1"/>
                          </a:solidFill>
                        </a:rPr>
                      </a:br>
                      <a:endParaRPr lang="en-US" sz="1200" b="0" dirty="0">
                        <a:solidFill>
                          <a:schemeClr val="tx1"/>
                        </a:solidFill>
                      </a:endParaRPr>
                    </a:p>
                    <a:p>
                      <a:pPr algn="ctr"/>
                      <a:r>
                        <a:rPr lang="en-US" sz="1200" b="0" u="sng" dirty="0">
                          <a:solidFill>
                            <a:schemeClr val="tx1"/>
                          </a:solidFill>
                        </a:rPr>
                        <a:t>FSF Climate </a:t>
                      </a:r>
                      <a:r>
                        <a:rPr lang="en-US" sz="1200" baseline="0" dirty="0">
                          <a:solidFill>
                            <a:schemeClr val="tx1"/>
                          </a:solidFill>
                        </a:rPr>
                        <a:t>2052 or 30 years in the future</a:t>
                      </a:r>
                      <a:endParaRPr lang="en-US" sz="1200" b="0" dirty="0">
                        <a:solidFill>
                          <a:schemeClr val="tx1"/>
                        </a:solidFill>
                      </a:endParaRPr>
                    </a:p>
                  </a:txBody>
                  <a:tcPr anchor="ctr"/>
                </a:tc>
                <a:tc>
                  <a:txBody>
                    <a:bodyPr/>
                    <a:lstStyle/>
                    <a:p>
                      <a:pPr algn="ctr"/>
                      <a:r>
                        <a:rPr lang="en-US" sz="1200" b="0" u="sng" dirty="0">
                          <a:solidFill>
                            <a:schemeClr val="tx1"/>
                          </a:solidFill>
                        </a:rPr>
                        <a:t>2016 Flood</a:t>
                      </a:r>
                    </a:p>
                    <a:p>
                      <a:pPr algn="ctr"/>
                      <a:r>
                        <a:rPr lang="en-US" sz="1200" b="0" dirty="0">
                          <a:solidFill>
                            <a:schemeClr val="tx1"/>
                          </a:solidFill>
                        </a:rPr>
                        <a:t>Between 100- and 500-year</a:t>
                      </a:r>
                    </a:p>
                    <a:p>
                      <a:pPr algn="ctr"/>
                      <a:endParaRPr lang="en-US" sz="1200" b="0" dirty="0">
                        <a:solidFill>
                          <a:schemeClr val="tx1"/>
                        </a:solidFill>
                      </a:endParaRPr>
                    </a:p>
                    <a:p>
                      <a:pPr algn="ctr"/>
                      <a:r>
                        <a:rPr lang="en-US" sz="1200" b="0" u="sng" dirty="0">
                          <a:solidFill>
                            <a:schemeClr val="tx1"/>
                          </a:solidFill>
                        </a:rPr>
                        <a:t>FEMA Climate</a:t>
                      </a:r>
                    </a:p>
                    <a:p>
                      <a:pPr algn="ctr"/>
                      <a:r>
                        <a:rPr lang="en-US" sz="1200" b="0" dirty="0">
                          <a:solidFill>
                            <a:schemeClr val="tx1"/>
                          </a:solidFill>
                        </a:rPr>
                        <a:t>BFE+1ft</a:t>
                      </a:r>
                    </a:p>
                    <a:p>
                      <a:pPr algn="ctr"/>
                      <a:endParaRPr lang="en-US" sz="1200" b="0" dirty="0">
                        <a:solidFill>
                          <a:schemeClr val="tx1"/>
                        </a:solidFill>
                      </a:endParaRPr>
                    </a:p>
                    <a:p>
                      <a:pPr algn="ctr"/>
                      <a:r>
                        <a:rPr lang="en-US" sz="1200" b="0" u="sng" dirty="0">
                          <a:solidFill>
                            <a:schemeClr val="tx1"/>
                          </a:solidFill>
                        </a:rPr>
                        <a:t>FSF Climate </a:t>
                      </a:r>
                      <a:r>
                        <a:rPr lang="en-US" sz="1200" baseline="0" dirty="0">
                          <a:solidFill>
                            <a:schemeClr val="tx1"/>
                          </a:solidFill>
                        </a:rPr>
                        <a:t>2052 or 30 years in the future</a:t>
                      </a:r>
                      <a:r>
                        <a:rPr lang="en-US" sz="1200" b="0" dirty="0">
                          <a:solidFill>
                            <a:schemeClr val="tx1"/>
                          </a:solidFill>
                        </a:rPr>
                        <a:t> </a:t>
                      </a:r>
                    </a:p>
                  </a:txBody>
                  <a:tcPr anchor="ctr"/>
                </a:tc>
                <a:extLst>
                  <a:ext uri="{0D108BD9-81ED-4DB2-BD59-A6C34878D82A}">
                    <a16:rowId xmlns:a16="http://schemas.microsoft.com/office/drawing/2014/main" val="3895732901"/>
                  </a:ext>
                </a:extLst>
              </a:tr>
              <a:tr h="520652">
                <a:tc>
                  <a:txBody>
                    <a:bodyPr/>
                    <a:lstStyle/>
                    <a:p>
                      <a:pPr algn="ctr"/>
                      <a:r>
                        <a:rPr lang="en-US" sz="1200" b="1" dirty="0">
                          <a:solidFill>
                            <a:schemeClr val="bg1"/>
                          </a:solidFill>
                        </a:rPr>
                        <a:t>Depth</a:t>
                      </a:r>
                    </a:p>
                  </a:txBody>
                  <a:tcPr anchor="ctr">
                    <a:solidFill>
                      <a:srgbClr val="5B739B"/>
                    </a:solidFill>
                  </a:tcPr>
                </a:tc>
                <a:tc>
                  <a:txBody>
                    <a:bodyPr/>
                    <a:lstStyle/>
                    <a:p>
                      <a:r>
                        <a:rPr lang="en-US" sz="1200" dirty="0">
                          <a:solidFill>
                            <a:schemeClr val="bg1"/>
                          </a:solidFill>
                        </a:rPr>
                        <a:t>Flood depth. Source USGS high-water</a:t>
                      </a:r>
                      <a:r>
                        <a:rPr lang="en-US" sz="1200" baseline="0" dirty="0">
                          <a:solidFill>
                            <a:schemeClr val="bg1"/>
                          </a:solidFill>
                        </a:rPr>
                        <a:t> marks</a:t>
                      </a:r>
                      <a:endParaRPr lang="en-US" sz="1200" dirty="0">
                        <a:solidFill>
                          <a:schemeClr val="bg1"/>
                        </a:solidFill>
                      </a:endParaRPr>
                    </a:p>
                  </a:txBody>
                  <a:tcPr anchor="ctr">
                    <a:solidFill>
                      <a:srgbClr val="5B739B"/>
                    </a:solidFill>
                  </a:tcPr>
                </a:tc>
                <a:tc>
                  <a:txBody>
                    <a:bodyPr/>
                    <a:lstStyle/>
                    <a:p>
                      <a:pPr algn="ctr"/>
                      <a:r>
                        <a:rPr lang="en-US" sz="1200" b="0" dirty="0">
                          <a:solidFill>
                            <a:schemeClr val="tx1"/>
                          </a:solidFill>
                        </a:rPr>
                        <a:t>6 feet</a:t>
                      </a:r>
                    </a:p>
                  </a:txBody>
                  <a:tcPr anchor="ctr"/>
                </a:tc>
                <a:tc>
                  <a:txBody>
                    <a:bodyPr/>
                    <a:lstStyle/>
                    <a:p>
                      <a:pPr algn="ctr"/>
                      <a:r>
                        <a:rPr lang="en-US" sz="1200" b="0" dirty="0">
                          <a:solidFill>
                            <a:schemeClr val="tx1"/>
                          </a:solidFill>
                        </a:rPr>
                        <a:t>8 feet</a:t>
                      </a:r>
                    </a:p>
                  </a:txBody>
                  <a:tcPr anchor="ctr"/>
                </a:tc>
                <a:extLst>
                  <a:ext uri="{0D108BD9-81ED-4DB2-BD59-A6C34878D82A}">
                    <a16:rowId xmlns:a16="http://schemas.microsoft.com/office/drawing/2014/main" val="2353977355"/>
                  </a:ext>
                </a:extLst>
              </a:tr>
              <a:tr h="487778">
                <a:tc>
                  <a:txBody>
                    <a:bodyPr/>
                    <a:lstStyle/>
                    <a:p>
                      <a:pPr algn="ctr"/>
                      <a:r>
                        <a:rPr lang="en-US" sz="1200" b="1" dirty="0">
                          <a:solidFill>
                            <a:schemeClr val="bg1"/>
                          </a:solidFill>
                        </a:rPr>
                        <a:t>Velocity</a:t>
                      </a:r>
                    </a:p>
                  </a:txBody>
                  <a:tcPr anchor="ctr">
                    <a:solidFill>
                      <a:srgbClr val="5B739B"/>
                    </a:solidFill>
                  </a:tcPr>
                </a:tc>
                <a:tc>
                  <a:txBody>
                    <a:bodyPr/>
                    <a:lstStyle/>
                    <a:p>
                      <a:r>
                        <a:rPr lang="en-US" sz="1200" dirty="0">
                          <a:solidFill>
                            <a:schemeClr val="bg1"/>
                          </a:solidFill>
                        </a:rPr>
                        <a:t>Speed at which the floodwaters are flowing</a:t>
                      </a:r>
                    </a:p>
                  </a:txBody>
                  <a:tcPr anchor="ctr">
                    <a:solidFill>
                      <a:srgbClr val="5B739B"/>
                    </a:solidFill>
                  </a:tcPr>
                </a:tc>
                <a:tc>
                  <a:txBody>
                    <a:bodyPr/>
                    <a:lstStyle/>
                    <a:p>
                      <a:pPr algn="ctr"/>
                      <a:r>
                        <a:rPr lang="en-US" sz="1200" b="0" dirty="0">
                          <a:solidFill>
                            <a:srgbClr val="C00000"/>
                          </a:solidFill>
                        </a:rPr>
                        <a:t>High</a:t>
                      </a:r>
                    </a:p>
                  </a:txBody>
                  <a:tcPr anchor="ctr"/>
                </a:tc>
                <a:tc>
                  <a:txBody>
                    <a:bodyPr/>
                    <a:lstStyle/>
                    <a:p>
                      <a:pPr algn="ctr"/>
                      <a:r>
                        <a:rPr lang="en-US" sz="1200" b="0" dirty="0">
                          <a:solidFill>
                            <a:schemeClr val="tx1"/>
                          </a:solidFill>
                        </a:rPr>
                        <a:t>Moderate</a:t>
                      </a:r>
                    </a:p>
                  </a:txBody>
                  <a:tcPr anchor="ctr"/>
                </a:tc>
                <a:extLst>
                  <a:ext uri="{0D108BD9-81ED-4DB2-BD59-A6C34878D82A}">
                    <a16:rowId xmlns:a16="http://schemas.microsoft.com/office/drawing/2014/main" val="3050883764"/>
                  </a:ext>
                </a:extLst>
              </a:tr>
              <a:tr h="487778">
                <a:tc>
                  <a:txBody>
                    <a:bodyPr/>
                    <a:lstStyle/>
                    <a:p>
                      <a:pPr algn="ctr"/>
                      <a:r>
                        <a:rPr lang="en-US" sz="1200" b="1" dirty="0">
                          <a:solidFill>
                            <a:schemeClr val="bg1"/>
                          </a:solidFill>
                        </a:rPr>
                        <a:t>Duration</a:t>
                      </a: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Measure of how long water remains above normal levels</a:t>
                      </a:r>
                    </a:p>
                  </a:txBody>
                  <a:tcPr anchor="ctr">
                    <a:solidFill>
                      <a:srgbClr val="5B739B"/>
                    </a:solidFill>
                  </a:tcPr>
                </a:tc>
                <a:tc>
                  <a:txBody>
                    <a:bodyPr/>
                    <a:lstStyle/>
                    <a:p>
                      <a:pPr algn="ctr"/>
                      <a:r>
                        <a:rPr lang="en-US" sz="1200" b="0" dirty="0"/>
                        <a:t>24 hours</a:t>
                      </a:r>
                    </a:p>
                  </a:txBody>
                  <a:tcPr anchor="ctr"/>
                </a:tc>
                <a:tc>
                  <a:txBody>
                    <a:bodyPr/>
                    <a:lstStyle/>
                    <a:p>
                      <a:pPr algn="ctr"/>
                      <a:r>
                        <a:rPr lang="en-US" sz="1200" b="0" dirty="0">
                          <a:solidFill>
                            <a:srgbClr val="C00000"/>
                          </a:solidFill>
                        </a:rPr>
                        <a:t>72 hours</a:t>
                      </a:r>
                    </a:p>
                  </a:txBody>
                  <a:tcPr anchor="ctr"/>
                </a:tc>
                <a:extLst>
                  <a:ext uri="{0D108BD9-81ED-4DB2-BD59-A6C34878D82A}">
                    <a16:rowId xmlns:a16="http://schemas.microsoft.com/office/drawing/2014/main" val="2022271208"/>
                  </a:ext>
                </a:extLst>
              </a:tr>
              <a:tr h="487778">
                <a:tc>
                  <a:txBody>
                    <a:bodyPr/>
                    <a:lstStyle/>
                    <a:p>
                      <a:pPr algn="ctr"/>
                      <a:r>
                        <a:rPr lang="en-US" sz="1200" b="1" dirty="0">
                          <a:solidFill>
                            <a:schemeClr val="bg1"/>
                          </a:solidFill>
                        </a:rPr>
                        <a:t>Rise and Fall</a:t>
                      </a:r>
                    </a:p>
                  </a:txBody>
                  <a:tcPr anchor="ctr">
                    <a:solidFill>
                      <a:srgbClr val="5B739B"/>
                    </a:solidFill>
                  </a:tcPr>
                </a:tc>
                <a:tc>
                  <a:txBody>
                    <a:bodyPr/>
                    <a:lstStyle/>
                    <a:p>
                      <a:r>
                        <a:rPr lang="en-US" sz="1200" dirty="0">
                          <a:solidFill>
                            <a:schemeClr val="bg1"/>
                          </a:solidFill>
                        </a:rPr>
                        <a:t>Floodwater that rises very quickly with little or no warning</a:t>
                      </a:r>
                    </a:p>
                  </a:txBody>
                  <a:tcPr anchor="ctr">
                    <a:solidFill>
                      <a:srgbClr val="5B739B"/>
                    </a:solidFill>
                  </a:tcPr>
                </a:tc>
                <a:tc>
                  <a:txBody>
                    <a:bodyPr/>
                    <a:lstStyle/>
                    <a:p>
                      <a:pPr algn="ctr"/>
                      <a:r>
                        <a:rPr lang="en-US" sz="1200" b="0" dirty="0"/>
                        <a:t>Quick</a:t>
                      </a:r>
                      <a:r>
                        <a:rPr lang="en-US" sz="1200" b="0" baseline="0" dirty="0"/>
                        <a:t> Rise</a:t>
                      </a:r>
                      <a:endParaRPr lang="en-US" sz="1200" b="0" dirty="0"/>
                    </a:p>
                  </a:txBody>
                  <a:tcPr anchor="ctr"/>
                </a:tc>
                <a:tc>
                  <a:txBody>
                    <a:bodyPr/>
                    <a:lstStyle/>
                    <a:p>
                      <a:pPr algn="ctr"/>
                      <a:r>
                        <a:rPr lang="en-US" sz="1200" b="0" dirty="0"/>
                        <a:t>Quick Rise</a:t>
                      </a:r>
                    </a:p>
                  </a:txBody>
                  <a:tcPr anchor="ctr"/>
                </a:tc>
                <a:extLst>
                  <a:ext uri="{0D108BD9-81ED-4DB2-BD59-A6C34878D82A}">
                    <a16:rowId xmlns:a16="http://schemas.microsoft.com/office/drawing/2014/main" val="3607165000"/>
                  </a:ext>
                </a:extLst>
              </a:tr>
            </a:tbl>
          </a:graphicData>
        </a:graphic>
      </p:graphicFrame>
      <p:sp>
        <p:nvSpPr>
          <p:cNvPr id="15" name="Title 3">
            <a:extLst>
              <a:ext uri="{FF2B5EF4-FFF2-40B4-BE49-F238E27FC236}">
                <a16:creationId xmlns:a16="http://schemas.microsoft.com/office/drawing/2014/main" id="{DF07B666-2C0C-4D3C-9747-10CF5176C7CB}"/>
              </a:ext>
            </a:extLst>
          </p:cNvPr>
          <p:cNvSpPr>
            <a:spLocks noGrp="1"/>
          </p:cNvSpPr>
          <p:nvPr>
            <p:ph type="title"/>
          </p:nvPr>
        </p:nvSpPr>
        <p:spPr>
          <a:xfrm>
            <a:off x="738188" y="452438"/>
            <a:ext cx="10715625" cy="742950"/>
          </a:xfrm>
        </p:spPr>
        <p:txBody>
          <a:bodyPr/>
          <a:lstStyle/>
          <a:p>
            <a:r>
              <a:rPr lang="en-US" dirty="0"/>
              <a:t>Example 3: Community Hazard Planning (Flood </a:t>
            </a:r>
            <a:r>
              <a:rPr lang="en-US" dirty="0" smtClean="0"/>
              <a:t>Risk Characteristics</a:t>
            </a:r>
            <a:r>
              <a:rPr lang="en-US" dirty="0"/>
              <a:t>)</a:t>
            </a:r>
          </a:p>
        </p:txBody>
      </p:sp>
      <p:sp>
        <p:nvSpPr>
          <p:cNvPr id="11" name="Explosion: 8 Points 10">
            <a:extLst>
              <a:ext uri="{FF2B5EF4-FFF2-40B4-BE49-F238E27FC236}">
                <a16:creationId xmlns:a16="http://schemas.microsoft.com/office/drawing/2014/main" id="{D3EF534D-A393-49C4-BF90-6BD2FDE52301}"/>
              </a:ext>
            </a:extLst>
          </p:cNvPr>
          <p:cNvSpPr/>
          <p:nvPr/>
        </p:nvSpPr>
        <p:spPr>
          <a:xfrm>
            <a:off x="2808514" y="4616324"/>
            <a:ext cx="3055793" cy="1565130"/>
          </a:xfrm>
          <a:prstGeom prst="irregularSeal1">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t>Flood Characteristics</a:t>
            </a:r>
            <a:endParaRPr lang="en-US" b="1" dirty="0"/>
          </a:p>
        </p:txBody>
      </p:sp>
    </p:spTree>
    <p:extLst>
      <p:ext uri="{BB962C8B-B14F-4D97-AF65-F5344CB8AC3E}">
        <p14:creationId xmlns:p14="http://schemas.microsoft.com/office/powerpoint/2010/main" val="29503846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54BE8DF6-3D13-45DB-8EAC-76A119A05427}"/>
              </a:ext>
            </a:extLst>
          </p:cNvPr>
          <p:cNvSpPr>
            <a:spLocks noGrp="1"/>
          </p:cNvSpPr>
          <p:nvPr>
            <p:ph type="sldNum" sz="quarter" idx="12"/>
          </p:nvPr>
        </p:nvSpPr>
        <p:spPr/>
        <p:txBody>
          <a:bodyPr/>
          <a:lstStyle/>
          <a:p>
            <a:pPr algn="ctr"/>
            <a:fld id="{8FCC257D-A786-9244-9E17-CE618C8B9275}" type="slidenum">
              <a:rPr lang="en-US" smtClean="0">
                <a:solidFill>
                  <a:srgbClr val="5A5B5D"/>
                </a:solidFill>
              </a:rPr>
              <a:pPr algn="ctr"/>
              <a:t>7</a:t>
            </a:fld>
            <a:endParaRPr lang="en-US" dirty="0">
              <a:solidFill>
                <a:srgbClr val="5A5B5D"/>
              </a:solidFill>
            </a:endParaRPr>
          </a:p>
        </p:txBody>
      </p:sp>
      <p:pic>
        <p:nvPicPr>
          <p:cNvPr id="3" name="Picture 2">
            <a:extLst>
              <a:ext uri="{FF2B5EF4-FFF2-40B4-BE49-F238E27FC236}">
                <a16:creationId xmlns:a16="http://schemas.microsoft.com/office/drawing/2014/main" id="{BC2C2AA6-3622-49B4-8E31-87C36B34F48D}"/>
              </a:ext>
            </a:extLst>
          </p:cNvPr>
          <p:cNvPicPr>
            <a:picLocks noChangeAspect="1"/>
          </p:cNvPicPr>
          <p:nvPr/>
        </p:nvPicPr>
        <p:blipFill>
          <a:blip r:embed="rId3"/>
          <a:stretch>
            <a:fillRect/>
          </a:stretch>
        </p:blipFill>
        <p:spPr>
          <a:xfrm>
            <a:off x="303682" y="1419320"/>
            <a:ext cx="5853102" cy="4163546"/>
          </a:xfrm>
          <a:prstGeom prst="rect">
            <a:avLst/>
          </a:prstGeom>
        </p:spPr>
      </p:pic>
      <p:sp>
        <p:nvSpPr>
          <p:cNvPr id="20" name="TextBox 19">
            <a:extLst>
              <a:ext uri="{FF2B5EF4-FFF2-40B4-BE49-F238E27FC236}">
                <a16:creationId xmlns:a16="http://schemas.microsoft.com/office/drawing/2014/main" id="{3AD7D990-793E-4CD4-9B1B-D29143F4718C}"/>
              </a:ext>
            </a:extLst>
          </p:cNvPr>
          <p:cNvSpPr txBox="1"/>
          <p:nvPr/>
        </p:nvSpPr>
        <p:spPr>
          <a:xfrm>
            <a:off x="0" y="5485991"/>
            <a:ext cx="12192000" cy="584775"/>
          </a:xfrm>
          <a:prstGeom prst="rect">
            <a:avLst/>
          </a:prstGeom>
          <a:noFill/>
        </p:spPr>
        <p:txBody>
          <a:bodyPr wrap="square" rtlCol="0">
            <a:spAutoFit/>
          </a:bodyPr>
          <a:lstStyle/>
          <a:p>
            <a:pPr algn="ctr"/>
            <a:r>
              <a:rPr lang="en-US" sz="1600" b="1" i="1" dirty="0"/>
              <a:t>Vulnerability</a:t>
            </a:r>
            <a:r>
              <a:rPr lang="en-US" sz="1600" i="1" dirty="0"/>
              <a:t>, </a:t>
            </a:r>
            <a:r>
              <a:rPr lang="en-US" sz="1600" b="1" i="1" dirty="0"/>
              <a:t>Exposure</a:t>
            </a:r>
            <a:r>
              <a:rPr lang="en-US" sz="1600" i="1" dirty="0"/>
              <a:t>, and Hazus</a:t>
            </a:r>
            <a:r>
              <a:rPr lang="en-US" sz="1600" b="1" i="1" dirty="0"/>
              <a:t> Loss </a:t>
            </a:r>
            <a:r>
              <a:rPr lang="en-US" sz="1600" i="1" dirty="0"/>
              <a:t>Indicators</a:t>
            </a:r>
            <a:br>
              <a:rPr lang="en-US" sz="1600" i="1" dirty="0"/>
            </a:br>
            <a:r>
              <a:rPr lang="en-US" sz="1600" i="1" dirty="0"/>
              <a:t> for the disadvantaged communities of Rainelle and White Sulphur Springs</a:t>
            </a:r>
          </a:p>
        </p:txBody>
      </p:sp>
      <p:sp>
        <p:nvSpPr>
          <p:cNvPr id="9" name="Title 3">
            <a:extLst>
              <a:ext uri="{FF2B5EF4-FFF2-40B4-BE49-F238E27FC236}">
                <a16:creationId xmlns:a16="http://schemas.microsoft.com/office/drawing/2014/main" id="{E281FF14-F9B7-4B81-A86E-0AC88668F288}"/>
              </a:ext>
            </a:extLst>
          </p:cNvPr>
          <p:cNvSpPr txBox="1">
            <a:spLocks noGrp="1"/>
          </p:cNvSpPr>
          <p:nvPr>
            <p:ph type="title"/>
          </p:nvPr>
        </p:nvSpPr>
        <p:spPr>
          <a:xfrm>
            <a:off x="738188" y="452438"/>
            <a:ext cx="10715625" cy="7429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r>
              <a:rPr lang="en-US" dirty="0"/>
              <a:t>Example 3: Community Hazard Planning (Risk Indicators)</a:t>
            </a:r>
          </a:p>
        </p:txBody>
      </p:sp>
      <p:pic>
        <p:nvPicPr>
          <p:cNvPr id="7" name="Picture 6"/>
          <p:cNvPicPr>
            <a:picLocks noChangeAspect="1"/>
          </p:cNvPicPr>
          <p:nvPr/>
        </p:nvPicPr>
        <p:blipFill>
          <a:blip r:embed="rId4"/>
          <a:stretch>
            <a:fillRect/>
          </a:stretch>
        </p:blipFill>
        <p:spPr>
          <a:xfrm>
            <a:off x="6156784" y="1419320"/>
            <a:ext cx="5870302" cy="3083046"/>
          </a:xfrm>
          <a:prstGeom prst="rect">
            <a:avLst/>
          </a:prstGeom>
        </p:spPr>
      </p:pic>
      <p:pic>
        <p:nvPicPr>
          <p:cNvPr id="8" name="Picture 7"/>
          <p:cNvPicPr>
            <a:picLocks noChangeAspect="1"/>
          </p:cNvPicPr>
          <p:nvPr/>
        </p:nvPicPr>
        <p:blipFill>
          <a:blip r:embed="rId5"/>
          <a:stretch>
            <a:fillRect/>
          </a:stretch>
        </p:blipFill>
        <p:spPr>
          <a:xfrm>
            <a:off x="6189443" y="4535737"/>
            <a:ext cx="5870302" cy="591820"/>
          </a:xfrm>
          <a:prstGeom prst="rect">
            <a:avLst/>
          </a:prstGeom>
        </p:spPr>
      </p:pic>
      <p:sp>
        <p:nvSpPr>
          <p:cNvPr id="12" name="Explosion: 8 Points 10">
            <a:extLst>
              <a:ext uri="{FF2B5EF4-FFF2-40B4-BE49-F238E27FC236}">
                <a16:creationId xmlns:a16="http://schemas.microsoft.com/office/drawing/2014/main" id="{D3EF534D-A393-49C4-BF90-6BD2FDE52301}"/>
              </a:ext>
            </a:extLst>
          </p:cNvPr>
          <p:cNvSpPr/>
          <p:nvPr/>
        </p:nvSpPr>
        <p:spPr>
          <a:xfrm>
            <a:off x="9516491" y="5485991"/>
            <a:ext cx="2817023" cy="1565130"/>
          </a:xfrm>
          <a:prstGeom prst="irregularSeal1">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t>Flood Risk</a:t>
            </a:r>
            <a:br>
              <a:rPr lang="en-US" b="1" dirty="0" smtClean="0"/>
            </a:br>
            <a:r>
              <a:rPr lang="en-US" b="1" dirty="0" smtClean="0"/>
              <a:t>Factors</a:t>
            </a:r>
            <a:endParaRPr lang="en-US" b="1" dirty="0"/>
          </a:p>
        </p:txBody>
      </p:sp>
    </p:spTree>
    <p:extLst>
      <p:ext uri="{BB962C8B-B14F-4D97-AF65-F5344CB8AC3E}">
        <p14:creationId xmlns:p14="http://schemas.microsoft.com/office/powerpoint/2010/main" val="6943053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smtClean="0">
                <a:solidFill>
                  <a:schemeClr val="bg1"/>
                </a:solidFill>
                <a:latin typeface="Arial" panose="020B0604020202020204" pitchFamily="34" charset="0"/>
                <a:cs typeface="Arial" panose="020B0604020202020204" pitchFamily="34" charset="0"/>
              </a:rPr>
              <a:t>Risk and Mitigation Dashboards                               </a:t>
            </a:r>
            <a:r>
              <a:rPr lang="en-US" sz="2400" b="1" i="1" dirty="0" smtClean="0">
                <a:solidFill>
                  <a:schemeClr val="accent4">
                    <a:lumMod val="40000"/>
                    <a:lumOff val="60000"/>
                  </a:schemeClr>
                </a:solidFill>
                <a:latin typeface="Arial" panose="020B0604020202020204" pitchFamily="34" charset="0"/>
                <a:cs typeface="Arial" panose="020B0604020202020204" pitchFamily="34" charset="0"/>
              </a:rPr>
              <a:t>Community Hazard Planning</a:t>
            </a:r>
            <a:endParaRPr lang="en-US" sz="2400" b="1" i="1" dirty="0">
              <a:solidFill>
                <a:schemeClr val="accent4">
                  <a:lumMod val="40000"/>
                  <a:lumOff val="60000"/>
                </a:schemeClr>
              </a:solidFill>
              <a:latin typeface="Arial" panose="020B0604020202020204" pitchFamily="34" charset="0"/>
              <a:cs typeface="Arial" panose="020B0604020202020204" pitchFamily="34" charset="0"/>
            </a:endParaRP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61925" y="523932"/>
            <a:ext cx="11896725" cy="6219768"/>
          </a:xfrm>
          <a:prstGeom prst="rect">
            <a:avLst/>
          </a:prstGeom>
          <a:solidFill>
            <a:srgbClr val="E3EBDD"/>
          </a:solidFill>
          <a:ln w="9525">
            <a:noFill/>
            <a:miter lim="800000"/>
            <a:headEnd/>
            <a:tailEnd/>
          </a:ln>
        </p:spPr>
        <p:txBody>
          <a:bodyPr rot="0" vert="horz" wrap="square" lIns="91440" tIns="45720" rIns="91440" bIns="45720" anchor="t" anchorCtr="0">
            <a:noAutofit/>
          </a:bodyPr>
          <a:lstStyle/>
          <a:p>
            <a:pPr>
              <a:spcBef>
                <a:spcPts val="50"/>
              </a:spcBef>
            </a:pPr>
            <a:endParaRPr lang="en-US" sz="1600" b="1" dirty="0">
              <a:solidFill>
                <a:srgbClr val="628864"/>
              </a:solidFill>
              <a:latin typeface="Arial" panose="020B0604020202020204" pitchFamily="34" charset="0"/>
              <a:cs typeface="Times New Roman" panose="02020603050405020304" pitchFamily="18" charset="0"/>
            </a:endParaRPr>
          </a:p>
        </p:txBody>
      </p:sp>
      <p:sp>
        <p:nvSpPr>
          <p:cNvPr id="18" name="Text Box 2">
            <a:extLst>
              <a:ext uri="{FF2B5EF4-FFF2-40B4-BE49-F238E27FC236}">
                <a16:creationId xmlns:a16="http://schemas.microsoft.com/office/drawing/2014/main" id="{FA752C93-58EA-41E5-B0A5-8E0F81508607}"/>
              </a:ext>
            </a:extLst>
          </p:cNvPr>
          <p:cNvSpPr txBox="1">
            <a:spLocks noChangeArrowheads="1"/>
          </p:cNvSpPr>
          <p:nvPr/>
        </p:nvSpPr>
        <p:spPr bwMode="auto">
          <a:xfrm>
            <a:off x="317047" y="6328250"/>
            <a:ext cx="3754211" cy="261953"/>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a:spcBef>
                <a:spcPts val="50"/>
              </a:spcBef>
            </a:pPr>
            <a:r>
              <a:rPr lang="en-US" sz="1400" i="1" dirty="0">
                <a:latin typeface="Arial" panose="020B0604020202020204" pitchFamily="34" charset="0"/>
                <a:cs typeface="Times New Roman" panose="02020603050405020304" pitchFamily="18" charset="0"/>
              </a:rPr>
              <a:t>Risk &amp; Mitigation </a:t>
            </a:r>
            <a:r>
              <a:rPr lang="en-US" sz="1400" i="1" dirty="0" smtClean="0">
                <a:latin typeface="Arial" panose="020B0604020202020204" pitchFamily="34" charset="0"/>
                <a:cs typeface="Times New Roman" panose="02020603050405020304" pitchFamily="18" charset="0"/>
              </a:rPr>
              <a:t>Dashboards, Rainelle, WV</a:t>
            </a:r>
            <a:endParaRPr lang="en-US" sz="1400" i="1" dirty="0">
              <a:latin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E54803C-1551-49B8-9D80-4EC2D8AB7FB2}"/>
              </a:ext>
            </a:extLst>
          </p:cNvPr>
          <p:cNvPicPr>
            <a:picLocks noChangeAspect="1"/>
          </p:cNvPicPr>
          <p:nvPr/>
        </p:nvPicPr>
        <p:blipFill>
          <a:blip r:embed="rId3"/>
          <a:stretch>
            <a:fillRect/>
          </a:stretch>
        </p:blipFill>
        <p:spPr>
          <a:xfrm>
            <a:off x="6143627" y="1901786"/>
            <a:ext cx="5798134" cy="4332988"/>
          </a:xfrm>
          <a:prstGeom prst="rect">
            <a:avLst/>
          </a:prstGeom>
        </p:spPr>
      </p:pic>
      <p:pic>
        <p:nvPicPr>
          <p:cNvPr id="7" name="Picture 6">
            <a:extLst>
              <a:ext uri="{FF2B5EF4-FFF2-40B4-BE49-F238E27FC236}">
                <a16:creationId xmlns:a16="http://schemas.microsoft.com/office/drawing/2014/main" id="{12113195-0DF5-49A5-8957-6FA4BAC6F538}"/>
              </a:ext>
            </a:extLst>
          </p:cNvPr>
          <p:cNvPicPr>
            <a:picLocks noChangeAspect="1"/>
          </p:cNvPicPr>
          <p:nvPr/>
        </p:nvPicPr>
        <p:blipFill>
          <a:blip r:embed="rId4"/>
          <a:stretch>
            <a:fillRect/>
          </a:stretch>
        </p:blipFill>
        <p:spPr>
          <a:xfrm>
            <a:off x="233362" y="1901786"/>
            <a:ext cx="5815012" cy="4360055"/>
          </a:xfrm>
          <a:prstGeom prst="rect">
            <a:avLst/>
          </a:prstGeom>
        </p:spPr>
      </p:pic>
      <p:sp>
        <p:nvSpPr>
          <p:cNvPr id="9" name="Explosion: 8 Points 10">
            <a:extLst>
              <a:ext uri="{FF2B5EF4-FFF2-40B4-BE49-F238E27FC236}">
                <a16:creationId xmlns:a16="http://schemas.microsoft.com/office/drawing/2014/main" id="{D3EF534D-A393-49C4-BF90-6BD2FDE52301}"/>
              </a:ext>
            </a:extLst>
          </p:cNvPr>
          <p:cNvSpPr/>
          <p:nvPr/>
        </p:nvSpPr>
        <p:spPr>
          <a:xfrm>
            <a:off x="7345662" y="558007"/>
            <a:ext cx="3061081" cy="1228668"/>
          </a:xfrm>
          <a:prstGeom prst="irregularSeal1">
            <a:avLst/>
          </a:prstGeom>
          <a:solidFill>
            <a:srgbClr val="73997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t>Mitigation Dashboard</a:t>
            </a:r>
            <a:endParaRPr lang="en-US" b="1" dirty="0"/>
          </a:p>
        </p:txBody>
      </p:sp>
      <p:sp>
        <p:nvSpPr>
          <p:cNvPr id="10" name="Explosion: 8 Points 10">
            <a:extLst>
              <a:ext uri="{FF2B5EF4-FFF2-40B4-BE49-F238E27FC236}">
                <a16:creationId xmlns:a16="http://schemas.microsoft.com/office/drawing/2014/main" id="{D3EF534D-A393-49C4-BF90-6BD2FDE52301}"/>
              </a:ext>
            </a:extLst>
          </p:cNvPr>
          <p:cNvSpPr/>
          <p:nvPr/>
        </p:nvSpPr>
        <p:spPr>
          <a:xfrm>
            <a:off x="1467376" y="606709"/>
            <a:ext cx="3061081" cy="1228668"/>
          </a:xfrm>
          <a:prstGeom prst="irregularSeal1">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t>Risk</a:t>
            </a:r>
            <a:br>
              <a:rPr lang="en-US" b="1" dirty="0" smtClean="0"/>
            </a:br>
            <a:r>
              <a:rPr lang="en-US" b="1" dirty="0" smtClean="0"/>
              <a:t>Dashboard</a:t>
            </a:r>
            <a:endParaRPr lang="en-US" b="1" dirty="0"/>
          </a:p>
        </p:txBody>
      </p:sp>
    </p:spTree>
    <p:extLst>
      <p:ext uri="{BB962C8B-B14F-4D97-AF65-F5344CB8AC3E}">
        <p14:creationId xmlns:p14="http://schemas.microsoft.com/office/powerpoint/2010/main" val="11450875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Box 2">
            <a:extLst>
              <a:ext uri="{FF2B5EF4-FFF2-40B4-BE49-F238E27FC236}">
                <a16:creationId xmlns:a16="http://schemas.microsoft.com/office/drawing/2014/main" id="{00C40D7C-1C49-4097-9D18-484446D1B681}"/>
              </a:ext>
            </a:extLst>
          </p:cNvPr>
          <p:cNvSpPr txBox="1">
            <a:spLocks noChangeArrowheads="1"/>
          </p:cNvSpPr>
          <p:nvPr/>
        </p:nvSpPr>
        <p:spPr bwMode="auto">
          <a:xfrm>
            <a:off x="119063" y="1409700"/>
            <a:ext cx="11953874" cy="5267325"/>
          </a:xfrm>
          <a:prstGeom prst="rect">
            <a:avLst/>
          </a:prstGeom>
          <a:solidFill>
            <a:srgbClr val="FFF2CC"/>
          </a:solidFill>
          <a:ln w="9525">
            <a:noFill/>
            <a:miter lim="800000"/>
            <a:headEnd/>
            <a:tailEnd/>
          </a:ln>
        </p:spPr>
        <p:txBody>
          <a:bodyPr rot="0" vert="horz" wrap="square" lIns="91440" tIns="45720" rIns="91440" bIns="45720" anchor="t" anchorCtr="0">
            <a:noAutofit/>
          </a:bodyPr>
          <a:lstStyle/>
          <a:p>
            <a:pPr>
              <a:spcBef>
                <a:spcPts val="50"/>
              </a:spcBef>
            </a:pPr>
            <a:r>
              <a:rPr lang="en-US" sz="1400" b="1" dirty="0">
                <a:solidFill>
                  <a:srgbClr val="837645"/>
                </a:solidFill>
                <a:latin typeface="Arial" panose="020B0604020202020204" pitchFamily="34" charset="0"/>
                <a:cs typeface="Times New Roman" panose="02020603050405020304" pitchFamily="18" charset="0"/>
              </a:rPr>
              <a:t>Findings:</a:t>
            </a:r>
          </a:p>
          <a:p>
            <a:pPr>
              <a:spcBef>
                <a:spcPts val="50"/>
              </a:spcBef>
            </a:pPr>
            <a:r>
              <a:rPr lang="en-US" sz="1600" b="1" dirty="0">
                <a:latin typeface="Arial" panose="020B0604020202020204" pitchFamily="34" charset="0"/>
                <a:cs typeface="Times New Roman" panose="02020603050405020304" pitchFamily="18" charset="0"/>
              </a:rPr>
              <a:t>Rainelle: </a:t>
            </a:r>
            <a:r>
              <a:rPr lang="en-US" sz="1600" dirty="0">
                <a:latin typeface="Arial" panose="020B0604020202020204" pitchFamily="34" charset="0"/>
                <a:cs typeface="Times New Roman" panose="02020603050405020304" pitchFamily="18" charset="0"/>
              </a:rPr>
              <a:t>35% of residential structures in 100-year floodplain elevated to DFE (n=87, res./non-res.)</a:t>
            </a:r>
          </a:p>
          <a:p>
            <a:pPr>
              <a:spcBef>
                <a:spcPts val="50"/>
              </a:spcBef>
            </a:pPr>
            <a:r>
              <a:rPr lang="en-US" sz="1600" b="1" dirty="0" smtClean="0">
                <a:latin typeface="Arial" panose="020B0604020202020204" pitchFamily="34" charset="0"/>
                <a:cs typeface="Times New Roman" panose="02020603050405020304" pitchFamily="18" charset="0"/>
              </a:rPr>
              <a:t>White </a:t>
            </a:r>
            <a:r>
              <a:rPr lang="en-US" sz="1600" b="1" dirty="0">
                <a:latin typeface="Arial" panose="020B0604020202020204" pitchFamily="34" charset="0"/>
                <a:cs typeface="Times New Roman" panose="02020603050405020304" pitchFamily="18" charset="0"/>
              </a:rPr>
              <a:t>Sulphur Springs: </a:t>
            </a:r>
            <a:r>
              <a:rPr lang="en-US" sz="1600" dirty="0">
                <a:latin typeface="Arial" panose="020B0604020202020204" pitchFamily="34" charset="0"/>
                <a:cs typeface="Times New Roman" panose="02020603050405020304" pitchFamily="18" charset="0"/>
              </a:rPr>
              <a:t>59% of residential structures in 100-year floodplain elevated to DFE (n=217, res./non-res</a:t>
            </a:r>
            <a:r>
              <a:rPr lang="en-US" sz="1600" dirty="0" smtClean="0">
                <a:latin typeface="Arial" panose="020B0604020202020204" pitchFamily="34" charset="0"/>
                <a:cs typeface="Times New Roman" panose="02020603050405020304" pitchFamily="18" charset="0"/>
              </a:rPr>
              <a:t>.)</a:t>
            </a:r>
            <a:endParaRPr lang="en-US" sz="1600" dirty="0">
              <a:latin typeface="Arial" panose="020B0604020202020204" pitchFamily="34" charset="0"/>
              <a:cs typeface="Times New Roman" panose="02020603050405020304" pitchFamily="18" charset="0"/>
            </a:endParaRPr>
          </a:p>
        </p:txBody>
      </p:sp>
      <p:sp>
        <p:nvSpPr>
          <p:cNvPr id="6" name="Title 1"/>
          <p:cNvSpPr txBox="1">
            <a:spLocks/>
          </p:cNvSpPr>
          <p:nvPr/>
        </p:nvSpPr>
        <p:spPr>
          <a:xfrm>
            <a:off x="0" y="2"/>
            <a:ext cx="12192000" cy="461508"/>
          </a:xfrm>
          <a:prstGeom prst="rect">
            <a:avLst/>
          </a:prstGeom>
          <a:solidFill>
            <a:srgbClr val="1F4E79"/>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Elevated Structures to Design Flood Elevation (</a:t>
            </a:r>
            <a:r>
              <a:rPr lang="en-US" sz="2400" b="1" dirty="0" smtClean="0">
                <a:solidFill>
                  <a:schemeClr val="bg1"/>
                </a:solidFill>
                <a:latin typeface="Arial" panose="020B0604020202020204" pitchFamily="34" charset="0"/>
                <a:cs typeface="Arial" panose="020B0604020202020204" pitchFamily="34" charset="0"/>
              </a:rPr>
              <a:t>DFE)               </a:t>
            </a:r>
            <a:r>
              <a:rPr lang="en-US" sz="2400" b="1" i="1" dirty="0" smtClean="0">
                <a:solidFill>
                  <a:schemeClr val="accent4">
                    <a:lumMod val="40000"/>
                    <a:lumOff val="60000"/>
                  </a:schemeClr>
                </a:solidFill>
                <a:latin typeface="Arial" panose="020B0604020202020204" pitchFamily="34" charset="0"/>
                <a:cs typeface="Arial" panose="020B0604020202020204" pitchFamily="34" charset="0"/>
              </a:rPr>
              <a:t>Mitigation </a:t>
            </a:r>
            <a:r>
              <a:rPr lang="en-US" sz="2400" b="1" i="1" dirty="0">
                <a:solidFill>
                  <a:schemeClr val="accent4">
                    <a:lumMod val="40000"/>
                    <a:lumOff val="60000"/>
                  </a:schemeClr>
                </a:solidFill>
                <a:latin typeface="Arial" panose="020B0604020202020204" pitchFamily="34" charset="0"/>
                <a:cs typeface="Arial" panose="020B0604020202020204" pitchFamily="34" charset="0"/>
              </a:rPr>
              <a:t>Planning </a:t>
            </a:r>
            <a:endParaRPr lang="en-US" sz="2400" b="1" dirty="0">
              <a:solidFill>
                <a:schemeClr val="bg1"/>
              </a:solidFill>
              <a:latin typeface="Arial" panose="020B0604020202020204" pitchFamily="34" charset="0"/>
              <a:cs typeface="Arial" panose="020B0604020202020204" pitchFamily="34" charset="0"/>
            </a:endParaRPr>
          </a:p>
        </p:txBody>
      </p:sp>
      <p:sp>
        <p:nvSpPr>
          <p:cNvPr id="38" name="Text Box 2">
            <a:extLst>
              <a:ext uri="{FF2B5EF4-FFF2-40B4-BE49-F238E27FC236}">
                <a16:creationId xmlns:a16="http://schemas.microsoft.com/office/drawing/2014/main" id="{B82586BC-5B26-476B-97E6-EB5FD0D92138}"/>
              </a:ext>
            </a:extLst>
          </p:cNvPr>
          <p:cNvSpPr txBox="1">
            <a:spLocks noChangeArrowheads="1"/>
          </p:cNvSpPr>
          <p:nvPr/>
        </p:nvSpPr>
        <p:spPr bwMode="auto">
          <a:xfrm>
            <a:off x="119063" y="523933"/>
            <a:ext cx="11953874" cy="836611"/>
          </a:xfrm>
          <a:prstGeom prst="rect">
            <a:avLst/>
          </a:prstGeom>
          <a:solidFill>
            <a:srgbClr val="DCE2E4"/>
          </a:solidFill>
          <a:ln w="9525">
            <a:noFill/>
            <a:miter lim="800000"/>
            <a:headEnd/>
            <a:tailEnd/>
          </a:ln>
        </p:spPr>
        <p:txBody>
          <a:bodyPr rot="0" vert="horz" wrap="square" lIns="91440" tIns="45720" rIns="91440" bIns="45720" anchor="t" anchorCtr="0">
            <a:noAutofit/>
          </a:bodyPr>
          <a:lstStyle/>
          <a:p>
            <a:pPr>
              <a:spcBef>
                <a:spcPts val="50"/>
              </a:spcBef>
            </a:pPr>
            <a:r>
              <a:rPr lang="en-US" sz="1400" b="1" dirty="0">
                <a:solidFill>
                  <a:srgbClr val="1F4E79"/>
                </a:solidFill>
                <a:latin typeface="Arial" panose="020B0604020202020204" pitchFamily="34" charset="0"/>
                <a:cs typeface="Times New Roman" panose="02020603050405020304" pitchFamily="18" charset="0"/>
              </a:rPr>
              <a:t>Rationale:</a:t>
            </a:r>
          </a:p>
          <a:p>
            <a:pPr>
              <a:spcBef>
                <a:spcPts val="50"/>
              </a:spcBef>
            </a:pPr>
            <a:r>
              <a:rPr lang="en-US" sz="1600" dirty="0">
                <a:latin typeface="Arial" panose="020B0604020202020204" pitchFamily="34" charset="0"/>
                <a:cs typeface="Times New Roman" panose="02020603050405020304" pitchFamily="18" charset="0"/>
              </a:rPr>
              <a:t>How communities have applied flood adaptive measures in response to major flood events</a:t>
            </a:r>
          </a:p>
          <a:p>
            <a:pPr>
              <a:spcBef>
                <a:spcPts val="50"/>
              </a:spcBef>
            </a:pPr>
            <a:r>
              <a:rPr lang="en-US" sz="1600" dirty="0">
                <a:latin typeface="Arial" panose="020B0604020202020204" pitchFamily="34" charset="0"/>
                <a:cs typeface="Times New Roman" panose="02020603050405020304" pitchFamily="18" charset="0"/>
              </a:rPr>
              <a:t>DFE: 100-Year or Base Flood Elevation (BFE) + 2 feet </a:t>
            </a:r>
          </a:p>
        </p:txBody>
      </p:sp>
      <p:sp>
        <p:nvSpPr>
          <p:cNvPr id="47" name="Text Box 2">
            <a:extLst>
              <a:ext uri="{FF2B5EF4-FFF2-40B4-BE49-F238E27FC236}">
                <a16:creationId xmlns:a16="http://schemas.microsoft.com/office/drawing/2014/main" id="{89697C99-D007-4FF4-9614-D3996479E36B}"/>
              </a:ext>
            </a:extLst>
          </p:cNvPr>
          <p:cNvSpPr txBox="1">
            <a:spLocks noChangeArrowheads="1"/>
          </p:cNvSpPr>
          <p:nvPr/>
        </p:nvSpPr>
        <p:spPr bwMode="auto">
          <a:xfrm>
            <a:off x="6089784" y="5744201"/>
            <a:ext cx="3206616" cy="391751"/>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000" dirty="0">
                <a:latin typeface="Arial" panose="020B0604020202020204" pitchFamily="34" charset="0"/>
                <a:cs typeface="Times New Roman" panose="02020603050405020304" pitchFamily="18" charset="0"/>
              </a:rPr>
              <a:t>Building ID: 13-17-0008-0152-0000_195</a:t>
            </a:r>
          </a:p>
          <a:p>
            <a:pPr algn="ctr">
              <a:spcBef>
                <a:spcPts val="50"/>
              </a:spcBef>
            </a:pPr>
            <a:r>
              <a:rPr lang="en-US" sz="1000" dirty="0">
                <a:latin typeface="Arial" panose="020B0604020202020204" pitchFamily="34" charset="0"/>
                <a:cs typeface="Times New Roman" panose="02020603050405020304" pitchFamily="18" charset="0"/>
                <a:hlinkClick r:id="rId3"/>
              </a:rPr>
              <a:t>Flood Tool Link</a:t>
            </a:r>
            <a:endParaRPr lang="en-US" sz="1000" dirty="0">
              <a:latin typeface="Arial" panose="020B0604020202020204" pitchFamily="34" charset="0"/>
              <a:cs typeface="Times New Roman" panose="02020603050405020304" pitchFamily="18" charset="0"/>
            </a:endParaRPr>
          </a:p>
        </p:txBody>
      </p:sp>
      <p:grpSp>
        <p:nvGrpSpPr>
          <p:cNvPr id="53" name="Group 52">
            <a:extLst>
              <a:ext uri="{FF2B5EF4-FFF2-40B4-BE49-F238E27FC236}">
                <a16:creationId xmlns:a16="http://schemas.microsoft.com/office/drawing/2014/main" id="{984B182A-1B34-498D-BE7D-4C1163588C7C}"/>
              </a:ext>
            </a:extLst>
          </p:cNvPr>
          <p:cNvGrpSpPr/>
          <p:nvPr/>
        </p:nvGrpSpPr>
        <p:grpSpPr>
          <a:xfrm>
            <a:off x="5620355" y="3136689"/>
            <a:ext cx="4120969" cy="2608112"/>
            <a:chOff x="4698990" y="2850939"/>
            <a:chExt cx="4120969" cy="2608112"/>
          </a:xfrm>
        </p:grpSpPr>
        <p:pic>
          <p:nvPicPr>
            <p:cNvPr id="48" name="Picture 47" descr="A picture containing grass, outdoor, house, building&#10;&#10;Description automatically generated">
              <a:extLst>
                <a:ext uri="{FF2B5EF4-FFF2-40B4-BE49-F238E27FC236}">
                  <a16:creationId xmlns:a16="http://schemas.microsoft.com/office/drawing/2014/main" id="{794EA7B6-F9AD-40CF-8FF8-EE56D2DAB541}"/>
                </a:ext>
              </a:extLst>
            </p:cNvPr>
            <p:cNvPicPr>
              <a:picLocks noChangeAspect="1"/>
            </p:cNvPicPr>
            <p:nvPr/>
          </p:nvPicPr>
          <p:blipFill rotWithShape="1">
            <a:blip r:embed="rId4">
              <a:extLst>
                <a:ext uri="{28A0092B-C50C-407E-A947-70E740481C1C}">
                  <a14:useLocalDpi xmlns:a14="http://schemas.microsoft.com/office/drawing/2010/main" val="0"/>
                </a:ext>
              </a:extLst>
            </a:blip>
            <a:srcRect l="5299" b="19868"/>
            <a:stretch/>
          </p:blipFill>
          <p:spPr>
            <a:xfrm>
              <a:off x="4698990" y="2850939"/>
              <a:ext cx="4120969" cy="2608112"/>
            </a:xfrm>
            <a:prstGeom prst="rect">
              <a:avLst/>
            </a:prstGeom>
            <a:ln>
              <a:solidFill>
                <a:schemeClr val="tx1"/>
              </a:solidFill>
            </a:ln>
          </p:spPr>
        </p:pic>
        <p:sp>
          <p:nvSpPr>
            <p:cNvPr id="49" name="Text Box 2">
              <a:extLst>
                <a:ext uri="{FF2B5EF4-FFF2-40B4-BE49-F238E27FC236}">
                  <a16:creationId xmlns:a16="http://schemas.microsoft.com/office/drawing/2014/main" id="{985C7657-20AA-464F-B404-275EB8458C7F}"/>
                </a:ext>
              </a:extLst>
            </p:cNvPr>
            <p:cNvSpPr txBox="1">
              <a:spLocks noChangeArrowheads="1"/>
            </p:cNvSpPr>
            <p:nvPr/>
          </p:nvSpPr>
          <p:spPr bwMode="auto">
            <a:xfrm>
              <a:off x="4794009" y="5141476"/>
              <a:ext cx="1578121" cy="252149"/>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algn="ctr">
                <a:spcBef>
                  <a:spcPts val="50"/>
                </a:spcBef>
              </a:pPr>
              <a:r>
                <a:rPr lang="en-US" sz="1000" b="1" dirty="0">
                  <a:latin typeface="Arial" panose="020B0604020202020204" pitchFamily="34" charset="0"/>
                  <a:cs typeface="Times New Roman" panose="02020603050405020304" pitchFamily="18" charset="0"/>
                </a:rPr>
                <a:t>White Sulphur Springs</a:t>
              </a:r>
            </a:p>
          </p:txBody>
        </p:sp>
      </p:grpSp>
      <p:sp>
        <p:nvSpPr>
          <p:cNvPr id="51" name="Text Box 2">
            <a:extLst>
              <a:ext uri="{FF2B5EF4-FFF2-40B4-BE49-F238E27FC236}">
                <a16:creationId xmlns:a16="http://schemas.microsoft.com/office/drawing/2014/main" id="{87C17BB5-CC7F-4824-BDA0-4B3B37355A11}"/>
              </a:ext>
            </a:extLst>
          </p:cNvPr>
          <p:cNvSpPr txBox="1">
            <a:spLocks noChangeArrowheads="1"/>
          </p:cNvSpPr>
          <p:nvPr/>
        </p:nvSpPr>
        <p:spPr bwMode="auto">
          <a:xfrm>
            <a:off x="1467184" y="5744201"/>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000" dirty="0">
                <a:latin typeface="Arial" panose="020B0604020202020204" pitchFamily="34" charset="0"/>
                <a:cs typeface="Times New Roman" panose="02020603050405020304" pitchFamily="18" charset="0"/>
              </a:rPr>
              <a:t>Building ID: 13-13-0001-0069-0000_108</a:t>
            </a:r>
          </a:p>
          <a:p>
            <a:pPr algn="ctr">
              <a:spcBef>
                <a:spcPts val="50"/>
              </a:spcBef>
            </a:pPr>
            <a:r>
              <a:rPr lang="en-US" sz="1000" dirty="0">
                <a:latin typeface="Arial" panose="020B0604020202020204" pitchFamily="34" charset="0"/>
                <a:cs typeface="Times New Roman" panose="02020603050405020304" pitchFamily="18" charset="0"/>
                <a:hlinkClick r:id="rId5"/>
              </a:rPr>
              <a:t>Flood Tool Link</a:t>
            </a:r>
            <a:endParaRPr lang="en-US" sz="1000" dirty="0">
              <a:latin typeface="Arial" panose="020B060402020202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87BBB5C0-7805-4CA7-98E1-34F3CBD4B9AD}"/>
              </a:ext>
            </a:extLst>
          </p:cNvPr>
          <p:cNvGrpSpPr/>
          <p:nvPr/>
        </p:nvGrpSpPr>
        <p:grpSpPr>
          <a:xfrm>
            <a:off x="997756" y="3133726"/>
            <a:ext cx="4145475" cy="2610475"/>
            <a:chOff x="324041" y="2847975"/>
            <a:chExt cx="4145475" cy="2610475"/>
          </a:xfrm>
        </p:grpSpPr>
        <p:pic>
          <p:nvPicPr>
            <p:cNvPr id="50" name="Picture 49" descr="A picture containing outdoor, grass, tree, sky&#10;&#10;Description automatically generated">
              <a:extLst>
                <a:ext uri="{FF2B5EF4-FFF2-40B4-BE49-F238E27FC236}">
                  <a16:creationId xmlns:a16="http://schemas.microsoft.com/office/drawing/2014/main" id="{EA3D0860-3F52-4032-8FE7-E39EFDAE30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86" t="3459" r="16952" b="6084"/>
            <a:stretch/>
          </p:blipFill>
          <p:spPr>
            <a:xfrm>
              <a:off x="324041" y="2847975"/>
              <a:ext cx="4145475" cy="2610475"/>
            </a:xfrm>
            <a:prstGeom prst="rect">
              <a:avLst/>
            </a:prstGeom>
            <a:ln>
              <a:solidFill>
                <a:schemeClr val="tx1"/>
              </a:solidFill>
            </a:ln>
          </p:spPr>
        </p:pic>
        <p:sp>
          <p:nvSpPr>
            <p:cNvPr id="52" name="Text Box 2">
              <a:extLst>
                <a:ext uri="{FF2B5EF4-FFF2-40B4-BE49-F238E27FC236}">
                  <a16:creationId xmlns:a16="http://schemas.microsoft.com/office/drawing/2014/main" id="{7ADCFB3C-5358-44C5-9182-54D2FBA7779C}"/>
                </a:ext>
              </a:extLst>
            </p:cNvPr>
            <p:cNvSpPr txBox="1">
              <a:spLocks noChangeArrowheads="1"/>
            </p:cNvSpPr>
            <p:nvPr/>
          </p:nvSpPr>
          <p:spPr bwMode="auto">
            <a:xfrm>
              <a:off x="428981" y="2945911"/>
              <a:ext cx="728977" cy="252147"/>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algn="ctr">
                <a:spcBef>
                  <a:spcPts val="50"/>
                </a:spcBef>
              </a:pPr>
              <a:r>
                <a:rPr lang="en-US" sz="1000" b="1" dirty="0">
                  <a:latin typeface="Arial" panose="020B0604020202020204" pitchFamily="34" charset="0"/>
                  <a:cs typeface="Times New Roman" panose="02020603050405020304" pitchFamily="18" charset="0"/>
                </a:rPr>
                <a:t>Rainelle</a:t>
              </a:r>
            </a:p>
          </p:txBody>
        </p:sp>
      </p:grpSp>
      <p:sp>
        <p:nvSpPr>
          <p:cNvPr id="54" name="Text Box 2">
            <a:extLst>
              <a:ext uri="{FF2B5EF4-FFF2-40B4-BE49-F238E27FC236}">
                <a16:creationId xmlns:a16="http://schemas.microsoft.com/office/drawing/2014/main" id="{07CCE214-1BD4-4070-8CD4-2EA8577FD9B9}"/>
              </a:ext>
            </a:extLst>
          </p:cNvPr>
          <p:cNvSpPr txBox="1">
            <a:spLocks noChangeArrowheads="1"/>
          </p:cNvSpPr>
          <p:nvPr/>
        </p:nvSpPr>
        <p:spPr bwMode="auto">
          <a:xfrm>
            <a:off x="3805911" y="6200776"/>
            <a:ext cx="3487584" cy="291464"/>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algn="ctr">
              <a:spcBef>
                <a:spcPts val="50"/>
              </a:spcBef>
            </a:pPr>
            <a:r>
              <a:rPr lang="en-US" sz="1400" b="1" dirty="0">
                <a:latin typeface="Arial" panose="020B0604020202020204" pitchFamily="34" charset="0"/>
                <a:cs typeface="Times New Roman" panose="02020603050405020304" pitchFamily="18" charset="0"/>
              </a:rPr>
              <a:t>Examples of Mitigation Reconstruction</a:t>
            </a:r>
          </a:p>
        </p:txBody>
      </p:sp>
      <p:sp>
        <p:nvSpPr>
          <p:cNvPr id="16" name="Explosion: 8 Points 15">
            <a:extLst>
              <a:ext uri="{FF2B5EF4-FFF2-40B4-BE49-F238E27FC236}">
                <a16:creationId xmlns:a16="http://schemas.microsoft.com/office/drawing/2014/main" id="{E0635042-B755-4D17-B649-57CEF45AD394}"/>
              </a:ext>
            </a:extLst>
          </p:cNvPr>
          <p:cNvSpPr/>
          <p:nvPr/>
        </p:nvSpPr>
        <p:spPr>
          <a:xfrm>
            <a:off x="8885464" y="2376973"/>
            <a:ext cx="3012621" cy="2213671"/>
          </a:xfrm>
          <a:prstGeom prst="irregularSeal1">
            <a:avLst/>
          </a:prstGeom>
          <a:solidFill>
            <a:srgbClr val="73997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t>Mitigation Reconstruction</a:t>
            </a:r>
          </a:p>
        </p:txBody>
      </p:sp>
    </p:spTree>
    <p:extLst>
      <p:ext uri="{BB962C8B-B14F-4D97-AF65-F5344CB8AC3E}">
        <p14:creationId xmlns:p14="http://schemas.microsoft.com/office/powerpoint/2010/main" val="17237221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HS">
      <a:dk1>
        <a:sysClr val="windowText" lastClr="000000"/>
      </a:dk1>
      <a:lt1>
        <a:sysClr val="window" lastClr="FFFFFF"/>
      </a:lt1>
      <a:dk2>
        <a:srgbClr val="003366"/>
      </a:dk2>
      <a:lt2>
        <a:srgbClr val="FFFFFF"/>
      </a:lt2>
      <a:accent1>
        <a:srgbClr val="005886"/>
      </a:accent1>
      <a:accent2>
        <a:srgbClr val="0078A4"/>
      </a:accent2>
      <a:accent3>
        <a:srgbClr val="9A9897"/>
      </a:accent3>
      <a:accent4>
        <a:srgbClr val="D71F2C"/>
      </a:accent4>
      <a:accent5>
        <a:srgbClr val="FFFFFF"/>
      </a:accent5>
      <a:accent6>
        <a:srgbClr val="36943E"/>
      </a:accent6>
      <a:hlink>
        <a:srgbClr val="005886"/>
      </a:hlink>
      <a:folHlink>
        <a:srgbClr val="9A9897"/>
      </a:folHlink>
    </a:clrScheme>
    <a:fontScheme name="Custom 3">
      <a:majorFont>
        <a:latin typeface="Franklin Gothic Medium Cond"/>
        <a:ea typeface=""/>
        <a:cs typeface=""/>
      </a:majorFont>
      <a:minorFont>
        <a:latin typeface="Franklin Gothic Medium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FFFFFF"/>
        </a:dk2>
        <a:lt2>
          <a:srgbClr val="5B5C5E"/>
        </a:lt2>
        <a:accent1>
          <a:srgbClr val="005288"/>
        </a:accent1>
        <a:accent2>
          <a:srgbClr val="5D9732"/>
        </a:accent2>
        <a:accent3>
          <a:srgbClr val="FFFFFF"/>
        </a:accent3>
        <a:accent4>
          <a:srgbClr val="000000"/>
        </a:accent4>
        <a:accent5>
          <a:srgbClr val="AAB3C3"/>
        </a:accent5>
        <a:accent6>
          <a:srgbClr val="53882C"/>
        </a:accent6>
        <a:hlink>
          <a:srgbClr val="0078AE"/>
        </a:hlink>
        <a:folHlink>
          <a:srgbClr val="C4123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4d4a4fe-0c42-4a5e-a3ad-068c1e152384" xsi:nil="true"/>
    <Sub-CLIN xmlns="74d4a4fe-0c42-4a5e-a3ad-068c1e152384">1.1 CERC Strategies</Sub-CLIN>
    <CLIN xmlns="74d4a4fe-0c42-4a5e-a3ad-068c1e152384">CLIN 0001</CLIN>
    <Ops_x0020_Area xmlns="74d4a4fe-0c42-4a5e-a3ad-068c1e152384">
      <Value xmlns="74d4a4fe-0c42-4a5e-a3ad-068c1e152384">Hub East</Value>
    </Ops_x0020_Area>
    <Risk_x0020_MAP xmlns="74d4a4fe-0c42-4a5e-a3ad-068c1e152384" xsi:nil="true"/>
    <Hazard_x0020_Type xmlns="74d4a4fe-0c42-4a5e-a3ad-068c1e152384" xsi:nil="true"/>
    <TO_x0023_ xmlns="74d4a4fe-0c42-4a5e-a3ad-068c1e152384">TO0001</TO_x0023_>
    <OptionPeriod xmlns="74d4a4fe-0c42-4a5e-a3ad-068c1e152384">OP00</OptionPeriod>
    <FEMA_x0020_Topic_x0020_Area xmlns="74d4a4fe-0c42-4a5e-a3ad-068c1e152384" xsi:nil="true"/>
    <lcf76f155ced4ddcb4097134ff3c332f xmlns="e79e415c-9e48-4190-aa41-94d02c6f99a0">
      <Terms xmlns="http://schemas.microsoft.com/office/infopath/2007/PartnerControls"/>
    </lcf76f155ced4ddcb4097134ff3c332f>
    <Document_x0020_Status xmlns="74d4a4fe-0c42-4a5e-a3ad-068c1e152384">Draft</Document_x0020_Status>
    <Region_x002f_HQ xmlns="74d4a4fe-0c42-4a5e-a3ad-068c1e152384" xsi:nil="true"/>
    <ReadingLevel xmlns="e79e415c-9e48-4190-aa41-94d02c6f99a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F99BFE7DBCF98459E46685A3627C78A" ma:contentTypeVersion="23" ma:contentTypeDescription="Create a new document." ma:contentTypeScope="" ma:versionID="b346b369a812b1970fed5d0ee7a6c1fb">
  <xsd:schema xmlns:xsd="http://www.w3.org/2001/XMLSchema" xmlns:xs="http://www.w3.org/2001/XMLSchema" xmlns:p="http://schemas.microsoft.com/office/2006/metadata/properties" xmlns:ns2="74d4a4fe-0c42-4a5e-a3ad-068c1e152384" xmlns:ns3="e79e415c-9e48-4190-aa41-94d02c6f99a0" targetNamespace="http://schemas.microsoft.com/office/2006/metadata/properties" ma:root="true" ma:fieldsID="4ae33feac910172329792e5747323440" ns2:_="" ns3:_="">
    <xsd:import namespace="74d4a4fe-0c42-4a5e-a3ad-068c1e152384"/>
    <xsd:import namespace="e79e415c-9e48-4190-aa41-94d02c6f99a0"/>
    <xsd:element name="properties">
      <xsd:complexType>
        <xsd:sequence>
          <xsd:element name="documentManagement">
            <xsd:complexType>
              <xsd:all>
                <xsd:element ref="ns2:CLIN"/>
                <xsd:element ref="ns2:Document_x0020_Status"/>
                <xsd:element ref="ns2:FEMA_x0020_Topic_x0020_Area" minOccurs="0"/>
                <xsd:element ref="ns2:Hazard_x0020_Type" minOccurs="0"/>
                <xsd:element ref="ns2:Ops_x0020_Area" minOccurs="0"/>
                <xsd:element ref="ns2:OptionPeriod" minOccurs="0"/>
                <xsd:element ref="ns2:Region_x002f_HQ" minOccurs="0"/>
                <xsd:element ref="ns2:Risk_x0020_MAP" minOccurs="0"/>
                <xsd:element ref="ns2:Sub-CLIN"/>
                <xsd:element ref="ns2:TO_x0023_"/>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2:SharedWithUsers" minOccurs="0"/>
                <xsd:element ref="ns2:SharedWithDetails" minOccurs="0"/>
                <xsd:element ref="ns3:MediaLengthInSeconds" minOccurs="0"/>
                <xsd:element ref="ns3:ReadingLev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d4a4fe-0c42-4a5e-a3ad-068c1e152384" elementFormDefault="qualified">
    <xsd:import namespace="http://schemas.microsoft.com/office/2006/documentManagement/types"/>
    <xsd:import namespace="http://schemas.microsoft.com/office/infopath/2007/PartnerControls"/>
    <xsd:element name="CLIN" ma:index="8" ma:displayName="CLIN" ma:default="CLIN 0001" ma:description="Contract Line Item Number CLIN" ma:format="Dropdown" ma:indexed="true" ma:internalName="CLIN">
      <xsd:simpleType>
        <xsd:restriction base="dms:Choice">
          <xsd:enumeration value="CLIN 0001"/>
          <xsd:enumeration value="CLIN 0002"/>
          <xsd:enumeration value="CLIN 0003"/>
          <xsd:enumeration value="CLIN 0004"/>
          <xsd:enumeration value="CLIN 0005"/>
          <xsd:enumeration value="CLIN 0006"/>
        </xsd:restriction>
      </xsd:simpleType>
    </xsd:element>
    <xsd:element name="Document_x0020_Status" ma:index="9" ma:displayName="Document Status" ma:format="Dropdown" ma:internalName="Document_x0020_Status">
      <xsd:simpleType>
        <xsd:restriction base="dms:Choice">
          <xsd:enumeration value="Not Started"/>
          <xsd:enumeration value="Active"/>
          <xsd:enumeration value="Draft"/>
          <xsd:enumeration value="Reviewed"/>
          <xsd:enumeration value="Scheduled"/>
          <xsd:enumeration value="Published"/>
          <xsd:enumeration value="Final"/>
          <xsd:enumeration value="EA in Review"/>
          <xsd:enumeration value="EA Approved"/>
          <xsd:enumeration value="Expired"/>
        </xsd:restriction>
      </xsd:simpleType>
    </xsd:element>
    <xsd:element name="FEMA_x0020_Topic_x0020_Area" ma:index="10" nillable="true" ma:displayName="FEMA Topic Area" ma:format="Dropdown" ma:internalName="FEMA_x0020_Topic_x0020_Area">
      <xsd:simpleType>
        <xsd:restriction base="dms:Choice">
          <xsd:enumeration value="Building Science"/>
          <xsd:enumeration value="Coastal"/>
          <xsd:enumeration value="COP"/>
          <xsd:enumeration value="CTP"/>
          <xsd:enumeration value="Dams"/>
          <xsd:enumeration value="Floodplain Mgt"/>
          <xsd:enumeration value="General"/>
          <xsd:enumeration value="Grants"/>
          <xsd:enumeration value="Incentives"/>
          <xsd:enumeration value="Insurance"/>
          <xsd:enumeration value="Levee"/>
          <xsd:enumeration value="Mapping"/>
          <xsd:enumeration value="Mitigation Planning"/>
          <xsd:enumeration value="Partnerships"/>
          <xsd:enumeration value="Program Planning"/>
          <xsd:enumeration value="Risk Comms"/>
          <xsd:enumeration value="Riverine"/>
          <xsd:enumeration value="Stormwater"/>
        </xsd:restriction>
      </xsd:simpleType>
    </xsd:element>
    <xsd:element name="Hazard_x0020_Type" ma:index="11" nillable="true" ma:displayName="Hazard Type" ma:format="Dropdown" ma:internalName="Hazard_x0020_Type">
      <xsd:simpleType>
        <xsd:restriction base="dms:Choice">
          <xsd:enumeration value="Drought"/>
          <xsd:enumeration value="Earthquake"/>
          <xsd:enumeration value="Erosion"/>
          <xsd:enumeration value="Flood"/>
          <xsd:enumeration value="Hurricane"/>
          <xsd:enumeration value="Tornado"/>
          <xsd:enumeration value="Wildfire"/>
          <xsd:enumeration value="All-Hazard"/>
        </xsd:restriction>
      </xsd:simpleType>
    </xsd:element>
    <xsd:element name="Ops_x0020_Area" ma:index="12" nillable="true" ma:displayName="Ops Topic" ma:description="This is where you select to core CERC area(s) of impact." ma:internalName="Ops_x0020_Area" ma:requiredMultiChoice="true">
      <xsd:complexType>
        <xsd:complexContent>
          <xsd:extension base="dms:MultiChoice">
            <xsd:sequence>
              <xsd:element name="Value" maxOccurs="unbounded" minOccurs="0" nillable="true">
                <xsd:simpleType>
                  <xsd:restriction base="dms:Choice">
                    <xsd:enumeration value="Hub East"/>
                    <xsd:enumeration value="Hub Central"/>
                    <xsd:enumeration value="Hub West"/>
                    <xsd:enumeration value="Norming Pillar"/>
                    <xsd:enumeration value="Transforming Pillar"/>
                    <xsd:enumeration value="Innovating Pillar"/>
                    <xsd:enumeration value="Motivating Pillar"/>
                    <xsd:enumeration value="Contract Management"/>
                    <xsd:enumeration value="Portfolio Management"/>
                    <xsd:enumeration value="Creative"/>
                    <xsd:enumeration value="Resource Center"/>
                    <xsd:enumeration value="Key Behavior Science"/>
                    <xsd:enumeration value="Key Economics"/>
                  </xsd:restriction>
                </xsd:simpleType>
              </xsd:element>
            </xsd:sequence>
          </xsd:extension>
        </xsd:complexContent>
      </xsd:complexType>
    </xsd:element>
    <xsd:element name="OptionPeriod" ma:index="13" nillable="true" ma:displayName="OptionPeriod" ma:default="OP00" ma:format="Dropdown" ma:internalName="OptionPeriod">
      <xsd:simpleType>
        <xsd:restriction base="dms:Choice">
          <xsd:enumeration value="OP00"/>
          <xsd:enumeration value="OP01"/>
        </xsd:restriction>
      </xsd:simpleType>
    </xsd:element>
    <xsd:element name="Region_x002f_HQ" ma:index="14" nillable="true" ma:displayName="Region" ma:internalName="Region_x002F_HQ">
      <xsd:complexType>
        <xsd:complexContent>
          <xsd:extension base="dms:MultiChoice">
            <xsd:sequence>
              <xsd:element name="Value" maxOccurs="unbounded" minOccurs="0" nillable="true">
                <xsd:simpleType>
                  <xsd:restriction base="dms:Choice">
                    <xsd:enumeration value="Region 1"/>
                    <xsd:enumeration value="Region 2"/>
                    <xsd:enumeration value="Region 3"/>
                    <xsd:enumeration value="Region 4"/>
                    <xsd:enumeration value="Region 5"/>
                    <xsd:enumeration value="Region 6"/>
                    <xsd:enumeration value="Region 7"/>
                    <xsd:enumeration value="Region 8"/>
                    <xsd:enumeration value="Region 9"/>
                    <xsd:enumeration value="Region 10"/>
                  </xsd:restriction>
                </xsd:simpleType>
              </xsd:element>
            </xsd:sequence>
          </xsd:extension>
        </xsd:complexContent>
      </xsd:complexType>
    </xsd:element>
    <xsd:element name="Risk_x0020_MAP" ma:index="15" nillable="true" ma:displayName="Risk MAP" ma:format="Dropdown" ma:internalName="Risk_x0020_MAP">
      <xsd:simpleType>
        <xsd:restriction base="dms:Choice">
          <xsd:enumeration value="Prediscovery"/>
          <xsd:enumeration value="Discovery"/>
          <xsd:enumeration value="FRR"/>
          <xsd:enumeration value="CCO"/>
          <xsd:enumeration value="Open House"/>
          <xsd:enumeration value="Preliminary"/>
          <xsd:enumeration value="Post"/>
          <xsd:enumeration value="Resilience"/>
        </xsd:restriction>
      </xsd:simpleType>
    </xsd:element>
    <xsd:element name="Sub-CLIN" ma:index="16" ma:displayName="Sub-CLIN" ma:default="1.1 CERC Strategies" ma:description="Breakdown of CLIN into sub-CLINs" ma:format="Dropdown" ma:indexed="true" ma:internalName="Sub_x002d_CLIN">
      <xsd:simpleType>
        <xsd:restriction base="dms:Choice">
          <xsd:enumeration value="1.1 CERC Strategies"/>
          <xsd:enumeration value="1.2 Regional Support"/>
          <xsd:enumeration value="1.3 Partnerships"/>
          <xsd:enumeration value="2.1 National Mitigation Planning"/>
          <xsd:enumeration value="3.1 Program Management"/>
          <xsd:enumeration value="3.2 Controlled Correspondence"/>
          <xsd:enumeration value="4.1 Contract Transition-In"/>
          <xsd:enumeration value="5.1 FMA - HMA - Program Management"/>
          <xsd:enumeration value="5.2 FMA - HMA - Program Outreach and Communications"/>
          <xsd:enumeration value="6.1 BRIC - HMA - Program Management"/>
          <xsd:enumeration value="6.2 BRIC - HMA - Program Outreach and Communications"/>
        </xsd:restriction>
      </xsd:simpleType>
    </xsd:element>
    <xsd:element name="TO_x0023_" ma:index="17" ma:displayName="TO#" ma:default="TO0001" ma:format="Dropdown" ma:internalName="TO_x0023_">
      <xsd:simpleType>
        <xsd:restriction base="dms:Choice">
          <xsd:enumeration value="TO0001"/>
          <xsd:enumeration value="TO0002"/>
          <xsd:enumeration value="TO0003"/>
        </xsd:restriction>
      </xsd:simpleType>
    </xsd:element>
    <xsd:element name="TaxCatchAll" ma:index="22" nillable="true" ma:displayName="Taxonomy Catch All Column" ma:hidden="true" ma:list="{ae80bf81-6c2e-4d48-828a-9958f3c930a9}" ma:internalName="TaxCatchAll" ma:showField="CatchAllData" ma:web="74d4a4fe-0c42-4a5e-a3ad-068c1e152384">
      <xsd:complexType>
        <xsd:complexContent>
          <xsd:extension base="dms:MultiChoiceLookup">
            <xsd:sequence>
              <xsd:element name="Value" type="dms:Lookup" maxOccurs="unbounded" minOccurs="0" nillable="true"/>
            </xsd:sequence>
          </xsd:extension>
        </xsd:complexContent>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9e415c-9e48-4190-aa41-94d02c6f99a0" elementFormDefault="qualified">
    <xsd:import namespace="http://schemas.microsoft.com/office/2006/documentManagement/types"/>
    <xsd:import namespace="http://schemas.microsoft.com/office/infopath/2007/PartnerControls"/>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331c6f-9f67-492c-b097-0046b48c9d78"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DateTaken" ma:index="26" nillable="true" ma:displayName="MediaServiceDateTaken" ma:internalName="MediaServiceDateTaken" ma:readOnly="true">
      <xsd:simpleType>
        <xsd:restriction base="dms:Text"/>
      </xsd:simpleType>
    </xsd:element>
    <xsd:element name="MediaLengthInSeconds" ma:index="29" nillable="true" ma:displayName="MediaLengthInSeconds" ma:hidden="true" ma:internalName="MediaLengthInSeconds" ma:readOnly="true">
      <xsd:simpleType>
        <xsd:restriction base="dms:Unknown"/>
      </xsd:simpleType>
    </xsd:element>
    <xsd:element name="ReadingLevel" ma:index="30" nillable="true" ma:displayName="Reading Level" ma:decimals="1" ma:description="Flesch-Kincaid Grade Level" ma:format="Dropdown" ma:internalName="ReadingLevel" ma:percentage="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2.xml><?xml version="1.0" encoding="utf-8"?>
<ds:datastoreItem xmlns:ds="http://schemas.openxmlformats.org/officeDocument/2006/customXml" ds:itemID="{6DB5BB03-DD21-4258-90BA-4BA883F2CE4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e79e415c-9e48-4190-aa41-94d02c6f99a0"/>
    <ds:schemaRef ds:uri="http://purl.org/dc/elements/1.1/"/>
    <ds:schemaRef ds:uri="http://schemas.microsoft.com/office/2006/metadata/properties"/>
    <ds:schemaRef ds:uri="74d4a4fe-0c42-4a5e-a3ad-068c1e152384"/>
    <ds:schemaRef ds:uri="http://www.w3.org/XML/1998/namespace"/>
    <ds:schemaRef ds:uri="http://purl.org/dc/dcmitype/"/>
  </ds:schemaRefs>
</ds:datastoreItem>
</file>

<file path=customXml/itemProps3.xml><?xml version="1.0" encoding="utf-8"?>
<ds:datastoreItem xmlns:ds="http://schemas.openxmlformats.org/officeDocument/2006/customXml" ds:itemID="{A176D641-D5E3-4DB7-936D-1B7D194FEF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d4a4fe-0c42-4a5e-a3ad-068c1e152384"/>
    <ds:schemaRef ds:uri="e79e415c-9e48-4190-aa41-94d02c6f99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585</TotalTime>
  <Words>1253</Words>
  <Application>Microsoft Office PowerPoint</Application>
  <PresentationFormat>Widescreen</PresentationFormat>
  <Paragraphs>208</Paragraphs>
  <Slides>17</Slides>
  <Notes>17</Notes>
  <HiddenSlides>0</HiddenSlides>
  <MMClips>0</MMClips>
  <ScaleCrop>false</ScaleCrop>
  <HeadingPairs>
    <vt:vector size="6" baseType="variant">
      <vt:variant>
        <vt:lpstr>Fonts Used</vt:lpstr>
      </vt:variant>
      <vt:variant>
        <vt:i4>25</vt:i4>
      </vt:variant>
      <vt:variant>
        <vt:lpstr>Theme</vt:lpstr>
      </vt:variant>
      <vt:variant>
        <vt:i4>2</vt:i4>
      </vt:variant>
      <vt:variant>
        <vt:lpstr>Slide Titles</vt:lpstr>
      </vt:variant>
      <vt:variant>
        <vt:i4>17</vt:i4>
      </vt:variant>
    </vt:vector>
  </HeadingPairs>
  <TitlesOfParts>
    <vt:vector size="44" baseType="lpstr">
      <vt:lpstr>ＭＳ Ｐゴシック</vt:lpstr>
      <vt:lpstr>Arial</vt:lpstr>
      <vt:lpstr>Arial Narrow</vt:lpstr>
      <vt:lpstr>Calibri</vt:lpstr>
      <vt:lpstr>Courier New</vt:lpstr>
      <vt:lpstr>Franklin Gothic Book</vt:lpstr>
      <vt:lpstr>Franklin Gothic Demi</vt:lpstr>
      <vt:lpstr>Franklin Gothic Demi Cond</vt:lpstr>
      <vt:lpstr>Franklin Gothic Medium</vt:lpstr>
      <vt:lpstr>Franklin Gothic Medium Cond</vt:lpstr>
      <vt:lpstr>Georgia</vt:lpstr>
      <vt:lpstr>Joanna MT Std SemiBold</vt:lpstr>
      <vt:lpstr>Libre Franklin</vt:lpstr>
      <vt:lpstr>Libre Franklin Medium</vt:lpstr>
      <vt:lpstr>Noto Sans Symbols</vt:lpstr>
      <vt:lpstr>Open Sans</vt:lpstr>
      <vt:lpstr>Roboto</vt:lpstr>
      <vt:lpstr>Segoe UI Black</vt:lpstr>
      <vt:lpstr>Segoe UI Semibold</vt:lpstr>
      <vt:lpstr>Segoe UI Semilight</vt:lpstr>
      <vt:lpstr>Times</vt:lpstr>
      <vt:lpstr>Times New Roman</vt:lpstr>
      <vt:lpstr>Verdana</vt:lpstr>
      <vt:lpstr>Wingdings</vt:lpstr>
      <vt:lpstr>ヒラギノ角ゴ ProN W3</vt:lpstr>
      <vt:lpstr>Office Theme</vt:lpstr>
      <vt:lpstr>2_Default Design</vt:lpstr>
      <vt:lpstr>Kurt Donaldson</vt:lpstr>
      <vt:lpstr>WVU Faculty Supporting Hazard Mitigation Projects</vt:lpstr>
      <vt:lpstr>Example 1: Landslide Hazard Risk Assessment</vt:lpstr>
      <vt:lpstr>Example 2: Voluntary Floodplain Buyout Mitigation</vt:lpstr>
      <vt:lpstr>Example 3: Community Hazard Planning (Focus Group Meetings)</vt:lpstr>
      <vt:lpstr>Example 3: Community Hazard Planning (Flood Risk Characteristics)</vt:lpstr>
      <vt:lpstr>Example 3: Community Hazard Planning (Risk Indicators)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3: Community Hazard Planning (Mitigation Measures)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FEMA PowerPoint Template</dc:title>
  <dc:subject/>
  <dc:creator>FEMA External Affairs</dc:creator>
  <cp:keywords/>
  <dc:description/>
  <cp:lastModifiedBy>Kurt Donaldson</cp:lastModifiedBy>
  <cp:revision>28</cp:revision>
  <cp:lastPrinted>2020-03-02T16:45:50Z</cp:lastPrinted>
  <dcterms:created xsi:type="dcterms:W3CDTF">2012-11-19T20:41:22Z</dcterms:created>
  <dcterms:modified xsi:type="dcterms:W3CDTF">2023-06-01T21:51:54Z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0x0101009F99BFE7DBCF98459E46685A3627C78A</vt:lpwstr>
  </property>
  <property fmtid="{D5CDD505-2E9C-101B-9397-08002B2CF9AE}" pid="3" name="TaxKeyword">
    <vt:lpwstr/>
  </property>
  <property fmtid="{D5CDD505-2E9C-101B-9397-08002B2CF9AE}" pid="4" name="MediaServiceImageTags">
    <vt:lpwstr/>
  </property>
</Properties>
</file>