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772400" cy="100584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16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E0CE"/>
    <a:srgbClr val="E4D8E8"/>
    <a:srgbClr val="D0DCEC"/>
    <a:srgbClr val="EBE2EE"/>
    <a:srgbClr val="E8E3E9"/>
    <a:srgbClr val="E8D1BE"/>
    <a:srgbClr val="EAD5C4"/>
    <a:srgbClr val="F8E6FE"/>
    <a:srgbClr val="FFEBFF"/>
    <a:srgbClr val="FFE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89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2646" y="60"/>
      </p:cViewPr>
      <p:guideLst>
        <p:guide orient="horz" pos="3216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1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84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0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097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96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00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87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0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37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348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26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114B4-34AE-48A2-A3A2-6A7E37B72B92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20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81D558DF-1D3C-4A6E-9FE9-93019468C681}"/>
              </a:ext>
            </a:extLst>
          </p:cNvPr>
          <p:cNvGrpSpPr/>
          <p:nvPr/>
        </p:nvGrpSpPr>
        <p:grpSpPr>
          <a:xfrm>
            <a:off x="306179" y="177817"/>
            <a:ext cx="7181307" cy="9041245"/>
            <a:chOff x="287750" y="121843"/>
            <a:chExt cx="7181307" cy="8961632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A2B45EAD-CC42-4EBC-8FBC-B65723022AC5}"/>
                </a:ext>
              </a:extLst>
            </p:cNvPr>
            <p:cNvGrpSpPr/>
            <p:nvPr/>
          </p:nvGrpSpPr>
          <p:grpSpPr>
            <a:xfrm>
              <a:off x="287750" y="121843"/>
              <a:ext cx="7181307" cy="8961632"/>
              <a:chOff x="332013" y="954799"/>
              <a:chExt cx="7181307" cy="8692947"/>
            </a:xfrm>
          </p:grpSpPr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DFD8C627-DEC7-4935-BB3A-341CC46A8AA5}"/>
                  </a:ext>
                </a:extLst>
              </p:cNvPr>
              <p:cNvGrpSpPr/>
              <p:nvPr/>
            </p:nvGrpSpPr>
            <p:grpSpPr>
              <a:xfrm>
                <a:off x="332013" y="954799"/>
                <a:ext cx="7181307" cy="8692947"/>
                <a:chOff x="332013" y="284239"/>
                <a:chExt cx="7181307" cy="8692947"/>
              </a:xfrm>
              <a:solidFill>
                <a:srgbClr val="FDF1E9"/>
              </a:solidFill>
            </p:grpSpPr>
            <p:sp>
              <p:nvSpPr>
                <p:cNvPr id="47" name="Rectangle: Top Corners Rounded 46">
                  <a:extLst>
                    <a:ext uri="{FF2B5EF4-FFF2-40B4-BE49-F238E27FC236}">
                      <a16:creationId xmlns:a16="http://schemas.microsoft.com/office/drawing/2014/main" id="{26F68907-FD4A-43A3-95B4-6F990B522844}"/>
                    </a:ext>
                  </a:extLst>
                </p:cNvPr>
                <p:cNvSpPr/>
                <p:nvPr/>
              </p:nvSpPr>
              <p:spPr>
                <a:xfrm>
                  <a:off x="332013" y="284239"/>
                  <a:ext cx="7181307" cy="8692947"/>
                </a:xfrm>
                <a:prstGeom prst="round2SameRect">
                  <a:avLst/>
                </a:prstGeom>
                <a:grpFill/>
                <a:ln w="38100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8" name="Rectangle 40">
                  <a:extLst>
                    <a:ext uri="{FF2B5EF4-FFF2-40B4-BE49-F238E27FC236}">
                      <a16:creationId xmlns:a16="http://schemas.microsoft.com/office/drawing/2014/main" id="{7EABAEC2-61B2-4F43-854D-70491140BCF9}"/>
                    </a:ext>
                  </a:extLst>
                </p:cNvPr>
                <p:cNvSpPr/>
                <p:nvPr/>
              </p:nvSpPr>
              <p:spPr>
                <a:xfrm>
                  <a:off x="1037272" y="535052"/>
                  <a:ext cx="5819775" cy="371358"/>
                </a:xfrm>
                <a:prstGeom prst="round2SameRect">
                  <a:avLst/>
                </a:prstGeom>
                <a:grpFill/>
                <a:ln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ts val="2200"/>
                    </a:lnSpc>
                  </a:pPr>
                  <a:r>
                    <a:rPr lang="en-US" sz="2400" b="1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West Virginia Flood Resilience Framework (WVFRF)</a:t>
                  </a:r>
                  <a:endParaRPr lang="en-US" sz="24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FDBBA122-BAA4-49D0-B9EC-FE5CCE382F17}"/>
                  </a:ext>
                </a:extLst>
              </p:cNvPr>
              <p:cNvGrpSpPr/>
              <p:nvPr/>
            </p:nvGrpSpPr>
            <p:grpSpPr>
              <a:xfrm>
                <a:off x="4013178" y="1717916"/>
                <a:ext cx="3336535" cy="3857562"/>
                <a:chOff x="4648948" y="520722"/>
                <a:chExt cx="4139619" cy="4786053"/>
              </a:xfrm>
            </p:grpSpPr>
            <p:sp>
              <p:nvSpPr>
                <p:cNvPr id="19" name="Rectangle: Top Corners Rounded 18">
                  <a:extLst>
                    <a:ext uri="{FF2B5EF4-FFF2-40B4-BE49-F238E27FC236}">
                      <a16:creationId xmlns:a16="http://schemas.microsoft.com/office/drawing/2014/main" id="{AB8BBAB0-DD6E-45D7-8428-2D0D6BA0B980}"/>
                    </a:ext>
                  </a:extLst>
                </p:cNvPr>
                <p:cNvSpPr/>
                <p:nvPr/>
              </p:nvSpPr>
              <p:spPr>
                <a:xfrm>
                  <a:off x="4648948" y="520722"/>
                  <a:ext cx="4139619" cy="4786053"/>
                </a:xfrm>
                <a:prstGeom prst="round2SameRect">
                  <a:avLst/>
                </a:prstGeom>
                <a:solidFill>
                  <a:schemeClr val="bg1">
                    <a:lumMod val="95000"/>
                  </a:schemeClr>
                </a:solidFill>
                <a:ln w="1905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B904F597-6895-468B-A72D-D463B2FF6BF5}"/>
                    </a:ext>
                  </a:extLst>
                </p:cNvPr>
                <p:cNvSpPr/>
                <p:nvPr/>
              </p:nvSpPr>
              <p:spPr>
                <a:xfrm>
                  <a:off x="4721047" y="570833"/>
                  <a:ext cx="3995412" cy="46074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07000"/>
                    </a:lnSpc>
                  </a:pPr>
                  <a:r>
                    <a:rPr lang="en-US" sz="2000" b="1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Flood Resilience Factors</a:t>
                  </a:r>
                  <a:endPara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18171299-1D43-40E0-A8F9-FF98040D5487}"/>
                    </a:ext>
                  </a:extLst>
                </p:cNvPr>
                <p:cNvSpPr/>
                <p:nvPr/>
              </p:nvSpPr>
              <p:spPr>
                <a:xfrm>
                  <a:off x="4789006" y="1054424"/>
                  <a:ext cx="3859495" cy="4112527"/>
                </a:xfrm>
                <a:prstGeom prst="rect">
                  <a:avLst/>
                </a:prstGeom>
                <a:solidFill>
                  <a:srgbClr val="D6E0CE"/>
                </a:solidFill>
                <a:ln>
                  <a:solidFill>
                    <a:srgbClr val="D6E0C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>
                    <a:spcAft>
                      <a:spcPts val="1200"/>
                    </a:spcAft>
                  </a:pPr>
                  <a:r>
                    <a:rPr lang="en-US" sz="1500" b="1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Pre-Disaster Community Planning &amp; Cross-Organizational Coordination</a:t>
                  </a:r>
                </a:p>
                <a:p>
                  <a:pPr>
                    <a:spcAft>
                      <a:spcPts val="1200"/>
                    </a:spcAft>
                  </a:pPr>
                  <a:r>
                    <a:rPr lang="en-US" sz="1500" b="1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Community-Engaged Flood Risk Visualizations &amp; Communication</a:t>
                  </a:r>
                </a:p>
                <a:p>
                  <a:pPr>
                    <a:spcAft>
                      <a:spcPts val="1200"/>
                    </a:spcAft>
                  </a:pPr>
                  <a:r>
                    <a:rPr lang="en-US" sz="1500" b="1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Household Flood Insurance</a:t>
                  </a:r>
                </a:p>
                <a:p>
                  <a:pPr>
                    <a:spcAft>
                      <a:spcPts val="1200"/>
                    </a:spcAft>
                  </a:pPr>
                  <a:r>
                    <a:rPr lang="en-US" sz="1500" b="1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Community Rating System (CRS) Participation</a:t>
                  </a:r>
                </a:p>
                <a:p>
                  <a:pPr>
                    <a:spcAft>
                      <a:spcPts val="1200"/>
                    </a:spcAft>
                  </a:pPr>
                  <a:r>
                    <a:rPr lang="en-US" sz="1500" b="1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Structure-Level Mitigation</a:t>
                  </a:r>
                </a:p>
                <a:p>
                  <a:pPr>
                    <a:spcAft>
                      <a:spcPts val="1200"/>
                    </a:spcAft>
                  </a:pPr>
                  <a:r>
                    <a:rPr lang="en-US" sz="1500" b="1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Floodplain Management</a:t>
                  </a:r>
                </a:p>
                <a:p>
                  <a:pPr>
                    <a:spcAft>
                      <a:spcPts val="1200"/>
                    </a:spcAft>
                  </a:pPr>
                  <a:r>
                    <a:rPr lang="en-US" sz="1500" b="1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Post-Disaster Recovery Assessments</a:t>
                  </a:r>
                </a:p>
              </p:txBody>
            </p:sp>
          </p:grp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240C3692-9395-4542-ACEB-CE74E49AB4BF}"/>
                  </a:ext>
                </a:extLst>
              </p:cNvPr>
              <p:cNvSpPr/>
              <p:nvPr/>
            </p:nvSpPr>
            <p:spPr>
              <a:xfrm rot="10800000">
                <a:off x="500996" y="5933962"/>
                <a:ext cx="6852279" cy="360224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CA73A486-9447-4ADD-AFF4-FA4F99B3180C}"/>
                  </a:ext>
                </a:extLst>
              </p:cNvPr>
              <p:cNvGrpSpPr/>
              <p:nvPr/>
            </p:nvGrpSpPr>
            <p:grpSpPr>
              <a:xfrm>
                <a:off x="499824" y="5585489"/>
                <a:ext cx="6853753" cy="327983"/>
                <a:chOff x="499824" y="4914929"/>
                <a:chExt cx="6853753" cy="327983"/>
              </a:xfrm>
            </p:grpSpPr>
            <p:sp>
              <p:nvSpPr>
                <p:cNvPr id="46" name="Arrow: Pentagon 45">
                  <a:extLst>
                    <a:ext uri="{FF2B5EF4-FFF2-40B4-BE49-F238E27FC236}">
                      <a16:creationId xmlns:a16="http://schemas.microsoft.com/office/drawing/2014/main" id="{F3421BF5-6863-44FD-ADE1-257FB2E46A08}"/>
                    </a:ext>
                  </a:extLst>
                </p:cNvPr>
                <p:cNvSpPr/>
                <p:nvPr/>
              </p:nvSpPr>
              <p:spPr>
                <a:xfrm rot="5400000">
                  <a:off x="3804998" y="4795932"/>
                  <a:ext cx="227714" cy="666245"/>
                </a:xfrm>
                <a:prstGeom prst="homePlat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C51F3C12-2B9A-44B4-90F0-00EF9554FC82}"/>
                    </a:ext>
                  </a:extLst>
                </p:cNvPr>
                <p:cNvSpPr/>
                <p:nvPr/>
              </p:nvSpPr>
              <p:spPr>
                <a:xfrm>
                  <a:off x="499824" y="4914929"/>
                  <a:ext cx="6853753" cy="74468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C3AA1F98-1CAC-4915-8B41-D2D435DBBDF1}"/>
                  </a:ext>
                </a:extLst>
              </p:cNvPr>
              <p:cNvGrpSpPr/>
              <p:nvPr/>
            </p:nvGrpSpPr>
            <p:grpSpPr>
              <a:xfrm>
                <a:off x="501021" y="1717916"/>
                <a:ext cx="3332425" cy="3857561"/>
                <a:chOff x="501021" y="1717916"/>
                <a:chExt cx="3332425" cy="3857561"/>
              </a:xfrm>
            </p:grpSpPr>
            <p:sp>
              <p:nvSpPr>
                <p:cNvPr id="3" name="Rectangle: Top Corners Rounded 2">
                  <a:extLst>
                    <a:ext uri="{FF2B5EF4-FFF2-40B4-BE49-F238E27FC236}">
                      <a16:creationId xmlns:a16="http://schemas.microsoft.com/office/drawing/2014/main" id="{97317E0A-19FD-44AF-B5AB-8CD60603A66C}"/>
                    </a:ext>
                  </a:extLst>
                </p:cNvPr>
                <p:cNvSpPr/>
                <p:nvPr/>
              </p:nvSpPr>
              <p:spPr>
                <a:xfrm>
                  <a:off x="501021" y="1717916"/>
                  <a:ext cx="3332425" cy="3857561"/>
                </a:xfrm>
                <a:prstGeom prst="round2SameRect">
                  <a:avLst/>
                </a:prstGeom>
                <a:solidFill>
                  <a:schemeClr val="bg1">
                    <a:lumMod val="95000"/>
                  </a:schemeClr>
                </a:solidFill>
                <a:ln w="1905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dirty="0"/>
                </a:p>
              </p:txBody>
            </p:sp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86E1D2A6-B5D3-48EC-9E39-D0F9B9C17D6D}"/>
                    </a:ext>
                  </a:extLst>
                </p:cNvPr>
                <p:cNvSpPr/>
                <p:nvPr/>
              </p:nvSpPr>
              <p:spPr>
                <a:xfrm>
                  <a:off x="612689" y="2148079"/>
                  <a:ext cx="1850753" cy="1103330"/>
                </a:xfrm>
                <a:prstGeom prst="rect">
                  <a:avLst/>
                </a:prstGeom>
                <a:solidFill>
                  <a:srgbClr val="F2E5B4"/>
                </a:solidFill>
                <a:ln>
                  <a:solidFill>
                    <a:srgbClr val="F2E5B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07000"/>
                    </a:lnSpc>
                  </a:pPr>
                  <a:r>
                    <a:rPr lang="en-US" b="1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Hazard</a:t>
                  </a:r>
                  <a:endParaRPr lang="en-US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algn="ctr">
                    <a:lnSpc>
                      <a:spcPct val="107000"/>
                    </a:lnSpc>
                  </a:pPr>
                  <a:r>
                    <a:rPr lang="en-US" sz="1400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(Flood Characteristics)</a:t>
                  </a:r>
                </a:p>
              </p:txBody>
            </p:sp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61B4F9A3-3948-476B-B86A-AD52A5245B8C}"/>
                    </a:ext>
                  </a:extLst>
                </p:cNvPr>
                <p:cNvSpPr/>
                <p:nvPr/>
              </p:nvSpPr>
              <p:spPr>
                <a:xfrm>
                  <a:off x="2660073" y="2148079"/>
                  <a:ext cx="1072587" cy="1103330"/>
                </a:xfrm>
                <a:prstGeom prst="rect">
                  <a:avLst/>
                </a:prstGeom>
                <a:solidFill>
                  <a:srgbClr val="F2E5B4"/>
                </a:solidFill>
                <a:ln>
                  <a:solidFill>
                    <a:srgbClr val="F2E5B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07000"/>
                    </a:lnSpc>
                  </a:pPr>
                  <a:r>
                    <a:rPr lang="en-US" sz="1400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Frequency</a:t>
                  </a:r>
                </a:p>
                <a:p>
                  <a:pPr>
                    <a:lnSpc>
                      <a:spcPct val="107000"/>
                    </a:lnSpc>
                  </a:pPr>
                  <a:r>
                    <a:rPr lang="en-US" sz="1400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Depth</a:t>
                  </a:r>
                </a:p>
                <a:p>
                  <a:pPr>
                    <a:lnSpc>
                      <a:spcPct val="107000"/>
                    </a:lnSpc>
                  </a:pPr>
                  <a:r>
                    <a:rPr lang="en-US" sz="1400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Duration</a:t>
                  </a:r>
                </a:p>
                <a:p>
                  <a:pPr>
                    <a:lnSpc>
                      <a:spcPct val="107000"/>
                    </a:lnSpc>
                  </a:pPr>
                  <a:r>
                    <a:rPr lang="en-US" sz="1400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Velocity</a:t>
                  </a:r>
                </a:p>
                <a:p>
                  <a:pPr>
                    <a:lnSpc>
                      <a:spcPct val="107000"/>
                    </a:lnSpc>
                  </a:pPr>
                  <a:r>
                    <a:rPr lang="en-US" sz="1400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Rise/Fall</a:t>
                  </a:r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DC400EDF-D2F0-40E2-A3E2-316AA1A889E0}"/>
                    </a:ext>
                  </a:extLst>
                </p:cNvPr>
                <p:cNvSpPr/>
                <p:nvPr/>
              </p:nvSpPr>
              <p:spPr>
                <a:xfrm>
                  <a:off x="612689" y="3418984"/>
                  <a:ext cx="1850753" cy="942315"/>
                </a:xfrm>
                <a:prstGeom prst="rect">
                  <a:avLst/>
                </a:prstGeom>
                <a:solidFill>
                  <a:srgbClr val="ACC0BE"/>
                </a:solidFill>
                <a:ln>
                  <a:solidFill>
                    <a:srgbClr val="ACC0B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07000"/>
                    </a:lnSpc>
                  </a:pPr>
                  <a:r>
                    <a:rPr lang="en-US" b="1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Exposure</a:t>
                  </a:r>
                  <a:endParaRPr lang="en-US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49BB6944-1AAB-4364-977B-81D118A2F514}"/>
                    </a:ext>
                  </a:extLst>
                </p:cNvPr>
                <p:cNvSpPr/>
                <p:nvPr/>
              </p:nvSpPr>
              <p:spPr>
                <a:xfrm>
                  <a:off x="2660073" y="3415475"/>
                  <a:ext cx="1072587" cy="424720"/>
                </a:xfrm>
                <a:prstGeom prst="rect">
                  <a:avLst/>
                </a:prstGeom>
                <a:solidFill>
                  <a:srgbClr val="ACC0BE"/>
                </a:solidFill>
                <a:ln>
                  <a:solidFill>
                    <a:srgbClr val="ACC0B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07000"/>
                    </a:lnSpc>
                  </a:pPr>
                  <a:r>
                    <a:rPr lang="en-US" sz="1400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Human</a:t>
                  </a:r>
                </a:p>
              </p:txBody>
            </p:sp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5FF2218F-ADAB-42E0-9C2F-1BDAF27EEADF}"/>
                    </a:ext>
                  </a:extLst>
                </p:cNvPr>
                <p:cNvSpPr/>
                <p:nvPr/>
              </p:nvSpPr>
              <p:spPr>
                <a:xfrm>
                  <a:off x="612689" y="4522723"/>
                  <a:ext cx="1850753" cy="942315"/>
                </a:xfrm>
                <a:prstGeom prst="rect">
                  <a:avLst/>
                </a:prstGeom>
                <a:solidFill>
                  <a:srgbClr val="E1BC78"/>
                </a:solidFill>
                <a:ln>
                  <a:solidFill>
                    <a:srgbClr val="E1BC7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07000"/>
                    </a:lnSpc>
                  </a:pPr>
                  <a:r>
                    <a:rPr lang="en-US" b="1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Vulnerability</a:t>
                  </a:r>
                  <a:endParaRPr lang="en-US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2D6BAC9F-2A32-4CC3-9F35-1A47CC5108C6}"/>
                    </a:ext>
                  </a:extLst>
                </p:cNvPr>
                <p:cNvSpPr/>
                <p:nvPr/>
              </p:nvSpPr>
              <p:spPr>
                <a:xfrm>
                  <a:off x="2660073" y="3936578"/>
                  <a:ext cx="1072587" cy="424720"/>
                </a:xfrm>
                <a:prstGeom prst="rect">
                  <a:avLst/>
                </a:prstGeom>
                <a:solidFill>
                  <a:srgbClr val="ACC0BE"/>
                </a:solidFill>
                <a:ln>
                  <a:solidFill>
                    <a:srgbClr val="ACC0B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07000"/>
                    </a:lnSpc>
                  </a:pPr>
                  <a:r>
                    <a:rPr lang="en-US" sz="1400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Physical</a:t>
                  </a:r>
                </a:p>
              </p:txBody>
            </p:sp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B9CB9873-6CCF-4BF2-9352-9D55B579698D}"/>
                    </a:ext>
                  </a:extLst>
                </p:cNvPr>
                <p:cNvSpPr/>
                <p:nvPr/>
              </p:nvSpPr>
              <p:spPr>
                <a:xfrm>
                  <a:off x="2660073" y="4519216"/>
                  <a:ext cx="1072587" cy="286479"/>
                </a:xfrm>
                <a:prstGeom prst="rect">
                  <a:avLst/>
                </a:prstGeom>
                <a:solidFill>
                  <a:srgbClr val="E1BC78"/>
                </a:solidFill>
                <a:ln>
                  <a:solidFill>
                    <a:srgbClr val="E1BC7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07000"/>
                    </a:lnSpc>
                  </a:pPr>
                  <a:r>
                    <a:rPr lang="en-US" sz="1400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Institutional</a:t>
                  </a:r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A32F2D77-6FE5-40F7-9468-4D63DD9B3BBB}"/>
                    </a:ext>
                  </a:extLst>
                </p:cNvPr>
                <p:cNvSpPr/>
                <p:nvPr/>
              </p:nvSpPr>
              <p:spPr>
                <a:xfrm>
                  <a:off x="2660073" y="4850643"/>
                  <a:ext cx="1072587" cy="286479"/>
                </a:xfrm>
                <a:prstGeom prst="rect">
                  <a:avLst/>
                </a:prstGeom>
                <a:solidFill>
                  <a:srgbClr val="E1BC78"/>
                </a:solidFill>
                <a:ln>
                  <a:solidFill>
                    <a:srgbClr val="E1BC7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07000"/>
                    </a:lnSpc>
                  </a:pPr>
                  <a:r>
                    <a:rPr lang="en-US" sz="1400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Social</a:t>
                  </a:r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1C34B81F-E4A3-46C8-BBB0-5D58D4D31A2E}"/>
                    </a:ext>
                  </a:extLst>
                </p:cNvPr>
                <p:cNvSpPr/>
                <p:nvPr/>
              </p:nvSpPr>
              <p:spPr>
                <a:xfrm>
                  <a:off x="2660072" y="5176300"/>
                  <a:ext cx="1072587" cy="286479"/>
                </a:xfrm>
                <a:prstGeom prst="rect">
                  <a:avLst/>
                </a:prstGeom>
                <a:solidFill>
                  <a:srgbClr val="E1BC78"/>
                </a:solidFill>
                <a:ln>
                  <a:solidFill>
                    <a:srgbClr val="E1BC7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07000"/>
                    </a:lnSpc>
                  </a:pPr>
                  <a:r>
                    <a:rPr lang="en-US" sz="1400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Physical</a:t>
                  </a:r>
                </a:p>
              </p:txBody>
            </p:sp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6ADBB6E6-EC25-4BEE-AD61-A7B8C4ABE35B}"/>
                    </a:ext>
                  </a:extLst>
                </p:cNvPr>
                <p:cNvSpPr/>
                <p:nvPr/>
              </p:nvSpPr>
              <p:spPr>
                <a:xfrm>
                  <a:off x="557081" y="1746900"/>
                  <a:ext cx="3220305" cy="371358"/>
                </a:xfrm>
                <a:prstGeom prst="rect">
                  <a:avLst/>
                </a:prstGeom>
                <a:noFill/>
                <a:ln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07000"/>
                    </a:lnSpc>
                  </a:pPr>
                  <a:r>
                    <a:rPr lang="en-US" sz="2000" b="1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Flood Risk Factors</a:t>
                  </a:r>
                  <a:endPara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1" name="Arrow: Pentagon 30">
                  <a:extLst>
                    <a:ext uri="{FF2B5EF4-FFF2-40B4-BE49-F238E27FC236}">
                      <a16:creationId xmlns:a16="http://schemas.microsoft.com/office/drawing/2014/main" id="{B26D6F36-2974-4359-9377-17E3A0F1AABD}"/>
                    </a:ext>
                  </a:extLst>
                </p:cNvPr>
                <p:cNvSpPr/>
                <p:nvPr/>
              </p:nvSpPr>
              <p:spPr>
                <a:xfrm>
                  <a:off x="2492826" y="2633715"/>
                  <a:ext cx="144106" cy="142107"/>
                </a:xfrm>
                <a:prstGeom prst="homePlate">
                  <a:avLst/>
                </a:prstGeom>
                <a:solidFill>
                  <a:srgbClr val="F2E5B4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07000"/>
                    </a:lnSpc>
                  </a:pPr>
                  <a:endParaRPr lang="en-US" sz="1500" b="1">
                    <a:solidFill>
                      <a:schemeClr val="tx1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4" name="Arrow: Pentagon 33">
                  <a:extLst>
                    <a:ext uri="{FF2B5EF4-FFF2-40B4-BE49-F238E27FC236}">
                      <a16:creationId xmlns:a16="http://schemas.microsoft.com/office/drawing/2014/main" id="{2E0450F3-77B0-4136-AFF4-A43EB74D82DA}"/>
                    </a:ext>
                  </a:extLst>
                </p:cNvPr>
                <p:cNvSpPr/>
                <p:nvPr/>
              </p:nvSpPr>
              <p:spPr>
                <a:xfrm>
                  <a:off x="2492826" y="3555140"/>
                  <a:ext cx="144106" cy="142107"/>
                </a:xfrm>
                <a:prstGeom prst="homePlate">
                  <a:avLst/>
                </a:prstGeom>
                <a:solidFill>
                  <a:srgbClr val="ACC0BE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07000"/>
                    </a:lnSpc>
                  </a:pPr>
                  <a:endParaRPr lang="en-US" b="1">
                    <a:solidFill>
                      <a:schemeClr val="tx1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5" name="Arrow: Pentagon 34">
                  <a:extLst>
                    <a:ext uri="{FF2B5EF4-FFF2-40B4-BE49-F238E27FC236}">
                      <a16:creationId xmlns:a16="http://schemas.microsoft.com/office/drawing/2014/main" id="{E50E68B0-A4F6-4407-9B1E-1575C8BB6D67}"/>
                    </a:ext>
                  </a:extLst>
                </p:cNvPr>
                <p:cNvSpPr/>
                <p:nvPr/>
              </p:nvSpPr>
              <p:spPr>
                <a:xfrm>
                  <a:off x="2492826" y="4076242"/>
                  <a:ext cx="144106" cy="142107"/>
                </a:xfrm>
                <a:prstGeom prst="homePlate">
                  <a:avLst/>
                </a:prstGeom>
                <a:solidFill>
                  <a:srgbClr val="ACC0BE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07000"/>
                    </a:lnSpc>
                  </a:pPr>
                  <a:endParaRPr lang="en-US" b="1">
                    <a:solidFill>
                      <a:schemeClr val="tx1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6" name="Arrow: Pentagon 35">
                  <a:extLst>
                    <a:ext uri="{FF2B5EF4-FFF2-40B4-BE49-F238E27FC236}">
                      <a16:creationId xmlns:a16="http://schemas.microsoft.com/office/drawing/2014/main" id="{F2562583-ACAE-47CC-88F7-7B32F81B9F5A}"/>
                    </a:ext>
                  </a:extLst>
                </p:cNvPr>
                <p:cNvSpPr/>
                <p:nvPr/>
              </p:nvSpPr>
              <p:spPr>
                <a:xfrm>
                  <a:off x="2494734" y="4589759"/>
                  <a:ext cx="144106" cy="142107"/>
                </a:xfrm>
                <a:prstGeom prst="homePlate">
                  <a:avLst/>
                </a:prstGeom>
                <a:solidFill>
                  <a:srgbClr val="E1BC78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07000"/>
                    </a:lnSpc>
                  </a:pPr>
                  <a:endParaRPr lang="en-US" b="1">
                    <a:solidFill>
                      <a:schemeClr val="tx1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7" name="Arrow: Pentagon 36">
                  <a:extLst>
                    <a:ext uri="{FF2B5EF4-FFF2-40B4-BE49-F238E27FC236}">
                      <a16:creationId xmlns:a16="http://schemas.microsoft.com/office/drawing/2014/main" id="{211498A3-237D-4D28-B6CB-2EFE402A2AEE}"/>
                    </a:ext>
                  </a:extLst>
                </p:cNvPr>
                <p:cNvSpPr/>
                <p:nvPr/>
              </p:nvSpPr>
              <p:spPr>
                <a:xfrm>
                  <a:off x="2492826" y="4917640"/>
                  <a:ext cx="144106" cy="142107"/>
                </a:xfrm>
                <a:prstGeom prst="homePlate">
                  <a:avLst/>
                </a:prstGeom>
                <a:solidFill>
                  <a:srgbClr val="E1BC78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07000"/>
                    </a:lnSpc>
                  </a:pPr>
                  <a:endParaRPr lang="en-US" b="1">
                    <a:solidFill>
                      <a:schemeClr val="tx1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8" name="Arrow: Pentagon 37">
                  <a:extLst>
                    <a:ext uri="{FF2B5EF4-FFF2-40B4-BE49-F238E27FC236}">
                      <a16:creationId xmlns:a16="http://schemas.microsoft.com/office/drawing/2014/main" id="{507A10C7-37F7-4546-A7AE-6D02F27F15B3}"/>
                    </a:ext>
                  </a:extLst>
                </p:cNvPr>
                <p:cNvSpPr/>
                <p:nvPr/>
              </p:nvSpPr>
              <p:spPr>
                <a:xfrm>
                  <a:off x="2492826" y="5246842"/>
                  <a:ext cx="144106" cy="142107"/>
                </a:xfrm>
                <a:prstGeom prst="homePlate">
                  <a:avLst/>
                </a:prstGeom>
                <a:solidFill>
                  <a:srgbClr val="E1BC78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07000"/>
                    </a:lnSpc>
                  </a:pPr>
                  <a:endParaRPr lang="en-US" b="1">
                    <a:solidFill>
                      <a:schemeClr val="tx1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70BD530D-E751-4B30-9AC8-AF1CDAC00684}"/>
                </a:ext>
              </a:extLst>
            </p:cNvPr>
            <p:cNvSpPr/>
            <p:nvPr/>
          </p:nvSpPr>
          <p:spPr>
            <a:xfrm>
              <a:off x="567592" y="5277601"/>
              <a:ext cx="6619653" cy="377001"/>
            </a:xfrm>
            <a:prstGeom prst="round2SameRect">
              <a:avLst/>
            </a:prstGeom>
            <a:noFill/>
            <a:ln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7000"/>
                </a:lnSpc>
              </a:pPr>
              <a:r>
                <a:rPr lang="en-US" sz="2000" b="1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Tools for Building Community Flood Resilience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A8AD03E0-32FF-4423-A99E-BF7BE8F1E7AB}"/>
                </a:ext>
              </a:extLst>
            </p:cNvPr>
            <p:cNvSpPr/>
            <p:nvPr/>
          </p:nvSpPr>
          <p:spPr>
            <a:xfrm>
              <a:off x="567592" y="5664923"/>
              <a:ext cx="6619654" cy="3200658"/>
            </a:xfrm>
            <a:prstGeom prst="rect">
              <a:avLst/>
            </a:prstGeom>
            <a:solidFill>
              <a:srgbClr val="D0DCEC"/>
            </a:solidFill>
            <a:ln>
              <a:solidFill>
                <a:srgbClr val="D0D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numCol="2" rtlCol="0" anchor="t" anchorCtr="0">
              <a:noAutofit/>
            </a:bodyPr>
            <a:lstStyle/>
            <a:p>
              <a:r>
                <a:rPr lang="en-US" sz="1500" b="1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Pre-Disaster Community Planning &amp; Cross-Organizational Coordination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Flood Resilience Symposium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300" b="0" i="0" u="none" strike="noStrike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Best </a:t>
              </a: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Practices Guide f</a:t>
              </a:r>
              <a:r>
                <a:rPr lang="en-US" sz="1300" b="0" i="0" u="none" strike="noStrike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or Pre-disaster Coordination of Flood Resilience</a:t>
              </a:r>
              <a:r>
                <a:rPr lang="en-US" sz="1300" b="0" i="0" u="none" strike="noStrike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300" b="0" i="0" u="none" strike="noStrike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in WV </a:t>
              </a:r>
              <a:endParaRPr lang="en-US" sz="1300" b="0" dirty="0"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endParaRPr lang="en-US" sz="15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r>
                <a:rPr lang="en-US" sz="1500" b="1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Community-Engaged Flood Risk Visualizations &amp; Communication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Risk Indicator Dashboards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Interactive Risk Web Maps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Base Flood Models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Moderate-Risk (500-Year) Models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Future Projection Models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3D Flood Inundation Videos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Story Maps</a:t>
              </a:r>
              <a:endParaRPr lang="en-US" sz="15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r>
                <a:rPr lang="en-US" sz="15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Trainings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Floodplain Manager Training Workshops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National Flood Insurance Program and CRS Training Workshops</a:t>
              </a:r>
            </a:p>
            <a:p>
              <a:endParaRPr lang="en-US" sz="15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r>
                <a:rPr lang="en-US" sz="1500" b="1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Post-Disaster Recovery Assessments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Statewide survey results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Focus Group and Interview results </a:t>
              </a:r>
              <a:endPara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endPara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en-US" sz="1500" b="1" dirty="0">
                  <a:solidFill>
                    <a:schemeClr val="tx1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Publications &amp; Reports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Scholarly Articles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Policy Briefs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Project Reports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Conference Presentation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2853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11565</TotalTime>
  <Words>153</Words>
  <Application>Microsoft Office PowerPoint</Application>
  <PresentationFormat>Custom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West Virginia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Behrang Bidadian</dc:creator>
  <cp:lastModifiedBy>Behrang Bidadian</cp:lastModifiedBy>
  <cp:revision>201</cp:revision>
  <cp:lastPrinted>2023-02-15T21:52:36Z</cp:lastPrinted>
  <dcterms:created xsi:type="dcterms:W3CDTF">2023-02-08T22:00:48Z</dcterms:created>
  <dcterms:modified xsi:type="dcterms:W3CDTF">2023-02-22T15:54:21Z</dcterms:modified>
</cp:coreProperties>
</file>