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912" userDrawn="1">
          <p15:clr>
            <a:srgbClr val="A4A3A4"/>
          </p15:clr>
        </p15:guide>
        <p15:guide id="3" pos="13824" userDrawn="1">
          <p15:clr>
            <a:srgbClr val="A4A3A4"/>
          </p15:clr>
        </p15:guide>
        <p15:guide id="4" pos="20736" userDrawn="1">
          <p15:clr>
            <a:srgbClr val="A4A3A4"/>
          </p15:clr>
        </p15:guide>
        <p15:guide id="5" orient="horz" pos="5472" userDrawn="1">
          <p15:clr>
            <a:srgbClr val="A4A3A4"/>
          </p15:clr>
        </p15:guide>
        <p15:guide id="6" orient="horz" pos="15264" userDrawn="1">
          <p15:clr>
            <a:srgbClr val="A4A3A4"/>
          </p15:clr>
        </p15:guide>
        <p15:guide id="7" orient="horz" pos="20592" userDrawn="1">
          <p15:clr>
            <a:srgbClr val="A4A3A4"/>
          </p15:clr>
        </p15:guide>
        <p15:guide id="8" orient="horz" pos="144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27504" userDrawn="1">
          <p15:clr>
            <a:srgbClr val="A4A3A4"/>
          </p15:clr>
        </p15:guide>
        <p15:guide id="11" orient="horz" pos="10468" userDrawn="1">
          <p15:clr>
            <a:srgbClr val="A4A3A4"/>
          </p15:clr>
        </p15:guide>
        <p15:guide id="12" orient="horz" pos="10224" userDrawn="1">
          <p15:clr>
            <a:srgbClr val="A4A3A4"/>
          </p15:clr>
        </p15:guide>
        <p15:guide id="13" pos="17280" userDrawn="1">
          <p15:clr>
            <a:srgbClr val="A4A3A4"/>
          </p15:clr>
        </p15:guide>
        <p15:guide id="14" pos="13680" userDrawn="1">
          <p15:clr>
            <a:srgbClr val="A4A3A4"/>
          </p15:clr>
        </p15:guide>
        <p15:guide id="15" pos="20592" userDrawn="1">
          <p15:clr>
            <a:srgbClr val="A4A3A4"/>
          </p15:clr>
        </p15:guide>
        <p15:guide id="16" pos="20880" userDrawn="1">
          <p15:clr>
            <a:srgbClr val="A4A3A4"/>
          </p15:clr>
        </p15:guide>
        <p15:guide id="17" pos="7056" userDrawn="1">
          <p15:clr>
            <a:srgbClr val="A4A3A4"/>
          </p15:clr>
        </p15:guide>
        <p15:guide id="18" pos="6768" userDrawn="1">
          <p15:clr>
            <a:srgbClr val="A4A3A4"/>
          </p15:clr>
        </p15:guide>
        <p15:guide id="19" orient="horz" pos="15120" userDrawn="1">
          <p15:clr>
            <a:srgbClr val="A4A3A4"/>
          </p15:clr>
        </p15:guide>
        <p15:guide id="20" orient="horz" pos="15408" userDrawn="1">
          <p15:clr>
            <a:srgbClr val="A4A3A4"/>
          </p15:clr>
        </p15:guide>
        <p15:guide id="21" orient="horz" pos="5904" userDrawn="1">
          <p15:clr>
            <a:srgbClr val="A4A3A4"/>
          </p15:clr>
        </p15:guide>
        <p15:guide id="22" orient="horz" pos="5616" userDrawn="1">
          <p15:clr>
            <a:srgbClr val="A4A3A4"/>
          </p15:clr>
        </p15:guide>
        <p15:guide id="23" pos="10368" userDrawn="1">
          <p15:clr>
            <a:srgbClr val="A4A3A4"/>
          </p15:clr>
        </p15:guide>
        <p15:guide id="24" pos="24192" userDrawn="1">
          <p15:clr>
            <a:srgbClr val="A4A3A4"/>
          </p15:clr>
        </p15:guide>
        <p15:guide id="25" pos="13968" userDrawn="1">
          <p15:clr>
            <a:srgbClr val="A4A3A4"/>
          </p15:clr>
        </p15:guide>
        <p15:guide id="26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643" autoAdjust="0"/>
    <p:restoredTop sz="94660"/>
  </p:normalViewPr>
  <p:slideViewPr>
    <p:cSldViewPr showGuides="1">
      <p:cViewPr>
        <p:scale>
          <a:sx n="60" d="100"/>
          <a:sy n="60" d="100"/>
        </p:scale>
        <p:origin x="42" y="42"/>
      </p:cViewPr>
      <p:guideLst>
        <p:guide orient="horz" pos="10368"/>
        <p:guide pos="6912"/>
        <p:guide pos="13824"/>
        <p:guide pos="20736"/>
        <p:guide orient="horz" pos="5472"/>
        <p:guide orient="horz" pos="15264"/>
        <p:guide orient="horz" pos="20592"/>
        <p:guide orient="horz" pos="144"/>
        <p:guide pos="144"/>
        <p:guide pos="27504"/>
        <p:guide orient="horz" pos="10468"/>
        <p:guide orient="horz" pos="10224"/>
        <p:guide pos="17280"/>
        <p:guide pos="13680"/>
        <p:guide pos="20592"/>
        <p:guide pos="20880"/>
        <p:guide pos="7056"/>
        <p:guide pos="6768"/>
        <p:guide orient="horz" pos="15120"/>
        <p:guide orient="horz" pos="15408"/>
        <p:guide orient="horz" pos="5904"/>
        <p:guide orient="horz" pos="5616"/>
        <p:guide pos="10368"/>
        <p:guide pos="24192"/>
        <p:guide pos="13968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14300" cy="1143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BAF06-F101-450B-8277-3E32285292E0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00EFB-4D06-435A-A487-9F5DC245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2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9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9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9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3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1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1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B65F8-08E5-4383-929F-05DA675BE61E}" type="datetimeFigureOut">
              <a:rPr lang="en-US" smtClean="0"/>
              <a:t>2022-11-15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mZBWNUwms8" TargetMode="External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jp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ata.wvgis.wvu.edu/pub/NSF/FloodProfiles/54025CV002B.pdf#page=43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3219" y="900448"/>
            <a:ext cx="9368635" cy="719632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223589"/>
            <a:ext cx="10515600" cy="6025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DE937CD3-CCA5-4C5B-ACE5-2960B9B1ED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987045"/>
              </p:ext>
            </p:extLst>
          </p:nvPr>
        </p:nvGraphicFramePr>
        <p:xfrm>
          <a:off x="260097" y="1055595"/>
          <a:ext cx="10473030" cy="6975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1579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373422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584975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63054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10082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Flood Characteristic</a:t>
                      </a:r>
                      <a:endParaRPr lang="en-US" sz="160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709522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Frequency</a:t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(new flood maps)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Probability that a flood of a specific size will be equaled or exceeded in any given year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2815772"/>
                  </a:ext>
                </a:extLst>
              </a:tr>
              <a:tr h="1605762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FEMA Flood Models:  10-, 25-, 50-, 100-, 100+, and 500-year flood elevations.  FEMA’s 1%+ flood elevations measure how high the 100-year flood could be given the statistical uncertainties in flood modeling (upper 84-percent confidence limit).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3066066"/>
                  </a:ext>
                </a:extLst>
              </a:tr>
              <a:tr h="10082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First Street Foundation Flood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Models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: 5-, 20-, 100-, and 500-year flood elevations.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 Climate models based on 2052 or 30 years in the future.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5732901"/>
                  </a:ext>
                </a:extLst>
              </a:tr>
              <a:tr h="81376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Depth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 depth or water surface elevation above the ground surface.  Source USGS high-water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marks.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6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8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41077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Velocity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Speed at which the floodwaters are flowing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High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0883764"/>
                  </a:ext>
                </a:extLst>
              </a:tr>
              <a:tr h="70952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Duration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Measure of how long water remains above normal levels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24 hours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72 hours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70952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Rise and Fall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Floodwater that rises very quickly with little or no warning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</a:t>
                      </a:r>
                      <a:r>
                        <a:rPr lang="en-US" sz="1600" b="0" baseline="0" dirty="0" smtClean="0"/>
                        <a:t> Rise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 Rise</a:t>
                      </a:r>
                      <a:endParaRPr lang="en-US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</a:tbl>
          </a:graphicData>
        </a:graphic>
      </p:graphicFrame>
      <p:sp>
        <p:nvSpPr>
          <p:cNvPr id="6" name="Text Box 2">
            <a:extLst>
              <a:ext uri="{FF2B5EF4-FFF2-40B4-BE49-F238E27FC236}">
                <a16:creationId xmlns:a16="http://schemas.microsoft.com/office/drawing/2014/main" id="{98AA7107-B3E2-43A3-B43F-D9B5B8C76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52" y="8216761"/>
            <a:ext cx="5670935" cy="27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Notes:  Flood characteristics are based on the 2016 flood and FEMA’s new flood studies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06B6F0-FABE-404A-AF8B-5CFD00B30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102" y="13909491"/>
            <a:ext cx="3561176" cy="1528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D38148-6C98-4C28-8BAA-78E8BF1F5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32" y="10585057"/>
            <a:ext cx="5059127" cy="51556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1" y="8922399"/>
            <a:ext cx="10504526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Sewell Creek Flood Study Profile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2FE4A8-D5DC-4648-ABD0-775BEB3D1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781" y="13912649"/>
            <a:ext cx="2113110" cy="1428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1BDED3-3E2E-415F-8A0D-529B37895B2A}"/>
              </a:ext>
            </a:extLst>
          </p:cNvPr>
          <p:cNvSpPr txBox="1"/>
          <p:nvPr/>
        </p:nvSpPr>
        <p:spPr>
          <a:xfrm>
            <a:off x="1033452" y="10208084"/>
            <a:ext cx="852543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2022 Preliminary 1% Base Flood (100-Yr) Elevation 1850.7 ft for Building 13-17-0009-0026-0000_138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25F666-FDF9-4CA5-AC22-E9C0882A3C80}"/>
              </a:ext>
            </a:extLst>
          </p:cNvPr>
          <p:cNvSpPr txBox="1"/>
          <p:nvPr/>
        </p:nvSpPr>
        <p:spPr>
          <a:xfrm>
            <a:off x="5934621" y="10585057"/>
            <a:ext cx="3893288" cy="32624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New 2022 FEMA Maps</a:t>
            </a:r>
          </a:p>
          <a:p>
            <a:r>
              <a:rPr lang="en-US" sz="1200" dirty="0" smtClean="0"/>
              <a:t>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2012 FEMA flood maps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were incomplete in that the high risk flood areas were not fully mapped.  The </a:t>
            </a:r>
            <a:r>
              <a:rPr lang="en-US" sz="1200" dirty="0"/>
              <a:t>floodplain </a:t>
            </a:r>
            <a:r>
              <a:rPr lang="en-US" sz="1200" dirty="0" smtClean="0"/>
              <a:t>narrowed </a:t>
            </a:r>
            <a:r>
              <a:rPr lang="en-US" sz="1200" dirty="0"/>
              <a:t>significantly and most of the town was no longer in the Special Flood Hazard Area (SFHA</a:t>
            </a:r>
            <a:r>
              <a:rPr lang="en-US" sz="1200" dirty="0" smtClean="0"/>
              <a:t>). 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2022 base flood elevation </a:t>
            </a:r>
            <a:r>
              <a:rPr lang="en-US" sz="1200" dirty="0"/>
              <a:t>(100-yr) for a majority of Rainelle between 1</a:t>
            </a:r>
            <a:r>
              <a:rPr lang="en-US" sz="1200" baseline="30000" dirty="0"/>
              <a:t>st</a:t>
            </a:r>
            <a:r>
              <a:rPr lang="en-US" sz="1200" dirty="0"/>
              <a:t> and 14</a:t>
            </a:r>
            <a:r>
              <a:rPr lang="en-US" sz="1200" baseline="30000" dirty="0"/>
              <a:t>th</a:t>
            </a:r>
            <a:r>
              <a:rPr lang="en-US" sz="1200" dirty="0"/>
              <a:t> Streets is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2,393 feet</a:t>
            </a:r>
            <a:r>
              <a:rPr lang="en-US" sz="1200" dirty="0"/>
              <a:t>.  A similar base flood elevation was mapped for 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1987 flood maps </a:t>
            </a:r>
            <a:r>
              <a:rPr lang="en-US" sz="1200" dirty="0"/>
              <a:t>for structures northwest of Main Street (U.S. 60).</a:t>
            </a:r>
          </a:p>
          <a:p>
            <a:endParaRPr lang="en-US" sz="1200" dirty="0"/>
          </a:p>
          <a:p>
            <a:r>
              <a:rPr lang="en-US" sz="1200" dirty="0"/>
              <a:t>The “1-percent plus” is a measure of how high the 1% flood </a:t>
            </a:r>
            <a:r>
              <a:rPr lang="en-US" sz="1200" dirty="0" smtClean="0"/>
              <a:t>could </a:t>
            </a:r>
            <a:r>
              <a:rPr lang="en-US" sz="1200" dirty="0"/>
              <a:t>be given the statistical uncertainties in flood modeling.  The backwater flooding from Meadow River results in more uncertainty of the flood model and thus a wider confidence level.  The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1%+ flood elevation</a:t>
            </a:r>
            <a:r>
              <a:rPr lang="en-US" sz="1200" dirty="0"/>
              <a:t> is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six feet higher </a:t>
            </a:r>
            <a:r>
              <a:rPr lang="en-US" sz="1200" dirty="0"/>
              <a:t>than 1% elevation and same as the 02%.</a:t>
            </a:r>
          </a:p>
        </p:txBody>
      </p:sp>
      <p:sp>
        <p:nvSpPr>
          <p:cNvPr id="13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1894387" y="12804941"/>
            <a:ext cx="1564262" cy="288659"/>
          </a:xfrm>
          <a:prstGeom prst="wedgeRectCallout">
            <a:avLst>
              <a:gd name="adj1" fmla="val -24815"/>
              <a:gd name="adj2" fmla="val 32094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latin typeface="Arial Narrow" panose="020B0606020202030204" pitchFamily="34" charset="0"/>
              </a:rPr>
              <a:t>182 7</a:t>
            </a:r>
            <a:r>
              <a:rPr lang="en-US" sz="800" baseline="30000" dirty="0">
                <a:latin typeface="Arial Narrow" panose="020B0606020202030204" pitchFamily="34" charset="0"/>
              </a:rPr>
              <a:t>th</a:t>
            </a:r>
            <a:r>
              <a:rPr lang="en-US" sz="800" dirty="0">
                <a:latin typeface="Arial Narrow" panose="020B0606020202030204" pitchFamily="34" charset="0"/>
              </a:rPr>
              <a:t> Street</a:t>
            </a:r>
            <a:br>
              <a:rPr lang="en-US" sz="800" dirty="0">
                <a:latin typeface="Arial Narrow" panose="020B0606020202030204" pitchFamily="34" charset="0"/>
              </a:rPr>
            </a:br>
            <a:r>
              <a:rPr lang="en-US" sz="800" dirty="0">
                <a:latin typeface="Arial Narrow" panose="020B0606020202030204" pitchFamily="34" charset="0"/>
              </a:rPr>
              <a:t>(Bldg.13-13-0001-0054-0000_182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11D9CB-7935-4BEF-A462-361DE10A104D}"/>
              </a:ext>
            </a:extLst>
          </p:cNvPr>
          <p:cNvSpPr txBox="1"/>
          <p:nvPr/>
        </p:nvSpPr>
        <p:spPr>
          <a:xfrm>
            <a:off x="1762156" y="12242989"/>
            <a:ext cx="1055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Little Sewell Creek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3C1BFB-B08F-4C3F-872E-F45250DACD41}"/>
              </a:ext>
            </a:extLst>
          </p:cNvPr>
          <p:cNvSpPr txBox="1"/>
          <p:nvPr/>
        </p:nvSpPr>
        <p:spPr>
          <a:xfrm>
            <a:off x="4254400" y="12435609"/>
            <a:ext cx="1055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</a:t>
            </a:r>
            <a:r>
              <a:rPr lang="en-US" sz="900" dirty="0" err="1"/>
              <a:t>Wolfren</a:t>
            </a:r>
            <a:r>
              <a:rPr lang="en-US" sz="900" dirty="0"/>
              <a:t> Creek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E067DE-F981-431B-B666-F46F734280EC}"/>
              </a:ext>
            </a:extLst>
          </p:cNvPr>
          <p:cNvSpPr txBox="1"/>
          <p:nvPr/>
        </p:nvSpPr>
        <p:spPr>
          <a:xfrm>
            <a:off x="2493902" y="15788026"/>
            <a:ext cx="2542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Sewell Creek 2022 </a:t>
            </a:r>
            <a:r>
              <a:rPr lang="en-US" sz="1200" dirty="0">
                <a:hlinkClick r:id="rId6"/>
              </a:rPr>
              <a:t>Flood Study Profile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2B41ED-E351-41EE-B8E7-BA729C3BC3C9}"/>
              </a:ext>
            </a:extLst>
          </p:cNvPr>
          <p:cNvSpPr txBox="1"/>
          <p:nvPr/>
        </p:nvSpPr>
        <p:spPr>
          <a:xfrm>
            <a:off x="6234102" y="15420517"/>
            <a:ext cx="3647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The "Regulatory Floodway" is the channel of a river or other watercourse and the adjacent land areas that must be reserved in order to discharge the base flood without cumulatively increasing the water surface elevation more than a designated height.  Source: FEMA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54666" y="14363046"/>
            <a:ext cx="1062706" cy="723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u="sng" dirty="0" smtClean="0"/>
              <a:t>2016 Flood</a:t>
            </a:r>
          </a:p>
          <a:p>
            <a:pPr algn="ctr"/>
            <a:r>
              <a:rPr lang="en-US" sz="1000" b="1" dirty="0" smtClean="0"/>
              <a:t>2,396.4 ft.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 (BFE + 3.4 ft. to reach HWM)</a:t>
            </a:r>
            <a:endParaRPr lang="en-US" sz="1000" dirty="0"/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98AA7107-B3E2-43A3-B43F-D9B5B8C76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7942" y="8177611"/>
            <a:ext cx="9042400" cy="45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Notes:  </a:t>
            </a: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Drone Video </a:t>
            </a: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flood elevation:  2,392.5 ft.; </a:t>
            </a: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Base Flood </a:t>
            </a: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(100-yr elevation) is 2,930.0 ft., or a half foot above video footage; </a:t>
            </a: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2016 Flood Elevation </a:t>
            </a: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high-water mark: 2,396.4 ft. (about 4 feet higher than video);  </a:t>
            </a: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500-yr Flood elevation</a:t>
            </a: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is 2,399.0 ft. or 6.5 feet above video elevation.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2949" y="1015986"/>
            <a:ext cx="10248740" cy="70213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16132842" y="6873296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/>
              </a:rPr>
              <a:t>Video Link</a:t>
            </a:r>
            <a:endParaRPr lang="en-US" dirty="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1201400" y="223589"/>
            <a:ext cx="10515600" cy="61211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Flood Drone Video (Rainelle, WV)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28600" y="16632076"/>
            <a:ext cx="10515600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 High Water Marks:  2016 Flood Depths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452" y="17264571"/>
            <a:ext cx="9113125" cy="701344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74012" y="19303492"/>
            <a:ext cx="1219200" cy="1368110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60096" y="24460200"/>
            <a:ext cx="10515600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FEMA Flood Maps Effective 2023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701" y="25054560"/>
            <a:ext cx="9081822" cy="7013426"/>
          </a:xfrm>
          <a:prstGeom prst="rect">
            <a:avLst/>
          </a:prstGeom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22174200" y="228600"/>
            <a:ext cx="10515600" cy="59754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22185274" y="8909411"/>
            <a:ext cx="10504526" cy="59044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84630" y="9524858"/>
            <a:ext cx="9059399" cy="7013448"/>
          </a:xfrm>
          <a:prstGeom prst="rect">
            <a:avLst/>
          </a:prstGeom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22174201" y="16643001"/>
            <a:ext cx="10515598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100-Year Plus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46671" y="17279388"/>
            <a:ext cx="9124461" cy="7013448"/>
          </a:xfrm>
          <a:prstGeom prst="rect">
            <a:avLst/>
          </a:prstGeom>
        </p:spPr>
      </p:pic>
      <p:sp>
        <p:nvSpPr>
          <p:cNvPr id="51" name="Explosion 2 50"/>
          <p:cNvSpPr/>
          <p:nvPr/>
        </p:nvSpPr>
        <p:spPr>
          <a:xfrm>
            <a:off x="25847841" y="18230518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22185274" y="24460200"/>
            <a:ext cx="10504525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500-Year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66596" y="25096587"/>
            <a:ext cx="9141881" cy="70134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04850" y="25067416"/>
            <a:ext cx="9067625" cy="7000486"/>
          </a:xfrm>
          <a:prstGeom prst="rect">
            <a:avLst/>
          </a:prstGeom>
        </p:spPr>
      </p:pic>
      <p:sp>
        <p:nvSpPr>
          <p:cNvPr id="55" name="Title 1"/>
          <p:cNvSpPr txBox="1">
            <a:spLocks/>
          </p:cNvSpPr>
          <p:nvPr/>
        </p:nvSpPr>
        <p:spPr>
          <a:xfrm>
            <a:off x="11201400" y="24460200"/>
            <a:ext cx="10515600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Flood Model:  500-Year Flood Depth 2052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Explosion 2 55"/>
          <p:cNvSpPr/>
          <p:nvPr/>
        </p:nvSpPr>
        <p:spPr>
          <a:xfrm>
            <a:off x="15203659" y="25381128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1201400" y="8915400"/>
            <a:ext cx="10515600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13811" y="9556905"/>
            <a:ext cx="9107015" cy="7013448"/>
          </a:xfrm>
          <a:prstGeom prst="rect">
            <a:avLst/>
          </a:prstGeom>
        </p:spPr>
      </p:pic>
      <p:sp>
        <p:nvSpPr>
          <p:cNvPr id="59" name="Title 1"/>
          <p:cNvSpPr txBox="1">
            <a:spLocks/>
          </p:cNvSpPr>
          <p:nvPr/>
        </p:nvSpPr>
        <p:spPr>
          <a:xfrm>
            <a:off x="11201400" y="16643001"/>
            <a:ext cx="10515600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92102" y="17250217"/>
            <a:ext cx="9093120" cy="701344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8073" y="838792"/>
            <a:ext cx="10504527" cy="7834557"/>
          </a:xfrm>
          <a:prstGeom prst="rect">
            <a:avLst/>
          </a:prstGeom>
        </p:spPr>
      </p:pic>
      <p:sp>
        <p:nvSpPr>
          <p:cNvPr id="63" name="Title 1"/>
          <p:cNvSpPr txBox="1">
            <a:spLocks/>
          </p:cNvSpPr>
          <p:nvPr/>
        </p:nvSpPr>
        <p:spPr>
          <a:xfrm>
            <a:off x="33147000" y="248124"/>
            <a:ext cx="10515600" cy="57802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257047" y="8115396"/>
            <a:ext cx="1241416" cy="406846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33461214" y="2116639"/>
            <a:ext cx="773308" cy="2199265"/>
            <a:chOff x="4879092" y="2600022"/>
            <a:chExt cx="2433731" cy="3700690"/>
          </a:xfrm>
        </p:grpSpPr>
        <p:sp>
          <p:nvSpPr>
            <p:cNvPr id="66" name="Content Placeholder 2"/>
            <p:cNvSpPr txBox="1">
              <a:spLocks/>
            </p:cNvSpPr>
            <p:nvPr/>
          </p:nvSpPr>
          <p:spPr>
            <a:xfrm>
              <a:off x="5246272" y="2600022"/>
              <a:ext cx="2066551" cy="368146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3203166" y="4275950"/>
              <a:ext cx="3700688" cy="348835"/>
            </a:xfrm>
            <a:prstGeom prst="rect">
              <a:avLst/>
            </a:prstGeom>
          </p:spPr>
        </p:pic>
      </p:grpSp>
      <p:sp>
        <p:nvSpPr>
          <p:cNvPr id="68" name="TextBox 67"/>
          <p:cNvSpPr txBox="1"/>
          <p:nvPr/>
        </p:nvSpPr>
        <p:spPr>
          <a:xfrm>
            <a:off x="37412218" y="8285035"/>
            <a:ext cx="361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"/>
          <a:stretch/>
        </p:blipFill>
        <p:spPr>
          <a:xfrm>
            <a:off x="33158073" y="25031699"/>
            <a:ext cx="10525172" cy="7658101"/>
          </a:xfrm>
          <a:prstGeom prst="rect">
            <a:avLst/>
          </a:prstGeom>
        </p:spPr>
      </p:pic>
      <p:sp>
        <p:nvSpPr>
          <p:cNvPr id="91" name="Title 1"/>
          <p:cNvSpPr txBox="1">
            <a:spLocks/>
          </p:cNvSpPr>
          <p:nvPr/>
        </p:nvSpPr>
        <p:spPr>
          <a:xfrm>
            <a:off x="33158073" y="24479430"/>
            <a:ext cx="10504527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      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33850782" y="26019868"/>
            <a:ext cx="767479" cy="2207912"/>
            <a:chOff x="7191197" y="2976827"/>
            <a:chExt cx="2415385" cy="3715240"/>
          </a:xfrm>
        </p:grpSpPr>
        <p:sp>
          <p:nvSpPr>
            <p:cNvPr id="93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257047" y="32080842"/>
            <a:ext cx="1241416" cy="406846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37495393" y="32210689"/>
            <a:ext cx="3685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8"/>
          <a:stretch/>
        </p:blipFill>
        <p:spPr>
          <a:xfrm>
            <a:off x="33147000" y="17144999"/>
            <a:ext cx="10515600" cy="6878503"/>
          </a:xfrm>
          <a:prstGeom prst="rect">
            <a:avLst/>
          </a:prstGeom>
        </p:spPr>
      </p:pic>
      <p:sp>
        <p:nvSpPr>
          <p:cNvPr id="98" name="Title 1"/>
          <p:cNvSpPr txBox="1">
            <a:spLocks/>
          </p:cNvSpPr>
          <p:nvPr/>
        </p:nvSpPr>
        <p:spPr>
          <a:xfrm>
            <a:off x="33147000" y="16644528"/>
            <a:ext cx="10515600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   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33850782" y="18308012"/>
            <a:ext cx="767479" cy="2207912"/>
            <a:chOff x="7191197" y="2976827"/>
            <a:chExt cx="2415385" cy="3715240"/>
          </a:xfrm>
        </p:grpSpPr>
        <p:sp>
          <p:nvSpPr>
            <p:cNvPr id="100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251852" y="23408108"/>
            <a:ext cx="1241416" cy="406846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36968269" y="23616706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4" name="Explosion 2 103"/>
          <p:cNvSpPr/>
          <p:nvPr/>
        </p:nvSpPr>
        <p:spPr>
          <a:xfrm>
            <a:off x="41129747" y="17378868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5"/>
          <a:stretch/>
        </p:blipFill>
        <p:spPr>
          <a:xfrm>
            <a:off x="33158074" y="9372600"/>
            <a:ext cx="10504526" cy="6864448"/>
          </a:xfrm>
          <a:prstGeom prst="rect">
            <a:avLst/>
          </a:prstGeom>
        </p:spPr>
      </p:pic>
      <p:sp>
        <p:nvSpPr>
          <p:cNvPr id="106" name="Title 1"/>
          <p:cNvSpPr txBox="1">
            <a:spLocks/>
          </p:cNvSpPr>
          <p:nvPr/>
        </p:nvSpPr>
        <p:spPr>
          <a:xfrm>
            <a:off x="33158074" y="8905493"/>
            <a:ext cx="10504526" cy="5943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 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34017835" y="10483279"/>
            <a:ext cx="767479" cy="2207912"/>
            <a:chOff x="7191197" y="2976827"/>
            <a:chExt cx="2415385" cy="3715240"/>
          </a:xfrm>
        </p:grpSpPr>
        <p:sp>
          <p:nvSpPr>
            <p:cNvPr id="108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636339" y="15588974"/>
            <a:ext cx="1241416" cy="406846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37135322" y="15791973"/>
            <a:ext cx="3758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55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725</Words>
  <Application>Microsoft Office PowerPoint</Application>
  <PresentationFormat>Custom</PresentationFormat>
  <Paragraphs>95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Narrow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Kevin Kuhn</cp:lastModifiedBy>
  <cp:revision>12</cp:revision>
  <dcterms:created xsi:type="dcterms:W3CDTF">2022-11-15T21:06:20Z</dcterms:created>
  <dcterms:modified xsi:type="dcterms:W3CDTF">2022-11-15T22:34:46Z</dcterms:modified>
</cp:coreProperties>
</file>