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8" r:id="rId5"/>
  </p:sldMasterIdLst>
  <p:notesMasterIdLst>
    <p:notesMasterId r:id="rId15"/>
  </p:notesMasterIdLst>
  <p:handoutMasterIdLst>
    <p:handoutMasterId r:id="rId16"/>
  </p:handoutMasterIdLst>
  <p:sldIdLst>
    <p:sldId id="4171" r:id="rId6"/>
    <p:sldId id="2145706407" r:id="rId7"/>
    <p:sldId id="2145706408" r:id="rId8"/>
    <p:sldId id="2145706409" r:id="rId9"/>
    <p:sldId id="2145706414" r:id="rId10"/>
    <p:sldId id="2145706411" r:id="rId11"/>
    <p:sldId id="2145706412" r:id="rId12"/>
    <p:sldId id="2145706415" r:id="rId13"/>
    <p:sldId id="2145706413"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CBE106-B1E9-2DA8-47D1-479F7B1AC1BA}" name="Dineen, Joseph" initials="DJ" userId="S::joseph.dineen@mbakerintl.com::e1bb73b9-c3f0-46e4-89ce-6b0bb11d8b8d" providerId="AD"/>
  <p188:author id="{6BCDCE21-3C7E-293C-C4AB-1E8918CDAB25}" name="Beck, Amanda" initials="BA" userId="S::amanda.beck@mbakerintl.com::69d1c50e-dc38-48ee-92a7-4d9833dbe967" providerId="AD"/>
  <p188:author id="{571B5C3A-9652-3F2F-B09C-56A376627D47}" name="Bodnar, Jessica" initials="BJ" userId="S::Jessica.Bodnar@mbakerintl.com::0777ffa8-d3c5-448c-826d-fe1e598e1c76" providerId="AD"/>
  <p188:author id="{74061BAB-21EA-47FA-2E45-01AB21B2B5EA}" name="JaQuisha Hudson" initials="JH" userId="S::jaquisha.hudson@ogilvy.com::9619e678-14c0-4417-b6dc-b026512951b8" providerId="AD"/>
  <p188:author id="{DC7E5ED2-75D9-A781-4C85-069DB6728195}" name="Hryekewicz, Jonathan" initials="HJ" userId="S::Jonathan.Hryekewicz@mbakerintl.com::6af237d4-e7e8-487a-b9c7-2aca16f49c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rris, Joshua" initials="NJ" lastIdx="1" clrIdx="0">
    <p:extLst>
      <p:ext uri="{19B8F6BF-5375-455C-9EA6-DF929625EA0E}">
        <p15:presenceInfo xmlns:p15="http://schemas.microsoft.com/office/powerpoint/2012/main" userId="S::0810781331@FEMA.DHS.GOV::d2b9dc99-2032-4b49-b152-4cfb0375c5d7" providerId="AD"/>
      </p:ext>
    </p:extLst>
  </p:cmAuthor>
  <p:cmAuthor id="2" name="Ward, Claire" initials="WC" lastIdx="12" clrIdx="1">
    <p:extLst>
      <p:ext uri="{19B8F6BF-5375-455C-9EA6-DF929625EA0E}">
        <p15:presenceInfo xmlns:p15="http://schemas.microsoft.com/office/powerpoint/2012/main" userId="S::Claire.Ward@mbakerintl.com::57615b22-937f-444a-ae13-c51c2d56cf87" providerId="AD"/>
      </p:ext>
    </p:extLst>
  </p:cmAuthor>
  <p:cmAuthor id="3" name="Hryekewicz, Jonathan" initials="HJ" lastIdx="9" clrIdx="2">
    <p:extLst>
      <p:ext uri="{19B8F6BF-5375-455C-9EA6-DF929625EA0E}">
        <p15:presenceInfo xmlns:p15="http://schemas.microsoft.com/office/powerpoint/2012/main" userId="S::Jonathan.Hryekewicz@mbakerintl.com::6af237d4-e7e8-487a-b9c7-2aca16f49c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39B"/>
    <a:srgbClr val="004F90"/>
    <a:srgbClr val="5A5B5D"/>
    <a:srgbClr val="521952"/>
    <a:srgbClr val="1A85C8"/>
    <a:srgbClr val="FF2600"/>
    <a:srgbClr val="19AB57"/>
    <a:srgbClr val="FFFFFF"/>
    <a:srgbClr val="127AAE"/>
    <a:srgbClr val="0051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2148" autoAdjust="0"/>
  </p:normalViewPr>
  <p:slideViewPr>
    <p:cSldViewPr snapToGrid="0">
      <p:cViewPr varScale="1">
        <p:scale>
          <a:sx n="82" d="100"/>
          <a:sy n="82" d="100"/>
        </p:scale>
        <p:origin x="516" y="84"/>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1/19/2023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dirty="0"/>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1/19/2023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dirty="0"/>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dirty="0" smtClean="0">
                <a:solidFill>
                  <a:schemeClr val="tx1"/>
                </a:solidFill>
                <a:effectLst/>
                <a:latin typeface="+mn-lt"/>
                <a:ea typeface="+mn-ea"/>
                <a:cs typeface="+mn-cs"/>
              </a:rPr>
              <a:t>Kurt Donaldson is the manager of the WV GIS Technical Center located at West Virginia University.  Since 2003, Mr. Donaldson has been a cooperating technical partner in support of FEMA’s NFIP and Risk MAP programs.</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dirty="0"/>
          </a:p>
        </p:txBody>
      </p:sp>
    </p:spTree>
    <p:extLst>
      <p:ext uri="{BB962C8B-B14F-4D97-AF65-F5344CB8AC3E}">
        <p14:creationId xmlns:p14="http://schemas.microsoft.com/office/powerpoint/2010/main" val="324829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following slides will show three examples of how the WV GIS Technical Center has partnered with other researchers, specifically Aaron Maxwell for statewide landslide susceptibility mapping, Kat Garvey for identifying flood buyouts in McDowell County, and Jamie Shinn for studying the recovery and resiliency of two small vulnerable communities in Greenbrier County.  Web links in this table provide more information about these noteworthy partnership contributions from the other university research team members.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dirty="0"/>
          </a:p>
        </p:txBody>
      </p:sp>
    </p:spTree>
    <p:extLst>
      <p:ext uri="{BB962C8B-B14F-4D97-AF65-F5344CB8AC3E}">
        <p14:creationId xmlns:p14="http://schemas.microsoft.com/office/powerpoint/2010/main" val="338306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state hazard mitigation plan identifies landslides as the number two hazard in West Virginia after flooding.  A random forest machine learning model was developed by geography professor Aaron Maxwell to identify the variables that were most important for predicting landslide occurrence.  A geologist and soil scientist from WVU were also partners of the research team to create the statewide landslide susceptibility map.  These landslide susceptibility maps are accessible online and support local and state hazard mitigation plans. </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3</a:t>
            </a:fld>
            <a:endParaRPr lang="en-US" dirty="0"/>
          </a:p>
        </p:txBody>
      </p:sp>
    </p:spTree>
    <p:extLst>
      <p:ext uri="{BB962C8B-B14F-4D97-AF65-F5344CB8AC3E}">
        <p14:creationId xmlns:p14="http://schemas.microsoft.com/office/powerpoint/2010/main" val="180495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partnership involved WVU’s Land Use-Law Clinic and the NRCS in identifying voluntary floodplain buyouts in McDowell County.  The Law Clinic and NRCS used data from the WV Flood Tool to identify the highest priority areas for flood buyouts. Data gathered from the WV Flood Tool included information related to flood zones, structure type, flood depth, and real estate values.  This month the U.S. Department of Agriculture announced that it will commit $2.8 million dollars in support of the flood buyouts identified in the flood reduction plan.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dirty="0"/>
          </a:p>
        </p:txBody>
      </p:sp>
    </p:spTree>
    <p:extLst>
      <p:ext uri="{BB962C8B-B14F-4D97-AF65-F5344CB8AC3E}">
        <p14:creationId xmlns:p14="http://schemas.microsoft.com/office/powerpoint/2010/main" val="121843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last partnership example with other university faculty highlights social scientist Jamie Shinn’s National Science Foundation research about the recovery and resiliency of two small communities in Greenbrier County – White Sulphur Springs and Rainelle – that were devastated by the 2016 flood.  This research also supports a Community Outreach and Mitigation Strategies (COMS) project sponsored by FEMA Region III and the State Emergency Management Division to evaluate how various flood protection measures like mitigation reconstruction will adapt to the future impacts of climate change.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Last </a:t>
            </a:r>
            <a:r>
              <a:rPr lang="en-US" sz="1200" kern="1200" dirty="0" smtClean="0">
                <a:solidFill>
                  <a:schemeClr val="tx1"/>
                </a:solidFill>
                <a:effectLst/>
                <a:latin typeface="+mn-lt"/>
                <a:ea typeface="+mn-ea"/>
                <a:cs typeface="+mn-cs"/>
              </a:rPr>
              <a:t>week, focus group meetings were led by Professor Shinn for these two communities to assess lessons learned from the 2016 flood and to identify ways to build resilience to future floods.  The WV GIS Technical Center provided support by quantifying various risk factors facing these disadvantaged communities.  This included presenting flood characteristics and new flood maps, vulnerability analysis, and quantifying mitigation measures implemented to date.</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5</a:t>
            </a:fld>
            <a:endParaRPr lang="en-US" dirty="0"/>
          </a:p>
        </p:txBody>
      </p:sp>
    </p:spTree>
    <p:extLst>
      <p:ext uri="{BB962C8B-B14F-4D97-AF65-F5344CB8AC3E}">
        <p14:creationId xmlns:p14="http://schemas.microsoft.com/office/powerpoint/2010/main" val="745811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New flood maps and flood characteristics were presented at the community meetings in the context of the 2016 flood.  The community of Rainelle is vulnerable to higher flood depths for an extended period of time, while White Sulphur Springs is subject to greater flood velocity flows that rise and fall quickly.  Incorporated into the riverine flood analysis are climate change models that show an anticipated increase in flooding over time.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dirty="0"/>
          </a:p>
        </p:txBody>
      </p:sp>
    </p:spTree>
    <p:extLst>
      <p:ext uri="{BB962C8B-B14F-4D97-AF65-F5344CB8AC3E}">
        <p14:creationId xmlns:p14="http://schemas.microsoft.com/office/powerpoint/2010/main" val="327594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Social vulnerability, exposure, and loss estimates were presented at the community meetings.  Risk indicators of special concern are signified by red text, contrasted with state and national statistics, and the rationale explained on why particular risk factors make the community more vulnerable to flood hazards.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dirty="0"/>
          </a:p>
        </p:txBody>
      </p:sp>
    </p:spTree>
    <p:extLst>
      <p:ext uri="{BB962C8B-B14F-4D97-AF65-F5344CB8AC3E}">
        <p14:creationId xmlns:p14="http://schemas.microsoft.com/office/powerpoint/2010/main" val="327843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Mitigated measures implemented since the 2016 flood by the community were field verified and evaluated in accordance with the local floodplain management regulations.  Field verification of both communities show that for most mitigation reconstruction projects, the new structures were built to the proper design flood elevations.  However, field surveys shows that substantially damaged residential structures were often repaired but not elevated above the base flood elevation, and thus in violation of FEMA’s 50% Rule.  To measure a community’s recovery and resiliency to future floods, the net cumulative tax assessment of floodplain building values pre- and post-disaster, along with loss avoidance studies of elevated structures and property buyouts, were calculated.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dirty="0"/>
          </a:p>
        </p:txBody>
      </p:sp>
    </p:spTree>
    <p:extLst>
      <p:ext uri="{BB962C8B-B14F-4D97-AF65-F5344CB8AC3E}">
        <p14:creationId xmlns:p14="http://schemas.microsoft.com/office/powerpoint/2010/main" val="76141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Both the findings and community feedback from this Greenbrier flood study project will be published in a report and submitted to the state and FEMA.  This includes determining how well mitigated structures are protected from the impacts of climate change.  Flood visualizations can be used to portray how protection measures like mitigation reconstruction will adapt to the future impacts of climate change.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summary, partnerships among faculty members expand the subject matter expertise for hazard mitigation planning.  Without support from other academic partners at West Virginia University, the scope of activities and accomplishments for various hazard mitigation projects would not be possible. </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9</a:t>
            </a:fld>
            <a:endParaRPr lang="en-US" dirty="0"/>
          </a:p>
        </p:txBody>
      </p:sp>
    </p:spTree>
    <p:extLst>
      <p:ext uri="{BB962C8B-B14F-4D97-AF65-F5344CB8AC3E}">
        <p14:creationId xmlns:p14="http://schemas.microsoft.com/office/powerpoint/2010/main" val="2350137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14" name="Picture 13">
            <a:extLst>
              <a:ext uri="{FF2B5EF4-FFF2-40B4-BE49-F238E27FC236}">
                <a16:creationId xmlns:a16="http://schemas.microsoft.com/office/drawing/2014/main" id="{65AFBC1A-85BD-4D65-ADD3-347EE3C301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nature&#10;&#10;Description automatically generated">
            <a:extLst>
              <a:ext uri="{FF2B5EF4-FFF2-40B4-BE49-F238E27FC236}">
                <a16:creationId xmlns:a16="http://schemas.microsoft.com/office/drawing/2014/main" id="{8EAA6203-E8BD-4C56-AC6E-5FF6E724C19D}"/>
              </a:ext>
            </a:extLst>
          </p:cNvPr>
          <p:cNvPicPr>
            <a:picLocks noChangeAspect="1"/>
          </p:cNvPicPr>
          <p:nvPr userDrawn="1"/>
        </p:nvPicPr>
        <p:blipFill rotWithShape="1">
          <a:blip r:embed="rId2"/>
          <a:srcRect b="15605"/>
          <a:stretch/>
        </p:blipFill>
        <p:spPr>
          <a:xfrm>
            <a:off x="2958" y="0"/>
            <a:ext cx="12189041"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80064"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15936"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dirty="0"/>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7" name="Picture 6">
            <a:extLst>
              <a:ext uri="{FF2B5EF4-FFF2-40B4-BE49-F238E27FC236}">
                <a16:creationId xmlns:a16="http://schemas.microsoft.com/office/drawing/2014/main" id="{F34EC328-3E95-4652-B14E-B731F198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11" name="Picture 10">
            <a:extLst>
              <a:ext uri="{FF2B5EF4-FFF2-40B4-BE49-F238E27FC236}">
                <a16:creationId xmlns:a16="http://schemas.microsoft.com/office/drawing/2014/main" id="{3D39313E-0068-4EAF-8AD9-E853E5DADB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12" name="Picture 11">
            <a:extLst>
              <a:ext uri="{FF2B5EF4-FFF2-40B4-BE49-F238E27FC236}">
                <a16:creationId xmlns:a16="http://schemas.microsoft.com/office/drawing/2014/main" id="{58FA2E97-E029-4B6D-86AA-5A2827B49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37DA7E-82E7-481F-A42E-7EF2604064ED}"/>
              </a:ext>
            </a:extLst>
          </p:cNvPr>
          <p:cNvSpPr>
            <a:spLocks noGrp="1"/>
          </p:cNvSpPr>
          <p:nvPr>
            <p:ph type="title"/>
          </p:nvPr>
        </p:nvSpPr>
        <p:spPr>
          <a:xfrm>
            <a:off x="1349477" y="391907"/>
            <a:ext cx="10515600" cy="1325563"/>
          </a:xfrm>
        </p:spPr>
        <p:txBody>
          <a:bodyPr>
            <a:normAutofit/>
          </a:bodyPr>
          <a:lstStyle>
            <a:lvl1pPr>
              <a:defRPr sz="4400">
                <a:solidFill>
                  <a:srgbClr val="005288"/>
                </a:solidFill>
                <a:latin typeface="Franklin Gothic Book" panose="020B05030201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35E1393E-B537-42B0-889E-37664F773FAF}"/>
              </a:ext>
            </a:extLst>
          </p:cNvPr>
          <p:cNvSpPr>
            <a:spLocks noGrp="1"/>
          </p:cNvSpPr>
          <p:nvPr>
            <p:ph idx="1"/>
          </p:nvPr>
        </p:nvSpPr>
        <p:spPr>
          <a:xfrm>
            <a:off x="1349477" y="1855121"/>
            <a:ext cx="5029200" cy="4351338"/>
          </a:xfrm>
        </p:spPr>
        <p:txBody>
          <a:bodyPr>
            <a:normAutofit/>
          </a:bodyPr>
          <a:lstStyle>
            <a:lvl1pPr>
              <a:buClr>
                <a:srgbClr val="4F8728"/>
              </a:buClr>
              <a:defRPr sz="2800">
                <a:solidFill>
                  <a:srgbClr val="005288"/>
                </a:solidFill>
                <a:latin typeface="Franklin Gothic Book" panose="020B0503020102020204" pitchFamily="34" charset="0"/>
              </a:defRPr>
            </a:lvl1pPr>
            <a:lvl2pPr marL="685800" indent="-228600">
              <a:buClr>
                <a:srgbClr val="4F8728"/>
              </a:buClr>
              <a:buFont typeface="Calibri" panose="020F0502020204030204" pitchFamily="34" charset="0"/>
              <a:buChar char="−"/>
              <a:defRPr sz="2400">
                <a:solidFill>
                  <a:srgbClr val="005288"/>
                </a:solidFill>
                <a:latin typeface="Franklin Gothic Book" panose="020B0503020102020204" pitchFamily="34" charset="0"/>
              </a:defRPr>
            </a:lvl2pPr>
            <a:lvl3pPr marL="1143000" indent="-228600">
              <a:buClr>
                <a:srgbClr val="4F8728"/>
              </a:buClr>
              <a:buFont typeface="Courier New" panose="02070309020205020404" pitchFamily="49" charset="0"/>
              <a:buChar char="o"/>
              <a:defRPr sz="2000">
                <a:solidFill>
                  <a:srgbClr val="005288"/>
                </a:solidFill>
                <a:latin typeface="Franklin Gothic Book" panose="020B0503020102020204" pitchFamily="34" charset="0"/>
              </a:defRPr>
            </a:lvl3pPr>
            <a:lvl4pPr marL="1600200" indent="-228600">
              <a:buClr>
                <a:srgbClr val="4F8728"/>
              </a:buClr>
              <a:buFont typeface="Wingdings" panose="05000000000000000000" pitchFamily="2" charset="2"/>
              <a:buChar char="§"/>
              <a:defRPr sz="1800">
                <a:solidFill>
                  <a:srgbClr val="005288"/>
                </a:solidFill>
                <a:latin typeface="Franklin Gothic Book" panose="020B0503020102020204" pitchFamily="34" charset="0"/>
              </a:defRPr>
            </a:lvl4pPr>
            <a:lvl5pPr marL="2057400" indent="-228600">
              <a:buClr>
                <a:srgbClr val="4F8728"/>
              </a:buClr>
              <a:buFont typeface="Arial" panose="020B0604020202020204" pitchFamily="34" charset="0"/>
              <a:buChar char="•"/>
              <a:defRPr sz="1800">
                <a:solidFill>
                  <a:srgbClr val="005288"/>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43D9643-67E7-45DD-9FFC-CAA3B8BD623D}"/>
              </a:ext>
            </a:extLst>
          </p:cNvPr>
          <p:cNvSpPr>
            <a:spLocks noGrp="1"/>
          </p:cNvSpPr>
          <p:nvPr>
            <p:ph idx="10"/>
          </p:nvPr>
        </p:nvSpPr>
        <p:spPr>
          <a:xfrm>
            <a:off x="6835877" y="1855121"/>
            <a:ext cx="5029200" cy="4351338"/>
          </a:xfrm>
        </p:spPr>
        <p:txBody>
          <a:bodyPr>
            <a:normAutofit/>
          </a:bodyPr>
          <a:lstStyle>
            <a:lvl1pPr>
              <a:buClr>
                <a:srgbClr val="4F8728"/>
              </a:buClr>
              <a:defRPr sz="2800">
                <a:solidFill>
                  <a:srgbClr val="005288"/>
                </a:solidFill>
                <a:latin typeface="Franklin Gothic Book" panose="020B0503020102020204" pitchFamily="34" charset="0"/>
              </a:defRPr>
            </a:lvl1pPr>
            <a:lvl2pPr marL="685800" indent="-228600">
              <a:buClr>
                <a:srgbClr val="4F8728"/>
              </a:buClr>
              <a:buFont typeface="Calibri" panose="020F0502020204030204" pitchFamily="34" charset="0"/>
              <a:buChar char="−"/>
              <a:defRPr sz="2400">
                <a:solidFill>
                  <a:srgbClr val="005288"/>
                </a:solidFill>
                <a:latin typeface="Franklin Gothic Book" panose="020B0503020102020204" pitchFamily="34" charset="0"/>
              </a:defRPr>
            </a:lvl2pPr>
            <a:lvl3pPr marL="1143000" indent="-228600">
              <a:buClr>
                <a:srgbClr val="4F8728"/>
              </a:buClr>
              <a:buFont typeface="Courier New" panose="02070309020205020404" pitchFamily="49" charset="0"/>
              <a:buChar char="o"/>
              <a:defRPr sz="2000">
                <a:solidFill>
                  <a:srgbClr val="005288"/>
                </a:solidFill>
                <a:latin typeface="Franklin Gothic Book" panose="020B0503020102020204" pitchFamily="34" charset="0"/>
              </a:defRPr>
            </a:lvl3pPr>
            <a:lvl4pPr marL="1600200" indent="-228600">
              <a:buClr>
                <a:srgbClr val="4F8728"/>
              </a:buClr>
              <a:buFont typeface="Wingdings" panose="05000000000000000000" pitchFamily="2" charset="2"/>
              <a:buChar char="§"/>
              <a:defRPr sz="1800">
                <a:solidFill>
                  <a:srgbClr val="005288"/>
                </a:solidFill>
                <a:latin typeface="Franklin Gothic Book" panose="020B0503020102020204" pitchFamily="34" charset="0"/>
              </a:defRPr>
            </a:lvl4pPr>
            <a:lvl5pPr marL="2057400" indent="-228600">
              <a:buClr>
                <a:srgbClr val="4F8728"/>
              </a:buClr>
              <a:buFont typeface="Arial" panose="020B0604020202020204" pitchFamily="34" charset="0"/>
              <a:buChar char="•"/>
              <a:defRPr sz="1800">
                <a:solidFill>
                  <a:srgbClr val="005288"/>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17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4F8728"/>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srcRect/>
          <a:stretch>
            <a:fillRect/>
          </a:stretch>
        </p:blipFill>
        <p:spPr bwMode="auto">
          <a:xfrm>
            <a:off x="5336117" y="5849938"/>
            <a:ext cx="6855883" cy="703262"/>
          </a:xfrm>
          <a:prstGeom prst="rect">
            <a:avLst/>
          </a:prstGeom>
          <a:noFill/>
          <a:ln w="9525">
            <a:noFill/>
            <a:miter lim="800000"/>
            <a:headEnd/>
            <a:tailEnd/>
          </a:ln>
        </p:spPr>
      </p:pic>
      <p:sp>
        <p:nvSpPr>
          <p:cNvPr id="5" name="Line 3"/>
          <p:cNvSpPr>
            <a:spLocks noChangeShapeType="1"/>
          </p:cNvSpPr>
          <p:nvPr userDrawn="1"/>
        </p:nvSpPr>
        <p:spPr bwMode="auto">
          <a:xfrm>
            <a:off x="0" y="3810000"/>
            <a:ext cx="12192000" cy="0"/>
          </a:xfrm>
          <a:prstGeom prst="line">
            <a:avLst/>
          </a:prstGeom>
          <a:noFill/>
          <a:ln w="19050">
            <a:solidFill>
              <a:schemeClr val="bg1"/>
            </a:solidFill>
            <a:round/>
            <a:headEnd/>
            <a:tailEnd/>
          </a:ln>
        </p:spPr>
        <p:txBody>
          <a:bodyPr wrap="none" anchor="ctr"/>
          <a:lstStyle/>
          <a:p>
            <a:pPr eaLnBrk="0" fontAlgn="base" hangingPunct="0">
              <a:spcBef>
                <a:spcPct val="0"/>
              </a:spcBef>
              <a:spcAft>
                <a:spcPct val="0"/>
              </a:spcAft>
              <a:defRPr/>
            </a:pPr>
            <a:endParaRPr lang="en-US" sz="1200" dirty="0">
              <a:solidFill>
                <a:srgbClr val="808080"/>
              </a:solidFill>
              <a:latin typeface="Times" pitchFamily="-65" charset="0"/>
            </a:endParaRPr>
          </a:p>
        </p:txBody>
      </p:sp>
      <p:sp>
        <p:nvSpPr>
          <p:cNvPr id="14" name="Rectangle 1028"/>
          <p:cNvSpPr>
            <a:spLocks noGrp="1" noChangeArrowheads="1"/>
          </p:cNvSpPr>
          <p:nvPr>
            <p:ph type="ctrTitle"/>
          </p:nvPr>
        </p:nvSpPr>
        <p:spPr>
          <a:xfrm>
            <a:off x="1333500" y="1524000"/>
            <a:ext cx="9347200" cy="2209800"/>
          </a:xfrm>
        </p:spPr>
        <p:txBody>
          <a:bodyPr anchor="b">
            <a:normAutofit/>
          </a:bodyPr>
          <a:lstStyle>
            <a:lvl1pPr algn="r">
              <a:defRPr sz="4400">
                <a:solidFill>
                  <a:schemeClr val="bg1"/>
                </a:solidFill>
                <a:latin typeface="Franklin Gothic Book" panose="020B0503020102020204" pitchFamily="34" charset="0"/>
              </a:defRPr>
            </a:lvl1pPr>
          </a:lstStyle>
          <a:p>
            <a:r>
              <a:rPr lang="en-US"/>
              <a:t>Click to edit Master title style</a:t>
            </a:r>
          </a:p>
        </p:txBody>
      </p:sp>
    </p:spTree>
    <p:extLst>
      <p:ext uri="{BB962C8B-B14F-4D97-AF65-F5344CB8AC3E}">
        <p14:creationId xmlns:p14="http://schemas.microsoft.com/office/powerpoint/2010/main" val="4477460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1" name="Picture 10" descr="A picture containing water, outdoor, sky, traveling&#10;&#10;Description automatically generated">
            <a:extLst>
              <a:ext uri="{FF2B5EF4-FFF2-40B4-BE49-F238E27FC236}">
                <a16:creationId xmlns:a16="http://schemas.microsoft.com/office/drawing/2014/main" id="{B81F4DC3-8EFF-4B84-A6C5-71664EA4CCC5}"/>
              </a:ext>
            </a:extLst>
          </p:cNvPr>
          <p:cNvPicPr>
            <a:picLocks noChangeAspect="1"/>
          </p:cNvPicPr>
          <p:nvPr userDrawn="1"/>
        </p:nvPicPr>
        <p:blipFill rotWithShape="1">
          <a:blip r:embed="rId2"/>
          <a:srcRect t="7813" b="7813"/>
          <a:stretch/>
        </p:blipFill>
        <p:spPr>
          <a:xfrm>
            <a:off x="0" y="-1"/>
            <a:ext cx="12192000" cy="6858001"/>
          </a:xfrm>
          <a:prstGeom prst="rect">
            <a:avLst/>
          </a:prstGeom>
        </p:spPr>
      </p:pic>
      <p:sp>
        <p:nvSpPr>
          <p:cNvPr id="9" name="Rectangle 8">
            <a:extLst>
              <a:ext uri="{FF2B5EF4-FFF2-40B4-BE49-F238E27FC236}">
                <a16:creationId xmlns:a16="http://schemas.microsoft.com/office/drawing/2014/main" id="{867FDC66-380D-4719-B3FA-A2E9FA9D6741}"/>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509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40FB6-F258-4065-9E8D-94D20A693D9E}"/>
              </a:ext>
            </a:extLst>
          </p:cNvPr>
          <p:cNvSpPr>
            <a:spLocks noGrp="1"/>
          </p:cNvSpPr>
          <p:nvPr>
            <p:ph type="dt" sz="half" idx="10"/>
          </p:nvPr>
        </p:nvSpPr>
        <p:spPr/>
        <p:txBody>
          <a:bodyPr/>
          <a:lstStyle/>
          <a:p>
            <a:fld id="{BD0B66B5-0C87-4961-B1CA-C3AF1EFF2844}" type="datetimeFigureOut">
              <a:rPr lang="en-US" smtClean="0"/>
              <a:t>1/19/2023</a:t>
            </a:fld>
            <a:endParaRPr lang="en-US" dirty="0"/>
          </a:p>
        </p:txBody>
      </p:sp>
      <p:sp>
        <p:nvSpPr>
          <p:cNvPr id="3" name="Footer Placeholder 2">
            <a:extLst>
              <a:ext uri="{FF2B5EF4-FFF2-40B4-BE49-F238E27FC236}">
                <a16:creationId xmlns:a16="http://schemas.microsoft.com/office/drawing/2014/main" id="{AB87A9EE-B657-43ED-8332-51EAD96122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E065A7-8BA8-40FF-B82F-3990CFB5ACDC}"/>
              </a:ext>
            </a:extLst>
          </p:cNvPr>
          <p:cNvSpPr>
            <a:spLocks noGrp="1"/>
          </p:cNvSpPr>
          <p:nvPr>
            <p:ph type="sldNum" sz="quarter" idx="12"/>
          </p:nvPr>
        </p:nvSpPr>
        <p:spPr/>
        <p:txBody>
          <a:bodyPr/>
          <a:lstStyle/>
          <a:p>
            <a:fld id="{8CC3A793-E334-4E4F-A30C-4DC05D50DD4E}" type="slidenum">
              <a:rPr lang="en-US" smtClean="0"/>
              <a:t>‹#›</a:t>
            </a:fld>
            <a:endParaRPr lang="en-US" dirty="0"/>
          </a:p>
        </p:txBody>
      </p:sp>
    </p:spTree>
    <p:extLst>
      <p:ext uri="{BB962C8B-B14F-4D97-AF65-F5344CB8AC3E}">
        <p14:creationId xmlns:p14="http://schemas.microsoft.com/office/powerpoint/2010/main" val="347923062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 bullets">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1828800" y="2057400"/>
            <a:ext cx="9914467" cy="4029364"/>
          </a:xfrm>
        </p:spPr>
        <p:txBody>
          <a:bodyPr/>
          <a:lstStyle>
            <a:lvl1pPr>
              <a:buFont typeface="Arial"/>
              <a:buChar char="•"/>
              <a:defRPr sz="2400">
                <a:solidFill>
                  <a:srgbClr val="005288"/>
                </a:solidFill>
              </a:defRPr>
            </a:lvl1pPr>
            <a:lvl2pPr marL="628650" indent="-284163">
              <a:defRPr sz="2000">
                <a:solidFill>
                  <a:srgbClr val="005288"/>
                </a:solidFill>
              </a:defRPr>
            </a:lvl2pPr>
            <a:lvl3pPr>
              <a:defRPr sz="2000">
                <a:solidFill>
                  <a:srgbClr val="005288"/>
                </a:solidFill>
              </a:defRPr>
            </a:lvl3pPr>
            <a:lvl4pPr>
              <a:defRPr sz="2000">
                <a:solidFill>
                  <a:srgbClr val="005288"/>
                </a:solidFill>
              </a:defRPr>
            </a:lvl4pPr>
            <a:lvl5pPr>
              <a:defRPr sz="2000">
                <a:solidFill>
                  <a:srgbClr val="00528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a:solidFill>
                  <a:srgbClr val="005288"/>
                </a:solidFill>
              </a:defRPr>
            </a:lvl1pPr>
          </a:lstStyle>
          <a:p>
            <a:r>
              <a:rPr lang="en-US"/>
              <a:t>Click to edit Master title style</a:t>
            </a:r>
          </a:p>
        </p:txBody>
      </p:sp>
    </p:spTree>
    <p:extLst>
      <p:ext uri="{BB962C8B-B14F-4D97-AF65-F5344CB8AC3E}">
        <p14:creationId xmlns:p14="http://schemas.microsoft.com/office/powerpoint/2010/main" val="200777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C7694494-74FC-4508-B64E-7A1872082F09}"/>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8" name="Text Box 14">
            <a:extLst>
              <a:ext uri="{FF2B5EF4-FFF2-40B4-BE49-F238E27FC236}">
                <a16:creationId xmlns:a16="http://schemas.microsoft.com/office/drawing/2014/main" id="{B8D5C3C1-EE46-4186-A1AA-E6ACF0E20A2E}"/>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F69D6CE2-EB35-47C6-8A6A-10BEA7F62B9E}"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9" name="Rectangle 7">
            <a:extLst>
              <a:ext uri="{FF2B5EF4-FFF2-40B4-BE49-F238E27FC236}">
                <a16:creationId xmlns:a16="http://schemas.microsoft.com/office/drawing/2014/main" id="{32199350-B74E-43E0-A4E3-468717E2C30F}"/>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11" name="Picture 20" descr="Fema logo 19 percent">
            <a:extLst>
              <a:ext uri="{FF2B5EF4-FFF2-40B4-BE49-F238E27FC236}">
                <a16:creationId xmlns:a16="http://schemas.microsoft.com/office/drawing/2014/main" id="{2D6A3D0D-4443-48EA-B22E-69E1C161F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09600" y="46038"/>
            <a:ext cx="10972800" cy="1154112"/>
          </a:xfrm>
        </p:spPr>
        <p:txBody>
          <a:bodyPr/>
          <a:lstStyle/>
          <a:p>
            <a:r>
              <a:rPr lang="en-US"/>
              <a:t>Click to edit Master title style</a:t>
            </a:r>
          </a:p>
        </p:txBody>
      </p:sp>
      <p:sp>
        <p:nvSpPr>
          <p:cNvPr id="12" name="Date Placeholder 6">
            <a:extLst>
              <a:ext uri="{FF2B5EF4-FFF2-40B4-BE49-F238E27FC236}">
                <a16:creationId xmlns:a16="http://schemas.microsoft.com/office/drawing/2014/main" id="{E73BE0F4-C744-4F68-95D1-49A7E93095C3}"/>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E461AD6D-2938-4FC6-9C4A-2A6E87D3EBE7}" type="datetimeFigureOut">
              <a:rPr lang="en-US" altLang="en-US"/>
              <a:pPr>
                <a:defRPr/>
              </a:pPr>
              <a:t>1/19/2023</a:t>
            </a:fld>
            <a:endParaRPr lang="en-US" altLang="en-US" dirty="0"/>
          </a:p>
        </p:txBody>
      </p:sp>
      <p:sp>
        <p:nvSpPr>
          <p:cNvPr id="13" name="Footer Placeholder 7">
            <a:extLst>
              <a:ext uri="{FF2B5EF4-FFF2-40B4-BE49-F238E27FC236}">
                <a16:creationId xmlns:a16="http://schemas.microsoft.com/office/drawing/2014/main" id="{B07815E5-3B6D-469E-8562-6D6518CEA37D}"/>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14" name="Slide Number Placeholder 8">
            <a:extLst>
              <a:ext uri="{FF2B5EF4-FFF2-40B4-BE49-F238E27FC236}">
                <a16:creationId xmlns:a16="http://schemas.microsoft.com/office/drawing/2014/main" id="{274570C5-5EA1-4723-8FFF-48ED8915D282}"/>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791ACD3F-A759-4525-9973-2641355DB78E}" type="slidenum">
              <a:rPr lang="en-US" altLang="en-US"/>
              <a:pPr>
                <a:defRPr/>
              </a:pPr>
              <a:t>‹#›</a:t>
            </a:fld>
            <a:endParaRPr lang="en-US" altLang="en-US" dirty="0"/>
          </a:p>
        </p:txBody>
      </p:sp>
    </p:spTree>
    <p:extLst>
      <p:ext uri="{BB962C8B-B14F-4D97-AF65-F5344CB8AC3E}">
        <p14:creationId xmlns:p14="http://schemas.microsoft.com/office/powerpoint/2010/main" val="4078970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87"/>
          <p:cNvSpPr txBox="1">
            <a:spLocks noGrp="1"/>
          </p:cNvSpPr>
          <p:nvPr>
            <p:ph type="title"/>
          </p:nvPr>
        </p:nvSpPr>
        <p:spPr>
          <a:xfrm>
            <a:off x="609600" y="46038"/>
            <a:ext cx="10972800" cy="1154112"/>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24" name="Google Shape;24;p87"/>
          <p:cNvSpPr txBox="1">
            <a:spLocks noGrp="1"/>
          </p:cNvSpPr>
          <p:nvPr>
            <p:ph type="body" idx="1"/>
          </p:nvPr>
        </p:nvSpPr>
        <p:spPr>
          <a:xfrm>
            <a:off x="609600" y="1379835"/>
            <a:ext cx="10972800" cy="4797128"/>
          </a:xfrm>
          <a:prstGeom prst="rect">
            <a:avLst/>
          </a:prstGeom>
          <a:noFill/>
          <a:ln>
            <a:noFill/>
          </a:ln>
        </p:spPr>
        <p:txBody>
          <a:bodyPr spcFirstLastPara="1" wrap="square" lIns="91425" tIns="45700" rIns="91425" bIns="45700" anchor="t" anchorCtr="0">
            <a:noAutofit/>
          </a:bodyPr>
          <a:lstStyle>
            <a:lvl1pPr marL="457200" lvl="0" indent="-365760" algn="l">
              <a:spcBef>
                <a:spcPts val="840"/>
              </a:spcBef>
              <a:spcAft>
                <a:spcPts val="0"/>
              </a:spcAft>
              <a:buClr>
                <a:srgbClr val="747170"/>
              </a:buClr>
              <a:buSzPts val="2160"/>
              <a:buFont typeface="Noto Sans Symbols"/>
              <a:buChar char="▪"/>
              <a:defRPr sz="2400" b="0">
                <a:solidFill>
                  <a:schemeClr val="dk1"/>
                </a:solidFill>
                <a:latin typeface="Libre Franklin Medium"/>
                <a:ea typeface="Libre Franklin Medium"/>
                <a:cs typeface="Libre Franklin Medium"/>
                <a:sym typeface="Libre Franklin Medium"/>
              </a:defRPr>
            </a:lvl1pPr>
            <a:lvl2pPr marL="914400" lvl="1" indent="-342900" algn="l">
              <a:spcBef>
                <a:spcPts val="500"/>
              </a:spcBef>
              <a:spcAft>
                <a:spcPts val="0"/>
              </a:spcAft>
              <a:buClr>
                <a:srgbClr val="747170"/>
              </a:buClr>
              <a:buSzPts val="1800"/>
              <a:buFont typeface="Noto Sans Symbols"/>
              <a:buChar char="▪"/>
              <a:defRPr sz="2000" b="0">
                <a:solidFill>
                  <a:schemeClr val="dk1"/>
                </a:solidFill>
                <a:latin typeface="Libre Franklin Medium"/>
                <a:ea typeface="Libre Franklin Medium"/>
                <a:cs typeface="Libre Franklin Medium"/>
                <a:sym typeface="Libre Franklin Medium"/>
              </a:defRPr>
            </a:lvl2pPr>
            <a:lvl3pPr marL="1371600" lvl="2" indent="-331469" algn="l">
              <a:spcBef>
                <a:spcPts val="450"/>
              </a:spcBef>
              <a:spcAft>
                <a:spcPts val="0"/>
              </a:spcAft>
              <a:buClr>
                <a:srgbClr val="747170"/>
              </a:buClr>
              <a:buSzPts val="1620"/>
              <a:buFont typeface="Noto Sans Symbols"/>
              <a:buChar char="▪"/>
              <a:defRPr sz="1800" b="0">
                <a:solidFill>
                  <a:schemeClr val="dk1"/>
                </a:solidFill>
                <a:latin typeface="Libre Franklin Medium"/>
                <a:ea typeface="Libre Franklin Medium"/>
                <a:cs typeface="Libre Franklin Medium"/>
                <a:sym typeface="Libre Franklin Medium"/>
              </a:defRPr>
            </a:lvl3pPr>
            <a:lvl4pPr marL="1828800" lvl="3" indent="-320039" algn="l">
              <a:spcBef>
                <a:spcPts val="320"/>
              </a:spcBef>
              <a:spcAft>
                <a:spcPts val="0"/>
              </a:spcAft>
              <a:buClr>
                <a:srgbClr val="747170"/>
              </a:buClr>
              <a:buSzPts val="1440"/>
              <a:buFont typeface="Noto Sans Symbols"/>
              <a:buChar char="▪"/>
              <a:defRPr sz="1600" b="0">
                <a:solidFill>
                  <a:schemeClr val="dk1"/>
                </a:solidFill>
                <a:latin typeface="Libre Franklin Medium"/>
                <a:ea typeface="Libre Franklin Medium"/>
                <a:cs typeface="Libre Franklin Medium"/>
                <a:sym typeface="Libre Franklin Medium"/>
              </a:defRPr>
            </a:lvl4pPr>
            <a:lvl5pPr marL="2286000" lvl="4" indent="-308610" algn="l">
              <a:spcBef>
                <a:spcPts val="280"/>
              </a:spcBef>
              <a:spcAft>
                <a:spcPts val="0"/>
              </a:spcAft>
              <a:buClr>
                <a:srgbClr val="747170"/>
              </a:buClr>
              <a:buSzPts val="1260"/>
              <a:buFont typeface="Noto Sans Symbols"/>
              <a:buChar char="▪"/>
              <a:defRPr sz="1400" b="0">
                <a:solidFill>
                  <a:schemeClr val="dk1"/>
                </a:solidFill>
                <a:latin typeface="Libre Franklin Medium"/>
                <a:ea typeface="Libre Franklin Medium"/>
                <a:cs typeface="Libre Franklin Medium"/>
                <a:sym typeface="Libre Franklin Medium"/>
              </a:defRPr>
            </a:lvl5pPr>
            <a:lvl6pPr marL="2743200" lvl="5" indent="-331470" algn="l">
              <a:spcBef>
                <a:spcPts val="360"/>
              </a:spcBef>
              <a:spcAft>
                <a:spcPts val="0"/>
              </a:spcAft>
              <a:buSzPts val="1620"/>
              <a:buChar char="▪"/>
              <a:defRPr/>
            </a:lvl6pPr>
            <a:lvl7pPr marL="3200400" lvl="6" indent="-331470" algn="l">
              <a:spcBef>
                <a:spcPts val="360"/>
              </a:spcBef>
              <a:spcAft>
                <a:spcPts val="0"/>
              </a:spcAft>
              <a:buSzPts val="1620"/>
              <a:buChar char="▪"/>
              <a:defRPr/>
            </a:lvl7pPr>
            <a:lvl8pPr marL="3657600" lvl="7" indent="-331470" algn="l">
              <a:spcBef>
                <a:spcPts val="360"/>
              </a:spcBef>
              <a:spcAft>
                <a:spcPts val="0"/>
              </a:spcAft>
              <a:buSzPts val="1620"/>
              <a:buChar char="▪"/>
              <a:defRPr/>
            </a:lvl8pPr>
            <a:lvl9pPr marL="4114800" lvl="8" indent="-331470" algn="l">
              <a:spcBef>
                <a:spcPts val="360"/>
              </a:spcBef>
              <a:spcAft>
                <a:spcPts val="0"/>
              </a:spcAft>
              <a:buSzPts val="1620"/>
              <a:buChar char="▪"/>
              <a:defRPr/>
            </a:lvl9pPr>
          </a:lstStyle>
          <a:p>
            <a:endParaRPr/>
          </a:p>
        </p:txBody>
      </p:sp>
    </p:spTree>
    <p:extLst>
      <p:ext uri="{BB962C8B-B14F-4D97-AF65-F5344CB8AC3E}">
        <p14:creationId xmlns:p14="http://schemas.microsoft.com/office/powerpoint/2010/main" val="3005032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eneric Content Page">
    <p:spTree>
      <p:nvGrpSpPr>
        <p:cNvPr id="1" name=""/>
        <p:cNvGrpSpPr/>
        <p:nvPr/>
      </p:nvGrpSpPr>
      <p:grpSpPr>
        <a:xfrm>
          <a:off x="0" y="0"/>
          <a:ext cx="0" cy="0"/>
          <a:chOff x="0" y="0"/>
          <a:chExt cx="0" cy="0"/>
        </a:xfrm>
      </p:grpSpPr>
      <p:pic>
        <p:nvPicPr>
          <p:cNvPr id="8" name="Picture 7" descr="new slide_2.jpg"/>
          <p:cNvPicPr>
            <a:picLocks noChangeAspect="1"/>
          </p:cNvPicPr>
          <p:nvPr userDrawn="1"/>
        </p:nvPicPr>
        <p:blipFill rotWithShape="1">
          <a:blip r:embed="rId2">
            <a:extLst>
              <a:ext uri="{28A0092B-C50C-407E-A947-70E740481C1C}">
                <a14:useLocalDpi xmlns:a14="http://schemas.microsoft.com/office/drawing/2010/main" val="0"/>
              </a:ext>
            </a:extLst>
          </a:blip>
          <a:srcRect b="7667"/>
          <a:stretch/>
        </p:blipFill>
        <p:spPr>
          <a:xfrm>
            <a:off x="0" y="0"/>
            <a:ext cx="12192000" cy="6332220"/>
          </a:xfrm>
          <a:prstGeom prst="rect">
            <a:avLst/>
          </a:prstGeom>
        </p:spPr>
      </p:pic>
      <p:sp>
        <p:nvSpPr>
          <p:cNvPr id="2" name="Title 1"/>
          <p:cNvSpPr>
            <a:spLocks noGrp="1"/>
          </p:cNvSpPr>
          <p:nvPr>
            <p:ph type="title" hasCustomPrompt="1"/>
          </p:nvPr>
        </p:nvSpPr>
        <p:spPr>
          <a:xfrm>
            <a:off x="462843" y="894080"/>
            <a:ext cx="8997247" cy="460588"/>
          </a:xfrm>
        </p:spPr>
        <p:txBody>
          <a:bodyPr>
            <a:normAutofit/>
          </a:bodyPr>
          <a:lstStyle>
            <a:lvl1pPr algn="l">
              <a:defRPr sz="2400" b="0" i="0" cap="all">
                <a:solidFill>
                  <a:srgbClr val="FFFFFF"/>
                </a:solidFill>
                <a:latin typeface="Arial" panose="020B0604020202020204" pitchFamily="34" charset="0"/>
                <a:cs typeface="Arial" panose="020B0604020202020204" pitchFamily="34" charset="0"/>
              </a:defRPr>
            </a:lvl1pPr>
          </a:lstStyle>
          <a:p>
            <a:r>
              <a:rPr lang="en-US"/>
              <a:t>Slide Title Here</a:t>
            </a:r>
          </a:p>
        </p:txBody>
      </p:sp>
      <p:sp>
        <p:nvSpPr>
          <p:cNvPr id="6" name="Slide Number Placeholder 5"/>
          <p:cNvSpPr>
            <a:spLocks noGrp="1"/>
          </p:cNvSpPr>
          <p:nvPr>
            <p:ph type="sldNum" sz="quarter" idx="12"/>
          </p:nvPr>
        </p:nvSpPr>
        <p:spPr>
          <a:xfrm>
            <a:off x="11164711" y="6110808"/>
            <a:ext cx="609608"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dirty="0"/>
          </a:p>
        </p:txBody>
      </p:sp>
      <p:sp>
        <p:nvSpPr>
          <p:cNvPr id="4" name="Text Placeholder 3"/>
          <p:cNvSpPr>
            <a:spLocks noGrp="1"/>
          </p:cNvSpPr>
          <p:nvPr>
            <p:ph type="body" sz="quarter" idx="15"/>
          </p:nvPr>
        </p:nvSpPr>
        <p:spPr>
          <a:xfrm>
            <a:off x="463551" y="1534161"/>
            <a:ext cx="11311467" cy="4576128"/>
          </a:xfrm>
        </p:spPr>
        <p:txBody>
          <a:bodyPr>
            <a:noAutofit/>
          </a:bodyPr>
          <a:lstStyle>
            <a:lvl1pPr>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033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hart with caption ">
  <p:cSld name="Chart with caption ">
    <p:spTree>
      <p:nvGrpSpPr>
        <p:cNvPr id="1" name="Shape 97"/>
        <p:cNvGrpSpPr/>
        <p:nvPr/>
      </p:nvGrpSpPr>
      <p:grpSpPr>
        <a:xfrm>
          <a:off x="0" y="0"/>
          <a:ext cx="0" cy="0"/>
          <a:chOff x="0" y="0"/>
          <a:chExt cx="0" cy="0"/>
        </a:xfrm>
      </p:grpSpPr>
      <p:sp>
        <p:nvSpPr>
          <p:cNvPr id="98" name="Google Shape;98;p24"/>
          <p:cNvSpPr txBox="1">
            <a:spLocks noGrp="1"/>
          </p:cNvSpPr>
          <p:nvPr>
            <p:ph type="body" idx="1"/>
          </p:nvPr>
        </p:nvSpPr>
        <p:spPr>
          <a:xfrm>
            <a:off x="7219366" y="1549401"/>
            <a:ext cx="4234455" cy="388072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1500"/>
              </a:spcBef>
              <a:spcAft>
                <a:spcPts val="0"/>
              </a:spcAft>
              <a:buSzPts val="1600"/>
              <a:buNone/>
              <a:defRPr sz="1600"/>
            </a:lvl1pPr>
            <a:lvl2pPr marL="914400" lvl="1" indent="-228600" algn="l">
              <a:spcBef>
                <a:spcPts val="1000"/>
              </a:spcBef>
              <a:spcAft>
                <a:spcPts val="0"/>
              </a:spcAft>
              <a:buSzPts val="600"/>
              <a:buNone/>
              <a:defRPr sz="1200"/>
            </a:lvl2pPr>
            <a:lvl3pPr marL="1371600" lvl="2" indent="-228600" algn="l">
              <a:spcBef>
                <a:spcPts val="10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9" name="Google Shape;99;p24"/>
          <p:cNvSpPr txBox="1">
            <a:spLocks noGrp="1"/>
          </p:cNvSpPr>
          <p:nvPr>
            <p:ph type="body" idx="2"/>
          </p:nvPr>
        </p:nvSpPr>
        <p:spPr>
          <a:xfrm>
            <a:off x="763008" y="1549402"/>
            <a:ext cx="6023847" cy="3880719"/>
          </a:xfrm>
          <a:prstGeom prst="rect">
            <a:avLst/>
          </a:prstGeom>
          <a:noFill/>
          <a:ln>
            <a:noFill/>
          </a:ln>
        </p:spPr>
        <p:txBody>
          <a:bodyPr spcFirstLastPara="1" wrap="square" lIns="91425" tIns="45700" rIns="91425" bIns="45700" anchor="t" anchorCtr="0">
            <a:normAutofit/>
          </a:bodyPr>
          <a:lstStyle>
            <a:lvl1pPr marL="457200" lvl="0" indent="-228600" algn="l">
              <a:lnSpc>
                <a:spcPct val="118181"/>
              </a:lnSpc>
              <a:spcBef>
                <a:spcPts val="1000"/>
              </a:spcBef>
              <a:spcAft>
                <a:spcPts val="0"/>
              </a:spcAft>
              <a:buSzPts val="2200"/>
              <a:buNone/>
              <a:defRPr/>
            </a:lvl1pPr>
            <a:lvl2pPr marL="914400" lvl="1" indent="-285750" algn="l">
              <a:spcBef>
                <a:spcPts val="1000"/>
              </a:spcBef>
              <a:spcAft>
                <a:spcPts val="0"/>
              </a:spcAft>
              <a:buSzPts val="900"/>
              <a:buChar char="◻"/>
              <a:defRPr/>
            </a:lvl2pPr>
            <a:lvl3pPr marL="1371600" lvl="2" indent="-342900" algn="l">
              <a:spcBef>
                <a:spcPts val="100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24"/>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288"/>
              </a:buClr>
              <a:buSzPts val="2800"/>
              <a:buFont typeface="Libre Franklin Medium"/>
              <a:buNone/>
              <a:defRPr>
                <a:solidFill>
                  <a:srgbClr val="0052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4"/>
          <p:cNvSpPr txBox="1">
            <a:spLocks noGrp="1"/>
          </p:cNvSpPr>
          <p:nvPr>
            <p:ph type="sldNum" idx="12"/>
          </p:nvPr>
        </p:nvSpPr>
        <p:spPr>
          <a:xfrm>
            <a:off x="738189" y="6173791"/>
            <a:ext cx="1071562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5A5B5D"/>
                </a:solidFill>
                <a:latin typeface="Libre Franklin"/>
                <a:ea typeface="Libre Franklin"/>
                <a:cs typeface="Libre Franklin"/>
                <a:sym typeface="Libre Franklin"/>
              </a:defRPr>
            </a:lvl1pPr>
            <a:lvl2pPr marL="0" lvl="1" indent="0" algn="ctr">
              <a:spcBef>
                <a:spcPts val="0"/>
              </a:spcBef>
              <a:buNone/>
              <a:defRPr sz="1200" b="0" i="0" u="none" strike="noStrike" cap="none">
                <a:solidFill>
                  <a:srgbClr val="5A5B5D"/>
                </a:solidFill>
                <a:latin typeface="Libre Franklin"/>
                <a:ea typeface="Libre Franklin"/>
                <a:cs typeface="Libre Franklin"/>
                <a:sym typeface="Libre Franklin"/>
              </a:defRPr>
            </a:lvl2pPr>
            <a:lvl3pPr marL="0" lvl="2" indent="0" algn="ctr">
              <a:spcBef>
                <a:spcPts val="0"/>
              </a:spcBef>
              <a:buNone/>
              <a:defRPr sz="1200" b="0" i="0" u="none" strike="noStrike" cap="none">
                <a:solidFill>
                  <a:srgbClr val="5A5B5D"/>
                </a:solidFill>
                <a:latin typeface="Libre Franklin"/>
                <a:ea typeface="Libre Franklin"/>
                <a:cs typeface="Libre Franklin"/>
                <a:sym typeface="Libre Franklin"/>
              </a:defRPr>
            </a:lvl3pPr>
            <a:lvl4pPr marL="0" lvl="3" indent="0" algn="ctr">
              <a:spcBef>
                <a:spcPts val="0"/>
              </a:spcBef>
              <a:buNone/>
              <a:defRPr sz="1200" b="0" i="0" u="none" strike="noStrike" cap="none">
                <a:solidFill>
                  <a:srgbClr val="5A5B5D"/>
                </a:solidFill>
                <a:latin typeface="Libre Franklin"/>
                <a:ea typeface="Libre Franklin"/>
                <a:cs typeface="Libre Franklin"/>
                <a:sym typeface="Libre Franklin"/>
              </a:defRPr>
            </a:lvl4pPr>
            <a:lvl5pPr marL="0" lvl="4" indent="0" algn="ctr">
              <a:spcBef>
                <a:spcPts val="0"/>
              </a:spcBef>
              <a:buNone/>
              <a:defRPr sz="1200" b="0" i="0" u="none" strike="noStrike" cap="none">
                <a:solidFill>
                  <a:srgbClr val="5A5B5D"/>
                </a:solidFill>
                <a:latin typeface="Libre Franklin"/>
                <a:ea typeface="Libre Franklin"/>
                <a:cs typeface="Libre Franklin"/>
                <a:sym typeface="Libre Franklin"/>
              </a:defRPr>
            </a:lvl5pPr>
            <a:lvl6pPr marL="0" lvl="5" indent="0" algn="ctr">
              <a:spcBef>
                <a:spcPts val="0"/>
              </a:spcBef>
              <a:buNone/>
              <a:defRPr sz="1200" b="0" i="0" u="none" strike="noStrike" cap="none">
                <a:solidFill>
                  <a:srgbClr val="5A5B5D"/>
                </a:solidFill>
                <a:latin typeface="Libre Franklin"/>
                <a:ea typeface="Libre Franklin"/>
                <a:cs typeface="Libre Franklin"/>
                <a:sym typeface="Libre Franklin"/>
              </a:defRPr>
            </a:lvl6pPr>
            <a:lvl7pPr marL="0" lvl="6" indent="0" algn="ctr">
              <a:spcBef>
                <a:spcPts val="0"/>
              </a:spcBef>
              <a:buNone/>
              <a:defRPr sz="1200" b="0" i="0" u="none" strike="noStrike" cap="none">
                <a:solidFill>
                  <a:srgbClr val="5A5B5D"/>
                </a:solidFill>
                <a:latin typeface="Libre Franklin"/>
                <a:ea typeface="Libre Franklin"/>
                <a:cs typeface="Libre Franklin"/>
                <a:sym typeface="Libre Franklin"/>
              </a:defRPr>
            </a:lvl7pPr>
            <a:lvl8pPr marL="0" lvl="7" indent="0" algn="ctr">
              <a:spcBef>
                <a:spcPts val="0"/>
              </a:spcBef>
              <a:buNone/>
              <a:defRPr sz="1200" b="0" i="0" u="none" strike="noStrike" cap="none">
                <a:solidFill>
                  <a:srgbClr val="5A5B5D"/>
                </a:solidFill>
                <a:latin typeface="Libre Franklin"/>
                <a:ea typeface="Libre Franklin"/>
                <a:cs typeface="Libre Franklin"/>
                <a:sym typeface="Libre Franklin"/>
              </a:defRPr>
            </a:lvl8pPr>
            <a:lvl9pPr marL="0" lvl="8" indent="0" algn="ctr">
              <a:spcBef>
                <a:spcPts val="0"/>
              </a:spcBef>
              <a:buNone/>
              <a:defRPr sz="1200" b="0" i="0" u="none" strike="noStrike" cap="none">
                <a:solidFill>
                  <a:srgbClr val="5A5B5D"/>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dirty="0"/>
          </a:p>
        </p:txBody>
      </p:sp>
      <p:pic>
        <p:nvPicPr>
          <p:cNvPr id="102" name="Google Shape;102;p24"/>
          <p:cNvPicPr preferRelativeResize="0"/>
          <p:nvPr/>
        </p:nvPicPr>
        <p:blipFill rotWithShape="1">
          <a:blip r:embed="rId2">
            <a:alphaModFix/>
          </a:blip>
          <a:srcRect/>
          <a:stretch/>
        </p:blipFill>
        <p:spPr>
          <a:xfrm>
            <a:off x="670457" y="5871061"/>
            <a:ext cx="2027024" cy="810563"/>
          </a:xfrm>
          <a:prstGeom prst="rect">
            <a:avLst/>
          </a:prstGeom>
          <a:noFill/>
          <a:ln>
            <a:noFill/>
          </a:ln>
        </p:spPr>
      </p:pic>
      <p:pic>
        <p:nvPicPr>
          <p:cNvPr id="103" name="Google Shape;103;p24"/>
          <p:cNvPicPr preferRelativeResize="0"/>
          <p:nvPr/>
        </p:nvPicPr>
        <p:blipFill rotWithShape="1">
          <a:blip r:embed="rId3">
            <a:alphaModFix/>
          </a:blip>
          <a:srcRect l="9043" t="7819" r="9480" b="10301"/>
          <a:stretch/>
        </p:blipFill>
        <p:spPr>
          <a:xfrm>
            <a:off x="10625487" y="5746789"/>
            <a:ext cx="925957" cy="996881"/>
          </a:xfrm>
          <a:prstGeom prst="rect">
            <a:avLst/>
          </a:prstGeom>
          <a:noFill/>
          <a:ln>
            <a:noFill/>
          </a:ln>
        </p:spPr>
      </p:pic>
    </p:spTree>
    <p:extLst>
      <p:ext uri="{BB962C8B-B14F-4D97-AF65-F5344CB8AC3E}">
        <p14:creationId xmlns:p14="http://schemas.microsoft.com/office/powerpoint/2010/main" val="2341664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ed list">
  <p:cSld name="Numbered list">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738193" y="1549400"/>
            <a:ext cx="10715625" cy="4022725"/>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Clr>
                <a:srgbClr val="101820"/>
              </a:buClr>
              <a:buSzPts val="2000"/>
              <a:buFont typeface="Libre Franklin Medium"/>
              <a:buAutoNum type="arabicPeriod"/>
              <a:defRPr sz="2000">
                <a:solidFill>
                  <a:srgbClr val="101820"/>
                </a:solidFill>
              </a:defRPr>
            </a:lvl1pPr>
            <a:lvl2pPr marL="914400" lvl="1" indent="-342900" algn="l">
              <a:spcBef>
                <a:spcPts val="1000"/>
              </a:spcBef>
              <a:spcAft>
                <a:spcPts val="0"/>
              </a:spcAft>
              <a:buClr>
                <a:srgbClr val="101820"/>
              </a:buClr>
              <a:buSzPts val="1800"/>
              <a:buFont typeface="Libre Franklin Medium"/>
              <a:buAutoNum type="alphaLcPeriod"/>
              <a:defRPr sz="1800">
                <a:solidFill>
                  <a:srgbClr val="101820"/>
                </a:solidFill>
              </a:defRPr>
            </a:lvl2pPr>
            <a:lvl3pPr marL="1371600" lvl="2" indent="-330200" algn="l">
              <a:spcBef>
                <a:spcPts val="1000"/>
              </a:spcBef>
              <a:spcAft>
                <a:spcPts val="0"/>
              </a:spcAft>
              <a:buClr>
                <a:srgbClr val="101820"/>
              </a:buClr>
              <a:buSzPts val="1600"/>
              <a:buFont typeface="Noto Sans Symbols"/>
              <a:buChar char="▪"/>
              <a:defRPr sz="1600">
                <a:solidFill>
                  <a:srgbClr val="101820"/>
                </a:solidFill>
              </a:defRPr>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3" name="Google Shape;93;p23"/>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288"/>
              </a:buClr>
              <a:buSzPts val="2800"/>
              <a:buFont typeface="Libre Franklin Medium"/>
              <a:buNone/>
              <a:defRPr>
                <a:solidFill>
                  <a:srgbClr val="0052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3"/>
          <p:cNvSpPr txBox="1">
            <a:spLocks noGrp="1"/>
          </p:cNvSpPr>
          <p:nvPr>
            <p:ph type="sldNum" idx="12"/>
          </p:nvPr>
        </p:nvSpPr>
        <p:spPr>
          <a:xfrm>
            <a:off x="738189" y="6173791"/>
            <a:ext cx="1071562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5A5B5D"/>
                </a:solidFill>
                <a:latin typeface="Libre Franklin"/>
                <a:ea typeface="Libre Franklin"/>
                <a:cs typeface="Libre Franklin"/>
                <a:sym typeface="Libre Franklin"/>
              </a:defRPr>
            </a:lvl1pPr>
            <a:lvl2pPr marL="0" lvl="1" indent="0" algn="ctr">
              <a:spcBef>
                <a:spcPts val="0"/>
              </a:spcBef>
              <a:buNone/>
              <a:defRPr sz="1200" b="0" i="0" u="none" strike="noStrike" cap="none">
                <a:solidFill>
                  <a:srgbClr val="5A5B5D"/>
                </a:solidFill>
                <a:latin typeface="Libre Franklin"/>
                <a:ea typeface="Libre Franklin"/>
                <a:cs typeface="Libre Franklin"/>
                <a:sym typeface="Libre Franklin"/>
              </a:defRPr>
            </a:lvl2pPr>
            <a:lvl3pPr marL="0" lvl="2" indent="0" algn="ctr">
              <a:spcBef>
                <a:spcPts val="0"/>
              </a:spcBef>
              <a:buNone/>
              <a:defRPr sz="1200" b="0" i="0" u="none" strike="noStrike" cap="none">
                <a:solidFill>
                  <a:srgbClr val="5A5B5D"/>
                </a:solidFill>
                <a:latin typeface="Libre Franklin"/>
                <a:ea typeface="Libre Franklin"/>
                <a:cs typeface="Libre Franklin"/>
                <a:sym typeface="Libre Franklin"/>
              </a:defRPr>
            </a:lvl3pPr>
            <a:lvl4pPr marL="0" lvl="3" indent="0" algn="ctr">
              <a:spcBef>
                <a:spcPts val="0"/>
              </a:spcBef>
              <a:buNone/>
              <a:defRPr sz="1200" b="0" i="0" u="none" strike="noStrike" cap="none">
                <a:solidFill>
                  <a:srgbClr val="5A5B5D"/>
                </a:solidFill>
                <a:latin typeface="Libre Franklin"/>
                <a:ea typeface="Libre Franklin"/>
                <a:cs typeface="Libre Franklin"/>
                <a:sym typeface="Libre Franklin"/>
              </a:defRPr>
            </a:lvl4pPr>
            <a:lvl5pPr marL="0" lvl="4" indent="0" algn="ctr">
              <a:spcBef>
                <a:spcPts val="0"/>
              </a:spcBef>
              <a:buNone/>
              <a:defRPr sz="1200" b="0" i="0" u="none" strike="noStrike" cap="none">
                <a:solidFill>
                  <a:srgbClr val="5A5B5D"/>
                </a:solidFill>
                <a:latin typeface="Libre Franklin"/>
                <a:ea typeface="Libre Franklin"/>
                <a:cs typeface="Libre Franklin"/>
                <a:sym typeface="Libre Franklin"/>
              </a:defRPr>
            </a:lvl5pPr>
            <a:lvl6pPr marL="0" lvl="5" indent="0" algn="ctr">
              <a:spcBef>
                <a:spcPts val="0"/>
              </a:spcBef>
              <a:buNone/>
              <a:defRPr sz="1200" b="0" i="0" u="none" strike="noStrike" cap="none">
                <a:solidFill>
                  <a:srgbClr val="5A5B5D"/>
                </a:solidFill>
                <a:latin typeface="Libre Franklin"/>
                <a:ea typeface="Libre Franklin"/>
                <a:cs typeface="Libre Franklin"/>
                <a:sym typeface="Libre Franklin"/>
              </a:defRPr>
            </a:lvl6pPr>
            <a:lvl7pPr marL="0" lvl="6" indent="0" algn="ctr">
              <a:spcBef>
                <a:spcPts val="0"/>
              </a:spcBef>
              <a:buNone/>
              <a:defRPr sz="1200" b="0" i="0" u="none" strike="noStrike" cap="none">
                <a:solidFill>
                  <a:srgbClr val="5A5B5D"/>
                </a:solidFill>
                <a:latin typeface="Libre Franklin"/>
                <a:ea typeface="Libre Franklin"/>
                <a:cs typeface="Libre Franklin"/>
                <a:sym typeface="Libre Franklin"/>
              </a:defRPr>
            </a:lvl7pPr>
            <a:lvl8pPr marL="0" lvl="7" indent="0" algn="ctr">
              <a:spcBef>
                <a:spcPts val="0"/>
              </a:spcBef>
              <a:buNone/>
              <a:defRPr sz="1200" b="0" i="0" u="none" strike="noStrike" cap="none">
                <a:solidFill>
                  <a:srgbClr val="5A5B5D"/>
                </a:solidFill>
                <a:latin typeface="Libre Franklin"/>
                <a:ea typeface="Libre Franklin"/>
                <a:cs typeface="Libre Franklin"/>
                <a:sym typeface="Libre Franklin"/>
              </a:defRPr>
            </a:lvl8pPr>
            <a:lvl9pPr marL="0" lvl="8" indent="0" algn="ctr">
              <a:spcBef>
                <a:spcPts val="0"/>
              </a:spcBef>
              <a:buNone/>
              <a:defRPr sz="1200" b="0" i="0" u="none" strike="noStrike" cap="none">
                <a:solidFill>
                  <a:srgbClr val="5A5B5D"/>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dirty="0"/>
          </a:p>
        </p:txBody>
      </p:sp>
      <p:pic>
        <p:nvPicPr>
          <p:cNvPr id="95" name="Google Shape;95;p23"/>
          <p:cNvPicPr preferRelativeResize="0"/>
          <p:nvPr/>
        </p:nvPicPr>
        <p:blipFill rotWithShape="1">
          <a:blip r:embed="rId2">
            <a:alphaModFix/>
          </a:blip>
          <a:srcRect/>
          <a:stretch/>
        </p:blipFill>
        <p:spPr>
          <a:xfrm>
            <a:off x="670457" y="5871061"/>
            <a:ext cx="2027024" cy="810563"/>
          </a:xfrm>
          <a:prstGeom prst="rect">
            <a:avLst/>
          </a:prstGeom>
          <a:noFill/>
          <a:ln>
            <a:noFill/>
          </a:ln>
        </p:spPr>
      </p:pic>
      <p:pic>
        <p:nvPicPr>
          <p:cNvPr id="96" name="Google Shape;96;p23"/>
          <p:cNvPicPr preferRelativeResize="0"/>
          <p:nvPr/>
        </p:nvPicPr>
        <p:blipFill rotWithShape="1">
          <a:blip r:embed="rId3">
            <a:alphaModFix/>
          </a:blip>
          <a:srcRect l="9043" t="7819" r="9480" b="10301"/>
          <a:stretch/>
        </p:blipFill>
        <p:spPr>
          <a:xfrm>
            <a:off x="10625487" y="5746789"/>
            <a:ext cx="925957" cy="996881"/>
          </a:xfrm>
          <a:prstGeom prst="rect">
            <a:avLst/>
          </a:prstGeom>
          <a:noFill/>
          <a:ln>
            <a:noFill/>
          </a:ln>
        </p:spPr>
      </p:pic>
    </p:spTree>
    <p:extLst>
      <p:ext uri="{BB962C8B-B14F-4D97-AF65-F5344CB8AC3E}">
        <p14:creationId xmlns:p14="http://schemas.microsoft.com/office/powerpoint/2010/main" val="3969692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7"/>
        <p:cNvGrpSpPr/>
        <p:nvPr/>
      </p:nvGrpSpPr>
      <p:grpSpPr>
        <a:xfrm>
          <a:off x="0" y="0"/>
          <a:ext cx="0" cy="0"/>
          <a:chOff x="0" y="0"/>
          <a:chExt cx="0" cy="0"/>
        </a:xfrm>
      </p:grpSpPr>
      <p:sp>
        <p:nvSpPr>
          <p:cNvPr id="68" name="Google Shape;68;p20"/>
          <p:cNvSpPr txBox="1">
            <a:spLocks noGrp="1"/>
          </p:cNvSpPr>
          <p:nvPr>
            <p:ph type="body" idx="1"/>
          </p:nvPr>
        </p:nvSpPr>
        <p:spPr>
          <a:xfrm>
            <a:off x="738194" y="2098850"/>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lvl1pPr>
            <a:lvl2pPr marL="914400" lvl="1" indent="-285750" algn="l">
              <a:spcBef>
                <a:spcPts val="1000"/>
              </a:spcBef>
              <a:spcAft>
                <a:spcPts val="0"/>
              </a:spcAft>
              <a:buSzPts val="900"/>
              <a:buChar char="◻"/>
              <a:defRPr sz="1800"/>
            </a:lvl2pPr>
            <a:lvl3pPr marL="1371600" lvl="2" indent="-342900" algn="l">
              <a:spcBef>
                <a:spcPts val="100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9" name="Google Shape;69;p20"/>
          <p:cNvSpPr txBox="1">
            <a:spLocks noGrp="1"/>
          </p:cNvSpPr>
          <p:nvPr>
            <p:ph type="body" idx="2"/>
          </p:nvPr>
        </p:nvSpPr>
        <p:spPr>
          <a:xfrm>
            <a:off x="6322005" y="1579099"/>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130000"/>
              </a:lnSpc>
              <a:spcBef>
                <a:spcPts val="1000"/>
              </a:spcBef>
              <a:spcAft>
                <a:spcPts val="0"/>
              </a:spcAft>
              <a:buSzPts val="2000"/>
              <a:buNone/>
              <a:defRPr sz="2000" b="1">
                <a:latin typeface="Libre Franklin Medium"/>
                <a:ea typeface="Libre Franklin Medium"/>
                <a:cs typeface="Libre Franklin Medium"/>
                <a:sym typeface="Libre Franklin Medium"/>
              </a:defRPr>
            </a:lvl1pPr>
            <a:lvl2pPr marL="914400" lvl="1" indent="-228600" algn="l">
              <a:spcBef>
                <a:spcPts val="1000"/>
              </a:spcBef>
              <a:spcAft>
                <a:spcPts val="0"/>
              </a:spcAft>
              <a:buSzPts val="1000"/>
              <a:buNone/>
              <a:defRPr sz="2000" b="1"/>
            </a:lvl2pPr>
            <a:lvl3pPr marL="1371600" lvl="2" indent="-228600" algn="l">
              <a:spcBef>
                <a:spcPts val="100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0" name="Google Shape;70;p20"/>
          <p:cNvSpPr txBox="1">
            <a:spLocks noGrp="1"/>
          </p:cNvSpPr>
          <p:nvPr>
            <p:ph type="body" idx="3"/>
          </p:nvPr>
        </p:nvSpPr>
        <p:spPr>
          <a:xfrm>
            <a:off x="6322005" y="2098850"/>
            <a:ext cx="5131808"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lvl1pPr>
            <a:lvl2pPr marL="914400" lvl="1" indent="-285750" algn="l">
              <a:spcBef>
                <a:spcPts val="1000"/>
              </a:spcBef>
              <a:spcAft>
                <a:spcPts val="0"/>
              </a:spcAft>
              <a:buSzPts val="900"/>
              <a:buChar char="◻"/>
              <a:defRPr sz="1800"/>
            </a:lvl2pPr>
            <a:lvl3pPr marL="1371600" lvl="2" indent="-330200" algn="l">
              <a:spcBef>
                <a:spcPts val="1000"/>
              </a:spcBef>
              <a:spcAft>
                <a:spcPts val="0"/>
              </a:spcAft>
              <a:buClr>
                <a:schemeClr val="dk1"/>
              </a:buClr>
              <a:buSzPts val="1600"/>
              <a:buChar char="•"/>
              <a:defRPr sz="16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1" name="Google Shape;71;p20"/>
          <p:cNvSpPr txBox="1">
            <a:spLocks noGrp="1"/>
          </p:cNvSpPr>
          <p:nvPr>
            <p:ph type="body" idx="4"/>
          </p:nvPr>
        </p:nvSpPr>
        <p:spPr>
          <a:xfrm>
            <a:off x="711200" y="1579099"/>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130000"/>
              </a:lnSpc>
              <a:spcBef>
                <a:spcPts val="1000"/>
              </a:spcBef>
              <a:spcAft>
                <a:spcPts val="0"/>
              </a:spcAft>
              <a:buSzPts val="2000"/>
              <a:buNone/>
              <a:defRPr sz="2000" b="1">
                <a:latin typeface="Libre Franklin Medium"/>
                <a:ea typeface="Libre Franklin Medium"/>
                <a:cs typeface="Libre Franklin Medium"/>
                <a:sym typeface="Libre Franklin Medium"/>
              </a:defRPr>
            </a:lvl1pPr>
            <a:lvl2pPr marL="914400" lvl="1" indent="-228600" algn="l">
              <a:spcBef>
                <a:spcPts val="1000"/>
              </a:spcBef>
              <a:spcAft>
                <a:spcPts val="0"/>
              </a:spcAft>
              <a:buSzPts val="1000"/>
              <a:buNone/>
              <a:defRPr sz="2000" b="1"/>
            </a:lvl2pPr>
            <a:lvl3pPr marL="1371600" lvl="2" indent="-228600" algn="l">
              <a:spcBef>
                <a:spcPts val="100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 name="Google Shape;72;p20"/>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288"/>
              </a:buClr>
              <a:buSzPts val="2800"/>
              <a:buFont typeface="Libre Franklin Medium"/>
              <a:buNone/>
              <a:defRPr>
                <a:solidFill>
                  <a:srgbClr val="0052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738189" y="6173791"/>
            <a:ext cx="1071562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5A5B5D"/>
                </a:solidFill>
                <a:latin typeface="Libre Franklin"/>
                <a:ea typeface="Libre Franklin"/>
                <a:cs typeface="Libre Franklin"/>
                <a:sym typeface="Libre Franklin"/>
              </a:defRPr>
            </a:lvl1pPr>
            <a:lvl2pPr marL="0" lvl="1" indent="0" algn="ctr">
              <a:spcBef>
                <a:spcPts val="0"/>
              </a:spcBef>
              <a:buNone/>
              <a:defRPr sz="1200" b="0" i="0" u="none" strike="noStrike" cap="none">
                <a:solidFill>
                  <a:srgbClr val="5A5B5D"/>
                </a:solidFill>
                <a:latin typeface="Libre Franklin"/>
                <a:ea typeface="Libre Franklin"/>
                <a:cs typeface="Libre Franklin"/>
                <a:sym typeface="Libre Franklin"/>
              </a:defRPr>
            </a:lvl2pPr>
            <a:lvl3pPr marL="0" lvl="2" indent="0" algn="ctr">
              <a:spcBef>
                <a:spcPts val="0"/>
              </a:spcBef>
              <a:buNone/>
              <a:defRPr sz="1200" b="0" i="0" u="none" strike="noStrike" cap="none">
                <a:solidFill>
                  <a:srgbClr val="5A5B5D"/>
                </a:solidFill>
                <a:latin typeface="Libre Franklin"/>
                <a:ea typeface="Libre Franklin"/>
                <a:cs typeface="Libre Franklin"/>
                <a:sym typeface="Libre Franklin"/>
              </a:defRPr>
            </a:lvl3pPr>
            <a:lvl4pPr marL="0" lvl="3" indent="0" algn="ctr">
              <a:spcBef>
                <a:spcPts val="0"/>
              </a:spcBef>
              <a:buNone/>
              <a:defRPr sz="1200" b="0" i="0" u="none" strike="noStrike" cap="none">
                <a:solidFill>
                  <a:srgbClr val="5A5B5D"/>
                </a:solidFill>
                <a:latin typeface="Libre Franklin"/>
                <a:ea typeface="Libre Franklin"/>
                <a:cs typeface="Libre Franklin"/>
                <a:sym typeface="Libre Franklin"/>
              </a:defRPr>
            </a:lvl4pPr>
            <a:lvl5pPr marL="0" lvl="4" indent="0" algn="ctr">
              <a:spcBef>
                <a:spcPts val="0"/>
              </a:spcBef>
              <a:buNone/>
              <a:defRPr sz="1200" b="0" i="0" u="none" strike="noStrike" cap="none">
                <a:solidFill>
                  <a:srgbClr val="5A5B5D"/>
                </a:solidFill>
                <a:latin typeface="Libre Franklin"/>
                <a:ea typeface="Libre Franklin"/>
                <a:cs typeface="Libre Franklin"/>
                <a:sym typeface="Libre Franklin"/>
              </a:defRPr>
            </a:lvl5pPr>
            <a:lvl6pPr marL="0" lvl="5" indent="0" algn="ctr">
              <a:spcBef>
                <a:spcPts val="0"/>
              </a:spcBef>
              <a:buNone/>
              <a:defRPr sz="1200" b="0" i="0" u="none" strike="noStrike" cap="none">
                <a:solidFill>
                  <a:srgbClr val="5A5B5D"/>
                </a:solidFill>
                <a:latin typeface="Libre Franklin"/>
                <a:ea typeface="Libre Franklin"/>
                <a:cs typeface="Libre Franklin"/>
                <a:sym typeface="Libre Franklin"/>
              </a:defRPr>
            </a:lvl6pPr>
            <a:lvl7pPr marL="0" lvl="6" indent="0" algn="ctr">
              <a:spcBef>
                <a:spcPts val="0"/>
              </a:spcBef>
              <a:buNone/>
              <a:defRPr sz="1200" b="0" i="0" u="none" strike="noStrike" cap="none">
                <a:solidFill>
                  <a:srgbClr val="5A5B5D"/>
                </a:solidFill>
                <a:latin typeface="Libre Franklin"/>
                <a:ea typeface="Libre Franklin"/>
                <a:cs typeface="Libre Franklin"/>
                <a:sym typeface="Libre Franklin"/>
              </a:defRPr>
            </a:lvl7pPr>
            <a:lvl8pPr marL="0" lvl="7" indent="0" algn="ctr">
              <a:spcBef>
                <a:spcPts val="0"/>
              </a:spcBef>
              <a:buNone/>
              <a:defRPr sz="1200" b="0" i="0" u="none" strike="noStrike" cap="none">
                <a:solidFill>
                  <a:srgbClr val="5A5B5D"/>
                </a:solidFill>
                <a:latin typeface="Libre Franklin"/>
                <a:ea typeface="Libre Franklin"/>
                <a:cs typeface="Libre Franklin"/>
                <a:sym typeface="Libre Franklin"/>
              </a:defRPr>
            </a:lvl8pPr>
            <a:lvl9pPr marL="0" lvl="8" indent="0" algn="ctr">
              <a:spcBef>
                <a:spcPts val="0"/>
              </a:spcBef>
              <a:buNone/>
              <a:defRPr sz="1200" b="0" i="0" u="none" strike="noStrike" cap="none">
                <a:solidFill>
                  <a:srgbClr val="5A5B5D"/>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dirty="0"/>
          </a:p>
        </p:txBody>
      </p:sp>
      <p:pic>
        <p:nvPicPr>
          <p:cNvPr id="74" name="Google Shape;74;p20"/>
          <p:cNvPicPr preferRelativeResize="0"/>
          <p:nvPr/>
        </p:nvPicPr>
        <p:blipFill rotWithShape="1">
          <a:blip r:embed="rId2">
            <a:alphaModFix/>
          </a:blip>
          <a:srcRect/>
          <a:stretch/>
        </p:blipFill>
        <p:spPr>
          <a:xfrm>
            <a:off x="670457" y="5871061"/>
            <a:ext cx="2027024" cy="810563"/>
          </a:xfrm>
          <a:prstGeom prst="rect">
            <a:avLst/>
          </a:prstGeom>
          <a:noFill/>
          <a:ln>
            <a:noFill/>
          </a:ln>
        </p:spPr>
      </p:pic>
      <p:pic>
        <p:nvPicPr>
          <p:cNvPr id="75" name="Google Shape;75;p20"/>
          <p:cNvPicPr preferRelativeResize="0"/>
          <p:nvPr/>
        </p:nvPicPr>
        <p:blipFill rotWithShape="1">
          <a:blip r:embed="rId3">
            <a:alphaModFix/>
          </a:blip>
          <a:srcRect l="9043" t="7819" r="9480" b="10301"/>
          <a:stretch/>
        </p:blipFill>
        <p:spPr>
          <a:xfrm>
            <a:off x="10625487" y="5746789"/>
            <a:ext cx="925957" cy="996881"/>
          </a:xfrm>
          <a:prstGeom prst="rect">
            <a:avLst/>
          </a:prstGeom>
          <a:noFill/>
          <a:ln>
            <a:noFill/>
          </a:ln>
        </p:spPr>
      </p:pic>
    </p:spTree>
    <p:extLst>
      <p:ext uri="{BB962C8B-B14F-4D97-AF65-F5344CB8AC3E}">
        <p14:creationId xmlns:p14="http://schemas.microsoft.com/office/powerpoint/2010/main" val="1952885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arge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82796625"/>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Picture Placeholder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dirty="0"/>
              <a:t>Click icon to add picture</a:t>
            </a:r>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Picture Placeholder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Ov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Ov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55" name="Slide Number Placehold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noProof="0" smtClean="0"/>
              <a:pPr/>
              <a:t>‹#›</a:t>
            </a:fld>
            <a:endParaRPr lang="en-US" noProof="0" dirty="0"/>
          </a:p>
        </p:txBody>
      </p:sp>
      <p:cxnSp>
        <p:nvCxnSpPr>
          <p:cNvPr id="23" name="Straight Connector 22" descr="First divider line on slide">
            <a:extLst>
              <a:ext uri="{FF2B5EF4-FFF2-40B4-BE49-F238E27FC236}">
                <a16:creationId xmlns:a16="http://schemas.microsoft.com/office/drawing/2014/main" id="{7FE1F4E8-B411-4807-9D24-A045EE06CFD9}"/>
              </a:ext>
              <a:ext uri="{C183D7F6-B498-43B3-948B-1728B52AA6E4}">
                <adec:decorative xmlns=""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8C3F648E-45E5-403C-973E-2BEED634B269}"/>
              </a:ext>
              <a:ext uri="{C183D7F6-B498-43B3-948B-1728B52AA6E4}">
                <adec:decorative xmlns=""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775713"/>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219340411"/>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4072004767"/>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Slide">
    <p:bg>
      <p:bgPr>
        <a:solidFill>
          <a:srgbClr val="096BA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093707"/>
            <a:ext cx="9144000" cy="354006"/>
          </a:xfrm>
        </p:spPr>
        <p:txBody>
          <a:bodyPr>
            <a:noAutofit/>
          </a:bodyPr>
          <a:lstStyle>
            <a:lvl1pPr marL="0" indent="0" algn="ctr">
              <a:buNone/>
              <a:defRPr sz="1600" baseline="0">
                <a:solidFill>
                  <a:schemeClr val="bg1"/>
                </a:solidFill>
                <a:latin typeface="Calibri" panose="020F0502020204030204" pitchFamily="34"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 Title | Contractor Status</a:t>
            </a:r>
          </a:p>
        </p:txBody>
      </p:sp>
      <p:sp>
        <p:nvSpPr>
          <p:cNvPr id="2" name="Title 1"/>
          <p:cNvSpPr>
            <a:spLocks noGrp="1"/>
          </p:cNvSpPr>
          <p:nvPr>
            <p:ph type="ctrTitle" hasCustomPrompt="1"/>
          </p:nvPr>
        </p:nvSpPr>
        <p:spPr>
          <a:xfrm>
            <a:off x="1524000" y="1248697"/>
            <a:ext cx="9144000" cy="2585884"/>
          </a:xfrm>
        </p:spPr>
        <p:txBody>
          <a:bodyPr anchor="ctr" anchorCtr="0">
            <a:normAutofit/>
          </a:bodyPr>
          <a:lstStyle>
            <a:lvl1pPr algn="ctr">
              <a:defRPr sz="5400" baseline="0">
                <a:solidFill>
                  <a:schemeClr val="bg1"/>
                </a:solidFill>
              </a:defRPr>
            </a:lvl1pPr>
          </a:lstStyle>
          <a:p>
            <a:r>
              <a:rPr lang="en-US"/>
              <a:t>Presentation Title</a:t>
            </a:r>
          </a:p>
        </p:txBody>
      </p:sp>
      <p:cxnSp>
        <p:nvCxnSpPr>
          <p:cNvPr id="8" name="Straight Connector 7"/>
          <p:cNvCxnSpPr/>
          <p:nvPr/>
        </p:nvCxnSpPr>
        <p:spPr>
          <a:xfrm>
            <a:off x="1524002" y="1160206"/>
            <a:ext cx="91243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2" y="3929347"/>
            <a:ext cx="91243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72000" y="6096000"/>
            <a:ext cx="3048000" cy="685800"/>
          </a:xfrm>
          <a:prstGeom prst="rect">
            <a:avLst/>
          </a:prstGeom>
          <a:solidFill>
            <a:srgbClr val="096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 Placeholder 4"/>
          <p:cNvSpPr>
            <a:spLocks noGrp="1"/>
          </p:cNvSpPr>
          <p:nvPr>
            <p:ph type="body" sz="quarter" idx="10" hasCustomPrompt="1"/>
          </p:nvPr>
        </p:nvSpPr>
        <p:spPr>
          <a:xfrm>
            <a:off x="4684714" y="4516266"/>
            <a:ext cx="2822575" cy="272236"/>
          </a:xfrm>
        </p:spPr>
        <p:txBody>
          <a:bodyPr>
            <a:noAutofit/>
          </a:bodyPr>
          <a:lstStyle>
            <a:lvl1pPr marL="0" indent="0" algn="ctr">
              <a:buNone/>
              <a:defRPr sz="1600">
                <a:solidFill>
                  <a:schemeClr val="bg1"/>
                </a:solidFill>
              </a:defRPr>
            </a:lvl1pPr>
          </a:lstStyle>
          <a:p>
            <a:pPr lvl="0"/>
            <a:r>
              <a:rPr lang="en-US"/>
              <a:t>Date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3601" y="6096000"/>
            <a:ext cx="2689108" cy="381000"/>
          </a:xfrm>
          <a:prstGeom prst="rect">
            <a:avLst/>
          </a:prstGeom>
        </p:spPr>
      </p:pic>
    </p:spTree>
    <p:extLst>
      <p:ext uri="{BB962C8B-B14F-4D97-AF65-F5344CB8AC3E}">
        <p14:creationId xmlns:p14="http://schemas.microsoft.com/office/powerpoint/2010/main" val="3443109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9835"/>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1363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360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857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607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9540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8956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324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DB76C5-D09A-4B7E-ADF1-F5829444B1DE}"/>
              </a:ext>
            </a:extLst>
          </p:cNvPr>
          <p:cNvPicPr>
            <a:picLocks noChangeAspect="1"/>
          </p:cNvPicPr>
          <p:nvPr userDrawn="1"/>
        </p:nvPicPr>
        <p:blipFill rotWithShape="1">
          <a:blip r:embed="rId2"/>
          <a:srcRect l="914" t="2296" r="157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433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648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197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133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209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640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1D7D-427B-4F57-8675-AC7B6D47C67D}"/>
              </a:ext>
            </a:extLst>
          </p:cNvPr>
          <p:cNvSpPr>
            <a:spLocks noGrp="1"/>
          </p:cNvSpPr>
          <p:nvPr>
            <p:ph type="title"/>
          </p:nvPr>
        </p:nvSpPr>
        <p:spPr/>
        <p:txBody>
          <a:bodyPr>
            <a:normAutofit/>
          </a:bodyPr>
          <a:lstStyle>
            <a:lvl1pPr>
              <a:defRPr sz="3600" b="0"/>
            </a:lvl1pPr>
          </a:lstStyle>
          <a:p>
            <a:r>
              <a:rPr lang="en-US"/>
              <a:t>Click to edit Master title style</a:t>
            </a:r>
          </a:p>
        </p:txBody>
      </p:sp>
      <p:sp>
        <p:nvSpPr>
          <p:cNvPr id="3" name="Content Placeholder 2">
            <a:extLst>
              <a:ext uri="{FF2B5EF4-FFF2-40B4-BE49-F238E27FC236}">
                <a16:creationId xmlns:a16="http://schemas.microsoft.com/office/drawing/2014/main" id="{4AB00797-8E6F-4ABE-911C-6572696A7BB3}"/>
              </a:ext>
            </a:extLst>
          </p:cNvPr>
          <p:cNvSpPr>
            <a:spLocks noGrp="1"/>
          </p:cNvSpPr>
          <p:nvPr>
            <p:ph idx="1"/>
          </p:nvPr>
        </p:nvSpPr>
        <p:spPr/>
        <p:txBody>
          <a:bodyPr/>
          <a:lstStyle>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B7E5F-8EF7-475C-A44C-E62497C8AD96}"/>
              </a:ext>
            </a:extLst>
          </p:cNvPr>
          <p:cNvSpPr>
            <a:spLocks noGrp="1"/>
          </p:cNvSpPr>
          <p:nvPr>
            <p:ph type="dt" sz="half" idx="10"/>
          </p:nvPr>
        </p:nvSpPr>
        <p:spPr/>
        <p:txBody>
          <a:bodyPr/>
          <a:lstStyle/>
          <a:p>
            <a:fld id="{0FB5D98D-7DAF-414C-AC22-C35E0CD699AE}" type="datetime1">
              <a:rPr lang="en-US" smtClean="0"/>
              <a:t>1/19/2023</a:t>
            </a:fld>
            <a:endParaRPr lang="en-US" dirty="0"/>
          </a:p>
        </p:txBody>
      </p:sp>
      <p:sp>
        <p:nvSpPr>
          <p:cNvPr id="5" name="Footer Placeholder 4">
            <a:extLst>
              <a:ext uri="{FF2B5EF4-FFF2-40B4-BE49-F238E27FC236}">
                <a16:creationId xmlns:a16="http://schemas.microsoft.com/office/drawing/2014/main" id="{84E9C0DB-13F8-49CA-9D13-642DAF2DC089}"/>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671C4374-CE65-49CC-8AC0-197DEF577278}"/>
              </a:ext>
            </a:extLst>
          </p:cNvPr>
          <p:cNvSpPr>
            <a:spLocks noGrp="1"/>
          </p:cNvSpPr>
          <p:nvPr>
            <p:ph type="sldNum" sz="quarter" idx="4"/>
          </p:nvPr>
        </p:nvSpPr>
        <p:spPr>
          <a:xfrm>
            <a:off x="816254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F25D3-3A57-4521-A61B-884B76262B28}" type="slidenum">
              <a:rPr lang="en-US" smtClean="0"/>
              <a:t>‹#›</a:t>
            </a:fld>
            <a:endParaRPr lang="en-US" dirty="0"/>
          </a:p>
        </p:txBody>
      </p:sp>
    </p:spTree>
    <p:extLst>
      <p:ext uri="{BB962C8B-B14F-4D97-AF65-F5344CB8AC3E}">
        <p14:creationId xmlns:p14="http://schemas.microsoft.com/office/powerpoint/2010/main" val="3068608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1-column, Bullets">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E4B38F-D89D-6A4E-87C7-4591D635FF70}"/>
              </a:ext>
            </a:extLst>
          </p:cNvPr>
          <p:cNvSpPr>
            <a:spLocks noGrp="1"/>
          </p:cNvSpPr>
          <p:nvPr>
            <p:ph type="sldNum" sz="quarter" idx="12"/>
          </p:nvPr>
        </p:nvSpPr>
        <p:spPr>
          <a:xfrm>
            <a:off x="10818841" y="6294437"/>
            <a:ext cx="914403" cy="365125"/>
          </a:xfrm>
          <a:prstGeom prst="rect">
            <a:avLst/>
          </a:prstGeom>
        </p:spPr>
        <p:txBody>
          <a:bodyPr lIns="0"/>
          <a:lstStyle>
            <a:lvl1pPr algn="r">
              <a:defRPr sz="1000" b="0"/>
            </a:lvl1pPr>
          </a:lstStyle>
          <a:p>
            <a:fld id="{5EAB6A62-311C-EE49-A74C-28DAAA970E69}" type="slidenum">
              <a:rPr lang="en-US" smtClean="0"/>
              <a:pPr/>
              <a:t>‹#›</a:t>
            </a:fld>
            <a:endParaRPr lang="en-US" dirty="0"/>
          </a:p>
        </p:txBody>
      </p:sp>
      <p:sp>
        <p:nvSpPr>
          <p:cNvPr id="2" name="Title 1">
            <a:extLst>
              <a:ext uri="{FF2B5EF4-FFF2-40B4-BE49-F238E27FC236}">
                <a16:creationId xmlns:a16="http://schemas.microsoft.com/office/drawing/2014/main" id="{2A7F799F-5A92-AF46-ABAA-D2B733B28A91}"/>
              </a:ext>
            </a:extLst>
          </p:cNvPr>
          <p:cNvSpPr>
            <a:spLocks noGrp="1"/>
          </p:cNvSpPr>
          <p:nvPr>
            <p:ph type="title"/>
          </p:nvPr>
        </p:nvSpPr>
        <p:spPr>
          <a:xfrm>
            <a:off x="381861" y="629507"/>
            <a:ext cx="11351382" cy="743347"/>
          </a:xfrm>
          <a:prstGeom prst="rect">
            <a:avLst/>
          </a:prstGeom>
        </p:spPr>
        <p:txBody>
          <a:bodyPr>
            <a:noAutofit/>
          </a:bodyPr>
          <a:lstStyle>
            <a:lvl1pPr>
              <a:defRPr sz="3200"/>
            </a:lvl1pPr>
          </a:lstStyle>
          <a:p>
            <a:r>
              <a:rPr lang="en-US"/>
              <a:t>Click to edit Master title style</a:t>
            </a:r>
          </a:p>
        </p:txBody>
      </p:sp>
      <p:sp>
        <p:nvSpPr>
          <p:cNvPr id="14" name="Text Placeholder 3">
            <a:extLst>
              <a:ext uri="{FF2B5EF4-FFF2-40B4-BE49-F238E27FC236}">
                <a16:creationId xmlns:a16="http://schemas.microsoft.com/office/drawing/2014/main" id="{EF411AAD-5C20-D24E-98F9-740946F8B983}"/>
              </a:ext>
            </a:extLst>
          </p:cNvPr>
          <p:cNvSpPr>
            <a:spLocks noGrp="1"/>
          </p:cNvSpPr>
          <p:nvPr>
            <p:ph idx="1"/>
          </p:nvPr>
        </p:nvSpPr>
        <p:spPr>
          <a:xfrm>
            <a:off x="468666" y="1733134"/>
            <a:ext cx="11264577" cy="3981409"/>
          </a:xfrm>
          <a:prstGeom prst="rect">
            <a:avLst/>
          </a:prstGeom>
        </p:spPr>
        <p:txBody>
          <a:bodyPr vert="horz" lIns="91440" tIns="45720" rIns="91440" bIns="45720" rtlCol="0">
            <a:noAutofit/>
          </a:bodyPr>
          <a:lstStyle>
            <a:lvl1pPr>
              <a:buClr>
                <a:schemeClr val="tx1">
                  <a:lumMod val="60000"/>
                  <a:lumOff val="40000"/>
                </a:schemeClr>
              </a:buClr>
              <a:defRPr sz="1600"/>
            </a:lvl1pPr>
            <a:lvl2pPr marL="685800" indent="-228600">
              <a:buClr>
                <a:schemeClr val="tx1">
                  <a:lumMod val="60000"/>
                  <a:lumOff val="40000"/>
                </a:schemeClr>
              </a:buClr>
              <a:buFont typeface="Courier New" panose="02070309020205020404" pitchFamily="49" charset="0"/>
              <a:buChar char="o"/>
              <a:defRPr sz="1600"/>
            </a:lvl2pPr>
            <a:lvl3pPr>
              <a:buClr>
                <a:schemeClr val="tx1">
                  <a:lumMod val="60000"/>
                  <a:lumOff val="40000"/>
                </a:schemeClr>
              </a:buClr>
              <a:defRPr sz="1600"/>
            </a:lvl3pPr>
            <a:lvl4pPr>
              <a:buClr>
                <a:schemeClr val="tx1">
                  <a:lumMod val="60000"/>
                  <a:lumOff val="40000"/>
                </a:schemeClr>
              </a:buCl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a:extLst>
              <a:ext uri="{FF2B5EF4-FFF2-40B4-BE49-F238E27FC236}">
                <a16:creationId xmlns:a16="http://schemas.microsoft.com/office/drawing/2014/main" id="{5C1B46B4-E4B7-3641-A2A5-29AF442F212E}"/>
              </a:ext>
            </a:extLst>
          </p:cNvPr>
          <p:cNvCxnSpPr>
            <a:cxnSpLocks/>
          </p:cNvCxnSpPr>
          <p:nvPr userDrawn="1"/>
        </p:nvCxnSpPr>
        <p:spPr>
          <a:xfrm>
            <a:off x="468667" y="1371610"/>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565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1-column, Bullets, Breadcrumb">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E4B38F-D89D-6A4E-87C7-4591D635FF70}"/>
              </a:ext>
            </a:extLst>
          </p:cNvPr>
          <p:cNvSpPr>
            <a:spLocks noGrp="1"/>
          </p:cNvSpPr>
          <p:nvPr>
            <p:ph type="sldNum" sz="quarter" idx="12"/>
          </p:nvPr>
        </p:nvSpPr>
        <p:spPr>
          <a:xfrm>
            <a:off x="10818841" y="6294437"/>
            <a:ext cx="914403" cy="365125"/>
          </a:xfrm>
          <a:prstGeom prst="rect">
            <a:avLst/>
          </a:prstGeom>
        </p:spPr>
        <p:txBody>
          <a:bodyPr lIns="0"/>
          <a:lstStyle>
            <a:lvl1pPr algn="r">
              <a:defRPr sz="1000" b="0"/>
            </a:lvl1pPr>
          </a:lstStyle>
          <a:p>
            <a:fld id="{5EAB6A62-311C-EE49-A74C-28DAAA970E69}" type="slidenum">
              <a:rPr lang="en-US" smtClean="0"/>
              <a:pPr/>
              <a:t>‹#›</a:t>
            </a:fld>
            <a:endParaRPr lang="en-US" dirty="0"/>
          </a:p>
        </p:txBody>
      </p:sp>
      <p:sp>
        <p:nvSpPr>
          <p:cNvPr id="2" name="Title 1">
            <a:extLst>
              <a:ext uri="{FF2B5EF4-FFF2-40B4-BE49-F238E27FC236}">
                <a16:creationId xmlns:a16="http://schemas.microsoft.com/office/drawing/2014/main" id="{2A7F799F-5A92-AF46-ABAA-D2B733B28A91}"/>
              </a:ext>
            </a:extLst>
          </p:cNvPr>
          <p:cNvSpPr>
            <a:spLocks noGrp="1"/>
          </p:cNvSpPr>
          <p:nvPr>
            <p:ph type="title"/>
          </p:nvPr>
        </p:nvSpPr>
        <p:spPr>
          <a:xfrm>
            <a:off x="381860" y="631317"/>
            <a:ext cx="11351383" cy="743347"/>
          </a:xfrm>
          <a:prstGeom prst="rect">
            <a:avLst/>
          </a:prstGeom>
        </p:spPr>
        <p:txBody>
          <a:bodyPr>
            <a:noAutofit/>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783C2507-ECEB-724A-8AD4-0371EE095665}"/>
              </a:ext>
            </a:extLst>
          </p:cNvPr>
          <p:cNvSpPr>
            <a:spLocks noGrp="1"/>
          </p:cNvSpPr>
          <p:nvPr>
            <p:ph type="body" sz="quarter" idx="13" hasCustomPrompt="1"/>
          </p:nvPr>
        </p:nvSpPr>
        <p:spPr>
          <a:xfrm>
            <a:off x="381860" y="515429"/>
            <a:ext cx="11346711" cy="231775"/>
          </a:xfrm>
        </p:spPr>
        <p:txBody>
          <a:bodyPr>
            <a:noAutofit/>
          </a:bodyPr>
          <a:lstStyle>
            <a:lvl1pPr marL="0" marR="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sz="1000" b="1" i="0" spc="300">
                <a:solidFill>
                  <a:schemeClr val="accent2"/>
                </a:solidFill>
                <a:latin typeface="Arial Narrow" panose="020B0604020202020204" pitchFamily="34" charset="0"/>
                <a:cs typeface="Arial Narrow" panose="020B0604020202020204" pitchFamily="34" charset="0"/>
              </a:defRPr>
            </a:lvl1pPr>
          </a:lstStyle>
          <a:p>
            <a:pPr marL="0" marR="0" lvl="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a:pPr>
            <a:r>
              <a:rPr lang="en-US"/>
              <a:t>BREADCRUMB</a:t>
            </a:r>
          </a:p>
        </p:txBody>
      </p:sp>
      <p:cxnSp>
        <p:nvCxnSpPr>
          <p:cNvPr id="16" name="Straight Connector 15">
            <a:extLst>
              <a:ext uri="{FF2B5EF4-FFF2-40B4-BE49-F238E27FC236}">
                <a16:creationId xmlns:a16="http://schemas.microsoft.com/office/drawing/2014/main" id="{66A924D5-BFB8-1F4E-B7E3-0E573CAF2737}"/>
              </a:ext>
            </a:extLst>
          </p:cNvPr>
          <p:cNvCxnSpPr>
            <a:cxnSpLocks/>
          </p:cNvCxnSpPr>
          <p:nvPr userDrawn="1"/>
        </p:nvCxnSpPr>
        <p:spPr>
          <a:xfrm>
            <a:off x="468667" y="1371610"/>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E3FFAFF9-D094-8D4A-A827-17ABA3D0ACC8}"/>
              </a:ext>
            </a:extLst>
          </p:cNvPr>
          <p:cNvSpPr>
            <a:spLocks noGrp="1"/>
          </p:cNvSpPr>
          <p:nvPr>
            <p:ph idx="1"/>
          </p:nvPr>
        </p:nvSpPr>
        <p:spPr>
          <a:xfrm>
            <a:off x="468666" y="1733134"/>
            <a:ext cx="11264577" cy="3981409"/>
          </a:xfrm>
          <a:prstGeom prst="rect">
            <a:avLst/>
          </a:prstGeom>
        </p:spPr>
        <p:txBody>
          <a:bodyPr vert="horz" lIns="91440" tIns="45720" rIns="91440" bIns="45720" rtlCol="0">
            <a:noAutofit/>
          </a:bodyPr>
          <a:lstStyle>
            <a:lvl1pPr>
              <a:buClr>
                <a:schemeClr val="tx1">
                  <a:lumMod val="60000"/>
                  <a:lumOff val="40000"/>
                </a:schemeClr>
              </a:buClr>
              <a:defRPr sz="1600"/>
            </a:lvl1pPr>
            <a:lvl2pPr marL="685800" indent="-228600">
              <a:buClr>
                <a:schemeClr val="tx1">
                  <a:lumMod val="60000"/>
                  <a:lumOff val="40000"/>
                </a:schemeClr>
              </a:buClr>
              <a:buFont typeface="Courier New" panose="02070309020205020404" pitchFamily="49" charset="0"/>
              <a:buChar char="o"/>
              <a:defRPr sz="1600"/>
            </a:lvl2pPr>
            <a:lvl3pPr>
              <a:buClr>
                <a:schemeClr val="tx1">
                  <a:lumMod val="60000"/>
                  <a:lumOff val="40000"/>
                </a:schemeClr>
              </a:buClr>
              <a:defRPr sz="1600"/>
            </a:lvl3pPr>
            <a:lvl4pPr>
              <a:buClr>
                <a:schemeClr val="tx1">
                  <a:lumMod val="60000"/>
                  <a:lumOff val="40000"/>
                </a:schemeClr>
              </a:buCl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15168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1-column + blurb, Bullets, Breadcrumb">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E4B38F-D89D-6A4E-87C7-4591D635FF70}"/>
              </a:ext>
            </a:extLst>
          </p:cNvPr>
          <p:cNvSpPr>
            <a:spLocks noGrp="1"/>
          </p:cNvSpPr>
          <p:nvPr>
            <p:ph type="sldNum" sz="quarter" idx="12"/>
          </p:nvPr>
        </p:nvSpPr>
        <p:spPr>
          <a:xfrm>
            <a:off x="10818841" y="6294437"/>
            <a:ext cx="914403" cy="365125"/>
          </a:xfrm>
          <a:prstGeom prst="rect">
            <a:avLst/>
          </a:prstGeom>
        </p:spPr>
        <p:txBody>
          <a:bodyPr lIns="0"/>
          <a:lstStyle>
            <a:lvl1pPr algn="r">
              <a:defRPr sz="1000" b="0"/>
            </a:lvl1pPr>
          </a:lstStyle>
          <a:p>
            <a:fld id="{5EAB6A62-311C-EE49-A74C-28DAAA970E69}" type="slidenum">
              <a:rPr lang="en-US" smtClean="0"/>
              <a:pPr/>
              <a:t>‹#›</a:t>
            </a:fld>
            <a:endParaRPr lang="en-US" dirty="0"/>
          </a:p>
        </p:txBody>
      </p:sp>
      <p:sp>
        <p:nvSpPr>
          <p:cNvPr id="2" name="Title 1">
            <a:extLst>
              <a:ext uri="{FF2B5EF4-FFF2-40B4-BE49-F238E27FC236}">
                <a16:creationId xmlns:a16="http://schemas.microsoft.com/office/drawing/2014/main" id="{2A7F799F-5A92-AF46-ABAA-D2B733B28A91}"/>
              </a:ext>
            </a:extLst>
          </p:cNvPr>
          <p:cNvSpPr>
            <a:spLocks noGrp="1"/>
          </p:cNvSpPr>
          <p:nvPr>
            <p:ph type="title"/>
          </p:nvPr>
        </p:nvSpPr>
        <p:spPr>
          <a:xfrm>
            <a:off x="381861" y="629507"/>
            <a:ext cx="11351382" cy="743347"/>
          </a:xfrm>
          <a:prstGeom prst="rect">
            <a:avLst/>
          </a:prstGeom>
        </p:spPr>
        <p:txBody>
          <a:bodyPr>
            <a:noAutofit/>
          </a:bodyPr>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52BF12E4-B5D2-8F47-AFC0-99A2ED32FA52}"/>
              </a:ext>
            </a:extLst>
          </p:cNvPr>
          <p:cNvSpPr>
            <a:spLocks noGrp="1"/>
          </p:cNvSpPr>
          <p:nvPr>
            <p:ph idx="13"/>
          </p:nvPr>
        </p:nvSpPr>
        <p:spPr>
          <a:xfrm>
            <a:off x="468666" y="1486047"/>
            <a:ext cx="11264577" cy="1002793"/>
          </a:xfrm>
          <a:prstGeom prst="rect">
            <a:avLst/>
          </a:prstGeom>
        </p:spPr>
        <p:txBody>
          <a:bodyPr vert="horz" lIns="91440" tIns="45720" rIns="91440" bIns="45720" rtlCol="0">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5">
            <a:extLst>
              <a:ext uri="{FF2B5EF4-FFF2-40B4-BE49-F238E27FC236}">
                <a16:creationId xmlns:a16="http://schemas.microsoft.com/office/drawing/2014/main" id="{65B251E7-CF8B-CA49-A33D-82CE9CCC7FA5}"/>
              </a:ext>
            </a:extLst>
          </p:cNvPr>
          <p:cNvSpPr>
            <a:spLocks noGrp="1"/>
          </p:cNvSpPr>
          <p:nvPr>
            <p:ph type="body" sz="quarter" idx="14" hasCustomPrompt="1"/>
          </p:nvPr>
        </p:nvSpPr>
        <p:spPr>
          <a:xfrm>
            <a:off x="381860" y="515429"/>
            <a:ext cx="11346711" cy="231775"/>
          </a:xfrm>
        </p:spPr>
        <p:txBody>
          <a:bodyPr>
            <a:noAutofit/>
          </a:bodyPr>
          <a:lstStyle>
            <a:lvl1pPr marL="0" marR="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sz="1000" b="1" i="0" spc="300">
                <a:solidFill>
                  <a:schemeClr val="accent2"/>
                </a:solidFill>
                <a:latin typeface="Arial Narrow" panose="020B0604020202020204" pitchFamily="34" charset="0"/>
                <a:cs typeface="Arial Narrow" panose="020B0604020202020204" pitchFamily="34" charset="0"/>
              </a:defRPr>
            </a:lvl1pPr>
          </a:lstStyle>
          <a:p>
            <a:pPr marL="0" marR="0" lvl="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a:pPr>
            <a:r>
              <a:rPr lang="en-US"/>
              <a:t>BREADCRUMB</a:t>
            </a:r>
          </a:p>
        </p:txBody>
      </p:sp>
      <p:cxnSp>
        <p:nvCxnSpPr>
          <p:cNvPr id="17" name="Straight Connector 16">
            <a:extLst>
              <a:ext uri="{FF2B5EF4-FFF2-40B4-BE49-F238E27FC236}">
                <a16:creationId xmlns:a16="http://schemas.microsoft.com/office/drawing/2014/main" id="{03BB91C3-4005-6F4F-9F09-171717637A95}"/>
              </a:ext>
            </a:extLst>
          </p:cNvPr>
          <p:cNvCxnSpPr>
            <a:cxnSpLocks/>
          </p:cNvCxnSpPr>
          <p:nvPr userDrawn="1"/>
        </p:nvCxnSpPr>
        <p:spPr>
          <a:xfrm>
            <a:off x="468667" y="1371610"/>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47EBEB71-405D-B447-998E-1FED51F69A47}"/>
              </a:ext>
            </a:extLst>
          </p:cNvPr>
          <p:cNvSpPr>
            <a:spLocks noGrp="1"/>
          </p:cNvSpPr>
          <p:nvPr>
            <p:ph idx="1"/>
          </p:nvPr>
        </p:nvSpPr>
        <p:spPr>
          <a:xfrm>
            <a:off x="468666" y="2633242"/>
            <a:ext cx="11264577" cy="3081301"/>
          </a:xfrm>
          <a:prstGeom prst="rect">
            <a:avLst/>
          </a:prstGeom>
        </p:spPr>
        <p:txBody>
          <a:bodyPr vert="horz" lIns="91440" tIns="45720" rIns="91440" bIns="45720" rtlCol="0">
            <a:noAutofit/>
          </a:bodyPr>
          <a:lstStyle>
            <a:lvl1pPr>
              <a:buClr>
                <a:schemeClr val="tx1">
                  <a:lumMod val="60000"/>
                  <a:lumOff val="40000"/>
                </a:schemeClr>
              </a:buClr>
              <a:defRPr sz="1600"/>
            </a:lvl1pPr>
            <a:lvl2pPr marL="685800" indent="-228600">
              <a:buClr>
                <a:schemeClr val="tx1">
                  <a:lumMod val="60000"/>
                  <a:lumOff val="40000"/>
                </a:schemeClr>
              </a:buClr>
              <a:buFont typeface="Courier New" panose="02070309020205020404" pitchFamily="49" charset="0"/>
              <a:buChar char="o"/>
              <a:defRPr sz="1600"/>
            </a:lvl2pPr>
            <a:lvl3pPr>
              <a:buClr>
                <a:schemeClr val="tx1">
                  <a:lumMod val="60000"/>
                  <a:lumOff val="40000"/>
                </a:schemeClr>
              </a:buClr>
              <a:defRPr sz="1600"/>
            </a:lvl3pPr>
            <a:lvl4pPr>
              <a:buClr>
                <a:schemeClr val="tx1">
                  <a:lumMod val="60000"/>
                  <a:lumOff val="40000"/>
                </a:schemeClr>
              </a:buCl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8842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640557" y="6173791"/>
            <a:ext cx="10813260" cy="365125"/>
          </a:xfrm>
        </p:spPr>
        <p:txBody>
          <a:bodyPr/>
          <a:lstStyle>
            <a:lvl1pPr algn="ctr">
              <a:defRPr>
                <a:solidFill>
                  <a:srgbClr val="5A5B5D"/>
                </a:solidFill>
              </a:defRPr>
            </a:lvl1pPr>
          </a:lstStyle>
          <a:p>
            <a:fld id="{8FCC257D-A786-9244-9E17-CE618C8B9275}" type="slidenum">
              <a:rPr lang="en-US" smtClean="0"/>
              <a:pPr/>
              <a:t>‹#›</a:t>
            </a:fld>
            <a:endParaRPr lang="en-US" dirty="0"/>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pic>
        <p:nvPicPr>
          <p:cNvPr id="7" name="Picture 6">
            <a:extLst>
              <a:ext uri="{FF2B5EF4-FFF2-40B4-BE49-F238E27FC236}">
                <a16:creationId xmlns:a16="http://schemas.microsoft.com/office/drawing/2014/main" id="{67C3F01F-C5FF-4D6E-B0D2-5EE2DBDFE62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1-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0019D-D43C-E045-A388-8BBF21B90791}"/>
              </a:ext>
            </a:extLst>
          </p:cNvPr>
          <p:cNvSpPr>
            <a:spLocks noGrp="1"/>
          </p:cNvSpPr>
          <p:nvPr>
            <p:ph idx="1"/>
          </p:nvPr>
        </p:nvSpPr>
        <p:spPr>
          <a:xfrm>
            <a:off x="468667" y="1638300"/>
            <a:ext cx="11254663" cy="4278452"/>
          </a:xfrm>
        </p:spPr>
        <p:txBody>
          <a:bodyPr/>
          <a:lstStyle>
            <a:lvl1pPr>
              <a:buClr>
                <a:srgbClr val="0277B9"/>
              </a:buClr>
              <a:buFont typeface="Wingdings" pitchFamily="2" charset="2"/>
              <a:buChar char="§"/>
              <a:defRPr sz="2000">
                <a:solidFill>
                  <a:schemeClr val="tx1">
                    <a:lumMod val="65000"/>
                    <a:lumOff val="35000"/>
                  </a:schemeClr>
                </a:solidFill>
              </a:defRPr>
            </a:lvl1pPr>
            <a:lvl2pPr>
              <a:buClr>
                <a:srgbClr val="0277B9"/>
              </a:buClr>
              <a:buFont typeface="Wingdings" pitchFamily="2" charset="2"/>
              <a:buChar char="§"/>
              <a:defRPr sz="2000">
                <a:solidFill>
                  <a:schemeClr val="tx1">
                    <a:lumMod val="65000"/>
                    <a:lumOff val="35000"/>
                  </a:schemeClr>
                </a:solidFill>
              </a:defRPr>
            </a:lvl2pPr>
            <a:lvl3pPr>
              <a:buClr>
                <a:srgbClr val="0277B9"/>
              </a:buClr>
              <a:buFont typeface="Wingdings" pitchFamily="2" charset="2"/>
              <a:buChar char="§"/>
              <a:defRPr sz="2000">
                <a:solidFill>
                  <a:schemeClr val="tx1">
                    <a:lumMod val="65000"/>
                    <a:lumOff val="35000"/>
                  </a:schemeClr>
                </a:solidFill>
              </a:defRPr>
            </a:lvl3pPr>
            <a:lvl4pPr>
              <a:buClr>
                <a:srgbClr val="0277B9"/>
              </a:buClr>
              <a:buFont typeface="Wingdings" pitchFamily="2" charset="2"/>
              <a:buChar char="§"/>
              <a:defRPr sz="2000">
                <a:solidFill>
                  <a:schemeClr val="tx1">
                    <a:lumMod val="65000"/>
                    <a:lumOff val="35000"/>
                  </a:schemeClr>
                </a:solidFill>
              </a:defRPr>
            </a:lvl4pPr>
            <a:lvl5pPr>
              <a:buClr>
                <a:srgbClr val="0277B9"/>
              </a:buClr>
              <a:buFont typeface="Wingdings" pitchFamily="2" charset="2"/>
              <a:buChar char="§"/>
              <a:defRPr sz="2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09E2C78-AA84-DC44-9C16-89AFBB384E7A}"/>
              </a:ext>
            </a:extLst>
          </p:cNvPr>
          <p:cNvSpPr>
            <a:spLocks noGrp="1"/>
          </p:cNvSpPr>
          <p:nvPr>
            <p:ph type="sldNum" sz="quarter" idx="12"/>
          </p:nvPr>
        </p:nvSpPr>
        <p:spPr/>
        <p:txBody>
          <a:bodyPr lIns="0"/>
          <a:lstStyle>
            <a:lvl1pPr algn="l">
              <a:defRPr sz="1000" b="1"/>
            </a:lvl1pPr>
          </a:lstStyle>
          <a:p>
            <a:fld id="{5EAB6A62-311C-EE49-A74C-28DAAA970E69}" type="slidenum">
              <a:rPr lang="en-US" smtClean="0"/>
              <a:pPr/>
              <a:t>‹#›</a:t>
            </a:fld>
            <a:endParaRPr lang="en-US" b="1" dirty="0"/>
          </a:p>
        </p:txBody>
      </p:sp>
      <p:cxnSp>
        <p:nvCxnSpPr>
          <p:cNvPr id="18" name="Straight Connector 17">
            <a:extLst>
              <a:ext uri="{FF2B5EF4-FFF2-40B4-BE49-F238E27FC236}">
                <a16:creationId xmlns:a16="http://schemas.microsoft.com/office/drawing/2014/main" id="{41CEDA8C-9FF2-FB43-854B-481CC19C609F}"/>
              </a:ext>
            </a:extLst>
          </p:cNvPr>
          <p:cNvCxnSpPr>
            <a:cxnSpLocks/>
          </p:cNvCxnSpPr>
          <p:nvPr userDrawn="1"/>
        </p:nvCxnSpPr>
        <p:spPr>
          <a:xfrm>
            <a:off x="468667" y="6084163"/>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22BF0C-8A96-664C-A356-66D5578E966D}"/>
              </a:ext>
            </a:extLst>
          </p:cNvPr>
          <p:cNvCxnSpPr>
            <a:cxnSpLocks/>
          </p:cNvCxnSpPr>
          <p:nvPr userDrawn="1"/>
        </p:nvCxnSpPr>
        <p:spPr>
          <a:xfrm>
            <a:off x="468667" y="1094151"/>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itle Placeholder 1">
            <a:extLst>
              <a:ext uri="{FF2B5EF4-FFF2-40B4-BE49-F238E27FC236}">
                <a16:creationId xmlns:a16="http://schemas.microsoft.com/office/drawing/2014/main" id="{73ED52CB-4E06-B240-9CE6-2CCFEA21F484}"/>
              </a:ext>
            </a:extLst>
          </p:cNvPr>
          <p:cNvSpPr>
            <a:spLocks noGrp="1"/>
          </p:cNvSpPr>
          <p:nvPr>
            <p:ph type="title"/>
          </p:nvPr>
        </p:nvSpPr>
        <p:spPr>
          <a:xfrm>
            <a:off x="468668" y="241302"/>
            <a:ext cx="11254664" cy="84291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69891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6_Title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9" name="Lorem ipsum dolor sit amet, consectetur adipiscing elit, sed do eiusmod tempor incididunt ut labore et dolore magna aliqua. Ut enim ad minim veniam, quis nostrud exercitation ullamco laboris nisi ut aliquip ex ea commodo consequat.   Duis aute irure dolor in reprderit in volu dolore eu fugiat nulla pariatur."/>
          <p:cNvSpPr txBox="1">
            <a:spLocks noGrp="1"/>
          </p:cNvSpPr>
          <p:nvPr>
            <p:ph type="body" idx="13"/>
          </p:nvPr>
        </p:nvSpPr>
        <p:spPr>
          <a:xfrm>
            <a:off x="609602" y="1536701"/>
            <a:ext cx="10215100" cy="1759456"/>
          </a:xfrm>
          <a:prstGeom prst="rect">
            <a:avLst/>
          </a:prstGeom>
        </p:spPr>
        <p:txBody>
          <a:bodyPr>
            <a:spAutoFit/>
          </a:bodyPr>
          <a:lstStyle>
            <a:lvl1pPr marL="0" indent="0">
              <a:spcBef>
                <a:spcPts val="0"/>
              </a:spcBef>
              <a:buSzTx/>
              <a:buNone/>
              <a:defRPr>
                <a:solidFill>
                  <a:srgbClr val="173963"/>
                </a:solidFill>
              </a:defRPr>
            </a:lvl1pPr>
          </a:lstStyle>
          <a:p>
            <a:pPr marL="0" indent="0">
              <a:spcBef>
                <a:spcPts val="0"/>
              </a:spcBef>
              <a:buSzTx/>
              <a:buNone/>
              <a:defRPr>
                <a:solidFill>
                  <a:srgbClr val="173963"/>
                </a:solidFill>
              </a:defRPr>
            </a:pPr>
            <a:r>
              <a:t>Lorem ipsum dolor sit amet, consectetur adipiscing elit, sed do eiusmod tempor incididunt ut labore et dolore magna aliqua. Ut enim ad minim veniam, quis nostrud exercitation ullamco laboris nisi ut aliquip ex ea commodo consequat. </a:t>
            </a:r>
            <a:br/>
            <a:r>
              <a:t/>
            </a:r>
            <a:br/>
            <a:r>
              <a:t>Duis aute irure dolor in reprderit in volu dolore eu fugiat nulla pariatur.</a:t>
            </a:r>
          </a:p>
        </p:txBody>
      </p:sp>
    </p:spTree>
    <p:extLst>
      <p:ext uri="{BB962C8B-B14F-4D97-AF65-F5344CB8AC3E}">
        <p14:creationId xmlns:p14="http://schemas.microsoft.com/office/powerpoint/2010/main" val="299037818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BC8A6-0084-4F1A-8465-0E5D29F6170C}"/>
              </a:ext>
            </a:extLst>
          </p:cNvPr>
          <p:cNvSpPr>
            <a:spLocks noGrp="1"/>
          </p:cNvSpPr>
          <p:nvPr>
            <p:ph type="title" hasCustomPrompt="1"/>
          </p:nvPr>
        </p:nvSpPr>
        <p:spPr>
          <a:xfrm>
            <a:off x="231371" y="290309"/>
            <a:ext cx="11738956" cy="407959"/>
          </a:xfrm>
          <a:prstGeom prst="rect">
            <a:avLst/>
          </a:prstGeom>
        </p:spPr>
        <p:txBody>
          <a:bodyPr/>
          <a:lstStyle>
            <a:lvl1pPr>
              <a:defRPr sz="1800" b="1"/>
            </a:lvl1pPr>
          </a:lstStyle>
          <a:p>
            <a:r>
              <a:rPr lang="en-US"/>
              <a:t>Page title</a:t>
            </a:r>
          </a:p>
        </p:txBody>
      </p:sp>
      <p:sp>
        <p:nvSpPr>
          <p:cNvPr id="3" name="Text Placeholder 2">
            <a:extLst>
              <a:ext uri="{FF2B5EF4-FFF2-40B4-BE49-F238E27FC236}">
                <a16:creationId xmlns:a16="http://schemas.microsoft.com/office/drawing/2014/main" id="{5AD86302-BF0D-4CB3-93E0-EE93C0CCDA84}"/>
              </a:ext>
            </a:extLst>
          </p:cNvPr>
          <p:cNvSpPr>
            <a:spLocks noGrp="1"/>
          </p:cNvSpPr>
          <p:nvPr>
            <p:ph type="body" sz="quarter" idx="10" hasCustomPrompt="1"/>
          </p:nvPr>
        </p:nvSpPr>
        <p:spPr>
          <a:xfrm>
            <a:off x="231371" y="714897"/>
            <a:ext cx="11738956" cy="673331"/>
          </a:xfrm>
          <a:prstGeom prst="rect">
            <a:avLst/>
          </a:prstGeom>
        </p:spPr>
        <p:txBody>
          <a:bodyPr/>
          <a:lstStyle>
            <a:lvl1pPr>
              <a:defRPr sz="1050"/>
            </a:lvl1pPr>
            <a:lvl2pPr marL="0" indent="0">
              <a:buNone/>
              <a:defRPr/>
            </a:lvl2pPr>
          </a:lstStyle>
          <a:p>
            <a:pPr lvl="0"/>
            <a:r>
              <a:rPr lang="en-US"/>
              <a:t>Page subtitle</a:t>
            </a:r>
          </a:p>
        </p:txBody>
      </p:sp>
    </p:spTree>
    <p:extLst>
      <p:ext uri="{BB962C8B-B14F-4D97-AF65-F5344CB8AC3E}">
        <p14:creationId xmlns:p14="http://schemas.microsoft.com/office/powerpoint/2010/main" val="3302281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4741"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4741">
                <a:solidFill>
                  <a:schemeClr val="tx2"/>
                </a:solidFill>
              </a:defRPr>
            </a:lvl1pPr>
            <a:lvl2pPr>
              <a:defRPr sz="4267">
                <a:solidFill>
                  <a:schemeClr val="tx2"/>
                </a:solidFill>
              </a:defRPr>
            </a:lvl2pPr>
            <a:lvl3pPr>
              <a:defRPr sz="3792">
                <a:solidFill>
                  <a:schemeClr val="tx2"/>
                </a:solidFill>
              </a:defRPr>
            </a:lvl3pPr>
            <a:lvl4pPr>
              <a:defRPr sz="3319">
                <a:solidFill>
                  <a:schemeClr val="tx2"/>
                </a:solidFill>
              </a:defRPr>
            </a:lvl4pPr>
            <a:lvl5pPr>
              <a:defRPr sz="3319">
                <a:solidFill>
                  <a:schemeClr val="tx2"/>
                </a:solidFill>
              </a:defRPr>
            </a:lvl5pPr>
            <a:lvl6pPr>
              <a:defRPr sz="3319">
                <a:solidFill>
                  <a:schemeClr val="tx2"/>
                </a:solidFill>
              </a:defRPr>
            </a:lvl6pPr>
            <a:lvl7pPr>
              <a:defRPr sz="3319">
                <a:solidFill>
                  <a:schemeClr val="tx2"/>
                </a:solidFill>
              </a:defRPr>
            </a:lvl7pPr>
            <a:lvl8pPr>
              <a:defRPr sz="3319">
                <a:solidFill>
                  <a:schemeClr val="tx2"/>
                </a:solidFill>
              </a:defRPr>
            </a:lvl8pPr>
            <a:lvl9pPr>
              <a:defRPr sz="3319">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2608">
                <a:solidFill>
                  <a:schemeClr val="bg1"/>
                </a:solidFill>
              </a:defRPr>
            </a:lvl1pPr>
            <a:lvl2pPr marL="1083720" indent="0">
              <a:buNone/>
              <a:defRPr sz="2608"/>
            </a:lvl2pPr>
            <a:lvl3pPr marL="2167439" indent="0">
              <a:buNone/>
              <a:defRPr sz="2371"/>
            </a:lvl3pPr>
            <a:lvl4pPr marL="3251159" indent="0">
              <a:buNone/>
              <a:defRPr sz="2133"/>
            </a:lvl4pPr>
            <a:lvl5pPr marL="4334880" indent="0">
              <a:buNone/>
              <a:defRPr sz="2133"/>
            </a:lvl5pPr>
            <a:lvl6pPr marL="5418599" indent="0">
              <a:buNone/>
              <a:defRPr sz="2133"/>
            </a:lvl6pPr>
            <a:lvl7pPr marL="6502319" indent="0">
              <a:buNone/>
              <a:defRPr sz="2133"/>
            </a:lvl7pPr>
            <a:lvl8pPr marL="7586038" indent="0">
              <a:buNone/>
              <a:defRPr sz="2133"/>
            </a:lvl8pPr>
            <a:lvl9pPr marL="8669758"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35759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5_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1382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cSld name="3_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5215" b="0">
                <a:solidFill>
                  <a:schemeClr val="accent2"/>
                </a:solidFill>
              </a:defRPr>
            </a:lvl1pPr>
            <a:lvl2pPr marL="1083720" indent="0">
              <a:buNone/>
              <a:defRPr sz="4741" b="1"/>
            </a:lvl2pPr>
            <a:lvl3pPr marL="2167439" indent="0">
              <a:buNone/>
              <a:defRPr sz="4267" b="1"/>
            </a:lvl3pPr>
            <a:lvl4pPr marL="3251159" indent="0">
              <a:buNone/>
              <a:defRPr sz="3792" b="1"/>
            </a:lvl4pPr>
            <a:lvl5pPr marL="4334880" indent="0">
              <a:buNone/>
              <a:defRPr sz="3792" b="1"/>
            </a:lvl5pPr>
            <a:lvl6pPr marL="5418599" indent="0">
              <a:buNone/>
              <a:defRPr sz="3792" b="1"/>
            </a:lvl6pPr>
            <a:lvl7pPr marL="6502319" indent="0">
              <a:buNone/>
              <a:defRPr sz="3792" b="1"/>
            </a:lvl7pPr>
            <a:lvl8pPr marL="7586038" indent="0">
              <a:buNone/>
              <a:defRPr sz="3792" b="1"/>
            </a:lvl8pPr>
            <a:lvl9pPr marL="8669758" indent="0">
              <a:buNone/>
              <a:defRPr sz="3792"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5215" b="0">
                <a:solidFill>
                  <a:schemeClr val="accent2"/>
                </a:solidFill>
              </a:defRPr>
            </a:lvl1pPr>
            <a:lvl2pPr marL="1083720" indent="0">
              <a:buNone/>
              <a:defRPr sz="4741" b="1"/>
            </a:lvl2pPr>
            <a:lvl3pPr marL="2167439" indent="0">
              <a:buNone/>
              <a:defRPr sz="4267" b="1"/>
            </a:lvl3pPr>
            <a:lvl4pPr marL="3251159" indent="0">
              <a:buNone/>
              <a:defRPr sz="3792" b="1"/>
            </a:lvl4pPr>
            <a:lvl5pPr marL="4334880" indent="0">
              <a:buNone/>
              <a:defRPr sz="3792" b="1"/>
            </a:lvl5pPr>
            <a:lvl6pPr marL="5418599" indent="0">
              <a:buNone/>
              <a:defRPr sz="3792" b="1"/>
            </a:lvl6pPr>
            <a:lvl7pPr marL="6502319" indent="0">
              <a:buNone/>
              <a:defRPr sz="3792" b="1"/>
            </a:lvl7pPr>
            <a:lvl8pPr marL="7586038" indent="0">
              <a:buNone/>
              <a:defRPr sz="3792" b="1"/>
            </a:lvl8pPr>
            <a:lvl9pPr marL="8669758" indent="0">
              <a:buNone/>
              <a:defRPr sz="3792"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59068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hart with title (1)">
    <p:spTree>
      <p:nvGrpSpPr>
        <p:cNvPr id="1" name=""/>
        <p:cNvGrpSpPr/>
        <p:nvPr/>
      </p:nvGrpSpPr>
      <p:grpSpPr>
        <a:xfrm>
          <a:off x="0" y="0"/>
          <a:ext cx="0" cy="0"/>
          <a:chOff x="0" y="0"/>
          <a:chExt cx="0" cy="0"/>
        </a:xfrm>
      </p:grpSpPr>
      <p:sp>
        <p:nvSpPr>
          <p:cNvPr id="11" name="Rectangle 10"/>
          <p:cNvSpPr/>
          <p:nvPr/>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388385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marL="231775" indent="-231775" algn="l" rtl="0" eaLnBrk="0" fontAlgn="base" hangingPunct="0">
              <a:spcAft>
                <a:spcPct val="0"/>
              </a:spcAft>
              <a:buClr>
                <a:schemeClr val="accent3">
                  <a:lumMod val="75000"/>
                </a:schemeClr>
              </a:buClr>
              <a:buSzPct val="90000"/>
              <a:buFont typeface="Wingdings" pitchFamily="2" charset="2"/>
              <a:buChar char="§"/>
              <a:defRPr lang="en-US" sz="2400" b="0" dirty="0">
                <a:solidFill>
                  <a:schemeClr val="tx1"/>
                </a:solidFill>
                <a:latin typeface="+mj-lt"/>
                <a:ea typeface="+mn-ea"/>
                <a:cs typeface="+mn-cs"/>
              </a:defRPr>
            </a:lvl1pPr>
            <a:lvl2pPr marL="631825" indent="-285750" algn="l" rtl="0" eaLnBrk="0" fontAlgn="base" hangingPunct="0">
              <a:spcAft>
                <a:spcPct val="0"/>
              </a:spcAft>
              <a:buClr>
                <a:schemeClr val="accent3">
                  <a:lumMod val="75000"/>
                </a:schemeClr>
              </a:buClr>
              <a:buSzPct val="90000"/>
              <a:buFont typeface="Wingdings" pitchFamily="2" charset="2"/>
              <a:buChar char="§"/>
              <a:defRPr lang="en-US" sz="2000" b="0" dirty="0">
                <a:solidFill>
                  <a:schemeClr val="tx1"/>
                </a:solidFill>
                <a:latin typeface="+mj-lt"/>
                <a:ea typeface="+mn-ea"/>
                <a:cs typeface="+mn-cs"/>
              </a:defRPr>
            </a:lvl2pPr>
            <a:lvl3pPr marL="914400" indent="-231775" algn="l" rtl="0" eaLnBrk="0" fontAlgn="base" hangingPunct="0">
              <a:spcAft>
                <a:spcPct val="0"/>
              </a:spcAft>
              <a:buClr>
                <a:schemeClr val="accent3">
                  <a:lumMod val="75000"/>
                </a:schemeClr>
              </a:buClr>
              <a:buSzPct val="90000"/>
              <a:buFont typeface="Wingdings" pitchFamily="2" charset="2"/>
              <a:buChar char="§"/>
              <a:defRPr lang="en-US" sz="1800" b="0" dirty="0">
                <a:solidFill>
                  <a:schemeClr val="tx1"/>
                </a:solidFill>
                <a:latin typeface="+mj-lt"/>
                <a:ea typeface="+mn-ea"/>
                <a:cs typeface="+mn-cs"/>
              </a:defRPr>
            </a:lvl3pPr>
            <a:lvl4pPr marL="1260475" indent="-230188" algn="l" rtl="0" eaLnBrk="0" fontAlgn="base" hangingPunct="0">
              <a:spcAft>
                <a:spcPct val="0"/>
              </a:spcAft>
              <a:buClr>
                <a:schemeClr val="accent3">
                  <a:lumMod val="75000"/>
                </a:schemeClr>
              </a:buClr>
              <a:buSzPct val="90000"/>
              <a:buFont typeface="Wingdings" pitchFamily="2" charset="2"/>
              <a:buChar char="§"/>
              <a:defRPr lang="en-US" sz="1600" b="0" dirty="0">
                <a:solidFill>
                  <a:schemeClr val="tx1"/>
                </a:solidFill>
                <a:latin typeface="+mj-lt"/>
                <a:ea typeface="+mn-ea"/>
                <a:cs typeface="+mn-cs"/>
              </a:defRPr>
            </a:lvl4pPr>
            <a:lvl5pPr marL="1544638" indent="-168275" algn="l" rtl="0" eaLnBrk="0" fontAlgn="base" hangingPunct="0">
              <a:spcAft>
                <a:spcPct val="0"/>
              </a:spcAft>
              <a:buClr>
                <a:schemeClr val="accent3">
                  <a:lumMod val="75000"/>
                </a:schemeClr>
              </a:buClr>
              <a:buSzPct val="90000"/>
              <a:buFont typeface="Wingdings" pitchFamily="2" charset="2"/>
              <a:buChar char="§"/>
              <a:defRPr lang="en-US" sz="1400" b="0" dirty="0">
                <a:solidFill>
                  <a:schemeClr val="tx1"/>
                </a:solidFill>
                <a:latin typeface="+mj-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4183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marL="231775" indent="-231775" algn="l" rtl="0" eaLnBrk="0" fontAlgn="base" hangingPunct="0">
              <a:spcAft>
                <a:spcPct val="0"/>
              </a:spcAft>
              <a:buClr>
                <a:schemeClr val="accent3">
                  <a:lumMod val="75000"/>
                </a:schemeClr>
              </a:buClr>
              <a:buSzPct val="90000"/>
              <a:buFont typeface="Wingdings" pitchFamily="2" charset="2"/>
              <a:buChar char="§"/>
              <a:defRPr lang="en-US" sz="2400" b="0" dirty="0">
                <a:solidFill>
                  <a:schemeClr val="tx1"/>
                </a:solidFill>
                <a:latin typeface="+mj-lt"/>
                <a:ea typeface="+mn-ea"/>
                <a:cs typeface="+mn-cs"/>
              </a:defRPr>
            </a:lvl1pPr>
            <a:lvl2pPr marL="631825" indent="-285750" algn="l" rtl="0" eaLnBrk="0" fontAlgn="base" hangingPunct="0">
              <a:spcAft>
                <a:spcPct val="0"/>
              </a:spcAft>
              <a:buClr>
                <a:schemeClr val="accent3">
                  <a:lumMod val="75000"/>
                </a:schemeClr>
              </a:buClr>
              <a:buSzPct val="90000"/>
              <a:buFont typeface="Wingdings" pitchFamily="2" charset="2"/>
              <a:buChar char="§"/>
              <a:defRPr lang="en-US" sz="2000" b="0" dirty="0">
                <a:solidFill>
                  <a:schemeClr val="tx1"/>
                </a:solidFill>
                <a:latin typeface="+mj-lt"/>
                <a:ea typeface="+mn-ea"/>
                <a:cs typeface="+mn-cs"/>
              </a:defRPr>
            </a:lvl2pPr>
            <a:lvl3pPr marL="914400" indent="-231775" algn="l" rtl="0" eaLnBrk="0" fontAlgn="base" hangingPunct="0">
              <a:spcAft>
                <a:spcPct val="0"/>
              </a:spcAft>
              <a:buClr>
                <a:schemeClr val="accent3">
                  <a:lumMod val="75000"/>
                </a:schemeClr>
              </a:buClr>
              <a:buSzPct val="90000"/>
              <a:buFont typeface="Wingdings" pitchFamily="2" charset="2"/>
              <a:buChar char="§"/>
              <a:defRPr lang="en-US" sz="1800" b="0" dirty="0">
                <a:solidFill>
                  <a:schemeClr val="tx1"/>
                </a:solidFill>
                <a:latin typeface="+mj-lt"/>
                <a:ea typeface="+mn-ea"/>
                <a:cs typeface="+mn-cs"/>
              </a:defRPr>
            </a:lvl3pPr>
            <a:lvl4pPr marL="1260475" indent="-230188" algn="l" rtl="0" eaLnBrk="0" fontAlgn="base" hangingPunct="0">
              <a:spcAft>
                <a:spcPct val="0"/>
              </a:spcAft>
              <a:buClr>
                <a:schemeClr val="accent3">
                  <a:lumMod val="75000"/>
                </a:schemeClr>
              </a:buClr>
              <a:buSzPct val="90000"/>
              <a:buFont typeface="Wingdings" pitchFamily="2" charset="2"/>
              <a:buChar char="§"/>
              <a:defRPr lang="en-US" sz="1600" b="0" dirty="0">
                <a:solidFill>
                  <a:schemeClr val="tx1"/>
                </a:solidFill>
                <a:latin typeface="+mj-lt"/>
                <a:ea typeface="+mn-ea"/>
                <a:cs typeface="+mn-cs"/>
              </a:defRPr>
            </a:lvl4pPr>
            <a:lvl5pPr marL="1544638" indent="-168275" algn="l" rtl="0" eaLnBrk="0" fontAlgn="base" hangingPunct="0">
              <a:spcAft>
                <a:spcPct val="0"/>
              </a:spcAft>
              <a:buClr>
                <a:schemeClr val="accent3">
                  <a:lumMod val="75000"/>
                </a:schemeClr>
              </a:buClr>
              <a:buSzPct val="90000"/>
              <a:buFont typeface="Wingdings" pitchFamily="2" charset="2"/>
              <a:buChar char="§"/>
              <a:defRPr lang="en-US" sz="1400" b="0" dirty="0">
                <a:solidFill>
                  <a:schemeClr val="tx1"/>
                </a:solidFill>
                <a:latin typeface="+mj-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654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531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dirty="0"/>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4239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7303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7365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9245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2050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7214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0888" y="3051248"/>
            <a:ext cx="8650223" cy="1415772"/>
          </a:xfrm>
        </p:spPr>
        <p:txBody>
          <a:bodyPr/>
          <a:lstStyle>
            <a:lvl1pPr>
              <a:buNone/>
              <a:defRPr>
                <a:latin typeface="Verdana" pitchFamily="34" charset="0"/>
              </a:defRPr>
            </a:lvl1pPr>
            <a:lvl2pPr marL="657985" indent="-328992">
              <a:buFontTx/>
              <a:buBlip>
                <a:blip r:embed="rId2"/>
              </a:buBlip>
              <a:defRPr>
                <a:latin typeface="Verdana" pitchFamily="34" charset="0"/>
              </a:defRPr>
            </a:lvl2pPr>
            <a:lvl3pPr marL="986977" indent="-328992">
              <a:buFontTx/>
              <a:buBlip>
                <a:blip r:embed="rId3"/>
              </a:buBlip>
              <a:defRPr>
                <a:latin typeface="Verdana" pitchFamily="34" charset="0"/>
              </a:defRPr>
            </a:lvl3pPr>
            <a:lvl4pPr marL="1318255" indent="-331277">
              <a:buFontTx/>
              <a:buBlip>
                <a:blip r:embed="rId2"/>
              </a:buBlip>
              <a:defRPr>
                <a:latin typeface="Verdana" pitchFamily="34" charset="0"/>
              </a:defRPr>
            </a:lvl4pPr>
            <a:lvl5pPr marL="1647247" indent="-331277">
              <a:buFontTx/>
              <a:buBlip>
                <a:blip r:embed="rId3"/>
              </a:buBlip>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p:cNvSpPr>
            <a:spLocks noGrp="1"/>
          </p:cNvSpPr>
          <p:nvPr>
            <p:ph type="body" sz="quarter" idx="13"/>
          </p:nvPr>
        </p:nvSpPr>
        <p:spPr>
          <a:xfrm>
            <a:off x="203200" y="407385"/>
            <a:ext cx="11785600" cy="328231"/>
          </a:xfrm>
        </p:spPr>
        <p:txBody>
          <a:bodyPr anchor="ctr"/>
          <a:lstStyle>
            <a:lvl1pPr algn="ctr">
              <a:buNone/>
              <a:defRPr sz="2133" b="1">
                <a:solidFill>
                  <a:schemeClr val="bg1"/>
                </a:solidFill>
                <a:latin typeface="Verdana" pitchFamily="34" charset="0"/>
              </a:defRPr>
            </a:lvl1pPr>
          </a:lstStyle>
          <a:p>
            <a:pPr lvl="0"/>
            <a:r>
              <a:rPr lang="en-US" dirty="0"/>
              <a:t>Click to edit Master text styles</a:t>
            </a:r>
          </a:p>
        </p:txBody>
      </p:sp>
    </p:spTree>
    <p:extLst>
      <p:ext uri="{BB962C8B-B14F-4D97-AF65-F5344CB8AC3E}">
        <p14:creationId xmlns:p14="http://schemas.microsoft.com/office/powerpoint/2010/main" val="3982221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p:cSld name="3_Custom Layou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954860" y="128981"/>
            <a:ext cx="10185088" cy="78541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09600" y="1379835"/>
            <a:ext cx="10972800" cy="470549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None/>
              <a:defRPr/>
            </a:lvl1pPr>
            <a:lvl2pPr marL="914400" lvl="1" indent="-361950" algn="l">
              <a:lnSpc>
                <a:spcPct val="100000"/>
              </a:lnSpc>
              <a:spcBef>
                <a:spcPts val="0"/>
              </a:spcBef>
              <a:spcAft>
                <a:spcPts val="0"/>
              </a:spcAft>
              <a:buSzPts val="2100"/>
              <a:buChar char="–"/>
              <a:defRPr/>
            </a:lvl2pPr>
            <a:lvl3pPr marL="1371600" lvl="2" indent="-323850" algn="l">
              <a:lnSpc>
                <a:spcPct val="100000"/>
              </a:lnSpc>
              <a:spcBef>
                <a:spcPts val="0"/>
              </a:spcBef>
              <a:spcAft>
                <a:spcPts val="0"/>
              </a:spcAft>
              <a:buSzPts val="1500"/>
              <a:buChar char="•"/>
              <a:defRPr/>
            </a:lvl3pPr>
            <a:lvl4pPr marL="1828800" lvl="3" indent="-323850" algn="l">
              <a:lnSpc>
                <a:spcPct val="100000"/>
              </a:lnSpc>
              <a:spcBef>
                <a:spcPts val="0"/>
              </a:spcBef>
              <a:spcAft>
                <a:spcPts val="0"/>
              </a:spcAft>
              <a:buSzPts val="1500"/>
              <a:buChar char="–"/>
              <a:defRPr/>
            </a:lvl4pPr>
            <a:lvl5pPr marL="2286000" lvl="4" indent="-323850" algn="l">
              <a:lnSpc>
                <a:spcPct val="100000"/>
              </a:lnSpc>
              <a:spcBef>
                <a:spcPts val="0"/>
              </a:spcBef>
              <a:spcAft>
                <a:spcPts val="0"/>
              </a:spcAft>
              <a:buSzPts val="1500"/>
              <a:buChar char="»"/>
              <a:defRPr/>
            </a:lvl5pPr>
            <a:lvl6pPr marL="2743200" lvl="5" indent="-300037" algn="l">
              <a:lnSpc>
                <a:spcPct val="100000"/>
              </a:lnSpc>
              <a:spcBef>
                <a:spcPts val="225"/>
              </a:spcBef>
              <a:spcAft>
                <a:spcPts val="0"/>
              </a:spcAft>
              <a:buSzPts val="1125"/>
              <a:buChar char="•"/>
              <a:defRPr/>
            </a:lvl6pPr>
            <a:lvl7pPr marL="3200400" lvl="6" indent="-300037" algn="l">
              <a:lnSpc>
                <a:spcPct val="100000"/>
              </a:lnSpc>
              <a:spcBef>
                <a:spcPts val="225"/>
              </a:spcBef>
              <a:spcAft>
                <a:spcPts val="0"/>
              </a:spcAft>
              <a:buSzPts val="1125"/>
              <a:buChar char="•"/>
              <a:defRPr/>
            </a:lvl7pPr>
            <a:lvl8pPr marL="3657600" lvl="7" indent="-300037" algn="l">
              <a:lnSpc>
                <a:spcPct val="100000"/>
              </a:lnSpc>
              <a:spcBef>
                <a:spcPts val="225"/>
              </a:spcBef>
              <a:spcAft>
                <a:spcPts val="0"/>
              </a:spcAft>
              <a:buSzPts val="1125"/>
              <a:buChar char="•"/>
              <a:defRPr/>
            </a:lvl8pPr>
            <a:lvl9pPr marL="4114800" lvl="8" indent="-300037" algn="l">
              <a:lnSpc>
                <a:spcPct val="100000"/>
              </a:lnSpc>
              <a:spcBef>
                <a:spcPts val="225"/>
              </a:spcBef>
              <a:spcAft>
                <a:spcPts val="0"/>
              </a:spcAft>
              <a:buSzPts val="1125"/>
              <a:buChar char="•"/>
              <a:defRPr/>
            </a:lvl9pPr>
          </a:lstStyle>
          <a:p>
            <a:endParaRPr/>
          </a:p>
        </p:txBody>
      </p:sp>
    </p:spTree>
    <p:extLst>
      <p:ext uri="{BB962C8B-B14F-4D97-AF65-F5344CB8AC3E}">
        <p14:creationId xmlns:p14="http://schemas.microsoft.com/office/powerpoint/2010/main" val="1472239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13"/>
          <p:cNvSpPr>
            <a:spLocks noGrp="1"/>
          </p:cNvSpPr>
          <p:nvPr>
            <p:ph type="body" sz="quarter" idx="13"/>
          </p:nvPr>
        </p:nvSpPr>
        <p:spPr>
          <a:xfrm>
            <a:off x="203200" y="340667"/>
            <a:ext cx="11785600" cy="461665"/>
          </a:xfrm>
        </p:spPr>
        <p:txBody>
          <a:bodyPr anchor="ctr"/>
          <a:lstStyle>
            <a:lvl1pPr algn="ctr">
              <a:buNone/>
              <a:defRPr sz="3000" b="1">
                <a:solidFill>
                  <a:schemeClr val="bg1"/>
                </a:solidFill>
                <a:latin typeface="Verdana" pitchFamily="34" charset="0"/>
              </a:defRPr>
            </a:lvl1pPr>
          </a:lstStyle>
          <a:p>
            <a:pPr lvl="0"/>
            <a:r>
              <a:rPr lang="en-US" dirty="0"/>
              <a:t>Click to edit Master text styles</a:t>
            </a:r>
          </a:p>
        </p:txBody>
      </p:sp>
    </p:spTree>
    <p:extLst>
      <p:ext uri="{BB962C8B-B14F-4D97-AF65-F5344CB8AC3E}">
        <p14:creationId xmlns:p14="http://schemas.microsoft.com/office/powerpoint/2010/main" val="2859434827"/>
      </p:ext>
    </p:extLst>
  </p:cSld>
  <p:clrMapOvr>
    <a:masterClrMapping/>
  </p:clrMapOvr>
  <p:transition>
    <p:pull di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9835"/>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868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2" name="Picture 11">
            <a:extLst>
              <a:ext uri="{FF2B5EF4-FFF2-40B4-BE49-F238E27FC236}">
                <a16:creationId xmlns:a16="http://schemas.microsoft.com/office/drawing/2014/main" id="{F7FB68D0-7A15-4B3B-9638-B1A15FBE8351}"/>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2A67D8F7-E7C8-4237-8299-EC97DE28B1CD}"/>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6" name="Text Box 14">
            <a:extLst>
              <a:ext uri="{FF2B5EF4-FFF2-40B4-BE49-F238E27FC236}">
                <a16:creationId xmlns:a16="http://schemas.microsoft.com/office/drawing/2014/main" id="{F5630CEB-8F83-4681-AA99-29F3EE569E94}"/>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ACE0DE00-936B-4CA6-9D92-96BAC8DF1CAE}"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7" name="Rectangle 7">
            <a:extLst>
              <a:ext uri="{FF2B5EF4-FFF2-40B4-BE49-F238E27FC236}">
                <a16:creationId xmlns:a16="http://schemas.microsoft.com/office/drawing/2014/main" id="{821E22BC-F759-4A65-BA6A-706FCFC92480}"/>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8" name="Picture 20" descr="Fema logo 19 percent">
            <a:extLst>
              <a:ext uri="{FF2B5EF4-FFF2-40B4-BE49-F238E27FC236}">
                <a16:creationId xmlns:a16="http://schemas.microsoft.com/office/drawing/2014/main" id="{C8F4DBD4-E98B-4592-A048-F3A0C33261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a:extLst>
              <a:ext uri="{FF2B5EF4-FFF2-40B4-BE49-F238E27FC236}">
                <a16:creationId xmlns:a16="http://schemas.microsoft.com/office/drawing/2014/main" id="{5CEEC340-9AC1-4F0E-8C13-117025FFF94F}"/>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2F6F1258-6A84-4887-A9B8-24D45F16F236}" type="datetimeFigureOut">
              <a:rPr lang="en-US" altLang="en-US"/>
              <a:pPr>
                <a:defRPr/>
              </a:pPr>
              <a:t>1/19/2023</a:t>
            </a:fld>
            <a:endParaRPr lang="en-US" altLang="en-US" dirty="0"/>
          </a:p>
        </p:txBody>
      </p:sp>
      <p:sp>
        <p:nvSpPr>
          <p:cNvPr id="10" name="Footer Placeholder 5">
            <a:extLst>
              <a:ext uri="{FF2B5EF4-FFF2-40B4-BE49-F238E27FC236}">
                <a16:creationId xmlns:a16="http://schemas.microsoft.com/office/drawing/2014/main" id="{4FAAA1DC-636E-453E-8049-99FC2720308B}"/>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11" name="Slide Number Placeholder 6">
            <a:extLst>
              <a:ext uri="{FF2B5EF4-FFF2-40B4-BE49-F238E27FC236}">
                <a16:creationId xmlns:a16="http://schemas.microsoft.com/office/drawing/2014/main" id="{EF650A28-E9A2-455B-9C17-4F5460612919}"/>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4ED568CC-EA9E-49D5-AA25-BE9E68A99FF9}" type="slidenum">
              <a:rPr lang="en-US" altLang="en-US"/>
              <a:pPr>
                <a:defRPr/>
              </a:pPr>
              <a:t>‹#›</a:t>
            </a:fld>
            <a:endParaRPr lang="en-US" altLang="en-US" dirty="0"/>
          </a:p>
        </p:txBody>
      </p:sp>
    </p:spTree>
    <p:extLst>
      <p:ext uri="{BB962C8B-B14F-4D97-AF65-F5344CB8AC3E}">
        <p14:creationId xmlns:p14="http://schemas.microsoft.com/office/powerpoint/2010/main" val="106657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C7694494-74FC-4508-B64E-7A1872082F09}"/>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8" name="Text Box 14">
            <a:extLst>
              <a:ext uri="{FF2B5EF4-FFF2-40B4-BE49-F238E27FC236}">
                <a16:creationId xmlns:a16="http://schemas.microsoft.com/office/drawing/2014/main" id="{B8D5C3C1-EE46-4186-A1AA-E6ACF0E20A2E}"/>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F69D6CE2-EB35-47C6-8A6A-10BEA7F62B9E}"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9" name="Rectangle 7">
            <a:extLst>
              <a:ext uri="{FF2B5EF4-FFF2-40B4-BE49-F238E27FC236}">
                <a16:creationId xmlns:a16="http://schemas.microsoft.com/office/drawing/2014/main" id="{32199350-B74E-43E0-A4E3-468717E2C30F}"/>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11" name="Picture 20" descr="Fema logo 19 percent">
            <a:extLst>
              <a:ext uri="{FF2B5EF4-FFF2-40B4-BE49-F238E27FC236}">
                <a16:creationId xmlns:a16="http://schemas.microsoft.com/office/drawing/2014/main" id="{2D6A3D0D-4443-48EA-B22E-69E1C161F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09600" y="46038"/>
            <a:ext cx="10972800" cy="1154112"/>
          </a:xfrm>
        </p:spPr>
        <p:txBody>
          <a:bodyPr/>
          <a:lstStyle/>
          <a:p>
            <a:r>
              <a:rPr lang="en-US"/>
              <a:t>Click to edit Master title style</a:t>
            </a:r>
          </a:p>
        </p:txBody>
      </p:sp>
      <p:sp>
        <p:nvSpPr>
          <p:cNvPr id="12" name="Date Placeholder 6">
            <a:extLst>
              <a:ext uri="{FF2B5EF4-FFF2-40B4-BE49-F238E27FC236}">
                <a16:creationId xmlns:a16="http://schemas.microsoft.com/office/drawing/2014/main" id="{E73BE0F4-C744-4F68-95D1-49A7E93095C3}"/>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E461AD6D-2938-4FC6-9C4A-2A6E87D3EBE7}" type="datetimeFigureOut">
              <a:rPr lang="en-US" altLang="en-US"/>
              <a:pPr>
                <a:defRPr/>
              </a:pPr>
              <a:t>1/19/2023</a:t>
            </a:fld>
            <a:endParaRPr lang="en-US" altLang="en-US" dirty="0"/>
          </a:p>
        </p:txBody>
      </p:sp>
      <p:sp>
        <p:nvSpPr>
          <p:cNvPr id="13" name="Footer Placeholder 7">
            <a:extLst>
              <a:ext uri="{FF2B5EF4-FFF2-40B4-BE49-F238E27FC236}">
                <a16:creationId xmlns:a16="http://schemas.microsoft.com/office/drawing/2014/main" id="{B07815E5-3B6D-469E-8562-6D6518CEA37D}"/>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14" name="Slide Number Placeholder 8">
            <a:extLst>
              <a:ext uri="{FF2B5EF4-FFF2-40B4-BE49-F238E27FC236}">
                <a16:creationId xmlns:a16="http://schemas.microsoft.com/office/drawing/2014/main" id="{274570C5-5EA1-4723-8FFF-48ED8915D282}"/>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791ACD3F-A759-4525-9973-2641355DB78E}" type="slidenum">
              <a:rPr lang="en-US" altLang="en-US"/>
              <a:pPr>
                <a:defRPr/>
              </a:pPr>
              <a:t>‹#›</a:t>
            </a:fld>
            <a:endParaRPr lang="en-US" altLang="en-US" dirty="0"/>
          </a:p>
        </p:txBody>
      </p:sp>
    </p:spTree>
    <p:extLst>
      <p:ext uri="{BB962C8B-B14F-4D97-AF65-F5344CB8AC3E}">
        <p14:creationId xmlns:p14="http://schemas.microsoft.com/office/powerpoint/2010/main" val="1170975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853B507F-6DCB-42D1-AA69-5C70CCFF829C}"/>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4" name="Text Box 14">
            <a:extLst>
              <a:ext uri="{FF2B5EF4-FFF2-40B4-BE49-F238E27FC236}">
                <a16:creationId xmlns:a16="http://schemas.microsoft.com/office/drawing/2014/main" id="{B4582675-2BC0-49F5-B881-EDEFE59D2BD6}"/>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5954DC68-8CAC-4048-97F3-2745A84D133F}"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5" name="Rectangle 7">
            <a:extLst>
              <a:ext uri="{FF2B5EF4-FFF2-40B4-BE49-F238E27FC236}">
                <a16:creationId xmlns:a16="http://schemas.microsoft.com/office/drawing/2014/main" id="{2E6B04DF-FDC3-49AB-8419-696A9EFFDDE1}"/>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6" name="Picture 20" descr="Fema logo 19 percent">
            <a:extLst>
              <a:ext uri="{FF2B5EF4-FFF2-40B4-BE49-F238E27FC236}">
                <a16:creationId xmlns:a16="http://schemas.microsoft.com/office/drawing/2014/main" id="{EEDB4AFA-4828-4251-8D16-D5207D8942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Date Placeholder 2">
            <a:extLst>
              <a:ext uri="{FF2B5EF4-FFF2-40B4-BE49-F238E27FC236}">
                <a16:creationId xmlns:a16="http://schemas.microsoft.com/office/drawing/2014/main" id="{7F3EA539-E394-47C6-A538-87CC118F39A3}"/>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3F19324F-F63D-4EC3-A6D8-EBBA9373AF40}" type="datetimeFigureOut">
              <a:rPr lang="en-US" altLang="en-US"/>
              <a:pPr>
                <a:defRPr/>
              </a:pPr>
              <a:t>1/19/2023</a:t>
            </a:fld>
            <a:endParaRPr lang="en-US" altLang="en-US" dirty="0"/>
          </a:p>
        </p:txBody>
      </p:sp>
      <p:sp>
        <p:nvSpPr>
          <p:cNvPr id="8" name="Footer Placeholder 3">
            <a:extLst>
              <a:ext uri="{FF2B5EF4-FFF2-40B4-BE49-F238E27FC236}">
                <a16:creationId xmlns:a16="http://schemas.microsoft.com/office/drawing/2014/main" id="{A8327162-2E29-4A8E-A8EE-20B49435DB90}"/>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9" name="Slide Number Placeholder 4">
            <a:extLst>
              <a:ext uri="{FF2B5EF4-FFF2-40B4-BE49-F238E27FC236}">
                <a16:creationId xmlns:a16="http://schemas.microsoft.com/office/drawing/2014/main" id="{6A0CD1C1-C76F-42BC-8CFE-083473F9E66D}"/>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F8AF34B7-8253-4DF6-A17A-60842EA3F8EE}" type="slidenum">
              <a:rPr lang="en-US" altLang="en-US"/>
              <a:pPr>
                <a:defRPr/>
              </a:pPr>
              <a:t>‹#›</a:t>
            </a:fld>
            <a:endParaRPr lang="en-US" altLang="en-US" dirty="0"/>
          </a:p>
        </p:txBody>
      </p:sp>
    </p:spTree>
    <p:extLst>
      <p:ext uri="{BB962C8B-B14F-4D97-AF65-F5344CB8AC3E}">
        <p14:creationId xmlns:p14="http://schemas.microsoft.com/office/powerpoint/2010/main" val="4254325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230A9F4-F253-4835-B939-BBC159B85650}"/>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3" name="Text Box 14">
            <a:extLst>
              <a:ext uri="{FF2B5EF4-FFF2-40B4-BE49-F238E27FC236}">
                <a16:creationId xmlns:a16="http://schemas.microsoft.com/office/drawing/2014/main" id="{62759A7B-6434-4AA0-B909-48DC1E293122}"/>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9A75ED23-BC00-4600-97F0-254FBA9C9482}"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4" name="Rectangle 7">
            <a:extLst>
              <a:ext uri="{FF2B5EF4-FFF2-40B4-BE49-F238E27FC236}">
                <a16:creationId xmlns:a16="http://schemas.microsoft.com/office/drawing/2014/main" id="{5F4E81F5-7C89-4D3A-A780-1A8DAB02A598}"/>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5" name="Picture 20" descr="Fema logo 19 percent">
            <a:extLst>
              <a:ext uri="{FF2B5EF4-FFF2-40B4-BE49-F238E27FC236}">
                <a16:creationId xmlns:a16="http://schemas.microsoft.com/office/drawing/2014/main" id="{8E383486-6951-4CAD-91DE-DC2B4C2EB1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C6E56103-366D-48A8-A08C-2194AEEB9216}"/>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9362DF87-D4B1-4464-A1EE-1E74E7DC6201}" type="datetimeFigureOut">
              <a:rPr lang="en-US" altLang="en-US"/>
              <a:pPr>
                <a:defRPr/>
              </a:pPr>
              <a:t>1/19/2023</a:t>
            </a:fld>
            <a:endParaRPr lang="en-US" altLang="en-US" dirty="0"/>
          </a:p>
        </p:txBody>
      </p:sp>
      <p:sp>
        <p:nvSpPr>
          <p:cNvPr id="7" name="Footer Placeholder 2">
            <a:extLst>
              <a:ext uri="{FF2B5EF4-FFF2-40B4-BE49-F238E27FC236}">
                <a16:creationId xmlns:a16="http://schemas.microsoft.com/office/drawing/2014/main" id="{3742BD25-03D0-4DE6-A108-98496F3559DE}"/>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8" name="Slide Number Placeholder 3">
            <a:extLst>
              <a:ext uri="{FF2B5EF4-FFF2-40B4-BE49-F238E27FC236}">
                <a16:creationId xmlns:a16="http://schemas.microsoft.com/office/drawing/2014/main" id="{04D275D1-0C43-4F01-9420-6DABB0CAE431}"/>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48F00606-FDA1-426A-9C8B-1DBC343C954B}" type="slidenum">
              <a:rPr lang="en-US" altLang="en-US"/>
              <a:pPr>
                <a:defRPr/>
              </a:pPr>
              <a:t>‹#›</a:t>
            </a:fld>
            <a:endParaRPr lang="en-US" altLang="en-US" dirty="0"/>
          </a:p>
        </p:txBody>
      </p:sp>
    </p:spTree>
    <p:extLst>
      <p:ext uri="{BB962C8B-B14F-4D97-AF65-F5344CB8AC3E}">
        <p14:creationId xmlns:p14="http://schemas.microsoft.com/office/powerpoint/2010/main" val="4159439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726019" y="6173791"/>
            <a:ext cx="10856382" cy="365125"/>
          </a:xfrm>
        </p:spPr>
        <p:txBody>
          <a:bodyPr/>
          <a:lstStyle>
            <a:lvl1pPr algn="ct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B18AAE98-D4AC-461E-8C50-C0B9D4B39B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pic>
        <p:nvPicPr>
          <p:cNvPr id="12" name="Picture 11">
            <a:extLst>
              <a:ext uri="{FF2B5EF4-FFF2-40B4-BE49-F238E27FC236}">
                <a16:creationId xmlns:a16="http://schemas.microsoft.com/office/drawing/2014/main" id="{069DD7C9-0C45-43C7-8B5F-829A131AC24B}"/>
              </a:ext>
            </a:extLst>
          </p:cNvPr>
          <p:cNvPicPr>
            <a:picLocks noChangeAspect="1"/>
          </p:cNvPicPr>
          <p:nvPr userDrawn="1"/>
        </p:nvPicPr>
        <p:blipFill>
          <a:blip r:embed="rId3"/>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10.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2.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1/19/2023</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dirty="0"/>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 id="2147483673" r:id="rId18"/>
    <p:sldLayoutId id="2147483674" r:id="rId19"/>
    <p:sldLayoutId id="2147483675" r:id="rId20"/>
    <p:sldLayoutId id="2147483676" r:id="rId21"/>
    <p:sldLayoutId id="2147483677" r:id="rId22"/>
    <p:sldLayoutId id="2147483684" r:id="rId23"/>
    <p:sldLayoutId id="2147483686" r:id="rId24"/>
    <p:sldLayoutId id="2147483689" r:id="rId25"/>
    <p:sldLayoutId id="2147483690" r:id="rId26"/>
    <p:sldLayoutId id="2147483691" r:id="rId27"/>
    <p:sldLayoutId id="2147483693" r:id="rId28"/>
    <p:sldLayoutId id="2147483694" r:id="rId29"/>
    <p:sldLayoutId id="2147483695" r:id="rId30"/>
    <p:sldLayoutId id="2147483696" r:id="rId31"/>
    <p:sldLayoutId id="2147483697"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4" r:id="rId46"/>
    <p:sldLayoutId id="2147483715" r:id="rId47"/>
    <p:sldLayoutId id="2147483716" r:id="rId48"/>
    <p:sldLayoutId id="2147483718" r:id="rId49"/>
    <p:sldLayoutId id="2147483719" r:id="rId50"/>
    <p:sldLayoutId id="2147483721" r:id="rId51"/>
    <p:sldLayoutId id="2147483722" r:id="rId52"/>
    <p:sldLayoutId id="2147483724" r:id="rId53"/>
    <p:sldLayoutId id="2147483725" r:id="rId54"/>
    <p:sldLayoutId id="2147483726" r:id="rId55"/>
    <p:sldLayoutId id="2147483729" r:id="rId56"/>
    <p:sldLayoutId id="2147483730" r:id="rId57"/>
    <p:sldLayoutId id="2147483731" r:id="rId58"/>
    <p:sldLayoutId id="2147483733" r:id="rId59"/>
    <p:sldLayoutId id="2147483734" r:id="rId60"/>
    <p:sldLayoutId id="2147483735" r:id="rId61"/>
    <p:sldLayoutId id="2147483736" r:id="rId62"/>
    <p:sldLayoutId id="2147483737" r:id="rId63"/>
    <p:sldLayoutId id="2147483738" r:id="rId64"/>
    <p:sldLayoutId id="2147483739" r:id="rId65"/>
    <p:sldLayoutId id="2147483741" r:id="rId66"/>
    <p:sldLayoutId id="2147483742" r:id="rId67"/>
    <p:sldLayoutId id="2147483744" r:id="rId68"/>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1">
            <a:extLst>
              <a:ext uri="{FF2B5EF4-FFF2-40B4-BE49-F238E27FC236}">
                <a16:creationId xmlns:a16="http://schemas.microsoft.com/office/drawing/2014/main" id="{49922ED4-2155-634F-B33F-5F504CA78F7B}"/>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3075" name="Text Box 14">
            <a:extLst>
              <a:ext uri="{FF2B5EF4-FFF2-40B4-BE49-F238E27FC236}">
                <a16:creationId xmlns:a16="http://schemas.microsoft.com/office/drawing/2014/main" id="{3E12EC83-6CFD-EB45-95F0-FBDC4576E448}"/>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F95D6A0B-CDD2-44BC-93ED-AC1629236D89}"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1028" name="Rectangle 7">
            <a:extLst>
              <a:ext uri="{FF2B5EF4-FFF2-40B4-BE49-F238E27FC236}">
                <a16:creationId xmlns:a16="http://schemas.microsoft.com/office/drawing/2014/main" id="{2B232DE8-BED0-114C-919F-D2E34F13A4F0}"/>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1029" name="Rectangle 2">
            <a:extLst>
              <a:ext uri="{FF2B5EF4-FFF2-40B4-BE49-F238E27FC236}">
                <a16:creationId xmlns:a16="http://schemas.microsoft.com/office/drawing/2014/main" id="{65615BA6-D7A0-4E69-899F-F2823CBEA3B0}"/>
              </a:ext>
            </a:extLst>
          </p:cNvPr>
          <p:cNvSpPr>
            <a:spLocks noGrp="1" noChangeArrowheads="1"/>
          </p:cNvSpPr>
          <p:nvPr>
            <p:ph type="title"/>
          </p:nvPr>
        </p:nvSpPr>
        <p:spPr bwMode="auto">
          <a:xfrm>
            <a:off x="609600" y="46038"/>
            <a:ext cx="109728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a:t>
            </a:r>
            <a:br>
              <a:rPr lang="en-US" altLang="en-US"/>
            </a:br>
            <a:r>
              <a:rPr lang="en-US" altLang="en-US"/>
              <a:t>Master title style</a:t>
            </a:r>
          </a:p>
        </p:txBody>
      </p:sp>
      <p:sp>
        <p:nvSpPr>
          <p:cNvPr id="1030" name="Rectangle 3">
            <a:extLst>
              <a:ext uri="{FF2B5EF4-FFF2-40B4-BE49-F238E27FC236}">
                <a16:creationId xmlns:a16="http://schemas.microsoft.com/office/drawing/2014/main" id="{26F64282-7B04-4F78-82B6-E8CBE4D67D21}"/>
              </a:ext>
            </a:extLst>
          </p:cNvPr>
          <p:cNvSpPr>
            <a:spLocks noGrp="1" noChangeArrowheads="1"/>
          </p:cNvSpPr>
          <p:nvPr>
            <p:ph type="body" idx="1"/>
          </p:nvPr>
        </p:nvSpPr>
        <p:spPr bwMode="auto">
          <a:xfrm>
            <a:off x="609600" y="1343026"/>
            <a:ext cx="10972800"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20" descr="Fema logo 19 percent">
            <a:extLst>
              <a:ext uri="{FF2B5EF4-FFF2-40B4-BE49-F238E27FC236}">
                <a16:creationId xmlns:a16="http://schemas.microsoft.com/office/drawing/2014/main" id="{8127346F-5517-41BE-8543-73BE4F7E460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7663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sldNum="0" hdr="0" dt="0"/>
  <p:txStyles>
    <p:titleStyle>
      <a:lvl1pPr algn="l" rtl="0" eaLnBrk="0" fontAlgn="base" hangingPunct="0">
        <a:lnSpc>
          <a:spcPct val="80000"/>
        </a:lnSpc>
        <a:spcBef>
          <a:spcPct val="0"/>
        </a:spcBef>
        <a:spcAft>
          <a:spcPct val="0"/>
        </a:spcAft>
        <a:defRPr sz="2800">
          <a:solidFill>
            <a:schemeClr val="bg1"/>
          </a:solidFill>
          <a:latin typeface="Franklin Gothic Demi Cond" panose="020B0706030402020204" pitchFamily="34" charset="0"/>
          <a:ea typeface="ＭＳ Ｐゴシック" charset="0"/>
          <a:cs typeface="ＭＳ Ｐゴシック" charset="0"/>
        </a:defRPr>
      </a:lvl1pPr>
      <a:lvl2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2pPr>
      <a:lvl3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3pPr>
      <a:lvl4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4pPr>
      <a:lvl5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5pPr>
      <a:lvl6pPr marL="457200" algn="l" rtl="0" fontAlgn="base">
        <a:lnSpc>
          <a:spcPct val="80000"/>
        </a:lnSpc>
        <a:spcBef>
          <a:spcPct val="0"/>
        </a:spcBef>
        <a:spcAft>
          <a:spcPct val="0"/>
        </a:spcAft>
        <a:defRPr sz="4000">
          <a:solidFill>
            <a:schemeClr val="bg1"/>
          </a:solidFill>
          <a:latin typeface="Joanna MT Std SemiBold" pitchFamily="18" charset="0"/>
        </a:defRPr>
      </a:lvl6pPr>
      <a:lvl7pPr marL="914400" algn="l" rtl="0" fontAlgn="base">
        <a:lnSpc>
          <a:spcPct val="80000"/>
        </a:lnSpc>
        <a:spcBef>
          <a:spcPct val="0"/>
        </a:spcBef>
        <a:spcAft>
          <a:spcPct val="0"/>
        </a:spcAft>
        <a:defRPr sz="4000">
          <a:solidFill>
            <a:schemeClr val="bg1"/>
          </a:solidFill>
          <a:latin typeface="Joanna MT Std SemiBold" pitchFamily="18" charset="0"/>
        </a:defRPr>
      </a:lvl7pPr>
      <a:lvl8pPr marL="1371600" algn="l" rtl="0" fontAlgn="base">
        <a:lnSpc>
          <a:spcPct val="80000"/>
        </a:lnSpc>
        <a:spcBef>
          <a:spcPct val="0"/>
        </a:spcBef>
        <a:spcAft>
          <a:spcPct val="0"/>
        </a:spcAft>
        <a:defRPr sz="4000">
          <a:solidFill>
            <a:schemeClr val="bg1"/>
          </a:solidFill>
          <a:latin typeface="Joanna MT Std SemiBold" pitchFamily="18" charset="0"/>
        </a:defRPr>
      </a:lvl8pPr>
      <a:lvl9pPr marL="1828800" algn="l" rtl="0" fontAlgn="base">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0" fontAlgn="base" hangingPunct="0">
        <a:spcBef>
          <a:spcPct val="35000"/>
        </a:spcBef>
        <a:spcAft>
          <a:spcPct val="0"/>
        </a:spcAft>
        <a:buClr>
          <a:srgbClr val="747271"/>
        </a:buClr>
        <a:buSzPct val="90000"/>
        <a:buFont typeface="Wingdings" panose="05000000000000000000" pitchFamily="2" charset="2"/>
        <a:buChar char="§"/>
        <a:defRPr>
          <a:solidFill>
            <a:schemeClr val="tx1"/>
          </a:solidFill>
          <a:latin typeface="+mj-lt"/>
          <a:ea typeface="ＭＳ Ｐゴシック" charset="0"/>
          <a:cs typeface="ＭＳ Ｐゴシック" charset="0"/>
        </a:defRPr>
      </a:lvl1pPr>
      <a:lvl2pPr marL="631825" indent="-285750" algn="l" rtl="0" eaLnBrk="0" fontAlgn="base" hangingPunct="0">
        <a:spcBef>
          <a:spcPct val="25000"/>
        </a:spcBef>
        <a:spcAft>
          <a:spcPct val="0"/>
        </a:spcAft>
        <a:buClr>
          <a:srgbClr val="747271"/>
        </a:buClr>
        <a:buSzPct val="90000"/>
        <a:buFont typeface="Wingdings" panose="05000000000000000000" pitchFamily="2" charset="2"/>
        <a:buChar char="§"/>
        <a:defRPr sz="1600">
          <a:solidFill>
            <a:schemeClr val="tx1"/>
          </a:solidFill>
          <a:latin typeface="+mn-lt"/>
          <a:ea typeface="ＭＳ Ｐゴシック" charset="0"/>
        </a:defRPr>
      </a:lvl2pPr>
      <a:lvl3pPr marL="914400" indent="-231775" algn="l" rtl="0" eaLnBrk="0" fontAlgn="base" hangingPunct="0">
        <a:spcBef>
          <a:spcPct val="25000"/>
        </a:spcBef>
        <a:spcAft>
          <a:spcPct val="0"/>
        </a:spcAft>
        <a:buClr>
          <a:srgbClr val="747271"/>
        </a:buClr>
        <a:buSzPct val="90000"/>
        <a:buFont typeface="Wingdings" panose="05000000000000000000" pitchFamily="2" charset="2"/>
        <a:buChar char="§"/>
        <a:defRPr sz="1400">
          <a:solidFill>
            <a:schemeClr val="tx1"/>
          </a:solidFill>
          <a:latin typeface="+mn-lt"/>
          <a:ea typeface="ＭＳ Ｐゴシック" charset="0"/>
        </a:defRPr>
      </a:lvl3pPr>
      <a:lvl4pPr marL="1260475" indent="-230188" algn="l" rtl="0" eaLnBrk="0" fontAlgn="base" hangingPunct="0">
        <a:spcBef>
          <a:spcPct val="20000"/>
        </a:spcBef>
        <a:spcAft>
          <a:spcPct val="0"/>
        </a:spcAft>
        <a:buClr>
          <a:srgbClr val="747271"/>
        </a:buClr>
        <a:buSzPct val="90000"/>
        <a:buFont typeface="Wingdings" panose="05000000000000000000" pitchFamily="2" charset="2"/>
        <a:buChar char="§"/>
        <a:defRPr sz="1200">
          <a:solidFill>
            <a:schemeClr val="tx1"/>
          </a:solidFill>
          <a:latin typeface="+mn-lt"/>
          <a:ea typeface="ＭＳ Ｐゴシック" charset="0"/>
        </a:defRPr>
      </a:lvl4pPr>
      <a:lvl5pPr marL="1544638" indent="-168275" algn="l" rtl="0" eaLnBrk="0" fontAlgn="base" hangingPunct="0">
        <a:spcBef>
          <a:spcPct val="20000"/>
        </a:spcBef>
        <a:spcAft>
          <a:spcPct val="0"/>
        </a:spcAft>
        <a:buClr>
          <a:srgbClr val="747271"/>
        </a:buClr>
        <a:buSzPct val="90000"/>
        <a:buFont typeface="Wingdings" panose="05000000000000000000" pitchFamily="2" charset="2"/>
        <a:buChar char="§"/>
        <a:defRPr sz="1200">
          <a:solidFill>
            <a:schemeClr val="tx1"/>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www.wvpublic.org/energy-environment/2022-11-01/southern-w-va-to-benefit-from-federal-flood-protection-funds" TargetMode="External"/><Relationship Id="rId13" Type="http://schemas.openxmlformats.org/officeDocument/2006/relationships/image" Target="../media/image17.png"/><Relationship Id="rId3" Type="http://schemas.openxmlformats.org/officeDocument/2006/relationships/hyperlink" Target="https://www.mapwv.gov/flood/map/?wkid=102100&amp;x=-9084964&amp;y=4635935&amp;l=4&amp;v=2" TargetMode="External"/><Relationship Id="rId7" Type="http://schemas.openxmlformats.org/officeDocument/2006/relationships/hyperlink" Target="https://content.govdelivery.com/accounts/USDHSFEMA/bulletins/32c8674" TargetMode="External"/><Relationship Id="rId12"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data.wvgis.wvu.edu/pub/RA/State/CL/Landslide/Papers_Methodology/Landslide_Susceptibility_Methodology_RidgeValley_Paper.pdf" TargetMode="External"/><Relationship Id="rId11" Type="http://schemas.openxmlformats.org/officeDocument/2006/relationships/image" Target="../media/image19.jpg"/><Relationship Id="rId5" Type="http://schemas.openxmlformats.org/officeDocument/2006/relationships/hyperlink" Target="https://data.wvgis.wvu.edu/pub/RA/_resources/RPDC/R3HPM_Full_10132022.pdf" TargetMode="External"/><Relationship Id="rId10" Type="http://schemas.openxmlformats.org/officeDocument/2006/relationships/image" Target="../media/image18.jpg"/><Relationship Id="rId4" Type="http://schemas.openxmlformats.org/officeDocument/2006/relationships/hyperlink" Target="https://data.wvgis.wvu.edu/pub/RA/_engage/_IndexDocs/" TargetMode="External"/><Relationship Id="rId9" Type="http://schemas.openxmlformats.org/officeDocument/2006/relationships/hyperlink" Target="https://www.wvpublic.org/energy-environment/2022-11-07/six-years-on-researchers-studying-greenbrier-county-flood-resiliency-response-effor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arcg.is/iKDvj"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mapwv.gov/flood/map/?wkid=102100&amp;x=-9092792&amp;y=4753421&amp;l=10&amp;v=2"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data.wvgis.wvu.edu/pub/RA/_resources/NRCS/Elkhorn/2022.08.04.WV_PlanEA_Elkhorn_FINAL.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wvpublic.org/energy-environment/2022-11-01/southern-w-va-to-benefit-from-federal-flood-protection-funds" TargetMode="External"/><Relationship Id="rId5" Type="http://schemas.openxmlformats.org/officeDocument/2006/relationships/hyperlink" Target="https://content.govdelivery.com/accounts/USDHSFEMA/bulletins/32c8674" TargetMode="External"/><Relationship Id="rId4" Type="http://schemas.openxmlformats.org/officeDocument/2006/relationships/hyperlink" Target="https://www.mapwv.gov/flood/map/?wkid=102100&amp;x=-9083644&amp;y=4532187&amp;l=9&amp;v=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hyperlink" Target="http://mapwv.gov/flood/map/?wkid=102100&amp;x=-8990620&amp;y=4575591&amp;l=14&amp;v=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32C9E-94CA-41BF-AE46-A7CF566DA845}"/>
              </a:ext>
            </a:extLst>
          </p:cNvPr>
          <p:cNvSpPr>
            <a:spLocks noGrp="1"/>
          </p:cNvSpPr>
          <p:nvPr>
            <p:ph type="title"/>
          </p:nvPr>
        </p:nvSpPr>
        <p:spPr>
          <a:xfrm>
            <a:off x="738186" y="3132356"/>
            <a:ext cx="10715627" cy="743347"/>
          </a:xfrm>
        </p:spPr>
        <p:txBody>
          <a:bodyPr>
            <a:normAutofit/>
          </a:bodyPr>
          <a:lstStyle/>
          <a:p>
            <a:r>
              <a:rPr lang="en-US" dirty="0">
                <a:latin typeface="Franklin Gothic Medium"/>
                <a:ea typeface="Open Sans"/>
                <a:cs typeface="Open Sans"/>
              </a:rPr>
              <a:t>Kurt Donaldson</a:t>
            </a:r>
          </a:p>
        </p:txBody>
      </p:sp>
      <p:sp>
        <p:nvSpPr>
          <p:cNvPr id="6" name="Text Placeholder 5">
            <a:extLst>
              <a:ext uri="{FF2B5EF4-FFF2-40B4-BE49-F238E27FC236}">
                <a16:creationId xmlns:a16="http://schemas.microsoft.com/office/drawing/2014/main" id="{A7972979-E8D3-43E1-A7ED-BF60FECA74E9}"/>
              </a:ext>
            </a:extLst>
          </p:cNvPr>
          <p:cNvSpPr>
            <a:spLocks noGrp="1"/>
          </p:cNvSpPr>
          <p:nvPr>
            <p:ph type="body" sz="quarter" idx="10"/>
          </p:nvPr>
        </p:nvSpPr>
        <p:spPr>
          <a:xfrm>
            <a:off x="745064" y="3863000"/>
            <a:ext cx="10708748" cy="1154477"/>
          </a:xfrm>
        </p:spPr>
        <p:txBody>
          <a:bodyPr>
            <a:normAutofit/>
          </a:bodyPr>
          <a:lstStyle/>
          <a:p>
            <a:pPr marL="0" marR="0">
              <a:spcBef>
                <a:spcPts val="0"/>
              </a:spcBef>
              <a:spcAft>
                <a:spcPts val="0"/>
              </a:spcAft>
            </a:pPr>
            <a:r>
              <a:rPr lang="en-US" sz="2000" dirty="0">
                <a:latin typeface="Franklin Gothic Medium"/>
                <a:ea typeface="Open Sans"/>
                <a:cs typeface="Open Sans"/>
              </a:rPr>
              <a:t>Manager</a:t>
            </a:r>
          </a:p>
          <a:p>
            <a:pPr marL="0" marR="0">
              <a:spcBef>
                <a:spcPts val="0"/>
              </a:spcBef>
              <a:spcAft>
                <a:spcPts val="0"/>
              </a:spcAft>
            </a:pPr>
            <a:r>
              <a:rPr lang="en-US" sz="2000" dirty="0">
                <a:latin typeface="Franklin Gothic Medium"/>
                <a:ea typeface="Open Sans"/>
                <a:cs typeface="Open Sans"/>
              </a:rPr>
              <a:t>West Virginia GIS Technical Center</a:t>
            </a:r>
          </a:p>
          <a:p>
            <a:pPr marL="0" marR="0">
              <a:spcBef>
                <a:spcPts val="0"/>
              </a:spcBef>
              <a:spcAft>
                <a:spcPts val="0"/>
              </a:spcAft>
            </a:pPr>
            <a:r>
              <a:rPr lang="en-US" sz="2000" dirty="0">
                <a:latin typeface="Franklin Gothic Medium"/>
                <a:ea typeface="Open Sans"/>
                <a:cs typeface="Open Sans"/>
              </a:rPr>
              <a:t>West Virginia </a:t>
            </a:r>
            <a:r>
              <a:rPr lang="en-US" sz="2000" dirty="0" smtClean="0">
                <a:latin typeface="Franklin Gothic Medium"/>
                <a:ea typeface="Open Sans"/>
                <a:cs typeface="Open Sans"/>
              </a:rPr>
              <a:t>University</a:t>
            </a:r>
          </a:p>
          <a:p>
            <a:pPr marL="0" marR="0">
              <a:spcBef>
                <a:spcPts val="0"/>
              </a:spcBef>
              <a:spcAft>
                <a:spcPts val="0"/>
              </a:spcAft>
            </a:pPr>
            <a:endParaRPr lang="en-US" dirty="0" smtClean="0">
              <a:latin typeface="Franklin Gothic Medium"/>
              <a:ea typeface="Open Sans"/>
              <a:cs typeface="Open Sans"/>
            </a:endParaRPr>
          </a:p>
          <a:p>
            <a:pPr marL="0" marR="0">
              <a:spcBef>
                <a:spcPts val="0"/>
              </a:spcBef>
              <a:spcAft>
                <a:spcPts val="0"/>
              </a:spcAft>
            </a:pPr>
            <a:endParaRPr lang="en-US" dirty="0">
              <a:latin typeface="Franklin Gothic Medium"/>
              <a:ea typeface="Open Sans"/>
              <a:cs typeface="Open Sans"/>
            </a:endParaRPr>
          </a:p>
        </p:txBody>
      </p:sp>
      <p:sp>
        <p:nvSpPr>
          <p:cNvPr id="7" name="Rectangle 6">
            <a:extLst>
              <a:ext uri="{FF2B5EF4-FFF2-40B4-BE49-F238E27FC236}">
                <a16:creationId xmlns:a16="http://schemas.microsoft.com/office/drawing/2014/main" id="{501633BC-C6CC-43D4-9ECD-489357AE4F8D}"/>
              </a:ext>
            </a:extLst>
          </p:cNvPr>
          <p:cNvSpPr/>
          <p:nvPr/>
        </p:nvSpPr>
        <p:spPr>
          <a:xfrm>
            <a:off x="991964" y="996808"/>
            <a:ext cx="1654090" cy="2075717"/>
          </a:xfrm>
          <a:prstGeom prst="rect">
            <a:avLst/>
          </a:prstGeom>
          <a:ln>
            <a:solidFill>
              <a:schemeClr val="bg1"/>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srgbClr val="FF0000"/>
                </a:solidFill>
              </a:rPr>
              <a:t>Insert photo</a:t>
            </a:r>
          </a:p>
        </p:txBody>
      </p:sp>
      <p:pic>
        <p:nvPicPr>
          <p:cNvPr id="8" name="Picture 7">
            <a:extLst>
              <a:ext uri="{FF2B5EF4-FFF2-40B4-BE49-F238E27FC236}">
                <a16:creationId xmlns:a16="http://schemas.microsoft.com/office/drawing/2014/main" id="{D6C680CC-C1B2-48C0-895C-4CE8E38D95DC}"/>
              </a:ext>
            </a:extLst>
          </p:cNvPr>
          <p:cNvPicPr>
            <a:picLocks noChangeAspect="1"/>
          </p:cNvPicPr>
          <p:nvPr/>
        </p:nvPicPr>
        <p:blipFill>
          <a:blip r:embed="rId3"/>
          <a:stretch>
            <a:fillRect/>
          </a:stretch>
        </p:blipFill>
        <p:spPr>
          <a:xfrm flipH="1">
            <a:off x="992456" y="1002520"/>
            <a:ext cx="1654088" cy="2077132"/>
          </a:xfrm>
          <a:prstGeom prst="rect">
            <a:avLst/>
          </a:prstGeom>
        </p:spPr>
      </p:pic>
      <p:sp>
        <p:nvSpPr>
          <p:cNvPr id="2" name="TextBox 1"/>
          <p:cNvSpPr txBox="1"/>
          <p:nvPr/>
        </p:nvSpPr>
        <p:spPr>
          <a:xfrm>
            <a:off x="738186" y="5627077"/>
            <a:ext cx="8241323" cy="646331"/>
          </a:xfrm>
          <a:prstGeom prst="rect">
            <a:avLst/>
          </a:prstGeom>
          <a:noFill/>
        </p:spPr>
        <p:txBody>
          <a:bodyPr wrap="square" rtlCol="0">
            <a:spAutoFit/>
          </a:bodyPr>
          <a:lstStyle/>
          <a:p>
            <a:r>
              <a:rPr lang="en-US" dirty="0">
                <a:solidFill>
                  <a:schemeClr val="bg1"/>
                </a:solidFill>
              </a:rPr>
              <a:t>FEMA Coffee Break: Utilizing University Partnerships in Hazard Mitigation </a:t>
            </a:r>
            <a:r>
              <a:rPr lang="en-US" dirty="0" smtClean="0">
                <a:solidFill>
                  <a:schemeClr val="bg1"/>
                </a:solidFill>
              </a:rPr>
              <a:t>Planning</a:t>
            </a:r>
          </a:p>
          <a:p>
            <a:r>
              <a:rPr lang="en-US" dirty="0" smtClean="0">
                <a:solidFill>
                  <a:schemeClr val="bg1"/>
                </a:solidFill>
              </a:rPr>
              <a:t>November 23, 2022</a:t>
            </a:r>
            <a:endParaRPr lang="en-US" dirty="0">
              <a:solidFill>
                <a:schemeClr val="bg1"/>
              </a:solidFill>
            </a:endParaRPr>
          </a:p>
        </p:txBody>
      </p:sp>
    </p:spTree>
    <p:extLst>
      <p:ext uri="{BB962C8B-B14F-4D97-AF65-F5344CB8AC3E}">
        <p14:creationId xmlns:p14="http://schemas.microsoft.com/office/powerpoint/2010/main" val="810705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CCA5F2-BAEE-490C-A0B7-A632F46CDDA7}"/>
              </a:ext>
            </a:extLst>
          </p:cNvPr>
          <p:cNvSpPr>
            <a:spLocks noGrp="1"/>
          </p:cNvSpPr>
          <p:nvPr>
            <p:ph type="title"/>
          </p:nvPr>
        </p:nvSpPr>
        <p:spPr>
          <a:xfrm>
            <a:off x="738186" y="386809"/>
            <a:ext cx="10715627" cy="743347"/>
          </a:xfrm>
        </p:spPr>
        <p:txBody>
          <a:bodyPr>
            <a:normAutofit/>
          </a:bodyPr>
          <a:lstStyle/>
          <a:p>
            <a:r>
              <a:rPr lang="en-US" dirty="0">
                <a:highlight>
                  <a:srgbClr val="FFFF00"/>
                </a:highlight>
              </a:rPr>
              <a:t>WVU Faculty Supporting Hazard Mitigation Projects</a:t>
            </a:r>
            <a:endParaRPr lang="en-US" dirty="0"/>
          </a:p>
        </p:txBody>
      </p:sp>
      <p:sp>
        <p:nvSpPr>
          <p:cNvPr id="6" name="Slide Number Placeholder 3">
            <a:extLst>
              <a:ext uri="{FF2B5EF4-FFF2-40B4-BE49-F238E27FC236}">
                <a16:creationId xmlns:a16="http://schemas.microsoft.com/office/drawing/2014/main" id="{9FCD6FF9-587A-4F80-8151-859E0A363933}"/>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2</a:t>
            </a:fld>
            <a:endParaRPr lang="en-US" dirty="0">
              <a:solidFill>
                <a:srgbClr val="5A5B5D"/>
              </a:solidFill>
            </a:endParaRPr>
          </a:p>
        </p:txBody>
      </p:sp>
      <p:graphicFrame>
        <p:nvGraphicFramePr>
          <p:cNvPr id="7" name="Content Placeholder 6">
            <a:extLst>
              <a:ext uri="{FF2B5EF4-FFF2-40B4-BE49-F238E27FC236}">
                <a16:creationId xmlns:a16="http://schemas.microsoft.com/office/drawing/2014/main" id="{EBF478DE-D1A2-4F6C-BBA3-C28BE3221A25}"/>
              </a:ext>
            </a:extLst>
          </p:cNvPr>
          <p:cNvGraphicFramePr>
            <a:graphicFrameLocks noGrp="1"/>
          </p:cNvGraphicFramePr>
          <p:nvPr>
            <p:ph idx="1"/>
            <p:extLst>
              <p:ext uri="{D42A27DB-BD31-4B8C-83A1-F6EECF244321}">
                <p14:modId xmlns:p14="http://schemas.microsoft.com/office/powerpoint/2010/main" val="3567324098"/>
              </p:ext>
            </p:extLst>
          </p:nvPr>
        </p:nvGraphicFramePr>
        <p:xfrm>
          <a:off x="640557" y="2028451"/>
          <a:ext cx="11314736" cy="3611149"/>
        </p:xfrm>
        <a:graphic>
          <a:graphicData uri="http://schemas.openxmlformats.org/drawingml/2006/table">
            <a:tbl>
              <a:tblPr firstRow="1" bandRow="1">
                <a:tableStyleId>{5C22544A-7EE6-4342-B048-85BDC9FD1C3A}</a:tableStyleId>
              </a:tblPr>
              <a:tblGrid>
                <a:gridCol w="2148450">
                  <a:extLst>
                    <a:ext uri="{9D8B030D-6E8A-4147-A177-3AD203B41FA5}">
                      <a16:colId xmlns:a16="http://schemas.microsoft.com/office/drawing/2014/main" val="1967152096"/>
                    </a:ext>
                  </a:extLst>
                </a:gridCol>
                <a:gridCol w="1078387">
                  <a:extLst>
                    <a:ext uri="{9D8B030D-6E8A-4147-A177-3AD203B41FA5}">
                      <a16:colId xmlns:a16="http://schemas.microsoft.com/office/drawing/2014/main" val="705705535"/>
                    </a:ext>
                  </a:extLst>
                </a:gridCol>
                <a:gridCol w="2228606">
                  <a:extLst>
                    <a:ext uri="{9D8B030D-6E8A-4147-A177-3AD203B41FA5}">
                      <a16:colId xmlns:a16="http://schemas.microsoft.com/office/drawing/2014/main" val="2051400628"/>
                    </a:ext>
                  </a:extLst>
                </a:gridCol>
                <a:gridCol w="3545664">
                  <a:extLst>
                    <a:ext uri="{9D8B030D-6E8A-4147-A177-3AD203B41FA5}">
                      <a16:colId xmlns:a16="http://schemas.microsoft.com/office/drawing/2014/main" val="3700577149"/>
                    </a:ext>
                  </a:extLst>
                </a:gridCol>
                <a:gridCol w="2313629">
                  <a:extLst>
                    <a:ext uri="{9D8B030D-6E8A-4147-A177-3AD203B41FA5}">
                      <a16:colId xmlns:a16="http://schemas.microsoft.com/office/drawing/2014/main" val="3859950098"/>
                    </a:ext>
                  </a:extLst>
                </a:gridCol>
              </a:tblGrid>
              <a:tr h="261710">
                <a:tc>
                  <a:txBody>
                    <a:bodyPr/>
                    <a:lstStyle/>
                    <a:p>
                      <a:pPr algn="ctr" fontAlgn="b"/>
                      <a:r>
                        <a:rPr lang="en-US" sz="1300" u="none" strike="noStrike" dirty="0">
                          <a:effectLst/>
                        </a:rPr>
                        <a:t>HAZARD MITIGATION PROJECT</a:t>
                      </a:r>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algn="ctr" fontAlgn="b"/>
                      <a:r>
                        <a:rPr lang="en-US" sz="1300" u="none" strike="noStrike" dirty="0">
                          <a:effectLst/>
                        </a:rPr>
                        <a:t>FUNDING SOURCE</a:t>
                      </a:r>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300" u="none" strike="noStrike" dirty="0">
                          <a:effectLst/>
                        </a:rPr>
                        <a:t>FACULTY MEMBER</a:t>
                      </a:r>
                      <a:endParaRPr lang="en-US" sz="1300" b="0" i="0" u="none" strike="noStrike" dirty="0">
                        <a:solidFill>
                          <a:srgbClr val="000000"/>
                        </a:solidFill>
                        <a:effectLst/>
                        <a:latin typeface="Calibri" panose="020F0502020204030204" pitchFamily="34" charset="0"/>
                      </a:endParaRPr>
                    </a:p>
                    <a:p>
                      <a:pPr algn="ctr" fontAlgn="b"/>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algn="ctr" fontAlgn="b"/>
                      <a:r>
                        <a:rPr lang="en-US" sz="1300" u="none" strike="noStrike" dirty="0">
                          <a:effectLst/>
                        </a:rPr>
                        <a:t>ORGANIZATION &amp; EXPERTISE</a:t>
                      </a:r>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algn="ctr" fontAlgn="b"/>
                      <a:r>
                        <a:rPr lang="en-US" sz="1300" b="1" i="0" u="none" strike="noStrike" dirty="0">
                          <a:solidFill>
                            <a:schemeClr val="bg1"/>
                          </a:solidFill>
                          <a:effectLst/>
                          <a:latin typeface="Calibri" panose="020F0502020204030204" pitchFamily="34" charset="0"/>
                        </a:rPr>
                        <a:t>LINK</a:t>
                      </a:r>
                    </a:p>
                  </a:txBody>
                  <a:tcPr marL="11663" marR="11663" marT="11663" marB="0"/>
                </a:tc>
                <a:extLst>
                  <a:ext uri="{0D108BD9-81ED-4DB2-BD59-A6C34878D82A}">
                    <a16:rowId xmlns:a16="http://schemas.microsoft.com/office/drawing/2014/main" val="462586015"/>
                  </a:ext>
                </a:extLst>
              </a:tr>
              <a:tr h="466973">
                <a:tc>
                  <a:txBody>
                    <a:bodyPr/>
                    <a:lstStyle/>
                    <a:p>
                      <a:pPr algn="ctr" fontAlgn="b"/>
                      <a:r>
                        <a:rPr lang="en-US" sz="1600" b="0" i="0" u="none" strike="noStrike" dirty="0">
                          <a:solidFill>
                            <a:srgbClr val="000000"/>
                          </a:solidFill>
                          <a:effectLst/>
                          <a:latin typeface="+mn-lt"/>
                        </a:rPr>
                        <a:t>Statewide</a:t>
                      </a:r>
                      <a:br>
                        <a:rPr lang="en-US" sz="1600" b="0" i="0" u="none" strike="noStrike" dirty="0">
                          <a:solidFill>
                            <a:srgbClr val="000000"/>
                          </a:solidFill>
                          <a:effectLst/>
                          <a:latin typeface="+mn-lt"/>
                        </a:rPr>
                      </a:br>
                      <a:r>
                        <a:rPr lang="en-US" sz="1600" b="0" i="0" u="none" strike="noStrike" dirty="0">
                          <a:solidFill>
                            <a:srgbClr val="000000"/>
                          </a:solidFill>
                          <a:effectLst/>
                          <a:latin typeface="+mn-lt"/>
                        </a:rPr>
                        <a:t> Risk Assessments</a:t>
                      </a:r>
                    </a:p>
                  </a:txBody>
                  <a:tcPr marL="11663" marR="11663" marT="11663" marB="0" anchor="ctr"/>
                </a:tc>
                <a:tc>
                  <a:txBody>
                    <a:bodyPr/>
                    <a:lstStyle/>
                    <a:p>
                      <a:pPr algn="ctr" fontAlgn="b"/>
                      <a:r>
                        <a:rPr lang="en-US" sz="1600" b="0" i="0" u="none" strike="noStrike" dirty="0">
                          <a:solidFill>
                            <a:srgbClr val="000000"/>
                          </a:solidFill>
                          <a:effectLst/>
                          <a:latin typeface="+mn-lt"/>
                        </a:rPr>
                        <a:t>HMGP, CTP</a:t>
                      </a:r>
                    </a:p>
                  </a:txBody>
                  <a:tcPr marL="11663" marR="11663" marT="11663" marB="0" anchor="ctr"/>
                </a:tc>
                <a:tc>
                  <a:txBody>
                    <a:bodyPr/>
                    <a:lstStyle/>
                    <a:p>
                      <a:pPr algn="l" fontAlgn="b"/>
                      <a:r>
                        <a:rPr lang="en-US" sz="1600" b="0" i="0" u="none" strike="noStrike" dirty="0">
                          <a:solidFill>
                            <a:srgbClr val="000000"/>
                          </a:solidFill>
                          <a:effectLst/>
                          <a:latin typeface="+mn-lt"/>
                        </a:rPr>
                        <a:t> Kurt Donaldson</a:t>
                      </a:r>
                    </a:p>
                  </a:txBody>
                  <a:tcPr marL="11663" marR="11663" marT="11663" marB="0" anchor="ctr"/>
                </a:tc>
                <a:tc>
                  <a:txBody>
                    <a:bodyPr/>
                    <a:lstStyle/>
                    <a:p>
                      <a:pPr algn="l" fontAlgn="b"/>
                      <a:r>
                        <a:rPr lang="en-US" sz="1600" b="0" i="0" u="none" strike="noStrike" dirty="0">
                          <a:solidFill>
                            <a:srgbClr val="000000"/>
                          </a:solidFill>
                          <a:effectLst/>
                          <a:latin typeface="+mn-lt"/>
                        </a:rPr>
                        <a:t>WVU GIS Technical Center (online interactive map viewing applications</a:t>
                      </a:r>
                      <a:r>
                        <a:rPr lang="en-US" sz="1600" b="0" i="1" u="none" strike="noStrike" dirty="0">
                          <a:solidFill>
                            <a:srgbClr val="000000"/>
                          </a:solidFill>
                          <a:effectLst/>
                          <a:latin typeface="+mn-lt"/>
                        </a:rPr>
                        <a:t>, TEIF/TEAL</a:t>
                      </a:r>
                      <a:r>
                        <a:rPr lang="en-US" sz="1600" b="0" i="1" u="none" strike="noStrike" baseline="30000" dirty="0">
                          <a:solidFill>
                            <a:srgbClr val="000000"/>
                          </a:solidFill>
                          <a:effectLst/>
                          <a:latin typeface="+mn-lt"/>
                        </a:rPr>
                        <a:t>1</a:t>
                      </a:r>
                      <a:r>
                        <a:rPr lang="en-US" sz="1600" b="0" i="1" u="none" strike="noStrike" dirty="0">
                          <a:solidFill>
                            <a:srgbClr val="000000"/>
                          </a:solidFill>
                          <a:effectLst/>
                          <a:latin typeface="+mn-lt"/>
                        </a:rPr>
                        <a:t> risk assessments, flood visualizations</a:t>
                      </a:r>
                      <a:r>
                        <a:rPr lang="en-US" sz="1600" b="0" i="0" u="none" strike="noStrike" dirty="0">
                          <a:solidFill>
                            <a:srgbClr val="000000"/>
                          </a:solidFill>
                          <a:effectLst/>
                          <a:latin typeface="+mn-lt"/>
                        </a:rPr>
                        <a:t>)</a:t>
                      </a:r>
                    </a:p>
                  </a:txBody>
                  <a:tcPr marL="11663" marR="11663" marT="11663" marB="0" anchor="ctr"/>
                </a:tc>
                <a:tc>
                  <a:txBody>
                    <a:bodyPr/>
                    <a:lstStyle/>
                    <a:p>
                      <a:pPr algn="l" fontAlgn="b"/>
                      <a:r>
                        <a:rPr lang="en-US" sz="1400" b="0" i="0" u="none" strike="noStrike" dirty="0">
                          <a:solidFill>
                            <a:srgbClr val="000000"/>
                          </a:solidFill>
                          <a:effectLst/>
                          <a:latin typeface="+mn-lt"/>
                          <a:hlinkClick r:id="rId3"/>
                        </a:rPr>
                        <a:t>WV Flood Tool</a:t>
                      </a:r>
                      <a:r>
                        <a:rPr lang="en-US" sz="1400" b="0" i="0" u="none" strike="noStrike" dirty="0">
                          <a:solidFill>
                            <a:srgbClr val="000000"/>
                          </a:solidFill>
                          <a:effectLst/>
                          <a:latin typeface="+mn-lt"/>
                        </a:rPr>
                        <a:t/>
                      </a:r>
                      <a:br>
                        <a:rPr lang="en-US" sz="1400" b="0" i="0" u="none" strike="noStrike" dirty="0">
                          <a:solidFill>
                            <a:srgbClr val="000000"/>
                          </a:solidFill>
                          <a:effectLst/>
                          <a:latin typeface="+mn-lt"/>
                        </a:rPr>
                      </a:br>
                      <a:r>
                        <a:rPr lang="en-US" sz="1400" b="0" i="0" u="none" strike="noStrike" dirty="0">
                          <a:solidFill>
                            <a:srgbClr val="000000"/>
                          </a:solidFill>
                          <a:effectLst/>
                          <a:latin typeface="+mn-lt"/>
                          <a:hlinkClick r:id="rId4"/>
                        </a:rPr>
                        <a:t>Statewide RA Products &amp; Data</a:t>
                      </a:r>
                      <a:r>
                        <a:rPr lang="en-US" sz="1400" b="0" i="0" u="none" strike="noStrike" dirty="0">
                          <a:solidFill>
                            <a:srgbClr val="000000"/>
                          </a:solidFill>
                          <a:effectLst/>
                          <a:latin typeface="+mn-lt"/>
                        </a:rPr>
                        <a:t/>
                      </a:r>
                      <a:br>
                        <a:rPr lang="en-US" sz="1400" b="0" i="0" u="none" strike="noStrike" dirty="0">
                          <a:solidFill>
                            <a:srgbClr val="000000"/>
                          </a:solidFill>
                          <a:effectLst/>
                          <a:latin typeface="+mn-lt"/>
                        </a:rPr>
                      </a:br>
                      <a:r>
                        <a:rPr lang="en-US" sz="1400" b="0" i="0" u="none" strike="noStrike" dirty="0">
                          <a:solidFill>
                            <a:srgbClr val="000000"/>
                          </a:solidFill>
                          <a:effectLst/>
                          <a:latin typeface="+mn-lt"/>
                          <a:hlinkClick r:id="rId5"/>
                        </a:rPr>
                        <a:t>WV Region 3 Plan w TEIF data</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714947263"/>
                  </a:ext>
                </a:extLst>
              </a:tr>
              <a:tr h="0">
                <a:tc>
                  <a:txBody>
                    <a:bodyPr/>
                    <a:lstStyle/>
                    <a:p>
                      <a:pPr algn="ctr" fontAlgn="b"/>
                      <a:r>
                        <a:rPr lang="en-US" sz="1600" u="none" strike="noStrike" dirty="0">
                          <a:effectLst/>
                          <a:latin typeface="+mn-lt"/>
                        </a:rPr>
                        <a:t>Landslide Susceptibility Modeling</a:t>
                      </a:r>
                      <a:endParaRPr lang="en-US" sz="1600" b="0" i="0" u="none" strike="noStrike" dirty="0">
                        <a:solidFill>
                          <a:srgbClr val="000000"/>
                        </a:solidFill>
                        <a:effectLst/>
                        <a:latin typeface="+mn-lt"/>
                      </a:endParaRPr>
                    </a:p>
                  </a:txBody>
                  <a:tcPr marL="11663" marR="11663" marT="11663" marB="0" anchor="ctr"/>
                </a:tc>
                <a:tc>
                  <a:txBody>
                    <a:bodyPr/>
                    <a:lstStyle/>
                    <a:p>
                      <a:pPr algn="ctr" fontAlgn="b"/>
                      <a:r>
                        <a:rPr lang="en-US" sz="1600" u="none" strike="noStrike" dirty="0">
                          <a:effectLst/>
                          <a:latin typeface="+mn-lt"/>
                        </a:rPr>
                        <a:t>HMGP</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 Aaron Maxwell</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WVU Geography Professor</a:t>
                      </a:r>
                      <a:br>
                        <a:rPr lang="en-US" sz="1600" u="none" strike="noStrike" dirty="0">
                          <a:effectLst/>
                          <a:latin typeface="+mn-lt"/>
                        </a:rPr>
                      </a:br>
                      <a:r>
                        <a:rPr lang="en-US" sz="1600" u="none" strike="noStrike" dirty="0">
                          <a:effectLst/>
                          <a:latin typeface="+mn-lt"/>
                        </a:rPr>
                        <a:t>(</a:t>
                      </a:r>
                      <a:r>
                        <a:rPr lang="en-US" sz="1600" i="1" u="none" strike="noStrike" dirty="0">
                          <a:effectLst/>
                          <a:latin typeface="+mn-lt"/>
                        </a:rPr>
                        <a:t>landslide modeling, machine learning, remote sensing)</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400" b="0" i="0" u="none" strike="noStrike" dirty="0">
                          <a:solidFill>
                            <a:srgbClr val="000000"/>
                          </a:solidFill>
                          <a:effectLst/>
                          <a:latin typeface="+mn-lt"/>
                          <a:hlinkClick r:id="rId6"/>
                        </a:rPr>
                        <a:t>Published Landslide Paper </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407559937"/>
                  </a:ext>
                </a:extLst>
              </a:tr>
              <a:tr h="800805">
                <a:tc>
                  <a:txBody>
                    <a:bodyPr/>
                    <a:lstStyle/>
                    <a:p>
                      <a:pPr algn="ctr" fontAlgn="b"/>
                      <a:r>
                        <a:rPr lang="en-US" sz="1600" u="none" strike="noStrike" dirty="0">
                          <a:effectLst/>
                          <a:latin typeface="+mn-lt"/>
                        </a:rPr>
                        <a:t>Flood Buyouts</a:t>
                      </a:r>
                      <a:endParaRPr lang="en-US" sz="1600" b="0" i="0" u="none" strike="noStrike" dirty="0">
                        <a:solidFill>
                          <a:srgbClr val="000000"/>
                        </a:solidFill>
                        <a:effectLst/>
                        <a:latin typeface="+mn-lt"/>
                      </a:endParaRPr>
                    </a:p>
                  </a:txBody>
                  <a:tcPr marL="11663" marR="11663" marT="11663" marB="0" anchor="ctr"/>
                </a:tc>
                <a:tc>
                  <a:txBody>
                    <a:bodyPr/>
                    <a:lstStyle/>
                    <a:p>
                      <a:pPr algn="ctr" fontAlgn="b"/>
                      <a:r>
                        <a:rPr lang="en-US" sz="1600" u="none" strike="noStrike" dirty="0">
                          <a:effectLst/>
                          <a:latin typeface="+mn-lt"/>
                        </a:rPr>
                        <a:t>NRCS</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 Katherine Garvey</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WVU Land Use and Sustainability Law Clinic (legal and planning services)</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400" b="0" i="0" u="none" strike="noStrike" dirty="0">
                          <a:solidFill>
                            <a:srgbClr val="000000"/>
                          </a:solidFill>
                          <a:effectLst/>
                          <a:latin typeface="+mn-lt"/>
                          <a:hlinkClick r:id="rId7"/>
                        </a:rPr>
                        <a:t>Region 3 Resilience Report</a:t>
                      </a:r>
                      <a:r>
                        <a:rPr lang="en-US" sz="1400" b="0" i="0" u="none" strike="noStrike" dirty="0">
                          <a:solidFill>
                            <a:srgbClr val="000000"/>
                          </a:solidFill>
                          <a:effectLst/>
                          <a:latin typeface="+mn-lt"/>
                        </a:rPr>
                        <a:t> </a:t>
                      </a:r>
                      <a:r>
                        <a:rPr lang="en-US" sz="1400" b="0" i="0" u="none" strike="noStrike" dirty="0">
                          <a:solidFill>
                            <a:srgbClr val="000000"/>
                          </a:solidFill>
                          <a:effectLst/>
                          <a:latin typeface="+mn-lt"/>
                          <a:hlinkClick r:id="rId8"/>
                        </a:rPr>
                        <a:t>WV Public Broadcasting</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767537394"/>
                  </a:ext>
                </a:extLst>
              </a:tr>
              <a:tr h="672235">
                <a:tc>
                  <a:txBody>
                    <a:bodyPr/>
                    <a:lstStyle/>
                    <a:p>
                      <a:pPr algn="ctr" fontAlgn="b"/>
                      <a:r>
                        <a:rPr lang="en-US" sz="1600" u="none" strike="noStrike" dirty="0">
                          <a:effectLst/>
                          <a:latin typeface="+mn-lt"/>
                        </a:rPr>
                        <a:t>Community Recovery and Resiliency</a:t>
                      </a:r>
                      <a:endParaRPr lang="en-US" sz="1600" b="0" i="0" u="none" strike="noStrike" dirty="0">
                        <a:solidFill>
                          <a:srgbClr val="000000"/>
                        </a:solidFill>
                        <a:effectLst/>
                        <a:latin typeface="+mn-lt"/>
                      </a:endParaRPr>
                    </a:p>
                  </a:txBody>
                  <a:tcPr marL="11663" marR="11663" marT="11663" marB="0" anchor="ctr"/>
                </a:tc>
                <a:tc>
                  <a:txBody>
                    <a:bodyPr/>
                    <a:lstStyle/>
                    <a:p>
                      <a:pPr algn="ctr" fontAlgn="b"/>
                      <a:r>
                        <a:rPr lang="en-US" sz="1600" u="none" strike="noStrike" dirty="0">
                          <a:effectLst/>
                          <a:latin typeface="+mn-lt"/>
                        </a:rPr>
                        <a:t>NSF</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 Jamie Shinn</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WVU Geography Professor</a:t>
                      </a:r>
                      <a:br>
                        <a:rPr lang="en-US" sz="1600" u="none" strike="noStrike" dirty="0">
                          <a:effectLst/>
                          <a:latin typeface="+mn-lt"/>
                        </a:rPr>
                      </a:br>
                      <a:r>
                        <a:rPr lang="en-US" sz="1600" u="none" strike="noStrike" dirty="0">
                          <a:effectLst/>
                          <a:latin typeface="+mn-lt"/>
                        </a:rPr>
                        <a:t>(</a:t>
                      </a:r>
                      <a:r>
                        <a:rPr lang="en-US" sz="1600" i="1" u="none" strike="noStrike" dirty="0">
                          <a:effectLst/>
                          <a:latin typeface="+mn-lt"/>
                        </a:rPr>
                        <a:t>social science, community engagement</a:t>
                      </a:r>
                      <a:r>
                        <a:rPr lang="en-US" sz="1600" u="none" strike="noStrike" dirty="0">
                          <a:effectLst/>
                          <a:latin typeface="+mn-lt"/>
                        </a:rPr>
                        <a:t>)</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400" b="0" i="0" u="none" strike="noStrike" dirty="0">
                          <a:solidFill>
                            <a:srgbClr val="000000"/>
                          </a:solidFill>
                          <a:effectLst/>
                          <a:latin typeface="+mn-lt"/>
                          <a:hlinkClick r:id="rId9"/>
                        </a:rPr>
                        <a:t>WV Public Broadcasting</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2311814898"/>
                  </a:ext>
                </a:extLst>
              </a:tr>
            </a:tbl>
          </a:graphicData>
        </a:graphic>
      </p:graphicFrame>
      <p:pic>
        <p:nvPicPr>
          <p:cNvPr id="8" name="Picture 7" descr="A close-up of a person smiling&#10;&#10;Description automatically generated">
            <a:extLst>
              <a:ext uri="{FF2B5EF4-FFF2-40B4-BE49-F238E27FC236}">
                <a16:creationId xmlns:a16="http://schemas.microsoft.com/office/drawing/2014/main" id="{B6CA27F7-89C3-40AB-8F1F-EEF9671EB97E}"/>
              </a:ext>
            </a:extLst>
          </p:cNvPr>
          <p:cNvPicPr>
            <a:picLocks noChangeAspect="1"/>
          </p:cNvPicPr>
          <p:nvPr/>
        </p:nvPicPr>
        <p:blipFill>
          <a:blip r:embed="rId10"/>
          <a:stretch>
            <a:fillRect/>
          </a:stretch>
        </p:blipFill>
        <p:spPr>
          <a:xfrm>
            <a:off x="5457782" y="4202879"/>
            <a:ext cx="548369" cy="731159"/>
          </a:xfrm>
          <a:prstGeom prst="rect">
            <a:avLst/>
          </a:prstGeom>
        </p:spPr>
      </p:pic>
      <p:pic>
        <p:nvPicPr>
          <p:cNvPr id="10" name="Picture 9" descr="A person wearing a hat and standing in a field with trees and mountains in the background&#10;&#10;Description automatically generated with low confidence">
            <a:extLst>
              <a:ext uri="{FF2B5EF4-FFF2-40B4-BE49-F238E27FC236}">
                <a16:creationId xmlns:a16="http://schemas.microsoft.com/office/drawing/2014/main" id="{F4759F37-924E-4200-9123-81DDD20153DC}"/>
              </a:ext>
            </a:extLst>
          </p:cNvPr>
          <p:cNvPicPr>
            <a:picLocks noChangeAspect="1"/>
          </p:cNvPicPr>
          <p:nvPr/>
        </p:nvPicPr>
        <p:blipFill rotWithShape="1">
          <a:blip r:embed="rId11"/>
          <a:srcRect l="16284" t="19540" r="22306"/>
          <a:stretch/>
        </p:blipFill>
        <p:spPr>
          <a:xfrm>
            <a:off x="5441641" y="3469517"/>
            <a:ext cx="564508" cy="615387"/>
          </a:xfrm>
          <a:prstGeom prst="rect">
            <a:avLst/>
          </a:prstGeom>
        </p:spPr>
      </p:pic>
      <p:pic>
        <p:nvPicPr>
          <p:cNvPr id="12" name="Picture 11" descr="A person with the arms crossed&#10;&#10;Description automatically generated with low confidence">
            <a:extLst>
              <a:ext uri="{FF2B5EF4-FFF2-40B4-BE49-F238E27FC236}">
                <a16:creationId xmlns:a16="http://schemas.microsoft.com/office/drawing/2014/main" id="{B443AFBC-981E-4CC1-AAEA-A9509DD37315}"/>
              </a:ext>
            </a:extLst>
          </p:cNvPr>
          <p:cNvPicPr>
            <a:picLocks noChangeAspect="1"/>
          </p:cNvPicPr>
          <p:nvPr/>
        </p:nvPicPr>
        <p:blipFill rotWithShape="1">
          <a:blip r:embed="rId12"/>
          <a:srcRect l="24264" t="9210" r="18616" b="28703"/>
          <a:stretch/>
        </p:blipFill>
        <p:spPr>
          <a:xfrm>
            <a:off x="5466020" y="4968896"/>
            <a:ext cx="548369" cy="643177"/>
          </a:xfrm>
          <a:prstGeom prst="rect">
            <a:avLst/>
          </a:prstGeom>
        </p:spPr>
      </p:pic>
      <p:sp>
        <p:nvSpPr>
          <p:cNvPr id="14" name="TextBox 13">
            <a:extLst>
              <a:ext uri="{FF2B5EF4-FFF2-40B4-BE49-F238E27FC236}">
                <a16:creationId xmlns:a16="http://schemas.microsoft.com/office/drawing/2014/main" id="{51DAE107-1846-42B7-9E94-B2BC0465E8D4}"/>
              </a:ext>
            </a:extLst>
          </p:cNvPr>
          <p:cNvSpPr txBox="1"/>
          <p:nvPr/>
        </p:nvSpPr>
        <p:spPr>
          <a:xfrm>
            <a:off x="1091884" y="1456455"/>
            <a:ext cx="10715627" cy="369332"/>
          </a:xfrm>
          <a:prstGeom prst="rect">
            <a:avLst/>
          </a:prstGeom>
          <a:noFill/>
        </p:spPr>
        <p:txBody>
          <a:bodyPr wrap="square" rtlCol="0">
            <a:spAutoFit/>
          </a:bodyPr>
          <a:lstStyle/>
          <a:p>
            <a:r>
              <a:rPr lang="en-US" i="1" dirty="0"/>
              <a:t>Partnerships among faculty members expand the subject matter expertise for hazard mitigation planning</a:t>
            </a:r>
          </a:p>
        </p:txBody>
      </p:sp>
      <p:pic>
        <p:nvPicPr>
          <p:cNvPr id="16" name="Picture 15">
            <a:extLst>
              <a:ext uri="{FF2B5EF4-FFF2-40B4-BE49-F238E27FC236}">
                <a16:creationId xmlns:a16="http://schemas.microsoft.com/office/drawing/2014/main" id="{7BE13A9A-5219-4EB0-8856-EED46701E51F}"/>
              </a:ext>
            </a:extLst>
          </p:cNvPr>
          <p:cNvPicPr>
            <a:picLocks noChangeAspect="1"/>
          </p:cNvPicPr>
          <p:nvPr/>
        </p:nvPicPr>
        <p:blipFill>
          <a:blip r:embed="rId13"/>
          <a:stretch>
            <a:fillRect/>
          </a:stretch>
        </p:blipFill>
        <p:spPr>
          <a:xfrm flipH="1">
            <a:off x="5466018" y="2589042"/>
            <a:ext cx="540131" cy="677811"/>
          </a:xfrm>
          <a:prstGeom prst="rect">
            <a:avLst/>
          </a:prstGeom>
        </p:spPr>
      </p:pic>
      <p:sp>
        <p:nvSpPr>
          <p:cNvPr id="19" name="TextBox 18">
            <a:extLst>
              <a:ext uri="{FF2B5EF4-FFF2-40B4-BE49-F238E27FC236}">
                <a16:creationId xmlns:a16="http://schemas.microsoft.com/office/drawing/2014/main" id="{2561641D-7B88-4DCB-965A-622420ABAD54}"/>
              </a:ext>
            </a:extLst>
          </p:cNvPr>
          <p:cNvSpPr txBox="1"/>
          <p:nvPr/>
        </p:nvSpPr>
        <p:spPr>
          <a:xfrm>
            <a:off x="640557" y="5515169"/>
            <a:ext cx="5006502" cy="369332"/>
          </a:xfrm>
          <a:prstGeom prst="rect">
            <a:avLst/>
          </a:prstGeom>
          <a:noFill/>
        </p:spPr>
        <p:txBody>
          <a:bodyPr wrap="square" rtlCol="0">
            <a:spAutoFit/>
          </a:bodyPr>
          <a:lstStyle/>
          <a:p>
            <a:r>
              <a:rPr lang="en-US" sz="1200" baseline="30000" dirty="0"/>
              <a:t>1</a:t>
            </a:r>
            <a:r>
              <a:rPr lang="en-US" dirty="0"/>
              <a:t> </a:t>
            </a:r>
            <a:r>
              <a:rPr lang="en-US" sz="1100" dirty="0"/>
              <a:t>Total Exposure in Floodplain (TEIF), Total Exposure Area Landslide (TEAL)</a:t>
            </a:r>
            <a:endParaRPr lang="en-US" dirty="0"/>
          </a:p>
        </p:txBody>
      </p:sp>
    </p:spTree>
    <p:extLst>
      <p:ext uri="{BB962C8B-B14F-4D97-AF65-F5344CB8AC3E}">
        <p14:creationId xmlns:p14="http://schemas.microsoft.com/office/powerpoint/2010/main" val="1004750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C0FF2C9-3960-4FCC-9507-982355B63A43}"/>
              </a:ext>
            </a:extLst>
          </p:cNvPr>
          <p:cNvSpPr txBox="1"/>
          <p:nvPr/>
        </p:nvSpPr>
        <p:spPr>
          <a:xfrm>
            <a:off x="592109" y="5809297"/>
            <a:ext cx="11007781" cy="1077218"/>
          </a:xfrm>
          <a:prstGeom prst="rect">
            <a:avLst/>
          </a:prstGeom>
          <a:solidFill>
            <a:schemeClr val="bg1"/>
          </a:solidFill>
        </p:spPr>
        <p:txBody>
          <a:bodyPr wrap="square" rtlCol="0">
            <a:spAutoFit/>
          </a:bodyPr>
          <a:lstStyle/>
          <a:p>
            <a:pPr algn="ctr"/>
            <a:endParaRPr lang="en-US" sz="1600" b="1" i="1" dirty="0"/>
          </a:p>
          <a:p>
            <a:pPr algn="ctr"/>
            <a:endParaRPr lang="en-US" sz="1600" b="1" i="1" dirty="0"/>
          </a:p>
          <a:p>
            <a:pPr algn="ctr"/>
            <a:r>
              <a:rPr lang="en-US" sz="1600" i="1" dirty="0"/>
              <a:t>A statewide </a:t>
            </a:r>
            <a:r>
              <a:rPr lang="en-US" sz="1600" b="1" i="1" dirty="0"/>
              <a:t>landslide susceptibility </a:t>
            </a:r>
            <a:r>
              <a:rPr lang="en-US" sz="1600" i="1" dirty="0"/>
              <a:t>(high, moderate, low risk) map was created from FEMA-purchased QL2 LiDAR data</a:t>
            </a:r>
          </a:p>
          <a:p>
            <a:pPr algn="ctr"/>
            <a:endParaRPr lang="en-US" sz="1600" i="1" dirty="0"/>
          </a:p>
        </p:txBody>
      </p:sp>
      <p:sp>
        <p:nvSpPr>
          <p:cNvPr id="4" name="Title 3">
            <a:extLst>
              <a:ext uri="{FF2B5EF4-FFF2-40B4-BE49-F238E27FC236}">
                <a16:creationId xmlns:a16="http://schemas.microsoft.com/office/drawing/2014/main" id="{3031CE9B-6D0B-4B93-937A-7E98B3CE9A93}"/>
              </a:ext>
            </a:extLst>
          </p:cNvPr>
          <p:cNvSpPr>
            <a:spLocks noGrp="1"/>
          </p:cNvSpPr>
          <p:nvPr>
            <p:ph type="title"/>
          </p:nvPr>
        </p:nvSpPr>
        <p:spPr/>
        <p:txBody>
          <a:bodyPr/>
          <a:lstStyle/>
          <a:p>
            <a:r>
              <a:rPr lang="en-US" dirty="0">
                <a:highlight>
                  <a:srgbClr val="FFFF00"/>
                </a:highlight>
              </a:rPr>
              <a:t>Example 1:  Landslide Hazard Risk Assessment</a:t>
            </a:r>
            <a:endParaRPr lang="en-US" dirty="0"/>
          </a:p>
        </p:txBody>
      </p:sp>
      <p:sp>
        <p:nvSpPr>
          <p:cNvPr id="6" name="Slide Number Placeholder 3">
            <a:extLst>
              <a:ext uri="{FF2B5EF4-FFF2-40B4-BE49-F238E27FC236}">
                <a16:creationId xmlns:a16="http://schemas.microsoft.com/office/drawing/2014/main" id="{0C78E8D0-403B-4E23-831D-2E46F34A4E45}"/>
              </a:ext>
            </a:extLst>
          </p:cNvPr>
          <p:cNvSpPr>
            <a:spLocks noGrp="1"/>
          </p:cNvSpPr>
          <p:nvPr>
            <p:ph type="sldNum" sz="quarter" idx="12"/>
          </p:nvPr>
        </p:nvSpPr>
        <p:spPr>
          <a:xfrm>
            <a:off x="471352" y="5805693"/>
            <a:ext cx="10813260" cy="365125"/>
          </a:xfrm>
        </p:spPr>
        <p:txBody>
          <a:bodyPr/>
          <a:lstStyle/>
          <a:p>
            <a:pPr algn="ctr"/>
            <a:fld id="{8FCC257D-A786-9244-9E17-CE618C8B9275}" type="slidenum">
              <a:rPr lang="en-US" smtClean="0">
                <a:solidFill>
                  <a:srgbClr val="5A5B5D"/>
                </a:solidFill>
              </a:rPr>
              <a:pPr algn="ctr"/>
              <a:t>3</a:t>
            </a:fld>
            <a:endParaRPr lang="en-US" dirty="0">
              <a:solidFill>
                <a:srgbClr val="5A5B5D"/>
              </a:solidFill>
            </a:endParaRPr>
          </a:p>
        </p:txBody>
      </p:sp>
      <p:pic>
        <p:nvPicPr>
          <p:cNvPr id="9" name="Picture 8">
            <a:extLst>
              <a:ext uri="{FF2B5EF4-FFF2-40B4-BE49-F238E27FC236}">
                <a16:creationId xmlns:a16="http://schemas.microsoft.com/office/drawing/2014/main" id="{2A9D814B-1A5C-4226-92E6-95FABBEE563C}"/>
              </a:ext>
            </a:extLst>
          </p:cNvPr>
          <p:cNvPicPr>
            <a:picLocks noChangeAspect="1"/>
          </p:cNvPicPr>
          <p:nvPr/>
        </p:nvPicPr>
        <p:blipFill rotWithShape="1">
          <a:blip r:embed="rId3"/>
          <a:srcRect b="1679"/>
          <a:stretch/>
        </p:blipFill>
        <p:spPr>
          <a:xfrm>
            <a:off x="7411754" y="1385309"/>
            <a:ext cx="2565617" cy="4922700"/>
          </a:xfrm>
          <a:prstGeom prst="rect">
            <a:avLst/>
          </a:prstGeom>
        </p:spPr>
      </p:pic>
      <p:pic>
        <p:nvPicPr>
          <p:cNvPr id="10" name="Picture 9">
            <a:extLst>
              <a:ext uri="{FF2B5EF4-FFF2-40B4-BE49-F238E27FC236}">
                <a16:creationId xmlns:a16="http://schemas.microsoft.com/office/drawing/2014/main" id="{269E9F4D-4995-4A46-B642-CA0FAF75C8F1}"/>
              </a:ext>
            </a:extLst>
          </p:cNvPr>
          <p:cNvPicPr>
            <a:picLocks noChangeAspect="1"/>
          </p:cNvPicPr>
          <p:nvPr/>
        </p:nvPicPr>
        <p:blipFill>
          <a:blip r:embed="rId4"/>
          <a:stretch>
            <a:fillRect/>
          </a:stretch>
        </p:blipFill>
        <p:spPr>
          <a:xfrm>
            <a:off x="676540" y="1480980"/>
            <a:ext cx="3373103" cy="2478431"/>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130C73BA-1E41-4BEE-A4E3-398F8E0F4E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51" r="22106"/>
          <a:stretch/>
        </p:blipFill>
        <p:spPr bwMode="auto">
          <a:xfrm>
            <a:off x="4312453" y="1395021"/>
            <a:ext cx="2836492" cy="489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6345C40-F88C-4E6C-8134-89FB8E02A8FF}"/>
              </a:ext>
            </a:extLst>
          </p:cNvPr>
          <p:cNvSpPr txBox="1"/>
          <p:nvPr/>
        </p:nvSpPr>
        <p:spPr>
          <a:xfrm>
            <a:off x="738189" y="4109415"/>
            <a:ext cx="3242432" cy="1477328"/>
          </a:xfrm>
          <a:prstGeom prst="rect">
            <a:avLst/>
          </a:prstGeom>
          <a:solidFill>
            <a:schemeClr val="accent1">
              <a:lumMod val="20000"/>
              <a:lumOff val="80000"/>
            </a:schemeClr>
          </a:solidFill>
        </p:spPr>
        <p:txBody>
          <a:bodyPr wrap="square" rtlCol="0">
            <a:spAutoFit/>
          </a:bodyPr>
          <a:lstStyle/>
          <a:p>
            <a:pPr algn="ctr"/>
            <a:r>
              <a:rPr lang="en-US" sz="2000" dirty="0">
                <a:solidFill>
                  <a:schemeClr val="accent1">
                    <a:lumMod val="50000"/>
                  </a:schemeClr>
                </a:solidFill>
              </a:rPr>
              <a:t>April 2020 </a:t>
            </a:r>
            <a:r>
              <a:rPr lang="en-US" sz="2000" b="1" dirty="0">
                <a:solidFill>
                  <a:schemeClr val="accent1">
                    <a:lumMod val="50000"/>
                  </a:schemeClr>
                </a:solidFill>
              </a:rPr>
              <a:t>Landslide</a:t>
            </a:r>
          </a:p>
          <a:p>
            <a:endParaRPr lang="en-US" dirty="0">
              <a:solidFill>
                <a:schemeClr val="accent1">
                  <a:lumMod val="50000"/>
                </a:schemeClr>
              </a:solidFill>
            </a:endParaRPr>
          </a:p>
          <a:p>
            <a:pPr algn="ctr"/>
            <a:r>
              <a:rPr lang="en-US" dirty="0">
                <a:solidFill>
                  <a:schemeClr val="accent1">
                    <a:lumMod val="50000"/>
                  </a:schemeClr>
                </a:solidFill>
              </a:rPr>
              <a:t> Wood County, WV</a:t>
            </a:r>
            <a:br>
              <a:rPr lang="en-US" dirty="0">
                <a:solidFill>
                  <a:schemeClr val="accent1">
                    <a:lumMod val="50000"/>
                  </a:schemeClr>
                </a:solidFill>
              </a:rPr>
            </a:br>
            <a:r>
              <a:rPr lang="en-US" dirty="0">
                <a:solidFill>
                  <a:schemeClr val="accent1">
                    <a:lumMod val="50000"/>
                  </a:schemeClr>
                </a:solidFill>
              </a:rPr>
              <a:t/>
            </a:r>
            <a:br>
              <a:rPr lang="en-US" dirty="0">
                <a:solidFill>
                  <a:schemeClr val="accent1">
                    <a:lumMod val="50000"/>
                  </a:schemeClr>
                </a:solidFill>
              </a:rPr>
            </a:br>
            <a:r>
              <a:rPr lang="en-US" sz="1400" i="1" dirty="0">
                <a:solidFill>
                  <a:schemeClr val="accent1">
                    <a:lumMod val="50000"/>
                  </a:schemeClr>
                </a:solidFill>
              </a:rPr>
              <a:t>Impacted home moved from foundation</a:t>
            </a:r>
            <a:endParaRPr lang="en-US" sz="1400" dirty="0">
              <a:solidFill>
                <a:schemeClr val="accent1">
                  <a:lumMod val="50000"/>
                </a:schemeClr>
              </a:solidFill>
            </a:endParaRPr>
          </a:p>
        </p:txBody>
      </p:sp>
      <p:sp>
        <p:nvSpPr>
          <p:cNvPr id="13" name="Speech Bubble: Rectangle with Corners Rounded 12">
            <a:extLst>
              <a:ext uri="{FF2B5EF4-FFF2-40B4-BE49-F238E27FC236}">
                <a16:creationId xmlns:a16="http://schemas.microsoft.com/office/drawing/2014/main" id="{9225EA72-9E4F-4A3B-917F-0B12FA7CC190}"/>
              </a:ext>
            </a:extLst>
          </p:cNvPr>
          <p:cNvSpPr/>
          <p:nvPr/>
        </p:nvSpPr>
        <p:spPr>
          <a:xfrm>
            <a:off x="8694562" y="4099702"/>
            <a:ext cx="1262706" cy="845267"/>
          </a:xfrm>
          <a:prstGeom prst="wedgeRoundRectCallout">
            <a:avLst>
              <a:gd name="adj1" fmla="val -64326"/>
              <a:gd name="adj2" fmla="val -12915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Landslide Susceptibility Zone</a:t>
            </a:r>
          </a:p>
        </p:txBody>
      </p:sp>
      <p:sp>
        <p:nvSpPr>
          <p:cNvPr id="14" name="Speech Bubble: Rectangle with Corners Rounded 13">
            <a:extLst>
              <a:ext uri="{FF2B5EF4-FFF2-40B4-BE49-F238E27FC236}">
                <a16:creationId xmlns:a16="http://schemas.microsoft.com/office/drawing/2014/main" id="{6FD52887-48B1-4F27-9881-471434C5CF5F}"/>
              </a:ext>
            </a:extLst>
          </p:cNvPr>
          <p:cNvSpPr/>
          <p:nvPr/>
        </p:nvSpPr>
        <p:spPr>
          <a:xfrm>
            <a:off x="8959273" y="2462873"/>
            <a:ext cx="966963" cy="466754"/>
          </a:xfrm>
          <a:prstGeom prst="wedgeRoundRectCallout">
            <a:avLst>
              <a:gd name="adj1" fmla="val -88421"/>
              <a:gd name="adj2" fmla="val -13336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Impacted Home</a:t>
            </a:r>
          </a:p>
        </p:txBody>
      </p:sp>
      <p:sp>
        <p:nvSpPr>
          <p:cNvPr id="16" name="TextBox 15">
            <a:extLst>
              <a:ext uri="{FF2B5EF4-FFF2-40B4-BE49-F238E27FC236}">
                <a16:creationId xmlns:a16="http://schemas.microsoft.com/office/drawing/2014/main" id="{EF711A86-3C07-43F6-9670-B493F4BA9A85}"/>
              </a:ext>
            </a:extLst>
          </p:cNvPr>
          <p:cNvSpPr txBox="1"/>
          <p:nvPr/>
        </p:nvSpPr>
        <p:spPr>
          <a:xfrm>
            <a:off x="7622615" y="5916042"/>
            <a:ext cx="2266855" cy="338554"/>
          </a:xfrm>
          <a:prstGeom prst="rect">
            <a:avLst/>
          </a:prstGeom>
          <a:solidFill>
            <a:schemeClr val="bg1">
              <a:lumMod val="85000"/>
            </a:schemeClr>
          </a:solidFill>
        </p:spPr>
        <p:txBody>
          <a:bodyPr wrap="square" rtlCol="0">
            <a:spAutoFit/>
          </a:bodyPr>
          <a:lstStyle/>
          <a:p>
            <a:pPr algn="ctr"/>
            <a:r>
              <a:rPr lang="en-US" sz="1600" dirty="0"/>
              <a:t>Spring 2020 Imagery</a:t>
            </a:r>
          </a:p>
        </p:txBody>
      </p:sp>
      <p:sp>
        <p:nvSpPr>
          <p:cNvPr id="17" name="TextBox 16">
            <a:extLst>
              <a:ext uri="{FF2B5EF4-FFF2-40B4-BE49-F238E27FC236}">
                <a16:creationId xmlns:a16="http://schemas.microsoft.com/office/drawing/2014/main" id="{8AF94CA7-5431-4EFB-B750-B7CDD15A3DD3}"/>
              </a:ext>
            </a:extLst>
          </p:cNvPr>
          <p:cNvSpPr txBox="1"/>
          <p:nvPr/>
        </p:nvSpPr>
        <p:spPr>
          <a:xfrm>
            <a:off x="5036337" y="3691700"/>
            <a:ext cx="793643" cy="584775"/>
          </a:xfrm>
          <a:prstGeom prst="rect">
            <a:avLst/>
          </a:prstGeom>
          <a:noFill/>
        </p:spPr>
        <p:txBody>
          <a:bodyPr wrap="square" rtlCol="0">
            <a:spAutoFit/>
          </a:bodyPr>
          <a:lstStyle/>
          <a:p>
            <a:r>
              <a:rPr lang="en-US" sz="1600" dirty="0">
                <a:solidFill>
                  <a:schemeClr val="bg1"/>
                </a:solidFill>
              </a:rPr>
              <a:t>Higher Risk</a:t>
            </a:r>
          </a:p>
        </p:txBody>
      </p:sp>
      <p:sp>
        <p:nvSpPr>
          <p:cNvPr id="18" name="TextBox 17">
            <a:extLst>
              <a:ext uri="{FF2B5EF4-FFF2-40B4-BE49-F238E27FC236}">
                <a16:creationId xmlns:a16="http://schemas.microsoft.com/office/drawing/2014/main" id="{1148830F-39E6-42A3-919C-8EBB751824F6}"/>
              </a:ext>
            </a:extLst>
          </p:cNvPr>
          <p:cNvSpPr txBox="1"/>
          <p:nvPr/>
        </p:nvSpPr>
        <p:spPr>
          <a:xfrm>
            <a:off x="10149141" y="3011668"/>
            <a:ext cx="1535180" cy="369332"/>
          </a:xfrm>
          <a:prstGeom prst="rect">
            <a:avLst/>
          </a:prstGeom>
          <a:solidFill>
            <a:schemeClr val="bg1"/>
          </a:solidFill>
        </p:spPr>
        <p:txBody>
          <a:bodyPr wrap="square" rtlCol="0">
            <a:spAutoFit/>
          </a:bodyPr>
          <a:lstStyle/>
          <a:p>
            <a:r>
              <a:rPr lang="en-US" dirty="0">
                <a:hlinkClick r:id="rId6"/>
              </a:rPr>
              <a:t>WV Flood Tool</a:t>
            </a:r>
            <a:endParaRPr lang="en-US" dirty="0"/>
          </a:p>
        </p:txBody>
      </p:sp>
      <p:sp>
        <p:nvSpPr>
          <p:cNvPr id="19" name="TextBox 18">
            <a:extLst>
              <a:ext uri="{FF2B5EF4-FFF2-40B4-BE49-F238E27FC236}">
                <a16:creationId xmlns:a16="http://schemas.microsoft.com/office/drawing/2014/main" id="{83558E57-348C-4B17-AEDD-10B9CC2DD9F6}"/>
              </a:ext>
            </a:extLst>
          </p:cNvPr>
          <p:cNvSpPr txBox="1"/>
          <p:nvPr/>
        </p:nvSpPr>
        <p:spPr>
          <a:xfrm>
            <a:off x="10127688" y="3730370"/>
            <a:ext cx="1942136" cy="369332"/>
          </a:xfrm>
          <a:prstGeom prst="rect">
            <a:avLst/>
          </a:prstGeom>
          <a:solidFill>
            <a:schemeClr val="bg1"/>
          </a:solidFill>
        </p:spPr>
        <p:txBody>
          <a:bodyPr wrap="square" rtlCol="0">
            <a:spAutoFit/>
          </a:bodyPr>
          <a:lstStyle/>
          <a:p>
            <a:r>
              <a:rPr lang="en-US" dirty="0">
                <a:hlinkClick r:id="rId7"/>
              </a:rPr>
              <a:t>WV Landslide Tool</a:t>
            </a:r>
            <a:endParaRPr lang="en-US" dirty="0"/>
          </a:p>
        </p:txBody>
      </p:sp>
      <p:sp>
        <p:nvSpPr>
          <p:cNvPr id="33" name="TextBox 32">
            <a:extLst>
              <a:ext uri="{FF2B5EF4-FFF2-40B4-BE49-F238E27FC236}">
                <a16:creationId xmlns:a16="http://schemas.microsoft.com/office/drawing/2014/main" id="{D08634AF-A12B-4306-B654-81F12587807A}"/>
              </a:ext>
            </a:extLst>
          </p:cNvPr>
          <p:cNvSpPr txBox="1"/>
          <p:nvPr/>
        </p:nvSpPr>
        <p:spPr>
          <a:xfrm>
            <a:off x="4554011" y="5900860"/>
            <a:ext cx="2353375" cy="338554"/>
          </a:xfrm>
          <a:prstGeom prst="rect">
            <a:avLst/>
          </a:prstGeom>
          <a:solidFill>
            <a:schemeClr val="bg1">
              <a:lumMod val="85000"/>
            </a:schemeClr>
          </a:solidFill>
        </p:spPr>
        <p:txBody>
          <a:bodyPr wrap="square" rtlCol="0">
            <a:spAutoFit/>
          </a:bodyPr>
          <a:lstStyle/>
          <a:p>
            <a:pPr algn="ctr"/>
            <a:r>
              <a:rPr lang="en-US" sz="1600" dirty="0"/>
              <a:t>Landslide Susceptibility</a:t>
            </a:r>
          </a:p>
        </p:txBody>
      </p:sp>
    </p:spTree>
    <p:extLst>
      <p:ext uri="{BB962C8B-B14F-4D97-AF65-F5344CB8AC3E}">
        <p14:creationId xmlns:p14="http://schemas.microsoft.com/office/powerpoint/2010/main" val="87419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p:txBody>
          <a:bodyPr/>
          <a:lstStyle/>
          <a:p>
            <a:r>
              <a:rPr lang="en-US" dirty="0">
                <a:highlight>
                  <a:srgbClr val="FFFF00"/>
                </a:highlight>
              </a:rPr>
              <a:t>Example 2:  Voluntary Floodplain Buyout Mitigation</a:t>
            </a:r>
            <a:endParaRPr lang="en-US" dirty="0"/>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89370" y="6169584"/>
            <a:ext cx="10813260" cy="365125"/>
          </a:xfrm>
        </p:spPr>
        <p:txBody>
          <a:bodyPr/>
          <a:lstStyle/>
          <a:p>
            <a:pPr algn="ctr"/>
            <a:fld id="{8FCC257D-A786-9244-9E17-CE618C8B9275}" type="slidenum">
              <a:rPr lang="en-US" smtClean="0">
                <a:solidFill>
                  <a:srgbClr val="5A5B5D"/>
                </a:solidFill>
              </a:rPr>
              <a:pPr algn="ctr"/>
              <a:t>4</a:t>
            </a:fld>
            <a:endParaRPr lang="en-US" dirty="0">
              <a:solidFill>
                <a:srgbClr val="5A5B5D"/>
              </a:solidFill>
            </a:endParaRPr>
          </a:p>
        </p:txBody>
      </p:sp>
      <p:pic>
        <p:nvPicPr>
          <p:cNvPr id="2050" name="Picture 1">
            <a:extLst>
              <a:ext uri="{FF2B5EF4-FFF2-40B4-BE49-F238E27FC236}">
                <a16:creationId xmlns:a16="http://schemas.microsoft.com/office/drawing/2014/main" id="{699A9FA4-0BF5-4594-9132-100A8056BF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4" t="1928" r="3294" b="53055"/>
          <a:stretch/>
        </p:blipFill>
        <p:spPr bwMode="auto">
          <a:xfrm>
            <a:off x="761604" y="1382902"/>
            <a:ext cx="5847084" cy="4000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1F3DD830-6891-4E8D-97AE-E29A8D0696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5" t="47477" r="6274" b="4451"/>
          <a:stretch/>
        </p:blipFill>
        <p:spPr bwMode="auto">
          <a:xfrm>
            <a:off x="6682902" y="1390233"/>
            <a:ext cx="5194571" cy="39835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C10DA6-FE05-41BB-8589-2463D26E5195}"/>
              </a:ext>
            </a:extLst>
          </p:cNvPr>
          <p:cNvSpPr txBox="1"/>
          <p:nvPr/>
        </p:nvSpPr>
        <p:spPr>
          <a:xfrm>
            <a:off x="6902285" y="5395463"/>
            <a:ext cx="4984918" cy="369332"/>
          </a:xfrm>
          <a:prstGeom prst="rect">
            <a:avLst/>
          </a:prstGeom>
          <a:noFill/>
        </p:spPr>
        <p:txBody>
          <a:bodyPr wrap="square" rtlCol="0">
            <a:spAutoFit/>
          </a:bodyPr>
          <a:lstStyle/>
          <a:p>
            <a:r>
              <a:rPr lang="en-US" dirty="0">
                <a:hlinkClick r:id="rId4"/>
              </a:rPr>
              <a:t>WV Flood Tool:  Building-Level Risk Assessments</a:t>
            </a:r>
            <a:endParaRPr lang="en-US" dirty="0"/>
          </a:p>
        </p:txBody>
      </p:sp>
      <p:sp>
        <p:nvSpPr>
          <p:cNvPr id="8" name="TextBox 7">
            <a:extLst>
              <a:ext uri="{FF2B5EF4-FFF2-40B4-BE49-F238E27FC236}">
                <a16:creationId xmlns:a16="http://schemas.microsoft.com/office/drawing/2014/main" id="{E86A2DC6-73F2-46F7-AADF-52FA5EB87181}"/>
              </a:ext>
            </a:extLst>
          </p:cNvPr>
          <p:cNvSpPr txBox="1"/>
          <p:nvPr/>
        </p:nvSpPr>
        <p:spPr>
          <a:xfrm>
            <a:off x="1052946" y="5393736"/>
            <a:ext cx="5555742" cy="369332"/>
          </a:xfrm>
          <a:prstGeom prst="rect">
            <a:avLst/>
          </a:prstGeom>
          <a:noFill/>
        </p:spPr>
        <p:txBody>
          <a:bodyPr wrap="square" rtlCol="0">
            <a:spAutoFit/>
          </a:bodyPr>
          <a:lstStyle/>
          <a:p>
            <a:r>
              <a:rPr lang="en-US" dirty="0">
                <a:hlinkClick r:id="rId5"/>
              </a:rPr>
              <a:t>FEMA R3 Resiliency Report </a:t>
            </a:r>
            <a:r>
              <a:rPr lang="en-US" dirty="0"/>
              <a:t>| </a:t>
            </a:r>
            <a:r>
              <a:rPr lang="en-US" dirty="0">
                <a:hlinkClick r:id="rId6"/>
              </a:rPr>
              <a:t>WVPBS</a:t>
            </a:r>
            <a:r>
              <a:rPr lang="en-US" dirty="0"/>
              <a:t> | </a:t>
            </a:r>
            <a:r>
              <a:rPr lang="en-US" dirty="0">
                <a:hlinkClick r:id="rId7"/>
              </a:rPr>
              <a:t>Buyout Report</a:t>
            </a:r>
            <a:endParaRPr lang="en-US" dirty="0"/>
          </a:p>
        </p:txBody>
      </p:sp>
      <p:sp>
        <p:nvSpPr>
          <p:cNvPr id="9" name="TextBox 8">
            <a:extLst>
              <a:ext uri="{FF2B5EF4-FFF2-40B4-BE49-F238E27FC236}">
                <a16:creationId xmlns:a16="http://schemas.microsoft.com/office/drawing/2014/main" id="{2145D4CA-1CC9-4A7D-AC45-BAC3B481CD8E}"/>
              </a:ext>
            </a:extLst>
          </p:cNvPr>
          <p:cNvSpPr txBox="1"/>
          <p:nvPr/>
        </p:nvSpPr>
        <p:spPr>
          <a:xfrm>
            <a:off x="526473" y="5809297"/>
            <a:ext cx="11175998" cy="1077218"/>
          </a:xfrm>
          <a:prstGeom prst="rect">
            <a:avLst/>
          </a:prstGeom>
          <a:solidFill>
            <a:schemeClr val="bg1"/>
          </a:solidFill>
        </p:spPr>
        <p:txBody>
          <a:bodyPr wrap="square" rtlCol="0">
            <a:spAutoFit/>
          </a:bodyPr>
          <a:lstStyle/>
          <a:p>
            <a:pPr algn="ctr"/>
            <a:endParaRPr lang="en-US" sz="1600" b="1" i="1" dirty="0"/>
          </a:p>
          <a:p>
            <a:pPr algn="ctr"/>
            <a:r>
              <a:rPr lang="en-US" sz="1600" i="1" dirty="0"/>
              <a:t>Risk assessments using FEMA’s Hazus methodology helped NRCS identify 310 properties in McDowell County for flood buyouts</a:t>
            </a:r>
          </a:p>
          <a:p>
            <a:pPr algn="ctr"/>
            <a:endParaRPr lang="en-US" sz="1600" i="1" dirty="0"/>
          </a:p>
          <a:p>
            <a:pPr algn="ctr"/>
            <a:endParaRPr lang="en-US" sz="1600" i="1" dirty="0"/>
          </a:p>
        </p:txBody>
      </p:sp>
    </p:spTree>
    <p:extLst>
      <p:ext uri="{BB962C8B-B14F-4D97-AF65-F5344CB8AC3E}">
        <p14:creationId xmlns:p14="http://schemas.microsoft.com/office/powerpoint/2010/main" val="187864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p:txBody>
          <a:bodyPr/>
          <a:lstStyle/>
          <a:p>
            <a:r>
              <a:rPr lang="en-US" dirty="0">
                <a:highlight>
                  <a:srgbClr val="FFFF00"/>
                </a:highlight>
              </a:rPr>
              <a:t>Example 3:  Community Hazard Planning (Focus Group Meetings)</a:t>
            </a:r>
            <a:endParaRPr lang="en-US" dirty="0"/>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5</a:t>
            </a:fld>
            <a:endParaRPr lang="en-US" dirty="0">
              <a:solidFill>
                <a:srgbClr val="5A5B5D"/>
              </a:solidFill>
            </a:endParaRPr>
          </a:p>
        </p:txBody>
      </p:sp>
      <p:pic>
        <p:nvPicPr>
          <p:cNvPr id="3" name="Picture 2">
            <a:extLst>
              <a:ext uri="{FF2B5EF4-FFF2-40B4-BE49-F238E27FC236}">
                <a16:creationId xmlns:a16="http://schemas.microsoft.com/office/drawing/2014/main" id="{7A54259D-D90F-4B2D-8141-4D9FB38594FD}"/>
              </a:ext>
            </a:extLst>
          </p:cNvPr>
          <p:cNvPicPr>
            <a:picLocks noChangeAspect="1"/>
          </p:cNvPicPr>
          <p:nvPr/>
        </p:nvPicPr>
        <p:blipFill rotWithShape="1">
          <a:blip r:embed="rId3"/>
          <a:srcRect l="5692" t="12363" r="7669" b="18550"/>
          <a:stretch/>
        </p:blipFill>
        <p:spPr>
          <a:xfrm>
            <a:off x="640557" y="1458809"/>
            <a:ext cx="6956390" cy="2831806"/>
          </a:xfrm>
          <a:prstGeom prst="rect">
            <a:avLst/>
          </a:prstGeom>
        </p:spPr>
      </p:pic>
      <p:pic>
        <p:nvPicPr>
          <p:cNvPr id="7" name="Picture 6">
            <a:extLst>
              <a:ext uri="{FF2B5EF4-FFF2-40B4-BE49-F238E27FC236}">
                <a16:creationId xmlns:a16="http://schemas.microsoft.com/office/drawing/2014/main" id="{166C931D-7DC4-42BC-B698-BD1EDA2185FD}"/>
              </a:ext>
            </a:extLst>
          </p:cNvPr>
          <p:cNvPicPr>
            <a:picLocks noChangeAspect="1"/>
          </p:cNvPicPr>
          <p:nvPr/>
        </p:nvPicPr>
        <p:blipFill rotWithShape="1">
          <a:blip r:embed="rId4"/>
          <a:srcRect b="12104"/>
          <a:stretch/>
        </p:blipFill>
        <p:spPr>
          <a:xfrm>
            <a:off x="8185420" y="1489078"/>
            <a:ext cx="3443489" cy="2831806"/>
          </a:xfrm>
          <a:prstGeom prst="rect">
            <a:avLst/>
          </a:prstGeom>
        </p:spPr>
      </p:pic>
      <p:sp>
        <p:nvSpPr>
          <p:cNvPr id="8" name="TextBox 7">
            <a:extLst>
              <a:ext uri="{FF2B5EF4-FFF2-40B4-BE49-F238E27FC236}">
                <a16:creationId xmlns:a16="http://schemas.microsoft.com/office/drawing/2014/main" id="{FBE68D13-5F50-4EEC-A7BF-F79D2CAAEA93}"/>
              </a:ext>
            </a:extLst>
          </p:cNvPr>
          <p:cNvSpPr txBox="1"/>
          <p:nvPr/>
        </p:nvSpPr>
        <p:spPr>
          <a:xfrm>
            <a:off x="804761" y="3921453"/>
            <a:ext cx="4698460" cy="369332"/>
          </a:xfrm>
          <a:prstGeom prst="rect">
            <a:avLst/>
          </a:prstGeom>
          <a:noFill/>
        </p:spPr>
        <p:txBody>
          <a:bodyPr wrap="square" rtlCol="0">
            <a:spAutoFit/>
          </a:bodyPr>
          <a:lstStyle/>
          <a:p>
            <a:r>
              <a:rPr lang="en-US" dirty="0">
                <a:solidFill>
                  <a:schemeClr val="bg1"/>
                </a:solidFill>
              </a:rPr>
              <a:t>White Sulphur Springs, WV  (11/17/2022)</a:t>
            </a:r>
          </a:p>
        </p:txBody>
      </p:sp>
      <p:sp>
        <p:nvSpPr>
          <p:cNvPr id="9" name="TextBox 8">
            <a:extLst>
              <a:ext uri="{FF2B5EF4-FFF2-40B4-BE49-F238E27FC236}">
                <a16:creationId xmlns:a16="http://schemas.microsoft.com/office/drawing/2014/main" id="{0AF7FD7D-843F-4D6B-9AD8-0A1B91DF28CC}"/>
              </a:ext>
            </a:extLst>
          </p:cNvPr>
          <p:cNvSpPr txBox="1"/>
          <p:nvPr/>
        </p:nvSpPr>
        <p:spPr>
          <a:xfrm>
            <a:off x="8477806" y="3953019"/>
            <a:ext cx="3291748" cy="369332"/>
          </a:xfrm>
          <a:prstGeom prst="rect">
            <a:avLst/>
          </a:prstGeom>
          <a:noFill/>
        </p:spPr>
        <p:txBody>
          <a:bodyPr wrap="square" rtlCol="0">
            <a:spAutoFit/>
          </a:bodyPr>
          <a:lstStyle/>
          <a:p>
            <a:r>
              <a:rPr lang="en-US" dirty="0">
                <a:solidFill>
                  <a:schemeClr val="bg1"/>
                </a:solidFill>
              </a:rPr>
              <a:t>Rainelle, WV (11/18/2022)</a:t>
            </a:r>
          </a:p>
        </p:txBody>
      </p:sp>
      <p:sp>
        <p:nvSpPr>
          <p:cNvPr id="10" name="Rectangle 8">
            <a:extLst>
              <a:ext uri="{FF2B5EF4-FFF2-40B4-BE49-F238E27FC236}">
                <a16:creationId xmlns:a16="http://schemas.microsoft.com/office/drawing/2014/main" id="{6037B3F2-2E53-4BBC-9D1F-F2EA39C26854}"/>
              </a:ext>
            </a:extLst>
          </p:cNvPr>
          <p:cNvSpPr txBox="1">
            <a:spLocks noChangeArrowheads="1"/>
          </p:cNvSpPr>
          <p:nvPr/>
        </p:nvSpPr>
        <p:spPr>
          <a:xfrm>
            <a:off x="640557" y="4503907"/>
            <a:ext cx="6956390" cy="2188722"/>
          </a:xfrm>
          <a:prstGeom prst="rect">
            <a:avLst/>
          </a:prstGeom>
          <a:solidFill>
            <a:schemeClr val="accent1">
              <a:lumMod val="20000"/>
              <a:lumOff val="80000"/>
            </a:schemeClr>
          </a:solidFill>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000" dirty="0"/>
              <a:t>Feedback desired from Focus Groups:</a:t>
            </a:r>
            <a:endParaRPr lang="en-US" dirty="0"/>
          </a:p>
          <a:p>
            <a:pPr lvl="1"/>
            <a:r>
              <a:rPr lang="en-US" sz="1800" dirty="0"/>
              <a:t>What lessons were learned from the immediate response and longer-term recovery from the 2016 flood?</a:t>
            </a:r>
          </a:p>
          <a:p>
            <a:pPr lvl="1"/>
            <a:r>
              <a:rPr lang="en-US" sz="1800" dirty="0"/>
              <a:t>What priorities are needed for a stronger flood response and recovery plan in the event of a future flood?</a:t>
            </a:r>
            <a:endParaRPr lang="en-US" altLang="en-US" sz="1800" b="1" dirty="0"/>
          </a:p>
          <a:p>
            <a:endParaRPr lang="en-US" dirty="0"/>
          </a:p>
        </p:txBody>
      </p:sp>
      <p:sp>
        <p:nvSpPr>
          <p:cNvPr id="11" name="Rectangle 8">
            <a:extLst>
              <a:ext uri="{FF2B5EF4-FFF2-40B4-BE49-F238E27FC236}">
                <a16:creationId xmlns:a16="http://schemas.microsoft.com/office/drawing/2014/main" id="{8502D4CF-0B41-40F8-A210-0A5809266A6C}"/>
              </a:ext>
            </a:extLst>
          </p:cNvPr>
          <p:cNvSpPr txBox="1">
            <a:spLocks noChangeArrowheads="1"/>
          </p:cNvSpPr>
          <p:nvPr/>
        </p:nvSpPr>
        <p:spPr>
          <a:xfrm>
            <a:off x="7781671" y="4503906"/>
            <a:ext cx="4250986" cy="2188723"/>
          </a:xfrm>
          <a:prstGeom prst="rect">
            <a:avLst/>
          </a:prstGeom>
          <a:solidFill>
            <a:schemeClr val="accent4">
              <a:lumMod val="20000"/>
              <a:lumOff val="80000"/>
            </a:schemeClr>
          </a:solidFill>
        </p:spPr>
        <p:txBody>
          <a:bodyPr>
            <a:normAutofit fontScale="85000" lnSpcReduction="1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300" dirty="0"/>
              <a:t>Feedback of Flood Study Products:</a:t>
            </a:r>
          </a:p>
          <a:p>
            <a:pPr lvl="1"/>
            <a:r>
              <a:rPr lang="en-US" sz="2100" dirty="0"/>
              <a:t>Flood Characteristics and Models</a:t>
            </a:r>
          </a:p>
          <a:p>
            <a:pPr lvl="1"/>
            <a:r>
              <a:rPr lang="en-US" sz="2100" dirty="0"/>
              <a:t>Flood Risk Assessment (vulnerability, exposure, loss)</a:t>
            </a:r>
          </a:p>
          <a:p>
            <a:pPr lvl="1"/>
            <a:r>
              <a:rPr lang="en-US" sz="2100" dirty="0"/>
              <a:t>Mitigation Maps</a:t>
            </a:r>
          </a:p>
          <a:p>
            <a:pPr lvl="1"/>
            <a:r>
              <a:rPr lang="en-US" altLang="en-US" sz="2100" dirty="0"/>
              <a:t>Flood Visualization Tools</a:t>
            </a:r>
          </a:p>
          <a:p>
            <a:endParaRPr lang="en-US" dirty="0"/>
          </a:p>
        </p:txBody>
      </p:sp>
    </p:spTree>
    <p:extLst>
      <p:ext uri="{BB962C8B-B14F-4D97-AF65-F5344CB8AC3E}">
        <p14:creationId xmlns:p14="http://schemas.microsoft.com/office/powerpoint/2010/main" val="4050022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a:xfrm>
            <a:off x="525294" y="445891"/>
            <a:ext cx="10715627" cy="743347"/>
          </a:xfrm>
        </p:spPr>
        <p:txBody>
          <a:bodyPr/>
          <a:lstStyle/>
          <a:p>
            <a:r>
              <a:rPr lang="en-US" dirty="0">
                <a:highlight>
                  <a:srgbClr val="FFFF00"/>
                </a:highlight>
              </a:rPr>
              <a:t>Example 3:  Community Hazard Planning (Flood Characteristics)</a:t>
            </a:r>
            <a:endParaRPr lang="en-US" dirty="0"/>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6</a:t>
            </a:fld>
            <a:endParaRPr lang="en-US" dirty="0">
              <a:solidFill>
                <a:srgbClr val="5A5B5D"/>
              </a:solidFill>
            </a:endParaRPr>
          </a:p>
        </p:txBody>
      </p:sp>
      <p:pic>
        <p:nvPicPr>
          <p:cNvPr id="13" name="Picture 12">
            <a:extLst>
              <a:ext uri="{FF2B5EF4-FFF2-40B4-BE49-F238E27FC236}">
                <a16:creationId xmlns:a16="http://schemas.microsoft.com/office/drawing/2014/main" id="{978B99A6-A0D7-4B00-8CD2-4681F6E9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4" y="1387570"/>
            <a:ext cx="6254886" cy="5277810"/>
          </a:xfrm>
          <a:prstGeom prst="rect">
            <a:avLst/>
          </a:prstGeom>
        </p:spPr>
      </p:pic>
      <p:sp>
        <p:nvSpPr>
          <p:cNvPr id="14" name="Title 1">
            <a:extLst>
              <a:ext uri="{FF2B5EF4-FFF2-40B4-BE49-F238E27FC236}">
                <a16:creationId xmlns:a16="http://schemas.microsoft.com/office/drawing/2014/main" id="{CEE35AC2-C500-4E12-90DD-169672DABD6A}"/>
              </a:ext>
            </a:extLst>
          </p:cNvPr>
          <p:cNvSpPr txBox="1">
            <a:spLocks/>
          </p:cNvSpPr>
          <p:nvPr/>
        </p:nvSpPr>
        <p:spPr>
          <a:xfrm>
            <a:off x="525294" y="1360742"/>
            <a:ext cx="6254886" cy="487823"/>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 Annual Chance    (Rainelle, WV)</a:t>
            </a:r>
            <a:endParaRPr lang="en-US" sz="24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5B604754-F335-4A8A-8D9E-BA8D925A153A}"/>
              </a:ext>
            </a:extLst>
          </p:cNvPr>
          <p:cNvPicPr>
            <a:picLocks noChangeAspect="1"/>
          </p:cNvPicPr>
          <p:nvPr/>
        </p:nvPicPr>
        <p:blipFill>
          <a:blip r:embed="rId4"/>
          <a:stretch>
            <a:fillRect/>
          </a:stretch>
        </p:blipFill>
        <p:spPr>
          <a:xfrm>
            <a:off x="5475292" y="6227940"/>
            <a:ext cx="1241416" cy="406846"/>
          </a:xfrm>
          <a:prstGeom prst="rect">
            <a:avLst/>
          </a:prstGeom>
        </p:spPr>
      </p:pic>
      <p:sp>
        <p:nvSpPr>
          <p:cNvPr id="20" name="Explosion 2 14">
            <a:extLst>
              <a:ext uri="{FF2B5EF4-FFF2-40B4-BE49-F238E27FC236}">
                <a16:creationId xmlns:a16="http://schemas.microsoft.com/office/drawing/2014/main" id="{E2F71B4B-5D8B-44B2-9900-4B7CF3DCF176}"/>
              </a:ext>
            </a:extLst>
          </p:cNvPr>
          <p:cNvSpPr/>
          <p:nvPr/>
        </p:nvSpPr>
        <p:spPr>
          <a:xfrm>
            <a:off x="601126" y="2005240"/>
            <a:ext cx="2227694" cy="1750974"/>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Climate</a:t>
            </a:r>
          </a:p>
          <a:p>
            <a:pPr algn="ctr"/>
            <a:r>
              <a:rPr lang="en-US" dirty="0"/>
              <a:t>Change</a:t>
            </a:r>
          </a:p>
        </p:txBody>
      </p:sp>
      <p:pic>
        <p:nvPicPr>
          <p:cNvPr id="22" name="Picture 21">
            <a:extLst>
              <a:ext uri="{FF2B5EF4-FFF2-40B4-BE49-F238E27FC236}">
                <a16:creationId xmlns:a16="http://schemas.microsoft.com/office/drawing/2014/main" id="{8F96E06C-6FD8-4E66-8529-1520059C00CC}"/>
              </a:ext>
            </a:extLst>
          </p:cNvPr>
          <p:cNvPicPr>
            <a:picLocks noChangeAspect="1"/>
          </p:cNvPicPr>
          <p:nvPr/>
        </p:nvPicPr>
        <p:blipFill>
          <a:blip r:embed="rId5"/>
          <a:stretch>
            <a:fillRect/>
          </a:stretch>
        </p:blipFill>
        <p:spPr>
          <a:xfrm>
            <a:off x="6180774" y="1930737"/>
            <a:ext cx="478662" cy="1351512"/>
          </a:xfrm>
          <a:prstGeom prst="rect">
            <a:avLst/>
          </a:prstGeom>
        </p:spPr>
      </p:pic>
      <p:sp>
        <p:nvSpPr>
          <p:cNvPr id="23" name="TextBox 22">
            <a:extLst>
              <a:ext uri="{FF2B5EF4-FFF2-40B4-BE49-F238E27FC236}">
                <a16:creationId xmlns:a16="http://schemas.microsoft.com/office/drawing/2014/main" id="{9055357D-6E76-4C27-AD9E-8FC427728D50}"/>
              </a:ext>
            </a:extLst>
          </p:cNvPr>
          <p:cNvSpPr txBox="1"/>
          <p:nvPr/>
        </p:nvSpPr>
        <p:spPr>
          <a:xfrm>
            <a:off x="1748103" y="6384614"/>
            <a:ext cx="3809267" cy="276999"/>
          </a:xfrm>
          <a:prstGeom prst="rect">
            <a:avLst/>
          </a:prstGeom>
          <a:noFill/>
        </p:spPr>
        <p:txBody>
          <a:bodyPr wrap="square" rtlCol="0">
            <a:spAutoFit/>
          </a:bodyPr>
          <a:lstStyle/>
          <a:p>
            <a:r>
              <a:rPr lang="en-US" sz="1200" b="1" dirty="0">
                <a:solidFill>
                  <a:schemeClr val="bg1"/>
                </a:solidFill>
              </a:rPr>
              <a:t>26% probability </a:t>
            </a:r>
            <a:r>
              <a:rPr lang="en-US" sz="1200" dirty="0">
                <a:solidFill>
                  <a:schemeClr val="bg1"/>
                </a:solidFill>
              </a:rPr>
              <a:t>of flooding at least once over 30 years</a:t>
            </a:r>
          </a:p>
        </p:txBody>
      </p:sp>
      <p:graphicFrame>
        <p:nvGraphicFramePr>
          <p:cNvPr id="24" name="Table 2">
            <a:extLst>
              <a:ext uri="{FF2B5EF4-FFF2-40B4-BE49-F238E27FC236}">
                <a16:creationId xmlns:a16="http://schemas.microsoft.com/office/drawing/2014/main" id="{DDC57FF3-C283-467C-816F-4416DEC805CA}"/>
              </a:ext>
            </a:extLst>
          </p:cNvPr>
          <p:cNvGraphicFramePr>
            <a:graphicFrameLocks noGrp="1"/>
          </p:cNvGraphicFramePr>
          <p:nvPr>
            <p:extLst>
              <p:ext uri="{D42A27DB-BD31-4B8C-83A1-F6EECF244321}">
                <p14:modId xmlns:p14="http://schemas.microsoft.com/office/powerpoint/2010/main" val="2365533599"/>
              </p:ext>
            </p:extLst>
          </p:nvPr>
        </p:nvGraphicFramePr>
        <p:xfrm>
          <a:off x="6817100" y="1360743"/>
          <a:ext cx="5264650" cy="5300873"/>
        </p:xfrm>
        <a:graphic>
          <a:graphicData uri="http://schemas.openxmlformats.org/drawingml/2006/table">
            <a:tbl>
              <a:tblPr firstRow="1" bandRow="1">
                <a:tableStyleId>{5C22544A-7EE6-4342-B048-85BDC9FD1C3A}</a:tableStyleId>
              </a:tblPr>
              <a:tblGrid>
                <a:gridCol w="1031300">
                  <a:extLst>
                    <a:ext uri="{9D8B030D-6E8A-4147-A177-3AD203B41FA5}">
                      <a16:colId xmlns:a16="http://schemas.microsoft.com/office/drawing/2014/main" val="2130072375"/>
                    </a:ext>
                  </a:extLst>
                </a:gridCol>
                <a:gridCol w="2197150">
                  <a:extLst>
                    <a:ext uri="{9D8B030D-6E8A-4147-A177-3AD203B41FA5}">
                      <a16:colId xmlns:a16="http://schemas.microsoft.com/office/drawing/2014/main" val="660922194"/>
                    </a:ext>
                  </a:extLst>
                </a:gridCol>
                <a:gridCol w="1073977">
                  <a:extLst>
                    <a:ext uri="{9D8B030D-6E8A-4147-A177-3AD203B41FA5}">
                      <a16:colId xmlns:a16="http://schemas.microsoft.com/office/drawing/2014/main" val="3934378209"/>
                    </a:ext>
                  </a:extLst>
                </a:gridCol>
                <a:gridCol w="962223">
                  <a:extLst>
                    <a:ext uri="{9D8B030D-6E8A-4147-A177-3AD203B41FA5}">
                      <a16:colId xmlns:a16="http://schemas.microsoft.com/office/drawing/2014/main" val="3437275542"/>
                    </a:ext>
                  </a:extLst>
                </a:gridCol>
              </a:tblGrid>
              <a:tr h="682888">
                <a:tc>
                  <a:txBody>
                    <a:bodyPr/>
                    <a:lstStyle/>
                    <a:p>
                      <a:pPr algn="ctr"/>
                      <a:r>
                        <a:rPr lang="en-US" sz="1200" dirty="0"/>
                        <a:t>Category</a:t>
                      </a:r>
                    </a:p>
                  </a:txBody>
                  <a:tcPr anchor="ctr">
                    <a:solidFill>
                      <a:srgbClr val="5B739B"/>
                    </a:solidFill>
                  </a:tcPr>
                </a:tc>
                <a:tc>
                  <a:txBody>
                    <a:bodyPr/>
                    <a:lstStyle/>
                    <a:p>
                      <a:pPr algn="ctr"/>
                      <a:r>
                        <a:rPr lang="en-US" sz="1200" dirty="0"/>
                        <a:t>Flood Characteristic</a:t>
                      </a:r>
                      <a:br>
                        <a:rPr lang="en-US" sz="1200" dirty="0"/>
                      </a:br>
                      <a:r>
                        <a:rPr lang="en-US" sz="1200" dirty="0"/>
                        <a:t> (in context to 2016 Flood)</a:t>
                      </a:r>
                    </a:p>
                  </a:txBody>
                  <a:tcPr anchor="ctr">
                    <a:solidFill>
                      <a:srgbClr val="5B739B"/>
                    </a:solidFill>
                  </a:tcPr>
                </a:tc>
                <a:tc>
                  <a:txBody>
                    <a:bodyPr/>
                    <a:lstStyle/>
                    <a:p>
                      <a:pPr algn="ctr"/>
                      <a:r>
                        <a:rPr lang="en-US" sz="1200" dirty="0"/>
                        <a:t>White Sulphur Springs</a:t>
                      </a:r>
                    </a:p>
                  </a:txBody>
                  <a:tcPr anchor="ctr">
                    <a:solidFill>
                      <a:srgbClr val="5B739B"/>
                    </a:solidFill>
                  </a:tcPr>
                </a:tc>
                <a:tc>
                  <a:txBody>
                    <a:bodyPr/>
                    <a:lstStyle/>
                    <a:p>
                      <a:pPr algn="ctr"/>
                      <a:r>
                        <a:rPr lang="en-US" sz="1200" dirty="0"/>
                        <a:t>Rainelle</a:t>
                      </a:r>
                    </a:p>
                  </a:txBody>
                  <a:tcPr anchor="ctr">
                    <a:solidFill>
                      <a:srgbClr val="5B739B"/>
                    </a:solidFill>
                  </a:tcPr>
                </a:tc>
                <a:extLst>
                  <a:ext uri="{0D108BD9-81ED-4DB2-BD59-A6C34878D82A}">
                    <a16:rowId xmlns:a16="http://schemas.microsoft.com/office/drawing/2014/main" val="156113477"/>
                  </a:ext>
                </a:extLst>
              </a:tr>
              <a:tr h="263399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Frequency</a:t>
                      </a:r>
                      <a:br>
                        <a:rPr lang="en-US" sz="1200" b="1" dirty="0">
                          <a:solidFill>
                            <a:schemeClr val="bg1"/>
                          </a:solidFill>
                        </a:rPr>
                      </a:br>
                      <a:r>
                        <a:rPr lang="en-US" sz="1200" b="1" dirty="0">
                          <a:solidFill>
                            <a:schemeClr val="bg1"/>
                          </a:solidFill>
                        </a:rPr>
                        <a:t/>
                      </a:r>
                      <a:br>
                        <a:rPr lang="en-US" sz="1200" b="1" dirty="0">
                          <a:solidFill>
                            <a:schemeClr val="bg1"/>
                          </a:solidFill>
                        </a:rPr>
                      </a:br>
                      <a:r>
                        <a:rPr lang="en-US" sz="1200" b="0" dirty="0">
                          <a:solidFill>
                            <a:schemeClr val="bg1"/>
                          </a:solidFill>
                        </a:rPr>
                        <a:t>(new flood maps)</a:t>
                      </a:r>
                    </a:p>
                    <a:p>
                      <a:pPr algn="ctr"/>
                      <a:endParaRPr lang="en-US" dirty="0"/>
                    </a:p>
                  </a:txBody>
                  <a:tcPr anchor="ctr">
                    <a:solidFill>
                      <a:srgbClr val="5B739B"/>
                    </a:solidFill>
                  </a:tcPr>
                </a:tc>
                <a:tc>
                  <a:txBody>
                    <a:bodyPr/>
                    <a:lstStyle/>
                    <a:p>
                      <a:r>
                        <a:rPr lang="en-US" sz="1200" dirty="0">
                          <a:solidFill>
                            <a:schemeClr val="bg1"/>
                          </a:solidFill>
                        </a:rPr>
                        <a:t>Probability that a flood of a specific size will be equaled or exceeded in any given year.</a:t>
                      </a:r>
                    </a:p>
                    <a:p>
                      <a:endParaRPr lang="en-US" sz="1200" dirty="0">
                        <a:solidFill>
                          <a:schemeClr val="bg1"/>
                        </a:solidFill>
                      </a:endParaRPr>
                    </a:p>
                    <a:p>
                      <a:r>
                        <a:rPr lang="en-US" sz="1200" dirty="0">
                          <a:solidFill>
                            <a:schemeClr val="bg1"/>
                          </a:solidFill>
                        </a:rPr>
                        <a:t>FEMA Flood Models (new):  10-, 25-, 50-, 100-, 100+, and 500-year flood elevations. </a:t>
                      </a:r>
                    </a:p>
                    <a:p>
                      <a:endParaRPr lang="en-US" sz="1200" dirty="0">
                        <a:solidFill>
                          <a:schemeClr val="bg1"/>
                        </a:solidFill>
                      </a:endParaRPr>
                    </a:p>
                    <a:p>
                      <a:r>
                        <a:rPr lang="en-US" sz="1200" dirty="0">
                          <a:solidFill>
                            <a:schemeClr val="bg1"/>
                          </a:solidFill>
                        </a:rPr>
                        <a:t>First Street Foundation Flood</a:t>
                      </a:r>
                      <a:r>
                        <a:rPr lang="en-US" sz="1200" baseline="0" dirty="0">
                          <a:solidFill>
                            <a:schemeClr val="bg1"/>
                          </a:solidFill>
                        </a:rPr>
                        <a:t> Models</a:t>
                      </a:r>
                      <a:r>
                        <a:rPr lang="en-US" sz="1200" dirty="0">
                          <a:solidFill>
                            <a:schemeClr val="bg1"/>
                          </a:solidFill>
                        </a:rPr>
                        <a:t>: 5-, 20-, 100-, and 500-year flood elevations.</a:t>
                      </a:r>
                      <a:r>
                        <a:rPr lang="en-US" sz="1200" baseline="0" dirty="0">
                          <a:solidFill>
                            <a:schemeClr val="bg1"/>
                          </a:solidFill>
                        </a:rPr>
                        <a:t> </a:t>
                      </a:r>
                      <a:endParaRPr lang="en-US" sz="1200" dirty="0">
                        <a:solidFill>
                          <a:schemeClr val="bg1"/>
                        </a:solidFill>
                      </a:endParaRPr>
                    </a:p>
                  </a:txBody>
                  <a:tcPr anchor="ctr">
                    <a:solidFill>
                      <a:srgbClr val="5B739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u="sng" dirty="0">
                          <a:solidFill>
                            <a:schemeClr val="tx1"/>
                          </a:solidFill>
                        </a:rPr>
                        <a:t>2016 Flood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Between 100- and 500-year</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u="sng" dirty="0">
                          <a:solidFill>
                            <a:schemeClr val="tx1"/>
                          </a:solidFill>
                        </a:rPr>
                        <a:t>FEMA Climate </a:t>
                      </a:r>
                      <a:r>
                        <a:rPr lang="en-US" sz="1200" b="0" dirty="0">
                          <a:solidFill>
                            <a:schemeClr val="tx1"/>
                          </a:solidFill>
                        </a:rPr>
                        <a:t>BFE+6ft</a:t>
                      </a:r>
                      <a:br>
                        <a:rPr lang="en-US" sz="1200" b="0" dirty="0">
                          <a:solidFill>
                            <a:schemeClr val="tx1"/>
                          </a:solidFill>
                        </a:rPr>
                      </a:br>
                      <a:endParaRPr lang="en-US" sz="1200" b="0" dirty="0">
                        <a:solidFill>
                          <a:schemeClr val="tx1"/>
                        </a:solidFill>
                      </a:endParaRPr>
                    </a:p>
                    <a:p>
                      <a:pPr algn="ctr"/>
                      <a:r>
                        <a:rPr lang="en-US" sz="1200" b="0" u="sng" dirty="0">
                          <a:solidFill>
                            <a:schemeClr val="tx1"/>
                          </a:solidFill>
                        </a:rPr>
                        <a:t>FSF Climate </a:t>
                      </a:r>
                      <a:r>
                        <a:rPr lang="en-US" sz="1200" baseline="0" dirty="0">
                          <a:solidFill>
                            <a:schemeClr val="tx1"/>
                          </a:solidFill>
                        </a:rPr>
                        <a:t>2052 or 30 years in the future</a:t>
                      </a:r>
                      <a:endParaRPr lang="en-US" sz="1200" b="0" dirty="0">
                        <a:solidFill>
                          <a:schemeClr val="tx1"/>
                        </a:solidFill>
                      </a:endParaRPr>
                    </a:p>
                  </a:txBody>
                  <a:tcPr anchor="ctr"/>
                </a:tc>
                <a:tc>
                  <a:txBody>
                    <a:bodyPr/>
                    <a:lstStyle/>
                    <a:p>
                      <a:pPr algn="ctr"/>
                      <a:r>
                        <a:rPr lang="en-US" sz="1200" b="0" u="sng" dirty="0">
                          <a:solidFill>
                            <a:schemeClr val="tx1"/>
                          </a:solidFill>
                        </a:rPr>
                        <a:t>2016 Flood</a:t>
                      </a:r>
                    </a:p>
                    <a:p>
                      <a:pPr algn="ctr"/>
                      <a:r>
                        <a:rPr lang="en-US" sz="1200" b="0" dirty="0">
                          <a:solidFill>
                            <a:schemeClr val="tx1"/>
                          </a:solidFill>
                        </a:rPr>
                        <a:t>Between 100- and 500-year</a:t>
                      </a:r>
                    </a:p>
                    <a:p>
                      <a:pPr algn="ctr"/>
                      <a:endParaRPr lang="en-US" sz="1200" b="0" dirty="0">
                        <a:solidFill>
                          <a:schemeClr val="tx1"/>
                        </a:solidFill>
                      </a:endParaRPr>
                    </a:p>
                    <a:p>
                      <a:pPr algn="ctr"/>
                      <a:r>
                        <a:rPr lang="en-US" sz="1200" b="0" u="sng" dirty="0">
                          <a:solidFill>
                            <a:schemeClr val="tx1"/>
                          </a:solidFill>
                        </a:rPr>
                        <a:t>FEMA Climate</a:t>
                      </a:r>
                    </a:p>
                    <a:p>
                      <a:pPr algn="ctr"/>
                      <a:r>
                        <a:rPr lang="en-US" sz="1200" b="0" dirty="0">
                          <a:solidFill>
                            <a:schemeClr val="tx1"/>
                          </a:solidFill>
                        </a:rPr>
                        <a:t>BFE+1ft</a:t>
                      </a:r>
                    </a:p>
                    <a:p>
                      <a:pPr algn="ctr"/>
                      <a:endParaRPr lang="en-US" sz="1200" b="0" dirty="0">
                        <a:solidFill>
                          <a:schemeClr val="tx1"/>
                        </a:solidFill>
                      </a:endParaRPr>
                    </a:p>
                    <a:p>
                      <a:pPr algn="ctr"/>
                      <a:r>
                        <a:rPr lang="en-US" sz="1200" b="0" u="sng" dirty="0">
                          <a:solidFill>
                            <a:schemeClr val="tx1"/>
                          </a:solidFill>
                        </a:rPr>
                        <a:t>FSF Climate </a:t>
                      </a:r>
                      <a:r>
                        <a:rPr lang="en-US" sz="1200" baseline="0" dirty="0">
                          <a:solidFill>
                            <a:schemeClr val="tx1"/>
                          </a:solidFill>
                        </a:rPr>
                        <a:t>2052 or 30 years in the future</a:t>
                      </a:r>
                      <a:r>
                        <a:rPr lang="en-US" sz="1200" b="0" dirty="0">
                          <a:solidFill>
                            <a:schemeClr val="tx1"/>
                          </a:solidFill>
                        </a:rPr>
                        <a:t> </a:t>
                      </a:r>
                    </a:p>
                  </a:txBody>
                  <a:tcPr anchor="ctr"/>
                </a:tc>
                <a:extLst>
                  <a:ext uri="{0D108BD9-81ED-4DB2-BD59-A6C34878D82A}">
                    <a16:rowId xmlns:a16="http://schemas.microsoft.com/office/drawing/2014/main" val="3895732901"/>
                  </a:ext>
                </a:extLst>
              </a:tr>
              <a:tr h="520652">
                <a:tc>
                  <a:txBody>
                    <a:bodyPr/>
                    <a:lstStyle/>
                    <a:p>
                      <a:pPr algn="ctr"/>
                      <a:r>
                        <a:rPr lang="en-US" sz="1200" b="1" dirty="0">
                          <a:solidFill>
                            <a:schemeClr val="bg1"/>
                          </a:solidFill>
                        </a:rPr>
                        <a:t>Depth</a:t>
                      </a:r>
                    </a:p>
                  </a:txBody>
                  <a:tcPr anchor="ctr">
                    <a:solidFill>
                      <a:srgbClr val="5B739B"/>
                    </a:solidFill>
                  </a:tcPr>
                </a:tc>
                <a:tc>
                  <a:txBody>
                    <a:bodyPr/>
                    <a:lstStyle/>
                    <a:p>
                      <a:r>
                        <a:rPr lang="en-US" sz="1200" dirty="0">
                          <a:solidFill>
                            <a:schemeClr val="bg1"/>
                          </a:solidFill>
                        </a:rPr>
                        <a:t>Flood depth. Source USGS high-water</a:t>
                      </a:r>
                      <a:r>
                        <a:rPr lang="en-US" sz="1200" baseline="0" dirty="0">
                          <a:solidFill>
                            <a:schemeClr val="bg1"/>
                          </a:solidFill>
                        </a:rPr>
                        <a:t> marks</a:t>
                      </a:r>
                      <a:endParaRPr lang="en-US" sz="1200" dirty="0">
                        <a:solidFill>
                          <a:schemeClr val="bg1"/>
                        </a:solidFill>
                      </a:endParaRPr>
                    </a:p>
                  </a:txBody>
                  <a:tcPr anchor="ctr">
                    <a:solidFill>
                      <a:srgbClr val="5B739B"/>
                    </a:solidFill>
                  </a:tcPr>
                </a:tc>
                <a:tc>
                  <a:txBody>
                    <a:bodyPr/>
                    <a:lstStyle/>
                    <a:p>
                      <a:pPr algn="ctr"/>
                      <a:r>
                        <a:rPr lang="en-US" sz="1200" b="0" dirty="0">
                          <a:solidFill>
                            <a:schemeClr val="tx1"/>
                          </a:solidFill>
                        </a:rPr>
                        <a:t>6 feet</a:t>
                      </a:r>
                    </a:p>
                  </a:txBody>
                  <a:tcPr anchor="ctr"/>
                </a:tc>
                <a:tc>
                  <a:txBody>
                    <a:bodyPr/>
                    <a:lstStyle/>
                    <a:p>
                      <a:pPr algn="ctr"/>
                      <a:r>
                        <a:rPr lang="en-US" sz="1200" b="0" dirty="0">
                          <a:solidFill>
                            <a:schemeClr val="tx1"/>
                          </a:solidFill>
                        </a:rPr>
                        <a:t>8 feet</a:t>
                      </a:r>
                    </a:p>
                  </a:txBody>
                  <a:tcPr anchor="ctr"/>
                </a:tc>
                <a:extLst>
                  <a:ext uri="{0D108BD9-81ED-4DB2-BD59-A6C34878D82A}">
                    <a16:rowId xmlns:a16="http://schemas.microsoft.com/office/drawing/2014/main" val="2353977355"/>
                  </a:ext>
                </a:extLst>
              </a:tr>
              <a:tr h="487778">
                <a:tc>
                  <a:txBody>
                    <a:bodyPr/>
                    <a:lstStyle/>
                    <a:p>
                      <a:pPr algn="ctr"/>
                      <a:r>
                        <a:rPr lang="en-US" sz="1200" b="1" dirty="0">
                          <a:solidFill>
                            <a:schemeClr val="bg1"/>
                          </a:solidFill>
                        </a:rPr>
                        <a:t>Velocity</a:t>
                      </a:r>
                    </a:p>
                  </a:txBody>
                  <a:tcPr anchor="ctr">
                    <a:solidFill>
                      <a:srgbClr val="5B739B"/>
                    </a:solidFill>
                  </a:tcPr>
                </a:tc>
                <a:tc>
                  <a:txBody>
                    <a:bodyPr/>
                    <a:lstStyle/>
                    <a:p>
                      <a:r>
                        <a:rPr lang="en-US" sz="1200" dirty="0">
                          <a:solidFill>
                            <a:schemeClr val="bg1"/>
                          </a:solidFill>
                        </a:rPr>
                        <a:t>Speed at which the floodwaters are flowing</a:t>
                      </a:r>
                    </a:p>
                  </a:txBody>
                  <a:tcPr anchor="ctr">
                    <a:solidFill>
                      <a:srgbClr val="5B739B"/>
                    </a:solidFill>
                  </a:tcPr>
                </a:tc>
                <a:tc>
                  <a:txBody>
                    <a:bodyPr/>
                    <a:lstStyle/>
                    <a:p>
                      <a:pPr algn="ctr"/>
                      <a:r>
                        <a:rPr lang="en-US" sz="1200" b="0" dirty="0">
                          <a:solidFill>
                            <a:srgbClr val="C00000"/>
                          </a:solidFill>
                        </a:rPr>
                        <a:t>High</a:t>
                      </a:r>
                    </a:p>
                  </a:txBody>
                  <a:tcPr anchor="ctr"/>
                </a:tc>
                <a:tc>
                  <a:txBody>
                    <a:bodyPr/>
                    <a:lstStyle/>
                    <a:p>
                      <a:pPr algn="ctr"/>
                      <a:r>
                        <a:rPr lang="en-US" sz="1200" b="0" dirty="0">
                          <a:solidFill>
                            <a:schemeClr val="tx1"/>
                          </a:solidFill>
                        </a:rPr>
                        <a:t>Moderate</a:t>
                      </a:r>
                    </a:p>
                  </a:txBody>
                  <a:tcPr anchor="ctr"/>
                </a:tc>
                <a:extLst>
                  <a:ext uri="{0D108BD9-81ED-4DB2-BD59-A6C34878D82A}">
                    <a16:rowId xmlns:a16="http://schemas.microsoft.com/office/drawing/2014/main" val="3050883764"/>
                  </a:ext>
                </a:extLst>
              </a:tr>
              <a:tr h="487778">
                <a:tc>
                  <a:txBody>
                    <a:bodyPr/>
                    <a:lstStyle/>
                    <a:p>
                      <a:pPr algn="ctr"/>
                      <a:r>
                        <a:rPr lang="en-US" sz="1200" b="1" dirty="0">
                          <a:solidFill>
                            <a:schemeClr val="bg1"/>
                          </a:solidFill>
                        </a:rPr>
                        <a:t>Duration</a:t>
                      </a: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Measure of how long water remains above normal levels</a:t>
                      </a:r>
                    </a:p>
                  </a:txBody>
                  <a:tcPr anchor="ctr">
                    <a:solidFill>
                      <a:srgbClr val="5B739B"/>
                    </a:solidFill>
                  </a:tcPr>
                </a:tc>
                <a:tc>
                  <a:txBody>
                    <a:bodyPr/>
                    <a:lstStyle/>
                    <a:p>
                      <a:pPr algn="ctr"/>
                      <a:r>
                        <a:rPr lang="en-US" sz="1200" b="0" dirty="0"/>
                        <a:t>24 hours</a:t>
                      </a:r>
                    </a:p>
                  </a:txBody>
                  <a:tcPr anchor="ctr"/>
                </a:tc>
                <a:tc>
                  <a:txBody>
                    <a:bodyPr/>
                    <a:lstStyle/>
                    <a:p>
                      <a:pPr algn="ctr"/>
                      <a:r>
                        <a:rPr lang="en-US" sz="1200" b="0" dirty="0">
                          <a:solidFill>
                            <a:srgbClr val="C00000"/>
                          </a:solidFill>
                        </a:rPr>
                        <a:t>72 hours</a:t>
                      </a:r>
                    </a:p>
                  </a:txBody>
                  <a:tcPr anchor="ctr"/>
                </a:tc>
                <a:extLst>
                  <a:ext uri="{0D108BD9-81ED-4DB2-BD59-A6C34878D82A}">
                    <a16:rowId xmlns:a16="http://schemas.microsoft.com/office/drawing/2014/main" val="2022271208"/>
                  </a:ext>
                </a:extLst>
              </a:tr>
              <a:tr h="487778">
                <a:tc>
                  <a:txBody>
                    <a:bodyPr/>
                    <a:lstStyle/>
                    <a:p>
                      <a:pPr algn="ctr"/>
                      <a:r>
                        <a:rPr lang="en-US" sz="1200" b="1" dirty="0">
                          <a:solidFill>
                            <a:schemeClr val="bg1"/>
                          </a:solidFill>
                        </a:rPr>
                        <a:t>Rise and Fall</a:t>
                      </a:r>
                    </a:p>
                  </a:txBody>
                  <a:tcPr anchor="ctr">
                    <a:solidFill>
                      <a:srgbClr val="5B739B"/>
                    </a:solidFill>
                  </a:tcPr>
                </a:tc>
                <a:tc>
                  <a:txBody>
                    <a:bodyPr/>
                    <a:lstStyle/>
                    <a:p>
                      <a:r>
                        <a:rPr lang="en-US" sz="1200" dirty="0">
                          <a:solidFill>
                            <a:schemeClr val="bg1"/>
                          </a:solidFill>
                        </a:rPr>
                        <a:t>Floodwater that rises very quickly with little or no warning</a:t>
                      </a:r>
                    </a:p>
                  </a:txBody>
                  <a:tcPr anchor="ctr">
                    <a:solidFill>
                      <a:srgbClr val="5B739B"/>
                    </a:solidFill>
                  </a:tcPr>
                </a:tc>
                <a:tc>
                  <a:txBody>
                    <a:bodyPr/>
                    <a:lstStyle/>
                    <a:p>
                      <a:pPr algn="ctr"/>
                      <a:r>
                        <a:rPr lang="en-US" sz="1200" b="0" dirty="0"/>
                        <a:t>Quick</a:t>
                      </a:r>
                      <a:r>
                        <a:rPr lang="en-US" sz="1200" b="0" baseline="0" dirty="0"/>
                        <a:t> Rise</a:t>
                      </a:r>
                      <a:endParaRPr lang="en-US" sz="1200" b="0" dirty="0"/>
                    </a:p>
                  </a:txBody>
                  <a:tcPr anchor="ctr"/>
                </a:tc>
                <a:tc>
                  <a:txBody>
                    <a:bodyPr/>
                    <a:lstStyle/>
                    <a:p>
                      <a:pPr algn="ctr"/>
                      <a:r>
                        <a:rPr lang="en-US" sz="1200" b="0" dirty="0"/>
                        <a:t>Quick Rise</a:t>
                      </a:r>
                    </a:p>
                  </a:txBody>
                  <a:tcPr anchor="ctr"/>
                </a:tc>
                <a:extLst>
                  <a:ext uri="{0D108BD9-81ED-4DB2-BD59-A6C34878D82A}">
                    <a16:rowId xmlns:a16="http://schemas.microsoft.com/office/drawing/2014/main" val="3607165000"/>
                  </a:ext>
                </a:extLst>
              </a:tr>
            </a:tbl>
          </a:graphicData>
        </a:graphic>
      </p:graphicFrame>
    </p:spTree>
    <p:extLst>
      <p:ext uri="{BB962C8B-B14F-4D97-AF65-F5344CB8AC3E}">
        <p14:creationId xmlns:p14="http://schemas.microsoft.com/office/powerpoint/2010/main" val="295038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7</a:t>
            </a:fld>
            <a:endParaRPr lang="en-US" dirty="0">
              <a:solidFill>
                <a:srgbClr val="5A5B5D"/>
              </a:solidFill>
            </a:endParaRPr>
          </a:p>
        </p:txBody>
      </p:sp>
      <p:pic>
        <p:nvPicPr>
          <p:cNvPr id="3" name="Picture 2">
            <a:extLst>
              <a:ext uri="{FF2B5EF4-FFF2-40B4-BE49-F238E27FC236}">
                <a16:creationId xmlns:a16="http://schemas.microsoft.com/office/drawing/2014/main" id="{BC2C2AA6-3622-49B4-8E31-87C36B34F48D}"/>
              </a:ext>
            </a:extLst>
          </p:cNvPr>
          <p:cNvPicPr>
            <a:picLocks noChangeAspect="1"/>
          </p:cNvPicPr>
          <p:nvPr/>
        </p:nvPicPr>
        <p:blipFill>
          <a:blip r:embed="rId3"/>
          <a:stretch>
            <a:fillRect/>
          </a:stretch>
        </p:blipFill>
        <p:spPr>
          <a:xfrm>
            <a:off x="303682" y="1419320"/>
            <a:ext cx="5853102" cy="4163546"/>
          </a:xfrm>
          <a:prstGeom prst="rect">
            <a:avLst/>
          </a:prstGeom>
        </p:spPr>
      </p:pic>
      <p:pic>
        <p:nvPicPr>
          <p:cNvPr id="19" name="Picture 18">
            <a:extLst>
              <a:ext uri="{FF2B5EF4-FFF2-40B4-BE49-F238E27FC236}">
                <a16:creationId xmlns:a16="http://schemas.microsoft.com/office/drawing/2014/main" id="{CC4956EF-26E0-4E4A-AC05-BD5CBD12FDD8}"/>
              </a:ext>
            </a:extLst>
          </p:cNvPr>
          <p:cNvPicPr>
            <a:picLocks noChangeAspect="1"/>
          </p:cNvPicPr>
          <p:nvPr/>
        </p:nvPicPr>
        <p:blipFill>
          <a:blip r:embed="rId4"/>
          <a:stretch>
            <a:fillRect/>
          </a:stretch>
        </p:blipFill>
        <p:spPr>
          <a:xfrm>
            <a:off x="6156784" y="1433512"/>
            <a:ext cx="5534025" cy="3990975"/>
          </a:xfrm>
          <a:prstGeom prst="rect">
            <a:avLst/>
          </a:prstGeom>
        </p:spPr>
      </p:pic>
      <p:sp>
        <p:nvSpPr>
          <p:cNvPr id="20" name="TextBox 19">
            <a:extLst>
              <a:ext uri="{FF2B5EF4-FFF2-40B4-BE49-F238E27FC236}">
                <a16:creationId xmlns:a16="http://schemas.microsoft.com/office/drawing/2014/main" id="{3AD7D990-793E-4CD4-9B1B-D29143F4718C}"/>
              </a:ext>
            </a:extLst>
          </p:cNvPr>
          <p:cNvSpPr txBox="1"/>
          <p:nvPr/>
        </p:nvSpPr>
        <p:spPr>
          <a:xfrm>
            <a:off x="3239312" y="5543576"/>
            <a:ext cx="6984458" cy="584775"/>
          </a:xfrm>
          <a:prstGeom prst="rect">
            <a:avLst/>
          </a:prstGeom>
          <a:noFill/>
        </p:spPr>
        <p:txBody>
          <a:bodyPr wrap="square" rtlCol="0">
            <a:spAutoFit/>
          </a:bodyPr>
          <a:lstStyle/>
          <a:p>
            <a:pPr algn="ctr"/>
            <a:r>
              <a:rPr lang="en-US" sz="1600" b="1" i="1" dirty="0"/>
              <a:t>Vulnerability</a:t>
            </a:r>
            <a:r>
              <a:rPr lang="en-US" sz="1600" i="1" dirty="0"/>
              <a:t>, </a:t>
            </a:r>
            <a:r>
              <a:rPr lang="en-US" sz="1600" b="1" i="1" dirty="0"/>
              <a:t>Exposure</a:t>
            </a:r>
            <a:r>
              <a:rPr lang="en-US" sz="1600" i="1" dirty="0"/>
              <a:t>, and Hazus</a:t>
            </a:r>
            <a:r>
              <a:rPr lang="en-US" sz="1600" b="1" i="1" dirty="0"/>
              <a:t> Loss </a:t>
            </a:r>
            <a:r>
              <a:rPr lang="en-US" sz="1600" i="1" dirty="0"/>
              <a:t>Indicators</a:t>
            </a:r>
            <a:br>
              <a:rPr lang="en-US" sz="1600" i="1" dirty="0"/>
            </a:br>
            <a:r>
              <a:rPr lang="en-US" sz="1600" i="1" dirty="0"/>
              <a:t> for the disadvantaged communities of Rainelle and White Sulphur Springs</a:t>
            </a:r>
          </a:p>
        </p:txBody>
      </p:sp>
      <p:sp>
        <p:nvSpPr>
          <p:cNvPr id="21" name="Title 3">
            <a:extLst>
              <a:ext uri="{FF2B5EF4-FFF2-40B4-BE49-F238E27FC236}">
                <a16:creationId xmlns:a16="http://schemas.microsoft.com/office/drawing/2014/main" id="{283D185D-92CE-42BE-8F1C-82390307C470}"/>
              </a:ext>
            </a:extLst>
          </p:cNvPr>
          <p:cNvSpPr txBox="1">
            <a:spLocks/>
          </p:cNvSpPr>
          <p:nvPr/>
        </p:nvSpPr>
        <p:spPr>
          <a:xfrm>
            <a:off x="525294" y="445891"/>
            <a:ext cx="10715627" cy="7433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r>
              <a:rPr lang="en-US" dirty="0">
                <a:highlight>
                  <a:srgbClr val="FFFF00"/>
                </a:highlight>
              </a:rPr>
              <a:t>Example 3:  Community Hazard Planning (Risk Indicators)</a:t>
            </a:r>
            <a:endParaRPr lang="en-US" dirty="0"/>
          </a:p>
        </p:txBody>
      </p:sp>
    </p:spTree>
    <p:extLst>
      <p:ext uri="{BB962C8B-B14F-4D97-AF65-F5344CB8AC3E}">
        <p14:creationId xmlns:p14="http://schemas.microsoft.com/office/powerpoint/2010/main" val="694305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with low confidence">
            <a:extLst>
              <a:ext uri="{FF2B5EF4-FFF2-40B4-BE49-F238E27FC236}">
                <a16:creationId xmlns:a16="http://schemas.microsoft.com/office/drawing/2014/main" id="{7CC82B67-01BF-44EB-910A-EC6B9FA6856C}"/>
              </a:ext>
            </a:extLst>
          </p:cNvPr>
          <p:cNvPicPr>
            <a:picLocks noChangeAspect="1"/>
          </p:cNvPicPr>
          <p:nvPr/>
        </p:nvPicPr>
        <p:blipFill>
          <a:blip r:embed="rId3"/>
          <a:stretch>
            <a:fillRect/>
          </a:stretch>
        </p:blipFill>
        <p:spPr>
          <a:xfrm>
            <a:off x="725488" y="1379538"/>
            <a:ext cx="6302375" cy="4795838"/>
          </a:xfrm>
          <a:prstGeom prst="rect">
            <a:avLst/>
          </a:prstGeom>
          <a:ln>
            <a:solidFill>
              <a:schemeClr val="tx1"/>
            </a:solidFill>
          </a:ln>
        </p:spPr>
      </p:pic>
      <p:pic>
        <p:nvPicPr>
          <p:cNvPr id="9" name="Picture 8" descr="Table&#10;&#10;Description automatically generated">
            <a:extLst>
              <a:ext uri="{FF2B5EF4-FFF2-40B4-BE49-F238E27FC236}">
                <a16:creationId xmlns:a16="http://schemas.microsoft.com/office/drawing/2014/main" id="{9C631EE6-39DF-4831-8347-BA433BA7C477}"/>
              </a:ext>
            </a:extLst>
          </p:cNvPr>
          <p:cNvPicPr>
            <a:picLocks noChangeAspect="1"/>
          </p:cNvPicPr>
          <p:nvPr/>
        </p:nvPicPr>
        <p:blipFill>
          <a:blip r:embed="rId4"/>
          <a:stretch>
            <a:fillRect/>
          </a:stretch>
        </p:blipFill>
        <p:spPr>
          <a:xfrm>
            <a:off x="7100888" y="1379538"/>
            <a:ext cx="4365625" cy="2779713"/>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FF619ED-C9D8-42F7-8FE6-33878AE36407}"/>
              </a:ext>
            </a:extLst>
          </p:cNvPr>
          <p:cNvPicPr>
            <a:picLocks noChangeAspect="1"/>
          </p:cNvPicPr>
          <p:nvPr/>
        </p:nvPicPr>
        <p:blipFill>
          <a:blip r:embed="rId5"/>
          <a:stretch>
            <a:fillRect/>
          </a:stretch>
        </p:blipFill>
        <p:spPr>
          <a:xfrm>
            <a:off x="7100888" y="4232275"/>
            <a:ext cx="4365625" cy="1943100"/>
          </a:xfrm>
          <a:prstGeom prst="rect">
            <a:avLst/>
          </a:prstGeom>
        </p:spPr>
      </p:pic>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a:xfrm>
            <a:off x="738189" y="452440"/>
            <a:ext cx="10715627" cy="743347"/>
          </a:xfrm>
        </p:spPr>
        <p:txBody>
          <a:bodyPr anchor="ctr">
            <a:normAutofit/>
          </a:bodyPr>
          <a:lstStyle/>
          <a:p>
            <a:r>
              <a:rPr lang="en-US" dirty="0">
                <a:highlight>
                  <a:srgbClr val="FFFF00"/>
                </a:highlight>
              </a:rPr>
              <a:t>Example 3:  Community Hazard Planning (Mitigation Measures)</a:t>
            </a:r>
            <a:endParaRPr lang="en-US" dirty="0"/>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4294967295"/>
          </p:nvPr>
        </p:nvSpPr>
        <p:spPr>
          <a:xfrm>
            <a:off x="640557" y="6173791"/>
            <a:ext cx="10813260" cy="365125"/>
          </a:xfrm>
        </p:spPr>
        <p:txBody>
          <a:bodyPr/>
          <a:lstStyle/>
          <a:p>
            <a:pPr algn="ctr">
              <a:spcAft>
                <a:spcPts val="600"/>
              </a:spcAft>
            </a:pPr>
            <a:fld id="{8FCC257D-A786-9244-9E17-CE618C8B9275}" type="slidenum">
              <a:rPr lang="en-US" smtClean="0">
                <a:solidFill>
                  <a:srgbClr val="5A5B5D"/>
                </a:solidFill>
              </a:rPr>
              <a:pPr algn="ctr">
                <a:spcAft>
                  <a:spcPts val="600"/>
                </a:spcAft>
              </a:pPr>
              <a:t>8</a:t>
            </a:fld>
            <a:endParaRPr lang="en-US">
              <a:solidFill>
                <a:srgbClr val="5A5B5D"/>
              </a:solidFill>
            </a:endParaRPr>
          </a:p>
        </p:txBody>
      </p:sp>
      <p:sp>
        <p:nvSpPr>
          <p:cNvPr id="14" name="TextBox 13">
            <a:extLst>
              <a:ext uri="{FF2B5EF4-FFF2-40B4-BE49-F238E27FC236}">
                <a16:creationId xmlns:a16="http://schemas.microsoft.com/office/drawing/2014/main" id="{30604C0F-BCD6-414D-800D-D56CC58E0439}"/>
              </a:ext>
            </a:extLst>
          </p:cNvPr>
          <p:cNvSpPr txBox="1"/>
          <p:nvPr/>
        </p:nvSpPr>
        <p:spPr>
          <a:xfrm>
            <a:off x="5142515" y="5517863"/>
            <a:ext cx="1809344" cy="584775"/>
          </a:xfrm>
          <a:prstGeom prst="rect">
            <a:avLst/>
          </a:prstGeom>
          <a:solidFill>
            <a:schemeClr val="bg1"/>
          </a:solidFill>
        </p:spPr>
        <p:txBody>
          <a:bodyPr wrap="square" rtlCol="0">
            <a:spAutoFit/>
          </a:bodyPr>
          <a:lstStyle/>
          <a:p>
            <a:pPr algn="ctr"/>
            <a:r>
              <a:rPr lang="en-US" b="1" dirty="0"/>
              <a:t>Mitigation Map</a:t>
            </a:r>
            <a:r>
              <a:rPr lang="en-US" dirty="0"/>
              <a:t/>
            </a:r>
            <a:br>
              <a:rPr lang="en-US" dirty="0"/>
            </a:br>
            <a:r>
              <a:rPr lang="en-US" sz="1400" dirty="0"/>
              <a:t>(Rainelle, WV)</a:t>
            </a:r>
            <a:endParaRPr lang="en-US" dirty="0"/>
          </a:p>
        </p:txBody>
      </p:sp>
      <p:sp>
        <p:nvSpPr>
          <p:cNvPr id="8" name="TextBox 7">
            <a:extLst>
              <a:ext uri="{FF2B5EF4-FFF2-40B4-BE49-F238E27FC236}">
                <a16:creationId xmlns:a16="http://schemas.microsoft.com/office/drawing/2014/main" id="{2D491256-0BA4-430F-B46C-AABB4A65F9EB}"/>
              </a:ext>
            </a:extLst>
          </p:cNvPr>
          <p:cNvSpPr txBox="1"/>
          <p:nvPr/>
        </p:nvSpPr>
        <p:spPr>
          <a:xfrm>
            <a:off x="1782618" y="6214488"/>
            <a:ext cx="8783782" cy="584775"/>
          </a:xfrm>
          <a:prstGeom prst="rect">
            <a:avLst/>
          </a:prstGeom>
          <a:solidFill>
            <a:schemeClr val="bg1"/>
          </a:solidFill>
        </p:spPr>
        <p:txBody>
          <a:bodyPr wrap="square" rtlCol="0">
            <a:spAutoFit/>
          </a:bodyPr>
          <a:lstStyle/>
          <a:p>
            <a:pPr algn="ctr"/>
            <a:r>
              <a:rPr lang="en-US" sz="1600" i="1" dirty="0"/>
              <a:t>Field verification and analysis of mitigation measures implemented by property owners and the community in context of the 2016 flood and local floodplain management regulations</a:t>
            </a:r>
          </a:p>
        </p:txBody>
      </p:sp>
    </p:spTree>
    <p:extLst>
      <p:ext uri="{BB962C8B-B14F-4D97-AF65-F5344CB8AC3E}">
        <p14:creationId xmlns:p14="http://schemas.microsoft.com/office/powerpoint/2010/main" val="2617425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7FF5C-E581-4DFC-9C4E-6DF52856AB55}"/>
              </a:ext>
            </a:extLst>
          </p:cNvPr>
          <p:cNvPicPr>
            <a:picLocks noChangeAspect="1"/>
          </p:cNvPicPr>
          <p:nvPr/>
        </p:nvPicPr>
        <p:blipFill rotWithShape="1">
          <a:blip r:embed="rId3"/>
          <a:srcRect l="13479" t="-8919" r="20410" b="29121"/>
          <a:stretch/>
        </p:blipFill>
        <p:spPr>
          <a:xfrm>
            <a:off x="826793" y="797328"/>
            <a:ext cx="8463592" cy="5002994"/>
          </a:xfrm>
          <a:prstGeom prst="rect">
            <a:avLst/>
          </a:prstGeom>
        </p:spPr>
      </p:pic>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a:xfrm>
            <a:off x="738189" y="452440"/>
            <a:ext cx="11187922" cy="743347"/>
          </a:xfrm>
        </p:spPr>
        <p:txBody>
          <a:bodyPr>
            <a:normAutofit/>
          </a:bodyPr>
          <a:lstStyle/>
          <a:p>
            <a:r>
              <a:rPr lang="en-US" dirty="0">
                <a:highlight>
                  <a:srgbClr val="FFFF00"/>
                </a:highlight>
              </a:rPr>
              <a:t>Mitigation Reconstruction: Resiliency to Future Floods (Climate Change)</a:t>
            </a:r>
            <a:endParaRPr lang="en-US" dirty="0"/>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9</a:t>
            </a:fld>
            <a:endParaRPr lang="en-US" dirty="0">
              <a:solidFill>
                <a:srgbClr val="5A5B5D"/>
              </a:solidFill>
            </a:endParaRPr>
          </a:p>
        </p:txBody>
      </p:sp>
      <p:sp>
        <p:nvSpPr>
          <p:cNvPr id="8" name="Rectangular Callout 5">
            <a:extLst>
              <a:ext uri="{FF2B5EF4-FFF2-40B4-BE49-F238E27FC236}">
                <a16:creationId xmlns:a16="http://schemas.microsoft.com/office/drawing/2014/main" id="{FE02C71B-C105-44C4-BC8C-EDF2A5B34671}"/>
              </a:ext>
            </a:extLst>
          </p:cNvPr>
          <p:cNvSpPr/>
          <p:nvPr/>
        </p:nvSpPr>
        <p:spPr>
          <a:xfrm>
            <a:off x="869700" y="4314003"/>
            <a:ext cx="1409132" cy="140039"/>
          </a:xfrm>
          <a:prstGeom prst="wedgeRectCallout">
            <a:avLst>
              <a:gd name="adj1" fmla="val 537893"/>
              <a:gd name="adj2" fmla="val 1937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5.9’   (FEMA 1% + 2’ FBD)</a:t>
            </a:r>
          </a:p>
        </p:txBody>
      </p:sp>
      <p:sp>
        <p:nvSpPr>
          <p:cNvPr id="9" name="Rectangular Callout 6">
            <a:extLst>
              <a:ext uri="{FF2B5EF4-FFF2-40B4-BE49-F238E27FC236}">
                <a16:creationId xmlns:a16="http://schemas.microsoft.com/office/drawing/2014/main" id="{AFD8188C-80F8-406D-A8C2-C12CC17704D3}"/>
              </a:ext>
            </a:extLst>
          </p:cNvPr>
          <p:cNvSpPr/>
          <p:nvPr/>
        </p:nvSpPr>
        <p:spPr>
          <a:xfrm>
            <a:off x="869700" y="3714893"/>
            <a:ext cx="1400112" cy="161345"/>
          </a:xfrm>
          <a:prstGeom prst="wedgeRectCallout">
            <a:avLst>
              <a:gd name="adj1" fmla="val 537874"/>
              <a:gd name="adj2" fmla="val -3566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1%+ / 100-Yr; 0.2%)</a:t>
            </a:r>
          </a:p>
        </p:txBody>
      </p:sp>
      <p:sp>
        <p:nvSpPr>
          <p:cNvPr id="10" name="Rectangular Callout 7">
            <a:extLst>
              <a:ext uri="{FF2B5EF4-FFF2-40B4-BE49-F238E27FC236}">
                <a16:creationId xmlns:a16="http://schemas.microsoft.com/office/drawing/2014/main" id="{D717DB61-6E56-4D9F-8500-C81B935271B2}"/>
              </a:ext>
            </a:extLst>
          </p:cNvPr>
          <p:cNvSpPr/>
          <p:nvPr/>
        </p:nvSpPr>
        <p:spPr>
          <a:xfrm>
            <a:off x="869700" y="4134030"/>
            <a:ext cx="1405720" cy="120223"/>
          </a:xfrm>
          <a:prstGeom prst="wedgeRectCallout">
            <a:avLst>
              <a:gd name="adj1" fmla="val 538209"/>
              <a:gd name="adj2" fmla="val 18537"/>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11" name="Rectangular Callout 8">
            <a:extLst>
              <a:ext uri="{FF2B5EF4-FFF2-40B4-BE49-F238E27FC236}">
                <a16:creationId xmlns:a16="http://schemas.microsoft.com/office/drawing/2014/main" id="{9B626FA0-4F81-40FC-B8B3-75B382FA63AE}"/>
              </a:ext>
            </a:extLst>
          </p:cNvPr>
          <p:cNvSpPr/>
          <p:nvPr/>
        </p:nvSpPr>
        <p:spPr>
          <a:xfrm>
            <a:off x="869700" y="3935988"/>
            <a:ext cx="1395483" cy="138582"/>
          </a:xfrm>
          <a:prstGeom prst="wedgeRectCallout">
            <a:avLst>
              <a:gd name="adj1" fmla="val 538964"/>
              <a:gd name="adj2" fmla="val -22689"/>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8.2’   (FSF 1% / 100-Yr)</a:t>
            </a:r>
          </a:p>
        </p:txBody>
      </p:sp>
      <p:sp>
        <p:nvSpPr>
          <p:cNvPr id="12" name="Rectangular Callout 9">
            <a:extLst>
              <a:ext uri="{FF2B5EF4-FFF2-40B4-BE49-F238E27FC236}">
                <a16:creationId xmlns:a16="http://schemas.microsoft.com/office/drawing/2014/main" id="{95B52FE4-785A-4B9A-AE08-45663C211CCD}"/>
              </a:ext>
            </a:extLst>
          </p:cNvPr>
          <p:cNvSpPr/>
          <p:nvPr/>
        </p:nvSpPr>
        <p:spPr>
          <a:xfrm>
            <a:off x="869700" y="3519142"/>
            <a:ext cx="1396700" cy="138582"/>
          </a:xfrm>
          <a:prstGeom prst="wedgeRectCallout">
            <a:avLst>
              <a:gd name="adj1" fmla="val 537089"/>
              <a:gd name="adj2" fmla="val 25892"/>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12.2’ (FSF 0.2% / 500-Yr )</a:t>
            </a:r>
          </a:p>
        </p:txBody>
      </p:sp>
      <p:graphicFrame>
        <p:nvGraphicFramePr>
          <p:cNvPr id="13" name="Table 12">
            <a:extLst>
              <a:ext uri="{FF2B5EF4-FFF2-40B4-BE49-F238E27FC236}">
                <a16:creationId xmlns:a16="http://schemas.microsoft.com/office/drawing/2014/main" id="{CE0FB62A-ED3C-4E90-8366-DBFB45F6D98E}"/>
              </a:ext>
            </a:extLst>
          </p:cNvPr>
          <p:cNvGraphicFramePr>
            <a:graphicFrameLocks noGrp="1"/>
          </p:cNvGraphicFramePr>
          <p:nvPr>
            <p:extLst>
              <p:ext uri="{D42A27DB-BD31-4B8C-83A1-F6EECF244321}">
                <p14:modId xmlns:p14="http://schemas.microsoft.com/office/powerpoint/2010/main" val="654016053"/>
              </p:ext>
            </p:extLst>
          </p:nvPr>
        </p:nvGraphicFramePr>
        <p:xfrm>
          <a:off x="869702" y="1405028"/>
          <a:ext cx="1465728" cy="1694025"/>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3.9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237120">
                <a:tc>
                  <a:txBody>
                    <a:bodyPr/>
                    <a:lstStyle/>
                    <a:p>
                      <a:pPr algn="l" fontAlgn="b"/>
                      <a:r>
                        <a:rPr lang="en-US" sz="800" u="none" strike="noStrike" dirty="0">
                          <a:effectLst/>
                        </a:rPr>
                        <a:t>FEMA 100-Yr +</a:t>
                      </a:r>
                      <a:br>
                        <a:rPr lang="en-US" sz="800" u="none" strike="noStrike" dirty="0">
                          <a:effectLst/>
                        </a:rPr>
                      </a:br>
                      <a:r>
                        <a:rPr lang="en-US" sz="800" u="none" strike="noStrike" dirty="0">
                          <a:effectLst/>
                        </a:rPr>
                        <a:t> 2.0 Ft. Freeboard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3922892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07593507"/>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8.2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121987">
                <a:tc>
                  <a:txBody>
                    <a:bodyPr/>
                    <a:lstStyle/>
                    <a:p>
                      <a:pPr algn="l" fontAlgn="b"/>
                      <a:r>
                        <a:rPr lang="en-US" sz="800" u="none" strike="noStrike" dirty="0">
                          <a:effectLst/>
                        </a:rPr>
                        <a:t>FEMA 1%+,</a:t>
                      </a:r>
                      <a:r>
                        <a:rPr lang="en-US" sz="800" u="none" strike="noStrike" baseline="0" dirty="0">
                          <a:effectLst/>
                        </a:rPr>
                        <a:t> 0.2%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9.9</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12.2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4" name="TextBox 13">
            <a:extLst>
              <a:ext uri="{FF2B5EF4-FFF2-40B4-BE49-F238E27FC236}">
                <a16:creationId xmlns:a16="http://schemas.microsoft.com/office/drawing/2014/main" id="{D8EBAC19-A268-4059-BA3C-20F910E0F7F0}"/>
              </a:ext>
            </a:extLst>
          </p:cNvPr>
          <p:cNvSpPr txBox="1"/>
          <p:nvPr/>
        </p:nvSpPr>
        <p:spPr>
          <a:xfrm>
            <a:off x="6080120" y="5444438"/>
            <a:ext cx="3282989" cy="300082"/>
          </a:xfrm>
          <a:prstGeom prst="rect">
            <a:avLst/>
          </a:prstGeom>
          <a:noFill/>
        </p:spPr>
        <p:txBody>
          <a:bodyPr wrap="square" rtlCol="0">
            <a:spAutoFit/>
          </a:bodyPr>
          <a:lstStyle/>
          <a:p>
            <a:r>
              <a:rPr lang="en-US" sz="1350" b="1" dirty="0">
                <a:solidFill>
                  <a:schemeClr val="bg1"/>
                </a:solidFill>
              </a:rPr>
              <a:t>182 Seventh Street, Rainelle, WV, 25962</a:t>
            </a:r>
          </a:p>
        </p:txBody>
      </p:sp>
      <p:sp>
        <p:nvSpPr>
          <p:cNvPr id="15" name="TextBox 14">
            <a:extLst>
              <a:ext uri="{FF2B5EF4-FFF2-40B4-BE49-F238E27FC236}">
                <a16:creationId xmlns:a16="http://schemas.microsoft.com/office/drawing/2014/main" id="{9DC57F3A-DACE-4FC0-A074-80181DA879A4}"/>
              </a:ext>
            </a:extLst>
          </p:cNvPr>
          <p:cNvSpPr txBox="1"/>
          <p:nvPr/>
        </p:nvSpPr>
        <p:spPr>
          <a:xfrm>
            <a:off x="2622351" y="2712555"/>
            <a:ext cx="2061883" cy="230832"/>
          </a:xfrm>
          <a:prstGeom prst="rect">
            <a:avLst/>
          </a:prstGeom>
          <a:noFill/>
        </p:spPr>
        <p:txBody>
          <a:bodyPr wrap="square" rtlCol="0">
            <a:spAutoFit/>
          </a:bodyPr>
          <a:lstStyle/>
          <a:p>
            <a:r>
              <a:rPr lang="en-US" sz="900" dirty="0"/>
              <a:t>Building </a:t>
            </a:r>
            <a:r>
              <a:rPr lang="en-US" sz="900" u="sng" dirty="0">
                <a:hlinkClick r:id="rId4"/>
              </a:rPr>
              <a:t>13-13-0001-0054-0000_182</a:t>
            </a:r>
            <a:r>
              <a:rPr lang="en-US" sz="900" dirty="0"/>
              <a:t> </a:t>
            </a:r>
          </a:p>
        </p:txBody>
      </p:sp>
      <p:sp>
        <p:nvSpPr>
          <p:cNvPr id="16" name="Rectangular Callout 15">
            <a:extLst>
              <a:ext uri="{FF2B5EF4-FFF2-40B4-BE49-F238E27FC236}">
                <a16:creationId xmlns:a16="http://schemas.microsoft.com/office/drawing/2014/main" id="{0269BDFB-BABF-477F-A5CA-CD262D8DA836}"/>
              </a:ext>
            </a:extLst>
          </p:cNvPr>
          <p:cNvSpPr/>
          <p:nvPr/>
        </p:nvSpPr>
        <p:spPr>
          <a:xfrm>
            <a:off x="869699" y="4631831"/>
            <a:ext cx="1395483" cy="138582"/>
          </a:xfrm>
          <a:prstGeom prst="wedgeRectCallout">
            <a:avLst>
              <a:gd name="adj1" fmla="val 537542"/>
              <a:gd name="adj2" fmla="val -1526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3.9’   (FEMA 1% / 100-Yr) </a:t>
            </a:r>
          </a:p>
        </p:txBody>
      </p:sp>
      <p:sp>
        <p:nvSpPr>
          <p:cNvPr id="17" name="Rectangular Callout 16">
            <a:extLst>
              <a:ext uri="{FF2B5EF4-FFF2-40B4-BE49-F238E27FC236}">
                <a16:creationId xmlns:a16="http://schemas.microsoft.com/office/drawing/2014/main" id="{517CDBDF-8C2B-4F68-A5A0-F24288DBFA11}"/>
              </a:ext>
            </a:extLst>
          </p:cNvPr>
          <p:cNvSpPr/>
          <p:nvPr/>
        </p:nvSpPr>
        <p:spPr>
          <a:xfrm>
            <a:off x="869700" y="4832057"/>
            <a:ext cx="1395482" cy="138582"/>
          </a:xfrm>
          <a:prstGeom prst="wedgeRectCallout">
            <a:avLst>
              <a:gd name="adj1" fmla="val 536739"/>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2.3’   (FSF 20% / 5-Yr)</a:t>
            </a:r>
          </a:p>
        </p:txBody>
      </p:sp>
      <p:sp>
        <p:nvSpPr>
          <p:cNvPr id="18" name="Rectangle 17">
            <a:extLst>
              <a:ext uri="{FF2B5EF4-FFF2-40B4-BE49-F238E27FC236}">
                <a16:creationId xmlns:a16="http://schemas.microsoft.com/office/drawing/2014/main" id="{8C55E136-6106-4E16-8743-F22033B6025B}"/>
              </a:ext>
            </a:extLst>
          </p:cNvPr>
          <p:cNvSpPr/>
          <p:nvPr/>
        </p:nvSpPr>
        <p:spPr>
          <a:xfrm>
            <a:off x="9431006" y="2845671"/>
            <a:ext cx="30712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FA8B6C-FD40-4397-9430-62DE5A408530}"/>
              </a:ext>
            </a:extLst>
          </p:cNvPr>
          <p:cNvSpPr txBox="1"/>
          <p:nvPr/>
        </p:nvSpPr>
        <p:spPr>
          <a:xfrm>
            <a:off x="9704191" y="2777476"/>
            <a:ext cx="2060000" cy="276999"/>
          </a:xfrm>
          <a:prstGeom prst="rect">
            <a:avLst/>
          </a:prstGeom>
          <a:noFill/>
        </p:spPr>
        <p:txBody>
          <a:bodyPr wrap="square" rtlCol="0">
            <a:spAutoFit/>
          </a:bodyPr>
          <a:lstStyle/>
          <a:p>
            <a:r>
              <a:rPr lang="en-US" sz="1200" dirty="0"/>
              <a:t>First Street Foundation (FSF)</a:t>
            </a:r>
          </a:p>
        </p:txBody>
      </p:sp>
      <p:sp>
        <p:nvSpPr>
          <p:cNvPr id="21" name="Rectangle 20">
            <a:extLst>
              <a:ext uri="{FF2B5EF4-FFF2-40B4-BE49-F238E27FC236}">
                <a16:creationId xmlns:a16="http://schemas.microsoft.com/office/drawing/2014/main" id="{7330F6C1-4AE2-48A1-B54F-AB30CC2C5FD0}"/>
              </a:ext>
            </a:extLst>
          </p:cNvPr>
          <p:cNvSpPr/>
          <p:nvPr/>
        </p:nvSpPr>
        <p:spPr>
          <a:xfrm>
            <a:off x="9431006" y="2445654"/>
            <a:ext cx="30712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3A3DAB-CD43-433B-9CC7-338F79741458}"/>
              </a:ext>
            </a:extLst>
          </p:cNvPr>
          <p:cNvSpPr txBox="1"/>
          <p:nvPr/>
        </p:nvSpPr>
        <p:spPr>
          <a:xfrm>
            <a:off x="9704191" y="2369486"/>
            <a:ext cx="570401" cy="276999"/>
          </a:xfrm>
          <a:prstGeom prst="rect">
            <a:avLst/>
          </a:prstGeom>
          <a:noFill/>
        </p:spPr>
        <p:txBody>
          <a:bodyPr wrap="square" rtlCol="0">
            <a:spAutoFit/>
          </a:bodyPr>
          <a:lstStyle/>
          <a:p>
            <a:r>
              <a:rPr lang="en-US" sz="1200" dirty="0"/>
              <a:t>FEMA</a:t>
            </a:r>
          </a:p>
        </p:txBody>
      </p:sp>
      <p:sp>
        <p:nvSpPr>
          <p:cNvPr id="23" name="Rectangle 22">
            <a:extLst>
              <a:ext uri="{FF2B5EF4-FFF2-40B4-BE49-F238E27FC236}">
                <a16:creationId xmlns:a16="http://schemas.microsoft.com/office/drawing/2014/main" id="{D573336F-FFDD-4080-9B19-AAA8CA280537}"/>
              </a:ext>
            </a:extLst>
          </p:cNvPr>
          <p:cNvSpPr/>
          <p:nvPr/>
        </p:nvSpPr>
        <p:spPr>
          <a:xfrm>
            <a:off x="9431006" y="3235394"/>
            <a:ext cx="307121" cy="155066"/>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30BA0AB-453B-445A-B5E2-9AAC4A1988EC}"/>
              </a:ext>
            </a:extLst>
          </p:cNvPr>
          <p:cNvSpPr/>
          <p:nvPr/>
        </p:nvSpPr>
        <p:spPr>
          <a:xfrm>
            <a:off x="869699" y="5289908"/>
            <a:ext cx="4839858" cy="454612"/>
          </a:xfrm>
          <a:prstGeom prst="rect">
            <a:avLst/>
          </a:prstGeom>
          <a:solidFill>
            <a:schemeClr val="accent6">
              <a:lumMod val="75000"/>
            </a:schemeClr>
          </a:solidFill>
        </p:spPr>
        <p:txBody>
          <a:bodyPr wrap="square">
            <a:spAutoFit/>
          </a:bodyPr>
          <a:lstStyle/>
          <a:p>
            <a:pP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
        <p:nvSpPr>
          <p:cNvPr id="26" name="TextBox 25">
            <a:extLst>
              <a:ext uri="{FF2B5EF4-FFF2-40B4-BE49-F238E27FC236}">
                <a16:creationId xmlns:a16="http://schemas.microsoft.com/office/drawing/2014/main" id="{7C07B816-07DD-4B89-987E-9BF8667D64A9}"/>
              </a:ext>
            </a:extLst>
          </p:cNvPr>
          <p:cNvSpPr txBox="1"/>
          <p:nvPr/>
        </p:nvSpPr>
        <p:spPr>
          <a:xfrm>
            <a:off x="9704191" y="3182008"/>
            <a:ext cx="2487809" cy="276999"/>
          </a:xfrm>
          <a:prstGeom prst="rect">
            <a:avLst/>
          </a:prstGeom>
          <a:noFill/>
        </p:spPr>
        <p:txBody>
          <a:bodyPr wrap="square" rtlCol="0">
            <a:spAutoFit/>
          </a:bodyPr>
          <a:lstStyle/>
          <a:p>
            <a:r>
              <a:rPr lang="en-US" sz="1200" dirty="0"/>
              <a:t>USGS 2016 Flood High Water Mark</a:t>
            </a:r>
          </a:p>
        </p:txBody>
      </p:sp>
      <p:pic>
        <p:nvPicPr>
          <p:cNvPr id="33" name="Picture 32">
            <a:extLst>
              <a:ext uri="{FF2B5EF4-FFF2-40B4-BE49-F238E27FC236}">
                <a16:creationId xmlns:a16="http://schemas.microsoft.com/office/drawing/2014/main" id="{3578C32C-3011-4256-9014-8B01125086E2}"/>
              </a:ext>
            </a:extLst>
          </p:cNvPr>
          <p:cNvPicPr>
            <a:picLocks noChangeAspect="1"/>
          </p:cNvPicPr>
          <p:nvPr/>
        </p:nvPicPr>
        <p:blipFill>
          <a:blip r:embed="rId5"/>
          <a:stretch>
            <a:fillRect/>
          </a:stretch>
        </p:blipFill>
        <p:spPr>
          <a:xfrm>
            <a:off x="9432199" y="4369711"/>
            <a:ext cx="2603984" cy="1430611"/>
          </a:xfrm>
          <a:prstGeom prst="rect">
            <a:avLst/>
          </a:prstGeom>
        </p:spPr>
      </p:pic>
      <p:sp>
        <p:nvSpPr>
          <p:cNvPr id="34" name="TextBox 33">
            <a:extLst>
              <a:ext uri="{FF2B5EF4-FFF2-40B4-BE49-F238E27FC236}">
                <a16:creationId xmlns:a16="http://schemas.microsoft.com/office/drawing/2014/main" id="{AC58EE32-2E6A-4FCD-AF7E-61578E048F2E}"/>
              </a:ext>
            </a:extLst>
          </p:cNvPr>
          <p:cNvSpPr txBox="1"/>
          <p:nvPr/>
        </p:nvSpPr>
        <p:spPr>
          <a:xfrm>
            <a:off x="9462372" y="5375188"/>
            <a:ext cx="2605177" cy="369332"/>
          </a:xfrm>
          <a:prstGeom prst="rect">
            <a:avLst/>
          </a:prstGeom>
          <a:noFill/>
        </p:spPr>
        <p:txBody>
          <a:bodyPr wrap="square" rtlCol="0">
            <a:spAutoFit/>
          </a:bodyPr>
          <a:lstStyle/>
          <a:p>
            <a:r>
              <a:rPr lang="en-US" dirty="0">
                <a:solidFill>
                  <a:schemeClr val="bg1"/>
                </a:solidFill>
              </a:rPr>
              <a:t>Flood Visualization (8 ft.)</a:t>
            </a:r>
          </a:p>
        </p:txBody>
      </p:sp>
      <p:sp>
        <p:nvSpPr>
          <p:cNvPr id="35" name="TextBox 34">
            <a:extLst>
              <a:ext uri="{FF2B5EF4-FFF2-40B4-BE49-F238E27FC236}">
                <a16:creationId xmlns:a16="http://schemas.microsoft.com/office/drawing/2014/main" id="{27900C46-ACDE-4F7E-A89B-A4056306D46A}"/>
              </a:ext>
            </a:extLst>
          </p:cNvPr>
          <p:cNvSpPr txBox="1"/>
          <p:nvPr/>
        </p:nvSpPr>
        <p:spPr>
          <a:xfrm>
            <a:off x="9378989" y="1553256"/>
            <a:ext cx="2605177" cy="646331"/>
          </a:xfrm>
          <a:prstGeom prst="rect">
            <a:avLst/>
          </a:prstGeom>
          <a:noFill/>
        </p:spPr>
        <p:txBody>
          <a:bodyPr wrap="square" rtlCol="0">
            <a:spAutoFit/>
          </a:bodyPr>
          <a:lstStyle/>
          <a:p>
            <a:pPr algn="ctr"/>
            <a:r>
              <a:rPr lang="en-US" dirty="0"/>
              <a:t>Flood Depths marked on Mitigated Structure </a:t>
            </a:r>
          </a:p>
        </p:txBody>
      </p:sp>
      <p:sp>
        <p:nvSpPr>
          <p:cNvPr id="36" name="TextBox 35">
            <a:extLst>
              <a:ext uri="{FF2B5EF4-FFF2-40B4-BE49-F238E27FC236}">
                <a16:creationId xmlns:a16="http://schemas.microsoft.com/office/drawing/2014/main" id="{8FE85FEA-86B1-4720-AF67-3235FBC7C7D4}"/>
              </a:ext>
            </a:extLst>
          </p:cNvPr>
          <p:cNvSpPr txBox="1"/>
          <p:nvPr/>
        </p:nvSpPr>
        <p:spPr>
          <a:xfrm>
            <a:off x="447647" y="5857491"/>
            <a:ext cx="11744353" cy="830997"/>
          </a:xfrm>
          <a:prstGeom prst="rect">
            <a:avLst/>
          </a:prstGeom>
          <a:solidFill>
            <a:schemeClr val="bg1"/>
          </a:solidFill>
        </p:spPr>
        <p:txBody>
          <a:bodyPr wrap="square" rtlCol="0">
            <a:spAutoFit/>
          </a:bodyPr>
          <a:lstStyle/>
          <a:p>
            <a:r>
              <a:rPr lang="en-US" sz="1600" i="1" dirty="0"/>
              <a:t>How well are mitigated structures protected from changing environmental factors due to climate change?  The new FEMA flood maps for Rainelle reveal that the mitigated structure above is a risk for the 1%+ (100-yr) and 0.2-percent chance (500-yr) floods. </a:t>
            </a:r>
          </a:p>
          <a:p>
            <a:pPr algn="ctr"/>
            <a:endParaRPr lang="en-US" sz="1600" i="1" dirty="0"/>
          </a:p>
        </p:txBody>
      </p:sp>
    </p:spTree>
    <p:extLst>
      <p:ext uri="{BB962C8B-B14F-4D97-AF65-F5344CB8AC3E}">
        <p14:creationId xmlns:p14="http://schemas.microsoft.com/office/powerpoint/2010/main" val="166136433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HS">
      <a:dk1>
        <a:sysClr val="windowText" lastClr="000000"/>
      </a:dk1>
      <a:lt1>
        <a:sysClr val="window" lastClr="FFFFFF"/>
      </a:lt1>
      <a:dk2>
        <a:srgbClr val="003366"/>
      </a:dk2>
      <a:lt2>
        <a:srgbClr val="FFFFFF"/>
      </a:lt2>
      <a:accent1>
        <a:srgbClr val="005886"/>
      </a:accent1>
      <a:accent2>
        <a:srgbClr val="0078A4"/>
      </a:accent2>
      <a:accent3>
        <a:srgbClr val="9A9897"/>
      </a:accent3>
      <a:accent4>
        <a:srgbClr val="D71F2C"/>
      </a:accent4>
      <a:accent5>
        <a:srgbClr val="FFFFFF"/>
      </a:accent5>
      <a:accent6>
        <a:srgbClr val="36943E"/>
      </a:accent6>
      <a:hlink>
        <a:srgbClr val="005886"/>
      </a:hlink>
      <a:folHlink>
        <a:srgbClr val="9A9897"/>
      </a:folHlink>
    </a:clrScheme>
    <a:fontScheme name="Custom 3">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FFFF"/>
        </a:dk2>
        <a:lt2>
          <a:srgbClr val="5B5C5E"/>
        </a:lt2>
        <a:accent1>
          <a:srgbClr val="005288"/>
        </a:accent1>
        <a:accent2>
          <a:srgbClr val="5D9732"/>
        </a:accent2>
        <a:accent3>
          <a:srgbClr val="FFFFFF"/>
        </a:accent3>
        <a:accent4>
          <a:srgbClr val="000000"/>
        </a:accent4>
        <a:accent5>
          <a:srgbClr val="AAB3C3"/>
        </a:accent5>
        <a:accent6>
          <a:srgbClr val="53882C"/>
        </a:accent6>
        <a:hlink>
          <a:srgbClr val="0078AE"/>
        </a:hlink>
        <a:folHlink>
          <a:srgbClr val="C4123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035A09186197488BFC5597DC0FC62C" ma:contentTypeVersion="38" ma:contentTypeDescription="Create a new document." ma:contentTypeScope="" ma:versionID="f2770d1c2e35c727f5473efe7e1a910d">
  <xsd:schema xmlns:xsd="http://www.w3.org/2001/XMLSchema" xmlns:xs="http://www.w3.org/2001/XMLSchema" xmlns:p="http://schemas.microsoft.com/office/2006/metadata/properties" xmlns:ns1="http://schemas.microsoft.com/sharepoint/v3" xmlns:ns2="14abadb1-f3ed-446e-a5ea-713ddd1e4f86" xmlns:ns3="74d4a4fe-0c42-4a5e-a3ad-068c1e152384" xmlns:ns4="http://schemas.microsoft.com/sharepoint/v3/fields" targetNamespace="http://schemas.microsoft.com/office/2006/metadata/properties" ma:root="true" ma:fieldsID="37e93af7831722e807300feae735a4ed" ns1:_="" ns2:_="" ns3:_="" ns4:_="">
    <xsd:import namespace="http://schemas.microsoft.com/sharepoint/v3"/>
    <xsd:import namespace="14abadb1-f3ed-446e-a5ea-713ddd1e4f86"/>
    <xsd:import namespace="74d4a4fe-0c42-4a5e-a3ad-068c1e152384"/>
    <xsd:import namespace="http://schemas.microsoft.com/sharepoint/v3/fields"/>
    <xsd:element name="properties">
      <xsd:complexType>
        <xsd:sequence>
          <xsd:element name="documentManagement">
            <xsd:complexType>
              <xsd:all>
                <xsd:element ref="ns2:Region" minOccurs="0"/>
                <xsd:element ref="ns2:Risk_x0020_MAP" minOccurs="0"/>
                <xsd:element ref="ns2:FEMA_x0020_Topic_x0020_Area" minOccurs="0"/>
                <xsd:element ref="ns2:Hazard_x0020_Type" minOccurs="0"/>
                <xsd:element ref="ns2:Accessible" minOccurs="0"/>
                <xsd:element ref="ns2:FileDescription"/>
                <xsd:element ref="ns4:_Status" minOccurs="0"/>
                <xsd:element ref="ns2:TO_x0023_"/>
                <xsd:element ref="ns2:OptionPeriod"/>
                <xsd:element ref="ns3:Ops_x0020_Area" minOccurs="0"/>
                <xsd:element ref="ns3:CLIN"/>
                <xsd:element ref="ns3:Sub-CLIN"/>
                <xsd:element ref="ns2:Dateadded" minOccurs="0"/>
                <xsd:element ref="ns2:MediaServiceMetadata" minOccurs="0"/>
                <xsd:element ref="ns3:TaxKeywordTaxHTField" minOccurs="0"/>
                <xsd:element ref="ns3:TaxCatchAll"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ma:readOnly="false">
      <xsd:simpleType>
        <xsd:restriction base="dms:Note"/>
      </xsd:simpleType>
    </xsd:element>
    <xsd:element name="_ip_UnifiedCompliancePolicyUIAction" ma:index="28"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abadb1-f3ed-446e-a5ea-713ddd1e4f86" elementFormDefault="qualified">
    <xsd:import namespace="http://schemas.microsoft.com/office/2006/documentManagement/types"/>
    <xsd:import namespace="http://schemas.microsoft.com/office/infopath/2007/PartnerControls"/>
    <xsd:element name="Region" ma:index="2" nillable="true" ma:displayName="Region" ma:format="Dropdown" ma:internalName="Region" ma:readOnly="false">
      <xsd:complexType>
        <xsd:complexContent>
          <xsd:extension base="dms:MultiChoice">
            <xsd:sequence>
              <xsd:element name="Value" maxOccurs="unbounded" minOccurs="0" nillable="true">
                <xsd:simpleType>
                  <xsd:restriction base="dms:Choice">
                    <xsd:enumeration value="Region 1"/>
                    <xsd:enumeration value="Region 2"/>
                    <xsd:enumeration value="Region 3"/>
                    <xsd:enumeration value="Region 4"/>
                    <xsd:enumeration value="Region 5"/>
                    <xsd:enumeration value="Region 6"/>
                    <xsd:enumeration value="Region 7"/>
                    <xsd:enumeration value="Region 8"/>
                    <xsd:enumeration value="Region 9"/>
                    <xsd:enumeration value="Region 10"/>
                  </xsd:restriction>
                </xsd:simpleType>
              </xsd:element>
            </xsd:sequence>
          </xsd:extension>
        </xsd:complexContent>
      </xsd:complexType>
    </xsd:element>
    <xsd:element name="Risk_x0020_MAP" ma:index="3" nillable="true" ma:displayName="Risk MAP" ma:description="Select the element(s) of Risk MAP" ma:internalName="Risk_x0020_MAP" ma:readOnly="false">
      <xsd:complexType>
        <xsd:complexContent>
          <xsd:extension base="dms:MultiChoice">
            <xsd:sequence>
              <xsd:element name="Value" maxOccurs="unbounded" minOccurs="0" nillable="true">
                <xsd:simpleType>
                  <xsd:restriction base="dms:Choice">
                    <xsd:enumeration value="Prediscovery"/>
                    <xsd:enumeration value="Discovery"/>
                    <xsd:enumeration value="FRR"/>
                    <xsd:enumeration value="CCO"/>
                    <xsd:enumeration value="Open House"/>
                    <xsd:enumeration value="Preliminary"/>
                    <xsd:enumeration value="Post"/>
                    <xsd:enumeration value="Resilience"/>
                  </xsd:restriction>
                </xsd:simpleType>
              </xsd:element>
            </xsd:sequence>
          </xsd:extension>
        </xsd:complexContent>
      </xsd:complexType>
    </xsd:element>
    <xsd:element name="FEMA_x0020_Topic_x0020_Area" ma:index="4" nillable="true" ma:displayName="FEMA Topic Area" ma:internalName="FEMA_x0020_Topic_x0020_Area" ma:readOnly="false">
      <xsd:complexType>
        <xsd:complexContent>
          <xsd:extension base="dms:MultiChoice">
            <xsd:sequence>
              <xsd:element name="Value" maxOccurs="unbounded" minOccurs="0" nillable="true">
                <xsd:simpleType>
                  <xsd:restriction base="dms:Choice">
                    <xsd:enumeration value="Building Science"/>
                    <xsd:enumeration value="Coastal"/>
                    <xsd:enumeration value="COP"/>
                    <xsd:enumeration value="CTP"/>
                    <xsd:enumeration value="Dams"/>
                    <xsd:enumeration value="Floodplain Mgt"/>
                    <xsd:enumeration value="General"/>
                    <xsd:enumeration value="Grants"/>
                    <xsd:enumeration value="Incentives"/>
                    <xsd:enumeration value="Insurance"/>
                    <xsd:enumeration value="Levee"/>
                    <xsd:enumeration value="Mapping"/>
                    <xsd:enumeration value="Mitigation Planning"/>
                    <xsd:enumeration value="Partnerships"/>
                    <xsd:enumeration value="Program Planning"/>
                    <xsd:enumeration value="Risk Comms"/>
                    <xsd:enumeration value="Riverine"/>
                    <xsd:enumeration value="Stormwater"/>
                  </xsd:restriction>
                </xsd:simpleType>
              </xsd:element>
            </xsd:sequence>
          </xsd:extension>
        </xsd:complexContent>
      </xsd:complexType>
    </xsd:element>
    <xsd:element name="Hazard_x0020_Type" ma:index="5" nillable="true" ma:displayName="Hazard Type" ma:internalName="Hazard_x0020_Type" ma:readOnly="false">
      <xsd:complexType>
        <xsd:complexContent>
          <xsd:extension base="dms:MultiChoice">
            <xsd:sequence>
              <xsd:element name="Value" maxOccurs="unbounded" minOccurs="0" nillable="true">
                <xsd:simpleType>
                  <xsd:restriction base="dms:Choice">
                    <xsd:enumeration value="Drought"/>
                    <xsd:enumeration value="Earthquake"/>
                    <xsd:enumeration value="Erosion"/>
                    <xsd:enumeration value="Flood"/>
                    <xsd:enumeration value="Hurricane"/>
                    <xsd:enumeration value="Tornado"/>
                    <xsd:enumeration value="Wildfire"/>
                    <xsd:enumeration value="All-Hazard"/>
                  </xsd:restriction>
                </xsd:simpleType>
              </xsd:element>
            </xsd:sequence>
          </xsd:extension>
        </xsd:complexContent>
      </xsd:complexType>
    </xsd:element>
    <xsd:element name="Accessible" ma:index="6" nillable="true" ma:displayName="Accessible" ma:default="1" ma:internalName="Accessible" ma:readOnly="false">
      <xsd:simpleType>
        <xsd:restriction base="dms:Boolean"/>
      </xsd:simpleType>
    </xsd:element>
    <xsd:element name="FileDescription" ma:index="7" ma:displayName="File Description" ma:description="Draft and Final documents" ma:format="Dropdown" ma:internalName="FileDescription" ma:readOnly="false">
      <xsd:simpleType>
        <xsd:restriction base="dms:Note">
          <xsd:maxLength value="255"/>
        </xsd:restriction>
      </xsd:simpleType>
    </xsd:element>
    <xsd:element name="TO_x0023_" ma:index="10" ma:displayName="TO#" ma:default="TO001" ma:format="Dropdown" ma:indexed="true" ma:internalName="TO_x0023_" ma:readOnly="false">
      <xsd:simpleType>
        <xsd:restriction base="dms:Choice">
          <xsd:enumeration value="TO001"/>
          <xsd:enumeration value="TO002"/>
        </xsd:restriction>
      </xsd:simpleType>
    </xsd:element>
    <xsd:element name="OptionPeriod" ma:index="11" ma:displayName="OptionPeriod" ma:default="OP00" ma:format="Dropdown" ma:internalName="OptionPeriod" ma:readOnly="false">
      <xsd:simpleType>
        <xsd:restriction base="dms:Choice">
          <xsd:enumeration value="OP00"/>
        </xsd:restriction>
      </xsd:simpleType>
    </xsd:element>
    <xsd:element name="Dateadded" ma:index="16" nillable="true" ma:displayName="Date added" ma:format="DateTime" ma:internalName="Dateadded" ma:readOnly="false">
      <xsd:simpleType>
        <xsd:restriction base="dms:DateTime"/>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hidden="true" ma:internalName="MediaServiceKeyPoints" ma:readOnly="true">
      <xsd:simpleType>
        <xsd:restriction base="dms:Note"/>
      </xsd:simpleType>
    </xsd:element>
    <xsd:element name="MediaServiceAutoTags" ma:index="29" nillable="true" ma:displayName="Tags" ma:hidden="true" ma:internalName="MediaServiceAutoTags"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hidden="true" ma:internalName="MediaServiceOCR" ma:readOnly="true">
      <xsd:simpleType>
        <xsd:restriction base="dms:Note"/>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MediaServiceLocation" ma:index="37" nillable="true" ma:displayName="Location" ma:hidden="true" ma:internalName="MediaServiceLocation" ma:readOnly="true">
      <xsd:simpleType>
        <xsd:restriction base="dms:Text"/>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d4a4fe-0c42-4a5e-a3ad-068c1e152384" elementFormDefault="qualified">
    <xsd:import namespace="http://schemas.microsoft.com/office/2006/documentManagement/types"/>
    <xsd:import namespace="http://schemas.microsoft.com/office/infopath/2007/PartnerControls"/>
    <xsd:element name="Ops_x0020_Area" ma:index="12" nillable="true" ma:displayName="Ops Topic" ma:description="This is where you select to core CERC area(s) of impact." ma:format="Dropdown" ma:internalName="Ops_x0020_Area" ma:readOnly="false" ma:requiredMultiChoice="true">
      <xsd:complexType>
        <xsd:complexContent>
          <xsd:extension base="dms:MultiChoice">
            <xsd:sequence>
              <xsd:element name="Value" maxOccurs="unbounded" minOccurs="0" nillable="true">
                <xsd:simpleType>
                  <xsd:restriction base="dms:Choice">
                    <xsd:enumeration value="Central Hub"/>
                    <xsd:enumeration value="East Hub"/>
                    <xsd:enumeration value="West Hub"/>
                    <xsd:enumeration value="Norming"/>
                    <xsd:enumeration value="Transforming"/>
                    <xsd:enumeration value="Innovating"/>
                    <xsd:enumeration value="Motivating"/>
                    <xsd:enumeration value="Contract Management"/>
                    <xsd:enumeration value="Portfolio Management"/>
                    <xsd:enumeration value="Creative"/>
                    <xsd:enumeration value="Resource Center"/>
                    <xsd:enumeration value="Key Behavior Science"/>
                    <xsd:enumeration value="Key Economics"/>
                  </xsd:restriction>
                </xsd:simpleType>
              </xsd:element>
            </xsd:sequence>
          </xsd:extension>
        </xsd:complexContent>
      </xsd:complexType>
    </xsd:element>
    <xsd:element name="CLIN" ma:index="13" ma:displayName="CLIN" ma:default="CLIN 0001" ma:description="Contract Line Item Number CLIN" ma:format="Dropdown" ma:internalName="CLIN" ma:readOnly="false">
      <xsd:simpleType>
        <xsd:restriction base="dms:Choice">
          <xsd:enumeration value="CLIN 0001"/>
          <xsd:enumeration value="CLIN 0002"/>
          <xsd:enumeration value="CLIN 0003"/>
          <xsd:enumeration value="CLIN 0004"/>
          <xsd:enumeration value="CLIN 0005"/>
          <xsd:enumeration value="CLIN 0006"/>
        </xsd:restriction>
      </xsd:simpleType>
    </xsd:element>
    <xsd:element name="Sub-CLIN" ma:index="14" ma:displayName="Sub-CLIN" ma:default="1.1 CERC Strategies" ma:description="Breakdown of CLIN into sub-CLINs" ma:format="Dropdown" ma:internalName="Sub_x002d_CLIN" ma:readOnly="false">
      <xsd:simpleType>
        <xsd:restriction base="dms:Choice">
          <xsd:enumeration value="1.1 CERC Strategies"/>
          <xsd:enumeration value="1.2 Regional Support"/>
          <xsd:enumeration value="1.3 Partnerships"/>
          <xsd:enumeration value="2.1 National Mitigation"/>
          <xsd:enumeration value="3.1 Program Management"/>
          <xsd:enumeration value="3.2 Controlled Correspondence"/>
          <xsd:enumeration value="4.1 Contract Transition-In"/>
          <xsd:enumeration value="5.1 FMA - HMA - Program Management"/>
          <xsd:enumeration value="5.2 FMA - HMA - Program Outreach and Communications"/>
          <xsd:enumeration value="6.1 BRIC - HMA - Program Management"/>
          <xsd:enumeration value="6.2 BRIC - HMA - Program Outreach and Communications"/>
        </xsd:restriction>
      </xsd:simpleType>
    </xsd:element>
    <xsd:element name="TaxKeywordTaxHTField" ma:index="19" nillable="true" ma:taxonomy="true" ma:internalName="TaxKeywordTaxHTField" ma:taxonomyFieldName="TaxKeyword" ma:displayName="Enterprise Keywords" ma:readOnly="false" ma:fieldId="{23f27201-bee3-471e-b2e7-b64fd8b7ca38}" ma:taxonomyMulti="true" ma:sspId="ec331c6f-9f67-492c-b097-0046b48c9d78" ma:termSetId="00000000-0000-0000-0000-000000000000" ma:anchorId="00000000-0000-0000-0000-000000000000" ma:open="true" ma:isKeyword="true">
      <xsd:complexType>
        <xsd:sequence>
          <xsd:element ref="pc:Terms" minOccurs="0" maxOccurs="1"/>
        </xsd:sequence>
      </xsd:complexType>
    </xsd:element>
    <xsd:element name="TaxCatchAll" ma:index="20" nillable="true" ma:displayName="Taxonomy Catch All Column" ma:hidden="true" ma:list="{ae80bf81-6c2e-4d48-828a-9958f3c930a9}" ma:internalName="TaxCatchAll" ma:readOnly="false" ma:showField="CatchAllData" ma:web="74d4a4fe-0c42-4a5e-a3ad-068c1e152384">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9" nillable="true" ma:displayName="Document Status" ma:format="Dropdown" ma:internalName="_Status" ma:readOnly="false">
      <xsd:simpleType>
        <xsd:restriction base="dms:Choice">
          <xsd:enumeration value="Not Started"/>
          <xsd:enumeration value="Active"/>
          <xsd:enumeration value="Draft"/>
          <xsd:enumeration value="Reviewed"/>
          <xsd:enumeration value="Scheduled"/>
          <xsd:enumeration value="Published"/>
          <xsd:enumeration value="Final"/>
          <xsd:enumeration value="EA in Review"/>
          <xsd:enumeration value="EA Approved"/>
          <xsd:enumeration value="Expir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Document 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4d4a4fe-0c42-4a5e-a3ad-068c1e152384" xsi:nil="true"/>
    <Accessible xmlns="14abadb1-f3ed-446e-a5ea-713ddd1e4f86">true</Accessible>
    <_ip_UnifiedCompliancePolicyUIAction xmlns="http://schemas.microsoft.com/sharepoint/v3" xsi:nil="true"/>
    <Region xmlns="14abadb1-f3ed-446e-a5ea-713ddd1e4f86" xsi:nil="true"/>
    <Risk_x0020_MAP xmlns="14abadb1-f3ed-446e-a5ea-713ddd1e4f86" xsi:nil="true"/>
    <Hazard_x0020_Type xmlns="14abadb1-f3ed-446e-a5ea-713ddd1e4f86" xsi:nil="true"/>
    <TO_x0023_ xmlns="14abadb1-f3ed-446e-a5ea-713ddd1e4f86">TO001</TO_x0023_>
    <OptionPeriod xmlns="14abadb1-f3ed-446e-a5ea-713ddd1e4f86">OP00</OptionPeriod>
    <FileDescription xmlns="14abadb1-f3ed-446e-a5ea-713ddd1e4f86">Sept. Coffee Break Presentation</FileDescription>
    <TaxKeywordTaxHTField xmlns="74d4a4fe-0c42-4a5e-a3ad-068c1e152384">
      <Terms xmlns="http://schemas.microsoft.com/office/infopath/2007/PartnerControls"/>
    </TaxKeywordTaxHTField>
    <_Status xmlns="http://schemas.microsoft.com/sharepoint/v3/fields" xsi:nil="true"/>
    <Sub-CLIN xmlns="74d4a4fe-0c42-4a5e-a3ad-068c1e152384">1.1 CERC Strategies</Sub-CLIN>
    <CLIN xmlns="74d4a4fe-0c42-4a5e-a3ad-068c1e152384">CLIN 0001</CLIN>
    <_ip_UnifiedCompliancePolicyProperties xmlns="http://schemas.microsoft.com/sharepoint/v3" xsi:nil="true"/>
    <FEMA_x0020_Topic_x0020_Area xmlns="14abadb1-f3ed-446e-a5ea-713ddd1e4f86" xsi:nil="true"/>
    <Ops_x0020_Area xmlns="74d4a4fe-0c42-4a5e-a3ad-068c1e152384">
      <Value>East Hub</Value>
    </Ops_x0020_Area>
    <Dateadded xmlns="14abadb1-f3ed-446e-a5ea-713ddd1e4f86" xsi:nil="true"/>
    <lcf76f155ced4ddcb4097134ff3c332f xmlns="14abadb1-f3ed-446e-a5ea-713ddd1e4f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33597E86-DF83-43F3-8758-7F698CA739A4}">
  <ds:schemaRefs>
    <ds:schemaRef ds:uri="14abadb1-f3ed-446e-a5ea-713ddd1e4f86"/>
    <ds:schemaRef ds:uri="74d4a4fe-0c42-4a5e-a3ad-068c1e1523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B5BB03-DD21-4258-90BA-4BA883F2CE48}">
  <ds:schemaRefs>
    <ds:schemaRef ds:uri="http://schemas.microsoft.com/office/2006/metadata/properties"/>
    <ds:schemaRef ds:uri="14abadb1-f3ed-446e-a5ea-713ddd1e4f86"/>
    <ds:schemaRef ds:uri="http://purl.org/dc/terms/"/>
    <ds:schemaRef ds:uri="http://schemas.microsoft.com/sharepoint/v3/fields"/>
    <ds:schemaRef ds:uri="http://schemas.openxmlformats.org/package/2006/metadata/core-properties"/>
    <ds:schemaRef ds:uri="http://schemas.microsoft.com/office/2006/documentManagement/types"/>
    <ds:schemaRef ds:uri="74d4a4fe-0c42-4a5e-a3ad-068c1e152384"/>
    <ds:schemaRef ds:uri="http://schemas.microsoft.com/office/infopath/2007/PartnerControls"/>
    <ds:schemaRef ds:uri="http://purl.org/dc/elements/1.1/"/>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2836</TotalTime>
  <Words>1748</Words>
  <Application>Microsoft Office PowerPoint</Application>
  <PresentationFormat>Widescreen</PresentationFormat>
  <Paragraphs>182</Paragraphs>
  <Slides>9</Slides>
  <Notes>9</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9</vt:i4>
      </vt:variant>
    </vt:vector>
  </HeadingPairs>
  <TitlesOfParts>
    <vt:vector size="36" baseType="lpstr">
      <vt:lpstr>ＭＳ Ｐゴシック</vt:lpstr>
      <vt:lpstr>Arial</vt:lpstr>
      <vt:lpstr>Arial Narrow</vt:lpstr>
      <vt:lpstr>Calibri</vt:lpstr>
      <vt:lpstr>Courier New</vt:lpstr>
      <vt:lpstr>Franklin Gothic Book</vt:lpstr>
      <vt:lpstr>Franklin Gothic Demi</vt:lpstr>
      <vt:lpstr>Franklin Gothic Demi Cond</vt:lpstr>
      <vt:lpstr>Franklin Gothic Medium</vt:lpstr>
      <vt:lpstr>Franklin Gothic Medium Cond</vt:lpstr>
      <vt:lpstr>Georgia</vt:lpstr>
      <vt:lpstr>Joanna MT Std SemiBold</vt:lpstr>
      <vt:lpstr>Libre Franklin</vt:lpstr>
      <vt:lpstr>Libre Franklin Medium</vt:lpstr>
      <vt:lpstr>Noto Sans Symbols</vt:lpstr>
      <vt:lpstr>Open Sans</vt:lpstr>
      <vt:lpstr>Roboto</vt:lpstr>
      <vt:lpstr>Segoe UI Black</vt:lpstr>
      <vt:lpstr>Segoe UI Semibold</vt:lpstr>
      <vt:lpstr>Segoe UI Semilight</vt:lpstr>
      <vt:lpstr>Times</vt:lpstr>
      <vt:lpstr>Times New Roman</vt:lpstr>
      <vt:lpstr>Verdana</vt:lpstr>
      <vt:lpstr>Wingdings</vt:lpstr>
      <vt:lpstr>ヒラギノ角ゴ ProN W3</vt:lpstr>
      <vt:lpstr>Office Theme</vt:lpstr>
      <vt:lpstr>2_Default Design</vt:lpstr>
      <vt:lpstr>Kurt Donaldson</vt:lpstr>
      <vt:lpstr>WVU Faculty Supporting Hazard Mitigation Projects</vt:lpstr>
      <vt:lpstr>Example 1:  Landslide Hazard Risk Assessment</vt:lpstr>
      <vt:lpstr>Example 2:  Voluntary Floodplain Buyout Mitigation</vt:lpstr>
      <vt:lpstr>Example 3:  Community Hazard Planning (Focus Group Meetings)</vt:lpstr>
      <vt:lpstr>Example 3:  Community Hazard Planning (Flood Characteristics)</vt:lpstr>
      <vt:lpstr>PowerPoint Presentation</vt:lpstr>
      <vt:lpstr>Example 3:  Community Hazard Planning (Mitigation Measures)</vt:lpstr>
      <vt:lpstr>Mitigation Reconstruction: Resiliency to Future Floods (Climate Change)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subject/>
  <dc:creator>FEMA External Affairs</dc:creator>
  <cp:keywords/>
  <dc:description/>
  <cp:lastModifiedBy>Kurt Donaldson</cp:lastModifiedBy>
  <cp:revision>106</cp:revision>
  <cp:lastPrinted>2020-03-02T16:45:50Z</cp:lastPrinted>
  <dcterms:created xsi:type="dcterms:W3CDTF">2012-11-19T20:41:22Z</dcterms:created>
  <dcterms:modified xsi:type="dcterms:W3CDTF">2023-01-19T14:23:55Z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0x010100AF035A09186197488BFC5597DC0FC62C</vt:lpwstr>
  </property>
  <property fmtid="{D5CDD505-2E9C-101B-9397-08002B2CF9AE}" pid="3" name="TaxKeyword">
    <vt:lpwstr/>
  </property>
  <property fmtid="{D5CDD505-2E9C-101B-9397-08002B2CF9AE}" pid="4" name="MediaServiceImageTags">
    <vt:lpwstr/>
  </property>
</Properties>
</file>