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5A52"/>
    <a:srgbClr val="DAE3F3"/>
    <a:srgbClr val="5B739B"/>
    <a:srgbClr val="B9AB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368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BDC6D4-F6D5-4FE4-8B90-6D72AAAABE98}" type="datetimeFigureOut">
              <a:rPr lang="en-US" smtClean="0"/>
              <a:t>4/19/2023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F1F862-4F65-4921-8157-1B3AE444A2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987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6D2ED-501B-4749-A3F4-4AC2549A1557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65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4/19/2023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286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4/19/2023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915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4/19/2023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8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4/19/2023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054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4/19/2023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4/19/2023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800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4/19/2023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432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4/19/2023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494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4/19/2023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378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4/19/2023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528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4/19/2023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466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0791E1-4214-4A53-A041-ECA0A480359F}" type="datetimeFigureOut">
              <a:rPr lang="en-US" smtClean="0"/>
              <a:t>4/19/2023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84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10" Type="http://schemas.openxmlformats.org/officeDocument/2006/relationships/image" Target="../media/image8.pn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Rainelle, Flood Risk Summary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information below includes estimates derived from the BLRA as of Apr 2023.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demographic information is based on the Census Bureau’s American Community Survey (ACS) 5-year estimates of 2017.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7573137-5565-4765-B64B-4F158D7F3F67}"/>
              </a:ext>
            </a:extLst>
          </p:cNvPr>
          <p:cNvGrpSpPr/>
          <p:nvPr/>
        </p:nvGrpSpPr>
        <p:grpSpPr>
          <a:xfrm>
            <a:off x="262582" y="1021594"/>
            <a:ext cx="8624713" cy="876766"/>
            <a:chOff x="298777" y="1115978"/>
            <a:chExt cx="8624713" cy="876766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01A1D74-4197-42C8-B8D5-D86CC08696E8}"/>
                </a:ext>
              </a:extLst>
            </p:cNvPr>
            <p:cNvSpPr/>
            <p:nvPr/>
          </p:nvSpPr>
          <p:spPr>
            <a:xfrm>
              <a:off x="761456" y="1115978"/>
              <a:ext cx="8162034" cy="871654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F8B2253-4218-479D-8B83-0076705C2767}"/>
                </a:ext>
              </a:extLst>
            </p:cNvPr>
            <p:cNvSpPr/>
            <p:nvPr/>
          </p:nvSpPr>
          <p:spPr>
            <a:xfrm>
              <a:off x="298777" y="1115978"/>
              <a:ext cx="386372" cy="876766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Hazard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A2C3757C-8957-444E-AB56-770079068266}"/>
                </a:ext>
              </a:extLst>
            </p:cNvPr>
            <p:cNvSpPr/>
            <p:nvPr/>
          </p:nvSpPr>
          <p:spPr>
            <a:xfrm>
              <a:off x="835677" y="1168799"/>
              <a:ext cx="3722781" cy="765108"/>
            </a:xfrm>
            <a:prstGeom prst="roundRect">
              <a:avLst/>
            </a:prstGeom>
            <a:solidFill>
              <a:srgbClr val="DAE3F3"/>
            </a:solidFill>
            <a:ln w="12700" cap="flat" cmpd="sng" algn="ctr">
              <a:solidFill>
                <a:schemeClr val="accent1">
                  <a:lumMod val="20000"/>
                  <a:lumOff val="8000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EF7CC17D-B10B-49B7-8F81-24E562DB14F9}"/>
                </a:ext>
              </a:extLst>
            </p:cNvPr>
            <p:cNvSpPr/>
            <p:nvPr/>
          </p:nvSpPr>
          <p:spPr>
            <a:xfrm>
              <a:off x="4634765" y="1182653"/>
              <a:ext cx="4204442" cy="740498"/>
            </a:xfrm>
            <a:prstGeom prst="roundRect">
              <a:avLst/>
            </a:prstGeom>
            <a:solidFill>
              <a:srgbClr val="DAE3F3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 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2" name="Picture 71" descr="A picture containing kitchenware&#10;&#10;Description automatically generated">
              <a:extLst>
                <a:ext uri="{FF2B5EF4-FFF2-40B4-BE49-F238E27FC236}">
                  <a16:creationId xmlns:a16="http://schemas.microsoft.com/office/drawing/2014/main" id="{03DDADDC-DC58-49A1-A0E3-1118B670DE11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399" y="1386717"/>
              <a:ext cx="699656" cy="339742"/>
            </a:xfrm>
            <a:prstGeom prst="rect">
              <a:avLst/>
            </a:prstGeom>
          </p:spPr>
        </p:pic>
        <p:pic>
          <p:nvPicPr>
            <p:cNvPr id="73" name="Picture 72" descr="Icon&#10;&#10;Description automatically generated">
              <a:extLst>
                <a:ext uri="{FF2B5EF4-FFF2-40B4-BE49-F238E27FC236}">
                  <a16:creationId xmlns:a16="http://schemas.microsoft.com/office/drawing/2014/main" id="{904BD8C9-4116-408B-9442-3876590585F7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4119" y="1279345"/>
              <a:ext cx="959195" cy="477390"/>
            </a:xfrm>
            <a:prstGeom prst="rect">
              <a:avLst/>
            </a:prstGeom>
          </p:spPr>
        </p:pic>
        <p:sp>
          <p:nvSpPr>
            <p:cNvPr id="74" name="Text Box 2">
              <a:extLst>
                <a:ext uri="{FF2B5EF4-FFF2-40B4-BE49-F238E27FC236}">
                  <a16:creationId xmlns:a16="http://schemas.microsoft.com/office/drawing/2014/main" id="{EE561DB7-F4DC-4631-BFF3-A18AD4D25E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7478" y="1184369"/>
              <a:ext cx="3081064" cy="711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of aSFHA to Community Area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</a:t>
              </a:r>
              <a:r>
                <a:rPr lang="en-US" sz="11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9.2%</a:t>
              </a: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Incorporated Community Median: 10.2%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Text Box 2">
              <a:extLst>
                <a:ext uri="{FF2B5EF4-FFF2-40B4-BE49-F238E27FC236}">
                  <a16:creationId xmlns:a16="http://schemas.microsoft.com/office/drawing/2014/main" id="{84C2995E-D1C3-4AFC-83B5-7279332E02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3196" y="1179322"/>
              <a:ext cx="3081064" cy="801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Federally </a:t>
              </a: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Declared Flood Disasters in Greenbrier County since 1989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9</a:t>
              </a:r>
            </a:p>
            <a:p>
              <a:pPr algn="ctr">
                <a:lnSpc>
                  <a:spcPct val="80000"/>
                </a:lnSpc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12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1F65DF0-AFE1-459C-86FD-20F0CE5B14B5}"/>
              </a:ext>
            </a:extLst>
          </p:cNvPr>
          <p:cNvGrpSpPr/>
          <p:nvPr/>
        </p:nvGrpSpPr>
        <p:grpSpPr>
          <a:xfrm>
            <a:off x="258958" y="1944550"/>
            <a:ext cx="8613721" cy="3132048"/>
            <a:chOff x="295153" y="1976591"/>
            <a:chExt cx="8613721" cy="3132048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0F10F8-A487-4538-BF8E-713C253AFCC4}"/>
                </a:ext>
              </a:extLst>
            </p:cNvPr>
            <p:cNvSpPr/>
            <p:nvPr/>
          </p:nvSpPr>
          <p:spPr>
            <a:xfrm>
              <a:off x="6014011" y="2005719"/>
              <a:ext cx="2894863" cy="3095402"/>
            </a:xfrm>
            <a:prstGeom prst="rect">
              <a:avLst/>
            </a:prstGeom>
            <a:solidFill>
              <a:srgbClr val="B9AB79"/>
            </a:solidFill>
            <a:ln w="19050" cap="flat" cmpd="sng" algn="ctr">
              <a:solidFill>
                <a:srgbClr val="B9AB79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F611544-63E0-4B57-9B05-78806A706CAD}"/>
                </a:ext>
              </a:extLst>
            </p:cNvPr>
            <p:cNvGrpSpPr/>
            <p:nvPr/>
          </p:nvGrpSpPr>
          <p:grpSpPr>
            <a:xfrm>
              <a:off x="295153" y="1976591"/>
              <a:ext cx="8544054" cy="3132048"/>
              <a:chOff x="295153" y="1976591"/>
              <a:chExt cx="8544054" cy="3132048"/>
            </a:xfrm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89FB99BA-D54A-41A9-9725-0AC606876C97}"/>
                  </a:ext>
                </a:extLst>
              </p:cNvPr>
              <p:cNvSpPr/>
              <p:nvPr/>
            </p:nvSpPr>
            <p:spPr>
              <a:xfrm>
                <a:off x="761456" y="2005719"/>
                <a:ext cx="5178334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73EC03FF-FDA6-41AD-9A47-CAC49639BCFB}"/>
                  </a:ext>
                </a:extLst>
              </p:cNvPr>
              <p:cNvSpPr/>
              <p:nvPr/>
            </p:nvSpPr>
            <p:spPr>
              <a:xfrm>
                <a:off x="837891" y="2299679"/>
                <a:ext cx="5036332" cy="649497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4">
                    <a:lumMod val="20000"/>
                    <a:lumOff val="80000"/>
                  </a:scheme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2F757840-5661-4B6C-AE6C-1CABC4660101}"/>
                  </a:ext>
                </a:extLst>
              </p:cNvPr>
              <p:cNvSpPr/>
              <p:nvPr/>
            </p:nvSpPr>
            <p:spPr>
              <a:xfrm>
                <a:off x="295153" y="2013237"/>
                <a:ext cx="386372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vert270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Exposure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id="{946A8D2C-E70F-428F-BCC4-82870618D601}"/>
                  </a:ext>
                </a:extLst>
              </p:cNvPr>
              <p:cNvSpPr/>
              <p:nvPr/>
            </p:nvSpPr>
            <p:spPr>
              <a:xfrm>
                <a:off x="6081641" y="2303539"/>
                <a:ext cx="2757566" cy="97045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6A787391-1876-48AD-AD65-7F0E9E17BBC0}"/>
                  </a:ext>
                </a:extLst>
              </p:cNvPr>
              <p:cNvSpPr/>
              <p:nvPr/>
            </p:nvSpPr>
            <p:spPr>
              <a:xfrm>
                <a:off x="835678" y="3026357"/>
                <a:ext cx="2346006" cy="992648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in Structures: </a:t>
                </a:r>
                <a:r>
                  <a:rPr lang="en-US" sz="1800" b="1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289</a:t>
                </a: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out Structures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D4C85A5E-493A-443B-A580-2497CE817539}"/>
                  </a:ext>
                </a:extLst>
              </p:cNvPr>
              <p:cNvSpPr/>
              <p:nvPr/>
            </p:nvSpPr>
            <p:spPr>
              <a:xfrm>
                <a:off x="3248281" y="3022113"/>
                <a:ext cx="2625941" cy="997155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 Value in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$16,889K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Incorporated Community Median: $6,417K 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45B02275-FAD5-424A-8DB2-B534B192712B}"/>
                  </a:ext>
                </a:extLst>
              </p:cNvPr>
              <p:cNvSpPr/>
              <p:nvPr/>
            </p:nvSpPr>
            <p:spPr>
              <a:xfrm>
                <a:off x="6081642" y="3346847"/>
                <a:ext cx="2757565" cy="87772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Displaced by Flooding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487</a:t>
                </a:r>
                <a:endPara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Incorporated Community Median: 56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B09ADC5B-2C83-4DBC-834B-178DF905DA6C}"/>
                  </a:ext>
                </a:extLst>
              </p:cNvPr>
              <p:cNvSpPr/>
              <p:nvPr/>
            </p:nvSpPr>
            <p:spPr>
              <a:xfrm>
                <a:off x="6081641" y="4296711"/>
                <a:ext cx="2757565" cy="757746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in Need of Short-Term Shelters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123</a:t>
                </a:r>
                <a:endPara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Incorporated Community Median: 12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1A089009-DF0D-4215-B050-8499F245A3B7}"/>
                  </a:ext>
                </a:extLst>
              </p:cNvPr>
              <p:cNvSpPr/>
              <p:nvPr/>
            </p:nvSpPr>
            <p:spPr>
              <a:xfrm>
                <a:off x="3248277" y="4078217"/>
                <a:ext cx="2625945" cy="964420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Estimated Building Loss: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$994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Incorporated Community Median: $240K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C3E402B4-ED6C-40A6-B44F-12E59FAC41CF}"/>
                  </a:ext>
                </a:extLst>
              </p:cNvPr>
              <p:cNvSpPr/>
              <p:nvPr/>
            </p:nvSpPr>
            <p:spPr>
              <a:xfrm>
                <a:off x="835677" y="4090037"/>
                <a:ext cx="2346003" cy="964420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Residential Structures: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250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Incorporated Community Median: 44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7" name="Picture 86" descr="Icon&#10;&#10;Description automatically generated">
                <a:extLst>
                  <a:ext uri="{FF2B5EF4-FFF2-40B4-BE49-F238E27FC236}">
                    <a16:creationId xmlns:a16="http://schemas.microsoft.com/office/drawing/2014/main" id="{63C9B5F0-6B5F-4738-BF8D-ED35AD174EEF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083" t="6937" r="11054" b="13075"/>
              <a:stretch/>
            </p:blipFill>
            <p:spPr bwMode="auto">
              <a:xfrm>
                <a:off x="6149094" y="2466643"/>
                <a:ext cx="486806" cy="50212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88" name="Text Box 2">
                <a:extLst>
                  <a:ext uri="{FF2B5EF4-FFF2-40B4-BE49-F238E27FC236}">
                    <a16:creationId xmlns:a16="http://schemas.microsoft.com/office/drawing/2014/main" id="{E1F97C40-2E5A-4E58-B044-14C85C9A9A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3477" y="2285481"/>
                <a:ext cx="4136855" cy="552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Buildings in High-Risk Floodplains: </a:t>
                </a:r>
                <a:r>
                  <a:rPr lang="en-US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338</a:t>
                </a:r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20000"/>
                  </a:lnSpc>
                  <a:spcBef>
                    <a:spcPts val="400"/>
                  </a:spcBef>
                  <a:spcAft>
                    <a:spcPts val="800"/>
                  </a:spcAft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Incorporated Community Median: 59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9" name="Picture 88" descr="Icon&#10;&#10;Description automatically generated">
                <a:extLst>
                  <a:ext uri="{FF2B5EF4-FFF2-40B4-BE49-F238E27FC236}">
                    <a16:creationId xmlns:a16="http://schemas.microsoft.com/office/drawing/2014/main" id="{F26D1005-6B5E-4BC7-902C-38DEECDA73AF}"/>
                  </a:ext>
                </a:extLst>
              </p:cNvPr>
              <p:cNvPicPr/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1094"/>
              <a:stretch/>
            </p:blipFill>
            <p:spPr bwMode="auto">
              <a:xfrm>
                <a:off x="940074" y="2344792"/>
                <a:ext cx="541823" cy="55028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0" name="Text Box 2">
                <a:extLst>
                  <a:ext uri="{FF2B5EF4-FFF2-40B4-BE49-F238E27FC236}">
                    <a16:creationId xmlns:a16="http://schemas.microsoft.com/office/drawing/2014/main" id="{3379873C-A01A-45E6-87EA-BE1662A69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1035" y="1976591"/>
                <a:ext cx="1019175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Physical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Text Box 2">
                <a:extLst>
                  <a:ext uri="{FF2B5EF4-FFF2-40B4-BE49-F238E27FC236}">
                    <a16:creationId xmlns:a16="http://schemas.microsoft.com/office/drawing/2014/main" id="{3371B307-9D68-4860-804F-D6B8C7F448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26455" y="1982241"/>
                <a:ext cx="885190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Human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Text Box 2">
                <a:extLst>
                  <a:ext uri="{FF2B5EF4-FFF2-40B4-BE49-F238E27FC236}">
                    <a16:creationId xmlns:a16="http://schemas.microsoft.com/office/drawing/2014/main" id="{EE9FCC8D-0901-4FBA-B3CE-AC262768C6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102439" y="2306891"/>
                <a:ext cx="2736691" cy="9366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  Estimated Population </a:t>
                </a: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  Residing in High-Risk </a:t>
                </a: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 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582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Incorporated Community Median: 114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4B7ED98-28BE-4443-A790-7ACBC5591A32}"/>
              </a:ext>
            </a:extLst>
          </p:cNvPr>
          <p:cNvGrpSpPr/>
          <p:nvPr/>
        </p:nvGrpSpPr>
        <p:grpSpPr>
          <a:xfrm>
            <a:off x="260669" y="5151385"/>
            <a:ext cx="8612011" cy="1648103"/>
            <a:chOff x="277814" y="5140246"/>
            <a:chExt cx="8612011" cy="1648103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D228A4FE-6425-4FD3-8183-AF13BB049C4D}"/>
                </a:ext>
              </a:extLst>
            </p:cNvPr>
            <p:cNvSpPr/>
            <p:nvPr/>
          </p:nvSpPr>
          <p:spPr>
            <a:xfrm>
              <a:off x="742406" y="5140246"/>
              <a:ext cx="8147419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65D8BFE3-2763-43E2-8B85-B4C767640485}"/>
                </a:ext>
              </a:extLst>
            </p:cNvPr>
            <p:cNvSpPr/>
            <p:nvPr/>
          </p:nvSpPr>
          <p:spPr>
            <a:xfrm>
              <a:off x="277814" y="5140246"/>
              <a:ext cx="384662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Vulnerability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E3CC2754-AFAA-4E4A-AD75-BB085509317F}"/>
                </a:ext>
              </a:extLst>
            </p:cNvPr>
            <p:cNvSpPr/>
            <p:nvPr/>
          </p:nvSpPr>
          <p:spPr>
            <a:xfrm>
              <a:off x="816627" y="5191078"/>
              <a:ext cx="2708159" cy="730549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id="{4F816A0C-558D-47EC-A434-8457D7C70FF5}"/>
                </a:ext>
              </a:extLst>
            </p:cNvPr>
            <p:cNvSpPr/>
            <p:nvPr/>
          </p:nvSpPr>
          <p:spPr>
            <a:xfrm>
              <a:off x="3594456" y="5193060"/>
              <a:ext cx="5225700" cy="723957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DD3423A5-FEB3-4679-84F2-2557DAB3C8B9}"/>
                </a:ext>
              </a:extLst>
            </p:cNvPr>
            <p:cNvSpPr/>
            <p:nvPr/>
          </p:nvSpPr>
          <p:spPr>
            <a:xfrm>
              <a:off x="816626" y="5992659"/>
              <a:ext cx="2702719" cy="673915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75519049-40C5-4C6A-88AB-7944C347E2F5}"/>
                </a:ext>
              </a:extLst>
            </p:cNvPr>
            <p:cNvSpPr/>
            <p:nvPr/>
          </p:nvSpPr>
          <p:spPr>
            <a:xfrm>
              <a:off x="3589016" y="5992659"/>
              <a:ext cx="5231139" cy="673914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03" name="Picture 102" descr="Icon&#10;&#10;Description automatically generated">
              <a:extLst>
                <a:ext uri="{FF2B5EF4-FFF2-40B4-BE49-F238E27FC236}">
                  <a16:creationId xmlns:a16="http://schemas.microsoft.com/office/drawing/2014/main" id="{17121505-8C3F-4212-9119-D767EE726D52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399" y="5358821"/>
              <a:ext cx="457054" cy="349406"/>
            </a:xfrm>
            <a:prstGeom prst="rect">
              <a:avLst/>
            </a:prstGeom>
          </p:spPr>
        </p:pic>
        <p:pic>
          <p:nvPicPr>
            <p:cNvPr id="104" name="Picture 103" descr="Icon&#10;&#10;Description automatically generated">
              <a:extLst>
                <a:ext uri="{FF2B5EF4-FFF2-40B4-BE49-F238E27FC236}">
                  <a16:creationId xmlns:a16="http://schemas.microsoft.com/office/drawing/2014/main" id="{85B74320-7120-4A50-83D2-F5E0D5A5157E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964" y="6024523"/>
              <a:ext cx="464872" cy="458857"/>
            </a:xfrm>
            <a:prstGeom prst="rect">
              <a:avLst/>
            </a:prstGeom>
          </p:spPr>
        </p:pic>
        <p:pic>
          <p:nvPicPr>
            <p:cNvPr id="105" name="Picture 10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B6E93B9B-E831-45CF-A2EE-EF09F2C973E2}"/>
                </a:ext>
              </a:extLst>
            </p:cNvPr>
            <p:cNvPicPr/>
            <p:nvPr/>
          </p:nvPicPr>
          <p:blipFill rotWithShape="1"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709"/>
            <a:stretch/>
          </p:blipFill>
          <p:spPr bwMode="auto">
            <a:xfrm>
              <a:off x="3674965" y="5283980"/>
              <a:ext cx="643483" cy="53851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6" name="Text Box 2">
              <a:extLst>
                <a:ext uri="{FF2B5EF4-FFF2-40B4-BE49-F238E27FC236}">
                  <a16:creationId xmlns:a16="http://schemas.microsoft.com/office/drawing/2014/main" id="{22CB9E60-6228-45E5-A005-04DF9430D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44619" y="5217546"/>
              <a:ext cx="2709135" cy="82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Mobile Homes </a:t>
              </a:r>
            </a:p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in Floodplains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14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Incorporated Community Median: 5</a:t>
              </a:r>
              <a:endParaRPr lang="en-US" sz="1100" dirty="0">
                <a:solidFill>
                  <a:srgbClr val="765A5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 Box 2">
              <a:extLst>
                <a:ext uri="{FF2B5EF4-FFF2-40B4-BE49-F238E27FC236}">
                  <a16:creationId xmlns:a16="http://schemas.microsoft.com/office/drawing/2014/main" id="{48B07F8A-B777-421B-8E4F-3D0FA1C18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75229" y="5963880"/>
              <a:ext cx="2622310" cy="824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Renters Ratio </a:t>
              </a:r>
            </a:p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in Floodplains: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55%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Incorporated Community Med.</a:t>
              </a: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: 35% </a:t>
              </a:r>
            </a:p>
          </p:txBody>
        </p:sp>
        <p:sp>
          <p:nvSpPr>
            <p:cNvPr id="108" name="Text Box 2">
              <a:extLst>
                <a:ext uri="{FF2B5EF4-FFF2-40B4-BE49-F238E27FC236}">
                  <a16:creationId xmlns:a16="http://schemas.microsoft.com/office/drawing/2014/main" id="{7F5009C8-9718-4896-8AF6-724740778E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2300" y="5220521"/>
              <a:ext cx="4456165" cy="626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Critical Buildings in Floodplains (Essential Facilities and Non-Historical Community Assets):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9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Incorporated Community Median: 3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 Box 2">
              <a:extLst>
                <a:ext uri="{FF2B5EF4-FFF2-40B4-BE49-F238E27FC236}">
                  <a16:creationId xmlns:a16="http://schemas.microsoft.com/office/drawing/2014/main" id="{F0532064-4B80-424C-B9C3-33E39C0D7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39092" y="5969973"/>
              <a:ext cx="4790722" cy="65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Social Vulnerability Index (SVI) </a:t>
              </a:r>
            </a:p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of Greenbrier County: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0.55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0.48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47" name="Picture 46" descr="Logo&#10;&#10;Description automatically generated">
            <a:extLst>
              <a:ext uri="{FF2B5EF4-FFF2-40B4-BE49-F238E27FC236}">
                <a16:creationId xmlns:a16="http://schemas.microsoft.com/office/drawing/2014/main" id="{EB5C17BD-1C30-49BF-9420-E1FA988B5313}"/>
              </a:ext>
            </a:extLst>
          </p:cNvPr>
          <p:cNvPicPr/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8871" y="6182158"/>
            <a:ext cx="577330" cy="342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29545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659</TotalTime>
  <Words>256</Words>
  <Application>Microsoft Office PowerPoint</Application>
  <PresentationFormat>On-screen Show (4:3)</PresentationFormat>
  <Paragraphs>59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Kurt Donaldson</dc:creator>
  <cp:lastModifiedBy>Behrang Bidadian</cp:lastModifiedBy>
  <cp:revision>192</cp:revision>
  <dcterms:created xsi:type="dcterms:W3CDTF">2019-08-23T20:01:46Z</dcterms:created>
  <dcterms:modified xsi:type="dcterms:W3CDTF">2023-04-19T20:54:40Z</dcterms:modified>
</cp:coreProperties>
</file>