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65A52"/>
    <a:srgbClr val="DAE3F3"/>
    <a:srgbClr val="5B739B"/>
    <a:srgbClr val="B9AB7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25" autoAdjust="0"/>
    <p:restoredTop sz="94660"/>
  </p:normalViewPr>
  <p:slideViewPr>
    <p:cSldViewPr snapToGrid="0">
      <p:cViewPr varScale="1">
        <p:scale>
          <a:sx n="82" d="100"/>
          <a:sy n="82" d="100"/>
        </p:scale>
        <p:origin x="1243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BDC6D4-F6D5-4FE4-8B90-6D72AAAABE98}" type="datetimeFigureOut">
              <a:rPr lang="en-US" smtClean="0"/>
              <a:t>7/19/2022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BF1F862-4F65-4921-8157-1B3AE444A2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09870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A96D2ED-501B-4749-A3F4-4AC2549A1557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88652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7/19/2022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82864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7/19/2022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19154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7/19/2022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880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7/19/2022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90547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7/19/2022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3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7/19/2022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18004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7/19/2022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84326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7/19/2022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14945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7/19/2022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83787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7/19/2022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65288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7/19/2022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74661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0791E1-4214-4A53-A041-ECA0A480359F}" type="datetimeFigureOut">
              <a:rPr lang="en-US" smtClean="0"/>
              <a:t>7/19/2022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75845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jpe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11" Type="http://schemas.openxmlformats.org/officeDocument/2006/relationships/image" Target="../media/image9.jpeg"/><Relationship Id="rId5" Type="http://schemas.openxmlformats.org/officeDocument/2006/relationships/image" Target="../media/image3.jpeg"/><Relationship Id="rId10" Type="http://schemas.openxmlformats.org/officeDocument/2006/relationships/image" Target="../media/image8.jpeg"/><Relationship Id="rId4" Type="http://schemas.openxmlformats.org/officeDocument/2006/relationships/image" Target="../media/image2.jpeg"/><Relationship Id="rId9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>
          <a:xfrm>
            <a:off x="0" y="1"/>
            <a:ext cx="9144000" cy="914399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Grant County, Flood Risk Summary</a:t>
            </a:r>
          </a:p>
          <a:p>
            <a:r>
              <a:rPr lang="en-US" sz="1100" dirty="0">
                <a:solidFill>
                  <a:schemeClr val="bg1"/>
                </a:solidFill>
              </a:rPr>
              <a:t>     The information below includes estimates derived from the BLRA as of May 2022.</a:t>
            </a:r>
          </a:p>
          <a:p>
            <a:r>
              <a:rPr lang="en-US" sz="1100" dirty="0">
                <a:solidFill>
                  <a:schemeClr val="bg1"/>
                </a:solidFill>
              </a:rPr>
              <a:t>     The demographic information is based on the Census Bureau’s data of American Community Survey (ACS) 5-year estimates of 2017.</a:t>
            </a:r>
          </a:p>
        </p:txBody>
      </p:sp>
      <p:grpSp>
        <p:nvGrpSpPr>
          <p:cNvPr id="52" name="Group 51">
            <a:extLst>
              <a:ext uri="{FF2B5EF4-FFF2-40B4-BE49-F238E27FC236}">
                <a16:creationId xmlns:a16="http://schemas.microsoft.com/office/drawing/2014/main" id="{57573137-5565-4765-B64B-4F158D7F3F67}"/>
              </a:ext>
            </a:extLst>
          </p:cNvPr>
          <p:cNvGrpSpPr/>
          <p:nvPr/>
        </p:nvGrpSpPr>
        <p:grpSpPr>
          <a:xfrm>
            <a:off x="262582" y="1021594"/>
            <a:ext cx="8624713" cy="876766"/>
            <a:chOff x="298777" y="1115978"/>
            <a:chExt cx="8624713" cy="876766"/>
          </a:xfrm>
        </p:grpSpPr>
        <p:sp>
          <p:nvSpPr>
            <p:cNvPr id="68" name="Rectangle 67">
              <a:extLst>
                <a:ext uri="{FF2B5EF4-FFF2-40B4-BE49-F238E27FC236}">
                  <a16:creationId xmlns:a16="http://schemas.microsoft.com/office/drawing/2014/main" id="{501A1D74-4197-42C8-B8D5-D86CC08696E8}"/>
                </a:ext>
              </a:extLst>
            </p:cNvPr>
            <p:cNvSpPr/>
            <p:nvPr/>
          </p:nvSpPr>
          <p:spPr>
            <a:xfrm>
              <a:off x="761456" y="1115978"/>
              <a:ext cx="8162034" cy="871654"/>
            </a:xfrm>
            <a:prstGeom prst="rect">
              <a:avLst/>
            </a:prstGeom>
            <a:solidFill>
              <a:srgbClr val="5B739B"/>
            </a:solidFill>
            <a:ln w="19050">
              <a:solidFill>
                <a:srgbClr val="5B739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</a:p>
          </p:txBody>
        </p:sp>
        <p:sp>
          <p:nvSpPr>
            <p:cNvPr id="69" name="Rectangle 68">
              <a:extLst>
                <a:ext uri="{FF2B5EF4-FFF2-40B4-BE49-F238E27FC236}">
                  <a16:creationId xmlns:a16="http://schemas.microsoft.com/office/drawing/2014/main" id="{AF8B2253-4218-479D-8B83-0076705C2767}"/>
                </a:ext>
              </a:extLst>
            </p:cNvPr>
            <p:cNvSpPr/>
            <p:nvPr/>
          </p:nvSpPr>
          <p:spPr>
            <a:xfrm>
              <a:off x="298777" y="1115978"/>
              <a:ext cx="386372" cy="876766"/>
            </a:xfrm>
            <a:prstGeom prst="rect">
              <a:avLst/>
            </a:prstGeom>
            <a:solidFill>
              <a:srgbClr val="5B739B"/>
            </a:solidFill>
            <a:ln w="19050">
              <a:solidFill>
                <a:srgbClr val="5B739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vert270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800" b="1" dirty="0">
                  <a:solidFill>
                    <a:srgbClr val="FFFFFF"/>
                  </a:solidFill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Hazard</a:t>
              </a:r>
              <a:endParaRPr lang="en-US" sz="1100" dirty="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70" name="Rectangle: Rounded Corners 69">
              <a:extLst>
                <a:ext uri="{FF2B5EF4-FFF2-40B4-BE49-F238E27FC236}">
                  <a16:creationId xmlns:a16="http://schemas.microsoft.com/office/drawing/2014/main" id="{A2C3757C-8957-444E-AB56-770079068266}"/>
                </a:ext>
              </a:extLst>
            </p:cNvPr>
            <p:cNvSpPr/>
            <p:nvPr/>
          </p:nvSpPr>
          <p:spPr>
            <a:xfrm>
              <a:off x="835677" y="1168799"/>
              <a:ext cx="3722781" cy="765108"/>
            </a:xfrm>
            <a:prstGeom prst="roundRect">
              <a:avLst/>
            </a:prstGeom>
            <a:solidFill>
              <a:srgbClr val="DAE3F3"/>
            </a:solidFill>
            <a:ln w="12700" cap="flat" cmpd="sng" algn="ctr">
              <a:solidFill>
                <a:schemeClr val="accent1">
                  <a:lumMod val="20000"/>
                  <a:lumOff val="80000"/>
                </a:schemeClr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                     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71" name="Rectangle: Rounded Corners 70">
              <a:extLst>
                <a:ext uri="{FF2B5EF4-FFF2-40B4-BE49-F238E27FC236}">
                  <a16:creationId xmlns:a16="http://schemas.microsoft.com/office/drawing/2014/main" id="{EF7CC17D-B10B-49B7-8F81-24E562DB14F9}"/>
                </a:ext>
              </a:extLst>
            </p:cNvPr>
            <p:cNvSpPr/>
            <p:nvPr/>
          </p:nvSpPr>
          <p:spPr>
            <a:xfrm>
              <a:off x="4634765" y="1182653"/>
              <a:ext cx="4204442" cy="740498"/>
            </a:xfrm>
            <a:prstGeom prst="roundRect">
              <a:avLst/>
            </a:prstGeom>
            <a:solidFill>
              <a:srgbClr val="DAE3F3"/>
            </a:solidFill>
            <a:ln>
              <a:solidFill>
                <a:schemeClr val="accent1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                      </a:t>
              </a:r>
              <a:endParaRPr lang="en-US" sz="110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pic>
          <p:nvPicPr>
            <p:cNvPr id="72" name="Picture 71" descr="A picture containing kitchenware&#10;&#10;Description automatically generated">
              <a:extLst>
                <a:ext uri="{FF2B5EF4-FFF2-40B4-BE49-F238E27FC236}">
                  <a16:creationId xmlns:a16="http://schemas.microsoft.com/office/drawing/2014/main" id="{03DDADDC-DC58-49A1-A0E3-1118B670DE11}"/>
                </a:ext>
              </a:extLst>
            </p:cNvPr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45399" y="1386717"/>
              <a:ext cx="699656" cy="339742"/>
            </a:xfrm>
            <a:prstGeom prst="rect">
              <a:avLst/>
            </a:prstGeom>
          </p:spPr>
        </p:pic>
        <p:pic>
          <p:nvPicPr>
            <p:cNvPr id="73" name="Picture 72" descr="Icon&#10;&#10;Description automatically generated">
              <a:extLst>
                <a:ext uri="{FF2B5EF4-FFF2-40B4-BE49-F238E27FC236}">
                  <a16:creationId xmlns:a16="http://schemas.microsoft.com/office/drawing/2014/main" id="{904BD8C9-4116-408B-9442-3876590585F7}"/>
                </a:ext>
              </a:extLst>
            </p:cNvPr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744119" y="1279345"/>
              <a:ext cx="959195" cy="477390"/>
            </a:xfrm>
            <a:prstGeom prst="rect">
              <a:avLst/>
            </a:prstGeom>
          </p:spPr>
        </p:pic>
        <p:sp>
          <p:nvSpPr>
            <p:cNvPr id="74" name="Text Box 2">
              <a:extLst>
                <a:ext uri="{FF2B5EF4-FFF2-40B4-BE49-F238E27FC236}">
                  <a16:creationId xmlns:a16="http://schemas.microsoft.com/office/drawing/2014/main" id="{EE561DB7-F4DC-4631-BFF3-A18AD4D25ED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37478" y="1184369"/>
              <a:ext cx="3081064" cy="7114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90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Ratio of aSFHA to County Area</a:t>
              </a:r>
              <a:r>
                <a:rPr lang="en-US" sz="12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: </a:t>
              </a:r>
              <a:r>
                <a:rPr lang="en-US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2.4%</a:t>
              </a:r>
            </a:p>
            <a:p>
              <a:pPr marL="0" marR="0" algn="ctr">
                <a:lnSpc>
                  <a:spcPct val="80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 b="1" dirty="0">
                  <a:solidFill>
                    <a:srgbClr val="5B739B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2.9%</a:t>
              </a:r>
              <a:endParaRPr lang="en-US" sz="1100" b="1" dirty="0">
                <a:solidFill>
                  <a:srgbClr val="5B739B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75" name="Text Box 2">
              <a:extLst>
                <a:ext uri="{FF2B5EF4-FFF2-40B4-BE49-F238E27FC236}">
                  <a16:creationId xmlns:a16="http://schemas.microsoft.com/office/drawing/2014/main" id="{84C2995E-D1C3-4AFC-83B5-7279332E02B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673196" y="1179322"/>
              <a:ext cx="3081064" cy="8010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algn="ctr">
                <a:lnSpc>
                  <a:spcPct val="90000"/>
                </a:lnSpc>
                <a:spcAft>
                  <a:spcPts val="80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Number of </a:t>
              </a:r>
              <a:r>
                <a:rPr lang="en-US" sz="1400" dirty="0">
                  <a:solidFill>
                    <a:srgbClr val="00000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Federally </a:t>
              </a: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Declared Flood Disasters since 1989</a:t>
              </a:r>
              <a:r>
                <a:rPr lang="en-US" sz="12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: </a:t>
              </a:r>
              <a:r>
                <a:rPr lang="en-US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8</a:t>
              </a:r>
            </a:p>
            <a:p>
              <a:pPr algn="ctr">
                <a:lnSpc>
                  <a:spcPct val="80000"/>
                </a:lnSpc>
                <a:spcAft>
                  <a:spcPts val="800"/>
                </a:spcAft>
              </a:pPr>
              <a:r>
                <a:rPr lang="en-US" sz="1100" b="1" dirty="0">
                  <a:solidFill>
                    <a:srgbClr val="5B739B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12</a:t>
              </a:r>
              <a:endParaRPr lang="en-US" sz="1100" b="1" dirty="0">
                <a:solidFill>
                  <a:srgbClr val="5B739B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54" name="Group 53">
            <a:extLst>
              <a:ext uri="{FF2B5EF4-FFF2-40B4-BE49-F238E27FC236}">
                <a16:creationId xmlns:a16="http://schemas.microsoft.com/office/drawing/2014/main" id="{71F65DF0-AFE1-459C-86FD-20F0CE5B14B5}"/>
              </a:ext>
            </a:extLst>
          </p:cNvPr>
          <p:cNvGrpSpPr/>
          <p:nvPr/>
        </p:nvGrpSpPr>
        <p:grpSpPr>
          <a:xfrm>
            <a:off x="258958" y="1944550"/>
            <a:ext cx="8613721" cy="3132048"/>
            <a:chOff x="295153" y="1976591"/>
            <a:chExt cx="8613721" cy="3132048"/>
          </a:xfrm>
        </p:grpSpPr>
        <p:sp>
          <p:nvSpPr>
            <p:cNvPr id="77" name="Rectangle 76">
              <a:extLst>
                <a:ext uri="{FF2B5EF4-FFF2-40B4-BE49-F238E27FC236}">
                  <a16:creationId xmlns:a16="http://schemas.microsoft.com/office/drawing/2014/main" id="{220F10F8-A487-4538-BF8E-713C253AFCC4}"/>
                </a:ext>
              </a:extLst>
            </p:cNvPr>
            <p:cNvSpPr/>
            <p:nvPr/>
          </p:nvSpPr>
          <p:spPr>
            <a:xfrm>
              <a:off x="6014011" y="2005719"/>
              <a:ext cx="2894863" cy="3095402"/>
            </a:xfrm>
            <a:prstGeom prst="rect">
              <a:avLst/>
            </a:prstGeom>
            <a:solidFill>
              <a:srgbClr val="B9AB79"/>
            </a:solidFill>
            <a:ln w="19050" cap="flat" cmpd="sng" algn="ctr">
              <a:solidFill>
                <a:srgbClr val="B9AB79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</a:p>
          </p:txBody>
        </p:sp>
        <p:grpSp>
          <p:nvGrpSpPr>
            <p:cNvPr id="53" name="Group 52">
              <a:extLst>
                <a:ext uri="{FF2B5EF4-FFF2-40B4-BE49-F238E27FC236}">
                  <a16:creationId xmlns:a16="http://schemas.microsoft.com/office/drawing/2014/main" id="{FF611544-63E0-4B57-9B05-78806A706CAD}"/>
                </a:ext>
              </a:extLst>
            </p:cNvPr>
            <p:cNvGrpSpPr/>
            <p:nvPr/>
          </p:nvGrpSpPr>
          <p:grpSpPr>
            <a:xfrm>
              <a:off x="295153" y="1976591"/>
              <a:ext cx="8544054" cy="3132048"/>
              <a:chOff x="295153" y="1976591"/>
              <a:chExt cx="8544054" cy="3132048"/>
            </a:xfrm>
          </p:grpSpPr>
          <p:sp>
            <p:nvSpPr>
              <p:cNvPr id="76" name="Rectangle 75">
                <a:extLst>
                  <a:ext uri="{FF2B5EF4-FFF2-40B4-BE49-F238E27FC236}">
                    <a16:creationId xmlns:a16="http://schemas.microsoft.com/office/drawing/2014/main" id="{89FB99BA-D54A-41A9-9725-0AC606876C97}"/>
                  </a:ext>
                </a:extLst>
              </p:cNvPr>
              <p:cNvSpPr/>
              <p:nvPr/>
            </p:nvSpPr>
            <p:spPr>
              <a:xfrm>
                <a:off x="761456" y="2005719"/>
                <a:ext cx="5178334" cy="3095402"/>
              </a:xfrm>
              <a:prstGeom prst="rect">
                <a:avLst/>
              </a:prstGeom>
              <a:solidFill>
                <a:srgbClr val="B9AB79"/>
              </a:solidFill>
              <a:ln w="19050">
                <a:solidFill>
                  <a:srgbClr val="B9AB79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100" dirty="0">
                    <a:effectLst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</a:p>
            </p:txBody>
          </p:sp>
          <p:sp>
            <p:nvSpPr>
              <p:cNvPr id="79" name="Rectangle: Rounded Corners 78">
                <a:extLst>
                  <a:ext uri="{FF2B5EF4-FFF2-40B4-BE49-F238E27FC236}">
                    <a16:creationId xmlns:a16="http://schemas.microsoft.com/office/drawing/2014/main" id="{73EC03FF-FDA6-41AD-9A47-CAC49639BCFB}"/>
                  </a:ext>
                </a:extLst>
              </p:cNvPr>
              <p:cNvSpPr/>
              <p:nvPr/>
            </p:nvSpPr>
            <p:spPr>
              <a:xfrm>
                <a:off x="837891" y="2299679"/>
                <a:ext cx="5036332" cy="649497"/>
              </a:xfrm>
              <a:prstGeom prst="roundRect">
                <a:avLst/>
              </a:prstGeom>
              <a:solidFill>
                <a:schemeClr val="accent4">
                  <a:lumMod val="20000"/>
                  <a:lumOff val="80000"/>
                </a:schemeClr>
              </a:solidFill>
              <a:ln w="12700" cap="flat" cmpd="sng" algn="ctr">
                <a:solidFill>
                  <a:schemeClr val="accent4">
                    <a:lumMod val="20000"/>
                    <a:lumOff val="80000"/>
                  </a:scheme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  <a:endParaRPr lang="en-US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78" name="Rectangle 77">
                <a:extLst>
                  <a:ext uri="{FF2B5EF4-FFF2-40B4-BE49-F238E27FC236}">
                    <a16:creationId xmlns:a16="http://schemas.microsoft.com/office/drawing/2014/main" id="{2F757840-5661-4B6C-AE6C-1CABC4660101}"/>
                  </a:ext>
                </a:extLst>
              </p:cNvPr>
              <p:cNvSpPr/>
              <p:nvPr/>
            </p:nvSpPr>
            <p:spPr>
              <a:xfrm>
                <a:off x="295153" y="2013237"/>
                <a:ext cx="386372" cy="3095402"/>
              </a:xfrm>
              <a:prstGeom prst="rect">
                <a:avLst/>
              </a:prstGeom>
              <a:solidFill>
                <a:srgbClr val="B9AB79"/>
              </a:solidFill>
              <a:ln w="19050">
                <a:solidFill>
                  <a:srgbClr val="B9AB79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vert270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07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 dirty="0">
                    <a:solidFill>
                      <a:srgbClr val="FFFFFF"/>
                    </a:solidFill>
                    <a:effectLst/>
                    <a:ea typeface="Calibri" panose="020F0502020204030204" pitchFamily="34" charset="0"/>
                    <a:cs typeface="Calibri" panose="020F0502020204030204" pitchFamily="34" charset="0"/>
                  </a:rPr>
                  <a:t>Exposure</a:t>
                </a:r>
                <a:endParaRPr lang="en-US" sz="1100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0" name="Rectangle: Rounded Corners 79">
                <a:extLst>
                  <a:ext uri="{FF2B5EF4-FFF2-40B4-BE49-F238E27FC236}">
                    <a16:creationId xmlns:a16="http://schemas.microsoft.com/office/drawing/2014/main" id="{946A8D2C-E70F-428F-BCC4-82870618D601}"/>
                  </a:ext>
                </a:extLst>
              </p:cNvPr>
              <p:cNvSpPr/>
              <p:nvPr/>
            </p:nvSpPr>
            <p:spPr>
              <a:xfrm>
                <a:off x="6081641" y="2303539"/>
                <a:ext cx="2757566" cy="970459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  <a:endParaRPr lang="en-US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1" name="Rectangle: Rounded Corners 80">
                <a:extLst>
                  <a:ext uri="{FF2B5EF4-FFF2-40B4-BE49-F238E27FC236}">
                    <a16:creationId xmlns:a16="http://schemas.microsoft.com/office/drawing/2014/main" id="{6A787391-1876-48AD-AD65-7F0E9E17BBC0}"/>
                  </a:ext>
                </a:extLst>
              </p:cNvPr>
              <p:cNvSpPr/>
              <p:nvPr/>
            </p:nvSpPr>
            <p:spPr>
              <a:xfrm>
                <a:off x="835678" y="3026356"/>
                <a:ext cx="2346006" cy="1141449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Newly Mapped in Structures: </a:t>
                </a:r>
                <a:r>
                  <a:rPr lang="en-US" b="1" dirty="0"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3</a:t>
                </a:r>
                <a:endParaRPr lang="en-US" b="1" dirty="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Newly Mapped out Structures</a:t>
                </a:r>
                <a:r>
                  <a:rPr lang="en-US" sz="12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: </a:t>
                </a:r>
                <a:r>
                  <a:rPr lang="en-US" b="1" dirty="0">
                    <a:solidFill>
                      <a:srgbClr val="0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24</a:t>
                </a:r>
                <a:endParaRPr lang="en-US" b="1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2" name="Rectangle: Rounded Corners 81">
                <a:extLst>
                  <a:ext uri="{FF2B5EF4-FFF2-40B4-BE49-F238E27FC236}">
                    <a16:creationId xmlns:a16="http://schemas.microsoft.com/office/drawing/2014/main" id="{D4C85A5E-493A-443B-A580-2497CE817539}"/>
                  </a:ext>
                </a:extLst>
              </p:cNvPr>
              <p:cNvSpPr/>
              <p:nvPr/>
            </p:nvSpPr>
            <p:spPr>
              <a:xfrm>
                <a:off x="3248281" y="3022113"/>
                <a:ext cx="2625941" cy="114663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Building Value in Floodplains: </a:t>
                </a: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$37,652K</a:t>
                </a:r>
              </a:p>
              <a:p>
                <a:pPr algn="ctr">
                  <a:lnSpc>
                    <a:spcPct val="115000"/>
                  </a:lnSpc>
                  <a:spcBef>
                    <a:spcPts val="400"/>
                  </a:spcBef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$111,255K </a:t>
                </a:r>
                <a:endParaRPr lang="en-US" sz="1100" b="1" dirty="0">
                  <a:solidFill>
                    <a:srgbClr val="B9AB79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3" name="Rectangle: Rounded Corners 82">
                <a:extLst>
                  <a:ext uri="{FF2B5EF4-FFF2-40B4-BE49-F238E27FC236}">
                    <a16:creationId xmlns:a16="http://schemas.microsoft.com/office/drawing/2014/main" id="{45B02275-FAD5-424A-8DB2-B534B192712B}"/>
                  </a:ext>
                </a:extLst>
              </p:cNvPr>
              <p:cNvSpPr/>
              <p:nvPr/>
            </p:nvSpPr>
            <p:spPr>
              <a:xfrm>
                <a:off x="6081642" y="3346847"/>
                <a:ext cx="2757565" cy="87772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Estimated Population Displaced by Flooding</a:t>
                </a:r>
                <a:r>
                  <a:rPr lang="en-US" sz="12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: 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249</a:t>
                </a:r>
              </a:p>
              <a:p>
                <a:pPr algn="ctr">
                  <a:lnSpc>
                    <a:spcPct val="115000"/>
                  </a:lnSpc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1,135 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4" name="Rectangle: Rounded Corners 83">
                <a:extLst>
                  <a:ext uri="{FF2B5EF4-FFF2-40B4-BE49-F238E27FC236}">
                    <a16:creationId xmlns:a16="http://schemas.microsoft.com/office/drawing/2014/main" id="{B09ADC5B-2C83-4DBC-834B-178DF905DA6C}"/>
                  </a:ext>
                </a:extLst>
              </p:cNvPr>
              <p:cNvSpPr/>
              <p:nvPr/>
            </p:nvSpPr>
            <p:spPr>
              <a:xfrm>
                <a:off x="6081641" y="4296711"/>
                <a:ext cx="2757565" cy="757746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Estimated Population in Need of Short-Term Shelters</a:t>
                </a:r>
                <a:r>
                  <a:rPr lang="en-US" sz="12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: </a:t>
                </a:r>
                <a:r>
                  <a:rPr lang="en-US" b="1" dirty="0">
                    <a:solidFill>
                      <a:srgbClr val="0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51</a:t>
                </a:r>
                <a:endParaRPr lang="en-US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algn="ctr">
                  <a:lnSpc>
                    <a:spcPct val="115000"/>
                  </a:lnSpc>
                  <a:spcBef>
                    <a:spcPts val="400"/>
                  </a:spcBef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223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5" name="Rectangle: Rounded Corners 84">
                <a:extLst>
                  <a:ext uri="{FF2B5EF4-FFF2-40B4-BE49-F238E27FC236}">
                    <a16:creationId xmlns:a16="http://schemas.microsoft.com/office/drawing/2014/main" id="{1A089009-DF0D-4215-B050-8499F245A3B7}"/>
                  </a:ext>
                </a:extLst>
              </p:cNvPr>
              <p:cNvSpPr/>
              <p:nvPr/>
            </p:nvSpPr>
            <p:spPr>
              <a:xfrm>
                <a:off x="3248277" y="4233165"/>
                <a:ext cx="2625945" cy="80947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Estimated Building Loss: </a:t>
                </a:r>
                <a:r>
                  <a:rPr lang="en-US" b="1" dirty="0">
                    <a:solidFill>
                      <a:srgbClr val="0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$758</a:t>
                </a: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K</a:t>
                </a:r>
              </a:p>
              <a:p>
                <a:pPr algn="ctr">
                  <a:lnSpc>
                    <a:spcPct val="115000"/>
                  </a:lnSpc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$7,642K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6" name="Rectangle: Rounded Corners 85">
                <a:extLst>
                  <a:ext uri="{FF2B5EF4-FFF2-40B4-BE49-F238E27FC236}">
                    <a16:creationId xmlns:a16="http://schemas.microsoft.com/office/drawing/2014/main" id="{C3E402B4-ED6C-40A6-B44F-12E59FAC41CF}"/>
                  </a:ext>
                </a:extLst>
              </p:cNvPr>
              <p:cNvSpPr/>
              <p:nvPr/>
            </p:nvSpPr>
            <p:spPr>
              <a:xfrm>
                <a:off x="835677" y="4244985"/>
                <a:ext cx="2346003" cy="80947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>
                  <a:lnSpc>
                    <a:spcPct val="115000"/>
                  </a:lnSpc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At-Risk Residential Structures: </a:t>
                </a:r>
                <a:r>
                  <a:rPr lang="en-US" b="1" dirty="0">
                    <a:solidFill>
                      <a:srgbClr val="0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242</a:t>
                </a:r>
              </a:p>
              <a:p>
                <a:pPr algn="ctr">
                  <a:lnSpc>
                    <a:spcPct val="115000"/>
                  </a:lnSpc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987</a:t>
                </a:r>
                <a:endParaRPr lang="en-US" sz="1100" b="1" dirty="0">
                  <a:solidFill>
                    <a:srgbClr val="B9AB79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pic>
            <p:nvPicPr>
              <p:cNvPr id="87" name="Picture 86" descr="Icon&#10;&#10;Description automatically generated">
                <a:extLst>
                  <a:ext uri="{FF2B5EF4-FFF2-40B4-BE49-F238E27FC236}">
                    <a16:creationId xmlns:a16="http://schemas.microsoft.com/office/drawing/2014/main" id="{63C9B5F0-6B5F-4738-BF8D-ED35AD174EEF}"/>
                  </a:ext>
                </a:extLst>
              </p:cNvPr>
              <p:cNvPicPr/>
              <p:nvPr/>
            </p:nvPicPr>
            <p:blipFill rotWithShape="1"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2083" t="6937" r="11054" b="13075"/>
              <a:stretch/>
            </p:blipFill>
            <p:spPr bwMode="auto">
              <a:xfrm>
                <a:off x="6149094" y="2466643"/>
                <a:ext cx="486806" cy="502129"/>
              </a:xfrm>
              <a:prstGeom prst="rect">
                <a:avLst/>
              </a:prstGeom>
              <a:ln>
                <a:noFill/>
              </a:ln>
              <a:extLst>
                <a:ext uri="{53640926-AAD7-44D8-BBD7-CCE9431645EC}">
                  <a14:shadowObscured xmlns:a14="http://schemas.microsoft.com/office/drawing/2010/main"/>
                </a:ext>
              </a:extLst>
            </p:spPr>
          </p:pic>
          <p:sp>
            <p:nvSpPr>
              <p:cNvPr id="88" name="Text Box 2">
                <a:extLst>
                  <a:ext uri="{FF2B5EF4-FFF2-40B4-BE49-F238E27FC236}">
                    <a16:creationId xmlns:a16="http://schemas.microsoft.com/office/drawing/2014/main" id="{E1F97C40-2E5A-4E58-B044-14C85C9A9A5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493477" y="2285481"/>
                <a:ext cx="4136855" cy="5524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algn="ctr">
                  <a:lnSpc>
                    <a:spcPct val="120000"/>
                  </a:lnSpc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Buildings in High-Risk Floodplains: </a:t>
                </a:r>
                <a:r>
                  <a:rPr lang="en-US" b="1" dirty="0">
                    <a:solidFill>
                      <a:srgbClr val="0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315</a:t>
                </a:r>
                <a:endParaRPr lang="en-US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algn="ctr">
                  <a:lnSpc>
                    <a:spcPct val="120000"/>
                  </a:lnSpc>
                  <a:spcBef>
                    <a:spcPts val="400"/>
                  </a:spcBef>
                  <a:spcAft>
                    <a:spcPts val="800"/>
                  </a:spcAft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1,080</a:t>
                </a:r>
                <a:endParaRPr lang="en-US" sz="1100" b="1" dirty="0">
                  <a:solidFill>
                    <a:srgbClr val="B9AB79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pic>
            <p:nvPicPr>
              <p:cNvPr id="89" name="Picture 88" descr="Icon&#10;&#10;Description automatically generated">
                <a:extLst>
                  <a:ext uri="{FF2B5EF4-FFF2-40B4-BE49-F238E27FC236}">
                    <a16:creationId xmlns:a16="http://schemas.microsoft.com/office/drawing/2014/main" id="{F26D1005-6B5E-4BC7-902C-38DEECDA73AF}"/>
                  </a:ext>
                </a:extLst>
              </p:cNvPr>
              <p:cNvPicPr/>
              <p:nvPr/>
            </p:nvPicPr>
            <p:blipFill rotWithShape="1">
              <a:blip r:embed="rId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b="11094"/>
              <a:stretch/>
            </p:blipFill>
            <p:spPr bwMode="auto">
              <a:xfrm>
                <a:off x="940074" y="2344792"/>
                <a:ext cx="541823" cy="550289"/>
              </a:xfrm>
              <a:prstGeom prst="rect">
                <a:avLst/>
              </a:prstGeom>
              <a:ln>
                <a:noFill/>
              </a:ln>
              <a:extLst>
                <a:ext uri="{53640926-AAD7-44D8-BBD7-CCE9431645EC}">
                  <a14:shadowObscured xmlns:a14="http://schemas.microsoft.com/office/drawing/2010/main"/>
                </a:ext>
              </a:extLst>
            </p:spPr>
          </p:pic>
          <p:sp>
            <p:nvSpPr>
              <p:cNvPr id="90" name="Text Box 2">
                <a:extLst>
                  <a:ext uri="{FF2B5EF4-FFF2-40B4-BE49-F238E27FC236}">
                    <a16:creationId xmlns:a16="http://schemas.microsoft.com/office/drawing/2014/main" id="{3379873C-A01A-45E6-87EA-BE1662A69AB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841035" y="1976591"/>
                <a:ext cx="1019175" cy="3429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600" b="1" dirty="0">
                    <a:solidFill>
                      <a:srgbClr val="FFFFFF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Physical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91" name="Text Box 2">
                <a:extLst>
                  <a:ext uri="{FF2B5EF4-FFF2-40B4-BE49-F238E27FC236}">
                    <a16:creationId xmlns:a16="http://schemas.microsoft.com/office/drawing/2014/main" id="{3371B307-9D68-4860-804F-D6B8C7F448F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7026455" y="1982241"/>
                <a:ext cx="885190" cy="3429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600" b="1" dirty="0">
                    <a:solidFill>
                      <a:srgbClr val="FFFFFF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Human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92" name="Text Box 2">
                <a:extLst>
                  <a:ext uri="{FF2B5EF4-FFF2-40B4-BE49-F238E27FC236}">
                    <a16:creationId xmlns:a16="http://schemas.microsoft.com/office/drawing/2014/main" id="{EE9FCC8D-0901-4FBA-B3CE-AC262768C64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479433" y="2325941"/>
                <a:ext cx="2349201" cy="93662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Estimated Population Residing in High-Risk Floodplains: </a:t>
                </a:r>
                <a:r>
                  <a:rPr lang="en-US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690</a:t>
                </a:r>
              </a:p>
              <a:p>
                <a:pPr algn="ctr">
                  <a:lnSpc>
                    <a:spcPct val="115000"/>
                  </a:lnSpc>
                  <a:spcBef>
                    <a:spcPts val="400"/>
                  </a:spcBef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2,425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algn="ctr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200" dirty="0"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p:grpSp>
      </p:grpSp>
      <p:grpSp>
        <p:nvGrpSpPr>
          <p:cNvPr id="55" name="Group 54">
            <a:extLst>
              <a:ext uri="{FF2B5EF4-FFF2-40B4-BE49-F238E27FC236}">
                <a16:creationId xmlns:a16="http://schemas.microsoft.com/office/drawing/2014/main" id="{D4B7ED98-28BE-4443-A790-7ACBC5591A32}"/>
              </a:ext>
            </a:extLst>
          </p:cNvPr>
          <p:cNvGrpSpPr/>
          <p:nvPr/>
        </p:nvGrpSpPr>
        <p:grpSpPr>
          <a:xfrm>
            <a:off x="260669" y="5151385"/>
            <a:ext cx="8612011" cy="1648103"/>
            <a:chOff x="277814" y="5140246"/>
            <a:chExt cx="8612011" cy="1648103"/>
          </a:xfrm>
        </p:grpSpPr>
        <p:sp>
          <p:nvSpPr>
            <p:cNvPr id="96" name="Rectangle 95">
              <a:extLst>
                <a:ext uri="{FF2B5EF4-FFF2-40B4-BE49-F238E27FC236}">
                  <a16:creationId xmlns:a16="http://schemas.microsoft.com/office/drawing/2014/main" id="{D228A4FE-6425-4FD3-8183-AF13BB049C4D}"/>
                </a:ext>
              </a:extLst>
            </p:cNvPr>
            <p:cNvSpPr/>
            <p:nvPr/>
          </p:nvSpPr>
          <p:spPr>
            <a:xfrm>
              <a:off x="742406" y="5140246"/>
              <a:ext cx="8147419" cy="1574417"/>
            </a:xfrm>
            <a:prstGeom prst="rect">
              <a:avLst/>
            </a:prstGeom>
            <a:solidFill>
              <a:srgbClr val="765A52"/>
            </a:solidFill>
            <a:ln w="19050">
              <a:solidFill>
                <a:srgbClr val="765A5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</a:p>
          </p:txBody>
        </p:sp>
        <p:sp>
          <p:nvSpPr>
            <p:cNvPr id="97" name="Rectangle 96">
              <a:extLst>
                <a:ext uri="{FF2B5EF4-FFF2-40B4-BE49-F238E27FC236}">
                  <a16:creationId xmlns:a16="http://schemas.microsoft.com/office/drawing/2014/main" id="{65D8BFE3-2763-43E2-8B85-B4C767640485}"/>
                </a:ext>
              </a:extLst>
            </p:cNvPr>
            <p:cNvSpPr/>
            <p:nvPr/>
          </p:nvSpPr>
          <p:spPr>
            <a:xfrm>
              <a:off x="277814" y="5140246"/>
              <a:ext cx="384662" cy="1574417"/>
            </a:xfrm>
            <a:prstGeom prst="rect">
              <a:avLst/>
            </a:prstGeom>
            <a:solidFill>
              <a:srgbClr val="765A52"/>
            </a:solidFill>
            <a:ln w="19050">
              <a:solidFill>
                <a:srgbClr val="765A5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vert270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800" b="1" dirty="0">
                  <a:solidFill>
                    <a:srgbClr val="FFFFFF"/>
                  </a:solidFill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Vulnerability</a:t>
              </a:r>
              <a:endParaRPr lang="en-US" sz="1100" dirty="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98" name="Rectangle: Rounded Corners 97">
              <a:extLst>
                <a:ext uri="{FF2B5EF4-FFF2-40B4-BE49-F238E27FC236}">
                  <a16:creationId xmlns:a16="http://schemas.microsoft.com/office/drawing/2014/main" id="{E3CC2754-AFAA-4E4A-AD75-BB085509317F}"/>
                </a:ext>
              </a:extLst>
            </p:cNvPr>
            <p:cNvSpPr/>
            <p:nvPr/>
          </p:nvSpPr>
          <p:spPr>
            <a:xfrm>
              <a:off x="816627" y="5191078"/>
              <a:ext cx="2708159" cy="730549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99" name="Rectangle: Rounded Corners 98">
              <a:extLst>
                <a:ext uri="{FF2B5EF4-FFF2-40B4-BE49-F238E27FC236}">
                  <a16:creationId xmlns:a16="http://schemas.microsoft.com/office/drawing/2014/main" id="{4F816A0C-558D-47EC-A434-8457D7C70FF5}"/>
                </a:ext>
              </a:extLst>
            </p:cNvPr>
            <p:cNvSpPr/>
            <p:nvPr/>
          </p:nvSpPr>
          <p:spPr>
            <a:xfrm>
              <a:off x="3594456" y="5193060"/>
              <a:ext cx="5225700" cy="723957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0" name="Rectangle: Rounded Corners 99">
              <a:extLst>
                <a:ext uri="{FF2B5EF4-FFF2-40B4-BE49-F238E27FC236}">
                  <a16:creationId xmlns:a16="http://schemas.microsoft.com/office/drawing/2014/main" id="{DD3423A5-FEB3-4679-84F2-2557DAB3C8B9}"/>
                </a:ext>
              </a:extLst>
            </p:cNvPr>
            <p:cNvSpPr/>
            <p:nvPr/>
          </p:nvSpPr>
          <p:spPr>
            <a:xfrm>
              <a:off x="816626" y="5992659"/>
              <a:ext cx="2702719" cy="673915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1" name="Rectangle: Rounded Corners 100">
              <a:extLst>
                <a:ext uri="{FF2B5EF4-FFF2-40B4-BE49-F238E27FC236}">
                  <a16:creationId xmlns:a16="http://schemas.microsoft.com/office/drawing/2014/main" id="{75519049-40C5-4C6A-88AB-7944C347E2F5}"/>
                </a:ext>
              </a:extLst>
            </p:cNvPr>
            <p:cNvSpPr/>
            <p:nvPr/>
          </p:nvSpPr>
          <p:spPr>
            <a:xfrm>
              <a:off x="3589016" y="5992659"/>
              <a:ext cx="5231139" cy="673914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pic>
          <p:nvPicPr>
            <p:cNvPr id="102" name="Picture 101" descr="Logo&#10;&#10;Description automatically generated">
              <a:extLst>
                <a:ext uri="{FF2B5EF4-FFF2-40B4-BE49-F238E27FC236}">
                  <a16:creationId xmlns:a16="http://schemas.microsoft.com/office/drawing/2014/main" id="{3652FC8A-7776-4753-8F9D-248C87B2FD40}"/>
                </a:ext>
              </a:extLst>
            </p:cNvPr>
            <p:cNvPicPr/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716016" y="6171019"/>
              <a:ext cx="577330" cy="342790"/>
            </a:xfrm>
            <a:prstGeom prst="rect">
              <a:avLst/>
            </a:prstGeom>
          </p:spPr>
        </p:pic>
        <p:pic>
          <p:nvPicPr>
            <p:cNvPr id="103" name="Picture 102" descr="Icon&#10;&#10;Description automatically generated">
              <a:extLst>
                <a:ext uri="{FF2B5EF4-FFF2-40B4-BE49-F238E27FC236}">
                  <a16:creationId xmlns:a16="http://schemas.microsoft.com/office/drawing/2014/main" id="{17121505-8C3F-4212-9119-D767EE726D52}"/>
                </a:ext>
              </a:extLst>
            </p:cNvPr>
            <p:cNvPicPr/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82399" y="5358821"/>
              <a:ext cx="457054" cy="349406"/>
            </a:xfrm>
            <a:prstGeom prst="rect">
              <a:avLst/>
            </a:prstGeom>
          </p:spPr>
        </p:pic>
        <p:pic>
          <p:nvPicPr>
            <p:cNvPr id="104" name="Picture 103" descr="Icon&#10;&#10;Description automatically generated">
              <a:extLst>
                <a:ext uri="{FF2B5EF4-FFF2-40B4-BE49-F238E27FC236}">
                  <a16:creationId xmlns:a16="http://schemas.microsoft.com/office/drawing/2014/main" id="{85B74320-7120-4A50-83D2-F5E0D5A5157E}"/>
                </a:ext>
              </a:extLst>
            </p:cNvPr>
            <p:cNvPicPr/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90964" y="6091198"/>
              <a:ext cx="464872" cy="458857"/>
            </a:xfrm>
            <a:prstGeom prst="rect">
              <a:avLst/>
            </a:prstGeom>
          </p:spPr>
        </p:pic>
        <p:pic>
          <p:nvPicPr>
            <p:cNvPr id="105" name="Picture 104" descr="A picture containing text, clipart&#10;&#10;Description automatically generated">
              <a:extLst>
                <a:ext uri="{FF2B5EF4-FFF2-40B4-BE49-F238E27FC236}">
                  <a16:creationId xmlns:a16="http://schemas.microsoft.com/office/drawing/2014/main" id="{B6E93B9B-E831-45CF-A2EE-EF09F2C973E2}"/>
                </a:ext>
              </a:extLst>
            </p:cNvPr>
            <p:cNvPicPr/>
            <p:nvPr/>
          </p:nvPicPr>
          <p:blipFill rotWithShape="1"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6709"/>
            <a:stretch/>
          </p:blipFill>
          <p:spPr bwMode="auto">
            <a:xfrm>
              <a:off x="3674965" y="5283980"/>
              <a:ext cx="643483" cy="538510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sp>
          <p:nvSpPr>
            <p:cNvPr id="106" name="Text Box 2">
              <a:extLst>
                <a:ext uri="{FF2B5EF4-FFF2-40B4-BE49-F238E27FC236}">
                  <a16:creationId xmlns:a16="http://schemas.microsoft.com/office/drawing/2014/main" id="{22CB9E60-6228-45E5-A005-04DF9430DA8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48374" y="5217546"/>
              <a:ext cx="2191661" cy="82447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Mobile Homes in Floodplains</a:t>
              </a:r>
              <a:r>
                <a:rPr lang="en-US" sz="12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: </a:t>
              </a:r>
              <a:r>
                <a:rPr lang="en-US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51</a:t>
              </a:r>
              <a:endParaRPr lang="en-US" b="1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algn="ctr">
                <a:lnSpc>
                  <a:spcPct val="90000"/>
                </a:lnSpc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230 </a:t>
              </a:r>
              <a:endParaRPr lang="en-US" sz="1100" dirty="0">
                <a:solidFill>
                  <a:srgbClr val="765A5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7" name="Text Box 2">
              <a:extLst>
                <a:ext uri="{FF2B5EF4-FFF2-40B4-BE49-F238E27FC236}">
                  <a16:creationId xmlns:a16="http://schemas.microsoft.com/office/drawing/2014/main" id="{48B07F8A-B777-421B-8E4F-3D0FA1C1861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22411" y="5963880"/>
              <a:ext cx="2412451" cy="8244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Renters Ratio in Floodplains: </a:t>
              </a:r>
              <a:r>
                <a:rPr lang="en-US" b="1" dirty="0">
                  <a:solidFill>
                    <a:srgbClr val="00000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20</a:t>
              </a:r>
              <a:r>
                <a:rPr lang="en-US" sz="1800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%</a:t>
              </a:r>
            </a:p>
            <a:p>
              <a:pPr algn="ctr">
                <a:lnSpc>
                  <a:spcPct val="90000"/>
                </a:lnSpc>
                <a:spcBef>
                  <a:spcPts val="400"/>
                </a:spcBef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</a:t>
              </a: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cs typeface="Times New Roman" panose="02020603050405020304" pitchFamily="18" charset="0"/>
                </a:rPr>
                <a:t>: 29% </a:t>
              </a:r>
            </a:p>
          </p:txBody>
        </p:sp>
        <p:sp>
          <p:nvSpPr>
            <p:cNvPr id="108" name="Text Box 2">
              <a:extLst>
                <a:ext uri="{FF2B5EF4-FFF2-40B4-BE49-F238E27FC236}">
                  <a16:creationId xmlns:a16="http://schemas.microsoft.com/office/drawing/2014/main" id="{7F5009C8-9718-4896-8AF6-724740778EE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32300" y="5220521"/>
              <a:ext cx="4456165" cy="6262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Critical Buildings in Floodplains (Essential Facilities and Non-Historical Community Assets): </a:t>
              </a:r>
              <a:r>
                <a:rPr lang="en-US" sz="1800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12</a:t>
              </a:r>
            </a:p>
            <a:p>
              <a:pPr algn="ctr">
                <a:lnSpc>
                  <a:spcPct val="90000"/>
                </a:lnSpc>
                <a:spcBef>
                  <a:spcPts val="400"/>
                </a:spcBef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34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200" dirty="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9" name="Text Box 2">
              <a:extLst>
                <a:ext uri="{FF2B5EF4-FFF2-40B4-BE49-F238E27FC236}">
                  <a16:creationId xmlns:a16="http://schemas.microsoft.com/office/drawing/2014/main" id="{F0532064-4B80-424C-B9C3-33E39C0D7B2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80954" y="5979498"/>
              <a:ext cx="4429809" cy="6584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Social Vulnerability Index (SVI), 0 to 1: </a:t>
              </a:r>
              <a:r>
                <a:rPr lang="en-US" sz="1800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0.33</a:t>
              </a:r>
            </a:p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0.48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200" dirty="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pic>
        <p:nvPicPr>
          <p:cNvPr id="57" name="Picture 56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418665C8-E87C-48D2-9860-71746DAE5028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91601" y="256678"/>
            <a:ext cx="1193245" cy="408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29545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1885</TotalTime>
  <Words>242</Words>
  <Application>Microsoft Office PowerPoint</Application>
  <PresentationFormat>On-screen Show (4:3)</PresentationFormat>
  <Paragraphs>54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Kurt Donaldson</dc:creator>
  <cp:lastModifiedBy>Behrang Bidadian</cp:lastModifiedBy>
  <cp:revision>439</cp:revision>
  <dcterms:created xsi:type="dcterms:W3CDTF">2019-08-23T20:01:46Z</dcterms:created>
  <dcterms:modified xsi:type="dcterms:W3CDTF">2022-07-19T20:40:25Z</dcterms:modified>
</cp:coreProperties>
</file>