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pwv.gov/flood/map/?wkid=102100&amp;x=-9116437&amp;y=4631252&amp;l=12&amp;v=2" TargetMode="External"/><Relationship Id="rId13" Type="http://schemas.openxmlformats.org/officeDocument/2006/relationships/hyperlink" Target="https://www.mapwv.gov/flood/map/?wkid=102100&amp;x=-9111086&amp;y=4593962&amp;l=13&amp;v=2" TargetMode="External"/><Relationship Id="rId3" Type="http://schemas.openxmlformats.org/officeDocument/2006/relationships/hyperlink" Target="https://www.mapwv.gov/flood/map/?wkid=102100&amp;x=-9110408&amp;y=4610103&amp;l=12&amp;v=2" TargetMode="External"/><Relationship Id="rId7" Type="http://schemas.openxmlformats.org/officeDocument/2006/relationships/hyperlink" Target="https://www.mapwv.gov/flood/map/?wkid=102100&amp;x=-9110510&amp;y=4591487&amp;l=12&amp;v=2" TargetMode="External"/><Relationship Id="rId12" Type="http://schemas.openxmlformats.org/officeDocument/2006/relationships/hyperlink" Target="Ramage%20Elementary%20School" TargetMode="External"/><Relationship Id="rId2" Type="http://schemas.openxmlformats.org/officeDocument/2006/relationships/hyperlink" Target="https://www.mapwv.gov/flood/map/?wkid=102100&amp;x=-9110146&amp;y=4598886&amp;l=12&amp;v=2" TargetMode="Externa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9111086&amp;y=4593962&amp;l=12&amp;v=2" TargetMode="External"/><Relationship Id="rId11" Type="http://schemas.openxmlformats.org/officeDocument/2006/relationships/hyperlink" Target="https://www.mapwv.gov/flood/map/?wkid=102100&amp;x=-9111433&amp;y=4591726&amp;l=12&amp;v=2" TargetMode="External"/><Relationship Id="rId5" Type="http://schemas.openxmlformats.org/officeDocument/2006/relationships/hyperlink" Target="https://www.mapwv.gov/flood/map/?wkid=102100&amp;x=-9110577&amp;y=4591570&amp;l=12&amp;v=2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www.mapwv.gov/flood/map/?wkid=102100&amp;x=-9110380&amp;y=4598967&amp;l=12&amp;v=2" TargetMode="External"/><Relationship Id="rId4" Type="http://schemas.openxmlformats.org/officeDocument/2006/relationships/hyperlink" Target="https://www.mapwv.gov/flood/map/?wkid=102100&amp;x=-9092663&amp;y=4598858&amp;l=12&amp;v=2" TargetMode="External"/><Relationship Id="rId9" Type="http://schemas.openxmlformats.org/officeDocument/2006/relationships/hyperlink" Target="https://www.mapwv.gov/flood/map/?wkid=102100&amp;x=-9099387&amp;y=4607883&amp;l=12&amp;v=2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pwv.gov/flood/map/?wkid=102100&amp;x=-9056271&amp;y=4648408&amp;l=12&amp;v=2" TargetMode="External"/><Relationship Id="rId13" Type="http://schemas.openxmlformats.org/officeDocument/2006/relationships/hyperlink" Target="https://www.mapwv.gov/flood/map/?wkid=102100&amp;x=-9110577&amp;y=4591570&amp;l=12&amp;v=2" TargetMode="External"/><Relationship Id="rId3" Type="http://schemas.openxmlformats.org/officeDocument/2006/relationships/hyperlink" Target="https://www.mapwv.gov/flood/map/?wkid=102100&amp;x=-9069398&amp;y=4642277&amp;l=12&amp;v=2" TargetMode="External"/><Relationship Id="rId7" Type="http://schemas.openxmlformats.org/officeDocument/2006/relationships/hyperlink" Target="https://www.mapwv.gov/flood/map/?wkid=102100&amp;x=-9061410&amp;y=4646161&amp;l=12&amp;v=2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mapwv.gov/flood/map/?wkid=102100&amp;x=-9081843&amp;y=4631227&amp;l=12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9055477&amp;y=4648814&amp;l=12&amp;v=2" TargetMode="External"/><Relationship Id="rId11" Type="http://schemas.openxmlformats.org/officeDocument/2006/relationships/hyperlink" Target="https://www.mapwv.gov/flood/map/?wkid=102100&amp;x=-9055928&amp;y=4649020&amp;l=12&amp;v=2" TargetMode="External"/><Relationship Id="rId5" Type="http://schemas.openxmlformats.org/officeDocument/2006/relationships/hyperlink" Target="https://www.mapwv.gov/flood/map/?wkid=102100&amp;x=-9055295&amp;y=4648886&amp;l=12&amp;v=2" TargetMode="External"/><Relationship Id="rId10" Type="http://schemas.openxmlformats.org/officeDocument/2006/relationships/hyperlink" Target="https://www.mapwv.gov/flood/map/?wkid=102100&amp;x=-9055499&amp;y=4648773&amp;l=12&amp;v=2" TargetMode="External"/><Relationship Id="rId4" Type="http://schemas.openxmlformats.org/officeDocument/2006/relationships/hyperlink" Target="https://www.mapwv.gov/flood/map/?wkid=102100&amp;x=-9055444&amp;y=4648858&amp;l=12&amp;v=2" TargetMode="External"/><Relationship Id="rId9" Type="http://schemas.openxmlformats.org/officeDocument/2006/relationships/hyperlink" Target="https://www.mapwv.gov/flood/map/?wkid=102100&amp;x=-9055895&amp;y=4648900&amp;l=12&amp;v=2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113826.48512379&amp;y=4655229.838012467&amp;l=13&amp;v=2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mapwv.gov/flood/map/?wkid=102100&amp;x=-9091607.651877996&amp;y=4632326.395367319&amp;l=13&amp;v=2" TargetMode="External"/><Relationship Id="rId7" Type="http://schemas.openxmlformats.org/officeDocument/2006/relationships/hyperlink" Target="https://mapwv.gov/flood/map/?wkid=102100&amp;x=-9097117.5511166&amp;y=4644315.961995128&amp;l=13&amp;v=2" TargetMode="External"/><Relationship Id="rId12" Type="http://schemas.openxmlformats.org/officeDocument/2006/relationships/hyperlink" Target="https://mapwv.gov/flood/map/?wkid=102100&amp;x=-9088106&amp;y=4629418&amp;l=13&amp;v=2" TargetMode="External"/><Relationship Id="rId2" Type="http://schemas.openxmlformats.org/officeDocument/2006/relationships/hyperlink" Target="https://mapwv.gov/flood/map/?wkid=102100&amp;x=-9088106.437598778&amp;y=4629417.980280482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105134.023537036&amp;y=4632632.820427366&amp;l=13&amp;v=2" TargetMode="External"/><Relationship Id="rId11" Type="http://schemas.openxmlformats.org/officeDocument/2006/relationships/hyperlink" Target="https://mapwv.gov/flood/map/?wkid=102100&amp;x=-9110805.172175005&amp;y=4637068.144508944&amp;l=13&amp;v=2" TargetMode="External"/><Relationship Id="rId5" Type="http://schemas.openxmlformats.org/officeDocument/2006/relationships/hyperlink" Target="https://mapwv.gov/flood/map/?wkid=102100&amp;x=-9087871.331724772&amp;y=4629520.494771567&amp;l=13&amp;v=2" TargetMode="External"/><Relationship Id="rId10" Type="http://schemas.openxmlformats.org/officeDocument/2006/relationships/hyperlink" Target="https://mapwv.gov/flood/map/?wkid=102100&amp;x=-9087062.625123829&amp;y=4658166.265641977&amp;l=13&amp;v=2" TargetMode="External"/><Relationship Id="rId4" Type="http://schemas.openxmlformats.org/officeDocument/2006/relationships/hyperlink" Target="https://mapwv.gov/flood/map/?wkid=102100&amp;x=-9087584.2689256&amp;y=4630288.4143709475&amp;l=13&amp;v=2" TargetMode="External"/><Relationship Id="rId9" Type="http://schemas.openxmlformats.org/officeDocument/2006/relationships/hyperlink" Target="https://mapwv.gov/flood/map/?wkid=102100&amp;x=-9060686.267937358&amp;y=4674632.89829936&amp;l=13&amp;v=2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046302.960285347&amp;y=4565087.564688875&amp;l=13&amp;v=2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mapwv.gov/flood/map/?wkid=102100&amp;x=-9076655.046776583&amp;y=4623706.40036591&amp;l=13&amp;v=2" TargetMode="External"/><Relationship Id="rId7" Type="http://schemas.openxmlformats.org/officeDocument/2006/relationships/hyperlink" Target="https://mapwv.gov/flood/map/?wkid=102100&amp;x=-9050054.184225945&amp;y=4605839.105456775&amp;l=13&amp;v=2" TargetMode="External"/><Relationship Id="rId12" Type="http://schemas.openxmlformats.org/officeDocument/2006/relationships/hyperlink" Target="https://mapwv.gov/flood/map/?wkid=102100&amp;x=-9085594&amp;y=4626610&amp;l=13&amp;v=2" TargetMode="External"/><Relationship Id="rId2" Type="http://schemas.openxmlformats.org/officeDocument/2006/relationships/hyperlink" Target="https://mapwv.gov/flood/map/?wkid=102100&amp;x=-9085594.29588206&amp;y=4626610.118424997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74594.422035221&amp;y=4624518.332636891&amp;l=13&amp;v=2" TargetMode="External"/><Relationship Id="rId11" Type="http://schemas.openxmlformats.org/officeDocument/2006/relationships/hyperlink" Target="https://mapwv.gov/flood/map/?wkid=102100&amp;x=-9066788.822014878&amp;y=4598352.959429328&amp;l=13&amp;v=2" TargetMode="External"/><Relationship Id="rId5" Type="http://schemas.openxmlformats.org/officeDocument/2006/relationships/hyperlink" Target="https://mapwv.gov/flood/map/?wkid=102100&amp;x=-9050758.360043928&amp;y=4605234.746012926&amp;l=13&amp;v=2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mapwv.gov/flood/map/?wkid=102100&amp;x=-9040757.167969363&amp;y=4600340.621971009&amp;l=13&amp;v=2" TargetMode="External"/><Relationship Id="rId4" Type="http://schemas.openxmlformats.org/officeDocument/2006/relationships/hyperlink" Target="https://mapwv.gov/flood/map/?wkid=102100&amp;x=-9065849.626261547&amp;y=4610157.725778121&amp;l=13&amp;v=2" TargetMode="External"/><Relationship Id="rId9" Type="http://schemas.openxmlformats.org/officeDocument/2006/relationships/hyperlink" Target="https://mapwv.gov/flood/map/?wkid=102100&amp;x=-9077419.165580012&amp;y=4606845.77335111&amp;l=13&amp;v=2" TargetMode="External"/><Relationship Id="rId14" Type="http://schemas.openxmlformats.org/officeDocument/2006/relationships/hyperlink" Target="https://mapwv.gov/flood/map/?wkid=102100&amp;x=-9040757&amp;y=4600341&amp;l=13&amp;v=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8990194.147610068&amp;y=4575387.16366788&amp;l=13&amp;v=2" TargetMode="External"/><Relationship Id="rId13" Type="http://schemas.microsoft.com/office/2007/relationships/hdphoto" Target="../media/hdphoto2.wdp"/><Relationship Id="rId3" Type="http://schemas.openxmlformats.org/officeDocument/2006/relationships/hyperlink" Target="https://mapwv.gov/flood/map/?wkid=102100&amp;x=-8968301.697990583&amp;y=4636266.137101054&amp;l=13&amp;v=2" TargetMode="External"/><Relationship Id="rId7" Type="http://schemas.openxmlformats.org/officeDocument/2006/relationships/hyperlink" Target="https://mapwv.gov/flood/map/?wkid=102100&amp;x=-8981619.888843505&amp;y=4627141.827461121&amp;l=13&amp;v=2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mapwv.gov/flood/map/?wkid=102100&amp;x=-8961593&amp;y=4634965&amp;l=13&amp;v=2" TargetMode="External"/><Relationship Id="rId2" Type="http://schemas.openxmlformats.org/officeDocument/2006/relationships/hyperlink" Target="https://mapwv.gov/flood/map/?wkid=102100&amp;x=-8961593.084871631&amp;y=4634965.244543803&amp;l=13&amp;v=2" TargetMode="Externa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8954111.593663799&amp;y=4641522.838539802&amp;l=13&amp;v=2" TargetMode="External"/><Relationship Id="rId11" Type="http://schemas.openxmlformats.org/officeDocument/2006/relationships/hyperlink" Target="https://mapwv.gov/flood/map/?wkid=102100&amp;x=-8972017.1493015&amp;y=4631248.129705593&amp;l=13&amp;v=2" TargetMode="External"/><Relationship Id="rId5" Type="http://schemas.openxmlformats.org/officeDocument/2006/relationships/hyperlink" Target="https://mapwv.gov/flood/map/?wkid=102100&amp;x=-8988887.032924656&amp;y=4580082.864160247&amp;l=13&amp;v=2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mapwv.gov/flood/map/?wkid=102100&amp;x=-9036562.798724385&amp;y=4608961.813790132&amp;l=13&amp;v=2" TargetMode="External"/><Relationship Id="rId4" Type="http://schemas.openxmlformats.org/officeDocument/2006/relationships/hyperlink" Target="https://mapwv.gov/flood/map/?wkid=102100&amp;x=-8973377.26085877&amp;y=4630443.097808292&amp;l=13&amp;v=2" TargetMode="External"/><Relationship Id="rId9" Type="http://schemas.openxmlformats.org/officeDocument/2006/relationships/hyperlink" Target="https://mapwv.gov/flood/map/?wkid=102100&amp;x=-8997906.729286544&amp;y=4568393.676631234&amp;l=13&amp;v=2" TargetMode="External"/><Relationship Id="rId14" Type="http://schemas.openxmlformats.org/officeDocument/2006/relationships/hyperlink" Target="https://mapwv.gov/flood/map/?wkid=102100&amp;x=-8968281&amp;y=4636240&amp;l=12&amp;v=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033844.309967522&amp;y=4569486.000616376&amp;l=13&amp;v=2" TargetMode="External"/><Relationship Id="rId13" Type="http://schemas.openxmlformats.org/officeDocument/2006/relationships/hyperlink" Target="https://mapwv.gov/flood/map/?wkid=102100&amp;x=-9037449&amp;y=4563345&amp;l=13&amp;v=2" TargetMode="External"/><Relationship Id="rId3" Type="http://schemas.openxmlformats.org/officeDocument/2006/relationships/hyperlink" Target="https://mapwv.gov/flood/map/?wkid=102100&amp;x=-9034619.90302746&amp;y=4545458.571352835&amp;l=13&amp;v=2" TargetMode="External"/><Relationship Id="rId7" Type="http://schemas.openxmlformats.org/officeDocument/2006/relationships/hyperlink" Target="https://mapwv.gov/flood/map/?wkid=102100&amp;x=-9032873.149601642&amp;y=4544187.546789904&amp;l=13&amp;v=2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mapwv.gov/flood/map/?wkid=102100&amp;x=-9040670.968055626&amp;y=4547669.027459239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34189.53397237&amp;y=4569291.722782939&amp;l=13&amp;v=2" TargetMode="External"/><Relationship Id="rId11" Type="http://schemas.openxmlformats.org/officeDocument/2006/relationships/hyperlink" Target="https://mapwv.gov/flood/map/?wkid=102100&amp;x=-9037448.912557775&amp;y=4563345.099981326&amp;l=13&amp;v=2" TargetMode="External"/><Relationship Id="rId5" Type="http://schemas.openxmlformats.org/officeDocument/2006/relationships/hyperlink" Target="https://mapwv.gov/flood/map/?wkid=102100&amp;x=-9034237.224355418&amp;y=4569224.965006387&amp;l=13&amp;v=2" TargetMode="External"/><Relationship Id="rId15" Type="http://schemas.openxmlformats.org/officeDocument/2006/relationships/hyperlink" Target="https://mapwv.gov/flood/map/?wkid=102100&amp;x=-9032873&amp;y=4544188&amp;l=13&amp;v=2" TargetMode="External"/><Relationship Id="rId10" Type="http://schemas.openxmlformats.org/officeDocument/2006/relationships/hyperlink" Target="https://mapwv.gov/flood/map/?wkid=102100&amp;x=-9036718.4055614&amp;y=4563706.197509529&amp;l=13&amp;v=2" TargetMode="External"/><Relationship Id="rId4" Type="http://schemas.openxmlformats.org/officeDocument/2006/relationships/hyperlink" Target="https://mapwv.gov/flood/map/?wkid=102100&amp;x=-9038198.129577562&amp;y=4543242.0998513065&amp;l=13&amp;v=2" TargetMode="External"/><Relationship Id="rId9" Type="http://schemas.openxmlformats.org/officeDocument/2006/relationships/hyperlink" Target="https://mapwv.gov/flood/map/?wkid=102100&amp;x=-9034905.271543982&amp;y=4564732.780658015&amp;l=13&amp;v=2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Coal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83858"/>
              </p:ext>
            </p:extLst>
          </p:nvPr>
        </p:nvGraphicFramePr>
        <p:xfrm>
          <a:off x="215660" y="977160"/>
          <a:ext cx="8712679" cy="33179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5441">
                  <a:extLst>
                    <a:ext uri="{9D8B030D-6E8A-4147-A177-3AD203B41FA5}">
                      <a16:colId xmlns:a16="http://schemas.microsoft.com/office/drawing/2014/main" val="2632301730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847556743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1184419916"/>
                    </a:ext>
                  </a:extLst>
                </a:gridCol>
                <a:gridCol w="612476">
                  <a:extLst>
                    <a:ext uri="{9D8B030D-6E8A-4147-A177-3AD203B41FA5}">
                      <a16:colId xmlns:a16="http://schemas.microsoft.com/office/drawing/2014/main" val="2666655920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3628805607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917554593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2785285504"/>
                    </a:ext>
                  </a:extLst>
                </a:gridCol>
                <a:gridCol w="560717">
                  <a:extLst>
                    <a:ext uri="{9D8B030D-6E8A-4147-A177-3AD203B41FA5}">
                      <a16:colId xmlns:a16="http://schemas.microsoft.com/office/drawing/2014/main" val="2402040175"/>
                    </a:ext>
                  </a:extLst>
                </a:gridCol>
                <a:gridCol w="491706">
                  <a:extLst>
                    <a:ext uri="{9D8B030D-6E8A-4147-A177-3AD203B41FA5}">
                      <a16:colId xmlns:a16="http://schemas.microsoft.com/office/drawing/2014/main" val="1318080776"/>
                    </a:ext>
                  </a:extLst>
                </a:gridCol>
                <a:gridCol w="638354">
                  <a:extLst>
                    <a:ext uri="{9D8B030D-6E8A-4147-A177-3AD203B41FA5}">
                      <a16:colId xmlns:a16="http://schemas.microsoft.com/office/drawing/2014/main" val="206294063"/>
                    </a:ext>
                  </a:extLst>
                </a:gridCol>
                <a:gridCol w="414068">
                  <a:extLst>
                    <a:ext uri="{9D8B030D-6E8A-4147-A177-3AD203B41FA5}">
                      <a16:colId xmlns:a16="http://schemas.microsoft.com/office/drawing/2014/main" val="3371635945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2777523793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4074197157"/>
                    </a:ext>
                  </a:extLst>
                </a:gridCol>
              </a:tblGrid>
              <a:tr h="50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 by damage Loss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44767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03-05-0012-0065-0002_1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Donald R. Kuhn Juvenile Center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$4,527,900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$633,906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6482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22-09-016A-0008-0001_177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McCorkle Free Will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$1,856,300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Cobb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$204,193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58917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03-04-0023-0073-0000_23967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Church of Christ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$1,516,743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$172,909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61207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03-02-0001-0001-0000_822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Authority of Boone County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Danville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$1,854,600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$165,871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81804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03-05-0017-0008-0000_822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Danville Wastewater Treatment Plant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$1,500,000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$150,052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53439"/>
                  </a:ext>
                </a:extLst>
              </a:tr>
              <a:tr h="28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03-02-0001-0002-0000_768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Danville Community Center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Danville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$413,800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$64,799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10827"/>
                  </a:ext>
                </a:extLst>
              </a:tr>
              <a:tr h="298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20-16-0005-0072-0000_2550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Browns Creek Church of God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$511,240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$51,635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32636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20-28-0030-9999-9999_41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Emmons Church of God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$457,715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$47,602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58848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03-05-0012-0058-0002_180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Lory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$295,220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$45,472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63390"/>
                  </a:ext>
                </a:extLst>
              </a:tr>
              <a:tr h="307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03-05-0023-0080-0026_174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Hope Gas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$133,900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$38,162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948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2261" y="6527810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03-02-0001-0001-0000_822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3336" y="6512421"/>
            <a:ext cx="20746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Housing Authority of Boone County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110" y="6484354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03-05-0017-0008-0000_82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" name="Rectangle 9">
            <a:hlinkClick r:id="rId12" action="ppaction://hlinkfile"/>
          </p:cNvPr>
          <p:cNvSpPr/>
          <p:nvPr/>
        </p:nvSpPr>
        <p:spPr>
          <a:xfrm>
            <a:off x="6158002" y="64766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3"/>
              </a:rPr>
              <a:t>Danville Wastewater Treatment Plant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261" y="4615908"/>
            <a:ext cx="2096677" cy="181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4824" y="4628192"/>
            <a:ext cx="4804913" cy="1763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82290-AED2-4511-B526-DAFC289552DD}"/>
              </a:ext>
            </a:extLst>
          </p:cNvPr>
          <p:cNvSpPr txBox="1"/>
          <p:nvPr/>
        </p:nvSpPr>
        <p:spPr>
          <a:xfrm>
            <a:off x="215660" y="4326022"/>
            <a:ext cx="8712679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43529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Elk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44840"/>
              </p:ext>
            </p:extLst>
          </p:nvPr>
        </p:nvGraphicFramePr>
        <p:xfrm>
          <a:off x="452886" y="990227"/>
          <a:ext cx="8238227" cy="379252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2694">
                  <a:extLst>
                    <a:ext uri="{9D8B030D-6E8A-4147-A177-3AD203B41FA5}">
                      <a16:colId xmlns:a16="http://schemas.microsoft.com/office/drawing/2014/main" val="920986718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val="2170460498"/>
                    </a:ext>
                  </a:extLst>
                </a:gridCol>
                <a:gridCol w="1531190">
                  <a:extLst>
                    <a:ext uri="{9D8B030D-6E8A-4147-A177-3AD203B41FA5}">
                      <a16:colId xmlns:a16="http://schemas.microsoft.com/office/drawing/2014/main" val="2271549233"/>
                    </a:ext>
                  </a:extLst>
                </a:gridCol>
                <a:gridCol w="577969">
                  <a:extLst>
                    <a:ext uri="{9D8B030D-6E8A-4147-A177-3AD203B41FA5}">
                      <a16:colId xmlns:a16="http://schemas.microsoft.com/office/drawing/2014/main" val="3611648380"/>
                    </a:ext>
                  </a:extLst>
                </a:gridCol>
                <a:gridCol w="690114">
                  <a:extLst>
                    <a:ext uri="{9D8B030D-6E8A-4147-A177-3AD203B41FA5}">
                      <a16:colId xmlns:a16="http://schemas.microsoft.com/office/drawing/2014/main" val="1518307906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184543611"/>
                    </a:ext>
                  </a:extLst>
                </a:gridCol>
                <a:gridCol w="534838">
                  <a:extLst>
                    <a:ext uri="{9D8B030D-6E8A-4147-A177-3AD203B41FA5}">
                      <a16:colId xmlns:a16="http://schemas.microsoft.com/office/drawing/2014/main" val="3449019821"/>
                    </a:ext>
                  </a:extLst>
                </a:gridCol>
                <a:gridCol w="603849">
                  <a:extLst>
                    <a:ext uri="{9D8B030D-6E8A-4147-A177-3AD203B41FA5}">
                      <a16:colId xmlns:a16="http://schemas.microsoft.com/office/drawing/2014/main" val="778548554"/>
                    </a:ext>
                  </a:extLst>
                </a:gridCol>
                <a:gridCol w="431320">
                  <a:extLst>
                    <a:ext uri="{9D8B030D-6E8A-4147-A177-3AD203B41FA5}">
                      <a16:colId xmlns:a16="http://schemas.microsoft.com/office/drawing/2014/main" val="779987480"/>
                    </a:ext>
                  </a:extLst>
                </a:gridCol>
                <a:gridCol w="396815">
                  <a:extLst>
                    <a:ext uri="{9D8B030D-6E8A-4147-A177-3AD203B41FA5}">
                      <a16:colId xmlns:a16="http://schemas.microsoft.com/office/drawing/2014/main" val="1079067310"/>
                    </a:ext>
                  </a:extLst>
                </a:gridCol>
                <a:gridCol w="483080">
                  <a:extLst>
                    <a:ext uri="{9D8B030D-6E8A-4147-A177-3AD203B41FA5}">
                      <a16:colId xmlns:a16="http://schemas.microsoft.com/office/drawing/2014/main" val="1452231799"/>
                    </a:ext>
                  </a:extLst>
                </a:gridCol>
                <a:gridCol w="452886">
                  <a:extLst>
                    <a:ext uri="{9D8B030D-6E8A-4147-A177-3AD203B41FA5}">
                      <a16:colId xmlns:a16="http://schemas.microsoft.com/office/drawing/2014/main" val="1183597366"/>
                    </a:ext>
                  </a:extLst>
                </a:gridCol>
                <a:gridCol w="388189">
                  <a:extLst>
                    <a:ext uri="{9D8B030D-6E8A-4147-A177-3AD203B41FA5}">
                      <a16:colId xmlns:a16="http://schemas.microsoft.com/office/drawing/2014/main" val="2590709741"/>
                    </a:ext>
                  </a:extLst>
                </a:gridCol>
              </a:tblGrid>
              <a:tr h="41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 by Damage Loss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8574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20-10-0059-0028-0000_1409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WV Department of Corrections and Rehabilitation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$1,547,200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Twomile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$180,849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10281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20-15-023B-0063-0000_58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Mt. Pleasant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$889,870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$103,225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04230"/>
                  </a:ext>
                </a:extLst>
              </a:tr>
              <a:tr h="455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20-02-0007-0004-0003_107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 Public Library - Clendenin Branch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$291,447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$84,344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98965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20-02-0007-0007-0000_121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 United Methodist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$421,900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$55,101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94562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20-02-0007-0004-0002_105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 Emergency Ambulance Authority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$87,100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$52,739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62636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20-01-024B-0039-0001_5564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Falling Rock Gospel Tabernacle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$350,300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Flood Zone (AE)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$50,122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94125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20-02-0006-0008-0000_500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 First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$309,200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$43,288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04515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20-02-0002-0082-0000_8673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 Advent Christian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$253,400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$35,692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09246"/>
                  </a:ext>
                </a:extLst>
              </a:tr>
              <a:tr h="299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20-02-0007-0034-0000_101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 Community Center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$31,886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01557"/>
                  </a:ext>
                </a:extLst>
              </a:tr>
              <a:tr h="271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20-02-0002-0072-0000_2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 Christian Fellowship Hall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Clendenin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$186,800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Sandy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$25,377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9563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886" y="4888545"/>
            <a:ext cx="3101197" cy="15410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2886" y="6498787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03-02-0001-0001-0000_822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3961" y="6483398"/>
            <a:ext cx="20746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3"/>
              </a:rPr>
              <a:t>Housing Authority of Boone County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/>
          <a:srcRect b="2175"/>
          <a:stretch/>
        </p:blipFill>
        <p:spPr>
          <a:xfrm>
            <a:off x="6176513" y="5113207"/>
            <a:ext cx="2514600" cy="15394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51067" y="6150612"/>
            <a:ext cx="1426994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20-15-023B-0063-0000_58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99" y="6483398"/>
            <a:ext cx="1665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Mt. Pleasant Baptist Church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D6A12-E8BF-4E75-B617-6C404EA7C322}"/>
              </a:ext>
            </a:extLst>
          </p:cNvPr>
          <p:cNvSpPr txBox="1"/>
          <p:nvPr/>
        </p:nvSpPr>
        <p:spPr>
          <a:xfrm>
            <a:off x="3622766" y="4812094"/>
            <a:ext cx="5068347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116085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Lower Kanawha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43856"/>
              </p:ext>
            </p:extLst>
          </p:nvPr>
        </p:nvGraphicFramePr>
        <p:xfrm>
          <a:off x="401127" y="994716"/>
          <a:ext cx="8190782" cy="35609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2309">
                  <a:extLst>
                    <a:ext uri="{9D8B030D-6E8A-4147-A177-3AD203B41FA5}">
                      <a16:colId xmlns:a16="http://schemas.microsoft.com/office/drawing/2014/main" val="55742458"/>
                    </a:ext>
                  </a:extLst>
                </a:gridCol>
                <a:gridCol w="1315530">
                  <a:extLst>
                    <a:ext uri="{9D8B030D-6E8A-4147-A177-3AD203B41FA5}">
                      <a16:colId xmlns:a16="http://schemas.microsoft.com/office/drawing/2014/main" val="1085767702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2998138833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1544347656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2390483294"/>
                    </a:ext>
                  </a:extLst>
                </a:gridCol>
                <a:gridCol w="508958">
                  <a:extLst>
                    <a:ext uri="{9D8B030D-6E8A-4147-A177-3AD203B41FA5}">
                      <a16:colId xmlns:a16="http://schemas.microsoft.com/office/drawing/2014/main" val="899338671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3010007381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1052833368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1153107664"/>
                    </a:ext>
                  </a:extLst>
                </a:gridCol>
                <a:gridCol w="681487">
                  <a:extLst>
                    <a:ext uri="{9D8B030D-6E8A-4147-A177-3AD203B41FA5}">
                      <a16:colId xmlns:a16="http://schemas.microsoft.com/office/drawing/2014/main" val="3638206330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66766714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41449630"/>
                    </a:ext>
                  </a:extLst>
                </a:gridCol>
                <a:gridCol w="474452">
                  <a:extLst>
                    <a:ext uri="{9D8B030D-6E8A-4147-A177-3AD203B41FA5}">
                      <a16:colId xmlns:a16="http://schemas.microsoft.com/office/drawing/2014/main" val="3822858798"/>
                    </a:ext>
                  </a:extLst>
                </a:gridCol>
              </a:tblGrid>
              <a:tr h="370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 by Damage Loss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8478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20-11-0003-0011-0000_224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Auditorium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$1,858,370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$171,848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19846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20-12-0009-0007-0000_2009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Charleston Community Center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$3,111,900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$160,034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1026"/>
                  </a:ext>
                </a:extLst>
              </a:tr>
              <a:tr h="291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20-12-0028-0073-0000_900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 Lottery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$20,186,220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$131,068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2934"/>
                  </a:ext>
                </a:extLst>
              </a:tr>
              <a:tr h="271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20-11-0004-0004-0005_3009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Postal Service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$44,331,800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$130,636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0412"/>
                  </a:ext>
                </a:extLst>
              </a:tr>
              <a:tr h="31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20-16-008A-0057-0001_2910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Maranatha Fellowship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$1,227,000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and Three Quarter Mile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$126,149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04224"/>
                  </a:ext>
                </a:extLst>
              </a:tr>
              <a:tr h="343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20-25-0011-0073-0001_6697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Souls Harvest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$541,900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Pocatalico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$116,743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79131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40-13-0004-0014-0007_10822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Winfield Church of the Nazarene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Winfield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$993,100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$109,799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80803"/>
                  </a:ext>
                </a:extLst>
              </a:tr>
              <a:tr h="303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44-09-0009-0005-0000_5462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Walton PSD Water Treatment Plant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Roane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Silcott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$58,824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4623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18-07-0053-0023-0000_416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Chapel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$420,400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Advisory 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Fork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$44,612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02008"/>
                  </a:ext>
                </a:extLst>
              </a:tr>
              <a:tr h="339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20-27-0010-0191-0000_402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 of Faith Fellowship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Nitro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$386,100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$42,471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1557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2886" y="6498787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20-11-0003-0011-0000_224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3004" y="6483398"/>
            <a:ext cx="13548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2"/>
              </a:rPr>
              <a:t>Municipal Auditorium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886" y="4644101"/>
            <a:ext cx="2143665" cy="17508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47248" y="6469242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20-25-0011-0073-0001_6697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8365" y="6469242"/>
            <a:ext cx="1305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Souls Harvest Church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0990" y="5087344"/>
            <a:ext cx="5410919" cy="1307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1265C-38AA-434D-83B2-39A2BD9B64B8}"/>
              </a:ext>
            </a:extLst>
          </p:cNvPr>
          <p:cNvSpPr txBox="1"/>
          <p:nvPr/>
        </p:nvSpPr>
        <p:spPr>
          <a:xfrm>
            <a:off x="3523562" y="4588653"/>
            <a:ext cx="5068347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274710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Upper Kanawha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2623"/>
              </p:ext>
            </p:extLst>
          </p:nvPr>
        </p:nvGraphicFramePr>
        <p:xfrm>
          <a:off x="327802" y="973240"/>
          <a:ext cx="8522900" cy="35761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6432">
                  <a:extLst>
                    <a:ext uri="{9D8B030D-6E8A-4147-A177-3AD203B41FA5}">
                      <a16:colId xmlns:a16="http://schemas.microsoft.com/office/drawing/2014/main" val="71450528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292262755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3190301803"/>
                    </a:ext>
                  </a:extLst>
                </a:gridCol>
                <a:gridCol w="552090">
                  <a:extLst>
                    <a:ext uri="{9D8B030D-6E8A-4147-A177-3AD203B41FA5}">
                      <a16:colId xmlns:a16="http://schemas.microsoft.com/office/drawing/2014/main" val="3336393067"/>
                    </a:ext>
                  </a:extLst>
                </a:gridCol>
                <a:gridCol w="672861">
                  <a:extLst>
                    <a:ext uri="{9D8B030D-6E8A-4147-A177-3AD203B41FA5}">
                      <a16:colId xmlns:a16="http://schemas.microsoft.com/office/drawing/2014/main" val="3585417429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2584806531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2802087895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3433627734"/>
                    </a:ext>
                  </a:extLst>
                </a:gridCol>
                <a:gridCol w="422694">
                  <a:extLst>
                    <a:ext uri="{9D8B030D-6E8A-4147-A177-3AD203B41FA5}">
                      <a16:colId xmlns:a16="http://schemas.microsoft.com/office/drawing/2014/main" val="3797524583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4147466709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4001599436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113753959"/>
                    </a:ext>
                  </a:extLst>
                </a:gridCol>
                <a:gridCol w="388189">
                  <a:extLst>
                    <a:ext uri="{9D8B030D-6E8A-4147-A177-3AD203B41FA5}">
                      <a16:colId xmlns:a16="http://schemas.microsoft.com/office/drawing/2014/main" val="1628345682"/>
                    </a:ext>
                  </a:extLst>
                </a:gridCol>
              </a:tblGrid>
              <a:tr h="579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 by Damage Loss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i="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i="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00760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20-13-0002-0006-0000_2300B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Gorman Physical Education Building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Charleston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$2,824,170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$254,175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84462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20-23-017D-0037-0000_320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Springfork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Missionary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$552,500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$56,788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97503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20-05-0004-0079-0000_208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Postal Service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East Bank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$122,400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AE Floodplain Boundary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Bank Tributary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$42,349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81606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10-11-0004-0139-0000_232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Smithers Church of God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Smithers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$373,840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Smithers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$41,122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399461"/>
                  </a:ext>
                </a:extLst>
              </a:tr>
              <a:tr h="359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20-23-017L-0028-0000_543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Creek Church of the Nazarene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$276,500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$29,937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34422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10-11-0002-0001-0000_684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Carbondale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Smithers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$264,410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Smithers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$27,499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92864"/>
                  </a:ext>
                </a:extLst>
              </a:tr>
              <a:tr h="287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10-02-051B-0026-0000_86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Weirwood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Chapel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$237,920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Advisory A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$26,171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2028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20-03-040C-0008-0000_87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Glory Freewill Baptist Church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$193,945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Fields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$25,989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33333"/>
                  </a:ext>
                </a:extLst>
              </a:tr>
              <a:tr h="400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10-03-0030-0019-0000_8874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West Virginia Department of Natural Resources Facility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$197,165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$25,829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15741"/>
                  </a:ext>
                </a:extLst>
              </a:tr>
              <a:tr h="99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0" marR="6220" marT="62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20-03-0059-0002-0001_6364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Church of God of Prophecy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$236,817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 Creek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$24,629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0547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803" y="6379135"/>
            <a:ext cx="1600118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20-13-0002-0006-0000_2300B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7921" y="6379135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2"/>
              </a:rPr>
              <a:t>Gorman Physical Education Building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t="8709"/>
          <a:stretch/>
        </p:blipFill>
        <p:spPr>
          <a:xfrm>
            <a:off x="327802" y="4718801"/>
            <a:ext cx="2691443" cy="1577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7713" y="5517174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10-03-0030-0019-0000_8874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5086" y="5987043"/>
            <a:ext cx="16131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4"/>
              </a:rPr>
              <a:t>State of West Virginia Department of Natural Resources Facility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t="2634" b="15311"/>
          <a:stretch/>
        </p:blipFill>
        <p:spPr>
          <a:xfrm>
            <a:off x="5978106" y="5116877"/>
            <a:ext cx="2872596" cy="1493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8381A5-6DCD-4AA0-BAFF-816CFF2256B9}"/>
              </a:ext>
            </a:extLst>
          </p:cNvPr>
          <p:cNvSpPr txBox="1"/>
          <p:nvPr/>
        </p:nvSpPr>
        <p:spPr>
          <a:xfrm>
            <a:off x="3782355" y="4579944"/>
            <a:ext cx="5068347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418252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Gauley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73F413-345A-4FDE-9211-E3AFE0FA2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07307"/>
              </p:ext>
            </p:extLst>
          </p:nvPr>
        </p:nvGraphicFramePr>
        <p:xfrm>
          <a:off x="315141" y="963111"/>
          <a:ext cx="8515350" cy="2872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710">
                  <a:extLst>
                    <a:ext uri="{9D8B030D-6E8A-4147-A177-3AD203B41FA5}">
                      <a16:colId xmlns:a16="http://schemas.microsoft.com/office/drawing/2014/main" val="3918564030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83959127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7162972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2295675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1634904249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3278539052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704858130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149582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413252540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572698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15971650"/>
                    </a:ext>
                  </a:extLst>
                </a:gridCol>
                <a:gridCol w="513806">
                  <a:extLst>
                    <a:ext uri="{9D8B030D-6E8A-4147-A177-3AD203B41FA5}">
                      <a16:colId xmlns:a16="http://schemas.microsoft.com/office/drawing/2014/main" val="277745820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4021622287"/>
                    </a:ext>
                  </a:extLst>
                </a:gridCol>
              </a:tblGrid>
              <a:tr h="298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70076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51-04-005S-0020-0000_272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West Virginia Baptist Camp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$ 2,157,500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Gauley River (Upper)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$ 237,325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37787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51-04-004R-0064-0002_7385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Cowen Public Service District Wastewater Treatment Plant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Utility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$ 7,000,000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Big Ditch Run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$ 154,919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63373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51-04-003T-9999-9999_231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Craigsville Public Service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Utility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523,584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Gauley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$ 150,269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55676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13-11-047G-0013-0000_4444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House of Prayer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250,000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Meadow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53,000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58406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51-03-0013-0045-0000_95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Mountain Markektplace Mission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  97,800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 (Floodway)</a:t>
                      </a: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Gauley River (Upper)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44,604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74788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34-01-0018-0027-0000_317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Zion's Rest Primitive Baptist Church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Nicholas*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NICHOLAS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276,450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Big Beaver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27,645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97288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13-13-0005-0366-0000_373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 Ave Church of God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Rainelle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435,000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Preliminary 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Little Sewell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21,750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86295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10-01-111D-0002-0000_2199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Bellwood Baptist Church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179,900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Sewell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21,588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96558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10-03-010P-0021-0000_2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First Church of God 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  27,000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Gauley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18,424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10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51435"/>
                  </a:ext>
                </a:extLst>
              </a:tr>
              <a:tr h="25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51-01-0003-0144-0000_9999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Bethel Methodist Church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Religious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Camden-On-Gauley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WEBSTER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   144,700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Preliminary 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Gauley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  15,628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0234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224DCE5-307E-44BA-A3C5-AD33386FA3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b="17436"/>
          <a:stretch/>
        </p:blipFill>
        <p:spPr>
          <a:xfrm>
            <a:off x="315141" y="3884325"/>
            <a:ext cx="6905897" cy="1271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47B23C-35EF-4CE9-93DA-FF0CBF84B379}"/>
              </a:ext>
            </a:extLst>
          </p:cNvPr>
          <p:cNvSpPr/>
          <p:nvPr/>
        </p:nvSpPr>
        <p:spPr>
          <a:xfrm>
            <a:off x="315141" y="5204185"/>
            <a:ext cx="1600118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51-04-004R-0064-0002_7385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85428-A8DF-4D20-9819-58F357309145}"/>
              </a:ext>
            </a:extLst>
          </p:cNvPr>
          <p:cNvSpPr/>
          <p:nvPr/>
        </p:nvSpPr>
        <p:spPr>
          <a:xfrm>
            <a:off x="210638" y="5414059"/>
            <a:ext cx="3302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4"/>
              </a:rPr>
              <a:t>Cowen Public Service District Wastewater Treatment Plant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6581BF-4BD6-4C6B-8168-2BFB7AE8F7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943" y="5319601"/>
            <a:ext cx="4822916" cy="14395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677D3E-965A-4891-BE0B-7B22601981FF}"/>
              </a:ext>
            </a:extLst>
          </p:cNvPr>
          <p:cNvSpPr/>
          <p:nvPr/>
        </p:nvSpPr>
        <p:spPr>
          <a:xfrm>
            <a:off x="2449871" y="6323236"/>
            <a:ext cx="1476686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51-04-005S-0020-0000_272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FF23F-9A37-4E74-89A1-8A7C24983B80}"/>
              </a:ext>
            </a:extLst>
          </p:cNvPr>
          <p:cNvSpPr/>
          <p:nvPr/>
        </p:nvSpPr>
        <p:spPr>
          <a:xfrm>
            <a:off x="2395847" y="6539952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7"/>
              </a:rPr>
              <a:t>West Virginia Baptist Camp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9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Assets in Lower New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Damage Loss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A698E0-1BA7-43D4-BFB4-59E6F96CD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08938"/>
              </p:ext>
            </p:extLst>
          </p:nvPr>
        </p:nvGraphicFramePr>
        <p:xfrm>
          <a:off x="322217" y="1016075"/>
          <a:ext cx="8506642" cy="293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3883035365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4281796458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val="705243793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3987389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val="1174916274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3659817021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2382121711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60422744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1796931220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226790547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728306126"/>
                    </a:ext>
                  </a:extLst>
                </a:gridCol>
                <a:gridCol w="526576">
                  <a:extLst>
                    <a:ext uri="{9D8B030D-6E8A-4147-A177-3AD203B41FA5}">
                      <a16:colId xmlns:a16="http://schemas.microsoft.com/office/drawing/2014/main" val="73936629"/>
                    </a:ext>
                  </a:extLst>
                </a:gridCol>
                <a:gridCol w="377483">
                  <a:extLst>
                    <a:ext uri="{9D8B030D-6E8A-4147-A177-3AD203B41FA5}">
                      <a16:colId xmlns:a16="http://schemas.microsoft.com/office/drawing/2014/main" val="406442581"/>
                    </a:ext>
                  </a:extLst>
                </a:gridCol>
              </a:tblGrid>
              <a:tr h="431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6125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41-04-0001-0012-0002_127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Mabscott Holiness Church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Mabscott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782,950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Whitestick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$ 463,883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44401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41-08-1001-0002-0001_380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Shady Spring PSD Wastewater Treatment Plant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Utility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$ 6,000,000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Piney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$ 436,143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06064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41-11-0029-0017-0001_900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Crab Orchard MacArthur PSD Wastewater Treatment Plant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Utility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$ 1,400,000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Piney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$ 250,271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94114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10-02-037S-0024-0000_42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United States Department of Interior Office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Government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750,000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$ 101,620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10771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10-02-037M-0038-0000_23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New River Gorge Visitor Contact Center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Government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611,294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82,063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16718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41-08-1003-0109-0001_124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Beaver Church Of God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497,530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Beaver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54,685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6337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10-02-037M-0028-0000_151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Glen Jean Union Church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332,840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36,965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89529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10-08-0006-0141-0000_264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First Baptist Church of Mount Hope and McDonald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Mount Hope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191,820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21,100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92797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10-02-053K-0021-0000_685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Apostolic </a:t>
                      </a:r>
                      <a:r>
                        <a:rPr lang="en-US" sz="800" u="none" strike="noStrike" dirty="0" err="1">
                          <a:effectLst/>
                        </a:rPr>
                        <a:t>Pentecoastal</a:t>
                      </a:r>
                      <a:r>
                        <a:rPr lang="en-US" sz="800" u="none" strike="noStrike" dirty="0">
                          <a:effectLst/>
                        </a:rPr>
                        <a:t> of Mount Hope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Religious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175,480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19,303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10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50312"/>
                  </a:ext>
                </a:extLst>
              </a:tr>
              <a:tr h="25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10-02-053J-0098-0000_272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City of Mount Hope Water Treatment Plant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Utility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$ 3,000,000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Advisory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Dunloup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18,066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94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4A7CA28-4B4D-43AF-98C6-7B4269FAB0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297" y="4392367"/>
            <a:ext cx="5103223" cy="17115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4C7CFF-F5B9-4344-9D90-7652821B1146}"/>
              </a:ext>
            </a:extLst>
          </p:cNvPr>
          <p:cNvSpPr/>
          <p:nvPr/>
        </p:nvSpPr>
        <p:spPr>
          <a:xfrm>
            <a:off x="200297" y="6205633"/>
            <a:ext cx="1460656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10-02-053J-0098-0000_272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685E2-78F7-47C5-8641-5341ED30D593}"/>
              </a:ext>
            </a:extLst>
          </p:cNvPr>
          <p:cNvSpPr/>
          <p:nvPr/>
        </p:nvSpPr>
        <p:spPr>
          <a:xfrm>
            <a:off x="2878631" y="6182339"/>
            <a:ext cx="2491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3"/>
              </a:rPr>
              <a:t>City of Mount Hope Water Treatment Plant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2F0695-76CF-4018-88BA-6822A6F54F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446" r="1905"/>
          <a:stretch/>
        </p:blipFill>
        <p:spPr>
          <a:xfrm>
            <a:off x="5658788" y="4392366"/>
            <a:ext cx="3284915" cy="17115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8A5D802-2133-4CB4-BD7B-1FE26C7B146B}"/>
              </a:ext>
            </a:extLst>
          </p:cNvPr>
          <p:cNvSpPr/>
          <p:nvPr/>
        </p:nvSpPr>
        <p:spPr>
          <a:xfrm>
            <a:off x="5658788" y="6197728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41-08-1003-0109-0001_124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0DFB22-359B-49A9-8806-F46D88642AB9}"/>
              </a:ext>
            </a:extLst>
          </p:cNvPr>
          <p:cNvSpPr/>
          <p:nvPr/>
        </p:nvSpPr>
        <p:spPr>
          <a:xfrm>
            <a:off x="7585639" y="6182338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hlinkClick r:id="rId15"/>
              </a:rPr>
              <a:t>Beaver Church Of God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622A4-C8E1-4B26-8486-568C52434A93}"/>
              </a:ext>
            </a:extLst>
          </p:cNvPr>
          <p:cNvSpPr txBox="1"/>
          <p:nvPr/>
        </p:nvSpPr>
        <p:spPr>
          <a:xfrm>
            <a:off x="322218" y="3982951"/>
            <a:ext cx="8506642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66334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1865</Words>
  <Application>Microsoft Office PowerPoint</Application>
  <PresentationFormat>On-screen Show (4:3)</PresentationFormat>
  <Paragraphs>905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101</cp:revision>
  <dcterms:created xsi:type="dcterms:W3CDTF">2023-04-26T21:48:20Z</dcterms:created>
  <dcterms:modified xsi:type="dcterms:W3CDTF">2023-07-25T21:29:33Z</dcterms:modified>
</cp:coreProperties>
</file>