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F2CC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0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8E37-D36C-46D8-9131-0290123AF05F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F56E-03A4-47DC-A4A1-D00021F1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9109205.650352992&amp;y=4568146.292653308&amp;l=13&amp;v=2" TargetMode="External"/><Relationship Id="rId13" Type="http://schemas.openxmlformats.org/officeDocument/2006/relationships/hyperlink" Target="https://mapwv.gov/flood/map/?wkid=102100&amp;x=-9111114&amp;y=4628132&amp;l=13&amp;v=2" TargetMode="External"/><Relationship Id="rId3" Type="http://schemas.openxmlformats.org/officeDocument/2006/relationships/hyperlink" Target="https://mapwv.gov/flood/map/?wkid=102100&amp;x=-9056608.395096097&amp;y=4569411.39616585&amp;l=13&amp;v=2" TargetMode="External"/><Relationship Id="rId7" Type="http://schemas.openxmlformats.org/officeDocument/2006/relationships/hyperlink" Target="https://mapwv.gov/flood/map/?wkid=102100&amp;x=-9076409.7598446&amp;y=4573643.998773915&amp;l=13&amp;v=2" TargetMode="External"/><Relationship Id="rId12" Type="http://schemas.openxmlformats.org/officeDocument/2006/relationships/hyperlink" Target="https://mapwv.gov/flood/map/?wkid=102100&amp;x=-9109013&amp;y=4589668&amp;l=13&amp;v=2" TargetMode="External"/><Relationship Id="rId2" Type="http://schemas.openxmlformats.org/officeDocument/2006/relationships/hyperlink" Target="https://mapwv.gov/flood/map/?wkid=102100&amp;x=-9111241.450847901&amp;y=4628091.270078023&amp;l=13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096308.304504802&amp;y=4575449.49048036&amp;l=13&amp;v=2" TargetMode="External"/><Relationship Id="rId11" Type="http://schemas.openxmlformats.org/officeDocument/2006/relationships/hyperlink" Target="https://mapwv.gov/flood/map/?wkid=102100&amp;x=-9108950.989095362&amp;y=4575392.293879995&amp;l=13&amp;v=2" TargetMode="External"/><Relationship Id="rId5" Type="http://schemas.openxmlformats.org/officeDocument/2006/relationships/hyperlink" Target="https://mapwv.gov/flood/map/?wkid=102100&amp;x=-9111114.030662563&amp;y=4628132.243861428&amp;l=13&amp;v=2" TargetMode="External"/><Relationship Id="rId15" Type="http://schemas.openxmlformats.org/officeDocument/2006/relationships/image" Target="../media/image2.png"/><Relationship Id="rId10" Type="http://schemas.openxmlformats.org/officeDocument/2006/relationships/hyperlink" Target="https://mapwv.gov/flood/map/?wkid=102100&amp;x=-9086050.98576283&amp;y=4595698.405572098&amp;l=13&amp;v=2" TargetMode="External"/><Relationship Id="rId4" Type="http://schemas.openxmlformats.org/officeDocument/2006/relationships/hyperlink" Target="https://mapwv.gov/flood/map/?wkid=102100&amp;x=-9108497.752679156&amp;y=4576990.723588105&amp;l=13&amp;v=2" TargetMode="External"/><Relationship Id="rId9" Type="http://schemas.openxmlformats.org/officeDocument/2006/relationships/hyperlink" Target="https://mapwv.gov/flood/map/?wkid=102100&amp;x=-9109013.022772165&amp;y=4589668.053235925&amp;l=13&amp;v=2" TargetMode="Externa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9070012.413944341&amp;y=4642243.240032021&amp;l=13&amp;v=2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mapwv.gov/flood/map/?wkid=102100&amp;x=-9055487.469160853&amp;y=4648753.170863412&amp;l=13&amp;v=2" TargetMode="External"/><Relationship Id="rId7" Type="http://schemas.openxmlformats.org/officeDocument/2006/relationships/hyperlink" Target="https://mapwv.gov/flood/map/?wkid=102100&amp;x=-8951383.543898508&amp;y=4647419.161204568&amp;l=13&amp;v=2" TargetMode="External"/><Relationship Id="rId12" Type="http://schemas.openxmlformats.org/officeDocument/2006/relationships/hyperlink" Target="https://mapwv.gov/flood/map/?wkid=102100&amp;x=-9070077&amp;y=4642139&amp;l=13&amp;v=2" TargetMode="External"/><Relationship Id="rId2" Type="http://schemas.openxmlformats.org/officeDocument/2006/relationships/hyperlink" Target="https://www.mapwv.gov/flood/map/?wkid=102100&amp;x=-9069397&amp;y=4642181&amp;l=12&amp;v=2" TargetMode="External"/><Relationship Id="rId16" Type="http://schemas.openxmlformats.org/officeDocument/2006/relationships/hyperlink" Target="https://www.mapwv.gov/flood/map/?wkid=102100&amp;x=-9069955&amp;y=4642272&amp;l=14&amp;v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070750.548218267&amp;y=4641853.586641003&amp;l=13&amp;v=2" TargetMode="External"/><Relationship Id="rId11" Type="http://schemas.openxmlformats.org/officeDocument/2006/relationships/hyperlink" Target="https://mapwv.gov/flood/map/?wkid=102100&amp;x=-9021135.271502042&amp;y=4662445.022074409&amp;l=13&amp;v=2" TargetMode="External"/><Relationship Id="rId5" Type="http://schemas.openxmlformats.org/officeDocument/2006/relationships/hyperlink" Target="https://mapwv.gov/flood/map/?wkid=102100&amp;x=-9068848.304506944&amp;y=4642448.991905204&amp;l=13&amp;v=2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mapwv.gov/flood/map/?wkid=102100&amp;x=-8970843.600193925&amp;y=4652964.77048574&amp;l=13&amp;v=2" TargetMode="External"/><Relationship Id="rId4" Type="http://schemas.openxmlformats.org/officeDocument/2006/relationships/hyperlink" Target="https://mapwv.gov/flood/map/?wkid=102100&amp;x=-9055409.856655275&amp;y=4648779.855669322&amp;l=13&amp;v=2" TargetMode="External"/><Relationship Id="rId9" Type="http://schemas.openxmlformats.org/officeDocument/2006/relationships/hyperlink" Target="https://mapwv.gov/flood/map/?wkid=102100&amp;x=-9070077.382559512&amp;y=4642138.735002994&amp;l=13&amp;v=2" TargetMode="External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9086993.699768668&amp;y=4654422.410585306&amp;l=13&amp;v=2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mapwv.gov/flood/map/?wkid=102100&amp;x=-9061445.714105157&amp;y=4669341.01472779&amp;l=13&amp;v=2" TargetMode="External"/><Relationship Id="rId7" Type="http://schemas.openxmlformats.org/officeDocument/2006/relationships/hyperlink" Target="https://mapwv.gov/flood/map/?wkid=102100&amp;x=-9127179.645547587&amp;y=4660443.457917999&amp;l=13&amp;v=2" TargetMode="External"/><Relationship Id="rId12" Type="http://schemas.openxmlformats.org/officeDocument/2006/relationships/hyperlink" Target="https://mapwv.gov/flood/map/?wkid=102100&amp;x=-9100837&amp;y=4630684&amp;l=13&amp;v=2" TargetMode="External"/><Relationship Id="rId2" Type="http://schemas.openxmlformats.org/officeDocument/2006/relationships/hyperlink" Target="https://mapwv.gov/flood/map/?wkid=102100&amp;x=-9098565.38131942&amp;y=4630420.86556943&amp;l=13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107584.677265096&amp;y=4646078.850969327&amp;l=13&amp;v=2" TargetMode="External"/><Relationship Id="rId11" Type="http://schemas.openxmlformats.org/officeDocument/2006/relationships/hyperlink" Target="https://mapwv.gov/flood/map/?wkid=102100&amp;x=-9107374&amp;y=4634045&amp;l=13&amp;v=2" TargetMode="External"/><Relationship Id="rId5" Type="http://schemas.openxmlformats.org/officeDocument/2006/relationships/hyperlink" Target="https://mapwv.gov/flood/map/?wkid=102100&amp;x=-9107373.91495998&amp;y=4634044.596672266&amp;l=13&amp;v=2" TargetMode="External"/><Relationship Id="rId10" Type="http://schemas.openxmlformats.org/officeDocument/2006/relationships/hyperlink" Target="https://mapwv.gov/flood/map/?wkid=102100&amp;x=-9100837.323516194&amp;y=4630684.234132693&amp;l=13&amp;v=2" TargetMode="External"/><Relationship Id="rId4" Type="http://schemas.openxmlformats.org/officeDocument/2006/relationships/hyperlink" Target="https://mapwv.gov/flood/map/?wkid=102100&amp;x=-9102666.881722603&amp;y=4632121.0237492&amp;l=13&amp;v=2" TargetMode="External"/><Relationship Id="rId9" Type="http://schemas.openxmlformats.org/officeDocument/2006/relationships/hyperlink" Target="https://mapwv.gov/flood/map/?wkid=102100&amp;x=-9087990.561578585&amp;y=4629088.474485262&amp;l=13&amp;v=2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9066794.526804822&amp;y=4600486.2068261355&amp;l=13&amp;v=2" TargetMode="External"/><Relationship Id="rId13" Type="http://schemas.openxmlformats.org/officeDocument/2006/relationships/hyperlink" Target="https://mapwv.gov/flood/map/?wkid=102100&amp;x=-9076953&amp;y=4612377&amp;l=13&amp;v=2" TargetMode="External"/><Relationship Id="rId3" Type="http://schemas.openxmlformats.org/officeDocument/2006/relationships/hyperlink" Target="https://mapwv.gov/flood/map/?wkid=102100&amp;x=-9077551.058582496&amp;y=4606794.969868071&amp;l=13&amp;v=2" TargetMode="External"/><Relationship Id="rId7" Type="http://schemas.openxmlformats.org/officeDocument/2006/relationships/hyperlink" Target="https://mapwv.gov/flood/map/?wkid=102100&amp;x=-9076952.70507621&amp;y=4612377.06859138&amp;l=13&amp;v=2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mapwv.gov/flood/map/?wkid=102100&amp;x=-9064432.984440463&amp;y=4609901.69586035&amp;l=13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076795.281059835&amp;y=4612292.313268796&amp;l=13&amp;v=2" TargetMode="External"/><Relationship Id="rId11" Type="http://schemas.openxmlformats.org/officeDocument/2006/relationships/hyperlink" Target="https://mapwv.gov/flood/map/?wkid=102100&amp;x=-9044761.825647565&amp;y=4592910.168491629&amp;l=13&amp;v=2" TargetMode="External"/><Relationship Id="rId5" Type="http://schemas.openxmlformats.org/officeDocument/2006/relationships/hyperlink" Target="https://mapwv.gov/flood/map/?wkid=102100&amp;x=-9078989.552642256&amp;y=4623607.299097535&amp;l=13&amp;v=2" TargetMode="External"/><Relationship Id="rId15" Type="http://schemas.openxmlformats.org/officeDocument/2006/relationships/hyperlink" Target="https://mapwv.gov/flood/map/?wkid=102100&amp;x=-9066795&amp;y=4600486&amp;l=13&amp;v=2" TargetMode="External"/><Relationship Id="rId10" Type="http://schemas.openxmlformats.org/officeDocument/2006/relationships/hyperlink" Target="https://mapwv.gov/flood/map/?wkid=102100&amp;x=-9081370.974775244&amp;y=4624970.622340311&amp;l=13&amp;v=2" TargetMode="External"/><Relationship Id="rId4" Type="http://schemas.openxmlformats.org/officeDocument/2006/relationships/hyperlink" Target="https://mapwv.gov/flood/map/?wkid=102100&amp;x=-9075032.951810865&amp;y=4610621.896999017&amp;l=13&amp;v=2" TargetMode="External"/><Relationship Id="rId9" Type="http://schemas.openxmlformats.org/officeDocument/2006/relationships/hyperlink" Target="https://mapwv.gov/flood/map/?wkid=102100&amp;x=-9065806.600833077&amp;y=4610246.2612243425&amp;l=13&amp;v=2" TargetMode="Externa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mapwv.gov/flood/map/?wkid=102100&amp;x=-9040213.96180486&amp;y=4547241.212786821&amp;l=13&amp;v=2" TargetMode="External"/><Relationship Id="rId7" Type="http://schemas.openxmlformats.org/officeDocument/2006/relationships/hyperlink" Target="https://mapwv.gov/flood/map/?wkid=102100&amp;x=-9040606&amp;y=4547784&amp;l=13&amp;v=2" TargetMode="External"/><Relationship Id="rId12" Type="http://schemas.openxmlformats.org/officeDocument/2006/relationships/hyperlink" Target="https://mapwv.gov/flood/map/?wkid=102100&amp;x=-9032857&amp;y=4544068&amp;l=13&amp;v=2" TargetMode="External"/><Relationship Id="rId2" Type="http://schemas.openxmlformats.org/officeDocument/2006/relationships/hyperlink" Target="https://mapwv.gov/flood/map/?wkid=102100&amp;x=-9040606.070573606&amp;y=4547784.2957729595&amp;l=13&amp;v=2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0" Type="http://schemas.openxmlformats.org/officeDocument/2006/relationships/hyperlink" Target="https://mapwv.gov/flood/map/?wkid=102100&amp;x=-9040214&amp;y=4547241&amp;l=13&amp;v=2" TargetMode="External"/><Relationship Id="rId4" Type="http://schemas.openxmlformats.org/officeDocument/2006/relationships/hyperlink" Target="https://mapwv.gov/flood/map/?wkid=102100&amp;x=-9032856.59906503&amp;y=4544068.354431079&amp;l=13&amp;v=2" TargetMode="Externa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apwv.gov/flood/map/?wkid=102100&amp;x=-8967401.14869091&amp;y=4637238.934611255&amp;l=13&amp;v=2" TargetMode="External"/><Relationship Id="rId3" Type="http://schemas.openxmlformats.org/officeDocument/2006/relationships/hyperlink" Target="https://mapwv.gov/flood/map/?wkid=102100&amp;x=-8964544.016517637&amp;y=4611276.217171065&amp;l=13&amp;v=2" TargetMode="External"/><Relationship Id="rId7" Type="http://schemas.openxmlformats.org/officeDocument/2006/relationships/hyperlink" Target="https://mapwv.gov/flood/map/?wkid=102100&amp;x=-8990757.186789008&amp;y=4574982.459217769&amp;l=13&amp;v=2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mapwv.gov/flood/map/?wkid=102100&amp;x=-8972151&amp;y=4631317&amp;l=12&amp;v=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wv.gov/flood/map/?wkid=102100&amp;x=-9033436.586413806&amp;y=4611814.990390238&amp;l=13&amp;v=2" TargetMode="External"/><Relationship Id="rId11" Type="http://schemas.microsoft.com/office/2007/relationships/hdphoto" Target="../media/hdphoto4.wdp"/><Relationship Id="rId5" Type="http://schemas.openxmlformats.org/officeDocument/2006/relationships/hyperlink" Target="https://mapwv.gov/flood/map/?wkid=102100&amp;x=-8964626.971022941&amp;y=4611182.751168202&amp;l=13&amp;v=2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mapwv.gov/flood/map/?wkid=102100&amp;x=-8964649.151876759&amp;y=4611155.3358383&amp;l=13&amp;v=2" TargetMode="External"/><Relationship Id="rId9" Type="http://schemas.openxmlformats.org/officeDocument/2006/relationships/hyperlink" Target="https://mapwv.gov/flood/map/?wkid=102100&amp;x=-8991216&amp;y=4575064&amp;l=12&amp;v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Facilities in Coal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Flood Depth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16610"/>
              </p:ext>
            </p:extLst>
          </p:nvPr>
        </p:nvGraphicFramePr>
        <p:xfrm>
          <a:off x="370396" y="1045205"/>
          <a:ext cx="8403207" cy="3170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21">
                  <a:extLst>
                    <a:ext uri="{9D8B030D-6E8A-4147-A177-3AD203B41FA5}">
                      <a16:colId xmlns:a16="http://schemas.microsoft.com/office/drawing/2014/main" val="2292622417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462529050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1360264674"/>
                    </a:ext>
                  </a:extLst>
                </a:gridCol>
                <a:gridCol w="526211">
                  <a:extLst>
                    <a:ext uri="{9D8B030D-6E8A-4147-A177-3AD203B41FA5}">
                      <a16:colId xmlns:a16="http://schemas.microsoft.com/office/drawing/2014/main" val="3932633292"/>
                    </a:ext>
                  </a:extLst>
                </a:gridCol>
                <a:gridCol w="750498">
                  <a:extLst>
                    <a:ext uri="{9D8B030D-6E8A-4147-A177-3AD203B41FA5}">
                      <a16:colId xmlns:a16="http://schemas.microsoft.com/office/drawing/2014/main" val="3374256480"/>
                    </a:ext>
                  </a:extLst>
                </a:gridCol>
                <a:gridCol w="500333">
                  <a:extLst>
                    <a:ext uri="{9D8B030D-6E8A-4147-A177-3AD203B41FA5}">
                      <a16:colId xmlns:a16="http://schemas.microsoft.com/office/drawing/2014/main" val="3784664549"/>
                    </a:ext>
                  </a:extLst>
                </a:gridCol>
                <a:gridCol w="552090">
                  <a:extLst>
                    <a:ext uri="{9D8B030D-6E8A-4147-A177-3AD203B41FA5}">
                      <a16:colId xmlns:a16="http://schemas.microsoft.com/office/drawing/2014/main" val="111555997"/>
                    </a:ext>
                  </a:extLst>
                </a:gridCol>
                <a:gridCol w="586596">
                  <a:extLst>
                    <a:ext uri="{9D8B030D-6E8A-4147-A177-3AD203B41FA5}">
                      <a16:colId xmlns:a16="http://schemas.microsoft.com/office/drawing/2014/main" val="2287869945"/>
                    </a:ext>
                  </a:extLst>
                </a:gridCol>
                <a:gridCol w="379563">
                  <a:extLst>
                    <a:ext uri="{9D8B030D-6E8A-4147-A177-3AD203B41FA5}">
                      <a16:colId xmlns:a16="http://schemas.microsoft.com/office/drawing/2014/main" val="3358729083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2642416655"/>
                    </a:ext>
                  </a:extLst>
                </a:gridCol>
                <a:gridCol w="396815">
                  <a:extLst>
                    <a:ext uri="{9D8B030D-6E8A-4147-A177-3AD203B41FA5}">
                      <a16:colId xmlns:a16="http://schemas.microsoft.com/office/drawing/2014/main" val="1555892638"/>
                    </a:ext>
                  </a:extLst>
                </a:gridCol>
                <a:gridCol w="483079">
                  <a:extLst>
                    <a:ext uri="{9D8B030D-6E8A-4147-A177-3AD203B41FA5}">
                      <a16:colId xmlns:a16="http://schemas.microsoft.com/office/drawing/2014/main" val="1764547728"/>
                    </a:ext>
                  </a:extLst>
                </a:gridCol>
                <a:gridCol w="560717">
                  <a:extLst>
                    <a:ext uri="{9D8B030D-6E8A-4147-A177-3AD203B41FA5}">
                      <a16:colId xmlns:a16="http://schemas.microsoft.com/office/drawing/2014/main" val="4278910149"/>
                    </a:ext>
                  </a:extLst>
                </a:gridCol>
                <a:gridCol w="362309">
                  <a:extLst>
                    <a:ext uri="{9D8B030D-6E8A-4147-A177-3AD203B41FA5}">
                      <a16:colId xmlns:a16="http://schemas.microsoft.com/office/drawing/2014/main" val="3910232621"/>
                    </a:ext>
                  </a:extLst>
                </a:gridCol>
              </a:tblGrid>
              <a:tr h="431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9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9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9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9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179565"/>
                  </a:ext>
                </a:extLst>
              </a:tr>
              <a:tr h="87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20-16-012F-0005-0001_7826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Tornado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Fire 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Kanawha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$120,000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Coal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27%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$33,684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12680"/>
                  </a:ext>
                </a:extLst>
              </a:tr>
              <a:tr h="87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41-02-0009-0122-0002_4851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Clear Fork District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RALEIGH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$745,960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Clear Fork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$69,112 </a:t>
                      </a:r>
                      <a:endParaRPr lang="en-US" sz="800" b="0" i="0" u="none" strike="noStrike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3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99768"/>
                  </a:ext>
                </a:extLst>
              </a:tr>
              <a:tr h="87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03-08-0026-0082-0000_15908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Ramage</a:t>
                      </a:r>
                      <a:r>
                        <a:rPr lang="en-US" sz="800" u="none" strike="noStrike" dirty="0">
                          <a:effectLst/>
                        </a:rPr>
                        <a:t>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Boone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BOONE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$1,224,740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 (Floodway)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Spruce Fork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$115,906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256858"/>
                  </a:ext>
                </a:extLst>
              </a:tr>
              <a:tr h="87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20-16-012F-0005-0000_7776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Andrews Heights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Kanawha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$2,754,743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Coal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$247,972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5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156133"/>
                  </a:ext>
                </a:extLst>
              </a:tr>
              <a:tr h="87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03-01-018A-0001-0000_338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Van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Boone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BOONE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$1,878,640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 (Floodway)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Pond Fork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$169,078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6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84640"/>
                  </a:ext>
                </a:extLst>
              </a:tr>
              <a:tr h="169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41-05-0002-0051-0000_11823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WV State Police Troop 6 - Whitesville Detachment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Police 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Raleigh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RALEIGH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$32,650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 (Advisory Flood Heights available)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Marsh Fork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$3,601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7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072104"/>
                  </a:ext>
                </a:extLst>
              </a:tr>
              <a:tr h="275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23-04-0080-0012-0000_25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Sharples Volunteer Fire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Logan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LOGAN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$304,314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 (Advisory Flood Heights available)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Spruce Fork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$27,084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8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42052"/>
                  </a:ext>
                </a:extLst>
              </a:tr>
              <a:tr h="87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03-03-0003-0063-0000_404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Madison Middle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Madison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BOONE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$2,901,390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Little Coal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$172,128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9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350029"/>
                  </a:ext>
                </a:extLst>
              </a:tr>
              <a:tr h="965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03-06-0011-0040-0000_9846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Sherman Junior High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Boone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BOONE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$1,257,370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Big Coal Rive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 dirty="0">
                          <a:effectLst/>
                          <a:hlinkClick r:id="rId10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76641"/>
                  </a:ext>
                </a:extLst>
              </a:tr>
              <a:tr h="87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03-08-026C-0061-0000_620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Spruce River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Fire 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Boone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BOONE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$307,500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Updated AE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Hewett Creek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$11,145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1089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77" marR="5677" marT="567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2005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5987" y="6332888"/>
            <a:ext cx="14798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/>
              <a:t>03-03-0003-0063-0000_404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3953" y="6317499"/>
            <a:ext cx="14382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hlinkClick r:id="rId12"/>
              </a:rPr>
              <a:t>Madison Middle School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1089" y="6248694"/>
            <a:ext cx="15327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b"/>
            <a:r>
              <a:rPr lang="en-US" sz="900" b="1" dirty="0"/>
              <a:t>20-16-012F-0005-0000_7776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4151" y="6479526"/>
            <a:ext cx="21066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hlinkClick r:id="rId13"/>
              </a:rPr>
              <a:t>Andrews Heights Elementary School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0396" y="4573212"/>
            <a:ext cx="5446644" cy="16288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84871" y="4602305"/>
            <a:ext cx="2688732" cy="1570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E4A3ED-9EE5-41CB-A4BB-8970F6C0C565}"/>
              </a:ext>
            </a:extLst>
          </p:cNvPr>
          <p:cNvSpPr txBox="1"/>
          <p:nvPr/>
        </p:nvSpPr>
        <p:spPr>
          <a:xfrm>
            <a:off x="370396" y="4250314"/>
            <a:ext cx="8403207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43529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Facilities in Elk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Flood Depth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C5A78F-39D8-4C45-9AD9-FC5845AD5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814592"/>
              </p:ext>
            </p:extLst>
          </p:nvPr>
        </p:nvGraphicFramePr>
        <p:xfrm>
          <a:off x="143693" y="968986"/>
          <a:ext cx="8856613" cy="314815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5370">
                  <a:extLst>
                    <a:ext uri="{9D8B030D-6E8A-4147-A177-3AD203B41FA5}">
                      <a16:colId xmlns:a16="http://schemas.microsoft.com/office/drawing/2014/main" val="1491632675"/>
                    </a:ext>
                  </a:extLst>
                </a:gridCol>
                <a:gridCol w="1352484">
                  <a:extLst>
                    <a:ext uri="{9D8B030D-6E8A-4147-A177-3AD203B41FA5}">
                      <a16:colId xmlns:a16="http://schemas.microsoft.com/office/drawing/2014/main" val="1210226986"/>
                    </a:ext>
                  </a:extLst>
                </a:gridCol>
                <a:gridCol w="992038">
                  <a:extLst>
                    <a:ext uri="{9D8B030D-6E8A-4147-A177-3AD203B41FA5}">
                      <a16:colId xmlns:a16="http://schemas.microsoft.com/office/drawing/2014/main" val="1780417279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456885293"/>
                    </a:ext>
                  </a:extLst>
                </a:gridCol>
                <a:gridCol w="664233">
                  <a:extLst>
                    <a:ext uri="{9D8B030D-6E8A-4147-A177-3AD203B41FA5}">
                      <a16:colId xmlns:a16="http://schemas.microsoft.com/office/drawing/2014/main" val="4205422698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1861111288"/>
                    </a:ext>
                  </a:extLst>
                </a:gridCol>
                <a:gridCol w="776378">
                  <a:extLst>
                    <a:ext uri="{9D8B030D-6E8A-4147-A177-3AD203B41FA5}">
                      <a16:colId xmlns:a16="http://schemas.microsoft.com/office/drawing/2014/main" val="3198859393"/>
                    </a:ext>
                  </a:extLst>
                </a:gridCol>
                <a:gridCol w="629728">
                  <a:extLst>
                    <a:ext uri="{9D8B030D-6E8A-4147-A177-3AD203B41FA5}">
                      <a16:colId xmlns:a16="http://schemas.microsoft.com/office/drawing/2014/main" val="1057619586"/>
                    </a:ext>
                  </a:extLst>
                </a:gridCol>
                <a:gridCol w="483079">
                  <a:extLst>
                    <a:ext uri="{9D8B030D-6E8A-4147-A177-3AD203B41FA5}">
                      <a16:colId xmlns:a16="http://schemas.microsoft.com/office/drawing/2014/main" val="4027573130"/>
                    </a:ext>
                  </a:extLst>
                </a:gridCol>
                <a:gridCol w="603849">
                  <a:extLst>
                    <a:ext uri="{9D8B030D-6E8A-4147-A177-3AD203B41FA5}">
                      <a16:colId xmlns:a16="http://schemas.microsoft.com/office/drawing/2014/main" val="740463520"/>
                    </a:ext>
                  </a:extLst>
                </a:gridCol>
                <a:gridCol w="508959">
                  <a:extLst>
                    <a:ext uri="{9D8B030D-6E8A-4147-A177-3AD203B41FA5}">
                      <a16:colId xmlns:a16="http://schemas.microsoft.com/office/drawing/2014/main" val="1574007766"/>
                    </a:ext>
                  </a:extLst>
                </a:gridCol>
                <a:gridCol w="473670">
                  <a:extLst>
                    <a:ext uri="{9D8B030D-6E8A-4147-A177-3AD203B41FA5}">
                      <a16:colId xmlns:a16="http://schemas.microsoft.com/office/drawing/2014/main" val="1982497390"/>
                    </a:ext>
                  </a:extLst>
                </a:gridCol>
                <a:gridCol w="454574">
                  <a:extLst>
                    <a:ext uri="{9D8B030D-6E8A-4147-A177-3AD203B41FA5}">
                      <a16:colId xmlns:a16="http://schemas.microsoft.com/office/drawing/2014/main" val="4174484300"/>
                    </a:ext>
                  </a:extLst>
                </a:gridCol>
                <a:gridCol w="325541">
                  <a:extLst>
                    <a:ext uri="{9D8B030D-6E8A-4147-A177-3AD203B41FA5}">
                      <a16:colId xmlns:a16="http://schemas.microsoft.com/office/drawing/2014/main" val="4051051976"/>
                    </a:ext>
                  </a:extLst>
                </a:gridCol>
              </a:tblGrid>
              <a:tr h="349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4" marR="4904" marT="490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92175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20-15-023B-0063-0000_116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Elk Valley Christian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Elkview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$615,095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Elk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$86,113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54992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20-02-0007-0034-0000_103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Clendenin Police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Police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Clendenin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$185,340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Elk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16.%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$31,886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hlinkClick r:id="rId3"/>
                        </a:rPr>
                        <a:t>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28710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20-02-0007-0040-0000_109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Clendenin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Fire 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Clendenin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$80,000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Elk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16%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$12,910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hlinkClick r:id="rId4"/>
                        </a:rPr>
                        <a:t>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18127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20-15-0023-0077-0000_5120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Bridge/Clendenin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$1,904,230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 (Floodway)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Elk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$171,381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hlinkClick r:id="rId5"/>
                        </a:rPr>
                        <a:t>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67803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20-15-023A-0081-0000_902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 County Sheriff's Office - Elkview Detachment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Police 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$804,700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Elk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$81,546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hlinkClick r:id="rId6"/>
                        </a:rPr>
                        <a:t>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4814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51-07-0001-0154-0000_210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 County Office of Emergency Services/ E-911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911 Center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Addison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WEBSTER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$124,200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Back Fork Elk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$10,408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hlinkClick r:id="rId7"/>
                        </a:rPr>
                        <a:t>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116799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20-15-0023-0055-0001_5096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Herbert Hoover High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Kanawha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$3,343,500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Elk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hlinkClick r:id="rId8"/>
                        </a:rPr>
                        <a:t>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427169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20-15-0023-0078-0000_5090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Elkview Middle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Kanawha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$11,453,001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Elk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$298,978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  <a:hlinkClick r:id="rId9"/>
                        </a:rPr>
                        <a:t>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94946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51-04-003L-0083-0000_5675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Erbacon Volunteer Fire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WEBSTER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$180,706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Laurel Creek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$1,337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hlinkClick r:id="rId10"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07859"/>
                  </a:ext>
                </a:extLst>
              </a:tr>
              <a:tr h="223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08-04-0015-0002-0003_5462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Big Otter Volunteer Fire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Clay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$264,800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Big Otter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hlinkClick r:id="rId11"/>
                        </a:rPr>
                        <a:t>FT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8158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3693" y="6532492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20-15-0023-0078-0000_5090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1241" y="6524797"/>
            <a:ext cx="1382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hlinkClick r:id="rId12"/>
              </a:rPr>
              <a:t>Elkview Middle School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0322" y="6359096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20-15-0023-0055-0001_5096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24953"/>
          <a:stretch/>
        </p:blipFill>
        <p:spPr>
          <a:xfrm>
            <a:off x="143693" y="4441516"/>
            <a:ext cx="3820642" cy="2036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0322" y="4441516"/>
            <a:ext cx="4829984" cy="17455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03690" y="6351401"/>
            <a:ext cx="1665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000" b="1" dirty="0">
                <a:hlinkClick r:id="rId16"/>
              </a:rPr>
              <a:t>Herbert Hoover High School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F38A-F0B6-4CF5-B5DD-7A6A75B685CC}"/>
              </a:ext>
            </a:extLst>
          </p:cNvPr>
          <p:cNvSpPr txBox="1"/>
          <p:nvPr/>
        </p:nvSpPr>
        <p:spPr>
          <a:xfrm>
            <a:off x="143693" y="4151976"/>
            <a:ext cx="8856613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116085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Facilities in Lower Kanawha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Flood Depth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0D3C1D-7626-42A4-AABD-05994029C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35380"/>
              </p:ext>
            </p:extLst>
          </p:nvPr>
        </p:nvGraphicFramePr>
        <p:xfrm>
          <a:off x="144508" y="1053323"/>
          <a:ext cx="8854983" cy="297638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1819">
                  <a:extLst>
                    <a:ext uri="{9D8B030D-6E8A-4147-A177-3AD203B41FA5}">
                      <a16:colId xmlns:a16="http://schemas.microsoft.com/office/drawing/2014/main" val="3171033655"/>
                    </a:ext>
                  </a:extLst>
                </a:gridCol>
                <a:gridCol w="1281318">
                  <a:extLst>
                    <a:ext uri="{9D8B030D-6E8A-4147-A177-3AD203B41FA5}">
                      <a16:colId xmlns:a16="http://schemas.microsoft.com/office/drawing/2014/main" val="1943082307"/>
                    </a:ext>
                  </a:extLst>
                </a:gridCol>
                <a:gridCol w="1271539">
                  <a:extLst>
                    <a:ext uri="{9D8B030D-6E8A-4147-A177-3AD203B41FA5}">
                      <a16:colId xmlns:a16="http://schemas.microsoft.com/office/drawing/2014/main" val="2699204366"/>
                    </a:ext>
                  </a:extLst>
                </a:gridCol>
                <a:gridCol w="552090">
                  <a:extLst>
                    <a:ext uri="{9D8B030D-6E8A-4147-A177-3AD203B41FA5}">
                      <a16:colId xmlns:a16="http://schemas.microsoft.com/office/drawing/2014/main" val="4169686002"/>
                    </a:ext>
                  </a:extLst>
                </a:gridCol>
                <a:gridCol w="638355">
                  <a:extLst>
                    <a:ext uri="{9D8B030D-6E8A-4147-A177-3AD203B41FA5}">
                      <a16:colId xmlns:a16="http://schemas.microsoft.com/office/drawing/2014/main" val="382868043"/>
                    </a:ext>
                  </a:extLst>
                </a:gridCol>
                <a:gridCol w="565888">
                  <a:extLst>
                    <a:ext uri="{9D8B030D-6E8A-4147-A177-3AD203B41FA5}">
                      <a16:colId xmlns:a16="http://schemas.microsoft.com/office/drawing/2014/main" val="2078643237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3271526560"/>
                    </a:ext>
                  </a:extLst>
                </a:gridCol>
                <a:gridCol w="900603">
                  <a:extLst>
                    <a:ext uri="{9D8B030D-6E8A-4147-A177-3AD203B41FA5}">
                      <a16:colId xmlns:a16="http://schemas.microsoft.com/office/drawing/2014/main" val="3544170103"/>
                    </a:ext>
                  </a:extLst>
                </a:gridCol>
                <a:gridCol w="474453">
                  <a:extLst>
                    <a:ext uri="{9D8B030D-6E8A-4147-A177-3AD203B41FA5}">
                      <a16:colId xmlns:a16="http://schemas.microsoft.com/office/drawing/2014/main" val="1549940812"/>
                    </a:ext>
                  </a:extLst>
                </a:gridCol>
                <a:gridCol w="690113">
                  <a:extLst>
                    <a:ext uri="{9D8B030D-6E8A-4147-A177-3AD203B41FA5}">
                      <a16:colId xmlns:a16="http://schemas.microsoft.com/office/drawing/2014/main" val="1852844470"/>
                    </a:ext>
                  </a:extLst>
                </a:gridCol>
                <a:gridCol w="379562">
                  <a:extLst>
                    <a:ext uri="{9D8B030D-6E8A-4147-A177-3AD203B41FA5}">
                      <a16:colId xmlns:a16="http://schemas.microsoft.com/office/drawing/2014/main" val="3682816461"/>
                    </a:ext>
                  </a:extLst>
                </a:gridCol>
                <a:gridCol w="396815">
                  <a:extLst>
                    <a:ext uri="{9D8B030D-6E8A-4147-A177-3AD203B41FA5}">
                      <a16:colId xmlns:a16="http://schemas.microsoft.com/office/drawing/2014/main" val="2529846413"/>
                    </a:ext>
                  </a:extLst>
                </a:gridCol>
                <a:gridCol w="431321">
                  <a:extLst>
                    <a:ext uri="{9D8B030D-6E8A-4147-A177-3AD203B41FA5}">
                      <a16:colId xmlns:a16="http://schemas.microsoft.com/office/drawing/2014/main" val="2847461564"/>
                    </a:ext>
                  </a:extLst>
                </a:gridCol>
                <a:gridCol w="507643">
                  <a:extLst>
                    <a:ext uri="{9D8B030D-6E8A-4147-A177-3AD203B41FA5}">
                      <a16:colId xmlns:a16="http://schemas.microsoft.com/office/drawing/2014/main" val="1881528572"/>
                    </a:ext>
                  </a:extLst>
                </a:gridCol>
              </a:tblGrid>
              <a:tr h="308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8982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20-26-0013-0016-0000_907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Dunbar Fire Department Station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Dunbar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$3,600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0042178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44-09-0012-0071-0000_90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Walton Elementary / Middle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Roane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ROANE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$6,125,650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 (Advisory Flood Heights available)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Pocatalico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$551,309 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2268032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20-16-008E-0040-0001_6500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Riverside Health and Rehabilitation Center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Nursing Home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Kanawha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$1,585,400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$117,812 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2078618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20-17-0005-0011-0000_2030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Alban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St. Albans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$3,591,331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Updated AE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$80,939 </a:t>
                      </a:r>
                      <a:endParaRPr lang="en-US" sz="800" b="0" i="0" u="none" strike="noStrike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5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613842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40-09-0009-0013-0000_2461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Poca Police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Police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PUTNAM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$840,000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Updated AE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 $0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5276579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40-11-0151-0049-0005_18988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Winfield Volunteer Fire Department - Frazier Bottom - Substation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Putnam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PUTNAM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$1,005 </a:t>
                      </a:r>
                      <a:endParaRPr lang="en-US" sz="800" b="0" i="0" u="none" strike="noStrike"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7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6657565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40-09-0009-0013-0000_2467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Poca Volunteer Fire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Poca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PUTNAM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Updated AE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4861736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20-24-025C-9999-9999_8324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Sissonville Elementary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Kanawha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$2,715,412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Pocatalico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8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9823720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20-11-0007-0056-0000_501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Charleston Chief of Police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Police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Charleston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$2,949,500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Shaded X (500-YR Flood)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9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9033823"/>
                  </a:ext>
                </a:extLst>
              </a:tr>
              <a:tr h="203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2" marR="4742" marT="47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20-26-0010-0223-0000_2401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Dunbar Primary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Dunbar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$4,048,659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Shaded X (500-YR Flood)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2C2C2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10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257486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7013" y="6391766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20-17-0005-0011-0000_2030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2875" y="6404551"/>
            <a:ext cx="15135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1000" b="1" dirty="0">
                <a:hlinkClick r:id="rId11"/>
              </a:rPr>
              <a:t>Alban Elementary School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3995" y="6338860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20-26-0010-0223-0000_2401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2696" y="6338598"/>
            <a:ext cx="14077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1000" b="1" dirty="0">
                <a:hlinkClick r:id="rId12"/>
              </a:rPr>
              <a:t>Dunbar Primary School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3045" y="4389851"/>
            <a:ext cx="4096480" cy="1854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013" y="4389851"/>
            <a:ext cx="2876689" cy="1854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E128FE-8904-45C9-8A0C-91CD72C60A77}"/>
              </a:ext>
            </a:extLst>
          </p:cNvPr>
          <p:cNvSpPr txBox="1"/>
          <p:nvPr/>
        </p:nvSpPr>
        <p:spPr>
          <a:xfrm>
            <a:off x="144508" y="4060589"/>
            <a:ext cx="8854983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                  </a:t>
            </a:r>
            <a:r>
              <a:rPr lang="en-US" sz="1000" b="1" baseline="30000" dirty="0"/>
              <a:t>2</a:t>
            </a:r>
            <a:r>
              <a:rPr lang="en-US" sz="800" dirty="0"/>
              <a:t> Colored cells show building loss of greater than $100K.</a:t>
            </a:r>
          </a:p>
        </p:txBody>
      </p:sp>
    </p:spTree>
    <p:extLst>
      <p:ext uri="{BB962C8B-B14F-4D97-AF65-F5344CB8AC3E}">
        <p14:creationId xmlns:p14="http://schemas.microsoft.com/office/powerpoint/2010/main" val="274710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Facilities in Upper Kanawha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Flood Depth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AE65BF-0FAC-4A31-B093-CA0880E4C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17281"/>
              </p:ext>
            </p:extLst>
          </p:nvPr>
        </p:nvGraphicFramePr>
        <p:xfrm>
          <a:off x="140154" y="979890"/>
          <a:ext cx="8863692" cy="3754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431">
                  <a:extLst>
                    <a:ext uri="{9D8B030D-6E8A-4147-A177-3AD203B41FA5}">
                      <a16:colId xmlns:a16="http://schemas.microsoft.com/office/drawing/2014/main" val="2597285382"/>
                    </a:ext>
                  </a:extLst>
                </a:gridCol>
                <a:gridCol w="1319841">
                  <a:extLst>
                    <a:ext uri="{9D8B030D-6E8A-4147-A177-3AD203B41FA5}">
                      <a16:colId xmlns:a16="http://schemas.microsoft.com/office/drawing/2014/main" val="4240553609"/>
                    </a:ext>
                  </a:extLst>
                </a:gridCol>
                <a:gridCol w="1578634">
                  <a:extLst>
                    <a:ext uri="{9D8B030D-6E8A-4147-A177-3AD203B41FA5}">
                      <a16:colId xmlns:a16="http://schemas.microsoft.com/office/drawing/2014/main" val="2112822061"/>
                    </a:ext>
                  </a:extLst>
                </a:gridCol>
                <a:gridCol w="500332">
                  <a:extLst>
                    <a:ext uri="{9D8B030D-6E8A-4147-A177-3AD203B41FA5}">
                      <a16:colId xmlns:a16="http://schemas.microsoft.com/office/drawing/2014/main" val="3842674411"/>
                    </a:ext>
                  </a:extLst>
                </a:gridCol>
                <a:gridCol w="526212">
                  <a:extLst>
                    <a:ext uri="{9D8B030D-6E8A-4147-A177-3AD203B41FA5}">
                      <a16:colId xmlns:a16="http://schemas.microsoft.com/office/drawing/2014/main" val="2183216689"/>
                    </a:ext>
                  </a:extLst>
                </a:gridCol>
                <a:gridCol w="526211">
                  <a:extLst>
                    <a:ext uri="{9D8B030D-6E8A-4147-A177-3AD203B41FA5}">
                      <a16:colId xmlns:a16="http://schemas.microsoft.com/office/drawing/2014/main" val="3096472386"/>
                    </a:ext>
                  </a:extLst>
                </a:gridCol>
                <a:gridCol w="604671">
                  <a:extLst>
                    <a:ext uri="{9D8B030D-6E8A-4147-A177-3AD203B41FA5}">
                      <a16:colId xmlns:a16="http://schemas.microsoft.com/office/drawing/2014/main" val="755957798"/>
                    </a:ext>
                  </a:extLst>
                </a:gridCol>
                <a:gridCol w="568522">
                  <a:extLst>
                    <a:ext uri="{9D8B030D-6E8A-4147-A177-3AD203B41FA5}">
                      <a16:colId xmlns:a16="http://schemas.microsoft.com/office/drawing/2014/main" val="2274288532"/>
                    </a:ext>
                  </a:extLst>
                </a:gridCol>
                <a:gridCol w="431320">
                  <a:extLst>
                    <a:ext uri="{9D8B030D-6E8A-4147-A177-3AD203B41FA5}">
                      <a16:colId xmlns:a16="http://schemas.microsoft.com/office/drawing/2014/main" val="628492050"/>
                    </a:ext>
                  </a:extLst>
                </a:gridCol>
                <a:gridCol w="621102">
                  <a:extLst>
                    <a:ext uri="{9D8B030D-6E8A-4147-A177-3AD203B41FA5}">
                      <a16:colId xmlns:a16="http://schemas.microsoft.com/office/drawing/2014/main" val="3578865231"/>
                    </a:ext>
                  </a:extLst>
                </a:gridCol>
                <a:gridCol w="439213">
                  <a:extLst>
                    <a:ext uri="{9D8B030D-6E8A-4147-A177-3AD203B41FA5}">
                      <a16:colId xmlns:a16="http://schemas.microsoft.com/office/drawing/2014/main" val="3843871260"/>
                    </a:ext>
                  </a:extLst>
                </a:gridCol>
                <a:gridCol w="405441">
                  <a:extLst>
                    <a:ext uri="{9D8B030D-6E8A-4147-A177-3AD203B41FA5}">
                      <a16:colId xmlns:a16="http://schemas.microsoft.com/office/drawing/2014/main" val="1918234443"/>
                    </a:ext>
                  </a:extLst>
                </a:gridCol>
                <a:gridCol w="440682">
                  <a:extLst>
                    <a:ext uri="{9D8B030D-6E8A-4147-A177-3AD203B41FA5}">
                      <a16:colId xmlns:a16="http://schemas.microsoft.com/office/drawing/2014/main" val="1148357469"/>
                    </a:ext>
                  </a:extLst>
                </a:gridCol>
                <a:gridCol w="524080">
                  <a:extLst>
                    <a:ext uri="{9D8B030D-6E8A-4147-A177-3AD203B41FA5}">
                      <a16:colId xmlns:a16="http://schemas.microsoft.com/office/drawing/2014/main" val="212197558"/>
                    </a:ext>
                  </a:extLst>
                </a:gridCol>
              </a:tblGrid>
              <a:tr h="32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88550"/>
                  </a:ext>
                </a:extLst>
              </a:tr>
              <a:tr h="27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20-06-0001-0001-0000_119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Glasgow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Glasgow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$231,674</a:t>
                      </a:r>
                    </a:p>
                  </a:txBody>
                  <a:tcPr marL="9525" marR="857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$27,196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63546"/>
                  </a:ext>
                </a:extLst>
              </a:tr>
              <a:tr h="409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20-03-040C-0003-0001_17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Chesapeake Volunteer Fire Department - Substation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$38,300</a:t>
                      </a:r>
                    </a:p>
                  </a:txBody>
                  <a:tcPr marL="9525" marR="857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 (Floodway)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Fields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$3,918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641670"/>
                  </a:ext>
                </a:extLst>
              </a:tr>
              <a:tr h="409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20-03-0026-0029-0001_2208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Belle Volunteer Fire Department - Substation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Fire 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Kanawha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$155,730</a:t>
                      </a:r>
                    </a:p>
                  </a:txBody>
                  <a:tcPr marL="9525" marR="857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$15,140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 dirty="0">
                          <a:effectLst/>
                          <a:hlinkClick r:id="rId4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08703"/>
                  </a:ext>
                </a:extLst>
              </a:tr>
              <a:tr h="27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20-23-018B-0038-0000_136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Olive Branch Christian Academy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County*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$50,400</a:t>
                      </a:r>
                    </a:p>
                  </a:txBody>
                  <a:tcPr marL="9525" marR="857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Updated AE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5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09145"/>
                  </a:ext>
                </a:extLst>
              </a:tr>
              <a:tr h="27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20-29-0004-0427-0000_708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Belle Volunteer Fire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Fire Station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Belle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9525" marR="857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Updated AE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$1,272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6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23138"/>
                  </a:ext>
                </a:extLst>
              </a:tr>
              <a:tr h="27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20-29-0004-0345-0000_401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Belle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Belle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$4,177,476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7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17080"/>
                  </a:ext>
                </a:extLst>
              </a:tr>
              <a:tr h="27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20-03-059A-0109-0000_5118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Sharon Dawes Elementary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Kanawha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$3,310,702</a:t>
                      </a:r>
                    </a:p>
                  </a:txBody>
                  <a:tcPr marL="9525" marR="857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Cabin Creek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8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883900"/>
                  </a:ext>
                </a:extLst>
              </a:tr>
              <a:tr h="276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20-05-0004-0126-0000_2507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East Bank Volunteer Fire Department - Station 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Fire Station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East Bank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</a:t>
                      </a:r>
                    </a:p>
                  </a:txBody>
                  <a:tcPr marL="9525" marR="857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Updated AE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East Bank Tributary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$265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>
                          <a:effectLst/>
                          <a:hlinkClick r:id="rId9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837834"/>
                  </a:ext>
                </a:extLst>
              </a:tr>
              <a:tr h="409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20-13-0013-0097-0000_4801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St. Agnes 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Charleston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$933,416</a:t>
                      </a:r>
                    </a:p>
                  </a:txBody>
                  <a:tcPr marL="9525" marR="85725" marT="9525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Shaded X (500-YR Flood)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Kanawha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10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988010"/>
                  </a:ext>
                </a:extLst>
              </a:tr>
              <a:tr h="4097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4" marR="4794" marT="479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10-03-048C-0023-0000_12490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Covenant Promise Christian Academy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Fayette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FAYETTE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$490,100</a:t>
                      </a:r>
                    </a:p>
                  </a:txBody>
                  <a:tcPr marL="9525" marR="857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 (Advisory Flood Heights available)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Loop Creek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sng" strike="noStrike" dirty="0">
                          <a:effectLst/>
                          <a:hlinkClick r:id="rId11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8718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154" y="4806156"/>
            <a:ext cx="2991235" cy="15906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154" y="6508957"/>
            <a:ext cx="147989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20-29-0004-0345-0000_401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2946" y="6493568"/>
            <a:ext cx="1468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sz="1000" b="1" dirty="0">
                <a:hlinkClick r:id="rId13"/>
              </a:rPr>
              <a:t>Belle Elementary School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6517" y="4806157"/>
            <a:ext cx="4287329" cy="17238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1271" y="6529967"/>
            <a:ext cx="1547218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20-03-059A-0109-0000_5118</a:t>
            </a:r>
            <a:endParaRPr lang="en-US" sz="9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4885" y="6560269"/>
            <a:ext cx="19623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hlinkClick r:id="rId15"/>
              </a:rPr>
              <a:t>Sharon Dawes Elementary School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8252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Facilities in Lower New Watershed</a:t>
            </a:r>
          </a:p>
          <a:p>
            <a:pPr marL="174625"/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by Flood Depth</a:t>
            </a:r>
            <a:endParaRPr lang="en-US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2B510-CAC1-4771-81D4-17D5752BA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8004"/>
              </p:ext>
            </p:extLst>
          </p:nvPr>
        </p:nvGraphicFramePr>
        <p:xfrm>
          <a:off x="167095" y="1032182"/>
          <a:ext cx="8776607" cy="1124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002">
                  <a:extLst>
                    <a:ext uri="{9D8B030D-6E8A-4147-A177-3AD203B41FA5}">
                      <a16:colId xmlns:a16="http://schemas.microsoft.com/office/drawing/2014/main" val="1266858037"/>
                    </a:ext>
                  </a:extLst>
                </a:gridCol>
                <a:gridCol w="1323703">
                  <a:extLst>
                    <a:ext uri="{9D8B030D-6E8A-4147-A177-3AD203B41FA5}">
                      <a16:colId xmlns:a16="http://schemas.microsoft.com/office/drawing/2014/main" val="39888647"/>
                    </a:ext>
                  </a:extLst>
                </a:gridCol>
                <a:gridCol w="1590194">
                  <a:extLst>
                    <a:ext uri="{9D8B030D-6E8A-4147-A177-3AD203B41FA5}">
                      <a16:colId xmlns:a16="http://schemas.microsoft.com/office/drawing/2014/main" val="1737930111"/>
                    </a:ext>
                  </a:extLst>
                </a:gridCol>
                <a:gridCol w="569532">
                  <a:extLst>
                    <a:ext uri="{9D8B030D-6E8A-4147-A177-3AD203B41FA5}">
                      <a16:colId xmlns:a16="http://schemas.microsoft.com/office/drawing/2014/main" val="2010848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65436797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505311325"/>
                    </a:ext>
                  </a:extLst>
                </a:gridCol>
                <a:gridCol w="470263">
                  <a:extLst>
                    <a:ext uri="{9D8B030D-6E8A-4147-A177-3AD203B41FA5}">
                      <a16:colId xmlns:a16="http://schemas.microsoft.com/office/drawing/2014/main" val="3035949937"/>
                    </a:ext>
                  </a:extLst>
                </a:gridCol>
                <a:gridCol w="565778">
                  <a:extLst>
                    <a:ext uri="{9D8B030D-6E8A-4147-A177-3AD203B41FA5}">
                      <a16:colId xmlns:a16="http://schemas.microsoft.com/office/drawing/2014/main" val="574821313"/>
                    </a:ext>
                  </a:extLst>
                </a:gridCol>
                <a:gridCol w="445501">
                  <a:extLst>
                    <a:ext uri="{9D8B030D-6E8A-4147-A177-3AD203B41FA5}">
                      <a16:colId xmlns:a16="http://schemas.microsoft.com/office/drawing/2014/main" val="3885918071"/>
                    </a:ext>
                  </a:extLst>
                </a:gridCol>
                <a:gridCol w="634641">
                  <a:extLst>
                    <a:ext uri="{9D8B030D-6E8A-4147-A177-3AD203B41FA5}">
                      <a16:colId xmlns:a16="http://schemas.microsoft.com/office/drawing/2014/main" val="259569701"/>
                    </a:ext>
                  </a:extLst>
                </a:gridCol>
                <a:gridCol w="322217">
                  <a:extLst>
                    <a:ext uri="{9D8B030D-6E8A-4147-A177-3AD203B41FA5}">
                      <a16:colId xmlns:a16="http://schemas.microsoft.com/office/drawing/2014/main" val="1463505779"/>
                    </a:ext>
                  </a:extLst>
                </a:gridCol>
                <a:gridCol w="496388">
                  <a:extLst>
                    <a:ext uri="{9D8B030D-6E8A-4147-A177-3AD203B41FA5}">
                      <a16:colId xmlns:a16="http://schemas.microsoft.com/office/drawing/2014/main" val="4101987939"/>
                    </a:ext>
                  </a:extLst>
                </a:gridCol>
                <a:gridCol w="421883">
                  <a:extLst>
                    <a:ext uri="{9D8B030D-6E8A-4147-A177-3AD203B41FA5}">
                      <a16:colId xmlns:a16="http://schemas.microsoft.com/office/drawing/2014/main" val="84343090"/>
                    </a:ext>
                  </a:extLst>
                </a:gridCol>
                <a:gridCol w="422848">
                  <a:extLst>
                    <a:ext uri="{9D8B030D-6E8A-4147-A177-3AD203B41FA5}">
                      <a16:colId xmlns:a16="http://schemas.microsoft.com/office/drawing/2014/main" val="3324478459"/>
                    </a:ext>
                  </a:extLst>
                </a:gridCol>
              </a:tblGrid>
              <a:tr h="323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908067"/>
                  </a:ext>
                </a:extLst>
              </a:tr>
              <a:tr h="135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41-04-0001-0021-0000_103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Mabscott Christian Academy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Mabscott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$480,400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Whitestick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44%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$210,593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81687"/>
                  </a:ext>
                </a:extLst>
              </a:tr>
              <a:tr h="135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41-04-0002-0026-0000_407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Mabscott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Mabscott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RALEIGH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$77,660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Whitestick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$8,143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549887"/>
                  </a:ext>
                </a:extLst>
              </a:tr>
              <a:tr h="135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41-08-1003-0108-0000_147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Beaver Volunteer Fire Department Station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Raleigh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RALEIGH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$566,280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Beaver Creek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$62,285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 dirty="0">
                          <a:effectLst/>
                          <a:hlinkClick r:id="rId4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1" marR="6791" marT="679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77528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A989D8A-526C-4D0D-94AC-A4ABD20E04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434" r="6977"/>
          <a:stretch/>
        </p:blipFill>
        <p:spPr>
          <a:xfrm>
            <a:off x="167095" y="2275483"/>
            <a:ext cx="3795305" cy="210771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A5E812-7B22-4DB6-8D8F-23D50C45223D}"/>
              </a:ext>
            </a:extLst>
          </p:cNvPr>
          <p:cNvSpPr/>
          <p:nvPr/>
        </p:nvSpPr>
        <p:spPr>
          <a:xfrm>
            <a:off x="167095" y="4435786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41-04-0001-0021-0000_103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E9CDC6-993F-49AA-A332-8705AF29C633}"/>
              </a:ext>
            </a:extLst>
          </p:cNvPr>
          <p:cNvSpPr/>
          <p:nvPr/>
        </p:nvSpPr>
        <p:spPr>
          <a:xfrm>
            <a:off x="2284722" y="4415166"/>
            <a:ext cx="1773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1000" b="1" dirty="0">
                <a:hlinkClick r:id="rId7"/>
              </a:rPr>
              <a:t>Mabscott Christian Academy</a:t>
            </a:r>
            <a:endParaRPr lang="en-US" sz="1000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BF8004-FB63-480A-AE92-5D95037E34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799"/>
          <a:stretch/>
        </p:blipFill>
        <p:spPr>
          <a:xfrm>
            <a:off x="4274369" y="2274408"/>
            <a:ext cx="4669333" cy="210879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498C4D6-39A4-4B5F-9D8F-65DFBDA05FFD}"/>
              </a:ext>
            </a:extLst>
          </p:cNvPr>
          <p:cNvSpPr/>
          <p:nvPr/>
        </p:nvSpPr>
        <p:spPr>
          <a:xfrm>
            <a:off x="4274369" y="4435786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41-04-0002-0026-0000_407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3BFA0C-42C5-4959-A534-6AE1528B41F5}"/>
              </a:ext>
            </a:extLst>
          </p:cNvPr>
          <p:cNvSpPr/>
          <p:nvPr/>
        </p:nvSpPr>
        <p:spPr>
          <a:xfrm>
            <a:off x="6859278" y="4415165"/>
            <a:ext cx="21407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1000" b="1" dirty="0">
                <a:hlinkClick r:id="rId10"/>
              </a:rPr>
              <a:t>Mabscott Volunteer Fire Department</a:t>
            </a:r>
            <a:endParaRPr lang="en-US" sz="10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BD53F63-C6F3-4EFB-9911-3BE22E2A1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4722" y="4958052"/>
            <a:ext cx="4428047" cy="150323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4B6F7DEE-FBAC-4F9A-A53A-EE72008FBF56}"/>
              </a:ext>
            </a:extLst>
          </p:cNvPr>
          <p:cNvSpPr/>
          <p:nvPr/>
        </p:nvSpPr>
        <p:spPr>
          <a:xfrm>
            <a:off x="2284722" y="6532793"/>
            <a:ext cx="1271502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8-1003-0108-0000_147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6C915BF-78BB-4D8E-99E1-33DF76EA158B}"/>
              </a:ext>
            </a:extLst>
          </p:cNvPr>
          <p:cNvSpPr/>
          <p:nvPr/>
        </p:nvSpPr>
        <p:spPr>
          <a:xfrm>
            <a:off x="4274369" y="6517404"/>
            <a:ext cx="25924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1000" b="1" dirty="0">
                <a:hlinkClick r:id="rId12"/>
              </a:rPr>
              <a:t>Beaver Volunteer Fire Department Station 1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8843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CD0F9A-A4FC-4C16-987D-EAFE4FE026EF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Facilities in Gauley Watershed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3E0281-8522-480B-B977-D14360E40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053522"/>
              </p:ext>
            </p:extLst>
          </p:nvPr>
        </p:nvGraphicFramePr>
        <p:xfrm>
          <a:off x="144508" y="1040647"/>
          <a:ext cx="8854983" cy="2693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019">
                  <a:extLst>
                    <a:ext uri="{9D8B030D-6E8A-4147-A177-3AD203B41FA5}">
                      <a16:colId xmlns:a16="http://schemas.microsoft.com/office/drawing/2014/main" val="154236091"/>
                    </a:ext>
                  </a:extLst>
                </a:gridCol>
                <a:gridCol w="1343273">
                  <a:extLst>
                    <a:ext uri="{9D8B030D-6E8A-4147-A177-3AD203B41FA5}">
                      <a16:colId xmlns:a16="http://schemas.microsoft.com/office/drawing/2014/main" val="3500258480"/>
                    </a:ext>
                  </a:extLst>
                </a:gridCol>
                <a:gridCol w="1576251">
                  <a:extLst>
                    <a:ext uri="{9D8B030D-6E8A-4147-A177-3AD203B41FA5}">
                      <a16:colId xmlns:a16="http://schemas.microsoft.com/office/drawing/2014/main" val="1871547586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1056411176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2860018490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1319803759"/>
                    </a:ext>
                  </a:extLst>
                </a:gridCol>
                <a:gridCol w="557348">
                  <a:extLst>
                    <a:ext uri="{9D8B030D-6E8A-4147-A177-3AD203B41FA5}">
                      <a16:colId xmlns:a16="http://schemas.microsoft.com/office/drawing/2014/main" val="124734106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103323522"/>
                    </a:ext>
                  </a:extLst>
                </a:gridCol>
                <a:gridCol w="513806">
                  <a:extLst>
                    <a:ext uri="{9D8B030D-6E8A-4147-A177-3AD203B41FA5}">
                      <a16:colId xmlns:a16="http://schemas.microsoft.com/office/drawing/2014/main" val="2441793735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1235444756"/>
                    </a:ext>
                  </a:extLst>
                </a:gridCol>
                <a:gridCol w="287382">
                  <a:extLst>
                    <a:ext uri="{9D8B030D-6E8A-4147-A177-3AD203B41FA5}">
                      <a16:colId xmlns:a16="http://schemas.microsoft.com/office/drawing/2014/main" val="1068819597"/>
                    </a:ext>
                  </a:extLst>
                </a:gridCol>
                <a:gridCol w="444138">
                  <a:extLst>
                    <a:ext uri="{9D8B030D-6E8A-4147-A177-3AD203B41FA5}">
                      <a16:colId xmlns:a16="http://schemas.microsoft.com/office/drawing/2014/main" val="1559043617"/>
                    </a:ext>
                  </a:extLst>
                </a:gridCol>
                <a:gridCol w="418011">
                  <a:extLst>
                    <a:ext uri="{9D8B030D-6E8A-4147-A177-3AD203B41FA5}">
                      <a16:colId xmlns:a16="http://schemas.microsoft.com/office/drawing/2014/main" val="3266704914"/>
                    </a:ext>
                  </a:extLst>
                </a:gridCol>
                <a:gridCol w="526051">
                  <a:extLst>
                    <a:ext uri="{9D8B030D-6E8A-4147-A177-3AD203B41FA5}">
                      <a16:colId xmlns:a16="http://schemas.microsoft.com/office/drawing/2014/main" val="4205002831"/>
                    </a:ext>
                  </a:extLst>
                </a:gridCol>
              </a:tblGrid>
              <a:tr h="424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ID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Community Name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County</a:t>
                      </a:r>
                      <a:endParaRPr lang="en-US" sz="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Appraisal</a:t>
                      </a:r>
                      <a:r>
                        <a:rPr lang="en-US" sz="800" b="1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Zone Designation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 Floodway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Stream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Depth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Damage Percent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Building Loss USD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Flood Tool Link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82509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51-01-0003-0094-0000_9676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Camden on Gauley Police Department (Storage Facility)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Police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Camden-On-Gauley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$99,400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Coon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$24,850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2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63623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34-06-0005-0419-0000_6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Richwood Police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Police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Richwood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NICHOLAS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$172,110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Cherry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3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99936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34-06-0005-0407-0005_12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WV State Police Troop 6 - Richwood Detachment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Police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Richwood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NICHOLAS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$40,660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Cherry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4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774134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34-06-0005-0407-0005_10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Richwood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Richwood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NICHOLAS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$701,110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Cherry River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0%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5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677914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10-03-011A-0009-0000_454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Gauley River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Fire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Fayette County*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FAYETTE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$58,890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No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Gauley River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6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95517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13-13-0005-0424-0000_212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Rainelle Volunteer Fire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Fire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Rainelle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GREENBRIER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$63,400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Sewell Creek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$0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>
                          <a:effectLst/>
                          <a:hlinkClick r:id="rId7"/>
                        </a:rPr>
                        <a:t>FT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95331"/>
                  </a:ext>
                </a:extLst>
              </a:tr>
              <a:tr h="270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51-02-0004-0035-0000_25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Glade Elementary School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School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Cowen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$3,514,000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Big Ditch Run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 dirty="0">
                          <a:effectLst/>
                          <a:hlinkClick r:id="rId8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66995"/>
                  </a:ext>
                </a:extLst>
              </a:tr>
              <a:tr h="285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13-13-0004-0147-0000_1233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Rainelle Police Department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Police Department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Rainelle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GREENBRIER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$740,578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X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Sewell Creek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sng" strike="noStrike" dirty="0">
                          <a:effectLst/>
                          <a:hlinkClick r:id="rId9"/>
                        </a:rPr>
                        <a:t>FT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2680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A2DC59A-42DE-4E57-B303-8E9F72A0E2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0631"/>
          <a:stretch/>
        </p:blipFill>
        <p:spPr>
          <a:xfrm>
            <a:off x="144508" y="4072235"/>
            <a:ext cx="3469549" cy="22807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AAB5A7-0F90-454B-9B8C-4A8B18220326}"/>
              </a:ext>
            </a:extLst>
          </p:cNvPr>
          <p:cNvSpPr/>
          <p:nvPr/>
        </p:nvSpPr>
        <p:spPr>
          <a:xfrm>
            <a:off x="140154" y="6508957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51-01-0003-0094-0000_9676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7937E-AAD9-4BFC-9330-DE01CB80C24F}"/>
              </a:ext>
            </a:extLst>
          </p:cNvPr>
          <p:cNvSpPr/>
          <p:nvPr/>
        </p:nvSpPr>
        <p:spPr>
          <a:xfrm>
            <a:off x="1962505" y="6398191"/>
            <a:ext cx="1773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1000" b="1" dirty="0">
                <a:hlinkClick r:id="rId2"/>
              </a:rPr>
              <a:t>Camden on Gauley Police Department (Storage Facility)</a:t>
            </a:r>
            <a:endParaRPr lang="en-US" sz="10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5C37FA-DC48-4FB7-A430-A67E02949D9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0720"/>
          <a:stretch/>
        </p:blipFill>
        <p:spPr>
          <a:xfrm>
            <a:off x="4623633" y="4072235"/>
            <a:ext cx="4375858" cy="22807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DE6C9B9-8197-4F7D-B07A-04E426CD6F8D}"/>
              </a:ext>
            </a:extLst>
          </p:cNvPr>
          <p:cNvSpPr/>
          <p:nvPr/>
        </p:nvSpPr>
        <p:spPr>
          <a:xfrm>
            <a:off x="4623633" y="6508957"/>
            <a:ext cx="1537600" cy="2308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ctr"/>
            <a:r>
              <a:rPr lang="en-US" sz="900" b="1" dirty="0"/>
              <a:t>13-13-0004-0147-0000_1233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D61062-4E36-4C45-9FEC-5F65E8CE67BB}"/>
              </a:ext>
            </a:extLst>
          </p:cNvPr>
          <p:cNvSpPr/>
          <p:nvPr/>
        </p:nvSpPr>
        <p:spPr>
          <a:xfrm>
            <a:off x="7388850" y="6473301"/>
            <a:ext cx="16941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"/>
            <a:r>
              <a:rPr lang="en-US" sz="1000" b="1" dirty="0">
                <a:hlinkClick r:id="rId9"/>
              </a:rPr>
              <a:t>Rainelle Police Department</a:t>
            </a:r>
            <a:endParaRPr lang="en-US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1FAE4-7C20-456E-95A0-B28794F9C05B}"/>
              </a:ext>
            </a:extLst>
          </p:cNvPr>
          <p:cNvSpPr txBox="1"/>
          <p:nvPr/>
        </p:nvSpPr>
        <p:spPr>
          <a:xfrm>
            <a:off x="140154" y="3760106"/>
            <a:ext cx="8854983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baseline="30000" dirty="0"/>
              <a:t>1</a:t>
            </a:r>
            <a:r>
              <a:rPr lang="en-US" sz="800" dirty="0"/>
              <a:t> Colored cells show building values of greater than $1M.</a:t>
            </a:r>
          </a:p>
        </p:txBody>
      </p:sp>
    </p:spTree>
    <p:extLst>
      <p:ext uri="{BB962C8B-B14F-4D97-AF65-F5344CB8AC3E}">
        <p14:creationId xmlns:p14="http://schemas.microsoft.com/office/powerpoint/2010/main" val="3522504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</TotalTime>
  <Words>1624</Words>
  <Application>Microsoft Office PowerPoint</Application>
  <PresentationFormat>On-screen Show (4:3)</PresentationFormat>
  <Paragraphs>842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Behrang Bidadian</cp:lastModifiedBy>
  <cp:revision>96</cp:revision>
  <dcterms:created xsi:type="dcterms:W3CDTF">2023-04-26T21:48:20Z</dcterms:created>
  <dcterms:modified xsi:type="dcterms:W3CDTF">2023-07-25T21:26:34Z</dcterms:modified>
</cp:coreProperties>
</file>