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8"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39B"/>
    <a:srgbClr val="EAEFF7"/>
    <a:srgbClr val="CAD7EE"/>
    <a:srgbClr val="E898A8"/>
    <a:srgbClr val="CEDAF9"/>
    <a:srgbClr val="BDE4FB"/>
    <a:srgbClr val="FFF2B7"/>
    <a:srgbClr val="FBBEBA"/>
    <a:srgbClr val="B9AB79"/>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07" d="100"/>
          <a:sy n="107" d="100"/>
        </p:scale>
        <p:origin x="145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80542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12</a:t>
            </a:fld>
            <a:endParaRPr lang="en-US"/>
          </a:p>
        </p:txBody>
      </p:sp>
    </p:spTree>
    <p:extLst>
      <p:ext uri="{BB962C8B-B14F-4D97-AF65-F5344CB8AC3E}">
        <p14:creationId xmlns:p14="http://schemas.microsoft.com/office/powerpoint/2010/main" val="96864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50463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385504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153775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40532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15423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308146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79928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251300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2/25/2025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mc/articles/PMC772175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674631"/>
            <a:ext cx="9144000" cy="2445486"/>
          </a:xfrm>
          <a:prstGeom prst="rect">
            <a:avLst/>
          </a:prstGeom>
          <a:solidFill>
            <a:schemeClr val="accent1">
              <a:lumMod val="5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Arial" panose="020B0604020202020204" pitchFamily="34" charset="0"/>
                <a:cs typeface="Arial" panose="020B0604020202020204" pitchFamily="34" charset="0"/>
              </a:rPr>
              <a:t>WV Social Vulnerability Index</a:t>
            </a:r>
          </a:p>
          <a:p>
            <a:pPr marL="174625" algn="ctr"/>
            <a:endParaRPr lang="en-US" sz="1000" b="1"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(WV SVI)</a:t>
            </a:r>
          </a:p>
        </p:txBody>
      </p:sp>
      <p:sp>
        <p:nvSpPr>
          <p:cNvPr id="5" name="Text Box 2">
            <a:extLst>
              <a:ext uri="{FF2B5EF4-FFF2-40B4-BE49-F238E27FC236}">
                <a16:creationId xmlns:a16="http://schemas.microsoft.com/office/drawing/2014/main" id="{DD2544EA-7361-4B18-9081-E60C12145171}"/>
              </a:ext>
            </a:extLst>
          </p:cNvPr>
          <p:cNvSpPr txBox="1">
            <a:spLocks noChangeArrowheads="1"/>
          </p:cNvSpPr>
          <p:nvPr/>
        </p:nvSpPr>
        <p:spPr bwMode="auto">
          <a:xfrm>
            <a:off x="1144964" y="5900332"/>
            <a:ext cx="2341880" cy="6075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West Virginia University</a:t>
            </a:r>
            <a:b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WV GIS Technical Center</a:t>
            </a:r>
            <a:endParaRPr lang="en-US" sz="1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F701F1-B0AB-4C4D-8C63-D9390DD1C4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14" y="5759997"/>
            <a:ext cx="831850" cy="828040"/>
          </a:xfrm>
          <a:prstGeom prst="rect">
            <a:avLst/>
          </a:prstGeom>
          <a:noFill/>
        </p:spPr>
      </p:pic>
      <p:sp>
        <p:nvSpPr>
          <p:cNvPr id="8" name="TextBox 7">
            <a:extLst>
              <a:ext uri="{FF2B5EF4-FFF2-40B4-BE49-F238E27FC236}">
                <a16:creationId xmlns:a16="http://schemas.microsoft.com/office/drawing/2014/main" id="{98F1DB1C-6ECE-41DE-9711-30D7F4AFFA21}"/>
              </a:ext>
            </a:extLst>
          </p:cNvPr>
          <p:cNvSpPr txBox="1"/>
          <p:nvPr/>
        </p:nvSpPr>
        <p:spPr>
          <a:xfrm>
            <a:off x="6990907" y="6142121"/>
            <a:ext cx="1802856" cy="375552"/>
          </a:xfrm>
          <a:prstGeom prst="rect">
            <a:avLst/>
          </a:prstGeom>
          <a:noFill/>
        </p:spPr>
        <p:txBody>
          <a:bodyPr wrap="square">
            <a:spAutoFit/>
          </a:bodyPr>
          <a:lstStyle/>
          <a:p>
            <a:pPr marL="0" marR="0" algn="r">
              <a:lnSpc>
                <a:spcPct val="107000"/>
              </a:lnSpc>
              <a:spcBef>
                <a:spcPts val="0"/>
              </a:spcBef>
              <a:spcAft>
                <a:spcPts val="0"/>
              </a:spcAft>
            </a:pPr>
            <a:r>
              <a:rPr lang="en-US" sz="1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January 2024</a:t>
            </a:r>
            <a:endParaRPr lang="en-US" sz="12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16240901"/>
              </p:ext>
            </p:extLst>
          </p:nvPr>
        </p:nvGraphicFramePr>
        <p:xfrm>
          <a:off x="113210" y="736121"/>
          <a:ext cx="8917579" cy="574017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3337412">
                  <a:extLst>
                    <a:ext uri="{9D8B030D-6E8A-4147-A177-3AD203B41FA5}">
                      <a16:colId xmlns:a16="http://schemas.microsoft.com/office/drawing/2014/main" val="796239596"/>
                    </a:ext>
                  </a:extLst>
                </a:gridCol>
                <a:gridCol w="974464">
                  <a:extLst>
                    <a:ext uri="{9D8B030D-6E8A-4147-A177-3AD203B41FA5}">
                      <a16:colId xmlns:a16="http://schemas.microsoft.com/office/drawing/2014/main" val="717488461"/>
                    </a:ext>
                  </a:extLst>
                </a:gridCol>
              </a:tblGrid>
              <a:tr h="185505">
                <a:tc>
                  <a:txBody>
                    <a:bodyPr/>
                    <a:lstStyle/>
                    <a:p>
                      <a:pPr algn="l"/>
                      <a:r>
                        <a:rPr lang="en-US" sz="925" b="1" dirty="0"/>
                        <a:t>Vulnerability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925" dirty="0"/>
                        <a:t>Description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63639">
                <a:tc>
                  <a:txBody>
                    <a:bodyPr/>
                    <a:lstStyle/>
                    <a:p>
                      <a:pPr algn="l"/>
                      <a:r>
                        <a:rPr lang="en-US" sz="925" b="1" dirty="0">
                          <a:solidFill>
                            <a:schemeClr val="bg1"/>
                          </a:solidFill>
                        </a:rPr>
                        <a:t>Poverty Rate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households with incomes below poverty level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The poor are less likely to have the income or assets needed to prepare for a possible disaster or to recover after it occurs (Cutter et al., 2003; Flanagan et al., 2011; Morrow, 1999; Thomas,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113894">
                <a:tc>
                  <a:txBody>
                    <a:bodyPr/>
                    <a:lstStyle/>
                    <a:p>
                      <a:pPr algn="l"/>
                      <a:r>
                        <a:rPr lang="en-US" sz="925" b="1" dirty="0">
                          <a:solidFill>
                            <a:schemeClr val="bg1"/>
                          </a:solidFill>
                        </a:rPr>
                        <a:t>Unemployment Rate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families (two or more people residing together and related by birth, marriage, or adoption) with no workers in the past 12 months (from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In addition to income problems, unemployed persons lack benefit plans providing health cost assistance when injuries or deaths occur due to disasters (Brodie et al., 2006; Flanagan et al., 2011).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0">
                <a:tc>
                  <a:txBody>
                    <a:bodyPr/>
                    <a:lstStyle/>
                    <a:p>
                      <a:pPr algn="l"/>
                      <a:r>
                        <a:rPr lang="en-US" sz="925" b="1" dirty="0">
                          <a:solidFill>
                            <a:schemeClr val="bg1"/>
                          </a:solidFill>
                        </a:rPr>
                        <a:t>Vulnerable Ages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population in two groups of “younger than 15” or “65 and older”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Children and the elderly are generally more vulnerable to disasters such as flooding due to the lack of experience or physical and cognitive limitations to protect themselves (Cutter et al., 2003; Flanagan et al., 2011; Morrow, 1999).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0">
                <a:tc>
                  <a:txBody>
                    <a:bodyPr/>
                    <a:lstStyle/>
                    <a:p>
                      <a:pPr algn="l"/>
                      <a:r>
                        <a:rPr lang="en-US" sz="925" b="1" dirty="0">
                          <a:solidFill>
                            <a:schemeClr val="bg1"/>
                          </a:solidFill>
                        </a:rPr>
                        <a:t>Disability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civilian noninstitutionalized population with disabilities of independent living, self-care, ambulatory, cognitive, vision, or hearing difficulties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Disabled people are more vulnerable to natural hazards such as flooding and may require special assistance to evacuate (Cutter et al., 2003; Flanagan et al., 2011; Morrow, 1999).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0">
                <a:tc>
                  <a:txBody>
                    <a:bodyPr/>
                    <a:lstStyle/>
                    <a:p>
                      <a:pPr algn="l"/>
                      <a:r>
                        <a:rPr lang="en-US" sz="925" b="1" dirty="0">
                          <a:solidFill>
                            <a:schemeClr val="bg1"/>
                          </a:solidFill>
                        </a:rPr>
                        <a:t>No High School Diploma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population 25 years and older with no high school diploma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Highly educated individuals and societies are reported to have better preparedness and response to disasters, suffered lower negative impacts, and can recover faster (Muttarak &amp; Lutz, 2014).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23257504"/>
                  </a:ext>
                </a:extLst>
              </a:tr>
              <a:tr h="0">
                <a:tc>
                  <a:txBody>
                    <a:bodyPr/>
                    <a:lstStyle/>
                    <a:p>
                      <a:pPr algn="l"/>
                      <a:r>
                        <a:rPr lang="en-US" sz="925" b="1" dirty="0">
                          <a:solidFill>
                            <a:schemeClr val="bg1"/>
                          </a:solidFill>
                        </a:rPr>
                        <a:t>Population Growth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population change from 2010 to 2020</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Although rapid population growth in dense urban areas can contribute to the risk (Cutter et al., 2003) we believe population decrease can be a factor of social vulnerability in WV communities.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Decennial Census (DEC) of 2010 &amp; 2020</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algn="l"/>
                      <a:r>
                        <a:rPr lang="en-US" sz="925" b="1" dirty="0">
                          <a:solidFill>
                            <a:schemeClr val="bg1"/>
                          </a:solidFill>
                        </a:rPr>
                        <a:t>Housing Median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Median dollar values of owner-occupied residential units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The value can be an indicator of building quality. Buildings of low quality cannot withstand flooding adequately and are more vulnerable. Residents in communities with higher median housing values may be more likely to carry flood insurance policies, as their properties represent substantial investments. This can enhance financial preparedness and resilience (Flanagan et al., 2011; Morrow, 1999; Thieken et al., 2008).</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385338">
                <a:tc>
                  <a:txBody>
                    <a:bodyPr/>
                    <a:lstStyle/>
                    <a:p>
                      <a:pPr algn="l"/>
                      <a:r>
                        <a:rPr lang="en-US" sz="925" b="1" dirty="0">
                          <a:solidFill>
                            <a:schemeClr val="bg1"/>
                          </a:solidFill>
                        </a:rPr>
                        <a:t>Mobile Homes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925" b="0" dirty="0">
                          <a:solidFill>
                            <a:schemeClr val="bg1"/>
                          </a:solidFill>
                        </a:rPr>
                        <a:t>Percentage of manufactured homes in the whole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925" b="0" dirty="0">
                          <a:solidFill>
                            <a:schemeClr val="bg1"/>
                          </a:solidFill>
                        </a:rPr>
                        <a:t>Light-weight manufactured homes are not designed for withstanding floods and are more vulnerable to flood damage. </a:t>
                      </a:r>
                    </a:p>
                    <a:p>
                      <a:pPr algn="l"/>
                      <a:r>
                        <a:rPr lang="en-US" sz="925" b="0" dirty="0">
                          <a:solidFill>
                            <a:schemeClr val="bg1"/>
                          </a:solidFill>
                        </a:rPr>
                        <a:t>Communities with a higher prevalence of manufactured homes often encounter more obstacles in achieving resilience, as these structures typically do not offer the same level of security as traditionally constructed homes. </a:t>
                      </a:r>
                    </a:p>
                    <a:p>
                      <a:pPr algn="l"/>
                      <a:r>
                        <a:rPr lang="en-US" sz="925" b="0" dirty="0">
                          <a:solidFill>
                            <a:schemeClr val="bg1"/>
                          </a:solidFill>
                        </a:rPr>
                        <a:t>Moreover, these homes are often situated in regions beyond the urban core, where access to major roadways and public transit systems may be less available.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25" b="0" dirty="0">
                          <a:solidFill>
                            <a:schemeClr val="bg1"/>
                          </a:solidFill>
                        </a:rPr>
                        <a:t>Census 2021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973742822"/>
                  </a:ext>
                </a:extLst>
              </a:tr>
            </a:tbl>
          </a:graphicData>
        </a:graphic>
      </p:graphicFrame>
      <p:sp>
        <p:nvSpPr>
          <p:cNvPr id="5" name="Title 1">
            <a:extLst>
              <a:ext uri="{FF2B5EF4-FFF2-40B4-BE49-F238E27FC236}">
                <a16:creationId xmlns:a16="http://schemas.microsoft.com/office/drawing/2014/main" id="{8E764B0C-F6DE-4F50-885A-969C2E121980}"/>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Indicators; Description, Rationale, and Data Sources</a:t>
            </a:r>
          </a:p>
        </p:txBody>
      </p:sp>
    </p:spTree>
    <p:extLst>
      <p:ext uri="{BB962C8B-B14F-4D97-AF65-F5344CB8AC3E}">
        <p14:creationId xmlns:p14="http://schemas.microsoft.com/office/powerpoint/2010/main" val="133476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Findings</a:t>
            </a:r>
          </a:p>
        </p:txBody>
      </p:sp>
      <p:sp>
        <p:nvSpPr>
          <p:cNvPr id="6" name="TextBox 5">
            <a:extLst>
              <a:ext uri="{FF2B5EF4-FFF2-40B4-BE49-F238E27FC236}">
                <a16:creationId xmlns:a16="http://schemas.microsoft.com/office/drawing/2014/main" id="{BD211699-29E4-4CBF-B9A4-E3A400015991}"/>
              </a:ext>
            </a:extLst>
          </p:cNvPr>
          <p:cNvSpPr txBox="1"/>
          <p:nvPr/>
        </p:nvSpPr>
        <p:spPr>
          <a:xfrm>
            <a:off x="202809" y="491095"/>
            <a:ext cx="5373968" cy="307777"/>
          </a:xfrm>
          <a:prstGeom prst="rect">
            <a:avLst/>
          </a:prstGeom>
          <a:noFill/>
        </p:spPr>
        <p:txBody>
          <a:bodyPr wrap="square">
            <a:spAutoFit/>
          </a:bodyPr>
          <a:lstStyle/>
          <a:p>
            <a:r>
              <a:rPr lang="en-US" sz="1400" b="1" dirty="0">
                <a:solidFill>
                  <a:schemeClr val="accent1">
                    <a:lumMod val="50000"/>
                  </a:schemeClr>
                </a:solidFill>
              </a:rPr>
              <a:t>Top 10 communities with the highest social vulnerability:</a:t>
            </a:r>
          </a:p>
        </p:txBody>
      </p:sp>
      <p:graphicFrame>
        <p:nvGraphicFramePr>
          <p:cNvPr id="2" name="Table 1">
            <a:extLst>
              <a:ext uri="{FF2B5EF4-FFF2-40B4-BE49-F238E27FC236}">
                <a16:creationId xmlns:a16="http://schemas.microsoft.com/office/drawing/2014/main" id="{34B415A0-39F6-4C84-BA20-97B7FB2DCF64}"/>
              </a:ext>
            </a:extLst>
          </p:cNvPr>
          <p:cNvGraphicFramePr>
            <a:graphicFrameLocks noGrp="1"/>
          </p:cNvGraphicFramePr>
          <p:nvPr>
            <p:extLst>
              <p:ext uri="{D42A27DB-BD31-4B8C-83A1-F6EECF244321}">
                <p14:modId xmlns:p14="http://schemas.microsoft.com/office/powerpoint/2010/main" val="2847680712"/>
              </p:ext>
            </p:extLst>
          </p:nvPr>
        </p:nvGraphicFramePr>
        <p:xfrm>
          <a:off x="96235" y="798872"/>
          <a:ext cx="8936157" cy="2365542"/>
        </p:xfrm>
        <a:graphic>
          <a:graphicData uri="http://schemas.openxmlformats.org/drawingml/2006/table">
            <a:tbl>
              <a:tblPr firstRow="1" firstCol="1" bandRow="1">
                <a:tableStyleId>{5C22544A-7EE6-4342-B048-85BDC9FD1C3A}</a:tableStyleId>
              </a:tblPr>
              <a:tblGrid>
                <a:gridCol w="295910">
                  <a:extLst>
                    <a:ext uri="{9D8B030D-6E8A-4147-A177-3AD203B41FA5}">
                      <a16:colId xmlns:a16="http://schemas.microsoft.com/office/drawing/2014/main" val="3359170537"/>
                    </a:ext>
                  </a:extLst>
                </a:gridCol>
                <a:gridCol w="765810">
                  <a:extLst>
                    <a:ext uri="{9D8B030D-6E8A-4147-A177-3AD203B41FA5}">
                      <a16:colId xmlns:a16="http://schemas.microsoft.com/office/drawing/2014/main" val="2038046811"/>
                    </a:ext>
                  </a:extLst>
                </a:gridCol>
                <a:gridCol w="683260">
                  <a:extLst>
                    <a:ext uri="{9D8B030D-6E8A-4147-A177-3AD203B41FA5}">
                      <a16:colId xmlns:a16="http://schemas.microsoft.com/office/drawing/2014/main" val="2563974676"/>
                    </a:ext>
                  </a:extLst>
                </a:gridCol>
                <a:gridCol w="540327">
                  <a:extLst>
                    <a:ext uri="{9D8B030D-6E8A-4147-A177-3AD203B41FA5}">
                      <a16:colId xmlns:a16="http://schemas.microsoft.com/office/drawing/2014/main" val="1330587092"/>
                    </a:ext>
                  </a:extLst>
                </a:gridCol>
                <a:gridCol w="568037">
                  <a:extLst>
                    <a:ext uri="{9D8B030D-6E8A-4147-A177-3AD203B41FA5}">
                      <a16:colId xmlns:a16="http://schemas.microsoft.com/office/drawing/2014/main" val="3155032997"/>
                    </a:ext>
                  </a:extLst>
                </a:gridCol>
                <a:gridCol w="838200">
                  <a:extLst>
                    <a:ext uri="{9D8B030D-6E8A-4147-A177-3AD203B41FA5}">
                      <a16:colId xmlns:a16="http://schemas.microsoft.com/office/drawing/2014/main" val="1692956921"/>
                    </a:ext>
                  </a:extLst>
                </a:gridCol>
                <a:gridCol w="713509">
                  <a:extLst>
                    <a:ext uri="{9D8B030D-6E8A-4147-A177-3AD203B41FA5}">
                      <a16:colId xmlns:a16="http://schemas.microsoft.com/office/drawing/2014/main" val="384319061"/>
                    </a:ext>
                  </a:extLst>
                </a:gridCol>
                <a:gridCol w="724535">
                  <a:extLst>
                    <a:ext uri="{9D8B030D-6E8A-4147-A177-3AD203B41FA5}">
                      <a16:colId xmlns:a16="http://schemas.microsoft.com/office/drawing/2014/main" val="2514779995"/>
                    </a:ext>
                  </a:extLst>
                </a:gridCol>
                <a:gridCol w="807085">
                  <a:extLst>
                    <a:ext uri="{9D8B030D-6E8A-4147-A177-3AD203B41FA5}">
                      <a16:colId xmlns:a16="http://schemas.microsoft.com/office/drawing/2014/main" val="3236122945"/>
                    </a:ext>
                  </a:extLst>
                </a:gridCol>
                <a:gridCol w="784860">
                  <a:extLst>
                    <a:ext uri="{9D8B030D-6E8A-4147-A177-3AD203B41FA5}">
                      <a16:colId xmlns:a16="http://schemas.microsoft.com/office/drawing/2014/main" val="2009403782"/>
                    </a:ext>
                  </a:extLst>
                </a:gridCol>
                <a:gridCol w="899160">
                  <a:extLst>
                    <a:ext uri="{9D8B030D-6E8A-4147-A177-3AD203B41FA5}">
                      <a16:colId xmlns:a16="http://schemas.microsoft.com/office/drawing/2014/main" val="2672255411"/>
                    </a:ext>
                  </a:extLst>
                </a:gridCol>
                <a:gridCol w="775137">
                  <a:extLst>
                    <a:ext uri="{9D8B030D-6E8A-4147-A177-3AD203B41FA5}">
                      <a16:colId xmlns:a16="http://schemas.microsoft.com/office/drawing/2014/main" val="887686639"/>
                    </a:ext>
                  </a:extLst>
                </a:gridCol>
                <a:gridCol w="540327">
                  <a:extLst>
                    <a:ext uri="{9D8B030D-6E8A-4147-A177-3AD203B41FA5}">
                      <a16:colId xmlns:a16="http://schemas.microsoft.com/office/drawing/2014/main" val="1286053944"/>
                    </a:ext>
                  </a:extLst>
                </a:gridCol>
              </a:tblGrid>
              <a:tr h="256326">
                <a:tc gridSpan="13">
                  <a:txBody>
                    <a:bodyPr/>
                    <a:lstStyle/>
                    <a:p>
                      <a:pPr marL="0" marR="0" algn="l">
                        <a:lnSpc>
                          <a:spcPct val="107000"/>
                        </a:lnSpc>
                        <a:spcBef>
                          <a:spcPts val="0"/>
                        </a:spcBef>
                        <a:spcAft>
                          <a:spcPts val="0"/>
                        </a:spcAft>
                      </a:pPr>
                      <a:r>
                        <a:rPr lang="en-US" sz="1200" dirty="0">
                          <a:effectLst/>
                          <a:latin typeface="+mn-lt"/>
                        </a:rPr>
                        <a:t>WV SVI, Top 10 Communities</a:t>
                      </a:r>
                      <a:endParaRPr lang="en-US" sz="1200" dirty="0">
                        <a:effectLst/>
                        <a:latin typeface="+mn-lt"/>
                        <a:cs typeface="Arial" panose="020B0604020202020204" pitchFamily="34" charset="0"/>
                      </a:endParaRPr>
                    </a:p>
                  </a:txBody>
                  <a:tcPr marL="68580" marR="68580" marT="0" marB="0" anchor="ctr">
                    <a:solidFill>
                      <a:srgbClr val="5B73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5B739B"/>
                    </a:solidFill>
                  </a:tcPr>
                </a:tc>
                <a:tc hMerge="1">
                  <a:txBody>
                    <a:bodyPr/>
                    <a:lstStyle/>
                    <a:p>
                      <a:pPr marL="0" marR="0" algn="ctr">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5B739B"/>
                    </a:solidFill>
                  </a:tcPr>
                </a:tc>
                <a:tc hMerge="1">
                  <a:txBody>
                    <a:bodyPr/>
                    <a:lstStyle/>
                    <a:p>
                      <a:pPr marL="0" marR="0" algn="ctr">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5B739B"/>
                    </a:solidFill>
                  </a:tcPr>
                </a:tc>
                <a:tc hMerge="1">
                  <a:txBody>
                    <a:bodyPr/>
                    <a:lstStyle/>
                    <a:p>
                      <a:pPr marL="0" marR="0" algn="ctr">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5B739B"/>
                    </a:solidFill>
                  </a:tcPr>
                </a:tc>
                <a:tc hMerge="1">
                  <a:txBody>
                    <a:bodyPr/>
                    <a:lstStyle/>
                    <a:p>
                      <a:endParaRPr lang="en-US"/>
                    </a:p>
                  </a:txBody>
                  <a:tcPr/>
                </a:tc>
                <a:extLst>
                  <a:ext uri="{0D108BD9-81ED-4DB2-BD59-A6C34878D82A}">
                    <a16:rowId xmlns:a16="http://schemas.microsoft.com/office/drawing/2014/main" val="1261700535"/>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Rank</a:t>
                      </a:r>
                    </a:p>
                  </a:txBody>
                  <a:tcPr marL="68580" marR="68580" marT="0" marB="0" vert="vert" anchor="ctr"/>
                </a:tc>
                <a:tc>
                  <a:txBody>
                    <a:bodyPr/>
                    <a:lstStyle/>
                    <a:p>
                      <a:pPr marL="0" marR="0" algn="l">
                        <a:lnSpc>
                          <a:spcPct val="107000"/>
                        </a:lnSpc>
                        <a:spcBef>
                          <a:spcPts val="0"/>
                        </a:spcBef>
                        <a:spcAft>
                          <a:spcPts val="0"/>
                        </a:spcAft>
                      </a:pPr>
                      <a:r>
                        <a:rPr lang="en-US" sz="1000" b="1" dirty="0">
                          <a:solidFill>
                            <a:schemeClr val="bg1"/>
                          </a:solidFill>
                          <a:effectLst/>
                          <a:latin typeface="+mn-lt"/>
                        </a:rPr>
                        <a:t>Community</a:t>
                      </a: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1000" dirty="0">
                          <a:solidFill>
                            <a:schemeClr val="bg1"/>
                          </a:solidFill>
                          <a:effectLst/>
                          <a:latin typeface="+mn-lt"/>
                        </a:rPr>
                        <a:t>County</a:t>
                      </a: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rPr>
                        <a:t>RPDC Region</a:t>
                      </a: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POV_RT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UNEMP_RT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V_AGE_RT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DISABL_RT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NOHSDP_RT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POP_CH_RT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MED_HU_VAL</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MOBILE_H_RT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b="1" dirty="0">
                          <a:solidFill>
                            <a:schemeClr val="bg1"/>
                          </a:solidFill>
                          <a:effectLst/>
                          <a:latin typeface="+mn-lt"/>
                          <a:ea typeface="Calibri" panose="020F0502020204030204" pitchFamily="34" charset="0"/>
                          <a:cs typeface="Arial" panose="020B0604020202020204" pitchFamily="34" charset="0"/>
                        </a:rPr>
                        <a:t>INDEX_SC</a:t>
                      </a:r>
                    </a:p>
                  </a:txBody>
                  <a:tcPr marL="68580" marR="68580" marT="0" marB="0" anchor="ctr">
                    <a:solidFill>
                      <a:schemeClr val="accent1"/>
                    </a:solidFill>
                  </a:tcPr>
                </a:tc>
                <a:extLst>
                  <a:ext uri="{0D108BD9-81ED-4DB2-BD59-A6C34878D82A}">
                    <a16:rowId xmlns:a16="http://schemas.microsoft.com/office/drawing/2014/main" val="2990729474"/>
                  </a:ext>
                </a:extLst>
              </a:tr>
              <a:tr h="155575">
                <a:tc gridSpan="13">
                  <a:txBody>
                    <a:bodyPr/>
                    <a:lstStyle/>
                    <a:p>
                      <a:pPr marL="0" marR="0" algn="l">
                        <a:lnSpc>
                          <a:spcPct val="107000"/>
                        </a:lnSpc>
                        <a:spcBef>
                          <a:spcPts val="0"/>
                        </a:spcBef>
                        <a:spcAft>
                          <a:spcPts val="0"/>
                        </a:spcAft>
                      </a:pPr>
                      <a:r>
                        <a:rPr lang="en-US" sz="1000" b="1" dirty="0">
                          <a:effectLst/>
                          <a:latin typeface="+mn-lt"/>
                        </a:rPr>
                        <a:t>INCORPORATED</a:t>
                      </a:r>
                      <a:endParaRPr lang="en-US" sz="1000" b="1" dirty="0">
                        <a:effectLst/>
                        <a:latin typeface="+mn-lt"/>
                        <a:cs typeface="Arial" panose="020B0604020202020204" pitchFamily="34" charset="0"/>
                      </a:endParaRPr>
                    </a:p>
                  </a:txBody>
                  <a:tcPr marL="68580" marR="68580" marT="0" marB="0" anchor="b">
                    <a:solidFill>
                      <a:srgbClr val="5B73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endParaRPr lang="en-US"/>
                    </a:p>
                  </a:txBody>
                  <a:tcPr/>
                </a:tc>
                <a:extLst>
                  <a:ext uri="{0D108BD9-81ED-4DB2-BD59-A6C34878D82A}">
                    <a16:rowId xmlns:a16="http://schemas.microsoft.com/office/drawing/2014/main" val="7743256"/>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a:t>
                      </a:r>
                    </a:p>
                  </a:txBody>
                  <a:tcPr marL="68580" marR="68580" marT="0" marB="0" anchor="ctr"/>
                </a:tc>
                <a:tc>
                  <a:txBody>
                    <a:bodyPr/>
                    <a:lstStyle/>
                    <a:p>
                      <a:pPr marL="0" marR="0">
                        <a:lnSpc>
                          <a:spcPct val="107000"/>
                        </a:lnSpc>
                        <a:spcBef>
                          <a:spcPts val="0"/>
                        </a:spcBef>
                        <a:spcAft>
                          <a:spcPts val="0"/>
                        </a:spcAft>
                      </a:pPr>
                      <a:r>
                        <a:rPr lang="en-US" sz="1000" b="1" dirty="0" err="1">
                          <a:effectLst/>
                          <a:latin typeface="+mn-lt"/>
                          <a:ea typeface="Calibri" panose="020F0502020204030204" pitchFamily="34" charset="0"/>
                          <a:cs typeface="Arial" panose="020B0604020202020204" pitchFamily="34" charset="0"/>
                        </a:rPr>
                        <a:t>Anawalt</a:t>
                      </a:r>
                      <a:endParaRPr lang="en-US" sz="10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McDowell</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1</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mn-lt"/>
                        </a:rPr>
                        <a:t>25.8%</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mn-lt"/>
                        </a:rPr>
                        <a:t>51.4%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mn-lt"/>
                        </a:rPr>
                        <a:t>46.8%</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mn-lt"/>
                        </a:rPr>
                        <a:t>45.6%</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mn-lt"/>
                        </a:rPr>
                        <a:t>64.9%</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mn-lt"/>
                        </a:rPr>
                        <a:t>-27.0%</a:t>
                      </a:r>
                    </a:p>
                  </a:txBody>
                  <a:tcPr marL="7620" marR="7620" marT="7620" marB="0" anchor="b">
                    <a:solidFill>
                      <a:srgbClr val="CAD7EE"/>
                    </a:solidFill>
                  </a:tcPr>
                </a:tc>
                <a:tc>
                  <a:txBody>
                    <a:bodyPr/>
                    <a:lstStyle/>
                    <a:p>
                      <a:pPr algn="ctr" fontAlgn="b"/>
                      <a:r>
                        <a:rPr lang="en-US" sz="1000" b="0" i="0" u="none" strike="noStrike">
                          <a:solidFill>
                            <a:srgbClr val="000000"/>
                          </a:solidFill>
                          <a:effectLst/>
                          <a:latin typeface="+mn-lt"/>
                        </a:rPr>
                        <a:t>$20,700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mn-lt"/>
                        </a:rPr>
                        <a:t>33.0%</a:t>
                      </a:r>
                    </a:p>
                  </a:txBody>
                  <a:tcPr marL="7620" marR="7620" marT="7620" marB="0" anchor="b">
                    <a:solidFill>
                      <a:srgbClr val="CAD7EE"/>
                    </a:solidFill>
                  </a:tcPr>
                </a:tc>
                <a:tc>
                  <a:txBody>
                    <a:bodyPr/>
                    <a:lstStyle/>
                    <a:p>
                      <a:pPr algn="ctr" fontAlgn="b"/>
                      <a:r>
                        <a:rPr lang="en-US" sz="1000" b="1" kern="1200">
                          <a:solidFill>
                            <a:srgbClr val="A50021"/>
                          </a:solidFill>
                          <a:latin typeface="+mn-lt"/>
                          <a:ea typeface="+mn-ea"/>
                          <a:cs typeface="+mn-cs"/>
                        </a:rPr>
                        <a:t>100.0%</a:t>
                      </a:r>
                      <a:endParaRPr lang="en-US" sz="1000" b="0" i="0" u="none" strike="noStrike" dirty="0">
                        <a:solidFill>
                          <a:srgbClr val="000000"/>
                        </a:solidFill>
                        <a:effectLst/>
                        <a:latin typeface="+mn-lt"/>
                      </a:endParaRPr>
                    </a:p>
                  </a:txBody>
                  <a:tcPr marL="7620" marR="7620" marT="7620" marB="0" anchor="b">
                    <a:solidFill>
                      <a:srgbClr val="E898A8"/>
                    </a:solidFill>
                  </a:tcPr>
                </a:tc>
                <a:extLst>
                  <a:ext uri="{0D108BD9-81ED-4DB2-BD59-A6C34878D82A}">
                    <a16:rowId xmlns:a16="http://schemas.microsoft.com/office/drawing/2014/main" val="3108588332"/>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War</a:t>
                      </a:r>
                    </a:p>
                  </a:txBody>
                  <a:tcPr marL="68580" marR="68580" marT="0" marB="0" anchor="ctr">
                    <a:solidFill>
                      <a:srgbClr val="EAEFF7"/>
                    </a:solidFill>
                  </a:tcP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McDowell</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44.6%</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68.2%</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43.9%</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36.1%</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28.3%</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-27.7%</a:t>
                      </a:r>
                    </a:p>
                  </a:txBody>
                  <a:tcPr marL="7620" marR="7620" marT="7620" marB="0" anchor="b">
                    <a:solidFill>
                      <a:srgbClr val="EAEFF7"/>
                    </a:solidFill>
                  </a:tcPr>
                </a:tc>
                <a:tc>
                  <a:txBody>
                    <a:bodyPr/>
                    <a:lstStyle/>
                    <a:p>
                      <a:pPr algn="ctr" fontAlgn="b"/>
                      <a:r>
                        <a:rPr lang="en-US" sz="1000" b="0" i="0" u="none" strike="noStrike">
                          <a:solidFill>
                            <a:srgbClr val="000000"/>
                          </a:solidFill>
                          <a:effectLst/>
                          <a:latin typeface="Calibri" panose="020F0502020204030204" pitchFamily="34" charset="0"/>
                        </a:rPr>
                        <a:t>$35,100</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15.0%</a:t>
                      </a:r>
                    </a:p>
                  </a:txBody>
                  <a:tcPr marL="7620" marR="7620" marT="7620" marB="0" anchor="b">
                    <a:solidFill>
                      <a:srgbClr val="EAEFF7"/>
                    </a:solidFill>
                  </a:tcPr>
                </a:tc>
                <a:tc>
                  <a:txBody>
                    <a:bodyPr/>
                    <a:lstStyle/>
                    <a:p>
                      <a:pPr algn="ctr" fontAlgn="b"/>
                      <a:r>
                        <a:rPr lang="en-US" sz="1000" b="1" kern="1200">
                          <a:solidFill>
                            <a:srgbClr val="A50021"/>
                          </a:solidFill>
                          <a:latin typeface="+mn-lt"/>
                          <a:ea typeface="+mn-ea"/>
                          <a:cs typeface="+mn-cs"/>
                        </a:rPr>
                        <a:t>99.6%</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137507519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Smithfield</a:t>
                      </a:r>
                    </a:p>
                  </a:txBody>
                  <a:tcPr marL="68580" marR="68580" marT="0" marB="0" anchor="ct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Wetzel</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10</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60.4%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70.6%</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53.0%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41.0%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31.3%</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-29.0%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$90,000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8.7%</a:t>
                      </a:r>
                    </a:p>
                  </a:txBody>
                  <a:tcPr marL="7620" marR="7620" marT="7620" marB="0" anchor="b">
                    <a:solidFill>
                      <a:srgbClr val="CAD7EE"/>
                    </a:solidFill>
                  </a:tcPr>
                </a:tc>
                <a:tc>
                  <a:txBody>
                    <a:bodyPr/>
                    <a:lstStyle/>
                    <a:p>
                      <a:pPr algn="ctr" fontAlgn="b"/>
                      <a:r>
                        <a:rPr lang="en-US" sz="1000" b="1" kern="1200">
                          <a:solidFill>
                            <a:srgbClr val="A50021"/>
                          </a:solidFill>
                          <a:latin typeface="+mn-lt"/>
                          <a:ea typeface="+mn-ea"/>
                          <a:cs typeface="+mn-cs"/>
                        </a:rPr>
                        <a:t>99.1%</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41826038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4</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Auburn</a:t>
                      </a:r>
                    </a:p>
                  </a:txBody>
                  <a:tcPr marL="68580" marR="68580" marT="0" marB="0" anchor="ct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Ritchie</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5</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36.0%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57.1%</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35.5%</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41.9%</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32.5%</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-18.6%</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$36,300</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13.3%</a:t>
                      </a:r>
                    </a:p>
                  </a:txBody>
                  <a:tcPr marL="7620" marR="7620" marT="7620" marB="0" anchor="b">
                    <a:solidFill>
                      <a:srgbClr val="EAEFF7"/>
                    </a:solidFill>
                  </a:tcPr>
                </a:tc>
                <a:tc>
                  <a:txBody>
                    <a:bodyPr/>
                    <a:lstStyle/>
                    <a:p>
                      <a:pPr algn="ctr" fontAlgn="b"/>
                      <a:r>
                        <a:rPr lang="en-US" sz="1000" b="1" kern="1200">
                          <a:solidFill>
                            <a:srgbClr val="A50021"/>
                          </a:solidFill>
                          <a:latin typeface="+mn-lt"/>
                          <a:ea typeface="+mn-ea"/>
                          <a:cs typeface="+mn-cs"/>
                        </a:rPr>
                        <a:t>98.7%</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362376227"/>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5</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Lester</a:t>
                      </a:r>
                    </a:p>
                  </a:txBody>
                  <a:tcPr marL="68580" marR="68580" marT="0" marB="0" anchor="ctr"/>
                </a:tc>
                <a:tc>
                  <a:txBody>
                    <a:bodyPr/>
                    <a:lstStyle/>
                    <a:p>
                      <a:pPr marL="0" marR="0">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Raleigh</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1</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56.0%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42.9%</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53.2%</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30.2%</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22.8%</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-2.9%</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$75,200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31.3%</a:t>
                      </a:r>
                    </a:p>
                  </a:txBody>
                  <a:tcPr marL="7620" marR="7620" marT="7620" marB="0" anchor="b">
                    <a:solidFill>
                      <a:srgbClr val="CAD7EE"/>
                    </a:solidFill>
                  </a:tcPr>
                </a:tc>
                <a:tc>
                  <a:txBody>
                    <a:bodyPr/>
                    <a:lstStyle/>
                    <a:p>
                      <a:pPr algn="ctr" fontAlgn="b"/>
                      <a:r>
                        <a:rPr lang="en-US" sz="1000" b="1" kern="1200" dirty="0">
                          <a:solidFill>
                            <a:srgbClr val="A50021"/>
                          </a:solidFill>
                          <a:latin typeface="+mn-lt"/>
                          <a:ea typeface="+mn-ea"/>
                          <a:cs typeface="+mn-cs"/>
                        </a:rPr>
                        <a:t>98.2%</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765680865"/>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6</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Reedy</a:t>
                      </a:r>
                    </a:p>
                  </a:txBody>
                  <a:tcPr marL="68580" marR="68580" marT="0" marB="0" anchor="ct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Roane</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5</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29.8%</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46.2%</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53.3%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29.2%</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17.9%</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-17.6%</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$55,800</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8.8%</a:t>
                      </a:r>
                    </a:p>
                  </a:txBody>
                  <a:tcPr marL="7620" marR="7620" marT="7620" marB="0" anchor="b">
                    <a:solidFill>
                      <a:srgbClr val="EAEFF7"/>
                    </a:solidFill>
                  </a:tcPr>
                </a:tc>
                <a:tc>
                  <a:txBody>
                    <a:bodyPr/>
                    <a:lstStyle/>
                    <a:p>
                      <a:pPr algn="ctr" fontAlgn="b"/>
                      <a:r>
                        <a:rPr lang="en-US" sz="1000" b="1" kern="1200">
                          <a:solidFill>
                            <a:srgbClr val="A50021"/>
                          </a:solidFill>
                          <a:latin typeface="+mn-lt"/>
                          <a:ea typeface="+mn-ea"/>
                          <a:cs typeface="+mn-cs"/>
                        </a:rPr>
                        <a:t>97.8%</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1030859055"/>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7</a:t>
                      </a:r>
                    </a:p>
                  </a:txBody>
                  <a:tcPr marL="68580" marR="68580" marT="0" marB="0" anchor="ctr"/>
                </a:tc>
                <a:tc>
                  <a:txBody>
                    <a:bodyPr/>
                    <a:lstStyle/>
                    <a:p>
                      <a:pPr marL="0" marR="0">
                        <a:lnSpc>
                          <a:spcPct val="107000"/>
                        </a:lnSpc>
                        <a:spcBef>
                          <a:spcPts val="0"/>
                        </a:spcBef>
                        <a:spcAft>
                          <a:spcPts val="0"/>
                        </a:spcAft>
                      </a:pPr>
                      <a:r>
                        <a:rPr lang="en-US" sz="1000" b="1" dirty="0" err="1">
                          <a:effectLst/>
                          <a:latin typeface="+mn-lt"/>
                          <a:ea typeface="Calibri" panose="020F0502020204030204" pitchFamily="34" charset="0"/>
                          <a:cs typeface="Arial" panose="020B0604020202020204" pitchFamily="34" charset="0"/>
                        </a:rPr>
                        <a:t>Matewan</a:t>
                      </a:r>
                      <a:endParaRPr lang="en-US" sz="10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Mingo</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38.3%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41.4%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40.7%</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43.4%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19.4%</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-17.4%</a:t>
                      </a:r>
                    </a:p>
                  </a:txBody>
                  <a:tcPr marL="7620" marR="7620" marT="7620"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$90,100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18.9%</a:t>
                      </a:r>
                    </a:p>
                  </a:txBody>
                  <a:tcPr marL="7620" marR="7620" marT="7620" marB="0" anchor="b">
                    <a:solidFill>
                      <a:srgbClr val="CAD7EE"/>
                    </a:solidFill>
                  </a:tcPr>
                </a:tc>
                <a:tc>
                  <a:txBody>
                    <a:bodyPr/>
                    <a:lstStyle/>
                    <a:p>
                      <a:pPr algn="ctr" fontAlgn="b"/>
                      <a:r>
                        <a:rPr lang="en-US" sz="1000" b="1" kern="1200">
                          <a:solidFill>
                            <a:srgbClr val="A50021"/>
                          </a:solidFill>
                          <a:latin typeface="+mn-lt"/>
                          <a:ea typeface="+mn-ea"/>
                          <a:cs typeface="+mn-cs"/>
                        </a:rPr>
                        <a:t>97.4%</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288096736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8</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Clay</a:t>
                      </a:r>
                    </a:p>
                  </a:txBody>
                  <a:tcPr marL="68580" marR="68580" marT="0" marB="0" anchor="ct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Clay</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mn-lt"/>
                        </a:rPr>
                        <a:t>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63.0%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26.3%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50.3%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23.3%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23.1%</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-19.3%</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$71,400</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9.6%</a:t>
                      </a:r>
                    </a:p>
                  </a:txBody>
                  <a:tcPr marL="7620" marR="7620" marT="7620" marB="0" anchor="b">
                    <a:solidFill>
                      <a:srgbClr val="EAEFF7"/>
                    </a:solidFill>
                  </a:tcPr>
                </a:tc>
                <a:tc>
                  <a:txBody>
                    <a:bodyPr/>
                    <a:lstStyle/>
                    <a:p>
                      <a:pPr algn="ctr" fontAlgn="b"/>
                      <a:r>
                        <a:rPr lang="en-US" sz="1000" b="1" kern="1200">
                          <a:solidFill>
                            <a:srgbClr val="A50021"/>
                          </a:solidFill>
                          <a:latin typeface="+mn-lt"/>
                          <a:ea typeface="+mn-ea"/>
                          <a:cs typeface="+mn-cs"/>
                        </a:rPr>
                        <a:t>96.9%</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174636220"/>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9</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Pax</a:t>
                      </a:r>
                    </a:p>
                  </a:txBody>
                  <a:tcPr marL="68580" marR="68580" marT="0" marB="0" anchor="ctr"/>
                </a:tc>
                <a:tc>
                  <a:txBody>
                    <a:bodyPr/>
                    <a:lstStyle/>
                    <a:p>
                      <a:pPr marL="0" marR="0">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Fayette</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4</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32.7%</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69.7%</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22.3%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marL="0" marR="0" algn="ctr">
                        <a:lnSpc>
                          <a:spcPct val="107000"/>
                        </a:lnSpc>
                        <a:spcBef>
                          <a:spcPts val="0"/>
                        </a:spcBef>
                        <a:spcAft>
                          <a:spcPts val="0"/>
                        </a:spcAft>
                      </a:pPr>
                      <a:r>
                        <a:rPr lang="en-US" sz="1000" b="0" i="0" u="none" strike="noStrike">
                          <a:solidFill>
                            <a:srgbClr val="000000"/>
                          </a:solidFill>
                          <a:effectLst/>
                          <a:latin typeface="Calibri" panose="020F0502020204030204" pitchFamily="34" charset="0"/>
                        </a:rPr>
                        <a:t>43.7%</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20.3%</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-18.6%</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$47,100</a:t>
                      </a:r>
                    </a:p>
                  </a:txBody>
                  <a:tcPr marL="7620" marR="7620" marT="7620"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16.7%</a:t>
                      </a:r>
                    </a:p>
                  </a:txBody>
                  <a:tcPr marL="7620" marR="7620" marT="7620" marB="0" anchor="b">
                    <a:solidFill>
                      <a:srgbClr val="CAD7EE"/>
                    </a:solidFill>
                  </a:tcPr>
                </a:tc>
                <a:tc>
                  <a:txBody>
                    <a:bodyPr/>
                    <a:lstStyle/>
                    <a:p>
                      <a:pPr algn="ctr" fontAlgn="b"/>
                      <a:r>
                        <a:rPr lang="en-US" sz="1000" b="1" kern="1200">
                          <a:solidFill>
                            <a:srgbClr val="A50021"/>
                          </a:solidFill>
                          <a:latin typeface="+mn-lt"/>
                          <a:ea typeface="+mn-ea"/>
                          <a:cs typeface="+mn-cs"/>
                        </a:rPr>
                        <a:t>96.5%</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2556966370"/>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10</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Delbarton</a:t>
                      </a:r>
                    </a:p>
                  </a:txBody>
                  <a:tcPr marL="68580" marR="68580" marT="0" marB="0" anchor="ctr"/>
                </a:tc>
                <a:tc>
                  <a:txBody>
                    <a:bodyPr/>
                    <a:lstStyle/>
                    <a:p>
                      <a:pPr marL="0" marR="0">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Mingo</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30.4%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32.4%</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31.3%</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marL="0" marR="0" algn="ctr">
                        <a:lnSpc>
                          <a:spcPct val="107000"/>
                        </a:lnSpc>
                        <a:spcBef>
                          <a:spcPts val="0"/>
                        </a:spcBef>
                        <a:spcAft>
                          <a:spcPts val="0"/>
                        </a:spcAft>
                      </a:pPr>
                      <a:r>
                        <a:rPr lang="en-US" sz="1000" b="0" i="0" u="none" strike="noStrike" dirty="0">
                          <a:solidFill>
                            <a:srgbClr val="000000"/>
                          </a:solidFill>
                          <a:effectLst/>
                          <a:latin typeface="Calibri" panose="020F0502020204030204" pitchFamily="34" charset="0"/>
                        </a:rPr>
                        <a:t>46.0%</a:t>
                      </a:r>
                      <a:endParaRPr lang="en-US" sz="1000" dirty="0">
                        <a:effectLst/>
                        <a:latin typeface="+mn-lt"/>
                        <a:ea typeface="Calibri" panose="020F0502020204030204" pitchFamily="34" charset="0"/>
                        <a:cs typeface="Arial" panose="020B0604020202020204" pitchFamily="34" charset="0"/>
                      </a:endParaRP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28.5%</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-27.1%</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$82,700</a:t>
                      </a:r>
                    </a:p>
                  </a:txBody>
                  <a:tcPr marL="7620" marR="7620" marT="7620"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34.4%</a:t>
                      </a:r>
                    </a:p>
                  </a:txBody>
                  <a:tcPr marL="7620" marR="7620" marT="7620" marB="0" anchor="b">
                    <a:solidFill>
                      <a:srgbClr val="EAEFF7"/>
                    </a:solidFill>
                  </a:tcPr>
                </a:tc>
                <a:tc>
                  <a:txBody>
                    <a:bodyPr/>
                    <a:lstStyle/>
                    <a:p>
                      <a:pPr algn="ctr" fontAlgn="b"/>
                      <a:r>
                        <a:rPr lang="en-US" sz="1000" b="1" kern="1200" dirty="0">
                          <a:solidFill>
                            <a:srgbClr val="A50021"/>
                          </a:solidFill>
                          <a:latin typeface="+mn-lt"/>
                          <a:ea typeface="+mn-ea"/>
                          <a:cs typeface="+mn-cs"/>
                        </a:rPr>
                        <a:t>96.0%</a:t>
                      </a:r>
                      <a:endParaRPr lang="en-US" sz="1000" b="0" i="0" u="none" strike="noStrike" dirty="0">
                        <a:solidFill>
                          <a:srgbClr val="000000"/>
                        </a:solidFill>
                        <a:effectLst/>
                        <a:latin typeface="Calibri" panose="020F0502020204030204" pitchFamily="34" charset="0"/>
                      </a:endParaRPr>
                    </a:p>
                  </a:txBody>
                  <a:tcPr marL="7620" marR="7620" marT="7620" marB="0" anchor="b">
                    <a:solidFill>
                      <a:srgbClr val="E898A8"/>
                    </a:solidFill>
                  </a:tcPr>
                </a:tc>
                <a:extLst>
                  <a:ext uri="{0D108BD9-81ED-4DB2-BD59-A6C34878D82A}">
                    <a16:rowId xmlns:a16="http://schemas.microsoft.com/office/drawing/2014/main" val="3276007585"/>
                  </a:ext>
                </a:extLst>
              </a:tr>
            </a:tbl>
          </a:graphicData>
        </a:graphic>
      </p:graphicFrame>
      <p:sp>
        <p:nvSpPr>
          <p:cNvPr id="9" name="TextBox 8">
            <a:extLst>
              <a:ext uri="{FF2B5EF4-FFF2-40B4-BE49-F238E27FC236}">
                <a16:creationId xmlns:a16="http://schemas.microsoft.com/office/drawing/2014/main" id="{145E3043-6AE9-4BC1-9DAB-B809373FB9A0}"/>
              </a:ext>
            </a:extLst>
          </p:cNvPr>
          <p:cNvSpPr txBox="1"/>
          <p:nvPr/>
        </p:nvSpPr>
        <p:spPr>
          <a:xfrm>
            <a:off x="2063063" y="5802668"/>
            <a:ext cx="2588238" cy="553998"/>
          </a:xfrm>
          <a:prstGeom prst="rect">
            <a:avLst/>
          </a:prstGeom>
          <a:noFill/>
        </p:spPr>
        <p:txBody>
          <a:bodyPr wrap="square">
            <a:spAutoFit/>
          </a:bodyPr>
          <a:lstStyle/>
          <a:p>
            <a:r>
              <a:rPr lang="en-US" sz="1000" b="1" i="1" dirty="0"/>
              <a:t>Socioeconomic Status:</a:t>
            </a:r>
          </a:p>
          <a:p>
            <a:r>
              <a:rPr lang="en-US" sz="1000" b="1" dirty="0"/>
              <a:t>POV_RT: </a:t>
            </a:r>
            <a:r>
              <a:rPr lang="en-US" sz="1000" dirty="0"/>
              <a:t>Poverty rate</a:t>
            </a:r>
          </a:p>
          <a:p>
            <a:r>
              <a:rPr lang="en-US" sz="1000" b="1" dirty="0"/>
              <a:t>UNEMP_RT: </a:t>
            </a:r>
            <a:r>
              <a:rPr lang="en-US" sz="1000" dirty="0"/>
              <a:t>Unemployment rate</a:t>
            </a:r>
          </a:p>
        </p:txBody>
      </p:sp>
      <p:sp>
        <p:nvSpPr>
          <p:cNvPr id="10" name="TextBox 9">
            <a:extLst>
              <a:ext uri="{FF2B5EF4-FFF2-40B4-BE49-F238E27FC236}">
                <a16:creationId xmlns:a16="http://schemas.microsoft.com/office/drawing/2014/main" id="{A8CEBAA4-2875-430F-A2BE-B51D603AF92F}"/>
              </a:ext>
            </a:extLst>
          </p:cNvPr>
          <p:cNvSpPr txBox="1"/>
          <p:nvPr/>
        </p:nvSpPr>
        <p:spPr>
          <a:xfrm>
            <a:off x="4086129" y="5802668"/>
            <a:ext cx="2588238" cy="861774"/>
          </a:xfrm>
          <a:prstGeom prst="rect">
            <a:avLst/>
          </a:prstGeom>
          <a:noFill/>
        </p:spPr>
        <p:txBody>
          <a:bodyPr wrap="square">
            <a:spAutoFit/>
          </a:bodyPr>
          <a:lstStyle/>
          <a:p>
            <a:r>
              <a:rPr lang="en-US" sz="1000" b="1" i="1" dirty="0"/>
              <a:t>Population Characteristics:</a:t>
            </a:r>
          </a:p>
          <a:p>
            <a:r>
              <a:rPr lang="en-US" sz="1000" b="1" dirty="0"/>
              <a:t>V_AGE_RT: </a:t>
            </a:r>
            <a:r>
              <a:rPr lang="en-US" sz="1000" dirty="0"/>
              <a:t>Vulnerable ages ratio</a:t>
            </a:r>
          </a:p>
          <a:p>
            <a:r>
              <a:rPr lang="en-US" sz="1000" b="1" dirty="0"/>
              <a:t>DISABL_RT: </a:t>
            </a:r>
            <a:r>
              <a:rPr lang="en-US" sz="1000" dirty="0"/>
              <a:t>Disability ratio</a:t>
            </a:r>
          </a:p>
          <a:p>
            <a:r>
              <a:rPr lang="en-US" sz="1000" b="1" dirty="0"/>
              <a:t>NOHSDP_RT: </a:t>
            </a:r>
            <a:r>
              <a:rPr lang="en-US" sz="1000" dirty="0"/>
              <a:t>No high school diploma ratio</a:t>
            </a:r>
          </a:p>
          <a:p>
            <a:r>
              <a:rPr lang="en-US" sz="1000" b="1" dirty="0"/>
              <a:t>POP_CH_RT: </a:t>
            </a:r>
            <a:r>
              <a:rPr lang="en-US" sz="1000" dirty="0"/>
              <a:t>Population change rate</a:t>
            </a:r>
          </a:p>
        </p:txBody>
      </p:sp>
      <p:sp>
        <p:nvSpPr>
          <p:cNvPr id="11" name="TextBox 10">
            <a:extLst>
              <a:ext uri="{FF2B5EF4-FFF2-40B4-BE49-F238E27FC236}">
                <a16:creationId xmlns:a16="http://schemas.microsoft.com/office/drawing/2014/main" id="{7C9F3F0F-E3D3-4C46-9A6B-7E9C37480EE6}"/>
              </a:ext>
            </a:extLst>
          </p:cNvPr>
          <p:cNvSpPr txBox="1"/>
          <p:nvPr/>
        </p:nvSpPr>
        <p:spPr>
          <a:xfrm>
            <a:off x="6555762" y="5802668"/>
            <a:ext cx="2588238" cy="553998"/>
          </a:xfrm>
          <a:prstGeom prst="rect">
            <a:avLst/>
          </a:prstGeom>
          <a:noFill/>
        </p:spPr>
        <p:txBody>
          <a:bodyPr wrap="square">
            <a:spAutoFit/>
          </a:bodyPr>
          <a:lstStyle/>
          <a:p>
            <a:r>
              <a:rPr lang="en-US" sz="1000" b="1" i="1" dirty="0"/>
              <a:t>Housing Characteristics:</a:t>
            </a:r>
          </a:p>
          <a:p>
            <a:r>
              <a:rPr lang="en-US" sz="1000" b="1" dirty="0"/>
              <a:t>MED_HU_VAL: </a:t>
            </a:r>
            <a:r>
              <a:rPr lang="en-US" sz="1000" dirty="0"/>
              <a:t>Median housing value</a:t>
            </a:r>
          </a:p>
          <a:p>
            <a:r>
              <a:rPr lang="en-US" sz="1000" b="1" dirty="0"/>
              <a:t>MOBILE_H_RT: </a:t>
            </a:r>
            <a:r>
              <a:rPr lang="en-US" sz="1000" dirty="0"/>
              <a:t>Percentage of mobile homes</a:t>
            </a:r>
          </a:p>
        </p:txBody>
      </p:sp>
      <p:sp>
        <p:nvSpPr>
          <p:cNvPr id="12" name="TextBox 11">
            <a:extLst>
              <a:ext uri="{FF2B5EF4-FFF2-40B4-BE49-F238E27FC236}">
                <a16:creationId xmlns:a16="http://schemas.microsoft.com/office/drawing/2014/main" id="{FC440C0D-712A-4BDF-9B46-F2C76F5917FE}"/>
              </a:ext>
            </a:extLst>
          </p:cNvPr>
          <p:cNvSpPr txBox="1"/>
          <p:nvPr/>
        </p:nvSpPr>
        <p:spPr>
          <a:xfrm>
            <a:off x="64143" y="5815473"/>
            <a:ext cx="1791240" cy="400110"/>
          </a:xfrm>
          <a:prstGeom prst="rect">
            <a:avLst/>
          </a:prstGeom>
          <a:noFill/>
        </p:spPr>
        <p:txBody>
          <a:bodyPr wrap="square">
            <a:spAutoFit/>
          </a:bodyPr>
          <a:lstStyle/>
          <a:p>
            <a:r>
              <a:rPr lang="en-US" sz="1000" b="1" dirty="0"/>
              <a:t>INDEX_SC: </a:t>
            </a:r>
            <a:r>
              <a:rPr lang="en-US" sz="1000" dirty="0"/>
              <a:t>Cumulative index score for WV SVI (0% to 100%)</a:t>
            </a:r>
          </a:p>
        </p:txBody>
      </p:sp>
      <p:graphicFrame>
        <p:nvGraphicFramePr>
          <p:cNvPr id="14" name="Table 13">
            <a:extLst>
              <a:ext uri="{FF2B5EF4-FFF2-40B4-BE49-F238E27FC236}">
                <a16:creationId xmlns:a16="http://schemas.microsoft.com/office/drawing/2014/main" id="{6460C14B-3A16-4036-BA62-F3BCB50AA789}"/>
              </a:ext>
            </a:extLst>
          </p:cNvPr>
          <p:cNvGraphicFramePr>
            <a:graphicFrameLocks noGrp="1"/>
          </p:cNvGraphicFramePr>
          <p:nvPr>
            <p:extLst>
              <p:ext uri="{D42A27DB-BD31-4B8C-83A1-F6EECF244321}">
                <p14:modId xmlns:p14="http://schemas.microsoft.com/office/powerpoint/2010/main" val="898213746"/>
              </p:ext>
            </p:extLst>
          </p:nvPr>
        </p:nvGraphicFramePr>
        <p:xfrm>
          <a:off x="111608" y="3346893"/>
          <a:ext cx="8936157" cy="2074926"/>
        </p:xfrm>
        <a:graphic>
          <a:graphicData uri="http://schemas.openxmlformats.org/drawingml/2006/table">
            <a:tbl>
              <a:tblPr firstRow="1" firstCol="1" bandRow="1">
                <a:tableStyleId>{5C22544A-7EE6-4342-B048-85BDC9FD1C3A}</a:tableStyleId>
              </a:tblPr>
              <a:tblGrid>
                <a:gridCol w="295910">
                  <a:extLst>
                    <a:ext uri="{9D8B030D-6E8A-4147-A177-3AD203B41FA5}">
                      <a16:colId xmlns:a16="http://schemas.microsoft.com/office/drawing/2014/main" val="3359170537"/>
                    </a:ext>
                  </a:extLst>
                </a:gridCol>
                <a:gridCol w="1449070">
                  <a:extLst>
                    <a:ext uri="{9D8B030D-6E8A-4147-A177-3AD203B41FA5}">
                      <a16:colId xmlns:a16="http://schemas.microsoft.com/office/drawing/2014/main" val="2038046811"/>
                    </a:ext>
                  </a:extLst>
                </a:gridCol>
                <a:gridCol w="540327">
                  <a:extLst>
                    <a:ext uri="{9D8B030D-6E8A-4147-A177-3AD203B41FA5}">
                      <a16:colId xmlns:a16="http://schemas.microsoft.com/office/drawing/2014/main" val="1330587092"/>
                    </a:ext>
                  </a:extLst>
                </a:gridCol>
                <a:gridCol w="568037">
                  <a:extLst>
                    <a:ext uri="{9D8B030D-6E8A-4147-A177-3AD203B41FA5}">
                      <a16:colId xmlns:a16="http://schemas.microsoft.com/office/drawing/2014/main" val="3155032997"/>
                    </a:ext>
                  </a:extLst>
                </a:gridCol>
                <a:gridCol w="838200">
                  <a:extLst>
                    <a:ext uri="{9D8B030D-6E8A-4147-A177-3AD203B41FA5}">
                      <a16:colId xmlns:a16="http://schemas.microsoft.com/office/drawing/2014/main" val="1692956921"/>
                    </a:ext>
                  </a:extLst>
                </a:gridCol>
                <a:gridCol w="713509">
                  <a:extLst>
                    <a:ext uri="{9D8B030D-6E8A-4147-A177-3AD203B41FA5}">
                      <a16:colId xmlns:a16="http://schemas.microsoft.com/office/drawing/2014/main" val="384319061"/>
                    </a:ext>
                  </a:extLst>
                </a:gridCol>
                <a:gridCol w="724535">
                  <a:extLst>
                    <a:ext uri="{9D8B030D-6E8A-4147-A177-3AD203B41FA5}">
                      <a16:colId xmlns:a16="http://schemas.microsoft.com/office/drawing/2014/main" val="2514779995"/>
                    </a:ext>
                  </a:extLst>
                </a:gridCol>
                <a:gridCol w="807085">
                  <a:extLst>
                    <a:ext uri="{9D8B030D-6E8A-4147-A177-3AD203B41FA5}">
                      <a16:colId xmlns:a16="http://schemas.microsoft.com/office/drawing/2014/main" val="3236122945"/>
                    </a:ext>
                  </a:extLst>
                </a:gridCol>
                <a:gridCol w="784860">
                  <a:extLst>
                    <a:ext uri="{9D8B030D-6E8A-4147-A177-3AD203B41FA5}">
                      <a16:colId xmlns:a16="http://schemas.microsoft.com/office/drawing/2014/main" val="2009403782"/>
                    </a:ext>
                  </a:extLst>
                </a:gridCol>
                <a:gridCol w="899160">
                  <a:extLst>
                    <a:ext uri="{9D8B030D-6E8A-4147-A177-3AD203B41FA5}">
                      <a16:colId xmlns:a16="http://schemas.microsoft.com/office/drawing/2014/main" val="2672255411"/>
                    </a:ext>
                  </a:extLst>
                </a:gridCol>
                <a:gridCol w="775137">
                  <a:extLst>
                    <a:ext uri="{9D8B030D-6E8A-4147-A177-3AD203B41FA5}">
                      <a16:colId xmlns:a16="http://schemas.microsoft.com/office/drawing/2014/main" val="887686639"/>
                    </a:ext>
                  </a:extLst>
                </a:gridCol>
                <a:gridCol w="540327">
                  <a:extLst>
                    <a:ext uri="{9D8B030D-6E8A-4147-A177-3AD203B41FA5}">
                      <a16:colId xmlns:a16="http://schemas.microsoft.com/office/drawing/2014/main" val="1286053944"/>
                    </a:ext>
                  </a:extLst>
                </a:gridCol>
              </a:tblGrid>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Rank</a:t>
                      </a:r>
                    </a:p>
                  </a:txBody>
                  <a:tcPr marL="68580" marR="68580" marT="0" marB="0" vert="vert" anchor="ctr">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dirty="0">
                          <a:solidFill>
                            <a:schemeClr val="bg1"/>
                          </a:solidFill>
                          <a:effectLst/>
                          <a:latin typeface="+mn-lt"/>
                        </a:rPr>
                        <a:t>Community</a:t>
                      </a: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rPr>
                        <a:t>RPDC Region</a:t>
                      </a: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l">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POV_RT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UNEMP_RT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V_AGE_RT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DISABL_RT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NOHSDP_RT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POP_CH_RT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MED_HU_VAL</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MOBILE_H_RT</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b="1" dirty="0">
                          <a:solidFill>
                            <a:schemeClr val="bg1"/>
                          </a:solidFill>
                          <a:effectLst/>
                          <a:latin typeface="+mn-lt"/>
                          <a:ea typeface="Calibri" panose="020F0502020204030204" pitchFamily="34" charset="0"/>
                          <a:cs typeface="Arial" panose="020B0604020202020204" pitchFamily="34" charset="0"/>
                        </a:rPr>
                        <a:t>INDEX_SC</a:t>
                      </a:r>
                    </a:p>
                  </a:txBody>
                  <a:tcPr marL="68580" marR="68580" marT="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90729474"/>
                  </a:ext>
                </a:extLst>
              </a:tr>
              <a:tr h="155575">
                <a:tc gridSpan="12">
                  <a:txBody>
                    <a:bodyPr/>
                    <a:lstStyle/>
                    <a:p>
                      <a:pPr marL="0" marR="0" algn="l">
                        <a:lnSpc>
                          <a:spcPct val="107000"/>
                        </a:lnSpc>
                        <a:spcBef>
                          <a:spcPts val="0"/>
                        </a:spcBef>
                        <a:spcAft>
                          <a:spcPts val="0"/>
                        </a:spcAft>
                      </a:pPr>
                      <a:r>
                        <a:rPr lang="en-US" sz="1000" b="1" dirty="0">
                          <a:effectLst/>
                          <a:latin typeface="+mn-lt"/>
                        </a:rPr>
                        <a:t>UNINCORPORATED</a:t>
                      </a:r>
                      <a:endParaRPr lang="en-US" sz="1000" b="1" dirty="0">
                        <a:effectLst/>
                        <a:latin typeface="+mn-lt"/>
                        <a:cs typeface="Arial" panose="020B0604020202020204" pitchFamily="34" charset="0"/>
                      </a:endParaRPr>
                    </a:p>
                  </a:txBody>
                  <a:tcPr marL="68580" marR="68580" marT="0" marB="0" anchor="b">
                    <a:lnT w="12700" cap="flat" cmpd="sng" algn="ctr">
                      <a:solidFill>
                        <a:schemeClr val="bg1"/>
                      </a:solidFill>
                      <a:prstDash val="solid"/>
                      <a:round/>
                      <a:headEnd type="none" w="med" len="med"/>
                      <a:tailEnd type="none" w="med" len="med"/>
                    </a:lnT>
                    <a:solidFill>
                      <a:srgbClr val="5B73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solidFill>
                      <a:srgbClr val="5B739B"/>
                    </a:solidFill>
                  </a:tcPr>
                </a:tc>
                <a:tc hMerge="1">
                  <a:txBody>
                    <a:bodyPr/>
                    <a:lstStyle/>
                    <a:p>
                      <a:endParaRPr lang="en-US"/>
                    </a:p>
                  </a:txBody>
                  <a:tcPr/>
                </a:tc>
                <a:extLst>
                  <a:ext uri="{0D108BD9-81ED-4DB2-BD59-A6C34878D82A}">
                    <a16:rowId xmlns:a16="http://schemas.microsoft.com/office/drawing/2014/main" val="7743256"/>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McDowell</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27.4%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54.6%</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40.8%</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28.7%</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29.3%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-18.8%</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$43,700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30.6%</a:t>
                      </a:r>
                    </a:p>
                  </a:txBody>
                  <a:tcPr marL="7620" marR="7620" marT="7620" marB="0" anchor="b">
                    <a:solidFill>
                      <a:srgbClr val="CAD7EE"/>
                    </a:solidFill>
                  </a:tcPr>
                </a:tc>
                <a:tc>
                  <a:txBody>
                    <a:bodyPr/>
                    <a:lstStyle/>
                    <a:p>
                      <a:pPr algn="ctr" fontAlgn="b"/>
                      <a:r>
                        <a:rPr lang="en-US" sz="1000" b="1" kern="1200" dirty="0">
                          <a:solidFill>
                            <a:srgbClr val="A50021"/>
                          </a:solidFill>
                          <a:latin typeface="+mn-lt"/>
                          <a:ea typeface="+mn-ea"/>
                          <a:cs typeface="+mn-cs"/>
                        </a:rPr>
                        <a:t>100.0%</a:t>
                      </a:r>
                    </a:p>
                  </a:txBody>
                  <a:tcPr marL="7620" marR="7620" marT="7620" marB="0" anchor="b">
                    <a:solidFill>
                      <a:srgbClr val="E898A8"/>
                    </a:solidFill>
                  </a:tcPr>
                </a:tc>
                <a:extLst>
                  <a:ext uri="{0D108BD9-81ED-4DB2-BD59-A6C34878D82A}">
                    <a16:rowId xmlns:a16="http://schemas.microsoft.com/office/drawing/2014/main" val="3108588332"/>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Wyoming</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24.2%</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40.4%</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39.0%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36.6%</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24.9%</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-11.7%</a:t>
                      </a:r>
                    </a:p>
                  </a:txBody>
                  <a:tcPr marL="7620" marR="7620" marT="7620" marB="0" anchor="b">
                    <a:solidFill>
                      <a:srgbClr val="EAEFF7"/>
                    </a:solidFill>
                  </a:tcPr>
                </a:tc>
                <a:tc>
                  <a:txBody>
                    <a:bodyPr/>
                    <a:lstStyle/>
                    <a:p>
                      <a:pPr algn="ctr" fontAlgn="b"/>
                      <a:r>
                        <a:rPr lang="en-US" sz="1000" b="0" i="0" u="none" strike="noStrike">
                          <a:solidFill>
                            <a:schemeClr val="tx1"/>
                          </a:solidFill>
                          <a:effectLst/>
                          <a:latin typeface="Calibri" panose="020F0502020204030204" pitchFamily="34" charset="0"/>
                        </a:rPr>
                        <a:t>$75,500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31.6%</a:t>
                      </a:r>
                    </a:p>
                  </a:txBody>
                  <a:tcPr marL="7620" marR="7620" marT="7620" marB="0" anchor="b">
                    <a:solidFill>
                      <a:srgbClr val="EAEFF7"/>
                    </a:solidFill>
                  </a:tcPr>
                </a:tc>
                <a:tc>
                  <a:txBody>
                    <a:bodyPr/>
                    <a:lstStyle/>
                    <a:p>
                      <a:pPr algn="ctr" fontAlgn="b"/>
                      <a:r>
                        <a:rPr lang="en-US" sz="1000" b="1" kern="1200" dirty="0">
                          <a:solidFill>
                            <a:srgbClr val="A50021"/>
                          </a:solidFill>
                          <a:latin typeface="+mn-lt"/>
                          <a:ea typeface="+mn-ea"/>
                          <a:cs typeface="+mn-cs"/>
                        </a:rPr>
                        <a:t>98.1%</a:t>
                      </a:r>
                    </a:p>
                  </a:txBody>
                  <a:tcPr marL="7620" marR="7620" marT="7620" marB="0" anchor="b">
                    <a:solidFill>
                      <a:srgbClr val="E898A8"/>
                    </a:solidFill>
                  </a:tcPr>
                </a:tc>
                <a:extLst>
                  <a:ext uri="{0D108BD9-81ED-4DB2-BD59-A6C34878D82A}">
                    <a16:rowId xmlns:a16="http://schemas.microsoft.com/office/drawing/2014/main" val="137507519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Mingo</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27.4%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31.5%</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25.3%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-12.5%</a:t>
                      </a:r>
                    </a:p>
                  </a:txBody>
                  <a:tcPr marL="7620" marR="7620" marT="7620" marB="0" anchor="b">
                    <a:solidFill>
                      <a:srgbClr val="CAD7EE"/>
                    </a:solidFill>
                  </a:tcPr>
                </a:tc>
                <a:tc>
                  <a:txBody>
                    <a:bodyPr/>
                    <a:lstStyle/>
                    <a:p>
                      <a:pPr algn="ctr" fontAlgn="b"/>
                      <a:r>
                        <a:rPr lang="en-US" sz="1000" b="0" i="0" u="none" strike="noStrike">
                          <a:solidFill>
                            <a:schemeClr val="tx1"/>
                          </a:solidFill>
                          <a:effectLst/>
                          <a:latin typeface="Calibri" panose="020F0502020204030204" pitchFamily="34" charset="0"/>
                        </a:rPr>
                        <a:t>$83,000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36.7%</a:t>
                      </a:r>
                    </a:p>
                  </a:txBody>
                  <a:tcPr marL="7620" marR="7620" marT="7620" marB="0" anchor="b">
                    <a:solidFill>
                      <a:srgbClr val="CAD7EE"/>
                    </a:solidFill>
                  </a:tcPr>
                </a:tc>
                <a:tc>
                  <a:txBody>
                    <a:bodyPr/>
                    <a:lstStyle/>
                    <a:p>
                      <a:pPr algn="ctr" fontAlgn="b"/>
                      <a:r>
                        <a:rPr lang="en-US" sz="1000" b="1" kern="1200" dirty="0">
                          <a:solidFill>
                            <a:srgbClr val="A50021"/>
                          </a:solidFill>
                          <a:latin typeface="+mn-lt"/>
                          <a:ea typeface="+mn-ea"/>
                          <a:cs typeface="+mn-cs"/>
                        </a:rPr>
                        <a:t>96.3%</a:t>
                      </a:r>
                    </a:p>
                  </a:txBody>
                  <a:tcPr marL="7620" marR="7620" marT="7620" marB="0" anchor="b">
                    <a:solidFill>
                      <a:srgbClr val="E898A8"/>
                    </a:solidFill>
                  </a:tcPr>
                </a:tc>
                <a:extLst>
                  <a:ext uri="{0D108BD9-81ED-4DB2-BD59-A6C34878D82A}">
                    <a16:rowId xmlns:a16="http://schemas.microsoft.com/office/drawing/2014/main" val="41826038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4</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Webster</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4</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20.8%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38.7%</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41.1%</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25.0%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20.7%</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-8.3%</a:t>
                      </a:r>
                    </a:p>
                  </a:txBody>
                  <a:tcPr marL="7620" marR="7620" marT="7620" marB="0" anchor="b">
                    <a:solidFill>
                      <a:srgbClr val="EAEFF7"/>
                    </a:solidFill>
                  </a:tcPr>
                </a:tc>
                <a:tc>
                  <a:txBody>
                    <a:bodyPr/>
                    <a:lstStyle/>
                    <a:p>
                      <a:pPr algn="ctr" fontAlgn="b"/>
                      <a:r>
                        <a:rPr lang="en-US" sz="1000" b="0" i="0" u="none" strike="noStrike">
                          <a:solidFill>
                            <a:schemeClr val="tx1"/>
                          </a:solidFill>
                          <a:effectLst/>
                          <a:latin typeface="Calibri" panose="020F0502020204030204" pitchFamily="34" charset="0"/>
                        </a:rPr>
                        <a:t>$75,900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27.3%</a:t>
                      </a:r>
                    </a:p>
                  </a:txBody>
                  <a:tcPr marL="7620" marR="7620" marT="7620" marB="0" anchor="b">
                    <a:solidFill>
                      <a:srgbClr val="EAEFF7"/>
                    </a:solidFill>
                  </a:tcPr>
                </a:tc>
                <a:tc>
                  <a:txBody>
                    <a:bodyPr/>
                    <a:lstStyle/>
                    <a:p>
                      <a:pPr algn="ctr" fontAlgn="b"/>
                      <a:r>
                        <a:rPr lang="en-US" sz="1000" b="1" kern="1200" dirty="0">
                          <a:solidFill>
                            <a:srgbClr val="A50021"/>
                          </a:solidFill>
                          <a:latin typeface="+mn-lt"/>
                          <a:ea typeface="+mn-ea"/>
                          <a:cs typeface="+mn-cs"/>
                        </a:rPr>
                        <a:t>94.4%</a:t>
                      </a:r>
                    </a:p>
                  </a:txBody>
                  <a:tcPr marL="7620" marR="7620" marT="7620" marB="0" anchor="b">
                    <a:solidFill>
                      <a:srgbClr val="E898A8"/>
                    </a:solidFill>
                  </a:tcPr>
                </a:tc>
                <a:extLst>
                  <a:ext uri="{0D108BD9-81ED-4DB2-BD59-A6C34878D82A}">
                    <a16:rowId xmlns:a16="http://schemas.microsoft.com/office/drawing/2014/main" val="362376227"/>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5</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Clay</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3</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23.2%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34.3%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27.4%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19.7%</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-13.9%</a:t>
                      </a:r>
                    </a:p>
                  </a:txBody>
                  <a:tcPr marL="7620" marR="7620" marT="7620" marB="0" anchor="b">
                    <a:solidFill>
                      <a:srgbClr val="CAD7EE"/>
                    </a:solidFill>
                  </a:tcPr>
                </a:tc>
                <a:tc>
                  <a:txBody>
                    <a:bodyPr/>
                    <a:lstStyle/>
                    <a:p>
                      <a:pPr algn="ctr" fontAlgn="b"/>
                      <a:r>
                        <a:rPr lang="en-US" sz="1000" b="0" i="0" u="none" strike="noStrike">
                          <a:solidFill>
                            <a:schemeClr val="tx1"/>
                          </a:solidFill>
                          <a:effectLst/>
                          <a:latin typeface="Calibri" panose="020F0502020204030204" pitchFamily="34" charset="0"/>
                        </a:rPr>
                        <a:t>$87,700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29.4%</a:t>
                      </a:r>
                    </a:p>
                  </a:txBody>
                  <a:tcPr marL="7620" marR="7620" marT="7620" marB="0" anchor="b">
                    <a:solidFill>
                      <a:srgbClr val="CAD7EE"/>
                    </a:solidFill>
                  </a:tcPr>
                </a:tc>
                <a:tc>
                  <a:txBody>
                    <a:bodyPr/>
                    <a:lstStyle/>
                    <a:p>
                      <a:pPr algn="ctr" fontAlgn="b"/>
                      <a:r>
                        <a:rPr lang="en-US" sz="1000" b="1" kern="1200" dirty="0">
                          <a:solidFill>
                            <a:srgbClr val="A50021"/>
                          </a:solidFill>
                          <a:latin typeface="+mn-lt"/>
                          <a:ea typeface="+mn-ea"/>
                          <a:cs typeface="+mn-cs"/>
                        </a:rPr>
                        <a:t>92.6%</a:t>
                      </a:r>
                    </a:p>
                  </a:txBody>
                  <a:tcPr marL="7620" marR="7620" marT="7620" marB="0" anchor="b">
                    <a:solidFill>
                      <a:srgbClr val="E898A8"/>
                    </a:solidFill>
                  </a:tcPr>
                </a:tc>
                <a:extLst>
                  <a:ext uri="{0D108BD9-81ED-4DB2-BD59-A6C34878D82A}">
                    <a16:rowId xmlns:a16="http://schemas.microsoft.com/office/drawing/2014/main" val="765680865"/>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6</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Braxton</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7</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21.8%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30.8%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39.6%</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20.9%</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19.3%</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-14.1%</a:t>
                      </a:r>
                    </a:p>
                  </a:txBody>
                  <a:tcPr marL="7620" marR="7620" marT="7620" marB="0" anchor="b">
                    <a:solidFill>
                      <a:srgbClr val="EAEFF7"/>
                    </a:solidFill>
                  </a:tcPr>
                </a:tc>
                <a:tc>
                  <a:txBody>
                    <a:bodyPr/>
                    <a:lstStyle/>
                    <a:p>
                      <a:pPr algn="ctr" fontAlgn="b"/>
                      <a:r>
                        <a:rPr lang="en-US" sz="1000" b="0" i="0" u="none" strike="noStrike">
                          <a:solidFill>
                            <a:schemeClr val="tx1"/>
                          </a:solidFill>
                          <a:effectLst/>
                          <a:latin typeface="Calibri" panose="020F0502020204030204" pitchFamily="34" charset="0"/>
                        </a:rPr>
                        <a:t>$88,700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32.1%</a:t>
                      </a:r>
                    </a:p>
                  </a:txBody>
                  <a:tcPr marL="7620" marR="7620" marT="7620" marB="0" anchor="b">
                    <a:solidFill>
                      <a:srgbClr val="EAEFF7"/>
                    </a:solidFill>
                  </a:tcPr>
                </a:tc>
                <a:tc>
                  <a:txBody>
                    <a:bodyPr/>
                    <a:lstStyle/>
                    <a:p>
                      <a:pPr algn="ctr" fontAlgn="b"/>
                      <a:r>
                        <a:rPr lang="en-US" sz="1000" b="1" kern="1200" dirty="0">
                          <a:solidFill>
                            <a:srgbClr val="A50021"/>
                          </a:solidFill>
                          <a:latin typeface="+mn-lt"/>
                          <a:ea typeface="+mn-ea"/>
                          <a:cs typeface="+mn-cs"/>
                        </a:rPr>
                        <a:t>90.7%</a:t>
                      </a:r>
                    </a:p>
                  </a:txBody>
                  <a:tcPr marL="7620" marR="7620" marT="7620" marB="0" anchor="b">
                    <a:solidFill>
                      <a:srgbClr val="E898A8"/>
                    </a:solidFill>
                  </a:tcPr>
                </a:tc>
                <a:extLst>
                  <a:ext uri="{0D108BD9-81ED-4DB2-BD59-A6C34878D82A}">
                    <a16:rowId xmlns:a16="http://schemas.microsoft.com/office/drawing/2014/main" val="1030859055"/>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7</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Logan</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2</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24.9%</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40.1%</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31.9%</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20.2%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-11.1%</a:t>
                      </a:r>
                    </a:p>
                  </a:txBody>
                  <a:tcPr marL="7620" marR="7620" marT="7620" marB="0" anchor="b">
                    <a:solidFill>
                      <a:srgbClr val="CAD7EE"/>
                    </a:solidFill>
                  </a:tcPr>
                </a:tc>
                <a:tc>
                  <a:txBody>
                    <a:bodyPr/>
                    <a:lstStyle/>
                    <a:p>
                      <a:pPr algn="ctr" fontAlgn="b"/>
                      <a:r>
                        <a:rPr lang="en-US" sz="1000" b="0" i="0" u="none" strike="noStrike">
                          <a:solidFill>
                            <a:schemeClr val="tx1"/>
                          </a:solidFill>
                          <a:effectLst/>
                          <a:latin typeface="Calibri" panose="020F0502020204030204" pitchFamily="34" charset="0"/>
                        </a:rPr>
                        <a:t>$92,100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23.1%</a:t>
                      </a:r>
                    </a:p>
                  </a:txBody>
                  <a:tcPr marL="7620" marR="7620" marT="7620" marB="0" anchor="b">
                    <a:solidFill>
                      <a:srgbClr val="CAD7EE"/>
                    </a:solidFill>
                  </a:tcPr>
                </a:tc>
                <a:tc>
                  <a:txBody>
                    <a:bodyPr/>
                    <a:lstStyle/>
                    <a:p>
                      <a:pPr algn="ctr" fontAlgn="b"/>
                      <a:r>
                        <a:rPr lang="en-US" sz="1000" b="1" i="0" u="none" strike="noStrike">
                          <a:solidFill>
                            <a:schemeClr val="tx1"/>
                          </a:solidFill>
                          <a:effectLst/>
                          <a:latin typeface="Calibri" panose="020F0502020204030204" pitchFamily="34" charset="0"/>
                        </a:rPr>
                        <a:t>88.9%</a:t>
                      </a:r>
                    </a:p>
                  </a:txBody>
                  <a:tcPr marL="7620" marR="7620" marT="7620" marB="0" anchor="b">
                    <a:solidFill>
                      <a:srgbClr val="E898A8"/>
                    </a:solidFill>
                  </a:tcPr>
                </a:tc>
                <a:extLst>
                  <a:ext uri="{0D108BD9-81ED-4DB2-BD59-A6C34878D82A}">
                    <a16:rowId xmlns:a16="http://schemas.microsoft.com/office/drawing/2014/main" val="288096736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8</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Calhoun</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5</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26.0%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35.8%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39.4%</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22.2%</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15.1%</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-18.8%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$103,700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28.9%</a:t>
                      </a:r>
                    </a:p>
                  </a:txBody>
                  <a:tcPr marL="7620" marR="7620" marT="7620" marB="0" anchor="b">
                    <a:solidFill>
                      <a:srgbClr val="EAEFF7"/>
                    </a:solidFill>
                  </a:tcPr>
                </a:tc>
                <a:tc>
                  <a:txBody>
                    <a:bodyPr/>
                    <a:lstStyle/>
                    <a:p>
                      <a:pPr algn="ctr" fontAlgn="b"/>
                      <a:r>
                        <a:rPr lang="en-US" sz="1000" b="1" i="0" u="none" strike="noStrike">
                          <a:solidFill>
                            <a:schemeClr val="tx1"/>
                          </a:solidFill>
                          <a:effectLst/>
                          <a:latin typeface="Calibri" panose="020F0502020204030204" pitchFamily="34" charset="0"/>
                        </a:rPr>
                        <a:t>87.0%</a:t>
                      </a:r>
                    </a:p>
                  </a:txBody>
                  <a:tcPr marL="7620" marR="7620" marT="7620" marB="0" anchor="b">
                    <a:solidFill>
                      <a:srgbClr val="E898A8"/>
                    </a:solidFill>
                  </a:tcPr>
                </a:tc>
                <a:extLst>
                  <a:ext uri="{0D108BD9-81ED-4DB2-BD59-A6C34878D82A}">
                    <a16:rowId xmlns:a16="http://schemas.microsoft.com/office/drawing/2014/main" val="174636220"/>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9</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Boone</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a:effectLst/>
                          <a:latin typeface="+mn-lt"/>
                          <a:ea typeface="Calibri" panose="020F0502020204030204" pitchFamily="34" charset="0"/>
                          <a:cs typeface="Arial" panose="020B0604020202020204" pitchFamily="34" charset="0"/>
                        </a:rPr>
                        <a:t>3</a:t>
                      </a:r>
                      <a:endParaRPr lang="en-US" sz="1000" dirty="0">
                        <a:effectLst/>
                        <a:latin typeface="+mn-lt"/>
                        <a:ea typeface="Calibri" panose="020F0502020204030204" pitchFamily="34" charset="0"/>
                        <a:cs typeface="Arial" panose="020B0604020202020204" pitchFamily="34" charset="0"/>
                      </a:endParaRP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18.9%</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37.2%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36.5%</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25.2%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17.1%</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-12.4%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$80,100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31.6%</a:t>
                      </a:r>
                    </a:p>
                  </a:txBody>
                  <a:tcPr marL="7620" marR="7620" marT="7620" marB="0" anchor="b">
                    <a:solidFill>
                      <a:srgbClr val="CAD7EE"/>
                    </a:solidFill>
                  </a:tcPr>
                </a:tc>
                <a:tc>
                  <a:txBody>
                    <a:bodyPr/>
                    <a:lstStyle/>
                    <a:p>
                      <a:pPr algn="ctr" fontAlgn="b"/>
                      <a:r>
                        <a:rPr lang="en-US" sz="1000" b="1" i="0" u="none" strike="noStrike">
                          <a:solidFill>
                            <a:schemeClr val="tx1"/>
                          </a:solidFill>
                          <a:effectLst/>
                          <a:latin typeface="Calibri" panose="020F0502020204030204" pitchFamily="34" charset="0"/>
                        </a:rPr>
                        <a:t>85.2%</a:t>
                      </a:r>
                    </a:p>
                  </a:txBody>
                  <a:tcPr marL="7620" marR="7620" marT="7620" marB="0" anchor="b">
                    <a:solidFill>
                      <a:srgbClr val="E898A8"/>
                    </a:solidFill>
                  </a:tcPr>
                </a:tc>
                <a:extLst>
                  <a:ext uri="{0D108BD9-81ED-4DB2-BD59-A6C34878D82A}">
                    <a16:rowId xmlns:a16="http://schemas.microsoft.com/office/drawing/2014/main" val="2556966370"/>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10</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Lincoln</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19.3%</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31.7%</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37.4%</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27.4%</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19.7%</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-4.6%</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$82,900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34.0%</a:t>
                      </a:r>
                    </a:p>
                  </a:txBody>
                  <a:tcPr marL="7620" marR="7620" marT="7620" marB="0" anchor="b">
                    <a:solidFill>
                      <a:srgbClr val="EAEFF7"/>
                    </a:solidFill>
                  </a:tcPr>
                </a:tc>
                <a:tc>
                  <a:txBody>
                    <a:bodyPr/>
                    <a:lstStyle/>
                    <a:p>
                      <a:pPr algn="ctr" fontAlgn="b"/>
                      <a:r>
                        <a:rPr lang="en-US" sz="1000" b="1" i="0" u="none" strike="noStrike" dirty="0">
                          <a:solidFill>
                            <a:schemeClr val="tx1"/>
                          </a:solidFill>
                          <a:effectLst/>
                          <a:latin typeface="Calibri" panose="020F0502020204030204" pitchFamily="34" charset="0"/>
                        </a:rPr>
                        <a:t>83.3%</a:t>
                      </a:r>
                    </a:p>
                  </a:txBody>
                  <a:tcPr marL="7620" marR="7620" marT="7620" marB="0" anchor="b">
                    <a:solidFill>
                      <a:srgbClr val="E898A8"/>
                    </a:solidFill>
                  </a:tcPr>
                </a:tc>
                <a:extLst>
                  <a:ext uri="{0D108BD9-81ED-4DB2-BD59-A6C34878D82A}">
                    <a16:rowId xmlns:a16="http://schemas.microsoft.com/office/drawing/2014/main" val="3276007585"/>
                  </a:ext>
                </a:extLst>
              </a:tr>
            </a:tbl>
          </a:graphicData>
        </a:graphic>
      </p:graphicFrame>
    </p:spTree>
    <p:extLst>
      <p:ext uri="{BB962C8B-B14F-4D97-AF65-F5344CB8AC3E}">
        <p14:creationId xmlns:p14="http://schemas.microsoft.com/office/powerpoint/2010/main" val="97840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Findings</a:t>
            </a:r>
          </a:p>
        </p:txBody>
      </p:sp>
      <p:sp>
        <p:nvSpPr>
          <p:cNvPr id="6" name="TextBox 5">
            <a:extLst>
              <a:ext uri="{FF2B5EF4-FFF2-40B4-BE49-F238E27FC236}">
                <a16:creationId xmlns:a16="http://schemas.microsoft.com/office/drawing/2014/main" id="{BD211699-29E4-4CBF-B9A4-E3A400015991}"/>
              </a:ext>
            </a:extLst>
          </p:cNvPr>
          <p:cNvSpPr txBox="1"/>
          <p:nvPr/>
        </p:nvSpPr>
        <p:spPr>
          <a:xfrm>
            <a:off x="202809" y="421423"/>
            <a:ext cx="5373968" cy="307777"/>
          </a:xfrm>
          <a:prstGeom prst="rect">
            <a:avLst/>
          </a:prstGeom>
          <a:noFill/>
        </p:spPr>
        <p:txBody>
          <a:bodyPr wrap="square">
            <a:spAutoFit/>
          </a:bodyPr>
          <a:lstStyle/>
          <a:p>
            <a:r>
              <a:rPr lang="en-US" sz="1400" b="1" dirty="0">
                <a:solidFill>
                  <a:schemeClr val="accent1">
                    <a:lumMod val="50000"/>
                  </a:schemeClr>
                </a:solidFill>
              </a:rPr>
              <a:t>Top 5 counties with the highest social vulnerability:</a:t>
            </a:r>
          </a:p>
        </p:txBody>
      </p:sp>
      <p:sp>
        <p:nvSpPr>
          <p:cNvPr id="14" name="TextBox 13">
            <a:extLst>
              <a:ext uri="{FF2B5EF4-FFF2-40B4-BE49-F238E27FC236}">
                <a16:creationId xmlns:a16="http://schemas.microsoft.com/office/drawing/2014/main" id="{468B37E0-D38D-4681-8536-91489CDF72D5}"/>
              </a:ext>
            </a:extLst>
          </p:cNvPr>
          <p:cNvSpPr txBox="1"/>
          <p:nvPr/>
        </p:nvSpPr>
        <p:spPr>
          <a:xfrm>
            <a:off x="1932224" y="2128055"/>
            <a:ext cx="2588238" cy="553998"/>
          </a:xfrm>
          <a:prstGeom prst="rect">
            <a:avLst/>
          </a:prstGeom>
          <a:noFill/>
        </p:spPr>
        <p:txBody>
          <a:bodyPr wrap="square">
            <a:spAutoFit/>
          </a:bodyPr>
          <a:lstStyle/>
          <a:p>
            <a:r>
              <a:rPr lang="en-US" sz="1000" b="1" i="1" dirty="0"/>
              <a:t>Socioeconomic Status:</a:t>
            </a:r>
          </a:p>
          <a:p>
            <a:r>
              <a:rPr lang="en-US" sz="1000" b="1" dirty="0"/>
              <a:t>POV_RT: </a:t>
            </a:r>
            <a:r>
              <a:rPr lang="en-US" sz="1000" dirty="0"/>
              <a:t>Poverty rate</a:t>
            </a:r>
          </a:p>
          <a:p>
            <a:r>
              <a:rPr lang="en-US" sz="1000" b="1" dirty="0"/>
              <a:t>UNEMP_RT: </a:t>
            </a:r>
            <a:r>
              <a:rPr lang="en-US" sz="1000" dirty="0"/>
              <a:t>Unemployment rate</a:t>
            </a:r>
          </a:p>
        </p:txBody>
      </p:sp>
      <p:sp>
        <p:nvSpPr>
          <p:cNvPr id="15" name="TextBox 14">
            <a:extLst>
              <a:ext uri="{FF2B5EF4-FFF2-40B4-BE49-F238E27FC236}">
                <a16:creationId xmlns:a16="http://schemas.microsoft.com/office/drawing/2014/main" id="{0098EFCE-213F-458C-AACF-3134A624F030}"/>
              </a:ext>
            </a:extLst>
          </p:cNvPr>
          <p:cNvSpPr txBox="1"/>
          <p:nvPr/>
        </p:nvSpPr>
        <p:spPr>
          <a:xfrm>
            <a:off x="3840990" y="2128055"/>
            <a:ext cx="2588238" cy="861774"/>
          </a:xfrm>
          <a:prstGeom prst="rect">
            <a:avLst/>
          </a:prstGeom>
          <a:noFill/>
        </p:spPr>
        <p:txBody>
          <a:bodyPr wrap="square">
            <a:spAutoFit/>
          </a:bodyPr>
          <a:lstStyle/>
          <a:p>
            <a:r>
              <a:rPr lang="en-US" sz="1000" b="1" i="1" dirty="0"/>
              <a:t>Population Characteristics:</a:t>
            </a:r>
          </a:p>
          <a:p>
            <a:r>
              <a:rPr lang="en-US" sz="1000" b="1" dirty="0"/>
              <a:t>V_AGE_RT: </a:t>
            </a:r>
            <a:r>
              <a:rPr lang="en-US" sz="1000" dirty="0"/>
              <a:t>Vulnerable ages ratio</a:t>
            </a:r>
          </a:p>
          <a:p>
            <a:r>
              <a:rPr lang="en-US" sz="1000" b="1" dirty="0"/>
              <a:t>DISABL_RT: </a:t>
            </a:r>
            <a:r>
              <a:rPr lang="en-US" sz="1000" dirty="0"/>
              <a:t>Disability ratio</a:t>
            </a:r>
          </a:p>
          <a:p>
            <a:r>
              <a:rPr lang="en-US" sz="1000" b="1" dirty="0"/>
              <a:t>NOHSDP_RT: </a:t>
            </a:r>
            <a:r>
              <a:rPr lang="en-US" sz="1000" dirty="0"/>
              <a:t>No high school diploma ratio</a:t>
            </a:r>
          </a:p>
          <a:p>
            <a:r>
              <a:rPr lang="en-US" sz="1000" b="1" dirty="0"/>
              <a:t>POP_CH_RT: </a:t>
            </a:r>
            <a:r>
              <a:rPr lang="en-US" sz="1000" dirty="0"/>
              <a:t>Population change rate</a:t>
            </a:r>
          </a:p>
        </p:txBody>
      </p:sp>
      <p:sp>
        <p:nvSpPr>
          <p:cNvPr id="16" name="TextBox 15">
            <a:extLst>
              <a:ext uri="{FF2B5EF4-FFF2-40B4-BE49-F238E27FC236}">
                <a16:creationId xmlns:a16="http://schemas.microsoft.com/office/drawing/2014/main" id="{4FB5318D-257C-4945-A90E-E22BB8268E41}"/>
              </a:ext>
            </a:extLst>
          </p:cNvPr>
          <p:cNvSpPr txBox="1"/>
          <p:nvPr/>
        </p:nvSpPr>
        <p:spPr>
          <a:xfrm>
            <a:off x="6450323" y="2128055"/>
            <a:ext cx="2588238" cy="553998"/>
          </a:xfrm>
          <a:prstGeom prst="rect">
            <a:avLst/>
          </a:prstGeom>
          <a:noFill/>
        </p:spPr>
        <p:txBody>
          <a:bodyPr wrap="square">
            <a:spAutoFit/>
          </a:bodyPr>
          <a:lstStyle/>
          <a:p>
            <a:r>
              <a:rPr lang="en-US" sz="1000" b="1" i="1" dirty="0"/>
              <a:t>Housing Characteristics:</a:t>
            </a:r>
          </a:p>
          <a:p>
            <a:r>
              <a:rPr lang="en-US" sz="1000" b="1" dirty="0"/>
              <a:t>MED_HU_VAL: </a:t>
            </a:r>
            <a:r>
              <a:rPr lang="en-US" sz="1000" dirty="0"/>
              <a:t>Median housing value</a:t>
            </a:r>
          </a:p>
          <a:p>
            <a:r>
              <a:rPr lang="en-US" sz="1000" b="1" dirty="0"/>
              <a:t>MOBILE_H_RT: </a:t>
            </a:r>
            <a:r>
              <a:rPr lang="en-US" sz="1000" dirty="0"/>
              <a:t>Percentage of mobile homes</a:t>
            </a:r>
          </a:p>
        </p:txBody>
      </p:sp>
      <p:sp>
        <p:nvSpPr>
          <p:cNvPr id="17" name="TextBox 16">
            <a:extLst>
              <a:ext uri="{FF2B5EF4-FFF2-40B4-BE49-F238E27FC236}">
                <a16:creationId xmlns:a16="http://schemas.microsoft.com/office/drawing/2014/main" id="{6393DBDD-8EA8-4C3C-A86F-7306395EBBA8}"/>
              </a:ext>
            </a:extLst>
          </p:cNvPr>
          <p:cNvSpPr txBox="1"/>
          <p:nvPr/>
        </p:nvSpPr>
        <p:spPr>
          <a:xfrm>
            <a:off x="287426" y="2608094"/>
            <a:ext cx="1791240" cy="400110"/>
          </a:xfrm>
          <a:prstGeom prst="rect">
            <a:avLst/>
          </a:prstGeom>
          <a:noFill/>
        </p:spPr>
        <p:txBody>
          <a:bodyPr wrap="square">
            <a:spAutoFit/>
          </a:bodyPr>
          <a:lstStyle/>
          <a:p>
            <a:r>
              <a:rPr lang="en-US" sz="1000" b="1" dirty="0"/>
              <a:t>INDEX_SC: </a:t>
            </a:r>
            <a:r>
              <a:rPr lang="en-US" sz="1000" dirty="0"/>
              <a:t>Cumulative index score for WV SVI (0% to 100%)</a:t>
            </a:r>
          </a:p>
        </p:txBody>
      </p:sp>
      <p:sp>
        <p:nvSpPr>
          <p:cNvPr id="18" name="TextBox 17">
            <a:extLst>
              <a:ext uri="{FF2B5EF4-FFF2-40B4-BE49-F238E27FC236}">
                <a16:creationId xmlns:a16="http://schemas.microsoft.com/office/drawing/2014/main" id="{89B900BB-E790-4590-B82A-428CF1AB24E2}"/>
              </a:ext>
            </a:extLst>
          </p:cNvPr>
          <p:cNvSpPr txBox="1"/>
          <p:nvPr/>
        </p:nvSpPr>
        <p:spPr>
          <a:xfrm>
            <a:off x="202808" y="3198425"/>
            <a:ext cx="8622215" cy="3539430"/>
          </a:xfrm>
          <a:prstGeom prst="rect">
            <a:avLst/>
          </a:prstGeom>
          <a:noFill/>
        </p:spPr>
        <p:txBody>
          <a:bodyPr wrap="square">
            <a:spAutoFit/>
          </a:bodyPr>
          <a:lstStyle/>
          <a:p>
            <a:r>
              <a:rPr lang="en-US" sz="1400" b="1" dirty="0">
                <a:solidFill>
                  <a:schemeClr val="accent1">
                    <a:lumMod val="50000"/>
                  </a:schemeClr>
                </a:solidFill>
              </a:rPr>
              <a:t>Social Vulnerability Spatial Distribution:</a:t>
            </a:r>
          </a:p>
          <a:p>
            <a:pPr marL="169863" indent="-169863">
              <a:buFont typeface="Arial" panose="020B0604020202020204" pitchFamily="34" charset="0"/>
              <a:buChar char="•"/>
            </a:pPr>
            <a:r>
              <a:rPr lang="en-US" sz="1400" dirty="0">
                <a:solidFill>
                  <a:srgbClr val="000000"/>
                </a:solidFill>
              </a:rPr>
              <a:t>Counties classified as </a:t>
            </a:r>
            <a:r>
              <a:rPr lang="en-US" sz="1400" b="1" dirty="0">
                <a:solidFill>
                  <a:srgbClr val="000000"/>
                </a:solidFill>
              </a:rPr>
              <a:t>“Very High” </a:t>
            </a:r>
            <a:r>
              <a:rPr lang="en-US" sz="1400" dirty="0">
                <a:solidFill>
                  <a:srgbClr val="000000"/>
                </a:solidFill>
              </a:rPr>
              <a:t>or </a:t>
            </a:r>
            <a:r>
              <a:rPr lang="en-US" sz="1400" b="1" dirty="0">
                <a:solidFill>
                  <a:srgbClr val="000000"/>
                </a:solidFill>
              </a:rPr>
              <a:t>“Relatively High” </a:t>
            </a:r>
            <a:r>
              <a:rPr lang="en-US" sz="1400" dirty="0">
                <a:solidFill>
                  <a:srgbClr val="000000"/>
                </a:solidFill>
              </a:rPr>
              <a:t>are mostly clustered in the </a:t>
            </a:r>
            <a:r>
              <a:rPr lang="en-US" sz="1400" b="1" dirty="0">
                <a:solidFill>
                  <a:srgbClr val="000000"/>
                </a:solidFill>
              </a:rPr>
              <a:t>Southwestern </a:t>
            </a:r>
            <a:r>
              <a:rPr lang="en-US" sz="1400" dirty="0">
                <a:solidFill>
                  <a:srgbClr val="000000"/>
                </a:solidFill>
              </a:rPr>
              <a:t>and</a:t>
            </a:r>
            <a:r>
              <a:rPr lang="en-US" sz="1400" b="1" dirty="0">
                <a:solidFill>
                  <a:srgbClr val="000000"/>
                </a:solidFill>
              </a:rPr>
              <a:t> central</a:t>
            </a:r>
            <a:r>
              <a:rPr lang="en-US" sz="1400" dirty="0">
                <a:solidFill>
                  <a:srgbClr val="000000"/>
                </a:solidFill>
              </a:rPr>
              <a:t> </a:t>
            </a:r>
            <a:r>
              <a:rPr lang="en-US" sz="1400" b="1" dirty="0">
                <a:solidFill>
                  <a:srgbClr val="000000"/>
                </a:solidFill>
              </a:rPr>
              <a:t>parts</a:t>
            </a:r>
            <a:r>
              <a:rPr lang="en-US" sz="1400" dirty="0">
                <a:solidFill>
                  <a:srgbClr val="000000"/>
                </a:solidFill>
              </a:rPr>
              <a:t> of the state.</a:t>
            </a:r>
          </a:p>
          <a:p>
            <a:pPr marL="169863" indent="-169863">
              <a:buFont typeface="Arial" panose="020B0604020202020204" pitchFamily="34" charset="0"/>
              <a:buChar char="•"/>
            </a:pPr>
            <a:r>
              <a:rPr lang="en-US" sz="1400" dirty="0">
                <a:solidFill>
                  <a:srgbClr val="000000"/>
                </a:solidFill>
              </a:rPr>
              <a:t>Counties classified as </a:t>
            </a:r>
            <a:r>
              <a:rPr lang="en-US" sz="1400" b="1" dirty="0">
                <a:solidFill>
                  <a:srgbClr val="000000"/>
                </a:solidFill>
              </a:rPr>
              <a:t>“Very Low” </a:t>
            </a:r>
            <a:r>
              <a:rPr lang="en-US" sz="1400" dirty="0">
                <a:solidFill>
                  <a:srgbClr val="000000"/>
                </a:solidFill>
              </a:rPr>
              <a:t>or </a:t>
            </a:r>
            <a:r>
              <a:rPr lang="en-US" sz="1400" b="1" dirty="0">
                <a:solidFill>
                  <a:srgbClr val="000000"/>
                </a:solidFill>
              </a:rPr>
              <a:t>“Relatively Low” </a:t>
            </a:r>
            <a:r>
              <a:rPr lang="en-US" sz="1400" dirty="0">
                <a:solidFill>
                  <a:srgbClr val="000000"/>
                </a:solidFill>
              </a:rPr>
              <a:t>are mostly clustered in the </a:t>
            </a:r>
            <a:r>
              <a:rPr lang="en-US" sz="1400" b="1" dirty="0">
                <a:solidFill>
                  <a:srgbClr val="000000"/>
                </a:solidFill>
              </a:rPr>
              <a:t>Northeastern</a:t>
            </a:r>
            <a:r>
              <a:rPr lang="en-US" sz="1400" dirty="0">
                <a:solidFill>
                  <a:srgbClr val="000000"/>
                </a:solidFill>
              </a:rPr>
              <a:t> </a:t>
            </a:r>
            <a:r>
              <a:rPr lang="en-US" sz="1400" b="1" dirty="0">
                <a:solidFill>
                  <a:srgbClr val="000000"/>
                </a:solidFill>
              </a:rPr>
              <a:t>part</a:t>
            </a:r>
            <a:r>
              <a:rPr lang="en-US" sz="1400" dirty="0">
                <a:solidFill>
                  <a:srgbClr val="000000"/>
                </a:solidFill>
              </a:rPr>
              <a:t> of the state and its </a:t>
            </a:r>
            <a:r>
              <a:rPr lang="en-US" sz="1400" b="1" dirty="0">
                <a:solidFill>
                  <a:srgbClr val="000000"/>
                </a:solidFill>
              </a:rPr>
              <a:t>panhandles</a:t>
            </a:r>
            <a:r>
              <a:rPr lang="en-US" sz="1400" dirty="0">
                <a:solidFill>
                  <a:srgbClr val="000000"/>
                </a:solidFill>
              </a:rPr>
              <a:t>. </a:t>
            </a:r>
          </a:p>
          <a:p>
            <a:endParaRPr lang="en-US" sz="1400" dirty="0">
              <a:solidFill>
                <a:srgbClr val="000000"/>
              </a:solidFill>
            </a:endParaRPr>
          </a:p>
          <a:p>
            <a:r>
              <a:rPr lang="en-US" sz="1400" b="1" dirty="0">
                <a:solidFill>
                  <a:schemeClr val="accent1">
                    <a:lumMod val="50000"/>
                  </a:schemeClr>
                </a:solidFill>
              </a:rPr>
              <a:t>Focus Communities Highlights:</a:t>
            </a:r>
          </a:p>
          <a:p>
            <a:pPr marL="169863" indent="-169863">
              <a:buFont typeface="Arial" panose="020B0604020202020204" pitchFamily="34" charset="0"/>
              <a:buChar char="•"/>
            </a:pPr>
            <a:r>
              <a:rPr lang="en-US" sz="1400" b="1" dirty="0"/>
              <a:t>Richwood</a:t>
            </a:r>
            <a:r>
              <a:rPr lang="en-US" sz="1400" dirty="0"/>
              <a:t> has the most critical situation in terms of </a:t>
            </a:r>
            <a:r>
              <a:rPr lang="en-US" sz="1400" b="1" i="1" dirty="0"/>
              <a:t>overall social vulnerability </a:t>
            </a:r>
            <a:r>
              <a:rPr lang="en-US" sz="1400" dirty="0"/>
              <a:t>(among the top 10%) followed by </a:t>
            </a:r>
            <a:r>
              <a:rPr lang="en-US" sz="1400" b="1" dirty="0"/>
              <a:t>Rainelle</a:t>
            </a:r>
            <a:r>
              <a:rPr lang="en-US" sz="1400" dirty="0"/>
              <a:t> (</a:t>
            </a:r>
            <a:r>
              <a:rPr lang="en-US" sz="1400" dirty="0">
                <a:solidFill>
                  <a:srgbClr val="000000"/>
                </a:solidFill>
              </a:rPr>
              <a:t>among the top 20%).</a:t>
            </a:r>
          </a:p>
          <a:p>
            <a:pPr marL="169863" indent="-169863">
              <a:buFont typeface="Arial" panose="020B0604020202020204" pitchFamily="34" charset="0"/>
              <a:buChar char="•"/>
            </a:pPr>
            <a:r>
              <a:rPr lang="en-US" sz="1400" b="1" dirty="0">
                <a:solidFill>
                  <a:srgbClr val="000000"/>
                </a:solidFill>
              </a:rPr>
              <a:t>Rainelle</a:t>
            </a:r>
            <a:r>
              <a:rPr lang="en-US" sz="1400" dirty="0">
                <a:solidFill>
                  <a:srgbClr val="000000"/>
                </a:solidFill>
              </a:rPr>
              <a:t> has the highest </a:t>
            </a:r>
            <a:r>
              <a:rPr lang="en-US" sz="1400" b="1" i="1" dirty="0">
                <a:solidFill>
                  <a:srgbClr val="000000"/>
                </a:solidFill>
              </a:rPr>
              <a:t>Poverty Rate </a:t>
            </a:r>
            <a:r>
              <a:rPr lang="en-US" sz="1400" dirty="0">
                <a:solidFill>
                  <a:srgbClr val="000000"/>
                </a:solidFill>
              </a:rPr>
              <a:t>(27.7%) and highest </a:t>
            </a:r>
            <a:r>
              <a:rPr lang="en-US" sz="1400" b="1" i="1" dirty="0">
                <a:solidFill>
                  <a:srgbClr val="000000"/>
                </a:solidFill>
              </a:rPr>
              <a:t>Disability Ratio</a:t>
            </a:r>
            <a:r>
              <a:rPr lang="en-US" sz="1400" dirty="0">
                <a:solidFill>
                  <a:srgbClr val="000000"/>
                </a:solidFill>
              </a:rPr>
              <a:t> (31.9%) among the focus communities.</a:t>
            </a:r>
          </a:p>
          <a:p>
            <a:pPr marL="169863" indent="-169863">
              <a:buFont typeface="Arial" panose="020B0604020202020204" pitchFamily="34" charset="0"/>
              <a:buChar char="•"/>
            </a:pPr>
            <a:r>
              <a:rPr lang="en-US" sz="1400" b="1" dirty="0">
                <a:solidFill>
                  <a:srgbClr val="000000"/>
                </a:solidFill>
              </a:rPr>
              <a:t>Richwood</a:t>
            </a:r>
            <a:r>
              <a:rPr lang="en-US" sz="1400" dirty="0">
                <a:solidFill>
                  <a:srgbClr val="000000"/>
                </a:solidFill>
              </a:rPr>
              <a:t> has the highest </a:t>
            </a:r>
            <a:r>
              <a:rPr lang="en-US" sz="1400" b="1" i="1" dirty="0">
                <a:solidFill>
                  <a:srgbClr val="000000"/>
                </a:solidFill>
              </a:rPr>
              <a:t>Unemployment Rate </a:t>
            </a:r>
            <a:r>
              <a:rPr lang="en-US" sz="1400" dirty="0">
                <a:solidFill>
                  <a:srgbClr val="000000"/>
                </a:solidFill>
              </a:rPr>
              <a:t>(39.8%).</a:t>
            </a:r>
          </a:p>
          <a:p>
            <a:pPr marL="169863" indent="-169863">
              <a:buFont typeface="Arial" panose="020B0604020202020204" pitchFamily="34" charset="0"/>
              <a:buChar char="•"/>
            </a:pPr>
            <a:r>
              <a:rPr lang="en-US" sz="1400" b="1" dirty="0">
                <a:solidFill>
                  <a:srgbClr val="000000"/>
                </a:solidFill>
              </a:rPr>
              <a:t>Clendenin</a:t>
            </a:r>
            <a:r>
              <a:rPr lang="en-US" sz="1400" dirty="0">
                <a:solidFill>
                  <a:srgbClr val="000000"/>
                </a:solidFill>
              </a:rPr>
              <a:t> has the highest </a:t>
            </a:r>
            <a:r>
              <a:rPr lang="en-US" sz="1400" b="1" i="1" dirty="0">
                <a:solidFill>
                  <a:srgbClr val="000000"/>
                </a:solidFill>
              </a:rPr>
              <a:t>Vulnerable Ages Ratio </a:t>
            </a:r>
            <a:r>
              <a:rPr lang="en-US" sz="1400" dirty="0">
                <a:solidFill>
                  <a:srgbClr val="000000"/>
                </a:solidFill>
              </a:rPr>
              <a:t>(45.4%).</a:t>
            </a:r>
          </a:p>
          <a:p>
            <a:pPr marL="169863" indent="-169863">
              <a:buFont typeface="Arial" panose="020B0604020202020204" pitchFamily="34" charset="0"/>
              <a:buChar char="•"/>
            </a:pPr>
            <a:r>
              <a:rPr lang="en-US" sz="1400" b="1" dirty="0">
                <a:solidFill>
                  <a:srgbClr val="000000"/>
                </a:solidFill>
              </a:rPr>
              <a:t>Marlinton</a:t>
            </a:r>
            <a:r>
              <a:rPr lang="en-US" sz="1400" dirty="0">
                <a:solidFill>
                  <a:srgbClr val="000000"/>
                </a:solidFill>
              </a:rPr>
              <a:t> has the highest </a:t>
            </a:r>
            <a:r>
              <a:rPr lang="en-US" sz="1400" b="1" i="1" dirty="0">
                <a:solidFill>
                  <a:srgbClr val="000000"/>
                </a:solidFill>
              </a:rPr>
              <a:t>No High School Diploma Ratio </a:t>
            </a:r>
            <a:r>
              <a:rPr lang="en-US" sz="1400" dirty="0">
                <a:solidFill>
                  <a:srgbClr val="000000"/>
                </a:solidFill>
              </a:rPr>
              <a:t>(16.1%).</a:t>
            </a:r>
          </a:p>
          <a:p>
            <a:pPr marL="169863" indent="-169863">
              <a:buFont typeface="Arial" panose="020B0604020202020204" pitchFamily="34" charset="0"/>
              <a:buChar char="•"/>
            </a:pPr>
            <a:r>
              <a:rPr lang="en-US" sz="1400" b="1" dirty="0">
                <a:solidFill>
                  <a:srgbClr val="000000"/>
                </a:solidFill>
              </a:rPr>
              <a:t>Clendenin</a:t>
            </a:r>
            <a:r>
              <a:rPr lang="en-US" sz="1400" dirty="0">
                <a:solidFill>
                  <a:srgbClr val="000000"/>
                </a:solidFill>
              </a:rPr>
              <a:t> has the highest rate of </a:t>
            </a:r>
            <a:r>
              <a:rPr lang="en-US" sz="1400" b="1" i="1" dirty="0">
                <a:solidFill>
                  <a:srgbClr val="000000"/>
                </a:solidFill>
              </a:rPr>
              <a:t>Population Decrease </a:t>
            </a:r>
            <a:r>
              <a:rPr lang="en-US" sz="1400" dirty="0">
                <a:solidFill>
                  <a:srgbClr val="000000"/>
                </a:solidFill>
              </a:rPr>
              <a:t>among these communities (-30.4%).</a:t>
            </a:r>
          </a:p>
          <a:p>
            <a:pPr marL="169863" indent="-169863">
              <a:buFont typeface="Arial" panose="020B0604020202020204" pitchFamily="34" charset="0"/>
              <a:buChar char="•"/>
            </a:pPr>
            <a:r>
              <a:rPr lang="en-US" sz="1400" b="1" dirty="0">
                <a:solidFill>
                  <a:srgbClr val="000000"/>
                </a:solidFill>
              </a:rPr>
              <a:t>Rainelle</a:t>
            </a:r>
            <a:r>
              <a:rPr lang="en-US" sz="1400" dirty="0">
                <a:solidFill>
                  <a:srgbClr val="000000"/>
                </a:solidFill>
              </a:rPr>
              <a:t> has the lowest </a:t>
            </a:r>
            <a:r>
              <a:rPr lang="en-US" sz="1400" b="1" i="1" dirty="0">
                <a:solidFill>
                  <a:srgbClr val="000000"/>
                </a:solidFill>
              </a:rPr>
              <a:t>Median Housing Value </a:t>
            </a:r>
            <a:r>
              <a:rPr lang="en-US" sz="1400" dirty="0">
                <a:solidFill>
                  <a:srgbClr val="000000"/>
                </a:solidFill>
              </a:rPr>
              <a:t>($59,100).</a:t>
            </a:r>
          </a:p>
          <a:p>
            <a:pPr marL="169863" indent="-169863">
              <a:buFont typeface="Arial" panose="020B0604020202020204" pitchFamily="34" charset="0"/>
              <a:buChar char="•"/>
            </a:pPr>
            <a:r>
              <a:rPr lang="en-US" sz="1400" b="1" dirty="0">
                <a:solidFill>
                  <a:srgbClr val="000000"/>
                </a:solidFill>
              </a:rPr>
              <a:t>Camden-on-Gauley</a:t>
            </a:r>
            <a:r>
              <a:rPr lang="en-US" sz="1400" dirty="0">
                <a:solidFill>
                  <a:srgbClr val="000000"/>
                </a:solidFill>
              </a:rPr>
              <a:t> has the highest </a:t>
            </a:r>
            <a:r>
              <a:rPr lang="en-US" sz="1400" b="1" i="1" dirty="0">
                <a:solidFill>
                  <a:srgbClr val="000000"/>
                </a:solidFill>
              </a:rPr>
              <a:t>Mobile Home Percentage </a:t>
            </a:r>
            <a:r>
              <a:rPr lang="en-US" sz="1400" dirty="0">
                <a:solidFill>
                  <a:srgbClr val="000000"/>
                </a:solidFill>
              </a:rPr>
              <a:t>(11.1%).</a:t>
            </a:r>
          </a:p>
        </p:txBody>
      </p:sp>
      <p:graphicFrame>
        <p:nvGraphicFramePr>
          <p:cNvPr id="10" name="Table 9">
            <a:extLst>
              <a:ext uri="{FF2B5EF4-FFF2-40B4-BE49-F238E27FC236}">
                <a16:creationId xmlns:a16="http://schemas.microsoft.com/office/drawing/2014/main" id="{E6B91E5C-D622-4A5D-8F1F-0D9FCE0122D5}"/>
              </a:ext>
            </a:extLst>
          </p:cNvPr>
          <p:cNvGraphicFramePr>
            <a:graphicFrameLocks noGrp="1"/>
          </p:cNvGraphicFramePr>
          <p:nvPr>
            <p:extLst>
              <p:ext uri="{D42A27DB-BD31-4B8C-83A1-F6EECF244321}">
                <p14:modId xmlns:p14="http://schemas.microsoft.com/office/powerpoint/2010/main" val="1346816841"/>
              </p:ext>
            </p:extLst>
          </p:nvPr>
        </p:nvGraphicFramePr>
        <p:xfrm>
          <a:off x="103921" y="691100"/>
          <a:ext cx="8936157" cy="1399447"/>
        </p:xfrm>
        <a:graphic>
          <a:graphicData uri="http://schemas.openxmlformats.org/drawingml/2006/table">
            <a:tbl>
              <a:tblPr firstRow="1" firstCol="1" bandRow="1">
                <a:tableStyleId>{5C22544A-7EE6-4342-B048-85BDC9FD1C3A}</a:tableStyleId>
              </a:tblPr>
              <a:tblGrid>
                <a:gridCol w="295910">
                  <a:extLst>
                    <a:ext uri="{9D8B030D-6E8A-4147-A177-3AD203B41FA5}">
                      <a16:colId xmlns:a16="http://schemas.microsoft.com/office/drawing/2014/main" val="3359170537"/>
                    </a:ext>
                  </a:extLst>
                </a:gridCol>
                <a:gridCol w="1449070">
                  <a:extLst>
                    <a:ext uri="{9D8B030D-6E8A-4147-A177-3AD203B41FA5}">
                      <a16:colId xmlns:a16="http://schemas.microsoft.com/office/drawing/2014/main" val="2038046811"/>
                    </a:ext>
                  </a:extLst>
                </a:gridCol>
                <a:gridCol w="540327">
                  <a:extLst>
                    <a:ext uri="{9D8B030D-6E8A-4147-A177-3AD203B41FA5}">
                      <a16:colId xmlns:a16="http://schemas.microsoft.com/office/drawing/2014/main" val="1330587092"/>
                    </a:ext>
                  </a:extLst>
                </a:gridCol>
                <a:gridCol w="568037">
                  <a:extLst>
                    <a:ext uri="{9D8B030D-6E8A-4147-A177-3AD203B41FA5}">
                      <a16:colId xmlns:a16="http://schemas.microsoft.com/office/drawing/2014/main" val="3155032997"/>
                    </a:ext>
                  </a:extLst>
                </a:gridCol>
                <a:gridCol w="838200">
                  <a:extLst>
                    <a:ext uri="{9D8B030D-6E8A-4147-A177-3AD203B41FA5}">
                      <a16:colId xmlns:a16="http://schemas.microsoft.com/office/drawing/2014/main" val="1692956921"/>
                    </a:ext>
                  </a:extLst>
                </a:gridCol>
                <a:gridCol w="713509">
                  <a:extLst>
                    <a:ext uri="{9D8B030D-6E8A-4147-A177-3AD203B41FA5}">
                      <a16:colId xmlns:a16="http://schemas.microsoft.com/office/drawing/2014/main" val="384319061"/>
                    </a:ext>
                  </a:extLst>
                </a:gridCol>
                <a:gridCol w="724535">
                  <a:extLst>
                    <a:ext uri="{9D8B030D-6E8A-4147-A177-3AD203B41FA5}">
                      <a16:colId xmlns:a16="http://schemas.microsoft.com/office/drawing/2014/main" val="2514779995"/>
                    </a:ext>
                  </a:extLst>
                </a:gridCol>
                <a:gridCol w="807085">
                  <a:extLst>
                    <a:ext uri="{9D8B030D-6E8A-4147-A177-3AD203B41FA5}">
                      <a16:colId xmlns:a16="http://schemas.microsoft.com/office/drawing/2014/main" val="3236122945"/>
                    </a:ext>
                  </a:extLst>
                </a:gridCol>
                <a:gridCol w="784860">
                  <a:extLst>
                    <a:ext uri="{9D8B030D-6E8A-4147-A177-3AD203B41FA5}">
                      <a16:colId xmlns:a16="http://schemas.microsoft.com/office/drawing/2014/main" val="2009403782"/>
                    </a:ext>
                  </a:extLst>
                </a:gridCol>
                <a:gridCol w="899160">
                  <a:extLst>
                    <a:ext uri="{9D8B030D-6E8A-4147-A177-3AD203B41FA5}">
                      <a16:colId xmlns:a16="http://schemas.microsoft.com/office/drawing/2014/main" val="2672255411"/>
                    </a:ext>
                  </a:extLst>
                </a:gridCol>
                <a:gridCol w="775137">
                  <a:extLst>
                    <a:ext uri="{9D8B030D-6E8A-4147-A177-3AD203B41FA5}">
                      <a16:colId xmlns:a16="http://schemas.microsoft.com/office/drawing/2014/main" val="887686639"/>
                    </a:ext>
                  </a:extLst>
                </a:gridCol>
                <a:gridCol w="540327">
                  <a:extLst>
                    <a:ext uri="{9D8B030D-6E8A-4147-A177-3AD203B41FA5}">
                      <a16:colId xmlns:a16="http://schemas.microsoft.com/office/drawing/2014/main" val="1286053944"/>
                    </a:ext>
                  </a:extLst>
                </a:gridCol>
              </a:tblGrid>
              <a:tr h="280450">
                <a:tc gridSpan="1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mn-lt"/>
                        </a:rPr>
                        <a:t>WV SVI, Top 5 Counties</a:t>
                      </a:r>
                      <a:endParaRPr lang="en-US" sz="1200" dirty="0">
                        <a:effectLst/>
                        <a:latin typeface="+mn-lt"/>
                        <a:ea typeface="Calibri" panose="020F0502020204030204" pitchFamily="34" charset="0"/>
                        <a:cs typeface="Arial" panose="020B0604020202020204" pitchFamily="34" charset="0"/>
                      </a:endParaRPr>
                    </a:p>
                  </a:txBody>
                  <a:tcPr marL="68580" marR="68580" marT="0" marB="0" anchor="ctr">
                    <a:solidFill>
                      <a:srgbClr val="5B739B"/>
                    </a:solidFill>
                  </a:tcPr>
                </a:tc>
                <a:tc hMerge="1">
                  <a:txBody>
                    <a:bodyPr/>
                    <a:lstStyle/>
                    <a:p>
                      <a:pPr marL="0" marR="0" algn="l">
                        <a:lnSpc>
                          <a:spcPct val="107000"/>
                        </a:lnSpc>
                        <a:spcBef>
                          <a:spcPts val="0"/>
                        </a:spcBef>
                        <a:spcAft>
                          <a:spcPts val="0"/>
                        </a:spcAft>
                      </a:pP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l">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hMerge="1">
                  <a:txBody>
                    <a:bodyPr/>
                    <a:lstStyle/>
                    <a:p>
                      <a:pPr marL="0" marR="0" algn="ctr">
                        <a:lnSpc>
                          <a:spcPct val="107000"/>
                        </a:lnSpc>
                        <a:spcBef>
                          <a:spcPts val="0"/>
                        </a:spcBef>
                        <a:spcAft>
                          <a:spcPts val="0"/>
                        </a:spcAft>
                      </a:pP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120718751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Rank</a:t>
                      </a:r>
                    </a:p>
                  </a:txBody>
                  <a:tcPr marL="68580" marR="68580" marT="0" marB="0" vert="vert" anchor="ctr"/>
                </a:tc>
                <a:tc>
                  <a:txBody>
                    <a:bodyPr/>
                    <a:lstStyle/>
                    <a:p>
                      <a:pPr marL="0" marR="0" algn="l">
                        <a:lnSpc>
                          <a:spcPct val="107000"/>
                        </a:lnSpc>
                        <a:spcBef>
                          <a:spcPts val="0"/>
                        </a:spcBef>
                        <a:spcAft>
                          <a:spcPts val="0"/>
                        </a:spcAft>
                      </a:pPr>
                      <a:r>
                        <a:rPr lang="en-US" sz="1000" b="1" dirty="0">
                          <a:solidFill>
                            <a:schemeClr val="bg1"/>
                          </a:solidFill>
                          <a:effectLst/>
                          <a:latin typeface="+mn-lt"/>
                        </a:rPr>
                        <a:t>County</a:t>
                      </a: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rPr>
                        <a:t>RPDC Region</a:t>
                      </a: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POV_RT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UNEMP_RT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V_AGE_RT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DISABL_RT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NOHSDP_RT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POP_CH_RT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MED_HU_VAL</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dirty="0">
                          <a:solidFill>
                            <a:schemeClr val="bg1"/>
                          </a:solidFill>
                          <a:effectLst/>
                          <a:latin typeface="+mn-lt"/>
                          <a:ea typeface="Calibri" panose="020F0502020204030204" pitchFamily="34" charset="0"/>
                          <a:cs typeface="Arial" panose="020B0604020202020204" pitchFamily="34" charset="0"/>
                        </a:rPr>
                        <a:t>MOBILE_H_RT</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000" b="1" dirty="0">
                          <a:solidFill>
                            <a:schemeClr val="bg1"/>
                          </a:solidFill>
                          <a:effectLst/>
                          <a:latin typeface="+mn-lt"/>
                          <a:ea typeface="Calibri" panose="020F0502020204030204" pitchFamily="34" charset="0"/>
                          <a:cs typeface="Arial" panose="020B0604020202020204" pitchFamily="34" charset="0"/>
                        </a:rPr>
                        <a:t>INDEX_SC</a:t>
                      </a:r>
                    </a:p>
                  </a:txBody>
                  <a:tcPr marL="68580" marR="68580" marT="0" marB="0" anchor="ctr">
                    <a:solidFill>
                      <a:schemeClr val="accent1"/>
                    </a:solidFill>
                  </a:tcPr>
                </a:tc>
                <a:extLst>
                  <a:ext uri="{0D108BD9-81ED-4DB2-BD59-A6C34878D82A}">
                    <a16:rowId xmlns:a16="http://schemas.microsoft.com/office/drawing/2014/main" val="2990729474"/>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MCDOWELL</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27.5%</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51.2%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38.5%</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30.4%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25.4%</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-13.6%</a:t>
                      </a:r>
                    </a:p>
                  </a:txBody>
                  <a:tcPr marL="7620" marR="7620" marT="7620" marB="0" anchor="b">
                    <a:solidFill>
                      <a:srgbClr val="CAD7EE"/>
                    </a:solidFill>
                  </a:tcPr>
                </a:tc>
                <a:tc>
                  <a:txBody>
                    <a:bodyPr/>
                    <a:lstStyle/>
                    <a:p>
                      <a:pPr algn="ctr" fontAlgn="b"/>
                      <a:r>
                        <a:rPr lang="en-US" sz="1000" b="0" i="0" u="none" strike="noStrike">
                          <a:solidFill>
                            <a:schemeClr val="tx1"/>
                          </a:solidFill>
                          <a:effectLst/>
                          <a:latin typeface="Calibri" panose="020F0502020204030204" pitchFamily="34" charset="0"/>
                        </a:rPr>
                        <a:t>$43,700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23.5%</a:t>
                      </a:r>
                    </a:p>
                  </a:txBody>
                  <a:tcPr marL="7620" marR="7620" marT="7620"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100.0%</a:t>
                      </a:r>
                    </a:p>
                  </a:txBody>
                  <a:tcPr marL="7620" marR="7620" marT="7620" marB="0" anchor="b">
                    <a:solidFill>
                      <a:srgbClr val="E898A8"/>
                    </a:solidFill>
                  </a:tcPr>
                </a:tc>
                <a:extLst>
                  <a:ext uri="{0D108BD9-81ED-4DB2-BD59-A6C34878D82A}">
                    <a16:rowId xmlns:a16="http://schemas.microsoft.com/office/drawing/2014/main" val="3108588332"/>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WYOMING</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23.9%</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38.5%</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38.6%</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35.2%</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22.6%</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-10.1%</a:t>
                      </a:r>
                    </a:p>
                  </a:txBody>
                  <a:tcPr marL="7620" marR="7620" marT="7620" marB="0" anchor="b">
                    <a:solidFill>
                      <a:srgbClr val="EAEFF7"/>
                    </a:solidFill>
                  </a:tcPr>
                </a:tc>
                <a:tc>
                  <a:txBody>
                    <a:bodyPr/>
                    <a:lstStyle/>
                    <a:p>
                      <a:pPr algn="ctr" fontAlgn="b"/>
                      <a:r>
                        <a:rPr lang="en-US" sz="1000" b="0" i="0" u="none" strike="noStrike">
                          <a:solidFill>
                            <a:schemeClr val="tx1"/>
                          </a:solidFill>
                          <a:effectLst/>
                          <a:latin typeface="Calibri" panose="020F0502020204030204" pitchFamily="34" charset="0"/>
                        </a:rPr>
                        <a:t>$75,500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29.2%</a:t>
                      </a:r>
                    </a:p>
                  </a:txBody>
                  <a:tcPr marL="7620" marR="7620" marT="7620"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98.1%</a:t>
                      </a:r>
                    </a:p>
                  </a:txBody>
                  <a:tcPr marL="7620" marR="7620" marT="7620" marB="0" anchor="b">
                    <a:solidFill>
                      <a:srgbClr val="E898A8"/>
                    </a:solidFill>
                  </a:tcPr>
                </a:tc>
                <a:extLst>
                  <a:ext uri="{0D108BD9-81ED-4DB2-BD59-A6C34878D82A}">
                    <a16:rowId xmlns:a16="http://schemas.microsoft.com/office/drawing/2014/main" val="137507519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MINGO</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29.9%</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37.2%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38.2%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32.8%</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24.2%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-12.2%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$83,000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30.7%</a:t>
                      </a:r>
                    </a:p>
                  </a:txBody>
                  <a:tcPr marL="7620" marR="7620" marT="7620"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96.3%</a:t>
                      </a:r>
                    </a:p>
                  </a:txBody>
                  <a:tcPr marL="7620" marR="7620" marT="7620" marB="0" anchor="b">
                    <a:solidFill>
                      <a:srgbClr val="E898A8"/>
                    </a:solidFill>
                  </a:tcPr>
                </a:tc>
                <a:extLst>
                  <a:ext uri="{0D108BD9-81ED-4DB2-BD59-A6C34878D82A}">
                    <a16:rowId xmlns:a16="http://schemas.microsoft.com/office/drawing/2014/main" val="41826038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4</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CLAY</a:t>
                      </a:r>
                    </a:p>
                  </a:txBody>
                  <a:tcPr marL="68580" marR="68580" marT="0" marB="0" anchor="ctr">
                    <a:solidFill>
                      <a:srgbClr val="EAEFF7"/>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3</a:t>
                      </a:r>
                    </a:p>
                  </a:txBody>
                  <a:tcPr marL="68580" marR="68580" marT="0" marB="0" anchor="ctr">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25.9%</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33.8%</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39.1%</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27.0%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19.9%</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-14.2%</a:t>
                      </a:r>
                    </a:p>
                  </a:txBody>
                  <a:tcPr marL="7620" marR="7620" marT="7620" marB="0" anchor="b">
                    <a:solidFill>
                      <a:srgbClr val="EAEFF7"/>
                    </a:solidFill>
                  </a:tcPr>
                </a:tc>
                <a:tc>
                  <a:txBody>
                    <a:bodyPr/>
                    <a:lstStyle/>
                    <a:p>
                      <a:pPr algn="ctr" fontAlgn="b"/>
                      <a:r>
                        <a:rPr lang="en-US" sz="1000" b="0" i="0" u="none" strike="noStrike">
                          <a:solidFill>
                            <a:schemeClr val="tx1"/>
                          </a:solidFill>
                          <a:effectLst/>
                          <a:latin typeface="Calibri" panose="020F0502020204030204" pitchFamily="34" charset="0"/>
                        </a:rPr>
                        <a:t>$87,700</a:t>
                      </a:r>
                    </a:p>
                  </a:txBody>
                  <a:tcPr marL="7620" marR="7620" marT="7620" marB="0" anchor="b">
                    <a:solidFill>
                      <a:srgbClr val="EAEFF7"/>
                    </a:solidFill>
                  </a:tcPr>
                </a:tc>
                <a:tc>
                  <a:txBody>
                    <a:bodyPr/>
                    <a:lstStyle/>
                    <a:p>
                      <a:pPr algn="ctr" fontAlgn="b"/>
                      <a:r>
                        <a:rPr lang="en-US" sz="1000" b="0" i="0" u="none" strike="noStrike" dirty="0">
                          <a:solidFill>
                            <a:schemeClr val="tx1"/>
                          </a:solidFill>
                          <a:effectLst/>
                          <a:latin typeface="Calibri" panose="020F0502020204030204" pitchFamily="34" charset="0"/>
                        </a:rPr>
                        <a:t>28.0%</a:t>
                      </a:r>
                    </a:p>
                  </a:txBody>
                  <a:tcPr marL="7620" marR="7620" marT="7620"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94.4%</a:t>
                      </a:r>
                    </a:p>
                  </a:txBody>
                  <a:tcPr marL="7620" marR="7620" marT="7620" marB="0" anchor="b">
                    <a:solidFill>
                      <a:srgbClr val="E898A8"/>
                    </a:solidFill>
                  </a:tcPr>
                </a:tc>
                <a:extLst>
                  <a:ext uri="{0D108BD9-81ED-4DB2-BD59-A6C34878D82A}">
                    <a16:rowId xmlns:a16="http://schemas.microsoft.com/office/drawing/2014/main" val="362376227"/>
                  </a:ext>
                </a:extLst>
              </a:tr>
              <a:tr h="0">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5</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WEBSTER</a:t>
                      </a:r>
                    </a:p>
                  </a:txBody>
                  <a:tcPr marL="68580" marR="68580" marT="0" marB="0" anchor="ctr">
                    <a:solidFill>
                      <a:srgbClr val="CAD7EE"/>
                    </a:solid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4</a:t>
                      </a:r>
                    </a:p>
                  </a:txBody>
                  <a:tcPr marL="68580" marR="68580" marT="0" marB="0" anchor="ctr">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25.7%</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36.6%</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39.8%</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23.2%</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21.3%</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-8.5%</a:t>
                      </a:r>
                    </a:p>
                  </a:txBody>
                  <a:tcPr marL="7620" marR="7620" marT="7620" marB="0" anchor="b">
                    <a:solidFill>
                      <a:srgbClr val="CAD7EE"/>
                    </a:solidFill>
                  </a:tcPr>
                </a:tc>
                <a:tc>
                  <a:txBody>
                    <a:bodyPr/>
                    <a:lstStyle/>
                    <a:p>
                      <a:pPr algn="ctr" fontAlgn="b"/>
                      <a:r>
                        <a:rPr lang="en-US" sz="1000" b="0" i="0" u="none" strike="noStrike">
                          <a:solidFill>
                            <a:schemeClr val="tx1"/>
                          </a:solidFill>
                          <a:effectLst/>
                          <a:latin typeface="Calibri" panose="020F0502020204030204" pitchFamily="34" charset="0"/>
                        </a:rPr>
                        <a:t>$75,900</a:t>
                      </a:r>
                    </a:p>
                  </a:txBody>
                  <a:tcPr marL="7620" marR="7620" marT="7620" marB="0" anchor="b">
                    <a:solidFill>
                      <a:srgbClr val="CAD7EE"/>
                    </a:solidFill>
                  </a:tcPr>
                </a:tc>
                <a:tc>
                  <a:txBody>
                    <a:bodyPr/>
                    <a:lstStyle/>
                    <a:p>
                      <a:pPr algn="ctr" fontAlgn="b"/>
                      <a:r>
                        <a:rPr lang="en-US" sz="1000" b="0" i="0" u="none" strike="noStrike" dirty="0">
                          <a:solidFill>
                            <a:schemeClr val="tx1"/>
                          </a:solidFill>
                          <a:effectLst/>
                          <a:latin typeface="Calibri" panose="020F0502020204030204" pitchFamily="34" charset="0"/>
                        </a:rPr>
                        <a:t>23.4%</a:t>
                      </a:r>
                    </a:p>
                  </a:txBody>
                  <a:tcPr marL="7620" marR="7620" marT="7620"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92.6%</a:t>
                      </a:r>
                    </a:p>
                  </a:txBody>
                  <a:tcPr marL="7620" marR="7620" marT="7620" marB="0" anchor="b">
                    <a:solidFill>
                      <a:srgbClr val="E898A8"/>
                    </a:solidFill>
                  </a:tcPr>
                </a:tc>
                <a:extLst>
                  <a:ext uri="{0D108BD9-81ED-4DB2-BD59-A6C34878D82A}">
                    <a16:rowId xmlns:a16="http://schemas.microsoft.com/office/drawing/2014/main" val="765680865"/>
                  </a:ext>
                </a:extLst>
              </a:tr>
            </a:tbl>
          </a:graphicData>
        </a:graphic>
      </p:graphicFrame>
    </p:spTree>
    <p:extLst>
      <p:ext uri="{BB962C8B-B14F-4D97-AF65-F5344CB8AC3E}">
        <p14:creationId xmlns:p14="http://schemas.microsoft.com/office/powerpoint/2010/main" val="16605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a:t>
            </a:r>
          </a:p>
        </p:txBody>
      </p:sp>
      <p:graphicFrame>
        <p:nvGraphicFramePr>
          <p:cNvPr id="2" name="Table 2">
            <a:extLst>
              <a:ext uri="{FF2B5EF4-FFF2-40B4-BE49-F238E27FC236}">
                <a16:creationId xmlns:a16="http://schemas.microsoft.com/office/drawing/2014/main" id="{778EA8E6-C18E-44CE-860E-69DA7F47EF6C}"/>
              </a:ext>
            </a:extLst>
          </p:cNvPr>
          <p:cNvGraphicFramePr>
            <a:graphicFrameLocks noGrp="1"/>
          </p:cNvGraphicFramePr>
          <p:nvPr/>
        </p:nvGraphicFramePr>
        <p:xfrm>
          <a:off x="148856" y="1287485"/>
          <a:ext cx="8851605" cy="1097280"/>
        </p:xfrm>
        <a:graphic>
          <a:graphicData uri="http://schemas.openxmlformats.org/drawingml/2006/table">
            <a:tbl>
              <a:tblPr firstRow="1" bandRow="1">
                <a:tableStyleId>{5C22544A-7EE6-4342-B048-85BDC9FD1C3A}</a:tableStyleId>
              </a:tblPr>
              <a:tblGrid>
                <a:gridCol w="843921">
                  <a:extLst>
                    <a:ext uri="{9D8B030D-6E8A-4147-A177-3AD203B41FA5}">
                      <a16:colId xmlns:a16="http://schemas.microsoft.com/office/drawing/2014/main" val="1267599065"/>
                    </a:ext>
                  </a:extLst>
                </a:gridCol>
                <a:gridCol w="966652">
                  <a:extLst>
                    <a:ext uri="{9D8B030D-6E8A-4147-A177-3AD203B41FA5}">
                      <a16:colId xmlns:a16="http://schemas.microsoft.com/office/drawing/2014/main" val="3534273864"/>
                    </a:ext>
                  </a:extLst>
                </a:gridCol>
                <a:gridCol w="996422">
                  <a:extLst>
                    <a:ext uri="{9D8B030D-6E8A-4147-A177-3AD203B41FA5}">
                      <a16:colId xmlns:a16="http://schemas.microsoft.com/office/drawing/2014/main" val="1873695381"/>
                    </a:ext>
                  </a:extLst>
                </a:gridCol>
                <a:gridCol w="2073349">
                  <a:extLst>
                    <a:ext uri="{9D8B030D-6E8A-4147-A177-3AD203B41FA5}">
                      <a16:colId xmlns:a16="http://schemas.microsoft.com/office/drawing/2014/main" val="2150496158"/>
                    </a:ext>
                  </a:extLst>
                </a:gridCol>
                <a:gridCol w="3269490">
                  <a:extLst>
                    <a:ext uri="{9D8B030D-6E8A-4147-A177-3AD203B41FA5}">
                      <a16:colId xmlns:a16="http://schemas.microsoft.com/office/drawing/2014/main" val="2296700634"/>
                    </a:ext>
                  </a:extLst>
                </a:gridCol>
                <a:gridCol w="701771">
                  <a:extLst>
                    <a:ext uri="{9D8B030D-6E8A-4147-A177-3AD203B41FA5}">
                      <a16:colId xmlns:a16="http://schemas.microsoft.com/office/drawing/2014/main" val="2455434984"/>
                    </a:ext>
                  </a:extLst>
                </a:gridCol>
              </a:tblGrid>
              <a:tr h="275772">
                <a:tc>
                  <a:txBody>
                    <a:bodyPr/>
                    <a:lstStyle/>
                    <a:p>
                      <a:pPr algn="l"/>
                      <a:r>
                        <a:rPr lang="en-US" sz="1200" dirty="0"/>
                        <a:t>Major Category </a:t>
                      </a:r>
                    </a:p>
                  </a:txBody>
                  <a:tcPr anchor="ctr">
                    <a:solidFill>
                      <a:srgbClr val="5B739B"/>
                    </a:solidFill>
                  </a:tcPr>
                </a:tc>
                <a:tc>
                  <a:txBody>
                    <a:bodyPr/>
                    <a:lstStyle/>
                    <a:p>
                      <a:pPr algn="l"/>
                      <a:r>
                        <a:rPr lang="en-US" sz="1200" dirty="0"/>
                        <a:t>Detailed Category</a:t>
                      </a:r>
                    </a:p>
                  </a:txBody>
                  <a:tcPr anchor="ctr">
                    <a:solidFill>
                      <a:srgbClr val="5B739B"/>
                    </a:solidFill>
                  </a:tcPr>
                </a:tc>
                <a:tc>
                  <a:txBody>
                    <a:bodyPr/>
                    <a:lstStyle/>
                    <a:p>
                      <a:r>
                        <a:rPr lang="en-US" sz="1200" dirty="0"/>
                        <a:t>Code</a:t>
                      </a:r>
                    </a:p>
                  </a:txBody>
                  <a:tcPr anchor="ctr">
                    <a:solidFill>
                      <a:srgbClr val="5B739B"/>
                    </a:solidFill>
                  </a:tcPr>
                </a:tc>
                <a:tc>
                  <a:txBody>
                    <a:bodyPr/>
                    <a:lstStyle/>
                    <a:p>
                      <a:r>
                        <a:rPr lang="en-US" sz="1200" dirty="0"/>
                        <a:t>Indicator</a:t>
                      </a:r>
                    </a:p>
                  </a:txBody>
                  <a:tcPr anchor="ctr">
                    <a:solidFill>
                      <a:srgbClr val="5B739B"/>
                    </a:solidFill>
                  </a:tcPr>
                </a:tc>
                <a:tc>
                  <a:txBody>
                    <a:bodyPr/>
                    <a:lstStyle/>
                    <a:p>
                      <a:r>
                        <a:rPr lang="en-US" sz="1200" dirty="0"/>
                        <a:t>Short Description</a:t>
                      </a:r>
                    </a:p>
                  </a:txBody>
                  <a:tcPr anchor="ctr">
                    <a:solidFill>
                      <a:srgbClr val="5B739B"/>
                    </a:solidFill>
                  </a:tcPr>
                </a:tc>
                <a:tc>
                  <a:txBody>
                    <a:bodyPr/>
                    <a:lstStyle/>
                    <a:p>
                      <a:pPr algn="ctr"/>
                      <a:r>
                        <a:rPr lang="en-US" sz="1200" dirty="0"/>
                        <a:t>Unit</a:t>
                      </a:r>
                    </a:p>
                  </a:txBody>
                  <a:tcPr anchor="ctr">
                    <a:solidFill>
                      <a:srgbClr val="5B739B"/>
                    </a:solidFill>
                  </a:tcPr>
                </a:tc>
                <a:extLst>
                  <a:ext uri="{0D108BD9-81ED-4DB2-BD59-A6C34878D82A}">
                    <a16:rowId xmlns:a16="http://schemas.microsoft.com/office/drawing/2014/main" val="4075951032"/>
                  </a:ext>
                </a:extLst>
              </a:tr>
              <a:tr h="370840">
                <a:tc>
                  <a:txBody>
                    <a:bodyPr/>
                    <a:lstStyle/>
                    <a:p>
                      <a:pPr algn="l"/>
                      <a:r>
                        <a:rPr lang="en-US" sz="1200" dirty="0"/>
                        <a:t>People/</a:t>
                      </a:r>
                    </a:p>
                    <a:p>
                      <a:pPr algn="l"/>
                      <a:r>
                        <a:rPr lang="en-US" sz="1200" dirty="0"/>
                        <a:t>Social Risk</a:t>
                      </a:r>
                    </a:p>
                  </a:txBody>
                  <a:tcPr anchor="ctr">
                    <a:solidFill>
                      <a:srgbClr val="CAD7EE"/>
                    </a:solidFill>
                  </a:tcPr>
                </a:tc>
                <a:tc>
                  <a:txBody>
                    <a:bodyPr/>
                    <a:lstStyle/>
                    <a:p>
                      <a:pPr algn="l"/>
                      <a:r>
                        <a:rPr lang="en-US" sz="1200" dirty="0"/>
                        <a:t>Social Vulnerability</a:t>
                      </a:r>
                    </a:p>
                  </a:txBody>
                  <a:tcPr anchor="ctr">
                    <a:solidFill>
                      <a:srgbClr val="CAD7EE"/>
                    </a:solidFill>
                  </a:tcPr>
                </a:tc>
                <a:tc>
                  <a:txBody>
                    <a:bodyPr/>
                    <a:lstStyle/>
                    <a:p>
                      <a:r>
                        <a:rPr lang="en-US" sz="1200" b="1" dirty="0"/>
                        <a:t>WV_SVI</a:t>
                      </a:r>
                    </a:p>
                  </a:txBody>
                  <a:tcPr anchor="ctr">
                    <a:solidFill>
                      <a:srgbClr val="CAD7EE"/>
                    </a:solidFill>
                  </a:tcPr>
                </a:tc>
                <a:tc>
                  <a:txBody>
                    <a:bodyPr/>
                    <a:lstStyle/>
                    <a:p>
                      <a:r>
                        <a:rPr lang="en-US" sz="1200" b="1" dirty="0"/>
                        <a:t>WV Social Vulnerability Index</a:t>
                      </a:r>
                    </a:p>
                  </a:txBody>
                  <a:tcPr anchor="ctr">
                    <a:solidFill>
                      <a:srgbClr val="CAD7EE"/>
                    </a:solidFill>
                  </a:tcPr>
                </a:tc>
                <a:tc>
                  <a:txBody>
                    <a:bodyPr/>
                    <a:lstStyle/>
                    <a:p>
                      <a:r>
                        <a:rPr lang="en-US" sz="1200" dirty="0"/>
                        <a:t>Social vulnerability index developed for West Virginia based on eight socioeconomic and demographic indicators</a:t>
                      </a:r>
                    </a:p>
                  </a:txBody>
                  <a:tcPr anchor="ctr">
                    <a:solidFill>
                      <a:srgbClr val="CAD7EE"/>
                    </a:solidFill>
                  </a:tcPr>
                </a:tc>
                <a:tc>
                  <a:txBody>
                    <a:bodyPr/>
                    <a:lstStyle/>
                    <a:p>
                      <a:pPr algn="ctr"/>
                      <a:r>
                        <a:rPr lang="en-US" sz="1200" dirty="0"/>
                        <a:t>%</a:t>
                      </a:r>
                    </a:p>
                  </a:txBody>
                  <a:tcPr anchor="ctr">
                    <a:solidFill>
                      <a:srgbClr val="CAD7EE"/>
                    </a:solidFill>
                  </a:tcPr>
                </a:tc>
                <a:extLst>
                  <a:ext uri="{0D108BD9-81ED-4DB2-BD59-A6C34878D82A}">
                    <a16:rowId xmlns:a16="http://schemas.microsoft.com/office/drawing/2014/main" val="1114062085"/>
                  </a:ext>
                </a:extLst>
              </a:tr>
            </a:tbl>
          </a:graphicData>
        </a:graphic>
      </p:graphicFrame>
      <p:graphicFrame>
        <p:nvGraphicFramePr>
          <p:cNvPr id="14" name="Table 2">
            <a:extLst>
              <a:ext uri="{FF2B5EF4-FFF2-40B4-BE49-F238E27FC236}">
                <a16:creationId xmlns:a16="http://schemas.microsoft.com/office/drawing/2014/main" id="{7E718255-385A-40DB-B1B8-9FA10D97764A}"/>
              </a:ext>
            </a:extLst>
          </p:cNvPr>
          <p:cNvGraphicFramePr>
            <a:graphicFrameLocks noGrp="1"/>
          </p:cNvGraphicFramePr>
          <p:nvPr>
            <p:extLst>
              <p:ext uri="{D42A27DB-BD31-4B8C-83A1-F6EECF244321}">
                <p14:modId xmlns:p14="http://schemas.microsoft.com/office/powerpoint/2010/main" val="4183635105"/>
              </p:ext>
            </p:extLst>
          </p:nvPr>
        </p:nvGraphicFramePr>
        <p:xfrm>
          <a:off x="148857" y="2757850"/>
          <a:ext cx="8851604" cy="2744652"/>
        </p:xfrm>
        <a:graphic>
          <a:graphicData uri="http://schemas.openxmlformats.org/drawingml/2006/table">
            <a:tbl>
              <a:tblPr firstRow="1" bandRow="1">
                <a:tableStyleId>{5C22544A-7EE6-4342-B048-85BDC9FD1C3A}</a:tableStyleId>
              </a:tblPr>
              <a:tblGrid>
                <a:gridCol w="3742660">
                  <a:extLst>
                    <a:ext uri="{9D8B030D-6E8A-4147-A177-3AD203B41FA5}">
                      <a16:colId xmlns:a16="http://schemas.microsoft.com/office/drawing/2014/main" val="2004036117"/>
                    </a:ext>
                  </a:extLst>
                </a:gridCol>
                <a:gridCol w="3785191">
                  <a:extLst>
                    <a:ext uri="{9D8B030D-6E8A-4147-A177-3AD203B41FA5}">
                      <a16:colId xmlns:a16="http://schemas.microsoft.com/office/drawing/2014/main" val="1635034"/>
                    </a:ext>
                  </a:extLst>
                </a:gridCol>
                <a:gridCol w="1323753">
                  <a:extLst>
                    <a:ext uri="{9D8B030D-6E8A-4147-A177-3AD203B41FA5}">
                      <a16:colId xmlns:a16="http://schemas.microsoft.com/office/drawing/2014/main" val="715843965"/>
                    </a:ext>
                  </a:extLst>
                </a:gridCol>
              </a:tblGrid>
              <a:tr h="275772">
                <a:tc>
                  <a:txBody>
                    <a:bodyPr/>
                    <a:lstStyle/>
                    <a:p>
                      <a:r>
                        <a:rPr lang="en-US" sz="1200" dirty="0"/>
                        <a:t>Rationale</a:t>
                      </a:r>
                    </a:p>
                  </a:txBody>
                  <a:tcPr anchor="ctr">
                    <a:solidFill>
                      <a:srgbClr val="5B739B"/>
                    </a:solidFill>
                  </a:tcPr>
                </a:tc>
                <a:tc>
                  <a:txBody>
                    <a:bodyPr/>
                    <a:lstStyle/>
                    <a:p>
                      <a:r>
                        <a:rPr lang="en-US" sz="1200" dirty="0"/>
                        <a:t>Recommendations</a:t>
                      </a:r>
                    </a:p>
                  </a:txBody>
                  <a:tcPr anchor="ctr">
                    <a:solidFill>
                      <a:srgbClr val="5B739B"/>
                    </a:solidFill>
                  </a:tcPr>
                </a:tc>
                <a:tc>
                  <a:txBody>
                    <a:bodyPr/>
                    <a:lstStyle/>
                    <a:p>
                      <a:r>
                        <a:rPr lang="en-US" sz="1200" dirty="0"/>
                        <a:t>Data Source</a:t>
                      </a:r>
                    </a:p>
                  </a:txBody>
                  <a:tcPr anchor="ctr">
                    <a:solidFill>
                      <a:srgbClr val="5B739B"/>
                    </a:solidFill>
                  </a:tcPr>
                </a:tc>
                <a:extLst>
                  <a:ext uri="{0D108BD9-81ED-4DB2-BD59-A6C34878D82A}">
                    <a16:rowId xmlns:a16="http://schemas.microsoft.com/office/drawing/2014/main" val="4075951032"/>
                  </a:ext>
                </a:extLst>
              </a:tr>
              <a:tr h="370840">
                <a:tc>
                  <a:txBody>
                    <a:bodyPr/>
                    <a:lstStyle/>
                    <a:p>
                      <a:r>
                        <a:rPr lang="en-US" sz="1200" dirty="0"/>
                        <a:t>A community with a higher social vulnerability is less likely to be able to recover from a flood disaster quickly and fully.</a:t>
                      </a:r>
                    </a:p>
                    <a:p>
                      <a:endParaRPr lang="en-US" sz="1200" dirty="0"/>
                    </a:p>
                    <a:p>
                      <a:r>
                        <a:rPr lang="en-US" sz="1200" dirty="0"/>
                        <a:t>The WV Socioeconomic Index is a combination of eight social and economic indicators to measure a population's vulnerability to flood hazards.  The select indicators are economic factors (Poverty Rate</a:t>
                      </a:r>
                    </a:p>
                    <a:p>
                      <a:r>
                        <a:rPr lang="en-US" sz="1200" dirty="0"/>
                        <a:t>Unemployment Rate), population characteristics (Vulnerable Ages Rate, Disability Rate, Population without a High School Diploma, Population Change), and housing (Median Housing Unit Value, Mobile Homes as Percentage of Housing).</a:t>
                      </a:r>
                    </a:p>
                  </a:txBody>
                  <a:tcPr anchor="ctr">
                    <a:solidFill>
                      <a:srgbClr val="CAD7EE"/>
                    </a:solidFill>
                  </a:tcPr>
                </a:tc>
                <a:tc>
                  <a:txBody>
                    <a:bodyPr/>
                    <a:lstStyle/>
                    <a:p>
                      <a:r>
                        <a:rPr lang="en-US" sz="1200" dirty="0">
                          <a:latin typeface="+mn-lt"/>
                        </a:rPr>
                        <a:t>Flood disaster planning and preparedness should evaluate socioeconomic and individual factors such as age, disability, education, employment, and housing can influence the risk of flood deaths and damage loss.  Source: </a:t>
                      </a:r>
                      <a:r>
                        <a:rPr lang="en-US" sz="1200" dirty="0">
                          <a:latin typeface="+mn-lt"/>
                          <a:hlinkClick r:id="rId3"/>
                        </a:rPr>
                        <a:t>NIH</a:t>
                      </a:r>
                      <a:r>
                        <a:rPr lang="en-US" sz="1200" dirty="0">
                          <a:latin typeface="+mn-lt"/>
                        </a:rPr>
                        <a:t>.</a:t>
                      </a:r>
                    </a:p>
                    <a:p>
                      <a:endParaRPr lang="en-US" sz="1200" dirty="0">
                        <a:latin typeface="+mn-lt"/>
                      </a:endParaRPr>
                    </a:p>
                    <a:p>
                      <a:r>
                        <a:rPr lang="en-US" sz="1200" dirty="0">
                          <a:latin typeface="+mn-lt"/>
                        </a:rPr>
                        <a:t>A wide range of federal assistance programs for individuals and public infrastructure, including funds for both emergency and permanent work, are available for disadvantaged populations and communities.</a:t>
                      </a:r>
                    </a:p>
                    <a:p>
                      <a:endParaRPr lang="en-US" sz="1200" dirty="0">
                        <a:latin typeface="+mn-lt"/>
                      </a:endParaRPr>
                    </a:p>
                  </a:txBody>
                  <a:tcPr anchor="ctr">
                    <a:solidFill>
                      <a:srgbClr val="CAD7EE"/>
                    </a:solidFill>
                  </a:tcPr>
                </a:tc>
                <a:tc>
                  <a:txBody>
                    <a:bodyPr/>
                    <a:lstStyle/>
                    <a:p>
                      <a:pPr marL="0" marR="0">
                        <a:lnSpc>
                          <a:spcPct val="107000"/>
                        </a:lnSpc>
                        <a:spcBef>
                          <a:spcPts val="0"/>
                        </a:spcBef>
                        <a:spcAft>
                          <a:spcPts val="0"/>
                        </a:spcAft>
                      </a:pPr>
                      <a:r>
                        <a:rPr lang="en-US" sz="1200" kern="1200" dirty="0">
                          <a:solidFill>
                            <a:schemeClr val="dk1"/>
                          </a:solidFill>
                          <a:latin typeface="+mn-lt"/>
                          <a:ea typeface="+mn-ea"/>
                          <a:cs typeface="+mn-cs"/>
                        </a:rPr>
                        <a:t>Census Bureau’s American Community Survey (ACS) 5-year estimate of 2021; Census Bureau’s Decennial Census (DEC) of 2010 &amp; 2020 (For population change)</a:t>
                      </a:r>
                    </a:p>
                  </a:txBody>
                  <a:tcPr marL="68580" marR="68580" marT="0" marB="0" anchor="ctr">
                    <a:solidFill>
                      <a:srgbClr val="CAD7EE"/>
                    </a:solidFill>
                  </a:tcPr>
                </a:tc>
                <a:extLst>
                  <a:ext uri="{0D108BD9-81ED-4DB2-BD59-A6C34878D82A}">
                    <a16:rowId xmlns:a16="http://schemas.microsoft.com/office/drawing/2014/main" val="1114062085"/>
                  </a:ext>
                </a:extLst>
              </a:tr>
            </a:tbl>
          </a:graphicData>
        </a:graphic>
      </p:graphicFrame>
    </p:spTree>
    <p:extLst>
      <p:ext uri="{BB962C8B-B14F-4D97-AF65-F5344CB8AC3E}">
        <p14:creationId xmlns:p14="http://schemas.microsoft.com/office/powerpoint/2010/main" val="417461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10C4EE1-E978-4D85-9D69-E3DCC44E63F1}"/>
              </a:ext>
            </a:extLst>
          </p:cNvPr>
          <p:cNvGraphicFramePr>
            <a:graphicFrameLocks noGrp="1"/>
          </p:cNvGraphicFramePr>
          <p:nvPr>
            <p:extLst>
              <p:ext uri="{D42A27DB-BD31-4B8C-83A1-F6EECF244321}">
                <p14:modId xmlns:p14="http://schemas.microsoft.com/office/powerpoint/2010/main" val="1632550042"/>
              </p:ext>
            </p:extLst>
          </p:nvPr>
        </p:nvGraphicFramePr>
        <p:xfrm>
          <a:off x="5361039" y="4968117"/>
          <a:ext cx="3565654" cy="1598172"/>
        </p:xfrm>
        <a:graphic>
          <a:graphicData uri="http://schemas.openxmlformats.org/drawingml/2006/table">
            <a:tbl>
              <a:tblPr/>
              <a:tblGrid>
                <a:gridCol w="3565654">
                  <a:extLst>
                    <a:ext uri="{9D8B030D-6E8A-4147-A177-3AD203B41FA5}">
                      <a16:colId xmlns:a16="http://schemas.microsoft.com/office/drawing/2014/main" val="610683751"/>
                    </a:ext>
                  </a:extLst>
                </a:gridCol>
              </a:tblGrid>
              <a:tr h="121875">
                <a:tc>
                  <a:txBody>
                    <a:bodyPr/>
                    <a:lstStyle/>
                    <a:p>
                      <a:pPr algn="l" fontAlgn="b"/>
                      <a:r>
                        <a:rPr lang="en-US" sz="800" b="1" i="1" u="none" strike="noStrike" dirty="0">
                          <a:solidFill>
                            <a:srgbClr val="000000"/>
                          </a:solidFill>
                          <a:effectLst/>
                          <a:latin typeface="Calibri" panose="020F0502020204030204" pitchFamily="34" charset="0"/>
                        </a:rPr>
                        <a:t>Colors: </a:t>
                      </a:r>
                    </a:p>
                  </a:txBody>
                  <a:tcPr marL="4404" marR="4404" marT="4404" marB="0" anchor="b">
                    <a:lnL>
                      <a:noFill/>
                    </a:lnL>
                    <a:lnR>
                      <a:noFill/>
                    </a:lnR>
                    <a:lnT>
                      <a:noFill/>
                    </a:lnT>
                    <a:lnB>
                      <a:noFill/>
                    </a:lnB>
                    <a:noFill/>
                  </a:tcPr>
                </a:tc>
                <a:extLst>
                  <a:ext uri="{0D108BD9-81ED-4DB2-BD59-A6C34878D82A}">
                    <a16:rowId xmlns:a16="http://schemas.microsoft.com/office/drawing/2014/main" val="809364525"/>
                  </a:ext>
                </a:extLst>
              </a:tr>
              <a:tr h="322378">
                <a:tc>
                  <a:txBody>
                    <a:bodyPr/>
                    <a:lstStyle/>
                    <a:p>
                      <a:pPr algn="l" fontAlgn="b"/>
                      <a:r>
                        <a:rPr lang="en-US" sz="800" b="0" i="0" u="none" strike="noStrike" dirty="0">
                          <a:solidFill>
                            <a:srgbClr val="000000"/>
                          </a:solidFill>
                          <a:effectLst/>
                          <a:latin typeface="Calibri" panose="020F0502020204030204" pitchFamily="34" charset="0"/>
                        </a:rPr>
                        <a:t>Black --&gt; Incorporated areas</a:t>
                      </a:r>
                    </a:p>
                    <a:p>
                      <a:pPr algn="l" fontAlgn="b"/>
                      <a:r>
                        <a:rPr lang="en-US" sz="800" b="0" i="0" u="none" strike="noStrike" dirty="0">
                          <a:solidFill>
                            <a:srgbClr val="806000"/>
                          </a:solidFill>
                          <a:effectLst/>
                          <a:latin typeface="Calibri" panose="020F0502020204030204" pitchFamily="34" charset="0"/>
                        </a:rPr>
                        <a:t>Brown --&gt; Unincorporated areas</a:t>
                      </a:r>
                      <a:endParaRPr lang="en-US" sz="800" b="0" i="0" u="none" strike="noStrike" dirty="0">
                        <a:solidFill>
                          <a:srgbClr val="000000"/>
                        </a:solidFill>
                        <a:effectLst/>
                        <a:latin typeface="Calibri" panose="020F0502020204030204" pitchFamily="34" charset="0"/>
                      </a:endParaRPr>
                    </a:p>
                    <a:p>
                      <a:pPr algn="l" fontAlgn="b"/>
                      <a:r>
                        <a:rPr lang="en-US" sz="800" b="0" i="0" u="none" strike="noStrike" dirty="0">
                          <a:solidFill>
                            <a:srgbClr val="548235"/>
                          </a:solidFill>
                          <a:effectLst/>
                          <a:latin typeface="Calibri" panose="020F0502020204030204" pitchFamily="34" charset="0"/>
                        </a:rPr>
                        <a:t>Green --&gt; Counties (Total)</a:t>
                      </a:r>
                      <a:endParaRPr lang="en-US" sz="800" b="0" i="0" u="none" strike="noStrike" dirty="0">
                        <a:solidFill>
                          <a:srgbClr val="000000"/>
                        </a:solidFill>
                        <a:effectLst/>
                        <a:latin typeface="Calibri" panose="020F0502020204030204" pitchFamily="34" charset="0"/>
                      </a:endParaRPr>
                    </a:p>
                    <a:p>
                      <a:pPr algn="l" fontAlgn="b"/>
                      <a:r>
                        <a:rPr lang="en-US" sz="800" b="0" i="0" u="none" strike="noStrike" dirty="0">
                          <a:solidFill>
                            <a:srgbClr val="FF0000"/>
                          </a:solidFill>
                          <a:effectLst/>
                          <a:latin typeface="Calibri" panose="020F0502020204030204" pitchFamily="34" charset="0"/>
                        </a:rPr>
                        <a:t>Red --&gt; Split communities</a:t>
                      </a:r>
                      <a:endParaRPr lang="en-US" sz="800" b="0" i="0" u="none" strike="noStrike" dirty="0">
                        <a:solidFill>
                          <a:srgbClr val="7030A0"/>
                        </a:solidFill>
                        <a:effectLst/>
                        <a:latin typeface="Calibri" panose="020F0502020204030204" pitchFamily="34" charset="0"/>
                      </a:endParaRPr>
                    </a:p>
                    <a:p>
                      <a:pPr algn="l" fontAlgn="b"/>
                      <a:r>
                        <a:rPr lang="en-US" sz="800" b="0" i="0" u="none" strike="noStrike" dirty="0">
                          <a:solidFill>
                            <a:srgbClr val="0070C0"/>
                          </a:solidFill>
                          <a:effectLst/>
                          <a:latin typeface="Calibri" panose="020F0502020204030204" pitchFamily="34" charset="0"/>
                        </a:rPr>
                        <a:t>Blue --&gt; Incorporated communities participating in the National Flood Insurance Program (NFIP) with no regulatory Special Flood Hazard Area (SFHA)</a:t>
                      </a:r>
                      <a:endParaRPr lang="en-US" sz="800" b="0" i="0" u="none" strike="noStrike" dirty="0">
                        <a:solidFill>
                          <a:srgbClr val="002060"/>
                        </a:solidFill>
                        <a:effectLst/>
                        <a:latin typeface="Calibri" panose="020F0502020204030204" pitchFamily="34" charset="0"/>
                      </a:endParaRPr>
                    </a:p>
                    <a:p>
                      <a:pPr algn="l" fontAlgn="b"/>
                      <a:r>
                        <a:rPr lang="en-US" sz="800" b="0" i="0" u="none" strike="noStrike" dirty="0">
                          <a:solidFill>
                            <a:srgbClr val="7030A0"/>
                          </a:solidFill>
                          <a:effectLst/>
                          <a:latin typeface="Calibri" panose="020F0502020204030204" pitchFamily="34" charset="0"/>
                        </a:rPr>
                        <a:t>Purple --&gt; Incorporated communities with no regulatory Special Flood Hazard Area (SFHA) not participating in the National Flood Insurance Program (NFIP) (not mentioned in the FEMA's Community Status Book Report)</a:t>
                      </a:r>
                      <a:endParaRPr lang="en-US" sz="800" b="0" i="0" u="none" strike="noStrike" dirty="0">
                        <a:solidFill>
                          <a:srgbClr val="000000"/>
                        </a:solidFill>
                        <a:effectLst/>
                        <a:latin typeface="Calibri" panose="020F0502020204030204" pitchFamily="34" charset="0"/>
                      </a:endParaRPr>
                    </a:p>
                  </a:txBody>
                  <a:tcPr marL="4404" marR="4404" marT="4404" marB="0" anchor="b">
                    <a:lnL>
                      <a:noFill/>
                    </a:lnL>
                    <a:lnR>
                      <a:noFill/>
                    </a:lnR>
                    <a:lnT>
                      <a:noFill/>
                    </a:lnT>
                    <a:lnB>
                      <a:noFill/>
                    </a:lnB>
                    <a:noFill/>
                  </a:tcPr>
                </a:tc>
                <a:extLst>
                  <a:ext uri="{0D108BD9-81ED-4DB2-BD59-A6C34878D82A}">
                    <a16:rowId xmlns:a16="http://schemas.microsoft.com/office/drawing/2014/main" val="3173107657"/>
                  </a:ext>
                </a:extLst>
              </a:tr>
              <a:tr h="121875">
                <a:tc>
                  <a:txBody>
                    <a:bodyPr/>
                    <a:lstStyle/>
                    <a:p>
                      <a:pPr algn="l" fontAlgn="b"/>
                      <a:r>
                        <a:rPr lang="en-US" sz="800" b="0" i="0" u="none" strike="noStrike" dirty="0">
                          <a:solidFill>
                            <a:srgbClr val="000000"/>
                          </a:solidFill>
                          <a:effectLst/>
                          <a:highlight>
                            <a:srgbClr val="CAD7EE"/>
                          </a:highlight>
                          <a:latin typeface="Calibri" panose="020F0502020204030204" pitchFamily="34" charset="0"/>
                        </a:rPr>
                        <a:t>Black on blue</a:t>
                      </a:r>
                      <a:r>
                        <a:rPr lang="en-US" sz="800" b="0" i="0" u="none" strike="noStrike" dirty="0">
                          <a:solidFill>
                            <a:srgbClr val="000000"/>
                          </a:solidFill>
                          <a:effectLst/>
                          <a:latin typeface="Calibri" panose="020F0502020204030204" pitchFamily="34" charset="0"/>
                        </a:rPr>
                        <a:t>: Six incorporated communities included in the detailed risk study (Camden-on-Gauley, Clendenin, Rainelle, Richwood, White Sulphur Springs, and Marlinton)</a:t>
                      </a:r>
                    </a:p>
                  </a:txBody>
                  <a:tcPr marL="4404" marR="4404" marT="4404" marB="0" anchor="b">
                    <a:lnL>
                      <a:noFill/>
                    </a:lnL>
                    <a:lnR>
                      <a:noFill/>
                    </a:lnR>
                    <a:lnT>
                      <a:noFill/>
                    </a:lnT>
                    <a:lnB>
                      <a:noFill/>
                    </a:lnB>
                    <a:noFill/>
                  </a:tcPr>
                </a:tc>
                <a:extLst>
                  <a:ext uri="{0D108BD9-81ED-4DB2-BD59-A6C34878D82A}">
                    <a16:rowId xmlns:a16="http://schemas.microsoft.com/office/drawing/2014/main" val="4106822789"/>
                  </a:ext>
                </a:extLst>
              </a:tr>
            </a:tbl>
          </a:graphicData>
        </a:graphic>
      </p:graphicFrame>
      <p:sp>
        <p:nvSpPr>
          <p:cNvPr id="16" name="Title 1">
            <a:extLst>
              <a:ext uri="{FF2B5EF4-FFF2-40B4-BE49-F238E27FC236}">
                <a16:creationId xmlns:a16="http://schemas.microsoft.com/office/drawing/2014/main" id="{EA2D6C9A-1BB7-4145-9E9A-21BCF234B269}"/>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Top 20% Rankings</a:t>
            </a:r>
          </a:p>
        </p:txBody>
      </p:sp>
      <p:graphicFrame>
        <p:nvGraphicFramePr>
          <p:cNvPr id="4" name="Table 3">
            <a:extLst>
              <a:ext uri="{FF2B5EF4-FFF2-40B4-BE49-F238E27FC236}">
                <a16:creationId xmlns:a16="http://schemas.microsoft.com/office/drawing/2014/main" id="{ADF555CE-5337-4F32-A8F5-5CC94D52E2F3}"/>
              </a:ext>
            </a:extLst>
          </p:cNvPr>
          <p:cNvGraphicFramePr>
            <a:graphicFrameLocks noGrp="1"/>
          </p:cNvGraphicFramePr>
          <p:nvPr>
            <p:extLst>
              <p:ext uri="{D42A27DB-BD31-4B8C-83A1-F6EECF244321}">
                <p14:modId xmlns:p14="http://schemas.microsoft.com/office/powerpoint/2010/main" val="3314953115"/>
              </p:ext>
            </p:extLst>
          </p:nvPr>
        </p:nvGraphicFramePr>
        <p:xfrm>
          <a:off x="1640034" y="519416"/>
          <a:ext cx="5992962" cy="6235950"/>
        </p:xfrm>
        <a:graphic>
          <a:graphicData uri="http://schemas.openxmlformats.org/drawingml/2006/table">
            <a:tbl>
              <a:tblPr/>
              <a:tblGrid>
                <a:gridCol w="228384">
                  <a:extLst>
                    <a:ext uri="{9D8B030D-6E8A-4147-A177-3AD203B41FA5}">
                      <a16:colId xmlns:a16="http://schemas.microsoft.com/office/drawing/2014/main" val="2886869431"/>
                    </a:ext>
                  </a:extLst>
                </a:gridCol>
                <a:gridCol w="785070">
                  <a:extLst>
                    <a:ext uri="{9D8B030D-6E8A-4147-A177-3AD203B41FA5}">
                      <a16:colId xmlns:a16="http://schemas.microsoft.com/office/drawing/2014/main" val="1305593047"/>
                    </a:ext>
                  </a:extLst>
                </a:gridCol>
                <a:gridCol w="367339">
                  <a:extLst>
                    <a:ext uri="{9D8B030D-6E8A-4147-A177-3AD203B41FA5}">
                      <a16:colId xmlns:a16="http://schemas.microsoft.com/office/drawing/2014/main" val="2272107079"/>
                    </a:ext>
                  </a:extLst>
                </a:gridCol>
                <a:gridCol w="949952">
                  <a:extLst>
                    <a:ext uri="{9D8B030D-6E8A-4147-A177-3AD203B41FA5}">
                      <a16:colId xmlns:a16="http://schemas.microsoft.com/office/drawing/2014/main" val="3101225205"/>
                    </a:ext>
                  </a:extLst>
                </a:gridCol>
                <a:gridCol w="367339">
                  <a:extLst>
                    <a:ext uri="{9D8B030D-6E8A-4147-A177-3AD203B41FA5}">
                      <a16:colId xmlns:a16="http://schemas.microsoft.com/office/drawing/2014/main" val="4247829623"/>
                    </a:ext>
                  </a:extLst>
                </a:gridCol>
                <a:gridCol w="786439">
                  <a:extLst>
                    <a:ext uri="{9D8B030D-6E8A-4147-A177-3AD203B41FA5}">
                      <a16:colId xmlns:a16="http://schemas.microsoft.com/office/drawing/2014/main" val="4230916121"/>
                    </a:ext>
                  </a:extLst>
                </a:gridCol>
                <a:gridCol w="367339">
                  <a:extLst>
                    <a:ext uri="{9D8B030D-6E8A-4147-A177-3AD203B41FA5}">
                      <a16:colId xmlns:a16="http://schemas.microsoft.com/office/drawing/2014/main" val="3791317581"/>
                    </a:ext>
                  </a:extLst>
                </a:gridCol>
                <a:gridCol w="1127646">
                  <a:extLst>
                    <a:ext uri="{9D8B030D-6E8A-4147-A177-3AD203B41FA5}">
                      <a16:colId xmlns:a16="http://schemas.microsoft.com/office/drawing/2014/main" val="3842629368"/>
                    </a:ext>
                  </a:extLst>
                </a:gridCol>
                <a:gridCol w="356850">
                  <a:extLst>
                    <a:ext uri="{9D8B030D-6E8A-4147-A177-3AD203B41FA5}">
                      <a16:colId xmlns:a16="http://schemas.microsoft.com/office/drawing/2014/main" val="2773132085"/>
                    </a:ext>
                  </a:extLst>
                </a:gridCol>
                <a:gridCol w="299754">
                  <a:extLst>
                    <a:ext uri="{9D8B030D-6E8A-4147-A177-3AD203B41FA5}">
                      <a16:colId xmlns:a16="http://schemas.microsoft.com/office/drawing/2014/main" val="2933937023"/>
                    </a:ext>
                  </a:extLst>
                </a:gridCol>
                <a:gridCol w="356850">
                  <a:extLst>
                    <a:ext uri="{9D8B030D-6E8A-4147-A177-3AD203B41FA5}">
                      <a16:colId xmlns:a16="http://schemas.microsoft.com/office/drawing/2014/main" val="2466745954"/>
                    </a:ext>
                  </a:extLst>
                </a:gridCol>
              </a:tblGrid>
              <a:tr h="112407">
                <a:tc>
                  <a:txBody>
                    <a:bodyPr/>
                    <a:lstStyle/>
                    <a:p>
                      <a:pPr algn="ctr" fontAlgn="b"/>
                      <a:r>
                        <a:rPr lang="en-US" sz="650" b="1" i="0" u="none" strike="noStrike">
                          <a:solidFill>
                            <a:srgbClr val="000000"/>
                          </a:solidFill>
                          <a:effectLst/>
                          <a:latin typeface="Calibri" panose="020F0502020204030204" pitchFamily="34" charset="0"/>
                        </a:rPr>
                        <a:t>RANK</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50" b="1" i="0" u="none" strike="noStrike">
                          <a:solidFill>
                            <a:srgbClr val="000000"/>
                          </a:solidFill>
                          <a:effectLst/>
                          <a:latin typeface="Calibri" panose="020F0502020204030204" pitchFamily="34" charset="0"/>
                        </a:rPr>
                        <a:t>All Communities</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650" b="1" i="0" u="none" strike="noStrike">
                          <a:solidFill>
                            <a:srgbClr val="000000"/>
                          </a:solidFill>
                          <a:effectLst/>
                          <a:latin typeface="Calibri" panose="020F0502020204030204" pitchFamily="34" charset="0"/>
                        </a:rPr>
                        <a:t>INDEX_SC</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650" b="1" i="0" u="none" strike="noStrike">
                          <a:solidFill>
                            <a:srgbClr val="000000"/>
                          </a:solidFill>
                          <a:effectLst/>
                          <a:latin typeface="Calibri" panose="020F0502020204030204" pitchFamily="34" charset="0"/>
                        </a:rPr>
                        <a:t>Incorporated Communities</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1" i="0" u="none" strike="noStrike">
                          <a:solidFill>
                            <a:srgbClr val="000000"/>
                          </a:solidFill>
                          <a:effectLst/>
                          <a:latin typeface="Calibri" panose="020F0502020204030204" pitchFamily="34" charset="0"/>
                        </a:rPr>
                        <a:t>INDEX_SC</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1" i="0" u="none" strike="noStrike">
                          <a:solidFill>
                            <a:srgbClr val="000000"/>
                          </a:solidFill>
                          <a:effectLst/>
                          <a:latin typeface="Calibri" panose="020F0502020204030204" pitchFamily="34" charset="0"/>
                        </a:rPr>
                        <a:t>Unincorporated Areas</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50" b="1" i="0" u="none" strike="noStrike">
                          <a:solidFill>
                            <a:srgbClr val="000000"/>
                          </a:solidFill>
                          <a:effectLst/>
                          <a:latin typeface="Calibri" panose="020F0502020204030204" pitchFamily="34" charset="0"/>
                        </a:rPr>
                        <a:t>INDEX_SC</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50" b="1" i="0" u="none" strike="noStrike">
                          <a:solidFill>
                            <a:srgbClr val="000000"/>
                          </a:solidFill>
                          <a:effectLst/>
                          <a:latin typeface="Calibri" panose="020F0502020204030204" pitchFamily="34" charset="0"/>
                        </a:rPr>
                        <a:t>Counties</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650" b="1" i="0" u="none" strike="noStrike">
                          <a:solidFill>
                            <a:srgbClr val="000000"/>
                          </a:solidFill>
                          <a:effectLst/>
                          <a:latin typeface="Calibri" panose="020F0502020204030204" pitchFamily="34" charset="0"/>
                        </a:rPr>
                        <a:t>INDEX_SC</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650" b="1" i="0" u="none" strike="noStrike">
                          <a:solidFill>
                            <a:srgbClr val="000000"/>
                          </a:solidFill>
                          <a:effectLst/>
                          <a:latin typeface="Calibri" panose="020F0502020204030204" pitchFamily="34" charset="0"/>
                        </a:rPr>
                        <a:t>Regions</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F"/>
                    </a:solidFill>
                  </a:tcPr>
                </a:tc>
                <a:tc>
                  <a:txBody>
                    <a:bodyPr/>
                    <a:lstStyle/>
                    <a:p>
                      <a:pPr algn="ctr" fontAlgn="b"/>
                      <a:r>
                        <a:rPr lang="en-US" sz="650" b="1" i="0" u="none" strike="noStrike">
                          <a:solidFill>
                            <a:srgbClr val="000000"/>
                          </a:solidFill>
                          <a:effectLst/>
                          <a:latin typeface="Calibri" panose="020F0502020204030204" pitchFamily="34" charset="0"/>
                        </a:rPr>
                        <a:t>INDEX_SC</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FF"/>
                    </a:solidFill>
                  </a:tcPr>
                </a:tc>
                <a:extLst>
                  <a:ext uri="{0D108BD9-81ED-4DB2-BD59-A6C34878D82A}">
                    <a16:rowId xmlns:a16="http://schemas.microsoft.com/office/drawing/2014/main" val="208751326"/>
                  </a:ext>
                </a:extLst>
              </a:tr>
              <a:tr h="107055">
                <a:tc>
                  <a:txBody>
                    <a:bodyPr/>
                    <a:lstStyle/>
                    <a:p>
                      <a:pPr algn="ctr" fontAlgn="b"/>
                      <a:r>
                        <a:rPr lang="en-US" sz="650" b="1" i="0" u="none" strike="noStrike">
                          <a:solidFill>
                            <a:srgbClr val="000000"/>
                          </a:solidFill>
                          <a:effectLst/>
                          <a:latin typeface="Calibri" panose="020F0502020204030204" pitchFamily="34" charset="0"/>
                        </a:rPr>
                        <a:t>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Anawalt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100.0%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Anawalt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100.0%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McDowell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100.0%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McDowell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100.0%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1" i="0" u="none" strike="noStrike" dirty="0">
                          <a:solidFill>
                            <a:srgbClr val="000000"/>
                          </a:solidFill>
                          <a:effectLst/>
                          <a:latin typeface="Calibri" panose="020F0502020204030204" pitchFamily="34" charset="0"/>
                        </a:rPr>
                        <a:t>1</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100%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312896"/>
                  </a:ext>
                </a:extLst>
              </a:tr>
              <a:tr h="107055">
                <a:tc>
                  <a:txBody>
                    <a:bodyPr/>
                    <a:lstStyle/>
                    <a:p>
                      <a:pPr algn="ctr" fontAlgn="b"/>
                      <a:r>
                        <a:rPr lang="en-US" sz="650" b="1" i="0" u="none" strike="noStrike">
                          <a:solidFill>
                            <a:srgbClr val="000000"/>
                          </a:solidFill>
                          <a:effectLst/>
                          <a:latin typeface="Calibri" panose="020F0502020204030204" pitchFamily="34" charset="0"/>
                        </a:rPr>
                        <a:t>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War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99.6%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War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99.6%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Wyoming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98.1%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Wyoming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98.1%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1" i="0" u="none" strike="noStrike" dirty="0">
                          <a:solidFill>
                            <a:srgbClr val="000000"/>
                          </a:solidFill>
                          <a:effectLst/>
                          <a:latin typeface="Calibri" panose="020F0502020204030204" pitchFamily="34" charset="0"/>
                        </a:rPr>
                        <a:t>4</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430002"/>
                  </a:ext>
                </a:extLst>
              </a:tr>
              <a:tr h="112407">
                <a:tc>
                  <a:txBody>
                    <a:bodyPr/>
                    <a:lstStyle/>
                    <a:p>
                      <a:pPr algn="ctr" fontAlgn="b"/>
                      <a:r>
                        <a:rPr lang="en-US" sz="650" b="1" i="0" u="none" strike="noStrike">
                          <a:solidFill>
                            <a:srgbClr val="000000"/>
                          </a:solidFill>
                          <a:effectLst/>
                          <a:latin typeface="Calibri" panose="020F0502020204030204" pitchFamily="34" charset="0"/>
                        </a:rPr>
                        <a:t>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806000"/>
                          </a:solidFill>
                          <a:effectLst/>
                          <a:latin typeface="Calibri" panose="020F0502020204030204" pitchFamily="34" charset="0"/>
                        </a:rPr>
                        <a:t>McDowell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99.3%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Smithfield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99.1%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Mingo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Mingo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96.3%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1" i="0" u="none" strike="noStrike">
                          <a:solidFill>
                            <a:srgbClr val="000000"/>
                          </a:solidFill>
                          <a:effectLst/>
                          <a:latin typeface="Calibri" panose="020F0502020204030204" pitchFamily="34" charset="0"/>
                        </a:rPr>
                        <a:t>2</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80%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39941"/>
                  </a:ext>
                </a:extLst>
              </a:tr>
              <a:tr h="107055">
                <a:tc>
                  <a:txBody>
                    <a:bodyPr/>
                    <a:lstStyle/>
                    <a:p>
                      <a:pPr algn="ctr" fontAlgn="b"/>
                      <a:r>
                        <a:rPr lang="en-US" sz="650" b="1" i="0" u="none" strike="noStrike">
                          <a:solidFill>
                            <a:srgbClr val="000000"/>
                          </a:solidFill>
                          <a:effectLst/>
                          <a:latin typeface="Calibri" panose="020F0502020204030204" pitchFamily="34" charset="0"/>
                        </a:rPr>
                        <a:t>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Smithfield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98.9%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Auburn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98.7%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Webster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Clay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94.4%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9319136"/>
                  </a:ext>
                </a:extLst>
              </a:tr>
              <a:tr h="107055">
                <a:tc>
                  <a:txBody>
                    <a:bodyPr/>
                    <a:lstStyle/>
                    <a:p>
                      <a:pPr algn="ctr" fontAlgn="b"/>
                      <a:r>
                        <a:rPr lang="en-US" sz="650" b="1" i="0" u="none" strike="noStrike">
                          <a:solidFill>
                            <a:srgbClr val="000000"/>
                          </a:solidFill>
                          <a:effectLst/>
                          <a:latin typeface="Calibri" panose="020F0502020204030204" pitchFamily="34" charset="0"/>
                        </a:rPr>
                        <a:t>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Lester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98.6%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Lester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98.2%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Clay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92.6%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Webster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92.6%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412948215"/>
                  </a:ext>
                </a:extLst>
              </a:tr>
              <a:tr h="107055">
                <a:tc>
                  <a:txBody>
                    <a:bodyPr/>
                    <a:lstStyle/>
                    <a:p>
                      <a:pPr algn="ctr" fontAlgn="b"/>
                      <a:r>
                        <a:rPr lang="en-US" sz="650" b="1" i="0" u="none" strike="noStrike">
                          <a:solidFill>
                            <a:srgbClr val="000000"/>
                          </a:solidFill>
                          <a:effectLst/>
                          <a:latin typeface="Calibri" panose="020F0502020204030204" pitchFamily="34" charset="0"/>
                        </a:rPr>
                        <a:t>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Auburn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98.2%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Reedy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97.8%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Braxton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Calhoun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90.7%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988905647"/>
                  </a:ext>
                </a:extLst>
              </a:tr>
              <a:tr h="107055">
                <a:tc>
                  <a:txBody>
                    <a:bodyPr/>
                    <a:lstStyle/>
                    <a:p>
                      <a:pPr algn="ctr" fontAlgn="b"/>
                      <a:r>
                        <a:rPr lang="en-US" sz="650" b="1" i="0" u="none" strike="noStrike">
                          <a:solidFill>
                            <a:srgbClr val="000000"/>
                          </a:solidFill>
                          <a:effectLst/>
                          <a:latin typeface="Calibri" panose="020F0502020204030204" pitchFamily="34" charset="0"/>
                        </a:rPr>
                        <a:t>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Reedy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97.9%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Matewan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97.4%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Logan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88.9%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Logan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88.9%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977776222"/>
                  </a:ext>
                </a:extLst>
              </a:tr>
              <a:tr h="107055">
                <a:tc>
                  <a:txBody>
                    <a:bodyPr/>
                    <a:lstStyle/>
                    <a:p>
                      <a:pPr algn="ctr" fontAlgn="b"/>
                      <a:r>
                        <a:rPr lang="en-US" sz="650" b="1" i="0" u="none" strike="noStrike">
                          <a:solidFill>
                            <a:srgbClr val="000000"/>
                          </a:solidFill>
                          <a:effectLst/>
                          <a:latin typeface="Calibri" panose="020F0502020204030204" pitchFamily="34" charset="0"/>
                        </a:rPr>
                        <a:t>8</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Matewan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97.5%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Clay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Calhoun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Braxton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87.0%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040216918"/>
                  </a:ext>
                </a:extLst>
              </a:tr>
              <a:tr h="107055">
                <a:tc>
                  <a:txBody>
                    <a:bodyPr/>
                    <a:lstStyle/>
                    <a:p>
                      <a:pPr algn="ctr" fontAlgn="b"/>
                      <a:r>
                        <a:rPr lang="en-US" sz="650" b="1" i="0" u="none" strike="noStrike">
                          <a:solidFill>
                            <a:srgbClr val="000000"/>
                          </a:solidFill>
                          <a:effectLst/>
                          <a:latin typeface="Calibri" panose="020F0502020204030204" pitchFamily="34" charset="0"/>
                        </a:rPr>
                        <a:t>9</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Wyoming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97.2%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Pax</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Boone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Ritchie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85.2%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673781294"/>
                  </a:ext>
                </a:extLst>
              </a:tr>
              <a:tr h="107055">
                <a:tc>
                  <a:txBody>
                    <a:bodyPr/>
                    <a:lstStyle/>
                    <a:p>
                      <a:pPr algn="ctr" fontAlgn="b"/>
                      <a:r>
                        <a:rPr lang="en-US" sz="650" b="1" i="0" u="none" strike="noStrike">
                          <a:solidFill>
                            <a:srgbClr val="000000"/>
                          </a:solidFill>
                          <a:effectLst/>
                          <a:latin typeface="Calibri" panose="020F0502020204030204" pitchFamily="34" charset="0"/>
                        </a:rPr>
                        <a:t>10</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Mingo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Delbarton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Lincoln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Lincoln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83.3%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998862373"/>
                  </a:ext>
                </a:extLst>
              </a:tr>
              <a:tr h="112407">
                <a:tc>
                  <a:txBody>
                    <a:bodyPr/>
                    <a:lstStyle/>
                    <a:p>
                      <a:pPr algn="ctr" fontAlgn="b"/>
                      <a:r>
                        <a:rPr lang="en-US" sz="650" b="1" i="0" u="none" strike="noStrike">
                          <a:solidFill>
                            <a:srgbClr val="000000"/>
                          </a:solidFill>
                          <a:effectLst/>
                          <a:latin typeface="Calibri" panose="020F0502020204030204" pitchFamily="34" charset="0"/>
                        </a:rPr>
                        <a:t>11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Delbarton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Keystone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95.6%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Roane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81.5%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548235"/>
                          </a:solidFill>
                          <a:effectLst/>
                          <a:latin typeface="Calibri" panose="020F0502020204030204" pitchFamily="34" charset="0"/>
                        </a:rPr>
                        <a:t>Roane County, West Virginia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50" b="0" i="0" u="none" strike="noStrike">
                          <a:solidFill>
                            <a:srgbClr val="000000"/>
                          </a:solidFill>
                          <a:effectLst/>
                          <a:latin typeface="Calibri" panose="020F0502020204030204" pitchFamily="34" charset="0"/>
                        </a:rPr>
                        <a:t>81.5%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391577921"/>
                  </a:ext>
                </a:extLst>
              </a:tr>
              <a:tr h="107055">
                <a:tc>
                  <a:txBody>
                    <a:bodyPr/>
                    <a:lstStyle/>
                    <a:p>
                      <a:pPr algn="ctr" fontAlgn="b"/>
                      <a:r>
                        <a:rPr lang="en-US" sz="650" b="1" i="0" u="none" strike="noStrike">
                          <a:solidFill>
                            <a:srgbClr val="000000"/>
                          </a:solidFill>
                          <a:effectLst/>
                          <a:latin typeface="Calibri" panose="020F0502020204030204" pitchFamily="34" charset="0"/>
                        </a:rPr>
                        <a:t>12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Clay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96.1%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Fort Gay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95.2%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766825017"/>
                  </a:ext>
                </a:extLst>
              </a:tr>
              <a:tr h="107055">
                <a:tc>
                  <a:txBody>
                    <a:bodyPr/>
                    <a:lstStyle/>
                    <a:p>
                      <a:pPr algn="ctr" fontAlgn="b"/>
                      <a:r>
                        <a:rPr lang="en-US" sz="650" b="1" i="0" u="none" strike="noStrike">
                          <a:solidFill>
                            <a:srgbClr val="000000"/>
                          </a:solidFill>
                          <a:effectLst/>
                          <a:latin typeface="Calibri" panose="020F0502020204030204" pitchFamily="34" charset="0"/>
                        </a:rPr>
                        <a:t>13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Fort Gay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95.7%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Northfork</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421992402"/>
                  </a:ext>
                </a:extLst>
              </a:tr>
              <a:tr h="107055">
                <a:tc>
                  <a:txBody>
                    <a:bodyPr/>
                    <a:lstStyle/>
                    <a:p>
                      <a:pPr algn="ctr" fontAlgn="b"/>
                      <a:r>
                        <a:rPr lang="en-US" sz="650" b="1" i="0" u="none" strike="noStrike">
                          <a:solidFill>
                            <a:srgbClr val="000000"/>
                          </a:solidFill>
                          <a:effectLst/>
                          <a:latin typeface="Calibri" panose="020F0502020204030204" pitchFamily="34" charset="0"/>
                        </a:rPr>
                        <a:t>14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Pax</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95.4%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70C0"/>
                          </a:solidFill>
                          <a:effectLst/>
                          <a:latin typeface="Calibri" panose="020F0502020204030204" pitchFamily="34" charset="0"/>
                        </a:rPr>
                        <a:t>Quinwood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279132307"/>
                  </a:ext>
                </a:extLst>
              </a:tr>
              <a:tr h="107055">
                <a:tc>
                  <a:txBody>
                    <a:bodyPr/>
                    <a:lstStyle/>
                    <a:p>
                      <a:pPr algn="ctr" fontAlgn="b"/>
                      <a:r>
                        <a:rPr lang="en-US" sz="650" b="1" i="0" u="none" strike="noStrike">
                          <a:solidFill>
                            <a:srgbClr val="000000"/>
                          </a:solidFill>
                          <a:effectLst/>
                          <a:latin typeface="Calibri" panose="020F0502020204030204" pitchFamily="34" charset="0"/>
                        </a:rPr>
                        <a:t>15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Keystone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95.0%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Iaeger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93.8%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290662170"/>
                  </a:ext>
                </a:extLst>
              </a:tr>
              <a:tr h="107055">
                <a:tc>
                  <a:txBody>
                    <a:bodyPr/>
                    <a:lstStyle/>
                    <a:p>
                      <a:pPr algn="ctr" fontAlgn="b"/>
                      <a:r>
                        <a:rPr lang="en-US" sz="650" b="1" i="0" u="none" strike="noStrike">
                          <a:solidFill>
                            <a:srgbClr val="000000"/>
                          </a:solidFill>
                          <a:effectLst/>
                          <a:latin typeface="Calibri" panose="020F0502020204030204" pitchFamily="34" charset="0"/>
                        </a:rPr>
                        <a:t>16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Northfork</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Harman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93.4%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dirty="0">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328655667"/>
                  </a:ext>
                </a:extLst>
              </a:tr>
              <a:tr h="107055">
                <a:tc>
                  <a:txBody>
                    <a:bodyPr/>
                    <a:lstStyle/>
                    <a:p>
                      <a:pPr algn="ctr" fontAlgn="b"/>
                      <a:r>
                        <a:rPr lang="en-US" sz="650" b="1" i="0" u="none" strike="noStrike">
                          <a:solidFill>
                            <a:srgbClr val="000000"/>
                          </a:solidFill>
                          <a:effectLst/>
                          <a:latin typeface="Calibri" panose="020F0502020204030204" pitchFamily="34" charset="0"/>
                        </a:rPr>
                        <a:t>17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70C0"/>
                          </a:solidFill>
                          <a:effectLst/>
                          <a:latin typeface="Calibri" panose="020F0502020204030204" pitchFamily="34" charset="0"/>
                        </a:rPr>
                        <a:t>Quinwood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Cowen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93.0%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644998910"/>
                  </a:ext>
                </a:extLst>
              </a:tr>
              <a:tr h="107055">
                <a:tc>
                  <a:txBody>
                    <a:bodyPr/>
                    <a:lstStyle/>
                    <a:p>
                      <a:pPr algn="ctr" fontAlgn="b"/>
                      <a:r>
                        <a:rPr lang="en-US" sz="650" b="1" i="0" u="none" strike="noStrike">
                          <a:solidFill>
                            <a:srgbClr val="000000"/>
                          </a:solidFill>
                          <a:effectLst/>
                          <a:latin typeface="Calibri" panose="020F0502020204030204" pitchFamily="34" charset="0"/>
                        </a:rPr>
                        <a:t>18</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Iaeger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94.0%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Richwood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650" b="0" i="0" u="none" strike="noStrike">
                          <a:solidFill>
                            <a:srgbClr val="000000"/>
                          </a:solidFill>
                          <a:effectLst/>
                          <a:latin typeface="Calibri" panose="020F0502020204030204" pitchFamily="34" charset="0"/>
                        </a:rPr>
                        <a:t>92.5%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360937136"/>
                  </a:ext>
                </a:extLst>
              </a:tr>
              <a:tr h="107055">
                <a:tc>
                  <a:txBody>
                    <a:bodyPr/>
                    <a:lstStyle/>
                    <a:p>
                      <a:pPr algn="ctr" fontAlgn="b"/>
                      <a:r>
                        <a:rPr lang="en-US" sz="650" b="1" i="0" u="none" strike="noStrike">
                          <a:solidFill>
                            <a:srgbClr val="000000"/>
                          </a:solidFill>
                          <a:effectLst/>
                          <a:latin typeface="Calibri" panose="020F0502020204030204" pitchFamily="34" charset="0"/>
                        </a:rPr>
                        <a:t>19</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Webster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93.6%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Elizabeth</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92.1%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590774857"/>
                  </a:ext>
                </a:extLst>
              </a:tr>
              <a:tr h="107055">
                <a:tc>
                  <a:txBody>
                    <a:bodyPr/>
                    <a:lstStyle/>
                    <a:p>
                      <a:pPr algn="ctr" fontAlgn="b"/>
                      <a:r>
                        <a:rPr lang="en-US" sz="650" b="1" i="0" u="none" strike="noStrike">
                          <a:solidFill>
                            <a:srgbClr val="000000"/>
                          </a:solidFill>
                          <a:effectLst/>
                          <a:latin typeface="Calibri" panose="020F0502020204030204" pitchFamily="34" charset="0"/>
                        </a:rPr>
                        <a:t>20</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Harman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93.3%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Cameron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91.6%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233414145"/>
                  </a:ext>
                </a:extLst>
              </a:tr>
              <a:tr h="107055">
                <a:tc>
                  <a:txBody>
                    <a:bodyPr/>
                    <a:lstStyle/>
                    <a:p>
                      <a:pPr algn="ctr" fontAlgn="b"/>
                      <a:r>
                        <a:rPr lang="en-US" sz="650" b="1" i="0" u="none" strike="noStrike">
                          <a:solidFill>
                            <a:srgbClr val="000000"/>
                          </a:solidFill>
                          <a:effectLst/>
                          <a:latin typeface="Calibri" panose="020F0502020204030204" pitchFamily="34" charset="0"/>
                        </a:rPr>
                        <a:t>21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Richwood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650" b="0" i="0" u="none" strike="noStrike">
                          <a:solidFill>
                            <a:srgbClr val="000000"/>
                          </a:solidFill>
                          <a:effectLst/>
                          <a:latin typeface="Calibri" panose="020F0502020204030204" pitchFamily="34" charset="0"/>
                        </a:rPr>
                        <a:t>92.9%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Grantsville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91.2%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569624207"/>
                  </a:ext>
                </a:extLst>
              </a:tr>
              <a:tr h="107055">
                <a:tc>
                  <a:txBody>
                    <a:bodyPr/>
                    <a:lstStyle/>
                    <a:p>
                      <a:pPr algn="ctr" fontAlgn="b"/>
                      <a:r>
                        <a:rPr lang="en-US" sz="650" b="1" i="0" u="none" strike="noStrike">
                          <a:solidFill>
                            <a:srgbClr val="000000"/>
                          </a:solidFill>
                          <a:effectLst/>
                          <a:latin typeface="Calibri" panose="020F0502020204030204" pitchFamily="34" charset="0"/>
                        </a:rPr>
                        <a:t>22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Logan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92.6%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Gary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967309982"/>
                  </a:ext>
                </a:extLst>
              </a:tr>
              <a:tr h="107055">
                <a:tc>
                  <a:txBody>
                    <a:bodyPr/>
                    <a:lstStyle/>
                    <a:p>
                      <a:pPr algn="ctr" fontAlgn="b"/>
                      <a:r>
                        <a:rPr lang="en-US" sz="650" b="1" i="0" u="none" strike="noStrike">
                          <a:solidFill>
                            <a:srgbClr val="000000"/>
                          </a:solidFill>
                          <a:effectLst/>
                          <a:latin typeface="Calibri" panose="020F0502020204030204" pitchFamily="34" charset="0"/>
                        </a:rPr>
                        <a:t>23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Cowen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92.2%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Junior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586376055"/>
                  </a:ext>
                </a:extLst>
              </a:tr>
              <a:tr h="107055">
                <a:tc>
                  <a:txBody>
                    <a:bodyPr/>
                    <a:lstStyle/>
                    <a:p>
                      <a:pPr algn="ctr" fontAlgn="b"/>
                      <a:r>
                        <a:rPr lang="en-US" sz="650" b="1" i="0" u="none" strike="noStrike">
                          <a:solidFill>
                            <a:srgbClr val="000000"/>
                          </a:solidFill>
                          <a:effectLst/>
                          <a:latin typeface="Calibri" panose="020F0502020204030204" pitchFamily="34" charset="0"/>
                        </a:rPr>
                        <a:t>24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Cameron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91.8%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Oceana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864472029"/>
                  </a:ext>
                </a:extLst>
              </a:tr>
              <a:tr h="107055">
                <a:tc>
                  <a:txBody>
                    <a:bodyPr/>
                    <a:lstStyle/>
                    <a:p>
                      <a:pPr algn="ctr" fontAlgn="b"/>
                      <a:r>
                        <a:rPr lang="en-US" sz="650" b="1" i="0" u="none" strike="noStrike">
                          <a:solidFill>
                            <a:srgbClr val="000000"/>
                          </a:solidFill>
                          <a:effectLst/>
                          <a:latin typeface="Calibri" panose="020F0502020204030204" pitchFamily="34" charset="0"/>
                        </a:rPr>
                        <a:t>25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Clay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91.5%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West Hamlin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89657016"/>
                  </a:ext>
                </a:extLst>
              </a:tr>
              <a:tr h="107055">
                <a:tc>
                  <a:txBody>
                    <a:bodyPr/>
                    <a:lstStyle/>
                    <a:p>
                      <a:pPr algn="ctr" fontAlgn="b"/>
                      <a:r>
                        <a:rPr lang="en-US" sz="650" b="1" i="0" u="none" strike="noStrike">
                          <a:solidFill>
                            <a:srgbClr val="000000"/>
                          </a:solidFill>
                          <a:effectLst/>
                          <a:latin typeface="Calibri" panose="020F0502020204030204" pitchFamily="34" charset="0"/>
                        </a:rPr>
                        <a:t>26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Grantsville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91.1%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Bradshaw</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842879541"/>
                  </a:ext>
                </a:extLst>
              </a:tr>
              <a:tr h="107055">
                <a:tc>
                  <a:txBody>
                    <a:bodyPr/>
                    <a:lstStyle/>
                    <a:p>
                      <a:pPr algn="ctr" fontAlgn="b"/>
                      <a:r>
                        <a:rPr lang="en-US" sz="650" b="1" i="0" u="none" strike="noStrike">
                          <a:solidFill>
                            <a:srgbClr val="000000"/>
                          </a:solidFill>
                          <a:effectLst/>
                          <a:latin typeface="Calibri" panose="020F0502020204030204" pitchFamily="34" charset="0"/>
                        </a:rPr>
                        <a:t>27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Elizabeth</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Anmoore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88.5%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4170862837"/>
                  </a:ext>
                </a:extLst>
              </a:tr>
              <a:tr h="107055">
                <a:tc>
                  <a:txBody>
                    <a:bodyPr/>
                    <a:lstStyle/>
                    <a:p>
                      <a:pPr algn="ctr" fontAlgn="b"/>
                      <a:r>
                        <a:rPr lang="en-US" sz="650" b="1" i="0" u="none" strike="noStrike">
                          <a:solidFill>
                            <a:srgbClr val="000000"/>
                          </a:solidFill>
                          <a:effectLst/>
                          <a:latin typeface="Calibri" panose="020F0502020204030204" pitchFamily="34" charset="0"/>
                        </a:rPr>
                        <a:t>28</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Oceana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Kermit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88.1%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803438709"/>
                  </a:ext>
                </a:extLst>
              </a:tr>
              <a:tr h="107055">
                <a:tc>
                  <a:txBody>
                    <a:bodyPr/>
                    <a:lstStyle/>
                    <a:p>
                      <a:pPr algn="ctr" fontAlgn="b"/>
                      <a:r>
                        <a:rPr lang="en-US" sz="650" b="1" i="0" u="none" strike="noStrike">
                          <a:solidFill>
                            <a:srgbClr val="000000"/>
                          </a:solidFill>
                          <a:effectLst/>
                          <a:latin typeface="Calibri" panose="020F0502020204030204" pitchFamily="34" charset="0"/>
                        </a:rPr>
                        <a:t>29</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Sophia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90.1%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Sophia</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190999615"/>
                  </a:ext>
                </a:extLst>
              </a:tr>
              <a:tr h="107055">
                <a:tc>
                  <a:txBody>
                    <a:bodyPr/>
                    <a:lstStyle/>
                    <a:p>
                      <a:pPr algn="ctr" fontAlgn="b"/>
                      <a:r>
                        <a:rPr lang="en-US" sz="650" b="1" i="0" u="none" strike="noStrike">
                          <a:solidFill>
                            <a:srgbClr val="000000"/>
                          </a:solidFill>
                          <a:effectLst/>
                          <a:latin typeface="Calibri" panose="020F0502020204030204" pitchFamily="34" charset="0"/>
                        </a:rPr>
                        <a:t>30</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West Hamlin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Gilbert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dirty="0">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225022330"/>
                  </a:ext>
                </a:extLst>
              </a:tr>
              <a:tr h="107055">
                <a:tc>
                  <a:txBody>
                    <a:bodyPr/>
                    <a:lstStyle/>
                    <a:p>
                      <a:pPr algn="ctr" fontAlgn="b"/>
                      <a:r>
                        <a:rPr lang="en-US" sz="650" b="1" i="0" u="none" strike="noStrike">
                          <a:solidFill>
                            <a:srgbClr val="000000"/>
                          </a:solidFill>
                          <a:effectLst/>
                          <a:latin typeface="Calibri" panose="020F0502020204030204" pitchFamily="34" charset="0"/>
                        </a:rPr>
                        <a:t>31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Gary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Chesapeake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86.8%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204775910"/>
                  </a:ext>
                </a:extLst>
              </a:tr>
              <a:tr h="107055">
                <a:tc>
                  <a:txBody>
                    <a:bodyPr/>
                    <a:lstStyle/>
                    <a:p>
                      <a:pPr algn="ctr" fontAlgn="b"/>
                      <a:r>
                        <a:rPr lang="en-US" sz="650" b="1" i="0" u="none" strike="noStrike">
                          <a:solidFill>
                            <a:srgbClr val="000000"/>
                          </a:solidFill>
                          <a:effectLst/>
                          <a:latin typeface="Calibri" panose="020F0502020204030204" pitchFamily="34" charset="0"/>
                        </a:rPr>
                        <a:t>32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Braxton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89.0%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7030A0"/>
                          </a:solidFill>
                          <a:effectLst/>
                          <a:latin typeface="Calibri" panose="020F0502020204030204" pitchFamily="34" charset="0"/>
                        </a:rPr>
                        <a:t>Hillsboro</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86.3%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760248541"/>
                  </a:ext>
                </a:extLst>
              </a:tr>
              <a:tr h="107055">
                <a:tc>
                  <a:txBody>
                    <a:bodyPr/>
                    <a:lstStyle/>
                    <a:p>
                      <a:pPr algn="ctr" fontAlgn="b"/>
                      <a:r>
                        <a:rPr lang="en-US" sz="650" b="1" i="0" u="none" strike="noStrike">
                          <a:solidFill>
                            <a:srgbClr val="000000"/>
                          </a:solidFill>
                          <a:effectLst/>
                          <a:latin typeface="Calibri" panose="020F0502020204030204" pitchFamily="34" charset="0"/>
                        </a:rPr>
                        <a:t>33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Kermit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88.7%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Harrisville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814047423"/>
                  </a:ext>
                </a:extLst>
              </a:tr>
              <a:tr h="107055">
                <a:tc>
                  <a:txBody>
                    <a:bodyPr/>
                    <a:lstStyle/>
                    <a:p>
                      <a:pPr algn="ctr" fontAlgn="b"/>
                      <a:r>
                        <a:rPr lang="en-US" sz="650" b="1" i="0" u="none" strike="noStrike">
                          <a:solidFill>
                            <a:srgbClr val="000000"/>
                          </a:solidFill>
                          <a:effectLst/>
                          <a:latin typeface="Calibri" panose="020F0502020204030204" pitchFamily="34" charset="0"/>
                        </a:rPr>
                        <a:t>34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Junior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88.3%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Danville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066175147"/>
                  </a:ext>
                </a:extLst>
              </a:tr>
              <a:tr h="107055">
                <a:tc>
                  <a:txBody>
                    <a:bodyPr/>
                    <a:lstStyle/>
                    <a:p>
                      <a:pPr algn="ctr" fontAlgn="b"/>
                      <a:r>
                        <a:rPr lang="en-US" sz="650" b="1" i="0" u="none" strike="noStrike">
                          <a:solidFill>
                            <a:srgbClr val="000000"/>
                          </a:solidFill>
                          <a:effectLst/>
                          <a:latin typeface="Calibri" panose="020F0502020204030204" pitchFamily="34" charset="0"/>
                        </a:rPr>
                        <a:t>35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Calhoun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Spencer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824176319"/>
                  </a:ext>
                </a:extLst>
              </a:tr>
              <a:tr h="107055">
                <a:tc>
                  <a:txBody>
                    <a:bodyPr/>
                    <a:lstStyle/>
                    <a:p>
                      <a:pPr algn="ctr" fontAlgn="b"/>
                      <a:r>
                        <a:rPr lang="en-US" sz="650" b="1" i="0" u="none" strike="noStrike">
                          <a:solidFill>
                            <a:srgbClr val="000000"/>
                          </a:solidFill>
                          <a:effectLst/>
                          <a:latin typeface="Calibri" panose="020F0502020204030204" pitchFamily="34" charset="0"/>
                        </a:rPr>
                        <a:t>36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7030A0"/>
                          </a:solidFill>
                          <a:effectLst/>
                          <a:latin typeface="Calibri" panose="020F0502020204030204" pitchFamily="34" charset="0"/>
                        </a:rPr>
                        <a:t>Hillsboro</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Rainelle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650" b="0" i="0" u="none" strike="noStrike">
                          <a:solidFill>
                            <a:srgbClr val="000000"/>
                          </a:solidFill>
                          <a:effectLst/>
                          <a:latin typeface="Calibri" panose="020F0502020204030204" pitchFamily="34" charset="0"/>
                        </a:rPr>
                        <a:t>84.6%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965802539"/>
                  </a:ext>
                </a:extLst>
              </a:tr>
              <a:tr h="107055">
                <a:tc>
                  <a:txBody>
                    <a:bodyPr/>
                    <a:lstStyle/>
                    <a:p>
                      <a:pPr algn="ctr" fontAlgn="b"/>
                      <a:r>
                        <a:rPr lang="en-US" sz="650" b="1" i="0" u="none" strike="noStrike">
                          <a:solidFill>
                            <a:srgbClr val="000000"/>
                          </a:solidFill>
                          <a:effectLst/>
                          <a:latin typeface="Calibri" panose="020F0502020204030204" pitchFamily="34" charset="0"/>
                        </a:rPr>
                        <a:t>37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Gilbert</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87.2%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Bramwell</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84.1%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6977532"/>
                  </a:ext>
                </a:extLst>
              </a:tr>
              <a:tr h="107055">
                <a:tc>
                  <a:txBody>
                    <a:bodyPr/>
                    <a:lstStyle/>
                    <a:p>
                      <a:pPr algn="ctr" fontAlgn="b"/>
                      <a:r>
                        <a:rPr lang="en-US" sz="650" b="1" i="0" u="none" strike="noStrike">
                          <a:solidFill>
                            <a:srgbClr val="000000"/>
                          </a:solidFill>
                          <a:effectLst/>
                          <a:latin typeface="Calibri" panose="020F0502020204030204" pitchFamily="34" charset="0"/>
                        </a:rPr>
                        <a:t>38</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Bradshaw</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86.9%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Pennsboro</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901427562"/>
                  </a:ext>
                </a:extLst>
              </a:tr>
              <a:tr h="107055">
                <a:tc>
                  <a:txBody>
                    <a:bodyPr/>
                    <a:lstStyle/>
                    <a:p>
                      <a:pPr algn="ctr" fontAlgn="b"/>
                      <a:r>
                        <a:rPr lang="en-US" sz="650" b="1" i="0" u="none" strike="noStrike">
                          <a:solidFill>
                            <a:srgbClr val="000000"/>
                          </a:solidFill>
                          <a:effectLst/>
                          <a:latin typeface="Calibri" panose="020F0502020204030204" pitchFamily="34" charset="0"/>
                        </a:rPr>
                        <a:t>39</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Anmoore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86.5%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Cairo</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755717709"/>
                  </a:ext>
                </a:extLst>
              </a:tr>
              <a:tr h="107055">
                <a:tc>
                  <a:txBody>
                    <a:bodyPr/>
                    <a:lstStyle/>
                    <a:p>
                      <a:pPr algn="ctr" fontAlgn="b"/>
                      <a:r>
                        <a:rPr lang="en-US" sz="650" b="1" i="0" u="none" strike="noStrike">
                          <a:solidFill>
                            <a:srgbClr val="000000"/>
                          </a:solidFill>
                          <a:effectLst/>
                          <a:latin typeface="Calibri" panose="020F0502020204030204" pitchFamily="34" charset="0"/>
                        </a:rPr>
                        <a:t>40</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Spencer</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86.2%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Womelsdorf (Coalton)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82.8%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723487255"/>
                  </a:ext>
                </a:extLst>
              </a:tr>
              <a:tr h="107055">
                <a:tc>
                  <a:txBody>
                    <a:bodyPr/>
                    <a:lstStyle/>
                    <a:p>
                      <a:pPr algn="ctr" fontAlgn="b"/>
                      <a:r>
                        <a:rPr lang="en-US" sz="650" b="1" i="0" u="none" strike="noStrike">
                          <a:solidFill>
                            <a:srgbClr val="000000"/>
                          </a:solidFill>
                          <a:effectLst/>
                          <a:latin typeface="Calibri" panose="020F0502020204030204" pitchFamily="34" charset="0"/>
                        </a:rPr>
                        <a:t>41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Chesapeake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Pineville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82.4%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978081692"/>
                  </a:ext>
                </a:extLst>
              </a:tr>
              <a:tr h="107055">
                <a:tc>
                  <a:txBody>
                    <a:bodyPr/>
                    <a:lstStyle/>
                    <a:p>
                      <a:pPr algn="ctr" fontAlgn="b"/>
                      <a:r>
                        <a:rPr lang="en-US" sz="650" b="1" i="0" u="none" strike="noStrike">
                          <a:solidFill>
                            <a:srgbClr val="000000"/>
                          </a:solidFill>
                          <a:effectLst/>
                          <a:latin typeface="Calibri" panose="020F0502020204030204" pitchFamily="34" charset="0"/>
                        </a:rPr>
                        <a:t>42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Harrisville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Hartford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81.9%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951142305"/>
                  </a:ext>
                </a:extLst>
              </a:tr>
              <a:tr h="107055">
                <a:tc>
                  <a:txBody>
                    <a:bodyPr/>
                    <a:lstStyle/>
                    <a:p>
                      <a:pPr algn="ctr" fontAlgn="b"/>
                      <a:r>
                        <a:rPr lang="en-US" sz="650" b="1" i="0" u="none" strike="noStrike">
                          <a:solidFill>
                            <a:srgbClr val="000000"/>
                          </a:solidFill>
                          <a:effectLst/>
                          <a:latin typeface="Calibri" panose="020F0502020204030204" pitchFamily="34" charset="0"/>
                        </a:rPr>
                        <a:t>43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Boone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85.1%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dirty="0">
                          <a:solidFill>
                            <a:srgbClr val="000000"/>
                          </a:solidFill>
                          <a:effectLst/>
                          <a:latin typeface="Calibri" panose="020F0502020204030204" pitchFamily="34" charset="0"/>
                        </a:rPr>
                        <a:t>Hinton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81.5%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205221826"/>
                  </a:ext>
                </a:extLst>
              </a:tr>
              <a:tr h="107055">
                <a:tc>
                  <a:txBody>
                    <a:bodyPr/>
                    <a:lstStyle/>
                    <a:p>
                      <a:pPr algn="ctr" fontAlgn="b"/>
                      <a:r>
                        <a:rPr lang="en-US" sz="650" b="1" i="0" u="none" strike="noStrike">
                          <a:solidFill>
                            <a:srgbClr val="000000"/>
                          </a:solidFill>
                          <a:effectLst/>
                          <a:latin typeface="Calibri" panose="020F0502020204030204" pitchFamily="34" charset="0"/>
                        </a:rPr>
                        <a:t>44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Danville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84.8%</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Rowlesburg</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81.1%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073761354"/>
                  </a:ext>
                </a:extLst>
              </a:tr>
              <a:tr h="107055">
                <a:tc>
                  <a:txBody>
                    <a:bodyPr/>
                    <a:lstStyle/>
                    <a:p>
                      <a:pPr algn="ctr" fontAlgn="b"/>
                      <a:r>
                        <a:rPr lang="en-US" sz="650" b="1" i="0" u="none" strike="noStrike">
                          <a:solidFill>
                            <a:srgbClr val="000000"/>
                          </a:solidFill>
                          <a:effectLst/>
                          <a:latin typeface="Calibri" panose="020F0502020204030204" pitchFamily="34" charset="0"/>
                        </a:rPr>
                        <a:t>45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Pennsboro</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84.4%</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Ansted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80.6%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207167781"/>
                  </a:ext>
                </a:extLst>
              </a:tr>
              <a:tr h="112407">
                <a:tc>
                  <a:txBody>
                    <a:bodyPr/>
                    <a:lstStyle/>
                    <a:p>
                      <a:pPr algn="ctr" fontAlgn="b"/>
                      <a:r>
                        <a:rPr lang="en-US" sz="650" b="1" i="0" u="none" strike="noStrike">
                          <a:solidFill>
                            <a:srgbClr val="000000"/>
                          </a:solidFill>
                          <a:effectLst/>
                          <a:latin typeface="Calibri" panose="020F0502020204030204" pitchFamily="34" charset="0"/>
                        </a:rPr>
                        <a:t>46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Womelsdorf (Coalton)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84.0%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FF0000"/>
                          </a:solidFill>
                          <a:effectLst/>
                          <a:latin typeface="Calibri" panose="020F0502020204030204" pitchFamily="34" charset="0"/>
                        </a:rPr>
                        <a:t>Alderson**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650" b="0" i="0" u="none" strike="noStrike">
                          <a:solidFill>
                            <a:srgbClr val="000000"/>
                          </a:solidFill>
                          <a:effectLst/>
                          <a:latin typeface="Calibri" panose="020F0502020204030204" pitchFamily="34" charset="0"/>
                        </a:rPr>
                        <a:t>80.2%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579922264"/>
                  </a:ext>
                </a:extLst>
              </a:tr>
              <a:tr h="107055">
                <a:tc>
                  <a:txBody>
                    <a:bodyPr/>
                    <a:lstStyle/>
                    <a:p>
                      <a:pPr algn="ctr" fontAlgn="b"/>
                      <a:r>
                        <a:rPr lang="en-US" sz="650" b="1" i="0" u="none" strike="noStrike">
                          <a:solidFill>
                            <a:srgbClr val="000000"/>
                          </a:solidFill>
                          <a:effectLst/>
                          <a:latin typeface="Calibri" panose="020F0502020204030204" pitchFamily="34" charset="0"/>
                        </a:rPr>
                        <a:t>47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Pineville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83.7%</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728665107"/>
                  </a:ext>
                </a:extLst>
              </a:tr>
              <a:tr h="107055">
                <a:tc>
                  <a:txBody>
                    <a:bodyPr/>
                    <a:lstStyle/>
                    <a:p>
                      <a:pPr algn="ctr" fontAlgn="b"/>
                      <a:r>
                        <a:rPr lang="en-US" sz="650" b="1" i="0" u="none" strike="noStrike">
                          <a:solidFill>
                            <a:srgbClr val="000000"/>
                          </a:solidFill>
                          <a:effectLst/>
                          <a:latin typeface="Calibri" panose="020F0502020204030204" pitchFamily="34" charset="0"/>
                        </a:rPr>
                        <a:t>48</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Hartford</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189705906"/>
                  </a:ext>
                </a:extLst>
              </a:tr>
              <a:tr h="107055">
                <a:tc>
                  <a:txBody>
                    <a:bodyPr/>
                    <a:lstStyle/>
                    <a:p>
                      <a:pPr algn="ctr" fontAlgn="b"/>
                      <a:r>
                        <a:rPr lang="en-US" sz="650" b="1" i="0" u="none" strike="noStrike">
                          <a:solidFill>
                            <a:srgbClr val="000000"/>
                          </a:solidFill>
                          <a:effectLst/>
                          <a:latin typeface="Calibri" panose="020F0502020204030204" pitchFamily="34" charset="0"/>
                        </a:rPr>
                        <a:t>49</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Rowlesburg</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83.0%</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791928184"/>
                  </a:ext>
                </a:extLst>
              </a:tr>
              <a:tr h="107055">
                <a:tc>
                  <a:txBody>
                    <a:bodyPr/>
                    <a:lstStyle/>
                    <a:p>
                      <a:pPr algn="ctr" fontAlgn="b"/>
                      <a:r>
                        <a:rPr lang="en-US" sz="650" b="1" i="0" u="none" strike="noStrike">
                          <a:solidFill>
                            <a:srgbClr val="000000"/>
                          </a:solidFill>
                          <a:effectLst/>
                          <a:latin typeface="Calibri" panose="020F0502020204030204" pitchFamily="34" charset="0"/>
                        </a:rPr>
                        <a:t>50</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Hinton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82.6%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483211509"/>
                  </a:ext>
                </a:extLst>
              </a:tr>
              <a:tr h="107055">
                <a:tc>
                  <a:txBody>
                    <a:bodyPr/>
                    <a:lstStyle/>
                    <a:p>
                      <a:pPr algn="ctr" fontAlgn="b"/>
                      <a:r>
                        <a:rPr lang="en-US" sz="650" b="1" i="0" u="none" strike="noStrike">
                          <a:solidFill>
                            <a:srgbClr val="000000"/>
                          </a:solidFill>
                          <a:effectLst/>
                          <a:latin typeface="Calibri" panose="020F0502020204030204" pitchFamily="34" charset="0"/>
                        </a:rPr>
                        <a:t>51</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Bramwell</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82.3%</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077294615"/>
                  </a:ext>
                </a:extLst>
              </a:tr>
              <a:tr h="107055">
                <a:tc>
                  <a:txBody>
                    <a:bodyPr/>
                    <a:lstStyle/>
                    <a:p>
                      <a:pPr algn="ctr" fontAlgn="b"/>
                      <a:r>
                        <a:rPr lang="en-US" sz="650" b="1" i="0" u="none" strike="noStrike">
                          <a:solidFill>
                            <a:srgbClr val="000000"/>
                          </a:solidFill>
                          <a:effectLst/>
                          <a:latin typeface="Calibri" panose="020F0502020204030204" pitchFamily="34" charset="0"/>
                        </a:rPr>
                        <a:t>52</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FF0000"/>
                          </a:solidFill>
                          <a:effectLst/>
                          <a:latin typeface="Calibri" panose="020F0502020204030204" pitchFamily="34" charset="0"/>
                        </a:rPr>
                        <a:t>Alderson**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650" b="0" i="0" u="none" strike="noStrike">
                          <a:solidFill>
                            <a:srgbClr val="000000"/>
                          </a:solidFill>
                          <a:effectLst/>
                          <a:latin typeface="Calibri" panose="020F0502020204030204" pitchFamily="34" charset="0"/>
                        </a:rPr>
                        <a:t>81.9%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668051123"/>
                  </a:ext>
                </a:extLst>
              </a:tr>
              <a:tr h="107055">
                <a:tc>
                  <a:txBody>
                    <a:bodyPr/>
                    <a:lstStyle/>
                    <a:p>
                      <a:pPr algn="ctr" fontAlgn="b"/>
                      <a:r>
                        <a:rPr lang="en-US" sz="650" b="1" i="0" u="none" strike="noStrike">
                          <a:solidFill>
                            <a:srgbClr val="000000"/>
                          </a:solidFill>
                          <a:effectLst/>
                          <a:latin typeface="Calibri" panose="020F0502020204030204" pitchFamily="34" charset="0"/>
                        </a:rPr>
                        <a:t>53</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806000"/>
                          </a:solidFill>
                          <a:effectLst/>
                          <a:latin typeface="Calibri" panose="020F0502020204030204" pitchFamily="34" charset="0"/>
                        </a:rPr>
                        <a:t>Lincoln County*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81.6%</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424011874"/>
                  </a:ext>
                </a:extLst>
              </a:tr>
              <a:tr h="107055">
                <a:tc>
                  <a:txBody>
                    <a:bodyPr/>
                    <a:lstStyle/>
                    <a:p>
                      <a:pPr algn="ctr" fontAlgn="b"/>
                      <a:r>
                        <a:rPr lang="en-US" sz="650" b="1" i="0" u="none" strike="noStrike">
                          <a:solidFill>
                            <a:srgbClr val="000000"/>
                          </a:solidFill>
                          <a:effectLst/>
                          <a:latin typeface="Calibri" panose="020F0502020204030204" pitchFamily="34" charset="0"/>
                        </a:rPr>
                        <a:t>54</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Rainelle</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650" b="0" i="0" u="none" strike="noStrike">
                          <a:solidFill>
                            <a:srgbClr val="000000"/>
                          </a:solidFill>
                          <a:effectLst/>
                          <a:latin typeface="Calibri" panose="020F0502020204030204" pitchFamily="34" charset="0"/>
                        </a:rPr>
                        <a:t>81.2%</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419286449"/>
                  </a:ext>
                </a:extLst>
              </a:tr>
              <a:tr h="107055">
                <a:tc>
                  <a:txBody>
                    <a:bodyPr/>
                    <a:lstStyle/>
                    <a:p>
                      <a:pPr algn="ctr" fontAlgn="b"/>
                      <a:r>
                        <a:rPr lang="en-US" sz="650" b="1" i="0" u="none" strike="noStrike">
                          <a:solidFill>
                            <a:srgbClr val="000000"/>
                          </a:solidFill>
                          <a:effectLst/>
                          <a:latin typeface="Calibri" panose="020F0502020204030204" pitchFamily="34" charset="0"/>
                        </a:rPr>
                        <a:t>55</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Sutton</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80.9%</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3106053367"/>
                  </a:ext>
                </a:extLst>
              </a:tr>
              <a:tr h="107055">
                <a:tc>
                  <a:txBody>
                    <a:bodyPr/>
                    <a:lstStyle/>
                    <a:p>
                      <a:pPr algn="ctr" fontAlgn="b"/>
                      <a:r>
                        <a:rPr lang="en-US" sz="650" b="1" i="0" u="none" strike="noStrike">
                          <a:solidFill>
                            <a:srgbClr val="000000"/>
                          </a:solidFill>
                          <a:effectLst/>
                          <a:latin typeface="Calibri" panose="020F0502020204030204" pitchFamily="34" charset="0"/>
                        </a:rPr>
                        <a:t>56</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Davy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80.5%</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1684411545"/>
                  </a:ext>
                </a:extLst>
              </a:tr>
              <a:tr h="112407">
                <a:tc>
                  <a:txBody>
                    <a:bodyPr/>
                    <a:lstStyle/>
                    <a:p>
                      <a:pPr algn="ctr" fontAlgn="b"/>
                      <a:r>
                        <a:rPr lang="en-US" sz="650" b="1" i="0" u="none" strike="noStrike">
                          <a:solidFill>
                            <a:srgbClr val="000000"/>
                          </a:solidFill>
                          <a:effectLst/>
                          <a:latin typeface="Calibri" panose="020F0502020204030204" pitchFamily="34" charset="0"/>
                        </a:rPr>
                        <a:t>57</a:t>
                      </a:r>
                    </a:p>
                  </a:txBody>
                  <a:tcPr marL="4282" marR="4282" marT="4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Beverly</a:t>
                      </a:r>
                    </a:p>
                  </a:txBody>
                  <a:tcPr marL="4282" marR="4282" marT="4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50" b="0" i="0" u="none" strike="noStrike">
                          <a:solidFill>
                            <a:srgbClr val="000000"/>
                          </a:solidFill>
                          <a:effectLst/>
                          <a:latin typeface="Calibri" panose="020F0502020204030204" pitchFamily="34" charset="0"/>
                        </a:rPr>
                        <a:t>80.1%</a:t>
                      </a:r>
                    </a:p>
                  </a:txBody>
                  <a:tcPr marL="4282" marR="4282" marT="4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l"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tc>
                  <a:txBody>
                    <a:bodyPr/>
                    <a:lstStyle/>
                    <a:p>
                      <a:pPr algn="ctr" fontAlgn="b"/>
                      <a:endParaRPr lang="en-US" sz="650" b="0" i="0" u="none" strike="noStrike" dirty="0">
                        <a:solidFill>
                          <a:srgbClr val="000000"/>
                        </a:solidFill>
                        <a:effectLst/>
                        <a:latin typeface="Calibri" panose="020F0502020204030204" pitchFamily="34" charset="0"/>
                      </a:endParaRPr>
                    </a:p>
                  </a:txBody>
                  <a:tcPr marL="4282" marR="4282" marT="4282" marB="0" anchor="ctr">
                    <a:lnL>
                      <a:noFill/>
                    </a:lnL>
                    <a:lnR>
                      <a:noFill/>
                    </a:lnR>
                    <a:lnT>
                      <a:noFill/>
                    </a:lnT>
                    <a:lnB>
                      <a:noFill/>
                    </a:lnB>
                  </a:tcPr>
                </a:tc>
                <a:extLst>
                  <a:ext uri="{0D108BD9-81ED-4DB2-BD59-A6C34878D82A}">
                    <a16:rowId xmlns:a16="http://schemas.microsoft.com/office/drawing/2014/main" val="2740565064"/>
                  </a:ext>
                </a:extLst>
              </a:tr>
            </a:tbl>
          </a:graphicData>
        </a:graphic>
      </p:graphicFrame>
    </p:spTree>
    <p:extLst>
      <p:ext uri="{BB962C8B-B14F-4D97-AF65-F5344CB8AC3E}">
        <p14:creationId xmlns:p14="http://schemas.microsoft.com/office/powerpoint/2010/main" val="252674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EC51CA-E28F-40D9-A0D8-5AAF74DD7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1" y="414273"/>
            <a:ext cx="8338938" cy="6443725"/>
          </a:xfrm>
          <a:prstGeom prst="rect">
            <a:avLst/>
          </a:prstGeom>
        </p:spPr>
      </p:pic>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Maps</a:t>
            </a:r>
          </a:p>
        </p:txBody>
      </p:sp>
      <p:graphicFrame>
        <p:nvGraphicFramePr>
          <p:cNvPr id="6" name="Table 5">
            <a:extLst>
              <a:ext uri="{FF2B5EF4-FFF2-40B4-BE49-F238E27FC236}">
                <a16:creationId xmlns:a16="http://schemas.microsoft.com/office/drawing/2014/main" id="{1196421D-10E4-4079-BC21-58D694BA674B}"/>
              </a:ext>
            </a:extLst>
          </p:cNvPr>
          <p:cNvGraphicFramePr>
            <a:graphicFrameLocks noGrp="1"/>
          </p:cNvGraphicFramePr>
          <p:nvPr>
            <p:extLst>
              <p:ext uri="{D42A27DB-BD31-4B8C-83A1-F6EECF244321}">
                <p14:modId xmlns:p14="http://schemas.microsoft.com/office/powerpoint/2010/main" val="3206954583"/>
              </p:ext>
            </p:extLst>
          </p:nvPr>
        </p:nvGraphicFramePr>
        <p:xfrm>
          <a:off x="598313" y="602881"/>
          <a:ext cx="3070047" cy="1118997"/>
        </p:xfrm>
        <a:graphic>
          <a:graphicData uri="http://schemas.openxmlformats.org/drawingml/2006/table">
            <a:tbl>
              <a:tblPr firstRow="1" firstCol="1" bandRow="1">
                <a:tableStyleId>{5C22544A-7EE6-4342-B048-85BDC9FD1C3A}</a:tableStyleId>
              </a:tblPr>
              <a:tblGrid>
                <a:gridCol w="1188085">
                  <a:extLst>
                    <a:ext uri="{9D8B030D-6E8A-4147-A177-3AD203B41FA5}">
                      <a16:colId xmlns:a16="http://schemas.microsoft.com/office/drawing/2014/main" val="3661389784"/>
                    </a:ext>
                  </a:extLst>
                </a:gridCol>
                <a:gridCol w="683260">
                  <a:extLst>
                    <a:ext uri="{9D8B030D-6E8A-4147-A177-3AD203B41FA5}">
                      <a16:colId xmlns:a16="http://schemas.microsoft.com/office/drawing/2014/main" val="1530912048"/>
                    </a:ext>
                  </a:extLst>
                </a:gridCol>
                <a:gridCol w="518219">
                  <a:extLst>
                    <a:ext uri="{9D8B030D-6E8A-4147-A177-3AD203B41FA5}">
                      <a16:colId xmlns:a16="http://schemas.microsoft.com/office/drawing/2014/main" val="1095440129"/>
                    </a:ext>
                  </a:extLst>
                </a:gridCol>
                <a:gridCol w="6804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Communities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County</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WV SVI</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algn="l" fontAlgn="b"/>
                      <a:r>
                        <a:rPr lang="en-US" sz="1000" b="1" i="0" u="none" strike="noStrike" dirty="0">
                          <a:solidFill>
                            <a:schemeClr val="tx1"/>
                          </a:solidFill>
                          <a:effectLst/>
                          <a:latin typeface="Calibri" panose="020F0502020204030204" pitchFamily="34" charset="0"/>
                        </a:rPr>
                        <a:t>  Anawalt</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McDowell</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tx1"/>
                          </a:solidFill>
                          <a:effectLst/>
                          <a:latin typeface="Calibri" panose="020F0502020204030204" pitchFamily="34" charset="0"/>
                        </a:rPr>
                        <a:t>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100.0%</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algn="l" fontAlgn="b"/>
                      <a:r>
                        <a:rPr lang="en-US" sz="1000" b="1" i="0" u="none" strike="noStrike" dirty="0">
                          <a:solidFill>
                            <a:schemeClr val="tx1"/>
                          </a:solidFill>
                          <a:effectLst/>
                          <a:latin typeface="Calibri" panose="020F0502020204030204" pitchFamily="34" charset="0"/>
                        </a:rPr>
                        <a:t>  War</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McDowell</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Calibri" panose="020F0502020204030204" pitchFamily="34" charset="0"/>
                        </a:rPr>
                        <a:t>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99.6%</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algn="l" fontAlgn="b"/>
                      <a:r>
                        <a:rPr lang="en-US" sz="1000" b="1" i="0" u="none" strike="noStrike" dirty="0">
                          <a:solidFill>
                            <a:schemeClr val="tx1"/>
                          </a:solidFill>
                          <a:effectLst/>
                          <a:latin typeface="Calibri" panose="020F0502020204030204" pitchFamily="34" charset="0"/>
                        </a:rPr>
                        <a:t>  McDowell County*</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McDowell</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Calibri" panose="020F0502020204030204" pitchFamily="34" charset="0"/>
                        </a:rPr>
                        <a:t>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99.3%</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algn="l" fontAlgn="b"/>
                      <a:r>
                        <a:rPr lang="en-US" sz="1000" b="1" i="0" u="none" strike="noStrike" dirty="0">
                          <a:solidFill>
                            <a:schemeClr val="tx1"/>
                          </a:solidFill>
                          <a:effectLst/>
                          <a:latin typeface="Calibri" panose="020F0502020204030204" pitchFamily="34" charset="0"/>
                        </a:rPr>
                        <a:t>  Smithfield</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Wetzel</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Calibri" panose="020F0502020204030204" pitchFamily="34" charset="0"/>
                        </a:rPr>
                        <a:t>10</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98.9%</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algn="l" fontAlgn="b"/>
                      <a:r>
                        <a:rPr lang="en-US" sz="1000" b="1" i="0" u="none" strike="noStrike" dirty="0">
                          <a:solidFill>
                            <a:schemeClr val="tx1"/>
                          </a:solidFill>
                          <a:effectLst/>
                          <a:latin typeface="Calibri" panose="020F0502020204030204" pitchFamily="34" charset="0"/>
                        </a:rPr>
                        <a:t>  Lester</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Raleigh</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chemeClr val="tx1"/>
                          </a:solidFill>
                          <a:effectLst/>
                          <a:latin typeface="Calibri" panose="020F0502020204030204" pitchFamily="34" charset="0"/>
                        </a:rPr>
                        <a:t>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98.6%</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
        <p:nvSpPr>
          <p:cNvPr id="7" name="Text Box 2">
            <a:extLst>
              <a:ext uri="{FF2B5EF4-FFF2-40B4-BE49-F238E27FC236}">
                <a16:creationId xmlns:a16="http://schemas.microsoft.com/office/drawing/2014/main" id="{3F241FEC-F6BA-4B9E-96C1-2013292EC2F4}"/>
              </a:ext>
            </a:extLst>
          </p:cNvPr>
          <p:cNvSpPr txBox="1">
            <a:spLocks noChangeArrowheads="1"/>
          </p:cNvSpPr>
          <p:nvPr/>
        </p:nvSpPr>
        <p:spPr bwMode="auto">
          <a:xfrm>
            <a:off x="561101" y="1721878"/>
            <a:ext cx="1147767" cy="23841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800" dirty="0">
                <a:ea typeface="Calibri" panose="020F0502020204030204" pitchFamily="34" charset="0"/>
                <a:cs typeface="Times New Roman" panose="02020603050405020304" pitchFamily="18" charset="0"/>
              </a:rPr>
              <a:t>* Unincorporated area</a:t>
            </a:r>
            <a:endParaRPr lang="en-US" sz="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3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926F49-638B-4D64-9214-504568E84E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0" y="414273"/>
            <a:ext cx="8338939" cy="6443725"/>
          </a:xfrm>
          <a:prstGeom prst="rect">
            <a:avLst/>
          </a:prstGeom>
        </p:spPr>
      </p:pic>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Maps</a:t>
            </a:r>
          </a:p>
        </p:txBody>
      </p:sp>
      <p:graphicFrame>
        <p:nvGraphicFramePr>
          <p:cNvPr id="4" name="Table 3">
            <a:extLst>
              <a:ext uri="{FF2B5EF4-FFF2-40B4-BE49-F238E27FC236}">
                <a16:creationId xmlns:a16="http://schemas.microsoft.com/office/drawing/2014/main" id="{F5348550-49CE-4E97-BAF7-333A0E402556}"/>
              </a:ext>
            </a:extLst>
          </p:cNvPr>
          <p:cNvGraphicFramePr>
            <a:graphicFrameLocks noGrp="1"/>
          </p:cNvGraphicFramePr>
          <p:nvPr>
            <p:extLst>
              <p:ext uri="{D42A27DB-BD31-4B8C-83A1-F6EECF244321}">
                <p14:modId xmlns:p14="http://schemas.microsoft.com/office/powerpoint/2010/main" val="1033211366"/>
              </p:ext>
            </p:extLst>
          </p:nvPr>
        </p:nvGraphicFramePr>
        <p:xfrm>
          <a:off x="598313" y="602881"/>
          <a:ext cx="3048654" cy="1118997"/>
        </p:xfrm>
        <a:graphic>
          <a:graphicData uri="http://schemas.openxmlformats.org/drawingml/2006/table">
            <a:tbl>
              <a:tblPr firstRow="1" firstCol="1" bandRow="1">
                <a:tableStyleId>{5C22544A-7EE6-4342-B048-85BDC9FD1C3A}</a:tableStyleId>
              </a:tblPr>
              <a:tblGrid>
                <a:gridCol w="1166692">
                  <a:extLst>
                    <a:ext uri="{9D8B030D-6E8A-4147-A177-3AD203B41FA5}">
                      <a16:colId xmlns:a16="http://schemas.microsoft.com/office/drawing/2014/main" val="3661389784"/>
                    </a:ext>
                  </a:extLst>
                </a:gridCol>
                <a:gridCol w="683260">
                  <a:extLst>
                    <a:ext uri="{9D8B030D-6E8A-4147-A177-3AD203B41FA5}">
                      <a16:colId xmlns:a16="http://schemas.microsoft.com/office/drawing/2014/main" val="1530912048"/>
                    </a:ext>
                  </a:extLst>
                </a:gridCol>
                <a:gridCol w="518219">
                  <a:extLst>
                    <a:ext uri="{9D8B030D-6E8A-4147-A177-3AD203B41FA5}">
                      <a16:colId xmlns:a16="http://schemas.microsoft.com/office/drawing/2014/main" val="1095440129"/>
                    </a:ext>
                  </a:extLst>
                </a:gridCol>
                <a:gridCol w="6804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Incorporated Communities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County</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WV SVI</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Anawalt</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McDowell</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100.0%</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War</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McDowell</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a:solidFill>
                            <a:schemeClr val="tx1"/>
                          </a:solidFill>
                          <a:latin typeface="+mn-lt"/>
                          <a:ea typeface="+mn-ea"/>
                          <a:cs typeface="+mn-cs"/>
                        </a:rPr>
                        <a:t>99.6%</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Smithfield</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Wetzel</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10</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a:solidFill>
                            <a:schemeClr val="tx1"/>
                          </a:solidFill>
                          <a:latin typeface="+mn-lt"/>
                          <a:ea typeface="+mn-ea"/>
                          <a:cs typeface="+mn-cs"/>
                        </a:rPr>
                        <a:t>99.1%</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Auburn</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Ritchie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5</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98.7%</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Lester</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Raleigh</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98.2%</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Tree>
    <p:extLst>
      <p:ext uri="{BB962C8B-B14F-4D97-AF65-F5344CB8AC3E}">
        <p14:creationId xmlns:p14="http://schemas.microsoft.com/office/powerpoint/2010/main" val="190480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932AA8-0BE8-4EA7-88F7-9067C470E1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0" y="414535"/>
            <a:ext cx="8338938" cy="6443725"/>
          </a:xfrm>
          <a:prstGeom prst="rect">
            <a:avLst/>
          </a:prstGeom>
        </p:spPr>
      </p:pic>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Maps</a:t>
            </a:r>
          </a:p>
        </p:txBody>
      </p:sp>
      <p:graphicFrame>
        <p:nvGraphicFramePr>
          <p:cNvPr id="6" name="Table 5">
            <a:extLst>
              <a:ext uri="{FF2B5EF4-FFF2-40B4-BE49-F238E27FC236}">
                <a16:creationId xmlns:a16="http://schemas.microsoft.com/office/drawing/2014/main" id="{F4804963-01E2-4F38-85C8-02AEC36BB26D}"/>
              </a:ext>
            </a:extLst>
          </p:cNvPr>
          <p:cNvGraphicFramePr>
            <a:graphicFrameLocks noGrp="1"/>
          </p:cNvGraphicFramePr>
          <p:nvPr>
            <p:extLst>
              <p:ext uri="{D42A27DB-BD31-4B8C-83A1-F6EECF244321}">
                <p14:modId xmlns:p14="http://schemas.microsoft.com/office/powerpoint/2010/main" val="4194354484"/>
              </p:ext>
            </p:extLst>
          </p:nvPr>
        </p:nvGraphicFramePr>
        <p:xfrm>
          <a:off x="598313" y="602881"/>
          <a:ext cx="2189956" cy="1282065"/>
        </p:xfrm>
        <a:graphic>
          <a:graphicData uri="http://schemas.openxmlformats.org/drawingml/2006/table">
            <a:tbl>
              <a:tblPr firstRow="1" firstCol="1" bandRow="1">
                <a:tableStyleId>{5C22544A-7EE6-4342-B048-85BDC9FD1C3A}</a:tableStyleId>
              </a:tblPr>
              <a:tblGrid>
                <a:gridCol w="991254">
                  <a:extLst>
                    <a:ext uri="{9D8B030D-6E8A-4147-A177-3AD203B41FA5}">
                      <a16:colId xmlns:a16="http://schemas.microsoft.com/office/drawing/2014/main" val="3661389784"/>
                    </a:ext>
                  </a:extLst>
                </a:gridCol>
                <a:gridCol w="518219">
                  <a:extLst>
                    <a:ext uri="{9D8B030D-6E8A-4147-A177-3AD203B41FA5}">
                      <a16:colId xmlns:a16="http://schemas.microsoft.com/office/drawing/2014/main" val="1095440129"/>
                    </a:ext>
                  </a:extLst>
                </a:gridCol>
                <a:gridCol w="6804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Unincorporated Communities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WV SVI</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McDowell</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100.0%</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Wyoming</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98.1%</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Mingo</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96.3%</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Webster</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4</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94.4%</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Clay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3</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kern="1200" dirty="0">
                          <a:solidFill>
                            <a:schemeClr val="tx1"/>
                          </a:solidFill>
                          <a:latin typeface="+mn-lt"/>
                          <a:ea typeface="+mn-ea"/>
                          <a:cs typeface="+mn-cs"/>
                        </a:rPr>
                        <a:t>92.6%</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Tree>
    <p:extLst>
      <p:ext uri="{BB962C8B-B14F-4D97-AF65-F5344CB8AC3E}">
        <p14:creationId xmlns:p14="http://schemas.microsoft.com/office/powerpoint/2010/main" val="402092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56B16-4B1B-486F-9486-2495C8DBC3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0" y="414535"/>
            <a:ext cx="8338938" cy="6443725"/>
          </a:xfrm>
          <a:prstGeom prst="rect">
            <a:avLst/>
          </a:prstGeom>
        </p:spPr>
      </p:pic>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Maps</a:t>
            </a:r>
          </a:p>
        </p:txBody>
      </p:sp>
      <p:graphicFrame>
        <p:nvGraphicFramePr>
          <p:cNvPr id="6" name="Table 5">
            <a:extLst>
              <a:ext uri="{FF2B5EF4-FFF2-40B4-BE49-F238E27FC236}">
                <a16:creationId xmlns:a16="http://schemas.microsoft.com/office/drawing/2014/main" id="{32859D2A-8E0B-4813-9324-8BF4517E107E}"/>
              </a:ext>
            </a:extLst>
          </p:cNvPr>
          <p:cNvGraphicFramePr>
            <a:graphicFrameLocks noGrp="1"/>
          </p:cNvGraphicFramePr>
          <p:nvPr>
            <p:extLst>
              <p:ext uri="{D42A27DB-BD31-4B8C-83A1-F6EECF244321}">
                <p14:modId xmlns:p14="http://schemas.microsoft.com/office/powerpoint/2010/main" val="3703456371"/>
              </p:ext>
            </p:extLst>
          </p:nvPr>
        </p:nvGraphicFramePr>
        <p:xfrm>
          <a:off x="598313" y="602881"/>
          <a:ext cx="2189956" cy="1118997"/>
        </p:xfrm>
        <a:graphic>
          <a:graphicData uri="http://schemas.openxmlformats.org/drawingml/2006/table">
            <a:tbl>
              <a:tblPr firstRow="1" firstCol="1" bandRow="1">
                <a:tableStyleId>{5C22544A-7EE6-4342-B048-85BDC9FD1C3A}</a:tableStyleId>
              </a:tblPr>
              <a:tblGrid>
                <a:gridCol w="991254">
                  <a:extLst>
                    <a:ext uri="{9D8B030D-6E8A-4147-A177-3AD203B41FA5}">
                      <a16:colId xmlns:a16="http://schemas.microsoft.com/office/drawing/2014/main" val="3661389784"/>
                    </a:ext>
                  </a:extLst>
                </a:gridCol>
                <a:gridCol w="518219">
                  <a:extLst>
                    <a:ext uri="{9D8B030D-6E8A-4147-A177-3AD203B41FA5}">
                      <a16:colId xmlns:a16="http://schemas.microsoft.com/office/drawing/2014/main" val="1095440129"/>
                    </a:ext>
                  </a:extLst>
                </a:gridCol>
                <a:gridCol w="6804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Counties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WV SVI</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McDowell</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100.0%</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Wyoming</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98.1%</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Mingo</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2</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96.3%</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Clay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3</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94.4%</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marL="0" marR="0">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Webster</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Arial" panose="020B0604020202020204" pitchFamily="34" charset="0"/>
                        </a:rPr>
                        <a:t>4</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chemeClr val="tx1"/>
                          </a:solidFill>
                          <a:effectLst/>
                          <a:latin typeface="Calibri" panose="020F0502020204030204" pitchFamily="34" charset="0"/>
                        </a:rPr>
                        <a:t>92.6%</a:t>
                      </a:r>
                    </a:p>
                  </a:txBody>
                  <a:tcPr marL="7620" marR="7620" marT="762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Tree>
    <p:extLst>
      <p:ext uri="{BB962C8B-B14F-4D97-AF65-F5344CB8AC3E}">
        <p14:creationId xmlns:p14="http://schemas.microsoft.com/office/powerpoint/2010/main" val="405272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A4487-A2E5-4D93-99D7-0BF4493D05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1" y="414275"/>
            <a:ext cx="8338938" cy="6443725"/>
          </a:xfrm>
          <a:prstGeom prst="rect">
            <a:avLst/>
          </a:prstGeom>
        </p:spPr>
      </p:pic>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Maps</a:t>
            </a:r>
          </a:p>
        </p:txBody>
      </p:sp>
      <p:graphicFrame>
        <p:nvGraphicFramePr>
          <p:cNvPr id="6" name="Table 5">
            <a:extLst>
              <a:ext uri="{FF2B5EF4-FFF2-40B4-BE49-F238E27FC236}">
                <a16:creationId xmlns:a16="http://schemas.microsoft.com/office/drawing/2014/main" id="{43BA3258-04A8-42CA-8F93-F3F7EC10DA40}"/>
              </a:ext>
            </a:extLst>
          </p:cNvPr>
          <p:cNvGraphicFramePr>
            <a:graphicFrameLocks noGrp="1"/>
          </p:cNvGraphicFramePr>
          <p:nvPr>
            <p:extLst>
              <p:ext uri="{D42A27DB-BD31-4B8C-83A1-F6EECF244321}">
                <p14:modId xmlns:p14="http://schemas.microsoft.com/office/powerpoint/2010/main" val="3122681924"/>
              </p:ext>
            </p:extLst>
          </p:nvPr>
        </p:nvGraphicFramePr>
        <p:xfrm>
          <a:off x="598313" y="602881"/>
          <a:ext cx="1671737" cy="625875"/>
        </p:xfrm>
        <a:graphic>
          <a:graphicData uri="http://schemas.openxmlformats.org/drawingml/2006/table">
            <a:tbl>
              <a:tblPr firstRow="1" firstCol="1" bandRow="1">
                <a:tableStyleId>{5C22544A-7EE6-4342-B048-85BDC9FD1C3A}</a:tableStyleId>
              </a:tblPr>
              <a:tblGrid>
                <a:gridCol w="991254">
                  <a:extLst>
                    <a:ext uri="{9D8B030D-6E8A-4147-A177-3AD203B41FA5}">
                      <a16:colId xmlns:a16="http://schemas.microsoft.com/office/drawing/2014/main" val="3661389784"/>
                    </a:ext>
                  </a:extLst>
                </a:gridCol>
                <a:gridCol w="6804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3 Regions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Calibri" panose="020F0502020204030204" pitchFamily="34" charset="0"/>
                          <a:cs typeface="Arial" panose="020B0604020202020204" pitchFamily="34" charset="0"/>
                        </a:rPr>
                        <a:t>WV SVI</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algn="ctr" fontAlgn="b"/>
                      <a:r>
                        <a:rPr lang="en-US" sz="1000" b="1" i="0" u="none" strike="noStrike" dirty="0">
                          <a:solidFill>
                            <a:srgbClr val="000000"/>
                          </a:solidFill>
                          <a:effectLst/>
                          <a:latin typeface="Calibri" panose="020F0502020204030204" pitchFamily="34" charset="0"/>
                        </a:rPr>
                        <a:t>1</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100%</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algn="ctr" fontAlgn="b"/>
                      <a:r>
                        <a:rPr lang="en-US" sz="1000" b="1" i="0" u="none" strike="noStrike" dirty="0">
                          <a:solidFill>
                            <a:srgbClr val="000000"/>
                          </a:solidFill>
                          <a:effectLst/>
                          <a:latin typeface="Calibri" panose="020F0502020204030204" pitchFamily="34" charset="0"/>
                        </a:rPr>
                        <a:t>4</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90%</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algn="ctr" fontAlgn="b"/>
                      <a:r>
                        <a:rPr lang="en-US" sz="1000" b="1" i="0" u="none" strike="noStrike" dirty="0">
                          <a:solidFill>
                            <a:srgbClr val="000000"/>
                          </a:solidFill>
                          <a:effectLst/>
                          <a:latin typeface="Calibri" panose="020F0502020204030204" pitchFamily="34" charset="0"/>
                        </a:rPr>
                        <a:t>2</a:t>
                      </a:r>
                    </a:p>
                  </a:txBody>
                  <a:tcPr marL="4282" marR="4282" marT="4282"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80%</a:t>
                      </a:r>
                    </a:p>
                  </a:txBody>
                  <a:tcPr marL="4282" marR="4282" marT="4282"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bl>
          </a:graphicData>
        </a:graphic>
      </p:graphicFrame>
    </p:spTree>
    <p:extLst>
      <p:ext uri="{BB962C8B-B14F-4D97-AF65-F5344CB8AC3E}">
        <p14:creationId xmlns:p14="http://schemas.microsoft.com/office/powerpoint/2010/main" val="342232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8A3E96-781A-44C4-81BD-B1BC56A17BB1}"/>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WV Social Vulnerability Index; Focus Communities</a:t>
            </a:r>
          </a:p>
        </p:txBody>
      </p:sp>
      <p:graphicFrame>
        <p:nvGraphicFramePr>
          <p:cNvPr id="21" name="Table 4">
            <a:extLst>
              <a:ext uri="{FF2B5EF4-FFF2-40B4-BE49-F238E27FC236}">
                <a16:creationId xmlns:a16="http://schemas.microsoft.com/office/drawing/2014/main" id="{7810AAC7-9F90-41D7-8183-8203CA27C804}"/>
              </a:ext>
            </a:extLst>
          </p:cNvPr>
          <p:cNvGraphicFramePr>
            <a:graphicFrameLocks noGrp="1"/>
          </p:cNvGraphicFramePr>
          <p:nvPr>
            <p:extLst>
              <p:ext uri="{D42A27DB-BD31-4B8C-83A1-F6EECF244321}">
                <p14:modId xmlns:p14="http://schemas.microsoft.com/office/powerpoint/2010/main" val="2099729990"/>
              </p:ext>
            </p:extLst>
          </p:nvPr>
        </p:nvGraphicFramePr>
        <p:xfrm>
          <a:off x="106326" y="515056"/>
          <a:ext cx="8915400" cy="5655979"/>
        </p:xfrm>
        <a:graphic>
          <a:graphicData uri="http://schemas.openxmlformats.org/drawingml/2006/table">
            <a:tbl>
              <a:tblPr firstRow="1" bandRow="1">
                <a:tableStyleId>{5C22544A-7EE6-4342-B048-85BDC9FD1C3A}</a:tableStyleId>
              </a:tblPr>
              <a:tblGrid>
                <a:gridCol w="526312">
                  <a:extLst>
                    <a:ext uri="{9D8B030D-6E8A-4147-A177-3AD203B41FA5}">
                      <a16:colId xmlns:a16="http://schemas.microsoft.com/office/drawing/2014/main" val="1264197615"/>
                    </a:ext>
                  </a:extLst>
                </a:gridCol>
                <a:gridCol w="1456660">
                  <a:extLst>
                    <a:ext uri="{9D8B030D-6E8A-4147-A177-3AD203B41FA5}">
                      <a16:colId xmlns:a16="http://schemas.microsoft.com/office/drawing/2014/main" val="1438507270"/>
                    </a:ext>
                  </a:extLst>
                </a:gridCol>
                <a:gridCol w="855921">
                  <a:extLst>
                    <a:ext uri="{9D8B030D-6E8A-4147-A177-3AD203B41FA5}">
                      <a16:colId xmlns:a16="http://schemas.microsoft.com/office/drawing/2014/main" val="1218352812"/>
                    </a:ext>
                  </a:extLst>
                </a:gridCol>
                <a:gridCol w="717697">
                  <a:extLst>
                    <a:ext uri="{9D8B030D-6E8A-4147-A177-3AD203B41FA5}">
                      <a16:colId xmlns:a16="http://schemas.microsoft.com/office/drawing/2014/main" val="796239596"/>
                    </a:ext>
                  </a:extLst>
                </a:gridCol>
                <a:gridCol w="855921">
                  <a:extLst>
                    <a:ext uri="{9D8B030D-6E8A-4147-A177-3AD203B41FA5}">
                      <a16:colId xmlns:a16="http://schemas.microsoft.com/office/drawing/2014/main" val="3057178404"/>
                    </a:ext>
                  </a:extLst>
                </a:gridCol>
                <a:gridCol w="829340">
                  <a:extLst>
                    <a:ext uri="{9D8B030D-6E8A-4147-A177-3AD203B41FA5}">
                      <a16:colId xmlns:a16="http://schemas.microsoft.com/office/drawing/2014/main" val="609591645"/>
                    </a:ext>
                  </a:extLst>
                </a:gridCol>
                <a:gridCol w="855921">
                  <a:extLst>
                    <a:ext uri="{9D8B030D-6E8A-4147-A177-3AD203B41FA5}">
                      <a16:colId xmlns:a16="http://schemas.microsoft.com/office/drawing/2014/main" val="3222375618"/>
                    </a:ext>
                  </a:extLst>
                </a:gridCol>
                <a:gridCol w="855921">
                  <a:extLst>
                    <a:ext uri="{9D8B030D-6E8A-4147-A177-3AD203B41FA5}">
                      <a16:colId xmlns:a16="http://schemas.microsoft.com/office/drawing/2014/main" val="1586302639"/>
                    </a:ext>
                  </a:extLst>
                </a:gridCol>
                <a:gridCol w="983511">
                  <a:extLst>
                    <a:ext uri="{9D8B030D-6E8A-4147-A177-3AD203B41FA5}">
                      <a16:colId xmlns:a16="http://schemas.microsoft.com/office/drawing/2014/main" val="717488461"/>
                    </a:ext>
                  </a:extLst>
                </a:gridCol>
                <a:gridCol w="978196">
                  <a:extLst>
                    <a:ext uri="{9D8B030D-6E8A-4147-A177-3AD203B41FA5}">
                      <a16:colId xmlns:a16="http://schemas.microsoft.com/office/drawing/2014/main" val="1301006452"/>
                    </a:ext>
                  </a:extLst>
                </a:gridCol>
              </a:tblGrid>
              <a:tr h="626060">
                <a:tc gridSpan="2">
                  <a:txBody>
                    <a:bodyPr/>
                    <a:lstStyle/>
                    <a:p>
                      <a:pPr algn="l"/>
                      <a:r>
                        <a:rPr lang="en-US" sz="1200" dirty="0"/>
                        <a:t>Vulnerability Indicators</a:t>
                      </a:r>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r>
                        <a:rPr lang="en-US" sz="1500" dirty="0"/>
                        <a:t>Vulnerability Indicators</a:t>
                      </a:r>
                      <a:endParaRPr lang="en-US" sz="18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White Sulphur Springs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Rainelle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Clendenin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Richwood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Marlinton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Camden-on-Gauley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State Ratio/Value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dirty="0"/>
                        <a:t>National Ratio/Value</a:t>
                      </a: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523898">
                <a:tc>
                  <a:txBody>
                    <a:bodyPr/>
                    <a:lstStyle/>
                    <a:p>
                      <a:pPr algn="ctr"/>
                      <a:endParaRPr lang="en-US" sz="1300" dirty="0">
                        <a:solidFill>
                          <a:schemeClr val="bg1"/>
                        </a:solidFill>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Poverty Rate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marL="0" algn="ctr" defTabSz="914400" rtl="0" eaLnBrk="1" latinLnBrk="0" hangingPunct="1"/>
                      <a:r>
                        <a:rPr lang="en-US" sz="1200" b="1" kern="1200" dirty="0">
                          <a:solidFill>
                            <a:srgbClr val="C00000"/>
                          </a:solidFill>
                          <a:latin typeface="+mn-lt"/>
                          <a:ea typeface="+mn-ea"/>
                          <a:cs typeface="+mn-cs"/>
                        </a:rPr>
                        <a:t>21.9%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27.7%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9.2%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26.1%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C00000"/>
                          </a:solidFill>
                          <a:latin typeface="+mn-lt"/>
                          <a:ea typeface="+mn-ea"/>
                          <a:cs typeface="+mn-cs"/>
                        </a:rPr>
                        <a:t>25.7%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14.3%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17.0%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12.4%</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523907">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Unemployment Rate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b="1" dirty="0">
                          <a:solidFill>
                            <a:srgbClr val="5B739B"/>
                          </a:solidFill>
                        </a:rPr>
                        <a:t>13.0%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22.1%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7.3%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39.8%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kern="1200" dirty="0">
                          <a:solidFill>
                            <a:srgbClr val="5B739B"/>
                          </a:solidFill>
                          <a:latin typeface="+mn-lt"/>
                          <a:ea typeface="+mn-ea"/>
                          <a:cs typeface="+mn-cs"/>
                        </a:rPr>
                        <a:t>16.3%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kern="1200" dirty="0">
                          <a:solidFill>
                            <a:srgbClr val="5B739B"/>
                          </a:solidFill>
                          <a:latin typeface="+mn-lt"/>
                          <a:ea typeface="+mn-ea"/>
                          <a:cs typeface="+mn-cs"/>
                        </a:rPr>
                        <a:t>8.3%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23.7%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14.6%</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522514">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Vulnerable Ages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marL="0" algn="ctr" defTabSz="914400" rtl="0" eaLnBrk="1" latinLnBrk="0" hangingPunct="1"/>
                      <a:r>
                        <a:rPr lang="en-US" sz="1200" b="1" kern="1200" dirty="0">
                          <a:solidFill>
                            <a:srgbClr val="5B739B"/>
                          </a:solidFill>
                          <a:latin typeface="+mn-lt"/>
                          <a:ea typeface="+mn-ea"/>
                          <a:cs typeface="+mn-cs"/>
                        </a:rPr>
                        <a:t>37.5%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36.0%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45.4%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43.1%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37.6%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33.0%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36.7%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34.6%</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517490">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Disability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b="1" kern="1200" dirty="0">
                          <a:solidFill>
                            <a:srgbClr val="C00000"/>
                          </a:solidFill>
                          <a:latin typeface="+mn-lt"/>
                          <a:ea typeface="+mn-ea"/>
                          <a:cs typeface="+mn-cs"/>
                        </a:rPr>
                        <a:t>20.5%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31.9%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11.2%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kern="1200" dirty="0">
                          <a:solidFill>
                            <a:srgbClr val="C00000"/>
                          </a:solidFill>
                          <a:latin typeface="+mn-lt"/>
                          <a:ea typeface="+mn-ea"/>
                          <a:cs typeface="+mn-cs"/>
                        </a:rPr>
                        <a:t>29.9%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kern="1200" dirty="0">
                          <a:solidFill>
                            <a:srgbClr val="C00000"/>
                          </a:solidFill>
                          <a:latin typeface="+mn-lt"/>
                          <a:ea typeface="+mn-ea"/>
                          <a:cs typeface="+mn-cs"/>
                        </a:rPr>
                        <a:t>27.6%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kern="1200" dirty="0">
                          <a:solidFill>
                            <a:srgbClr val="5B739B"/>
                          </a:solidFill>
                          <a:latin typeface="+mn-lt"/>
                          <a:ea typeface="+mn-ea"/>
                          <a:cs typeface="+mn-cs"/>
                        </a:rPr>
                        <a:t>9.7%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19.3%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12.6%</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527539">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No High School Diploma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b="1" dirty="0">
                          <a:solidFill>
                            <a:srgbClr val="5B739B"/>
                          </a:solidFill>
                        </a:rPr>
                        <a:t>8.3%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15.4%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10.1%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C00000"/>
                          </a:solidFill>
                          <a:latin typeface="+mn-lt"/>
                          <a:ea typeface="+mn-ea"/>
                          <a:cs typeface="+mn-cs"/>
                        </a:rPr>
                        <a:t>13.2%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C00000"/>
                          </a:solidFill>
                          <a:latin typeface="+mn-lt"/>
                          <a:ea typeface="+mn-ea"/>
                          <a:cs typeface="+mn-cs"/>
                        </a:rPr>
                        <a:t>16.1%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algn="ctr" defTabSz="914400" rtl="0" eaLnBrk="1" latinLnBrk="0" hangingPunct="1"/>
                      <a:r>
                        <a:rPr lang="en-US" sz="1200" b="1" kern="1200" dirty="0">
                          <a:solidFill>
                            <a:srgbClr val="5B739B"/>
                          </a:solidFill>
                          <a:latin typeface="+mn-lt"/>
                          <a:ea typeface="+mn-ea"/>
                          <a:cs typeface="+mn-cs"/>
                        </a:rPr>
                        <a:t>4.8%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11.1%</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233313028"/>
                  </a:ext>
                </a:extLst>
              </a:tr>
              <a:tr h="522514">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Population Change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b="1" dirty="0">
                          <a:solidFill>
                            <a:srgbClr val="C00000"/>
                          </a:solidFill>
                        </a:rPr>
                        <a:t>-9.1%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-20.9%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-30.4%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-19.1%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-5.3%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-25.4%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-3.2%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7.4%</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532562">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Median Housing Value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marL="0" algn="ctr" defTabSz="914400" rtl="0" eaLnBrk="1" latinLnBrk="0" hangingPunct="1"/>
                      <a:r>
                        <a:rPr lang="en-US" sz="1200" b="1" kern="1200" dirty="0">
                          <a:solidFill>
                            <a:srgbClr val="C00000"/>
                          </a:solidFill>
                          <a:latin typeface="+mn-lt"/>
                          <a:ea typeface="+mn-ea"/>
                          <a:cs typeface="+mn-cs"/>
                        </a:rPr>
                        <a:t>$121,000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C00000"/>
                          </a:solidFill>
                        </a:rPr>
                        <a:t>$59,100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mn-ea"/>
                          <a:cs typeface="+mn-cs"/>
                        </a:rPr>
                        <a:t>$70,300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mn-ea"/>
                          <a:cs typeface="+mn-cs"/>
                        </a:rPr>
                        <a:t>$68,300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mn-ea"/>
                          <a:cs typeface="+mn-cs"/>
                        </a:rPr>
                        <a:t>$79,700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C00000"/>
                          </a:solidFill>
                          <a:latin typeface="+mn-lt"/>
                          <a:ea typeface="+mn-ea"/>
                          <a:cs typeface="+mn-cs"/>
                        </a:rPr>
                        <a:t>$73,800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$128,800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$244,900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522515">
                <a:tc>
                  <a:txBody>
                    <a:bodyPr/>
                    <a:lstStyle/>
                    <a:p>
                      <a:pPr algn="ctr"/>
                      <a:endParaRPr lang="en-US" sz="13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200" b="1" dirty="0">
                          <a:solidFill>
                            <a:schemeClr val="bg1"/>
                          </a:solidFill>
                        </a:rPr>
                        <a:t>Mobile Homes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200" b="1" kern="1200" dirty="0">
                          <a:solidFill>
                            <a:srgbClr val="5B739B"/>
                          </a:solidFill>
                          <a:latin typeface="+mn-lt"/>
                          <a:ea typeface="+mn-ea"/>
                          <a:cs typeface="+mn-cs"/>
                        </a:rPr>
                        <a:t>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9.3%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3.9%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7.5%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4.9%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1" dirty="0">
                          <a:solidFill>
                            <a:srgbClr val="5B739B"/>
                          </a:solidFill>
                        </a:rPr>
                        <a:t>11.1%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14.0%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200" b="0" dirty="0">
                          <a:solidFill>
                            <a:srgbClr val="5B739B"/>
                          </a:solidFill>
                        </a:rPr>
                        <a:t>5.9%</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544426867"/>
                  </a:ext>
                </a:extLst>
              </a:tr>
              <a:tr h="364196">
                <a:tc gridSpan="2">
                  <a:txBody>
                    <a:bodyPr/>
                    <a:lstStyle/>
                    <a:p>
                      <a:pPr algn="l"/>
                      <a:r>
                        <a:rPr lang="en-US" sz="1200" b="1" kern="1200" dirty="0">
                          <a:solidFill>
                            <a:schemeClr val="bg1"/>
                          </a:solidFill>
                          <a:latin typeface="+mn-lt"/>
                          <a:ea typeface="+mn-ea"/>
                          <a:cs typeface="+mn-cs"/>
                        </a:rPr>
                        <a:t>WV Social Vulnerability Index Score</a:t>
                      </a:r>
                    </a:p>
                    <a:p>
                      <a:pPr algn="l"/>
                      <a:r>
                        <a:rPr lang="en-US" sz="1200" b="0" kern="1200" dirty="0">
                          <a:solidFill>
                            <a:schemeClr val="bg1"/>
                          </a:solidFill>
                          <a:latin typeface="+mn-lt"/>
                          <a:ea typeface="+mn-ea"/>
                          <a:cs typeface="+mn-cs"/>
                        </a:rPr>
                        <a:t>(Among incorporated communities)</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hMerge="1">
                  <a:txBody>
                    <a:bodyPr/>
                    <a:lstStyle/>
                    <a:p>
                      <a:pPr algn="l"/>
                      <a:endParaRPr lang="en-US" sz="15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1200" b="1" kern="1200" dirty="0">
                          <a:solidFill>
                            <a:schemeClr val="tx1"/>
                          </a:solidFill>
                          <a:latin typeface="+mn-lt"/>
                          <a:ea typeface="+mn-ea"/>
                          <a:cs typeface="+mn-cs"/>
                        </a:rPr>
                        <a:t>21.1%</a:t>
                      </a:r>
                    </a:p>
                    <a:p>
                      <a:pPr algn="ctr"/>
                      <a:r>
                        <a:rPr lang="en-US" sz="1200" b="1" kern="1200" dirty="0">
                          <a:solidFill>
                            <a:schemeClr val="tx1"/>
                          </a:solidFill>
                          <a:latin typeface="+mn-lt"/>
                          <a:ea typeface="+mn-ea"/>
                          <a:cs typeface="+mn-cs"/>
                        </a:rPr>
                        <a:t>(Relatively Low)</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BDE4FB"/>
                    </a:solidFill>
                  </a:tcPr>
                </a:tc>
                <a:tc>
                  <a:txBody>
                    <a:bodyPr/>
                    <a:lstStyle/>
                    <a:p>
                      <a:pPr algn="ctr"/>
                      <a:r>
                        <a:rPr lang="en-US" sz="1200" b="1" dirty="0">
                          <a:solidFill>
                            <a:schemeClr val="tx1"/>
                          </a:solidFill>
                        </a:rPr>
                        <a:t>84.6%</a:t>
                      </a:r>
                    </a:p>
                    <a:p>
                      <a:pPr algn="ctr"/>
                      <a:r>
                        <a:rPr lang="en-US" sz="1200" b="1" dirty="0">
                          <a:solidFill>
                            <a:schemeClr val="tx1"/>
                          </a:solidFill>
                        </a:rPr>
                        <a:t>(Very High)</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898A8"/>
                    </a:solidFill>
                  </a:tcPr>
                </a:tc>
                <a:tc>
                  <a:txBody>
                    <a:bodyPr/>
                    <a:lstStyle/>
                    <a:p>
                      <a:pPr marL="0" algn="ctr" defTabSz="914400" rtl="0" eaLnBrk="1" latinLnBrk="0" hangingPunct="1"/>
                      <a:r>
                        <a:rPr lang="en-US" sz="1200" b="1" kern="1200" dirty="0">
                          <a:solidFill>
                            <a:schemeClr val="tx1"/>
                          </a:solidFill>
                          <a:latin typeface="+mn-lt"/>
                          <a:ea typeface="+mn-ea"/>
                          <a:cs typeface="+mn-cs"/>
                        </a:rPr>
                        <a:t>36.6%</a:t>
                      </a:r>
                    </a:p>
                    <a:p>
                      <a:pPr marL="0" algn="ctr" defTabSz="914400" rtl="0" eaLnBrk="1" latinLnBrk="0" hangingPunct="1"/>
                      <a:r>
                        <a:rPr lang="en-US" sz="1200" b="1" kern="1200" dirty="0">
                          <a:solidFill>
                            <a:schemeClr val="tx1"/>
                          </a:solidFill>
                          <a:latin typeface="+mn-lt"/>
                          <a:ea typeface="+mn-ea"/>
                          <a:cs typeface="+mn-cs"/>
                        </a:rPr>
                        <a:t>(Relatively Low)</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BDE4FB"/>
                    </a:solidFill>
                  </a:tcPr>
                </a:tc>
                <a:tc>
                  <a:txBody>
                    <a:bodyPr/>
                    <a:lstStyle/>
                    <a:p>
                      <a:pPr algn="ctr"/>
                      <a:r>
                        <a:rPr lang="en-US" sz="1200" b="1" dirty="0">
                          <a:solidFill>
                            <a:srgbClr val="A50021"/>
                          </a:solidFill>
                        </a:rPr>
                        <a:t>92.5%</a:t>
                      </a:r>
                    </a:p>
                    <a:p>
                      <a:pPr algn="ctr"/>
                      <a:r>
                        <a:rPr lang="en-US" sz="1200" b="1" dirty="0">
                          <a:solidFill>
                            <a:srgbClr val="A50021"/>
                          </a:solidFill>
                        </a:rPr>
                        <a:t>(Very High)</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E898A8"/>
                    </a:solidFill>
                  </a:tcPr>
                </a:tc>
                <a:tc>
                  <a:txBody>
                    <a:bodyPr/>
                    <a:lstStyle/>
                    <a:p>
                      <a:pPr algn="ctr"/>
                      <a:r>
                        <a:rPr lang="en-US" sz="1200" b="1" dirty="0">
                          <a:solidFill>
                            <a:schemeClr val="tx1"/>
                          </a:solidFill>
                        </a:rPr>
                        <a:t>60.4%</a:t>
                      </a:r>
                    </a:p>
                    <a:p>
                      <a:pPr algn="ctr"/>
                      <a:r>
                        <a:rPr lang="en-US" sz="1200" b="1" dirty="0">
                          <a:solidFill>
                            <a:schemeClr val="tx1"/>
                          </a:solidFill>
                        </a:rPr>
                        <a:t>(Relatively High)</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FBBEBA"/>
                    </a:solidFill>
                  </a:tcPr>
                </a:tc>
                <a:tc>
                  <a:txBody>
                    <a:bodyPr/>
                    <a:lstStyle/>
                    <a:p>
                      <a:pPr algn="ctr"/>
                      <a:r>
                        <a:rPr lang="en-US" sz="1200" b="1" dirty="0">
                          <a:solidFill>
                            <a:schemeClr val="tx1"/>
                          </a:solidFill>
                        </a:rPr>
                        <a:t>27.3%</a:t>
                      </a:r>
                    </a:p>
                    <a:p>
                      <a:pPr algn="ctr"/>
                      <a:r>
                        <a:rPr lang="en-US" sz="1200" b="1" dirty="0">
                          <a:solidFill>
                            <a:schemeClr val="tx1"/>
                          </a:solidFill>
                        </a:rPr>
                        <a:t>(Relatively Low)</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BDE4FB"/>
                    </a:solidFill>
                  </a:tcPr>
                </a:tc>
                <a:tc>
                  <a:txBody>
                    <a:bodyPr/>
                    <a:lstStyle/>
                    <a:p>
                      <a:pPr algn="ctr"/>
                      <a:r>
                        <a:rPr lang="en-US" sz="1200" b="0" dirty="0">
                          <a:solidFill>
                            <a:schemeClr val="tx1"/>
                          </a:solidFill>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1200" b="0" dirty="0">
                          <a:solidFill>
                            <a:schemeClr val="tx1"/>
                          </a:solidFill>
                        </a:rPr>
                        <a:t>-</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3813532581"/>
                  </a:ext>
                </a:extLst>
              </a:tr>
            </a:tbl>
          </a:graphicData>
        </a:graphic>
      </p:graphicFrame>
      <p:sp>
        <p:nvSpPr>
          <p:cNvPr id="22" name="Text Box 2">
            <a:extLst>
              <a:ext uri="{FF2B5EF4-FFF2-40B4-BE49-F238E27FC236}">
                <a16:creationId xmlns:a16="http://schemas.microsoft.com/office/drawing/2014/main" id="{434B3878-C737-48A4-BAB9-117E6A0E213C}"/>
              </a:ext>
            </a:extLst>
          </p:cNvPr>
          <p:cNvSpPr txBox="1">
            <a:spLocks noChangeArrowheads="1"/>
          </p:cNvSpPr>
          <p:nvPr/>
        </p:nvSpPr>
        <p:spPr bwMode="auto">
          <a:xfrm>
            <a:off x="74977" y="6150562"/>
            <a:ext cx="7161028" cy="23841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000" dirty="0">
                <a:solidFill>
                  <a:srgbClr val="C00000"/>
                </a:solidFill>
                <a:ea typeface="Calibri" panose="020F0502020204030204" pitchFamily="34" charset="0"/>
                <a:cs typeface="Times New Roman" panose="02020603050405020304" pitchFamily="18" charset="0"/>
              </a:rPr>
              <a:t>The indicator values in red show more than a 5% difference, toward vulnerability, compared to the state ratios. </a:t>
            </a:r>
            <a:endParaRPr lang="en-US" sz="1000" b="1" dirty="0">
              <a:solidFill>
                <a:srgbClr val="C00000"/>
              </a:solidFill>
              <a:effectLst/>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2C188E68-7E1A-49FF-A42B-FA186242CB2E}"/>
              </a:ext>
            </a:extLst>
          </p:cNvPr>
          <p:cNvGrpSpPr/>
          <p:nvPr/>
        </p:nvGrpSpPr>
        <p:grpSpPr>
          <a:xfrm>
            <a:off x="136370" y="1184019"/>
            <a:ext cx="469687" cy="4137295"/>
            <a:chOff x="318874" y="2004698"/>
            <a:chExt cx="532585" cy="4691337"/>
          </a:xfrm>
        </p:grpSpPr>
        <p:grpSp>
          <p:nvGrpSpPr>
            <p:cNvPr id="24" name="Group 23">
              <a:extLst>
                <a:ext uri="{FF2B5EF4-FFF2-40B4-BE49-F238E27FC236}">
                  <a16:creationId xmlns:a16="http://schemas.microsoft.com/office/drawing/2014/main" id="{147549C1-B1D0-4351-9F48-D684168B6CF0}"/>
                </a:ext>
              </a:extLst>
            </p:cNvPr>
            <p:cNvGrpSpPr/>
            <p:nvPr/>
          </p:nvGrpSpPr>
          <p:grpSpPr>
            <a:xfrm>
              <a:off x="318874" y="2004698"/>
              <a:ext cx="532585" cy="4097158"/>
              <a:chOff x="318874" y="2056952"/>
              <a:chExt cx="532585" cy="4097158"/>
            </a:xfrm>
          </p:grpSpPr>
          <p:pic>
            <p:nvPicPr>
              <p:cNvPr id="27" name="Picture 26" descr="Icon&#10;&#10;Description automatically generated">
                <a:extLst>
                  <a:ext uri="{FF2B5EF4-FFF2-40B4-BE49-F238E27FC236}">
                    <a16:creationId xmlns:a16="http://schemas.microsoft.com/office/drawing/2014/main" id="{BC95AC05-46B3-425C-99C4-4C71053BA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3244334"/>
                <a:ext cx="523875" cy="523875"/>
              </a:xfrm>
              <a:prstGeom prst="rect">
                <a:avLst/>
              </a:prstGeom>
            </p:spPr>
          </p:pic>
          <p:pic>
            <p:nvPicPr>
              <p:cNvPr id="28" name="Picture 27" descr="Icon&#10;&#10;Description automatically generated">
                <a:extLst>
                  <a:ext uri="{FF2B5EF4-FFF2-40B4-BE49-F238E27FC236}">
                    <a16:creationId xmlns:a16="http://schemas.microsoft.com/office/drawing/2014/main" id="{F106E3A5-69F2-4117-96EA-A5A5ADB70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056952"/>
                <a:ext cx="523875" cy="523875"/>
              </a:xfrm>
              <a:prstGeom prst="rect">
                <a:avLst/>
              </a:prstGeom>
            </p:spPr>
          </p:pic>
          <p:pic>
            <p:nvPicPr>
              <p:cNvPr id="29" name="Picture 28" descr="Logo, icon&#10;&#10;Description automatically generated">
                <a:extLst>
                  <a:ext uri="{FF2B5EF4-FFF2-40B4-BE49-F238E27FC236}">
                    <a16:creationId xmlns:a16="http://schemas.microsoft.com/office/drawing/2014/main" id="{27D8AD0C-43A1-41A0-B729-02B4B2065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2656592"/>
                <a:ext cx="523875" cy="523875"/>
              </a:xfrm>
              <a:prstGeom prst="rect">
                <a:avLst/>
              </a:prstGeom>
            </p:spPr>
          </p:pic>
          <p:pic>
            <p:nvPicPr>
              <p:cNvPr id="30" name="Picture 29" descr="Icon&#10;&#10;Description automatically generated">
                <a:extLst>
                  <a:ext uri="{FF2B5EF4-FFF2-40B4-BE49-F238E27FC236}">
                    <a16:creationId xmlns:a16="http://schemas.microsoft.com/office/drawing/2014/main" id="{6ABA3B2C-6E87-4A99-90F3-21C6C3DAA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3835615"/>
                <a:ext cx="523875" cy="523875"/>
              </a:xfrm>
              <a:prstGeom prst="rect">
                <a:avLst/>
              </a:prstGeom>
            </p:spPr>
          </p:pic>
          <p:pic>
            <p:nvPicPr>
              <p:cNvPr id="31" name="Picture 30" descr="Icon&#10;&#10;Description automatically generated">
                <a:extLst>
                  <a:ext uri="{FF2B5EF4-FFF2-40B4-BE49-F238E27FC236}">
                    <a16:creationId xmlns:a16="http://schemas.microsoft.com/office/drawing/2014/main" id="{670BA2AE-262C-4E05-89AC-938C13D52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5027381"/>
                <a:ext cx="523875" cy="523875"/>
              </a:xfrm>
              <a:prstGeom prst="rect">
                <a:avLst/>
              </a:prstGeom>
            </p:spPr>
          </p:pic>
          <p:pic>
            <p:nvPicPr>
              <p:cNvPr id="32" name="Picture 31" descr="Icon&#10;&#10;Description automatically generated">
                <a:extLst>
                  <a:ext uri="{FF2B5EF4-FFF2-40B4-BE49-F238E27FC236}">
                    <a16:creationId xmlns:a16="http://schemas.microsoft.com/office/drawing/2014/main" id="{5BD423AE-884B-4F54-BA4E-BB385735DF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621525"/>
                <a:ext cx="532585" cy="532585"/>
              </a:xfrm>
              <a:prstGeom prst="rect">
                <a:avLst/>
              </a:prstGeom>
            </p:spPr>
          </p:pic>
        </p:grpSp>
        <p:pic>
          <p:nvPicPr>
            <p:cNvPr id="25" name="Picture 24" descr="A blue and white symbol with a graduation cap&#10;&#10;Description automatically generated">
              <a:extLst>
                <a:ext uri="{FF2B5EF4-FFF2-40B4-BE49-F238E27FC236}">
                  <a16:creationId xmlns:a16="http://schemas.microsoft.com/office/drawing/2014/main" id="{687B75D4-633C-4494-88F5-2A0F0E51A5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874" y="4373693"/>
              <a:ext cx="523875" cy="523875"/>
            </a:xfrm>
            <a:prstGeom prst="rect">
              <a:avLst/>
            </a:prstGeom>
          </p:spPr>
        </p:pic>
        <p:pic>
          <p:nvPicPr>
            <p:cNvPr id="26" name="Picture 25" descr="A blue and white bus&#10;&#10;Description automatically generated">
              <a:extLst>
                <a:ext uri="{FF2B5EF4-FFF2-40B4-BE49-F238E27FC236}">
                  <a16:creationId xmlns:a16="http://schemas.microsoft.com/office/drawing/2014/main" id="{E460160F-7242-4115-B8FD-699318560D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74" y="6163450"/>
              <a:ext cx="532585" cy="532585"/>
            </a:xfrm>
            <a:prstGeom prst="rect">
              <a:avLst/>
            </a:prstGeom>
          </p:spPr>
        </p:pic>
      </p:grpSp>
      <p:grpSp>
        <p:nvGrpSpPr>
          <p:cNvPr id="41" name="Group 40">
            <a:extLst>
              <a:ext uri="{FF2B5EF4-FFF2-40B4-BE49-F238E27FC236}">
                <a16:creationId xmlns:a16="http://schemas.microsoft.com/office/drawing/2014/main" id="{89C37364-B150-4224-8E24-AEE3D6056159}"/>
              </a:ext>
            </a:extLst>
          </p:cNvPr>
          <p:cNvGrpSpPr/>
          <p:nvPr/>
        </p:nvGrpSpPr>
        <p:grpSpPr>
          <a:xfrm>
            <a:off x="37216" y="6410579"/>
            <a:ext cx="8973878" cy="352718"/>
            <a:chOff x="47848" y="6500951"/>
            <a:chExt cx="8973878" cy="352718"/>
          </a:xfrm>
        </p:grpSpPr>
        <p:grpSp>
          <p:nvGrpSpPr>
            <p:cNvPr id="5" name="Group 4">
              <a:extLst>
                <a:ext uri="{FF2B5EF4-FFF2-40B4-BE49-F238E27FC236}">
                  <a16:creationId xmlns:a16="http://schemas.microsoft.com/office/drawing/2014/main" id="{7AB6847D-CB35-4427-B26F-A72044ED288D}"/>
                </a:ext>
              </a:extLst>
            </p:cNvPr>
            <p:cNvGrpSpPr/>
            <p:nvPr/>
          </p:nvGrpSpPr>
          <p:grpSpPr>
            <a:xfrm>
              <a:off x="47848" y="6500951"/>
              <a:ext cx="8973878" cy="351160"/>
              <a:chOff x="47848" y="6559429"/>
              <a:chExt cx="8973878" cy="351160"/>
            </a:xfrm>
          </p:grpSpPr>
          <p:sp>
            <p:nvSpPr>
              <p:cNvPr id="4" name="Rectangle 3">
                <a:extLst>
                  <a:ext uri="{FF2B5EF4-FFF2-40B4-BE49-F238E27FC236}">
                    <a16:creationId xmlns:a16="http://schemas.microsoft.com/office/drawing/2014/main" id="{DAD27E9B-A3A7-4EF9-8043-0B44A8D45DBC}"/>
                  </a:ext>
                </a:extLst>
              </p:cNvPr>
              <p:cNvSpPr/>
              <p:nvPr/>
            </p:nvSpPr>
            <p:spPr>
              <a:xfrm>
                <a:off x="978195" y="6587925"/>
                <a:ext cx="1451345" cy="163080"/>
              </a:xfrm>
              <a:prstGeom prst="rect">
                <a:avLst/>
              </a:prstGeom>
              <a:solidFill>
                <a:srgbClr val="E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Very High: 80% to 100%</a:t>
                </a:r>
              </a:p>
            </p:txBody>
          </p:sp>
          <p:sp>
            <p:nvSpPr>
              <p:cNvPr id="35" name="Rectangle 34">
                <a:extLst>
                  <a:ext uri="{FF2B5EF4-FFF2-40B4-BE49-F238E27FC236}">
                    <a16:creationId xmlns:a16="http://schemas.microsoft.com/office/drawing/2014/main" id="{4849347B-C472-4BCF-8759-78E993C30EA4}"/>
                  </a:ext>
                </a:extLst>
              </p:cNvPr>
              <p:cNvSpPr/>
              <p:nvPr/>
            </p:nvSpPr>
            <p:spPr>
              <a:xfrm>
                <a:off x="2478271" y="6587877"/>
                <a:ext cx="1756145" cy="163080"/>
              </a:xfrm>
              <a:prstGeom prst="rect">
                <a:avLst/>
              </a:prstGeom>
              <a:solidFill>
                <a:srgbClr val="FB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Relatively High: 60% to 79.9%</a:t>
                </a:r>
              </a:p>
            </p:txBody>
          </p:sp>
          <p:sp>
            <p:nvSpPr>
              <p:cNvPr id="36" name="Rectangle 35">
                <a:extLst>
                  <a:ext uri="{FF2B5EF4-FFF2-40B4-BE49-F238E27FC236}">
                    <a16:creationId xmlns:a16="http://schemas.microsoft.com/office/drawing/2014/main" id="{3FA2BBBA-E6D6-4993-95DC-EACF1C36FB91}"/>
                  </a:ext>
                </a:extLst>
              </p:cNvPr>
              <p:cNvSpPr/>
              <p:nvPr/>
            </p:nvSpPr>
            <p:spPr>
              <a:xfrm>
                <a:off x="4283148" y="6587877"/>
                <a:ext cx="1490332" cy="163080"/>
              </a:xfrm>
              <a:prstGeom prst="rect">
                <a:avLst/>
              </a:prstGeom>
              <a:solidFill>
                <a:srgbClr val="FFF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Moderate: 40% to 59.9%</a:t>
                </a:r>
              </a:p>
            </p:txBody>
          </p:sp>
          <p:sp>
            <p:nvSpPr>
              <p:cNvPr id="37" name="Rectangle 36">
                <a:extLst>
                  <a:ext uri="{FF2B5EF4-FFF2-40B4-BE49-F238E27FC236}">
                    <a16:creationId xmlns:a16="http://schemas.microsoft.com/office/drawing/2014/main" id="{C8DFD754-9068-4B21-98B4-9704C350C5D2}"/>
                  </a:ext>
                </a:extLst>
              </p:cNvPr>
              <p:cNvSpPr/>
              <p:nvPr/>
            </p:nvSpPr>
            <p:spPr>
              <a:xfrm>
                <a:off x="5822212" y="6587877"/>
                <a:ext cx="1737537" cy="163080"/>
              </a:xfrm>
              <a:prstGeom prst="rect">
                <a:avLst/>
              </a:prstGeom>
              <a:solidFill>
                <a:srgbClr val="BD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Relatively Low: 20% to 39.9%</a:t>
                </a:r>
              </a:p>
            </p:txBody>
          </p:sp>
          <p:sp>
            <p:nvSpPr>
              <p:cNvPr id="38" name="Rectangle 37">
                <a:extLst>
                  <a:ext uri="{FF2B5EF4-FFF2-40B4-BE49-F238E27FC236}">
                    <a16:creationId xmlns:a16="http://schemas.microsoft.com/office/drawing/2014/main" id="{8649AD97-8566-401B-80E2-3AABF6312B77}"/>
                  </a:ext>
                </a:extLst>
              </p:cNvPr>
              <p:cNvSpPr/>
              <p:nvPr/>
            </p:nvSpPr>
            <p:spPr>
              <a:xfrm>
                <a:off x="7615569" y="6587877"/>
                <a:ext cx="1406157" cy="163080"/>
              </a:xfrm>
              <a:prstGeom prst="rect">
                <a:avLst/>
              </a:prstGeom>
              <a:solidFill>
                <a:srgbClr val="CE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Very Low: 0% to 19.9%</a:t>
                </a:r>
              </a:p>
            </p:txBody>
          </p:sp>
          <p:sp>
            <p:nvSpPr>
              <p:cNvPr id="39" name="Text Box 2">
                <a:extLst>
                  <a:ext uri="{FF2B5EF4-FFF2-40B4-BE49-F238E27FC236}">
                    <a16:creationId xmlns:a16="http://schemas.microsoft.com/office/drawing/2014/main" id="{961AB04D-D09E-48CE-B52D-E594841F781D}"/>
                  </a:ext>
                </a:extLst>
              </p:cNvPr>
              <p:cNvSpPr txBox="1">
                <a:spLocks noChangeArrowheads="1"/>
              </p:cNvSpPr>
              <p:nvPr/>
            </p:nvSpPr>
            <p:spPr bwMode="auto">
              <a:xfrm>
                <a:off x="47848" y="6559429"/>
                <a:ext cx="958037" cy="3511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Index Legend:</a:t>
                </a:r>
              </a:p>
            </p:txBody>
          </p:sp>
        </p:grpSp>
        <p:sp>
          <p:nvSpPr>
            <p:cNvPr id="40" name="Rectangle 39">
              <a:extLst>
                <a:ext uri="{FF2B5EF4-FFF2-40B4-BE49-F238E27FC236}">
                  <a16:creationId xmlns:a16="http://schemas.microsoft.com/office/drawing/2014/main" id="{1E6AD0D8-0C0B-4762-8769-CF5A974C90FA}"/>
                </a:ext>
              </a:extLst>
            </p:cNvPr>
            <p:cNvSpPr/>
            <p:nvPr/>
          </p:nvSpPr>
          <p:spPr>
            <a:xfrm>
              <a:off x="978194" y="6690589"/>
              <a:ext cx="1451345" cy="163080"/>
            </a:xfrm>
            <a:prstGeom prst="rect">
              <a:avLst/>
            </a:prstGeom>
            <a:solidFill>
              <a:srgbClr val="E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000" b="1" dirty="0">
                  <a:solidFill>
                    <a:srgbClr val="A50021"/>
                  </a:solidFill>
                </a:rPr>
                <a:t>Red: 90% to 100%</a:t>
              </a:r>
            </a:p>
          </p:txBody>
        </p:sp>
      </p:grpSp>
    </p:spTree>
    <p:extLst>
      <p:ext uri="{BB962C8B-B14F-4D97-AF65-F5344CB8AC3E}">
        <p14:creationId xmlns:p14="http://schemas.microsoft.com/office/powerpoint/2010/main" val="2983886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12642</TotalTime>
  <Words>3073</Words>
  <Application>Microsoft Office PowerPoint</Application>
  <PresentationFormat>On-screen Show (4:3)</PresentationFormat>
  <Paragraphs>1010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431</cp:revision>
  <dcterms:created xsi:type="dcterms:W3CDTF">2019-08-23T20:01:46Z</dcterms:created>
  <dcterms:modified xsi:type="dcterms:W3CDTF">2025-02-25T18:57:12Z</dcterms:modified>
</cp:coreProperties>
</file>