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60" r:id="rId3"/>
    <p:sldId id="258" r:id="rId4"/>
    <p:sldId id="269" r:id="rId5"/>
    <p:sldId id="267" r:id="rId6"/>
    <p:sldId id="268" r:id="rId7"/>
    <p:sldId id="263" r:id="rId8"/>
    <p:sldId id="280" r:id="rId9"/>
    <p:sldId id="279" r:id="rId10"/>
    <p:sldId id="271" r:id="rId11"/>
    <p:sldId id="273" r:id="rId12"/>
    <p:sldId id="275" r:id="rId13"/>
    <p:sldId id="276" r:id="rId14"/>
    <p:sldId id="277" r:id="rId15"/>
    <p:sldId id="272" r:id="rId16"/>
    <p:sldId id="278" r:id="rId17"/>
    <p:sldId id="261" r:id="rId18"/>
    <p:sldId id="274" r:id="rId19"/>
    <p:sldId id="262" r:id="rId20"/>
    <p:sldId id="264" r:id="rId21"/>
    <p:sldId id="259" r:id="rId22"/>
    <p:sldId id="281" r:id="rId23"/>
    <p:sldId id="284" r:id="rId24"/>
    <p:sldId id="283" r:id="rId25"/>
    <p:sldId id="265" r:id="rId26"/>
    <p:sldId id="266" r:id="rId27"/>
    <p:sldId id="282"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p:scale>
          <a:sx n="110" d="100"/>
          <a:sy n="110" d="100"/>
        </p:scale>
        <p:origin x="1422" y="1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3EA6558-321D-404F-8991-9703BCFF04AF}" type="datetimeFigureOut">
              <a:rPr lang="en-US" smtClean="0"/>
              <a:t>4/1/2019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5188B-536B-4666-B10B-694C75EC3279}" type="slidenum">
              <a:rPr lang="en-US" smtClean="0"/>
              <a:t>‹#›</a:t>
            </a:fld>
            <a:endParaRPr lang="en-US"/>
          </a:p>
        </p:txBody>
      </p:sp>
    </p:spTree>
    <p:extLst>
      <p:ext uri="{BB962C8B-B14F-4D97-AF65-F5344CB8AC3E}">
        <p14:creationId xmlns:p14="http://schemas.microsoft.com/office/powerpoint/2010/main" val="2848548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3EA6558-321D-404F-8991-9703BCFF04AF}" type="datetimeFigureOut">
              <a:rPr lang="en-US" smtClean="0"/>
              <a:t>4/1/2019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5188B-536B-4666-B10B-694C75EC3279}" type="slidenum">
              <a:rPr lang="en-US" smtClean="0"/>
              <a:t>‹#›</a:t>
            </a:fld>
            <a:endParaRPr lang="en-US"/>
          </a:p>
        </p:txBody>
      </p:sp>
    </p:spTree>
    <p:extLst>
      <p:ext uri="{BB962C8B-B14F-4D97-AF65-F5344CB8AC3E}">
        <p14:creationId xmlns:p14="http://schemas.microsoft.com/office/powerpoint/2010/main" val="464845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3EA6558-321D-404F-8991-9703BCFF04AF}" type="datetimeFigureOut">
              <a:rPr lang="en-US" smtClean="0"/>
              <a:t>4/1/2019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5188B-536B-4666-B10B-694C75EC3279}" type="slidenum">
              <a:rPr lang="en-US" smtClean="0"/>
              <a:t>‹#›</a:t>
            </a:fld>
            <a:endParaRPr lang="en-US"/>
          </a:p>
        </p:txBody>
      </p:sp>
    </p:spTree>
    <p:extLst>
      <p:ext uri="{BB962C8B-B14F-4D97-AF65-F5344CB8AC3E}">
        <p14:creationId xmlns:p14="http://schemas.microsoft.com/office/powerpoint/2010/main" val="4175211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3EA6558-321D-404F-8991-9703BCFF04AF}" type="datetimeFigureOut">
              <a:rPr lang="en-US" smtClean="0"/>
              <a:t>4/1/2019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5188B-536B-4666-B10B-694C75EC3279}" type="slidenum">
              <a:rPr lang="en-US" smtClean="0"/>
              <a:t>‹#›</a:t>
            </a:fld>
            <a:endParaRPr lang="en-US"/>
          </a:p>
        </p:txBody>
      </p:sp>
    </p:spTree>
    <p:extLst>
      <p:ext uri="{BB962C8B-B14F-4D97-AF65-F5344CB8AC3E}">
        <p14:creationId xmlns:p14="http://schemas.microsoft.com/office/powerpoint/2010/main" val="3005310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3EA6558-321D-404F-8991-9703BCFF04AF}" type="datetimeFigureOut">
              <a:rPr lang="en-US" smtClean="0"/>
              <a:t>4/1/2019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5188B-536B-4666-B10B-694C75EC3279}" type="slidenum">
              <a:rPr lang="en-US" smtClean="0"/>
              <a:t>‹#›</a:t>
            </a:fld>
            <a:endParaRPr lang="en-US"/>
          </a:p>
        </p:txBody>
      </p:sp>
    </p:spTree>
    <p:extLst>
      <p:ext uri="{BB962C8B-B14F-4D97-AF65-F5344CB8AC3E}">
        <p14:creationId xmlns:p14="http://schemas.microsoft.com/office/powerpoint/2010/main" val="2520791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3EA6558-321D-404F-8991-9703BCFF04AF}" type="datetimeFigureOut">
              <a:rPr lang="en-US" smtClean="0"/>
              <a:t>4/1/2019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35188B-536B-4666-B10B-694C75EC3279}" type="slidenum">
              <a:rPr lang="en-US" smtClean="0"/>
              <a:t>‹#›</a:t>
            </a:fld>
            <a:endParaRPr lang="en-US"/>
          </a:p>
        </p:txBody>
      </p:sp>
    </p:spTree>
    <p:extLst>
      <p:ext uri="{BB962C8B-B14F-4D97-AF65-F5344CB8AC3E}">
        <p14:creationId xmlns:p14="http://schemas.microsoft.com/office/powerpoint/2010/main" val="3367948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3EA6558-321D-404F-8991-9703BCFF04AF}" type="datetimeFigureOut">
              <a:rPr lang="en-US" smtClean="0"/>
              <a:t>4/1/2019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35188B-536B-4666-B10B-694C75EC3279}" type="slidenum">
              <a:rPr lang="en-US" smtClean="0"/>
              <a:t>‹#›</a:t>
            </a:fld>
            <a:endParaRPr lang="en-US"/>
          </a:p>
        </p:txBody>
      </p:sp>
    </p:spTree>
    <p:extLst>
      <p:ext uri="{BB962C8B-B14F-4D97-AF65-F5344CB8AC3E}">
        <p14:creationId xmlns:p14="http://schemas.microsoft.com/office/powerpoint/2010/main" val="3415385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3EA6558-321D-404F-8991-9703BCFF04AF}" type="datetimeFigureOut">
              <a:rPr lang="en-US" smtClean="0"/>
              <a:t>4/1/2019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35188B-536B-4666-B10B-694C75EC3279}" type="slidenum">
              <a:rPr lang="en-US" smtClean="0"/>
              <a:t>‹#›</a:t>
            </a:fld>
            <a:endParaRPr lang="en-US"/>
          </a:p>
        </p:txBody>
      </p:sp>
    </p:spTree>
    <p:extLst>
      <p:ext uri="{BB962C8B-B14F-4D97-AF65-F5344CB8AC3E}">
        <p14:creationId xmlns:p14="http://schemas.microsoft.com/office/powerpoint/2010/main" val="4256606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EA6558-321D-404F-8991-9703BCFF04AF}" type="datetimeFigureOut">
              <a:rPr lang="en-US" smtClean="0"/>
              <a:t>4/1/2019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35188B-536B-4666-B10B-694C75EC3279}" type="slidenum">
              <a:rPr lang="en-US" smtClean="0"/>
              <a:t>‹#›</a:t>
            </a:fld>
            <a:endParaRPr lang="en-US"/>
          </a:p>
        </p:txBody>
      </p:sp>
    </p:spTree>
    <p:extLst>
      <p:ext uri="{BB962C8B-B14F-4D97-AF65-F5344CB8AC3E}">
        <p14:creationId xmlns:p14="http://schemas.microsoft.com/office/powerpoint/2010/main" val="4014422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3EA6558-321D-404F-8991-9703BCFF04AF}" type="datetimeFigureOut">
              <a:rPr lang="en-US" smtClean="0"/>
              <a:t>4/1/2019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35188B-536B-4666-B10B-694C75EC3279}" type="slidenum">
              <a:rPr lang="en-US" smtClean="0"/>
              <a:t>‹#›</a:t>
            </a:fld>
            <a:endParaRPr lang="en-US"/>
          </a:p>
        </p:txBody>
      </p:sp>
    </p:spTree>
    <p:extLst>
      <p:ext uri="{BB962C8B-B14F-4D97-AF65-F5344CB8AC3E}">
        <p14:creationId xmlns:p14="http://schemas.microsoft.com/office/powerpoint/2010/main" val="1526946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3EA6558-321D-404F-8991-9703BCFF04AF}" type="datetimeFigureOut">
              <a:rPr lang="en-US" smtClean="0"/>
              <a:t>4/1/2019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35188B-536B-4666-B10B-694C75EC3279}" type="slidenum">
              <a:rPr lang="en-US" smtClean="0"/>
              <a:t>‹#›</a:t>
            </a:fld>
            <a:endParaRPr lang="en-US"/>
          </a:p>
        </p:txBody>
      </p:sp>
    </p:spTree>
    <p:extLst>
      <p:ext uri="{BB962C8B-B14F-4D97-AF65-F5344CB8AC3E}">
        <p14:creationId xmlns:p14="http://schemas.microsoft.com/office/powerpoint/2010/main" val="3955719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EA6558-321D-404F-8991-9703BCFF04AF}" type="datetimeFigureOut">
              <a:rPr lang="en-US" smtClean="0"/>
              <a:t>4/1/2019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35188B-536B-4666-B10B-694C75EC3279}" type="slidenum">
              <a:rPr lang="en-US" smtClean="0"/>
              <a:t>‹#›</a:t>
            </a:fld>
            <a:endParaRPr lang="en-US"/>
          </a:p>
        </p:txBody>
      </p:sp>
    </p:spTree>
    <p:extLst>
      <p:ext uri="{BB962C8B-B14F-4D97-AF65-F5344CB8AC3E}">
        <p14:creationId xmlns:p14="http://schemas.microsoft.com/office/powerpoint/2010/main" val="30103645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pubs.usgs.gov/fs/2004/3072/fs-2004-3072.html" TargetMode="Externa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pubs.usgs.gov/fs/2004/3072/fs-2004-3072.html" TargetMode="Externa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pubs.usgs.gov/fs/2004/3072/fs-2004-3072.html" TargetMode="Externa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pubs.usgs.gov/fs/2004/3072/fs-2004-3072.html"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pubs.usgs.gov/fs/2004/3072/fs-2004-3072.html" TargetMode="External"/><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cid:image001.png@01D193BB.D0721580"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mapwv.gov/Landslide"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www.mapwv.gov/Landslide" TargetMode="Externa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mapwv.gov/Landslide" TargetMode="Externa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hyperlink" Target="https://arcg.is/1SW0Sn" TargetMode="External"/><Relationship Id="rId2" Type="http://schemas.openxmlformats.org/officeDocument/2006/relationships/hyperlink" Target="https://arcg.is/1KDnvq" TargetMode="Externa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mapwv.gov/floodtest/docs/WV_FloodTool_ElevationSource_Metadata.pdf"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https://www.mapwv.gov/floodtest/docs/WV_FloodTool_ElevationSource_Metadata.pdf"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Hazard Assessment</a:t>
            </a:r>
          </a:p>
        </p:txBody>
      </p:sp>
      <p:sp>
        <p:nvSpPr>
          <p:cNvPr id="3" name="TextBox 2"/>
          <p:cNvSpPr txBox="1"/>
          <p:nvPr/>
        </p:nvSpPr>
        <p:spPr>
          <a:xfrm>
            <a:off x="589929" y="3063240"/>
            <a:ext cx="7964141" cy="707886"/>
          </a:xfrm>
          <a:prstGeom prst="rect">
            <a:avLst/>
          </a:prstGeom>
          <a:solidFill>
            <a:schemeClr val="tx1"/>
          </a:solidFill>
        </p:spPr>
        <p:txBody>
          <a:bodyPr wrap="square" rtlCol="0">
            <a:spAutoFit/>
          </a:bodyPr>
          <a:lstStyle/>
          <a:p>
            <a:pPr algn="ctr"/>
            <a:r>
              <a:rPr lang="en-US" sz="4000" b="1" dirty="0" smtClean="0">
                <a:solidFill>
                  <a:srgbClr val="FFFF00"/>
                </a:solidFill>
                <a:latin typeface="Arial" panose="020B0604020202020204" pitchFamily="34" charset="0"/>
                <a:cs typeface="Arial" panose="020B0604020202020204" pitchFamily="34" charset="0"/>
              </a:rPr>
              <a:t>Landslide </a:t>
            </a:r>
            <a:r>
              <a:rPr lang="en-US" sz="4000" b="1" dirty="0">
                <a:solidFill>
                  <a:srgbClr val="FFFF00"/>
                </a:solidFill>
                <a:latin typeface="Arial" panose="020B0604020202020204" pitchFamily="34" charset="0"/>
                <a:cs typeface="Arial" panose="020B0604020202020204" pitchFamily="34" charset="0"/>
              </a:rPr>
              <a:t>Risk </a:t>
            </a:r>
            <a:r>
              <a:rPr lang="en-US" sz="4000" b="1" dirty="0" smtClean="0">
                <a:solidFill>
                  <a:srgbClr val="FFFF00"/>
                </a:solidFill>
                <a:latin typeface="Arial" panose="020B0604020202020204" pitchFamily="34" charset="0"/>
                <a:cs typeface="Arial" panose="020B0604020202020204" pitchFamily="34" charset="0"/>
              </a:rPr>
              <a:t>Assessment</a:t>
            </a:r>
            <a:endParaRPr lang="en-US" sz="20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99601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Incident Inventory</a:t>
            </a:r>
            <a:endParaRPr lang="en-US" dirty="0">
              <a:solidFill>
                <a:schemeClr val="bg1"/>
              </a:solidFill>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628650" y="1224733"/>
            <a:ext cx="7886700" cy="4351338"/>
          </a:xfrm>
        </p:spPr>
        <p:txBody>
          <a:bodyPr/>
          <a:lstStyle/>
          <a:p>
            <a:pPr marL="0" indent="0">
              <a:buNone/>
            </a:pPr>
            <a:r>
              <a:rPr lang="en-US" dirty="0" smtClean="0"/>
              <a:t>Landslide mapping from new LiDAR-derived DEM</a:t>
            </a:r>
          </a:p>
          <a:p>
            <a:pPr marL="0" indent="0">
              <a:buNone/>
            </a:pPr>
            <a:endParaRPr lang="en-US" dirty="0" smtClean="0"/>
          </a:p>
          <a:p>
            <a:pPr lvl="1"/>
            <a:r>
              <a:rPr lang="en-US" dirty="0" smtClean="0"/>
              <a:t>Identifying following types of landslides</a:t>
            </a:r>
          </a:p>
          <a:p>
            <a:pPr lvl="2"/>
            <a:r>
              <a:rPr lang="en-US" dirty="0" smtClean="0"/>
              <a:t>Slide</a:t>
            </a:r>
          </a:p>
          <a:p>
            <a:pPr lvl="2"/>
            <a:r>
              <a:rPr lang="en-US" dirty="0" smtClean="0"/>
              <a:t>Fall</a:t>
            </a:r>
          </a:p>
          <a:p>
            <a:pPr lvl="2"/>
            <a:r>
              <a:rPr lang="en-US" dirty="0" smtClean="0"/>
              <a:t>Flow</a:t>
            </a:r>
          </a:p>
          <a:p>
            <a:pPr lvl="2"/>
            <a:r>
              <a:rPr lang="en-US" dirty="0" smtClean="0"/>
              <a:t>Lateral Spread</a:t>
            </a:r>
          </a:p>
          <a:p>
            <a:pPr lvl="2"/>
            <a:r>
              <a:rPr lang="en-US" dirty="0" smtClean="0"/>
              <a:t>Multiple Failures</a:t>
            </a:r>
          </a:p>
          <a:p>
            <a:pPr lvl="2"/>
            <a:r>
              <a:rPr lang="en-US" dirty="0" smtClean="0"/>
              <a:t>Unknown</a:t>
            </a:r>
          </a:p>
          <a:p>
            <a:pPr lvl="2"/>
            <a:endParaRPr lang="en-US" dirty="0" smtClean="0"/>
          </a:p>
          <a:p>
            <a:pPr lvl="2"/>
            <a:endParaRPr lang="en-US" dirty="0" smtClean="0"/>
          </a:p>
          <a:p>
            <a:pPr lvl="1"/>
            <a:endParaRPr lang="en-US" dirty="0"/>
          </a:p>
        </p:txBody>
      </p:sp>
    </p:spTree>
    <p:extLst>
      <p:ext uri="{BB962C8B-B14F-4D97-AF65-F5344CB8AC3E}">
        <p14:creationId xmlns:p14="http://schemas.microsoft.com/office/powerpoint/2010/main" val="360615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Incident Inventory</a:t>
            </a:r>
            <a:endParaRPr lang="en-US"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308165" y="6399164"/>
            <a:ext cx="8736676" cy="369332"/>
          </a:xfrm>
          <a:prstGeom prst="rect">
            <a:avLst/>
          </a:prstGeom>
          <a:noFill/>
        </p:spPr>
        <p:txBody>
          <a:bodyPr wrap="square" rtlCol="0">
            <a:spAutoFit/>
          </a:bodyPr>
          <a:lstStyle/>
          <a:p>
            <a:r>
              <a:rPr lang="en-US" dirty="0" smtClean="0"/>
              <a:t>Images </a:t>
            </a:r>
            <a:r>
              <a:rPr lang="en-US" dirty="0"/>
              <a:t>from </a:t>
            </a:r>
            <a:r>
              <a:rPr lang="en-US" dirty="0">
                <a:hlinkClick r:id="rId2"/>
              </a:rPr>
              <a:t>https://pubs.usgs.gov/fs/2004/3072/fs-2004-3072.html</a:t>
            </a:r>
            <a:endParaRPr lang="en-US" dirty="0"/>
          </a:p>
        </p:txBody>
      </p:sp>
      <p:sp>
        <p:nvSpPr>
          <p:cNvPr id="8" name="TextBox 7"/>
          <p:cNvSpPr txBox="1"/>
          <p:nvPr/>
        </p:nvSpPr>
        <p:spPr>
          <a:xfrm>
            <a:off x="203662" y="6176963"/>
            <a:ext cx="8030095" cy="369332"/>
          </a:xfrm>
          <a:prstGeom prst="rect">
            <a:avLst/>
          </a:prstGeom>
          <a:noFill/>
        </p:spPr>
        <p:txBody>
          <a:bodyPr wrap="square" rtlCol="0">
            <a:spAutoFit/>
          </a:bodyPr>
          <a:lstStyle/>
          <a:p>
            <a:r>
              <a:rPr lang="en-US" dirty="0" smtClean="0"/>
              <a:t>*Description </a:t>
            </a:r>
            <a:r>
              <a:rPr lang="en-US" dirty="0"/>
              <a:t>from </a:t>
            </a:r>
            <a:r>
              <a:rPr lang="en-US" dirty="0">
                <a:hlinkClick r:id="rId2"/>
              </a:rPr>
              <a:t>https://pubs.usgs.gov/fs/2004/3072/fs-2004-3072.html</a:t>
            </a:r>
            <a:endParaRPr lang="en-US" dirty="0"/>
          </a:p>
        </p:txBody>
      </p:sp>
      <p:pic>
        <p:nvPicPr>
          <p:cNvPr id="9"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3734" y="3412124"/>
            <a:ext cx="4362201" cy="2651534"/>
          </a:xfrm>
          <a:prstGeom prst="rect">
            <a:avLst/>
          </a:prstGeom>
          <a:ln>
            <a:solidFill>
              <a:schemeClr val="tx1"/>
            </a:solidFill>
          </a:ln>
          <a:effectLst>
            <a:outerShdw blurRad="50800" dist="38100" dir="2700000" algn="tl" rotWithShape="0">
              <a:prstClr val="black">
                <a:alpha val="40000"/>
              </a:prstClr>
            </a:outerShdw>
          </a:effectLst>
        </p:spPr>
      </p:pic>
      <p:sp>
        <p:nvSpPr>
          <p:cNvPr id="10" name="TextBox 9"/>
          <p:cNvSpPr txBox="1"/>
          <p:nvPr/>
        </p:nvSpPr>
        <p:spPr>
          <a:xfrm>
            <a:off x="6718415" y="5738381"/>
            <a:ext cx="1796935" cy="292388"/>
          </a:xfrm>
          <a:prstGeom prst="rect">
            <a:avLst/>
          </a:prstGeom>
          <a:noFill/>
        </p:spPr>
        <p:txBody>
          <a:bodyPr wrap="square" rtlCol="0">
            <a:spAutoFit/>
          </a:bodyPr>
          <a:lstStyle/>
          <a:p>
            <a:r>
              <a:rPr lang="en-US" sz="1300" b="1" dirty="0" smtClean="0"/>
              <a:t>Mineral County, WV</a:t>
            </a:r>
            <a:endParaRPr lang="en-US" sz="1300" b="1" dirty="0"/>
          </a:p>
        </p:txBody>
      </p:sp>
      <p:pic>
        <p:nvPicPr>
          <p:cNvPr id="6" name="Content Placeholder 5"/>
          <p:cNvPicPr>
            <a:picLocks noChangeAspect="1"/>
          </p:cNvPicPr>
          <p:nvPr/>
        </p:nvPicPr>
        <p:blipFill rotWithShape="1">
          <a:blip r:embed="rId4">
            <a:extLst>
              <a:ext uri="{28A0092B-C50C-407E-A947-70E740481C1C}">
                <a14:useLocalDpi xmlns:a14="http://schemas.microsoft.com/office/drawing/2010/main" val="0"/>
              </a:ext>
            </a:extLst>
          </a:blip>
          <a:srcRect l="-1" r="-386" b="69734"/>
          <a:stretch/>
        </p:blipFill>
        <p:spPr>
          <a:xfrm>
            <a:off x="817367" y="2976907"/>
            <a:ext cx="3226940" cy="1177082"/>
          </a:xfrm>
          <a:prstGeom prst="rect">
            <a:avLst/>
          </a:prstGeom>
          <a:ln>
            <a:solidFill>
              <a:schemeClr val="tx1"/>
            </a:solidFill>
          </a:ln>
          <a:effectLst>
            <a:outerShdw blurRad="50800" dist="38100" dir="2700000" algn="tl" rotWithShape="0">
              <a:prstClr val="black">
                <a:alpha val="40000"/>
              </a:prstClr>
            </a:outerShdw>
          </a:effectLst>
        </p:spPr>
      </p:pic>
      <p:sp>
        <p:nvSpPr>
          <p:cNvPr id="4" name="Content Placeholder 3"/>
          <p:cNvSpPr>
            <a:spLocks noGrp="1"/>
          </p:cNvSpPr>
          <p:nvPr>
            <p:ph idx="1"/>
          </p:nvPr>
        </p:nvSpPr>
        <p:spPr>
          <a:xfrm>
            <a:off x="628650" y="1166949"/>
            <a:ext cx="7886700" cy="5010014"/>
          </a:xfrm>
        </p:spPr>
        <p:txBody>
          <a:bodyPr/>
          <a:lstStyle/>
          <a:p>
            <a:r>
              <a:rPr lang="en-US" b="1" dirty="0"/>
              <a:t>Slide</a:t>
            </a:r>
            <a:r>
              <a:rPr lang="en-US" dirty="0"/>
              <a:t> (includes rotational and translational movement)*: mass movements, where there is a distinct zone of weakness that separates the slide material from more stable underlying material</a:t>
            </a:r>
          </a:p>
          <a:p>
            <a:endParaRPr lang="en-US" dirty="0"/>
          </a:p>
        </p:txBody>
      </p:sp>
    </p:spTree>
    <p:extLst>
      <p:ext uri="{BB962C8B-B14F-4D97-AF65-F5344CB8AC3E}">
        <p14:creationId xmlns:p14="http://schemas.microsoft.com/office/powerpoint/2010/main" val="6788811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Incident Inventory</a:t>
            </a:r>
            <a:endParaRPr lang="en-US"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330979" y="6429513"/>
            <a:ext cx="8736676" cy="369332"/>
          </a:xfrm>
          <a:prstGeom prst="rect">
            <a:avLst/>
          </a:prstGeom>
          <a:noFill/>
        </p:spPr>
        <p:txBody>
          <a:bodyPr wrap="square" rtlCol="0">
            <a:spAutoFit/>
          </a:bodyPr>
          <a:lstStyle/>
          <a:p>
            <a:r>
              <a:rPr lang="en-US" dirty="0" smtClean="0"/>
              <a:t>Images </a:t>
            </a:r>
            <a:r>
              <a:rPr lang="en-US" dirty="0"/>
              <a:t>from </a:t>
            </a:r>
            <a:r>
              <a:rPr lang="en-US" dirty="0">
                <a:hlinkClick r:id="rId2"/>
              </a:rPr>
              <a:t>https://pubs.usgs.gov/fs/2004/3072/fs-2004-3072.html</a:t>
            </a:r>
            <a:endParaRPr lang="en-US" dirty="0"/>
          </a:p>
        </p:txBody>
      </p:sp>
      <p:sp>
        <p:nvSpPr>
          <p:cNvPr id="8" name="TextBox 7"/>
          <p:cNvSpPr txBox="1"/>
          <p:nvPr/>
        </p:nvSpPr>
        <p:spPr>
          <a:xfrm>
            <a:off x="203662" y="6176963"/>
            <a:ext cx="8030095" cy="369332"/>
          </a:xfrm>
          <a:prstGeom prst="rect">
            <a:avLst/>
          </a:prstGeom>
          <a:noFill/>
        </p:spPr>
        <p:txBody>
          <a:bodyPr wrap="square" rtlCol="0">
            <a:spAutoFit/>
          </a:bodyPr>
          <a:lstStyle/>
          <a:p>
            <a:r>
              <a:rPr lang="en-US" dirty="0" smtClean="0"/>
              <a:t>*Description </a:t>
            </a:r>
            <a:r>
              <a:rPr lang="en-US" dirty="0"/>
              <a:t>from </a:t>
            </a:r>
            <a:r>
              <a:rPr lang="en-US" dirty="0">
                <a:hlinkClick r:id="rId2"/>
              </a:rPr>
              <a:t>https://pubs.usgs.gov/fs/2004/3072/fs-2004-3072.html</a:t>
            </a:r>
            <a:endParaRPr lang="en-US" dirty="0"/>
          </a:p>
        </p:txBody>
      </p:sp>
      <p:pic>
        <p:nvPicPr>
          <p:cNvPr id="11" name="Content Placeholder 3"/>
          <p:cNvPicPr>
            <a:picLocks noChangeAspect="1"/>
          </p:cNvPicPr>
          <p:nvPr/>
        </p:nvPicPr>
        <p:blipFill rotWithShape="1">
          <a:blip r:embed="rId3">
            <a:extLst>
              <a:ext uri="{28A0092B-C50C-407E-A947-70E740481C1C}">
                <a14:useLocalDpi xmlns:a14="http://schemas.microsoft.com/office/drawing/2010/main" val="0"/>
              </a:ext>
            </a:extLst>
          </a:blip>
          <a:srcRect t="7897"/>
          <a:stretch/>
        </p:blipFill>
        <p:spPr>
          <a:xfrm>
            <a:off x="3164153" y="2978331"/>
            <a:ext cx="5776185" cy="3198632"/>
          </a:xfrm>
          <a:prstGeom prst="rect">
            <a:avLst/>
          </a:prstGeom>
          <a:ln>
            <a:solidFill>
              <a:schemeClr val="tx1"/>
            </a:solidFill>
          </a:ln>
          <a:effectLst>
            <a:outerShdw blurRad="50800" dist="38100" dir="2700000" algn="tl" rotWithShape="0">
              <a:prstClr val="black">
                <a:alpha val="40000"/>
              </a:prstClr>
            </a:outerShdw>
          </a:effectLst>
        </p:spPr>
      </p:pic>
      <p:sp>
        <p:nvSpPr>
          <p:cNvPr id="12" name="TextBox 11"/>
          <p:cNvSpPr txBox="1"/>
          <p:nvPr/>
        </p:nvSpPr>
        <p:spPr>
          <a:xfrm>
            <a:off x="7143403" y="5884575"/>
            <a:ext cx="1796935" cy="292388"/>
          </a:xfrm>
          <a:prstGeom prst="rect">
            <a:avLst/>
          </a:prstGeom>
          <a:noFill/>
        </p:spPr>
        <p:txBody>
          <a:bodyPr wrap="square" rtlCol="0">
            <a:spAutoFit/>
          </a:bodyPr>
          <a:lstStyle/>
          <a:p>
            <a:r>
              <a:rPr lang="en-US" sz="1300" b="1" dirty="0" smtClean="0"/>
              <a:t>Pendleton County, WV</a:t>
            </a:r>
            <a:endParaRPr lang="en-US" sz="1300" b="1" dirty="0"/>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29403" t="57043" r="32534" b="15578"/>
          <a:stretch/>
        </p:blipFill>
        <p:spPr>
          <a:xfrm>
            <a:off x="1922244" y="3885529"/>
            <a:ext cx="2419005" cy="2105242"/>
          </a:xfrm>
          <a:prstGeom prst="rect">
            <a:avLst/>
          </a:prstGeom>
          <a:effectLst>
            <a:outerShdw blurRad="50800" dist="38100" dir="2700000" algn="tl" rotWithShape="0">
              <a:prstClr val="black">
                <a:alpha val="40000"/>
              </a:prstClr>
            </a:outerShdw>
          </a:effectLst>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64121" t="31769" b="42826"/>
          <a:stretch/>
        </p:blipFill>
        <p:spPr>
          <a:xfrm>
            <a:off x="330979" y="2892908"/>
            <a:ext cx="2255175" cy="1931937"/>
          </a:xfrm>
          <a:prstGeom prst="rect">
            <a:avLst/>
          </a:prstGeom>
          <a:effectLst>
            <a:outerShdw blurRad="50800" dist="38100" dir="2700000" algn="tl" rotWithShape="0">
              <a:prstClr val="black">
                <a:alpha val="40000"/>
              </a:prstClr>
            </a:outerShdw>
          </a:effectLst>
        </p:spPr>
      </p:pic>
      <p:sp>
        <p:nvSpPr>
          <p:cNvPr id="4" name="Content Placeholder 3"/>
          <p:cNvSpPr>
            <a:spLocks noGrp="1"/>
          </p:cNvSpPr>
          <p:nvPr>
            <p:ph idx="1"/>
          </p:nvPr>
        </p:nvSpPr>
        <p:spPr>
          <a:xfrm>
            <a:off x="628650" y="1166949"/>
            <a:ext cx="7886700" cy="5010014"/>
          </a:xfrm>
        </p:spPr>
        <p:txBody>
          <a:bodyPr/>
          <a:lstStyle/>
          <a:p>
            <a:r>
              <a:rPr lang="en-US" b="1" dirty="0"/>
              <a:t>Debris Flow</a:t>
            </a:r>
            <a:r>
              <a:rPr lang="en-US" dirty="0"/>
              <a:t>*: </a:t>
            </a:r>
            <a:r>
              <a:rPr lang="en-US" sz="2000" dirty="0"/>
              <a:t>A form of rapid mass movement in which a combination of loose soil, rock, organic matter, air, and water mobilize as a slurry that flows downslope; they are often associated with steep gullies, and debris-flow deposits are usually indicated by the presence of debris fans at the mouths of gullies</a:t>
            </a:r>
          </a:p>
          <a:p>
            <a:endParaRPr lang="en-US" dirty="0"/>
          </a:p>
        </p:txBody>
      </p:sp>
    </p:spTree>
    <p:extLst>
      <p:ext uri="{BB962C8B-B14F-4D97-AF65-F5344CB8AC3E}">
        <p14:creationId xmlns:p14="http://schemas.microsoft.com/office/powerpoint/2010/main" val="18098252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Incident Inventory</a:t>
            </a:r>
            <a:endParaRPr lang="en-US"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326066" y="6443345"/>
            <a:ext cx="8736676" cy="369332"/>
          </a:xfrm>
          <a:prstGeom prst="rect">
            <a:avLst/>
          </a:prstGeom>
          <a:noFill/>
        </p:spPr>
        <p:txBody>
          <a:bodyPr wrap="square" rtlCol="0">
            <a:spAutoFit/>
          </a:bodyPr>
          <a:lstStyle/>
          <a:p>
            <a:r>
              <a:rPr lang="en-US" dirty="0" smtClean="0"/>
              <a:t>Images </a:t>
            </a:r>
            <a:r>
              <a:rPr lang="en-US" dirty="0"/>
              <a:t>from </a:t>
            </a:r>
            <a:r>
              <a:rPr lang="en-US" dirty="0">
                <a:hlinkClick r:id="rId2"/>
              </a:rPr>
              <a:t>https://pubs.usgs.gov/fs/2004/3072/fs-2004-3072.html</a:t>
            </a:r>
            <a:endParaRPr lang="en-US" dirty="0"/>
          </a:p>
        </p:txBody>
      </p:sp>
      <p:sp>
        <p:nvSpPr>
          <p:cNvPr id="8" name="TextBox 7"/>
          <p:cNvSpPr txBox="1"/>
          <p:nvPr/>
        </p:nvSpPr>
        <p:spPr>
          <a:xfrm>
            <a:off x="203662" y="6176963"/>
            <a:ext cx="8030095" cy="369332"/>
          </a:xfrm>
          <a:prstGeom prst="rect">
            <a:avLst/>
          </a:prstGeom>
          <a:noFill/>
        </p:spPr>
        <p:txBody>
          <a:bodyPr wrap="square" rtlCol="0">
            <a:spAutoFit/>
          </a:bodyPr>
          <a:lstStyle/>
          <a:p>
            <a:r>
              <a:rPr lang="en-US" dirty="0" smtClean="0"/>
              <a:t>*Description </a:t>
            </a:r>
            <a:r>
              <a:rPr lang="en-US" dirty="0"/>
              <a:t>from </a:t>
            </a:r>
            <a:r>
              <a:rPr lang="en-US" dirty="0">
                <a:hlinkClick r:id="rId2"/>
              </a:rPr>
              <a:t>https://pubs.usgs.gov/fs/2004/3072/fs-2004-3072.html</a:t>
            </a:r>
            <a:endParaRPr lang="en-US" dirty="0"/>
          </a:p>
        </p:txBody>
      </p:sp>
      <p:pic>
        <p:nvPicPr>
          <p:cNvPr id="1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8297" y="3335384"/>
            <a:ext cx="5633115" cy="2836220"/>
          </a:xfrm>
          <a:prstGeom prst="rect">
            <a:avLst/>
          </a:prstGeom>
          <a:ln>
            <a:solidFill>
              <a:schemeClr val="tx1"/>
            </a:solidFill>
          </a:ln>
          <a:effectLst>
            <a:outerShdw blurRad="50800" dist="38100" dir="2700000" algn="tl" rotWithShape="0">
              <a:prstClr val="black">
                <a:alpha val="40000"/>
              </a:prstClr>
            </a:outerShdw>
          </a:effectLst>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28129" t="83632" r="30465"/>
          <a:stretch/>
        </p:blipFill>
        <p:spPr>
          <a:xfrm>
            <a:off x="326066" y="2978331"/>
            <a:ext cx="3137406" cy="1500448"/>
          </a:xfrm>
          <a:prstGeom prst="rect">
            <a:avLst/>
          </a:prstGeom>
          <a:ln>
            <a:solidFill>
              <a:schemeClr val="tx1"/>
            </a:solidFill>
          </a:ln>
          <a:effectLst>
            <a:outerShdw blurRad="50800" dist="38100" dir="2700000" algn="tl" rotWithShape="0">
              <a:prstClr val="black">
                <a:alpha val="40000"/>
              </a:prstClr>
            </a:outerShdw>
          </a:effectLst>
        </p:spPr>
      </p:pic>
      <p:sp>
        <p:nvSpPr>
          <p:cNvPr id="16" name="TextBox 15"/>
          <p:cNvSpPr txBox="1"/>
          <p:nvPr/>
        </p:nvSpPr>
        <p:spPr>
          <a:xfrm>
            <a:off x="7084477" y="5824191"/>
            <a:ext cx="1796935" cy="292388"/>
          </a:xfrm>
          <a:prstGeom prst="rect">
            <a:avLst/>
          </a:prstGeom>
          <a:noFill/>
        </p:spPr>
        <p:txBody>
          <a:bodyPr wrap="square" rtlCol="0">
            <a:spAutoFit/>
          </a:bodyPr>
          <a:lstStyle/>
          <a:p>
            <a:r>
              <a:rPr lang="en-US" sz="1300" b="1" dirty="0" smtClean="0"/>
              <a:t>Greenbrier County, WV</a:t>
            </a:r>
            <a:endParaRPr lang="en-US" sz="1300" b="1" dirty="0"/>
          </a:p>
        </p:txBody>
      </p:sp>
      <p:sp>
        <p:nvSpPr>
          <p:cNvPr id="4" name="Content Placeholder 3"/>
          <p:cNvSpPr>
            <a:spLocks noGrp="1"/>
          </p:cNvSpPr>
          <p:nvPr>
            <p:ph idx="1"/>
          </p:nvPr>
        </p:nvSpPr>
        <p:spPr>
          <a:xfrm>
            <a:off x="628650" y="1001486"/>
            <a:ext cx="7886700" cy="5175477"/>
          </a:xfrm>
        </p:spPr>
        <p:txBody>
          <a:bodyPr/>
          <a:lstStyle/>
          <a:p>
            <a:r>
              <a:rPr lang="en-US" b="1" dirty="0"/>
              <a:t>Lateral Spread</a:t>
            </a:r>
            <a:r>
              <a:rPr lang="en-US" dirty="0"/>
              <a:t>*: </a:t>
            </a:r>
            <a:r>
              <a:rPr lang="en-US" sz="2400" dirty="0"/>
              <a:t>When coherent material, either bedrock or soil, rests on materials that liquefy, the upper units may undergo fracturing and extension and may then subside, translate, rotate, disintegrate, or liquefy and flow; usually occur on very gentle slopes or flat terrain</a:t>
            </a:r>
          </a:p>
          <a:p>
            <a:endParaRPr lang="en-US" dirty="0"/>
          </a:p>
        </p:txBody>
      </p:sp>
    </p:spTree>
    <p:extLst>
      <p:ext uri="{BB962C8B-B14F-4D97-AF65-F5344CB8AC3E}">
        <p14:creationId xmlns:p14="http://schemas.microsoft.com/office/powerpoint/2010/main" val="26742949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Incident Inventory</a:t>
            </a:r>
            <a:endParaRPr lang="en-US" dirty="0">
              <a:solidFill>
                <a:schemeClr val="bg1"/>
              </a:solidFill>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628650" y="1158240"/>
            <a:ext cx="7886700" cy="5018723"/>
          </a:xfrm>
        </p:spPr>
        <p:txBody>
          <a:bodyPr>
            <a:normAutofit/>
          </a:bodyPr>
          <a:lstStyle/>
          <a:p>
            <a:r>
              <a:rPr lang="en-US" b="1" dirty="0" smtClean="0"/>
              <a:t>Multiple </a:t>
            </a:r>
            <a:r>
              <a:rPr lang="en-US" b="1" dirty="0"/>
              <a:t>Failures: </a:t>
            </a:r>
            <a:r>
              <a:rPr lang="en-US" dirty="0"/>
              <a:t>This classification is used when multiple (&gt;4) failures, usually small debris flows, occur in a restricted area</a:t>
            </a:r>
          </a:p>
          <a:p>
            <a:endParaRPr lang="en-US" dirty="0"/>
          </a:p>
        </p:txBody>
      </p:sp>
      <p:sp>
        <p:nvSpPr>
          <p:cNvPr id="7" name="TextBox 6"/>
          <p:cNvSpPr txBox="1"/>
          <p:nvPr/>
        </p:nvSpPr>
        <p:spPr>
          <a:xfrm>
            <a:off x="308165" y="6420805"/>
            <a:ext cx="8736676" cy="369332"/>
          </a:xfrm>
          <a:prstGeom prst="rect">
            <a:avLst/>
          </a:prstGeom>
          <a:noFill/>
        </p:spPr>
        <p:txBody>
          <a:bodyPr wrap="square" rtlCol="0">
            <a:spAutoFit/>
          </a:bodyPr>
          <a:lstStyle/>
          <a:p>
            <a:r>
              <a:rPr lang="en-US" dirty="0" smtClean="0"/>
              <a:t>Images </a:t>
            </a:r>
            <a:r>
              <a:rPr lang="en-US" dirty="0"/>
              <a:t>from </a:t>
            </a:r>
            <a:r>
              <a:rPr lang="en-US" dirty="0">
                <a:hlinkClick r:id="rId2"/>
              </a:rPr>
              <a:t>https://pubs.usgs.gov/fs/2004/3072/fs-2004-3072.html</a:t>
            </a:r>
            <a:endParaRPr lang="en-US" dirty="0"/>
          </a:p>
        </p:txBody>
      </p:sp>
      <p:sp>
        <p:nvSpPr>
          <p:cNvPr id="8" name="TextBox 7"/>
          <p:cNvSpPr txBox="1"/>
          <p:nvPr/>
        </p:nvSpPr>
        <p:spPr>
          <a:xfrm>
            <a:off x="203662" y="6176963"/>
            <a:ext cx="8030095" cy="369332"/>
          </a:xfrm>
          <a:prstGeom prst="rect">
            <a:avLst/>
          </a:prstGeom>
          <a:noFill/>
        </p:spPr>
        <p:txBody>
          <a:bodyPr wrap="square" rtlCol="0">
            <a:spAutoFit/>
          </a:bodyPr>
          <a:lstStyle/>
          <a:p>
            <a:r>
              <a:rPr lang="en-US" dirty="0" smtClean="0"/>
              <a:t>*Description </a:t>
            </a:r>
            <a:r>
              <a:rPr lang="en-US" dirty="0"/>
              <a:t>from </a:t>
            </a:r>
            <a:r>
              <a:rPr lang="en-US" dirty="0">
                <a:hlinkClick r:id="rId2"/>
              </a:rPr>
              <a:t>https://pubs.usgs.gov/fs/2004/3072/fs-2004-3072.html</a:t>
            </a: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5342" y="2364474"/>
            <a:ext cx="5832189" cy="3568647"/>
          </a:xfrm>
          <a:prstGeom prst="rect">
            <a:avLst/>
          </a:prstGeom>
          <a:ln>
            <a:solidFill>
              <a:schemeClr val="tx1"/>
            </a:solidFill>
          </a:ln>
          <a:effectLst>
            <a:outerShdw blurRad="50800" dist="38100" dir="2700000" algn="tl" rotWithShape="0">
              <a:prstClr val="black">
                <a:alpha val="40000"/>
              </a:prstClr>
            </a:outerShdw>
          </a:effectLst>
        </p:spPr>
      </p:pic>
      <p:sp>
        <p:nvSpPr>
          <p:cNvPr id="10" name="TextBox 9"/>
          <p:cNvSpPr txBox="1"/>
          <p:nvPr/>
        </p:nvSpPr>
        <p:spPr>
          <a:xfrm>
            <a:off x="6566264" y="5616460"/>
            <a:ext cx="1871268" cy="292388"/>
          </a:xfrm>
          <a:prstGeom prst="rect">
            <a:avLst/>
          </a:prstGeom>
          <a:noFill/>
        </p:spPr>
        <p:txBody>
          <a:bodyPr wrap="square" rtlCol="0">
            <a:spAutoFit/>
          </a:bodyPr>
          <a:lstStyle/>
          <a:p>
            <a:r>
              <a:rPr lang="en-US" sz="1300" b="1" dirty="0" smtClean="0"/>
              <a:t>Pendleton </a:t>
            </a:r>
            <a:r>
              <a:rPr lang="en-US" sz="1300" b="1" dirty="0" smtClean="0"/>
              <a:t>County, WV</a:t>
            </a:r>
            <a:endParaRPr lang="en-US" sz="1300" b="1" dirty="0"/>
          </a:p>
        </p:txBody>
      </p:sp>
    </p:spTree>
    <p:extLst>
      <p:ext uri="{BB962C8B-B14F-4D97-AF65-F5344CB8AC3E}">
        <p14:creationId xmlns:p14="http://schemas.microsoft.com/office/powerpoint/2010/main" val="12096113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Incident Inventory</a:t>
            </a:r>
            <a:endParaRPr lang="en-US" dirty="0">
              <a:solidFill>
                <a:schemeClr val="bg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29794" r="34924" b="42826"/>
          <a:stretch/>
        </p:blipFill>
        <p:spPr>
          <a:xfrm>
            <a:off x="6135330" y="1966845"/>
            <a:ext cx="2224899" cy="1132527"/>
          </a:xfrm>
          <a:prstGeom prst="rect">
            <a:avLst/>
          </a:prstGeom>
          <a:ln>
            <a:solidFill>
              <a:schemeClr val="tx1"/>
            </a:solidFill>
          </a:ln>
          <a:effectLst>
            <a:outerShdw blurRad="50800" dist="38100" dir="2700000" algn="tl" rotWithShape="0">
              <a:prstClr val="black">
                <a:alpha val="40000"/>
              </a:prstClr>
            </a:outerShdw>
          </a:effectLst>
        </p:spPr>
      </p:pic>
      <p:sp>
        <p:nvSpPr>
          <p:cNvPr id="7" name="TextBox 6"/>
          <p:cNvSpPr txBox="1"/>
          <p:nvPr/>
        </p:nvSpPr>
        <p:spPr>
          <a:xfrm>
            <a:off x="325582" y="6408672"/>
            <a:ext cx="8736676" cy="369332"/>
          </a:xfrm>
          <a:prstGeom prst="rect">
            <a:avLst/>
          </a:prstGeom>
          <a:noFill/>
        </p:spPr>
        <p:txBody>
          <a:bodyPr wrap="square" rtlCol="0">
            <a:spAutoFit/>
          </a:bodyPr>
          <a:lstStyle/>
          <a:p>
            <a:r>
              <a:rPr lang="en-US" dirty="0" smtClean="0"/>
              <a:t>Images </a:t>
            </a:r>
            <a:r>
              <a:rPr lang="en-US" dirty="0"/>
              <a:t>from </a:t>
            </a:r>
            <a:r>
              <a:rPr lang="en-US" dirty="0">
                <a:hlinkClick r:id="rId3"/>
              </a:rPr>
              <a:t>https://pubs.usgs.gov/fs/2004/3072/fs-2004-3072.html</a:t>
            </a:r>
            <a:endParaRPr lang="en-US" dirty="0"/>
          </a:p>
        </p:txBody>
      </p:sp>
      <p:sp>
        <p:nvSpPr>
          <p:cNvPr id="8" name="TextBox 7"/>
          <p:cNvSpPr txBox="1"/>
          <p:nvPr/>
        </p:nvSpPr>
        <p:spPr>
          <a:xfrm>
            <a:off x="203662" y="6176963"/>
            <a:ext cx="8030095" cy="369332"/>
          </a:xfrm>
          <a:prstGeom prst="rect">
            <a:avLst/>
          </a:prstGeom>
          <a:noFill/>
        </p:spPr>
        <p:txBody>
          <a:bodyPr wrap="square" rtlCol="0">
            <a:spAutoFit/>
          </a:bodyPr>
          <a:lstStyle/>
          <a:p>
            <a:r>
              <a:rPr lang="en-US" dirty="0" smtClean="0"/>
              <a:t>*Description </a:t>
            </a:r>
            <a:r>
              <a:rPr lang="en-US" dirty="0"/>
              <a:t>from </a:t>
            </a:r>
            <a:r>
              <a:rPr lang="en-US" dirty="0">
                <a:hlinkClick r:id="rId3"/>
              </a:rPr>
              <a:t>https://pubs.usgs.gov/fs/2004/3072/fs-2004-3072.html</a:t>
            </a:r>
            <a:endParaRPr lang="en-US" dirty="0"/>
          </a:p>
        </p:txBody>
      </p:sp>
      <p:pic>
        <p:nvPicPr>
          <p:cNvPr id="9" name="Content Placeholder 3"/>
          <p:cNvPicPr>
            <a:picLocks noChangeAspect="1"/>
          </p:cNvPicPr>
          <p:nvPr/>
        </p:nvPicPr>
        <p:blipFill rotWithShape="1">
          <a:blip r:embed="rId4">
            <a:extLst>
              <a:ext uri="{28A0092B-C50C-407E-A947-70E740481C1C}">
                <a14:useLocalDpi xmlns:a14="http://schemas.microsoft.com/office/drawing/2010/main" val="0"/>
              </a:ext>
            </a:extLst>
          </a:blip>
          <a:srcRect r="8764"/>
          <a:stretch/>
        </p:blipFill>
        <p:spPr>
          <a:xfrm>
            <a:off x="4149834" y="3175264"/>
            <a:ext cx="4389552" cy="3048741"/>
          </a:xfrm>
          <a:prstGeom prst="rect">
            <a:avLst/>
          </a:prstGeom>
          <a:ln>
            <a:solidFill>
              <a:schemeClr val="tx1"/>
            </a:solidFill>
          </a:ln>
          <a:effectLst>
            <a:outerShdw blurRad="50800" dist="38100" dir="2700000" algn="tl" rotWithShape="0">
              <a:prstClr val="black">
                <a:alpha val="40000"/>
              </a:prstClr>
            </a:outerShdw>
          </a:effectLst>
        </p:spPr>
      </p:pic>
      <p:sp>
        <p:nvSpPr>
          <p:cNvPr id="2" name="TextBox 1"/>
          <p:cNvSpPr txBox="1"/>
          <p:nvPr/>
        </p:nvSpPr>
        <p:spPr>
          <a:xfrm>
            <a:off x="522514" y="3175265"/>
            <a:ext cx="3627320" cy="2523768"/>
          </a:xfrm>
          <a:prstGeom prst="rect">
            <a:avLst/>
          </a:prstGeom>
          <a:noFill/>
        </p:spPr>
        <p:txBody>
          <a:bodyPr wrap="square" rtlCol="0">
            <a:spAutoFit/>
          </a:bodyPr>
          <a:lstStyle/>
          <a:p>
            <a:pPr marL="285750" indent="-285750">
              <a:buFont typeface="Arial" panose="020B0604020202020204" pitchFamily="34" charset="0"/>
              <a:buChar char="•"/>
            </a:pPr>
            <a:r>
              <a:rPr lang="en-US" sz="2800" b="1" dirty="0"/>
              <a:t>Undetermined: </a:t>
            </a:r>
            <a:r>
              <a:rPr lang="en-US" sz="2800" dirty="0"/>
              <a:t>Some failure is present, but it is not possible to determine the type of movement</a:t>
            </a:r>
          </a:p>
          <a:p>
            <a:endParaRPr lang="en-US" dirty="0"/>
          </a:p>
        </p:txBody>
      </p:sp>
      <p:sp>
        <p:nvSpPr>
          <p:cNvPr id="10" name="TextBox 9"/>
          <p:cNvSpPr txBox="1"/>
          <p:nvPr/>
        </p:nvSpPr>
        <p:spPr>
          <a:xfrm>
            <a:off x="6718415" y="5908096"/>
            <a:ext cx="1796935" cy="292388"/>
          </a:xfrm>
          <a:prstGeom prst="rect">
            <a:avLst/>
          </a:prstGeom>
          <a:noFill/>
        </p:spPr>
        <p:txBody>
          <a:bodyPr wrap="square" rtlCol="0">
            <a:spAutoFit/>
          </a:bodyPr>
          <a:lstStyle/>
          <a:p>
            <a:r>
              <a:rPr lang="en-US" sz="1300" b="1" dirty="0" smtClean="0"/>
              <a:t>Pendleton County, WV</a:t>
            </a:r>
            <a:endParaRPr lang="en-US" sz="1300" b="1" dirty="0"/>
          </a:p>
        </p:txBody>
      </p:sp>
      <p:sp>
        <p:nvSpPr>
          <p:cNvPr id="4" name="Content Placeholder 3"/>
          <p:cNvSpPr>
            <a:spLocks noGrp="1"/>
          </p:cNvSpPr>
          <p:nvPr>
            <p:ph idx="1"/>
          </p:nvPr>
        </p:nvSpPr>
        <p:spPr>
          <a:xfrm>
            <a:off x="628650" y="1158240"/>
            <a:ext cx="7886700" cy="5018723"/>
          </a:xfrm>
        </p:spPr>
        <p:txBody>
          <a:bodyPr>
            <a:normAutofit/>
          </a:bodyPr>
          <a:lstStyle/>
          <a:p>
            <a:r>
              <a:rPr lang="en-US" b="1" dirty="0"/>
              <a:t>Fall*: </a:t>
            </a:r>
            <a:r>
              <a:rPr lang="en-US" dirty="0"/>
              <a:t>Abrupt movements of masses of geologic materials, such as rocks and boulders, that become detached from steep slopes or cliffs </a:t>
            </a:r>
            <a:endParaRPr lang="en-US" dirty="0" smtClean="0"/>
          </a:p>
          <a:p>
            <a:endParaRPr lang="en-US" dirty="0" smtClean="0"/>
          </a:p>
          <a:p>
            <a:pPr marL="0" indent="0">
              <a:buNone/>
            </a:pPr>
            <a:endParaRPr lang="en-US" dirty="0"/>
          </a:p>
          <a:p>
            <a:endParaRPr lang="en-US" dirty="0"/>
          </a:p>
        </p:txBody>
      </p:sp>
    </p:spTree>
    <p:extLst>
      <p:ext uri="{BB962C8B-B14F-4D97-AF65-F5344CB8AC3E}">
        <p14:creationId xmlns:p14="http://schemas.microsoft.com/office/powerpoint/2010/main" val="38552433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Incident Inventory</a:t>
            </a:r>
            <a:endParaRPr lang="en-US" dirty="0">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203660" y="1602377"/>
            <a:ext cx="8736680" cy="9056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Content Placeholder 3"/>
          <p:cNvGraphicFramePr>
            <a:graphicFrameLocks noGrp="1"/>
          </p:cNvGraphicFramePr>
          <p:nvPr>
            <p:ph idx="1"/>
            <p:extLst>
              <p:ext uri="{D42A27DB-BD31-4B8C-83A1-F6EECF244321}">
                <p14:modId xmlns:p14="http://schemas.microsoft.com/office/powerpoint/2010/main" val="3552776906"/>
              </p:ext>
            </p:extLst>
          </p:nvPr>
        </p:nvGraphicFramePr>
        <p:xfrm>
          <a:off x="203660" y="984068"/>
          <a:ext cx="8736680" cy="5821680"/>
        </p:xfrm>
        <a:graphic>
          <a:graphicData uri="http://schemas.openxmlformats.org/drawingml/2006/table">
            <a:tbl>
              <a:tblPr firstRow="1" bandRow="1">
                <a:tableStyleId>{8799B23B-EC83-4686-B30A-512413B5E67A}</a:tableStyleId>
              </a:tblPr>
              <a:tblGrid>
                <a:gridCol w="2184170">
                  <a:extLst>
                    <a:ext uri="{9D8B030D-6E8A-4147-A177-3AD203B41FA5}">
                      <a16:colId xmlns:a16="http://schemas.microsoft.com/office/drawing/2014/main" val="2424213683"/>
                    </a:ext>
                  </a:extLst>
                </a:gridCol>
                <a:gridCol w="2184170">
                  <a:extLst>
                    <a:ext uri="{9D8B030D-6E8A-4147-A177-3AD203B41FA5}">
                      <a16:colId xmlns:a16="http://schemas.microsoft.com/office/drawing/2014/main" val="468327645"/>
                    </a:ext>
                  </a:extLst>
                </a:gridCol>
                <a:gridCol w="2184170">
                  <a:extLst>
                    <a:ext uri="{9D8B030D-6E8A-4147-A177-3AD203B41FA5}">
                      <a16:colId xmlns:a16="http://schemas.microsoft.com/office/drawing/2014/main" val="3265261465"/>
                    </a:ext>
                  </a:extLst>
                </a:gridCol>
                <a:gridCol w="2184170">
                  <a:extLst>
                    <a:ext uri="{9D8B030D-6E8A-4147-A177-3AD203B41FA5}">
                      <a16:colId xmlns:a16="http://schemas.microsoft.com/office/drawing/2014/main" val="3283576124"/>
                    </a:ext>
                  </a:extLst>
                </a:gridCol>
              </a:tblGrid>
              <a:tr h="609919">
                <a:tc>
                  <a:txBody>
                    <a:bodyPr/>
                    <a:lstStyle/>
                    <a:p>
                      <a:pPr algn="ctr"/>
                      <a:r>
                        <a:rPr lang="en-US" dirty="0" smtClean="0"/>
                        <a:t>Type of</a:t>
                      </a:r>
                      <a:r>
                        <a:rPr lang="en-US" baseline="0" dirty="0" smtClean="0"/>
                        <a:t> Movement</a:t>
                      </a:r>
                      <a:endParaRPr lang="en-US" dirty="0"/>
                    </a:p>
                  </a:txBody>
                  <a:tcPr anchor="ctr"/>
                </a:tc>
                <a:tc>
                  <a:txBody>
                    <a:bodyPr/>
                    <a:lstStyle/>
                    <a:p>
                      <a:pPr algn="ctr"/>
                      <a:r>
                        <a:rPr lang="en-US" dirty="0" smtClean="0"/>
                        <a:t>Number of user</a:t>
                      </a:r>
                      <a:r>
                        <a:rPr lang="en-US" baseline="0" dirty="0" smtClean="0"/>
                        <a:t> identified points</a:t>
                      </a:r>
                      <a:endParaRPr lang="en-US" dirty="0"/>
                    </a:p>
                  </a:txBody>
                  <a:tcPr anchor="ctr"/>
                </a:tc>
                <a:tc>
                  <a:txBody>
                    <a:bodyPr/>
                    <a:lstStyle/>
                    <a:p>
                      <a:pPr algn="ctr"/>
                      <a:r>
                        <a:rPr lang="en-US" dirty="0" smtClean="0"/>
                        <a:t>Percentage</a:t>
                      </a:r>
                      <a:r>
                        <a:rPr lang="en-US" baseline="0" dirty="0" smtClean="0"/>
                        <a:t> of user identified points</a:t>
                      </a:r>
                      <a:endParaRPr lang="en-US" dirty="0"/>
                    </a:p>
                  </a:txBody>
                  <a:tcPr anchor="ctr"/>
                </a:tc>
                <a:tc>
                  <a:txBody>
                    <a:bodyPr/>
                    <a:lstStyle/>
                    <a:p>
                      <a:pPr algn="l"/>
                      <a:r>
                        <a:rPr lang="en-US" dirty="0" smtClean="0"/>
                        <a:t>Description</a:t>
                      </a:r>
                      <a:endParaRPr lang="en-US" dirty="0"/>
                    </a:p>
                  </a:txBody>
                  <a:tcPr anchor="ctr"/>
                </a:tc>
                <a:extLst>
                  <a:ext uri="{0D108BD9-81ED-4DB2-BD59-A6C34878D82A}">
                    <a16:rowId xmlns:a16="http://schemas.microsoft.com/office/drawing/2014/main" val="502174246"/>
                  </a:ext>
                </a:extLst>
              </a:tr>
              <a:tr h="842269">
                <a:tc>
                  <a:txBody>
                    <a:bodyPr/>
                    <a:lstStyle/>
                    <a:p>
                      <a:pPr algn="ctr"/>
                      <a:r>
                        <a:rPr lang="en-US" dirty="0" smtClean="0"/>
                        <a:t>Slide</a:t>
                      </a:r>
                      <a:endParaRPr lang="en-US" dirty="0"/>
                    </a:p>
                  </a:txBody>
                  <a:tcPr anchor="ctr"/>
                </a:tc>
                <a:tc>
                  <a:txBody>
                    <a:bodyPr/>
                    <a:lstStyle/>
                    <a:p>
                      <a:pPr algn="ctr"/>
                      <a:r>
                        <a:rPr lang="en-US" dirty="0" smtClean="0"/>
                        <a:t>856</a:t>
                      </a:r>
                      <a:endParaRPr lang="en-US" dirty="0"/>
                    </a:p>
                  </a:txBody>
                  <a:tcPr anchor="ctr"/>
                </a:tc>
                <a:tc>
                  <a:txBody>
                    <a:bodyPr/>
                    <a:lstStyle/>
                    <a:p>
                      <a:pPr algn="ctr"/>
                      <a:r>
                        <a:rPr lang="en-US" dirty="0" smtClean="0"/>
                        <a:t>78.6</a:t>
                      </a:r>
                      <a:endParaRPr lang="en-US" dirty="0"/>
                    </a:p>
                  </a:txBody>
                  <a:tcPr anchor="ctr"/>
                </a:tc>
                <a:tc>
                  <a:txBody>
                    <a:bodyPr/>
                    <a:lstStyle/>
                    <a:p>
                      <a:pPr algn="l"/>
                      <a:r>
                        <a:rPr lang="en-US" sz="1300" dirty="0" smtClean="0"/>
                        <a:t>A zone of weakness separates</a:t>
                      </a:r>
                      <a:r>
                        <a:rPr lang="en-US" sz="1300" baseline="0" dirty="0" smtClean="0"/>
                        <a:t> the slide from the underlying material; can be translational or rotational</a:t>
                      </a:r>
                      <a:endParaRPr lang="en-US" sz="1300" dirty="0"/>
                    </a:p>
                  </a:txBody>
                  <a:tcPr anchor="ctr"/>
                </a:tc>
                <a:extLst>
                  <a:ext uri="{0D108BD9-81ED-4DB2-BD59-A6C34878D82A}">
                    <a16:rowId xmlns:a16="http://schemas.microsoft.com/office/drawing/2014/main" val="1385503234"/>
                  </a:ext>
                </a:extLst>
              </a:tr>
              <a:tr h="653485">
                <a:tc>
                  <a:txBody>
                    <a:bodyPr/>
                    <a:lstStyle/>
                    <a:p>
                      <a:pPr algn="ctr"/>
                      <a:r>
                        <a:rPr lang="en-US" dirty="0" smtClean="0"/>
                        <a:t>Fall</a:t>
                      </a:r>
                      <a:endParaRPr lang="en-US" dirty="0"/>
                    </a:p>
                  </a:txBody>
                  <a:tcPr anchor="ctr"/>
                </a:tc>
                <a:tc>
                  <a:txBody>
                    <a:bodyPr/>
                    <a:lstStyle/>
                    <a:p>
                      <a:pPr algn="ctr"/>
                      <a:r>
                        <a:rPr lang="en-US" dirty="0" smtClean="0"/>
                        <a:t>0</a:t>
                      </a:r>
                      <a:endParaRPr lang="en-US" dirty="0"/>
                    </a:p>
                  </a:txBody>
                  <a:tcPr anchor="ctr"/>
                </a:tc>
                <a:tc>
                  <a:txBody>
                    <a:bodyPr/>
                    <a:lstStyle/>
                    <a:p>
                      <a:pPr algn="ctr"/>
                      <a:r>
                        <a:rPr lang="en-US" dirty="0" smtClean="0"/>
                        <a:t>0</a:t>
                      </a:r>
                      <a:endParaRPr lang="en-US" dirty="0"/>
                    </a:p>
                  </a:txBody>
                  <a:tcPr anchor="ctr"/>
                </a:tc>
                <a:tc>
                  <a:txBody>
                    <a:bodyPr/>
                    <a:lstStyle/>
                    <a:p>
                      <a:pPr algn="l"/>
                      <a:r>
                        <a:rPr lang="en-US" sz="1300" dirty="0" smtClean="0"/>
                        <a:t>Rocks or</a:t>
                      </a:r>
                      <a:r>
                        <a:rPr lang="en-US" sz="1300" baseline="0" dirty="0" smtClean="0"/>
                        <a:t> other geologic materials dislocate from steep slopes</a:t>
                      </a:r>
                      <a:endParaRPr lang="en-US" sz="1300" dirty="0"/>
                    </a:p>
                  </a:txBody>
                  <a:tcPr anchor="ctr"/>
                </a:tc>
                <a:extLst>
                  <a:ext uri="{0D108BD9-81ED-4DB2-BD59-A6C34878D82A}">
                    <a16:rowId xmlns:a16="http://schemas.microsoft.com/office/drawing/2014/main" val="1233056934"/>
                  </a:ext>
                </a:extLst>
              </a:tr>
              <a:tr h="842269">
                <a:tc>
                  <a:txBody>
                    <a:bodyPr/>
                    <a:lstStyle/>
                    <a:p>
                      <a:pPr algn="ctr"/>
                      <a:r>
                        <a:rPr lang="en-US" dirty="0" smtClean="0"/>
                        <a:t>Debris Flow</a:t>
                      </a:r>
                      <a:endParaRPr lang="en-US" dirty="0"/>
                    </a:p>
                  </a:txBody>
                  <a:tcPr anchor="ctr"/>
                </a:tc>
                <a:tc>
                  <a:txBody>
                    <a:bodyPr/>
                    <a:lstStyle/>
                    <a:p>
                      <a:pPr algn="ctr"/>
                      <a:r>
                        <a:rPr lang="en-US" dirty="0" smtClean="0"/>
                        <a:t>86</a:t>
                      </a:r>
                      <a:endParaRPr lang="en-US" dirty="0"/>
                    </a:p>
                  </a:txBody>
                  <a:tcPr anchor="ctr"/>
                </a:tc>
                <a:tc>
                  <a:txBody>
                    <a:bodyPr/>
                    <a:lstStyle/>
                    <a:p>
                      <a:pPr algn="ctr"/>
                      <a:r>
                        <a:rPr lang="en-US" dirty="0" smtClean="0"/>
                        <a:t>7.9</a:t>
                      </a:r>
                      <a:endParaRPr lang="en-US" dirty="0"/>
                    </a:p>
                  </a:txBody>
                  <a:tcPr anchor="ctr"/>
                </a:tc>
                <a:tc>
                  <a:txBody>
                    <a:bodyPr/>
                    <a:lstStyle/>
                    <a:p>
                      <a:pPr algn="l"/>
                      <a:r>
                        <a:rPr lang="en-US" sz="1300" dirty="0" smtClean="0"/>
                        <a:t>Fluid</a:t>
                      </a:r>
                      <a:r>
                        <a:rPr lang="en-US" sz="1300" baseline="0" dirty="0" smtClean="0"/>
                        <a:t> mobilizes material into a slurry that flows downslope; often associated with gullies or steep channels</a:t>
                      </a:r>
                      <a:endParaRPr lang="en-US" sz="1300" dirty="0"/>
                    </a:p>
                  </a:txBody>
                  <a:tcPr anchor="ctr"/>
                </a:tc>
                <a:extLst>
                  <a:ext uri="{0D108BD9-81ED-4DB2-BD59-A6C34878D82A}">
                    <a16:rowId xmlns:a16="http://schemas.microsoft.com/office/drawing/2014/main" val="1056843089"/>
                  </a:ext>
                </a:extLst>
              </a:tr>
              <a:tr h="842269">
                <a:tc>
                  <a:txBody>
                    <a:bodyPr/>
                    <a:lstStyle/>
                    <a:p>
                      <a:pPr algn="ctr"/>
                      <a:r>
                        <a:rPr lang="en-US" dirty="0" smtClean="0"/>
                        <a:t>Lateral Spread</a:t>
                      </a:r>
                      <a:endParaRPr lang="en-US" dirty="0"/>
                    </a:p>
                  </a:txBody>
                  <a:tcPr anchor="ctr"/>
                </a:tc>
                <a:tc>
                  <a:txBody>
                    <a:bodyPr/>
                    <a:lstStyle/>
                    <a:p>
                      <a:pPr algn="ctr"/>
                      <a:r>
                        <a:rPr lang="en-US" dirty="0" smtClean="0"/>
                        <a:t>69</a:t>
                      </a:r>
                      <a:endParaRPr lang="en-US" dirty="0"/>
                    </a:p>
                  </a:txBody>
                  <a:tcPr anchor="ctr"/>
                </a:tc>
                <a:tc>
                  <a:txBody>
                    <a:bodyPr/>
                    <a:lstStyle/>
                    <a:p>
                      <a:pPr algn="ctr"/>
                      <a:r>
                        <a:rPr lang="en-US" dirty="0" smtClean="0"/>
                        <a:t>6.3</a:t>
                      </a:r>
                      <a:endParaRPr lang="en-US" dirty="0"/>
                    </a:p>
                  </a:txBody>
                  <a:tcPr anchor="ctr"/>
                </a:tc>
                <a:tc>
                  <a:txBody>
                    <a:bodyPr/>
                    <a:lstStyle/>
                    <a:p>
                      <a:pPr algn="l"/>
                      <a:r>
                        <a:rPr lang="en-US" sz="1300" dirty="0" smtClean="0"/>
                        <a:t>Extension along very shallow or horizontal</a:t>
                      </a:r>
                      <a:r>
                        <a:rPr lang="en-US" sz="1300" baseline="0" dirty="0" smtClean="0"/>
                        <a:t> slopes which causes material to break into block-like shapes</a:t>
                      </a:r>
                      <a:endParaRPr lang="en-US" sz="1300" dirty="0"/>
                    </a:p>
                  </a:txBody>
                  <a:tcPr anchor="ctr"/>
                </a:tc>
                <a:extLst>
                  <a:ext uri="{0D108BD9-81ED-4DB2-BD59-A6C34878D82A}">
                    <a16:rowId xmlns:a16="http://schemas.microsoft.com/office/drawing/2014/main" val="459334140"/>
                  </a:ext>
                </a:extLst>
              </a:tr>
              <a:tr h="653485">
                <a:tc>
                  <a:txBody>
                    <a:bodyPr/>
                    <a:lstStyle/>
                    <a:p>
                      <a:pPr algn="ctr"/>
                      <a:r>
                        <a:rPr lang="en-US" dirty="0" smtClean="0"/>
                        <a:t>Multiple Failures</a:t>
                      </a:r>
                      <a:endParaRPr lang="en-US" dirty="0"/>
                    </a:p>
                  </a:txBody>
                  <a:tcPr anchor="ctr"/>
                </a:tc>
                <a:tc>
                  <a:txBody>
                    <a:bodyPr/>
                    <a:lstStyle/>
                    <a:p>
                      <a:pPr algn="ctr"/>
                      <a:r>
                        <a:rPr lang="en-US" dirty="0" smtClean="0"/>
                        <a:t>59</a:t>
                      </a:r>
                      <a:endParaRPr lang="en-US" dirty="0"/>
                    </a:p>
                  </a:txBody>
                  <a:tcPr anchor="ctr"/>
                </a:tc>
                <a:tc>
                  <a:txBody>
                    <a:bodyPr/>
                    <a:lstStyle/>
                    <a:p>
                      <a:pPr algn="ctr"/>
                      <a:r>
                        <a:rPr lang="en-US" dirty="0" smtClean="0"/>
                        <a:t>5.4</a:t>
                      </a:r>
                      <a:endParaRPr lang="en-US" dirty="0"/>
                    </a:p>
                  </a:txBody>
                  <a:tcPr anchor="ctr"/>
                </a:tc>
                <a:tc>
                  <a:txBody>
                    <a:bodyPr/>
                    <a:lstStyle/>
                    <a:p>
                      <a:pPr algn="l"/>
                      <a:r>
                        <a:rPr lang="en-US" sz="1300" dirty="0" smtClean="0"/>
                        <a:t>Usually</a:t>
                      </a:r>
                      <a:r>
                        <a:rPr lang="en-US" sz="1300" baseline="0" dirty="0" smtClean="0"/>
                        <a:t> a combination of multiple small debris flows in a restricted location</a:t>
                      </a:r>
                      <a:endParaRPr lang="en-US" sz="1300" dirty="0"/>
                    </a:p>
                  </a:txBody>
                  <a:tcPr anchor="ctr"/>
                </a:tc>
                <a:extLst>
                  <a:ext uri="{0D108BD9-81ED-4DB2-BD59-A6C34878D82A}">
                    <a16:rowId xmlns:a16="http://schemas.microsoft.com/office/drawing/2014/main" val="2377394594"/>
                  </a:ext>
                </a:extLst>
              </a:tr>
              <a:tr h="1103663">
                <a:tc>
                  <a:txBody>
                    <a:bodyPr/>
                    <a:lstStyle/>
                    <a:p>
                      <a:pPr algn="ctr"/>
                      <a:r>
                        <a:rPr lang="en-US" dirty="0" smtClean="0"/>
                        <a:t>Undetermined</a:t>
                      </a:r>
                      <a:endParaRPr lang="en-US" dirty="0"/>
                    </a:p>
                  </a:txBody>
                  <a:tcPr anchor="ctr"/>
                </a:tc>
                <a:tc>
                  <a:txBody>
                    <a:bodyPr/>
                    <a:lstStyle/>
                    <a:p>
                      <a:pPr algn="ctr"/>
                      <a:r>
                        <a:rPr lang="en-US" dirty="0" smtClean="0"/>
                        <a:t>18</a:t>
                      </a:r>
                      <a:endParaRPr lang="en-US" dirty="0"/>
                    </a:p>
                  </a:txBody>
                  <a:tcPr anchor="ctr"/>
                </a:tc>
                <a:tc>
                  <a:txBody>
                    <a:bodyPr/>
                    <a:lstStyle/>
                    <a:p>
                      <a:pPr algn="ctr"/>
                      <a:r>
                        <a:rPr lang="en-US" dirty="0" smtClean="0"/>
                        <a:t>1.7</a:t>
                      </a:r>
                      <a:endParaRPr lang="en-US"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smtClean="0"/>
                        <a:t>Some failure is clearly present, but it is difficult to determine the type of movement</a:t>
                      </a:r>
                    </a:p>
                    <a:p>
                      <a:pPr algn="l"/>
                      <a:endParaRPr lang="en-US" dirty="0"/>
                    </a:p>
                  </a:txBody>
                  <a:tcPr anchor="ctr"/>
                </a:tc>
                <a:extLst>
                  <a:ext uri="{0D108BD9-81ED-4DB2-BD59-A6C34878D82A}">
                    <a16:rowId xmlns:a16="http://schemas.microsoft.com/office/drawing/2014/main" val="3134208602"/>
                  </a:ext>
                </a:extLst>
              </a:tr>
            </a:tbl>
          </a:graphicData>
        </a:graphic>
      </p:graphicFrame>
    </p:spTree>
    <p:extLst>
      <p:ext uri="{BB962C8B-B14F-4D97-AF65-F5344CB8AC3E}">
        <p14:creationId xmlns:p14="http://schemas.microsoft.com/office/powerpoint/2010/main" val="19248762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1B4D47C-E8FD-4B24-83A3-E3AA9654E45B}"/>
              </a:ext>
            </a:extLst>
          </p:cNvPr>
          <p:cNvSpPr txBox="1">
            <a:spLocks/>
          </p:cNvSpPr>
          <p:nvPr/>
        </p:nvSpPr>
        <p:spPr>
          <a:xfrm>
            <a:off x="0" y="2"/>
            <a:ext cx="9144000" cy="712380"/>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Landslide Method Development</a:t>
            </a:r>
            <a:endParaRPr lang="en-US" dirty="0">
              <a:solidFill>
                <a:schemeClr val="bg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537884" y="1150340"/>
            <a:ext cx="3760806" cy="2825282"/>
          </a:xfrm>
          <a:prstGeom prst="rect">
            <a:avLst/>
          </a:prstGeom>
        </p:spPr>
      </p:pic>
      <p:pic>
        <p:nvPicPr>
          <p:cNvPr id="10" name="Picture 9"/>
          <p:cNvPicPr>
            <a:picLocks noChangeAspect="1"/>
          </p:cNvPicPr>
          <p:nvPr/>
        </p:nvPicPr>
        <p:blipFill>
          <a:blip r:embed="rId3"/>
          <a:stretch>
            <a:fillRect/>
          </a:stretch>
        </p:blipFill>
        <p:spPr>
          <a:xfrm>
            <a:off x="5001931" y="1248514"/>
            <a:ext cx="3600792" cy="2705092"/>
          </a:xfrm>
          <a:prstGeom prst="rect">
            <a:avLst/>
          </a:prstGeom>
        </p:spPr>
      </p:pic>
      <p:pic>
        <p:nvPicPr>
          <p:cNvPr id="13" name="Picture 12"/>
          <p:cNvPicPr>
            <a:picLocks noChangeAspect="1"/>
          </p:cNvPicPr>
          <p:nvPr/>
        </p:nvPicPr>
        <p:blipFill>
          <a:blip r:embed="rId4"/>
          <a:stretch>
            <a:fillRect/>
          </a:stretch>
        </p:blipFill>
        <p:spPr>
          <a:xfrm>
            <a:off x="537885" y="3992303"/>
            <a:ext cx="3760806" cy="2829988"/>
          </a:xfrm>
          <a:prstGeom prst="rect">
            <a:avLst/>
          </a:prstGeom>
        </p:spPr>
      </p:pic>
      <p:pic>
        <p:nvPicPr>
          <p:cNvPr id="14" name="Picture 13"/>
          <p:cNvPicPr>
            <a:picLocks noChangeAspect="1"/>
          </p:cNvPicPr>
          <p:nvPr/>
        </p:nvPicPr>
        <p:blipFill>
          <a:blip r:embed="rId5"/>
          <a:stretch>
            <a:fillRect/>
          </a:stretch>
        </p:blipFill>
        <p:spPr>
          <a:xfrm>
            <a:off x="5001931" y="4043161"/>
            <a:ext cx="3668610" cy="2778243"/>
          </a:xfrm>
          <a:prstGeom prst="rect">
            <a:avLst/>
          </a:prstGeom>
        </p:spPr>
      </p:pic>
      <p:sp>
        <p:nvSpPr>
          <p:cNvPr id="3" name="Rectangle 2"/>
          <p:cNvSpPr/>
          <p:nvPr/>
        </p:nvSpPr>
        <p:spPr>
          <a:xfrm>
            <a:off x="537884" y="712382"/>
            <a:ext cx="8393465" cy="461665"/>
          </a:xfrm>
          <a:prstGeom prst="rect">
            <a:avLst/>
          </a:prstGeom>
        </p:spPr>
        <p:txBody>
          <a:bodyPr wrap="square">
            <a:spAutoFit/>
          </a:bodyPr>
          <a:lstStyle/>
          <a:p>
            <a:pPr>
              <a:tabLst>
                <a:tab pos="457200" algn="l"/>
                <a:tab pos="914400" algn="l"/>
                <a:tab pos="4114800" algn="l"/>
                <a:tab pos="457200" algn="l"/>
              </a:tabLst>
            </a:pPr>
            <a:r>
              <a:rPr lang="en-US" sz="1200" dirty="0" smtClean="0">
                <a:solidFill>
                  <a:schemeClr val="accent1">
                    <a:lumMod val="50000"/>
                  </a:schemeClr>
                </a:solidFill>
                <a:latin typeface="Calibri" panose="020F0502020204030204" pitchFamily="34" charset="0"/>
                <a:ea typeface="Times New Roman" panose="02020603050405020304" pitchFamily="18" charset="0"/>
                <a:cs typeface="Times New Roman" panose="02020603050405020304" pitchFamily="18" charset="0"/>
              </a:rPr>
              <a:t>The West </a:t>
            </a:r>
            <a:r>
              <a:rPr lang="en-US" sz="1200" dirty="0">
                <a:solidFill>
                  <a:schemeClr val="accent1">
                    <a:lumMod val="50000"/>
                  </a:schemeClr>
                </a:solidFill>
                <a:latin typeface="Calibri" panose="020F0502020204030204" pitchFamily="34" charset="0"/>
                <a:ea typeface="Times New Roman" panose="02020603050405020304" pitchFamily="18" charset="0"/>
                <a:cs typeface="Times New Roman" panose="02020603050405020304" pitchFamily="18" charset="0"/>
              </a:rPr>
              <a:t>Virginia </a:t>
            </a:r>
            <a:r>
              <a:rPr lang="en-US" sz="1200" dirty="0" smtClean="0">
                <a:solidFill>
                  <a:schemeClr val="accent1">
                    <a:lumMod val="50000"/>
                  </a:schemeClr>
                </a:solidFill>
                <a:latin typeface="Calibri" panose="020F0502020204030204" pitchFamily="34" charset="0"/>
                <a:ea typeface="Times New Roman" panose="02020603050405020304" pitchFamily="18" charset="0"/>
                <a:cs typeface="Times New Roman" panose="02020603050405020304" pitchFamily="18" charset="0"/>
              </a:rPr>
              <a:t>University Study Team includes </a:t>
            </a:r>
            <a:r>
              <a:rPr lang="en-US" sz="1200" dirty="0">
                <a:solidFill>
                  <a:schemeClr val="accent1">
                    <a:lumMod val="50000"/>
                  </a:schemeClr>
                </a:solidFill>
                <a:latin typeface="Calibri" panose="020F0502020204030204" pitchFamily="34" charset="0"/>
                <a:ea typeface="Times New Roman" panose="02020603050405020304" pitchFamily="18" charset="0"/>
                <a:cs typeface="Times New Roman" panose="02020603050405020304" pitchFamily="18" charset="0"/>
              </a:rPr>
              <a:t>Dr. Steve Kite (Geomorphologist), Dr. James Thompson (Soil Scientist), Dr. Aaron Maxwell (Geologist/Modeler), and Dr. Maneesh Sharma (Geologist/GIS</a:t>
            </a:r>
            <a:r>
              <a:rPr lang="en-US" sz="1200" dirty="0" smtClean="0">
                <a:solidFill>
                  <a:schemeClr val="accent1">
                    <a:lumMod val="50000"/>
                  </a:schemeClr>
                </a:solidFill>
                <a:latin typeface="Calibri" panose="020F0502020204030204" pitchFamily="34" charset="0"/>
                <a:ea typeface="Times New Roman" panose="02020603050405020304" pitchFamily="18" charset="0"/>
                <a:cs typeface="Times New Roman" panose="02020603050405020304" pitchFamily="18" charset="0"/>
              </a:rPr>
              <a:t>)</a:t>
            </a:r>
            <a:endParaRPr lang="en-US" sz="1200" dirty="0">
              <a:solidFill>
                <a:schemeClr val="accent1">
                  <a:lumMod val="50000"/>
                </a:schemeClr>
              </a:solidFill>
              <a:effectLst/>
              <a:latin typeface="Univers (WN)"/>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07913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Method Development</a:t>
            </a:r>
            <a:endParaRPr lang="en-US" dirty="0">
              <a:solidFill>
                <a:schemeClr val="bg1"/>
              </a:solidFill>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506730" y="1459865"/>
            <a:ext cx="7886700" cy="4351338"/>
          </a:xfrm>
        </p:spPr>
        <p:txBody>
          <a:bodyPr>
            <a:normAutofit fontScale="92500" lnSpcReduction="20000"/>
          </a:bodyPr>
          <a:lstStyle/>
          <a:p>
            <a:r>
              <a:rPr lang="en-US" dirty="0"/>
              <a:t>Statistical </a:t>
            </a:r>
            <a:r>
              <a:rPr lang="en-US" dirty="0" smtClean="0"/>
              <a:t>model is </a:t>
            </a:r>
            <a:r>
              <a:rPr lang="en-US" dirty="0"/>
              <a:t>being developed to evaluate various spatial inputs that have a high correlation to mapped landslide </a:t>
            </a:r>
            <a:r>
              <a:rPr lang="en-US" dirty="0" smtClean="0"/>
              <a:t>incidents</a:t>
            </a:r>
          </a:p>
          <a:p>
            <a:pPr lvl="1"/>
            <a:r>
              <a:rPr lang="en-US" dirty="0" smtClean="0"/>
              <a:t> Geology</a:t>
            </a:r>
          </a:p>
          <a:p>
            <a:pPr lvl="1"/>
            <a:r>
              <a:rPr lang="en-US" dirty="0" smtClean="0"/>
              <a:t> Soils</a:t>
            </a:r>
          </a:p>
          <a:p>
            <a:pPr lvl="2"/>
            <a:r>
              <a:rPr lang="en-US" dirty="0" smtClean="0"/>
              <a:t>Dominant soil </a:t>
            </a:r>
            <a:r>
              <a:rPr lang="en-US" dirty="0"/>
              <a:t>p</a:t>
            </a:r>
            <a:r>
              <a:rPr lang="en-US" dirty="0" smtClean="0"/>
              <a:t>arent </a:t>
            </a:r>
            <a:r>
              <a:rPr lang="en-US" dirty="0"/>
              <a:t>m</a:t>
            </a:r>
            <a:r>
              <a:rPr lang="en-US" dirty="0" smtClean="0"/>
              <a:t>aterial</a:t>
            </a:r>
          </a:p>
          <a:p>
            <a:pPr lvl="2"/>
            <a:r>
              <a:rPr lang="en-US" dirty="0" smtClean="0"/>
              <a:t>Drainage class</a:t>
            </a:r>
          </a:p>
          <a:p>
            <a:pPr lvl="2"/>
            <a:r>
              <a:rPr lang="en-US" dirty="0" smtClean="0"/>
              <a:t>Depth class</a:t>
            </a:r>
          </a:p>
          <a:p>
            <a:pPr lvl="2"/>
            <a:r>
              <a:rPr lang="en-US" dirty="0" smtClean="0"/>
              <a:t>Particle size class</a:t>
            </a:r>
          </a:p>
          <a:p>
            <a:pPr lvl="1"/>
            <a:r>
              <a:rPr lang="en-US" dirty="0" smtClean="0"/>
              <a:t> Topography</a:t>
            </a:r>
          </a:p>
          <a:p>
            <a:pPr lvl="2"/>
            <a:r>
              <a:rPr lang="en-US" dirty="0" smtClean="0"/>
              <a:t> Slope</a:t>
            </a:r>
          </a:p>
          <a:p>
            <a:pPr lvl="2"/>
            <a:r>
              <a:rPr lang="en-US" dirty="0" smtClean="0"/>
              <a:t>Roughness</a:t>
            </a:r>
          </a:p>
          <a:p>
            <a:pPr lvl="2"/>
            <a:r>
              <a:rPr lang="en-US" dirty="0" smtClean="0"/>
              <a:t>Aspect, etc..</a:t>
            </a:r>
          </a:p>
          <a:p>
            <a:pPr lvl="1"/>
            <a:r>
              <a:rPr lang="en-US" dirty="0"/>
              <a:t>P</a:t>
            </a:r>
            <a:r>
              <a:rPr lang="en-US" dirty="0" smtClean="0"/>
              <a:t>roximity </a:t>
            </a:r>
            <a:r>
              <a:rPr lang="en-US" dirty="0"/>
              <a:t>to </a:t>
            </a:r>
            <a:r>
              <a:rPr lang="en-US" dirty="0" smtClean="0"/>
              <a:t>roads</a:t>
            </a:r>
          </a:p>
          <a:p>
            <a:pPr lvl="1"/>
            <a:r>
              <a:rPr lang="en-US" dirty="0" smtClean="0"/>
              <a:t>Proximity to streams</a:t>
            </a:r>
            <a:endParaRPr lang="en-US" dirty="0"/>
          </a:p>
        </p:txBody>
      </p:sp>
    </p:spTree>
    <p:extLst>
      <p:ext uri="{BB962C8B-B14F-4D97-AF65-F5344CB8AC3E}">
        <p14:creationId xmlns:p14="http://schemas.microsoft.com/office/powerpoint/2010/main" val="38821682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Method Development</a:t>
            </a:r>
            <a:endParaRPr lang="en-US" dirty="0">
              <a:solidFill>
                <a:schemeClr val="bg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613112" y="3997234"/>
            <a:ext cx="7731014" cy="2575027"/>
          </a:xfrm>
          <a:prstGeom prst="rect">
            <a:avLst/>
          </a:prstGeom>
        </p:spPr>
      </p:pic>
      <p:sp>
        <p:nvSpPr>
          <p:cNvPr id="2" name="Rectangle 1"/>
          <p:cNvSpPr/>
          <p:nvPr/>
        </p:nvSpPr>
        <p:spPr>
          <a:xfrm>
            <a:off x="613112" y="1372620"/>
            <a:ext cx="8112214" cy="1908215"/>
          </a:xfrm>
          <a:prstGeom prst="rect">
            <a:avLst/>
          </a:prstGeom>
        </p:spPr>
        <p:txBody>
          <a:bodyPr wrap="square">
            <a:spAutoFit/>
          </a:bodyPr>
          <a:lstStyle/>
          <a:p>
            <a:r>
              <a:rPr lang="en-US" b="1" dirty="0">
                <a:solidFill>
                  <a:schemeClr val="accent1">
                    <a:lumMod val="50000"/>
                  </a:schemeClr>
                </a:solidFill>
              </a:rPr>
              <a:t>Maximum Entropy </a:t>
            </a:r>
            <a:r>
              <a:rPr lang="en-US" b="1" dirty="0" smtClean="0">
                <a:solidFill>
                  <a:schemeClr val="accent1">
                    <a:lumMod val="50000"/>
                  </a:schemeClr>
                </a:solidFill>
              </a:rPr>
              <a:t>Model</a:t>
            </a:r>
            <a:r>
              <a:rPr lang="en-US" dirty="0" smtClean="0"/>
              <a:t> has been run on Topographic variables in Monongalia County, WV. Following variables show higher correlation </a:t>
            </a:r>
            <a:endParaRPr lang="en-US" dirty="0"/>
          </a:p>
          <a:p>
            <a:r>
              <a:rPr lang="en-US" dirty="0">
                <a:latin typeface="Calibri" panose="020F0502020204030204" pitchFamily="34" charset="0"/>
                <a:ea typeface="Calibri" panose="020F0502020204030204" pitchFamily="34" charset="0"/>
                <a:cs typeface="Times New Roman" panose="02020603050405020304" pitchFamily="18" charset="0"/>
              </a:rPr>
              <a:t> </a:t>
            </a:r>
          </a:p>
          <a:p>
            <a:pPr marL="285750" indent="-285750">
              <a:buFont typeface="Arial" panose="020B0604020202020204" pitchFamily="34" charset="0"/>
              <a:buChar char="•"/>
            </a:pPr>
            <a:r>
              <a:rPr lang="en-US" sz="1600" dirty="0" smtClean="0">
                <a:latin typeface="Calibri" panose="020F0502020204030204" pitchFamily="34" charset="0"/>
                <a:ea typeface="Calibri" panose="020F0502020204030204" pitchFamily="34" charset="0"/>
                <a:cs typeface="Times New Roman" panose="02020603050405020304" pitchFamily="18" charset="0"/>
              </a:rPr>
              <a:t>Slope </a:t>
            </a:r>
            <a:r>
              <a:rPr lang="en-US" sz="1600" dirty="0">
                <a:latin typeface="Calibri" panose="020F0502020204030204" pitchFamily="34" charset="0"/>
                <a:ea typeface="Calibri" panose="020F0502020204030204" pitchFamily="34" charset="0"/>
                <a:cs typeface="Times New Roman" panose="02020603050405020304" pitchFamily="18" charset="0"/>
              </a:rPr>
              <a:t>Averaged of a 7 cell radius window</a:t>
            </a:r>
          </a:p>
          <a:p>
            <a:pPr marL="285750" indent="-285750">
              <a:buFont typeface="Arial" panose="020B0604020202020204" pitchFamily="34" charset="0"/>
              <a:buChar char="•"/>
            </a:pPr>
            <a:r>
              <a:rPr lang="en-US" sz="1600" dirty="0" smtClean="0">
                <a:latin typeface="Calibri" panose="020F0502020204030204" pitchFamily="34" charset="0"/>
                <a:ea typeface="Calibri" panose="020F0502020204030204" pitchFamily="34" charset="0"/>
                <a:cs typeface="Times New Roman" panose="02020603050405020304" pitchFamily="18" charset="0"/>
              </a:rPr>
              <a:t>Topographic </a:t>
            </a:r>
            <a:r>
              <a:rPr lang="en-US" sz="1600" dirty="0">
                <a:latin typeface="Calibri" panose="020F0502020204030204" pitchFamily="34" charset="0"/>
                <a:ea typeface="Calibri" panose="020F0502020204030204" pitchFamily="34" charset="0"/>
                <a:cs typeface="Times New Roman" panose="02020603050405020304" pitchFamily="18" charset="0"/>
              </a:rPr>
              <a:t>Roughness over a 7 cell radius window</a:t>
            </a:r>
          </a:p>
          <a:p>
            <a:pPr marL="285750" indent="-285750">
              <a:buFont typeface="Arial" panose="020B0604020202020204" pitchFamily="34" charset="0"/>
              <a:buChar char="•"/>
            </a:pPr>
            <a:r>
              <a:rPr lang="en-US" sz="1600" dirty="0" smtClean="0">
                <a:latin typeface="Calibri" panose="020F0502020204030204" pitchFamily="34" charset="0"/>
                <a:ea typeface="Calibri" panose="020F0502020204030204" pitchFamily="34" charset="0"/>
                <a:cs typeface="Times New Roman" panose="02020603050405020304" pitchFamily="18" charset="0"/>
              </a:rPr>
              <a:t>Aspect </a:t>
            </a:r>
            <a:r>
              <a:rPr lang="en-US" sz="1600" dirty="0">
                <a:latin typeface="Calibri" panose="020F0502020204030204" pitchFamily="34" charset="0"/>
                <a:ea typeface="Calibri" panose="020F0502020204030204" pitchFamily="34" charset="0"/>
                <a:cs typeface="Times New Roman" panose="02020603050405020304" pitchFamily="18" charset="0"/>
              </a:rPr>
              <a:t>as linear variable</a:t>
            </a:r>
          </a:p>
          <a:p>
            <a:pPr marL="285750" indent="-285750">
              <a:buFont typeface="Arial" panose="020B0604020202020204" pitchFamily="34" charset="0"/>
              <a:buChar char="•"/>
            </a:pPr>
            <a:r>
              <a:rPr lang="en-US" sz="1600" dirty="0" smtClean="0">
                <a:latin typeface="Calibri" panose="020F0502020204030204" pitchFamily="34" charset="0"/>
                <a:ea typeface="Calibri" panose="020F0502020204030204" pitchFamily="34" charset="0"/>
                <a:cs typeface="Times New Roman" panose="02020603050405020304" pitchFamily="18" charset="0"/>
              </a:rPr>
              <a:t>Slope </a:t>
            </a:r>
            <a:r>
              <a:rPr lang="en-US" sz="1600" dirty="0">
                <a:latin typeface="Calibri" panose="020F0502020204030204" pitchFamily="34" charset="0"/>
                <a:ea typeface="Calibri" panose="020F0502020204030204" pitchFamily="34" charset="0"/>
                <a:cs typeface="Times New Roman" panose="02020603050405020304" pitchFamily="18" charset="0"/>
              </a:rPr>
              <a:t>in </a:t>
            </a:r>
            <a:r>
              <a:rPr lang="en-US" sz="1600" dirty="0" smtClean="0">
                <a:latin typeface="Calibri" panose="020F0502020204030204" pitchFamily="34" charset="0"/>
                <a:ea typeface="Calibri" panose="020F0502020204030204" pitchFamily="34" charset="0"/>
                <a:cs typeface="Times New Roman" panose="02020603050405020304" pitchFamily="18" charset="0"/>
              </a:rPr>
              <a:t>Degrees</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333608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31632" y="5499772"/>
            <a:ext cx="5993244" cy="646331"/>
          </a:xfrm>
          <a:prstGeom prst="rect">
            <a:avLst/>
          </a:prstGeom>
        </p:spPr>
        <p:txBody>
          <a:bodyPr wrap="square">
            <a:spAutoFit/>
          </a:bodyPr>
          <a:lstStyle/>
          <a:p>
            <a:r>
              <a:rPr lang="en-US" i="1" dirty="0"/>
              <a:t>Landslide susceptibility map showing generalized USGS map and </a:t>
            </a:r>
            <a:r>
              <a:rPr lang="en-US" i="1" dirty="0" smtClean="0"/>
              <a:t>more detailed prototype </a:t>
            </a:r>
            <a:r>
              <a:rPr lang="en-US" i="1" dirty="0"/>
              <a:t>map</a:t>
            </a:r>
          </a:p>
        </p:txBody>
      </p:sp>
      <p:sp>
        <p:nvSpPr>
          <p:cNvPr id="5" name="Title 1"/>
          <p:cNvSpPr txBox="1">
            <a:spLocks/>
          </p:cNvSpPr>
          <p:nvPr/>
        </p:nvSpPr>
        <p:spPr>
          <a:xfrm>
            <a:off x="6354299" y="1261870"/>
            <a:ext cx="2264702" cy="1156903"/>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dirty="0">
                <a:solidFill>
                  <a:schemeClr val="accent1">
                    <a:lumMod val="50000"/>
                  </a:schemeClr>
                </a:solidFill>
                <a:latin typeface="Arial" panose="020B0604020202020204" pitchFamily="34" charset="0"/>
                <a:cs typeface="Arial" panose="020B0604020202020204" pitchFamily="34" charset="0"/>
              </a:rPr>
              <a:t>Landslide</a:t>
            </a:r>
          </a:p>
          <a:p>
            <a:pPr algn="ctr"/>
            <a:r>
              <a:rPr lang="en-US" sz="3300" dirty="0">
                <a:solidFill>
                  <a:schemeClr val="accent1">
                    <a:lumMod val="50000"/>
                  </a:schemeClr>
                </a:solidFill>
                <a:latin typeface="Arial" panose="020B0604020202020204" pitchFamily="34" charset="0"/>
                <a:cs typeface="Arial" panose="020B0604020202020204" pitchFamily="34" charset="0"/>
              </a:rPr>
              <a:t>Risks</a:t>
            </a:r>
          </a:p>
        </p:txBody>
      </p:sp>
      <p:pic>
        <p:nvPicPr>
          <p:cNvPr id="8" name="Picture 7" descr="cid:image001.png@01D193BB.D0721580"/>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31633" y="1344984"/>
            <a:ext cx="5751631" cy="4112738"/>
          </a:xfrm>
          <a:prstGeom prst="rect">
            <a:avLst/>
          </a:prstGeom>
          <a:ln>
            <a:noFill/>
          </a:ln>
          <a:effectLst>
            <a:outerShdw blurRad="190500" algn="tl" rotWithShape="0">
              <a:srgbClr val="000000">
                <a:alpha val="70000"/>
              </a:srgbClr>
            </a:outerShdw>
          </a:effectLst>
        </p:spPr>
      </p:pic>
      <p:pic>
        <p:nvPicPr>
          <p:cNvPr id="2" name="Picture 1"/>
          <p:cNvPicPr>
            <a:picLocks noChangeAspect="1"/>
          </p:cNvPicPr>
          <p:nvPr/>
        </p:nvPicPr>
        <p:blipFill>
          <a:blip r:embed="rId4"/>
          <a:stretch>
            <a:fillRect/>
          </a:stretch>
        </p:blipFill>
        <p:spPr>
          <a:xfrm>
            <a:off x="5965623" y="2999521"/>
            <a:ext cx="3071424" cy="1476872"/>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5965624" y="4628267"/>
            <a:ext cx="3126113" cy="715581"/>
          </a:xfrm>
          <a:prstGeom prst="rect">
            <a:avLst/>
          </a:prstGeom>
        </p:spPr>
        <p:txBody>
          <a:bodyPr wrap="square">
            <a:spAutoFit/>
          </a:bodyPr>
          <a:lstStyle/>
          <a:p>
            <a:r>
              <a:rPr lang="en-US" sz="1350" i="1" dirty="0"/>
              <a:t>Risk Assessment table showing building counts along with estimated replacement costs in landslide zones of concern </a:t>
            </a:r>
            <a:endParaRPr lang="en-US" sz="1350" dirty="0"/>
          </a:p>
        </p:txBody>
      </p:sp>
      <p:sp>
        <p:nvSpPr>
          <p:cNvPr id="3" name="TextBox 2"/>
          <p:cNvSpPr txBox="1"/>
          <p:nvPr/>
        </p:nvSpPr>
        <p:spPr>
          <a:xfrm>
            <a:off x="6117481" y="2722521"/>
            <a:ext cx="2822397" cy="300082"/>
          </a:xfrm>
          <a:prstGeom prst="rect">
            <a:avLst/>
          </a:prstGeom>
          <a:noFill/>
        </p:spPr>
        <p:txBody>
          <a:bodyPr wrap="square" rtlCol="0">
            <a:spAutoFit/>
          </a:bodyPr>
          <a:lstStyle/>
          <a:p>
            <a:r>
              <a:rPr lang="en-US" sz="1350" b="1" dirty="0"/>
              <a:t>Buildings Exposed to Landslide Risks</a:t>
            </a:r>
          </a:p>
        </p:txBody>
      </p:sp>
      <p:sp>
        <p:nvSpPr>
          <p:cNvPr id="12"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a:t>
            </a:r>
            <a:r>
              <a:rPr lang="en-US" dirty="0" smtClean="0">
                <a:solidFill>
                  <a:schemeClr val="bg1"/>
                </a:solidFill>
                <a:latin typeface="Arial" panose="020B0604020202020204" pitchFamily="34" charset="0"/>
                <a:cs typeface="Arial" panose="020B0604020202020204" pitchFamily="34" charset="0"/>
              </a:rPr>
              <a:t>Maps – Old versus New</a:t>
            </a:r>
            <a:endParaRPr lang="en-US"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202014" y="933602"/>
            <a:ext cx="2715980" cy="369332"/>
          </a:xfrm>
          <a:prstGeom prst="rect">
            <a:avLst/>
          </a:prstGeom>
          <a:noFill/>
        </p:spPr>
        <p:txBody>
          <a:bodyPr wrap="square" rtlCol="0">
            <a:spAutoFit/>
          </a:bodyPr>
          <a:lstStyle/>
          <a:p>
            <a:r>
              <a:rPr lang="en-US" dirty="0" smtClean="0">
                <a:solidFill>
                  <a:schemeClr val="accent1">
                    <a:lumMod val="50000"/>
                  </a:schemeClr>
                </a:solidFill>
              </a:rPr>
              <a:t>Old Way - Very Generalized</a:t>
            </a:r>
            <a:endParaRPr lang="en-US" dirty="0">
              <a:solidFill>
                <a:schemeClr val="accent1">
                  <a:lumMod val="50000"/>
                </a:schemeClr>
              </a:solidFill>
            </a:endParaRPr>
          </a:p>
        </p:txBody>
      </p:sp>
      <p:sp>
        <p:nvSpPr>
          <p:cNvPr id="13" name="TextBox 12"/>
          <p:cNvSpPr txBox="1"/>
          <p:nvPr/>
        </p:nvSpPr>
        <p:spPr>
          <a:xfrm>
            <a:off x="3213010" y="945026"/>
            <a:ext cx="2670254" cy="369332"/>
          </a:xfrm>
          <a:prstGeom prst="rect">
            <a:avLst/>
          </a:prstGeom>
          <a:noFill/>
        </p:spPr>
        <p:txBody>
          <a:bodyPr wrap="square" rtlCol="0">
            <a:spAutoFit/>
          </a:bodyPr>
          <a:lstStyle/>
          <a:p>
            <a:r>
              <a:rPr lang="en-US" dirty="0" smtClean="0">
                <a:solidFill>
                  <a:schemeClr val="accent1">
                    <a:lumMod val="50000"/>
                  </a:schemeClr>
                </a:solidFill>
              </a:rPr>
              <a:t>New Way – More Detailed</a:t>
            </a:r>
            <a:endParaRPr lang="en-US" dirty="0">
              <a:solidFill>
                <a:schemeClr val="accent1">
                  <a:lumMod val="50000"/>
                </a:schemeClr>
              </a:solidFill>
            </a:endParaRPr>
          </a:p>
        </p:txBody>
      </p:sp>
    </p:spTree>
    <p:extLst>
      <p:ext uri="{BB962C8B-B14F-4D97-AF65-F5344CB8AC3E}">
        <p14:creationId xmlns:p14="http://schemas.microsoft.com/office/powerpoint/2010/main" val="13568179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Susceptibility </a:t>
            </a:r>
            <a:r>
              <a:rPr lang="en-US" dirty="0" smtClean="0">
                <a:solidFill>
                  <a:schemeClr val="bg1"/>
                </a:solidFill>
                <a:latin typeface="Arial" panose="020B0604020202020204" pitchFamily="34" charset="0"/>
                <a:cs typeface="Arial" panose="020B0604020202020204" pitchFamily="34" charset="0"/>
              </a:rPr>
              <a:t>Prediction</a:t>
            </a:r>
            <a:endParaRPr lang="en-US"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1333322" y="1576803"/>
            <a:ext cx="6619831" cy="5163344"/>
          </a:xfrm>
          <a:prstGeom prst="rect">
            <a:avLst/>
          </a:prstGeom>
          <a:ln>
            <a:solidFill>
              <a:srgbClr val="FF0000"/>
            </a:solidFill>
          </a:ln>
          <a:effectLst>
            <a:outerShdw blurRad="50800" dist="38100" dir="2700000" algn="tl" rotWithShape="0">
              <a:prstClr val="black">
                <a:alpha val="40000"/>
              </a:prstClr>
            </a:outerShdw>
          </a:effectLst>
        </p:spPr>
      </p:pic>
      <p:sp>
        <p:nvSpPr>
          <p:cNvPr id="2" name="TextBox 1"/>
          <p:cNvSpPr txBox="1"/>
          <p:nvPr/>
        </p:nvSpPr>
        <p:spPr>
          <a:xfrm>
            <a:off x="457200" y="956932"/>
            <a:ext cx="8336701" cy="800219"/>
          </a:xfrm>
          <a:prstGeom prst="rect">
            <a:avLst/>
          </a:prstGeom>
          <a:noFill/>
        </p:spPr>
        <p:txBody>
          <a:bodyPr wrap="square" rtlCol="0">
            <a:spAutoFit/>
          </a:bodyPr>
          <a:lstStyle/>
          <a:p>
            <a:r>
              <a:rPr lang="en-US" sz="1400" dirty="0" smtClean="0">
                <a:solidFill>
                  <a:schemeClr val="accent1">
                    <a:lumMod val="50000"/>
                  </a:schemeClr>
                </a:solidFill>
              </a:rPr>
              <a:t>The WVU Study Team has initiated </a:t>
            </a:r>
            <a:r>
              <a:rPr lang="en-US" sz="1400" dirty="0">
                <a:solidFill>
                  <a:schemeClr val="accent1">
                    <a:lumMod val="50000"/>
                  </a:schemeClr>
                </a:solidFill>
              </a:rPr>
              <a:t>a landslide susceptibility pilot for Monongalia County using a machine learning technique called </a:t>
            </a:r>
            <a:r>
              <a:rPr lang="en-US" sz="1400" b="1" dirty="0">
                <a:solidFill>
                  <a:schemeClr val="accent1">
                    <a:lumMod val="50000"/>
                  </a:schemeClr>
                </a:solidFill>
              </a:rPr>
              <a:t>Maximum Entropy Modeling</a:t>
            </a:r>
            <a:r>
              <a:rPr lang="en-US" sz="1400" dirty="0">
                <a:solidFill>
                  <a:schemeClr val="accent1">
                    <a:lumMod val="50000"/>
                  </a:schemeClr>
                </a:solidFill>
              </a:rPr>
              <a:t>.  Professor Aaron Maxwell is conducting the modeling.  </a:t>
            </a:r>
          </a:p>
          <a:p>
            <a:endParaRPr lang="en-US" dirty="0"/>
          </a:p>
        </p:txBody>
      </p:sp>
    </p:spTree>
    <p:extLst>
      <p:ext uri="{BB962C8B-B14F-4D97-AF65-F5344CB8AC3E}">
        <p14:creationId xmlns:p14="http://schemas.microsoft.com/office/powerpoint/2010/main" val="7640278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Incident Inventory</a:t>
            </a:r>
          </a:p>
        </p:txBody>
      </p:sp>
      <p:sp>
        <p:nvSpPr>
          <p:cNvPr id="5" name="Rectangle 4"/>
          <p:cNvSpPr/>
          <p:nvPr/>
        </p:nvSpPr>
        <p:spPr>
          <a:xfrm>
            <a:off x="641419" y="6095920"/>
            <a:ext cx="7576516" cy="646331"/>
          </a:xfrm>
          <a:prstGeom prst="rect">
            <a:avLst/>
          </a:prstGeom>
        </p:spPr>
        <p:txBody>
          <a:bodyPr wrap="square">
            <a:spAutoFit/>
          </a:bodyPr>
          <a:lstStyle/>
          <a:p>
            <a:pPr algn="ctr"/>
            <a:r>
              <a:rPr lang="en-US" i="1" dirty="0" smtClean="0">
                <a:solidFill>
                  <a:schemeClr val="accent1">
                    <a:lumMod val="50000"/>
                  </a:schemeClr>
                </a:solidFill>
              </a:rPr>
              <a:t>Over </a:t>
            </a:r>
            <a:r>
              <a:rPr lang="en-US" i="1" dirty="0" smtClean="0">
                <a:solidFill>
                  <a:schemeClr val="accent1">
                    <a:lumMod val="50000"/>
                  </a:schemeClr>
                </a:solidFill>
              </a:rPr>
              <a:t>75,000 </a:t>
            </a:r>
            <a:r>
              <a:rPr lang="en-US" i="1" dirty="0" smtClean="0">
                <a:solidFill>
                  <a:schemeClr val="accent1">
                    <a:lumMod val="50000"/>
                  </a:schemeClr>
                </a:solidFill>
              </a:rPr>
              <a:t>landslide incident point and polygon features have been inventories into a digital geodatabase</a:t>
            </a:r>
            <a:endParaRPr lang="en-US" i="1" dirty="0">
              <a:solidFill>
                <a:schemeClr val="accent1">
                  <a:lumMod val="50000"/>
                </a:schemeClr>
              </a:solidFill>
            </a:endParaRPr>
          </a:p>
        </p:txBody>
      </p:sp>
      <p:pic>
        <p:nvPicPr>
          <p:cNvPr id="3" name="Picture 2"/>
          <p:cNvPicPr>
            <a:picLocks noChangeAspect="1"/>
          </p:cNvPicPr>
          <p:nvPr/>
        </p:nvPicPr>
        <p:blipFill>
          <a:blip r:embed="rId2"/>
          <a:stretch>
            <a:fillRect/>
          </a:stretch>
        </p:blipFill>
        <p:spPr>
          <a:xfrm>
            <a:off x="641419" y="1440422"/>
            <a:ext cx="7524208" cy="4685895"/>
          </a:xfrm>
          <a:prstGeom prst="rect">
            <a:avLst/>
          </a:prstGeom>
          <a:ln>
            <a:solidFill>
              <a:schemeClr val="tx1"/>
            </a:solidFill>
          </a:ln>
          <a:effectLst>
            <a:outerShdw blurRad="50800" dist="38100" dir="2700000" algn="tl" rotWithShape="0">
              <a:prstClr val="black">
                <a:alpha val="40000"/>
              </a:prstClr>
            </a:outerShdw>
          </a:effectLst>
        </p:spPr>
      </p:pic>
      <p:sp>
        <p:nvSpPr>
          <p:cNvPr id="9" name="Rectangle 8"/>
          <p:cNvSpPr/>
          <p:nvPr/>
        </p:nvSpPr>
        <p:spPr>
          <a:xfrm>
            <a:off x="1688123" y="942224"/>
            <a:ext cx="6791070" cy="461665"/>
          </a:xfrm>
          <a:prstGeom prst="rect">
            <a:avLst/>
          </a:prstGeom>
        </p:spPr>
        <p:txBody>
          <a:bodyPr wrap="square">
            <a:spAutoFit/>
          </a:bodyPr>
          <a:lstStyle/>
          <a:p>
            <a:r>
              <a:rPr lang="en-US" sz="2400" i="1" dirty="0" smtClean="0">
                <a:hlinkClick r:id="rId3"/>
              </a:rPr>
              <a:t>www.mapWV.gov/Landslide</a:t>
            </a:r>
            <a:r>
              <a:rPr lang="en-US" sz="2400" i="1" dirty="0" smtClean="0"/>
              <a:t> (in development)</a:t>
            </a:r>
            <a:endParaRPr lang="en-US" sz="2400" i="1" dirty="0"/>
          </a:p>
        </p:txBody>
      </p:sp>
    </p:spTree>
    <p:extLst>
      <p:ext uri="{BB962C8B-B14F-4D97-AF65-F5344CB8AC3E}">
        <p14:creationId xmlns:p14="http://schemas.microsoft.com/office/powerpoint/2010/main" val="36065267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688123" y="942224"/>
            <a:ext cx="6791070" cy="461665"/>
          </a:xfrm>
          <a:prstGeom prst="rect">
            <a:avLst/>
          </a:prstGeom>
        </p:spPr>
        <p:txBody>
          <a:bodyPr wrap="square">
            <a:spAutoFit/>
          </a:bodyPr>
          <a:lstStyle/>
          <a:p>
            <a:r>
              <a:rPr lang="en-US" sz="2400" i="1" dirty="0" smtClean="0">
                <a:hlinkClick r:id="rId2"/>
              </a:rPr>
              <a:t>www.mapWV.gov/Landslide</a:t>
            </a:r>
            <a:r>
              <a:rPr lang="en-US" sz="2400" i="1" dirty="0" smtClean="0"/>
              <a:t> (in development)</a:t>
            </a:r>
            <a:endParaRPr lang="en-US" sz="2400" i="1" dirty="0"/>
          </a:p>
        </p:txBody>
      </p:sp>
      <p:sp>
        <p:nvSpPr>
          <p:cNvPr id="12"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Incident Inventory</a:t>
            </a:r>
          </a:p>
        </p:txBody>
      </p:sp>
      <p:sp>
        <p:nvSpPr>
          <p:cNvPr id="5" name="Rectangle 4"/>
          <p:cNvSpPr/>
          <p:nvPr/>
        </p:nvSpPr>
        <p:spPr>
          <a:xfrm>
            <a:off x="641419" y="6095920"/>
            <a:ext cx="7576516" cy="646331"/>
          </a:xfrm>
          <a:prstGeom prst="rect">
            <a:avLst/>
          </a:prstGeom>
        </p:spPr>
        <p:txBody>
          <a:bodyPr wrap="square">
            <a:spAutoFit/>
          </a:bodyPr>
          <a:lstStyle/>
          <a:p>
            <a:pPr algn="ctr"/>
            <a:r>
              <a:rPr lang="en-US" i="1" dirty="0" smtClean="0">
                <a:solidFill>
                  <a:schemeClr val="accent1">
                    <a:lumMod val="50000"/>
                  </a:schemeClr>
                </a:solidFill>
              </a:rPr>
              <a:t>Over </a:t>
            </a:r>
            <a:r>
              <a:rPr lang="en-US" i="1" dirty="0" smtClean="0">
                <a:solidFill>
                  <a:schemeClr val="accent1">
                    <a:lumMod val="50000"/>
                  </a:schemeClr>
                </a:solidFill>
              </a:rPr>
              <a:t>75,000 </a:t>
            </a:r>
            <a:r>
              <a:rPr lang="en-US" i="1" dirty="0" smtClean="0">
                <a:solidFill>
                  <a:schemeClr val="accent1">
                    <a:lumMod val="50000"/>
                  </a:schemeClr>
                </a:solidFill>
              </a:rPr>
              <a:t>landslide incident point and polygon features have been inventories into a digital geodatabase</a:t>
            </a:r>
            <a:endParaRPr lang="en-US" i="1" dirty="0">
              <a:solidFill>
                <a:schemeClr val="accent1">
                  <a:lumMod val="50000"/>
                </a:schemeClr>
              </a:solidFill>
            </a:endParaRPr>
          </a:p>
        </p:txBody>
      </p:sp>
      <p:pic>
        <p:nvPicPr>
          <p:cNvPr id="8"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5288" y="1431713"/>
            <a:ext cx="7474712" cy="3678899"/>
          </a:xfrm>
          <a:ln>
            <a:solidFill>
              <a:schemeClr val="tx1"/>
            </a:solidFill>
          </a:ln>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9680" y="3638016"/>
            <a:ext cx="3407932" cy="1989909"/>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897576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688123" y="942224"/>
            <a:ext cx="6791070" cy="461665"/>
          </a:xfrm>
          <a:prstGeom prst="rect">
            <a:avLst/>
          </a:prstGeom>
        </p:spPr>
        <p:txBody>
          <a:bodyPr wrap="square">
            <a:spAutoFit/>
          </a:bodyPr>
          <a:lstStyle/>
          <a:p>
            <a:r>
              <a:rPr lang="en-US" sz="2400" i="1" dirty="0" smtClean="0">
                <a:hlinkClick r:id="rId2"/>
              </a:rPr>
              <a:t>www.mapWV.gov/Landslide</a:t>
            </a:r>
            <a:r>
              <a:rPr lang="en-US" sz="2400" i="1" dirty="0" smtClean="0"/>
              <a:t> (in development)</a:t>
            </a:r>
            <a:endParaRPr lang="en-US" sz="2400" i="1" dirty="0"/>
          </a:p>
        </p:txBody>
      </p:sp>
      <p:sp>
        <p:nvSpPr>
          <p:cNvPr id="12"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Incident Inventory</a:t>
            </a:r>
          </a:p>
        </p:txBody>
      </p:sp>
      <p:sp>
        <p:nvSpPr>
          <p:cNvPr id="5" name="Rectangle 4"/>
          <p:cNvSpPr/>
          <p:nvPr/>
        </p:nvSpPr>
        <p:spPr>
          <a:xfrm>
            <a:off x="148046" y="6095920"/>
            <a:ext cx="8551817" cy="646331"/>
          </a:xfrm>
          <a:prstGeom prst="rect">
            <a:avLst/>
          </a:prstGeom>
        </p:spPr>
        <p:txBody>
          <a:bodyPr wrap="square">
            <a:spAutoFit/>
          </a:bodyPr>
          <a:lstStyle/>
          <a:p>
            <a:pPr algn="ctr"/>
            <a:r>
              <a:rPr lang="en-US" dirty="0" smtClean="0"/>
              <a:t>According to Dr. Kite “Looks </a:t>
            </a:r>
            <a:r>
              <a:rPr lang="en-US" dirty="0"/>
              <a:t>to be in the 5000-8000 square meter range in total.   One of the biggest observed slides I know about in the </a:t>
            </a:r>
            <a:r>
              <a:rPr lang="en-US" dirty="0" smtClean="0"/>
              <a:t>state”. Feb 25, 2019</a:t>
            </a:r>
            <a:endParaRPr lang="en-US" i="1" dirty="0">
              <a:solidFill>
                <a:schemeClr val="accent1">
                  <a:lumMod val="50000"/>
                </a:schemeClr>
              </a:solidFill>
            </a:endParaRPr>
          </a:p>
        </p:txBody>
      </p:sp>
      <p:sp>
        <p:nvSpPr>
          <p:cNvPr id="2" name="Content Placeholder 1"/>
          <p:cNvSpPr>
            <a:spLocks noGrp="1"/>
          </p:cNvSpPr>
          <p:nvPr>
            <p:ph idx="1"/>
          </p:nvPr>
        </p:nvSpPr>
        <p:spPr/>
        <p:txBody>
          <a:bodyPr/>
          <a:lstStyle/>
          <a:p>
            <a:endParaRPr lang="en-US"/>
          </a:p>
        </p:txBody>
      </p:sp>
      <p:pic>
        <p:nvPicPr>
          <p:cNvPr id="3" name="Picture 2"/>
          <p:cNvPicPr>
            <a:picLocks noChangeAspect="1"/>
          </p:cNvPicPr>
          <p:nvPr/>
        </p:nvPicPr>
        <p:blipFill>
          <a:blip r:embed="rId3"/>
          <a:stretch>
            <a:fillRect/>
          </a:stretch>
        </p:blipFill>
        <p:spPr>
          <a:xfrm>
            <a:off x="322218" y="1549939"/>
            <a:ext cx="6705599" cy="4528871"/>
          </a:xfrm>
          <a:prstGeom prst="rect">
            <a:avLst/>
          </a:prstGeom>
          <a:ln>
            <a:solidFill>
              <a:schemeClr val="tx1"/>
            </a:solidFill>
          </a:ln>
          <a:effectLst>
            <a:outerShdw blurRad="50800" dist="38100" dir="2700000" algn="tl" rotWithShape="0">
              <a:prstClr val="black">
                <a:alpha val="40000"/>
              </a:prstClr>
            </a:outerShdw>
          </a:effectLst>
        </p:spPr>
      </p:pic>
      <p:pic>
        <p:nvPicPr>
          <p:cNvPr id="4" name="Picture 3"/>
          <p:cNvPicPr>
            <a:picLocks noChangeAspect="1"/>
          </p:cNvPicPr>
          <p:nvPr/>
        </p:nvPicPr>
        <p:blipFill>
          <a:blip r:embed="rId4"/>
          <a:stretch>
            <a:fillRect/>
          </a:stretch>
        </p:blipFill>
        <p:spPr>
          <a:xfrm>
            <a:off x="6057239" y="4435548"/>
            <a:ext cx="2309403" cy="1741415"/>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912494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688123" y="942224"/>
            <a:ext cx="6245386" cy="461665"/>
          </a:xfrm>
          <a:prstGeom prst="rect">
            <a:avLst/>
          </a:prstGeom>
        </p:spPr>
        <p:txBody>
          <a:bodyPr wrap="square">
            <a:spAutoFit/>
          </a:bodyPr>
          <a:lstStyle/>
          <a:p>
            <a:r>
              <a:rPr lang="en-US" sz="2400" i="1" dirty="0" smtClean="0"/>
              <a:t>Two </a:t>
            </a:r>
            <a:r>
              <a:rPr lang="en-US" sz="2400" i="1" dirty="0" err="1" smtClean="0"/>
              <a:t>StoryMaps</a:t>
            </a:r>
            <a:r>
              <a:rPr lang="en-US" sz="2400" i="1" dirty="0" smtClean="0"/>
              <a:t> In Development</a:t>
            </a:r>
            <a:endParaRPr lang="en-US" sz="2400" i="1" dirty="0"/>
          </a:p>
        </p:txBody>
      </p:sp>
      <p:sp>
        <p:nvSpPr>
          <p:cNvPr id="12"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a:t>
            </a:r>
            <a:r>
              <a:rPr lang="en-US" dirty="0" smtClean="0">
                <a:solidFill>
                  <a:schemeClr val="bg1"/>
                </a:solidFill>
                <a:latin typeface="Arial" panose="020B0604020202020204" pitchFamily="34" charset="0"/>
                <a:cs typeface="Arial" panose="020B0604020202020204" pitchFamily="34" charset="0"/>
              </a:rPr>
              <a:t>Outreach Material</a:t>
            </a:r>
            <a:endParaRPr lang="en-US" dirty="0">
              <a:solidFill>
                <a:schemeClr val="bg1"/>
              </a:solidFill>
              <a:latin typeface="Arial" panose="020B0604020202020204" pitchFamily="34" charset="0"/>
              <a:cs typeface="Arial" panose="020B0604020202020204" pitchFamily="34" charset="0"/>
            </a:endParaRPr>
          </a:p>
        </p:txBody>
      </p:sp>
      <p:sp>
        <p:nvSpPr>
          <p:cNvPr id="2" name="Content Placeholder 1"/>
          <p:cNvSpPr>
            <a:spLocks noGrp="1"/>
          </p:cNvSpPr>
          <p:nvPr>
            <p:ph idx="1"/>
          </p:nvPr>
        </p:nvSpPr>
        <p:spPr>
          <a:xfrm>
            <a:off x="223701" y="1576486"/>
            <a:ext cx="3181351" cy="1683929"/>
          </a:xfrm>
        </p:spPr>
        <p:txBody>
          <a:bodyPr>
            <a:normAutofit/>
          </a:bodyPr>
          <a:lstStyle/>
          <a:p>
            <a:pPr marL="457200" lvl="1" indent="0">
              <a:buNone/>
            </a:pPr>
            <a:r>
              <a:rPr lang="en-US" sz="1800" dirty="0" smtClean="0">
                <a:hlinkClick r:id="rId2"/>
              </a:rPr>
              <a:t>West Virginia Landslides and Slide-Prone Areas, WVGES 1976</a:t>
            </a:r>
            <a:endParaRPr lang="en-US" sz="1800" dirty="0"/>
          </a:p>
        </p:txBody>
      </p:sp>
      <p:sp>
        <p:nvSpPr>
          <p:cNvPr id="11" name="Content Placeholder 1"/>
          <p:cNvSpPr txBox="1">
            <a:spLocks/>
          </p:cNvSpPr>
          <p:nvPr/>
        </p:nvSpPr>
        <p:spPr>
          <a:xfrm>
            <a:off x="223701" y="4411991"/>
            <a:ext cx="2997109" cy="560603"/>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smtClean="0">
                <a:hlinkClick r:id="rId3"/>
              </a:rPr>
              <a:t>Causes of Landslides in Mountain State, West Virginia</a:t>
            </a:r>
            <a:endParaRPr lang="en-US" sz="2000" dirty="0" smtClean="0"/>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0810" y="1619226"/>
            <a:ext cx="4302331" cy="2179190"/>
          </a:xfrm>
          <a:prstGeom prst="rect">
            <a:avLst/>
          </a:prstGeom>
          <a:ln>
            <a:solidFill>
              <a:schemeClr val="tx1"/>
            </a:solidFill>
          </a:ln>
          <a:effectLst>
            <a:outerShdw blurRad="50800" dist="38100" dir="2700000" algn="tl" rotWithShape="0">
              <a:prstClr val="black">
                <a:alpha val="40000"/>
              </a:prstClr>
            </a:outerShdw>
          </a:effectLst>
        </p:spPr>
      </p:pic>
      <p:sp>
        <p:nvSpPr>
          <p:cNvPr id="14" name="TextBox 13"/>
          <p:cNvSpPr txBox="1"/>
          <p:nvPr/>
        </p:nvSpPr>
        <p:spPr>
          <a:xfrm>
            <a:off x="1368902" y="3465387"/>
            <a:ext cx="1851908" cy="307777"/>
          </a:xfrm>
          <a:prstGeom prst="rect">
            <a:avLst/>
          </a:prstGeom>
          <a:noFill/>
        </p:spPr>
        <p:txBody>
          <a:bodyPr wrap="square" rtlCol="0">
            <a:spAutoFit/>
          </a:bodyPr>
          <a:lstStyle/>
          <a:p>
            <a:r>
              <a:rPr lang="en-US" sz="1400" dirty="0">
                <a:hlinkClick r:id="rId2"/>
              </a:rPr>
              <a:t>https://arcg.is/1KDnvq</a:t>
            </a:r>
            <a:endParaRPr lang="en-US" sz="1400" dirty="0"/>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0810" y="4182207"/>
            <a:ext cx="4450376" cy="2268453"/>
          </a:xfrm>
          <a:prstGeom prst="rect">
            <a:avLst/>
          </a:prstGeom>
          <a:ln>
            <a:solidFill>
              <a:schemeClr val="tx1"/>
            </a:solidFill>
          </a:ln>
          <a:effectLst>
            <a:outerShdw blurRad="50800" dist="38100" dir="2700000" algn="tl" rotWithShape="0">
              <a:prstClr val="black">
                <a:alpha val="40000"/>
              </a:prstClr>
            </a:outerShdw>
          </a:effectLst>
        </p:spPr>
      </p:pic>
      <p:sp>
        <p:nvSpPr>
          <p:cNvPr id="16" name="TextBox 15"/>
          <p:cNvSpPr txBox="1"/>
          <p:nvPr/>
        </p:nvSpPr>
        <p:spPr>
          <a:xfrm>
            <a:off x="1597929" y="6173661"/>
            <a:ext cx="1622881" cy="276999"/>
          </a:xfrm>
          <a:prstGeom prst="rect">
            <a:avLst/>
          </a:prstGeom>
          <a:noFill/>
        </p:spPr>
        <p:txBody>
          <a:bodyPr wrap="square" rtlCol="0">
            <a:spAutoFit/>
          </a:bodyPr>
          <a:lstStyle/>
          <a:p>
            <a:r>
              <a:rPr lang="en-US" sz="1200" dirty="0">
                <a:hlinkClick r:id="rId3"/>
              </a:rPr>
              <a:t>https://arcg.is/1SW0Sn</a:t>
            </a:r>
            <a:endParaRPr lang="en-US" sz="1200" dirty="0"/>
          </a:p>
        </p:txBody>
      </p:sp>
    </p:spTree>
    <p:extLst>
      <p:ext uri="{BB962C8B-B14F-4D97-AF65-F5344CB8AC3E}">
        <p14:creationId xmlns:p14="http://schemas.microsoft.com/office/powerpoint/2010/main" val="29521548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smtClean="0">
                <a:solidFill>
                  <a:schemeClr val="bg1"/>
                </a:solidFill>
                <a:latin typeface="Arial" panose="020B0604020202020204" pitchFamily="34" charset="0"/>
                <a:cs typeface="Arial" panose="020B0604020202020204" pitchFamily="34" charset="0"/>
              </a:rPr>
              <a:t>HMGP Landslide FY19 1</a:t>
            </a:r>
            <a:r>
              <a:rPr lang="en-US" sz="3600" baseline="30000" dirty="0" smtClean="0">
                <a:solidFill>
                  <a:schemeClr val="bg1"/>
                </a:solidFill>
                <a:latin typeface="Arial" panose="020B0604020202020204" pitchFamily="34" charset="0"/>
                <a:cs typeface="Arial" panose="020B0604020202020204" pitchFamily="34" charset="0"/>
              </a:rPr>
              <a:t>st</a:t>
            </a:r>
            <a:r>
              <a:rPr lang="en-US" sz="3600" dirty="0" smtClean="0">
                <a:solidFill>
                  <a:schemeClr val="bg1"/>
                </a:solidFill>
                <a:latin typeface="Arial" panose="020B0604020202020204" pitchFamily="34" charset="0"/>
                <a:cs typeface="Arial" panose="020B0604020202020204" pitchFamily="34" charset="0"/>
              </a:rPr>
              <a:t> Quarterly Report </a:t>
            </a:r>
            <a:endParaRPr lang="en-US" sz="3600"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1007981" y="1384450"/>
            <a:ext cx="6585893" cy="5332523"/>
          </a:xfrm>
          <a:prstGeom prst="rect">
            <a:avLst/>
          </a:prstGeom>
        </p:spPr>
      </p:pic>
      <p:sp>
        <p:nvSpPr>
          <p:cNvPr id="7" name="TextBox 6"/>
          <p:cNvSpPr txBox="1"/>
          <p:nvPr/>
        </p:nvSpPr>
        <p:spPr>
          <a:xfrm>
            <a:off x="2511764" y="964759"/>
            <a:ext cx="4716603" cy="369332"/>
          </a:xfrm>
          <a:prstGeom prst="rect">
            <a:avLst/>
          </a:prstGeom>
          <a:noFill/>
        </p:spPr>
        <p:txBody>
          <a:bodyPr wrap="square" rtlCol="0">
            <a:spAutoFit/>
          </a:bodyPr>
          <a:lstStyle/>
          <a:p>
            <a:r>
              <a:rPr lang="en-US" i="1" dirty="0" smtClean="0">
                <a:solidFill>
                  <a:schemeClr val="accent1">
                    <a:lumMod val="50000"/>
                  </a:schemeClr>
                </a:solidFill>
              </a:rPr>
              <a:t>Five Major Landslide Goals and Deliverables</a:t>
            </a:r>
            <a:endParaRPr lang="en-US" i="1" dirty="0">
              <a:solidFill>
                <a:schemeClr val="accent1">
                  <a:lumMod val="50000"/>
                </a:schemeClr>
              </a:solidFill>
            </a:endParaRPr>
          </a:p>
        </p:txBody>
      </p:sp>
      <p:sp>
        <p:nvSpPr>
          <p:cNvPr id="2" name="TextBox 1"/>
          <p:cNvSpPr txBox="1"/>
          <p:nvPr/>
        </p:nvSpPr>
        <p:spPr>
          <a:xfrm>
            <a:off x="2046516" y="2966540"/>
            <a:ext cx="6043748" cy="461665"/>
          </a:xfrm>
          <a:prstGeom prst="rect">
            <a:avLst/>
          </a:prstGeom>
          <a:noFill/>
        </p:spPr>
        <p:txBody>
          <a:bodyPr wrap="square" rtlCol="0">
            <a:spAutoFit/>
          </a:bodyPr>
          <a:lstStyle/>
          <a:p>
            <a:pPr marL="171450" indent="-171450">
              <a:buFont typeface="Arial" panose="020B0604020202020204" pitchFamily="34" charset="0"/>
              <a:buChar char="•"/>
            </a:pPr>
            <a:r>
              <a:rPr lang="en-US" sz="1200" dirty="0" smtClean="0">
                <a:solidFill>
                  <a:srgbClr val="FF0000"/>
                </a:solidFill>
              </a:rPr>
              <a:t>Q2: Published 41 landslide incidence data with photos</a:t>
            </a:r>
          </a:p>
          <a:p>
            <a:pPr marL="171450" indent="-171450">
              <a:buFont typeface="Arial" panose="020B0604020202020204" pitchFamily="34" charset="0"/>
              <a:buChar char="•"/>
            </a:pPr>
            <a:r>
              <a:rPr lang="en-US" sz="1200" dirty="0" smtClean="0">
                <a:solidFill>
                  <a:srgbClr val="FF0000"/>
                </a:solidFill>
              </a:rPr>
              <a:t>Q2: Mapped 1100 incidence points using 1m Lidar-derived DEM</a:t>
            </a:r>
            <a:endParaRPr lang="en-US" sz="1200" dirty="0">
              <a:solidFill>
                <a:srgbClr val="FF0000"/>
              </a:solidFill>
            </a:endParaRPr>
          </a:p>
        </p:txBody>
      </p:sp>
      <p:sp>
        <p:nvSpPr>
          <p:cNvPr id="6" name="TextBox 5"/>
          <p:cNvSpPr txBox="1"/>
          <p:nvPr/>
        </p:nvSpPr>
        <p:spPr>
          <a:xfrm>
            <a:off x="1848191" y="4777388"/>
            <a:ext cx="6043748" cy="461665"/>
          </a:xfrm>
          <a:prstGeom prst="rect">
            <a:avLst/>
          </a:prstGeom>
          <a:noFill/>
        </p:spPr>
        <p:txBody>
          <a:bodyPr wrap="square" rtlCol="0">
            <a:spAutoFit/>
          </a:bodyPr>
          <a:lstStyle/>
          <a:p>
            <a:pPr marL="171450" indent="-171450">
              <a:buFont typeface="Arial" panose="020B0604020202020204" pitchFamily="34" charset="0"/>
              <a:buChar char="•"/>
            </a:pPr>
            <a:r>
              <a:rPr lang="en-US" sz="1200" dirty="0" smtClean="0">
                <a:solidFill>
                  <a:srgbClr val="FF0000"/>
                </a:solidFill>
              </a:rPr>
              <a:t>Q2: Dominant Soil Parent Material variable was added to </a:t>
            </a:r>
            <a:r>
              <a:rPr lang="en-US" sz="1200" dirty="0" err="1" smtClean="0">
                <a:solidFill>
                  <a:srgbClr val="FF0000"/>
                </a:solidFill>
              </a:rPr>
              <a:t>gSSURGO</a:t>
            </a:r>
            <a:endParaRPr lang="en-US" sz="1200" dirty="0" smtClean="0">
              <a:solidFill>
                <a:srgbClr val="FF0000"/>
              </a:solidFill>
            </a:endParaRPr>
          </a:p>
          <a:p>
            <a:pPr marL="171450" indent="-171450">
              <a:buFont typeface="Arial" panose="020B0604020202020204" pitchFamily="34" charset="0"/>
              <a:buChar char="•"/>
            </a:pPr>
            <a:r>
              <a:rPr lang="en-US" sz="1200" dirty="0" smtClean="0">
                <a:solidFill>
                  <a:srgbClr val="FF0000"/>
                </a:solidFill>
              </a:rPr>
              <a:t>Q2: Road and Stream layer was prepared for modelling</a:t>
            </a:r>
            <a:endParaRPr lang="en-US" sz="1200" dirty="0">
              <a:solidFill>
                <a:srgbClr val="FF0000"/>
              </a:solidFill>
            </a:endParaRPr>
          </a:p>
        </p:txBody>
      </p:sp>
      <p:sp>
        <p:nvSpPr>
          <p:cNvPr id="8" name="TextBox 7"/>
          <p:cNvSpPr txBox="1"/>
          <p:nvPr/>
        </p:nvSpPr>
        <p:spPr>
          <a:xfrm>
            <a:off x="1699159" y="6439974"/>
            <a:ext cx="6043748" cy="276999"/>
          </a:xfrm>
          <a:prstGeom prst="rect">
            <a:avLst/>
          </a:prstGeom>
          <a:noFill/>
        </p:spPr>
        <p:txBody>
          <a:bodyPr wrap="square" rtlCol="0">
            <a:spAutoFit/>
          </a:bodyPr>
          <a:lstStyle/>
          <a:p>
            <a:pPr marL="171450" indent="-171450">
              <a:buFont typeface="Arial" panose="020B0604020202020204" pitchFamily="34" charset="0"/>
              <a:buChar char="•"/>
            </a:pPr>
            <a:r>
              <a:rPr lang="en-US" sz="1200" dirty="0" smtClean="0">
                <a:solidFill>
                  <a:srgbClr val="FF0000"/>
                </a:solidFill>
              </a:rPr>
              <a:t>Q2: Continued modelling with new input variables</a:t>
            </a:r>
          </a:p>
        </p:txBody>
      </p:sp>
    </p:spTree>
    <p:extLst>
      <p:ext uri="{BB962C8B-B14F-4D97-AF65-F5344CB8AC3E}">
        <p14:creationId xmlns:p14="http://schemas.microsoft.com/office/powerpoint/2010/main" val="15996434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smtClean="0">
                <a:solidFill>
                  <a:schemeClr val="bg1"/>
                </a:solidFill>
                <a:latin typeface="Arial" panose="020B0604020202020204" pitchFamily="34" charset="0"/>
                <a:cs typeface="Arial" panose="020B0604020202020204" pitchFamily="34" charset="0"/>
              </a:rPr>
              <a:t>HMGP Landslide Quarterly Report (Cont.) </a:t>
            </a:r>
            <a:endParaRPr lang="en-US" sz="3600"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933449" y="1743960"/>
            <a:ext cx="7469197" cy="3891295"/>
          </a:xfrm>
          <a:prstGeom prst="rect">
            <a:avLst/>
          </a:prstGeom>
        </p:spPr>
      </p:pic>
      <p:sp>
        <p:nvSpPr>
          <p:cNvPr id="6" name="TextBox 5"/>
          <p:cNvSpPr txBox="1"/>
          <p:nvPr/>
        </p:nvSpPr>
        <p:spPr>
          <a:xfrm>
            <a:off x="2309745" y="1144514"/>
            <a:ext cx="4716603" cy="369332"/>
          </a:xfrm>
          <a:prstGeom prst="rect">
            <a:avLst/>
          </a:prstGeom>
          <a:noFill/>
        </p:spPr>
        <p:txBody>
          <a:bodyPr wrap="square" rtlCol="0">
            <a:spAutoFit/>
          </a:bodyPr>
          <a:lstStyle/>
          <a:p>
            <a:r>
              <a:rPr lang="en-US" i="1" dirty="0" smtClean="0">
                <a:solidFill>
                  <a:schemeClr val="accent1">
                    <a:lumMod val="50000"/>
                  </a:schemeClr>
                </a:solidFill>
              </a:rPr>
              <a:t>Five Major Landslide Goals and Deliverables</a:t>
            </a:r>
            <a:endParaRPr lang="en-US" i="1" dirty="0">
              <a:solidFill>
                <a:schemeClr val="accent1">
                  <a:lumMod val="50000"/>
                </a:schemeClr>
              </a:solidFill>
            </a:endParaRPr>
          </a:p>
        </p:txBody>
      </p:sp>
      <p:sp>
        <p:nvSpPr>
          <p:cNvPr id="5" name="TextBox 4"/>
          <p:cNvSpPr txBox="1"/>
          <p:nvPr/>
        </p:nvSpPr>
        <p:spPr>
          <a:xfrm>
            <a:off x="1045030" y="5726869"/>
            <a:ext cx="7271655" cy="461665"/>
          </a:xfrm>
          <a:prstGeom prst="rect">
            <a:avLst/>
          </a:prstGeom>
          <a:noFill/>
        </p:spPr>
        <p:txBody>
          <a:bodyPr wrap="square" rtlCol="0">
            <a:spAutoFit/>
          </a:bodyPr>
          <a:lstStyle/>
          <a:p>
            <a:pPr marL="171450" indent="-171450">
              <a:buFont typeface="Arial" panose="020B0604020202020204" pitchFamily="34" charset="0"/>
              <a:buChar char="•"/>
            </a:pPr>
            <a:r>
              <a:rPr lang="en-US" sz="1200" dirty="0" smtClean="0">
                <a:solidFill>
                  <a:srgbClr val="FF0000"/>
                </a:solidFill>
              </a:rPr>
              <a:t>Q2: Published new operational, reference and background layers to Landslide Inventory Tool</a:t>
            </a:r>
          </a:p>
          <a:p>
            <a:pPr marL="171450" indent="-171450">
              <a:buFont typeface="Arial" panose="020B0604020202020204" pitchFamily="34" charset="0"/>
              <a:buChar char="•"/>
            </a:pPr>
            <a:r>
              <a:rPr lang="en-US" sz="1200" dirty="0" smtClean="0">
                <a:solidFill>
                  <a:srgbClr val="FF0000"/>
                </a:solidFill>
              </a:rPr>
              <a:t>Q2: Started developing two online Story Maps </a:t>
            </a:r>
          </a:p>
        </p:txBody>
      </p:sp>
    </p:spTree>
    <p:extLst>
      <p:ext uri="{BB962C8B-B14F-4D97-AF65-F5344CB8AC3E}">
        <p14:creationId xmlns:p14="http://schemas.microsoft.com/office/powerpoint/2010/main" val="8506617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a:spLocks noGrp="1"/>
          </p:cNvSpPr>
          <p:nvPr>
            <p:ph idx="1"/>
          </p:nvPr>
        </p:nvSpPr>
        <p:spPr>
          <a:xfrm>
            <a:off x="145921" y="1047536"/>
            <a:ext cx="5542271" cy="3694591"/>
          </a:xfrm>
          <a:solidFill>
            <a:schemeClr val="accent4">
              <a:lumMod val="20000"/>
              <a:lumOff val="80000"/>
            </a:schemeClr>
          </a:solidFill>
        </p:spPr>
        <p:txBody>
          <a:bodyPr>
            <a:normAutofit fontScale="70000" lnSpcReduction="20000"/>
          </a:bodyPr>
          <a:lstStyle/>
          <a:p>
            <a:pPr marL="0" indent="0" algn="ctr">
              <a:buNone/>
            </a:pPr>
            <a:r>
              <a:rPr lang="en-US" sz="4000" b="1" dirty="0">
                <a:solidFill>
                  <a:schemeClr val="accent1">
                    <a:lumMod val="50000"/>
                  </a:schemeClr>
                </a:solidFill>
                <a:latin typeface="Arial" panose="020B0604020202020204" pitchFamily="34" charset="0"/>
                <a:cs typeface="Arial" panose="020B0604020202020204" pitchFamily="34" charset="0"/>
              </a:rPr>
              <a:t>Goals</a:t>
            </a:r>
          </a:p>
          <a:p>
            <a:pPr>
              <a:lnSpc>
                <a:spcPct val="100000"/>
              </a:lnSpc>
            </a:pPr>
            <a:r>
              <a:rPr lang="en-US" dirty="0">
                <a:latin typeface="Arial" panose="020B0604020202020204" pitchFamily="34" charset="0"/>
                <a:cs typeface="Arial" panose="020B0604020202020204" pitchFamily="34" charset="0"/>
              </a:rPr>
              <a:t>Develop a landslide inventory</a:t>
            </a:r>
          </a:p>
          <a:p>
            <a:pPr>
              <a:lnSpc>
                <a:spcPct val="100000"/>
              </a:lnSpc>
            </a:pPr>
            <a:r>
              <a:rPr lang="en-US" dirty="0" smtClean="0">
                <a:latin typeface="Arial" panose="020B0604020202020204" pitchFamily="34" charset="0"/>
                <a:cs typeface="Arial" panose="020B0604020202020204" pitchFamily="34" charset="0"/>
              </a:rPr>
              <a:t>Create valid </a:t>
            </a:r>
            <a:r>
              <a:rPr lang="en-US" dirty="0">
                <a:latin typeface="Arial" panose="020B0604020202020204" pitchFamily="34" charset="0"/>
                <a:cs typeface="Arial" panose="020B0604020202020204" pitchFamily="34" charset="0"/>
              </a:rPr>
              <a:t>landslide models for specific WV regions</a:t>
            </a:r>
          </a:p>
          <a:p>
            <a:pPr>
              <a:lnSpc>
                <a:spcPct val="100000"/>
              </a:lnSpc>
            </a:pPr>
            <a:r>
              <a:rPr lang="en-US" dirty="0">
                <a:latin typeface="Arial" panose="020B0604020202020204" pitchFamily="34" charset="0"/>
                <a:cs typeface="Arial" panose="020B0604020202020204" pitchFamily="34" charset="0"/>
              </a:rPr>
              <a:t>Generate county-level resolution landslide maps</a:t>
            </a:r>
          </a:p>
          <a:p>
            <a:pPr>
              <a:lnSpc>
                <a:spcPct val="100000"/>
              </a:lnSpc>
            </a:pPr>
            <a:r>
              <a:rPr lang="en-US" dirty="0">
                <a:latin typeface="Arial" panose="020B0604020202020204" pitchFamily="34" charset="0"/>
                <a:cs typeface="Arial" panose="020B0604020202020204" pitchFamily="34" charset="0"/>
              </a:rPr>
              <a:t>Create an interactive web map application for displaying landslide models and </a:t>
            </a:r>
            <a:r>
              <a:rPr lang="en-US" dirty="0" smtClean="0">
                <a:latin typeface="Arial" panose="020B0604020202020204" pitchFamily="34" charset="0"/>
                <a:cs typeface="Arial" panose="020B0604020202020204" pitchFamily="34" charset="0"/>
              </a:rPr>
              <a:t>variables</a:t>
            </a:r>
            <a:endParaRPr lang="en-US" dirty="0">
              <a:latin typeface="Arial" panose="020B0604020202020204" pitchFamily="34" charset="0"/>
              <a:cs typeface="Arial" panose="020B0604020202020204" pitchFamily="34" charset="0"/>
            </a:endParaRPr>
          </a:p>
          <a:p>
            <a:pPr>
              <a:lnSpc>
                <a:spcPct val="100000"/>
              </a:lnSpc>
            </a:pPr>
            <a:r>
              <a:rPr lang="en-US" dirty="0">
                <a:latin typeface="Arial" panose="020B0604020202020204" pitchFamily="34" charset="0"/>
                <a:cs typeface="Arial" panose="020B0604020202020204" pitchFamily="34" charset="0"/>
              </a:rPr>
              <a:t>Use the new landslide models and information to update the State Hazard Mitigation Plan</a:t>
            </a:r>
            <a:endParaRPr lang="en-US" sz="2700" dirty="0">
              <a:solidFill>
                <a:schemeClr val="accent1">
                  <a:lumMod val="50000"/>
                </a:schemeClr>
              </a:solidFill>
              <a:latin typeface="Arial" panose="020B0604020202020204" pitchFamily="34" charset="0"/>
              <a:cs typeface="Arial" panose="020B0604020202020204" pitchFamily="34" charset="0"/>
            </a:endParaRPr>
          </a:p>
        </p:txBody>
      </p:sp>
      <p:sp>
        <p:nvSpPr>
          <p:cNvPr id="13" name="TextBox 12"/>
          <p:cNvSpPr txBox="1"/>
          <p:nvPr/>
        </p:nvSpPr>
        <p:spPr>
          <a:xfrm>
            <a:off x="145921" y="4932015"/>
            <a:ext cx="5619153" cy="830997"/>
          </a:xfrm>
          <a:prstGeom prst="rect">
            <a:avLst/>
          </a:prstGeom>
          <a:solidFill>
            <a:schemeClr val="accent4">
              <a:lumMod val="40000"/>
              <a:lumOff val="60000"/>
            </a:schemeClr>
          </a:solidFill>
          <a:scene3d>
            <a:camera prst="orthographicFront"/>
            <a:lightRig rig="threePt" dir="t"/>
          </a:scene3d>
          <a:sp3d>
            <a:bevelT/>
          </a:sp3d>
        </p:spPr>
        <p:txBody>
          <a:bodyPr wrap="square" rtlCol="0">
            <a:spAutoFit/>
          </a:bodyPr>
          <a:lstStyle/>
          <a:p>
            <a:pPr algn="ctr"/>
            <a:r>
              <a:rPr lang="en-US" sz="4800" b="1"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QUESTIONS?</a:t>
            </a:r>
            <a:endParaRPr lang="en-US" sz="4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379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3765" y="1047536"/>
            <a:ext cx="3045770" cy="45769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4" name="TextBox 13"/>
          <p:cNvSpPr txBox="1"/>
          <p:nvPr/>
        </p:nvSpPr>
        <p:spPr>
          <a:xfrm>
            <a:off x="6771458" y="5212169"/>
            <a:ext cx="1970480" cy="507831"/>
          </a:xfrm>
          <a:prstGeom prst="rect">
            <a:avLst/>
          </a:prstGeom>
          <a:solidFill>
            <a:schemeClr val="tx1"/>
          </a:solidFill>
        </p:spPr>
        <p:txBody>
          <a:bodyPr wrap="square" rtlCol="0">
            <a:spAutoFit/>
          </a:bodyPr>
          <a:lstStyle/>
          <a:p>
            <a:pPr algn="ctr"/>
            <a:r>
              <a:rPr lang="en-US" sz="1350" b="1" dirty="0">
                <a:solidFill>
                  <a:schemeClr val="bg1"/>
                </a:solidFill>
              </a:rPr>
              <a:t>2015 Yeager Airport Slide</a:t>
            </a:r>
          </a:p>
        </p:txBody>
      </p:sp>
      <p:sp>
        <p:nvSpPr>
          <p:cNvPr id="8" name="Title 1">
            <a:extLst>
              <a:ext uri="{FF2B5EF4-FFF2-40B4-BE49-F238E27FC236}">
                <a16:creationId xmlns:a16="http://schemas.microsoft.com/office/drawing/2014/main" id="{A1983888-5B5C-46FC-A7F2-140FCC2ECCF1}"/>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Landslide Risk Assessment</a:t>
            </a:r>
          </a:p>
        </p:txBody>
      </p:sp>
    </p:spTree>
    <p:extLst>
      <p:ext uri="{BB962C8B-B14F-4D97-AF65-F5344CB8AC3E}">
        <p14:creationId xmlns:p14="http://schemas.microsoft.com/office/powerpoint/2010/main" val="35415866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a:spLocks noGrp="1"/>
          </p:cNvSpPr>
          <p:nvPr>
            <p:ph idx="1"/>
          </p:nvPr>
        </p:nvSpPr>
        <p:spPr>
          <a:xfrm>
            <a:off x="145921" y="1047536"/>
            <a:ext cx="5542271" cy="3694591"/>
          </a:xfrm>
          <a:solidFill>
            <a:schemeClr val="accent4">
              <a:lumMod val="20000"/>
              <a:lumOff val="80000"/>
            </a:schemeClr>
          </a:solidFill>
        </p:spPr>
        <p:txBody>
          <a:bodyPr>
            <a:normAutofit fontScale="70000" lnSpcReduction="20000"/>
          </a:bodyPr>
          <a:lstStyle/>
          <a:p>
            <a:pPr marL="0" indent="0" algn="ctr">
              <a:buNone/>
            </a:pPr>
            <a:r>
              <a:rPr lang="en-US" sz="4000" b="1" dirty="0">
                <a:solidFill>
                  <a:schemeClr val="accent1">
                    <a:lumMod val="50000"/>
                  </a:schemeClr>
                </a:solidFill>
                <a:latin typeface="Arial" panose="020B0604020202020204" pitchFamily="34" charset="0"/>
                <a:cs typeface="Arial" panose="020B0604020202020204" pitchFamily="34" charset="0"/>
              </a:rPr>
              <a:t>Goals</a:t>
            </a:r>
          </a:p>
          <a:p>
            <a:pPr>
              <a:lnSpc>
                <a:spcPct val="100000"/>
              </a:lnSpc>
            </a:pPr>
            <a:r>
              <a:rPr lang="en-US" dirty="0">
                <a:latin typeface="Arial" panose="020B0604020202020204" pitchFamily="34" charset="0"/>
                <a:cs typeface="Arial" panose="020B0604020202020204" pitchFamily="34" charset="0"/>
              </a:rPr>
              <a:t>Develop a landslide inventory</a:t>
            </a:r>
          </a:p>
          <a:p>
            <a:pPr>
              <a:lnSpc>
                <a:spcPct val="100000"/>
              </a:lnSpc>
            </a:pPr>
            <a:r>
              <a:rPr lang="en-US" dirty="0" smtClean="0">
                <a:latin typeface="Arial" panose="020B0604020202020204" pitchFamily="34" charset="0"/>
                <a:cs typeface="Arial" panose="020B0604020202020204" pitchFamily="34" charset="0"/>
              </a:rPr>
              <a:t>Create valid </a:t>
            </a:r>
            <a:r>
              <a:rPr lang="en-US" dirty="0">
                <a:latin typeface="Arial" panose="020B0604020202020204" pitchFamily="34" charset="0"/>
                <a:cs typeface="Arial" panose="020B0604020202020204" pitchFamily="34" charset="0"/>
              </a:rPr>
              <a:t>landslide models for specific WV regions</a:t>
            </a:r>
          </a:p>
          <a:p>
            <a:pPr>
              <a:lnSpc>
                <a:spcPct val="100000"/>
              </a:lnSpc>
            </a:pPr>
            <a:r>
              <a:rPr lang="en-US" dirty="0">
                <a:latin typeface="Arial" panose="020B0604020202020204" pitchFamily="34" charset="0"/>
                <a:cs typeface="Arial" panose="020B0604020202020204" pitchFamily="34" charset="0"/>
              </a:rPr>
              <a:t>Generate county-level resolution landslide maps</a:t>
            </a:r>
          </a:p>
          <a:p>
            <a:pPr>
              <a:lnSpc>
                <a:spcPct val="100000"/>
              </a:lnSpc>
            </a:pPr>
            <a:r>
              <a:rPr lang="en-US" dirty="0">
                <a:latin typeface="Arial" panose="020B0604020202020204" pitchFamily="34" charset="0"/>
                <a:cs typeface="Arial" panose="020B0604020202020204" pitchFamily="34" charset="0"/>
              </a:rPr>
              <a:t>Create an interactive web map application for displaying landslide models and </a:t>
            </a:r>
            <a:r>
              <a:rPr lang="en-US" dirty="0" smtClean="0">
                <a:latin typeface="Arial" panose="020B0604020202020204" pitchFamily="34" charset="0"/>
                <a:cs typeface="Arial" panose="020B0604020202020204" pitchFamily="34" charset="0"/>
              </a:rPr>
              <a:t>variables</a:t>
            </a:r>
            <a:endParaRPr lang="en-US" dirty="0">
              <a:latin typeface="Arial" panose="020B0604020202020204" pitchFamily="34" charset="0"/>
              <a:cs typeface="Arial" panose="020B0604020202020204" pitchFamily="34" charset="0"/>
            </a:endParaRPr>
          </a:p>
          <a:p>
            <a:pPr>
              <a:lnSpc>
                <a:spcPct val="100000"/>
              </a:lnSpc>
            </a:pPr>
            <a:r>
              <a:rPr lang="en-US" dirty="0">
                <a:latin typeface="Arial" panose="020B0604020202020204" pitchFamily="34" charset="0"/>
                <a:cs typeface="Arial" panose="020B0604020202020204" pitchFamily="34" charset="0"/>
              </a:rPr>
              <a:t>Use the new landslide models and information to update the State Hazard Mitigation Plan</a:t>
            </a:r>
            <a:endParaRPr lang="en-US" sz="2700" dirty="0">
              <a:solidFill>
                <a:schemeClr val="accent1">
                  <a:lumMod val="50000"/>
                </a:schemeClr>
              </a:solidFill>
              <a:latin typeface="Arial" panose="020B0604020202020204" pitchFamily="34" charset="0"/>
              <a:cs typeface="Arial" panose="020B0604020202020204" pitchFamily="34" charset="0"/>
            </a:endParaRPr>
          </a:p>
        </p:txBody>
      </p:sp>
      <p:sp>
        <p:nvSpPr>
          <p:cNvPr id="13" name="TextBox 12"/>
          <p:cNvSpPr txBox="1"/>
          <p:nvPr/>
        </p:nvSpPr>
        <p:spPr>
          <a:xfrm>
            <a:off x="145921" y="4932015"/>
            <a:ext cx="5542271" cy="715581"/>
          </a:xfrm>
          <a:prstGeom prst="rect">
            <a:avLst/>
          </a:prstGeom>
          <a:solidFill>
            <a:schemeClr val="accent4">
              <a:lumMod val="40000"/>
              <a:lumOff val="60000"/>
            </a:schemeClr>
          </a:solidFill>
          <a:scene3d>
            <a:camera prst="orthographicFront"/>
            <a:lightRig rig="threePt" dir="t"/>
          </a:scene3d>
          <a:sp3d>
            <a:bevelT/>
          </a:sp3d>
        </p:spPr>
        <p:txBody>
          <a:bodyPr wrap="square" rtlCol="0">
            <a:spAutoFit/>
          </a:bodyPr>
          <a:lstStyle/>
          <a:p>
            <a:pPr algn="ctr"/>
            <a:r>
              <a:rPr lang="en-US" sz="1350" b="1" i="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Did you know?</a:t>
            </a:r>
            <a:r>
              <a:rPr lang="en-US" sz="135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135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sz="135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135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Landslides are the </a:t>
            </a:r>
            <a:r>
              <a:rPr lang="en-US" sz="135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 Hazard </a:t>
            </a:r>
            <a:r>
              <a:rPr lang="en-US" sz="135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 West Virginia </a:t>
            </a:r>
          </a:p>
        </p:txBody>
      </p:sp>
      <p:pic>
        <p:nvPicPr>
          <p:cNvPr id="3379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3765" y="1047536"/>
            <a:ext cx="3045770" cy="45769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4" name="TextBox 13"/>
          <p:cNvSpPr txBox="1"/>
          <p:nvPr/>
        </p:nvSpPr>
        <p:spPr>
          <a:xfrm>
            <a:off x="6771458" y="5212169"/>
            <a:ext cx="1970480" cy="507831"/>
          </a:xfrm>
          <a:prstGeom prst="rect">
            <a:avLst/>
          </a:prstGeom>
          <a:solidFill>
            <a:schemeClr val="tx1"/>
          </a:solidFill>
        </p:spPr>
        <p:txBody>
          <a:bodyPr wrap="square" rtlCol="0">
            <a:spAutoFit/>
          </a:bodyPr>
          <a:lstStyle/>
          <a:p>
            <a:pPr algn="ctr"/>
            <a:r>
              <a:rPr lang="en-US" sz="1350" b="1" dirty="0">
                <a:solidFill>
                  <a:schemeClr val="bg1"/>
                </a:solidFill>
              </a:rPr>
              <a:t>2015 Yeager Airport Slide</a:t>
            </a:r>
          </a:p>
        </p:txBody>
      </p:sp>
      <p:sp>
        <p:nvSpPr>
          <p:cNvPr id="8" name="Title 1">
            <a:extLst>
              <a:ext uri="{FF2B5EF4-FFF2-40B4-BE49-F238E27FC236}">
                <a16:creationId xmlns:a16="http://schemas.microsoft.com/office/drawing/2014/main" id="{A1983888-5B5C-46FC-A7F2-140FCC2ECCF1}"/>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Landslide Risk Assessment</a:t>
            </a:r>
          </a:p>
        </p:txBody>
      </p:sp>
    </p:spTree>
    <p:extLst>
      <p:ext uri="{BB962C8B-B14F-4D97-AF65-F5344CB8AC3E}">
        <p14:creationId xmlns:p14="http://schemas.microsoft.com/office/powerpoint/2010/main" val="39405633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1B4D47C-E8FD-4B24-83A3-E3AA9654E45B}"/>
              </a:ext>
            </a:extLst>
          </p:cNvPr>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Landslide Incident Inventory</a:t>
            </a:r>
          </a:p>
        </p:txBody>
      </p:sp>
      <p:sp>
        <p:nvSpPr>
          <p:cNvPr id="4" name="Content Placeholder 3"/>
          <p:cNvSpPr>
            <a:spLocks noGrp="1"/>
          </p:cNvSpPr>
          <p:nvPr>
            <p:ph idx="1"/>
          </p:nvPr>
        </p:nvSpPr>
        <p:spPr>
          <a:xfrm>
            <a:off x="715736" y="984068"/>
            <a:ext cx="7886700" cy="5381898"/>
          </a:xfrm>
        </p:spPr>
        <p:txBody>
          <a:bodyPr>
            <a:normAutofit fontScale="92500" lnSpcReduction="20000"/>
          </a:bodyPr>
          <a:lstStyle/>
          <a:p>
            <a:pPr marL="0" indent="0">
              <a:buNone/>
            </a:pPr>
            <a:r>
              <a:rPr lang="en-US" dirty="0" smtClean="0"/>
              <a:t>Collected data from various sources</a:t>
            </a:r>
          </a:p>
          <a:p>
            <a:pPr marL="971550" lvl="1" indent="-514350">
              <a:buFont typeface="+mj-lt"/>
              <a:buAutoNum type="arabicPeriod"/>
            </a:pPr>
            <a:r>
              <a:rPr lang="en-US" dirty="0" smtClean="0"/>
              <a:t>WVGES</a:t>
            </a:r>
          </a:p>
          <a:p>
            <a:pPr lvl="2"/>
            <a:r>
              <a:rPr lang="en-US" dirty="0" smtClean="0">
                <a:solidFill>
                  <a:schemeClr val="tx1">
                    <a:lumMod val="65000"/>
                    <a:lumOff val="35000"/>
                  </a:schemeClr>
                </a:solidFill>
              </a:rPr>
              <a:t>Landers and Smosna, 1973</a:t>
            </a:r>
          </a:p>
          <a:p>
            <a:pPr lvl="2"/>
            <a:r>
              <a:rPr lang="en-US" dirty="0" smtClean="0">
                <a:solidFill>
                  <a:schemeClr val="tx1">
                    <a:lumMod val="65000"/>
                    <a:lumOff val="35000"/>
                  </a:schemeClr>
                </a:solidFill>
              </a:rPr>
              <a:t>Lessing et al, 1976</a:t>
            </a:r>
          </a:p>
          <a:p>
            <a:pPr lvl="2"/>
            <a:r>
              <a:rPr lang="en-US" dirty="0" smtClean="0">
                <a:solidFill>
                  <a:schemeClr val="tx1">
                    <a:lumMod val="65000"/>
                    <a:lumOff val="35000"/>
                  </a:schemeClr>
                </a:solidFill>
              </a:rPr>
              <a:t>Kite, 1985</a:t>
            </a:r>
          </a:p>
          <a:p>
            <a:pPr marL="971550" lvl="1" indent="-514350">
              <a:buFont typeface="+mj-lt"/>
              <a:buAutoNum type="arabicPeriod"/>
            </a:pPr>
            <a:r>
              <a:rPr lang="en-US" dirty="0" smtClean="0"/>
              <a:t>USGS</a:t>
            </a:r>
          </a:p>
          <a:p>
            <a:pPr lvl="2"/>
            <a:r>
              <a:rPr lang="en-US" dirty="0" smtClean="0">
                <a:solidFill>
                  <a:schemeClr val="tx1">
                    <a:lumMod val="65000"/>
                    <a:lumOff val="35000"/>
                  </a:schemeClr>
                </a:solidFill>
              </a:rPr>
              <a:t>Ohlmacher et al, 1975-85</a:t>
            </a:r>
          </a:p>
          <a:p>
            <a:pPr lvl="2"/>
            <a:r>
              <a:rPr lang="en-US" dirty="0" smtClean="0">
                <a:solidFill>
                  <a:schemeClr val="tx1">
                    <a:lumMod val="65000"/>
                    <a:lumOff val="35000"/>
                  </a:schemeClr>
                </a:solidFill>
              </a:rPr>
              <a:t>Jacobson, 1993</a:t>
            </a:r>
          </a:p>
          <a:p>
            <a:pPr marL="971550" lvl="1" indent="-514350">
              <a:buFont typeface="+mj-lt"/>
              <a:buAutoNum type="arabicPeriod"/>
            </a:pPr>
            <a:r>
              <a:rPr lang="en-US" dirty="0" smtClean="0"/>
              <a:t>NPS/WVGES</a:t>
            </a:r>
          </a:p>
          <a:p>
            <a:pPr lvl="2"/>
            <a:r>
              <a:rPr lang="en-US" dirty="0" smtClean="0">
                <a:solidFill>
                  <a:schemeClr val="tx1">
                    <a:lumMod val="65000"/>
                    <a:lumOff val="35000"/>
                  </a:schemeClr>
                </a:solidFill>
              </a:rPr>
              <a:t>Yates and Kite, 2014-15</a:t>
            </a:r>
          </a:p>
          <a:p>
            <a:pPr marL="971550" lvl="1" indent="-514350">
              <a:buFont typeface="+mj-lt"/>
              <a:buAutoNum type="arabicPeriod"/>
            </a:pPr>
            <a:r>
              <a:rPr lang="en-US" dirty="0" smtClean="0"/>
              <a:t>WVDHSEM</a:t>
            </a:r>
            <a:endParaRPr lang="en-US" dirty="0"/>
          </a:p>
          <a:p>
            <a:pPr lvl="2"/>
            <a:r>
              <a:rPr lang="en-US" dirty="0" smtClean="0">
                <a:solidFill>
                  <a:schemeClr val="tx1">
                    <a:lumMod val="65000"/>
                    <a:lumOff val="35000"/>
                  </a:schemeClr>
                </a:solidFill>
              </a:rPr>
              <a:t>State Hazard Mitigation office</a:t>
            </a:r>
          </a:p>
          <a:p>
            <a:pPr marL="971550" lvl="1" indent="-514350">
              <a:buFont typeface="+mj-lt"/>
              <a:buAutoNum type="arabicPeriod"/>
            </a:pPr>
            <a:r>
              <a:rPr lang="en-US" dirty="0" smtClean="0"/>
              <a:t>WVDOT</a:t>
            </a:r>
            <a:endParaRPr lang="en-US" dirty="0"/>
          </a:p>
          <a:p>
            <a:pPr lvl="2"/>
            <a:r>
              <a:rPr lang="en-US" dirty="0" smtClean="0">
                <a:solidFill>
                  <a:schemeClr val="tx1">
                    <a:lumMod val="65000"/>
                    <a:lumOff val="35000"/>
                  </a:schemeClr>
                </a:solidFill>
              </a:rPr>
              <a:t>Geospatial Transportation Information (GTI) Section, 1973-2016</a:t>
            </a:r>
          </a:p>
          <a:p>
            <a:pPr marL="971550" lvl="1" indent="-514350">
              <a:buFont typeface="+mj-lt"/>
              <a:buAutoNum type="arabicPeriod"/>
            </a:pPr>
            <a:r>
              <a:rPr lang="en-US" dirty="0" smtClean="0"/>
              <a:t>WVU</a:t>
            </a:r>
          </a:p>
          <a:p>
            <a:pPr lvl="2"/>
            <a:r>
              <a:rPr lang="en-US" dirty="0" smtClean="0">
                <a:solidFill>
                  <a:schemeClr val="tx1">
                    <a:lumMod val="65000"/>
                    <a:lumOff val="35000"/>
                  </a:schemeClr>
                </a:solidFill>
              </a:rPr>
              <a:t>Kite, 1983-97</a:t>
            </a:r>
          </a:p>
          <a:p>
            <a:pPr lvl="2"/>
            <a:r>
              <a:rPr lang="en-US" dirty="0" smtClean="0">
                <a:solidFill>
                  <a:schemeClr val="tx1">
                    <a:lumMod val="65000"/>
                    <a:lumOff val="35000"/>
                  </a:schemeClr>
                </a:solidFill>
              </a:rPr>
              <a:t>Konsoer, 2008</a:t>
            </a:r>
          </a:p>
          <a:p>
            <a:pPr lvl="2"/>
            <a:r>
              <a:rPr lang="en-US" dirty="0" smtClean="0">
                <a:solidFill>
                  <a:schemeClr val="tx1">
                    <a:lumMod val="65000"/>
                    <a:lumOff val="35000"/>
                  </a:schemeClr>
                </a:solidFill>
              </a:rPr>
              <a:t>WVGISTC, 2018-19</a:t>
            </a:r>
          </a:p>
          <a:p>
            <a:pPr marL="914400" lvl="2" indent="0">
              <a:buNone/>
            </a:pPr>
            <a:endParaRPr lang="en-US" dirty="0" smtClean="0"/>
          </a:p>
          <a:p>
            <a:pPr marL="1428750" lvl="2" indent="-514350">
              <a:buFont typeface="+mj-lt"/>
              <a:buAutoNum type="romanUcPeriod"/>
            </a:pPr>
            <a:endParaRPr lang="en-US" dirty="0"/>
          </a:p>
          <a:p>
            <a:pPr marL="1428750" lvl="2" indent="-514350">
              <a:buFont typeface="+mj-lt"/>
              <a:buAutoNum type="romanUcPeriod"/>
            </a:pPr>
            <a:endParaRPr lang="en-US" dirty="0" smtClean="0"/>
          </a:p>
          <a:p>
            <a:pPr marL="971550" lvl="1" indent="-514350">
              <a:buFont typeface="+mj-lt"/>
              <a:buAutoNum type="arabicPeriod"/>
            </a:pPr>
            <a:endParaRPr lang="en-US" dirty="0"/>
          </a:p>
        </p:txBody>
      </p:sp>
    </p:spTree>
    <p:extLst>
      <p:ext uri="{BB962C8B-B14F-4D97-AF65-F5344CB8AC3E}">
        <p14:creationId xmlns:p14="http://schemas.microsoft.com/office/powerpoint/2010/main" val="20525675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Incident Inventory</a:t>
            </a:r>
          </a:p>
        </p:txBody>
      </p:sp>
      <p:sp>
        <p:nvSpPr>
          <p:cNvPr id="5" name="Rectangle 4"/>
          <p:cNvSpPr/>
          <p:nvPr/>
        </p:nvSpPr>
        <p:spPr>
          <a:xfrm>
            <a:off x="6635931" y="6405839"/>
            <a:ext cx="2477408" cy="338554"/>
          </a:xfrm>
          <a:prstGeom prst="rect">
            <a:avLst/>
          </a:prstGeom>
        </p:spPr>
        <p:txBody>
          <a:bodyPr wrap="square">
            <a:spAutoFit/>
          </a:bodyPr>
          <a:lstStyle/>
          <a:p>
            <a:r>
              <a:rPr lang="en-US" sz="1600" b="1" i="1" dirty="0" smtClean="0">
                <a:solidFill>
                  <a:srgbClr val="FF0000"/>
                </a:solidFill>
              </a:rPr>
              <a:t>75,263 </a:t>
            </a:r>
            <a:r>
              <a:rPr lang="en-US" sz="1600" b="1" i="1" dirty="0">
                <a:solidFill>
                  <a:srgbClr val="FF0000"/>
                </a:solidFill>
              </a:rPr>
              <a:t>landslide </a:t>
            </a:r>
            <a:r>
              <a:rPr lang="en-US" sz="1600" b="1" i="1" dirty="0" smtClean="0">
                <a:solidFill>
                  <a:srgbClr val="FF0000"/>
                </a:solidFill>
              </a:rPr>
              <a:t>features</a:t>
            </a:r>
            <a:endParaRPr lang="en-US" sz="1600" b="1" i="1" dirty="0">
              <a:solidFill>
                <a:srgbClr val="FF0000"/>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2080128687"/>
              </p:ext>
            </p:extLst>
          </p:nvPr>
        </p:nvGraphicFramePr>
        <p:xfrm>
          <a:off x="30660" y="1034880"/>
          <a:ext cx="9082679" cy="5364085"/>
        </p:xfrm>
        <a:graphic>
          <a:graphicData uri="http://schemas.openxmlformats.org/drawingml/2006/table">
            <a:tbl>
              <a:tblPr>
                <a:tableStyleId>{5C22544A-7EE6-4342-B048-85BDC9FD1C3A}</a:tableStyleId>
              </a:tblPr>
              <a:tblGrid>
                <a:gridCol w="413436">
                  <a:extLst>
                    <a:ext uri="{9D8B030D-6E8A-4147-A177-3AD203B41FA5}">
                      <a16:colId xmlns:a16="http://schemas.microsoft.com/office/drawing/2014/main" val="2109001684"/>
                    </a:ext>
                  </a:extLst>
                </a:gridCol>
                <a:gridCol w="630119">
                  <a:extLst>
                    <a:ext uri="{9D8B030D-6E8A-4147-A177-3AD203B41FA5}">
                      <a16:colId xmlns:a16="http://schemas.microsoft.com/office/drawing/2014/main" val="1988769307"/>
                    </a:ext>
                  </a:extLst>
                </a:gridCol>
                <a:gridCol w="358427">
                  <a:extLst>
                    <a:ext uri="{9D8B030D-6E8A-4147-A177-3AD203B41FA5}">
                      <a16:colId xmlns:a16="http://schemas.microsoft.com/office/drawing/2014/main" val="1291165275"/>
                    </a:ext>
                  </a:extLst>
                </a:gridCol>
                <a:gridCol w="1425320">
                  <a:extLst>
                    <a:ext uri="{9D8B030D-6E8A-4147-A177-3AD203B41FA5}">
                      <a16:colId xmlns:a16="http://schemas.microsoft.com/office/drawing/2014/main" val="3762394313"/>
                    </a:ext>
                  </a:extLst>
                </a:gridCol>
                <a:gridCol w="2732941">
                  <a:extLst>
                    <a:ext uri="{9D8B030D-6E8A-4147-A177-3AD203B41FA5}">
                      <a16:colId xmlns:a16="http://schemas.microsoft.com/office/drawing/2014/main" val="3951751182"/>
                    </a:ext>
                  </a:extLst>
                </a:gridCol>
                <a:gridCol w="1445623">
                  <a:extLst>
                    <a:ext uri="{9D8B030D-6E8A-4147-A177-3AD203B41FA5}">
                      <a16:colId xmlns:a16="http://schemas.microsoft.com/office/drawing/2014/main" val="3097151579"/>
                    </a:ext>
                  </a:extLst>
                </a:gridCol>
                <a:gridCol w="1201783">
                  <a:extLst>
                    <a:ext uri="{9D8B030D-6E8A-4147-A177-3AD203B41FA5}">
                      <a16:colId xmlns:a16="http://schemas.microsoft.com/office/drawing/2014/main" val="911308270"/>
                    </a:ext>
                  </a:extLst>
                </a:gridCol>
                <a:gridCol w="875030">
                  <a:extLst>
                    <a:ext uri="{9D8B030D-6E8A-4147-A177-3AD203B41FA5}">
                      <a16:colId xmlns:a16="http://schemas.microsoft.com/office/drawing/2014/main" val="259102766"/>
                    </a:ext>
                  </a:extLst>
                </a:gridCol>
              </a:tblGrid>
              <a:tr h="255003">
                <a:tc>
                  <a:txBody>
                    <a:bodyPr/>
                    <a:lstStyle/>
                    <a:p>
                      <a:pPr algn="ctr" fontAlgn="ctr"/>
                      <a:r>
                        <a:rPr lang="en-US" sz="900" b="1" u="none" strike="noStrike" dirty="0">
                          <a:effectLst/>
                        </a:rPr>
                        <a:t>#</a:t>
                      </a:r>
                      <a:endParaRPr lang="en-US" sz="900" b="1" i="0" u="none" strike="noStrike" dirty="0">
                        <a:solidFill>
                          <a:srgbClr val="000000"/>
                        </a:solidFill>
                        <a:effectLst/>
                        <a:latin typeface="Calibri" panose="020F0502020204030204" pitchFamily="34" charset="0"/>
                      </a:endParaRPr>
                    </a:p>
                  </a:txBody>
                  <a:tcPr marL="6160" marR="6160" marT="6160" marB="0" anchor="ctr">
                    <a:solidFill>
                      <a:schemeClr val="accent4">
                        <a:lumMod val="40000"/>
                        <a:lumOff val="60000"/>
                      </a:schemeClr>
                    </a:solidFill>
                  </a:tcPr>
                </a:tc>
                <a:tc>
                  <a:txBody>
                    <a:bodyPr/>
                    <a:lstStyle/>
                    <a:p>
                      <a:pPr algn="ctr" fontAlgn="ctr"/>
                      <a:r>
                        <a:rPr lang="en-US" sz="900" b="1" u="none" strike="noStrike" dirty="0">
                          <a:effectLst/>
                        </a:rPr>
                        <a:t>Agency</a:t>
                      </a:r>
                      <a:endParaRPr lang="en-US" sz="900" b="1" i="0" u="none" strike="noStrike" dirty="0">
                        <a:solidFill>
                          <a:srgbClr val="000000"/>
                        </a:solidFill>
                        <a:effectLst/>
                        <a:latin typeface="Calibri" panose="020F0502020204030204" pitchFamily="34" charset="0"/>
                      </a:endParaRPr>
                    </a:p>
                  </a:txBody>
                  <a:tcPr marL="6160" marR="6160" marT="6160" marB="0" anchor="ctr">
                    <a:solidFill>
                      <a:schemeClr val="accent4">
                        <a:lumMod val="40000"/>
                        <a:lumOff val="60000"/>
                      </a:schemeClr>
                    </a:solidFill>
                  </a:tcPr>
                </a:tc>
                <a:tc>
                  <a:txBody>
                    <a:bodyPr/>
                    <a:lstStyle/>
                    <a:p>
                      <a:pPr algn="ctr" fontAlgn="ctr"/>
                      <a:r>
                        <a:rPr lang="en-US" sz="900" b="1" u="none" strike="noStrike">
                          <a:effectLst/>
                        </a:rPr>
                        <a:t>Year</a:t>
                      </a:r>
                      <a:endParaRPr lang="en-US" sz="900" b="1" i="0" u="none" strike="noStrike">
                        <a:solidFill>
                          <a:srgbClr val="000000"/>
                        </a:solidFill>
                        <a:effectLst/>
                        <a:latin typeface="Calibri" panose="020F0502020204030204" pitchFamily="34" charset="0"/>
                      </a:endParaRPr>
                    </a:p>
                  </a:txBody>
                  <a:tcPr marL="6160" marR="6160" marT="6160" marB="0" anchor="ctr">
                    <a:solidFill>
                      <a:schemeClr val="accent4">
                        <a:lumMod val="40000"/>
                        <a:lumOff val="60000"/>
                      </a:schemeClr>
                    </a:solidFill>
                  </a:tcPr>
                </a:tc>
                <a:tc>
                  <a:txBody>
                    <a:bodyPr/>
                    <a:lstStyle/>
                    <a:p>
                      <a:pPr algn="ctr" fontAlgn="ctr"/>
                      <a:r>
                        <a:rPr lang="en-US" sz="900" b="1" u="none" strike="noStrike">
                          <a:effectLst/>
                        </a:rPr>
                        <a:t>Author or Source Agency</a:t>
                      </a:r>
                      <a:endParaRPr lang="en-US" sz="900" b="1" i="0" u="none" strike="noStrike">
                        <a:solidFill>
                          <a:srgbClr val="000000"/>
                        </a:solidFill>
                        <a:effectLst/>
                        <a:latin typeface="Calibri" panose="020F0502020204030204" pitchFamily="34" charset="0"/>
                      </a:endParaRPr>
                    </a:p>
                  </a:txBody>
                  <a:tcPr marL="6160" marR="6160" marT="6160" marB="0" anchor="ctr">
                    <a:solidFill>
                      <a:schemeClr val="accent4">
                        <a:lumMod val="40000"/>
                        <a:lumOff val="60000"/>
                      </a:schemeClr>
                    </a:solidFill>
                  </a:tcPr>
                </a:tc>
                <a:tc>
                  <a:txBody>
                    <a:bodyPr/>
                    <a:lstStyle/>
                    <a:p>
                      <a:pPr algn="ctr" fontAlgn="ctr"/>
                      <a:r>
                        <a:rPr lang="en-US" sz="900" b="1" u="none" strike="noStrike">
                          <a:effectLst/>
                        </a:rPr>
                        <a:t>Title/Description</a:t>
                      </a:r>
                      <a:endParaRPr lang="en-US" sz="900" b="1" i="0" u="none" strike="noStrike">
                        <a:solidFill>
                          <a:srgbClr val="000000"/>
                        </a:solidFill>
                        <a:effectLst/>
                        <a:latin typeface="Calibri" panose="020F0502020204030204" pitchFamily="34" charset="0"/>
                      </a:endParaRPr>
                    </a:p>
                  </a:txBody>
                  <a:tcPr marL="6160" marR="6160" marT="6160" marB="0" anchor="ctr">
                    <a:solidFill>
                      <a:schemeClr val="accent4">
                        <a:lumMod val="40000"/>
                        <a:lumOff val="60000"/>
                      </a:schemeClr>
                    </a:solidFill>
                  </a:tcPr>
                </a:tc>
                <a:tc>
                  <a:txBody>
                    <a:bodyPr/>
                    <a:lstStyle/>
                    <a:p>
                      <a:pPr algn="ctr" fontAlgn="ctr"/>
                      <a:r>
                        <a:rPr lang="en-US" sz="900" b="1" u="none" strike="noStrike" dirty="0">
                          <a:effectLst/>
                        </a:rPr>
                        <a:t>General Location</a:t>
                      </a:r>
                      <a:endParaRPr lang="en-US" sz="900" b="1" i="0" u="none" strike="noStrike" dirty="0">
                        <a:solidFill>
                          <a:srgbClr val="000000"/>
                        </a:solidFill>
                        <a:effectLst/>
                        <a:latin typeface="Calibri" panose="020F0502020204030204" pitchFamily="34" charset="0"/>
                      </a:endParaRPr>
                    </a:p>
                  </a:txBody>
                  <a:tcPr marL="6160" marR="6160" marT="6160" marB="0" anchor="ctr">
                    <a:solidFill>
                      <a:schemeClr val="accent4">
                        <a:lumMod val="40000"/>
                        <a:lumOff val="60000"/>
                      </a:schemeClr>
                    </a:solidFill>
                  </a:tcPr>
                </a:tc>
                <a:tc>
                  <a:txBody>
                    <a:bodyPr/>
                    <a:lstStyle/>
                    <a:p>
                      <a:pPr algn="ctr" fontAlgn="ctr"/>
                      <a:r>
                        <a:rPr lang="en-US" sz="900" b="1" u="none" strike="noStrike" dirty="0">
                          <a:effectLst/>
                        </a:rPr>
                        <a:t>Purpose</a:t>
                      </a:r>
                      <a:endParaRPr lang="en-US" sz="900" b="1" i="0" u="none" strike="noStrike" dirty="0">
                        <a:solidFill>
                          <a:srgbClr val="000000"/>
                        </a:solidFill>
                        <a:effectLst/>
                        <a:latin typeface="Calibri" panose="020F0502020204030204" pitchFamily="34" charset="0"/>
                      </a:endParaRPr>
                    </a:p>
                  </a:txBody>
                  <a:tcPr marL="6160" marR="6160" marT="6160" marB="0" anchor="ctr">
                    <a:solidFill>
                      <a:schemeClr val="accent4">
                        <a:lumMod val="40000"/>
                        <a:lumOff val="60000"/>
                      </a:schemeClr>
                    </a:solidFill>
                  </a:tcPr>
                </a:tc>
                <a:tc>
                  <a:txBody>
                    <a:bodyPr/>
                    <a:lstStyle/>
                    <a:p>
                      <a:pPr algn="ctr" fontAlgn="ctr"/>
                      <a:r>
                        <a:rPr lang="en-US" sz="900" b="1" i="0" u="none" strike="noStrike" dirty="0" smtClean="0">
                          <a:solidFill>
                            <a:srgbClr val="000000"/>
                          </a:solidFill>
                          <a:effectLst/>
                          <a:latin typeface="Calibri" panose="020F0502020204030204" pitchFamily="34" charset="0"/>
                        </a:rPr>
                        <a:t>Total Incidence Data</a:t>
                      </a:r>
                      <a:endParaRPr lang="en-US" sz="900" b="1" i="0" u="none" strike="noStrike" dirty="0">
                        <a:solidFill>
                          <a:srgbClr val="000000"/>
                        </a:solidFill>
                        <a:effectLst/>
                        <a:latin typeface="Calibri" panose="020F0502020204030204" pitchFamily="34" charset="0"/>
                      </a:endParaRPr>
                    </a:p>
                  </a:txBody>
                  <a:tcPr marL="6160" marR="6160" marT="6160" marB="0" anchor="ctr">
                    <a:solidFill>
                      <a:schemeClr val="accent4">
                        <a:lumMod val="40000"/>
                        <a:lumOff val="60000"/>
                      </a:schemeClr>
                    </a:solidFill>
                  </a:tcPr>
                </a:tc>
                <a:extLst>
                  <a:ext uri="{0D108BD9-81ED-4DB2-BD59-A6C34878D82A}">
                    <a16:rowId xmlns:a16="http://schemas.microsoft.com/office/drawing/2014/main" val="983774224"/>
                  </a:ext>
                </a:extLst>
              </a:tr>
              <a:tr h="363133">
                <a:tc>
                  <a:txBody>
                    <a:bodyPr/>
                    <a:lstStyle/>
                    <a:p>
                      <a:pPr algn="ctr" fontAlgn="ctr"/>
                      <a:r>
                        <a:rPr lang="en-US" sz="900" b="0" i="0" u="none" strike="noStrike" dirty="0" smtClean="0">
                          <a:solidFill>
                            <a:srgbClr val="000000"/>
                          </a:solidFill>
                          <a:effectLst/>
                          <a:latin typeface="Calibri" panose="020F0502020204030204" pitchFamily="34" charset="0"/>
                        </a:rPr>
                        <a:t>1</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0" i="0" u="none" strike="noStrike" dirty="0" smtClean="0">
                          <a:solidFill>
                            <a:srgbClr val="000000"/>
                          </a:solidFill>
                          <a:effectLst/>
                          <a:latin typeface="Calibri" panose="020F0502020204030204" pitchFamily="34" charset="0"/>
                        </a:rPr>
                        <a:t>WVGES</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1" i="0" u="none" strike="noStrike" dirty="0" smtClean="0">
                          <a:solidFill>
                            <a:srgbClr val="000000"/>
                          </a:solidFill>
                          <a:effectLst/>
                          <a:latin typeface="Calibri" panose="020F0502020204030204" pitchFamily="34" charset="0"/>
                        </a:rPr>
                        <a:t>1973</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0" i="0" u="none" strike="noStrike" dirty="0" smtClean="0">
                          <a:solidFill>
                            <a:srgbClr val="000000"/>
                          </a:solidFill>
                          <a:effectLst/>
                          <a:latin typeface="Calibri" panose="020F0502020204030204" pitchFamily="34" charset="0"/>
                        </a:rPr>
                        <a:t>Landers and</a:t>
                      </a:r>
                      <a:r>
                        <a:rPr lang="en-US" sz="900" b="0" i="0" u="none" strike="noStrike" baseline="0" dirty="0" smtClean="0">
                          <a:solidFill>
                            <a:srgbClr val="000000"/>
                          </a:solidFill>
                          <a:effectLst/>
                          <a:latin typeface="Calibri" panose="020F0502020204030204" pitchFamily="34" charset="0"/>
                        </a:rPr>
                        <a:t> Smosna</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b="0" i="0" u="none" strike="noStrike" dirty="0" smtClean="0">
                          <a:solidFill>
                            <a:srgbClr val="000000"/>
                          </a:solidFill>
                          <a:effectLst/>
                          <a:latin typeface="Calibri" panose="020F0502020204030204" pitchFamily="34" charset="0"/>
                        </a:rPr>
                        <a:t>Final Report on Landslides of July 9, 1973 in Kanawha City Area</a:t>
                      </a:r>
                      <a:r>
                        <a:rPr lang="en-US" sz="900" b="0" i="0" u="none" strike="noStrike" baseline="0" dirty="0" smtClean="0">
                          <a:solidFill>
                            <a:srgbClr val="000000"/>
                          </a:solidFill>
                          <a:effectLst/>
                          <a:latin typeface="Calibri" panose="020F0502020204030204" pitchFamily="34" charset="0"/>
                        </a:rPr>
                        <a:t> of Charleston, West Virginia</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b="0" i="0" u="none" strike="noStrike" dirty="0" smtClean="0">
                          <a:solidFill>
                            <a:srgbClr val="000000"/>
                          </a:solidFill>
                          <a:effectLst/>
                          <a:latin typeface="Calibri" panose="020F0502020204030204" pitchFamily="34" charset="0"/>
                        </a:rPr>
                        <a:t>Charleston, West Virginia</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900" u="none" strike="noStrike" dirty="0" smtClean="0">
                          <a:effectLst/>
                        </a:rPr>
                        <a:t>Landslide risk assessment</a:t>
                      </a:r>
                      <a:endParaRPr lang="en-US" sz="900" b="0" i="0" u="none" strike="noStrike" dirty="0" smtClean="0">
                        <a:solidFill>
                          <a:srgbClr val="000000"/>
                        </a:solidFill>
                        <a:effectLst/>
                        <a:latin typeface="Calibri" panose="020F0502020204030204" pitchFamily="34" charset="0"/>
                      </a:endParaRPr>
                    </a:p>
                  </a:txBody>
                  <a:tcPr marL="6160" marR="6160" marT="6160"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900" b="0" i="0" u="none" strike="noStrike" dirty="0" smtClean="0">
                          <a:solidFill>
                            <a:srgbClr val="000000"/>
                          </a:solidFill>
                          <a:effectLst/>
                          <a:latin typeface="Calibri" panose="020F0502020204030204" pitchFamily="34" charset="0"/>
                        </a:rPr>
                        <a:t>10</a:t>
                      </a:r>
                    </a:p>
                  </a:txBody>
                  <a:tcPr marL="6160" marR="6160" marT="6160" marB="0" anchor="ctr"/>
                </a:tc>
                <a:extLst>
                  <a:ext uri="{0D108BD9-81ED-4DB2-BD59-A6C34878D82A}">
                    <a16:rowId xmlns:a16="http://schemas.microsoft.com/office/drawing/2014/main" val="4037378971"/>
                  </a:ext>
                </a:extLst>
              </a:tr>
              <a:tr h="354579">
                <a:tc>
                  <a:txBody>
                    <a:bodyPr/>
                    <a:lstStyle/>
                    <a:p>
                      <a:pPr algn="ctr" fontAlgn="ctr"/>
                      <a:r>
                        <a:rPr lang="en-US" sz="900" u="none" strike="noStrike" dirty="0" smtClean="0">
                          <a:effectLst/>
                        </a:rPr>
                        <a:t>2</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u="none" strike="noStrike" dirty="0">
                          <a:effectLst/>
                        </a:rPr>
                        <a:t>WVGES</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1" u="none" strike="noStrike" dirty="0">
                          <a:effectLst/>
                        </a:rPr>
                        <a:t>1976</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u="none" strike="noStrike" dirty="0">
                          <a:effectLst/>
                        </a:rPr>
                        <a:t>Lessing et al.</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dirty="0">
                          <a:effectLst/>
                        </a:rPr>
                        <a:t>WV Landslides and Slide-Prone Areas; funded by Appalachian Regional Commission</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a:effectLst/>
                        </a:rPr>
                        <a:t>Statewide (39 topo quads)</a:t>
                      </a:r>
                      <a:endParaRPr lang="en-US" sz="900" b="0" i="0" u="none" strike="noStrike">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dirty="0">
                          <a:effectLst/>
                        </a:rPr>
                        <a:t>Landslide risk assessment</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900" b="0" i="0" u="none" strike="noStrike" dirty="0" smtClean="0">
                          <a:solidFill>
                            <a:srgbClr val="000000"/>
                          </a:solidFill>
                          <a:effectLst/>
                          <a:latin typeface="Calibri" panose="020F0502020204030204" pitchFamily="34" charset="0"/>
                        </a:rPr>
                        <a:t>46,630</a:t>
                      </a:r>
                    </a:p>
                    <a:p>
                      <a:pPr algn="ctr" fontAlgn="ctr"/>
                      <a:endParaRPr lang="en-US" sz="900" b="0" i="0" u="none" strike="noStrike" dirty="0">
                        <a:solidFill>
                          <a:srgbClr val="000000"/>
                        </a:solidFill>
                        <a:effectLst/>
                        <a:latin typeface="Calibri" panose="020F0502020204030204" pitchFamily="34" charset="0"/>
                      </a:endParaRPr>
                    </a:p>
                  </a:txBody>
                  <a:tcPr marL="6160" marR="6160" marT="6160" marB="0" anchor="ctr"/>
                </a:tc>
                <a:extLst>
                  <a:ext uri="{0D108BD9-81ED-4DB2-BD59-A6C34878D82A}">
                    <a16:rowId xmlns:a16="http://schemas.microsoft.com/office/drawing/2014/main" val="3798112587"/>
                  </a:ext>
                </a:extLst>
              </a:tr>
              <a:tr h="243621">
                <a:tc>
                  <a:txBody>
                    <a:bodyPr/>
                    <a:lstStyle/>
                    <a:p>
                      <a:pPr algn="ctr" fontAlgn="ctr"/>
                      <a:r>
                        <a:rPr lang="en-US" sz="900" u="none" strike="noStrike" dirty="0" smtClean="0">
                          <a:effectLst/>
                        </a:rPr>
                        <a:t>3</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u="none" strike="noStrike" dirty="0">
                          <a:effectLst/>
                        </a:rPr>
                        <a:t>USGS</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1" u="none" strike="noStrike" dirty="0">
                          <a:effectLst/>
                        </a:rPr>
                        <a:t>1975-85</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u="none" strike="noStrike" dirty="0">
                          <a:effectLst/>
                        </a:rPr>
                        <a:t>Ohlmacher et al.</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nn-NO" sz="900" u="none" strike="noStrike" dirty="0">
                          <a:effectLst/>
                        </a:rPr>
                        <a:t>Landslide Quad Maps: Open File Maps</a:t>
                      </a:r>
                      <a:endParaRPr lang="nn-NO"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a:effectLst/>
                        </a:rPr>
                        <a:t>Statewide (382 topo quads)</a:t>
                      </a:r>
                      <a:endParaRPr lang="en-US" sz="900" b="0" i="0" u="none" strike="noStrike">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dirty="0">
                          <a:effectLst/>
                        </a:rPr>
                        <a:t>Landslide risk assessment</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0" i="0" u="none" strike="noStrike" dirty="0" smtClean="0">
                          <a:solidFill>
                            <a:srgbClr val="000000"/>
                          </a:solidFill>
                          <a:effectLst/>
                          <a:latin typeface="Calibri" panose="020F0502020204030204" pitchFamily="34" charset="0"/>
                        </a:rPr>
                        <a:t>22,120</a:t>
                      </a:r>
                      <a:endParaRPr lang="en-US" sz="900" b="0" i="0" u="none" strike="noStrike" dirty="0">
                        <a:solidFill>
                          <a:srgbClr val="000000"/>
                        </a:solidFill>
                        <a:effectLst/>
                        <a:latin typeface="Calibri" panose="020F0502020204030204" pitchFamily="34" charset="0"/>
                      </a:endParaRPr>
                    </a:p>
                  </a:txBody>
                  <a:tcPr marL="6160" marR="6160" marT="6160" marB="0" anchor="ctr"/>
                </a:tc>
                <a:extLst>
                  <a:ext uri="{0D108BD9-81ED-4DB2-BD59-A6C34878D82A}">
                    <a16:rowId xmlns:a16="http://schemas.microsoft.com/office/drawing/2014/main" val="3591909789"/>
                  </a:ext>
                </a:extLst>
              </a:tr>
              <a:tr h="269559">
                <a:tc>
                  <a:txBody>
                    <a:bodyPr/>
                    <a:lstStyle/>
                    <a:p>
                      <a:pPr algn="ctr" fontAlgn="ctr"/>
                      <a:r>
                        <a:rPr lang="en-US" sz="900" u="none" strike="noStrike" dirty="0" smtClean="0">
                          <a:effectLst/>
                        </a:rPr>
                        <a:t>4</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u="none" strike="noStrike">
                          <a:effectLst/>
                        </a:rPr>
                        <a:t>WVGES</a:t>
                      </a:r>
                      <a:endParaRPr lang="en-US" sz="900" b="1" i="0" u="none" strike="noStrike">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1" u="none" strike="noStrike" dirty="0">
                          <a:effectLst/>
                        </a:rPr>
                        <a:t>1987</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u="none" strike="noStrike" dirty="0">
                          <a:effectLst/>
                        </a:rPr>
                        <a:t>Kite</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dirty="0">
                          <a:effectLst/>
                        </a:rPr>
                        <a:t>SEFOP Field Guide, Open File Report 8801</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a:effectLst/>
                        </a:rPr>
                        <a:t>Canaan Valley State Park</a:t>
                      </a:r>
                      <a:endParaRPr lang="en-US" sz="900" b="0" i="0" u="none" strike="noStrike">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a:effectLst/>
                        </a:rPr>
                        <a:t>Research study (1985)</a:t>
                      </a:r>
                      <a:endParaRPr lang="en-US" sz="900" b="0" i="0" u="none" strike="noStrike">
                        <a:solidFill>
                          <a:srgbClr val="000000"/>
                        </a:solidFill>
                        <a:effectLst/>
                        <a:latin typeface="Calibri" panose="020F0502020204030204" pitchFamily="34" charset="0"/>
                      </a:endParaRPr>
                    </a:p>
                  </a:txBody>
                  <a:tcPr marL="6160" marR="6160" marT="6160" marB="0" anchor="ctr"/>
                </a:tc>
                <a:tc>
                  <a:txBody>
                    <a:bodyPr/>
                    <a:lstStyle/>
                    <a:p>
                      <a:pPr algn="ctr" fontAlgn="ctr"/>
                      <a:endParaRPr lang="en-US" sz="900" b="0" i="0" u="none" strike="noStrike" dirty="0">
                        <a:solidFill>
                          <a:srgbClr val="000000"/>
                        </a:solidFill>
                        <a:effectLst/>
                        <a:latin typeface="Calibri" panose="020F0502020204030204" pitchFamily="34" charset="0"/>
                      </a:endParaRPr>
                    </a:p>
                  </a:txBody>
                  <a:tcPr marL="6160" marR="6160" marT="6160" marB="0" anchor="ctr"/>
                </a:tc>
                <a:extLst>
                  <a:ext uri="{0D108BD9-81ED-4DB2-BD59-A6C34878D82A}">
                    <a16:rowId xmlns:a16="http://schemas.microsoft.com/office/drawing/2014/main" val="1034255882"/>
                  </a:ext>
                </a:extLst>
              </a:tr>
              <a:tr h="602154">
                <a:tc>
                  <a:txBody>
                    <a:bodyPr/>
                    <a:lstStyle/>
                    <a:p>
                      <a:pPr algn="ctr" fontAlgn="ctr"/>
                      <a:r>
                        <a:rPr lang="en-US" sz="900" u="none" strike="noStrike" dirty="0" smtClean="0">
                          <a:effectLst/>
                        </a:rPr>
                        <a:t>5</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u="none" strike="noStrike">
                          <a:effectLst/>
                        </a:rPr>
                        <a:t>USGS</a:t>
                      </a:r>
                      <a:endParaRPr lang="en-US" sz="900" b="1" i="0" u="none" strike="noStrike">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1" u="none" strike="noStrike" dirty="0">
                          <a:effectLst/>
                        </a:rPr>
                        <a:t>1993</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u="none" strike="noStrike" dirty="0">
                          <a:effectLst/>
                        </a:rPr>
                        <a:t>Jacobson</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dirty="0">
                          <a:effectLst/>
                        </a:rPr>
                        <a:t>U.S. Geological Survey Bulletin 1981: Geomorphic studies of the storm and flood of November 3-5, 1985, in the upper Potomac and Cheat River basins in West Virginia and Virginia</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a:effectLst/>
                        </a:rPr>
                        <a:t>Cheat and Potomac River basins; Wills Mountain Anticline; Eastern WV</a:t>
                      </a:r>
                      <a:endParaRPr lang="en-US" sz="900" b="0" i="0" u="none" strike="noStrike">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a:effectLst/>
                        </a:rPr>
                        <a:t>Research study (1985)</a:t>
                      </a:r>
                      <a:endParaRPr lang="en-US" sz="900" b="0" i="0" u="none" strike="noStrike">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0" i="0" u="none" strike="noStrike" dirty="0" smtClean="0">
                          <a:solidFill>
                            <a:srgbClr val="000000"/>
                          </a:solidFill>
                          <a:effectLst/>
                          <a:latin typeface="Calibri" panose="020F0502020204030204" pitchFamily="34" charset="0"/>
                        </a:rPr>
                        <a:t>3,571</a:t>
                      </a:r>
                      <a:endParaRPr lang="en-US" sz="900" b="0" i="0" u="none" strike="noStrike" dirty="0">
                        <a:solidFill>
                          <a:srgbClr val="000000"/>
                        </a:solidFill>
                        <a:effectLst/>
                        <a:latin typeface="Calibri" panose="020F0502020204030204" pitchFamily="34" charset="0"/>
                      </a:endParaRPr>
                    </a:p>
                  </a:txBody>
                  <a:tcPr marL="6160" marR="6160" marT="6160" marB="0" anchor="ctr"/>
                </a:tc>
                <a:extLst>
                  <a:ext uri="{0D108BD9-81ED-4DB2-BD59-A6C34878D82A}">
                    <a16:rowId xmlns:a16="http://schemas.microsoft.com/office/drawing/2014/main" val="525961772"/>
                  </a:ext>
                </a:extLst>
              </a:tr>
              <a:tr h="243621">
                <a:tc>
                  <a:txBody>
                    <a:bodyPr/>
                    <a:lstStyle/>
                    <a:p>
                      <a:pPr algn="ctr" fontAlgn="ctr"/>
                      <a:r>
                        <a:rPr lang="en-US" sz="900" b="0" i="0" u="none" strike="noStrike" dirty="0" smtClean="0">
                          <a:solidFill>
                            <a:srgbClr val="000000"/>
                          </a:solidFill>
                          <a:effectLst/>
                          <a:latin typeface="Calibri" panose="020F0502020204030204" pitchFamily="34" charset="0"/>
                        </a:rPr>
                        <a:t>6</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0" i="0" u="none" strike="noStrike" dirty="0" smtClean="0">
                          <a:solidFill>
                            <a:srgbClr val="000000"/>
                          </a:solidFill>
                          <a:effectLst/>
                          <a:latin typeface="Calibri" panose="020F0502020204030204" pitchFamily="34" charset="0"/>
                        </a:rPr>
                        <a:t>WVU</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1" i="0" u="none" strike="noStrike" dirty="0" smtClean="0">
                          <a:solidFill>
                            <a:srgbClr val="000000"/>
                          </a:solidFill>
                          <a:effectLst/>
                          <a:latin typeface="Calibri" panose="020F0502020204030204" pitchFamily="34" charset="0"/>
                        </a:rPr>
                        <a:t>1983-97</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0" i="0" u="none" strike="noStrike" dirty="0" smtClean="0">
                          <a:solidFill>
                            <a:srgbClr val="000000"/>
                          </a:solidFill>
                          <a:effectLst/>
                          <a:latin typeface="Calibri" panose="020F0502020204030204" pitchFamily="34" charset="0"/>
                        </a:rPr>
                        <a:t>WVU</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b="0" i="0" u="none" strike="noStrike" dirty="0" smtClean="0">
                          <a:solidFill>
                            <a:srgbClr val="000000"/>
                          </a:solidFill>
                          <a:effectLst/>
                          <a:latin typeface="Calibri" panose="020F0502020204030204" pitchFamily="34" charset="0"/>
                        </a:rPr>
                        <a:t> Landslide incidences with Images</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b="0" i="0" u="none" strike="noStrike" dirty="0" smtClean="0">
                          <a:solidFill>
                            <a:srgbClr val="000000"/>
                          </a:solidFill>
                          <a:effectLst/>
                          <a:latin typeface="Calibri" panose="020F0502020204030204" pitchFamily="34" charset="0"/>
                        </a:rPr>
                        <a:t>Statewide</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b="0" i="0" u="none" strike="noStrike" dirty="0" smtClean="0">
                          <a:solidFill>
                            <a:srgbClr val="000000"/>
                          </a:solidFill>
                          <a:effectLst/>
                          <a:latin typeface="Calibri" panose="020F0502020204030204" pitchFamily="34" charset="0"/>
                        </a:rPr>
                        <a:t>Landslide risk assessment</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0" i="0" u="none" strike="noStrike" dirty="0" smtClean="0">
                          <a:solidFill>
                            <a:srgbClr val="000000"/>
                          </a:solidFill>
                          <a:effectLst/>
                          <a:latin typeface="Calibri" panose="020F0502020204030204" pitchFamily="34" charset="0"/>
                        </a:rPr>
                        <a:t>46</a:t>
                      </a:r>
                      <a:endParaRPr lang="en-US" sz="900" b="0" i="0" u="none" strike="noStrike" dirty="0">
                        <a:solidFill>
                          <a:srgbClr val="000000"/>
                        </a:solidFill>
                        <a:effectLst/>
                        <a:latin typeface="Calibri" panose="020F0502020204030204" pitchFamily="34" charset="0"/>
                      </a:endParaRPr>
                    </a:p>
                  </a:txBody>
                  <a:tcPr marL="6160" marR="6160" marT="6160" marB="0" anchor="ctr"/>
                </a:tc>
                <a:extLst>
                  <a:ext uri="{0D108BD9-81ED-4DB2-BD59-A6C34878D82A}">
                    <a16:rowId xmlns:a16="http://schemas.microsoft.com/office/drawing/2014/main" val="67006464"/>
                  </a:ext>
                </a:extLst>
              </a:tr>
              <a:tr h="363133">
                <a:tc>
                  <a:txBody>
                    <a:bodyPr/>
                    <a:lstStyle/>
                    <a:p>
                      <a:pPr algn="ctr" fontAlgn="ctr"/>
                      <a:r>
                        <a:rPr lang="en-US" sz="900" u="none" strike="noStrike" dirty="0" smtClean="0">
                          <a:effectLst/>
                        </a:rPr>
                        <a:t>7</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u="none" strike="noStrike" dirty="0">
                          <a:effectLst/>
                        </a:rPr>
                        <a:t>WVU</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1" u="none" strike="noStrike" dirty="0">
                          <a:effectLst/>
                        </a:rPr>
                        <a:t>2008</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u="none" strike="noStrike" dirty="0">
                          <a:effectLst/>
                        </a:rPr>
                        <a:t>Konsoer</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dirty="0">
                          <a:effectLst/>
                        </a:rPr>
                        <a:t>LiDAR, GIS, and multivariate statistical analysis to assess landslide risk, Horseshoe Run watershed, West Virginia</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a:effectLst/>
                        </a:rPr>
                        <a:t>Horseshoe Run Watershed, Tucker County</a:t>
                      </a:r>
                      <a:endParaRPr lang="en-US" sz="900" b="0" i="0" u="none" strike="noStrike">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dirty="0">
                          <a:effectLst/>
                        </a:rPr>
                        <a:t>Landslide risk assessment</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0" i="0" u="none" strike="noStrike" dirty="0" smtClean="0">
                          <a:solidFill>
                            <a:srgbClr val="000000"/>
                          </a:solidFill>
                          <a:effectLst/>
                          <a:latin typeface="Calibri" panose="020F0502020204030204" pitchFamily="34" charset="0"/>
                        </a:rPr>
                        <a:t>149</a:t>
                      </a:r>
                      <a:endParaRPr lang="en-US" sz="900" b="0" i="0" u="none" strike="noStrike" dirty="0">
                        <a:solidFill>
                          <a:srgbClr val="000000"/>
                        </a:solidFill>
                        <a:effectLst/>
                        <a:latin typeface="Calibri" panose="020F0502020204030204" pitchFamily="34" charset="0"/>
                      </a:endParaRPr>
                    </a:p>
                  </a:txBody>
                  <a:tcPr marL="6160" marR="6160" marT="6160" marB="0" anchor="ctr"/>
                </a:tc>
                <a:extLst>
                  <a:ext uri="{0D108BD9-81ED-4DB2-BD59-A6C34878D82A}">
                    <a16:rowId xmlns:a16="http://schemas.microsoft.com/office/drawing/2014/main" val="469413006"/>
                  </a:ext>
                </a:extLst>
              </a:tr>
              <a:tr h="672091">
                <a:tc>
                  <a:txBody>
                    <a:bodyPr/>
                    <a:lstStyle/>
                    <a:p>
                      <a:pPr algn="ctr" fontAlgn="ctr"/>
                      <a:r>
                        <a:rPr lang="en-US" sz="900" b="0" i="0" u="none" strike="noStrike" dirty="0" smtClean="0">
                          <a:solidFill>
                            <a:srgbClr val="000000"/>
                          </a:solidFill>
                          <a:effectLst/>
                          <a:latin typeface="Calibri" panose="020F0502020204030204" pitchFamily="34" charset="0"/>
                        </a:rPr>
                        <a:t>8</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0" i="0" u="none" strike="noStrike" dirty="0" smtClean="0">
                          <a:solidFill>
                            <a:srgbClr val="000000"/>
                          </a:solidFill>
                          <a:effectLst/>
                          <a:latin typeface="Calibri" panose="020F0502020204030204" pitchFamily="34" charset="0"/>
                        </a:rPr>
                        <a:t>NPS/WVGES</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1" i="0" u="none" strike="noStrike" dirty="0" smtClean="0">
                          <a:solidFill>
                            <a:srgbClr val="000000"/>
                          </a:solidFill>
                          <a:effectLst/>
                          <a:latin typeface="Calibri" panose="020F0502020204030204" pitchFamily="34" charset="0"/>
                        </a:rPr>
                        <a:t>2014</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0" i="0" u="none" strike="noStrike" dirty="0" smtClean="0">
                          <a:solidFill>
                            <a:srgbClr val="000000"/>
                          </a:solidFill>
                          <a:effectLst/>
                          <a:latin typeface="Calibri" panose="020F0502020204030204" pitchFamily="34" charset="0"/>
                        </a:rPr>
                        <a:t>Yates</a:t>
                      </a:r>
                      <a:r>
                        <a:rPr lang="en-US" sz="900" b="0" i="0" u="none" strike="noStrike" baseline="0" dirty="0" smtClean="0">
                          <a:solidFill>
                            <a:srgbClr val="000000"/>
                          </a:solidFill>
                          <a:effectLst/>
                          <a:latin typeface="Calibri" panose="020F0502020204030204" pitchFamily="34" charset="0"/>
                        </a:rPr>
                        <a:t> and Kite</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b="0" i="0" u="none" strike="noStrike" dirty="0" smtClean="0">
                          <a:solidFill>
                            <a:srgbClr val="000000"/>
                          </a:solidFill>
                          <a:effectLst/>
                          <a:latin typeface="Calibri" panose="020F0502020204030204" pitchFamily="34" charset="0"/>
                        </a:rPr>
                        <a:t>Unpublished Digital Surficial Geologic Map of Bluestone National Scenic River and Vicinity, West Virginia (NPS, GRD, GRI, BLUE, BLUS digital map) adapted from a West Virginia University and West Virginia Geological and Economic Survey Open File Map by Yates and Kite (2014)</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b="0" i="0" u="none" strike="noStrike" dirty="0" smtClean="0">
                          <a:solidFill>
                            <a:srgbClr val="000000"/>
                          </a:solidFill>
                          <a:effectLst/>
                          <a:latin typeface="Calibri" panose="020F0502020204030204" pitchFamily="34" charset="0"/>
                        </a:rPr>
                        <a:t>Bluestone National Scenic River and Vicinity</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b="0" i="0" u="none" strike="noStrike" dirty="0" smtClean="0">
                          <a:solidFill>
                            <a:srgbClr val="000000"/>
                          </a:solidFill>
                          <a:effectLst/>
                          <a:latin typeface="Calibri" panose="020F0502020204030204" pitchFamily="34" charset="0"/>
                        </a:rPr>
                        <a:t>Landslide</a:t>
                      </a:r>
                      <a:r>
                        <a:rPr lang="en-US" sz="900" b="0" i="0" u="none" strike="noStrike" baseline="0" dirty="0" smtClean="0">
                          <a:solidFill>
                            <a:srgbClr val="000000"/>
                          </a:solidFill>
                          <a:effectLst/>
                          <a:latin typeface="Calibri" panose="020F0502020204030204" pitchFamily="34" charset="0"/>
                        </a:rPr>
                        <a:t> inventory</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0" i="0" u="none" strike="noStrike" dirty="0" smtClean="0">
                          <a:solidFill>
                            <a:srgbClr val="000000"/>
                          </a:solidFill>
                          <a:effectLst/>
                          <a:latin typeface="Calibri" panose="020F0502020204030204" pitchFamily="34" charset="0"/>
                        </a:rPr>
                        <a:t>12</a:t>
                      </a:r>
                      <a:endParaRPr lang="en-US" sz="900" b="0" i="0" u="none" strike="noStrike" dirty="0">
                        <a:solidFill>
                          <a:srgbClr val="000000"/>
                        </a:solidFill>
                        <a:effectLst/>
                        <a:latin typeface="Calibri" panose="020F0502020204030204" pitchFamily="34" charset="0"/>
                      </a:endParaRPr>
                    </a:p>
                  </a:txBody>
                  <a:tcPr marL="6160" marR="6160" marT="6160" marB="0" anchor="ctr"/>
                </a:tc>
                <a:extLst>
                  <a:ext uri="{0D108BD9-81ED-4DB2-BD59-A6C34878D82A}">
                    <a16:rowId xmlns:a16="http://schemas.microsoft.com/office/drawing/2014/main" val="1996119288"/>
                  </a:ext>
                </a:extLst>
              </a:tr>
              <a:tr h="672091">
                <a:tc>
                  <a:txBody>
                    <a:bodyPr/>
                    <a:lstStyle/>
                    <a:p>
                      <a:pPr algn="ctr" fontAlgn="ctr"/>
                      <a:r>
                        <a:rPr lang="en-US" sz="900" b="0" i="0" u="none" strike="noStrike" dirty="0" smtClean="0">
                          <a:solidFill>
                            <a:srgbClr val="000000"/>
                          </a:solidFill>
                          <a:effectLst/>
                          <a:latin typeface="Calibri" panose="020F0502020204030204" pitchFamily="34" charset="0"/>
                        </a:rPr>
                        <a:t>9</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0" i="0" u="none" strike="noStrike" dirty="0" smtClean="0">
                          <a:solidFill>
                            <a:srgbClr val="000000"/>
                          </a:solidFill>
                          <a:effectLst/>
                          <a:latin typeface="Calibri" panose="020F0502020204030204" pitchFamily="34" charset="0"/>
                        </a:rPr>
                        <a:t>NPS/WVGES</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1" i="0" u="none" strike="noStrike" dirty="0" smtClean="0">
                          <a:solidFill>
                            <a:srgbClr val="000000"/>
                          </a:solidFill>
                          <a:effectLst/>
                          <a:latin typeface="Calibri" panose="020F0502020204030204" pitchFamily="34" charset="0"/>
                        </a:rPr>
                        <a:t>2015</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0" i="0" u="none" strike="noStrike" dirty="0" smtClean="0">
                          <a:solidFill>
                            <a:srgbClr val="000000"/>
                          </a:solidFill>
                          <a:effectLst/>
                          <a:latin typeface="Calibri" panose="020F0502020204030204" pitchFamily="34" charset="0"/>
                        </a:rPr>
                        <a:t>Yates and Kite</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b="0" i="0" u="none" strike="noStrike" dirty="0" smtClean="0">
                          <a:solidFill>
                            <a:srgbClr val="000000"/>
                          </a:solidFill>
                          <a:effectLst/>
                          <a:latin typeface="Calibri" panose="020F0502020204030204" pitchFamily="34" charset="0"/>
                        </a:rPr>
                        <a:t>Digital Surficial Geologic Map of New River Gorge National River, West Virginia (NPS, GRD, GRI, NERI, NERS digital map) adapted from a West Virginia University and West Virginia Geological and Economic Survey Open File Report map by Yates and Kite (and Gooding) (2015)</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b="0" i="0" u="none" strike="noStrike" dirty="0" smtClean="0">
                          <a:solidFill>
                            <a:srgbClr val="000000"/>
                          </a:solidFill>
                          <a:effectLst/>
                          <a:latin typeface="Calibri" panose="020F0502020204030204" pitchFamily="34" charset="0"/>
                        </a:rPr>
                        <a:t>New</a:t>
                      </a:r>
                      <a:r>
                        <a:rPr lang="en-US" sz="900" b="0" i="0" u="none" strike="noStrike" baseline="0" dirty="0" smtClean="0">
                          <a:solidFill>
                            <a:srgbClr val="000000"/>
                          </a:solidFill>
                          <a:effectLst/>
                          <a:latin typeface="Calibri" panose="020F0502020204030204" pitchFamily="34" charset="0"/>
                        </a:rPr>
                        <a:t> River Gorge National River</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b="0" i="0" u="none" strike="noStrike" dirty="0" smtClean="0">
                          <a:solidFill>
                            <a:srgbClr val="000000"/>
                          </a:solidFill>
                          <a:effectLst/>
                          <a:latin typeface="Calibri" panose="020F0502020204030204" pitchFamily="34" charset="0"/>
                        </a:rPr>
                        <a:t>Landslide inventory</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0" i="0" u="none" strike="noStrike" dirty="0" smtClean="0">
                          <a:solidFill>
                            <a:srgbClr val="000000"/>
                          </a:solidFill>
                          <a:effectLst/>
                          <a:latin typeface="Calibri" panose="020F0502020204030204" pitchFamily="34" charset="0"/>
                        </a:rPr>
                        <a:t>212</a:t>
                      </a:r>
                      <a:endParaRPr lang="en-US" sz="900" b="0" i="0" u="none" strike="noStrike" dirty="0">
                        <a:solidFill>
                          <a:srgbClr val="000000"/>
                        </a:solidFill>
                        <a:effectLst/>
                        <a:latin typeface="Calibri" panose="020F0502020204030204" pitchFamily="34" charset="0"/>
                      </a:endParaRPr>
                    </a:p>
                  </a:txBody>
                  <a:tcPr marL="6160" marR="6160" marT="6160" marB="0" anchor="ctr"/>
                </a:tc>
                <a:extLst>
                  <a:ext uri="{0D108BD9-81ED-4DB2-BD59-A6C34878D82A}">
                    <a16:rowId xmlns:a16="http://schemas.microsoft.com/office/drawing/2014/main" val="1853698778"/>
                  </a:ext>
                </a:extLst>
              </a:tr>
              <a:tr h="471273">
                <a:tc>
                  <a:txBody>
                    <a:bodyPr/>
                    <a:lstStyle/>
                    <a:p>
                      <a:pPr algn="ctr" fontAlgn="ctr"/>
                      <a:r>
                        <a:rPr lang="en-US" sz="900" u="none" strike="noStrike" dirty="0" smtClean="0">
                          <a:effectLst/>
                        </a:rPr>
                        <a:t>10</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u="none" strike="noStrike" dirty="0">
                          <a:effectLst/>
                        </a:rPr>
                        <a:t>WVDOT</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1" u="none" strike="noStrike" dirty="0">
                          <a:effectLst/>
                        </a:rPr>
                        <a:t>2016</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fr-FR" sz="900" u="none" strike="noStrike" dirty="0">
                          <a:effectLst/>
                        </a:rPr>
                        <a:t>Geospatial Transportation Information (GTI) Section</a:t>
                      </a:r>
                      <a:endParaRPr lang="fr-FR"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a:effectLst/>
                        </a:rPr>
                        <a:t>Road landslide inventory</a:t>
                      </a:r>
                      <a:endParaRPr lang="en-US" sz="900" b="0" i="0" u="none" strike="noStrike">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dirty="0">
                          <a:effectLst/>
                        </a:rPr>
                        <a:t>Statewide</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dirty="0">
                          <a:effectLst/>
                        </a:rPr>
                        <a:t>Landslide inventory</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0" i="0" u="none" strike="noStrike" dirty="0" smtClean="0">
                          <a:solidFill>
                            <a:srgbClr val="000000"/>
                          </a:solidFill>
                          <a:effectLst/>
                          <a:latin typeface="Calibri" panose="020F0502020204030204" pitchFamily="34" charset="0"/>
                        </a:rPr>
                        <a:t>1,406</a:t>
                      </a:r>
                      <a:endParaRPr lang="en-US" sz="900" b="0" i="0" u="none" strike="noStrike" dirty="0">
                        <a:solidFill>
                          <a:srgbClr val="000000"/>
                        </a:solidFill>
                        <a:effectLst/>
                        <a:latin typeface="Calibri" panose="020F0502020204030204" pitchFamily="34" charset="0"/>
                      </a:endParaRPr>
                    </a:p>
                  </a:txBody>
                  <a:tcPr marL="6160" marR="6160" marT="6160" marB="0" anchor="ctr"/>
                </a:tc>
                <a:extLst>
                  <a:ext uri="{0D108BD9-81ED-4DB2-BD59-A6C34878D82A}">
                    <a16:rowId xmlns:a16="http://schemas.microsoft.com/office/drawing/2014/main" val="400852545"/>
                  </a:ext>
                </a:extLst>
              </a:tr>
              <a:tr h="243621">
                <a:tc>
                  <a:txBody>
                    <a:bodyPr/>
                    <a:lstStyle/>
                    <a:p>
                      <a:pPr algn="ctr" fontAlgn="ctr"/>
                      <a:r>
                        <a:rPr lang="en-US" sz="900" b="0" i="0" u="none" strike="noStrike" dirty="0" smtClean="0">
                          <a:solidFill>
                            <a:schemeClr val="dk1"/>
                          </a:solidFill>
                          <a:effectLst/>
                          <a:latin typeface="+mn-lt"/>
                        </a:rPr>
                        <a:t>11</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u="none" strike="noStrike" dirty="0">
                          <a:effectLst/>
                        </a:rPr>
                        <a:t>WVDHSEM</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1" u="none" strike="noStrike" dirty="0">
                          <a:effectLst/>
                        </a:rPr>
                        <a:t>2017</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u="none" strike="noStrike" dirty="0">
                          <a:effectLst/>
                        </a:rPr>
                        <a:t>State Hazard Mitigation Office</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a:effectLst/>
                        </a:rPr>
                        <a:t>FEMA Buyout Properties for Landslides</a:t>
                      </a:r>
                      <a:endParaRPr lang="en-US" sz="900" b="0" i="0" u="none" strike="noStrike">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a:effectLst/>
                        </a:rPr>
                        <a:t>Southern West Virginia</a:t>
                      </a:r>
                      <a:endParaRPr lang="en-US" sz="900" b="0" i="0" u="none" strike="noStrike">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dirty="0">
                          <a:effectLst/>
                        </a:rPr>
                        <a:t>Landslide mitigation</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0" i="0" u="none" strike="noStrike" dirty="0" smtClean="0">
                          <a:solidFill>
                            <a:srgbClr val="000000"/>
                          </a:solidFill>
                          <a:effectLst/>
                          <a:latin typeface="Calibri" panose="020F0502020204030204" pitchFamily="34" charset="0"/>
                        </a:rPr>
                        <a:t>7</a:t>
                      </a:r>
                      <a:endParaRPr lang="en-US" sz="900" b="0" i="0" u="none" strike="noStrike" dirty="0">
                        <a:solidFill>
                          <a:srgbClr val="000000"/>
                        </a:solidFill>
                        <a:effectLst/>
                        <a:latin typeface="Calibri" panose="020F0502020204030204" pitchFamily="34" charset="0"/>
                      </a:endParaRPr>
                    </a:p>
                  </a:txBody>
                  <a:tcPr marL="6160" marR="6160" marT="6160" marB="0" anchor="ctr"/>
                </a:tc>
                <a:extLst>
                  <a:ext uri="{0D108BD9-81ED-4DB2-BD59-A6C34878D82A}">
                    <a16:rowId xmlns:a16="http://schemas.microsoft.com/office/drawing/2014/main" val="673825218"/>
                  </a:ext>
                </a:extLst>
              </a:tr>
              <a:tr h="471273">
                <a:tc>
                  <a:txBody>
                    <a:bodyPr/>
                    <a:lstStyle/>
                    <a:p>
                      <a:pPr algn="ctr" fontAlgn="ctr"/>
                      <a:r>
                        <a:rPr lang="en-US" sz="900" u="none" strike="noStrike" dirty="0" smtClean="0">
                          <a:effectLst/>
                        </a:rPr>
                        <a:t>12</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u="none" strike="noStrike" dirty="0">
                          <a:effectLst/>
                        </a:rPr>
                        <a:t>WVU</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1" u="none" strike="noStrike" dirty="0">
                          <a:effectLst/>
                        </a:rPr>
                        <a:t>2019</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u="none" strike="noStrike" dirty="0">
                          <a:effectLst/>
                        </a:rPr>
                        <a:t>WVGISTC</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a:effectLst/>
                        </a:rPr>
                        <a:t>Statewide Landslide Risk Assessment; Funded by FEMA and WV Division of Homeland Security and Emergency Management</a:t>
                      </a:r>
                      <a:endParaRPr lang="en-US" sz="900" b="0" i="0" u="none" strike="noStrike">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a:effectLst/>
                        </a:rPr>
                        <a:t>Statewide</a:t>
                      </a:r>
                      <a:endParaRPr lang="en-US" sz="900" b="0" i="0" u="none" strike="noStrike">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dirty="0">
                          <a:effectLst/>
                        </a:rPr>
                        <a:t>Landslide risk assessment</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0" i="0" u="none" strike="noStrike" dirty="0" smtClean="0">
                          <a:solidFill>
                            <a:srgbClr val="000000"/>
                          </a:solidFill>
                          <a:effectLst/>
                          <a:latin typeface="Calibri" panose="020F0502020204030204" pitchFamily="34" charset="0"/>
                        </a:rPr>
                        <a:t>1100</a:t>
                      </a:r>
                      <a:endParaRPr lang="en-US" sz="900" b="0" i="0" u="none" strike="noStrike" dirty="0">
                        <a:solidFill>
                          <a:srgbClr val="000000"/>
                        </a:solidFill>
                        <a:effectLst/>
                        <a:latin typeface="Calibri" panose="020F0502020204030204" pitchFamily="34" charset="0"/>
                      </a:endParaRPr>
                    </a:p>
                  </a:txBody>
                  <a:tcPr marL="6160" marR="6160" marT="6160" marB="0" anchor="ctr"/>
                </a:tc>
                <a:extLst>
                  <a:ext uri="{0D108BD9-81ED-4DB2-BD59-A6C34878D82A}">
                    <a16:rowId xmlns:a16="http://schemas.microsoft.com/office/drawing/2014/main" val="391969767"/>
                  </a:ext>
                </a:extLst>
              </a:tr>
            </a:tbl>
          </a:graphicData>
        </a:graphic>
      </p:graphicFrame>
      <p:sp>
        <p:nvSpPr>
          <p:cNvPr id="3" name="Rectangle 2"/>
          <p:cNvSpPr/>
          <p:nvPr/>
        </p:nvSpPr>
        <p:spPr>
          <a:xfrm>
            <a:off x="6635931" y="6398965"/>
            <a:ext cx="2477408" cy="341469"/>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0660" y="1672046"/>
            <a:ext cx="9082679" cy="661851"/>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1322" y="3818708"/>
            <a:ext cx="9052018" cy="1397726"/>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66523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Incident Inventory</a:t>
            </a:r>
            <a:endParaRPr lang="en-US" dirty="0">
              <a:solidFill>
                <a:schemeClr val="bg1"/>
              </a:solidFill>
              <a:latin typeface="Arial" panose="020B0604020202020204" pitchFamily="34" charset="0"/>
              <a:cs typeface="Arial" panose="020B0604020202020204" pitchFamily="34" charset="0"/>
            </a:endParaRPr>
          </a:p>
        </p:txBody>
      </p:sp>
      <p:pic>
        <p:nvPicPr>
          <p:cNvPr id="6"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5251" y="3117079"/>
            <a:ext cx="4204061" cy="3059884"/>
          </a:xfrm>
          <a:prstGeom prst="rect">
            <a:avLst/>
          </a:prstGeom>
          <a:ln>
            <a:solidFill>
              <a:schemeClr val="tx1"/>
            </a:solidFill>
          </a:ln>
          <a:effectLst>
            <a:outerShdw blurRad="50800" dist="38100" dir="2700000" algn="tl" rotWithShape="0">
              <a:prstClr val="black">
                <a:alpha val="40000"/>
              </a:prstClr>
            </a:outerShdw>
          </a:effectLst>
        </p:spPr>
      </p:pic>
      <p:sp>
        <p:nvSpPr>
          <p:cNvPr id="4" name="Content Placeholder 3"/>
          <p:cNvSpPr>
            <a:spLocks noGrp="1"/>
          </p:cNvSpPr>
          <p:nvPr>
            <p:ph idx="1"/>
          </p:nvPr>
        </p:nvSpPr>
        <p:spPr>
          <a:xfrm>
            <a:off x="628650" y="1236617"/>
            <a:ext cx="7886700" cy="4940346"/>
          </a:xfrm>
        </p:spPr>
        <p:txBody>
          <a:bodyPr/>
          <a:lstStyle/>
          <a:p>
            <a:r>
              <a:rPr lang="en-US" dirty="0"/>
              <a:t>Landslide Incidence Points with </a:t>
            </a:r>
            <a:r>
              <a:rPr lang="en-US" dirty="0" smtClean="0"/>
              <a:t>Images</a:t>
            </a:r>
          </a:p>
          <a:p>
            <a:pPr lvl="1"/>
            <a:r>
              <a:rPr lang="en-US" dirty="0" smtClean="0"/>
              <a:t>From Dr. Kite</a:t>
            </a:r>
          </a:p>
          <a:p>
            <a:pPr lvl="2"/>
            <a:r>
              <a:rPr lang="en-US" dirty="0"/>
              <a:t>Slides were scanned and tagged with geographical information, dates taken, and descriptions</a:t>
            </a:r>
          </a:p>
          <a:p>
            <a:pPr lvl="2"/>
            <a:r>
              <a:rPr lang="en-US" dirty="0" smtClean="0"/>
              <a:t>Added to the landslide incidence database</a:t>
            </a:r>
          </a:p>
          <a:p>
            <a:pPr marL="914400" lvl="2" indent="0">
              <a:buNone/>
            </a:pPr>
            <a:endParaRPr lang="en-US" dirty="0"/>
          </a:p>
        </p:txBody>
      </p:sp>
      <p:pic>
        <p:nvPicPr>
          <p:cNvPr id="7"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1859" y="4313830"/>
            <a:ext cx="3401007" cy="2274409"/>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368219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Mapping Landslides from new </a:t>
            </a:r>
            <a:r>
              <a:rPr lang="en-US" dirty="0" smtClean="0">
                <a:solidFill>
                  <a:schemeClr val="bg1"/>
                </a:solidFill>
                <a:latin typeface="Arial" panose="020B0604020202020204" pitchFamily="34" charset="0"/>
                <a:cs typeface="Arial" panose="020B0604020202020204" pitchFamily="34" charset="0"/>
              </a:rPr>
              <a:t>DEM</a:t>
            </a:r>
            <a:endParaRPr lang="en-US"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063684" y="1560731"/>
            <a:ext cx="6613024" cy="4959766"/>
          </a:xfrm>
          <a:prstGeom prst="rect">
            <a:avLst/>
          </a:prstGeom>
        </p:spPr>
      </p:pic>
      <p:sp>
        <p:nvSpPr>
          <p:cNvPr id="5" name="Rectangle 4"/>
          <p:cNvSpPr/>
          <p:nvPr/>
        </p:nvSpPr>
        <p:spPr>
          <a:xfrm>
            <a:off x="393405" y="914400"/>
            <a:ext cx="8399721" cy="584775"/>
          </a:xfrm>
          <a:prstGeom prst="rect">
            <a:avLst/>
          </a:prstGeom>
        </p:spPr>
        <p:txBody>
          <a:bodyPr wrap="square">
            <a:spAutoFit/>
          </a:bodyPr>
          <a:lstStyle/>
          <a:p>
            <a:r>
              <a:rPr lang="en-US" sz="1600" i="1" dirty="0" smtClean="0">
                <a:solidFill>
                  <a:schemeClr val="accent1">
                    <a:lumMod val="50000"/>
                  </a:schemeClr>
                </a:solidFill>
              </a:rPr>
              <a:t>FEMA is purchasing statewide Quality Level 2 lidar for the entire State that will improve the mapping of existing landslides.  Lidar-derived products include 1-meter DEM and 1-foot Contours</a:t>
            </a:r>
            <a:endParaRPr lang="en-US" sz="1600" i="1" dirty="0">
              <a:solidFill>
                <a:schemeClr val="accent1">
                  <a:lumMod val="50000"/>
                </a:schemeClr>
              </a:solidFill>
            </a:endParaRPr>
          </a:p>
        </p:txBody>
      </p:sp>
      <p:sp>
        <p:nvSpPr>
          <p:cNvPr id="6" name="Rectangle 5"/>
          <p:cNvSpPr/>
          <p:nvPr/>
        </p:nvSpPr>
        <p:spPr>
          <a:xfrm>
            <a:off x="311377" y="6523236"/>
            <a:ext cx="8750595" cy="276999"/>
          </a:xfrm>
          <a:prstGeom prst="rect">
            <a:avLst/>
          </a:prstGeom>
        </p:spPr>
        <p:txBody>
          <a:bodyPr wrap="square">
            <a:spAutoFit/>
          </a:bodyPr>
          <a:lstStyle/>
          <a:p>
            <a:r>
              <a:rPr lang="en-US" sz="1200" i="1" dirty="0" smtClean="0">
                <a:solidFill>
                  <a:schemeClr val="accent1">
                    <a:lumMod val="50000"/>
                  </a:schemeClr>
                </a:solidFill>
              </a:rPr>
              <a:t>Best-Available Elevation Sources for </a:t>
            </a:r>
            <a:r>
              <a:rPr lang="en-US" sz="1200" i="1" dirty="0">
                <a:solidFill>
                  <a:schemeClr val="accent1">
                    <a:lumMod val="50000"/>
                  </a:schemeClr>
                </a:solidFill>
              </a:rPr>
              <a:t>West Virginia: </a:t>
            </a:r>
            <a:r>
              <a:rPr lang="en-US" sz="1200" i="1" dirty="0" smtClean="0">
                <a:solidFill>
                  <a:schemeClr val="accent1">
                    <a:lumMod val="50000"/>
                  </a:schemeClr>
                </a:solidFill>
              </a:rPr>
              <a:t> </a:t>
            </a:r>
            <a:r>
              <a:rPr lang="en-US" sz="1200" i="1" dirty="0" smtClean="0">
                <a:solidFill>
                  <a:schemeClr val="accent1">
                    <a:lumMod val="50000"/>
                  </a:schemeClr>
                </a:solidFill>
                <a:hlinkClick r:id="rId3"/>
              </a:rPr>
              <a:t>https</a:t>
            </a:r>
            <a:r>
              <a:rPr lang="en-US" sz="1200" i="1" dirty="0">
                <a:solidFill>
                  <a:schemeClr val="accent1">
                    <a:lumMod val="50000"/>
                  </a:schemeClr>
                </a:solidFill>
                <a:hlinkClick r:id="rId3"/>
              </a:rPr>
              <a:t>://www.mapwv.gov/floodtest/docs/WV_FloodTool_ElevationSource_Metadata.pdf</a:t>
            </a:r>
            <a:endParaRPr lang="en-US" sz="1200" i="1" dirty="0">
              <a:solidFill>
                <a:schemeClr val="accent1">
                  <a:lumMod val="50000"/>
                </a:schemeClr>
              </a:solidFill>
            </a:endParaRPr>
          </a:p>
        </p:txBody>
      </p:sp>
      <p:sp>
        <p:nvSpPr>
          <p:cNvPr id="2" name="TextBox 1"/>
          <p:cNvSpPr txBox="1"/>
          <p:nvPr/>
        </p:nvSpPr>
        <p:spPr>
          <a:xfrm>
            <a:off x="2211573" y="3519377"/>
            <a:ext cx="1562986" cy="646331"/>
          </a:xfrm>
          <a:prstGeom prst="rect">
            <a:avLst/>
          </a:prstGeom>
          <a:noFill/>
        </p:spPr>
        <p:txBody>
          <a:bodyPr wrap="square" rtlCol="0">
            <a:spAutoFit/>
          </a:bodyPr>
          <a:lstStyle/>
          <a:p>
            <a:pPr algn="ctr"/>
            <a:r>
              <a:rPr lang="en-US" sz="1200" dirty="0" smtClean="0"/>
              <a:t>Central</a:t>
            </a:r>
            <a:br>
              <a:rPr lang="en-US" sz="1200" dirty="0" smtClean="0"/>
            </a:br>
            <a:r>
              <a:rPr lang="en-US" sz="1200" dirty="0" smtClean="0"/>
              <a:t> Allegheny</a:t>
            </a:r>
            <a:br>
              <a:rPr lang="en-US" sz="1200" dirty="0" smtClean="0"/>
            </a:br>
            <a:r>
              <a:rPr lang="en-US" sz="1200" dirty="0" smtClean="0"/>
              <a:t> Plateau</a:t>
            </a:r>
            <a:endParaRPr lang="en-US" sz="1200" dirty="0"/>
          </a:p>
        </p:txBody>
      </p:sp>
      <p:sp>
        <p:nvSpPr>
          <p:cNvPr id="8" name="TextBox 7"/>
          <p:cNvSpPr txBox="1"/>
          <p:nvPr/>
        </p:nvSpPr>
        <p:spPr>
          <a:xfrm>
            <a:off x="1385776" y="5044252"/>
            <a:ext cx="1562986" cy="646331"/>
          </a:xfrm>
          <a:prstGeom prst="rect">
            <a:avLst/>
          </a:prstGeom>
          <a:noFill/>
        </p:spPr>
        <p:txBody>
          <a:bodyPr wrap="square" rtlCol="0">
            <a:spAutoFit/>
          </a:bodyPr>
          <a:lstStyle/>
          <a:p>
            <a:pPr algn="ctr"/>
            <a:r>
              <a:rPr lang="en-US" sz="1200" dirty="0" smtClean="0"/>
              <a:t>Cumberland </a:t>
            </a:r>
            <a:br>
              <a:rPr lang="en-US" sz="1200" dirty="0" smtClean="0"/>
            </a:br>
            <a:r>
              <a:rPr lang="en-US" sz="1200" dirty="0" smtClean="0"/>
              <a:t>Plateau and Mountains</a:t>
            </a:r>
            <a:endParaRPr lang="en-US" sz="1200" dirty="0"/>
          </a:p>
        </p:txBody>
      </p:sp>
      <p:sp>
        <p:nvSpPr>
          <p:cNvPr id="9" name="TextBox 8"/>
          <p:cNvSpPr txBox="1"/>
          <p:nvPr/>
        </p:nvSpPr>
        <p:spPr>
          <a:xfrm>
            <a:off x="2534247" y="4802473"/>
            <a:ext cx="1562986" cy="830997"/>
          </a:xfrm>
          <a:prstGeom prst="rect">
            <a:avLst/>
          </a:prstGeom>
          <a:noFill/>
        </p:spPr>
        <p:txBody>
          <a:bodyPr wrap="square" rtlCol="0">
            <a:spAutoFit/>
          </a:bodyPr>
          <a:lstStyle/>
          <a:p>
            <a:pPr algn="ctr"/>
            <a:r>
              <a:rPr lang="en-US" sz="1200" dirty="0" smtClean="0"/>
              <a:t>Eastern</a:t>
            </a:r>
            <a:br>
              <a:rPr lang="en-US" sz="1200" dirty="0" smtClean="0"/>
            </a:br>
            <a:r>
              <a:rPr lang="en-US" sz="1200" dirty="0" smtClean="0"/>
              <a:t> Allegheny</a:t>
            </a:r>
            <a:br>
              <a:rPr lang="en-US" sz="1200" dirty="0" smtClean="0"/>
            </a:br>
            <a:r>
              <a:rPr lang="en-US" sz="1200" dirty="0" smtClean="0"/>
              <a:t> Plateau and Mountains</a:t>
            </a:r>
            <a:endParaRPr lang="en-US" sz="1200" dirty="0"/>
          </a:p>
        </p:txBody>
      </p:sp>
      <p:sp>
        <p:nvSpPr>
          <p:cNvPr id="10" name="TextBox 9"/>
          <p:cNvSpPr txBox="1"/>
          <p:nvPr/>
        </p:nvSpPr>
        <p:spPr>
          <a:xfrm>
            <a:off x="4060615" y="4628753"/>
            <a:ext cx="1252120" cy="830997"/>
          </a:xfrm>
          <a:prstGeom prst="rect">
            <a:avLst/>
          </a:prstGeom>
          <a:noFill/>
        </p:spPr>
        <p:txBody>
          <a:bodyPr wrap="square" rtlCol="0">
            <a:spAutoFit/>
          </a:bodyPr>
          <a:lstStyle/>
          <a:p>
            <a:pPr algn="ctr"/>
            <a:r>
              <a:rPr lang="en-US" sz="1200" dirty="0" smtClean="0"/>
              <a:t>Northern Appalachian Ridges and Valleys</a:t>
            </a:r>
            <a:endParaRPr lang="en-US" sz="1200" dirty="0"/>
          </a:p>
        </p:txBody>
      </p:sp>
    </p:spTree>
    <p:extLst>
      <p:ext uri="{BB962C8B-B14F-4D97-AF65-F5344CB8AC3E}">
        <p14:creationId xmlns:p14="http://schemas.microsoft.com/office/powerpoint/2010/main" val="8271072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Mapping Landslides from new </a:t>
            </a:r>
            <a:r>
              <a:rPr lang="en-US" dirty="0" smtClean="0">
                <a:solidFill>
                  <a:schemeClr val="bg1"/>
                </a:solidFill>
                <a:latin typeface="Arial" panose="020B0604020202020204" pitchFamily="34" charset="0"/>
                <a:cs typeface="Arial" panose="020B0604020202020204" pitchFamily="34" charset="0"/>
              </a:rPr>
              <a:t>DEM</a:t>
            </a:r>
            <a:endParaRPr lang="en-US" dirty="0">
              <a:solidFill>
                <a:schemeClr val="bg1"/>
              </a:solidFill>
              <a:latin typeface="Arial" panose="020B0604020202020204" pitchFamily="34" charset="0"/>
              <a:cs typeface="Arial" panose="020B0604020202020204" pitchFamily="34" charset="0"/>
            </a:endParaRPr>
          </a:p>
        </p:txBody>
      </p:sp>
      <p:sp>
        <p:nvSpPr>
          <p:cNvPr id="6" name="Rectangle 5"/>
          <p:cNvSpPr/>
          <p:nvPr/>
        </p:nvSpPr>
        <p:spPr>
          <a:xfrm>
            <a:off x="311377" y="6523236"/>
            <a:ext cx="8750595" cy="276999"/>
          </a:xfrm>
          <a:prstGeom prst="rect">
            <a:avLst/>
          </a:prstGeom>
        </p:spPr>
        <p:txBody>
          <a:bodyPr wrap="square">
            <a:spAutoFit/>
          </a:bodyPr>
          <a:lstStyle/>
          <a:p>
            <a:r>
              <a:rPr lang="en-US" sz="1200" i="1" dirty="0" smtClean="0">
                <a:solidFill>
                  <a:schemeClr val="accent1">
                    <a:lumMod val="50000"/>
                  </a:schemeClr>
                </a:solidFill>
              </a:rPr>
              <a:t>Best-Available Elevation Sources for </a:t>
            </a:r>
            <a:r>
              <a:rPr lang="en-US" sz="1200" i="1" dirty="0">
                <a:solidFill>
                  <a:schemeClr val="accent1">
                    <a:lumMod val="50000"/>
                  </a:schemeClr>
                </a:solidFill>
              </a:rPr>
              <a:t>West Virginia: </a:t>
            </a:r>
            <a:r>
              <a:rPr lang="en-US" sz="1200" i="1" dirty="0" smtClean="0">
                <a:solidFill>
                  <a:schemeClr val="accent1">
                    <a:lumMod val="50000"/>
                  </a:schemeClr>
                </a:solidFill>
              </a:rPr>
              <a:t> </a:t>
            </a:r>
            <a:r>
              <a:rPr lang="en-US" sz="1200" i="1" dirty="0" smtClean="0">
                <a:solidFill>
                  <a:schemeClr val="accent1">
                    <a:lumMod val="50000"/>
                  </a:schemeClr>
                </a:solidFill>
                <a:hlinkClick r:id="rId2"/>
              </a:rPr>
              <a:t>https</a:t>
            </a:r>
            <a:r>
              <a:rPr lang="en-US" sz="1200" i="1" dirty="0">
                <a:solidFill>
                  <a:schemeClr val="accent1">
                    <a:lumMod val="50000"/>
                  </a:schemeClr>
                </a:solidFill>
                <a:hlinkClick r:id="rId2"/>
              </a:rPr>
              <a:t>://www.mapwv.gov/floodtest/docs/WV_FloodTool_ElevationSource_Metadata.pdf</a:t>
            </a:r>
            <a:endParaRPr lang="en-US" sz="1200" i="1" dirty="0">
              <a:solidFill>
                <a:schemeClr val="accent1">
                  <a:lumMod val="50000"/>
                </a:schemeClr>
              </a:solidFill>
            </a:endParaRPr>
          </a:p>
        </p:txBody>
      </p:sp>
      <p:pic>
        <p:nvPicPr>
          <p:cNvPr id="11"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14401" y="1007908"/>
            <a:ext cx="7053943" cy="5421819"/>
          </a:xfr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003525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Mapping Landslides from new </a:t>
            </a:r>
            <a:r>
              <a:rPr lang="en-US" dirty="0" smtClean="0">
                <a:solidFill>
                  <a:schemeClr val="bg1"/>
                </a:solidFill>
                <a:latin typeface="Arial" panose="020B0604020202020204" pitchFamily="34" charset="0"/>
                <a:cs typeface="Arial" panose="020B0604020202020204" pitchFamily="34" charset="0"/>
              </a:rPr>
              <a:t>DEM</a:t>
            </a:r>
            <a:endParaRPr lang="en-US" dirty="0">
              <a:solidFill>
                <a:schemeClr val="bg1"/>
              </a:solidFill>
              <a:latin typeface="Arial" panose="020B0604020202020204" pitchFamily="34" charset="0"/>
              <a:cs typeface="Arial" panose="020B0604020202020204" pitchFamily="34" charset="0"/>
            </a:endParaRPr>
          </a:p>
        </p:txBody>
      </p:sp>
      <p:pic>
        <p:nvPicPr>
          <p:cNvPr id="11"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1182" y="1401693"/>
            <a:ext cx="5166346" cy="3152889"/>
          </a:xfrm>
          <a:ln>
            <a:solidFill>
              <a:schemeClr val="tx1"/>
            </a:solidFill>
          </a:ln>
          <a:effectLst>
            <a:outerShdw blurRad="50800" dist="38100" dir="2700000" algn="tl" rotWithShape="0">
              <a:prstClr val="black">
                <a:alpha val="40000"/>
              </a:prstClr>
            </a:outerShdw>
          </a:effectLst>
        </p:spPr>
      </p:pic>
      <p:pic>
        <p:nvPicPr>
          <p:cNvPr id="14"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7779" y="2993268"/>
            <a:ext cx="4984193" cy="3122627"/>
          </a:xfrm>
          <a:prstGeom prst="rect">
            <a:avLst/>
          </a:prstGeom>
          <a:ln>
            <a:solidFill>
              <a:schemeClr val="tx1"/>
            </a:solidFill>
          </a:ln>
          <a:effectLst>
            <a:outerShdw blurRad="50800" dist="38100" dir="2700000" algn="tl" rotWithShape="0">
              <a:prstClr val="black">
                <a:alpha val="40000"/>
              </a:prstClr>
            </a:outerShdw>
          </a:effectLst>
        </p:spPr>
      </p:pic>
      <p:sp>
        <p:nvSpPr>
          <p:cNvPr id="6" name="Rectangle 5"/>
          <p:cNvSpPr/>
          <p:nvPr/>
        </p:nvSpPr>
        <p:spPr>
          <a:xfrm>
            <a:off x="2001875" y="6233340"/>
            <a:ext cx="4825645" cy="400110"/>
          </a:xfrm>
          <a:prstGeom prst="rect">
            <a:avLst/>
          </a:prstGeom>
        </p:spPr>
        <p:txBody>
          <a:bodyPr wrap="square">
            <a:spAutoFit/>
          </a:bodyPr>
          <a:lstStyle/>
          <a:p>
            <a:r>
              <a:rPr lang="en-US" sz="2000" i="1" dirty="0" smtClean="0">
                <a:solidFill>
                  <a:schemeClr val="accent1">
                    <a:lumMod val="50000"/>
                  </a:schemeClr>
                </a:solidFill>
              </a:rPr>
              <a:t>Comparison of Old and New 1 meter DEM</a:t>
            </a:r>
            <a:endParaRPr lang="en-US" sz="2000" i="1" dirty="0">
              <a:solidFill>
                <a:schemeClr val="accent1">
                  <a:lumMod val="50000"/>
                </a:schemeClr>
              </a:solidFill>
            </a:endParaRPr>
          </a:p>
        </p:txBody>
      </p:sp>
      <p:sp>
        <p:nvSpPr>
          <p:cNvPr id="13" name="Title 1"/>
          <p:cNvSpPr>
            <a:spLocks noGrp="1"/>
          </p:cNvSpPr>
          <p:nvPr>
            <p:ph type="title"/>
          </p:nvPr>
        </p:nvSpPr>
        <p:spPr>
          <a:xfrm>
            <a:off x="515983" y="984069"/>
            <a:ext cx="1722120" cy="417624"/>
          </a:xfrm>
        </p:spPr>
        <p:txBody>
          <a:bodyPr>
            <a:normAutofit fontScale="90000"/>
          </a:bodyPr>
          <a:lstStyle/>
          <a:p>
            <a:r>
              <a:rPr lang="en-US" sz="2800" b="1" dirty="0" smtClean="0"/>
              <a:t>Old DEM</a:t>
            </a:r>
            <a:endParaRPr lang="en-US" sz="2800" b="1" dirty="0"/>
          </a:p>
        </p:txBody>
      </p:sp>
      <p:sp>
        <p:nvSpPr>
          <p:cNvPr id="15" name="Title 1"/>
          <p:cNvSpPr txBox="1">
            <a:spLocks/>
          </p:cNvSpPr>
          <p:nvPr/>
        </p:nvSpPr>
        <p:spPr>
          <a:xfrm>
            <a:off x="7095308" y="2575644"/>
            <a:ext cx="1722120" cy="417624"/>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t>New DEM</a:t>
            </a:r>
            <a:endParaRPr lang="en-US" sz="2800" b="1" dirty="0"/>
          </a:p>
        </p:txBody>
      </p:sp>
    </p:spTree>
    <p:extLst>
      <p:ext uri="{BB962C8B-B14F-4D97-AF65-F5344CB8AC3E}">
        <p14:creationId xmlns:p14="http://schemas.microsoft.com/office/powerpoint/2010/main" val="346208449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5892</TotalTime>
  <Words>1553</Words>
  <Application>Microsoft Office PowerPoint</Application>
  <PresentationFormat>On-screen Show (4:3)</PresentationFormat>
  <Paragraphs>291</Paragraphs>
  <Slides>27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Calibri Light</vt:lpstr>
      <vt:lpstr>Times New Roman</vt:lpstr>
      <vt:lpstr>Univers (WN)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Old DEM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Kurt Donaldson</dc:creator>
  <cp:lastModifiedBy>Maneesh Sharma</cp:lastModifiedBy>
  <cp:revision>71</cp:revision>
  <dcterms:created xsi:type="dcterms:W3CDTF">2019-02-08T17:05:32Z</dcterms:created>
  <dcterms:modified xsi:type="dcterms:W3CDTF">2019-04-02T21:17:29Z</dcterms:modified>
</cp:coreProperties>
</file>