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7" autoAdjust="0"/>
    <p:restoredTop sz="94660"/>
  </p:normalViewPr>
  <p:slideViewPr>
    <p:cSldViewPr snapToGrid="0">
      <p:cViewPr>
        <p:scale>
          <a:sx n="106" d="100"/>
          <a:sy n="106" d="100"/>
        </p:scale>
        <p:origin x="2514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14ACF-AEDE-4178-B8ED-DAFB42AFD720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4FC09-F4A1-4C41-9DD0-CEB13E37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8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298DD-7B49-693E-CC25-177DB1EDA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228BF9-BFF7-5C64-DFC5-086066E66A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55FA97-92A8-C5AA-E457-65A24D5167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412904-3F83-6CE5-AFAC-C49BB27617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4FC09-F4A1-4C41-9DD0-CEB13E3700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42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7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61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6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6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8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99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46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5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2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F2A0BB-E5EB-4749-B909-7C692F952FD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32D83D-80E6-404E-BBFE-5A0E67881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61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3EFD4-DC65-9967-9FE1-86170AF7B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4D05AC9-7338-D20B-763D-C3BACC831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281063"/>
              </p:ext>
            </p:extLst>
          </p:nvPr>
        </p:nvGraphicFramePr>
        <p:xfrm>
          <a:off x="131275" y="746948"/>
          <a:ext cx="8881449" cy="6035040"/>
        </p:xfrm>
        <a:graphic>
          <a:graphicData uri="http://schemas.openxmlformats.org/drawingml/2006/table">
            <a:tbl>
              <a:tblPr/>
              <a:tblGrid>
                <a:gridCol w="1153784">
                  <a:extLst>
                    <a:ext uri="{9D8B030D-6E8A-4147-A177-3AD203B41FA5}">
                      <a16:colId xmlns:a16="http://schemas.microsoft.com/office/drawing/2014/main" val="3818670063"/>
                    </a:ext>
                  </a:extLst>
                </a:gridCol>
                <a:gridCol w="7727665">
                  <a:extLst>
                    <a:ext uri="{9D8B030D-6E8A-4147-A177-3AD203B41FA5}">
                      <a16:colId xmlns:a16="http://schemas.microsoft.com/office/drawing/2014/main" val="760374439"/>
                    </a:ext>
                  </a:extLst>
                </a:gridCol>
              </a:tblGrid>
              <a:tr h="30082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Flood Model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489057"/>
                  </a:ext>
                </a:extLst>
              </a:tr>
              <a:tr h="28578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Software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Hazus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(FEMA's GIS-based natural hazard software)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747603"/>
                  </a:ext>
                </a:extLst>
              </a:tr>
              <a:tr h="28578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Utilities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FEMA's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 Hazus Flood Loss Utility,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customized scripts, property search tools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764588"/>
                  </a:ext>
                </a:extLst>
              </a:tr>
              <a:tr h="28578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Flood Event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Riverine Hazus Level-2 Detailed Analysis for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 annual chance (100-YR) flood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186086"/>
                  </a:ext>
                </a:extLst>
              </a:tr>
              <a:tr h="28578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Depth Grids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Model-backed, 1% annual chance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depth grids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supplemented with Hazus depth grid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459145"/>
                  </a:ext>
                </a:extLst>
              </a:tr>
              <a:tr h="28578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Building Stock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Enhanced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 stock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(User Defined Facilities) for estimated 98,315 primary structures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3675231"/>
                  </a:ext>
                </a:extLst>
              </a:tr>
              <a:tr h="285780">
                <a:tc rowSpan="4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Building Attributes:</a:t>
                      </a:r>
                      <a:b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Tax Assessment Records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buClr>
                          <a:srgbClr val="33426B"/>
                        </a:buClr>
                        <a:buSzPts val="1300"/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 million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tax parcels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(Tax Year 2025)</a:t>
                      </a:r>
                      <a:endParaRPr lang="en-US" sz="1300" b="0" i="0" u="none" strike="noStrike" dirty="0">
                        <a:solidFill>
                          <a:srgbClr val="33426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814231"/>
                  </a:ext>
                </a:extLst>
              </a:tr>
              <a:tr h="4813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buClr>
                          <a:srgbClr val="33426B"/>
                        </a:buClr>
                        <a:buSzPts val="1300"/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Assessment Land Use Codes classified to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Hazus Specific Occupancy  Classes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further generalized to Residential / Non-Residential categories</a:t>
                      </a:r>
                      <a:endParaRPr lang="en-US" sz="1300" b="0" i="0" u="none" strike="noStrike" dirty="0">
                        <a:solidFill>
                          <a:srgbClr val="33426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231902"/>
                  </a:ext>
                </a:extLst>
              </a:tr>
              <a:tr h="2857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buClr>
                          <a:srgbClr val="33426B"/>
                        </a:buClr>
                        <a:buSzPts val="1300"/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Assessment Basement categories classified to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Hazus Foundation Types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First Floor Height values</a:t>
                      </a:r>
                      <a:endParaRPr lang="en-US" sz="1300" b="0" i="0" u="none" strike="noStrike" dirty="0">
                        <a:solidFill>
                          <a:srgbClr val="33426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307268"/>
                  </a:ext>
                </a:extLst>
              </a:tr>
              <a:tr h="8723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User-Defined Modified Values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override Assessment Default Values (occupancy, foundation, first floor height, building year, building value, area) for (1) blank attribute values, (2) one-to-many, parcel-structure relationships, and (3) tax map identifier issues such as parcel geometry misalignments or assessment attributed in different parcel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537214"/>
                  </a:ext>
                </a:extLst>
              </a:tr>
              <a:tr h="48131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Key Reference Layers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 reference layers for building inventory: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E-911 addresses,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leaf-off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aerial imagery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419115"/>
                  </a:ext>
                </a:extLst>
              </a:tr>
              <a:tr h="28578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Building ID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Unique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 Identifier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(GIS parcel ID + Address No.) assigned to each structure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482234"/>
                  </a:ext>
                </a:extLst>
              </a:tr>
              <a:tr h="48131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Geographic Scales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Statewide, 11 Regions, 55 counties, 284 communities (229 incorporated places and 55 unincorporated areas), 33 watersheds, 463 named streams, and 298K parcels and 98K primary structures in high-risk flood zones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928186"/>
                  </a:ext>
                </a:extLst>
              </a:tr>
              <a:tr h="481313">
                <a:tc rowSpan="3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300" b="1" i="0" u="none" strike="noStrike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Risk Outputs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Char char="•"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Property-Level Assessment Tools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 WV Flood Tool’s RiskMAP View, WV Risk Explorer’s Building-Level Assessment Tools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144725"/>
                  </a:ext>
                </a:extLst>
              </a:tr>
              <a:tr h="2857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Char char="•"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Aggregate-Level Assessment Tools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 WV Risk Explorer’s Maps and Reports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717741"/>
                  </a:ext>
                </a:extLst>
              </a:tr>
              <a:tr h="2857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Char char="•"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Tools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 Flood Visualizations, Dashboards, Hazard Library, Data Download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F9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15251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6AC03CEE-8637-3F74-B57F-3A72DD631FCD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9144000" cy="669956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Statewide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Flood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Assessment Model</a:t>
            </a:r>
          </a:p>
        </p:txBody>
      </p:sp>
    </p:spTree>
    <p:extLst>
      <p:ext uri="{BB962C8B-B14F-4D97-AF65-F5344CB8AC3E}">
        <p14:creationId xmlns:p14="http://schemas.microsoft.com/office/powerpoint/2010/main" val="845666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303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Kurt Donaldson</dc:creator>
  <cp:lastModifiedBy>Kurt Donaldson</cp:lastModifiedBy>
  <cp:revision>1</cp:revision>
  <dcterms:created xsi:type="dcterms:W3CDTF">2025-11-13T16:55:41Z</dcterms:created>
  <dcterms:modified xsi:type="dcterms:W3CDTF">2025-11-13T18:51:36Z</dcterms:modified>
</cp:coreProperties>
</file>