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427" r:id="rId3"/>
    <p:sldId id="864" r:id="rId4"/>
    <p:sldId id="736" r:id="rId5"/>
    <p:sldId id="863" r:id="rId6"/>
    <p:sldId id="737" r:id="rId7"/>
    <p:sldId id="746" r:id="rId8"/>
    <p:sldId id="861" r:id="rId9"/>
    <p:sldId id="862" r:id="rId10"/>
    <p:sldId id="744" r:id="rId11"/>
    <p:sldId id="743" r:id="rId12"/>
    <p:sldId id="745" r:id="rId13"/>
    <p:sldId id="742" r:id="rId14"/>
    <p:sldId id="750" r:id="rId15"/>
    <p:sldId id="748" r:id="rId16"/>
    <p:sldId id="749" r:id="rId17"/>
    <p:sldId id="8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739B"/>
    <a:srgbClr val="FFF2CC"/>
    <a:srgbClr val="EAEFF7"/>
    <a:srgbClr val="CEDAF9"/>
    <a:srgbClr val="BDE4FB"/>
    <a:srgbClr val="FFF2B7"/>
    <a:srgbClr val="FBBEBA"/>
    <a:srgbClr val="739976"/>
    <a:srgbClr val="D9D9D9"/>
    <a:srgbClr val="E2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1" autoAdjust="0"/>
    <p:restoredTop sz="94675" autoAdjust="0"/>
  </p:normalViewPr>
  <p:slideViewPr>
    <p:cSldViewPr snapToGrid="0">
      <p:cViewPr varScale="1">
        <p:scale>
          <a:sx n="149" d="100"/>
          <a:sy n="149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donalds.LAPTOP-NG0KTKBB\AppData\Local\Microsoft\Windows\INetCache\Content.Outlook\VEPKLEW7\WV%20-%20%2012%20Deadliest%20Floods_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12</a:t>
            </a:r>
            <a:r>
              <a:rPr lang="en-US" baseline="0" dirty="0"/>
              <a:t> Deadliest Floods by Number of </a:t>
            </a:r>
            <a:r>
              <a:rPr lang="en-US" dirty="0"/>
              <a:t>Events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'12 Deadliest Floods'!$C$18</c:f>
              <c:strCache>
                <c:ptCount val="1"/>
                <c:pt idx="0">
                  <c:v>Events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49-4A1F-A303-6887F1DF74C6}"/>
              </c:ext>
            </c:extLst>
          </c:dPt>
          <c:dPt>
            <c:idx val="5"/>
            <c:invertIfNegative val="0"/>
            <c:bubble3D val="0"/>
            <c:spPr>
              <a:solidFill>
                <a:srgbClr val="5B9BD5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E49-4A1F-A303-6887F1DF74C6}"/>
              </c:ext>
            </c:extLst>
          </c:dPt>
          <c:dPt>
            <c:idx val="6"/>
            <c:invertIfNegative val="0"/>
            <c:bubble3D val="0"/>
            <c:spPr>
              <a:solidFill>
                <a:srgbClr val="5B9BD5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9-4A1F-A303-6887F1DF74C6}"/>
              </c:ext>
            </c:extLst>
          </c:dPt>
          <c:dPt>
            <c:idx val="7"/>
            <c:invertIfNegative val="0"/>
            <c:bubble3D val="0"/>
            <c:spPr>
              <a:solidFill>
                <a:srgbClr val="5B9BD5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49-4A1F-A303-6887F1DF74C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E49-4A1F-A303-6887F1DF74C6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E49-4A1F-A303-6887F1DF74C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E49-4A1F-A303-6887F1DF74C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E49-4A1F-A303-6887F1DF74C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E49-4A1F-A303-6887F1DF74C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E49-4A1F-A303-6887F1DF74C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E49-4A1F-A303-6887F1DF74C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E49-4A1F-A303-6887F1DF74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'12 Deadliest Floods'!$B$19:$B$30</c:f>
              <c:strCache>
                <c:ptCount val="12"/>
                <c:pt idx="0">
                  <c:v>January</c:v>
                </c:pt>
                <c:pt idx="1">
                  <c:v>Feburary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'12 Deadliest Floods'!$C$19:$C$30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E49-4A1F-A303-6887F1DF74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8598624"/>
        <c:axId val="488595024"/>
      </c:barChart>
      <c:catAx>
        <c:axId val="488598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595024"/>
        <c:crosses val="autoZero"/>
        <c:auto val="1"/>
        <c:lblAlgn val="ctr"/>
        <c:lblOffset val="100"/>
        <c:noMultiLvlLbl val="0"/>
      </c:catAx>
      <c:valAx>
        <c:axId val="48859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Flood</a:t>
                </a:r>
                <a:r>
                  <a:rPr lang="en-US" b="1" baseline="0" dirty="0"/>
                  <a:t> Event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1.6043881911975935E-2"/>
              <c:y val="0.300377298305226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59862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3175">
      <a:solidFill>
        <a:sysClr val="windowText" lastClr="000000">
          <a:lumMod val="50000"/>
          <a:lumOff val="50000"/>
        </a:sysClr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Property Damages by Flood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910236486108822"/>
          <c:y val="0.15239764697002764"/>
          <c:w val="0.81508376345213074"/>
          <c:h val="0.71317729930288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'Property Damages'!$B$2</c:f>
              <c:strCache>
                <c:ptCount val="1"/>
                <c:pt idx="0">
                  <c:v>Property Damages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03-4647-BF1D-14BE294E46E4}"/>
              </c:ext>
            </c:extLst>
          </c:dPt>
          <c:cat>
            <c:numRef>
              <c:f>'Property Damages'!$A$3:$A$15</c:f>
              <c:numCache>
                <c:formatCode>General</c:formatCode>
                <c:ptCount val="13"/>
                <c:pt idx="0">
                  <c:v>1870</c:v>
                </c:pt>
                <c:pt idx="1">
                  <c:v>1889</c:v>
                </c:pt>
                <c:pt idx="2">
                  <c:v>1888</c:v>
                </c:pt>
                <c:pt idx="3">
                  <c:v>1901</c:v>
                </c:pt>
                <c:pt idx="4">
                  <c:v>1916</c:v>
                </c:pt>
                <c:pt idx="5">
                  <c:v>1932</c:v>
                </c:pt>
                <c:pt idx="6">
                  <c:v>1943</c:v>
                </c:pt>
                <c:pt idx="7">
                  <c:v>1950</c:v>
                </c:pt>
                <c:pt idx="8">
                  <c:v>1961</c:v>
                </c:pt>
                <c:pt idx="9">
                  <c:v>1972</c:v>
                </c:pt>
                <c:pt idx="10">
                  <c:v>1977</c:v>
                </c:pt>
                <c:pt idx="11">
                  <c:v>1985</c:v>
                </c:pt>
                <c:pt idx="12">
                  <c:v>2016</c:v>
                </c:pt>
              </c:numCache>
            </c:numRef>
          </c:cat>
          <c:val>
            <c:numRef>
              <c:f>'Property Damages'!$B$3:$B$15</c:f>
              <c:numCache>
                <c:formatCode>"$"#,,"M"</c:formatCode>
                <c:ptCount val="13"/>
                <c:pt idx="0">
                  <c:v>91000000</c:v>
                </c:pt>
                <c:pt idx="1">
                  <c:v>16670000</c:v>
                </c:pt>
                <c:pt idx="2">
                  <c:v>14550000</c:v>
                </c:pt>
                <c:pt idx="3">
                  <c:v>2000000</c:v>
                </c:pt>
                <c:pt idx="4">
                  <c:v>108696000</c:v>
                </c:pt>
                <c:pt idx="5">
                  <c:v>43103000</c:v>
                </c:pt>
                <c:pt idx="6">
                  <c:v>17808000</c:v>
                </c:pt>
                <c:pt idx="7">
                  <c:v>98000000</c:v>
                </c:pt>
                <c:pt idx="8">
                  <c:v>31746000</c:v>
                </c:pt>
                <c:pt idx="9">
                  <c:v>568181000</c:v>
                </c:pt>
                <c:pt idx="10">
                  <c:v>1564468646</c:v>
                </c:pt>
                <c:pt idx="11">
                  <c:v>1255573327</c:v>
                </c:pt>
                <c:pt idx="12">
                  <c:v>1200000000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03-4647-BF1D-14BE294E4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1495728"/>
        <c:axId val="1318636704"/>
      </c:barChart>
      <c:catAx>
        <c:axId val="1331495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8636704"/>
        <c:crosses val="autoZero"/>
        <c:auto val="1"/>
        <c:lblAlgn val="ctr"/>
        <c:lblOffset val="100"/>
        <c:noMultiLvlLbl val="0"/>
      </c:catAx>
      <c:valAx>
        <c:axId val="131863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Property</a:t>
                </a:r>
                <a:r>
                  <a:rPr lang="en-US" sz="1400" b="1" baseline="0" dirty="0"/>
                  <a:t> Damages in Millions (2015 USD)</a:t>
                </a:r>
                <a:endParaRPr lang="en-US" sz="1400" b="1" dirty="0"/>
              </a:p>
            </c:rich>
          </c:tx>
          <c:layout>
            <c:manualLayout>
              <c:xMode val="edge"/>
              <c:yMode val="edge"/>
              <c:x val="1.0498687664041995E-2"/>
              <c:y val="0.23495963545828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,&quot;M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1495728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0.12963</cdr:x>
      <cdr:y>0.63295</cdr:y>
    </cdr:from>
    <cdr:to>
      <cdr:x>0.30062</cdr:x>
      <cdr:y>0.72385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00755" y="3183255"/>
          <a:ext cx="1583921" cy="4571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Dam Failure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1:25:05.9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72290-9659-4D6D-8F56-0CA2C58D3451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41EE2-50ED-4669-9E60-BB4AC42797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6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88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05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50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207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3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87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64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6A6C9-D6F6-AC0F-A6CE-D5914EE77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333F4F-B38F-7A21-ABCD-D5FEF4FF1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1BF61F-2FA2-D956-EE1F-042F18A41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CD2DF-C61D-2B5F-CD37-D67F636F4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4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0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843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09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8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58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3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4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E36BE-5110-481D-9F6F-74F10ABB6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2F30E-D330-4DE0-962D-21FE842C0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EB1AB-2B9E-4B6D-8268-A06D5E70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2D086-9617-417F-B2BD-B4528E67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5A8DC-7DDC-403A-8F5A-C3E651F9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2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5BD5-F9F0-4710-99BF-7B6E187A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9430B-FE9F-453B-8278-405C3B0F4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30630-68B1-4E6B-B181-DE1CC776D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EDDFE-0615-4A0C-9886-BC6D0CCD3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3D3A7-9BC0-4836-97F9-274BD622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70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ADB1B4-CB77-45B8-8AC2-DBE948C3D8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254E1-F926-4EA1-A94F-B7425B569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4DEFE-F447-4D22-A914-ED5D2EDB9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80F7D-C6BB-41BD-98E0-3899F67D8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FB5A4-3EA7-4B01-A1B8-A7186070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6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57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9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22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75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8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21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4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7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9DF8C-31FC-4A8A-BC20-A64300E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05D6B-5648-4729-8857-776EB00EA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DED10-BBAB-41CA-BDF7-D7C4DC9B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20C32-184C-4654-AD15-95E9E017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BFCEC-6138-4AE7-9B22-5CF3D172A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99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23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187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79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86A4-D6CE-4C24-863B-37A26AFB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D6B7F-818C-457B-AAAA-C5DFC189B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584D7-3076-40DF-8959-8B3F0AD5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0E77-4D80-42A2-B3AC-8C6D23A76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E18C1-BE86-4830-AB85-F32D11187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0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F9F1C-27F3-47B5-90E6-C9DA98FA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01C0C-50EE-484E-8655-17FB25F4C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52AAE-66F3-47F2-AADF-EEAF21F0B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09E23-0918-4B73-A50B-C827DF971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1ADB1-5063-4F0F-8E07-1A9311BA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3C0F2-4E8F-4FA9-9367-CDDF7492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30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8460-8552-4F8D-8191-BFEB7128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50731-380F-4C24-B8AC-491EB9F53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AF2B5-4015-43CF-BA87-459A14D37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4FDCE-A4E1-4D52-8130-E95594FC7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0B2D3-1557-4DC2-8718-90E47F216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EC8B3E-D1DD-4F37-9DAA-5CE5FBF5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EB3DA2-5A05-4530-B577-56A1802E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B9B690-9C8B-4642-9E78-0FFF0BDC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79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EEB3-5C66-48E8-87E1-D4BDB3E5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920DF-D3DE-4FD6-9065-F942BB56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62DDD-9D75-473C-B221-739CBAEC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935F8-BB13-4E82-B414-70420697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08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320E31-F08B-4BF8-8ED6-87331622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1A7FB2-D2B5-403E-B5EB-EAED0FC9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AA51F-2441-4839-A2E4-172807FE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2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05FB-78BF-48C7-9898-D6B203A6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61AD4-ED61-426F-A2E1-A92EB9E98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3B4DE-B5F4-46F8-8DB4-34C24E1EE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A777F-040A-4E3A-82E5-A0946D9C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1A00A-7F2A-4B99-BBEA-C27AA33A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296F6-8F95-44F1-B3B5-F42CA3E5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4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A30ED-041E-45F4-B112-921D1DEFD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0BA2FB-60A9-41E3-A096-4E3AD28EF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02653-4E21-4476-B10E-D06F273A2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9CC7E-02AC-4DA1-9DEC-DF29E1BC4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DE2D-3F1B-43AA-85CE-4A01A0145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10926-9FC6-4B9B-B2F8-A2DCB27D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0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34D9-7EC0-448A-96AD-B699679F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67339-1D9F-4258-8DD3-056DB1297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2E131-666C-4BB8-AE81-A1299672C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21E62-1548-4135-B4AE-47E687CEEF12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7102D-D638-4A05-8602-FB0BEB7D1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D3EB1-11C9-4D9E-A60D-01F0F156F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CA506-78D9-47E2-B2AD-2C319C8914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82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791E1-4214-4A53-A041-ECA0A480359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20D75-3A3D-4E55-A76E-740D23178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8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hyperlink" Target="https://www.google.com/maps/@38.3653764,-81.5413409,3a,83y,57.48h,79.67t/data=!3m6!1e1!3m4!1sbnrEwbih44cgGO6xHGU2uA!2e0!7i16384!8i8192?entry=tt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map1.msc.fema.gov/firm?id=5400700153C" TargetMode="External"/><Relationship Id="rId4" Type="http://schemas.openxmlformats.org/officeDocument/2006/relationships/hyperlink" Target="https://www.mapwv.gov/flood/map/?wkid=102100&amp;x=-9077134&amp;y=4631195&amp;l=12&amp;v=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www.fema.gov/sites/default/files/documents/Region_III_WV_FloodReport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apwv.gov/flood/map/?wkid=102100&amp;x=-9072044&amp;y=4638133&amp;l=12&amp;v=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mapwv.gov/assessment/Detail/?PID=2015029D001900000000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dpi.com/2073-4441/13/13/187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75808F-E21A-9361-66B8-5AF24CDECDCB}"/>
              </a:ext>
            </a:extLst>
          </p:cNvPr>
          <p:cNvSpPr/>
          <p:nvPr/>
        </p:nvSpPr>
        <p:spPr>
          <a:xfrm>
            <a:off x="0" y="-1357"/>
            <a:ext cx="12291646" cy="687094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Image result for wv dam levee flood inundation maps">
            <a:extLst>
              <a:ext uri="{FF2B5EF4-FFF2-40B4-BE49-F238E27FC236}">
                <a16:creationId xmlns:a16="http://schemas.microsoft.com/office/drawing/2014/main" id="{8A4662D1-5EFD-4C42-8AB2-EE2AC0F23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983" y="6392"/>
            <a:ext cx="3048216" cy="22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wv dam levee flood inundation maps">
            <a:extLst>
              <a:ext uri="{FF2B5EF4-FFF2-40B4-BE49-F238E27FC236}">
                <a16:creationId xmlns:a16="http://schemas.microsoft.com/office/drawing/2014/main" id="{15F198D9-E35A-43DC-B5DF-8A181A843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8821" y="-1357"/>
            <a:ext cx="2964932" cy="22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wv dam flood inundation">
            <a:extLst>
              <a:ext uri="{FF2B5EF4-FFF2-40B4-BE49-F238E27FC236}">
                <a16:creationId xmlns:a16="http://schemas.microsoft.com/office/drawing/2014/main" id="{D12C1E85-5DFA-4644-8E07-4E945E535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518" y="-1356"/>
            <a:ext cx="3121397" cy="227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01752-341A-4179-9B6F-A0CB8F556F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838221" y="2292877"/>
            <a:ext cx="3048214" cy="2281271"/>
          </a:xfrm>
          <a:prstGeom prst="rect">
            <a:avLst/>
          </a:prstGeom>
        </p:spPr>
      </p:pic>
      <p:pic>
        <p:nvPicPr>
          <p:cNvPr id="6" name="Picture 12" descr="Related image">
            <a:extLst>
              <a:ext uri="{FF2B5EF4-FFF2-40B4-BE49-F238E27FC236}">
                <a16:creationId xmlns:a16="http://schemas.microsoft.com/office/drawing/2014/main" id="{DED64AB0-B48B-4EE4-9FA1-98A487E69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838203" y="4585735"/>
            <a:ext cx="3045856" cy="22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21BBE38-D4F2-48E4-AA80-13BFE4CF5323}"/>
              </a:ext>
            </a:extLst>
          </p:cNvPr>
          <p:cNvSpPr txBox="1">
            <a:spLocks/>
          </p:cNvSpPr>
          <p:nvPr/>
        </p:nvSpPr>
        <p:spPr>
          <a:xfrm>
            <a:off x="4237599" y="2998177"/>
            <a:ext cx="7116180" cy="36927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sz="1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WV Flood Risk Assessment &amp;</a:t>
            </a:r>
            <a:br>
              <a:rPr lang="en-US" sz="1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1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Visualization Tools</a:t>
            </a:r>
          </a:p>
          <a:p>
            <a:pPr>
              <a:spcAft>
                <a:spcPts val="600"/>
              </a:spcAft>
              <a:defRPr/>
            </a:pPr>
            <a:endParaRPr lang="en-US" sz="5600" b="1" i="1" u="sng" dirty="0">
              <a:solidFill>
                <a:schemeClr val="accent1">
                  <a:lumMod val="50000"/>
                </a:schemeClr>
              </a:solidFill>
              <a:latin typeface="Calibri Light" panose="020F0302020204030204"/>
            </a:endParaRPr>
          </a:p>
          <a:p>
            <a:pPr>
              <a:spcAft>
                <a:spcPts val="600"/>
              </a:spcAft>
              <a:defRPr/>
            </a:pPr>
            <a:r>
              <a:rPr lang="en-US" sz="8000" b="1" i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WVU GIS Technical Center</a:t>
            </a:r>
          </a:p>
          <a:p>
            <a:pPr>
              <a:spcAft>
                <a:spcPts val="600"/>
              </a:spcAft>
              <a:defRPr/>
            </a:pPr>
            <a:r>
              <a:rPr lang="en-US" sz="80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Kurt Donaldson</a:t>
            </a:r>
          </a:p>
          <a:p>
            <a:pPr>
              <a:spcAft>
                <a:spcPts val="600"/>
              </a:spcAft>
              <a:defRPr/>
            </a:pPr>
            <a:r>
              <a:rPr lang="en-US" sz="80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Aaron Maxwell</a:t>
            </a:r>
          </a:p>
          <a:p>
            <a:pPr>
              <a:spcAft>
                <a:spcPts val="600"/>
              </a:spcAft>
              <a:defRPr/>
            </a:pPr>
            <a:r>
              <a:rPr lang="en-US" sz="80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Behrang Bidadian</a:t>
            </a:r>
          </a:p>
          <a:p>
            <a:pPr>
              <a:spcAft>
                <a:spcPts val="600"/>
              </a:spcAft>
              <a:defRPr/>
            </a:pPr>
            <a:r>
              <a:rPr lang="en-US" sz="80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Annie Mahmoudi</a:t>
            </a:r>
          </a:p>
          <a:p>
            <a:pPr>
              <a:spcAft>
                <a:spcPts val="600"/>
              </a:spcAft>
              <a:defRPr/>
            </a:pPr>
            <a:endParaRPr lang="en-US" sz="4900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  <a:defRPr/>
            </a:pPr>
            <a:b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7200" b="1" dirty="0">
                <a:latin typeface="+mn-lt"/>
              </a:rPr>
              <a:t>2024 Symposium:  </a:t>
            </a:r>
            <a:r>
              <a:rPr lang="en-US" sz="7200" dirty="0">
                <a:latin typeface="+mn-lt"/>
              </a:rPr>
              <a:t>Building Flood Resiliency in West Virginia Communities</a:t>
            </a:r>
            <a:b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en-US" sz="49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  <a:defRPr/>
            </a:pPr>
            <a:endParaRPr lang="en-US" sz="4200" i="1" dirty="0">
              <a:solidFill>
                <a:schemeClr val="accent1">
                  <a:lumMod val="50000"/>
                </a:schemeClr>
              </a:solidFill>
              <a:latin typeface="Calibri Light" panose="020F0302020204030204"/>
            </a:endParaRPr>
          </a:p>
          <a:p>
            <a:pPr>
              <a:spcAft>
                <a:spcPts val="600"/>
              </a:spcAft>
              <a:defRPr/>
            </a:pPr>
            <a:r>
              <a:rPr lang="en-US" sz="4200" i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  <a:sym typeface="Wingdings" panose="05000000000000000000" pitchFamily="2" charset="2"/>
              </a:rPr>
              <a:t> </a:t>
            </a:r>
            <a:r>
              <a:rPr lang="en-US" sz="4200" i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Devastating </a:t>
            </a:r>
            <a:r>
              <a:rPr lang="en-US" sz="42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June 2016 Flood</a:t>
            </a:r>
            <a:endParaRPr lang="en-US" sz="4200" dirty="0">
              <a:solidFill>
                <a:schemeClr val="accent1">
                  <a:lumMod val="50000"/>
                </a:schemeClr>
              </a:solidFill>
              <a:latin typeface="Calibri Light" panose="020F0302020204030204"/>
            </a:endParaRPr>
          </a:p>
        </p:txBody>
      </p:sp>
      <p:pic>
        <p:nvPicPr>
          <p:cNvPr id="10" name="Picture 9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5D55493A-E7EC-2C75-C3D7-03B9708A2A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21" y="3470627"/>
            <a:ext cx="2444261" cy="223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86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37DDE60-7A43-23E5-44B9-A1CA038FD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" y="109728"/>
            <a:ext cx="1213724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Assessment:  3235 RUTLEDGE RD, Charleston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5929AC7-EB1B-E511-31EA-A6334313337A}"/>
              </a:ext>
            </a:extLst>
          </p:cNvPr>
          <p:cNvSpPr/>
          <p:nvPr/>
        </p:nvSpPr>
        <p:spPr>
          <a:xfrm rot="623358">
            <a:off x="4872180" y="3029307"/>
            <a:ext cx="1000192" cy="101884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463371-0C5C-918D-8B5A-76949F3062ED}"/>
              </a:ext>
            </a:extLst>
          </p:cNvPr>
          <p:cNvSpPr txBox="1"/>
          <p:nvPr/>
        </p:nvSpPr>
        <p:spPr>
          <a:xfrm>
            <a:off x="8291146" y="4299439"/>
            <a:ext cx="21013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Elk Twomile Creek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E2ECF912-F736-B97E-AFC6-6C0FF48749A7}"/>
              </a:ext>
            </a:extLst>
          </p:cNvPr>
          <p:cNvSpPr/>
          <p:nvPr/>
        </p:nvSpPr>
        <p:spPr>
          <a:xfrm>
            <a:off x="1980636" y="4299439"/>
            <a:ext cx="2178627" cy="20470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BUILDING LEVEL ANALYSIS</a:t>
            </a:r>
          </a:p>
        </p:txBody>
      </p:sp>
    </p:spTree>
    <p:extLst>
      <p:ext uri="{BB962C8B-B14F-4D97-AF65-F5344CB8AC3E}">
        <p14:creationId xmlns:p14="http://schemas.microsoft.com/office/powerpoint/2010/main" val="2007728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59A37-1DC5-9EC7-55F5-5E0E722C8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07008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Assessment:  3235 RUTLEDGE RD, Charleston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5929AC7-EB1B-E511-31EA-A6334313337A}"/>
              </a:ext>
            </a:extLst>
          </p:cNvPr>
          <p:cNvSpPr/>
          <p:nvPr/>
        </p:nvSpPr>
        <p:spPr>
          <a:xfrm rot="623358">
            <a:off x="2893912" y="1288430"/>
            <a:ext cx="1000192" cy="101884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C3211-355A-4D07-B77D-E94FD0BD4CF8}"/>
              </a:ext>
            </a:extLst>
          </p:cNvPr>
          <p:cNvSpPr txBox="1"/>
          <p:nvPr/>
        </p:nvSpPr>
        <p:spPr>
          <a:xfrm>
            <a:off x="448409" y="6374451"/>
            <a:ext cx="137159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Google Street View</a:t>
            </a:r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74D9EE-9521-9E1A-851E-30852DE62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53" y="3515683"/>
            <a:ext cx="5206783" cy="34884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FB4AE7-A189-7B3E-11F8-B43D343B22EC}"/>
              </a:ext>
            </a:extLst>
          </p:cNvPr>
          <p:cNvSpPr txBox="1"/>
          <p:nvPr/>
        </p:nvSpPr>
        <p:spPr>
          <a:xfrm>
            <a:off x="3264877" y="760506"/>
            <a:ext cx="54248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WV Flood Tool link to Street View and 3D Visualization</a:t>
            </a:r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1BBB18E1-9882-B684-6D04-7695D404103A}"/>
              </a:ext>
            </a:extLst>
          </p:cNvPr>
          <p:cNvSpPr/>
          <p:nvPr/>
        </p:nvSpPr>
        <p:spPr>
          <a:xfrm>
            <a:off x="8088335" y="4682569"/>
            <a:ext cx="3144237" cy="2047010"/>
          </a:xfrm>
          <a:prstGeom prst="irregularSeal1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FLOOD VISUALIZATIONS</a:t>
            </a:r>
          </a:p>
        </p:txBody>
      </p:sp>
    </p:spTree>
    <p:extLst>
      <p:ext uri="{BB962C8B-B14F-4D97-AF65-F5344CB8AC3E}">
        <p14:creationId xmlns:p14="http://schemas.microsoft.com/office/powerpoint/2010/main" val="1341767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3232 Rutledge Road Structure (1997)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42A05E-58E7-7E42-8ABF-07EAAB7AA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23" y="1015049"/>
            <a:ext cx="9423877" cy="5842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5B82AE-1D75-622E-8BC9-B6C0BAE01064}"/>
              </a:ext>
            </a:extLst>
          </p:cNvPr>
          <p:cNvSpPr txBox="1"/>
          <p:nvPr/>
        </p:nvSpPr>
        <p:spPr>
          <a:xfrm>
            <a:off x="6666829" y="1059343"/>
            <a:ext cx="44290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Risk Assessment </a:t>
            </a:r>
            <a:r>
              <a:rPr lang="en-US" dirty="0"/>
              <a:t>for 3232 Rutledge Road one-story residential home built in 1997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CE7C2-1F54-CCCA-23FF-D8CF4AD93027}"/>
              </a:ext>
            </a:extLst>
          </p:cNvPr>
          <p:cNvSpPr txBox="1"/>
          <p:nvPr/>
        </p:nvSpPr>
        <p:spPr>
          <a:xfrm>
            <a:off x="155181" y="1059343"/>
            <a:ext cx="2515420" cy="4247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100-YR Risk Assessment</a:t>
            </a:r>
            <a:br>
              <a:rPr lang="en-US" dirty="0"/>
            </a:br>
            <a:endParaRPr lang="en-US" dirty="0"/>
          </a:p>
          <a:p>
            <a:pPr algn="ctr"/>
            <a:r>
              <a:rPr lang="en-US" u="sng" dirty="0"/>
              <a:t>STRUCTURE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Floodway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Minus-Rated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Moderate Structure Damage Estimated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Debris Damage Risk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algn="ctr"/>
            <a:r>
              <a:rPr lang="en-US" u="sng" dirty="0"/>
              <a:t>OTHER RISKS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Road Inundated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Landslide Susceptibility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FEC615-FEFC-0CBA-7F71-A701CF0119E4}"/>
              </a:ext>
            </a:extLst>
          </p:cNvPr>
          <p:cNvSpPr txBox="1"/>
          <p:nvPr/>
        </p:nvSpPr>
        <p:spPr>
          <a:xfrm>
            <a:off x="155181" y="6410006"/>
            <a:ext cx="2445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WV Flood Tool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BEE62F-5D15-5303-802D-5D810449114E}"/>
              </a:ext>
            </a:extLst>
          </p:cNvPr>
          <p:cNvSpPr txBox="1"/>
          <p:nvPr/>
        </p:nvSpPr>
        <p:spPr>
          <a:xfrm>
            <a:off x="155181" y="6575342"/>
            <a:ext cx="25154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5"/>
              </a:rPr>
              <a:t>Panel 5400700153C </a:t>
            </a:r>
            <a:r>
              <a:rPr lang="en-US" sz="1100" dirty="0"/>
              <a:t>1985 FIRM with BFE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CE375D-692F-4B1E-BA21-F24EF3E36D60}"/>
              </a:ext>
            </a:extLst>
          </p:cNvPr>
          <p:cNvSpPr/>
          <p:nvPr/>
        </p:nvSpPr>
        <p:spPr>
          <a:xfrm>
            <a:off x="4123592" y="1705674"/>
            <a:ext cx="474785" cy="281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>
                <a:solidFill>
                  <a:srgbClr val="FF0000"/>
                </a:solidFill>
              </a:ln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8D2957D-60F8-C770-63BE-64B7CE4E8738}"/>
              </a:ext>
            </a:extLst>
          </p:cNvPr>
          <p:cNvSpPr/>
          <p:nvPr/>
        </p:nvSpPr>
        <p:spPr>
          <a:xfrm rot="4593976">
            <a:off x="7653273" y="3656845"/>
            <a:ext cx="936410" cy="90313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EAA156-301C-0F67-9232-1EFBEE56E02E}"/>
              </a:ext>
            </a:extLst>
          </p:cNvPr>
          <p:cNvSpPr txBox="1"/>
          <p:nvPr/>
        </p:nvSpPr>
        <p:spPr>
          <a:xfrm>
            <a:off x="2838055" y="6390864"/>
            <a:ext cx="19588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RiskMAP View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B4B1CEC2-3427-0428-7DAA-0AC05778BEF2}"/>
              </a:ext>
            </a:extLst>
          </p:cNvPr>
          <p:cNvSpPr/>
          <p:nvPr/>
        </p:nvSpPr>
        <p:spPr>
          <a:xfrm>
            <a:off x="405924" y="4562560"/>
            <a:ext cx="2178627" cy="182830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BUILDING LEVEL ANALYSIS</a:t>
            </a:r>
          </a:p>
        </p:txBody>
      </p: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E03B454D-5A7C-C4B7-FB2E-BD8E11FA9D06}"/>
              </a:ext>
            </a:extLst>
          </p:cNvPr>
          <p:cNvSpPr/>
          <p:nvPr/>
        </p:nvSpPr>
        <p:spPr>
          <a:xfrm>
            <a:off x="6748955" y="5239310"/>
            <a:ext cx="3080846" cy="1520886"/>
          </a:xfrm>
          <a:prstGeom prst="irregularSeal1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What is at risk?  Degree of risk?</a:t>
            </a:r>
          </a:p>
        </p:txBody>
      </p:sp>
    </p:spTree>
    <p:extLst>
      <p:ext uri="{BB962C8B-B14F-4D97-AF65-F5344CB8AC3E}">
        <p14:creationId xmlns:p14="http://schemas.microsoft.com/office/powerpoint/2010/main" val="3392673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Assessment: 200 Riverview Drive (2 fatalities)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94F6-6877-4BAD-197F-2AAD91052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0" y="1117092"/>
            <a:ext cx="4584236" cy="2577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E5A67B-2766-733A-F093-D8AF923F7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4" y="4107370"/>
            <a:ext cx="4541792" cy="2577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24D94D-DAD4-391F-01A1-F3EDC1573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878" y="1117092"/>
            <a:ext cx="6067630" cy="4564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425CF7-844A-6D31-C97C-4EF69091E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09" y="5545676"/>
            <a:ext cx="2395962" cy="1194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4F8E0-B73A-7257-5C02-982D5BF616DA}"/>
              </a:ext>
            </a:extLst>
          </p:cNvPr>
          <p:cNvSpPr txBox="1"/>
          <p:nvPr/>
        </p:nvSpPr>
        <p:spPr>
          <a:xfrm>
            <a:off x="7832188" y="5634918"/>
            <a:ext cx="370332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Flood Insurance Claim Avg:  $53,500</a:t>
            </a:r>
          </a:p>
          <a:p>
            <a:endParaRPr lang="en-US" dirty="0"/>
          </a:p>
          <a:p>
            <a:r>
              <a:rPr lang="en-US" dirty="0"/>
              <a:t>IA for People w/o Insurance: $8,863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BEF24-5778-33C0-0A52-72933E74D37C}"/>
              </a:ext>
            </a:extLst>
          </p:cNvPr>
          <p:cNvSpPr txBox="1"/>
          <p:nvPr/>
        </p:nvSpPr>
        <p:spPr>
          <a:xfrm>
            <a:off x="5249609" y="6419749"/>
            <a:ext cx="23959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7"/>
              </a:rPr>
              <a:t>FEMA Flood Report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6370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8782EA-2C6A-20F8-04AB-6C9166DE2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13" y="1059343"/>
            <a:ext cx="9244706" cy="523784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Riverview Drive:  Pre-FIRM Minus-Rated 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B82AE-1D75-622E-8BC9-B6C0BAE01064}"/>
              </a:ext>
            </a:extLst>
          </p:cNvPr>
          <p:cNvSpPr txBox="1"/>
          <p:nvPr/>
        </p:nvSpPr>
        <p:spPr>
          <a:xfrm>
            <a:off x="6013939" y="1059343"/>
            <a:ext cx="5029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Risk Assessment </a:t>
            </a:r>
            <a:r>
              <a:rPr lang="en-US" dirty="0"/>
              <a:t> for 200 Riverview Drive for one-story residential home with basement built in 1964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CE7C2-1F54-CCCA-23FF-D8CF4AD93027}"/>
              </a:ext>
            </a:extLst>
          </p:cNvPr>
          <p:cNvSpPr txBox="1"/>
          <p:nvPr/>
        </p:nvSpPr>
        <p:spPr>
          <a:xfrm>
            <a:off x="87922" y="1059343"/>
            <a:ext cx="2609055" cy="42473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100-YR Risk Assessment</a:t>
            </a:r>
            <a:br>
              <a:rPr lang="en-US" dirty="0"/>
            </a:br>
            <a:endParaRPr lang="en-US" dirty="0"/>
          </a:p>
          <a:p>
            <a:pPr algn="ctr"/>
            <a:r>
              <a:rPr lang="en-US" u="sng" dirty="0"/>
              <a:t>STRUCTURE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Subgrade Basement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Minus-Rated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High Flood Depth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Nearly Substantial Damage Estimated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Hydrodynamic Flood Forces (Foundation Collapse)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FEC615-FEFC-0CBA-7F71-A701CF0119E4}"/>
              </a:ext>
            </a:extLst>
          </p:cNvPr>
          <p:cNvSpPr txBox="1"/>
          <p:nvPr/>
        </p:nvSpPr>
        <p:spPr>
          <a:xfrm>
            <a:off x="346625" y="6206753"/>
            <a:ext cx="2445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WV Flood Tool</a:t>
            </a:r>
            <a:endParaRPr lang="en-US" sz="1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CE375D-692F-4B1E-BA21-F24EF3E36D60}"/>
              </a:ext>
            </a:extLst>
          </p:cNvPr>
          <p:cNvSpPr/>
          <p:nvPr/>
        </p:nvSpPr>
        <p:spPr>
          <a:xfrm>
            <a:off x="3903785" y="1661714"/>
            <a:ext cx="448407" cy="281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>
                <a:solidFill>
                  <a:srgbClr val="FF0000"/>
                </a:solidFill>
              </a:ln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8D2957D-60F8-C770-63BE-64B7CE4E8738}"/>
              </a:ext>
            </a:extLst>
          </p:cNvPr>
          <p:cNvSpPr/>
          <p:nvPr/>
        </p:nvSpPr>
        <p:spPr>
          <a:xfrm rot="18482147">
            <a:off x="6407616" y="2579694"/>
            <a:ext cx="936410" cy="90313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6D861-683A-78EC-C412-A5AF0A3EE6DE}"/>
              </a:ext>
            </a:extLst>
          </p:cNvPr>
          <p:cNvSpPr txBox="1"/>
          <p:nvPr/>
        </p:nvSpPr>
        <p:spPr>
          <a:xfrm>
            <a:off x="4218199" y="4095984"/>
            <a:ext cx="14946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50% Substantial Damage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7E7A0C74-D023-BA49-783F-7EA7ACBDAF7B}"/>
              </a:ext>
            </a:extLst>
          </p:cNvPr>
          <p:cNvSpPr/>
          <p:nvPr/>
        </p:nvSpPr>
        <p:spPr>
          <a:xfrm>
            <a:off x="6717697" y="5191038"/>
            <a:ext cx="2602149" cy="969548"/>
          </a:xfrm>
          <a:prstGeom prst="wedgeRectCallout">
            <a:avLst>
              <a:gd name="adj1" fmla="val -117437"/>
              <a:gd name="adj2" fmla="val -13197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Hazus</a:t>
            </a:r>
            <a:br>
              <a:rPr lang="en-US" dirty="0"/>
            </a:br>
            <a:r>
              <a:rPr lang="en-US" dirty="0"/>
              <a:t> Building-Level</a:t>
            </a:r>
            <a:br>
              <a:rPr lang="en-US" dirty="0"/>
            </a:br>
            <a:r>
              <a:rPr lang="en-US" dirty="0"/>
              <a:t> Damage Loss Estimate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C168BD-DAED-A086-6789-4348F66E5B1D}"/>
              </a:ext>
            </a:extLst>
          </p:cNvPr>
          <p:cNvSpPr txBox="1"/>
          <p:nvPr/>
        </p:nvSpPr>
        <p:spPr>
          <a:xfrm>
            <a:off x="3160059" y="5837421"/>
            <a:ext cx="19588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RiskMAP View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F2319FD9-975E-C9F7-1718-05578D00CC15}"/>
              </a:ext>
            </a:extLst>
          </p:cNvPr>
          <p:cNvSpPr/>
          <p:nvPr/>
        </p:nvSpPr>
        <p:spPr>
          <a:xfrm>
            <a:off x="346625" y="4146715"/>
            <a:ext cx="2178627" cy="20470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BUILDING LEVEL ANALYSIS</a:t>
            </a:r>
          </a:p>
        </p:txBody>
      </p:sp>
    </p:spTree>
    <p:extLst>
      <p:ext uri="{BB962C8B-B14F-4D97-AF65-F5344CB8AC3E}">
        <p14:creationId xmlns:p14="http://schemas.microsoft.com/office/powerpoint/2010/main" val="3604497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Riverview Drive:  FEMA 50% Rule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0D340B-366B-9716-D58B-FEA7C2963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68" y="1093864"/>
            <a:ext cx="4212638" cy="5681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EA401A-6969-3CF1-CA4F-8CE5A3FDB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0" y="1093864"/>
            <a:ext cx="6248701" cy="57407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0B1D3C-F148-E1A7-4820-C49AF2DF87DA}"/>
              </a:ext>
            </a:extLst>
          </p:cNvPr>
          <p:cNvSpPr txBox="1"/>
          <p:nvPr/>
        </p:nvSpPr>
        <p:spPr>
          <a:xfrm>
            <a:off x="5496247" y="5888737"/>
            <a:ext cx="1423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80% Decrease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63F3AB-E8B2-D63E-C64A-9BD74F820A57}"/>
              </a:ext>
            </a:extLst>
          </p:cNvPr>
          <p:cNvSpPr txBox="1"/>
          <p:nvPr/>
        </p:nvSpPr>
        <p:spPr>
          <a:xfrm>
            <a:off x="2189285" y="914399"/>
            <a:ext cx="3108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WV Flood Tool Parcel </a:t>
            </a:r>
            <a:r>
              <a:rPr lang="en-US" dirty="0">
                <a:hlinkClick r:id="rId5"/>
              </a:rPr>
              <a:t>Report</a:t>
            </a:r>
            <a:endParaRPr lang="en-US" dirty="0"/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0B913225-8775-9A59-72BF-F7AD66FC8456}"/>
              </a:ext>
            </a:extLst>
          </p:cNvPr>
          <p:cNvSpPr/>
          <p:nvPr/>
        </p:nvSpPr>
        <p:spPr>
          <a:xfrm>
            <a:off x="3743647" y="2198130"/>
            <a:ext cx="2178627" cy="2047010"/>
          </a:xfrm>
          <a:prstGeom prst="irregularSeal1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FEMA 50% Rule</a:t>
            </a:r>
          </a:p>
        </p:txBody>
      </p:sp>
    </p:spTree>
    <p:extLst>
      <p:ext uri="{BB962C8B-B14F-4D97-AF65-F5344CB8AC3E}">
        <p14:creationId xmlns:p14="http://schemas.microsoft.com/office/powerpoint/2010/main" val="153814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Assessment: 2466 JORDAN CREEK 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B3D3D-699E-E021-C7EB-D4CCC6C05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1415927"/>
            <a:ext cx="11458575" cy="5362575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29A30005-786A-C9D8-AE6F-FA81D18C268B}"/>
              </a:ext>
            </a:extLst>
          </p:cNvPr>
          <p:cNvSpPr/>
          <p:nvPr/>
        </p:nvSpPr>
        <p:spPr>
          <a:xfrm rot="2410697">
            <a:off x="8577714" y="2069456"/>
            <a:ext cx="936410" cy="90313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5AB0A-1D0E-71B9-0B2E-9B5B0BC1E9F8}"/>
              </a:ext>
            </a:extLst>
          </p:cNvPr>
          <p:cNvSpPr txBox="1"/>
          <p:nvPr/>
        </p:nvSpPr>
        <p:spPr>
          <a:xfrm>
            <a:off x="1916724" y="995886"/>
            <a:ext cx="8361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  <a:t>All these homes along Jordan Creek Road near Clendenin were swept away during the flood 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18415918-D020-A053-566F-2BDB829C7803}"/>
              </a:ext>
            </a:extLst>
          </p:cNvPr>
          <p:cNvSpPr/>
          <p:nvPr/>
        </p:nvSpPr>
        <p:spPr>
          <a:xfrm>
            <a:off x="8605670" y="4097214"/>
            <a:ext cx="2178627" cy="20470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BUILDING LEVEL ANALYSIS</a:t>
            </a:r>
          </a:p>
        </p:txBody>
      </p:sp>
    </p:spTree>
    <p:extLst>
      <p:ext uri="{BB962C8B-B14F-4D97-AF65-F5344CB8AC3E}">
        <p14:creationId xmlns:p14="http://schemas.microsoft.com/office/powerpoint/2010/main" val="346986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95DF4-9ED5-16D2-81A4-6333ED100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6DCB7-68D3-0EFE-0844-8CAEA01274C5}"/>
              </a:ext>
            </a:extLst>
          </p:cNvPr>
          <p:cNvSpPr/>
          <p:nvPr/>
        </p:nvSpPr>
        <p:spPr>
          <a:xfrm>
            <a:off x="0" y="-1357"/>
            <a:ext cx="12291646" cy="687094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A78E10-E09E-90C2-8855-50589F73E250}"/>
              </a:ext>
            </a:extLst>
          </p:cNvPr>
          <p:cNvSpPr txBox="1">
            <a:spLocks/>
          </p:cNvSpPr>
          <p:nvPr/>
        </p:nvSpPr>
        <p:spPr>
          <a:xfrm>
            <a:off x="2097831" y="2653695"/>
            <a:ext cx="7996337" cy="1224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defRPr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Slides related to the June 2016 Flood Extracted</a:t>
            </a:r>
            <a:endParaRPr lang="en-US" sz="4000" b="1" i="1" u="sng" dirty="0">
              <a:solidFill>
                <a:schemeClr val="accent1">
                  <a:lumMod val="50000"/>
                </a:scheme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3011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Deadliest Disasters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97E19-1518-B938-CDF8-398CEF502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4" y="1005841"/>
            <a:ext cx="7571319" cy="585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5724B9-072A-7B7F-00C8-D4DD945B5633}"/>
              </a:ext>
            </a:extLst>
          </p:cNvPr>
          <p:cNvSpPr txBox="1"/>
          <p:nvPr/>
        </p:nvSpPr>
        <p:spPr>
          <a:xfrm>
            <a:off x="8416637" y="1127368"/>
            <a:ext cx="3309082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According to the analysis of flood fatalities in the 48 contiguous United States between 1959 and 2019, </a:t>
            </a:r>
            <a:r>
              <a:rPr lang="en-US" sz="24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West Virginia has the third highest ranking in the nation when flood fatalities </a:t>
            </a:r>
            <a:r>
              <a:rPr lang="en-US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are standardized as the average annual number of fatalities per million inhabitants (</a:t>
            </a:r>
            <a:r>
              <a:rPr lang="en-US" sz="2400" u="sng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Han and Hatim, 2021</a:t>
            </a:r>
            <a:r>
              <a:rPr lang="en-US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0701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Deadliest Disasters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1EB6E8E-A744-AE28-6888-4A8A4941FEFA}"/>
              </a:ext>
            </a:extLst>
          </p:cNvPr>
          <p:cNvGraphicFramePr>
            <a:graphicFrameLocks/>
          </p:cNvGraphicFramePr>
          <p:nvPr/>
        </p:nvGraphicFramePr>
        <p:xfrm>
          <a:off x="1423463" y="1081454"/>
          <a:ext cx="9519111" cy="5168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94F6186-E10B-87EA-C6AD-A6DBC76CEF30}"/>
              </a:ext>
            </a:extLst>
          </p:cNvPr>
          <p:cNvSpPr txBox="1"/>
          <p:nvPr/>
        </p:nvSpPr>
        <p:spPr>
          <a:xfrm>
            <a:off x="5959084" y="1858692"/>
            <a:ext cx="1758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Summer Thunderstorms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B657E73-0925-DBF7-F5BC-CAB08D638712}"/>
              </a:ext>
            </a:extLst>
          </p:cNvPr>
          <p:cNvSpPr txBox="1"/>
          <p:nvPr/>
        </p:nvSpPr>
        <p:spPr>
          <a:xfrm>
            <a:off x="9186179" y="4376551"/>
            <a:ext cx="1176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Tropical Storms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36322-AB6A-4A4D-442F-D4FEBBDEC264}"/>
              </a:ext>
            </a:extLst>
          </p:cNvPr>
          <p:cNvSpPr txBox="1"/>
          <p:nvPr/>
        </p:nvSpPr>
        <p:spPr>
          <a:xfrm>
            <a:off x="1143005" y="6416625"/>
            <a:ext cx="103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Four of the Deadliest Floods have occurred in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Kanawha County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from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cloudbursts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during the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summer months</a:t>
            </a:r>
          </a:p>
        </p:txBody>
      </p:sp>
    </p:spTree>
    <p:extLst>
      <p:ext uri="{BB962C8B-B14F-4D97-AF65-F5344CB8AC3E}">
        <p14:creationId xmlns:p14="http://schemas.microsoft.com/office/powerpoint/2010/main" val="2846734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Disasters (Property Damage)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76FA64F-D16D-FE4D-F587-A50EF35DBE73}"/>
              </a:ext>
            </a:extLst>
          </p:cNvPr>
          <p:cNvGraphicFramePr>
            <a:graphicFrameLocks/>
          </p:cNvGraphicFramePr>
          <p:nvPr/>
        </p:nvGraphicFramePr>
        <p:xfrm>
          <a:off x="1369828" y="1488327"/>
          <a:ext cx="9452344" cy="5008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91E0659-73D6-EC5E-E491-138827B0999B}"/>
              </a:ext>
            </a:extLst>
          </p:cNvPr>
          <p:cNvSpPr txBox="1"/>
          <p:nvPr/>
        </p:nvSpPr>
        <p:spPr>
          <a:xfrm>
            <a:off x="8357189" y="2398101"/>
            <a:ext cx="1498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Tug Basin Flood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06748C-E4BF-284F-CA21-CA44EE4A0A12}"/>
                  </a:ext>
                </a:extLst>
              </p14:cNvPr>
              <p14:cNvContentPartPr/>
              <p14:nvPr/>
            </p14:nvContentPartPr>
            <p14:xfrm>
              <a:off x="5996704" y="-57428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06748C-E4BF-284F-CA21-CA44EE4A0A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0584" y="-580404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1813288-BA8B-C3AA-2B4A-70BF7977A738}"/>
              </a:ext>
            </a:extLst>
          </p:cNvPr>
          <p:cNvSpPr txBox="1"/>
          <p:nvPr/>
        </p:nvSpPr>
        <p:spPr>
          <a:xfrm>
            <a:off x="5830189" y="3550159"/>
            <a:ext cx="995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 BILLION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ECBC78-939E-C5BC-B284-665101546011}"/>
              </a:ext>
            </a:extLst>
          </p:cNvPr>
          <p:cNvCxnSpPr>
            <a:cxnSpLocks/>
          </p:cNvCxnSpPr>
          <p:nvPr/>
        </p:nvCxnSpPr>
        <p:spPr>
          <a:xfrm>
            <a:off x="2806995" y="3824915"/>
            <a:ext cx="76341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82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7DDF78-5DD5-A205-85BE-10CAB8FEC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7906" y="1163088"/>
            <a:ext cx="4187300" cy="274124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Kanawha County Deadly Flood Disasters</a:t>
            </a:r>
          </a:p>
        </p:txBody>
      </p:sp>
      <p:pic>
        <p:nvPicPr>
          <p:cNvPr id="2050" name="Picture 2" descr="Cabincreekflood038894_standard">
            <a:extLst>
              <a:ext uri="{FF2B5EF4-FFF2-40B4-BE49-F238E27FC236}">
                <a16:creationId xmlns:a16="http://schemas.microsoft.com/office/drawing/2014/main" id="{3D61243F-F16E-ECE2-6959-25F08CBA4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4" y="1105706"/>
            <a:ext cx="4096958" cy="29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int Creek after flood">
            <a:extLst>
              <a:ext uri="{FF2B5EF4-FFF2-40B4-BE49-F238E27FC236}">
                <a16:creationId xmlns:a16="http://schemas.microsoft.com/office/drawing/2014/main" id="{D6FDBA45-3EB6-2D30-04A6-8D71D129F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4" y="4363122"/>
            <a:ext cx="4096958" cy="23864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Historic 2016 Late June Flooding Event in West Virginia">
            <a:extLst>
              <a:ext uri="{FF2B5EF4-FFF2-40B4-BE49-F238E27FC236}">
                <a16:creationId xmlns:a16="http://schemas.microsoft.com/office/drawing/2014/main" id="{74023336-3823-CE26-446C-5AA32534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906" y="4363122"/>
            <a:ext cx="4187300" cy="23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AA77A2-87D9-404D-9CCB-DEAE95F57B35}"/>
              </a:ext>
            </a:extLst>
          </p:cNvPr>
          <p:cNvSpPr txBox="1"/>
          <p:nvPr/>
        </p:nvSpPr>
        <p:spPr>
          <a:xfrm>
            <a:off x="1314719" y="1172053"/>
            <a:ext cx="31605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1916 CABIN CREEK (60 DEAD)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59EA17-6216-CEFF-1DFB-35DC2387608E}"/>
              </a:ext>
            </a:extLst>
          </p:cNvPr>
          <p:cNvSpPr txBox="1"/>
          <p:nvPr/>
        </p:nvSpPr>
        <p:spPr>
          <a:xfrm>
            <a:off x="1227214" y="6308829"/>
            <a:ext cx="31689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1932 PAINT CREEK (20 DEAD)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C8F50-6E42-5F0A-F3FC-2EC1225F464D}"/>
              </a:ext>
            </a:extLst>
          </p:cNvPr>
          <p:cNvSpPr txBox="1"/>
          <p:nvPr/>
        </p:nvSpPr>
        <p:spPr>
          <a:xfrm>
            <a:off x="7422776" y="6308829"/>
            <a:ext cx="38906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2016 FLOOD (23 DEAD; 5 KANAWHA)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61A0B6-B89B-2A2E-DB71-022A03736C06}"/>
              </a:ext>
            </a:extLst>
          </p:cNvPr>
          <p:cNvSpPr txBox="1"/>
          <p:nvPr/>
        </p:nvSpPr>
        <p:spPr>
          <a:xfrm>
            <a:off x="7780414" y="1172053"/>
            <a:ext cx="31923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1961 CHARLESTON (20 DEAD)</a:t>
            </a:r>
          </a:p>
        </p:txBody>
      </p:sp>
    </p:spTree>
    <p:extLst>
      <p:ext uri="{BB962C8B-B14F-4D97-AF65-F5344CB8AC3E}">
        <p14:creationId xmlns:p14="http://schemas.microsoft.com/office/powerpoint/2010/main" val="2461145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Tool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RiskMap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View: Rutledge Avenue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BA44C-DCD5-4E93-FB9C-6A7DD0A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3" y="1097641"/>
            <a:ext cx="10856924" cy="5629871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05A248E9-18F6-8237-0304-5A7A565FFD13}"/>
              </a:ext>
            </a:extLst>
          </p:cNvPr>
          <p:cNvSpPr/>
          <p:nvPr/>
        </p:nvSpPr>
        <p:spPr>
          <a:xfrm>
            <a:off x="770793" y="3731934"/>
            <a:ext cx="2062065" cy="527537"/>
          </a:xfrm>
          <a:prstGeom prst="wedgeRectCallout">
            <a:avLst>
              <a:gd name="adj1" fmla="val 39105"/>
              <a:gd name="adj2" fmla="val -12280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Rutledge Road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8E312E-CAB8-B534-E742-14827D8F5B2C}"/>
              </a:ext>
            </a:extLst>
          </p:cNvPr>
          <p:cNvSpPr txBox="1"/>
          <p:nvPr/>
        </p:nvSpPr>
        <p:spPr>
          <a:xfrm>
            <a:off x="5221954" y="2628900"/>
            <a:ext cx="770791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Dams</a:t>
            </a:r>
          </a:p>
        </p:txBody>
      </p:sp>
    </p:spTree>
    <p:extLst>
      <p:ext uri="{BB962C8B-B14F-4D97-AF65-F5344CB8AC3E}">
        <p14:creationId xmlns:p14="http://schemas.microsoft.com/office/powerpoint/2010/main" val="344245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219454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 Twomile Dams (flood mitigation)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02983-78C5-1909-27F7-D8D70DC15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42" y="777512"/>
            <a:ext cx="9064316" cy="58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3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219454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StreamStats Report for Rutledge Road (Airport)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1EE06-8B41-A572-9059-E12E5485D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8" y="822961"/>
            <a:ext cx="8683606" cy="5818016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E120697-9710-74CE-5FF9-C62342F25497}"/>
              </a:ext>
            </a:extLst>
          </p:cNvPr>
          <p:cNvSpPr/>
          <p:nvPr/>
        </p:nvSpPr>
        <p:spPr>
          <a:xfrm>
            <a:off x="142527" y="2167129"/>
            <a:ext cx="2062065" cy="2040497"/>
          </a:xfrm>
          <a:prstGeom prst="wedgeRectCallout">
            <a:avLst>
              <a:gd name="adj1" fmla="val 43846"/>
              <a:gd name="adj2" fmla="val -32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No Flood Mitigated Structures in headwaters above Rutledge Road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E609A-54C5-5816-AF95-A48ECC49E12D}"/>
              </a:ext>
            </a:extLst>
          </p:cNvPr>
          <p:cNvSpPr txBox="1"/>
          <p:nvPr/>
        </p:nvSpPr>
        <p:spPr>
          <a:xfrm>
            <a:off x="4255476" y="2167129"/>
            <a:ext cx="8176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Yaeger Airport</a:t>
            </a:r>
          </a:p>
        </p:txBody>
      </p:sp>
    </p:spTree>
    <p:extLst>
      <p:ext uri="{BB962C8B-B14F-4D97-AF65-F5344CB8AC3E}">
        <p14:creationId xmlns:p14="http://schemas.microsoft.com/office/powerpoint/2010/main" val="3456610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5841</TotalTime>
  <Words>491</Words>
  <Application>Microsoft Office PowerPoint</Application>
  <PresentationFormat>Widescreen</PresentationFormat>
  <Paragraphs>106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FLOOD RISK INDEX TOOL</dc:title>
  <dc:creator>Behrang Bidadian</dc:creator>
  <cp:lastModifiedBy>Behrang Bidadian</cp:lastModifiedBy>
  <cp:revision>307</cp:revision>
  <dcterms:created xsi:type="dcterms:W3CDTF">2024-03-07T21:01:47Z</dcterms:created>
  <dcterms:modified xsi:type="dcterms:W3CDTF">2025-10-17T15:07:17Z</dcterms:modified>
</cp:coreProperties>
</file>