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64" r:id="rId2"/>
    <p:sldId id="289" r:id="rId3"/>
    <p:sldId id="260" r:id="rId4"/>
    <p:sldId id="283" r:id="rId5"/>
    <p:sldId id="282" r:id="rId6"/>
    <p:sldId id="284" r:id="rId7"/>
    <p:sldId id="285" r:id="rId8"/>
    <p:sldId id="286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  <a:srgbClr val="F7C09B"/>
    <a:srgbClr val="F9D3B9"/>
    <a:srgbClr val="D09E00"/>
    <a:srgbClr val="EEB500"/>
    <a:srgbClr val="FFA7A7"/>
    <a:srgbClr val="FDB5C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1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62BCF-6720-4DB5-AA93-C66481A7E3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5F47-967A-47B2-9AD9-90814B06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A6C9-D6F6-AC0F-A6CE-D5914EE77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33F4F-B38F-7A21-ABCD-D5FEF4FF1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BF61F-2FA2-D956-EE1F-042F18A41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CD2DF-C61D-2B5F-CD37-D67F636F4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8E02A-DC5B-42DD-897E-06D8301A16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4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DBD47-1AA0-4509-BBD7-1D036EE8C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7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CEFC-2239-45A5-BD7A-E3DDEDA5117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3DC7-047F-47E1-86C8-64F2B9C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xweather.com/watch/play-70d6f64a9001457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data.usgs.gov/monitoring-location/03112500/#parameterCode=00065&amp;period=P30D&amp;showMedian=fal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986938&amp;y=4876065&amp;l=13&amp;v=1" TargetMode="External"/><Relationship Id="rId4" Type="http://schemas.openxmlformats.org/officeDocument/2006/relationships/hyperlink" Target="https://www.mapwv.gov/flood/map/?wkid=102100&amp;x=-8762752&amp;y=4782737&amp;l=13&amp;v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pwv.gov/flood/map/?wkid=102100&amp;x=-8986940&amp;y=4876064&amp;l=13&amp;v=2" TargetMode="External"/><Relationship Id="rId5" Type="http://schemas.openxmlformats.org/officeDocument/2006/relationships/hyperlink" Target="https://www.foxweather.com/watch/play-70d6f64a9001457" TargetMode="External"/><Relationship Id="rId4" Type="http://schemas.openxmlformats.org/officeDocument/2006/relationships/hyperlink" Target="https://water.weather.gov/ahps2/hydrograph.php?wfo=pbz&amp;gage=wlgw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xweather.com/watch/play-70d6f64a900145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foxweather.com/watch/play-70d6f64a90014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5DF4-9ED5-16D2-81A4-6333ED10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6DCB7-68D3-0EFE-0844-8CAEA01274C5}"/>
              </a:ext>
            </a:extLst>
          </p:cNvPr>
          <p:cNvSpPr/>
          <p:nvPr/>
        </p:nvSpPr>
        <p:spPr>
          <a:xfrm>
            <a:off x="0" y="-1357"/>
            <a:ext cx="12291646" cy="68709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A78E10-E09E-90C2-8855-50589F73E250}"/>
              </a:ext>
            </a:extLst>
          </p:cNvPr>
          <p:cNvSpPr txBox="1">
            <a:spLocks/>
          </p:cNvSpPr>
          <p:nvPr/>
        </p:nvSpPr>
        <p:spPr>
          <a:xfrm>
            <a:off x="2097831" y="2653695"/>
            <a:ext cx="7996337" cy="1224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Slides related to the April 2024 Flood Extracted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30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" y="353622"/>
            <a:ext cx="5648325" cy="6000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"/>
          <a:stretch/>
        </p:blipFill>
        <p:spPr>
          <a:xfrm>
            <a:off x="6328614" y="743340"/>
            <a:ext cx="5572125" cy="56307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36095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 Flood Resiliency Framework Toolkit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identification using WV Flood Tool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hexagon with a yellow house and a river&#10;&#10;Description automatically generated">
            <a:extLst>
              <a:ext uri="{FF2B5EF4-FFF2-40B4-BE49-F238E27FC236}">
                <a16:creationId xmlns:a16="http://schemas.microsoft.com/office/drawing/2014/main" id="{2EFE2B28-9168-C111-235F-594F7F3236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6095"/>
            <a:ext cx="854241" cy="779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797" y="945452"/>
            <a:ext cx="191302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Wheeling Island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6122" y="956633"/>
            <a:ext cx="3417467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Mt. Zion Cemetery (Ohio County)</a:t>
            </a:r>
          </a:p>
        </p:txBody>
      </p:sp>
    </p:spTree>
    <p:extLst>
      <p:ext uri="{BB962C8B-B14F-4D97-AF65-F5344CB8AC3E}">
        <p14:creationId xmlns:p14="http://schemas.microsoft.com/office/powerpoint/2010/main" val="28365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7" y="1790698"/>
            <a:ext cx="2581275" cy="43338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Flood Event (Wheeling Island)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39" t="4008" r="6839" b="7553"/>
          <a:stretch/>
        </p:blipFill>
        <p:spPr>
          <a:xfrm>
            <a:off x="2262234" y="1035741"/>
            <a:ext cx="9591675" cy="570298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9172945" y="1125194"/>
            <a:ext cx="2436264" cy="524702"/>
          </a:xfrm>
          <a:prstGeom prst="wedgeRoundRectCallout">
            <a:avLst>
              <a:gd name="adj1" fmla="val 108107"/>
              <a:gd name="adj2" fmla="val 41672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Wheeling Island Hotel Casino Racetrack, WV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4975468" y="1117327"/>
            <a:ext cx="1484243" cy="325919"/>
          </a:xfrm>
          <a:prstGeom prst="wedgeRoundRectCallout">
            <a:avLst>
              <a:gd name="adj1" fmla="val -95268"/>
              <a:gd name="adj2" fmla="val 2345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Stream Gauge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8072" y="4412974"/>
            <a:ext cx="595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I-70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7670" y="6369398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Drone Link</a:t>
            </a:r>
            <a:endParaRPr lang="en-US" dirty="0"/>
          </a:p>
        </p:txBody>
      </p:sp>
      <p:sp>
        <p:nvSpPr>
          <p:cNvPr id="18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303338" y="1035741"/>
            <a:ext cx="2436264" cy="524702"/>
          </a:xfrm>
          <a:prstGeom prst="wedgeRoundRectCallout">
            <a:avLst>
              <a:gd name="adj1" fmla="val -61897"/>
              <a:gd name="adj2" fmla="val 22271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40 VIRGINIA ST, Wheeling, WV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832" y="6148589"/>
            <a:ext cx="243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Virginia St, Wheeling</a:t>
            </a:r>
          </a:p>
        </p:txBody>
      </p:sp>
    </p:spTree>
    <p:extLst>
      <p:ext uri="{BB962C8B-B14F-4D97-AF65-F5344CB8AC3E}">
        <p14:creationId xmlns:p14="http://schemas.microsoft.com/office/powerpoint/2010/main" val="379546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9263" y="121669"/>
            <a:ext cx="7982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2024 Flood Crest 41.5 feet (April 5)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874" y="2647232"/>
            <a:ext cx="344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High Water Mark from 1936 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63" y="829555"/>
            <a:ext cx="8258175" cy="5854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93663" y="6216879"/>
            <a:ext cx="397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USGS Ohio River Gauge Height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215" y="408790"/>
            <a:ext cx="2155980" cy="63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944" y="215994"/>
            <a:ext cx="5150129" cy="6426012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6925943" y="5450839"/>
            <a:ext cx="1701221" cy="327227"/>
          </a:xfrm>
          <a:prstGeom prst="wedgeRectCallout">
            <a:avLst>
              <a:gd name="adj1" fmla="val 226772"/>
              <a:gd name="adj2" fmla="val -22283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4.1’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2% / 50 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6925943" y="4708682"/>
            <a:ext cx="1701221" cy="301630"/>
          </a:xfrm>
          <a:prstGeom prst="wedgeRectCallout">
            <a:avLst>
              <a:gd name="adj1" fmla="val 225826"/>
              <a:gd name="adj2" fmla="val 21149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7.2’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1% / 100 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925943" y="4304085"/>
            <a:ext cx="1701221" cy="301630"/>
          </a:xfrm>
          <a:prstGeom prst="wedgeRectCallout">
            <a:avLst>
              <a:gd name="adj1" fmla="val 224815"/>
              <a:gd name="adj2" fmla="val 26809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10.1’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0.2% / 500 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20902"/>
              </p:ext>
            </p:extLst>
          </p:nvPr>
        </p:nvGraphicFramePr>
        <p:xfrm>
          <a:off x="9198642" y="277593"/>
          <a:ext cx="2830275" cy="7219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51843">
                  <a:extLst>
                    <a:ext uri="{9D8B030D-6E8A-4147-A177-3AD203B41FA5}">
                      <a16:colId xmlns:a16="http://schemas.microsoft.com/office/drawing/2014/main" val="2997574573"/>
                    </a:ext>
                  </a:extLst>
                </a:gridCol>
                <a:gridCol w="682516">
                  <a:extLst>
                    <a:ext uri="{9D8B030D-6E8A-4147-A177-3AD203B41FA5}">
                      <a16:colId xmlns:a16="http://schemas.microsoft.com/office/drawing/2014/main" val="3158217581"/>
                    </a:ext>
                  </a:extLst>
                </a:gridCol>
                <a:gridCol w="622040">
                  <a:extLst>
                    <a:ext uri="{9D8B030D-6E8A-4147-A177-3AD203B41FA5}">
                      <a16:colId xmlns:a16="http://schemas.microsoft.com/office/drawing/2014/main" val="3505708733"/>
                    </a:ext>
                  </a:extLst>
                </a:gridCol>
                <a:gridCol w="673876">
                  <a:extLst>
                    <a:ext uri="{9D8B030D-6E8A-4147-A177-3AD203B41FA5}">
                      <a16:colId xmlns:a16="http://schemas.microsoft.com/office/drawing/2014/main" val="156967088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 Probabilities (ft.)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03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FIRM</a:t>
                      </a:r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Effective 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50 year (2%)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100 year (1%)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500 year (0.2%)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873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7.2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35290"/>
                  </a:ext>
                </a:extLst>
              </a:tr>
            </a:tbl>
          </a:graphicData>
        </a:graphic>
      </p:graphicFrame>
      <p:sp>
        <p:nvSpPr>
          <p:cNvPr id="25" name="Rectangular Callout 24"/>
          <p:cNvSpPr/>
          <p:nvPr/>
        </p:nvSpPr>
        <p:spPr>
          <a:xfrm>
            <a:off x="6925944" y="3937276"/>
            <a:ext cx="1283778" cy="301630"/>
          </a:xfrm>
          <a:prstGeom prst="wedgeRectCallout">
            <a:avLst>
              <a:gd name="adj1" fmla="val 316172"/>
              <a:gd name="adj2" fmla="val 2680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13.0 ft.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1936 HWM)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6925943" y="6190726"/>
            <a:ext cx="2375712" cy="301630"/>
          </a:xfrm>
          <a:prstGeom prst="wedgeRectCallout">
            <a:avLst>
              <a:gd name="adj1" fmla="val 148145"/>
              <a:gd name="adj2" fmla="val -25585"/>
            </a:avLst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0.0 ft.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2024 HWM) (41.5’ flood stage)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12" y="2258108"/>
            <a:ext cx="6596856" cy="4383898"/>
          </a:xfrm>
          <a:prstGeom prst="rect">
            <a:avLst/>
          </a:prstGeom>
        </p:spPr>
      </p:pic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298426" y="6285316"/>
            <a:ext cx="30519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hlinkClick r:id="rId4"/>
              </a:rPr>
              <a:t>Building:  </a:t>
            </a:r>
            <a:r>
              <a:rPr lang="en-US" sz="1400" b="1" dirty="0">
                <a:hlinkClick r:id="rId5"/>
              </a:rPr>
              <a:t>35-10-0W43-0134-0000_40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217701" y="1323439"/>
            <a:ext cx="657037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u="sng" dirty="0"/>
              <a:t>1% Annual Chance (100-YR) Flood Event</a:t>
            </a:r>
            <a:r>
              <a:rPr lang="en-US" sz="1400" dirty="0"/>
              <a:t> for </a:t>
            </a:r>
            <a:r>
              <a:rPr lang="en-US" sz="1400" b="1" dirty="0"/>
              <a:t>40 Virginia St., Wheeling, WV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7.2 ft. base flood depth above ground (Source: FEMA)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49 ft. flood stage gauge height (Source: USGS/NWS)</a:t>
            </a:r>
          </a:p>
        </p:txBody>
      </p:sp>
      <p:sp>
        <p:nvSpPr>
          <p:cNvPr id="34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4626330" y="5188488"/>
            <a:ext cx="2027048" cy="524702"/>
          </a:xfrm>
          <a:prstGeom prst="wedgeRoundRectCallout">
            <a:avLst>
              <a:gd name="adj1" fmla="val 112465"/>
              <a:gd name="adj2" fmla="val -14222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40 VIRGINIA ST, Wheeling, WV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5929" y="4482331"/>
            <a:ext cx="284463" cy="25862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73016" y="174840"/>
            <a:ext cx="6615952" cy="10778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Wheeling Flood Probabilities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9862" y="3947786"/>
            <a:ext cx="1848213" cy="46655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9263" y="121669"/>
            <a:ext cx="7982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Wheeling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(40 VIRGINIA ST, Wheeling, WV, 26003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40" y="759263"/>
            <a:ext cx="11873282" cy="428500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590947" y="16625"/>
            <a:ext cx="3351192" cy="3443487"/>
            <a:chOff x="8489623" y="906253"/>
            <a:chExt cx="3511877" cy="3608597"/>
          </a:xfrm>
        </p:grpSpPr>
        <p:sp>
          <p:nvSpPr>
            <p:cNvPr id="9" name="Oval 8"/>
            <p:cNvSpPr/>
            <p:nvPr/>
          </p:nvSpPr>
          <p:spPr>
            <a:xfrm>
              <a:off x="10991850" y="3505200"/>
              <a:ext cx="1009650" cy="100965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281" y="933561"/>
              <a:ext cx="1819667" cy="21433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489623" y="906253"/>
              <a:ext cx="1838325" cy="2181225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7480656">
              <a:off x="10435243" y="2802170"/>
              <a:ext cx="455703" cy="1059119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09874" y="3007091"/>
            <a:ext cx="10787207" cy="119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2875" y="5067083"/>
            <a:ext cx="12049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1936 HWM </a:t>
            </a:r>
            <a:r>
              <a:rPr lang="en-US" dirty="0"/>
              <a:t>= 607.3 ft. (</a:t>
            </a:r>
            <a:r>
              <a:rPr lang="en-US" dirty="0">
                <a:hlinkClick r:id="rId4"/>
              </a:rPr>
              <a:t>gauge height </a:t>
            </a:r>
            <a:r>
              <a:rPr lang="en-US" dirty="0"/>
              <a:t>= 0) + </a:t>
            </a:r>
            <a:r>
              <a:rPr lang="en-US" b="1" dirty="0">
                <a:solidFill>
                  <a:srgbClr val="C00000"/>
                </a:solidFill>
              </a:rPr>
              <a:t>55.2 ft</a:t>
            </a:r>
            <a:r>
              <a:rPr lang="en-US" dirty="0"/>
              <a:t>. = 662.5 ft.  The </a:t>
            </a:r>
            <a:r>
              <a:rPr lang="en-US" b="1" dirty="0"/>
              <a:t>1936 Flood Depth </a:t>
            </a:r>
            <a:r>
              <a:rPr lang="en-US" dirty="0"/>
              <a:t>(662.5 ft. HWM minus LAG 649.5) estimate is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13 feet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flooding above ground level.  In structure, estimate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four feet </a:t>
            </a:r>
            <a:r>
              <a:rPr lang="en-US" dirty="0"/>
              <a:t>of water above lowest floor for 1936 flood.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2024 HWM </a:t>
            </a:r>
            <a:r>
              <a:rPr lang="en-US" dirty="0"/>
              <a:t>= </a:t>
            </a:r>
            <a:r>
              <a:rPr lang="en-US" b="1" dirty="0">
                <a:solidFill>
                  <a:srgbClr val="C00000"/>
                </a:solidFill>
              </a:rPr>
              <a:t>41.5 feet crest </a:t>
            </a:r>
            <a:r>
              <a:rPr lang="en-US" dirty="0"/>
              <a:t>on 5 April 2024.  607.3 ft. (gauge height = 0) + 41.5 ft. = 648.8 feet.  Flooding should not have impacted this property.  House just outside of </a:t>
            </a:r>
            <a:r>
              <a:rPr lang="en-US" dirty="0">
                <a:hlinkClick r:id="rId5"/>
              </a:rPr>
              <a:t>drone footage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9659" y="2649713"/>
            <a:ext cx="414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High Water Mark from 1936 Flood (13 ft.)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263" y="4595160"/>
            <a:ext cx="19621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WV Flood Tool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73016" y="174840"/>
            <a:ext cx="7310350" cy="10778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Vehicular Fatality (Wood County)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959" y="142187"/>
            <a:ext cx="3922627" cy="4539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959" y="4823625"/>
            <a:ext cx="3922627" cy="1955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1" y="1343282"/>
            <a:ext cx="6403327" cy="5435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584" y="5859596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Valerie Swisher, 49, drowned on Nicolette Road (County Highway 47/3) on a small tributary of the Little Kanawha River.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77959" y="3979267"/>
            <a:ext cx="374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9414" y="3358000"/>
            <a:ext cx="3825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driver entered the flooded area of Nicolette Road at a deep dip in the roadway.  The water flipped the blue SUV vehicle over in approximately 15-20 feet of water off the roadway edge.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03" y="5054933"/>
            <a:ext cx="897321" cy="804663"/>
          </a:xfrm>
          <a:prstGeom prst="rect">
            <a:avLst/>
          </a:prstGeom>
        </p:spPr>
      </p:pic>
      <p:sp>
        <p:nvSpPr>
          <p:cNvPr id="28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4596536" y="3339088"/>
            <a:ext cx="2027048" cy="371064"/>
          </a:xfrm>
          <a:prstGeom prst="wedgeRoundRectCallout">
            <a:avLst>
              <a:gd name="adj1" fmla="val 115058"/>
              <a:gd name="adj2" fmla="val 1771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Vehicular Drowning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4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2" y="1075454"/>
            <a:ext cx="10899682" cy="56020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Landslides  (Ohio County)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22643" y="5913001"/>
            <a:ext cx="115923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WTRF.com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6539" y="473739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Drone Link</a:t>
            </a:r>
            <a:endParaRPr lang="en-US" dirty="0"/>
          </a:p>
        </p:txBody>
      </p:sp>
      <p:sp>
        <p:nvSpPr>
          <p:cNvPr id="12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2733108" y="1426965"/>
            <a:ext cx="2436264" cy="524702"/>
          </a:xfrm>
          <a:prstGeom prst="wedgeRoundRectCallout">
            <a:avLst>
              <a:gd name="adj1" fmla="val -71774"/>
              <a:gd name="adj2" fmla="val 16080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1311 PARK VIEW RD, Wheeling, WV,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7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3" y="1053236"/>
            <a:ext cx="10379346" cy="56791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Landslides  (Ohio County)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6539" y="473739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Drone Link</a:t>
            </a:r>
            <a:endParaRPr lang="en-US" dirty="0"/>
          </a:p>
        </p:txBody>
      </p:sp>
      <p:sp>
        <p:nvSpPr>
          <p:cNvPr id="18" name="Speech Bubble: Rectangle with Corners Rounded 14">
            <a:extLst>
              <a:ext uri="{FF2B5EF4-FFF2-40B4-BE49-F238E27FC236}">
                <a16:creationId xmlns:a16="http://schemas.microsoft.com/office/drawing/2014/main" id="{0ED1C770-B1D6-4603-BB25-A749DDCA06CF}"/>
              </a:ext>
            </a:extLst>
          </p:cNvPr>
          <p:cNvSpPr/>
          <p:nvPr/>
        </p:nvSpPr>
        <p:spPr>
          <a:xfrm flipH="1">
            <a:off x="6944160" y="4007531"/>
            <a:ext cx="2436264" cy="524702"/>
          </a:xfrm>
          <a:prstGeom prst="wedgeRoundRectCallout">
            <a:avLst>
              <a:gd name="adj1" fmla="val 125767"/>
              <a:gd name="adj2" fmla="val -822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1311 PARK VIEW RD, Wheeling, WV,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2148279"/>
            <a:ext cx="3800955" cy="1623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8897" y="1202980"/>
            <a:ext cx="51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County-Level Scale, Generalized Susceptibility Maps</a:t>
            </a:r>
          </a:p>
        </p:txBody>
      </p:sp>
    </p:spTree>
    <p:extLst>
      <p:ext uri="{BB962C8B-B14F-4D97-AF65-F5344CB8AC3E}">
        <p14:creationId xmlns:p14="http://schemas.microsoft.com/office/powerpoint/2010/main" val="330087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456</Words>
  <Application>Microsoft Office PowerPoint</Application>
  <PresentationFormat>Widescreen</PresentationFormat>
  <Paragraphs>56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Behrang Bidadian</cp:lastModifiedBy>
  <cp:revision>81</cp:revision>
  <dcterms:created xsi:type="dcterms:W3CDTF">2024-04-13T18:31:51Z</dcterms:created>
  <dcterms:modified xsi:type="dcterms:W3CDTF">2025-10-17T15:13:45Z</dcterms:modified>
</cp:coreProperties>
</file>