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71" r:id="rId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ropbox\WVFRF\Flood-Deaths\2016%20Flood%20Victims%20Location%20and%20Risk%20Factors%202024021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onalds\Downloads\FV_Statistic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donalds\Downloads\FV_Statistic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Rapid Rise of Water Contributed to Fatalities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49-44F8-83BE-C9B7900B71B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49-44F8-83BE-C9B7900B71B8}"/>
              </c:ext>
            </c:extLst>
          </c:dPt>
          <c:dLbls>
            <c:dLbl>
              <c:idx val="1"/>
              <c:layout>
                <c:manualLayout>
                  <c:x val="-0.17576845068857255"/>
                  <c:y val="0.158709027983244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49-44F8-83BE-C9B7900B71B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[FV_Statistics.xlsx]Sheet1!$B$51:$B$52</c:f>
              <c:strCache>
                <c:ptCount val="2"/>
                <c:pt idx="0">
                  <c:v>Trapped</c:v>
                </c:pt>
                <c:pt idx="1">
                  <c:v>Not Trapped</c:v>
                </c:pt>
              </c:strCache>
            </c:strRef>
          </c:cat>
          <c:val>
            <c:numRef>
              <c:f>[FV_Statistics.xlsx]Sheet1!$C$51:$C$52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9-44F8-83BE-C9B7900B71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Groups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29-4B87-8D3A-A438BF07F51A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29-4B87-8D3A-A438BF07F51A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29-4B87-8D3A-A438BF07F51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29-4B87-8D3A-A438BF07F51A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229-4B87-8D3A-A438BF07F51A}"/>
              </c:ext>
            </c:extLst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229-4B87-8D3A-A438BF07F51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[FV_Statistics.xlsx]Sheet1!$B$19:$B$24</c:f>
              <c:strCache>
                <c:ptCount val="6"/>
                <c:pt idx="0">
                  <c:v>Young Children (Under 12)</c:v>
                </c:pt>
                <c:pt idx="1">
                  <c:v>Teenagers (13 - 18)</c:v>
                </c:pt>
                <c:pt idx="2">
                  <c:v>Adults (19-49)</c:v>
                </c:pt>
                <c:pt idx="3">
                  <c:v>Young Old (50-64)</c:v>
                </c:pt>
                <c:pt idx="4">
                  <c:v>Old (65-70)</c:v>
                </c:pt>
                <c:pt idx="5">
                  <c:v>Very Old (Over 80)</c:v>
                </c:pt>
              </c:strCache>
            </c:strRef>
          </c:cat>
          <c:val>
            <c:numRef>
              <c:f>[FV_Statistics.xlsx]Sheet1!$C$19:$C$24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29-4B87-8D3A-A438BF07F51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>
                <a:solidFill>
                  <a:schemeClr val="tx1"/>
                </a:solidFill>
              </a:rPr>
              <a:t>Age Distribution in State Population and 2016 Flood Fatalities </a:t>
            </a:r>
          </a:p>
        </c:rich>
      </c:tx>
      <c:layout>
        <c:manualLayout>
          <c:xMode val="edge"/>
          <c:yMode val="edge"/>
          <c:x val="0.25491744818447404"/>
          <c:y val="1.9340913115601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91305326600249E-2"/>
          <c:y val="9.6967484757915584E-2"/>
          <c:w val="0.88161378950438207"/>
          <c:h val="0.77671078167408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Age_Summary_Analysis!$A$6</c:f>
              <c:strCache>
                <c:ptCount val="1"/>
                <c:pt idx="0">
                  <c:v>State Population Proportion (ACS 2016)</c:v>
                </c:pt>
              </c:strCache>
            </c:strRef>
          </c:tx>
          <c:spPr>
            <a:solidFill>
              <a:srgbClr val="6576F7"/>
            </a:solidFill>
            <a:ln>
              <a:noFill/>
            </a:ln>
            <a:effectLst/>
          </c:spPr>
          <c:invertIfNegative val="0"/>
          <c:cat>
            <c:strRef>
              <c:f>Age_Summary_Analysis!$T$3:$AB$3</c:f>
              <c:strCache>
                <c:ptCount val="9"/>
                <c:pt idx="0">
                  <c:v> under 10</c:v>
                </c:pt>
                <c:pt idx="1">
                  <c:v> 10-19</c:v>
                </c:pt>
                <c:pt idx="2">
                  <c:v> 20-29</c:v>
                </c:pt>
                <c:pt idx="3">
                  <c:v> 30-39</c:v>
                </c:pt>
                <c:pt idx="4">
                  <c:v> 40-49</c:v>
                </c:pt>
                <c:pt idx="5">
                  <c:v> 50-59</c:v>
                </c:pt>
                <c:pt idx="6">
                  <c:v> 60-69</c:v>
                </c:pt>
                <c:pt idx="7">
                  <c:v> 70-79</c:v>
                </c:pt>
                <c:pt idx="8">
                  <c:v> 80 and over</c:v>
                </c:pt>
              </c:strCache>
            </c:strRef>
          </c:cat>
          <c:val>
            <c:numRef>
              <c:f>Age_Summary_Analysis!$T$6:$AB$6</c:f>
              <c:numCache>
                <c:formatCode>0.0%</c:formatCode>
                <c:ptCount val="9"/>
                <c:pt idx="0">
                  <c:v>0.108</c:v>
                </c:pt>
                <c:pt idx="1">
                  <c:v>0.121</c:v>
                </c:pt>
                <c:pt idx="2">
                  <c:v>0.122</c:v>
                </c:pt>
                <c:pt idx="3">
                  <c:v>0.11600000000000001</c:v>
                </c:pt>
                <c:pt idx="4">
                  <c:v>0.126</c:v>
                </c:pt>
                <c:pt idx="5">
                  <c:v>0.13500000000000001</c:v>
                </c:pt>
                <c:pt idx="6">
                  <c:v>0.14200000000000002</c:v>
                </c:pt>
                <c:pt idx="7">
                  <c:v>8.7999999999999995E-2</c:v>
                </c:pt>
                <c:pt idx="8">
                  <c:v>4.3000000000000003E-2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B-4432-9BE0-3B8854B22AB4}"/>
            </c:ext>
          </c:extLst>
        </c:ser>
        <c:ser>
          <c:idx val="1"/>
          <c:order val="1"/>
          <c:tx>
            <c:strRef>
              <c:f>Age_Summary_Analysis!$A$5</c:f>
              <c:strCache>
                <c:ptCount val="1"/>
                <c:pt idx="0">
                  <c:v>Fatality Proportion (2016 Flood)</c:v>
                </c:pt>
              </c:strCache>
            </c:strRef>
          </c:tx>
          <c:spPr>
            <a:solidFill>
              <a:srgbClr val="E68900"/>
            </a:solidFill>
            <a:ln>
              <a:noFill/>
            </a:ln>
            <a:effectLst/>
          </c:spPr>
          <c:invertIfNegative val="0"/>
          <c:cat>
            <c:strRef>
              <c:f>Age_Summary_Analysis!$T$3:$AB$3</c:f>
              <c:strCache>
                <c:ptCount val="9"/>
                <c:pt idx="0">
                  <c:v> under 10</c:v>
                </c:pt>
                <c:pt idx="1">
                  <c:v> 10-19</c:v>
                </c:pt>
                <c:pt idx="2">
                  <c:v> 20-29</c:v>
                </c:pt>
                <c:pt idx="3">
                  <c:v> 30-39</c:v>
                </c:pt>
                <c:pt idx="4">
                  <c:v> 40-49</c:v>
                </c:pt>
                <c:pt idx="5">
                  <c:v> 50-59</c:v>
                </c:pt>
                <c:pt idx="6">
                  <c:v> 60-69</c:v>
                </c:pt>
                <c:pt idx="7">
                  <c:v> 70-79</c:v>
                </c:pt>
                <c:pt idx="8">
                  <c:v> 80 and over</c:v>
                </c:pt>
              </c:strCache>
            </c:strRef>
          </c:cat>
          <c:val>
            <c:numRef>
              <c:f>Age_Summary_Analysis!$T$5:$AB$5</c:f>
              <c:numCache>
                <c:formatCode>0.0%</c:formatCode>
                <c:ptCount val="9"/>
                <c:pt idx="0">
                  <c:v>8.6956521739130432E-2</c:v>
                </c:pt>
                <c:pt idx="1">
                  <c:v>8.6956521739130432E-2</c:v>
                </c:pt>
                <c:pt idx="2">
                  <c:v>0</c:v>
                </c:pt>
                <c:pt idx="3">
                  <c:v>4.3478260869565216E-2</c:v>
                </c:pt>
                <c:pt idx="4">
                  <c:v>8.6956521739130432E-2</c:v>
                </c:pt>
                <c:pt idx="5">
                  <c:v>8.6956521739130432E-2</c:v>
                </c:pt>
                <c:pt idx="6">
                  <c:v>0.30434782608695654</c:v>
                </c:pt>
                <c:pt idx="7">
                  <c:v>8.6956521739130432E-2</c:v>
                </c:pt>
                <c:pt idx="8">
                  <c:v>0.21739130434782608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B-4432-9BE0-3B8854B22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2632704"/>
        <c:axId val="1292652672"/>
      </c:barChart>
      <c:catAx>
        <c:axId val="1292632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/>
                  <a:t>Age Class</a:t>
                </a:r>
              </a:p>
            </c:rich>
          </c:tx>
          <c:layout>
            <c:manualLayout>
              <c:xMode val="edge"/>
              <c:yMode val="edge"/>
              <c:x val="0.48439444201613108"/>
              <c:y val="0.93520460713911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652672"/>
        <c:crossesAt val="0"/>
        <c:auto val="1"/>
        <c:lblAlgn val="ctr"/>
        <c:lblOffset val="100"/>
        <c:noMultiLvlLbl val="0"/>
      </c:catAx>
      <c:valAx>
        <c:axId val="1292652672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/>
                  <a:t>Population Proportion (%)</a:t>
                </a:r>
              </a:p>
            </c:rich>
          </c:tx>
          <c:layout>
            <c:manualLayout>
              <c:xMode val="edge"/>
              <c:yMode val="edge"/>
              <c:x val="1.2250915907781301E-2"/>
              <c:y val="0.314688226433227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2632704"/>
        <c:crosses val="autoZero"/>
        <c:crossBetween val="between"/>
        <c:minorUnit val="1.0000000000000002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255869842523157"/>
          <c:y val="9.3796846527070446E-2"/>
          <c:w val="0.85623123903102549"/>
          <c:h val="8.3382785027882073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12</a:t>
            </a:r>
            <a:r>
              <a:rPr lang="en-US" baseline="0" dirty="0"/>
              <a:t> Deadliest Floods by Number of </a:t>
            </a:r>
            <a:r>
              <a:rPr lang="en-US" dirty="0"/>
              <a:t>Events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 Deadliest Floods'!$C$18</c:f>
              <c:strCache>
                <c:ptCount val="1"/>
                <c:pt idx="0">
                  <c:v>Events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B-4866-816D-CEDDF238BC38}"/>
              </c:ext>
            </c:extLst>
          </c:dPt>
          <c:dPt>
            <c:idx val="5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5B-4866-816D-CEDDF238BC38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5B-4866-816D-CEDDF238BC38}"/>
              </c:ext>
            </c:extLst>
          </c:dPt>
          <c:dPt>
            <c:idx val="7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5B-4866-816D-CEDDF238BC3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5B-4866-816D-CEDDF238BC3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5B-4866-816D-CEDDF238BC3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55B-4866-816D-CEDDF238BC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5B-4866-816D-CEDDF238BC3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55B-4866-816D-CEDDF238BC3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5B-4866-816D-CEDDF238BC3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5B-4866-816D-CEDDF238BC3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5B-4866-816D-CEDDF238B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Deadliest Floods'!$B$19:$B$30</c:f>
              <c:strCache>
                <c:ptCount val="12"/>
                <c:pt idx="0">
                  <c:v>January</c:v>
                </c:pt>
                <c:pt idx="1">
                  <c:v>Feburary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'12 Deadliest Floods'!$C$19:$C$30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5B-4866-816D-CEDDF238BC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8598624"/>
        <c:axId val="488595024"/>
      </c:barChart>
      <c:catAx>
        <c:axId val="488598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595024"/>
        <c:crosses val="autoZero"/>
        <c:auto val="1"/>
        <c:lblAlgn val="ctr"/>
        <c:lblOffset val="100"/>
        <c:noMultiLvlLbl val="0"/>
      </c:catAx>
      <c:valAx>
        <c:axId val="48859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Flood</a:t>
                </a:r>
                <a:r>
                  <a:rPr lang="en-US" b="1" baseline="0" dirty="0"/>
                  <a:t> Event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1.6043881911975935E-2"/>
              <c:y val="0.30037729830522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5986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cap="none" baseline="0" dirty="0">
                <a:latin typeface="+mn-lt"/>
                <a:cs typeface="Calibri" panose="020F0502020204030204" pitchFamily="34" charset="0"/>
              </a:rPr>
              <a:t>12 Deadliest Flood Event Types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4E-4F02-A2C0-F95807CA79FB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4E-4F02-A2C0-F95807CA79FB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4E-4F02-A2C0-F95807CA79FB}"/>
              </c:ext>
            </c:extLst>
          </c:dPt>
          <c:dLbls>
            <c:dLbl>
              <c:idx val="0"/>
              <c:layout>
                <c:manualLayout>
                  <c:x val="-0.17598300038163309"/>
                  <c:y val="-0.26330675795925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2C25D7-ED05-41D8-A7A5-24164DC74D16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C72B9902-A2E3-4E5F-888F-E46B6B75E367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9046348970554"/>
                      <c:h val="0.179240891924338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4E-4F02-A2C0-F95807CA79FB}"/>
                </c:ext>
              </c:extLst>
            </c:dLbl>
            <c:dLbl>
              <c:idx val="1"/>
              <c:layout>
                <c:manualLayout>
                  <c:x val="-9.9837430554574075E-3"/>
                  <c:y val="3.41473033914096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5C5F65-1286-4664-A5F8-F6A61154B7F7}" type="CATEGORYNAME"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
</a:t>
                    </a:r>
                    <a:fld id="{AAE8E5BC-FA58-42A2-939D-2F6BE9CBD2C1}" type="PERCENTAGE"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4E-4F02-A2C0-F95807CA79FB}"/>
                </c:ext>
              </c:extLst>
            </c:dLbl>
            <c:dLbl>
              <c:idx val="2"/>
              <c:layout>
                <c:manualLayout>
                  <c:x val="-7.230451077128662E-2"/>
                  <c:y val="0.138151452222242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64CC03-4753-4582-A5AC-91C25CEE7F46}" type="CATEGORYNAM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
</a:t>
                    </a:r>
                    <a:fld id="{7039ED6E-8C6A-485E-AA68-F066DDB1382E}" type="PERCENTAG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4E-4F02-A2C0-F95807CA79FB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 Deadliest Floods'!$F$40:$F$42</c:f>
              <c:strCache>
                <c:ptCount val="3"/>
                <c:pt idx="0">
                  <c:v>Summer Thunderstorms</c:v>
                </c:pt>
                <c:pt idx="1">
                  <c:v>Dam Failure</c:v>
                </c:pt>
                <c:pt idx="2">
                  <c:v>Tropical Storms</c:v>
                </c:pt>
              </c:strCache>
            </c:strRef>
          </c:cat>
          <c:val>
            <c:numRef>
              <c:f>'12 Deadliest Floods'!$G$40:$G$42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4E-4F02-A2C0-F95807CA79F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12</a:t>
            </a:r>
            <a:r>
              <a:rPr lang="en-US" baseline="0" dirty="0"/>
              <a:t> Deadliest Floods by Month</a:t>
            </a:r>
            <a:endParaRPr lang="en-US" dirty="0"/>
          </a:p>
        </c:rich>
      </c:tx>
      <c:layout>
        <c:manualLayout>
          <c:xMode val="edge"/>
          <c:yMode val="edge"/>
          <c:x val="0.2808920975850619"/>
          <c:y val="2.26517986979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89959350899069"/>
          <c:y val="0.10732106385832857"/>
          <c:w val="0.85400587743269718"/>
          <c:h val="0.71206441694802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 Deadliest Floods'!$C$40</c:f>
              <c:strCache>
                <c:ptCount val="1"/>
                <c:pt idx="0">
                  <c:v>Deaths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CA-45DD-82CF-A3FD3A4C1AF2}"/>
              </c:ext>
            </c:extLst>
          </c:dPt>
          <c:dPt>
            <c:idx val="5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CA-45DD-82CF-A3FD3A4C1AF2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CA-45DD-82CF-A3FD3A4C1AF2}"/>
              </c:ext>
            </c:extLst>
          </c:dPt>
          <c:dPt>
            <c:idx val="7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CA-45DD-82CF-A3FD3A4C1AF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CA-45DD-82CF-A3FD3A4C1AF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CA-45DD-82CF-A3FD3A4C1AF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CA-45DD-82CF-A3FD3A4C1AF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CA-45DD-82CF-A3FD3A4C1AF2}"/>
                </c:ext>
              </c:extLst>
            </c:dLbl>
            <c:spPr>
              <a:noFill/>
              <a:ln w="3175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Deadliest Floods'!$B$41:$B$52</c:f>
              <c:strCache>
                <c:ptCount val="12"/>
                <c:pt idx="0">
                  <c:v>January</c:v>
                </c:pt>
                <c:pt idx="1">
                  <c:v>Feburary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'12 Deadliest Floods'!$C$41:$C$52</c:f>
              <c:numCache>
                <c:formatCode>General</c:formatCode>
                <c:ptCount val="12"/>
                <c:pt idx="0">
                  <c:v>0</c:v>
                </c:pt>
                <c:pt idx="1">
                  <c:v>125</c:v>
                </c:pt>
                <c:pt idx="5">
                  <c:v>93</c:v>
                </c:pt>
                <c:pt idx="6">
                  <c:v>86</c:v>
                </c:pt>
                <c:pt idx="7">
                  <c:v>83</c:v>
                </c:pt>
                <c:pt idx="8">
                  <c:v>43</c:v>
                </c:pt>
                <c:pt idx="10">
                  <c:v>47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CA-45DD-82CF-A3FD3A4C1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391768"/>
        <c:axId val="640296672"/>
      </c:barChart>
      <c:catAx>
        <c:axId val="631391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296672"/>
        <c:crosses val="autoZero"/>
        <c:auto val="1"/>
        <c:lblAlgn val="ctr"/>
        <c:lblOffset val="100"/>
        <c:noMultiLvlLbl val="0"/>
      </c:catAx>
      <c:valAx>
        <c:axId val="64029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Fatalities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391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cap="none" baseline="0" dirty="0"/>
              <a:t>12 Deadliest Floods by Fatalities (477</a:t>
            </a:r>
            <a:r>
              <a:rPr lang="en-US" sz="1400" b="0" baseline="0" dirty="0"/>
              <a:t>)</a:t>
            </a:r>
            <a:endParaRPr lang="en-US" sz="1400" b="0" dirty="0"/>
          </a:p>
        </c:rich>
      </c:tx>
      <c:layout>
        <c:manualLayout>
          <c:xMode val="edge"/>
          <c:yMode val="edge"/>
          <c:x val="0.1431502887802317"/>
          <c:y val="2.0642575067909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0F-4807-A796-AB24734C2324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0F-4807-A796-AB24734C2324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0F-4807-A796-AB24734C2324}"/>
              </c:ext>
            </c:extLst>
          </c:dPt>
          <c:dLbls>
            <c:dLbl>
              <c:idx val="0"/>
              <c:layout>
                <c:manualLayout>
                  <c:x val="3.4722331583552063E-2"/>
                  <c:y val="-0.101851851851851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F6E4BB-CB90-446D-A70F-5A7D3F8F9E7F}" type="CATEGORYNAME">
                      <a:rPr lang="en-US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baseline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a:t>, </a:t>
                    </a:r>
                    <a:fld id="{41BEE75A-0723-4B9A-A730-57CDBCC25D80}" type="VALUE">
                      <a:rPr lang="en-US" baseline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a:pPr>
                        <a:defRPr/>
                      </a:pPr>
                      <a:t>[VALUE]</a:t>
                    </a:fld>
                    <a:r>
                      <a:rPr lang="en-US" baseline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a:t>, </a:t>
                    </a:r>
                    <a:fld id="{AD5A5E47-3BE2-435C-9E06-2B1F7F97DA37}" type="PERCENTAGE">
                      <a:rPr lang="en-US" baseline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baseline="0">
                      <a:solidFill>
                        <a:schemeClr val="tx2">
                          <a:lumMod val="90000"/>
                          <a:lumOff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70844269466319"/>
                      <c:h val="0.183402960046660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0F-4807-A796-AB24734C232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36E7BC-C6DA-49EC-9E17-A0E9A7B0E79E}" type="CATEGORYNAME"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, </a:t>
                    </a:r>
                    <a:fld id="{28DF3F6C-E2A6-4D60-9154-F12736701018}" type="VALUE"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, </a:t>
                    </a:r>
                    <a:fld id="{4B0B453A-C792-4412-BAED-F81A6BD86FDB}" type="PERCENTAGE"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0F-4807-A796-AB24734C2324}"/>
                </c:ext>
              </c:extLst>
            </c:dLbl>
            <c:dLbl>
              <c:idx val="2"/>
              <c:layout>
                <c:manualLayout>
                  <c:x val="-3.907147310734084E-3"/>
                  <c:y val="7.4509780914071067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6F3E72-DF1E-41E3-8DBF-0103D521060A}" type="CATEGORYNAM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pc="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, </a:t>
                    </a:r>
                    <a:fld id="{567A3C37-5005-4681-A833-6C5B15F5ADE7}" type="VALU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pc="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, </a:t>
                    </a:r>
                    <a:fld id="{1EB34D3F-9F44-4F22-9CC1-83A99D9AB5AF}" type="PERCENTAG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pc="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17058543628787"/>
                      <c:h val="0.147058778119877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0F-4807-A796-AB24734C232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 Deadliest Floods'!$I$3:$I$5</c:f>
              <c:strCache>
                <c:ptCount val="3"/>
                <c:pt idx="0">
                  <c:v>Summer Thunderstorms</c:v>
                </c:pt>
                <c:pt idx="1">
                  <c:v>Dam Failure</c:v>
                </c:pt>
                <c:pt idx="2">
                  <c:v>Tropical Storms</c:v>
                </c:pt>
              </c:strCache>
            </c:strRef>
          </c:cat>
          <c:val>
            <c:numRef>
              <c:f>'12 Deadliest Floods'!$J$3:$J$5</c:f>
              <c:numCache>
                <c:formatCode>General</c:formatCode>
                <c:ptCount val="3"/>
                <c:pt idx="0">
                  <c:v>262</c:v>
                </c:pt>
                <c:pt idx="1">
                  <c:v>125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0F-4807-A796-AB24734C232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solidFill>
        <a:sysClr val="windowText" lastClr="000000">
          <a:lumMod val="50000"/>
          <a:lumOff val="50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Cause of</a:t>
            </a:r>
            <a:r>
              <a:rPr lang="en-US" baseline="0"/>
              <a:t> Death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8-426D-829D-9467791D4D1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8-426D-829D-9467791D4D1A}"/>
              </c:ext>
            </c:extLst>
          </c:dPt>
          <c:dLbls>
            <c:dLbl>
              <c:idx val="0"/>
              <c:layout>
                <c:manualLayout>
                  <c:x val="-0.25150805815975319"/>
                  <c:y val="-0.206576919438829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262208942884807"/>
                      <c:h val="0.19277391420962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68-426D-829D-9467791D4D1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[FV_Statistics.xlsx]Sheet1!$M$39:$M$40</c:f>
              <c:strCache>
                <c:ptCount val="2"/>
                <c:pt idx="0">
                  <c:v>Drowning </c:v>
                </c:pt>
                <c:pt idx="1">
                  <c:v>Injury </c:v>
                </c:pt>
              </c:strCache>
            </c:strRef>
          </c:cat>
          <c:val>
            <c:numRef>
              <c:f>[FV_Statistics.xlsx]Sheet1!$N$39:$N$40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68-426D-829D-9467791D4D1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Victims</a:t>
            </a:r>
            <a:r>
              <a:rPr lang="en-US" baseline="0"/>
              <a:t> Trapped in Homes or Vehicles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7B-41BC-8577-34B21511DFC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7B-41BC-8577-34B21511DFC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[FV_Statistics.xlsx]Sheet1!$M$56:$M$57</c:f>
              <c:strCache>
                <c:ptCount val="2"/>
                <c:pt idx="0">
                  <c:v>Trapped</c:v>
                </c:pt>
                <c:pt idx="1">
                  <c:v>Not Trapped</c:v>
                </c:pt>
              </c:strCache>
            </c:strRef>
          </c:cat>
          <c:val>
            <c:numRef>
              <c:f>[FV_Statistics.xlsx]Sheet1!$N$56:$N$57</c:f>
              <c:numCache>
                <c:formatCode>0%</c:formatCode>
                <c:ptCount val="2"/>
                <c:pt idx="0">
                  <c:v>0.74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B-41BC-8577-34B21511DFC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Fatalities Associated with a Building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EA-4B28-BC20-470A6AF42B30}"/>
              </c:ext>
            </c:extLst>
          </c:dPt>
          <c:dPt>
            <c:idx val="1"/>
            <c:bubble3D val="0"/>
            <c:explosion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EA-4B28-BC20-470A6AF42B3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Sheet1!$B$67:$B$68</c:f>
              <c:strCache>
                <c:ptCount val="2"/>
                <c:pt idx="0">
                  <c:v>Building Fatality </c:v>
                </c:pt>
                <c:pt idx="1">
                  <c:v>Other </c:v>
                </c:pt>
              </c:strCache>
            </c:strRef>
          </c:cat>
          <c:val>
            <c:numRef>
              <c:f>Sheet1!$C$67:$C$68</c:f>
              <c:numCache>
                <c:formatCode>0%</c:formatCode>
                <c:ptCount val="2"/>
                <c:pt idx="0">
                  <c:v>0.74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A-4B28-BC20-470A6AF42B3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Fatality Location</a:t>
            </a:r>
          </a:p>
        </c:rich>
      </c:tx>
      <c:layout>
        <c:manualLayout>
          <c:xMode val="edge"/>
          <c:yMode val="edge"/>
          <c:x val="0.3204722222222222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C0-42A7-989E-73D30A670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C0-42A7-989E-73D30A67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C0-42A7-989E-73D30A67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C0-42A7-989E-73D30A670F5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9C0-42A7-989E-73D30A670F5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9C0-42A7-989E-73D30A670F54}"/>
                </c:ext>
              </c:extLst>
            </c:dLbl>
            <c:dLbl>
              <c:idx val="2"/>
              <c:layout>
                <c:manualLayout>
                  <c:x val="0"/>
                  <c:y val="3.24074074074074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C0-42A7-989E-73D30A670F54}"/>
                </c:ext>
              </c:extLst>
            </c:dLbl>
            <c:dLbl>
              <c:idx val="3"/>
              <c:layout>
                <c:manualLayout>
                  <c:x val="1.3888888888888838E-2"/>
                  <c:y val="4.62962962962962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C0-42A7-989E-73D30A670F54}"/>
                </c:ext>
              </c:extLst>
            </c:dLbl>
            <c:spPr>
              <a:noFill/>
            </c:sp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[FV_Statistics.xlsx]Sheet1!$M$26:$M$29</c:f>
              <c:strCache>
                <c:ptCount val="4"/>
                <c:pt idx="0">
                  <c:v>In-Water </c:v>
                </c:pt>
                <c:pt idx="1">
                  <c:v>Structure</c:v>
                </c:pt>
                <c:pt idx="2">
                  <c:v>Vehicle </c:v>
                </c:pt>
                <c:pt idx="3">
                  <c:v>Other </c:v>
                </c:pt>
              </c:strCache>
            </c:strRef>
          </c:cat>
          <c:val>
            <c:numRef>
              <c:f>[FV_Statistics.xlsx]Sheet1!$N$26:$N$29</c:f>
              <c:numCache>
                <c:formatCode>0%</c:formatCode>
                <c:ptCount val="4"/>
                <c:pt idx="0">
                  <c:v>0.54</c:v>
                </c:pt>
                <c:pt idx="1">
                  <c:v>0.4</c:v>
                </c:pt>
                <c:pt idx="2">
                  <c:v>0.04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C0-42A7-989E-73D30A670F5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Fatalities</a:t>
            </a:r>
            <a:r>
              <a:rPr lang="en-US" baseline="0" dirty="0"/>
              <a:t> by FEMA Flood Zone Risk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31-4653-B2E2-A5824E0BCAEC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31-4653-B2E2-A5824E0BCA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[FV_Statistics.xlsx]Sheet1!$M$71:$M$72</c:f>
              <c:strCache>
                <c:ptCount val="2"/>
                <c:pt idx="0">
                  <c:v>High-Risk Flood Zone</c:v>
                </c:pt>
                <c:pt idx="1">
                  <c:v>Near High-Risk Flood Zone </c:v>
                </c:pt>
              </c:strCache>
            </c:strRef>
          </c:cat>
          <c:val>
            <c:numRef>
              <c:f>[FV_Statistics.xlsx]Sheet1!$N$71:$N$72</c:f>
              <c:numCache>
                <c:formatCode>0%</c:formatCode>
                <c:ptCount val="2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31-4653-B2E2-A5824E0BCA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027165354330705"/>
          <c:y val="0.27134186351706041"/>
          <c:w val="0.3113950131233596"/>
          <c:h val="0.2672174084450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Flood Behavior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451747911953467E-2"/>
          <c:y val="0.20500629728976186"/>
          <c:w val="0.64327284753580971"/>
          <c:h val="0.741269648986184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5B-495D-BA34-900861F3E74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5B-495D-BA34-900861F3E748}"/>
              </c:ext>
            </c:extLst>
          </c:dPt>
          <c:dLbls>
            <c:dLbl>
              <c:idx val="1"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20094805171836"/>
                      <c:h val="0.253089133089133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E5B-495D-BA34-900861F3E74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[FV_Statistics.xlsx]Sheet1!$B$81:$B$82</c:f>
              <c:strCache>
                <c:ptCount val="2"/>
                <c:pt idx="0">
                  <c:v>Risky Behavior Exhibited </c:v>
                </c:pt>
                <c:pt idx="1">
                  <c:v>Delayed Evacuation</c:v>
                </c:pt>
              </c:strCache>
            </c:strRef>
          </c:cat>
          <c:val>
            <c:numRef>
              <c:f>[FV_Statistics.xlsx]Sheet1!$C$81:$C$82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5B-495D-BA34-900861F3E748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Age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2C-453D-B147-892BCCB21A7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2C-453D-B147-892BCCB21A7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Sheet1!$B$4:$B$5</c:f>
              <c:strCache>
                <c:ptCount val="2"/>
                <c:pt idx="0">
                  <c:v>Over 50</c:v>
                </c:pt>
                <c:pt idx="1">
                  <c:v>Under 50</c:v>
                </c:pt>
              </c:strCache>
            </c:strRef>
          </c:cat>
          <c:val>
            <c:numRef>
              <c:f>Sheet1!$C$4:$C$5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2C-453D-B147-892BCCB21A7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Disabilities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EB-44DB-9B04-8B201ABABD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EB-44DB-9B04-8B201ABABD3D}"/>
              </c:ext>
            </c:extLst>
          </c:dPt>
          <c:dLbls>
            <c:dLbl>
              <c:idx val="1"/>
              <c:layout>
                <c:manualLayout>
                  <c:x val="0.19391047111499249"/>
                  <c:y val="-0.173205699444270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EB-44DB-9B04-8B201ABABD3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[FV_Statistics.xlsx]Sheet1!$M$4:$M$5</c:f>
              <c:strCache>
                <c:ptCount val="2"/>
                <c:pt idx="0">
                  <c:v>Disability </c:v>
                </c:pt>
                <c:pt idx="1">
                  <c:v>No Disability </c:v>
                </c:pt>
              </c:strCache>
            </c:strRef>
          </c:cat>
          <c:val>
            <c:numRef>
              <c:f>[FV_Statistics.xlsx]Sheet1!$N$4:$N$5</c:f>
              <c:numCache>
                <c:formatCode>0%</c:formatCode>
                <c:ptCount val="2"/>
                <c:pt idx="0">
                  <c:v>0.22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B-44DB-9B04-8B201ABABD3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0.13885</cdr:y>
    </cdr:from>
    <cdr:to>
      <cdr:x>0.23652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962C13-367B-236F-B24C-6E4AD956E503}"/>
            </a:ext>
          </a:extLst>
        </cdr:cNvPr>
        <cdr:cNvSpPr txBox="1"/>
      </cdr:nvSpPr>
      <cdr:spPr>
        <a:xfrm xmlns:a="http://schemas.openxmlformats.org/drawingml/2006/main">
          <a:off x="0" y="417095"/>
          <a:ext cx="905746" cy="258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17 of the</a:t>
          </a:r>
          <a:r>
            <a:rPr lang="en-US" sz="1000" baseline="0" dirty="0"/>
            <a:t> 23 fatalities were associated with private residential structures of which homes with basements or no second floor presented a greater risk of loss of life. </a:t>
          </a:r>
          <a:endParaRPr lang="en-US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0.00731</cdr:x>
      <cdr:y>0.87689</cdr:y>
    </cdr:from>
    <cdr:to>
      <cdr:x>0.96309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CDF99C3-8362-461D-A3A0-14B757632514}"/>
            </a:ext>
          </a:extLst>
        </cdr:cNvPr>
        <cdr:cNvSpPr txBox="1"/>
      </cdr:nvSpPr>
      <cdr:spPr>
        <a:xfrm xmlns:a="http://schemas.openxmlformats.org/drawingml/2006/main">
          <a:off x="27442" y="2656695"/>
          <a:ext cx="3587260" cy="372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Most</a:t>
          </a:r>
          <a:r>
            <a:rPr lang="en-US" sz="1100" baseline="0" dirty="0"/>
            <a:t> deaths occurred at or near the victims' residence.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0.60729</cdr:x>
      <cdr:y>0.52431</cdr:y>
    </cdr:from>
    <cdr:to>
      <cdr:x>0.96771</cdr:x>
      <cdr:y>0.96701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6754177-0526-58F2-73D1-14A9525A8330}"/>
            </a:ext>
          </a:extLst>
        </cdr:cNvPr>
        <cdr:cNvSpPr txBox="1"/>
      </cdr:nvSpPr>
      <cdr:spPr>
        <a:xfrm xmlns:a="http://schemas.openxmlformats.org/drawingml/2006/main">
          <a:off x="2776538" y="1438276"/>
          <a:ext cx="1647825" cy="12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0.72501</cdr:x>
      <cdr:y>0.15384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3149AC9-B36A-3488-ECD3-BBB9993F1D0C}"/>
            </a:ext>
          </a:extLst>
        </cdr:cNvPr>
        <cdr:cNvSpPr txBox="1"/>
      </cdr:nvSpPr>
      <cdr:spPr>
        <a:xfrm xmlns:a="http://schemas.openxmlformats.org/drawingml/2006/main">
          <a:off x="2172464" y="436030"/>
          <a:ext cx="823997" cy="2398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Risky</a:t>
          </a:r>
          <a:r>
            <a:rPr lang="en-US" sz="1000" baseline="0" dirty="0"/>
            <a:t> behavior was identified for 9 of the 23 victims. It is estimated that the other 14 victims delayed evacuating. </a:t>
          </a:r>
          <a:endParaRPr lang="en-US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0.10294</cdr:y>
    </cdr:from>
    <cdr:to>
      <cdr:x>0.26434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840252-8AC7-7D69-7641-F65FBED3402F}"/>
            </a:ext>
          </a:extLst>
        </cdr:cNvPr>
        <cdr:cNvSpPr txBox="1"/>
      </cdr:nvSpPr>
      <cdr:spPr>
        <a:xfrm xmlns:a="http://schemas.openxmlformats.org/drawingml/2006/main">
          <a:off x="17936" y="291304"/>
          <a:ext cx="1119047" cy="2538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A minimum</a:t>
          </a:r>
          <a:r>
            <a:rPr lang="en-US" sz="1100" baseline="0" dirty="0"/>
            <a:t> of 5 victims had pre-existing health conditions and disabilities while living with care givers who were unable to seek medical attention or evacuate persons of need in a timely manner. 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0.14008</cdr:x>
      <cdr:y>0.45455</cdr:y>
    </cdr:from>
    <cdr:to>
      <cdr:x>0.31107</cdr:x>
      <cdr:y>0.54545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6200" y="1385100"/>
          <a:ext cx="947465" cy="276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Dam Failure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8AAF-545E-476C-9407-85EA965EF983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E058-A1F1-476B-A4C2-BC6BCC108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2956E-417F-D0A2-806B-4745B529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E6E66F3-4A20-5578-9141-A45FC9E61557}"/>
              </a:ext>
            </a:extLst>
          </p:cNvPr>
          <p:cNvSpPr txBox="1"/>
          <p:nvPr/>
        </p:nvSpPr>
        <p:spPr>
          <a:xfrm>
            <a:off x="639034" y="1119558"/>
            <a:ext cx="10968242" cy="5274528"/>
          </a:xfrm>
          <a:prstGeom prst="rect">
            <a:avLst/>
          </a:prstGeom>
          <a:solidFill>
            <a:schemeClr val="bg1">
              <a:lumMod val="75000"/>
            </a:schemeClr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Melissa  Hess">
            <a:extLst>
              <a:ext uri="{FF2B5EF4-FFF2-40B4-BE49-F238E27FC236}">
                <a16:creationId xmlns:a16="http://schemas.microsoft.com/office/drawing/2014/main" id="{0BF8D9C4-1D7D-79D4-4D26-82F2341A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1" y="1228263"/>
            <a:ext cx="1124077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y  Sanders">
            <a:extLst>
              <a:ext uri="{FF2B5EF4-FFF2-40B4-BE49-F238E27FC236}">
                <a16:creationId xmlns:a16="http://schemas.microsoft.com/office/drawing/2014/main" id="{7461A284-EE9F-067E-BEA1-23C81DC2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39" y="1228263"/>
            <a:ext cx="1164428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key W. Moffatt, Jr.">
            <a:extLst>
              <a:ext uri="{FF2B5EF4-FFF2-40B4-BE49-F238E27FC236}">
                <a16:creationId xmlns:a16="http://schemas.microsoft.com/office/drawing/2014/main" id="{43755C1A-C6FE-F618-A8CF-6057A655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08" y="1228263"/>
            <a:ext cx="969764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Flood victim remembered one year after 2016 floods | WCHS">
            <a:extLst>
              <a:ext uri="{FF2B5EF4-FFF2-40B4-BE49-F238E27FC236}">
                <a16:creationId xmlns:a16="http://schemas.microsoft.com/office/drawing/2014/main" id="{4AFD3C17-CAB3-6234-1314-553594B412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7518" y="3422763"/>
            <a:ext cx="149160" cy="1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Flood victim remembered one year after 2016 floods | WCHS">
            <a:extLst>
              <a:ext uri="{FF2B5EF4-FFF2-40B4-BE49-F238E27FC236}">
                <a16:creationId xmlns:a16="http://schemas.microsoft.com/office/drawing/2014/main" id="{A9B6F70E-FA09-A933-A242-6E22E278E4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09918" y="3575163"/>
            <a:ext cx="149160" cy="1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n this undated photo provided by Terry Boswell, Joni Adams and Sandy Boswell pose for a photo. The flood that ravaged West Virginia last week killed at least 23 people. Joni Adams was an avid runner. She ran the Charleston Distance Run for 40 years in a row and never missed a single one. Sandy Boswell was also an athlete, who loved sports, landscaping and being outside. They were dear friends for decades and they died together in Adams&amp;#8217; basement in Elkview as the floodwaters rose too fast to escape. (Terry Boswell via AP)">
            <a:extLst>
              <a:ext uri="{FF2B5EF4-FFF2-40B4-BE49-F238E27FC236}">
                <a16:creationId xmlns:a16="http://schemas.microsoft.com/office/drawing/2014/main" id="{18E8B077-317E-3C8C-7B0E-5B23D630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13" y="1228263"/>
            <a:ext cx="2471217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dailymail.co.uk/i/pix/2016/06/24/17/35A10C9300000578-3658454-image-m-8_1466787299669.jpg">
            <a:extLst>
              <a:ext uri="{FF2B5EF4-FFF2-40B4-BE49-F238E27FC236}">
                <a16:creationId xmlns:a16="http://schemas.microsoft.com/office/drawing/2014/main" id="{B92E47CA-EF5E-B7E7-C2AF-A219F759A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r="18479" b="44589"/>
          <a:stretch/>
        </p:blipFill>
        <p:spPr bwMode="auto">
          <a:xfrm>
            <a:off x="8667220" y="1228262"/>
            <a:ext cx="1145212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dward McMillion, 4, was also swept up in the floodwaters after slipping in front of his home in Ravenswood">
            <a:extLst>
              <a:ext uri="{FF2B5EF4-FFF2-40B4-BE49-F238E27FC236}">
                <a16:creationId xmlns:a16="http://schemas.microsoft.com/office/drawing/2014/main" id="{DF62E03D-514F-B3E0-6165-D27ED8F91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8452" r="3101" b="4687"/>
          <a:stretch/>
        </p:blipFill>
        <p:spPr bwMode="auto">
          <a:xfrm>
            <a:off x="7291917" y="1228262"/>
            <a:ext cx="1132470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28F690-3240-BC23-8658-3435E41E7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29" y="2995218"/>
            <a:ext cx="1466523" cy="1523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14EF76-B131-7ED3-A6C1-2610686F74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r="10994"/>
          <a:stretch/>
        </p:blipFill>
        <p:spPr>
          <a:xfrm>
            <a:off x="2385727" y="2995218"/>
            <a:ext cx="1212461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55EF2-C46E-7F53-0108-F83594D2BCC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2692" r="-2363" b="3815"/>
          <a:stretch/>
        </p:blipFill>
        <p:spPr>
          <a:xfrm>
            <a:off x="3823063" y="2995218"/>
            <a:ext cx="1145963" cy="1523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" descr="https://www.morganfh.net/fh_live/15300/15357/images/obituaries/4225302_fbs.jpg">
            <a:extLst>
              <a:ext uri="{FF2B5EF4-FFF2-40B4-BE49-F238E27FC236}">
                <a16:creationId xmlns:a16="http://schemas.microsoft.com/office/drawing/2014/main" id="{849878A6-C51D-D7FB-E3AA-8785B93AE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/>
          <a:stretch/>
        </p:blipFill>
        <p:spPr bwMode="auto">
          <a:xfrm>
            <a:off x="5196580" y="2995219"/>
            <a:ext cx="1202901" cy="15232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8B93E-96C3-B561-BE4C-BB7D95C3DA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155" y="4758924"/>
            <a:ext cx="1592868" cy="15232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B4DD8-B4E6-FBAB-6D23-848203BB08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2081" y="2995218"/>
            <a:ext cx="1590351" cy="15232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091AAE-489A-B81B-47C3-3939E10B053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367"/>
          <a:stretch/>
        </p:blipFill>
        <p:spPr>
          <a:xfrm>
            <a:off x="6638978" y="2995218"/>
            <a:ext cx="1333232" cy="15232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E1B6C2-753F-18CE-E599-F0D518F773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9" y="4752134"/>
            <a:ext cx="1178317" cy="15248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00A7BB-9094-6143-A81A-3F53EC45E46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5247" r="16712" b="48796"/>
          <a:stretch/>
        </p:blipFill>
        <p:spPr>
          <a:xfrm>
            <a:off x="4951994" y="4758216"/>
            <a:ext cx="944644" cy="15187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11278-DD4F-0F49-D63A-433BEF80FE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33020" y="4758924"/>
            <a:ext cx="1192457" cy="15232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F1686F-5A7B-92E7-65C5-EB4705D398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47" y="4758216"/>
            <a:ext cx="1177572" cy="15239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37D75A-A872-699B-61E6-05124A8B55A3}"/>
              </a:ext>
            </a:extLst>
          </p:cNvPr>
          <p:cNvSpPr txBox="1"/>
          <p:nvPr/>
        </p:nvSpPr>
        <p:spPr>
          <a:xfrm>
            <a:off x="7872044" y="4707315"/>
            <a:ext cx="1590351" cy="1631216"/>
          </a:xfrm>
          <a:prstGeom prst="rect">
            <a:avLst/>
          </a:prstGeom>
          <a:solidFill>
            <a:schemeClr val="bg1">
              <a:lumMod val="50000"/>
            </a:schemeClr>
          </a:solidFill>
          <a:ln w="139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Delmas &amp; Rita Parsons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" name="Picture 2" descr="No photo description available.">
            <a:extLst>
              <a:ext uri="{FF2B5EF4-FFF2-40B4-BE49-F238E27FC236}">
                <a16:creationId xmlns:a16="http://schemas.microsoft.com/office/drawing/2014/main" id="{ECA22326-9F9B-231A-D2AA-423EF3FE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03" y="2995218"/>
            <a:ext cx="1447570" cy="15232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951211-51AF-B208-328F-D9D97A62DDF4}"/>
              </a:ext>
            </a:extLst>
          </p:cNvPr>
          <p:cNvSpPr txBox="1"/>
          <p:nvPr/>
        </p:nvSpPr>
        <p:spPr>
          <a:xfrm>
            <a:off x="9971475" y="1274851"/>
            <a:ext cx="1552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Remembering </a:t>
            </a:r>
            <a:br>
              <a:rPr lang="en-US" b="1" dirty="0"/>
            </a:br>
            <a:r>
              <a:rPr lang="en-US" b="1" dirty="0"/>
              <a:t>the</a:t>
            </a:r>
            <a:br>
              <a:rPr lang="en-US" b="1" dirty="0"/>
            </a:br>
            <a:r>
              <a:rPr lang="en-US" b="1" dirty="0"/>
              <a:t> West Virginia</a:t>
            </a:r>
            <a:br>
              <a:rPr lang="en-US" b="1" dirty="0"/>
            </a:br>
            <a:r>
              <a:rPr lang="en-US" b="1" dirty="0"/>
              <a:t>2016</a:t>
            </a:r>
            <a:br>
              <a:rPr lang="en-US" b="1" dirty="0"/>
            </a:br>
            <a:r>
              <a:rPr lang="en-US" b="1" dirty="0"/>
              <a:t>Flood Victims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901717-D216-D3CC-A882-CD94DA449867}"/>
              </a:ext>
            </a:extLst>
          </p:cNvPr>
          <p:cNvSpPr txBox="1"/>
          <p:nvPr/>
        </p:nvSpPr>
        <p:spPr>
          <a:xfrm>
            <a:off x="9712712" y="4758924"/>
            <a:ext cx="17250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Counties:</a:t>
            </a:r>
          </a:p>
          <a:p>
            <a:pPr algn="ctr"/>
            <a:r>
              <a:rPr lang="en-US" sz="1600" dirty="0"/>
              <a:t>Kanawha</a:t>
            </a:r>
          </a:p>
          <a:p>
            <a:pPr algn="ctr"/>
            <a:r>
              <a:rPr lang="en-US" sz="1600" dirty="0"/>
              <a:t>Greenbrier</a:t>
            </a:r>
          </a:p>
          <a:p>
            <a:pPr algn="ctr"/>
            <a:r>
              <a:rPr lang="en-US" sz="1600" dirty="0"/>
              <a:t>Jackson</a:t>
            </a:r>
          </a:p>
          <a:p>
            <a:pPr algn="ctr"/>
            <a:r>
              <a:rPr lang="en-US" sz="1600" dirty="0"/>
              <a:t>Ohio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4496" y="320042"/>
            <a:ext cx="1031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FLOOD RISK RESEARCH – including 2016 WV Flood Deaths</a:t>
            </a:r>
          </a:p>
        </p:txBody>
      </p:sp>
    </p:spTree>
    <p:extLst>
      <p:ext uri="{BB962C8B-B14F-4D97-AF65-F5344CB8AC3E}">
        <p14:creationId xmlns:p14="http://schemas.microsoft.com/office/powerpoint/2010/main" val="209355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509615-B9F9-A3A4-1471-F307D9E088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487063"/>
              </p:ext>
            </p:extLst>
          </p:nvPr>
        </p:nvGraphicFramePr>
        <p:xfrm>
          <a:off x="3103124" y="3751837"/>
          <a:ext cx="2850204" cy="283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D4F9B99-EE1C-9A8C-9EC1-A53C1CC44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158918"/>
              </p:ext>
            </p:extLst>
          </p:nvPr>
        </p:nvGraphicFramePr>
        <p:xfrm>
          <a:off x="194553" y="3742311"/>
          <a:ext cx="2777247" cy="284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6D6EDB-7726-46A3-34EC-0C96BAD74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669368"/>
              </p:ext>
            </p:extLst>
          </p:nvPr>
        </p:nvGraphicFramePr>
        <p:xfrm>
          <a:off x="6084652" y="3740296"/>
          <a:ext cx="2782110" cy="284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A9CD645-07A9-D273-30E9-53BDEFA9D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6334374"/>
              </p:ext>
            </p:extLst>
          </p:nvPr>
        </p:nvGraphicFramePr>
        <p:xfrm>
          <a:off x="4375312" y="635732"/>
          <a:ext cx="3829413" cy="300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087E08D-7ACC-EF17-A404-96117684E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251119"/>
              </p:ext>
            </p:extLst>
          </p:nvPr>
        </p:nvGraphicFramePr>
        <p:xfrm>
          <a:off x="277358" y="609942"/>
          <a:ext cx="3753222" cy="302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54E60AF-740C-2FAB-265C-FBE6E1ACE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997981"/>
              </p:ext>
            </p:extLst>
          </p:nvPr>
        </p:nvGraphicFramePr>
        <p:xfrm>
          <a:off x="8478886" y="609942"/>
          <a:ext cx="3396276" cy="302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CCC88B1-7A40-28D4-EC86-1871B42F6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222627"/>
              </p:ext>
            </p:extLst>
          </p:nvPr>
        </p:nvGraphicFramePr>
        <p:xfrm>
          <a:off x="8998086" y="3751836"/>
          <a:ext cx="2996461" cy="283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FA1E1C-B43B-7C0D-D1B6-67124A2DDAE3}"/>
              </a:ext>
            </a:extLst>
          </p:cNvPr>
          <p:cNvSpPr txBox="1"/>
          <p:nvPr/>
        </p:nvSpPr>
        <p:spPr>
          <a:xfrm>
            <a:off x="3169919" y="50957"/>
            <a:ext cx="593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2016 WV Flood Fatality Research</a:t>
            </a:r>
          </a:p>
        </p:txBody>
      </p:sp>
    </p:spTree>
    <p:extLst>
      <p:ext uri="{BB962C8B-B14F-4D97-AF65-F5344CB8AC3E}">
        <p14:creationId xmlns:p14="http://schemas.microsoft.com/office/powerpoint/2010/main" val="138145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1A2FB31-BC44-CE4A-88DF-AD5D159EE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439834"/>
              </p:ext>
            </p:extLst>
          </p:nvPr>
        </p:nvGraphicFramePr>
        <p:xfrm>
          <a:off x="535022" y="635726"/>
          <a:ext cx="2538919" cy="330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3E10EED-AAD7-F292-1E44-892328F71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406492"/>
              </p:ext>
            </p:extLst>
          </p:nvPr>
        </p:nvGraphicFramePr>
        <p:xfrm>
          <a:off x="6521116" y="4108209"/>
          <a:ext cx="4836696" cy="256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3EB6CA5-A223-D71B-9E57-587C3F199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563345"/>
              </p:ext>
            </p:extLst>
          </p:nvPr>
        </p:nvGraphicFramePr>
        <p:xfrm>
          <a:off x="653588" y="4108209"/>
          <a:ext cx="512157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5BEE2C4-15FC-497A-A885-D87ABBD26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835814"/>
              </p:ext>
            </p:extLst>
          </p:nvPr>
        </p:nvGraphicFramePr>
        <p:xfrm>
          <a:off x="3465096" y="635726"/>
          <a:ext cx="7892716" cy="330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4E8AF0-532B-87AF-6A59-6EA00910A1F9}"/>
              </a:ext>
            </a:extLst>
          </p:cNvPr>
          <p:cNvSpPr txBox="1"/>
          <p:nvPr/>
        </p:nvSpPr>
        <p:spPr>
          <a:xfrm>
            <a:off x="3169919" y="50957"/>
            <a:ext cx="593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2016 WV Flood Fatality Research</a:t>
            </a:r>
          </a:p>
        </p:txBody>
      </p:sp>
    </p:spTree>
    <p:extLst>
      <p:ext uri="{BB962C8B-B14F-4D97-AF65-F5344CB8AC3E}">
        <p14:creationId xmlns:p14="http://schemas.microsoft.com/office/powerpoint/2010/main" val="20439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9783E9-203A-42D6-985A-DC4DC1144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71607"/>
              </p:ext>
            </p:extLst>
          </p:nvPr>
        </p:nvGraphicFramePr>
        <p:xfrm>
          <a:off x="632821" y="479090"/>
          <a:ext cx="5541053" cy="304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A137C9-B744-F173-3355-149BDE59E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162502"/>
              </p:ext>
            </p:extLst>
          </p:nvPr>
        </p:nvGraphicFramePr>
        <p:xfrm>
          <a:off x="6702602" y="479090"/>
          <a:ext cx="4875680" cy="304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F6EF95B-1062-46A5-8FF4-DC9C81C88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390031"/>
              </p:ext>
            </p:extLst>
          </p:nvPr>
        </p:nvGraphicFramePr>
        <p:xfrm>
          <a:off x="632820" y="3580788"/>
          <a:ext cx="5541055" cy="323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4127D9B-EAA1-4C7C-80B5-6572AE9B6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239302"/>
              </p:ext>
            </p:extLst>
          </p:nvPr>
        </p:nvGraphicFramePr>
        <p:xfrm>
          <a:off x="6702601" y="3580788"/>
          <a:ext cx="4875680" cy="323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63298" y="687413"/>
            <a:ext cx="190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Summer Thunderstorms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485441" y="1399805"/>
            <a:ext cx="116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Storms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781925" y="4065306"/>
            <a:ext cx="64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</a:t>
            </a:r>
            <a:b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6768" y="4239667"/>
            <a:ext cx="1902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Summer Thunderstorms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398911" y="4889673"/>
            <a:ext cx="116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Tropical Storms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02928-EF5E-C6D8-0876-30DBEF002A13}"/>
              </a:ext>
            </a:extLst>
          </p:cNvPr>
          <p:cNvSpPr txBox="1"/>
          <p:nvPr/>
        </p:nvSpPr>
        <p:spPr>
          <a:xfrm>
            <a:off x="1747089" y="-40368"/>
            <a:ext cx="865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WV 12 Deadliest Floods (1870-2016) for Fatalities</a:t>
            </a:r>
          </a:p>
        </p:txBody>
      </p:sp>
    </p:spTree>
    <p:extLst>
      <p:ext uri="{BB962C8B-B14F-4D97-AF65-F5344CB8AC3E}">
        <p14:creationId xmlns:p14="http://schemas.microsoft.com/office/powerpoint/2010/main" val="79544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7848</TotalTime>
  <Words>285</Words>
  <Application>Microsoft Office PowerPoint</Application>
  <PresentationFormat>Widescreen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45</cp:revision>
  <cp:lastPrinted>2024-02-13T21:36:39Z</cp:lastPrinted>
  <dcterms:created xsi:type="dcterms:W3CDTF">2024-02-10T17:52:28Z</dcterms:created>
  <dcterms:modified xsi:type="dcterms:W3CDTF">2026-07-23T02:19:52Z</dcterms:modified>
</cp:coreProperties>
</file>