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gEvfRaA/fJ8qD+JnC5lPuNWRDf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 dashboards were created to further analyze patterns - one disaster based and other county based which contains most recent 2025 flood fatality information</a:t>
            </a:r>
            <a:endParaRPr/>
          </a:p>
        </p:txBody>
      </p:sp>
      <p:sp>
        <p:nvSpPr>
          <p:cNvPr id="208" name="Google Shape;20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story map was created to have interactive visualization, public </a:t>
            </a:r>
            <a:r>
              <a:rPr lang="en-US"/>
              <a:t>accessibility</a:t>
            </a:r>
            <a:r>
              <a:rPr lang="en-US"/>
              <a:t>, and user friendly</a:t>
            </a:r>
            <a:endParaRPr/>
          </a:p>
        </p:txBody>
      </p:sp>
      <p:sp>
        <p:nvSpPr>
          <p:cNvPr id="216" name="Google Shape;21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a:p>
          <a:p>
            <a:pPr indent="-228600" lvl="0" marL="228600" rtl="0" algn="l">
              <a:spcBef>
                <a:spcPts val="0"/>
              </a:spcBef>
              <a:spcAft>
                <a:spcPts val="0"/>
              </a:spcAft>
              <a:buClr>
                <a:schemeClr val="dk1"/>
              </a:buClr>
              <a:buSzPts val="1200"/>
              <a:buFont typeface="Arial"/>
              <a:buAutoNum type="arabicPeriod"/>
            </a:pPr>
            <a:r>
              <a:rPr lang="en-US"/>
              <a:t>Historical reporting accuracy- varied across time periods, some records lacking accurate information such as names, locations, overall fatality counts, or detailed causes of death</a:t>
            </a:r>
            <a:endParaRPr/>
          </a:p>
          <a:p>
            <a:pPr indent="0" lvl="0" marL="0" rtl="0" algn="l">
              <a:spcBef>
                <a:spcPts val="0"/>
              </a:spcBef>
              <a:spcAft>
                <a:spcPts val="0"/>
              </a:spcAft>
              <a:buNone/>
            </a:pPr>
            <a:r>
              <a:rPr lang="en-US"/>
              <a:t>Overall, with assumptions had to be made</a:t>
            </a:r>
            <a:endParaRPr/>
          </a:p>
        </p:txBody>
      </p:sp>
      <p:sp>
        <p:nvSpPr>
          <p:cNvPr id="224" name="Google Shape;22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e57db8819e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3e57db8819e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Just some other potential GIS applications for flood fatalities - </a:t>
            </a:r>
            <a:endParaRPr/>
          </a:p>
        </p:txBody>
      </p:sp>
      <p:sp>
        <p:nvSpPr>
          <p:cNvPr id="235" name="Google Shape;235;g3e57db8819e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Dashboards and story maps are available on the WVFRF website</a:t>
            </a:r>
            <a:endParaRPr/>
          </a:p>
        </p:txBody>
      </p:sp>
      <p:sp>
        <p:nvSpPr>
          <p:cNvPr id="243" name="Google Shape;24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SzPts val="1400"/>
              <a:buAutoNum type="arabicPeriod"/>
            </a:pPr>
            <a:r>
              <a:rPr lang="en-US"/>
              <a:t>There locations are scattered across newspapers, reports, books </a:t>
            </a:r>
            <a:endParaRPr/>
          </a:p>
          <a:p>
            <a:pPr indent="-317500" lvl="0" marL="457200" rtl="0" algn="l">
              <a:spcBef>
                <a:spcPts val="0"/>
              </a:spcBef>
              <a:spcAft>
                <a:spcPts val="0"/>
              </a:spcAft>
              <a:buSzPts val="1400"/>
              <a:buAutoNum type="arabicPeriod"/>
            </a:pPr>
            <a:r>
              <a:rPr lang="en-US"/>
              <a:t>GIS allows us to look at patterns - in this particular case, most interested in mass casualty events, mitigation structures post flood event, FEMA flood zone, streams. Generally trying to understand what areas in our state are most vulnerable to floods and why </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Photo is Moorefield, WV 1985 election day flood</a:t>
            </a:r>
            <a:endParaRPr/>
          </a:p>
          <a:p>
            <a:pPr indent="0" lvl="0" marL="0" rtl="0" algn="l">
              <a:spcBef>
                <a:spcPts val="0"/>
              </a:spcBef>
              <a:spcAft>
                <a:spcPts val="0"/>
              </a:spcAft>
              <a:buNone/>
            </a:pPr>
            <a:r>
              <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t>wvculture center for death certificates</a:t>
            </a:r>
            <a:endParaRPr/>
          </a:p>
          <a:p>
            <a:pPr indent="0" lvl="0" marL="0" rtl="0" algn="l">
              <a:spcBef>
                <a:spcPts val="0"/>
              </a:spcBef>
              <a:spcAft>
                <a:spcPts val="0"/>
              </a:spcAft>
              <a:buClr>
                <a:schemeClr val="dk1"/>
              </a:buClr>
              <a:buSzPts val="1200"/>
              <a:buFont typeface="Arial"/>
              <a:buNone/>
            </a:pPr>
            <a:r>
              <a:rPr lang="en-US"/>
              <a:t>USGS for historical topo maps and stream stats</a:t>
            </a:r>
            <a:endParaRPr/>
          </a:p>
          <a:p>
            <a:pPr indent="0" lvl="0" marL="0" rtl="0" algn="l">
              <a:spcBef>
                <a:spcPts val="0"/>
              </a:spcBef>
              <a:spcAft>
                <a:spcPts val="0"/>
              </a:spcAft>
              <a:buClr>
                <a:schemeClr val="dk1"/>
              </a:buClr>
              <a:buSzPts val="1200"/>
              <a:buFont typeface="Arial"/>
              <a:buNone/>
            </a:pPr>
            <a:r>
              <a:rPr lang="en-US"/>
              <a:t>other sources include various books written on specific flood events in WV, police reports, and even videos</a:t>
            </a:r>
            <a:endParaRPr/>
          </a:p>
        </p:txBody>
      </p:sp>
      <p:sp>
        <p:nvSpPr>
          <p:cNvPr id="106" name="Google Shape;10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First, all </a:t>
            </a:r>
            <a:r>
              <a:rPr lang="en-US"/>
              <a:t>fatality</a:t>
            </a:r>
            <a:r>
              <a:rPr lang="en-US"/>
              <a:t> information from sources were gathered organized in an excel sheet. At this point we have no spatial data, just descriptions and general locations.</a:t>
            </a:r>
            <a:endParaRPr/>
          </a:p>
          <a:p>
            <a:pPr indent="0" lvl="0" marL="0" rtl="0" algn="l">
              <a:spcBef>
                <a:spcPts val="0"/>
              </a:spcBef>
              <a:spcAft>
                <a:spcPts val="0"/>
              </a:spcAft>
              <a:buNone/>
            </a:pPr>
            <a:r>
              <a:rPr lang="en-US"/>
              <a:t>This example is of the 1961 flood event with all fatalities occurring in Kanawha county. </a:t>
            </a:r>
            <a:endParaRPr/>
          </a:p>
        </p:txBody>
      </p:sp>
      <p:sp>
        <p:nvSpPr>
          <p:cNvPr id="131" name="Google Shape;13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e57db8819e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3e57db8819e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t>one of the </a:t>
            </a:r>
            <a:r>
              <a:rPr lang="en-US"/>
              <a:t>biggest GIS challenges in this project was reconstructing fatality locations from historical records that contained vague descriptions. Historical newspapers often referenced landmarks, stream crossings, or communities that have changed over time. Historical topo maps were used alongside modern GIS datasets to approximate these locations as accurately as possible</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t/>
            </a:r>
            <a:endParaRPr/>
          </a:p>
        </p:txBody>
      </p:sp>
      <p:sp>
        <p:nvSpPr>
          <p:cNvPr id="160" name="Google Shape;160;g3e57db8819e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e57db8819e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3e57db8819e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t/>
            </a:r>
            <a:endParaRPr/>
          </a:p>
        </p:txBody>
      </p:sp>
      <p:sp>
        <p:nvSpPr>
          <p:cNvPr id="171" name="Google Shape;171;g3e57db8819e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After research and location mapping for all 12 disasters was completed, all data was combined into an arconline project and geodatabase and attributes were standardized for all 488 fatalities. </a:t>
            </a:r>
            <a:endParaRPr/>
          </a:p>
        </p:txBody>
      </p:sp>
      <p:sp>
        <p:nvSpPr>
          <p:cNvPr id="183" name="Google Shape;18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Just from this spatial analysis, observations made were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from Rainelle 2016 flood</a:t>
            </a:r>
            <a:endParaRPr/>
          </a:p>
        </p:txBody>
      </p:sp>
      <p:sp>
        <p:nvSpPr>
          <p:cNvPr id="191" name="Google Shape;19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4" name="Google Shape;3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5183188" y="987425"/>
            <a:ext cx="6172200" cy="4873625"/>
          </a:xfrm>
          <a:prstGeom prst="rect">
            <a:avLst/>
          </a:prstGeom>
          <a:noFill/>
          <a:ln>
            <a:noFill/>
          </a:ln>
        </p:spPr>
      </p:sp>
      <p:sp>
        <p:nvSpPr>
          <p:cNvPr id="68" name="Google Shape;68;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EEE"/>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arcgis.com/apps/dashboards/4dd18e480879496786c195f11a28d164"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storymaps.arcgis.com/stories/94fe4183afe348c8a7723d46617802dc"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1524000" y="1172701"/>
            <a:ext cx="9700200" cy="2022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86573"/>
              <a:buFont typeface="Arial"/>
              <a:buNone/>
            </a:pPr>
            <a:r>
              <a:rPr lang="en-US" sz="5544"/>
              <a:t>Using GIS to Analyze Historical Flood Fatality Patterns</a:t>
            </a:r>
            <a:r>
              <a:rPr lang="en-US" sz="4800"/>
              <a:t> </a:t>
            </a:r>
            <a:endParaRPr/>
          </a:p>
        </p:txBody>
      </p:sp>
      <p:sp>
        <p:nvSpPr>
          <p:cNvPr id="90" name="Google Shape;90;p1"/>
          <p:cNvSpPr txBox="1"/>
          <p:nvPr>
            <p:ph idx="1" type="subTitle"/>
          </p:nvPr>
        </p:nvSpPr>
        <p:spPr>
          <a:xfrm>
            <a:off x="1524000" y="3279775"/>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a:p>
            <a:pPr indent="0" lvl="0" marL="0" rtl="0" algn="ctr">
              <a:lnSpc>
                <a:spcPct val="90000"/>
              </a:lnSpc>
              <a:spcBef>
                <a:spcPts val="1000"/>
              </a:spcBef>
              <a:spcAft>
                <a:spcPts val="0"/>
              </a:spcAft>
              <a:buClr>
                <a:schemeClr val="dk1"/>
              </a:buClr>
              <a:buSzPts val="2400"/>
              <a:buNone/>
            </a:pPr>
            <a:r>
              <a:rPr lang="en-US" sz="3100"/>
              <a:t>WV GeoCon 2026</a:t>
            </a:r>
            <a:endParaRPr sz="3100"/>
          </a:p>
          <a:p>
            <a:pPr indent="0" lvl="0" marL="0" rtl="0" algn="ctr">
              <a:lnSpc>
                <a:spcPct val="90000"/>
              </a:lnSpc>
              <a:spcBef>
                <a:spcPts val="1000"/>
              </a:spcBef>
              <a:spcAft>
                <a:spcPts val="0"/>
              </a:spcAft>
              <a:buClr>
                <a:schemeClr val="dk1"/>
              </a:buClr>
              <a:buSzPts val="2400"/>
              <a:buNone/>
            </a:pPr>
            <a:r>
              <a:rPr lang="en-US" sz="3100"/>
              <a:t>West Virginia GIS Technical Center</a:t>
            </a:r>
            <a:endParaRPr sz="3100"/>
          </a:p>
        </p:txBody>
      </p:sp>
      <p:sp>
        <p:nvSpPr>
          <p:cNvPr id="91" name="Google Shape;91;p1"/>
          <p:cNvSpPr/>
          <p:nvPr/>
        </p:nvSpPr>
        <p:spPr>
          <a:xfrm>
            <a:off x="0" y="0"/>
            <a:ext cx="12192000" cy="653143"/>
          </a:xfrm>
          <a:prstGeom prst="rect">
            <a:avLst/>
          </a:prstGeom>
          <a:solidFill>
            <a:srgbClr val="0D2C3E"/>
          </a:solid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8"/>
          <p:cNvSpPr/>
          <p:nvPr/>
        </p:nvSpPr>
        <p:spPr>
          <a:xfrm>
            <a:off x="1111827" y="1039091"/>
            <a:ext cx="9892146" cy="4738254"/>
          </a:xfrm>
          <a:prstGeom prst="rect">
            <a:avLst/>
          </a:prstGeom>
          <a:solidFill>
            <a:schemeClr val="lt1"/>
          </a:solidFill>
          <a:ln cap="flat" cmpd="sng" w="19050">
            <a:solidFill>
              <a:srgbClr val="0D2C3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03" name="Google Shape;203;p8"/>
          <p:cNvSpPr/>
          <p:nvPr/>
        </p:nvSpPr>
        <p:spPr>
          <a:xfrm>
            <a:off x="935182" y="852054"/>
            <a:ext cx="10245436" cy="5112327"/>
          </a:xfrm>
          <a:prstGeom prst="rect">
            <a:avLst/>
          </a:prstGeom>
          <a:noFill/>
          <a:ln cap="flat" cmpd="sng" w="19050">
            <a:solidFill>
              <a:srgbClr val="0D2C3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4" name="Google Shape;204;p8"/>
          <p:cNvSpPr txBox="1"/>
          <p:nvPr/>
        </p:nvSpPr>
        <p:spPr>
          <a:xfrm>
            <a:off x="1466674" y="2627200"/>
            <a:ext cx="10459500" cy="119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6600"/>
              <a:buFont typeface="Arial"/>
              <a:buNone/>
            </a:pPr>
            <a:r>
              <a:rPr lang="en-US" sz="6600">
                <a:solidFill>
                  <a:schemeClr val="dk1"/>
                </a:solidFill>
              </a:rPr>
              <a:t>Geospatial Deliverables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0"/>
          <p:cNvSpPr/>
          <p:nvPr/>
        </p:nvSpPr>
        <p:spPr>
          <a:xfrm>
            <a:off x="0" y="0"/>
            <a:ext cx="12192000" cy="653143"/>
          </a:xfrm>
          <a:prstGeom prst="rect">
            <a:avLst/>
          </a:prstGeom>
          <a:solidFill>
            <a:srgbClr val="0D2C3E"/>
          </a:solid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screenshot of a computer&#10;&#10;AI-generated content may be incorrect." id="211" name="Google Shape;211;p10">
            <a:hlinkClick r:id="rId3"/>
          </p:cNvPr>
          <p:cNvPicPr preferRelativeResize="0"/>
          <p:nvPr/>
        </p:nvPicPr>
        <p:blipFill rotWithShape="1">
          <a:blip r:embed="rId4">
            <a:alphaModFix/>
          </a:blip>
          <a:srcRect b="0" l="0" r="0" t="0"/>
          <a:stretch/>
        </p:blipFill>
        <p:spPr>
          <a:xfrm>
            <a:off x="1582262" y="1511025"/>
            <a:ext cx="9027476" cy="4994225"/>
          </a:xfrm>
          <a:prstGeom prst="rect">
            <a:avLst/>
          </a:prstGeom>
          <a:noFill/>
          <a:ln>
            <a:noFill/>
          </a:ln>
        </p:spPr>
      </p:pic>
      <p:sp>
        <p:nvSpPr>
          <p:cNvPr id="212" name="Google Shape;212;p10"/>
          <p:cNvSpPr txBox="1"/>
          <p:nvPr/>
        </p:nvSpPr>
        <p:spPr>
          <a:xfrm>
            <a:off x="983672" y="87575"/>
            <a:ext cx="10515600" cy="13257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800"/>
              <a:buFont typeface="Arial"/>
              <a:buNone/>
            </a:pPr>
            <a:r>
              <a:rPr lang="en-US" sz="4800">
                <a:solidFill>
                  <a:schemeClr val="dk1"/>
                </a:solidFill>
              </a:rPr>
              <a:t>Dashboards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1"/>
          <p:cNvSpPr/>
          <p:nvPr/>
        </p:nvSpPr>
        <p:spPr>
          <a:xfrm>
            <a:off x="0" y="0"/>
            <a:ext cx="12192000" cy="653143"/>
          </a:xfrm>
          <a:prstGeom prst="rect">
            <a:avLst/>
          </a:prstGeom>
          <a:solidFill>
            <a:srgbClr val="0D2C3E"/>
          </a:solid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screenshot of a website&#10;&#10;AI-generated content may be incorrect." id="219" name="Google Shape;219;p11">
            <a:hlinkClick r:id="rId3"/>
          </p:cNvPr>
          <p:cNvPicPr preferRelativeResize="0"/>
          <p:nvPr/>
        </p:nvPicPr>
        <p:blipFill rotWithShape="1">
          <a:blip r:embed="rId4">
            <a:alphaModFix/>
          </a:blip>
          <a:srcRect b="0" l="0" r="0" t="0"/>
          <a:stretch/>
        </p:blipFill>
        <p:spPr>
          <a:xfrm>
            <a:off x="1976634" y="1413138"/>
            <a:ext cx="8238731" cy="5228110"/>
          </a:xfrm>
          <a:prstGeom prst="rect">
            <a:avLst/>
          </a:prstGeom>
          <a:noFill/>
          <a:ln cap="flat" cmpd="sng" w="9525">
            <a:solidFill>
              <a:srgbClr val="0D2C3E"/>
            </a:solidFill>
            <a:prstDash val="solid"/>
            <a:round/>
            <a:headEnd len="sm" w="sm" type="none"/>
            <a:tailEnd len="sm" w="sm" type="none"/>
          </a:ln>
        </p:spPr>
      </p:pic>
      <p:sp>
        <p:nvSpPr>
          <p:cNvPr id="220" name="Google Shape;220;p11"/>
          <p:cNvSpPr txBox="1"/>
          <p:nvPr/>
        </p:nvSpPr>
        <p:spPr>
          <a:xfrm>
            <a:off x="983672" y="87575"/>
            <a:ext cx="10515600" cy="1325563"/>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800"/>
              <a:buFont typeface="Arial"/>
              <a:buNone/>
            </a:pPr>
            <a:r>
              <a:rPr lang="en-US" sz="4800">
                <a:solidFill>
                  <a:schemeClr val="dk1"/>
                </a:solidFill>
                <a:latin typeface="Arial"/>
                <a:ea typeface="Arial"/>
                <a:cs typeface="Arial"/>
                <a:sym typeface="Arial"/>
              </a:rPr>
              <a:t>Story Map</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5"/>
          <p:cNvSpPr/>
          <p:nvPr/>
        </p:nvSpPr>
        <p:spPr>
          <a:xfrm>
            <a:off x="194871" y="852054"/>
            <a:ext cx="11752289" cy="5803579"/>
          </a:xfrm>
          <a:prstGeom prst="rect">
            <a:avLst/>
          </a:prstGeom>
          <a:noFill/>
          <a:ln cap="flat" cmpd="sng" w="19050">
            <a:solidFill>
              <a:srgbClr val="0D2C3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7" name="Google Shape;227;p15"/>
          <p:cNvSpPr txBox="1"/>
          <p:nvPr>
            <p:ph type="title"/>
          </p:nvPr>
        </p:nvSpPr>
        <p:spPr>
          <a:xfrm>
            <a:off x="1805773" y="1149659"/>
            <a:ext cx="2954400" cy="1119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Limitations</a:t>
            </a:r>
            <a:endParaRPr/>
          </a:p>
        </p:txBody>
      </p:sp>
      <p:sp>
        <p:nvSpPr>
          <p:cNvPr id="228" name="Google Shape;228;p15"/>
          <p:cNvSpPr txBox="1"/>
          <p:nvPr>
            <p:ph idx="1" type="body"/>
          </p:nvPr>
        </p:nvSpPr>
        <p:spPr>
          <a:xfrm>
            <a:off x="194926" y="2178981"/>
            <a:ext cx="6176100" cy="3732300"/>
          </a:xfrm>
          <a:prstGeom prst="rect">
            <a:avLst/>
          </a:prstGeom>
          <a:noFill/>
          <a:ln>
            <a:noFill/>
          </a:ln>
        </p:spPr>
        <p:txBody>
          <a:bodyPr anchorCtr="0" anchor="t" bIns="45700" lIns="91425" spcFirstLastPara="1" rIns="91425" wrap="square" tIns="45700">
            <a:noAutofit/>
          </a:bodyPr>
          <a:lstStyle/>
          <a:p>
            <a:pPr indent="-271780" lvl="0" marL="228600" rtl="0" algn="l">
              <a:lnSpc>
                <a:spcPct val="115000"/>
              </a:lnSpc>
              <a:spcBef>
                <a:spcPts val="1000"/>
              </a:spcBef>
              <a:spcAft>
                <a:spcPts val="0"/>
              </a:spcAft>
              <a:buSzPts val="2480"/>
              <a:buChar char="•"/>
            </a:pPr>
            <a:r>
              <a:rPr lang="en-US" sz="2480"/>
              <a:t>Historical newspaper accounts often contained vague or inconsistent location descriptions</a:t>
            </a:r>
            <a:endParaRPr sz="2480"/>
          </a:p>
          <a:p>
            <a:pPr indent="-271780" lvl="0" marL="228600" rtl="0" algn="l">
              <a:lnSpc>
                <a:spcPct val="115000"/>
              </a:lnSpc>
              <a:spcBef>
                <a:spcPts val="1000"/>
              </a:spcBef>
              <a:spcAft>
                <a:spcPts val="0"/>
              </a:spcAft>
              <a:buSzPts val="2480"/>
              <a:buChar char="•"/>
            </a:pPr>
            <a:r>
              <a:rPr lang="en-US" sz="2480"/>
              <a:t>Geocoding accuracy was limited by changing place names, road networks, and landscape features</a:t>
            </a:r>
            <a:endParaRPr sz="2480"/>
          </a:p>
          <a:p>
            <a:pPr indent="0" lvl="0" marL="0" rtl="0" algn="l">
              <a:lnSpc>
                <a:spcPct val="115000"/>
              </a:lnSpc>
              <a:spcBef>
                <a:spcPts val="1000"/>
              </a:spcBef>
              <a:spcAft>
                <a:spcPts val="0"/>
              </a:spcAft>
              <a:buNone/>
            </a:pPr>
            <a:r>
              <a:t/>
            </a:r>
            <a:endParaRPr sz="2480"/>
          </a:p>
          <a:p>
            <a:pPr indent="0" lvl="0" marL="228600" rtl="0" algn="l">
              <a:lnSpc>
                <a:spcPct val="70000"/>
              </a:lnSpc>
              <a:spcBef>
                <a:spcPts val="1000"/>
              </a:spcBef>
              <a:spcAft>
                <a:spcPts val="0"/>
              </a:spcAft>
              <a:buSzPts val="935"/>
              <a:buNone/>
            </a:pPr>
            <a:r>
              <a:t/>
            </a:r>
            <a:endParaRPr sz="2380"/>
          </a:p>
        </p:txBody>
      </p:sp>
      <p:sp>
        <p:nvSpPr>
          <p:cNvPr id="229" name="Google Shape;229;p15"/>
          <p:cNvSpPr/>
          <p:nvPr/>
        </p:nvSpPr>
        <p:spPr>
          <a:xfrm>
            <a:off x="0" y="0"/>
            <a:ext cx="12192000" cy="653143"/>
          </a:xfrm>
          <a:prstGeom prst="rect">
            <a:avLst/>
          </a:prstGeom>
          <a:solidFill>
            <a:srgbClr val="0D2C3E"/>
          </a:solid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30" name="Google Shape;230;p15"/>
          <p:cNvPicPr preferRelativeResize="0"/>
          <p:nvPr/>
        </p:nvPicPr>
        <p:blipFill rotWithShape="1">
          <a:blip r:embed="rId3">
            <a:alphaModFix/>
          </a:blip>
          <a:srcRect b="0" l="0" r="0" t="0"/>
          <a:stretch/>
        </p:blipFill>
        <p:spPr>
          <a:xfrm>
            <a:off x="6400800" y="1149659"/>
            <a:ext cx="5482853" cy="5188651"/>
          </a:xfrm>
          <a:prstGeom prst="rect">
            <a:avLst/>
          </a:prstGeom>
          <a:noFill/>
          <a:ln cap="flat" cmpd="sng" w="9525">
            <a:solidFill>
              <a:srgbClr val="002060"/>
            </a:solidFill>
            <a:prstDash val="solid"/>
            <a:round/>
            <a:headEnd len="sm" w="sm" type="none"/>
            <a:tailEnd len="sm" w="sm" type="none"/>
          </a:ln>
        </p:spPr>
      </p:pic>
      <p:sp>
        <p:nvSpPr>
          <p:cNvPr id="231" name="Google Shape;231;p15"/>
          <p:cNvSpPr/>
          <p:nvPr/>
        </p:nvSpPr>
        <p:spPr>
          <a:xfrm>
            <a:off x="6096000" y="34290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3e57db8819e_0_23"/>
          <p:cNvSpPr/>
          <p:nvPr/>
        </p:nvSpPr>
        <p:spPr>
          <a:xfrm>
            <a:off x="194871" y="852054"/>
            <a:ext cx="11752200" cy="5803500"/>
          </a:xfrm>
          <a:prstGeom prst="rect">
            <a:avLst/>
          </a:prstGeom>
          <a:noFill/>
          <a:ln cap="flat" cmpd="sng" w="19050">
            <a:solidFill>
              <a:srgbClr val="0D2C3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8" name="Google Shape;238;g3e57db8819e_0_23"/>
          <p:cNvSpPr txBox="1"/>
          <p:nvPr>
            <p:ph type="title"/>
          </p:nvPr>
        </p:nvSpPr>
        <p:spPr>
          <a:xfrm>
            <a:off x="2996875" y="1058975"/>
            <a:ext cx="6148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Future GIS Applications</a:t>
            </a:r>
            <a:endParaRPr/>
          </a:p>
        </p:txBody>
      </p:sp>
      <p:sp>
        <p:nvSpPr>
          <p:cNvPr id="239" name="Google Shape;239;g3e57db8819e_0_23"/>
          <p:cNvSpPr txBox="1"/>
          <p:nvPr>
            <p:ph idx="1" type="body"/>
          </p:nvPr>
        </p:nvSpPr>
        <p:spPr>
          <a:xfrm>
            <a:off x="838200" y="2384675"/>
            <a:ext cx="10515600" cy="30054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50000"/>
              </a:lnSpc>
              <a:spcBef>
                <a:spcPts val="0"/>
              </a:spcBef>
              <a:spcAft>
                <a:spcPts val="0"/>
              </a:spcAft>
              <a:buClr>
                <a:schemeClr val="dk1"/>
              </a:buClr>
              <a:buSzPts val="2800"/>
              <a:buChar char="•"/>
            </a:pPr>
            <a:r>
              <a:rPr lang="en-US"/>
              <a:t>Predictive modeling of future flood fatality risk</a:t>
            </a:r>
            <a:endParaRPr/>
          </a:p>
          <a:p>
            <a:pPr indent="-165100" lvl="0" marL="228600" rtl="0" algn="l">
              <a:lnSpc>
                <a:spcPct val="150000"/>
              </a:lnSpc>
              <a:spcBef>
                <a:spcPts val="0"/>
              </a:spcBef>
              <a:spcAft>
                <a:spcPts val="0"/>
              </a:spcAft>
              <a:buSzPts val="1800"/>
              <a:buChar char="•"/>
            </a:pPr>
            <a:r>
              <a:rPr lang="en-US"/>
              <a:t>Expansion into real-time hazard and </a:t>
            </a:r>
            <a:r>
              <a:rPr lang="en-US"/>
              <a:t>evacuation</a:t>
            </a:r>
            <a:r>
              <a:rPr lang="en-US"/>
              <a:t> planning</a:t>
            </a:r>
            <a:endParaRPr/>
          </a:p>
          <a:p>
            <a:pPr indent="-165100" lvl="0" marL="228600" rtl="0" algn="l">
              <a:lnSpc>
                <a:spcPct val="150000"/>
              </a:lnSpc>
              <a:spcBef>
                <a:spcPts val="0"/>
              </a:spcBef>
              <a:spcAft>
                <a:spcPts val="0"/>
              </a:spcAft>
              <a:buSzPts val="1800"/>
              <a:buChar char="•"/>
            </a:pPr>
            <a:r>
              <a:rPr lang="en-US"/>
              <a:t>Machine learning approaches for vulnerability predictions</a:t>
            </a:r>
            <a:endParaRPr/>
          </a:p>
          <a:p>
            <a:pPr indent="-165100" lvl="0" marL="228600" rtl="0" algn="l">
              <a:lnSpc>
                <a:spcPct val="150000"/>
              </a:lnSpc>
              <a:spcBef>
                <a:spcPts val="0"/>
              </a:spcBef>
              <a:spcAft>
                <a:spcPts val="0"/>
              </a:spcAft>
              <a:buSzPts val="1800"/>
              <a:buChar char="•"/>
            </a:pPr>
            <a:r>
              <a:rPr lang="en-US"/>
              <a:t>Integration of LiDAR and high-resolution terrain analysis</a:t>
            </a:r>
            <a:endParaRPr/>
          </a:p>
          <a:p>
            <a:pPr indent="0" lvl="0" marL="0" rtl="0" algn="l">
              <a:lnSpc>
                <a:spcPct val="90000"/>
              </a:lnSpc>
              <a:spcBef>
                <a:spcPts val="1000"/>
              </a:spcBef>
              <a:spcAft>
                <a:spcPts val="0"/>
              </a:spcAft>
              <a:buClr>
                <a:schemeClr val="dk1"/>
              </a:buClr>
              <a:buSzPts val="2800"/>
              <a:buNone/>
            </a:pPr>
            <a:r>
              <a:t/>
            </a:r>
            <a:endParaRPr/>
          </a:p>
        </p:txBody>
      </p:sp>
      <p:sp>
        <p:nvSpPr>
          <p:cNvPr id="240" name="Google Shape;240;g3e57db8819e_0_23"/>
          <p:cNvSpPr/>
          <p:nvPr/>
        </p:nvSpPr>
        <p:spPr>
          <a:xfrm>
            <a:off x="-25025" y="0"/>
            <a:ext cx="12192000" cy="653100"/>
          </a:xfrm>
          <a:prstGeom prst="rect">
            <a:avLst/>
          </a:prstGeom>
          <a:solidFill>
            <a:srgbClr val="0D2C3E"/>
          </a:solid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7"/>
          <p:cNvSpPr txBox="1"/>
          <p:nvPr>
            <p:ph type="title"/>
          </p:nvPr>
        </p:nvSpPr>
        <p:spPr>
          <a:xfrm>
            <a:off x="4049850" y="1876100"/>
            <a:ext cx="40923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5400"/>
              <a:buFont typeface="Arial"/>
              <a:buNone/>
            </a:pPr>
            <a:r>
              <a:rPr lang="en-US" sz="6000"/>
              <a:t>Thank you!</a:t>
            </a:r>
            <a:endParaRPr sz="5000"/>
          </a:p>
        </p:txBody>
      </p:sp>
      <p:sp>
        <p:nvSpPr>
          <p:cNvPr id="246" name="Google Shape;246;p17"/>
          <p:cNvSpPr/>
          <p:nvPr/>
        </p:nvSpPr>
        <p:spPr>
          <a:xfrm>
            <a:off x="0" y="0"/>
            <a:ext cx="12192000" cy="653143"/>
          </a:xfrm>
          <a:prstGeom prst="rect">
            <a:avLst/>
          </a:prstGeom>
          <a:solidFill>
            <a:srgbClr val="0D2C3E"/>
          </a:solid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7" name="Google Shape;247;p17"/>
          <p:cNvSpPr txBox="1"/>
          <p:nvPr/>
        </p:nvSpPr>
        <p:spPr>
          <a:xfrm>
            <a:off x="2821200" y="3286700"/>
            <a:ext cx="6549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100"/>
              <a:t>Whitney Belcher –</a:t>
            </a:r>
            <a:r>
              <a:rPr lang="en-US" sz="2100"/>
              <a:t> </a:t>
            </a:r>
            <a:r>
              <a:rPr b="1" lang="en-US" sz="2100"/>
              <a:t>whitney.belcher@mail.wvu.edu</a:t>
            </a:r>
            <a:endParaRPr b="1" sz="2100"/>
          </a:p>
          <a:p>
            <a:pPr indent="0" lvl="0" marL="0" rtl="0" algn="ctr">
              <a:spcBef>
                <a:spcPts val="0"/>
              </a:spcBef>
              <a:spcAft>
                <a:spcPts val="0"/>
              </a:spcAft>
              <a:buNone/>
            </a:pPr>
            <a:r>
              <a:rPr b="1" lang="en-US" sz="2100"/>
              <a:t>wvgis.wvu.edu</a:t>
            </a:r>
            <a:endParaRPr b="1" sz="2100"/>
          </a:p>
          <a:p>
            <a:pPr indent="0" lvl="0" marL="0" rtl="0" algn="l">
              <a:spcBef>
                <a:spcPts val="0"/>
              </a:spcBef>
              <a:spcAft>
                <a:spcPts val="0"/>
              </a:spcAft>
              <a:buNone/>
            </a:pPr>
            <a:r>
              <a:t/>
            </a:r>
            <a:endParaRPr/>
          </a:p>
        </p:txBody>
      </p:sp>
      <p:pic>
        <p:nvPicPr>
          <p:cNvPr id="248" name="Google Shape;248;p17"/>
          <p:cNvPicPr preferRelativeResize="0"/>
          <p:nvPr/>
        </p:nvPicPr>
        <p:blipFill>
          <a:blip r:embed="rId3">
            <a:alphaModFix/>
          </a:blip>
          <a:stretch>
            <a:fillRect/>
          </a:stretch>
        </p:blipFill>
        <p:spPr>
          <a:xfrm>
            <a:off x="4878600" y="4418300"/>
            <a:ext cx="4669250" cy="1736000"/>
          </a:xfrm>
          <a:prstGeom prst="rect">
            <a:avLst/>
          </a:prstGeom>
          <a:noFill/>
          <a:ln cap="flat" cmpd="sng" w="9525">
            <a:solidFill>
              <a:srgbClr val="002060"/>
            </a:solidFill>
            <a:prstDash val="solid"/>
            <a:round/>
            <a:headEnd len="sm" w="sm" type="none"/>
            <a:tailEnd len="sm" w="sm" type="none"/>
          </a:ln>
        </p:spPr>
      </p:pic>
      <p:pic>
        <p:nvPicPr>
          <p:cNvPr id="249" name="Google Shape;249;p17"/>
          <p:cNvPicPr preferRelativeResize="0"/>
          <p:nvPr/>
        </p:nvPicPr>
        <p:blipFill>
          <a:blip r:embed="rId4">
            <a:alphaModFix/>
          </a:blip>
          <a:stretch>
            <a:fillRect/>
          </a:stretch>
        </p:blipFill>
        <p:spPr>
          <a:xfrm>
            <a:off x="2169400" y="4293987"/>
            <a:ext cx="2175061" cy="1984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p:nvPr/>
        </p:nvSpPr>
        <p:spPr>
          <a:xfrm>
            <a:off x="209863" y="852054"/>
            <a:ext cx="11767278" cy="5773598"/>
          </a:xfrm>
          <a:prstGeom prst="rect">
            <a:avLst/>
          </a:prstGeom>
          <a:noFill/>
          <a:ln cap="flat" cmpd="sng" w="19050">
            <a:solidFill>
              <a:srgbClr val="0D2C3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 name="Google Shape;98;p2"/>
          <p:cNvSpPr txBox="1"/>
          <p:nvPr>
            <p:ph idx="1" type="body"/>
          </p:nvPr>
        </p:nvSpPr>
        <p:spPr>
          <a:xfrm>
            <a:off x="735075" y="2133500"/>
            <a:ext cx="5181600" cy="4351200"/>
          </a:xfrm>
          <a:prstGeom prst="rect">
            <a:avLst/>
          </a:prstGeom>
          <a:noFill/>
          <a:ln>
            <a:noFill/>
          </a:ln>
        </p:spPr>
        <p:txBody>
          <a:bodyPr anchorCtr="0" anchor="t" bIns="45700" lIns="91425" spcFirstLastPara="1" rIns="91425" wrap="square" tIns="45700">
            <a:normAutofit lnSpcReduction="20000"/>
          </a:bodyPr>
          <a:lstStyle/>
          <a:p>
            <a:pPr indent="-279400" lvl="0" marL="228600" rtl="0" algn="l">
              <a:spcBef>
                <a:spcPts val="1000"/>
              </a:spcBef>
              <a:spcAft>
                <a:spcPts val="0"/>
              </a:spcAft>
              <a:buSzPts val="2600"/>
              <a:buChar char="•"/>
            </a:pPr>
            <a:r>
              <a:rPr lang="en-US" sz="2600"/>
              <a:t>Historical flood fatality records are spatially incomplete</a:t>
            </a:r>
            <a:endParaRPr sz="2600"/>
          </a:p>
          <a:p>
            <a:pPr indent="-279400" lvl="0" marL="228600" rtl="0" algn="l">
              <a:spcBef>
                <a:spcPts val="1000"/>
              </a:spcBef>
              <a:spcAft>
                <a:spcPts val="0"/>
              </a:spcAft>
              <a:buSzPts val="2600"/>
              <a:buChar char="•"/>
            </a:pPr>
            <a:r>
              <a:rPr lang="en-US" sz="2600"/>
              <a:t>Fatality locations are dispersed across archival sources</a:t>
            </a:r>
            <a:endParaRPr sz="2600"/>
          </a:p>
          <a:p>
            <a:pPr indent="-279400" lvl="0" marL="228600" rtl="0" algn="l">
              <a:spcBef>
                <a:spcPts val="1000"/>
              </a:spcBef>
              <a:spcAft>
                <a:spcPts val="0"/>
              </a:spcAft>
              <a:buSzPts val="2600"/>
              <a:buChar char="•"/>
            </a:pPr>
            <a:r>
              <a:rPr lang="en-US" sz="2600"/>
              <a:t>GIS enables spatial reconstruction and pattern analysis</a:t>
            </a:r>
            <a:endParaRPr sz="2600"/>
          </a:p>
          <a:p>
            <a:pPr indent="-279400" lvl="0" marL="228600" rtl="0" algn="l">
              <a:spcBef>
                <a:spcPts val="1000"/>
              </a:spcBef>
              <a:spcAft>
                <a:spcPts val="0"/>
              </a:spcAft>
              <a:buSzPts val="2600"/>
              <a:buChar char="•"/>
            </a:pPr>
            <a:r>
              <a:rPr lang="en-US" sz="2600"/>
              <a:t>Supports flood mitigation and hazard planning</a:t>
            </a:r>
            <a:endParaRPr sz="2600"/>
          </a:p>
          <a:p>
            <a:pPr indent="0" lvl="0" marL="228600" rtl="0" algn="l">
              <a:lnSpc>
                <a:spcPct val="90000"/>
              </a:lnSpc>
              <a:spcBef>
                <a:spcPts val="1000"/>
              </a:spcBef>
              <a:spcAft>
                <a:spcPts val="0"/>
              </a:spcAft>
              <a:buNone/>
            </a:pPr>
            <a:r>
              <a:t/>
            </a:r>
            <a:endParaRPr sz="2600"/>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99" name="Google Shape;99;p2"/>
          <p:cNvSpPr/>
          <p:nvPr/>
        </p:nvSpPr>
        <p:spPr>
          <a:xfrm>
            <a:off x="0" y="0"/>
            <a:ext cx="12192000" cy="653143"/>
          </a:xfrm>
          <a:prstGeom prst="rect">
            <a:avLst/>
          </a:prstGeom>
          <a:solidFill>
            <a:srgbClr val="0D2C3E"/>
          </a:solid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0" name="Google Shape;100;p2"/>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1" name="Google Shape;101;p2"/>
          <p:cNvSpPr txBox="1"/>
          <p:nvPr/>
        </p:nvSpPr>
        <p:spPr>
          <a:xfrm>
            <a:off x="735072" y="852038"/>
            <a:ext cx="4772100" cy="867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5400"/>
              <a:buFont typeface="Arial"/>
              <a:buNone/>
            </a:pPr>
            <a:r>
              <a:rPr lang="en-US" sz="5400">
                <a:solidFill>
                  <a:schemeClr val="dk1"/>
                </a:solidFill>
              </a:rPr>
              <a:t>Why use GIS?</a:t>
            </a:r>
            <a:endParaRPr/>
          </a:p>
        </p:txBody>
      </p:sp>
      <p:pic>
        <p:nvPicPr>
          <p:cNvPr id="102" name="Google Shape;102;p2"/>
          <p:cNvPicPr preferRelativeResize="0"/>
          <p:nvPr/>
        </p:nvPicPr>
        <p:blipFill>
          <a:blip r:embed="rId3">
            <a:alphaModFix/>
          </a:blip>
          <a:stretch>
            <a:fillRect/>
          </a:stretch>
        </p:blipFill>
        <p:spPr>
          <a:xfrm>
            <a:off x="5815050" y="852050"/>
            <a:ext cx="6162100" cy="5773600"/>
          </a:xfrm>
          <a:prstGeom prst="rect">
            <a:avLst/>
          </a:prstGeom>
          <a:noFill/>
          <a:ln cap="flat" cmpd="sng" w="19050">
            <a:solidFill>
              <a:srgbClr val="0D2C3E"/>
            </a:solidFill>
            <a:prstDash val="solid"/>
            <a:miter lim="8000"/>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ctrTitle"/>
          </p:nvPr>
        </p:nvSpPr>
        <p:spPr>
          <a:xfrm>
            <a:off x="2600550" y="849750"/>
            <a:ext cx="6990900" cy="9951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US"/>
              <a:t>Data Sources</a:t>
            </a:r>
            <a:endParaRPr/>
          </a:p>
        </p:txBody>
      </p:sp>
      <p:sp>
        <p:nvSpPr>
          <p:cNvPr id="109" name="Google Shape;109;p3"/>
          <p:cNvSpPr/>
          <p:nvPr/>
        </p:nvSpPr>
        <p:spPr>
          <a:xfrm>
            <a:off x="0" y="0"/>
            <a:ext cx="12192000" cy="653143"/>
          </a:xfrm>
          <a:prstGeom prst="rect">
            <a:avLst/>
          </a:prstGeom>
          <a:solidFill>
            <a:srgbClr val="0D2C3E"/>
          </a:solid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 name="Google Shape;110;p3"/>
          <p:cNvSpPr txBox="1"/>
          <p:nvPr/>
        </p:nvSpPr>
        <p:spPr>
          <a:xfrm>
            <a:off x="3647825" y="2196525"/>
            <a:ext cx="5422800" cy="34590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15000"/>
              </a:lnSpc>
              <a:spcBef>
                <a:spcPts val="1000"/>
              </a:spcBef>
              <a:spcAft>
                <a:spcPts val="0"/>
              </a:spcAft>
              <a:buClr>
                <a:schemeClr val="dk1"/>
              </a:buClr>
              <a:buSzPts val="2400"/>
              <a:buChar char="●"/>
            </a:pPr>
            <a:r>
              <a:rPr lang="en-US" sz="2400">
                <a:solidFill>
                  <a:schemeClr val="dk1"/>
                </a:solidFill>
              </a:rPr>
              <a:t>Historical newspapers</a:t>
            </a:r>
            <a:endParaRPr sz="2400">
              <a:solidFill>
                <a:schemeClr val="dk1"/>
              </a:solidFill>
            </a:endParaRPr>
          </a:p>
          <a:p>
            <a:pPr indent="-381000" lvl="0" marL="457200" marR="0" rtl="0" algn="l">
              <a:lnSpc>
                <a:spcPct val="115000"/>
              </a:lnSpc>
              <a:spcBef>
                <a:spcPts val="0"/>
              </a:spcBef>
              <a:spcAft>
                <a:spcPts val="0"/>
              </a:spcAft>
              <a:buClr>
                <a:schemeClr val="dk1"/>
              </a:buClr>
              <a:buSzPts val="2400"/>
              <a:buChar char="●"/>
            </a:pPr>
            <a:r>
              <a:rPr lang="en-US" sz="2400">
                <a:solidFill>
                  <a:schemeClr val="dk1"/>
                </a:solidFill>
              </a:rPr>
              <a:t>WV Culture Center</a:t>
            </a:r>
            <a:endParaRPr sz="2400">
              <a:solidFill>
                <a:schemeClr val="dk1"/>
              </a:solidFill>
            </a:endParaRPr>
          </a:p>
          <a:p>
            <a:pPr indent="-381000" lvl="0" marL="457200" marR="0" rtl="0" algn="l">
              <a:lnSpc>
                <a:spcPct val="115000"/>
              </a:lnSpc>
              <a:spcBef>
                <a:spcPts val="0"/>
              </a:spcBef>
              <a:spcAft>
                <a:spcPts val="0"/>
              </a:spcAft>
              <a:buClr>
                <a:schemeClr val="dk1"/>
              </a:buClr>
              <a:buSzPts val="2400"/>
              <a:buChar char="●"/>
            </a:pPr>
            <a:r>
              <a:rPr lang="en-US" sz="2400">
                <a:solidFill>
                  <a:schemeClr val="dk1"/>
                </a:solidFill>
              </a:rPr>
              <a:t>FEMA</a:t>
            </a:r>
            <a:endParaRPr sz="2400">
              <a:solidFill>
                <a:schemeClr val="dk1"/>
              </a:solidFill>
            </a:endParaRPr>
          </a:p>
          <a:p>
            <a:pPr indent="-381000" lvl="0" marL="457200" marR="0" rtl="0" algn="l">
              <a:lnSpc>
                <a:spcPct val="115000"/>
              </a:lnSpc>
              <a:spcBef>
                <a:spcPts val="0"/>
              </a:spcBef>
              <a:spcAft>
                <a:spcPts val="0"/>
              </a:spcAft>
              <a:buClr>
                <a:schemeClr val="dk1"/>
              </a:buClr>
              <a:buSzPts val="2400"/>
              <a:buChar char="●"/>
            </a:pPr>
            <a:r>
              <a:rPr lang="en-US" sz="2400">
                <a:solidFill>
                  <a:schemeClr val="dk1"/>
                </a:solidFill>
              </a:rPr>
              <a:t>NOAA rainfall / flood records</a:t>
            </a:r>
            <a:endParaRPr sz="2400">
              <a:solidFill>
                <a:schemeClr val="dk1"/>
              </a:solidFill>
            </a:endParaRPr>
          </a:p>
          <a:p>
            <a:pPr indent="-381000" lvl="0" marL="457200" marR="0" rtl="0" algn="l">
              <a:lnSpc>
                <a:spcPct val="115000"/>
              </a:lnSpc>
              <a:spcBef>
                <a:spcPts val="0"/>
              </a:spcBef>
              <a:spcAft>
                <a:spcPts val="0"/>
              </a:spcAft>
              <a:buClr>
                <a:schemeClr val="dk1"/>
              </a:buClr>
              <a:buSzPts val="2400"/>
              <a:buChar char="●"/>
            </a:pPr>
            <a:r>
              <a:rPr lang="en-US" sz="2400">
                <a:solidFill>
                  <a:schemeClr val="dk1"/>
                </a:solidFill>
              </a:rPr>
              <a:t>USGS</a:t>
            </a:r>
            <a:endParaRPr sz="2400">
              <a:solidFill>
                <a:schemeClr val="dk1"/>
              </a:solidFill>
            </a:endParaRPr>
          </a:p>
          <a:p>
            <a:pPr indent="-381000" lvl="0" marL="457200" marR="0" rtl="0" algn="l">
              <a:lnSpc>
                <a:spcPct val="115000"/>
              </a:lnSpc>
              <a:spcBef>
                <a:spcPts val="0"/>
              </a:spcBef>
              <a:spcAft>
                <a:spcPts val="0"/>
              </a:spcAft>
              <a:buClr>
                <a:schemeClr val="dk1"/>
              </a:buClr>
              <a:buSzPts val="2400"/>
              <a:buChar char="●"/>
            </a:pPr>
            <a:r>
              <a:rPr lang="en-US" sz="2400">
                <a:solidFill>
                  <a:schemeClr val="dk1"/>
                </a:solidFill>
              </a:rPr>
              <a:t>NID (National Inventory of Dams)</a:t>
            </a:r>
            <a:endParaRPr sz="2400">
              <a:solidFill>
                <a:schemeClr val="dk1"/>
              </a:solidFill>
            </a:endParaRPr>
          </a:p>
          <a:p>
            <a:pPr indent="0" lvl="0" marL="914400" marR="0" rtl="0" algn="l">
              <a:lnSpc>
                <a:spcPct val="115000"/>
              </a:lnSpc>
              <a:spcBef>
                <a:spcPts val="1000"/>
              </a:spcBef>
              <a:spcAft>
                <a:spcPts val="0"/>
              </a:spcAft>
              <a:buNone/>
            </a:pPr>
            <a:r>
              <a:t/>
            </a:r>
            <a:endParaRPr sz="2400">
              <a:solidFill>
                <a:schemeClr val="dk1"/>
              </a:solidFill>
            </a:endParaRPr>
          </a:p>
          <a:p>
            <a:pPr indent="0" lvl="0" marL="457200" marR="0" rtl="0" algn="l">
              <a:lnSpc>
                <a:spcPct val="90000"/>
              </a:lnSpc>
              <a:spcBef>
                <a:spcPts val="1000"/>
              </a:spcBef>
              <a:spcAft>
                <a:spcPts val="0"/>
              </a:spcAft>
              <a:buNone/>
            </a:pPr>
            <a:r>
              <a:t/>
            </a:r>
            <a:endParaRPr/>
          </a:p>
        </p:txBody>
      </p:sp>
      <p:pic>
        <p:nvPicPr>
          <p:cNvPr id="111" name="Google Shape;111;p3"/>
          <p:cNvPicPr preferRelativeResize="0"/>
          <p:nvPr/>
        </p:nvPicPr>
        <p:blipFill>
          <a:blip r:embed="rId3">
            <a:alphaModFix/>
          </a:blip>
          <a:stretch>
            <a:fillRect/>
          </a:stretch>
        </p:blipFill>
        <p:spPr>
          <a:xfrm>
            <a:off x="240500" y="4435650"/>
            <a:ext cx="3248173" cy="1974900"/>
          </a:xfrm>
          <a:prstGeom prst="rect">
            <a:avLst/>
          </a:prstGeom>
          <a:noFill/>
          <a:ln cap="flat" cmpd="sng" w="9525">
            <a:solidFill>
              <a:srgbClr val="002060"/>
            </a:solidFill>
            <a:prstDash val="solid"/>
            <a:round/>
            <a:headEnd len="sm" w="sm" type="none"/>
            <a:tailEnd len="sm" w="sm" type="none"/>
          </a:ln>
        </p:spPr>
      </p:pic>
      <p:pic>
        <p:nvPicPr>
          <p:cNvPr id="112" name="Google Shape;112;p3"/>
          <p:cNvPicPr preferRelativeResize="0"/>
          <p:nvPr/>
        </p:nvPicPr>
        <p:blipFill>
          <a:blip r:embed="rId4">
            <a:alphaModFix/>
          </a:blip>
          <a:stretch>
            <a:fillRect/>
          </a:stretch>
        </p:blipFill>
        <p:spPr>
          <a:xfrm>
            <a:off x="8042975" y="1782650"/>
            <a:ext cx="4215425" cy="2810275"/>
          </a:xfrm>
          <a:prstGeom prst="rect">
            <a:avLst/>
          </a:prstGeom>
          <a:noFill/>
          <a:ln>
            <a:noFill/>
          </a:ln>
        </p:spPr>
      </p:pic>
      <p:pic>
        <p:nvPicPr>
          <p:cNvPr id="113" name="Google Shape;113;p3"/>
          <p:cNvPicPr preferRelativeResize="0"/>
          <p:nvPr/>
        </p:nvPicPr>
        <p:blipFill>
          <a:blip r:embed="rId5">
            <a:alphaModFix/>
          </a:blip>
          <a:stretch>
            <a:fillRect/>
          </a:stretch>
        </p:blipFill>
        <p:spPr>
          <a:xfrm>
            <a:off x="240488" y="1125588"/>
            <a:ext cx="2774675" cy="2082590"/>
          </a:xfrm>
          <a:prstGeom prst="rect">
            <a:avLst/>
          </a:prstGeom>
          <a:noFill/>
          <a:ln cap="flat" cmpd="sng" w="9525">
            <a:solidFill>
              <a:srgbClr val="002060"/>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cxnSp>
        <p:nvCxnSpPr>
          <p:cNvPr id="118" name="Google Shape;118;p4"/>
          <p:cNvCxnSpPr>
            <a:stCxn id="119" idx="0"/>
          </p:cNvCxnSpPr>
          <p:nvPr/>
        </p:nvCxnSpPr>
        <p:spPr>
          <a:xfrm>
            <a:off x="6214100" y="1117675"/>
            <a:ext cx="0" cy="5099700"/>
          </a:xfrm>
          <a:prstGeom prst="straightConnector1">
            <a:avLst/>
          </a:prstGeom>
          <a:noFill/>
          <a:ln cap="flat" cmpd="sng" w="38100">
            <a:solidFill>
              <a:srgbClr val="002060"/>
            </a:solidFill>
            <a:prstDash val="solid"/>
            <a:round/>
            <a:headEnd len="med" w="med" type="none"/>
            <a:tailEnd len="med" w="med" type="none"/>
          </a:ln>
        </p:spPr>
      </p:cxnSp>
      <p:sp>
        <p:nvSpPr>
          <p:cNvPr id="120" name="Google Shape;120;p4"/>
          <p:cNvSpPr/>
          <p:nvPr/>
        </p:nvSpPr>
        <p:spPr>
          <a:xfrm>
            <a:off x="268625" y="272700"/>
            <a:ext cx="11701200" cy="6430800"/>
          </a:xfrm>
          <a:prstGeom prst="rect">
            <a:avLst/>
          </a:prstGeom>
          <a:noFill/>
          <a:ln cap="flat" cmpd="sng" w="19050">
            <a:solidFill>
              <a:srgbClr val="0D2C3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 name="Google Shape;121;p4"/>
          <p:cNvSpPr/>
          <p:nvPr/>
        </p:nvSpPr>
        <p:spPr>
          <a:xfrm>
            <a:off x="4128050" y="1100325"/>
            <a:ext cx="4314900" cy="615600"/>
          </a:xfrm>
          <a:prstGeom prst="roundRect">
            <a:avLst>
              <a:gd fmla="val 16667" name="adj"/>
            </a:avLst>
          </a:prstGeom>
          <a:solidFill>
            <a:srgbClr val="002060"/>
          </a:solidFill>
          <a:ln cap="flat" cmpd="sng" w="19050">
            <a:solidFill>
              <a:srgbClr val="00206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 name="Google Shape;122;p4"/>
          <p:cNvSpPr txBox="1"/>
          <p:nvPr/>
        </p:nvSpPr>
        <p:spPr>
          <a:xfrm>
            <a:off x="4779200" y="5839875"/>
            <a:ext cx="3012600" cy="615600"/>
          </a:xfrm>
          <a:prstGeom prst="rect">
            <a:avLst/>
          </a:prstGeom>
          <a:solidFill>
            <a:srgbClr val="EEEEEE"/>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endParaRPr>
          </a:p>
        </p:txBody>
      </p:sp>
      <p:sp>
        <p:nvSpPr>
          <p:cNvPr id="123" name="Google Shape;123;p4"/>
          <p:cNvSpPr/>
          <p:nvPr/>
        </p:nvSpPr>
        <p:spPr>
          <a:xfrm>
            <a:off x="3452000" y="2010050"/>
            <a:ext cx="5524200" cy="615600"/>
          </a:xfrm>
          <a:prstGeom prst="roundRect">
            <a:avLst>
              <a:gd fmla="val 16667" name="adj"/>
            </a:avLst>
          </a:prstGeom>
          <a:solidFill>
            <a:srgbClr val="002060"/>
          </a:solidFill>
          <a:ln cap="flat" cmpd="sng" w="19050">
            <a:solidFill>
              <a:srgbClr val="00206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 name="Google Shape;124;p4"/>
          <p:cNvSpPr/>
          <p:nvPr/>
        </p:nvSpPr>
        <p:spPr>
          <a:xfrm>
            <a:off x="3222950" y="2919775"/>
            <a:ext cx="5886600" cy="561000"/>
          </a:xfrm>
          <a:prstGeom prst="roundRect">
            <a:avLst>
              <a:gd fmla="val 16667" name="adj"/>
            </a:avLst>
          </a:prstGeom>
          <a:solidFill>
            <a:srgbClr val="002060"/>
          </a:solidFill>
          <a:ln cap="flat" cmpd="sng" w="19050">
            <a:solidFill>
              <a:srgbClr val="00206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 name="Google Shape;125;p4"/>
          <p:cNvSpPr/>
          <p:nvPr/>
        </p:nvSpPr>
        <p:spPr>
          <a:xfrm>
            <a:off x="3585350" y="3802199"/>
            <a:ext cx="5391000" cy="561000"/>
          </a:xfrm>
          <a:prstGeom prst="roundRect">
            <a:avLst>
              <a:gd fmla="val 16667" name="adj"/>
            </a:avLst>
          </a:prstGeom>
          <a:solidFill>
            <a:srgbClr val="002060"/>
          </a:solidFill>
          <a:ln cap="flat" cmpd="sng" w="19050">
            <a:solidFill>
              <a:srgbClr val="00206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 name="Google Shape;126;p4"/>
          <p:cNvSpPr/>
          <p:nvPr/>
        </p:nvSpPr>
        <p:spPr>
          <a:xfrm>
            <a:off x="4423400" y="4614963"/>
            <a:ext cx="3581400" cy="615600"/>
          </a:xfrm>
          <a:prstGeom prst="roundRect">
            <a:avLst>
              <a:gd fmla="val 16667" name="adj"/>
            </a:avLst>
          </a:prstGeom>
          <a:solidFill>
            <a:srgbClr val="002060"/>
          </a:solidFill>
          <a:ln cap="flat" cmpd="sng" w="19050">
            <a:solidFill>
              <a:srgbClr val="00206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7" name="Google Shape;127;p4"/>
          <p:cNvSpPr/>
          <p:nvPr/>
        </p:nvSpPr>
        <p:spPr>
          <a:xfrm>
            <a:off x="4376000" y="5539750"/>
            <a:ext cx="3676200" cy="561000"/>
          </a:xfrm>
          <a:prstGeom prst="roundRect">
            <a:avLst>
              <a:gd fmla="val 16667" name="adj"/>
            </a:avLst>
          </a:prstGeom>
          <a:solidFill>
            <a:srgbClr val="002060"/>
          </a:solidFill>
          <a:ln cap="flat" cmpd="sng" w="19050">
            <a:solidFill>
              <a:srgbClr val="00206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 name="Google Shape;119;p4"/>
          <p:cNvSpPr txBox="1"/>
          <p:nvPr/>
        </p:nvSpPr>
        <p:spPr>
          <a:xfrm>
            <a:off x="3270800" y="1117675"/>
            <a:ext cx="5886600" cy="416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900">
                <a:solidFill>
                  <a:schemeClr val="lt1"/>
                </a:solidFill>
              </a:rPr>
              <a:t>Historical Records</a:t>
            </a:r>
            <a:endParaRPr b="1" sz="2900">
              <a:solidFill>
                <a:schemeClr val="lt1"/>
              </a:solidFill>
            </a:endParaRPr>
          </a:p>
          <a:p>
            <a:pPr indent="0" lvl="0" marL="0" rtl="0" algn="ctr">
              <a:spcBef>
                <a:spcPts val="0"/>
              </a:spcBef>
              <a:spcAft>
                <a:spcPts val="0"/>
              </a:spcAft>
              <a:buClr>
                <a:schemeClr val="dk1"/>
              </a:buClr>
              <a:buSzPts val="1100"/>
              <a:buFont typeface="Arial"/>
              <a:buNone/>
            </a:pPr>
            <a:r>
              <a:t/>
            </a:r>
            <a:endParaRPr sz="2900">
              <a:solidFill>
                <a:srgbClr val="002060"/>
              </a:solidFill>
            </a:endParaRPr>
          </a:p>
          <a:p>
            <a:pPr indent="0" lvl="0" marL="0" rtl="0" algn="ctr">
              <a:spcBef>
                <a:spcPts val="0"/>
              </a:spcBef>
              <a:spcAft>
                <a:spcPts val="0"/>
              </a:spcAft>
              <a:buClr>
                <a:schemeClr val="dk1"/>
              </a:buClr>
              <a:buSzPts val="1100"/>
              <a:buFont typeface="Arial"/>
              <a:buNone/>
            </a:pPr>
            <a:r>
              <a:rPr b="1" lang="en-US" sz="2900">
                <a:solidFill>
                  <a:schemeClr val="lt1"/>
                </a:solidFill>
              </a:rPr>
              <a:t>Data Extraction &amp; Validation</a:t>
            </a:r>
            <a:endParaRPr b="1" sz="2900">
              <a:solidFill>
                <a:schemeClr val="lt1"/>
              </a:solidFill>
            </a:endParaRPr>
          </a:p>
          <a:p>
            <a:pPr indent="0" lvl="0" marL="0" rtl="0" algn="ctr">
              <a:spcBef>
                <a:spcPts val="0"/>
              </a:spcBef>
              <a:spcAft>
                <a:spcPts val="0"/>
              </a:spcAft>
              <a:buClr>
                <a:schemeClr val="dk1"/>
              </a:buClr>
              <a:buSzPts val="1100"/>
              <a:buFont typeface="Arial"/>
              <a:buNone/>
            </a:pPr>
            <a:r>
              <a:t/>
            </a:r>
            <a:endParaRPr sz="2900">
              <a:solidFill>
                <a:schemeClr val="lt1"/>
              </a:solidFill>
            </a:endParaRPr>
          </a:p>
          <a:p>
            <a:pPr indent="0" lvl="0" marL="0" rtl="0" algn="ctr">
              <a:spcBef>
                <a:spcPts val="0"/>
              </a:spcBef>
              <a:spcAft>
                <a:spcPts val="0"/>
              </a:spcAft>
              <a:buClr>
                <a:schemeClr val="dk1"/>
              </a:buClr>
              <a:buSzPts val="1100"/>
              <a:buFont typeface="Arial"/>
              <a:buNone/>
            </a:pPr>
            <a:r>
              <a:rPr b="1" lang="en-US" sz="2900">
                <a:solidFill>
                  <a:schemeClr val="lt1"/>
                </a:solidFill>
              </a:rPr>
              <a:t>Geocoding Historical Fatalities</a:t>
            </a:r>
            <a:endParaRPr b="1" sz="2900">
              <a:solidFill>
                <a:schemeClr val="lt1"/>
              </a:solidFill>
            </a:endParaRPr>
          </a:p>
          <a:p>
            <a:pPr indent="0" lvl="0" marL="0" rtl="0" algn="ctr">
              <a:spcBef>
                <a:spcPts val="0"/>
              </a:spcBef>
              <a:spcAft>
                <a:spcPts val="0"/>
              </a:spcAft>
              <a:buClr>
                <a:schemeClr val="dk1"/>
              </a:buClr>
              <a:buSzPts val="1100"/>
              <a:buFont typeface="Arial"/>
              <a:buNone/>
            </a:pPr>
            <a:r>
              <a:t/>
            </a:r>
            <a:endParaRPr sz="2900">
              <a:solidFill>
                <a:schemeClr val="lt1"/>
              </a:solidFill>
            </a:endParaRPr>
          </a:p>
          <a:p>
            <a:pPr indent="0" lvl="0" marL="0" rtl="0" algn="ctr">
              <a:spcBef>
                <a:spcPts val="0"/>
              </a:spcBef>
              <a:spcAft>
                <a:spcPts val="0"/>
              </a:spcAft>
              <a:buClr>
                <a:schemeClr val="dk1"/>
              </a:buClr>
              <a:buSzPts val="1100"/>
              <a:buFont typeface="Arial"/>
              <a:buNone/>
            </a:pPr>
            <a:r>
              <a:rPr b="1" lang="en-US" sz="2900">
                <a:solidFill>
                  <a:schemeClr val="lt1"/>
                </a:solidFill>
              </a:rPr>
              <a:t>GIS Database Development</a:t>
            </a:r>
            <a:endParaRPr b="1" sz="2900">
              <a:solidFill>
                <a:schemeClr val="lt1"/>
              </a:solidFill>
            </a:endParaRPr>
          </a:p>
          <a:p>
            <a:pPr indent="0" lvl="0" marL="0" rtl="0" algn="ctr">
              <a:spcBef>
                <a:spcPts val="0"/>
              </a:spcBef>
              <a:spcAft>
                <a:spcPts val="0"/>
              </a:spcAft>
              <a:buClr>
                <a:schemeClr val="dk1"/>
              </a:buClr>
              <a:buSzPts val="1100"/>
              <a:buFont typeface="Arial"/>
              <a:buNone/>
            </a:pPr>
            <a:r>
              <a:t/>
            </a:r>
            <a:endParaRPr sz="2900">
              <a:solidFill>
                <a:schemeClr val="lt1"/>
              </a:solidFill>
            </a:endParaRPr>
          </a:p>
          <a:p>
            <a:pPr indent="0" lvl="0" marL="0" rtl="0" algn="ctr">
              <a:spcBef>
                <a:spcPts val="0"/>
              </a:spcBef>
              <a:spcAft>
                <a:spcPts val="0"/>
              </a:spcAft>
              <a:buClr>
                <a:schemeClr val="dk1"/>
              </a:buClr>
              <a:buSzPts val="1100"/>
              <a:buFont typeface="Arial"/>
              <a:buNone/>
            </a:pPr>
            <a:r>
              <a:rPr b="1" lang="en-US" sz="2900">
                <a:solidFill>
                  <a:schemeClr val="lt1"/>
                </a:solidFill>
              </a:rPr>
              <a:t>Spatial Analysis</a:t>
            </a:r>
            <a:endParaRPr b="1" sz="2900">
              <a:solidFill>
                <a:schemeClr val="lt1"/>
              </a:solidFill>
            </a:endParaRPr>
          </a:p>
          <a:p>
            <a:pPr indent="0" lvl="0" marL="0" rtl="0" algn="ctr">
              <a:spcBef>
                <a:spcPts val="0"/>
              </a:spcBef>
              <a:spcAft>
                <a:spcPts val="0"/>
              </a:spcAft>
              <a:buClr>
                <a:schemeClr val="dk1"/>
              </a:buClr>
              <a:buSzPts val="1100"/>
              <a:buFont typeface="Arial"/>
              <a:buNone/>
            </a:pPr>
            <a:r>
              <a:t/>
            </a:r>
            <a:endParaRPr sz="2900">
              <a:solidFill>
                <a:schemeClr val="lt1"/>
              </a:solidFill>
            </a:endParaRPr>
          </a:p>
          <a:p>
            <a:pPr indent="0" lvl="0" marL="0" rtl="0" algn="ctr">
              <a:spcBef>
                <a:spcPts val="0"/>
              </a:spcBef>
              <a:spcAft>
                <a:spcPts val="0"/>
              </a:spcAft>
              <a:buClr>
                <a:schemeClr val="dk1"/>
              </a:buClr>
              <a:buSzPts val="1100"/>
              <a:buFont typeface="Arial"/>
              <a:buNone/>
            </a:pPr>
            <a:r>
              <a:rPr b="1" lang="en-US" sz="2900">
                <a:solidFill>
                  <a:schemeClr val="lt1"/>
                </a:solidFill>
              </a:rPr>
              <a:t>Geospatial Products</a:t>
            </a:r>
            <a:endParaRPr b="1" sz="2900">
              <a:solidFill>
                <a:schemeClr val="lt1"/>
              </a:solidFill>
            </a:endParaRPr>
          </a:p>
          <a:p>
            <a:pPr indent="0" lvl="0" marL="0" rtl="0" algn="l">
              <a:spcBef>
                <a:spcPts val="0"/>
              </a:spcBef>
              <a:spcAft>
                <a:spcPts val="0"/>
              </a:spcAft>
              <a:buNone/>
            </a:pPr>
            <a:r>
              <a:t/>
            </a:r>
            <a:endParaRPr sz="28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p:nvPr/>
        </p:nvSpPr>
        <p:spPr>
          <a:xfrm>
            <a:off x="0" y="0"/>
            <a:ext cx="12192000" cy="653143"/>
          </a:xfrm>
          <a:prstGeom prst="rect">
            <a:avLst/>
          </a:prstGeom>
          <a:solidFill>
            <a:srgbClr val="0D2C3E"/>
          </a:solid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34" name="Google Shape;134;p5"/>
          <p:cNvPicPr preferRelativeResize="0"/>
          <p:nvPr/>
        </p:nvPicPr>
        <p:blipFill rotWithShape="1">
          <a:blip r:embed="rId3">
            <a:alphaModFix/>
          </a:blip>
          <a:srcRect b="0" l="0" r="0" t="0"/>
          <a:stretch/>
        </p:blipFill>
        <p:spPr>
          <a:xfrm>
            <a:off x="239522" y="1455569"/>
            <a:ext cx="11712955" cy="4549534"/>
          </a:xfrm>
          <a:prstGeom prst="rect">
            <a:avLst/>
          </a:prstGeom>
          <a:noFill/>
          <a:ln cap="flat" cmpd="sng" w="9525">
            <a:solidFill>
              <a:srgbClr val="002060"/>
            </a:solidFill>
            <a:prstDash val="solid"/>
            <a:round/>
            <a:headEnd len="sm" w="sm" type="none"/>
            <a:tailEnd len="sm" w="sm" type="none"/>
          </a:ln>
        </p:spPr>
      </p:pic>
      <p:sp>
        <p:nvSpPr>
          <p:cNvPr id="135" name="Google Shape;135;p5"/>
          <p:cNvSpPr/>
          <p:nvPr/>
        </p:nvSpPr>
        <p:spPr>
          <a:xfrm>
            <a:off x="411480" y="1696720"/>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 name="Google Shape;136;p5"/>
          <p:cNvSpPr/>
          <p:nvPr/>
        </p:nvSpPr>
        <p:spPr>
          <a:xfrm>
            <a:off x="406400" y="1882140"/>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 name="Google Shape;137;p5"/>
          <p:cNvSpPr/>
          <p:nvPr/>
        </p:nvSpPr>
        <p:spPr>
          <a:xfrm>
            <a:off x="406400" y="2066365"/>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 name="Google Shape;138;p5"/>
          <p:cNvSpPr/>
          <p:nvPr/>
        </p:nvSpPr>
        <p:spPr>
          <a:xfrm>
            <a:off x="406400" y="2284805"/>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9" name="Google Shape;139;p5"/>
          <p:cNvSpPr/>
          <p:nvPr/>
        </p:nvSpPr>
        <p:spPr>
          <a:xfrm>
            <a:off x="406400" y="2471527"/>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 name="Google Shape;140;p5"/>
          <p:cNvSpPr/>
          <p:nvPr/>
        </p:nvSpPr>
        <p:spPr>
          <a:xfrm>
            <a:off x="406400" y="2684566"/>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1" name="Google Shape;141;p5"/>
          <p:cNvSpPr/>
          <p:nvPr/>
        </p:nvSpPr>
        <p:spPr>
          <a:xfrm>
            <a:off x="406400" y="2869005"/>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 name="Google Shape;142;p5"/>
          <p:cNvSpPr/>
          <p:nvPr/>
        </p:nvSpPr>
        <p:spPr>
          <a:xfrm>
            <a:off x="406400" y="3068320"/>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3" name="Google Shape;143;p5"/>
          <p:cNvSpPr/>
          <p:nvPr/>
        </p:nvSpPr>
        <p:spPr>
          <a:xfrm>
            <a:off x="406400" y="3281359"/>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 name="Google Shape;144;p5"/>
          <p:cNvSpPr/>
          <p:nvPr/>
        </p:nvSpPr>
        <p:spPr>
          <a:xfrm>
            <a:off x="406400" y="3461871"/>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 name="Google Shape;145;p5"/>
          <p:cNvSpPr/>
          <p:nvPr/>
        </p:nvSpPr>
        <p:spPr>
          <a:xfrm>
            <a:off x="406400" y="3677920"/>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 name="Google Shape;146;p5"/>
          <p:cNvSpPr/>
          <p:nvPr/>
        </p:nvSpPr>
        <p:spPr>
          <a:xfrm>
            <a:off x="406400" y="3871017"/>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 name="Google Shape;147;p5"/>
          <p:cNvSpPr/>
          <p:nvPr/>
        </p:nvSpPr>
        <p:spPr>
          <a:xfrm>
            <a:off x="406400" y="4064114"/>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 name="Google Shape;148;p5"/>
          <p:cNvSpPr/>
          <p:nvPr/>
        </p:nvSpPr>
        <p:spPr>
          <a:xfrm>
            <a:off x="406400" y="4287520"/>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 name="Google Shape;149;p5"/>
          <p:cNvSpPr/>
          <p:nvPr/>
        </p:nvSpPr>
        <p:spPr>
          <a:xfrm>
            <a:off x="406400" y="4485426"/>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 name="Google Shape;150;p5"/>
          <p:cNvSpPr/>
          <p:nvPr/>
        </p:nvSpPr>
        <p:spPr>
          <a:xfrm>
            <a:off x="406400" y="4673443"/>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 name="Google Shape;151;p5"/>
          <p:cNvSpPr/>
          <p:nvPr/>
        </p:nvSpPr>
        <p:spPr>
          <a:xfrm>
            <a:off x="406400" y="4853940"/>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 name="Google Shape;152;p5"/>
          <p:cNvSpPr/>
          <p:nvPr/>
        </p:nvSpPr>
        <p:spPr>
          <a:xfrm>
            <a:off x="406400" y="5061007"/>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 name="Google Shape;153;p5"/>
          <p:cNvSpPr/>
          <p:nvPr/>
        </p:nvSpPr>
        <p:spPr>
          <a:xfrm>
            <a:off x="406400" y="5268074"/>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 name="Google Shape;154;p5"/>
          <p:cNvSpPr/>
          <p:nvPr/>
        </p:nvSpPr>
        <p:spPr>
          <a:xfrm>
            <a:off x="406400" y="5475869"/>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 name="Google Shape;155;p5"/>
          <p:cNvSpPr/>
          <p:nvPr/>
        </p:nvSpPr>
        <p:spPr>
          <a:xfrm>
            <a:off x="406400" y="5654126"/>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 name="Google Shape;156;p5"/>
          <p:cNvSpPr/>
          <p:nvPr/>
        </p:nvSpPr>
        <p:spPr>
          <a:xfrm>
            <a:off x="406400" y="5863433"/>
            <a:ext cx="1656080" cy="86360"/>
          </a:xfrm>
          <a:prstGeom prst="rect">
            <a:avLst/>
          </a:prstGeom>
          <a:solidFill>
            <a:srgbClr val="30243C"/>
          </a:solidFill>
          <a:ln cap="flat" cmpd="sng" w="19050">
            <a:solidFill>
              <a:srgbClr val="65350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3e57db8819e_0_1"/>
          <p:cNvSpPr/>
          <p:nvPr/>
        </p:nvSpPr>
        <p:spPr>
          <a:xfrm>
            <a:off x="209863" y="852054"/>
            <a:ext cx="11767200" cy="5773500"/>
          </a:xfrm>
          <a:prstGeom prst="rect">
            <a:avLst/>
          </a:prstGeom>
          <a:noFill/>
          <a:ln cap="flat" cmpd="sng" w="19050">
            <a:solidFill>
              <a:srgbClr val="0D2C3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3" name="Google Shape;163;g3e57db8819e_0_1"/>
          <p:cNvSpPr txBox="1"/>
          <p:nvPr>
            <p:ph idx="1" type="body"/>
          </p:nvPr>
        </p:nvSpPr>
        <p:spPr>
          <a:xfrm>
            <a:off x="5761875" y="2319625"/>
            <a:ext cx="6215100" cy="4469700"/>
          </a:xfrm>
          <a:prstGeom prst="rect">
            <a:avLst/>
          </a:prstGeom>
          <a:noFill/>
          <a:ln>
            <a:noFill/>
          </a:ln>
        </p:spPr>
        <p:txBody>
          <a:bodyPr anchorCtr="0" anchor="t" bIns="45700" lIns="91425" spcFirstLastPara="1" rIns="91425" wrap="square" tIns="45700">
            <a:normAutofit fontScale="85000" lnSpcReduction="20000"/>
          </a:bodyPr>
          <a:lstStyle/>
          <a:p>
            <a:pPr indent="-401320" lvl="0" marL="457200" rtl="0" algn="l">
              <a:lnSpc>
                <a:spcPct val="115000"/>
              </a:lnSpc>
              <a:spcBef>
                <a:spcPts val="0"/>
              </a:spcBef>
              <a:spcAft>
                <a:spcPts val="0"/>
              </a:spcAft>
              <a:buSzPct val="100000"/>
              <a:buChar char="•"/>
            </a:pPr>
            <a:r>
              <a:rPr lang="en-US" sz="3200"/>
              <a:t>Locations reconstructed from historical newspaper descriptions</a:t>
            </a:r>
            <a:endParaRPr sz="3200"/>
          </a:p>
          <a:p>
            <a:pPr indent="0" lvl="0" marL="457200" rtl="0" algn="l">
              <a:lnSpc>
                <a:spcPct val="115000"/>
              </a:lnSpc>
              <a:spcBef>
                <a:spcPts val="0"/>
              </a:spcBef>
              <a:spcAft>
                <a:spcPts val="0"/>
              </a:spcAft>
              <a:buNone/>
            </a:pPr>
            <a:r>
              <a:t/>
            </a:r>
            <a:endParaRPr sz="3200"/>
          </a:p>
          <a:p>
            <a:pPr indent="-401320" lvl="0" marL="457200" rtl="0" algn="l">
              <a:lnSpc>
                <a:spcPct val="115000"/>
              </a:lnSpc>
              <a:spcBef>
                <a:spcPts val="0"/>
              </a:spcBef>
              <a:spcAft>
                <a:spcPts val="0"/>
              </a:spcAft>
              <a:buSzPct val="100000"/>
              <a:buChar char="•"/>
            </a:pPr>
            <a:r>
              <a:rPr lang="en-US" sz="3200"/>
              <a:t>Historical place names and roadway changes complicated geolocation</a:t>
            </a:r>
            <a:endParaRPr sz="3200"/>
          </a:p>
          <a:p>
            <a:pPr indent="0" lvl="0" marL="457200" rtl="0" algn="l">
              <a:lnSpc>
                <a:spcPct val="115000"/>
              </a:lnSpc>
              <a:spcBef>
                <a:spcPts val="0"/>
              </a:spcBef>
              <a:spcAft>
                <a:spcPts val="0"/>
              </a:spcAft>
              <a:buNone/>
            </a:pPr>
            <a:r>
              <a:t/>
            </a:r>
            <a:endParaRPr sz="3200"/>
          </a:p>
          <a:p>
            <a:pPr indent="-401320" lvl="0" marL="457200" rtl="0" algn="l">
              <a:lnSpc>
                <a:spcPct val="115000"/>
              </a:lnSpc>
              <a:spcBef>
                <a:spcPts val="0"/>
              </a:spcBef>
              <a:spcAft>
                <a:spcPts val="0"/>
              </a:spcAft>
              <a:buSzPct val="100000"/>
              <a:buChar char="•"/>
            </a:pPr>
            <a:r>
              <a:rPr lang="en-US" sz="3200"/>
              <a:t>GIS aligned archival references with modern spatial datasets</a:t>
            </a:r>
            <a:endParaRPr sz="3200"/>
          </a:p>
          <a:p>
            <a:pPr indent="0" lvl="0" marL="228600" rtl="0" algn="l">
              <a:lnSpc>
                <a:spcPct val="90000"/>
              </a:lnSpc>
              <a:spcBef>
                <a:spcPts val="0"/>
              </a:spcBef>
              <a:spcAft>
                <a:spcPts val="0"/>
              </a:spcAft>
              <a:buNone/>
            </a:pPr>
            <a:r>
              <a:t/>
            </a:r>
            <a:endParaRPr sz="3200"/>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p:txBody>
      </p:sp>
      <p:sp>
        <p:nvSpPr>
          <p:cNvPr id="164" name="Google Shape;164;g3e57db8819e_0_1"/>
          <p:cNvSpPr/>
          <p:nvPr/>
        </p:nvSpPr>
        <p:spPr>
          <a:xfrm>
            <a:off x="0" y="0"/>
            <a:ext cx="12192000" cy="653100"/>
          </a:xfrm>
          <a:prstGeom prst="rect">
            <a:avLst/>
          </a:prstGeom>
          <a:solidFill>
            <a:srgbClr val="0D2C3E"/>
          </a:solid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5" name="Google Shape;165;g3e57db8819e_0_1"/>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 name="Google Shape;166;g3e57db8819e_0_1"/>
          <p:cNvSpPr txBox="1"/>
          <p:nvPr/>
        </p:nvSpPr>
        <p:spPr>
          <a:xfrm>
            <a:off x="1364200" y="1103650"/>
            <a:ext cx="10296600" cy="867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5400"/>
              <a:buFont typeface="Arial"/>
              <a:buNone/>
            </a:pPr>
            <a:r>
              <a:rPr lang="en-US" sz="5400">
                <a:solidFill>
                  <a:schemeClr val="dk1"/>
                </a:solidFill>
              </a:rPr>
              <a:t>Geocoding Historical Fatalities</a:t>
            </a:r>
            <a:endParaRPr/>
          </a:p>
        </p:txBody>
      </p:sp>
      <p:pic>
        <p:nvPicPr>
          <p:cNvPr id="167" name="Google Shape;167;g3e57db8819e_0_1"/>
          <p:cNvPicPr preferRelativeResize="0"/>
          <p:nvPr/>
        </p:nvPicPr>
        <p:blipFill>
          <a:blip r:embed="rId3">
            <a:alphaModFix/>
          </a:blip>
          <a:stretch>
            <a:fillRect/>
          </a:stretch>
        </p:blipFill>
        <p:spPr>
          <a:xfrm>
            <a:off x="430250" y="2319625"/>
            <a:ext cx="5228424" cy="3701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3e57db8819e_0_12"/>
          <p:cNvSpPr/>
          <p:nvPr/>
        </p:nvSpPr>
        <p:spPr>
          <a:xfrm>
            <a:off x="209863" y="852054"/>
            <a:ext cx="11767200" cy="5773500"/>
          </a:xfrm>
          <a:prstGeom prst="rect">
            <a:avLst/>
          </a:prstGeom>
          <a:noFill/>
          <a:ln cap="flat" cmpd="sng" w="19050">
            <a:solidFill>
              <a:srgbClr val="0D2C3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4" name="Google Shape;174;g3e57db8819e_0_12"/>
          <p:cNvSpPr txBox="1"/>
          <p:nvPr>
            <p:ph idx="1" type="body"/>
          </p:nvPr>
        </p:nvSpPr>
        <p:spPr>
          <a:xfrm>
            <a:off x="844088" y="2422037"/>
            <a:ext cx="6650100" cy="4203600"/>
          </a:xfrm>
          <a:prstGeom prst="rect">
            <a:avLst/>
          </a:prstGeom>
          <a:noFill/>
          <a:ln>
            <a:noFill/>
          </a:ln>
        </p:spPr>
        <p:txBody>
          <a:bodyPr anchorCtr="0" anchor="t" bIns="45700" lIns="91425" spcFirstLastPara="1" rIns="91425" wrap="square" tIns="45700">
            <a:normAutofit/>
          </a:bodyPr>
          <a:lstStyle/>
          <a:p>
            <a:pPr indent="-228600" lvl="0" marL="228600" rtl="0" algn="l">
              <a:lnSpc>
                <a:spcPct val="115000"/>
              </a:lnSpc>
              <a:spcBef>
                <a:spcPts val="0"/>
              </a:spcBef>
              <a:spcAft>
                <a:spcPts val="0"/>
              </a:spcAft>
              <a:buClr>
                <a:schemeClr val="dk1"/>
              </a:buClr>
              <a:buSzPts val="3200"/>
              <a:buChar char="•"/>
            </a:pPr>
            <a:r>
              <a:rPr lang="en-US" sz="3200"/>
              <a:t>Overlay with FEMA flood zones</a:t>
            </a:r>
            <a:endParaRPr sz="3200"/>
          </a:p>
          <a:p>
            <a:pPr indent="-228600" lvl="0" marL="228600" rtl="0" algn="l">
              <a:lnSpc>
                <a:spcPct val="115000"/>
              </a:lnSpc>
              <a:spcBef>
                <a:spcPts val="0"/>
              </a:spcBef>
              <a:spcAft>
                <a:spcPts val="0"/>
              </a:spcAft>
              <a:buSzPts val="3200"/>
              <a:buChar char="•"/>
            </a:pPr>
            <a:r>
              <a:rPr lang="en-US" sz="3200"/>
              <a:t>Stream / roadway analysis</a:t>
            </a:r>
            <a:endParaRPr sz="3200"/>
          </a:p>
          <a:p>
            <a:pPr indent="-228600" lvl="0" marL="228600" rtl="0" algn="l">
              <a:lnSpc>
                <a:spcPct val="115000"/>
              </a:lnSpc>
              <a:spcBef>
                <a:spcPts val="0"/>
              </a:spcBef>
              <a:spcAft>
                <a:spcPts val="0"/>
              </a:spcAft>
              <a:buSzPts val="3200"/>
              <a:buChar char="•"/>
            </a:pPr>
            <a:r>
              <a:rPr lang="en-US" sz="3200"/>
              <a:t>Watershed integration</a:t>
            </a:r>
            <a:endParaRPr sz="3200"/>
          </a:p>
          <a:p>
            <a:pPr indent="-228600" lvl="0" marL="228600" rtl="0" algn="l">
              <a:lnSpc>
                <a:spcPct val="115000"/>
              </a:lnSpc>
              <a:spcBef>
                <a:spcPts val="0"/>
              </a:spcBef>
              <a:spcAft>
                <a:spcPts val="0"/>
              </a:spcAft>
              <a:buSzPts val="3200"/>
              <a:buChar char="•"/>
            </a:pPr>
            <a:r>
              <a:rPr lang="en-US" sz="3200"/>
              <a:t>Comparison with post-flood mitigation structure locations</a:t>
            </a:r>
            <a:endParaRPr sz="3200"/>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75" name="Google Shape;175;g3e57db8819e_0_12"/>
          <p:cNvSpPr/>
          <p:nvPr/>
        </p:nvSpPr>
        <p:spPr>
          <a:xfrm>
            <a:off x="0" y="0"/>
            <a:ext cx="12192000" cy="653100"/>
          </a:xfrm>
          <a:prstGeom prst="rect">
            <a:avLst/>
          </a:prstGeom>
          <a:solidFill>
            <a:srgbClr val="0D2C3E"/>
          </a:solid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6" name="Google Shape;176;g3e57db8819e_0_12"/>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 name="Google Shape;177;g3e57db8819e_0_12"/>
          <p:cNvSpPr txBox="1"/>
          <p:nvPr/>
        </p:nvSpPr>
        <p:spPr>
          <a:xfrm>
            <a:off x="1193425" y="1291475"/>
            <a:ext cx="10296600" cy="867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5400"/>
              <a:buFont typeface="Arial"/>
              <a:buNone/>
            </a:pPr>
            <a:r>
              <a:rPr lang="en-US" sz="5400">
                <a:solidFill>
                  <a:schemeClr val="dk1"/>
                </a:solidFill>
              </a:rPr>
              <a:t>Spatial Analysis</a:t>
            </a:r>
            <a:endParaRPr/>
          </a:p>
        </p:txBody>
      </p:sp>
      <p:pic>
        <p:nvPicPr>
          <p:cNvPr id="178" name="Google Shape;178;g3e57db8819e_0_12"/>
          <p:cNvPicPr preferRelativeResize="0"/>
          <p:nvPr/>
        </p:nvPicPr>
        <p:blipFill rotWithShape="1">
          <a:blip r:embed="rId3">
            <a:alphaModFix/>
          </a:blip>
          <a:srcRect b="0" l="0" r="0" t="0"/>
          <a:stretch/>
        </p:blipFill>
        <p:spPr>
          <a:xfrm>
            <a:off x="7105175" y="1971549"/>
            <a:ext cx="4675149" cy="4485600"/>
          </a:xfrm>
          <a:prstGeom prst="rect">
            <a:avLst/>
          </a:prstGeom>
          <a:noFill/>
          <a:ln cap="flat" cmpd="sng" w="9525">
            <a:solidFill>
              <a:srgbClr val="0D2C3E"/>
            </a:solidFill>
            <a:prstDash val="solid"/>
            <a:round/>
            <a:headEnd len="sm" w="sm" type="none"/>
            <a:tailEnd len="sm" w="sm" type="none"/>
          </a:ln>
        </p:spPr>
      </p:pic>
      <p:sp>
        <p:nvSpPr>
          <p:cNvPr id="179" name="Google Shape;179;g3e57db8819e_0_12"/>
          <p:cNvSpPr/>
          <p:nvPr/>
        </p:nvSpPr>
        <p:spPr>
          <a:xfrm>
            <a:off x="0" y="0"/>
            <a:ext cx="12192000" cy="653100"/>
          </a:xfrm>
          <a:prstGeom prst="rect">
            <a:avLst/>
          </a:prstGeom>
          <a:solidFill>
            <a:srgbClr val="0D2C3E"/>
          </a:solid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7"/>
          <p:cNvSpPr/>
          <p:nvPr/>
        </p:nvSpPr>
        <p:spPr>
          <a:xfrm>
            <a:off x="0" y="0"/>
            <a:ext cx="12192000" cy="653143"/>
          </a:xfrm>
          <a:prstGeom prst="rect">
            <a:avLst/>
          </a:prstGeom>
          <a:solidFill>
            <a:srgbClr val="0D2C3E"/>
          </a:solid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86" name="Google Shape;186;p7"/>
          <p:cNvPicPr preferRelativeResize="0"/>
          <p:nvPr/>
        </p:nvPicPr>
        <p:blipFill rotWithShape="1">
          <a:blip r:embed="rId3">
            <a:alphaModFix/>
          </a:blip>
          <a:srcRect b="0" l="0" r="0" t="0"/>
          <a:stretch/>
        </p:blipFill>
        <p:spPr>
          <a:xfrm>
            <a:off x="130900" y="1491675"/>
            <a:ext cx="5744750" cy="4197250"/>
          </a:xfrm>
          <a:prstGeom prst="rect">
            <a:avLst/>
          </a:prstGeom>
          <a:noFill/>
          <a:ln cap="flat" cmpd="sng" w="9525">
            <a:solidFill>
              <a:srgbClr val="0D2C3E"/>
            </a:solidFill>
            <a:prstDash val="solid"/>
            <a:round/>
            <a:headEnd len="sm" w="sm" type="none"/>
            <a:tailEnd len="sm" w="sm" type="none"/>
          </a:ln>
        </p:spPr>
      </p:pic>
      <p:pic>
        <p:nvPicPr>
          <p:cNvPr id="187" name="Google Shape;187;p7"/>
          <p:cNvPicPr preferRelativeResize="0"/>
          <p:nvPr/>
        </p:nvPicPr>
        <p:blipFill>
          <a:blip r:embed="rId4">
            <a:alphaModFix/>
          </a:blip>
          <a:stretch>
            <a:fillRect/>
          </a:stretch>
        </p:blipFill>
        <p:spPr>
          <a:xfrm>
            <a:off x="5960625" y="1491675"/>
            <a:ext cx="6147501" cy="4197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4"/>
          <p:cNvSpPr/>
          <p:nvPr/>
        </p:nvSpPr>
        <p:spPr>
          <a:xfrm>
            <a:off x="194871" y="852054"/>
            <a:ext cx="11752200" cy="5803500"/>
          </a:xfrm>
          <a:prstGeom prst="rect">
            <a:avLst/>
          </a:prstGeom>
          <a:noFill/>
          <a:ln cap="flat" cmpd="sng" w="19050">
            <a:solidFill>
              <a:srgbClr val="0D2C3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4" name="Google Shape;194;p14"/>
          <p:cNvSpPr txBox="1"/>
          <p:nvPr>
            <p:ph type="title"/>
          </p:nvPr>
        </p:nvSpPr>
        <p:spPr>
          <a:xfrm>
            <a:off x="695800" y="852050"/>
            <a:ext cx="4661100" cy="1600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4900"/>
              <a:t>Spatial Findings</a:t>
            </a:r>
            <a:endParaRPr sz="4900"/>
          </a:p>
        </p:txBody>
      </p:sp>
      <p:sp>
        <p:nvSpPr>
          <p:cNvPr id="195" name="Google Shape;195;p14"/>
          <p:cNvSpPr txBox="1"/>
          <p:nvPr>
            <p:ph idx="1" type="body"/>
          </p:nvPr>
        </p:nvSpPr>
        <p:spPr>
          <a:xfrm>
            <a:off x="368049" y="2308350"/>
            <a:ext cx="5541300" cy="48735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fontScale="77500" lnSpcReduction="20000"/>
          </a:bodyPr>
          <a:lstStyle/>
          <a:p>
            <a:pPr indent="-259501" lvl="0" marL="228600" rtl="0" algn="l">
              <a:lnSpc>
                <a:spcPct val="115000"/>
              </a:lnSpc>
              <a:spcBef>
                <a:spcPts val="1000"/>
              </a:spcBef>
              <a:spcAft>
                <a:spcPts val="0"/>
              </a:spcAft>
              <a:buSzPct val="88061"/>
              <a:buChar char="•"/>
            </a:pPr>
            <a:r>
              <a:rPr lang="en-US" sz="3351"/>
              <a:t>Fatalities clustered in narrow valleys</a:t>
            </a:r>
            <a:endParaRPr sz="3351"/>
          </a:p>
          <a:p>
            <a:pPr indent="-259501" lvl="0" marL="228600" rtl="0" algn="l">
              <a:lnSpc>
                <a:spcPct val="115000"/>
              </a:lnSpc>
              <a:spcBef>
                <a:spcPts val="1000"/>
              </a:spcBef>
              <a:spcAft>
                <a:spcPts val="0"/>
              </a:spcAft>
              <a:buSzPct val="88061"/>
              <a:buChar char="•"/>
            </a:pPr>
            <a:r>
              <a:rPr lang="en-US" sz="3351"/>
              <a:t>Several fatalities occurred outside modern FEMA flood zones</a:t>
            </a:r>
            <a:endParaRPr sz="3351"/>
          </a:p>
          <a:p>
            <a:pPr indent="-259501" lvl="0" marL="228600" rtl="0" algn="l">
              <a:lnSpc>
                <a:spcPct val="115000"/>
              </a:lnSpc>
              <a:spcBef>
                <a:spcPts val="1000"/>
              </a:spcBef>
              <a:spcAft>
                <a:spcPts val="0"/>
              </a:spcAft>
              <a:buSzPct val="88061"/>
              <a:buChar char="•"/>
            </a:pPr>
            <a:r>
              <a:rPr lang="en-US" sz="3351"/>
              <a:t>Many deaths occurred near stream crossings and transportation corridors</a:t>
            </a:r>
            <a:endParaRPr sz="3351"/>
          </a:p>
          <a:p>
            <a:pPr indent="-259501" lvl="0" marL="228600" rtl="0" algn="l">
              <a:lnSpc>
                <a:spcPct val="115000"/>
              </a:lnSpc>
              <a:spcBef>
                <a:spcPts val="1000"/>
              </a:spcBef>
              <a:spcAft>
                <a:spcPts val="0"/>
              </a:spcAft>
              <a:buSzPct val="88061"/>
              <a:buChar char="•"/>
            </a:pPr>
            <a:r>
              <a:rPr lang="en-US" sz="3351"/>
              <a:t>Majority of fatalities were part of mass casualty events</a:t>
            </a:r>
            <a:endParaRPr sz="3351"/>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Clr>
                <a:schemeClr val="dk1"/>
              </a:buClr>
              <a:buSzPct val="87500"/>
              <a:buNone/>
            </a:pPr>
            <a:r>
              <a:t/>
            </a:r>
            <a:endParaRPr/>
          </a:p>
        </p:txBody>
      </p:sp>
      <p:sp>
        <p:nvSpPr>
          <p:cNvPr id="196" name="Google Shape;196;p14"/>
          <p:cNvSpPr/>
          <p:nvPr/>
        </p:nvSpPr>
        <p:spPr>
          <a:xfrm>
            <a:off x="0" y="0"/>
            <a:ext cx="12192000" cy="653100"/>
          </a:xfrm>
          <a:prstGeom prst="rect">
            <a:avLst/>
          </a:prstGeom>
          <a:solidFill>
            <a:srgbClr val="0D2C3E"/>
          </a:solidFill>
          <a:ln cap="flat" cmpd="sng" w="190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97" name="Google Shape;197;p14"/>
          <p:cNvPicPr preferRelativeResize="0"/>
          <p:nvPr/>
        </p:nvPicPr>
        <p:blipFill rotWithShape="1">
          <a:blip r:embed="rId3">
            <a:alphaModFix/>
          </a:blip>
          <a:srcRect b="0" l="29453" r="8955" t="0"/>
          <a:stretch/>
        </p:blipFill>
        <p:spPr>
          <a:xfrm>
            <a:off x="6068500" y="892763"/>
            <a:ext cx="5878576" cy="5722075"/>
          </a:xfrm>
          <a:prstGeom prst="rect">
            <a:avLst/>
          </a:prstGeom>
          <a:noFill/>
          <a:ln cap="flat" cmpd="sng" w="38100">
            <a:solidFill>
              <a:srgbClr val="00206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2025-12-02T14:47:54Z</dcterms:created>
  <dc:creator>whitney belcher</dc:creator>
</cp:coreProperties>
</file>