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570653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2B93"/>
    <a:srgbClr val="FFC000"/>
    <a:srgbClr val="0B3041"/>
    <a:srgbClr val="2D91BA"/>
    <a:srgbClr val="192CC3"/>
    <a:srgbClr val="0A6E95"/>
    <a:srgbClr val="0F9ED5"/>
    <a:srgbClr val="6A2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36" autoAdjust="0"/>
    <p:restoredTop sz="89233" autoAdjust="0"/>
  </p:normalViewPr>
  <p:slideViewPr>
    <p:cSldViewPr snapToGrid="0">
      <p:cViewPr varScale="1">
        <p:scale>
          <a:sx n="95" d="100"/>
          <a:sy n="95" d="100"/>
        </p:scale>
        <p:origin x="11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7A22C-EABB-4005-A41D-6327DA17D59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E18AD-1A84-405F-B46B-1164BA0AC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29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D1F6E-9A53-20BE-7769-BEED4A65B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65B96C-AEC1-A28C-6308-3ED375E266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154050-7E8E-7407-4615-343F5A3C69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WV Hazard Library is organized into 9 Major Group Subjects.  Some documents may be cross-referenced to be searched across multiple groups.</a:t>
            </a:r>
            <a:endParaRPr lang="en-US" sz="12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FE4059-5FAB-240B-9CA3-6C75C41AC7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5E18AD-1A84-405F-B46B-1164BA0AC8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05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90809-ACCC-A227-C0D3-E75375E5C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422480-582E-484B-40B8-E269B6B53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694D5-F06E-4A36-D668-4A33FD95E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D084B-FB97-8B11-67E8-1CCDA6AA0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B5CBC-D6B5-C359-BB33-D5C9DD9B9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7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2F85E-F798-1392-CCD8-2761548E8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EF4ABE-4AC4-64C7-E9A5-62A6E913A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8576F-8AE2-13E4-1786-4D4AE35D4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603AB-2761-4441-1726-E6B97A157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0444F-9537-F418-E93A-5BDB4560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81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90EA2B-4D71-E217-D3F1-5E5537F35F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85BD27-9A13-FB2B-4A48-B45AFE9A7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59354-2090-3956-0604-C584948FE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DC1FB-3784-3E14-D8FF-5FDC9230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1A321-E859-03D0-B615-3AA39F986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4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D83A3-D2CA-418F-CBE4-7E08EB943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D92CA-BBCA-7D03-FB23-9657023AB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587D2-E04C-B90F-10FF-0D13E6B93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21529-DF6B-08B3-2602-14AF97575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BD14E-167F-7B3C-1E32-A8B3C00EC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26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5F0CF-B6DB-6BC6-413D-71864A0AC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90FED-B49D-E535-A45A-DC9C3F366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D1C4D-67A0-B068-6B01-BBF14E3C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971C8-2986-062B-4C86-CAF352381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D24E7-E287-B18C-0222-37129D978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7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3052F-9781-1F92-D277-5522CAD2D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1D5E9-F9EB-3AAD-917F-03474C3156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A703B7-8581-876F-320B-394CC06F17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609E7B-9180-9174-600B-87DFD48B6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62CA60-58A4-6C93-A773-D6DEB9256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22C6D-D560-FE17-FAA7-7348D0044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2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0FB32-FB68-FAA2-9A98-17E6A21CD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CA33F-5986-BD38-FAB2-5B9026F03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B13A9A-74C3-9944-D76E-0AFE22CE5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8569EA-6F09-8489-64A2-4A86164657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E2C8F0-1587-C728-A1A8-99C6466D6E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9CA1A2-95A0-A4A3-F6E5-D60684466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F26866-4FBF-9868-49BC-855978FB5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053547-E0EE-B54B-BADF-FF8A89C30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0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A66D8-78F4-4F4E-796B-9FE75096B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07D5FE-AD00-D9A6-BF17-63E6A3337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7D831-CD6B-21C0-CEAC-BB8A5E81B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AB54B9-12AB-C307-A1A4-B47B68511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5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E6AC4-37BE-7558-9BA9-481CDC2CC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C6ED45-1D6B-96A1-FC2A-30EA1F35B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6038D2-16CA-4CEA-2E45-50018DCCF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187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C95AB-8189-D258-943B-3ED79701D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CE93F-D224-A9CF-890E-3DD402268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7EAC7F-89EF-B092-C957-2BB681018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5C40B-A8E9-FB5E-E4FD-10448E880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EC013-68E9-20B9-E63B-8F12C0F72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8EBC5-DB9C-807C-86C9-CE0467609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4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14270-D01F-8CD2-62E0-C3E73AAA5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567213-4EA5-40A4-E6A4-14DDBDAFB7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C0C84B-A487-5BFC-0C89-D0B7F3524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D83939-96D8-7BED-A578-CDB3E1BA9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BAC21E-6BD6-AE48-812C-CA5328B9C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91C01-9B96-1FBA-D1A2-AD8469788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52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87A5AD-A031-7224-F9D1-4F7318D72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D3F34-130A-323C-3FD7-C95EF3757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B4690-B780-97DD-D306-85070B3FDF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780C5-4995-4099-27E0-5217A7185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2884D-7F1F-4FA1-E5B8-A075226EE4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1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F0324-0E0A-9330-C7D9-8D5A9AC04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25969D1-B8F7-C15A-18CF-3324788DFCB2}"/>
              </a:ext>
            </a:extLst>
          </p:cNvPr>
          <p:cNvSpPr txBox="1"/>
          <p:nvPr/>
        </p:nvSpPr>
        <p:spPr>
          <a:xfrm>
            <a:off x="1649749" y="712213"/>
            <a:ext cx="8892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Hazard Library 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of online hazard resources including data, documents, and media searchable by title, subject, event, geography, and more.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F8CCDF9-AED7-7F8F-4BAD-AA9048689F20}"/>
              </a:ext>
            </a:extLst>
          </p:cNvPr>
          <p:cNvSpPr txBox="1">
            <a:spLocks/>
          </p:cNvSpPr>
          <p:nvPr/>
        </p:nvSpPr>
        <p:spPr>
          <a:xfrm>
            <a:off x="0" y="3"/>
            <a:ext cx="12192000" cy="712210"/>
          </a:xfrm>
          <a:prstGeom prst="rect">
            <a:avLst/>
          </a:prstGeom>
          <a:solidFill>
            <a:srgbClr val="6A22B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WV Hazard Library</a:t>
            </a:r>
          </a:p>
        </p:txBody>
      </p:sp>
      <p:pic>
        <p:nvPicPr>
          <p:cNvPr id="3" name="Picture 2" descr="A hexagon with a yellow house and a river&#10;&#10;Description automatically generated">
            <a:extLst>
              <a:ext uri="{FF2B5EF4-FFF2-40B4-BE49-F238E27FC236}">
                <a16:creationId xmlns:a16="http://schemas.microsoft.com/office/drawing/2014/main" id="{262C61D9-CDDC-B54F-BDD0-73C768A5C5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20" y="-9781"/>
            <a:ext cx="803153" cy="732821"/>
          </a:xfrm>
          <a:prstGeom prst="rect">
            <a:avLst/>
          </a:prstGeom>
        </p:spPr>
      </p:pic>
      <p:pic>
        <p:nvPicPr>
          <p:cNvPr id="2050" name="Picture 2" descr="WV Hazard Library">
            <a:extLst>
              <a:ext uri="{FF2B5EF4-FFF2-40B4-BE49-F238E27FC236}">
                <a16:creationId xmlns:a16="http://schemas.microsoft.com/office/drawing/2014/main" id="{819CEDFB-2AE9-2878-AE06-2EC0ABFB1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8357" y="746991"/>
            <a:ext cx="1286127" cy="1286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7383F46-D2E5-D582-8D6C-C28510C267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605849"/>
              </p:ext>
            </p:extLst>
          </p:nvPr>
        </p:nvGraphicFramePr>
        <p:xfrm>
          <a:off x="701517" y="2123844"/>
          <a:ext cx="10543429" cy="3987165"/>
        </p:xfrm>
        <a:graphic>
          <a:graphicData uri="http://schemas.openxmlformats.org/drawingml/2006/table">
            <a:tbl>
              <a:tblPr/>
              <a:tblGrid>
                <a:gridCol w="1764979">
                  <a:extLst>
                    <a:ext uri="{9D8B030D-6E8A-4147-A177-3AD203B41FA5}">
                      <a16:colId xmlns:a16="http://schemas.microsoft.com/office/drawing/2014/main" val="3090037270"/>
                    </a:ext>
                  </a:extLst>
                </a:gridCol>
                <a:gridCol w="3045561">
                  <a:extLst>
                    <a:ext uri="{9D8B030D-6E8A-4147-A177-3AD203B41FA5}">
                      <a16:colId xmlns:a16="http://schemas.microsoft.com/office/drawing/2014/main" val="252293293"/>
                    </a:ext>
                  </a:extLst>
                </a:gridCol>
                <a:gridCol w="5732889">
                  <a:extLst>
                    <a:ext uri="{9D8B030D-6E8A-4147-A177-3AD203B41FA5}">
                      <a16:colId xmlns:a16="http://schemas.microsoft.com/office/drawing/2014/main" val="97421495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COLLECTION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MAJOR GROUP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CATEGORIES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D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962295"/>
                  </a:ext>
                </a:extLst>
              </a:tr>
              <a:tr h="190500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Risk/Assessment Planning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(1) Planning Resources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WV Hazard Plans and Resources, Risk Reduction Meetings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22334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(2) Risk Assessment Web Tools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Online Risk Assessment Tools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3953463"/>
                  </a:ext>
                </a:extLst>
              </a:tr>
              <a:tr h="571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(3) State Risk Assessments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(4) Local Risk Assessments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Riverine Flood Hazard Resources: Risk Assessment Indicators, Cumulative Risk Index, Studies, Reports, Maps, Visualizations, Data, etc.  Other hazards like landslides &amp;  dam failure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493104"/>
                  </a:ext>
                </a:extLst>
              </a:tr>
              <a:tr h="190500"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Mitigation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Measures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(5) Floodplain Mapping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Mapping Statuses, Risk MAP Studies and Outreach Resources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861731"/>
                  </a:ext>
                </a:extLst>
              </a:tr>
              <a:tr h="571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(6) Floodplain Management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Floodplain Management Guides, Model Ordinance, Building Permits, Flood Elevation Determinations, Legal and Planning Guidance, WVFMA Conference Presentations, etc.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62979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(7) Flood Insurance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NFIP Policy Information and Insurance Penetration Statistics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71057"/>
                  </a:ext>
                </a:extLst>
              </a:tr>
              <a:tr h="552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(8) Other Mitigation Measures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Mitigation Guides, Structural &amp; Nonstructural Mitigation Measures, Flood Warning Systems, Flood Safety Tips, Mitigation Funding, Mitigation Planning &amp; Priorities, etc.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61442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Flood Disaster Events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(9) Flood Disaster Events &amp; Research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Multi-media resources for Flood Events from 1870 to present, Flood Fatalities, Risk Behaviors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02690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AD1806-513D-67B1-BCC5-EF3A2465B388}"/>
              </a:ext>
            </a:extLst>
          </p:cNvPr>
          <p:cNvSpPr txBox="1"/>
          <p:nvPr/>
        </p:nvSpPr>
        <p:spPr>
          <a:xfrm>
            <a:off x="2663687" y="6145787"/>
            <a:ext cx="256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 Major Group Subjects</a:t>
            </a:r>
          </a:p>
        </p:txBody>
      </p:sp>
    </p:spTree>
    <p:extLst>
      <p:ext uri="{BB962C8B-B14F-4D97-AF65-F5344CB8AC3E}">
        <p14:creationId xmlns:p14="http://schemas.microsoft.com/office/powerpoint/2010/main" val="1114566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21168</TotalTime>
  <Words>253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Narrow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Kurt Donaldson</dc:creator>
  <cp:lastModifiedBy>Behrang Bidadian</cp:lastModifiedBy>
  <cp:revision>99</cp:revision>
  <dcterms:created xsi:type="dcterms:W3CDTF">2024-11-08T20:12:22Z</dcterms:created>
  <dcterms:modified xsi:type="dcterms:W3CDTF">2025-12-23T19:51:37Z</dcterms:modified>
</cp:coreProperties>
</file>