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857" r:id="rId2"/>
    <p:sldId id="21457065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2B93"/>
    <a:srgbClr val="FFC000"/>
    <a:srgbClr val="0B3041"/>
    <a:srgbClr val="2D91BA"/>
    <a:srgbClr val="192CC3"/>
    <a:srgbClr val="0A6E95"/>
    <a:srgbClr val="0F9ED5"/>
    <a:srgbClr val="6A2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36" autoAdjust="0"/>
    <p:restoredTop sz="89233" autoAdjust="0"/>
  </p:normalViewPr>
  <p:slideViewPr>
    <p:cSldViewPr snapToGrid="0">
      <p:cViewPr varScale="1">
        <p:scale>
          <a:sx n="95" d="100"/>
          <a:sy n="95" d="100"/>
        </p:scale>
        <p:origin x="11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7A22C-EABB-4005-A41D-6327DA17D59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E18AD-1A84-405F-B46B-1164BA0AC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29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WV Hazard Library contains more than 24 media resource types relevant to West Virginia.  Resources are organized into three major topics:  risk assessment/planning, mitigation, and flood disaster.  Users can s</a:t>
            </a:r>
            <a:r>
              <a:rPr lang="en-US" sz="1200" dirty="0">
                <a:solidFill>
                  <a:schemeClr val="bg1"/>
                </a:solidFill>
              </a:rPr>
              <a:t>earch online hazard resources by title, subject, media, event, geography, data, stakeholder type,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5E18AD-1A84-405F-B46B-1164BA0AC8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59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57AF1-B985-87FB-A327-F131B0CB1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B6C991-4382-DAB5-E8A3-F65C040C39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659249-9EB6-5695-3C79-AFE3654720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09635-C3E4-8197-96EB-C37D953E8F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5E18AD-1A84-405F-B46B-1164BA0AC8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54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90809-ACCC-A227-C0D3-E75375E5C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422480-582E-484B-40B8-E269B6B53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694D5-F06E-4A36-D668-4A33FD95E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D084B-FB97-8B11-67E8-1CCDA6AA0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B5CBC-D6B5-C359-BB33-D5C9DD9B9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7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2F85E-F798-1392-CCD8-2761548E8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F4ABE-4AC4-64C7-E9A5-62A6E913A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8576F-8AE2-13E4-1786-4D4AE35D4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603AB-2761-4441-1726-E6B97A157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0444F-9537-F418-E93A-5BDB4560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81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90EA2B-4D71-E217-D3F1-5E5537F35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85BD27-9A13-FB2B-4A48-B45AFE9A7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59354-2090-3956-0604-C584948FE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DC1FB-3784-3E14-D8FF-5FDC9230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1A321-E859-03D0-B615-3AA39F986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4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D83A3-D2CA-418F-CBE4-7E08EB943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D92CA-BBCA-7D03-FB23-9657023AB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587D2-E04C-B90F-10FF-0D13E6B93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21529-DF6B-08B3-2602-14AF97575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BD14E-167F-7B3C-1E32-A8B3C00EC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2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5F0CF-B6DB-6BC6-413D-71864A0AC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90FED-B49D-E535-A45A-DC9C3F366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D1C4D-67A0-B068-6B01-BBF14E3C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971C8-2986-062B-4C86-CAF352381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D24E7-E287-B18C-0222-37129D978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7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3052F-9781-1F92-D277-5522CAD2D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1D5E9-F9EB-3AAD-917F-03474C3156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A703B7-8581-876F-320B-394CC06F1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09E7B-9180-9174-600B-87DFD48B6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62CA60-58A4-6C93-A773-D6DEB9256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22C6D-D560-FE17-FAA7-7348D0044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0FB32-FB68-FAA2-9A98-17E6A21CD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CA33F-5986-BD38-FAB2-5B9026F03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B13A9A-74C3-9944-D76E-0AFE22CE5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8569EA-6F09-8489-64A2-4A86164657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E2C8F0-1587-C728-A1A8-99C6466D6E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9CA1A2-95A0-A4A3-F6E5-D60684466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F26866-4FBF-9868-49BC-855978FB5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053547-E0EE-B54B-BADF-FF8A89C3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0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A66D8-78F4-4F4E-796B-9FE75096B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07D5FE-AD00-D9A6-BF17-63E6A3337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7D831-CD6B-21C0-CEAC-BB8A5E81B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B54B9-12AB-C307-A1A4-B47B68511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5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E6AC4-37BE-7558-9BA9-481CDC2CC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C6ED45-1D6B-96A1-FC2A-30EA1F35B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6038D2-16CA-4CEA-2E45-50018DCC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18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C95AB-8189-D258-943B-3ED79701D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CE93F-D224-A9CF-890E-3DD402268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7EAC7F-89EF-B092-C957-2BB681018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5C40B-A8E9-FB5E-E4FD-10448E880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EC013-68E9-20B9-E63B-8F12C0F72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8EBC5-DB9C-807C-86C9-CE0467609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4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14270-D01F-8CD2-62E0-C3E73AAA5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567213-4EA5-40A4-E6A4-14DDBDAFB7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0C84B-A487-5BFC-0C89-D0B7F3524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D83939-96D8-7BED-A578-CDB3E1BA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BAC21E-6BD6-AE48-812C-CA5328B9C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91C01-9B96-1FBA-D1A2-AD8469788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5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87A5AD-A031-7224-F9D1-4F7318D72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D3F34-130A-323C-3FD7-C95EF3757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B4690-B780-97DD-D306-85070B3FDF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2A10CB-10F7-46A9-A2AA-B33818AA283E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780C5-4995-4099-27E0-5217A7185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2884D-7F1F-4FA1-E5B8-A075226EE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7463B6-E722-499A-BF39-2540BB68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1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vfrf.org/library/?groupID=9&amp;categoryID=37&amp;ScaleID=3&amp;entityID=13&amp;view=advanced&amp;sortfield=Title&amp;sorttype=asc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CAE2A-DF85-C603-919E-8A26E5405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5F81806-D596-8BCA-4603-52BAD3EE3F86}"/>
              </a:ext>
            </a:extLst>
          </p:cNvPr>
          <p:cNvSpPr txBox="1"/>
          <p:nvPr/>
        </p:nvSpPr>
        <p:spPr>
          <a:xfrm>
            <a:off x="1649749" y="712213"/>
            <a:ext cx="8892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Hazard Library 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 online hazard resources including data, documents, and media searchable by title, subject, event, geography, and more.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93B5253-78A2-CCAE-E9C8-7C7ED2982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510090"/>
              </p:ext>
            </p:extLst>
          </p:nvPr>
        </p:nvGraphicFramePr>
        <p:xfrm>
          <a:off x="671148" y="1358544"/>
          <a:ext cx="10991410" cy="5326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53337">
                  <a:extLst>
                    <a:ext uri="{9D8B030D-6E8A-4147-A177-3AD203B41FA5}">
                      <a16:colId xmlns:a16="http://schemas.microsoft.com/office/drawing/2014/main" val="405092063"/>
                    </a:ext>
                  </a:extLst>
                </a:gridCol>
                <a:gridCol w="1903032">
                  <a:extLst>
                    <a:ext uri="{9D8B030D-6E8A-4147-A177-3AD203B41FA5}">
                      <a16:colId xmlns:a16="http://schemas.microsoft.com/office/drawing/2014/main" val="324988300"/>
                    </a:ext>
                  </a:extLst>
                </a:gridCol>
                <a:gridCol w="1772529">
                  <a:extLst>
                    <a:ext uri="{9D8B030D-6E8A-4147-A177-3AD203B41FA5}">
                      <a16:colId xmlns:a16="http://schemas.microsoft.com/office/drawing/2014/main" val="3166695765"/>
                    </a:ext>
                  </a:extLst>
                </a:gridCol>
                <a:gridCol w="4262512">
                  <a:extLst>
                    <a:ext uri="{9D8B030D-6E8A-4147-A177-3AD203B41FA5}">
                      <a16:colId xmlns:a16="http://schemas.microsoft.com/office/drawing/2014/main" val="2372685965"/>
                    </a:ext>
                  </a:extLst>
                </a:gridCol>
              </a:tblGrid>
              <a:tr h="38779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WV HAZARD LIBRARY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667806"/>
                  </a:ext>
                </a:extLst>
              </a:tr>
              <a:tr h="3579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TOPICS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MEDIA TYPES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SEARCH TYPES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34397"/>
                  </a:ext>
                </a:extLst>
              </a:tr>
              <a:tr h="456408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Risk  Assessment &amp; Planning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600" dirty="0"/>
                        <a:t>State Risk Assessments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600" dirty="0"/>
                        <a:t>Local Risk Assessments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600" dirty="0"/>
                        <a:t>Planning Resources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600" dirty="0"/>
                        <a:t>Web Tools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endParaRPr lang="en-US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Mitigation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600" dirty="0"/>
                        <a:t>Flood Insurance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600" dirty="0"/>
                        <a:t>Floodplain Management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600" dirty="0"/>
                        <a:t>Floodplain Mapping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600" dirty="0"/>
                        <a:t>Other Mitigation Measures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Flood Disaster Events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Flood Event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Flood Research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3D Movie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Bldg. Profile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Dashboard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Data-GIS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Data-Metadata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Data-Table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Flyer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Graphic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Guide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Journal Article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Letter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News Article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Picture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Plan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Poster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Report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Slides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Social Media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Static Map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Story Map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Video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Viewshed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Web Info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Web Tool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/>
                        <a:t>Agency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/>
                        <a:t>Downloadable Data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/>
                        <a:t>Event Disaster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/>
                        <a:t>Event Meeting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i="0" dirty="0"/>
                        <a:t>Geographic Scale</a:t>
                      </a:r>
                    </a:p>
                    <a:p>
                      <a:pPr marL="742950" lvl="1" indent="-28575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1600" i="0" dirty="0"/>
                        <a:t> </a:t>
                      </a:r>
                      <a:r>
                        <a:rPr lang="en-US" sz="1600" b="0" i="0" dirty="0"/>
                        <a:t>Entity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i="0" dirty="0"/>
                        <a:t>Media Type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i="0" dirty="0"/>
                        <a:t>Publication Date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/>
                        <a:t>Subject</a:t>
                      </a:r>
                    </a:p>
                    <a:p>
                      <a:pPr marL="742950" lvl="1" indent="-28575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1600" b="0" i="0" dirty="0"/>
                        <a:t>Major Group</a:t>
                      </a:r>
                    </a:p>
                    <a:p>
                      <a:pPr marL="742950" lvl="1" indent="-28575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1600" b="0" i="0" dirty="0"/>
                        <a:t>Category</a:t>
                      </a:r>
                    </a:p>
                    <a:p>
                      <a:pPr marL="742950" lvl="1" indent="-28575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1600" b="0" i="0" dirty="0"/>
                        <a:t>Subcategory</a:t>
                      </a:r>
                    </a:p>
                    <a:p>
                      <a:pPr marL="742950" lvl="1" indent="-28575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1600" b="0" i="1" dirty="0"/>
                        <a:t>cross-indexing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/>
                        <a:t>Stakeholder Type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/>
                        <a:t>Title (free text search)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/>
                        <a:t>Predefined Searches</a:t>
                      </a:r>
                    </a:p>
                    <a:p>
                      <a:pPr marL="742950" marR="0" lvl="0" indent="-2809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600" b="0" i="0" dirty="0"/>
                        <a:t>Visualizations</a:t>
                      </a:r>
                    </a:p>
                    <a:p>
                      <a:pPr marL="742950" marR="0" lvl="0" indent="-2809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600" b="0" i="0" dirty="0"/>
                        <a:t>Floodplain Management Key Materials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35842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D860A66-1DA0-C7AE-9370-D3346D2F25C6}"/>
              </a:ext>
            </a:extLst>
          </p:cNvPr>
          <p:cNvSpPr txBox="1">
            <a:spLocks/>
          </p:cNvSpPr>
          <p:nvPr/>
        </p:nvSpPr>
        <p:spPr>
          <a:xfrm>
            <a:off x="0" y="3"/>
            <a:ext cx="12192000" cy="712210"/>
          </a:xfrm>
          <a:prstGeom prst="rect">
            <a:avLst/>
          </a:prstGeom>
          <a:solidFill>
            <a:srgbClr val="6A22B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WV Hazard Library</a:t>
            </a:r>
          </a:p>
        </p:txBody>
      </p:sp>
      <p:pic>
        <p:nvPicPr>
          <p:cNvPr id="3" name="Picture 2" descr="A hexagon with a yellow house and a river&#10;&#10;Description automatically generated">
            <a:extLst>
              <a:ext uri="{FF2B5EF4-FFF2-40B4-BE49-F238E27FC236}">
                <a16:creationId xmlns:a16="http://schemas.microsoft.com/office/drawing/2014/main" id="{27B7B030-8F3D-1112-53B5-06DDDB12B8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20" y="-9781"/>
            <a:ext cx="803153" cy="732821"/>
          </a:xfrm>
          <a:prstGeom prst="rect">
            <a:avLst/>
          </a:prstGeom>
        </p:spPr>
      </p:pic>
      <p:pic>
        <p:nvPicPr>
          <p:cNvPr id="2050" name="Picture 2" descr="WV Hazard Library">
            <a:extLst>
              <a:ext uri="{FF2B5EF4-FFF2-40B4-BE49-F238E27FC236}">
                <a16:creationId xmlns:a16="http://schemas.microsoft.com/office/drawing/2014/main" id="{8C7166C4-8286-4652-1F6F-86DE48389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650" y="2510036"/>
            <a:ext cx="1511550" cy="151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610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AFB51-BFAF-2B14-EBBC-9B740D588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313C21-785C-3A8E-C7E3-D65D6B4DC3E9}"/>
              </a:ext>
            </a:extLst>
          </p:cNvPr>
          <p:cNvSpPr txBox="1">
            <a:spLocks/>
          </p:cNvSpPr>
          <p:nvPr/>
        </p:nvSpPr>
        <p:spPr>
          <a:xfrm>
            <a:off x="0" y="3"/>
            <a:ext cx="12192000" cy="712210"/>
          </a:xfrm>
          <a:prstGeom prst="rect">
            <a:avLst/>
          </a:prstGeom>
          <a:solidFill>
            <a:srgbClr val="6A22B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WV Hazard Library</a:t>
            </a:r>
          </a:p>
        </p:txBody>
      </p:sp>
      <p:pic>
        <p:nvPicPr>
          <p:cNvPr id="3" name="Picture 2" descr="A hexagon with a yellow house and a river&#10;&#10;Description automatically generated">
            <a:extLst>
              <a:ext uri="{FF2B5EF4-FFF2-40B4-BE49-F238E27FC236}">
                <a16:creationId xmlns:a16="http://schemas.microsoft.com/office/drawing/2014/main" id="{1250E83F-D92F-2C07-A01E-F148293389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20" y="-9781"/>
            <a:ext cx="803153" cy="73282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ADCEE0-C537-FB26-22D4-7466B9C834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317" y="1644364"/>
            <a:ext cx="10549366" cy="503808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EC9A324-F271-58E6-A503-C3447DC05DE0}"/>
              </a:ext>
            </a:extLst>
          </p:cNvPr>
          <p:cNvSpPr txBox="1"/>
          <p:nvPr/>
        </p:nvSpPr>
        <p:spPr>
          <a:xfrm>
            <a:off x="474149" y="721997"/>
            <a:ext cx="996608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 example query on Hazard Library: Documents related to flood events in Greenbrier County</a:t>
            </a:r>
          </a:p>
          <a:p>
            <a:endParaRPr lang="en-US" sz="500" dirty="0"/>
          </a:p>
          <a:p>
            <a:pPr marL="914400"/>
            <a:r>
              <a:rPr lang="en-US" sz="1400" dirty="0"/>
              <a:t>Major group: Flood Disaster; Category Name: Flood Event; Geographic Scale: County; Geographic Entity: Greenbrier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6ADF86-C75F-C408-ED44-CA47F4ADBF28}"/>
              </a:ext>
            </a:extLst>
          </p:cNvPr>
          <p:cNvSpPr txBox="1"/>
          <p:nvPr/>
        </p:nvSpPr>
        <p:spPr>
          <a:xfrm>
            <a:off x="1404595" y="1344945"/>
            <a:ext cx="9966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Query Link: </a:t>
            </a:r>
            <a:r>
              <a:rPr lang="en-US" sz="1000" dirty="0">
                <a:hlinkClick r:id="rId5"/>
              </a:rPr>
              <a:t>https://wvfrf.org/library/?groupID=9&amp;categoryID=37&amp;ScaleID=3&amp;entityID=13&amp;view=advanced&amp;sortfield=Title&amp;sorttype=asc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04418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21139</TotalTime>
  <Words>276</Words>
  <Application>Microsoft Office PowerPoint</Application>
  <PresentationFormat>Widescreen</PresentationFormat>
  <Paragraphs>71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Courier New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Kurt Donaldson</dc:creator>
  <cp:lastModifiedBy>Behrang Bidadian</cp:lastModifiedBy>
  <cp:revision>99</cp:revision>
  <dcterms:created xsi:type="dcterms:W3CDTF">2024-11-08T20:12:22Z</dcterms:created>
  <dcterms:modified xsi:type="dcterms:W3CDTF">2025-12-23T19:52:16Z</dcterms:modified>
</cp:coreProperties>
</file>