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69" r:id="rId3"/>
    <p:sldId id="270" r:id="rId4"/>
    <p:sldId id="271" r:id="rId5"/>
    <p:sldId id="256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FDA"/>
    <a:srgbClr val="747474"/>
    <a:srgbClr val="E7F0F9"/>
    <a:srgbClr val="FAEED6"/>
    <a:srgbClr val="FAEDD2"/>
    <a:srgbClr val="EAAB29"/>
    <a:srgbClr val="E9F5DB"/>
    <a:srgbClr val="002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6" autoAdjust="0"/>
    <p:restoredTop sz="91134" autoAdjust="0"/>
  </p:normalViewPr>
  <p:slideViewPr>
    <p:cSldViewPr snapToGrid="0">
      <p:cViewPr>
        <p:scale>
          <a:sx n="160" d="100"/>
          <a:sy n="160" d="100"/>
        </p:scale>
        <p:origin x="9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69EA-7B7F-4EDB-A0BE-177A17D7F69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3EA9C-E764-4B25-BA00-8755F4A0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67166-4274-BDFF-810C-7EF903C7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6EC22-96FB-0355-65DB-62597E687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14D73-802F-7C90-5E59-8F58C2272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“Include Statewide Extent” should be selectable independently.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BBDA8-B3BD-DE4D-DC7D-18C0E598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9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5D4D0-4537-1C14-457B-38AF653B4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960D1-7427-F64B-77B0-52B6B490D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7812B-3A96-2290-90A1-A766BFE73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Disaster Event selection from the drop-down menu.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9F6C-DA5A-5080-F851-8F2AF1490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2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DBB7-FE75-4C29-595A-BF272815D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B52DBF-D93A-E26B-22F9-7AE0A0923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6E052-5BA0-03D2-2B88-22D95032B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Disaster Event search by the starting and ending years.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9454F-5951-B521-B58A-C2B4D9BAA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41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8481A-24F6-422D-EBA3-F24C004FF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AC035-91EF-2678-2C98-A19A278DE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EF733-93BE-D873-4947-3E9E3C2F0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Add:</a:t>
            </a:r>
          </a:p>
          <a:p>
            <a:r>
              <a:rPr lang="en-US" dirty="0"/>
              <a:t>Project, Meeting Event, Agency Organizational </a:t>
            </a:r>
            <a:r>
              <a:rPr lang="en-US" b="0" dirty="0"/>
              <a:t>Level, Project,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Stakeholder, </a:t>
            </a:r>
            <a:r>
              <a:rPr lang="en-US" b="0" dirty="0"/>
              <a:t>Flood </a:t>
            </a:r>
            <a:r>
              <a:rPr lang="en-US" dirty="0"/>
              <a:t>Visualization, and Key Materials for Floodplain Management.</a:t>
            </a:r>
          </a:p>
          <a:p>
            <a:r>
              <a:rPr lang="en-US" dirty="0"/>
              <a:t>Meeting Events selection from a drop-down menu or by entering the starting and ending years (similar to the Disaster Event).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39DF3-E202-79BC-968D-C39364494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0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EA9C-E764-4B25-BA00-8755F4A0DB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9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9446-B52C-FDA9-FB99-AC7F4CCE9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4DC05-F157-4210-DC7F-6BD2365D8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19E68-CE47-37F5-F4F8-09B49905C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0032-240C-DB10-CFC3-20A3FBB9C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EA9C-E764-4B25-BA00-8755F4A0DB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1F2B-11F1-A58B-CC13-D192102A6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129CA-1C6B-D4A2-89F4-71D95294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00C7-6A62-D278-92F5-357346C8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5DA94-6582-4E3F-598F-FBEB7355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4AE26-A5C3-09EF-B071-1DBAA418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9A62-D169-73ED-B602-283B5FD4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B4E72-611B-3429-BC54-F7C617A1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ED0B4-1590-2190-28E2-6D1EA9CE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0564-FF12-301A-7045-26701852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42EB-A056-A899-36B5-7461A377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23496-FC1D-D4D0-B120-4CC079841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A63F2-0DA5-EE05-B6CF-71C9B39C3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26FE3-55AB-7088-73F4-796416F9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CA8B-B6B6-0AF4-0EF1-CF60AD22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2CA7-7224-A987-A308-870BE580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77-54F9-D57D-0614-A05F0D4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71CA-3671-21F4-60D7-EE44A930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E8D1-1213-F3A5-ABCE-30FE58D5F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E1D2-863E-81DC-5B75-669157A7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90A3-A05C-0DFC-FD82-F14ED34D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4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0A43-A534-8B37-844C-8AF4385F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6D483-CCB3-DE3A-5DDB-6C6F8EFD5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E7ED3-CC28-414F-F24D-349F62D6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F057-7BA1-40B3-7065-C184A644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5AF40-EF02-15B5-DDCB-1D133E39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E9EA-7824-CA41-F242-E65307B5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DCB4-C050-7619-2AB1-E8B48183D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DF0E-9057-1D0F-CACC-146825334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3F70D-479F-BE4D-7BDB-B791F99A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10076-3B19-6400-6BF4-11FCE8B7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8484F-D59F-1BBA-42CE-C104AF7A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92D2-EA1B-7982-75C2-DA9C96A6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F78BC-66F1-32C4-67F0-AA98C334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3100-29E6-19F4-CE74-2F4BFC5B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6F138-2669-44DD-A1F3-CA7E2E795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93167-A8A0-4DA0-7FC1-737BA721A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DBAD-0E84-0507-0B2D-66DA7D99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0BA98-FBC5-B2D8-B1D9-BD863791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F49DD-2A62-C464-04F0-90B38BB8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B4FC-6A31-B54B-13C1-8F7600D9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FB402-B2BD-D55E-5481-B336711F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91A8A-8483-437A-1354-80313221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14AD3-DB73-05DE-BFDD-90222E91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5257B-612D-BA7A-07D2-78D58E44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77C71-A960-B31D-C2E8-50B8BDF7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731E0-BB2A-A762-5391-C5F1D6D9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9E3C-1F2B-3951-2005-A9B4372C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4AC5C-4E45-E11D-2F3B-30BA157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202D0-369E-4FB3-19ED-5BC125702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CD51F-4D50-706C-7B15-61CBA031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A4568-F70C-0817-CD48-3BC79F51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1C08A-8575-DF9C-7FC2-6CD8E3CE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E6AA-4EF0-D1B6-05A4-03869395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30A6D-5EAB-C830-2B78-41B1404AD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8FF56-4C78-768A-476B-F43093E0E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03D96-D6A9-239B-288C-627AB7FB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75F79-60BF-1779-613A-0FA8478B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635FB-4B7A-FDB8-7722-5EA23C18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70D7E-46D6-BD61-C910-17EE96E1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CFCA-7EE2-9A1A-90BF-72FF85E2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48310-C53C-B182-59ED-D09B63F61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4D66-9108-1333-9899-3299969C6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97AF1-CDF1-7429-5DC9-F48FA1A1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000D-9553-80FC-7BBD-230FC84C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04387-AABB-3ACC-F497-C0FB6761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7652CD-F8EF-2BBD-41B1-8B84530403E2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74D34E-44D4-7404-EC02-AE5BB25E2E12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1C3B0E-133E-0083-A3A5-77B879A2414A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62467-009C-9709-1D58-1A3A6A0F9464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A477B-6AA8-082A-8973-EC0B3ADA5DDA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62CEB4-EA8A-FF43-61B7-88BB95B65820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55C85-079A-CD9C-617B-96DB12A94FE5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922F69-2F25-3E05-0D1E-3FA722046331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5A20F-6E6B-2BC3-DF78-FCC8ABAF09DE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F6A45E-A43F-9F5C-C7AC-4BD5E14D1DB3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D794C3-FC06-3890-75A4-AD089B4953AB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B8180BB-F9D0-A290-A5DF-A730375BA32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50E5E0-59E3-BBB4-4592-846CB8D6ADA0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B7FF44C-3BC6-709C-1F93-3765ED7CE902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0FAD080-0901-0097-DEBB-164AE120EB3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92F8F9B-82AC-919F-0C54-F92501F3283E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544B06-7D77-D20E-BBB8-F0A0045FF690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10955C-41C9-27D9-36CC-D440FE80C99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31B8335-2B68-2AC7-654C-D20E0355E5F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0BA0F4-8F33-86BA-48B6-FD806C9FA8FA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15A255-548A-6984-506A-01150D674A1A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F1C861B-E30F-2ACC-F1D7-6FF729D36611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A261966-07BD-0686-D13F-32EB1255F99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DBE89D8-1B41-A69B-E636-FBC615DA56B3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91C16A-0A82-CAF0-BA3A-2128F304C26C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FE4280D-5E29-9367-DA67-DC33AD37463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FFAA4A6-4219-A2DF-1074-5614D3688976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0651AF4-D824-1482-D527-242858D3DCBF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Agency: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EE5F43-FD8E-C1CA-333C-18AD82BCD2FE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5CEA363-DAEB-1ECA-0769-5054381D606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C3DE309-3259-7193-E0B6-80476671C9E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198750E-F3BC-C3A0-C684-F65AD56C04B8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465225-29D1-3C01-2DE6-2CA97978DA5B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67B22BC-2E7B-FA9A-0C22-9E4F917EA6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EB4ECA52-4B28-3144-7AB7-E5DAAC3031A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D9B5F12-E674-1FEE-FA6A-20F48309CE09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2B2A3A-23CA-F4D5-CC05-F9C0AC4BE100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C9BA2C-401F-97B6-087A-2DF843794F9B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C99D8FA-9768-7AE4-C5F4-34F5B056D66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8EB71F5-B6B8-98C0-ABB7-C47AC3DC70B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157EE77-7CBC-9286-A0B8-6DEBED33E139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DC1C78-6701-7A74-2125-ED5B5FB21B1D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5BF1006-5E29-807C-A4F0-84F8318807C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D3C55EE-4A89-6D74-7D5D-299527FF62C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A18AE427-FCF1-6501-6929-E43152793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D236CF4C-1525-197F-86CB-4B195A09A6B6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EEBC264-4E44-3AE5-0877-26DCAE242FF1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AFF9A7-A4B2-03CF-DEC1-6451EA0340CC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22FA5F-31DB-C215-535E-9F3728D258F8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FD1132-A078-DFC7-0791-E56DA4ADE8E6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178E07-0B82-07CA-9B97-E67BD60654AB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1492957-DD03-BFAC-1010-22C6AD768EBD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079783A-2539-44C7-351D-FDF0216F4595}"/>
              </a:ext>
            </a:extLst>
          </p:cNvPr>
          <p:cNvSpPr/>
          <p:nvPr/>
        </p:nvSpPr>
        <p:spPr>
          <a:xfrm>
            <a:off x="2762977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44E1F9F-96B3-B902-0F49-0FDAAB9A3DAC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8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D5E9B-79CF-95C6-B3D1-49CAA75F9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4D049-154C-05D6-5DFC-9EF19A152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928FD0-142C-D62F-58A2-E0DB431E9D5E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A0655D-EB41-165E-7201-412E5676238D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057C54-AFAA-E343-8435-FA4EAC911E03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E5D1A-2765-B127-2B21-05BD158D3509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772EE-0DB5-668F-B703-FB36D60A1611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EE9CA2-F81A-CBDE-44AB-D3D8029140DF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68FA9-33BA-03BA-80A0-49297498C04C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36FDF-6CE9-A3BF-A99E-ED1C0FCD1991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8E039-4B88-CCF7-1468-298E74D665C4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535A2A-646F-9171-6258-E902A154D941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BC1EDFB-0E3D-DF15-F108-FE854D1E3F94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338B28D-4D92-D827-0018-D0F3A4ADC1B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C4B254-775E-3AD3-0D07-DF52B6486A56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193D9D-665D-69F5-27C2-C519B7F6AB47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1D6EFFB-4121-CCDE-03F3-1B4F930D401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CB9DE99-D3CE-7C1E-79A4-221163829739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982010-B48D-78C1-2C37-B7DA6E08136C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CAB0740-23E1-9A93-936A-A13F2F8B62A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08C0954-C88C-2267-D2D7-95F3D6C87A2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2B091E0-1D6D-75B7-9E57-74119EF6F1DE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9898B8-3D0F-8971-8CDA-43D621E0C28B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967E33F-4E06-739D-B04E-D0A8344A7204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E8CF634-89E4-9752-136C-3DA6A88ECBB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49BFFBC-6EC2-B41E-74E4-B5BEAC25AAE5}"/>
              </a:ext>
            </a:extLst>
          </p:cNvPr>
          <p:cNvSpPr txBox="1"/>
          <p:nvPr/>
        </p:nvSpPr>
        <p:spPr>
          <a:xfrm>
            <a:off x="4440803" y="2534047"/>
            <a:ext cx="1180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1B5FAB-C322-6791-5B58-107DE5EC2B64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675F91C-8BA4-2BBF-FF4F-3E39431357C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D746EAE-F0F2-7382-6B87-FB74D179A680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00BCC7F-C25F-828B-ED17-E658F4F934AE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Agency: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16191A0-B09E-4687-A932-E02C51838F8F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7CDB12D-496A-2470-51D6-D7B04D8F203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FFB7E077-E682-AC9F-D523-1F7806BDB88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3FDE0E1-DA8B-305D-AA21-54F571F5ED37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0FF0218-01F6-DE59-2115-FBBF01EC5172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2FF21FB-FD04-2CB4-A3A9-C336B347F03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67EB2EA-90DE-632E-5E5D-01A6C7C09ED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D85898D-0E58-CD8A-B820-681A3FD3DBFB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86A90F-59AC-93E8-6FE5-1027E3B46A20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A439DC-08DF-D83D-1438-674418A7B1F3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71E5BF9-A5C2-78A2-89A0-BC00F016C80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344E92E-A1EA-6DBA-7575-A94029DBB65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D2ED1E6-B269-D6F0-5110-734B574885E7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529991-40F3-301F-588E-60B12425F91B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75914CF-4741-ECC7-01C1-DFCC92FD89B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AE64B0EC-9A31-367A-314F-8129E82A009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25045F5-6635-5DA7-50FC-B180FA1F1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949C182-E81A-0D8E-CD60-0BBF5E60FA71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BD55D8D-C1BD-924A-A8A6-23E571564456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D34B37-0DC3-D7E6-4F42-0CEDE9C5080E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4577AE-4E85-570A-28FA-A87E3EAD656D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8F2AC9-C284-85E3-9928-7F5C49EAAB75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CC675-571C-55DA-F94B-434E51DABA35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05F077F-01EA-EF95-9E7F-C94992AE7ACE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43304B1-ED72-53DB-836A-9E945CBF448C}"/>
              </a:ext>
            </a:extLst>
          </p:cNvPr>
          <p:cNvSpPr/>
          <p:nvPr/>
        </p:nvSpPr>
        <p:spPr>
          <a:xfrm>
            <a:off x="2762977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4BF0014-2A3D-7CF3-8E67-D9679C1CFDFD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9B8DEA-35F5-ABE5-D36D-EFD73D7BB9C3}"/>
              </a:ext>
            </a:extLst>
          </p:cNvPr>
          <p:cNvGrpSpPr/>
          <p:nvPr/>
        </p:nvGrpSpPr>
        <p:grpSpPr>
          <a:xfrm>
            <a:off x="5592741" y="2979290"/>
            <a:ext cx="1828801" cy="2501951"/>
            <a:chOff x="4057781" y="2447469"/>
            <a:chExt cx="1828801" cy="25019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6EFACF-71B4-6D1B-7D12-152D0C740C7D}"/>
                </a:ext>
              </a:extLst>
            </p:cNvPr>
            <p:cNvSpPr/>
            <p:nvPr/>
          </p:nvSpPr>
          <p:spPr>
            <a:xfrm>
              <a:off x="4057781" y="2447469"/>
              <a:ext cx="1828801" cy="2501951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1870 September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1888 July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1916 August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1932 July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1937 January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1943 August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1950 June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1961 July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1972 February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1977 April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1985 November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2001 July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2016 June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2021 July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2021 March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2023 August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2024 April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2025 February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2025 June Flood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D4AC97-3DAF-414F-48F6-43AF68AE8D06}"/>
                </a:ext>
              </a:extLst>
            </p:cNvPr>
            <p:cNvSpPr/>
            <p:nvPr/>
          </p:nvSpPr>
          <p:spPr>
            <a:xfrm>
              <a:off x="4057781" y="2453654"/>
              <a:ext cx="1828801" cy="141643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03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B03E3-8665-7F21-3987-0EE67FFB6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AF46D-6796-9182-18E9-66F7A1B6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72A68-47F8-E9F4-C6B7-5F33E37899C0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81FE3F-C682-6C66-094D-789C2B5FD097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845C21-44DB-7DDA-8AB8-C74622048C6D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ED6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06ECA-58B8-943A-2DC7-C5417C35DE78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5D5A4-05F3-7C72-9C8F-BB7E65E1D6C7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FE53DB-A012-02BB-574E-467D60212C58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6210A-EE69-A8B4-6290-B8F267BEEAAF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EED1D-5726-8AEE-F8AB-844A0BED12F3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731A7-6197-45EF-B597-AE48D9B04BC6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5735DD-7E45-3359-AAEF-5347A7EC3029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6C87F1-2B27-656B-E350-02082CFB65FA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DF75759-B7CE-F7C1-3183-4F300FFB5D2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4785C2-EEA4-D123-EB68-4BA900C71B1B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4A02AB6-778A-D2AF-3582-DC50DCF321DF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715E148-3A3C-0B25-ADA0-873657B0A54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94F064-A6B1-39F4-65B1-8F472AD2FD2D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17C2F7-6A67-544F-0E6E-F3ECDA15A468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A4FEE8-9FA7-6CCB-1D87-CF7D51FE965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A2E708C-09A2-2A3C-BC3F-99ACAFA9946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4F1BBE5-2B47-4EC3-AB30-F9F7E72A8DCC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C1C477-4F4D-4A99-E310-B7B845796467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B6A0D34-2693-D6F2-A3DA-A535AA55D911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CD8FF450-0E3B-C86C-139F-8827B09D4766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320D2F1-997F-6F32-8C7D-E66909D3A7E8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262AB-1FDC-8E7D-A0A7-D70162453396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04D1C73-E9ED-2704-2D90-D86CCF138EB5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881586DD-4AE8-AF27-A041-4F88AC9B38F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DC3773E-1FB4-05C6-1724-834DFBE2416D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Agency: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CF3FFF-DE02-83FA-D2BE-A5069BCF8F5F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D542EB7-4F7E-0FB0-44BF-4F8C8FCD692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73D0C1E-AF2C-8313-0E0F-CD7B14CE1CC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A9D5B21-77F1-B817-4380-5F79F0846586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48CF2E-7D67-1480-ED0D-76EB9DC76F34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38B4992-E4AF-61F3-3BC7-2473B30AAF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520F1DE3-52D5-BF90-10D6-83BF76B83B2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FFFE250-083B-9726-CC4B-3D2EE108CA97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2573D3-E23E-602C-A655-C704C809FB84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52FE785-14A1-2797-C644-5D906A99F27D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FAF4F6F-DF78-8529-B7D8-4EA3AD30BF6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D7FCBFCC-9E33-D827-907F-1DAD5F64B19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C904A63-B2A5-37F9-1D2F-CC4F20474CCC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055E90-4336-3AAE-EE57-BB2994A7A3F8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630AD9D-FC61-75CB-BB3F-DCD99F7BF2F1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8EEBABDA-D1A9-6604-307F-E1E79A58968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27175646-5AD0-4385-9145-63A081076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EA5C03-8D44-122A-AF18-A78112600D9F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0DE3E4E-37AF-ADFC-2A0B-8E777ABA5359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B8A196-9EED-31B5-0C03-87A17490B081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800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EFE21A-1D9D-CDB9-DBC5-F5500ADD8A3F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800" dirty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538A6-284A-26E0-243A-D29939177418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7FFD4-A1E5-7B78-834D-678AAAB453FA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D53359C-C8FA-2BC9-B6B8-287C02FA3F4A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3BF09B6-2796-B39D-C409-E2C444D2994E}"/>
              </a:ext>
            </a:extLst>
          </p:cNvPr>
          <p:cNvSpPr/>
          <p:nvPr/>
        </p:nvSpPr>
        <p:spPr>
          <a:xfrm>
            <a:off x="2762977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66C7394-BA90-F818-56FE-21808360AC77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6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46AAE-61E8-74D1-846C-6B25687CD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53FE7-C3BD-DE35-FEED-7448B3EB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571CCF0-6172-CD24-42D3-24C594B50807}"/>
              </a:ext>
            </a:extLst>
          </p:cNvPr>
          <p:cNvSpPr/>
          <p:nvPr/>
        </p:nvSpPr>
        <p:spPr>
          <a:xfrm>
            <a:off x="876656" y="1368509"/>
            <a:ext cx="10438687" cy="2670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5F161B-E4D3-7F40-41F4-AB503512C743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5A9203-1143-E76C-D594-1FCCA293E53C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D989B-BFC5-E2EB-EFC8-ADEFDE93E480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E42ED-6169-6001-055C-46339508BEE8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B3E8CA-9187-650B-8917-43E9A6335DD7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78C1F-2039-222E-1C89-576498459E2D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E4BD2-717E-02C3-BDCD-EFD195D2E458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A0B56-753C-1C7B-4B25-08C0EB0379E4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6C64DC-F7DD-3C95-425D-8035E092A51B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014D923-C7DD-B223-C586-EE2BFBEFF687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E5E7436-58AC-C9A5-4F1D-A05A2D754A1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2ABE05-FC72-BD81-5BED-609649B20902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0EF86CC-471F-9BD7-A44B-BEE1C86B5893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AF6C7EB-E80C-D8BC-410C-91ED0C149A0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539BD34-84EB-B92C-67BE-5FFA4EFF7EA9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91F84E-A8EC-B1E5-E5E0-EAAC33459700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BD781E3-A2E6-0666-3EB0-5A70FA21CB83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7BBD5104-10E9-A701-C500-C3081167221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201A77F-4866-B994-C04A-E1FC17C1F173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308277-4CC3-A40B-9DE5-CA8F9A0DEECE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893CB4F-B503-091B-FA07-F0641BD706BA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588E639-9C94-528F-6651-908B40C5F08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7D3EE7E-6FC7-ADC4-ADF0-04F7AA544E7A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2F8A5C-312B-AECF-D17A-CD6AD4ED9DA3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0AADB46-0324-7DB3-EA72-3211A3ADD75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A239EE5-096F-46FA-D13B-CFF7704E4EC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AB7A814-A6D9-270A-777B-8455DB34E792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Agency: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A0265E-41F5-89DB-4849-49D8BB5BB302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C88A5AB-49EF-E567-09FC-71BBB568384A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F897309-2E24-C56B-6546-6BAA0FBE7BF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A84CDD4-3AB7-3CF3-F4EF-24332718DFE6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071CFA-E1D5-5BE6-7381-2D74614FD879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3767631-CAA0-A648-CAC8-95A04A8C3FA7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F02AB9C9-65EA-2CEE-D019-2E3B526B7E2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BEFE5C8-0FFF-B694-C9B1-21B136B0B337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1460F4-FBE1-51EC-066D-90A16B5B0DC8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2C8D10-70C9-2E7A-398B-6582EC45D6AC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E583DA0-BB87-C97E-93BA-5123629E3BD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0A44763-D41C-51EF-9E95-65EAB26063C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03CD7B-66E9-1079-73B3-1A4E7563CA48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3EBB3B-9986-3312-91CD-65307242D2FD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0B5F6AB-6A76-DED6-89D1-A7E1C479D6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60F579F-6720-F4D2-9E1C-3B721E8177F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B214898-DADD-A8AB-B1C6-1CDDD39349E6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7310FD6-002A-7995-82A2-92DC4CAD71D1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FD9022-E658-430D-70A9-C7C3416911DA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FF5124F-7DCC-61AD-9772-32173A6434A7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BFA876-8AF7-6836-9407-157C0C172D33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rgbClr val="747474"/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E7FDCD-44F1-5EB9-3D86-6C8366D4912C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EF2F960-6841-2FE8-3AC4-775AA150C527}"/>
              </a:ext>
            </a:extLst>
          </p:cNvPr>
          <p:cNvSpPr/>
          <p:nvPr/>
        </p:nvSpPr>
        <p:spPr>
          <a:xfrm>
            <a:off x="2783610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7A2E775-CC8F-5C06-EA67-61F0113717A3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129FB-D2A8-6207-84B8-9E182FDD9369}"/>
              </a:ext>
            </a:extLst>
          </p:cNvPr>
          <p:cNvSpPr txBox="1"/>
          <p:nvPr/>
        </p:nvSpPr>
        <p:spPr>
          <a:xfrm>
            <a:off x="7874268" y="3603013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Flood Visualization: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F794B-8FAA-8D4A-862A-FABC4C49E893}"/>
              </a:ext>
            </a:extLst>
          </p:cNvPr>
          <p:cNvSpPr txBox="1"/>
          <p:nvPr/>
        </p:nvSpPr>
        <p:spPr>
          <a:xfrm>
            <a:off x="9231906" y="3545492"/>
            <a:ext cx="149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Key Materials for Floodplain Management: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34317-3C25-67F5-CA8F-27DE1B56B988}"/>
              </a:ext>
            </a:extLst>
          </p:cNvPr>
          <p:cNvSpPr txBox="1"/>
          <p:nvPr/>
        </p:nvSpPr>
        <p:spPr>
          <a:xfrm>
            <a:off x="782725" y="3257921"/>
            <a:ext cx="1680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Organizational Level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38339-B79D-8542-C4A8-E6C545F0930C}"/>
              </a:ext>
            </a:extLst>
          </p:cNvPr>
          <p:cNvSpPr txBox="1"/>
          <p:nvPr/>
        </p:nvSpPr>
        <p:spPr>
          <a:xfrm>
            <a:off x="5002388" y="3248241"/>
            <a:ext cx="619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81A547-C5D8-C178-7CC5-D28C8B424BAD}"/>
              </a:ext>
            </a:extLst>
          </p:cNvPr>
          <p:cNvGrpSpPr/>
          <p:nvPr/>
        </p:nvGrpSpPr>
        <p:grpSpPr>
          <a:xfrm>
            <a:off x="5584541" y="3269778"/>
            <a:ext cx="1828801" cy="194690"/>
            <a:chOff x="2196268" y="2471763"/>
            <a:chExt cx="1828801" cy="1946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A0DF828-9D12-C116-2616-89C1D512EE47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E87C199-E6CE-E0E7-49B2-F675CAC4A1B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3662FD3-491E-44C9-36C3-113EEAD6AF2A}"/>
              </a:ext>
            </a:extLst>
          </p:cNvPr>
          <p:cNvSpPr txBox="1"/>
          <p:nvPr/>
        </p:nvSpPr>
        <p:spPr>
          <a:xfrm>
            <a:off x="7832164" y="277614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E90A6A-4497-7809-BE88-278AF72E272A}"/>
              </a:ext>
            </a:extLst>
          </p:cNvPr>
          <p:cNvGrpSpPr/>
          <p:nvPr/>
        </p:nvGrpSpPr>
        <p:grpSpPr>
          <a:xfrm>
            <a:off x="9030235" y="2786520"/>
            <a:ext cx="1828801" cy="194690"/>
            <a:chOff x="2196268" y="2460113"/>
            <a:chExt cx="1828801" cy="194690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6C428A5-4278-0E1D-25D1-02D9A1CE6D1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762374DC-7BBC-9EFE-CBE3-F3ED746EE26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4CBE618-19DE-6399-059F-56AC54690DBA}"/>
              </a:ext>
            </a:extLst>
          </p:cNvPr>
          <p:cNvSpPr/>
          <p:nvPr/>
        </p:nvSpPr>
        <p:spPr>
          <a:xfrm>
            <a:off x="9101571" y="3674839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4DCC450-916A-FBB9-2852-B375CC63AAA1}"/>
              </a:ext>
            </a:extLst>
          </p:cNvPr>
          <p:cNvSpPr/>
          <p:nvPr/>
        </p:nvSpPr>
        <p:spPr>
          <a:xfrm>
            <a:off x="10761153" y="3674839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838A785-3680-1651-5CCF-A89BE725BA19}"/>
              </a:ext>
            </a:extLst>
          </p:cNvPr>
          <p:cNvGrpSpPr/>
          <p:nvPr/>
        </p:nvGrpSpPr>
        <p:grpSpPr>
          <a:xfrm>
            <a:off x="2425850" y="3258614"/>
            <a:ext cx="1828801" cy="194690"/>
            <a:chOff x="2196268" y="2460113"/>
            <a:chExt cx="1828801" cy="19469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B04AE92D-D38A-39F3-82C1-68EFA7BF42E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61D80AA8-C33C-2F9A-CBE4-CC9DF2999B7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8626DFD-2F80-EBB5-3972-AB5D40FC6C5E}"/>
              </a:ext>
            </a:extLst>
          </p:cNvPr>
          <p:cNvSpPr txBox="1"/>
          <p:nvPr/>
        </p:nvSpPr>
        <p:spPr>
          <a:xfrm>
            <a:off x="7832164" y="3248891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Stakeholder: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6930B6D-B6D2-BE98-34E5-6E7550BBCCCC}"/>
              </a:ext>
            </a:extLst>
          </p:cNvPr>
          <p:cNvGrpSpPr/>
          <p:nvPr/>
        </p:nvGrpSpPr>
        <p:grpSpPr>
          <a:xfrm>
            <a:off x="9030235" y="3258128"/>
            <a:ext cx="1828801" cy="194690"/>
            <a:chOff x="2196268" y="2460113"/>
            <a:chExt cx="1828801" cy="19469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36214B3-DD7C-E72B-986E-79104364A86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0696A191-B147-E8A6-BBB3-83AF552209F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CE465596-8662-0F4B-0AE1-C94B92C02D2E}"/>
              </a:ext>
            </a:extLst>
          </p:cNvPr>
          <p:cNvSpPr/>
          <p:nvPr/>
        </p:nvSpPr>
        <p:spPr>
          <a:xfrm>
            <a:off x="9101597" y="3003387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starting year…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A411DD8-0A3D-BDF7-002C-830E9E6A896A}"/>
              </a:ext>
            </a:extLst>
          </p:cNvPr>
          <p:cNvSpPr/>
          <p:nvPr/>
        </p:nvSpPr>
        <p:spPr>
          <a:xfrm>
            <a:off x="9977676" y="3000985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ending year…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1BDE71A-2866-9CFB-DC64-98C651F61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683570"/>
            <a:ext cx="1172153" cy="283160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0450E58A-F52B-079B-1068-5313CB1B5A3E}"/>
              </a:ext>
            </a:extLst>
          </p:cNvPr>
          <p:cNvSpPr/>
          <p:nvPr/>
        </p:nvSpPr>
        <p:spPr>
          <a:xfrm>
            <a:off x="3610071" y="1827533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6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AE7F5D-5416-B226-325F-EF103828A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DE9ECD-4D21-0940-4510-A50CEA420D0D}"/>
              </a:ext>
            </a:extLst>
          </p:cNvPr>
          <p:cNvSpPr/>
          <p:nvPr/>
        </p:nvSpPr>
        <p:spPr>
          <a:xfrm>
            <a:off x="837013" y="1368508"/>
            <a:ext cx="10438687" cy="1863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2C40E-3589-D106-773B-3BD85964DF3A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Open Sans" pitchFamily="2" charset="0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1EF4B-C971-AECF-02FE-798D0D84170A}"/>
              </a:ext>
            </a:extLst>
          </p:cNvPr>
          <p:cNvSpPr txBox="1"/>
          <p:nvPr/>
        </p:nvSpPr>
        <p:spPr>
          <a:xfrm>
            <a:off x="981340" y="2049548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Name or Keyword: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7D933A-38BA-6FE2-D113-DF71195A8A6F}"/>
              </a:ext>
            </a:extLst>
          </p:cNvPr>
          <p:cNvSpPr/>
          <p:nvPr/>
        </p:nvSpPr>
        <p:spPr>
          <a:xfrm>
            <a:off x="1053572" y="2257664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Search by keywords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113A1-E52E-93AF-F127-F8F35B78B5FF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Search Options: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8D240E-0C16-DCEF-C2A2-B7AF4D9E145D}"/>
              </a:ext>
            </a:extLst>
          </p:cNvPr>
          <p:cNvSpPr/>
          <p:nvPr/>
        </p:nvSpPr>
        <p:spPr>
          <a:xfrm>
            <a:off x="2099565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87B56F-B9A8-AAC8-ABF8-35426BBC50D0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465B65-8F7C-8C86-DC26-1D27EE7EB1CA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79A0BB-330A-4AA0-6187-42682DF1D166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9299DD-4E70-A0FD-6DB5-C0ABA2607C39}"/>
              </a:ext>
            </a:extLst>
          </p:cNvPr>
          <p:cNvGrpSpPr/>
          <p:nvPr/>
        </p:nvGrpSpPr>
        <p:grpSpPr>
          <a:xfrm>
            <a:off x="4771779" y="2257664"/>
            <a:ext cx="1828801" cy="194690"/>
            <a:chOff x="2196268" y="2460113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2536E14-5206-53B7-7DD3-EA4A6C1F337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85C2BD3-3D88-27DA-0429-150EA72916F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4C68B1D-B8C2-2390-BE1B-A97E293492C4}"/>
              </a:ext>
            </a:extLst>
          </p:cNvPr>
          <p:cNvSpPr txBox="1"/>
          <p:nvPr/>
        </p:nvSpPr>
        <p:spPr>
          <a:xfrm>
            <a:off x="2837066" y="2049548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1303C9-B32F-4729-C5CF-2E31118938EC}"/>
              </a:ext>
            </a:extLst>
          </p:cNvPr>
          <p:cNvGrpSpPr/>
          <p:nvPr/>
        </p:nvGrpSpPr>
        <p:grpSpPr>
          <a:xfrm>
            <a:off x="2915086" y="2257664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08B04DE-72EA-D7B9-D870-57F299359BE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0E3D042-367D-B95B-9AE1-C7E2F4F5F5D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43E227-8C12-96B8-EB39-3C527B8FF39E}"/>
              </a:ext>
            </a:extLst>
          </p:cNvPr>
          <p:cNvGrpSpPr/>
          <p:nvPr/>
        </p:nvGrpSpPr>
        <p:grpSpPr>
          <a:xfrm>
            <a:off x="8488999" y="2252422"/>
            <a:ext cx="1828801" cy="194690"/>
            <a:chOff x="2196268" y="2460113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64A3EF7-44AF-39AC-B365-A1FA639597D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US" sz="800" dirty="0">
                  <a:solidFill>
                    <a:srgbClr val="E8E8E8">
                      <a:lumMod val="50000"/>
                    </a:srgbClr>
                  </a:solidFill>
                </a:rPr>
                <a:t>Select a Scale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DE21E17E-A9F4-27A3-CE45-58A039B4745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2EFB8148-C0D7-1CFA-6EFF-A5548E378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2660470"/>
            <a:ext cx="1172153" cy="28316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23E0D8B-716F-BA1B-C31B-8A4C47720C4E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Simple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FCAD417-271B-A302-95FD-84B0D596CA3A}"/>
              </a:ext>
            </a:extLst>
          </p:cNvPr>
          <p:cNvSpPr/>
          <p:nvPr/>
        </p:nvSpPr>
        <p:spPr>
          <a:xfrm>
            <a:off x="2771945" y="1840396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75FB5A-4E79-E67B-B704-EA4FF1A1A649}"/>
              </a:ext>
            </a:extLst>
          </p:cNvPr>
          <p:cNvSpPr txBox="1"/>
          <p:nvPr/>
        </p:nvSpPr>
        <p:spPr>
          <a:xfrm>
            <a:off x="4691008" y="2048405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Major Group &amp; Category: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803994-E621-0DEC-5DD6-439B54BF2277}"/>
              </a:ext>
            </a:extLst>
          </p:cNvPr>
          <p:cNvSpPr txBox="1"/>
          <p:nvPr/>
        </p:nvSpPr>
        <p:spPr>
          <a:xfrm>
            <a:off x="8397692" y="2043163"/>
            <a:ext cx="12067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Entity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9BC695-F3B6-C5F2-42CA-10E9E4D2191F}"/>
              </a:ext>
            </a:extLst>
          </p:cNvPr>
          <p:cNvGrpSpPr/>
          <p:nvPr/>
        </p:nvGrpSpPr>
        <p:grpSpPr>
          <a:xfrm>
            <a:off x="6628668" y="2259750"/>
            <a:ext cx="1828801" cy="194690"/>
            <a:chOff x="2196268" y="2460113"/>
            <a:chExt cx="1828801" cy="19469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9FDC151-6A89-2976-3244-26677616A7B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29CA4848-00F0-0C34-A5A5-EB2C7AAF59E0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A5A266-0EB2-44C0-0752-F647A529E470}"/>
              </a:ext>
            </a:extLst>
          </p:cNvPr>
          <p:cNvSpPr txBox="1"/>
          <p:nvPr/>
        </p:nvSpPr>
        <p:spPr>
          <a:xfrm>
            <a:off x="6547897" y="2050491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Scale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C33BD7-A16C-F74F-25C2-DB5524DE8C4F}"/>
              </a:ext>
            </a:extLst>
          </p:cNvPr>
          <p:cNvSpPr txBox="1"/>
          <p:nvPr/>
        </p:nvSpPr>
        <p:spPr>
          <a:xfrm>
            <a:off x="10342250" y="2176294"/>
            <a:ext cx="71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Statewide Extent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822243-1F3F-3512-06A9-D4C0E4643A4B}"/>
              </a:ext>
            </a:extLst>
          </p:cNvPr>
          <p:cNvSpPr/>
          <p:nvPr/>
        </p:nvSpPr>
        <p:spPr>
          <a:xfrm>
            <a:off x="10998671" y="2306862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2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F1CEC-C1FB-DA66-2F10-2F661042C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00D7-2818-B033-4B8F-ED9E76481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611392-6184-4CFA-81F7-65CCA000D23F}"/>
              </a:ext>
            </a:extLst>
          </p:cNvPr>
          <p:cNvSpPr/>
          <p:nvPr/>
        </p:nvSpPr>
        <p:spPr>
          <a:xfrm>
            <a:off x="837013" y="1368508"/>
            <a:ext cx="10438687" cy="1863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13E8F-327A-76BA-64F8-EA0ACC1F4F61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Open Sans" pitchFamily="2" charset="0"/>
              </a:rPr>
              <a:t>WV Hazard Library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A7DF4-0407-48C4-E16E-88E19FEE43C6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Search Options: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223E7A-D0E7-1E68-08F1-C9BD86430EEE}"/>
              </a:ext>
            </a:extLst>
          </p:cNvPr>
          <p:cNvSpPr/>
          <p:nvPr/>
        </p:nvSpPr>
        <p:spPr>
          <a:xfrm>
            <a:off x="2099565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BFD0C-D983-3144-9D96-0E0DB699A759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EE69DC-E52B-1625-A329-DE9308315381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552012-BD29-EE41-CB57-08DA0A149C17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A8AEC58-C5C6-8782-7ED2-1A6A51F2B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2660470"/>
            <a:ext cx="1172153" cy="28316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377F45C-B081-479A-E251-E2214786E41C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Simple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B23D0D8-FD9C-8DBD-0D64-16E898F5E0ED}"/>
              </a:ext>
            </a:extLst>
          </p:cNvPr>
          <p:cNvSpPr/>
          <p:nvPr/>
        </p:nvSpPr>
        <p:spPr>
          <a:xfrm>
            <a:off x="2771945" y="1840396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65D33F-20D3-4F8C-8BBA-78938D308054}"/>
              </a:ext>
            </a:extLst>
          </p:cNvPr>
          <p:cNvGrpSpPr/>
          <p:nvPr/>
        </p:nvGrpSpPr>
        <p:grpSpPr>
          <a:xfrm>
            <a:off x="4768336" y="2454440"/>
            <a:ext cx="1828802" cy="4334995"/>
            <a:chOff x="5918410" y="2447468"/>
            <a:chExt cx="1828802" cy="43349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A09C115-15E7-393F-8658-AE3D3EF3B7FD}"/>
                </a:ext>
              </a:extLst>
            </p:cNvPr>
            <p:cNvGrpSpPr/>
            <p:nvPr/>
          </p:nvGrpSpPr>
          <p:grpSpPr>
            <a:xfrm>
              <a:off x="5918410" y="2447468"/>
              <a:ext cx="1828802" cy="4334995"/>
              <a:chOff x="4057780" y="2447468"/>
              <a:chExt cx="1828802" cy="433499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9FA16C9-F3A8-2897-A1CD-AAABE86DD372}"/>
                  </a:ext>
                </a:extLst>
              </p:cNvPr>
              <p:cNvSpPr/>
              <p:nvPr/>
            </p:nvSpPr>
            <p:spPr>
              <a:xfrm>
                <a:off x="4057781" y="2447468"/>
                <a:ext cx="1828801" cy="4334995"/>
              </a:xfrm>
              <a:prstGeom prst="rect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- Any -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 Disaster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Disaster Research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Event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 Insurance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NFIP Information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NFIP Penetration Analysis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Floodplain Management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Base Flood Elevation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Community Assets Mitigation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Community Rating System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Critical Infrastructure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Dilapidated Properties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Elevation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Freeboard Status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Legal and Planning Guidance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NFIP Community Status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Permits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Requirements &amp; Guidance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Risk Communications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Floodplain Mapping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Letters of Map Change (LOMCs)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Risk Communications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Risk MAP Flood Studies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Other Mitigation Measures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Community Support &amp; Funding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Safety &amp; Preparedness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Warning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Mitigation Planning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Mitigation Priorities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Mitigation Saves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Physical Non-Structural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Structural Mitigation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Risk Assessment – Local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Building Characteristics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A55960-B1DF-E934-6002-38A8493A0E9F}"/>
                  </a:ext>
                </a:extLst>
              </p:cNvPr>
              <p:cNvSpPr/>
              <p:nvPr/>
            </p:nvSpPr>
            <p:spPr>
              <a:xfrm>
                <a:off x="4057780" y="2452354"/>
                <a:ext cx="1828801" cy="141643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 Any -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65F350-29FD-28EE-D602-62CFDEA26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840" t="733" r="-2" b="1"/>
            <a:stretch>
              <a:fillRect/>
            </a:stretch>
          </p:blipFill>
          <p:spPr>
            <a:xfrm>
              <a:off x="7663853" y="2593996"/>
              <a:ext cx="75471" cy="417518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6AFD5AF-68CC-6157-0D63-938FBD55C811}"/>
              </a:ext>
            </a:extLst>
          </p:cNvPr>
          <p:cNvSpPr txBox="1"/>
          <p:nvPr/>
        </p:nvSpPr>
        <p:spPr>
          <a:xfrm>
            <a:off x="981340" y="2049548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Name or Keyword: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350E423-8269-AF94-1F61-EC5DF0DCFFCE}"/>
              </a:ext>
            </a:extLst>
          </p:cNvPr>
          <p:cNvSpPr/>
          <p:nvPr/>
        </p:nvSpPr>
        <p:spPr>
          <a:xfrm>
            <a:off x="1053572" y="2257664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Search by keywords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E910C8-0A93-0949-2FDE-B11F788001B8}"/>
              </a:ext>
            </a:extLst>
          </p:cNvPr>
          <p:cNvGrpSpPr/>
          <p:nvPr/>
        </p:nvGrpSpPr>
        <p:grpSpPr>
          <a:xfrm>
            <a:off x="4771779" y="2257664"/>
            <a:ext cx="1828801" cy="194690"/>
            <a:chOff x="2196268" y="246011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54C41D8-50F7-EBE1-C2D7-DC8DE7B7585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EFF9624-8F79-A783-1975-DBAC9F77CF8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59F39D3-9AA1-3C08-2A3A-A16613524EB3}"/>
              </a:ext>
            </a:extLst>
          </p:cNvPr>
          <p:cNvSpPr txBox="1"/>
          <p:nvPr/>
        </p:nvSpPr>
        <p:spPr>
          <a:xfrm>
            <a:off x="2837066" y="2049548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Type: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80E8E8-E121-1F5B-BB5C-8FFE71838DA0}"/>
              </a:ext>
            </a:extLst>
          </p:cNvPr>
          <p:cNvGrpSpPr/>
          <p:nvPr/>
        </p:nvGrpSpPr>
        <p:grpSpPr>
          <a:xfrm>
            <a:off x="2915086" y="2257664"/>
            <a:ext cx="1828801" cy="194690"/>
            <a:chOff x="2196268" y="2460113"/>
            <a:chExt cx="1828801" cy="19469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8945350-C910-B212-DE1F-2915811CF83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1876165-94B8-E1C6-52FC-D97BD53E047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F8EFD6-6CFE-E3F1-0063-0E4390ECADFB}"/>
              </a:ext>
            </a:extLst>
          </p:cNvPr>
          <p:cNvGrpSpPr/>
          <p:nvPr/>
        </p:nvGrpSpPr>
        <p:grpSpPr>
          <a:xfrm>
            <a:off x="8488999" y="2252422"/>
            <a:ext cx="1828801" cy="194690"/>
            <a:chOff x="2196268" y="2460113"/>
            <a:chExt cx="1828801" cy="19469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48DC518-4214-5274-A85A-DA49AE6B417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US" sz="800" dirty="0">
                  <a:solidFill>
                    <a:srgbClr val="E8E8E8">
                      <a:lumMod val="50000"/>
                    </a:srgbClr>
                  </a:solidFill>
                </a:rPr>
                <a:t>Select a Scale first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BBB76D75-1F61-8CB7-E9FF-A991D864195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7D1450C-1B9A-9E98-FB51-BBF53D71E594}"/>
              </a:ext>
            </a:extLst>
          </p:cNvPr>
          <p:cNvSpPr txBox="1"/>
          <p:nvPr/>
        </p:nvSpPr>
        <p:spPr>
          <a:xfrm>
            <a:off x="4691008" y="2048405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Major Group &amp; Category: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37D564-EA78-2D46-F9CB-F9377317C1F8}"/>
              </a:ext>
            </a:extLst>
          </p:cNvPr>
          <p:cNvSpPr txBox="1"/>
          <p:nvPr/>
        </p:nvSpPr>
        <p:spPr>
          <a:xfrm>
            <a:off x="8397692" y="2043163"/>
            <a:ext cx="12067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Entity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77C698-3A07-49FD-58DC-92C60B2A6F32}"/>
              </a:ext>
            </a:extLst>
          </p:cNvPr>
          <p:cNvGrpSpPr/>
          <p:nvPr/>
        </p:nvGrpSpPr>
        <p:grpSpPr>
          <a:xfrm>
            <a:off x="6628668" y="2259750"/>
            <a:ext cx="1828801" cy="194690"/>
            <a:chOff x="2196268" y="2460113"/>
            <a:chExt cx="1828801" cy="19469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1D16F54-F508-417B-B4C0-18A681A2755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FA838C2-0325-ACD1-3762-E831FAA557A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2D3C6E6-3690-4100-832A-19C606382805}"/>
              </a:ext>
            </a:extLst>
          </p:cNvPr>
          <p:cNvSpPr txBox="1"/>
          <p:nvPr/>
        </p:nvSpPr>
        <p:spPr>
          <a:xfrm>
            <a:off x="6547897" y="2050491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Scale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8E777-54BD-0EA2-4609-5E938FAAE27B}"/>
              </a:ext>
            </a:extLst>
          </p:cNvPr>
          <p:cNvSpPr txBox="1"/>
          <p:nvPr/>
        </p:nvSpPr>
        <p:spPr>
          <a:xfrm>
            <a:off x="10342250" y="2176294"/>
            <a:ext cx="71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Statewide Extent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57EF97B-FF00-83A0-F210-5DBD555FA108}"/>
              </a:ext>
            </a:extLst>
          </p:cNvPr>
          <p:cNvSpPr/>
          <p:nvPr/>
        </p:nvSpPr>
        <p:spPr>
          <a:xfrm>
            <a:off x="10998671" y="2306862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1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5940</TotalTime>
  <Words>721</Words>
  <Application>Microsoft Office PowerPoint</Application>
  <PresentationFormat>Widescreen</PresentationFormat>
  <Paragraphs>233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Behrang Bidadian</dc:creator>
  <cp:lastModifiedBy>Behrang Bidadian</cp:lastModifiedBy>
  <cp:revision>79</cp:revision>
  <dcterms:created xsi:type="dcterms:W3CDTF">2025-10-08T18:23:34Z</dcterms:created>
  <dcterms:modified xsi:type="dcterms:W3CDTF">2025-11-06T19:23:24Z</dcterms:modified>
</cp:coreProperties>
</file>