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6" r:id="rId2"/>
    <p:sldId id="269" r:id="rId3"/>
    <p:sldId id="270" r:id="rId4"/>
    <p:sldId id="271" r:id="rId5"/>
    <p:sldId id="272" r:id="rId6"/>
    <p:sldId id="256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FDA"/>
    <a:srgbClr val="747474"/>
    <a:srgbClr val="E7F0F9"/>
    <a:srgbClr val="FAEED6"/>
    <a:srgbClr val="FAEDD2"/>
    <a:srgbClr val="EAAB29"/>
    <a:srgbClr val="E9F5DB"/>
    <a:srgbClr val="0029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16" autoAdjust="0"/>
    <p:restoredTop sz="91134" autoAdjust="0"/>
  </p:normalViewPr>
  <p:slideViewPr>
    <p:cSldViewPr snapToGrid="0">
      <p:cViewPr>
        <p:scale>
          <a:sx n="110" d="100"/>
          <a:sy n="110" d="100"/>
        </p:scale>
        <p:origin x="10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E69EA-7B7F-4EDB-A0BE-177A17D7F696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3EA9C-E764-4B25-BA00-8755F4A0D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8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67166-4274-BDFF-810C-7EF903C78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B6EC22-96FB-0355-65DB-62597E6876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214D73-802F-7C90-5E59-8F58C22723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“Include Statewide Extent” should be selectable independently.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7BBDA8-B3BD-DE4D-DC7D-18C0E5989D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3EA9C-E764-4B25-BA00-8755F4A0DB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791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5D4D0-4537-1C14-457B-38AF653B4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7960D1-7427-F64B-77B0-52B6B490D6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37812B-3A96-2290-90A1-A766BFE735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Selection option by checkboxes for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Media Type, Category Name, Subcategory Name, Geographic Entity, Publication Year, Disaster Event, 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Meeting Event,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Author, </a:t>
            </a:r>
            <a:r>
              <a:rPr lang="en-US" sz="1200" b="1" dirty="0">
                <a:solidFill>
                  <a:srgbClr val="000000"/>
                </a:solidFill>
                <a:latin typeface="Open Sans" pitchFamily="2" charset="0"/>
              </a:rPr>
              <a:t>Organizational Level, 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Project, Stakeholder, and Risk Findings.</a:t>
            </a:r>
          </a:p>
          <a:p>
            <a:r>
              <a:rPr lang="en-US" sz="12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(All except for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Major Group and Geographic Scale)</a:t>
            </a:r>
            <a:endParaRPr lang="en-US" dirty="0"/>
          </a:p>
          <a:p>
            <a:r>
              <a:rPr lang="en-US" dirty="0"/>
              <a:t>Example: Disaster Event selection from the drop-down menu.</a:t>
            </a:r>
          </a:p>
          <a:p>
            <a:r>
              <a:rPr lang="en-US" dirty="0"/>
              <a:t>If multiple selected, sort should be on the selected field.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79F6C-DA5A-5080-F851-8F2AF1490B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3EA9C-E764-4B25-BA00-8755F4A0DB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227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5DBB7-FE75-4C29-595A-BF272815D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B52DBF-D93A-E26B-22F9-7AE0A09234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96E052-5BA0-03D2-2B88-22D95032B6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Disaster Event search by the starting and ending years.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9454F-5951-B521-B58A-C2B4D9BAA2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3EA9C-E764-4B25-BA00-8755F4A0DB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417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8481A-24F6-422D-EBA3-F24C004FF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EAC035-91EF-2678-2C98-A19A278DEE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FEF733-93BE-D873-4947-3E9E3C2F07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Add:</a:t>
            </a:r>
          </a:p>
          <a:p>
            <a:r>
              <a:rPr lang="en-US" dirty="0"/>
              <a:t>Project, Meeting Event, Author Organizational </a:t>
            </a:r>
            <a:r>
              <a:rPr lang="en-US" b="0" dirty="0"/>
              <a:t>Level, Project,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Open Sans" pitchFamily="2" charset="0"/>
              </a:rPr>
              <a:t>Stakeholder, </a:t>
            </a:r>
            <a:r>
              <a:rPr lang="en-US" b="0" dirty="0"/>
              <a:t>Flood </a:t>
            </a:r>
            <a:r>
              <a:rPr lang="en-US" dirty="0"/>
              <a:t>Visualization, Key Materials for Floodplain Management, and Risk Findings.</a:t>
            </a:r>
          </a:p>
          <a:p>
            <a:r>
              <a:rPr lang="en-US" dirty="0"/>
              <a:t>Meeting Events selection from a drop-down menu or by entering the starting and ending years (similar to the Disaster Event).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39DF3-E202-79BC-968D-C393644940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3EA9C-E764-4B25-BA00-8755F4A0DB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406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DA3CB-EDE3-EE22-DCD5-6FA245F50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6C6E5F-4021-2CEE-A58E-630FCFC240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1F69F2-79FD-10CF-2DA1-710B76BC16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Selection option by checkboxes for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Media Type, Category Name, Subcategory Name, Geographic Entity, Publication Year, Disaster Event, 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Meeting Event,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Author, </a:t>
            </a:r>
            <a:r>
              <a:rPr lang="en-US" sz="1200" b="1" dirty="0">
                <a:solidFill>
                  <a:srgbClr val="000000"/>
                </a:solidFill>
                <a:latin typeface="Open Sans" pitchFamily="2" charset="0"/>
              </a:rPr>
              <a:t>Organizational Level, 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Project, Stakeholder, and Risk Findings.</a:t>
            </a:r>
          </a:p>
          <a:p>
            <a:r>
              <a:rPr lang="en-US" sz="12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(All except for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Major Group and Geographic Scale)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65F86-C262-E606-1CA7-A6A8DE6DCC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3EA9C-E764-4B25-BA00-8755F4A0DB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143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3EA9C-E764-4B25-BA00-8755F4A0DB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93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B9446-B52C-FDA9-FB99-AC7F4CCE9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84DC05-F157-4210-DC7F-6BD2365D89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C19E68-CE47-37F5-F4F8-09B49905C2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0032-240C-DB10-CFC3-20A3FBB9C0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33EA9C-E764-4B25-BA00-8755F4A0DB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09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41F2B-11F1-A58B-CC13-D192102A6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5129CA-1C6B-D4A2-89F4-71D95294C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600C7-6A62-D278-92F5-357346C8F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5DA94-6582-4E3F-598F-FBEB73556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4AE26-A5C3-09EF-B071-1DBAA4184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29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D9A62-D169-73ED-B602-283B5FD42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B4E72-611B-3429-BC54-F7C617A10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1ED0B4-1590-2190-28E2-6D1EA9CE4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D0564-FF12-301A-7045-26701852E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E42EB-A056-A899-36B5-7461A3778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0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B23496-FC1D-D4D0-B120-4CC079841D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A63F2-0DA5-EE05-B6CF-71C9B39C3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26FE3-55AB-7088-73F4-796416F9C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FCA8B-B6B6-0AF4-0EF1-CF60AD229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B2CA7-7224-A987-A308-870BE5807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9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D6C77-54F9-D57D-0614-A05F0D4A9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C71CA-3671-21F4-60D7-EE44A9303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3E8D1-1213-F3A5-ABCE-30FE58D5F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8E1D2-863E-81DC-5B75-669157A75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290A3-A05C-0DFC-FD82-F14ED34D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4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60A43-A534-8B37-844C-8AF4385F3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6D483-CCB3-DE3A-5DDB-6C6F8EFD5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E7ED3-CC28-414F-F24D-349F62D68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BAF057-7BA1-40B3-7065-C184A6442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5AF40-EF02-15B5-DDCB-1D133E39C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83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4E9EA-7824-CA41-F242-E65307B54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3DCB4-C050-7619-2AB1-E8B48183D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BDF0E-9057-1D0F-CACC-146825334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93F70D-479F-BE4D-7BDB-B791F99AE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110076-3B19-6400-6BF4-11FCE8B7E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18484F-D59F-1BBA-42CE-C104AF7A1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90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A92D2-EA1B-7982-75C2-DA9C96A61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F78BC-66F1-32C4-67F0-AA98C3346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43100-29E6-19F4-CE74-2F4BFC5B7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76F138-2669-44DD-A1F3-CA7E2E7956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593167-A8A0-4DA0-7FC1-737BA721A8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6DDBAD-0E84-0507-0B2D-66DA7D99F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60BA98-FBC5-B2D8-B1D9-BD863791C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8F49DD-2A62-C464-04F0-90B38BB86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6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DB4FC-6A31-B54B-13C1-8F7600D9C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7FB402-B2BD-D55E-5481-B336711F8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791A8A-8483-437A-1354-803132219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814AD3-DB73-05DE-BFDD-90222E916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2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C5257B-612D-BA7A-07D2-78D58E44A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277C71-A960-B31D-C2E8-50B8BDF78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731E0-BB2A-A762-5391-C5F1D6D97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47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09E3C-1F2B-3951-2005-A9B4372C2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4AC5C-4E45-E11D-2F3B-30BA15775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F202D0-369E-4FB3-19ED-5BC1257029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2CD51F-4D50-706C-7B15-61CBA0318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A4568-F70C-0817-CD48-3BC79F515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1C08A-8575-DF9C-7FC2-6CD8E3CE2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45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CE6AA-4EF0-D1B6-05A4-03869395B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430A6D-5EAB-C830-2B78-41B1404ADE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B8FF56-4C78-768A-476B-F43093E0E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03D96-D6A9-239B-288C-627AB7FBE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3CB6-DF6F-40F8-A29D-E33049AC60C5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75F79-60BF-1779-613A-0FA8478B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635FB-4B7A-FDB8-7722-5EA23C18A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1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870D7E-46D6-BD61-C910-17EE96E11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3CFCA-7EE2-9A1A-90BF-72FF85E22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848310-C53C-B182-59ED-D09B63F61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F03CB6-DF6F-40F8-A29D-E33049AC60C5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14D66-9108-1333-9899-3299969C69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97AF1-CDF1-7429-5DC9-F48FA1A16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2D94F0-02E1-4D88-9064-380A07DD9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6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2000D-9553-80FC-7BBD-230FC84C7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B04387-AABB-3ACC-F497-C0FB6761A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68"/>
            <a:ext cx="12192000" cy="57969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47652CD-F8EF-2BBD-41B1-8B84530403E2}"/>
              </a:ext>
            </a:extLst>
          </p:cNvPr>
          <p:cNvSpPr/>
          <p:nvPr/>
        </p:nvSpPr>
        <p:spPr>
          <a:xfrm>
            <a:off x="876656" y="1370508"/>
            <a:ext cx="10438687" cy="2242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474D34E-44D4-7404-EC02-AE5BB25E2E12}"/>
              </a:ext>
            </a:extLst>
          </p:cNvPr>
          <p:cNvSpPr/>
          <p:nvPr/>
        </p:nvSpPr>
        <p:spPr>
          <a:xfrm>
            <a:off x="1435211" y="2529477"/>
            <a:ext cx="9514844" cy="220980"/>
          </a:xfrm>
          <a:prstGeom prst="roundRect">
            <a:avLst/>
          </a:prstGeom>
          <a:solidFill>
            <a:srgbClr val="E7F0F9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31C3B0E-133E-0083-A3A5-77B879A2414A}"/>
              </a:ext>
            </a:extLst>
          </p:cNvPr>
          <p:cNvSpPr/>
          <p:nvPr/>
        </p:nvSpPr>
        <p:spPr>
          <a:xfrm>
            <a:off x="1435211" y="2277740"/>
            <a:ext cx="9514844" cy="220980"/>
          </a:xfrm>
          <a:prstGeom prst="roundRect">
            <a:avLst/>
          </a:prstGeom>
          <a:solidFill>
            <a:srgbClr val="FAEFDA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062467-009C-9709-1D58-1A3A6A0F9464}"/>
              </a:ext>
            </a:extLst>
          </p:cNvPr>
          <p:cNvSpPr txBox="1"/>
          <p:nvPr/>
        </p:nvSpPr>
        <p:spPr>
          <a:xfrm>
            <a:off x="944310" y="1469825"/>
            <a:ext cx="230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WV Hazard Library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7A477B-6AA8-082A-8973-EC0B3ADA5DDA}"/>
              </a:ext>
            </a:extLst>
          </p:cNvPr>
          <p:cNvSpPr txBox="1"/>
          <p:nvPr/>
        </p:nvSpPr>
        <p:spPr>
          <a:xfrm>
            <a:off x="1756430" y="2050393"/>
            <a:ext cx="706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Free Text: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A62CEB4-EA8A-FF43-61B7-88BB95B65820}"/>
              </a:ext>
            </a:extLst>
          </p:cNvPr>
          <p:cNvSpPr/>
          <p:nvPr/>
        </p:nvSpPr>
        <p:spPr>
          <a:xfrm>
            <a:off x="2425850" y="2050393"/>
            <a:ext cx="1828801" cy="19469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Search by keywords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655C85-079A-CD9C-617B-96DB12A94FE5}"/>
              </a:ext>
            </a:extLst>
          </p:cNvPr>
          <p:cNvSpPr txBox="1"/>
          <p:nvPr/>
        </p:nvSpPr>
        <p:spPr>
          <a:xfrm>
            <a:off x="1561300" y="2280302"/>
            <a:ext cx="9015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Major Group: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922F69-2F25-3E05-0D1E-3FA722046331}"/>
              </a:ext>
            </a:extLst>
          </p:cNvPr>
          <p:cNvSpPr txBox="1"/>
          <p:nvPr/>
        </p:nvSpPr>
        <p:spPr>
          <a:xfrm>
            <a:off x="1378991" y="2525825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Geographic Scale: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05A20F-6E6B-2BC3-DF78-FCC8ABAF09DE}"/>
              </a:ext>
            </a:extLst>
          </p:cNvPr>
          <p:cNvSpPr txBox="1"/>
          <p:nvPr/>
        </p:nvSpPr>
        <p:spPr>
          <a:xfrm>
            <a:off x="981340" y="1772796"/>
            <a:ext cx="1129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Search Options: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F6A45E-A43F-9F5C-C7AC-4BD5E14D1DB3}"/>
              </a:ext>
            </a:extLst>
          </p:cNvPr>
          <p:cNvGrpSpPr/>
          <p:nvPr/>
        </p:nvGrpSpPr>
        <p:grpSpPr>
          <a:xfrm>
            <a:off x="2425850" y="2289145"/>
            <a:ext cx="1828801" cy="194690"/>
            <a:chOff x="2196268" y="2456137"/>
            <a:chExt cx="1828801" cy="19469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CD794C3-FC06-3890-75A4-AD089B4953AB}"/>
                </a:ext>
              </a:extLst>
            </p:cNvPr>
            <p:cNvSpPr/>
            <p:nvPr/>
          </p:nvSpPr>
          <p:spPr>
            <a:xfrm>
              <a:off x="2196268" y="2456137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2B8180BB-F9D0-A290-A5DF-A730375BA324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D50E5E0-59E3-BBB4-4592-846CB8D6ADA0}"/>
              </a:ext>
            </a:extLst>
          </p:cNvPr>
          <p:cNvGrpSpPr/>
          <p:nvPr/>
        </p:nvGrpSpPr>
        <p:grpSpPr>
          <a:xfrm>
            <a:off x="2425850" y="2543784"/>
            <a:ext cx="1828801" cy="194690"/>
            <a:chOff x="2196268" y="2440233"/>
            <a:chExt cx="1828801" cy="19469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0B7FF44C-3BC6-709C-1F93-3765ED7CE902}"/>
                </a:ext>
              </a:extLst>
            </p:cNvPr>
            <p:cNvSpPr/>
            <p:nvPr/>
          </p:nvSpPr>
          <p:spPr>
            <a:xfrm>
              <a:off x="2196268" y="244023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60FAD080-0901-0097-DEBB-164AE120EB37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92F8F9B-82AC-919F-0C54-F92501F3283E}"/>
              </a:ext>
            </a:extLst>
          </p:cNvPr>
          <p:cNvSpPr txBox="1"/>
          <p:nvPr/>
        </p:nvSpPr>
        <p:spPr>
          <a:xfrm>
            <a:off x="4528345" y="2050393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Media Type: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7544B06-7D77-D20E-BBB8-F0A0045FF690}"/>
              </a:ext>
            </a:extLst>
          </p:cNvPr>
          <p:cNvGrpSpPr/>
          <p:nvPr/>
        </p:nvGrpSpPr>
        <p:grpSpPr>
          <a:xfrm>
            <a:off x="5585974" y="2044761"/>
            <a:ext cx="1828801" cy="194690"/>
            <a:chOff x="2196268" y="2460113"/>
            <a:chExt cx="1828801" cy="19469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910955C-41C9-27D9-36CC-D440FE80C99C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231B8335-2B68-2AC7-654C-D20E0355E5F8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30BA0F4-8F33-86BA-48B6-FD806C9FA8FA}"/>
              </a:ext>
            </a:extLst>
          </p:cNvPr>
          <p:cNvSpPr txBox="1"/>
          <p:nvPr/>
        </p:nvSpPr>
        <p:spPr>
          <a:xfrm>
            <a:off x="4537682" y="2280894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Category Name: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915A255-548A-6984-506A-01150D674A1A}"/>
              </a:ext>
            </a:extLst>
          </p:cNvPr>
          <p:cNvGrpSpPr/>
          <p:nvPr/>
        </p:nvGrpSpPr>
        <p:grpSpPr>
          <a:xfrm>
            <a:off x="5584541" y="2294869"/>
            <a:ext cx="1828801" cy="194690"/>
            <a:chOff x="2196268" y="2451484"/>
            <a:chExt cx="1828801" cy="19469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7F1C861B-E30F-2ACC-F1D7-6FF729D36611}"/>
                </a:ext>
              </a:extLst>
            </p:cNvPr>
            <p:cNvSpPr/>
            <p:nvPr/>
          </p:nvSpPr>
          <p:spPr>
            <a:xfrm>
              <a:off x="2196268" y="2451484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Major Group first</a:t>
              </a: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0A261966-07BD-0686-D13F-32EB1255F993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DBE89D8-1B41-A69B-E636-FBC615DA56B3}"/>
              </a:ext>
            </a:extLst>
          </p:cNvPr>
          <p:cNvSpPr txBox="1"/>
          <p:nvPr/>
        </p:nvSpPr>
        <p:spPr>
          <a:xfrm>
            <a:off x="4386470" y="2534047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Geographic Entity: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091C16A-0A82-CAF0-BA3A-2128F304C26C}"/>
              </a:ext>
            </a:extLst>
          </p:cNvPr>
          <p:cNvGrpSpPr/>
          <p:nvPr/>
        </p:nvGrpSpPr>
        <p:grpSpPr>
          <a:xfrm>
            <a:off x="5584541" y="2542622"/>
            <a:ext cx="1828801" cy="194690"/>
            <a:chOff x="2196268" y="2460113"/>
            <a:chExt cx="1828801" cy="19469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0FE4280D-5E29-9367-DA67-DC33AD374632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Scale first</a:t>
              </a:r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1FFAA4A6-4219-A2DF-1074-5614D3688976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0651AF4-D824-1482-D527-242858D3DCBF}"/>
              </a:ext>
            </a:extLst>
          </p:cNvPr>
          <p:cNvSpPr txBox="1"/>
          <p:nvPr/>
        </p:nvSpPr>
        <p:spPr>
          <a:xfrm>
            <a:off x="1378991" y="3014529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Author: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6EE5F43-FD8E-C1CA-333C-18AD82BCD2FE}"/>
              </a:ext>
            </a:extLst>
          </p:cNvPr>
          <p:cNvGrpSpPr/>
          <p:nvPr/>
        </p:nvGrpSpPr>
        <p:grpSpPr>
          <a:xfrm>
            <a:off x="2425850" y="3024906"/>
            <a:ext cx="1828801" cy="194690"/>
            <a:chOff x="2196268" y="2460113"/>
            <a:chExt cx="1828801" cy="19469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5CEA363-DAEB-1ECA-0769-5054381D606B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5C3DE309-3259-7193-E0B6-80476671C9E3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198750E-F3BC-C3A0-C684-F65AD56C04B8}"/>
              </a:ext>
            </a:extLst>
          </p:cNvPr>
          <p:cNvSpPr txBox="1"/>
          <p:nvPr/>
        </p:nvSpPr>
        <p:spPr>
          <a:xfrm>
            <a:off x="7871134" y="2280894"/>
            <a:ext cx="1196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Subcategory Name: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B465225-29D1-3C01-2DE6-2CA97978DA5B}"/>
              </a:ext>
            </a:extLst>
          </p:cNvPr>
          <p:cNvGrpSpPr/>
          <p:nvPr/>
        </p:nvGrpSpPr>
        <p:grpSpPr>
          <a:xfrm>
            <a:off x="9029523" y="2290679"/>
            <a:ext cx="1828801" cy="194690"/>
            <a:chOff x="2196268" y="2460113"/>
            <a:chExt cx="1828801" cy="19469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67B22BC-2E7B-FA9A-0C22-9E4F917EA61F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Category first</a:t>
              </a:r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EB4ECA52-4B28-3144-7AB7-E5DAAC3031AE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D9B5F12-E674-1FEE-FA6A-20F48309CE09}"/>
              </a:ext>
            </a:extLst>
          </p:cNvPr>
          <p:cNvSpPr txBox="1"/>
          <p:nvPr/>
        </p:nvSpPr>
        <p:spPr>
          <a:xfrm>
            <a:off x="7125573" y="2529381"/>
            <a:ext cx="1949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Include Statewide Extent: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92B2A3A-23CA-F4D5-CC05-F9C0AC4BE100}"/>
              </a:ext>
            </a:extLst>
          </p:cNvPr>
          <p:cNvSpPr txBox="1"/>
          <p:nvPr/>
        </p:nvSpPr>
        <p:spPr>
          <a:xfrm>
            <a:off x="1378991" y="2780554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Publication Year: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6C9BA2C-401F-97B6-087A-2DF843794F9B}"/>
              </a:ext>
            </a:extLst>
          </p:cNvPr>
          <p:cNvGrpSpPr/>
          <p:nvPr/>
        </p:nvGrpSpPr>
        <p:grpSpPr>
          <a:xfrm>
            <a:off x="2425850" y="2790931"/>
            <a:ext cx="1828801" cy="194690"/>
            <a:chOff x="2196268" y="2460113"/>
            <a:chExt cx="1828801" cy="19469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C99D8FA-9768-7AE4-C5F4-34F5B056D666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08EB71F5-B6B8-98C0-ABB7-C47AC3DC70BE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9157EE77-7CBC-9286-A0B8-6DEBED33E139}"/>
              </a:ext>
            </a:extLst>
          </p:cNvPr>
          <p:cNvSpPr txBox="1"/>
          <p:nvPr/>
        </p:nvSpPr>
        <p:spPr>
          <a:xfrm>
            <a:off x="4386470" y="2771156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Disaster Event: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CDC1C78-6701-7A74-2125-ED5B5FB21B1D}"/>
              </a:ext>
            </a:extLst>
          </p:cNvPr>
          <p:cNvGrpSpPr/>
          <p:nvPr/>
        </p:nvGrpSpPr>
        <p:grpSpPr>
          <a:xfrm>
            <a:off x="5584541" y="2781533"/>
            <a:ext cx="1828801" cy="194690"/>
            <a:chOff x="2196268" y="2460113"/>
            <a:chExt cx="1828801" cy="194690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85BF1006-5E29-807C-A4F0-84F8318807CC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FD3C55EE-4A89-6D74-7D5D-299527FF62C4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A18AE427-FCF1-6501-6929-E43152793C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15" y="3245090"/>
            <a:ext cx="1172153" cy="28316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D236CF4C-1525-197F-86CB-4B195A09A6B6}"/>
              </a:ext>
            </a:extLst>
          </p:cNvPr>
          <p:cNvSpPr txBox="1"/>
          <p:nvPr/>
        </p:nvSpPr>
        <p:spPr>
          <a:xfrm>
            <a:off x="2157469" y="1775365"/>
            <a:ext cx="605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Simple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DEEBC264-4E44-3AE5-0877-26DCAE242FF1}"/>
              </a:ext>
            </a:extLst>
          </p:cNvPr>
          <p:cNvSpPr/>
          <p:nvPr/>
        </p:nvSpPr>
        <p:spPr>
          <a:xfrm>
            <a:off x="2107412" y="1836619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5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AFF9A7-A4B2-03CF-DEC1-6451EA0340CC}"/>
              </a:ext>
            </a:extLst>
          </p:cNvPr>
          <p:cNvSpPr/>
          <p:nvPr/>
        </p:nvSpPr>
        <p:spPr>
          <a:xfrm>
            <a:off x="5655903" y="2997431"/>
            <a:ext cx="813929" cy="1946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starting year…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222FA5F-31DB-C215-535E-9F3728D258F8}"/>
              </a:ext>
            </a:extLst>
          </p:cNvPr>
          <p:cNvSpPr/>
          <p:nvPr/>
        </p:nvSpPr>
        <p:spPr>
          <a:xfrm>
            <a:off x="6531982" y="2995029"/>
            <a:ext cx="813929" cy="1946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ending year…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FD1132-A078-DFC7-0791-E56DA4ADE8E6}"/>
              </a:ext>
            </a:extLst>
          </p:cNvPr>
          <p:cNvSpPr txBox="1"/>
          <p:nvPr/>
        </p:nvSpPr>
        <p:spPr>
          <a:xfrm>
            <a:off x="2820880" y="1770698"/>
            <a:ext cx="739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effectLst/>
                <a:latin typeface="Open Sans" pitchFamily="2" charset="0"/>
              </a:rPr>
              <a:t>Standard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178E07-0B82-07CA-9B97-E67BD60654AB}"/>
              </a:ext>
            </a:extLst>
          </p:cNvPr>
          <p:cNvSpPr txBox="1"/>
          <p:nvPr/>
        </p:nvSpPr>
        <p:spPr>
          <a:xfrm>
            <a:off x="3675806" y="1772796"/>
            <a:ext cx="829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solidFill>
                  <a:schemeClr val="bg2">
                    <a:lumMod val="50000"/>
                  </a:schemeClr>
                </a:solidFill>
                <a:effectLst/>
                <a:latin typeface="Open Sans" pitchFamily="2" charset="0"/>
              </a:rPr>
              <a:t>Advanced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31492957-DD03-BFAC-1010-22C6AD768EBD}"/>
              </a:ext>
            </a:extLst>
          </p:cNvPr>
          <p:cNvSpPr/>
          <p:nvPr/>
        </p:nvSpPr>
        <p:spPr>
          <a:xfrm>
            <a:off x="3625749" y="1834050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C079783A-2539-44C7-351D-FDF0216F4595}"/>
              </a:ext>
            </a:extLst>
          </p:cNvPr>
          <p:cNvSpPr/>
          <p:nvPr/>
        </p:nvSpPr>
        <p:spPr>
          <a:xfrm>
            <a:off x="2762977" y="1827642"/>
            <a:ext cx="119641" cy="119641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5400" cmpd="dbl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444E1F9F-96B3-B902-0F49-0FDAAB9A3DAC}"/>
              </a:ext>
            </a:extLst>
          </p:cNvPr>
          <p:cNvSpPr/>
          <p:nvPr/>
        </p:nvSpPr>
        <p:spPr>
          <a:xfrm>
            <a:off x="9039942" y="2601684"/>
            <a:ext cx="78644" cy="7741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584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D5E9B-79CF-95C6-B3D1-49CAA75F9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24D049-154C-05D6-5DFC-9EF19A152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68"/>
            <a:ext cx="12192000" cy="57969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2928FD0-142C-D62F-58A2-E0DB431E9D5E}"/>
              </a:ext>
            </a:extLst>
          </p:cNvPr>
          <p:cNvSpPr/>
          <p:nvPr/>
        </p:nvSpPr>
        <p:spPr>
          <a:xfrm>
            <a:off x="876656" y="1370508"/>
            <a:ext cx="10438687" cy="2242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AA0655D-EB41-165E-7201-412E5676238D}"/>
              </a:ext>
            </a:extLst>
          </p:cNvPr>
          <p:cNvSpPr/>
          <p:nvPr/>
        </p:nvSpPr>
        <p:spPr>
          <a:xfrm>
            <a:off x="1435211" y="2529477"/>
            <a:ext cx="9514844" cy="220980"/>
          </a:xfrm>
          <a:prstGeom prst="roundRect">
            <a:avLst/>
          </a:prstGeom>
          <a:solidFill>
            <a:srgbClr val="E7F0F9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D057C54-AFAA-E343-8435-FA4EAC911E03}"/>
              </a:ext>
            </a:extLst>
          </p:cNvPr>
          <p:cNvSpPr/>
          <p:nvPr/>
        </p:nvSpPr>
        <p:spPr>
          <a:xfrm>
            <a:off x="1435211" y="2277740"/>
            <a:ext cx="9514844" cy="220980"/>
          </a:xfrm>
          <a:prstGeom prst="roundRect">
            <a:avLst/>
          </a:prstGeom>
          <a:solidFill>
            <a:srgbClr val="FAEFDA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AE5D1A-2765-B127-2B21-05BD158D3509}"/>
              </a:ext>
            </a:extLst>
          </p:cNvPr>
          <p:cNvSpPr txBox="1"/>
          <p:nvPr/>
        </p:nvSpPr>
        <p:spPr>
          <a:xfrm>
            <a:off x="944310" y="1469825"/>
            <a:ext cx="230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WV Hazard Library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4772EE-0DB5-668F-B703-FB36D60A1611}"/>
              </a:ext>
            </a:extLst>
          </p:cNvPr>
          <p:cNvSpPr txBox="1"/>
          <p:nvPr/>
        </p:nvSpPr>
        <p:spPr>
          <a:xfrm>
            <a:off x="1756430" y="2050393"/>
            <a:ext cx="706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Free Text: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EE9CA2-F81A-CBDE-44AB-D3D8029140DF}"/>
              </a:ext>
            </a:extLst>
          </p:cNvPr>
          <p:cNvSpPr/>
          <p:nvPr/>
        </p:nvSpPr>
        <p:spPr>
          <a:xfrm>
            <a:off x="2425850" y="2050393"/>
            <a:ext cx="1828801" cy="19469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Search by keywords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E68FA9-33BA-03BA-80A0-49297498C04C}"/>
              </a:ext>
            </a:extLst>
          </p:cNvPr>
          <p:cNvSpPr txBox="1"/>
          <p:nvPr/>
        </p:nvSpPr>
        <p:spPr>
          <a:xfrm>
            <a:off x="1561300" y="2280302"/>
            <a:ext cx="9015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Major Group: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736FDF-6CE9-A3BF-A99E-ED1C0FCD1991}"/>
              </a:ext>
            </a:extLst>
          </p:cNvPr>
          <p:cNvSpPr txBox="1"/>
          <p:nvPr/>
        </p:nvSpPr>
        <p:spPr>
          <a:xfrm>
            <a:off x="1378991" y="2525825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Geographic Scale: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38E039-4B88-CCF7-1468-298E74D665C4}"/>
              </a:ext>
            </a:extLst>
          </p:cNvPr>
          <p:cNvSpPr txBox="1"/>
          <p:nvPr/>
        </p:nvSpPr>
        <p:spPr>
          <a:xfrm>
            <a:off x="981340" y="1772796"/>
            <a:ext cx="1129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Search Options: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8535A2A-646F-9171-6258-E902A154D941}"/>
              </a:ext>
            </a:extLst>
          </p:cNvPr>
          <p:cNvGrpSpPr/>
          <p:nvPr/>
        </p:nvGrpSpPr>
        <p:grpSpPr>
          <a:xfrm>
            <a:off x="2425850" y="2289145"/>
            <a:ext cx="1828801" cy="194690"/>
            <a:chOff x="2196268" y="2456137"/>
            <a:chExt cx="1828801" cy="19469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BC1EDFB-0E3D-DF15-F108-FE854D1E3F94}"/>
                </a:ext>
              </a:extLst>
            </p:cNvPr>
            <p:cNvSpPr/>
            <p:nvPr/>
          </p:nvSpPr>
          <p:spPr>
            <a:xfrm>
              <a:off x="2196268" y="2456137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F338B28D-4D92-D827-0018-D0F3A4ADC1B2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1C4B254-775E-3AD3-0D07-DF52B6486A56}"/>
              </a:ext>
            </a:extLst>
          </p:cNvPr>
          <p:cNvGrpSpPr/>
          <p:nvPr/>
        </p:nvGrpSpPr>
        <p:grpSpPr>
          <a:xfrm>
            <a:off x="2425850" y="2543784"/>
            <a:ext cx="1828801" cy="194690"/>
            <a:chOff x="2196268" y="2440233"/>
            <a:chExt cx="1828801" cy="19469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F193D9D-665D-69F5-27C2-C519B7F6AB47}"/>
                </a:ext>
              </a:extLst>
            </p:cNvPr>
            <p:cNvSpPr/>
            <p:nvPr/>
          </p:nvSpPr>
          <p:spPr>
            <a:xfrm>
              <a:off x="2196268" y="244023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D1D6EFFB-4121-CCDE-03F3-1B4F930D4011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CB9DE99-D3CE-7C1E-79A4-221163829739}"/>
              </a:ext>
            </a:extLst>
          </p:cNvPr>
          <p:cNvSpPr txBox="1"/>
          <p:nvPr/>
        </p:nvSpPr>
        <p:spPr>
          <a:xfrm>
            <a:off x="4528345" y="2050393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Media Type: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D982010-B48D-78C1-2C37-B7DA6E08136C}"/>
              </a:ext>
            </a:extLst>
          </p:cNvPr>
          <p:cNvGrpSpPr/>
          <p:nvPr/>
        </p:nvGrpSpPr>
        <p:grpSpPr>
          <a:xfrm>
            <a:off x="5585974" y="2044761"/>
            <a:ext cx="1828801" cy="194690"/>
            <a:chOff x="2196268" y="2460113"/>
            <a:chExt cx="1828801" cy="19469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8CAB0740-23E1-9A93-936A-A13F2F8B62AB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208C0954-C88C-2267-D2D7-95F3D6C87A2B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2B091E0-1D6D-75B7-9E57-74119EF6F1DE}"/>
              </a:ext>
            </a:extLst>
          </p:cNvPr>
          <p:cNvSpPr txBox="1"/>
          <p:nvPr/>
        </p:nvSpPr>
        <p:spPr>
          <a:xfrm>
            <a:off x="4537682" y="2280894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Category Name: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39898B8-3D0F-8971-8CDA-43D621E0C28B}"/>
              </a:ext>
            </a:extLst>
          </p:cNvPr>
          <p:cNvGrpSpPr/>
          <p:nvPr/>
        </p:nvGrpSpPr>
        <p:grpSpPr>
          <a:xfrm>
            <a:off x="5584541" y="2294869"/>
            <a:ext cx="1828801" cy="194690"/>
            <a:chOff x="2196268" y="2451484"/>
            <a:chExt cx="1828801" cy="19469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967E33F-4E06-739D-B04E-D0A8344A7204}"/>
                </a:ext>
              </a:extLst>
            </p:cNvPr>
            <p:cNvSpPr/>
            <p:nvPr/>
          </p:nvSpPr>
          <p:spPr>
            <a:xfrm>
              <a:off x="2196268" y="2451484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Major Group first</a:t>
              </a: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FE8CF634-89E4-9752-136C-3DA6A88ECBB3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49BFFBC-6EC2-B41E-74E4-B5BEAC25AAE5}"/>
              </a:ext>
            </a:extLst>
          </p:cNvPr>
          <p:cNvSpPr txBox="1"/>
          <p:nvPr/>
        </p:nvSpPr>
        <p:spPr>
          <a:xfrm>
            <a:off x="4440803" y="2534047"/>
            <a:ext cx="11807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Geographic Entity: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91B5FAB-C322-6791-5B58-107DE5EC2B64}"/>
              </a:ext>
            </a:extLst>
          </p:cNvPr>
          <p:cNvGrpSpPr/>
          <p:nvPr/>
        </p:nvGrpSpPr>
        <p:grpSpPr>
          <a:xfrm>
            <a:off x="5584541" y="2542622"/>
            <a:ext cx="1828801" cy="194690"/>
            <a:chOff x="2196268" y="2460113"/>
            <a:chExt cx="1828801" cy="19469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6675F91C-8BA4-2BBF-FF4F-3E39431357C0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Scale first</a:t>
              </a:r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2D746EAE-F0F2-7382-6B87-FB74D179A680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00BCC7F-C25F-828B-ED17-E658F4F934AE}"/>
              </a:ext>
            </a:extLst>
          </p:cNvPr>
          <p:cNvSpPr txBox="1"/>
          <p:nvPr/>
        </p:nvSpPr>
        <p:spPr>
          <a:xfrm>
            <a:off x="1378991" y="3014529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800" b="1" dirty="0">
                <a:solidFill>
                  <a:srgbClr val="000000"/>
                </a:solidFill>
                <a:latin typeface="Open Sans" pitchFamily="2" charset="0"/>
              </a:rPr>
              <a:t>Author: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16191A0-B09E-4687-A932-E02C51838F8F}"/>
              </a:ext>
            </a:extLst>
          </p:cNvPr>
          <p:cNvGrpSpPr/>
          <p:nvPr/>
        </p:nvGrpSpPr>
        <p:grpSpPr>
          <a:xfrm>
            <a:off x="2425850" y="3024906"/>
            <a:ext cx="1828801" cy="194690"/>
            <a:chOff x="2196268" y="2460113"/>
            <a:chExt cx="1828801" cy="19469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E7CDB12D-496A-2470-51D6-D7B04D8F203C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FFB7E077-E682-AC9F-D523-1F7806BDB88A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93FDE0E1-DA8B-305D-AA21-54F571F5ED37}"/>
              </a:ext>
            </a:extLst>
          </p:cNvPr>
          <p:cNvSpPr txBox="1"/>
          <p:nvPr/>
        </p:nvSpPr>
        <p:spPr>
          <a:xfrm>
            <a:off x="7871134" y="2280894"/>
            <a:ext cx="1196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Subcategory Name: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0FF0218-01F6-DE59-2115-FBBF01EC5172}"/>
              </a:ext>
            </a:extLst>
          </p:cNvPr>
          <p:cNvGrpSpPr/>
          <p:nvPr/>
        </p:nvGrpSpPr>
        <p:grpSpPr>
          <a:xfrm>
            <a:off x="9029523" y="2290679"/>
            <a:ext cx="1828801" cy="194690"/>
            <a:chOff x="2196268" y="2460113"/>
            <a:chExt cx="1828801" cy="19469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C2FF21FB-FD04-2CB4-A3A9-C336B347F030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Category first</a:t>
              </a:r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467EB2EA-90DE-632E-5E5D-01A6C7C09ED3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1D85898D-0E58-CD8A-B820-681A3FD3DBFB}"/>
              </a:ext>
            </a:extLst>
          </p:cNvPr>
          <p:cNvSpPr txBox="1"/>
          <p:nvPr/>
        </p:nvSpPr>
        <p:spPr>
          <a:xfrm>
            <a:off x="7125573" y="2529381"/>
            <a:ext cx="1949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Include Statewide Extent: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86A90F-59AC-93E8-6FE5-1027E3B46A20}"/>
              </a:ext>
            </a:extLst>
          </p:cNvPr>
          <p:cNvSpPr txBox="1"/>
          <p:nvPr/>
        </p:nvSpPr>
        <p:spPr>
          <a:xfrm>
            <a:off x="1378991" y="2780554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Publication Year: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2A439DC-08DF-D83D-1438-674418A7B1F3}"/>
              </a:ext>
            </a:extLst>
          </p:cNvPr>
          <p:cNvGrpSpPr/>
          <p:nvPr/>
        </p:nvGrpSpPr>
        <p:grpSpPr>
          <a:xfrm>
            <a:off x="2425850" y="2790931"/>
            <a:ext cx="1828801" cy="194690"/>
            <a:chOff x="2196268" y="2460113"/>
            <a:chExt cx="1828801" cy="19469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271E5BF9-A5C2-78A2-89A0-BC00F016C800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B344E92E-A1EA-6DBA-7575-A94029DBB659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AD2ED1E6-B269-D6F0-5110-734B574885E7}"/>
              </a:ext>
            </a:extLst>
          </p:cNvPr>
          <p:cNvSpPr txBox="1"/>
          <p:nvPr/>
        </p:nvSpPr>
        <p:spPr>
          <a:xfrm>
            <a:off x="4386470" y="2771156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Disaster Event: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F529991-40F3-301F-588E-60B12425F91B}"/>
              </a:ext>
            </a:extLst>
          </p:cNvPr>
          <p:cNvGrpSpPr/>
          <p:nvPr/>
        </p:nvGrpSpPr>
        <p:grpSpPr>
          <a:xfrm>
            <a:off x="5584541" y="2781533"/>
            <a:ext cx="1828801" cy="194690"/>
            <a:chOff x="2196268" y="2460113"/>
            <a:chExt cx="1828801" cy="194690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575914CF-4741-ECC7-01C1-DFCC92FD89BF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AE64B0EC-9A31-367A-314F-8129E82A0094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925045F5-6635-5DA7-50FC-B180FA1F1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15" y="3245090"/>
            <a:ext cx="1172153" cy="28316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E949C182-E81A-0D8E-CD60-0BBF5E60FA71}"/>
              </a:ext>
            </a:extLst>
          </p:cNvPr>
          <p:cNvSpPr txBox="1"/>
          <p:nvPr/>
        </p:nvSpPr>
        <p:spPr>
          <a:xfrm>
            <a:off x="2157469" y="1775365"/>
            <a:ext cx="605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Simple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BBD55D8D-C1BD-924A-A8A6-23E571564456}"/>
              </a:ext>
            </a:extLst>
          </p:cNvPr>
          <p:cNvSpPr/>
          <p:nvPr/>
        </p:nvSpPr>
        <p:spPr>
          <a:xfrm>
            <a:off x="2107412" y="1836619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5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D34B37-0DC3-D7E6-4F42-0CEDE9C5080E}"/>
              </a:ext>
            </a:extLst>
          </p:cNvPr>
          <p:cNvSpPr/>
          <p:nvPr/>
        </p:nvSpPr>
        <p:spPr>
          <a:xfrm>
            <a:off x="5655903" y="2997431"/>
            <a:ext cx="813929" cy="1946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starting year…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04577AE-4E85-570A-28FA-A87E3EAD656D}"/>
              </a:ext>
            </a:extLst>
          </p:cNvPr>
          <p:cNvSpPr/>
          <p:nvPr/>
        </p:nvSpPr>
        <p:spPr>
          <a:xfrm>
            <a:off x="6531982" y="2995029"/>
            <a:ext cx="813929" cy="1946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ending year…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8F2AC9-C284-85E3-9928-7F5C49EAAB75}"/>
              </a:ext>
            </a:extLst>
          </p:cNvPr>
          <p:cNvSpPr txBox="1"/>
          <p:nvPr/>
        </p:nvSpPr>
        <p:spPr>
          <a:xfrm>
            <a:off x="2820880" y="1770698"/>
            <a:ext cx="739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effectLst/>
                <a:latin typeface="Open Sans" pitchFamily="2" charset="0"/>
              </a:rPr>
              <a:t>Standard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BCC675-571C-55DA-F94B-434E51DABA35}"/>
              </a:ext>
            </a:extLst>
          </p:cNvPr>
          <p:cNvSpPr txBox="1"/>
          <p:nvPr/>
        </p:nvSpPr>
        <p:spPr>
          <a:xfrm>
            <a:off x="3675806" y="1772796"/>
            <a:ext cx="829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solidFill>
                  <a:schemeClr val="bg2">
                    <a:lumMod val="50000"/>
                  </a:schemeClr>
                </a:solidFill>
                <a:effectLst/>
                <a:latin typeface="Open Sans" pitchFamily="2" charset="0"/>
              </a:rPr>
              <a:t>Advanced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05F077F-01EA-EF95-9E7F-C94992AE7ACE}"/>
              </a:ext>
            </a:extLst>
          </p:cNvPr>
          <p:cNvSpPr/>
          <p:nvPr/>
        </p:nvSpPr>
        <p:spPr>
          <a:xfrm>
            <a:off x="3625749" y="1834050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43304B1-ED72-53DB-836A-9E945CBF448C}"/>
              </a:ext>
            </a:extLst>
          </p:cNvPr>
          <p:cNvSpPr/>
          <p:nvPr/>
        </p:nvSpPr>
        <p:spPr>
          <a:xfrm>
            <a:off x="2762977" y="1827642"/>
            <a:ext cx="119641" cy="119641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5400" cmpd="dbl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74BF0014-2A3D-7CF3-8E67-D9679C1CFDFD}"/>
              </a:ext>
            </a:extLst>
          </p:cNvPr>
          <p:cNvSpPr/>
          <p:nvPr/>
        </p:nvSpPr>
        <p:spPr>
          <a:xfrm>
            <a:off x="9039942" y="2601684"/>
            <a:ext cx="78644" cy="7741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6EFACF-71B4-6D1B-7D12-152D0C740C7D}"/>
              </a:ext>
            </a:extLst>
          </p:cNvPr>
          <p:cNvSpPr/>
          <p:nvPr/>
        </p:nvSpPr>
        <p:spPr>
          <a:xfrm>
            <a:off x="5592741" y="2979290"/>
            <a:ext cx="1828801" cy="2381749"/>
          </a:xfrm>
          <a:prstGeom prst="rect">
            <a:avLst/>
          </a:prstGeom>
          <a:solidFill>
            <a:schemeClr val="bg1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chemeClr val="tx1"/>
                </a:solidFill>
              </a:rPr>
              <a:t>   1870 September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1888 July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1916 August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1932 July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1937 January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1943 August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1950 June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1961 July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1972 February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1977 April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1985 November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2001 July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2016 June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2021 July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2021 March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2023 August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2024 April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2025 February Flood</a:t>
            </a:r>
          </a:p>
          <a:p>
            <a:r>
              <a:rPr lang="en-US" sz="800" dirty="0">
                <a:solidFill>
                  <a:schemeClr val="tx1"/>
                </a:solidFill>
              </a:rPr>
              <a:t>   2025 June Flood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7EEC603-3A96-740A-4B95-99724C3093D5}"/>
              </a:ext>
            </a:extLst>
          </p:cNvPr>
          <p:cNvSpPr/>
          <p:nvPr/>
        </p:nvSpPr>
        <p:spPr>
          <a:xfrm>
            <a:off x="5636321" y="3031090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2E1BB55-7057-3DF3-743F-98818B6A9A8D}"/>
              </a:ext>
            </a:extLst>
          </p:cNvPr>
          <p:cNvSpPr/>
          <p:nvPr/>
        </p:nvSpPr>
        <p:spPr>
          <a:xfrm>
            <a:off x="5636321" y="3152979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92E85B6-5D67-45CF-C7D7-F3E025D1FAAB}"/>
              </a:ext>
            </a:extLst>
          </p:cNvPr>
          <p:cNvSpPr/>
          <p:nvPr/>
        </p:nvSpPr>
        <p:spPr>
          <a:xfrm>
            <a:off x="5636321" y="3273069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0CCE947-83CB-0373-052F-4EC08B52A54C}"/>
              </a:ext>
            </a:extLst>
          </p:cNvPr>
          <p:cNvSpPr/>
          <p:nvPr/>
        </p:nvSpPr>
        <p:spPr>
          <a:xfrm>
            <a:off x="5636321" y="3394958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B89471F-59D1-96E2-0C60-807EC04994A0}"/>
              </a:ext>
            </a:extLst>
          </p:cNvPr>
          <p:cNvSpPr/>
          <p:nvPr/>
        </p:nvSpPr>
        <p:spPr>
          <a:xfrm>
            <a:off x="5636321" y="3521900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0823262-5C61-686B-B631-16544D337C49}"/>
              </a:ext>
            </a:extLst>
          </p:cNvPr>
          <p:cNvSpPr/>
          <p:nvPr/>
        </p:nvSpPr>
        <p:spPr>
          <a:xfrm>
            <a:off x="5636321" y="3643789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9F4FD01-FBB5-9EBA-1FFE-3B3561A40A4F}"/>
              </a:ext>
            </a:extLst>
          </p:cNvPr>
          <p:cNvSpPr/>
          <p:nvPr/>
        </p:nvSpPr>
        <p:spPr>
          <a:xfrm>
            <a:off x="5636321" y="3770451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DDF1A88F-0187-90EE-79E9-E82EB92B4FDD}"/>
              </a:ext>
            </a:extLst>
          </p:cNvPr>
          <p:cNvSpPr/>
          <p:nvPr/>
        </p:nvSpPr>
        <p:spPr>
          <a:xfrm>
            <a:off x="5636321" y="3892340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1F9BA7B-86A0-823B-47D0-752FC61488A2}"/>
              </a:ext>
            </a:extLst>
          </p:cNvPr>
          <p:cNvSpPr/>
          <p:nvPr/>
        </p:nvSpPr>
        <p:spPr>
          <a:xfrm>
            <a:off x="5636321" y="4014229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22CC51A1-77D4-8FA5-C237-AE479ABB4B8A}"/>
              </a:ext>
            </a:extLst>
          </p:cNvPr>
          <p:cNvSpPr/>
          <p:nvPr/>
        </p:nvSpPr>
        <p:spPr>
          <a:xfrm>
            <a:off x="5636321" y="4136118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4A0F0602-9431-9D11-B7EF-25526AB41E67}"/>
              </a:ext>
            </a:extLst>
          </p:cNvPr>
          <p:cNvSpPr/>
          <p:nvPr/>
        </p:nvSpPr>
        <p:spPr>
          <a:xfrm>
            <a:off x="5636321" y="4258007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2CDDECF5-B574-6D7B-7CB5-E9ED83A7CB50}"/>
              </a:ext>
            </a:extLst>
          </p:cNvPr>
          <p:cNvSpPr/>
          <p:nvPr/>
        </p:nvSpPr>
        <p:spPr>
          <a:xfrm>
            <a:off x="5636321" y="4379896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9D1102E9-B546-C2DE-08A7-B373214E0154}"/>
              </a:ext>
            </a:extLst>
          </p:cNvPr>
          <p:cNvSpPr/>
          <p:nvPr/>
        </p:nvSpPr>
        <p:spPr>
          <a:xfrm>
            <a:off x="5636321" y="4501785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C97E8530-ED08-B683-CAF6-765C5EDDB879}"/>
              </a:ext>
            </a:extLst>
          </p:cNvPr>
          <p:cNvSpPr/>
          <p:nvPr/>
        </p:nvSpPr>
        <p:spPr>
          <a:xfrm>
            <a:off x="5636321" y="4623674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636CC005-283E-2B9B-E3C4-6F1879692547}"/>
              </a:ext>
            </a:extLst>
          </p:cNvPr>
          <p:cNvSpPr/>
          <p:nvPr/>
        </p:nvSpPr>
        <p:spPr>
          <a:xfrm>
            <a:off x="5636321" y="4745563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E530DCE0-D276-D4CE-694F-8495EB17F3EA}"/>
              </a:ext>
            </a:extLst>
          </p:cNvPr>
          <p:cNvSpPr/>
          <p:nvPr/>
        </p:nvSpPr>
        <p:spPr>
          <a:xfrm>
            <a:off x="5636321" y="4867452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DA30DDBF-D15A-DB3A-C224-D20E61718C5B}"/>
              </a:ext>
            </a:extLst>
          </p:cNvPr>
          <p:cNvSpPr/>
          <p:nvPr/>
        </p:nvSpPr>
        <p:spPr>
          <a:xfrm>
            <a:off x="5636321" y="4989341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304774D8-F169-A833-E163-0931F0DEDAD7}"/>
              </a:ext>
            </a:extLst>
          </p:cNvPr>
          <p:cNvSpPr/>
          <p:nvPr/>
        </p:nvSpPr>
        <p:spPr>
          <a:xfrm>
            <a:off x="5636321" y="5111230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3D5B6F39-BD36-CD0F-872C-A7E7372C5273}"/>
              </a:ext>
            </a:extLst>
          </p:cNvPr>
          <p:cNvSpPr/>
          <p:nvPr/>
        </p:nvSpPr>
        <p:spPr>
          <a:xfrm>
            <a:off x="5636321" y="5226470"/>
            <a:ext cx="78644" cy="77419"/>
          </a:xfrm>
          <a:prstGeom prst="round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033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B03E3-8665-7F21-3987-0EE67FFB6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9AF46D-6796-9182-18E9-66F7A1B69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68"/>
            <a:ext cx="12192000" cy="57969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2772A68-47F8-E9F4-C6B7-5F33E37899C0}"/>
              </a:ext>
            </a:extLst>
          </p:cNvPr>
          <p:cNvSpPr/>
          <p:nvPr/>
        </p:nvSpPr>
        <p:spPr>
          <a:xfrm>
            <a:off x="876656" y="1370508"/>
            <a:ext cx="10438687" cy="2242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881FE3F-C682-6C66-094D-789C2B5FD097}"/>
              </a:ext>
            </a:extLst>
          </p:cNvPr>
          <p:cNvSpPr/>
          <p:nvPr/>
        </p:nvSpPr>
        <p:spPr>
          <a:xfrm>
            <a:off x="1435211" y="2529477"/>
            <a:ext cx="9514844" cy="220980"/>
          </a:xfrm>
          <a:prstGeom prst="roundRect">
            <a:avLst/>
          </a:prstGeom>
          <a:solidFill>
            <a:srgbClr val="E7F0F9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9845C21-44DB-7DDA-8AB8-C74622048C6D}"/>
              </a:ext>
            </a:extLst>
          </p:cNvPr>
          <p:cNvSpPr/>
          <p:nvPr/>
        </p:nvSpPr>
        <p:spPr>
          <a:xfrm>
            <a:off x="1435211" y="2277740"/>
            <a:ext cx="9514844" cy="220980"/>
          </a:xfrm>
          <a:prstGeom prst="roundRect">
            <a:avLst/>
          </a:prstGeom>
          <a:solidFill>
            <a:srgbClr val="FAEED6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06ECA-58B8-943A-2DC7-C5417C35DE78}"/>
              </a:ext>
            </a:extLst>
          </p:cNvPr>
          <p:cNvSpPr txBox="1"/>
          <p:nvPr/>
        </p:nvSpPr>
        <p:spPr>
          <a:xfrm>
            <a:off x="944310" y="1469825"/>
            <a:ext cx="230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WV Hazard Library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35D5A4-05F3-7C72-9C8F-BB7E65E1D6C7}"/>
              </a:ext>
            </a:extLst>
          </p:cNvPr>
          <p:cNvSpPr txBox="1"/>
          <p:nvPr/>
        </p:nvSpPr>
        <p:spPr>
          <a:xfrm>
            <a:off x="1756430" y="2050393"/>
            <a:ext cx="706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Free Text: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FE53DB-A012-02BB-574E-467D60212C58}"/>
              </a:ext>
            </a:extLst>
          </p:cNvPr>
          <p:cNvSpPr/>
          <p:nvPr/>
        </p:nvSpPr>
        <p:spPr>
          <a:xfrm>
            <a:off x="2425850" y="2050393"/>
            <a:ext cx="1828801" cy="19469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Search by keywords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6210A-EE69-A8B4-6290-B8F267BEEAAF}"/>
              </a:ext>
            </a:extLst>
          </p:cNvPr>
          <p:cNvSpPr txBox="1"/>
          <p:nvPr/>
        </p:nvSpPr>
        <p:spPr>
          <a:xfrm>
            <a:off x="1561300" y="2280302"/>
            <a:ext cx="9015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Major Group: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3EED1D-5726-8AEE-F8AB-844A0BED12F3}"/>
              </a:ext>
            </a:extLst>
          </p:cNvPr>
          <p:cNvSpPr txBox="1"/>
          <p:nvPr/>
        </p:nvSpPr>
        <p:spPr>
          <a:xfrm>
            <a:off x="1378991" y="2525825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Geographic Scale: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1731A7-6197-45EF-B597-AE48D9B04BC6}"/>
              </a:ext>
            </a:extLst>
          </p:cNvPr>
          <p:cNvSpPr txBox="1"/>
          <p:nvPr/>
        </p:nvSpPr>
        <p:spPr>
          <a:xfrm>
            <a:off x="981340" y="1772796"/>
            <a:ext cx="1129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Search Options: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75735DD-7E45-3359-AAEF-5347A7EC3029}"/>
              </a:ext>
            </a:extLst>
          </p:cNvPr>
          <p:cNvGrpSpPr/>
          <p:nvPr/>
        </p:nvGrpSpPr>
        <p:grpSpPr>
          <a:xfrm>
            <a:off x="2425850" y="2289145"/>
            <a:ext cx="1828801" cy="194690"/>
            <a:chOff x="2196268" y="2456137"/>
            <a:chExt cx="1828801" cy="19469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56C87F1-2B27-656B-E350-02082CFB65FA}"/>
                </a:ext>
              </a:extLst>
            </p:cNvPr>
            <p:cNvSpPr/>
            <p:nvPr/>
          </p:nvSpPr>
          <p:spPr>
            <a:xfrm>
              <a:off x="2196268" y="2456137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4DF75759-B7CE-F7C1-3183-4F300FFB5D25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C4785C2-EEA4-D123-EB68-4BA900C71B1B}"/>
              </a:ext>
            </a:extLst>
          </p:cNvPr>
          <p:cNvGrpSpPr/>
          <p:nvPr/>
        </p:nvGrpSpPr>
        <p:grpSpPr>
          <a:xfrm>
            <a:off x="2425850" y="2543784"/>
            <a:ext cx="1828801" cy="194690"/>
            <a:chOff x="2196268" y="2440233"/>
            <a:chExt cx="1828801" cy="19469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14A02AB6-778A-D2AF-3582-DC50DCF321DF}"/>
                </a:ext>
              </a:extLst>
            </p:cNvPr>
            <p:cNvSpPr/>
            <p:nvPr/>
          </p:nvSpPr>
          <p:spPr>
            <a:xfrm>
              <a:off x="2196268" y="244023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3715E148-3A3C-0B25-ADA0-873657B0A549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4E94F064-A6B1-39F4-65B1-8F472AD2FD2D}"/>
              </a:ext>
            </a:extLst>
          </p:cNvPr>
          <p:cNvSpPr txBox="1"/>
          <p:nvPr/>
        </p:nvSpPr>
        <p:spPr>
          <a:xfrm>
            <a:off x="4528345" y="2050393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Media Type: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417C2F7-6A67-544F-0E6E-F3ECDA15A468}"/>
              </a:ext>
            </a:extLst>
          </p:cNvPr>
          <p:cNvGrpSpPr/>
          <p:nvPr/>
        </p:nvGrpSpPr>
        <p:grpSpPr>
          <a:xfrm>
            <a:off x="5585974" y="2044761"/>
            <a:ext cx="1828801" cy="194690"/>
            <a:chOff x="2196268" y="2460113"/>
            <a:chExt cx="1828801" cy="19469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2EA4FEE8-9FA7-6CCB-1D87-CF7D51FE965B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1A2E708C-09A2-2A3C-BC3F-99ACAFA9946D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4F1BBE5-2B47-4EC3-AB30-F9F7E72A8DCC}"/>
              </a:ext>
            </a:extLst>
          </p:cNvPr>
          <p:cNvSpPr txBox="1"/>
          <p:nvPr/>
        </p:nvSpPr>
        <p:spPr>
          <a:xfrm>
            <a:off x="4537682" y="2280894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Category Name: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5C1C477-4F4D-4A99-E310-B7B845796467}"/>
              </a:ext>
            </a:extLst>
          </p:cNvPr>
          <p:cNvGrpSpPr/>
          <p:nvPr/>
        </p:nvGrpSpPr>
        <p:grpSpPr>
          <a:xfrm>
            <a:off x="5584541" y="2294869"/>
            <a:ext cx="1828801" cy="194690"/>
            <a:chOff x="2196268" y="2451484"/>
            <a:chExt cx="1828801" cy="19469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DB6A0D34-2693-D6F2-A3DA-A535AA55D911}"/>
                </a:ext>
              </a:extLst>
            </p:cNvPr>
            <p:cNvSpPr/>
            <p:nvPr/>
          </p:nvSpPr>
          <p:spPr>
            <a:xfrm>
              <a:off x="2196268" y="2451484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Major Group first</a:t>
              </a: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CD8FF450-0E3B-C86C-139F-8827B09D4766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320D2F1-997F-6F32-8C7D-E66909D3A7E8}"/>
              </a:ext>
            </a:extLst>
          </p:cNvPr>
          <p:cNvSpPr txBox="1"/>
          <p:nvPr/>
        </p:nvSpPr>
        <p:spPr>
          <a:xfrm>
            <a:off x="4386470" y="2534047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Geographic Entity: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0D262AB-1FDC-8E7D-A0A7-D70162453396}"/>
              </a:ext>
            </a:extLst>
          </p:cNvPr>
          <p:cNvGrpSpPr/>
          <p:nvPr/>
        </p:nvGrpSpPr>
        <p:grpSpPr>
          <a:xfrm>
            <a:off x="5584541" y="2542622"/>
            <a:ext cx="1828801" cy="194690"/>
            <a:chOff x="2196268" y="2460113"/>
            <a:chExt cx="1828801" cy="19469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704D1C73-E9ED-2704-2D90-D86CCF138EB5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Scale first</a:t>
              </a:r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881586DD-4AE8-AF27-A041-4F88AC9B38F9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DC3773E-1FB4-05C6-1724-834DFBE2416D}"/>
              </a:ext>
            </a:extLst>
          </p:cNvPr>
          <p:cNvSpPr txBox="1"/>
          <p:nvPr/>
        </p:nvSpPr>
        <p:spPr>
          <a:xfrm>
            <a:off x="1378991" y="3014529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800" b="1" dirty="0">
                <a:solidFill>
                  <a:srgbClr val="000000"/>
                </a:solidFill>
                <a:latin typeface="Open Sans" pitchFamily="2" charset="0"/>
              </a:rPr>
              <a:t>Author: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1CF3FFF-DE02-83FA-D2BE-A5069BCF8F5F}"/>
              </a:ext>
            </a:extLst>
          </p:cNvPr>
          <p:cNvGrpSpPr/>
          <p:nvPr/>
        </p:nvGrpSpPr>
        <p:grpSpPr>
          <a:xfrm>
            <a:off x="2425850" y="3024906"/>
            <a:ext cx="1828801" cy="194690"/>
            <a:chOff x="2196268" y="2460113"/>
            <a:chExt cx="1828801" cy="19469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8D542EB7-4F7E-0FB0-44BF-4F8C8FCD692B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573D0C1E-AF2C-8313-0E0F-CD7B14CE1CC3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A9D5B21-77F1-B817-4380-5F79F0846586}"/>
              </a:ext>
            </a:extLst>
          </p:cNvPr>
          <p:cNvSpPr txBox="1"/>
          <p:nvPr/>
        </p:nvSpPr>
        <p:spPr>
          <a:xfrm>
            <a:off x="7871134" y="2280894"/>
            <a:ext cx="1196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Subcategory Name: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048CF2E-7D67-1480-ED0D-76EB9DC76F34}"/>
              </a:ext>
            </a:extLst>
          </p:cNvPr>
          <p:cNvGrpSpPr/>
          <p:nvPr/>
        </p:nvGrpSpPr>
        <p:grpSpPr>
          <a:xfrm>
            <a:off x="9029523" y="2290679"/>
            <a:ext cx="1828801" cy="194690"/>
            <a:chOff x="2196268" y="2460113"/>
            <a:chExt cx="1828801" cy="19469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A38B4992-E4AF-61F3-3BC7-2473B30AAF1F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Category first</a:t>
              </a:r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520F1DE3-52D5-BF90-10D6-83BF76B83B2D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FFFE250-083B-9726-CC4B-3D2EE108CA97}"/>
              </a:ext>
            </a:extLst>
          </p:cNvPr>
          <p:cNvSpPr txBox="1"/>
          <p:nvPr/>
        </p:nvSpPr>
        <p:spPr>
          <a:xfrm>
            <a:off x="7125573" y="2529381"/>
            <a:ext cx="1949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Include Statewide Extent: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92573D3-E23E-602C-A655-C704C809FB84}"/>
              </a:ext>
            </a:extLst>
          </p:cNvPr>
          <p:cNvSpPr txBox="1"/>
          <p:nvPr/>
        </p:nvSpPr>
        <p:spPr>
          <a:xfrm>
            <a:off x="1378991" y="2780554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Publication Year: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52FE785-14A1-2797-C644-5D906A99F27D}"/>
              </a:ext>
            </a:extLst>
          </p:cNvPr>
          <p:cNvGrpSpPr/>
          <p:nvPr/>
        </p:nvGrpSpPr>
        <p:grpSpPr>
          <a:xfrm>
            <a:off x="2425850" y="2790931"/>
            <a:ext cx="1828801" cy="194690"/>
            <a:chOff x="2196268" y="2460113"/>
            <a:chExt cx="1828801" cy="19469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5FAF4F6F-DF78-8529-B7D8-4EA3AD30BF6F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D7FCBFCC-9E33-D827-907F-1DAD5F64B198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4C904A63-B2A5-37F9-1D2F-CC4F20474CCC}"/>
              </a:ext>
            </a:extLst>
          </p:cNvPr>
          <p:cNvSpPr txBox="1"/>
          <p:nvPr/>
        </p:nvSpPr>
        <p:spPr>
          <a:xfrm>
            <a:off x="4386470" y="2771156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Disaster Event: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8055E90-4336-3AAE-EE57-BB2994A7A3F8}"/>
              </a:ext>
            </a:extLst>
          </p:cNvPr>
          <p:cNvGrpSpPr/>
          <p:nvPr/>
        </p:nvGrpSpPr>
        <p:grpSpPr>
          <a:xfrm>
            <a:off x="5584541" y="2781533"/>
            <a:ext cx="1828801" cy="194690"/>
            <a:chOff x="2196268" y="2460113"/>
            <a:chExt cx="1828801" cy="194690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2630AD9D-FC61-75CB-BB3F-DCD99F7BF2F1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8EEBABDA-D1A9-6604-307F-E1E79A589682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27175646-5AD0-4385-9145-63A081076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15" y="3245090"/>
            <a:ext cx="1172153" cy="28316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32EA5C03-8D44-122A-AF18-A78112600D9F}"/>
              </a:ext>
            </a:extLst>
          </p:cNvPr>
          <p:cNvSpPr txBox="1"/>
          <p:nvPr/>
        </p:nvSpPr>
        <p:spPr>
          <a:xfrm>
            <a:off x="2157469" y="1775365"/>
            <a:ext cx="605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Simple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50DE3E4E-37AF-ADFC-2A0B-8E777ABA5359}"/>
              </a:ext>
            </a:extLst>
          </p:cNvPr>
          <p:cNvSpPr/>
          <p:nvPr/>
        </p:nvSpPr>
        <p:spPr>
          <a:xfrm>
            <a:off x="2107412" y="1836619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5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B8A196-9EED-31B5-0C03-87A17490B081}"/>
              </a:ext>
            </a:extLst>
          </p:cNvPr>
          <p:cNvSpPr/>
          <p:nvPr/>
        </p:nvSpPr>
        <p:spPr>
          <a:xfrm>
            <a:off x="5655903" y="2997431"/>
            <a:ext cx="813929" cy="1946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800" dirty="0">
                <a:solidFill>
                  <a:schemeClr val="tx1"/>
                </a:solidFill>
              </a:rPr>
              <a:t>2016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0EFE21A-1D9D-CDB9-DBC5-F5500ADD8A3F}"/>
              </a:ext>
            </a:extLst>
          </p:cNvPr>
          <p:cNvSpPr/>
          <p:nvPr/>
        </p:nvSpPr>
        <p:spPr>
          <a:xfrm>
            <a:off x="6531982" y="2995029"/>
            <a:ext cx="813929" cy="1946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800" dirty="0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2538A6-284A-26E0-243A-D29939177418}"/>
              </a:ext>
            </a:extLst>
          </p:cNvPr>
          <p:cNvSpPr txBox="1"/>
          <p:nvPr/>
        </p:nvSpPr>
        <p:spPr>
          <a:xfrm>
            <a:off x="2820880" y="1770698"/>
            <a:ext cx="739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effectLst/>
                <a:latin typeface="Open Sans" pitchFamily="2" charset="0"/>
              </a:rPr>
              <a:t>Standard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7FFD4-A1E5-7B78-834D-678AAAB453FA}"/>
              </a:ext>
            </a:extLst>
          </p:cNvPr>
          <p:cNvSpPr txBox="1"/>
          <p:nvPr/>
        </p:nvSpPr>
        <p:spPr>
          <a:xfrm>
            <a:off x="3675806" y="1772796"/>
            <a:ext cx="829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solidFill>
                  <a:schemeClr val="bg2">
                    <a:lumMod val="50000"/>
                  </a:schemeClr>
                </a:solidFill>
                <a:effectLst/>
                <a:latin typeface="Open Sans" pitchFamily="2" charset="0"/>
              </a:rPr>
              <a:t>Advanced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9D53359C-C8FA-2BC9-B6B8-287C02FA3F4A}"/>
              </a:ext>
            </a:extLst>
          </p:cNvPr>
          <p:cNvSpPr/>
          <p:nvPr/>
        </p:nvSpPr>
        <p:spPr>
          <a:xfrm>
            <a:off x="3625749" y="1834050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3BF09B6-2796-B39D-C409-E2C444D2994E}"/>
              </a:ext>
            </a:extLst>
          </p:cNvPr>
          <p:cNvSpPr/>
          <p:nvPr/>
        </p:nvSpPr>
        <p:spPr>
          <a:xfrm>
            <a:off x="2762977" y="1827642"/>
            <a:ext cx="119641" cy="119641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5400" cmpd="dbl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66C7394-BA90-F818-56FE-21808360AC77}"/>
              </a:ext>
            </a:extLst>
          </p:cNvPr>
          <p:cNvSpPr/>
          <p:nvPr/>
        </p:nvSpPr>
        <p:spPr>
          <a:xfrm>
            <a:off x="9039942" y="2601684"/>
            <a:ext cx="78644" cy="7741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061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46AAE-61E8-74D1-846C-6B25687CD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D53FE7-C3BD-DE35-FEED-7448B3EBC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68"/>
            <a:ext cx="12192000" cy="5796927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0571CCF0-6172-CD24-42D3-24C594B50807}"/>
              </a:ext>
            </a:extLst>
          </p:cNvPr>
          <p:cNvSpPr/>
          <p:nvPr/>
        </p:nvSpPr>
        <p:spPr>
          <a:xfrm>
            <a:off x="876656" y="1368509"/>
            <a:ext cx="10438687" cy="2670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B5F161B-E4D3-7F40-41F4-AB503512C743}"/>
              </a:ext>
            </a:extLst>
          </p:cNvPr>
          <p:cNvSpPr/>
          <p:nvPr/>
        </p:nvSpPr>
        <p:spPr>
          <a:xfrm>
            <a:off x="1435211" y="2529477"/>
            <a:ext cx="9514844" cy="220980"/>
          </a:xfrm>
          <a:prstGeom prst="roundRect">
            <a:avLst/>
          </a:prstGeom>
          <a:solidFill>
            <a:srgbClr val="E7F0F9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D5A9203-1143-E76C-D594-1FCCA293E53C}"/>
              </a:ext>
            </a:extLst>
          </p:cNvPr>
          <p:cNvSpPr/>
          <p:nvPr/>
        </p:nvSpPr>
        <p:spPr>
          <a:xfrm>
            <a:off x="1435211" y="2277740"/>
            <a:ext cx="9514844" cy="220980"/>
          </a:xfrm>
          <a:prstGeom prst="roundRect">
            <a:avLst/>
          </a:prstGeom>
          <a:solidFill>
            <a:srgbClr val="FAEFDA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8D989B-BFC5-E2EB-EFC8-ADEFDE93E480}"/>
              </a:ext>
            </a:extLst>
          </p:cNvPr>
          <p:cNvSpPr txBox="1"/>
          <p:nvPr/>
        </p:nvSpPr>
        <p:spPr>
          <a:xfrm>
            <a:off x="944310" y="1469825"/>
            <a:ext cx="230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WV Hazard Library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0E42ED-6169-6001-055C-46339508BEE8}"/>
              </a:ext>
            </a:extLst>
          </p:cNvPr>
          <p:cNvSpPr txBox="1"/>
          <p:nvPr/>
        </p:nvSpPr>
        <p:spPr>
          <a:xfrm>
            <a:off x="1756430" y="2050393"/>
            <a:ext cx="706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Free Text: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BB3E8CA-9187-650B-8917-43E9A6335DD7}"/>
              </a:ext>
            </a:extLst>
          </p:cNvPr>
          <p:cNvSpPr/>
          <p:nvPr/>
        </p:nvSpPr>
        <p:spPr>
          <a:xfrm>
            <a:off x="2425850" y="2050393"/>
            <a:ext cx="1828801" cy="19469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Search by keywords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D78C1F-2039-222E-1C89-576498459E2D}"/>
              </a:ext>
            </a:extLst>
          </p:cNvPr>
          <p:cNvSpPr txBox="1"/>
          <p:nvPr/>
        </p:nvSpPr>
        <p:spPr>
          <a:xfrm>
            <a:off x="1561300" y="2280302"/>
            <a:ext cx="9015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Major Group: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8E4BD2-717E-02C3-BDCD-EFD195D2E458}"/>
              </a:ext>
            </a:extLst>
          </p:cNvPr>
          <p:cNvSpPr txBox="1"/>
          <p:nvPr/>
        </p:nvSpPr>
        <p:spPr>
          <a:xfrm>
            <a:off x="1378991" y="2525825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Geographic Scale: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3A0B56-753C-1C7B-4B25-08C0EB0379E4}"/>
              </a:ext>
            </a:extLst>
          </p:cNvPr>
          <p:cNvSpPr txBox="1"/>
          <p:nvPr/>
        </p:nvSpPr>
        <p:spPr>
          <a:xfrm>
            <a:off x="981340" y="1772796"/>
            <a:ext cx="1129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Search Options: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76C64DC-F7DD-3C95-425D-8035E092A51B}"/>
              </a:ext>
            </a:extLst>
          </p:cNvPr>
          <p:cNvGrpSpPr/>
          <p:nvPr/>
        </p:nvGrpSpPr>
        <p:grpSpPr>
          <a:xfrm>
            <a:off x="2425850" y="2289145"/>
            <a:ext cx="1828801" cy="194690"/>
            <a:chOff x="2196268" y="2456137"/>
            <a:chExt cx="1828801" cy="19469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014D923-C7DD-B223-C586-EE2BFBEFF687}"/>
                </a:ext>
              </a:extLst>
            </p:cNvPr>
            <p:cNvSpPr/>
            <p:nvPr/>
          </p:nvSpPr>
          <p:spPr>
            <a:xfrm>
              <a:off x="2196268" y="2456137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AE5E7436-58AC-C9A5-4F1D-A05A2D754A15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72ABE05-FC72-BD81-5BED-609649B20902}"/>
              </a:ext>
            </a:extLst>
          </p:cNvPr>
          <p:cNvGrpSpPr/>
          <p:nvPr/>
        </p:nvGrpSpPr>
        <p:grpSpPr>
          <a:xfrm>
            <a:off x="2425850" y="2543784"/>
            <a:ext cx="1828801" cy="194690"/>
            <a:chOff x="2196268" y="2440233"/>
            <a:chExt cx="1828801" cy="19469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50EF86CC-471F-9BD7-A44B-BEE1C86B5893}"/>
                </a:ext>
              </a:extLst>
            </p:cNvPr>
            <p:cNvSpPr/>
            <p:nvPr/>
          </p:nvSpPr>
          <p:spPr>
            <a:xfrm>
              <a:off x="2196268" y="244023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0AF6C7EB-E80C-D8BC-410C-91ED0C149A09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539BD34-84EB-B92C-67BE-5FFA4EFF7EA9}"/>
              </a:ext>
            </a:extLst>
          </p:cNvPr>
          <p:cNvSpPr txBox="1"/>
          <p:nvPr/>
        </p:nvSpPr>
        <p:spPr>
          <a:xfrm>
            <a:off x="4528345" y="2050393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Media Type: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791F84E-A8EC-B1E5-E5E0-EAAC33459700}"/>
              </a:ext>
            </a:extLst>
          </p:cNvPr>
          <p:cNvGrpSpPr/>
          <p:nvPr/>
        </p:nvGrpSpPr>
        <p:grpSpPr>
          <a:xfrm>
            <a:off x="5585974" y="2044761"/>
            <a:ext cx="1828801" cy="194690"/>
            <a:chOff x="2196268" y="2460113"/>
            <a:chExt cx="1828801" cy="19469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BD781E3-A2E6-0666-3EB0-5A70FA21CB83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7BBD5104-10E9-A701-C500-C3081167221A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201A77F-4866-B994-C04A-E1FC17C1F173}"/>
              </a:ext>
            </a:extLst>
          </p:cNvPr>
          <p:cNvSpPr txBox="1"/>
          <p:nvPr/>
        </p:nvSpPr>
        <p:spPr>
          <a:xfrm>
            <a:off x="4537682" y="2280894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Category Name: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E308277-4CC3-A40B-9DE5-CA8F9A0DEECE}"/>
              </a:ext>
            </a:extLst>
          </p:cNvPr>
          <p:cNvGrpSpPr/>
          <p:nvPr/>
        </p:nvGrpSpPr>
        <p:grpSpPr>
          <a:xfrm>
            <a:off x="5584541" y="2294869"/>
            <a:ext cx="1828801" cy="194690"/>
            <a:chOff x="2196268" y="2451484"/>
            <a:chExt cx="1828801" cy="19469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893CB4F-B503-091B-FA07-F0641BD706BA}"/>
                </a:ext>
              </a:extLst>
            </p:cNvPr>
            <p:cNvSpPr/>
            <p:nvPr/>
          </p:nvSpPr>
          <p:spPr>
            <a:xfrm>
              <a:off x="2196268" y="2451484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Major Group first</a:t>
              </a: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8588E639-9C94-528F-6651-908B40C5F088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7D3EE7E-6FC7-ADC4-ADF0-04F7AA544E7A}"/>
              </a:ext>
            </a:extLst>
          </p:cNvPr>
          <p:cNvSpPr txBox="1"/>
          <p:nvPr/>
        </p:nvSpPr>
        <p:spPr>
          <a:xfrm>
            <a:off x="4386470" y="2534047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Geographic Entity: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72F8A5C-312B-AECF-D17A-CD6AD4ED9DA3}"/>
              </a:ext>
            </a:extLst>
          </p:cNvPr>
          <p:cNvGrpSpPr/>
          <p:nvPr/>
        </p:nvGrpSpPr>
        <p:grpSpPr>
          <a:xfrm>
            <a:off x="5584541" y="2542622"/>
            <a:ext cx="1828801" cy="194690"/>
            <a:chOff x="2196268" y="2460113"/>
            <a:chExt cx="1828801" cy="19469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90AADB46-0324-7DB3-EA72-3211A3ADD75C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Scale first</a:t>
              </a:r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0A239EE5-096F-46FA-D13B-CFF7704E4EC5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AB7A814-A6D9-270A-777B-8455DB34E792}"/>
              </a:ext>
            </a:extLst>
          </p:cNvPr>
          <p:cNvSpPr txBox="1"/>
          <p:nvPr/>
        </p:nvSpPr>
        <p:spPr>
          <a:xfrm>
            <a:off x="1378991" y="3014529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800" b="1" dirty="0">
                <a:solidFill>
                  <a:srgbClr val="000000"/>
                </a:solidFill>
                <a:latin typeface="Open Sans" pitchFamily="2" charset="0"/>
              </a:rPr>
              <a:t>Author: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8A0265E-41F5-89DB-4849-49D8BB5BB302}"/>
              </a:ext>
            </a:extLst>
          </p:cNvPr>
          <p:cNvGrpSpPr/>
          <p:nvPr/>
        </p:nvGrpSpPr>
        <p:grpSpPr>
          <a:xfrm>
            <a:off x="2425850" y="3024906"/>
            <a:ext cx="1828801" cy="194690"/>
            <a:chOff x="2196268" y="2460113"/>
            <a:chExt cx="1828801" cy="19469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0C88A5AB-49EF-E567-09FC-71BBB568384A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0F897309-2E24-C56B-6546-6BAA0FBE7BFD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6A84CDD4-3AB7-3CF3-F4EF-24332718DFE6}"/>
              </a:ext>
            </a:extLst>
          </p:cNvPr>
          <p:cNvSpPr txBox="1"/>
          <p:nvPr/>
        </p:nvSpPr>
        <p:spPr>
          <a:xfrm>
            <a:off x="7871134" y="2280894"/>
            <a:ext cx="1196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Subcategory Name: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8071CFA-E1D5-5BE6-7381-2D74614FD879}"/>
              </a:ext>
            </a:extLst>
          </p:cNvPr>
          <p:cNvGrpSpPr/>
          <p:nvPr/>
        </p:nvGrpSpPr>
        <p:grpSpPr>
          <a:xfrm>
            <a:off x="9029523" y="2290679"/>
            <a:ext cx="1828801" cy="194690"/>
            <a:chOff x="2196268" y="2460113"/>
            <a:chExt cx="1828801" cy="19469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3767631-CAA0-A648-CAC8-95A04A8C3FA7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Category first</a:t>
              </a:r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F02AB9C9-65EA-2CEE-D019-2E3B526B7E29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1BEFE5C8-0FFF-B694-C9B1-21B136B0B337}"/>
              </a:ext>
            </a:extLst>
          </p:cNvPr>
          <p:cNvSpPr txBox="1"/>
          <p:nvPr/>
        </p:nvSpPr>
        <p:spPr>
          <a:xfrm>
            <a:off x="7125573" y="2529381"/>
            <a:ext cx="1949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Include Statewide Extent: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41460F4-FBE1-51EC-066D-90A16B5B0DC8}"/>
              </a:ext>
            </a:extLst>
          </p:cNvPr>
          <p:cNvSpPr txBox="1"/>
          <p:nvPr/>
        </p:nvSpPr>
        <p:spPr>
          <a:xfrm>
            <a:off x="1378991" y="2780554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Publication Year: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22C8D10-70C9-2E7A-398B-6582EC45D6AC}"/>
              </a:ext>
            </a:extLst>
          </p:cNvPr>
          <p:cNvGrpSpPr/>
          <p:nvPr/>
        </p:nvGrpSpPr>
        <p:grpSpPr>
          <a:xfrm>
            <a:off x="2425850" y="2790931"/>
            <a:ext cx="1828801" cy="194690"/>
            <a:chOff x="2196268" y="2460113"/>
            <a:chExt cx="1828801" cy="19469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7E583DA0-BB87-C97E-93BA-5123629E3BD6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50A44763-D41C-51EF-9E95-65EAB26063CB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203CD7B-66E9-1079-73B3-1A4E7563CA48}"/>
              </a:ext>
            </a:extLst>
          </p:cNvPr>
          <p:cNvSpPr txBox="1"/>
          <p:nvPr/>
        </p:nvSpPr>
        <p:spPr>
          <a:xfrm>
            <a:off x="4386470" y="2771156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Disaster Event: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63EBB3B-9986-3312-91CD-65307242D2FD}"/>
              </a:ext>
            </a:extLst>
          </p:cNvPr>
          <p:cNvGrpSpPr/>
          <p:nvPr/>
        </p:nvGrpSpPr>
        <p:grpSpPr>
          <a:xfrm>
            <a:off x="5584541" y="2781533"/>
            <a:ext cx="1828801" cy="194690"/>
            <a:chOff x="2196268" y="2460113"/>
            <a:chExt cx="1828801" cy="194690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20B5F6AB-6A76-DED6-89D1-A7E1C479D61F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D60F579F-6720-F4D2-9E1C-3B721E8177F3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1B214898-DADD-A8AB-B1C6-1CDDD39349E6}"/>
              </a:ext>
            </a:extLst>
          </p:cNvPr>
          <p:cNvSpPr txBox="1"/>
          <p:nvPr/>
        </p:nvSpPr>
        <p:spPr>
          <a:xfrm>
            <a:off x="2157469" y="1775365"/>
            <a:ext cx="605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747474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Simple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7310FD6-002A-7995-82A2-92DC4CAD71D1}"/>
              </a:ext>
            </a:extLst>
          </p:cNvPr>
          <p:cNvSpPr/>
          <p:nvPr/>
        </p:nvSpPr>
        <p:spPr>
          <a:xfrm>
            <a:off x="2107412" y="1836619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5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FD9022-E658-430D-70A9-C7C3416911DA}"/>
              </a:ext>
            </a:extLst>
          </p:cNvPr>
          <p:cNvSpPr/>
          <p:nvPr/>
        </p:nvSpPr>
        <p:spPr>
          <a:xfrm>
            <a:off x="5655903" y="2997431"/>
            <a:ext cx="813929" cy="1946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starting year…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FF5124F-7DCC-61AD-9772-32173A6434A7}"/>
              </a:ext>
            </a:extLst>
          </p:cNvPr>
          <p:cNvSpPr/>
          <p:nvPr/>
        </p:nvSpPr>
        <p:spPr>
          <a:xfrm>
            <a:off x="6531982" y="2995029"/>
            <a:ext cx="813929" cy="1946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ending year…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BFA876-8AF7-6836-9407-157C0C172D33}"/>
              </a:ext>
            </a:extLst>
          </p:cNvPr>
          <p:cNvSpPr txBox="1"/>
          <p:nvPr/>
        </p:nvSpPr>
        <p:spPr>
          <a:xfrm>
            <a:off x="2820880" y="1770698"/>
            <a:ext cx="739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solidFill>
                  <a:srgbClr val="747474"/>
                </a:solidFill>
                <a:effectLst/>
                <a:latin typeface="Open Sans" pitchFamily="2" charset="0"/>
              </a:rPr>
              <a:t>Standard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E7FDCD-44F1-5EB9-3D86-6C8366D4912C}"/>
              </a:ext>
            </a:extLst>
          </p:cNvPr>
          <p:cNvSpPr txBox="1"/>
          <p:nvPr/>
        </p:nvSpPr>
        <p:spPr>
          <a:xfrm>
            <a:off x="3675806" y="1772796"/>
            <a:ext cx="829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effectLst/>
                <a:latin typeface="Open Sans" pitchFamily="2" charset="0"/>
              </a:rPr>
              <a:t>Advanced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5EF2F960-6841-2FE8-3AC4-775AA150C527}"/>
              </a:ext>
            </a:extLst>
          </p:cNvPr>
          <p:cNvSpPr/>
          <p:nvPr/>
        </p:nvSpPr>
        <p:spPr>
          <a:xfrm>
            <a:off x="2783610" y="1834050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77A2E775-CC8F-5C06-EA67-61F0113717A3}"/>
              </a:ext>
            </a:extLst>
          </p:cNvPr>
          <p:cNvSpPr/>
          <p:nvPr/>
        </p:nvSpPr>
        <p:spPr>
          <a:xfrm>
            <a:off x="9039942" y="2601684"/>
            <a:ext cx="78644" cy="7741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5129FB-D2A8-6207-84B8-9E182FDD9369}"/>
              </a:ext>
            </a:extLst>
          </p:cNvPr>
          <p:cNvSpPr txBox="1"/>
          <p:nvPr/>
        </p:nvSpPr>
        <p:spPr>
          <a:xfrm>
            <a:off x="7874268" y="3603013"/>
            <a:ext cx="1196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Flood Visualization: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F794B-8FAA-8D4A-862A-FABC4C49E893}"/>
              </a:ext>
            </a:extLst>
          </p:cNvPr>
          <p:cNvSpPr txBox="1"/>
          <p:nvPr/>
        </p:nvSpPr>
        <p:spPr>
          <a:xfrm>
            <a:off x="9231906" y="3545492"/>
            <a:ext cx="149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Key Materials for Floodplain Management: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F34317-3C25-67F5-CA8F-27DE1B56B988}"/>
              </a:ext>
            </a:extLst>
          </p:cNvPr>
          <p:cNvSpPr txBox="1"/>
          <p:nvPr/>
        </p:nvSpPr>
        <p:spPr>
          <a:xfrm>
            <a:off x="782725" y="3257921"/>
            <a:ext cx="16808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dirty="0">
                <a:solidFill>
                  <a:srgbClr val="000000"/>
                </a:solidFill>
                <a:latin typeface="Open Sans" pitchFamily="2" charset="0"/>
              </a:rPr>
              <a:t>Organizational Level</a:t>
            </a: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E38339-B79D-8542-C4A8-E6C545F0930C}"/>
              </a:ext>
            </a:extLst>
          </p:cNvPr>
          <p:cNvSpPr txBox="1"/>
          <p:nvPr/>
        </p:nvSpPr>
        <p:spPr>
          <a:xfrm>
            <a:off x="5002388" y="3248241"/>
            <a:ext cx="6191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Project:</a:t>
            </a:r>
            <a:endParaRPr lang="en-US" sz="800" b="1" i="0" dirty="0">
              <a:solidFill>
                <a:srgbClr val="003366"/>
              </a:solidFill>
              <a:effectLst/>
              <a:latin typeface="Open Sans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E81A547-C5D8-C178-7CC5-D28C8B424BAD}"/>
              </a:ext>
            </a:extLst>
          </p:cNvPr>
          <p:cNvGrpSpPr/>
          <p:nvPr/>
        </p:nvGrpSpPr>
        <p:grpSpPr>
          <a:xfrm>
            <a:off x="5584541" y="3269778"/>
            <a:ext cx="1828801" cy="194690"/>
            <a:chOff x="2196268" y="2471763"/>
            <a:chExt cx="1828801" cy="19469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A0DF828-9D12-C116-2616-89C1D512EE47}"/>
                </a:ext>
              </a:extLst>
            </p:cNvPr>
            <p:cNvSpPr/>
            <p:nvPr/>
          </p:nvSpPr>
          <p:spPr>
            <a:xfrm>
              <a:off x="2196268" y="247176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1E87C199-E6CE-E0E7-49B2-F675CAC4A1BB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3662FD3-491E-44C9-36C3-113EEAD6AF2A}"/>
              </a:ext>
            </a:extLst>
          </p:cNvPr>
          <p:cNvSpPr txBox="1"/>
          <p:nvPr/>
        </p:nvSpPr>
        <p:spPr>
          <a:xfrm>
            <a:off x="7832164" y="2776143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Meeting Event: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6E90A6A-4497-7809-BE88-278AF72E272A}"/>
              </a:ext>
            </a:extLst>
          </p:cNvPr>
          <p:cNvGrpSpPr/>
          <p:nvPr/>
        </p:nvGrpSpPr>
        <p:grpSpPr>
          <a:xfrm>
            <a:off x="9030235" y="2786520"/>
            <a:ext cx="1828801" cy="194690"/>
            <a:chOff x="2196268" y="2460113"/>
            <a:chExt cx="1828801" cy="194690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F6C428A5-4278-0E1D-25D1-02D9A1CE6D14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762374DC-7BBC-9EFE-CBE3-F3ED746EE26A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4CBE618-19DE-6399-059F-56AC54690DBA}"/>
              </a:ext>
            </a:extLst>
          </p:cNvPr>
          <p:cNvSpPr/>
          <p:nvPr/>
        </p:nvSpPr>
        <p:spPr>
          <a:xfrm>
            <a:off x="9101571" y="3674839"/>
            <a:ext cx="78644" cy="77419"/>
          </a:xfrm>
          <a:prstGeom prst="round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44DCC450-916A-FBB9-2852-B375CC63AAA1}"/>
              </a:ext>
            </a:extLst>
          </p:cNvPr>
          <p:cNvSpPr/>
          <p:nvPr/>
        </p:nvSpPr>
        <p:spPr>
          <a:xfrm>
            <a:off x="10761153" y="3674839"/>
            <a:ext cx="78644" cy="77419"/>
          </a:xfrm>
          <a:prstGeom prst="round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838A785-3680-1651-5CCF-A89BE725BA19}"/>
              </a:ext>
            </a:extLst>
          </p:cNvPr>
          <p:cNvGrpSpPr/>
          <p:nvPr/>
        </p:nvGrpSpPr>
        <p:grpSpPr>
          <a:xfrm>
            <a:off x="2425850" y="3258614"/>
            <a:ext cx="1828801" cy="194690"/>
            <a:chOff x="2196268" y="2460113"/>
            <a:chExt cx="1828801" cy="194690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B04AE92D-D38A-39F3-82C1-68EFA7BF42EC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61D80AA8-C33C-2F9A-CBE4-CC9DF2999B7D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48626DFD-2F80-EBB5-3972-AB5D40FC6C5E}"/>
              </a:ext>
            </a:extLst>
          </p:cNvPr>
          <p:cNvSpPr txBox="1"/>
          <p:nvPr/>
        </p:nvSpPr>
        <p:spPr>
          <a:xfrm>
            <a:off x="7832164" y="3248891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Stakeholder: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6930B6D-B6D2-BE98-34E5-6E7550BBCCCC}"/>
              </a:ext>
            </a:extLst>
          </p:cNvPr>
          <p:cNvGrpSpPr/>
          <p:nvPr/>
        </p:nvGrpSpPr>
        <p:grpSpPr>
          <a:xfrm>
            <a:off x="9030235" y="3258128"/>
            <a:ext cx="1828801" cy="194690"/>
            <a:chOff x="2196268" y="2460113"/>
            <a:chExt cx="1828801" cy="194690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A36214B3-DD7C-E72B-986E-79104364A869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0696A191-B147-E8A6-BBB3-83AF552209FB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CE465596-8662-0F4B-0AE1-C94B92C02D2E}"/>
              </a:ext>
            </a:extLst>
          </p:cNvPr>
          <p:cNvSpPr/>
          <p:nvPr/>
        </p:nvSpPr>
        <p:spPr>
          <a:xfrm>
            <a:off x="9101597" y="3003387"/>
            <a:ext cx="813929" cy="1946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starting year…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A411DD8-0A3D-BDF7-002C-830E9E6A896A}"/>
              </a:ext>
            </a:extLst>
          </p:cNvPr>
          <p:cNvSpPr/>
          <p:nvPr/>
        </p:nvSpPr>
        <p:spPr>
          <a:xfrm>
            <a:off x="9977676" y="3000985"/>
            <a:ext cx="813929" cy="1946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ending year…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91BDE71A-2866-9CFB-DC64-98C651F61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15" y="3683570"/>
            <a:ext cx="1172153" cy="283160"/>
          </a:xfrm>
          <a:prstGeom prst="rect">
            <a:avLst/>
          </a:prstGeom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id="{0450E58A-F52B-079B-1068-5313CB1B5A3E}"/>
              </a:ext>
            </a:extLst>
          </p:cNvPr>
          <p:cNvSpPr/>
          <p:nvPr/>
        </p:nvSpPr>
        <p:spPr>
          <a:xfrm>
            <a:off x="3610071" y="1827533"/>
            <a:ext cx="119641" cy="119641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5400" cmpd="dbl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58176D-31DB-D4FE-53AF-95F03B62F267}"/>
              </a:ext>
            </a:extLst>
          </p:cNvPr>
          <p:cNvSpPr txBox="1"/>
          <p:nvPr/>
        </p:nvSpPr>
        <p:spPr>
          <a:xfrm>
            <a:off x="4707884" y="3495312"/>
            <a:ext cx="9136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Risk Findings:</a:t>
            </a:r>
            <a:endParaRPr lang="en-US" sz="800" b="1" i="0" dirty="0">
              <a:solidFill>
                <a:srgbClr val="003366"/>
              </a:solidFill>
              <a:effectLst/>
              <a:latin typeface="Open Sans" pitchFamily="2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40323C4-4C32-5125-569C-D13AEFD6E50D}"/>
              </a:ext>
            </a:extLst>
          </p:cNvPr>
          <p:cNvGrpSpPr/>
          <p:nvPr/>
        </p:nvGrpSpPr>
        <p:grpSpPr>
          <a:xfrm>
            <a:off x="5584541" y="3516849"/>
            <a:ext cx="1828801" cy="194690"/>
            <a:chOff x="2196268" y="2471763"/>
            <a:chExt cx="1828801" cy="194690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D77CE702-9FD1-F4B4-0467-96230091846C}"/>
                </a:ext>
              </a:extLst>
            </p:cNvPr>
            <p:cNvSpPr/>
            <p:nvPr/>
          </p:nvSpPr>
          <p:spPr>
            <a:xfrm>
              <a:off x="2196268" y="247176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82056A5B-AB2D-7561-6939-4B3D479CE615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3565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BE396-42EA-4F1A-0EE7-C86AC0665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1DC748-F296-C5E2-D2BD-7FF692888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68"/>
            <a:ext cx="12192000" cy="5796927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7C90BE15-D3E2-E198-EFED-0FB2809712A6}"/>
              </a:ext>
            </a:extLst>
          </p:cNvPr>
          <p:cNvSpPr/>
          <p:nvPr/>
        </p:nvSpPr>
        <p:spPr>
          <a:xfrm>
            <a:off x="876656" y="1368509"/>
            <a:ext cx="10438687" cy="2670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520D685-6399-39C9-C64C-5D2DA8EF7B07}"/>
              </a:ext>
            </a:extLst>
          </p:cNvPr>
          <p:cNvSpPr/>
          <p:nvPr/>
        </p:nvSpPr>
        <p:spPr>
          <a:xfrm>
            <a:off x="1435211" y="2529477"/>
            <a:ext cx="9514844" cy="220980"/>
          </a:xfrm>
          <a:prstGeom prst="roundRect">
            <a:avLst/>
          </a:prstGeom>
          <a:solidFill>
            <a:srgbClr val="E7F0F9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F8154A9-59BF-EC37-994A-7AD55DC5C111}"/>
              </a:ext>
            </a:extLst>
          </p:cNvPr>
          <p:cNvSpPr/>
          <p:nvPr/>
        </p:nvSpPr>
        <p:spPr>
          <a:xfrm>
            <a:off x="1435211" y="2277740"/>
            <a:ext cx="9514844" cy="220980"/>
          </a:xfrm>
          <a:prstGeom prst="roundRect">
            <a:avLst/>
          </a:prstGeom>
          <a:solidFill>
            <a:srgbClr val="FAEFDA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85A974-5B2A-2AC5-4AB8-60D981297D81}"/>
              </a:ext>
            </a:extLst>
          </p:cNvPr>
          <p:cNvSpPr txBox="1"/>
          <p:nvPr/>
        </p:nvSpPr>
        <p:spPr>
          <a:xfrm>
            <a:off x="944310" y="1469825"/>
            <a:ext cx="230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WV Hazard Library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580A1E-68D3-85DA-DC3E-FBD9CB2AB552}"/>
              </a:ext>
            </a:extLst>
          </p:cNvPr>
          <p:cNvSpPr txBox="1"/>
          <p:nvPr/>
        </p:nvSpPr>
        <p:spPr>
          <a:xfrm>
            <a:off x="1756430" y="2050393"/>
            <a:ext cx="706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Free Text: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2471F3-1229-3367-1923-04666F7227F4}"/>
              </a:ext>
            </a:extLst>
          </p:cNvPr>
          <p:cNvSpPr/>
          <p:nvPr/>
        </p:nvSpPr>
        <p:spPr>
          <a:xfrm>
            <a:off x="2425850" y="2050393"/>
            <a:ext cx="1828801" cy="19469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Search by keywords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5B1C94-F358-DDFA-457B-4AC1EB88B336}"/>
              </a:ext>
            </a:extLst>
          </p:cNvPr>
          <p:cNvSpPr txBox="1"/>
          <p:nvPr/>
        </p:nvSpPr>
        <p:spPr>
          <a:xfrm>
            <a:off x="1561300" y="2280302"/>
            <a:ext cx="9015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Major Group: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099E7E-A1D5-FE48-9C53-5D628A115C23}"/>
              </a:ext>
            </a:extLst>
          </p:cNvPr>
          <p:cNvSpPr txBox="1"/>
          <p:nvPr/>
        </p:nvSpPr>
        <p:spPr>
          <a:xfrm>
            <a:off x="1378991" y="2525825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Geographic Scale: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59ABE9-BFF2-7DC3-99C1-6A92B4924AA0}"/>
              </a:ext>
            </a:extLst>
          </p:cNvPr>
          <p:cNvSpPr txBox="1"/>
          <p:nvPr/>
        </p:nvSpPr>
        <p:spPr>
          <a:xfrm>
            <a:off x="981340" y="1772796"/>
            <a:ext cx="1129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Search Options: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F2BC405-3E9D-31FA-A474-DC287C7E8B16}"/>
              </a:ext>
            </a:extLst>
          </p:cNvPr>
          <p:cNvGrpSpPr/>
          <p:nvPr/>
        </p:nvGrpSpPr>
        <p:grpSpPr>
          <a:xfrm>
            <a:off x="2425850" y="2289145"/>
            <a:ext cx="1828801" cy="194690"/>
            <a:chOff x="2196268" y="2456137"/>
            <a:chExt cx="1828801" cy="19469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8810854-D09F-4CDE-3421-D7E152F16AB6}"/>
                </a:ext>
              </a:extLst>
            </p:cNvPr>
            <p:cNvSpPr/>
            <p:nvPr/>
          </p:nvSpPr>
          <p:spPr>
            <a:xfrm>
              <a:off x="2196268" y="2456137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B4D1A861-4D78-B060-476D-08AFE98AA648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89AF5B-03F0-A1D5-0317-2FD55A573B04}"/>
              </a:ext>
            </a:extLst>
          </p:cNvPr>
          <p:cNvGrpSpPr/>
          <p:nvPr/>
        </p:nvGrpSpPr>
        <p:grpSpPr>
          <a:xfrm>
            <a:off x="2425850" y="2543784"/>
            <a:ext cx="1828801" cy="194690"/>
            <a:chOff x="2196268" y="2440233"/>
            <a:chExt cx="1828801" cy="19469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6E54014-0707-D4AC-AEA8-219D4DFE0C70}"/>
                </a:ext>
              </a:extLst>
            </p:cNvPr>
            <p:cNvSpPr/>
            <p:nvPr/>
          </p:nvSpPr>
          <p:spPr>
            <a:xfrm>
              <a:off x="2196268" y="244023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5A84983F-7E36-631E-612D-4A87323BEAAC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051CAD1-D9BA-5731-221E-95CE76A2517C}"/>
              </a:ext>
            </a:extLst>
          </p:cNvPr>
          <p:cNvSpPr txBox="1"/>
          <p:nvPr/>
        </p:nvSpPr>
        <p:spPr>
          <a:xfrm>
            <a:off x="4528345" y="2050393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Media Type: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F42A41C-4753-AEED-311D-700A875209F3}"/>
              </a:ext>
            </a:extLst>
          </p:cNvPr>
          <p:cNvGrpSpPr/>
          <p:nvPr/>
        </p:nvGrpSpPr>
        <p:grpSpPr>
          <a:xfrm>
            <a:off x="5585974" y="2044761"/>
            <a:ext cx="1828801" cy="194690"/>
            <a:chOff x="2196268" y="2460113"/>
            <a:chExt cx="1828801" cy="19469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7D5B5328-4B83-F4F9-A277-B0D6629912AE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EB299994-3B14-05CD-CACF-FFA91959178A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4B4A58D-88ED-B59E-B5DA-F9C6DCA71CF3}"/>
              </a:ext>
            </a:extLst>
          </p:cNvPr>
          <p:cNvSpPr txBox="1"/>
          <p:nvPr/>
        </p:nvSpPr>
        <p:spPr>
          <a:xfrm>
            <a:off x="4537682" y="2280894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Category Name: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B6258C-58F5-F7F0-E659-6AC6D2FD984F}"/>
              </a:ext>
            </a:extLst>
          </p:cNvPr>
          <p:cNvGrpSpPr/>
          <p:nvPr/>
        </p:nvGrpSpPr>
        <p:grpSpPr>
          <a:xfrm>
            <a:off x="5584541" y="2294869"/>
            <a:ext cx="1828801" cy="194690"/>
            <a:chOff x="2196268" y="2451484"/>
            <a:chExt cx="1828801" cy="19469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6F8A6099-94A4-84E7-984E-B2BFF27C11F9}"/>
                </a:ext>
              </a:extLst>
            </p:cNvPr>
            <p:cNvSpPr/>
            <p:nvPr/>
          </p:nvSpPr>
          <p:spPr>
            <a:xfrm>
              <a:off x="2196268" y="2451484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Major Group first</a:t>
              </a: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2A4E2E94-02C9-C077-BDE3-20DB996FDFB4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9F30002-D848-8221-DA2B-1F214EC2ECA5}"/>
              </a:ext>
            </a:extLst>
          </p:cNvPr>
          <p:cNvSpPr txBox="1"/>
          <p:nvPr/>
        </p:nvSpPr>
        <p:spPr>
          <a:xfrm>
            <a:off x="4386470" y="2534047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Geographic Entity: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2746601-E208-2FDB-FB7F-0C0EE0D11866}"/>
              </a:ext>
            </a:extLst>
          </p:cNvPr>
          <p:cNvGrpSpPr/>
          <p:nvPr/>
        </p:nvGrpSpPr>
        <p:grpSpPr>
          <a:xfrm>
            <a:off x="5584541" y="2542622"/>
            <a:ext cx="1828801" cy="194690"/>
            <a:chOff x="2196268" y="2460113"/>
            <a:chExt cx="1828801" cy="19469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C9A6FF5B-22E6-7F76-C404-C9780BB2BB75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Scale first</a:t>
              </a:r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9ED9DCA9-A7C5-321C-8B9F-1C1C6F4039CB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1A00389-9CC3-9BC6-8B8A-C7E2A52346E0}"/>
              </a:ext>
            </a:extLst>
          </p:cNvPr>
          <p:cNvSpPr txBox="1"/>
          <p:nvPr/>
        </p:nvSpPr>
        <p:spPr>
          <a:xfrm>
            <a:off x="1378991" y="3014529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800" b="1" dirty="0">
                <a:solidFill>
                  <a:srgbClr val="000000"/>
                </a:solidFill>
                <a:latin typeface="Open Sans" pitchFamily="2" charset="0"/>
              </a:rPr>
              <a:t>Author: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4BE85DB-50CD-1B9E-990B-36D252A18809}"/>
              </a:ext>
            </a:extLst>
          </p:cNvPr>
          <p:cNvGrpSpPr/>
          <p:nvPr/>
        </p:nvGrpSpPr>
        <p:grpSpPr>
          <a:xfrm>
            <a:off x="2425850" y="3024906"/>
            <a:ext cx="1828801" cy="194690"/>
            <a:chOff x="2196268" y="2460113"/>
            <a:chExt cx="1828801" cy="19469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2293F77-03ED-6F92-9F55-552A7FBFD63B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C2F1ED4B-D52C-0AA9-1A89-FBFB54A8BB0E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2512BAC-0C9D-B009-32A9-BB535E523EE6}"/>
              </a:ext>
            </a:extLst>
          </p:cNvPr>
          <p:cNvSpPr txBox="1"/>
          <p:nvPr/>
        </p:nvSpPr>
        <p:spPr>
          <a:xfrm>
            <a:off x="7871134" y="2280894"/>
            <a:ext cx="1196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Subcategory Name: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5D34F18-6C08-C88F-1F17-139D4CC3FAAC}"/>
              </a:ext>
            </a:extLst>
          </p:cNvPr>
          <p:cNvGrpSpPr/>
          <p:nvPr/>
        </p:nvGrpSpPr>
        <p:grpSpPr>
          <a:xfrm>
            <a:off x="9029523" y="2290679"/>
            <a:ext cx="1828801" cy="194690"/>
            <a:chOff x="2196268" y="2460113"/>
            <a:chExt cx="1828801" cy="19469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B26F6158-797B-1830-471B-C3A3D4856AB4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5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Select a Category first</a:t>
              </a:r>
            </a:p>
          </p:txBody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20916124-B294-BB5C-FF85-D43E03999D83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D14002C4-3A81-EC6A-9720-FC9DDE80F550}"/>
              </a:ext>
            </a:extLst>
          </p:cNvPr>
          <p:cNvSpPr txBox="1"/>
          <p:nvPr/>
        </p:nvSpPr>
        <p:spPr>
          <a:xfrm>
            <a:off x="7125573" y="2529381"/>
            <a:ext cx="1949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Include Statewide Extent: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64AAA9-14AF-B065-54AD-842B4C2891FA}"/>
              </a:ext>
            </a:extLst>
          </p:cNvPr>
          <p:cNvSpPr txBox="1"/>
          <p:nvPr/>
        </p:nvSpPr>
        <p:spPr>
          <a:xfrm>
            <a:off x="1378991" y="2780554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Publication Year: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Open Sans" pitchFamily="2" charset="0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6689C5D-4FEA-7379-F4B4-CD2449A9DB36}"/>
              </a:ext>
            </a:extLst>
          </p:cNvPr>
          <p:cNvGrpSpPr/>
          <p:nvPr/>
        </p:nvGrpSpPr>
        <p:grpSpPr>
          <a:xfrm>
            <a:off x="2425850" y="2790931"/>
            <a:ext cx="1828801" cy="194690"/>
            <a:chOff x="2196268" y="2460113"/>
            <a:chExt cx="1828801" cy="194690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6B1F0316-6460-52B3-61D3-4313539459A3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4B78F8DA-37AA-76D9-F081-69D69E06C75B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768FBA32-4DDE-C0EC-6A08-5D4F500FD9E3}"/>
              </a:ext>
            </a:extLst>
          </p:cNvPr>
          <p:cNvSpPr txBox="1"/>
          <p:nvPr/>
        </p:nvSpPr>
        <p:spPr>
          <a:xfrm>
            <a:off x="4386470" y="2771156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Disaster Event: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4906BDA-217E-9141-A806-9979B5EAB85B}"/>
              </a:ext>
            </a:extLst>
          </p:cNvPr>
          <p:cNvGrpSpPr/>
          <p:nvPr/>
        </p:nvGrpSpPr>
        <p:grpSpPr>
          <a:xfrm>
            <a:off x="5584541" y="2781533"/>
            <a:ext cx="1828801" cy="194690"/>
            <a:chOff x="2196268" y="2460113"/>
            <a:chExt cx="1828801" cy="194690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48369353-FC68-5770-A192-CB665C92207E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E8E8E8">
                      <a:lumMod val="25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- Any -</a:t>
              </a:r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11A1B309-7543-80F6-6F78-AD2A5E7CBD85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6CEE4371-0F88-F354-51AC-36481B43EFA1}"/>
              </a:ext>
            </a:extLst>
          </p:cNvPr>
          <p:cNvSpPr txBox="1"/>
          <p:nvPr/>
        </p:nvSpPr>
        <p:spPr>
          <a:xfrm>
            <a:off x="2157469" y="1775365"/>
            <a:ext cx="605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747474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Simple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B6A2814-62DB-198D-7639-597C9FFACF2C}"/>
              </a:ext>
            </a:extLst>
          </p:cNvPr>
          <p:cNvSpPr/>
          <p:nvPr/>
        </p:nvSpPr>
        <p:spPr>
          <a:xfrm>
            <a:off x="2107412" y="1836619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5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A7EF13-833F-A32A-0C61-83A2DA8C2F8B}"/>
              </a:ext>
            </a:extLst>
          </p:cNvPr>
          <p:cNvSpPr/>
          <p:nvPr/>
        </p:nvSpPr>
        <p:spPr>
          <a:xfrm>
            <a:off x="5655903" y="2997431"/>
            <a:ext cx="813929" cy="1946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starting year…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BBF88F6-ED26-BB8F-F332-4164E9BDA768}"/>
              </a:ext>
            </a:extLst>
          </p:cNvPr>
          <p:cNvSpPr/>
          <p:nvPr/>
        </p:nvSpPr>
        <p:spPr>
          <a:xfrm>
            <a:off x="6531982" y="2995029"/>
            <a:ext cx="813929" cy="1946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E8E8E8">
                    <a:lumMod val="5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ending year…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B369EC-FD11-519E-8DA1-1D9487A062B6}"/>
              </a:ext>
            </a:extLst>
          </p:cNvPr>
          <p:cNvSpPr txBox="1"/>
          <p:nvPr/>
        </p:nvSpPr>
        <p:spPr>
          <a:xfrm>
            <a:off x="2820880" y="1770698"/>
            <a:ext cx="739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solidFill>
                  <a:srgbClr val="747474"/>
                </a:solidFill>
                <a:effectLst/>
                <a:latin typeface="Open Sans" pitchFamily="2" charset="0"/>
              </a:rPr>
              <a:t>Standard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677F76-A564-68C2-252A-788813ACBDC4}"/>
              </a:ext>
            </a:extLst>
          </p:cNvPr>
          <p:cNvSpPr txBox="1"/>
          <p:nvPr/>
        </p:nvSpPr>
        <p:spPr>
          <a:xfrm>
            <a:off x="3675806" y="1772796"/>
            <a:ext cx="829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effectLst/>
                <a:latin typeface="Open Sans" pitchFamily="2" charset="0"/>
              </a:rPr>
              <a:t>Advanced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31846388-A730-D0FE-FAC7-41E3184876FC}"/>
              </a:ext>
            </a:extLst>
          </p:cNvPr>
          <p:cNvSpPr/>
          <p:nvPr/>
        </p:nvSpPr>
        <p:spPr>
          <a:xfrm>
            <a:off x="2783610" y="1834050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77570286-DE6F-E8AE-6682-B4CC134643D5}"/>
              </a:ext>
            </a:extLst>
          </p:cNvPr>
          <p:cNvSpPr/>
          <p:nvPr/>
        </p:nvSpPr>
        <p:spPr>
          <a:xfrm>
            <a:off x="9039942" y="2601684"/>
            <a:ext cx="78644" cy="7741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1C2E46-EFF9-0BA7-31A6-6291707BB27E}"/>
              </a:ext>
            </a:extLst>
          </p:cNvPr>
          <p:cNvSpPr txBox="1"/>
          <p:nvPr/>
        </p:nvSpPr>
        <p:spPr>
          <a:xfrm>
            <a:off x="7874268" y="3603013"/>
            <a:ext cx="1196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Flood Visualization: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AB5DA-33B9-967E-D804-1CC83E6A3F07}"/>
              </a:ext>
            </a:extLst>
          </p:cNvPr>
          <p:cNvSpPr txBox="1"/>
          <p:nvPr/>
        </p:nvSpPr>
        <p:spPr>
          <a:xfrm>
            <a:off x="9231906" y="3545492"/>
            <a:ext cx="149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Key Materials for Floodplain Management: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E893E2-2E69-40DE-5D38-1F1963FCE4A1}"/>
              </a:ext>
            </a:extLst>
          </p:cNvPr>
          <p:cNvSpPr txBox="1"/>
          <p:nvPr/>
        </p:nvSpPr>
        <p:spPr>
          <a:xfrm>
            <a:off x="782725" y="3257921"/>
            <a:ext cx="16808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dirty="0">
                <a:solidFill>
                  <a:srgbClr val="000000"/>
                </a:solidFill>
                <a:latin typeface="Open Sans" pitchFamily="2" charset="0"/>
              </a:rPr>
              <a:t>Organizational Level</a:t>
            </a: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3CF122-A53C-B3A9-CF59-F1F019134CFB}"/>
              </a:ext>
            </a:extLst>
          </p:cNvPr>
          <p:cNvSpPr txBox="1"/>
          <p:nvPr/>
        </p:nvSpPr>
        <p:spPr>
          <a:xfrm>
            <a:off x="5002388" y="3248241"/>
            <a:ext cx="6191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Project:</a:t>
            </a:r>
            <a:endParaRPr lang="en-US" sz="800" b="1" i="0" dirty="0">
              <a:solidFill>
                <a:srgbClr val="003366"/>
              </a:solidFill>
              <a:effectLst/>
              <a:latin typeface="Open Sans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85A0C8-630B-BECB-C384-909857D6A1AB}"/>
              </a:ext>
            </a:extLst>
          </p:cNvPr>
          <p:cNvGrpSpPr/>
          <p:nvPr/>
        </p:nvGrpSpPr>
        <p:grpSpPr>
          <a:xfrm>
            <a:off x="5584541" y="3269778"/>
            <a:ext cx="1828801" cy="194690"/>
            <a:chOff x="2196268" y="2471763"/>
            <a:chExt cx="1828801" cy="19469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F6856AA-6323-61EF-E083-9C2EA3C3FD6D}"/>
                </a:ext>
              </a:extLst>
            </p:cNvPr>
            <p:cNvSpPr/>
            <p:nvPr/>
          </p:nvSpPr>
          <p:spPr>
            <a:xfrm>
              <a:off x="2196268" y="247176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7DA97D46-B1E2-8896-E0F6-9EDAA67EC652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ABA470E-2B2A-1A27-3F13-573BC5A3BF2B}"/>
              </a:ext>
            </a:extLst>
          </p:cNvPr>
          <p:cNvSpPr txBox="1"/>
          <p:nvPr/>
        </p:nvSpPr>
        <p:spPr>
          <a:xfrm>
            <a:off x="7832164" y="2776143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Meeting Event: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EA4BB57-A4B6-2DA0-377B-24F9DE37C8FE}"/>
              </a:ext>
            </a:extLst>
          </p:cNvPr>
          <p:cNvGrpSpPr/>
          <p:nvPr/>
        </p:nvGrpSpPr>
        <p:grpSpPr>
          <a:xfrm>
            <a:off x="9030235" y="2786520"/>
            <a:ext cx="1828801" cy="194690"/>
            <a:chOff x="2196268" y="2460113"/>
            <a:chExt cx="1828801" cy="194690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D830B9C6-5B47-CB32-15D8-19981CE1AC94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666403A5-901E-E828-024B-ABD0A5B8AD35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FAD5FE57-C756-7D46-9397-7F9A6BE3A169}"/>
              </a:ext>
            </a:extLst>
          </p:cNvPr>
          <p:cNvSpPr/>
          <p:nvPr/>
        </p:nvSpPr>
        <p:spPr>
          <a:xfrm>
            <a:off x="9101571" y="3674839"/>
            <a:ext cx="78644" cy="77419"/>
          </a:xfrm>
          <a:prstGeom prst="round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75F9A209-142F-9F6D-A011-DF5D60D3B666}"/>
              </a:ext>
            </a:extLst>
          </p:cNvPr>
          <p:cNvSpPr/>
          <p:nvPr/>
        </p:nvSpPr>
        <p:spPr>
          <a:xfrm>
            <a:off x="10761153" y="3674839"/>
            <a:ext cx="78644" cy="77419"/>
          </a:xfrm>
          <a:prstGeom prst="round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B0D93F0-C61C-1648-9CD8-1E6ADF88F8DE}"/>
              </a:ext>
            </a:extLst>
          </p:cNvPr>
          <p:cNvGrpSpPr/>
          <p:nvPr/>
        </p:nvGrpSpPr>
        <p:grpSpPr>
          <a:xfrm>
            <a:off x="2425850" y="3258614"/>
            <a:ext cx="1828801" cy="194690"/>
            <a:chOff x="2196268" y="2460113"/>
            <a:chExt cx="1828801" cy="194690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BF1595C5-CE18-EE2C-39E4-571A304D2B77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E84CACB8-917F-DA5A-39FD-CB1ACCEFEFD7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45B89FD6-918C-94B7-3FA6-011AED0DDBD1}"/>
              </a:ext>
            </a:extLst>
          </p:cNvPr>
          <p:cNvSpPr txBox="1"/>
          <p:nvPr/>
        </p:nvSpPr>
        <p:spPr>
          <a:xfrm>
            <a:off x="7832164" y="3248891"/>
            <a:ext cx="1235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Stakeholder: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2D2C101-8BBE-FBFA-91F2-64F1D0B2296E}"/>
              </a:ext>
            </a:extLst>
          </p:cNvPr>
          <p:cNvGrpSpPr/>
          <p:nvPr/>
        </p:nvGrpSpPr>
        <p:grpSpPr>
          <a:xfrm>
            <a:off x="9030235" y="3258128"/>
            <a:ext cx="1828801" cy="194690"/>
            <a:chOff x="2196268" y="2460113"/>
            <a:chExt cx="1828801" cy="194690"/>
          </a:xfrm>
        </p:grpSpPr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4652075C-B9D7-E928-56A9-72B0CF2BB3EC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EDB47B5C-0C2A-4AF3-BC0F-CCEDF34299EA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FB4E3060-193C-117F-E442-608C0F7B258C}"/>
              </a:ext>
            </a:extLst>
          </p:cNvPr>
          <p:cNvSpPr/>
          <p:nvPr/>
        </p:nvSpPr>
        <p:spPr>
          <a:xfrm>
            <a:off x="9101597" y="3003387"/>
            <a:ext cx="813929" cy="1946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starting year…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0CA1143-DA6F-14D8-3337-9085FC18A6E1}"/>
              </a:ext>
            </a:extLst>
          </p:cNvPr>
          <p:cNvSpPr/>
          <p:nvPr/>
        </p:nvSpPr>
        <p:spPr>
          <a:xfrm>
            <a:off x="9977676" y="3000985"/>
            <a:ext cx="813929" cy="19469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ending year…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194E0E26-8C5B-4FDD-D874-477541BFA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15" y="3683570"/>
            <a:ext cx="1172153" cy="283160"/>
          </a:xfrm>
          <a:prstGeom prst="rect">
            <a:avLst/>
          </a:prstGeom>
        </p:spPr>
      </p:pic>
      <p:sp>
        <p:nvSpPr>
          <p:cNvPr id="81" name="Oval 80">
            <a:extLst>
              <a:ext uri="{FF2B5EF4-FFF2-40B4-BE49-F238E27FC236}">
                <a16:creationId xmlns:a16="http://schemas.microsoft.com/office/drawing/2014/main" id="{912DBB74-7853-480B-1EA6-D1B7EADDEF6A}"/>
              </a:ext>
            </a:extLst>
          </p:cNvPr>
          <p:cNvSpPr/>
          <p:nvPr/>
        </p:nvSpPr>
        <p:spPr>
          <a:xfrm>
            <a:off x="3610071" y="1827533"/>
            <a:ext cx="119641" cy="119641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5400" cmpd="dbl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8B23CE-07BC-B7D0-7C70-F6F3037A71E9}"/>
              </a:ext>
            </a:extLst>
          </p:cNvPr>
          <p:cNvSpPr txBox="1"/>
          <p:nvPr/>
        </p:nvSpPr>
        <p:spPr>
          <a:xfrm>
            <a:off x="4707884" y="3495312"/>
            <a:ext cx="9136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Risk Findings:</a:t>
            </a:r>
            <a:endParaRPr lang="en-US" sz="800" b="1" i="0" dirty="0">
              <a:solidFill>
                <a:srgbClr val="003366"/>
              </a:solidFill>
              <a:effectLst/>
              <a:latin typeface="Open Sans" pitchFamily="2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EB76752-55B4-1BE2-EC58-778786157AA7}"/>
              </a:ext>
            </a:extLst>
          </p:cNvPr>
          <p:cNvGrpSpPr/>
          <p:nvPr/>
        </p:nvGrpSpPr>
        <p:grpSpPr>
          <a:xfrm>
            <a:off x="5584541" y="3516849"/>
            <a:ext cx="1828801" cy="194690"/>
            <a:chOff x="2196268" y="2471763"/>
            <a:chExt cx="1828801" cy="194690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9EE9EECA-166A-1CDA-D3F4-2ED5F3A9CF67}"/>
                </a:ext>
              </a:extLst>
            </p:cNvPr>
            <p:cNvSpPr/>
            <p:nvPr/>
          </p:nvSpPr>
          <p:spPr>
            <a:xfrm>
              <a:off x="2196268" y="247176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63E1AEF2-71E4-6B9F-D2B2-E1830EC37DB1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5147D46-7D0D-E6D1-1217-EFB341CB01FE}"/>
              </a:ext>
            </a:extLst>
          </p:cNvPr>
          <p:cNvGrpSpPr/>
          <p:nvPr/>
        </p:nvGrpSpPr>
        <p:grpSpPr>
          <a:xfrm>
            <a:off x="5589618" y="3715248"/>
            <a:ext cx="1828801" cy="298500"/>
            <a:chOff x="5589618" y="3715248"/>
            <a:chExt cx="1828801" cy="298500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88602C9-F85B-67A9-9ACF-BED26A4035E7}"/>
                </a:ext>
              </a:extLst>
            </p:cNvPr>
            <p:cNvSpPr/>
            <p:nvPr/>
          </p:nvSpPr>
          <p:spPr>
            <a:xfrm>
              <a:off x="5589618" y="3715248"/>
              <a:ext cx="1828801" cy="298500"/>
            </a:xfrm>
            <a:prstGeom prst="rect">
              <a:avLst/>
            </a:prstGeom>
            <a:solidFill>
              <a:schemeClr val="bg1"/>
            </a:solidFill>
            <a:ln w="63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tx1"/>
                  </a:solidFill>
                </a:rPr>
                <a:t>    Local</a:t>
              </a:r>
            </a:p>
            <a:p>
              <a:r>
                <a:rPr lang="en-US" sz="800" dirty="0">
                  <a:solidFill>
                    <a:schemeClr val="tx1"/>
                  </a:solidFill>
                </a:rPr>
                <a:t>    State</a:t>
              </a:r>
            </a:p>
          </p:txBody>
        </p:sp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8C952539-0686-6081-7313-C39C247AECE4}"/>
                </a:ext>
              </a:extLst>
            </p:cNvPr>
            <p:cNvSpPr/>
            <p:nvPr/>
          </p:nvSpPr>
          <p:spPr>
            <a:xfrm>
              <a:off x="5643695" y="3767077"/>
              <a:ext cx="78644" cy="77419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B25C463E-D0FE-F69B-C24D-BB5398866D40}"/>
                </a:ext>
              </a:extLst>
            </p:cNvPr>
            <p:cNvSpPr/>
            <p:nvPr/>
          </p:nvSpPr>
          <p:spPr>
            <a:xfrm>
              <a:off x="5643695" y="3888389"/>
              <a:ext cx="78644" cy="77419"/>
            </a:xfrm>
            <a:prstGeom prst="round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1943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AE7F5D-5416-B226-325F-EF103828A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68"/>
            <a:ext cx="12192000" cy="57969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DE9ECD-4D21-0940-4510-A50CEA420D0D}"/>
              </a:ext>
            </a:extLst>
          </p:cNvPr>
          <p:cNvSpPr/>
          <p:nvPr/>
        </p:nvSpPr>
        <p:spPr>
          <a:xfrm>
            <a:off x="837013" y="1368508"/>
            <a:ext cx="10438687" cy="1863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22C40E-3589-D106-773B-3BD85964DF3A}"/>
              </a:ext>
            </a:extLst>
          </p:cNvPr>
          <p:cNvSpPr txBox="1"/>
          <p:nvPr/>
        </p:nvSpPr>
        <p:spPr>
          <a:xfrm>
            <a:off x="944310" y="1469825"/>
            <a:ext cx="230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b="1" i="0" dirty="0">
                <a:solidFill>
                  <a:srgbClr val="003366"/>
                </a:solidFill>
                <a:effectLst/>
                <a:latin typeface="Open Sans" pitchFamily="2" charset="0"/>
              </a:rPr>
              <a:t>WV Hazard Library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51EF4B-C971-AECF-02FE-798D0D84170A}"/>
              </a:ext>
            </a:extLst>
          </p:cNvPr>
          <p:cNvSpPr txBox="1"/>
          <p:nvPr/>
        </p:nvSpPr>
        <p:spPr>
          <a:xfrm>
            <a:off x="981340" y="2049548"/>
            <a:ext cx="1511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Media Name or Keyword:</a:t>
            </a:r>
            <a:endParaRPr lang="en-US" sz="800" b="1" i="0" dirty="0">
              <a:solidFill>
                <a:srgbClr val="003366"/>
              </a:solidFill>
              <a:effectLst/>
              <a:latin typeface="Open Sans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A7D933A-38BA-6FE2-D113-DF71195A8A6F}"/>
              </a:ext>
            </a:extLst>
          </p:cNvPr>
          <p:cNvSpPr/>
          <p:nvPr/>
        </p:nvSpPr>
        <p:spPr>
          <a:xfrm>
            <a:off x="1053572" y="2257664"/>
            <a:ext cx="1828801" cy="19469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Search by keywords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7113A1-E52E-93AF-F127-F8F35B78B5FF}"/>
              </a:ext>
            </a:extLst>
          </p:cNvPr>
          <p:cNvSpPr txBox="1"/>
          <p:nvPr/>
        </p:nvSpPr>
        <p:spPr>
          <a:xfrm>
            <a:off x="981340" y="1772796"/>
            <a:ext cx="1129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effectLst/>
                <a:latin typeface="Open Sans" pitchFamily="2" charset="0"/>
              </a:rPr>
              <a:t>Search Options: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48D240E-0C16-DCEF-C2A2-B7AF4D9E145D}"/>
              </a:ext>
            </a:extLst>
          </p:cNvPr>
          <p:cNvSpPr/>
          <p:nvPr/>
        </p:nvSpPr>
        <p:spPr>
          <a:xfrm>
            <a:off x="2099565" y="1827642"/>
            <a:ext cx="119641" cy="119641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5400" cmpd="dbl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87B56F-B9A8-AAC8-ABF8-35426BBC50D0}"/>
              </a:ext>
            </a:extLst>
          </p:cNvPr>
          <p:cNvSpPr txBox="1"/>
          <p:nvPr/>
        </p:nvSpPr>
        <p:spPr>
          <a:xfrm>
            <a:off x="2820880" y="1770698"/>
            <a:ext cx="739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solidFill>
                  <a:schemeClr val="bg2">
                    <a:lumMod val="50000"/>
                  </a:schemeClr>
                </a:solidFill>
                <a:effectLst/>
                <a:latin typeface="Open Sans" pitchFamily="2" charset="0"/>
              </a:rPr>
              <a:t>Standard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465B65-8F7C-8C86-DC26-1D27EE7EB1CA}"/>
              </a:ext>
            </a:extLst>
          </p:cNvPr>
          <p:cNvSpPr txBox="1"/>
          <p:nvPr/>
        </p:nvSpPr>
        <p:spPr>
          <a:xfrm>
            <a:off x="3675806" y="1772796"/>
            <a:ext cx="829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solidFill>
                  <a:schemeClr val="bg2">
                    <a:lumMod val="50000"/>
                  </a:schemeClr>
                </a:solidFill>
                <a:effectLst/>
                <a:latin typeface="Open Sans" pitchFamily="2" charset="0"/>
              </a:rPr>
              <a:t>Advanced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679A0BB-330A-4AA0-6187-42682DF1D166}"/>
              </a:ext>
            </a:extLst>
          </p:cNvPr>
          <p:cNvSpPr/>
          <p:nvPr/>
        </p:nvSpPr>
        <p:spPr>
          <a:xfrm>
            <a:off x="3625749" y="1834050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A9299DD-4E70-A0FD-6DB5-C0ABA2607C39}"/>
              </a:ext>
            </a:extLst>
          </p:cNvPr>
          <p:cNvGrpSpPr/>
          <p:nvPr/>
        </p:nvGrpSpPr>
        <p:grpSpPr>
          <a:xfrm>
            <a:off x="4771779" y="2257664"/>
            <a:ext cx="1828801" cy="194690"/>
            <a:chOff x="2196268" y="2460113"/>
            <a:chExt cx="1828801" cy="19469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2536E14-5206-53B7-7DD3-EA4A6C1F3374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385C2BD3-3D88-27DA-0429-150EA72916FE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4C68B1D-B8C2-2390-BE1B-A97E293492C4}"/>
              </a:ext>
            </a:extLst>
          </p:cNvPr>
          <p:cNvSpPr txBox="1"/>
          <p:nvPr/>
        </p:nvSpPr>
        <p:spPr>
          <a:xfrm>
            <a:off x="2837066" y="2049548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Media Type: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21303C9-B32F-4729-C5CF-2E31118938EC}"/>
              </a:ext>
            </a:extLst>
          </p:cNvPr>
          <p:cNvGrpSpPr/>
          <p:nvPr/>
        </p:nvGrpSpPr>
        <p:grpSpPr>
          <a:xfrm>
            <a:off x="2915086" y="2257664"/>
            <a:ext cx="1828801" cy="194690"/>
            <a:chOff x="2196268" y="2460113"/>
            <a:chExt cx="1828801" cy="194690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08B04DE-72EA-D7B9-D870-57F299359BEF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10E3D042-367D-B95B-9AE1-C7E2F4F5F5D1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B43E227-8C12-96B8-EB39-3C527B8FF39E}"/>
              </a:ext>
            </a:extLst>
          </p:cNvPr>
          <p:cNvGrpSpPr/>
          <p:nvPr/>
        </p:nvGrpSpPr>
        <p:grpSpPr>
          <a:xfrm>
            <a:off x="8488999" y="2252422"/>
            <a:ext cx="1828801" cy="194690"/>
            <a:chOff x="2196268" y="2460113"/>
            <a:chExt cx="1828801" cy="19469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564A3EF7-44AF-39AC-B365-A1FA639597D2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r>
                <a:rPr lang="en-US" sz="800" dirty="0">
                  <a:solidFill>
                    <a:srgbClr val="E8E8E8">
                      <a:lumMod val="50000"/>
                    </a:srgbClr>
                  </a:solidFill>
                </a:rPr>
                <a:t>Select a Scale first</a:t>
              </a: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DE21E17E-A9F4-27A3-CE45-58A039B47452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2EFB8148-C0D7-1CFA-6EFF-A5548E378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15" y="2660470"/>
            <a:ext cx="1172153" cy="28316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323E0D8B-716F-BA1B-C31B-8A4C47720C4E}"/>
              </a:ext>
            </a:extLst>
          </p:cNvPr>
          <p:cNvSpPr txBox="1"/>
          <p:nvPr/>
        </p:nvSpPr>
        <p:spPr>
          <a:xfrm>
            <a:off x="2157469" y="1775365"/>
            <a:ext cx="605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effectLst/>
                <a:latin typeface="Open Sans" pitchFamily="2" charset="0"/>
              </a:rPr>
              <a:t>Simple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7FCAD417-271B-A302-95FD-84B0D596CA3A}"/>
              </a:ext>
            </a:extLst>
          </p:cNvPr>
          <p:cNvSpPr/>
          <p:nvPr/>
        </p:nvSpPr>
        <p:spPr>
          <a:xfrm>
            <a:off x="2771945" y="1840396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E75FB5A-4E79-E67B-B704-EA4FF1A1A649}"/>
              </a:ext>
            </a:extLst>
          </p:cNvPr>
          <p:cNvSpPr txBox="1"/>
          <p:nvPr/>
        </p:nvSpPr>
        <p:spPr>
          <a:xfrm>
            <a:off x="4691008" y="2048405"/>
            <a:ext cx="1511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Major Group &amp; Category:</a:t>
            </a:r>
            <a:endParaRPr lang="en-US" sz="800" b="1" i="0" dirty="0">
              <a:solidFill>
                <a:srgbClr val="003366"/>
              </a:solidFill>
              <a:effectLst/>
              <a:latin typeface="Open Sans" pitchFamily="2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B803994-E621-0DEC-5DD6-439B54BF2277}"/>
              </a:ext>
            </a:extLst>
          </p:cNvPr>
          <p:cNvSpPr txBox="1"/>
          <p:nvPr/>
        </p:nvSpPr>
        <p:spPr>
          <a:xfrm>
            <a:off x="8397692" y="2043163"/>
            <a:ext cx="12067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800" b="1" dirty="0">
                <a:solidFill>
                  <a:srgbClr val="000000"/>
                </a:solidFill>
                <a:latin typeface="Open Sans" pitchFamily="2" charset="0"/>
              </a:rPr>
              <a:t>Geographic Entity</a:t>
            </a: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F9BC695-F3B6-C5F2-42CA-10E9E4D2191F}"/>
              </a:ext>
            </a:extLst>
          </p:cNvPr>
          <p:cNvGrpSpPr/>
          <p:nvPr/>
        </p:nvGrpSpPr>
        <p:grpSpPr>
          <a:xfrm>
            <a:off x="6628668" y="2259750"/>
            <a:ext cx="1828801" cy="194690"/>
            <a:chOff x="2196268" y="2460113"/>
            <a:chExt cx="1828801" cy="19469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9FDC151-6A89-2976-3244-26677616A7B9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29CA4848-00F0-0C34-A5A5-EB2C7AAF59E0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3A5A266-0EB2-44C0-0752-F647A529E470}"/>
              </a:ext>
            </a:extLst>
          </p:cNvPr>
          <p:cNvSpPr txBox="1"/>
          <p:nvPr/>
        </p:nvSpPr>
        <p:spPr>
          <a:xfrm>
            <a:off x="6547897" y="2050491"/>
            <a:ext cx="1511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  <a:latin typeface="Open Sans" pitchFamily="2" charset="0"/>
              </a:rPr>
              <a:t>Geographic Scale</a:t>
            </a: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:</a:t>
            </a:r>
            <a:endParaRPr lang="en-US" sz="800" b="1" i="0" dirty="0">
              <a:solidFill>
                <a:srgbClr val="003366"/>
              </a:solidFill>
              <a:effectLst/>
              <a:latin typeface="Open Sans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C33BD7-A16C-F74F-25C2-DB5524DE8C4F}"/>
              </a:ext>
            </a:extLst>
          </p:cNvPr>
          <p:cNvSpPr txBox="1"/>
          <p:nvPr/>
        </p:nvSpPr>
        <p:spPr>
          <a:xfrm>
            <a:off x="10342250" y="2176294"/>
            <a:ext cx="719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Statewide Extent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8822243-1F3F-3512-06A9-D4C0E4643A4B}"/>
              </a:ext>
            </a:extLst>
          </p:cNvPr>
          <p:cNvSpPr/>
          <p:nvPr/>
        </p:nvSpPr>
        <p:spPr>
          <a:xfrm>
            <a:off x="10998671" y="2306862"/>
            <a:ext cx="78644" cy="77419"/>
          </a:xfrm>
          <a:prstGeom prst="round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622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F1CEC-C1FB-DA66-2F10-2F661042C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B000D7-2818-B033-4B8F-ED9E76481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9568"/>
            <a:ext cx="12192000" cy="57969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D611392-6184-4CFA-81F7-65CCA000D23F}"/>
              </a:ext>
            </a:extLst>
          </p:cNvPr>
          <p:cNvSpPr/>
          <p:nvPr/>
        </p:nvSpPr>
        <p:spPr>
          <a:xfrm>
            <a:off x="837013" y="1368508"/>
            <a:ext cx="10438687" cy="1863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C13E8F-327A-76BA-64F8-EA0ACC1F4F61}"/>
              </a:ext>
            </a:extLst>
          </p:cNvPr>
          <p:cNvSpPr txBox="1"/>
          <p:nvPr/>
        </p:nvSpPr>
        <p:spPr>
          <a:xfrm>
            <a:off x="944310" y="1469825"/>
            <a:ext cx="2307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b="1" i="0" dirty="0">
                <a:solidFill>
                  <a:srgbClr val="003366"/>
                </a:solidFill>
                <a:effectLst/>
                <a:latin typeface="Open Sans" pitchFamily="2" charset="0"/>
              </a:rPr>
              <a:t>WV Hazard Library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7A7DF4-0407-48C4-E16E-88E19FEE43C6}"/>
              </a:ext>
            </a:extLst>
          </p:cNvPr>
          <p:cNvSpPr txBox="1"/>
          <p:nvPr/>
        </p:nvSpPr>
        <p:spPr>
          <a:xfrm>
            <a:off x="981340" y="1772796"/>
            <a:ext cx="11294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effectLst/>
                <a:latin typeface="Open Sans" pitchFamily="2" charset="0"/>
              </a:rPr>
              <a:t>Search Options: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5223E7A-D0E7-1E68-08F1-C9BD86430EEE}"/>
              </a:ext>
            </a:extLst>
          </p:cNvPr>
          <p:cNvSpPr/>
          <p:nvPr/>
        </p:nvSpPr>
        <p:spPr>
          <a:xfrm>
            <a:off x="2099565" y="1827642"/>
            <a:ext cx="119641" cy="119641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 w="25400" cmpd="dbl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CBFD0C-D983-3144-9D96-0E0DB699A759}"/>
              </a:ext>
            </a:extLst>
          </p:cNvPr>
          <p:cNvSpPr txBox="1"/>
          <p:nvPr/>
        </p:nvSpPr>
        <p:spPr>
          <a:xfrm>
            <a:off x="2820880" y="1770698"/>
            <a:ext cx="7391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solidFill>
                  <a:schemeClr val="bg2">
                    <a:lumMod val="50000"/>
                  </a:schemeClr>
                </a:solidFill>
                <a:effectLst/>
                <a:latin typeface="Open Sans" pitchFamily="2" charset="0"/>
              </a:rPr>
              <a:t>Standard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EE69DC-E52B-1625-A329-DE9308315381}"/>
              </a:ext>
            </a:extLst>
          </p:cNvPr>
          <p:cNvSpPr txBox="1"/>
          <p:nvPr/>
        </p:nvSpPr>
        <p:spPr>
          <a:xfrm>
            <a:off x="3675806" y="1772796"/>
            <a:ext cx="8299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solidFill>
                  <a:schemeClr val="bg2">
                    <a:lumMod val="50000"/>
                  </a:schemeClr>
                </a:solidFill>
                <a:effectLst/>
                <a:latin typeface="Open Sans" pitchFamily="2" charset="0"/>
              </a:rPr>
              <a:t>Advanced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7552012-BD29-EE41-CB57-08DA0A149C17}"/>
              </a:ext>
            </a:extLst>
          </p:cNvPr>
          <p:cNvSpPr/>
          <p:nvPr/>
        </p:nvSpPr>
        <p:spPr>
          <a:xfrm>
            <a:off x="3625749" y="1834050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FA8AEC58-C5C6-8782-7ED2-1A6A51F2B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115" y="2660470"/>
            <a:ext cx="1172153" cy="28316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0377F45C-B081-479A-E251-E2214786E41C}"/>
              </a:ext>
            </a:extLst>
          </p:cNvPr>
          <p:cNvSpPr txBox="1"/>
          <p:nvPr/>
        </p:nvSpPr>
        <p:spPr>
          <a:xfrm>
            <a:off x="2157469" y="1775365"/>
            <a:ext cx="6055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i="0" dirty="0">
                <a:effectLst/>
                <a:latin typeface="Open Sans" pitchFamily="2" charset="0"/>
              </a:rPr>
              <a:t>Simple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B23D0D8-FD9C-8DBD-0D64-16E898F5E0ED}"/>
              </a:ext>
            </a:extLst>
          </p:cNvPr>
          <p:cNvSpPr/>
          <p:nvPr/>
        </p:nvSpPr>
        <p:spPr>
          <a:xfrm>
            <a:off x="2771945" y="1840396"/>
            <a:ext cx="106823" cy="106823"/>
          </a:xfrm>
          <a:prstGeom prst="ellipse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B65D33F-20D3-4F8C-8BBA-78938D308054}"/>
              </a:ext>
            </a:extLst>
          </p:cNvPr>
          <p:cNvGrpSpPr/>
          <p:nvPr/>
        </p:nvGrpSpPr>
        <p:grpSpPr>
          <a:xfrm>
            <a:off x="4768336" y="2454440"/>
            <a:ext cx="1828802" cy="4334995"/>
            <a:chOff x="5918410" y="2447468"/>
            <a:chExt cx="1828802" cy="433499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A09C115-15E7-393F-8658-AE3D3EF3B7FD}"/>
                </a:ext>
              </a:extLst>
            </p:cNvPr>
            <p:cNvGrpSpPr/>
            <p:nvPr/>
          </p:nvGrpSpPr>
          <p:grpSpPr>
            <a:xfrm>
              <a:off x="5918410" y="2447468"/>
              <a:ext cx="1828802" cy="4334995"/>
              <a:chOff x="4057780" y="2447468"/>
              <a:chExt cx="1828802" cy="4334995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9FA16C9-F3A8-2897-A1CD-AAABE86DD372}"/>
                  </a:ext>
                </a:extLst>
              </p:cNvPr>
              <p:cNvSpPr/>
              <p:nvPr/>
            </p:nvSpPr>
            <p:spPr>
              <a:xfrm>
                <a:off x="4057781" y="2447468"/>
                <a:ext cx="1828801" cy="4334995"/>
              </a:xfrm>
              <a:prstGeom prst="rect">
                <a:avLst/>
              </a:prstGeom>
              <a:solidFill>
                <a:schemeClr val="bg1"/>
              </a:solidFill>
              <a:ln w="63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- Any -</a:t>
                </a:r>
              </a:p>
              <a:p>
                <a:r>
                  <a:rPr lang="en-US" sz="800" b="1" dirty="0">
                    <a:solidFill>
                      <a:schemeClr val="bg2">
                        <a:lumMod val="25000"/>
                      </a:schemeClr>
                    </a:solidFill>
                  </a:rPr>
                  <a:t>Flood Disaster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Flood Disaster Research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Flood Event</a:t>
                </a:r>
              </a:p>
              <a:p>
                <a:r>
                  <a:rPr lang="en-US" sz="800" b="1" dirty="0">
                    <a:solidFill>
                      <a:schemeClr val="bg2">
                        <a:lumMod val="25000"/>
                      </a:schemeClr>
                    </a:solidFill>
                  </a:rPr>
                  <a:t>Flood Insurance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NFIP Information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NFIP Penetration Analysis</a:t>
                </a:r>
              </a:p>
              <a:p>
                <a:r>
                  <a:rPr lang="en-US" sz="800" b="1" dirty="0">
                    <a:solidFill>
                      <a:schemeClr val="bg2">
                        <a:lumMod val="25000"/>
                      </a:schemeClr>
                    </a:solidFill>
                  </a:rPr>
                  <a:t>Floodplain Management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Base Flood Elevation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Community Assets Mitigation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Community Rating System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Critical Infrastructure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Dilapidated Properties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Flood Elevation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Freeboard Status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Legal and Planning Guidance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NFIP Community Status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Permits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Requirements &amp; Guidance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Risk Communications</a:t>
                </a:r>
              </a:p>
              <a:p>
                <a:r>
                  <a:rPr lang="en-US" sz="800" b="1" dirty="0">
                    <a:solidFill>
                      <a:schemeClr val="bg2">
                        <a:lumMod val="25000"/>
                      </a:schemeClr>
                    </a:solidFill>
                  </a:rPr>
                  <a:t>Floodplain Mapping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Letters of Map Change (LOMCs)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Risk Communications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Risk MAP Flood Studies</a:t>
                </a:r>
              </a:p>
              <a:p>
                <a:r>
                  <a:rPr lang="en-US" sz="800" b="1" dirty="0">
                    <a:solidFill>
                      <a:schemeClr val="bg2">
                        <a:lumMod val="25000"/>
                      </a:schemeClr>
                    </a:solidFill>
                  </a:rPr>
                  <a:t>Other Mitigation Measures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Community Support &amp; Funding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Flood Safety &amp; Preparedness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Flood Warning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Mitigation Planning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Mitigation Priorities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Mitigation Saves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Physical Non-Structural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Structural Mitigation</a:t>
                </a:r>
              </a:p>
              <a:p>
                <a:r>
                  <a:rPr lang="en-US" sz="800" b="1" dirty="0">
                    <a:solidFill>
                      <a:schemeClr val="bg2">
                        <a:lumMod val="25000"/>
                      </a:schemeClr>
                    </a:solidFill>
                  </a:rPr>
                  <a:t>Risk Assessment – Local</a:t>
                </a:r>
              </a:p>
              <a:p>
                <a:r>
                  <a:rPr lang="en-US" sz="800" dirty="0">
                    <a:solidFill>
                      <a:schemeClr val="bg2">
                        <a:lumMod val="25000"/>
                      </a:schemeClr>
                    </a:solidFill>
                  </a:rPr>
                  <a:t>    Building Characteristics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5A55960-B1DF-E934-6002-38A8493A0E9F}"/>
                  </a:ext>
                </a:extLst>
              </p:cNvPr>
              <p:cNvSpPr/>
              <p:nvPr/>
            </p:nvSpPr>
            <p:spPr>
              <a:xfrm>
                <a:off x="4057780" y="2452354"/>
                <a:ext cx="1828801" cy="141643"/>
              </a:xfrm>
              <a:prstGeom prst="rect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rPr>
                  <a:t>- Any -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765F350-29FD-28EE-D602-62CFDEA264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3840" t="733" r="-2" b="1"/>
            <a:stretch>
              <a:fillRect/>
            </a:stretch>
          </p:blipFill>
          <p:spPr>
            <a:xfrm>
              <a:off x="7663853" y="2593996"/>
              <a:ext cx="75471" cy="4175182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6AFD5AF-68CC-6157-0D63-938FBD55C811}"/>
              </a:ext>
            </a:extLst>
          </p:cNvPr>
          <p:cNvSpPr txBox="1"/>
          <p:nvPr/>
        </p:nvSpPr>
        <p:spPr>
          <a:xfrm>
            <a:off x="981340" y="2049548"/>
            <a:ext cx="1511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Media Name or Keyword:</a:t>
            </a:r>
            <a:endParaRPr lang="en-US" sz="800" b="1" i="0" dirty="0">
              <a:solidFill>
                <a:srgbClr val="003366"/>
              </a:solidFill>
              <a:effectLst/>
              <a:latin typeface="Open Sans" pitchFamily="2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350E423-8269-AF94-1F61-EC5DF0DCFFCE}"/>
              </a:ext>
            </a:extLst>
          </p:cNvPr>
          <p:cNvSpPr/>
          <p:nvPr/>
        </p:nvSpPr>
        <p:spPr>
          <a:xfrm>
            <a:off x="1053572" y="2257664"/>
            <a:ext cx="1828801" cy="19469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Search by keywords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E910C8-0A93-0949-2FDE-B11F788001B8}"/>
              </a:ext>
            </a:extLst>
          </p:cNvPr>
          <p:cNvGrpSpPr/>
          <p:nvPr/>
        </p:nvGrpSpPr>
        <p:grpSpPr>
          <a:xfrm>
            <a:off x="4771779" y="2257664"/>
            <a:ext cx="1828801" cy="194690"/>
            <a:chOff x="2196268" y="2460113"/>
            <a:chExt cx="1828801" cy="194690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54C41D8-50F7-EBE1-C2D7-DC8DE7B75856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DEFF9624-8F79-A783-1975-DBAC9F77CF8A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759F39D3-9AA1-3C08-2A3A-A16613524EB3}"/>
              </a:ext>
            </a:extLst>
          </p:cNvPr>
          <p:cNvSpPr txBox="1"/>
          <p:nvPr/>
        </p:nvSpPr>
        <p:spPr>
          <a:xfrm>
            <a:off x="2837066" y="2049548"/>
            <a:ext cx="108389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Media Type: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B80E8E8-E121-1F5B-BB5C-8FFE71838DA0}"/>
              </a:ext>
            </a:extLst>
          </p:cNvPr>
          <p:cNvGrpSpPr/>
          <p:nvPr/>
        </p:nvGrpSpPr>
        <p:grpSpPr>
          <a:xfrm>
            <a:off x="2915086" y="2257664"/>
            <a:ext cx="1828801" cy="194690"/>
            <a:chOff x="2196268" y="2460113"/>
            <a:chExt cx="1828801" cy="19469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38945350-C910-B212-DE1F-2915811CF836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39" name="Isosceles Triangle 38">
              <a:extLst>
                <a:ext uri="{FF2B5EF4-FFF2-40B4-BE49-F238E27FC236}">
                  <a16:creationId xmlns:a16="http://schemas.microsoft.com/office/drawing/2014/main" id="{21876165-94B8-E1C6-52FC-D97BD53E0479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0F8EFD6-6CFE-E3F1-0063-0E4390ECADFB}"/>
              </a:ext>
            </a:extLst>
          </p:cNvPr>
          <p:cNvGrpSpPr/>
          <p:nvPr/>
        </p:nvGrpSpPr>
        <p:grpSpPr>
          <a:xfrm>
            <a:off x="8488999" y="2252422"/>
            <a:ext cx="1828801" cy="194690"/>
            <a:chOff x="2196268" y="2460113"/>
            <a:chExt cx="1828801" cy="19469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748DC518-4214-5274-A85A-DA49AE6B417F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defRPr/>
              </a:pPr>
              <a:r>
                <a:rPr lang="en-US" sz="800" dirty="0">
                  <a:solidFill>
                    <a:srgbClr val="E8E8E8">
                      <a:lumMod val="50000"/>
                    </a:srgbClr>
                  </a:solidFill>
                </a:rPr>
                <a:t>Select a Scale first</a:t>
              </a:r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BBB76D75-1F61-8CB7-E9FF-A991D864195E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67D1450C-1B9A-9E98-FB51-BBF53D71E594}"/>
              </a:ext>
            </a:extLst>
          </p:cNvPr>
          <p:cNvSpPr txBox="1"/>
          <p:nvPr/>
        </p:nvSpPr>
        <p:spPr>
          <a:xfrm>
            <a:off x="4691008" y="2048405"/>
            <a:ext cx="1511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Major Group &amp; Category:</a:t>
            </a:r>
            <a:endParaRPr lang="en-US" sz="800" b="1" i="0" dirty="0">
              <a:solidFill>
                <a:srgbClr val="003366"/>
              </a:solidFill>
              <a:effectLst/>
              <a:latin typeface="Open Sans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D37D564-EA78-2D46-F9CB-F9377317C1F8}"/>
              </a:ext>
            </a:extLst>
          </p:cNvPr>
          <p:cNvSpPr txBox="1"/>
          <p:nvPr/>
        </p:nvSpPr>
        <p:spPr>
          <a:xfrm>
            <a:off x="8397692" y="2043163"/>
            <a:ext cx="12067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800" b="1" dirty="0">
                <a:solidFill>
                  <a:srgbClr val="000000"/>
                </a:solidFill>
                <a:latin typeface="Open Sans" pitchFamily="2" charset="0"/>
              </a:rPr>
              <a:t>Geographic Entity</a:t>
            </a: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: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577C698-3A07-49FD-58DC-92C60B2A6F32}"/>
              </a:ext>
            </a:extLst>
          </p:cNvPr>
          <p:cNvGrpSpPr/>
          <p:nvPr/>
        </p:nvGrpSpPr>
        <p:grpSpPr>
          <a:xfrm>
            <a:off x="6628668" y="2259750"/>
            <a:ext cx="1828801" cy="194690"/>
            <a:chOff x="2196268" y="2460113"/>
            <a:chExt cx="1828801" cy="194690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C1D16F54-F508-417B-B4C0-18A681A2755B}"/>
                </a:ext>
              </a:extLst>
            </p:cNvPr>
            <p:cNvSpPr/>
            <p:nvPr/>
          </p:nvSpPr>
          <p:spPr>
            <a:xfrm>
              <a:off x="2196268" y="2460113"/>
              <a:ext cx="1828801" cy="194690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>
                  <a:solidFill>
                    <a:schemeClr val="bg2">
                      <a:lumMod val="25000"/>
                    </a:schemeClr>
                  </a:solidFill>
                </a:rPr>
                <a:t>- Any -</a:t>
              </a:r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2FA838C2-0325-ACD1-3762-E831FAA557AA}"/>
                </a:ext>
              </a:extLst>
            </p:cNvPr>
            <p:cNvSpPr/>
            <p:nvPr/>
          </p:nvSpPr>
          <p:spPr>
            <a:xfrm rot="10800000">
              <a:off x="3862936" y="2532156"/>
              <a:ext cx="94702" cy="45719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D2D3C6E6-3690-4100-832A-19C606382805}"/>
              </a:ext>
            </a:extLst>
          </p:cNvPr>
          <p:cNvSpPr txBox="1"/>
          <p:nvPr/>
        </p:nvSpPr>
        <p:spPr>
          <a:xfrm>
            <a:off x="6547897" y="2050491"/>
            <a:ext cx="1511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  <a:latin typeface="Open Sans" pitchFamily="2" charset="0"/>
              </a:rPr>
              <a:t>Geographic Scale</a:t>
            </a:r>
            <a:r>
              <a:rPr lang="en-US" sz="800" b="1" i="0" dirty="0">
                <a:solidFill>
                  <a:srgbClr val="000000"/>
                </a:solidFill>
                <a:effectLst/>
                <a:latin typeface="Open Sans" pitchFamily="2" charset="0"/>
              </a:rPr>
              <a:t>:</a:t>
            </a:r>
            <a:endParaRPr lang="en-US" sz="800" b="1" i="0" dirty="0">
              <a:solidFill>
                <a:srgbClr val="003366"/>
              </a:solidFill>
              <a:effectLst/>
              <a:latin typeface="Open Sans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8E8E777-54BD-0EA2-4609-5E938FAAE27B}"/>
              </a:ext>
            </a:extLst>
          </p:cNvPr>
          <p:cNvSpPr txBox="1"/>
          <p:nvPr/>
        </p:nvSpPr>
        <p:spPr>
          <a:xfrm>
            <a:off x="10342250" y="2176294"/>
            <a:ext cx="719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itchFamily="2" charset="0"/>
                <a:ea typeface="+mn-ea"/>
                <a:cs typeface="+mn-cs"/>
              </a:rPr>
              <a:t>Statewide Extent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457EF97B-FF00-83A0-F210-5DBD555FA108}"/>
              </a:ext>
            </a:extLst>
          </p:cNvPr>
          <p:cNvSpPr/>
          <p:nvPr/>
        </p:nvSpPr>
        <p:spPr>
          <a:xfrm>
            <a:off x="10998671" y="2306862"/>
            <a:ext cx="78644" cy="77419"/>
          </a:xfrm>
          <a:prstGeom prst="roundRect">
            <a:avLst/>
          </a:prstGeom>
          <a:noFill/>
          <a:ln w="63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8E8E8">
                  <a:lumMod val="7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117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13086</TotalTime>
  <Words>985</Words>
  <Application>Microsoft Office PowerPoint</Application>
  <PresentationFormat>Widescreen</PresentationFormat>
  <Paragraphs>284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Virginia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Behrang Bidadian</dc:creator>
  <cp:lastModifiedBy>Behrang Bidadian</cp:lastModifiedBy>
  <cp:revision>90</cp:revision>
  <dcterms:created xsi:type="dcterms:W3CDTF">2025-10-08T18:23:34Z</dcterms:created>
  <dcterms:modified xsi:type="dcterms:W3CDTF">2025-11-24T15:20:34Z</dcterms:modified>
</cp:coreProperties>
</file>