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6" r:id="rId2"/>
    <p:sldId id="269" r:id="rId3"/>
    <p:sldId id="271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EFDA"/>
    <a:srgbClr val="747474"/>
    <a:srgbClr val="E7F0F9"/>
    <a:srgbClr val="FAEED6"/>
    <a:srgbClr val="FAEDD2"/>
    <a:srgbClr val="EAAB29"/>
    <a:srgbClr val="E9F5DB"/>
    <a:srgbClr val="002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16" autoAdjust="0"/>
    <p:restoredTop sz="91134" autoAdjust="0"/>
  </p:normalViewPr>
  <p:slideViewPr>
    <p:cSldViewPr snapToGrid="0">
      <p:cViewPr varScale="1">
        <p:scale>
          <a:sx n="143" d="100"/>
          <a:sy n="143" d="100"/>
        </p:scale>
        <p:origin x="158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E69EA-7B7F-4EDB-A0BE-177A17D7F69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33EA9C-E764-4B25-BA00-8755F4A0D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86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67166-4274-BDFF-810C-7EF903C78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6EC22-96FB-0355-65DB-62597E687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14D73-802F-7C90-5E59-8F58C2272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“Include Statewide Extent” should be selectable independently.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BBDA8-B3BD-DE4D-DC7D-18C0E5989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33EA9C-E764-4B25-BA00-8755F4A0DB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791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D4D0-4537-1C14-457B-38AF653B4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960D1-7427-F64B-77B0-52B6B490D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37812B-3A96-2290-90A1-A766BFE73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Selection option by checkboxes for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Media Type, Category Name, Subcategory Name, Geographic Entity, Publication Year, Disaster Event, 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Meeting Event,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Author, </a:t>
            </a:r>
            <a:r>
              <a:rPr lang="en-US" sz="1200" b="1" dirty="0">
                <a:solidFill>
                  <a:srgbClr val="000000"/>
                </a:solidFill>
                <a:latin typeface="Open Sans" pitchFamily="2" charset="0"/>
              </a:rPr>
              <a:t>Organizational Level, 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Project, Stakeholder, and Risk Findings.</a:t>
            </a:r>
          </a:p>
          <a:p>
            <a:r>
              <a:rPr lang="en-US" sz="12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(All except for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Major Group and Geographic Scale)</a:t>
            </a:r>
            <a:endParaRPr lang="en-US" dirty="0"/>
          </a:p>
          <a:p>
            <a:r>
              <a:rPr lang="en-US" dirty="0"/>
              <a:t>Example: Disaster Event selection from the drop-down menu.</a:t>
            </a:r>
          </a:p>
          <a:p>
            <a:r>
              <a:rPr lang="en-US" dirty="0"/>
              <a:t>If multiple selected, sort should be on the selected field.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79F6C-DA5A-5080-F851-8F2AF1490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33EA9C-E764-4B25-BA00-8755F4A0DB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227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8481A-24F6-422D-EBA3-F24C004FF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EAC035-91EF-2678-2C98-A19A278DE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EF733-93BE-D873-4947-3E9E3C2F0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Add:</a:t>
            </a:r>
          </a:p>
          <a:p>
            <a:r>
              <a:rPr lang="en-US" dirty="0"/>
              <a:t>Project, Meeting Event, Author Organizational </a:t>
            </a:r>
            <a:r>
              <a:rPr lang="en-US" b="0" dirty="0"/>
              <a:t>Level, Project, 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Open Sans" pitchFamily="2" charset="0"/>
              </a:rPr>
              <a:t>Stakeholder, </a:t>
            </a:r>
            <a:r>
              <a:rPr lang="en-US" b="0" dirty="0"/>
              <a:t>Flood </a:t>
            </a:r>
            <a:r>
              <a:rPr lang="en-US" dirty="0"/>
              <a:t>Visualization, Key Materials for Floodplain Management, and Risk Findings.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39DF3-E202-79BC-968D-C39364494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33EA9C-E764-4B25-BA00-8755F4A0DB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406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ECC8B-54C5-85F7-0CB1-B660BD2AE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4CD93-3F76-F6E9-9260-EDBE55A35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0D096-E307-DD0C-2117-F7B4E2BE1D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Add:</a:t>
            </a:r>
          </a:p>
          <a:p>
            <a:r>
              <a:rPr lang="en-US" dirty="0"/>
              <a:t>Project, Meeting Event, Author Organizational </a:t>
            </a:r>
            <a:r>
              <a:rPr lang="en-US" b="0" dirty="0"/>
              <a:t>Level, Project, 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Open Sans" pitchFamily="2" charset="0"/>
              </a:rPr>
              <a:t>Stakeholder, </a:t>
            </a:r>
            <a:r>
              <a:rPr lang="en-US" b="0" dirty="0"/>
              <a:t>Flood </a:t>
            </a:r>
            <a:r>
              <a:rPr lang="en-US" dirty="0"/>
              <a:t>Visualization, Key Materials for Floodplain Management, and Risk Findings.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3574F-CB0A-7254-36A7-3714BCC93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33EA9C-E764-4B25-BA00-8755F4A0DB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50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1F2B-11F1-A58B-CC13-D192102A6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5129CA-1C6B-D4A2-89F4-71D95294C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600C7-6A62-D278-92F5-357346C8F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5DA94-6582-4E3F-598F-FBEB7355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4AE26-A5C3-09EF-B071-1DBAA418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2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D6C77-54F9-D57D-0614-A05F0D4A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C71CA-3671-21F4-60D7-EE44A9303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3E8D1-1213-F3A5-ABCE-30FE58D5F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8E1D2-863E-81DC-5B75-669157A7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290A3-A05C-0DFC-FD82-F14ED34D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4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0A43-A534-8B37-844C-8AF4385F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6D483-CCB3-DE3A-5DDB-6C6F8EFD5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E7ED3-CC28-414F-F24D-349F62D68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AF057-7BA1-40B3-7065-C184A644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5AF40-EF02-15B5-DDCB-1D133E39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83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E9EA-7824-CA41-F242-E65307B54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3DCB4-C050-7619-2AB1-E8B48183D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BDF0E-9057-1D0F-CACC-146825334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93F70D-479F-BE4D-7BDB-B791F99A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10076-3B19-6400-6BF4-11FCE8B7E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8484F-D59F-1BBA-42CE-C104AF7A1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9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A92D2-EA1B-7982-75C2-DA9C96A6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F78BC-66F1-32C4-67F0-AA98C3346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43100-29E6-19F4-CE74-2F4BFC5B7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6F138-2669-44DD-A1F3-CA7E2E795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593167-A8A0-4DA0-7FC1-737BA721A8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6DDBAD-0E84-0507-0B2D-66DA7D99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60BA98-FBC5-B2D8-B1D9-BD863791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8F49DD-2A62-C464-04F0-90B38BB86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9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B4FC-6A31-B54B-13C1-8F7600D9C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FB402-B2BD-D55E-5481-B336711F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91A8A-8483-437A-1354-803132219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14AD3-DB73-05DE-BFDD-90222E916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2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C5257B-612D-BA7A-07D2-78D58E44A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77C71-A960-B31D-C2E8-50B8BDF78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731E0-BB2A-A762-5391-C5F1D6D97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4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09E3C-1F2B-3951-2005-A9B4372C2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4AC5C-4E45-E11D-2F3B-30BA1577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202D0-369E-4FB3-19ED-5BC125702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CD51F-4D50-706C-7B15-61CBA031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A4568-F70C-0817-CD48-3BC79F515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1C08A-8575-DF9C-7FC2-6CD8E3CE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45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CE6AA-4EF0-D1B6-05A4-03869395B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430A6D-5EAB-C830-2B78-41B1404AD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8FF56-4C78-768A-476B-F43093E0E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03D96-D6A9-239B-288C-627AB7FBE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75F79-60BF-1779-613A-0FA8478B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635FB-4B7A-FDB8-7722-5EA23C18A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17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9A62-D169-73ED-B602-283B5FD42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DB4E72-611B-3429-BC54-F7C617A102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ED0B4-1590-2190-28E2-6D1EA9CE4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D0564-FF12-301A-7045-26701852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E42EB-A056-A899-36B5-7461A377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0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B23496-FC1D-D4D0-B120-4CC079841D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4A63F2-0DA5-EE05-B6CF-71C9B39C3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26FE3-55AB-7088-73F4-796416F9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FCA8B-B6B6-0AF4-0EF1-CF60AD229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B2CA7-7224-A987-A308-870BE5807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9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870D7E-46D6-BD61-C910-17EE96E11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3CFCA-7EE2-9A1A-90BF-72FF85E22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48310-C53C-B182-59ED-D09B63F61B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F03CB6-DF6F-40F8-A29D-E33049AC60C5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14D66-9108-1333-9899-3299969C6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97AF1-CDF1-7429-5DC9-F48FA1A16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2D94F0-02E1-4D88-9064-380A07DD9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6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2000D-9553-80FC-7BBD-230FC84C7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B04387-AABB-3ACC-F497-C0FB6761A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568"/>
            <a:ext cx="12192000" cy="57969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7652CD-F8EF-2BBD-41B1-8B84530403E2}"/>
              </a:ext>
            </a:extLst>
          </p:cNvPr>
          <p:cNvSpPr/>
          <p:nvPr/>
        </p:nvSpPr>
        <p:spPr>
          <a:xfrm>
            <a:off x="876656" y="1370508"/>
            <a:ext cx="10438687" cy="2242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74D34E-44D4-7404-EC02-AE5BB25E2E12}"/>
              </a:ext>
            </a:extLst>
          </p:cNvPr>
          <p:cNvSpPr/>
          <p:nvPr/>
        </p:nvSpPr>
        <p:spPr>
          <a:xfrm>
            <a:off x="1435211" y="2529477"/>
            <a:ext cx="9514844" cy="220980"/>
          </a:xfrm>
          <a:prstGeom prst="roundRect">
            <a:avLst/>
          </a:prstGeom>
          <a:solidFill>
            <a:srgbClr val="E7F0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1C3B0E-133E-0083-A3A5-77B879A2414A}"/>
              </a:ext>
            </a:extLst>
          </p:cNvPr>
          <p:cNvSpPr/>
          <p:nvPr/>
        </p:nvSpPr>
        <p:spPr>
          <a:xfrm>
            <a:off x="1435211" y="2277740"/>
            <a:ext cx="9514844" cy="220980"/>
          </a:xfrm>
          <a:prstGeom prst="roundRect">
            <a:avLst/>
          </a:prstGeom>
          <a:solidFill>
            <a:srgbClr val="FAEFD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062467-009C-9709-1D58-1A3A6A0F9464}"/>
              </a:ext>
            </a:extLst>
          </p:cNvPr>
          <p:cNvSpPr txBox="1"/>
          <p:nvPr/>
        </p:nvSpPr>
        <p:spPr>
          <a:xfrm>
            <a:off x="944310" y="1469825"/>
            <a:ext cx="230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WV Hazard Library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7A477B-6AA8-082A-8973-EC0B3ADA5DDA}"/>
              </a:ext>
            </a:extLst>
          </p:cNvPr>
          <p:cNvSpPr txBox="1"/>
          <p:nvPr/>
        </p:nvSpPr>
        <p:spPr>
          <a:xfrm>
            <a:off x="1756430" y="2050393"/>
            <a:ext cx="706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Free Text: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A62CEB4-EA8A-FF43-61B7-88BB95B65820}"/>
              </a:ext>
            </a:extLst>
          </p:cNvPr>
          <p:cNvSpPr/>
          <p:nvPr/>
        </p:nvSpPr>
        <p:spPr>
          <a:xfrm>
            <a:off x="2425850" y="2050393"/>
            <a:ext cx="1828801" cy="19469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Search by keywords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655C85-079A-CD9C-617B-96DB12A94FE5}"/>
              </a:ext>
            </a:extLst>
          </p:cNvPr>
          <p:cNvSpPr txBox="1"/>
          <p:nvPr/>
        </p:nvSpPr>
        <p:spPr>
          <a:xfrm>
            <a:off x="1561300" y="2280302"/>
            <a:ext cx="9015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Major Group: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922F69-2F25-3E05-0D1E-3FA722046331}"/>
              </a:ext>
            </a:extLst>
          </p:cNvPr>
          <p:cNvSpPr txBox="1"/>
          <p:nvPr/>
        </p:nvSpPr>
        <p:spPr>
          <a:xfrm>
            <a:off x="1378991" y="2525825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Scale: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05A20F-6E6B-2BC3-DF78-FCC8ABAF09DE}"/>
              </a:ext>
            </a:extLst>
          </p:cNvPr>
          <p:cNvSpPr txBox="1"/>
          <p:nvPr/>
        </p:nvSpPr>
        <p:spPr>
          <a:xfrm>
            <a:off x="981340" y="1772796"/>
            <a:ext cx="1129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Search Options: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F6A45E-A43F-9F5C-C7AC-4BD5E14D1DB3}"/>
              </a:ext>
            </a:extLst>
          </p:cNvPr>
          <p:cNvGrpSpPr/>
          <p:nvPr/>
        </p:nvGrpSpPr>
        <p:grpSpPr>
          <a:xfrm>
            <a:off x="2425850" y="2289145"/>
            <a:ext cx="1039949" cy="194690"/>
            <a:chOff x="2196268" y="2456137"/>
            <a:chExt cx="1039949" cy="19469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CD794C3-FC06-3890-75A4-AD089B4953AB}"/>
                </a:ext>
              </a:extLst>
            </p:cNvPr>
            <p:cNvSpPr/>
            <p:nvPr/>
          </p:nvSpPr>
          <p:spPr>
            <a:xfrm>
              <a:off x="2196268" y="2456137"/>
              <a:ext cx="1039949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2B8180BB-F9D0-A290-A5DF-A730375BA324}"/>
                </a:ext>
              </a:extLst>
            </p:cNvPr>
            <p:cNvSpPr/>
            <p:nvPr/>
          </p:nvSpPr>
          <p:spPr>
            <a:xfrm rot="10800000">
              <a:off x="3079991" y="2529401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50E5E0-59E3-BBB4-4592-846CB8D6ADA0}"/>
              </a:ext>
            </a:extLst>
          </p:cNvPr>
          <p:cNvGrpSpPr/>
          <p:nvPr/>
        </p:nvGrpSpPr>
        <p:grpSpPr>
          <a:xfrm>
            <a:off x="2425850" y="2543784"/>
            <a:ext cx="1828801" cy="194690"/>
            <a:chOff x="2196268" y="2440233"/>
            <a:chExt cx="1828801" cy="19469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0B7FF44C-3BC6-709C-1F93-3765ED7CE902}"/>
                </a:ext>
              </a:extLst>
            </p:cNvPr>
            <p:cNvSpPr/>
            <p:nvPr/>
          </p:nvSpPr>
          <p:spPr>
            <a:xfrm>
              <a:off x="2196268" y="244023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60FAD080-0901-0097-DEBB-164AE120EB37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92F8F9B-82AC-919F-0C54-F92501F3283E}"/>
              </a:ext>
            </a:extLst>
          </p:cNvPr>
          <p:cNvSpPr txBox="1"/>
          <p:nvPr/>
        </p:nvSpPr>
        <p:spPr>
          <a:xfrm>
            <a:off x="4528345" y="2050393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Media Type: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7544B06-7D77-D20E-BBB8-F0A0045FF690}"/>
              </a:ext>
            </a:extLst>
          </p:cNvPr>
          <p:cNvGrpSpPr/>
          <p:nvPr/>
        </p:nvGrpSpPr>
        <p:grpSpPr>
          <a:xfrm>
            <a:off x="5585974" y="2044761"/>
            <a:ext cx="1828801" cy="194690"/>
            <a:chOff x="2196268" y="2460113"/>
            <a:chExt cx="1828801" cy="194690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910955C-41C9-27D9-36CC-D440FE80C99C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231B8335-2B68-2AC7-654C-D20E0355E5F8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30BA0F4-8F33-86BA-48B6-FD806C9FA8FA}"/>
              </a:ext>
            </a:extLst>
          </p:cNvPr>
          <p:cNvSpPr txBox="1"/>
          <p:nvPr/>
        </p:nvSpPr>
        <p:spPr>
          <a:xfrm>
            <a:off x="4537682" y="228089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Category Name: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15A255-548A-6984-506A-01150D674A1A}"/>
              </a:ext>
            </a:extLst>
          </p:cNvPr>
          <p:cNvGrpSpPr/>
          <p:nvPr/>
        </p:nvGrpSpPr>
        <p:grpSpPr>
          <a:xfrm>
            <a:off x="5584541" y="2294869"/>
            <a:ext cx="1828801" cy="194690"/>
            <a:chOff x="2196268" y="2451484"/>
            <a:chExt cx="1828801" cy="19469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F1C861B-E30F-2ACC-F1D7-6FF729D36611}"/>
                </a:ext>
              </a:extLst>
            </p:cNvPr>
            <p:cNvSpPr/>
            <p:nvPr/>
          </p:nvSpPr>
          <p:spPr>
            <a:xfrm>
              <a:off x="2196268" y="2451484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Major Group first</a:t>
              </a: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0A261966-07BD-0686-D13F-32EB1255F993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DBE89D8-1B41-A69B-E636-FBC615DA56B3}"/>
              </a:ext>
            </a:extLst>
          </p:cNvPr>
          <p:cNvSpPr txBox="1"/>
          <p:nvPr/>
        </p:nvSpPr>
        <p:spPr>
          <a:xfrm>
            <a:off x="4386470" y="2534047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Entity: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091C16A-0A82-CAF0-BA3A-2128F304C26C}"/>
              </a:ext>
            </a:extLst>
          </p:cNvPr>
          <p:cNvGrpSpPr/>
          <p:nvPr/>
        </p:nvGrpSpPr>
        <p:grpSpPr>
          <a:xfrm>
            <a:off x="5584541" y="2542622"/>
            <a:ext cx="1828801" cy="194690"/>
            <a:chOff x="2196268" y="2460113"/>
            <a:chExt cx="1828801" cy="19469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0FE4280D-5E29-9367-DA67-DC33AD374632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Scale first</a:t>
              </a: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1FFAA4A6-4219-A2DF-1074-5614D3688976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00651AF4-D824-1482-D527-242858D3DCBF}"/>
              </a:ext>
            </a:extLst>
          </p:cNvPr>
          <p:cNvSpPr txBox="1"/>
          <p:nvPr/>
        </p:nvSpPr>
        <p:spPr>
          <a:xfrm>
            <a:off x="1378991" y="3014529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Author: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EE5F43-FD8E-C1CA-333C-18AD82BCD2FE}"/>
              </a:ext>
            </a:extLst>
          </p:cNvPr>
          <p:cNvGrpSpPr/>
          <p:nvPr/>
        </p:nvGrpSpPr>
        <p:grpSpPr>
          <a:xfrm>
            <a:off x="2425850" y="3024906"/>
            <a:ext cx="1828801" cy="194690"/>
            <a:chOff x="2196268" y="2460113"/>
            <a:chExt cx="1828801" cy="194690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5CEA363-DAEB-1ECA-0769-5054381D606B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5C3DE309-3259-7193-E0B6-80476671C9E3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198750E-F3BC-C3A0-C684-F65AD56C04B8}"/>
              </a:ext>
            </a:extLst>
          </p:cNvPr>
          <p:cNvSpPr txBox="1"/>
          <p:nvPr/>
        </p:nvSpPr>
        <p:spPr>
          <a:xfrm>
            <a:off x="7871134" y="2280894"/>
            <a:ext cx="1196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Subcategory Name: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B465225-29D1-3C01-2DE6-2CA97978DA5B}"/>
              </a:ext>
            </a:extLst>
          </p:cNvPr>
          <p:cNvGrpSpPr/>
          <p:nvPr/>
        </p:nvGrpSpPr>
        <p:grpSpPr>
          <a:xfrm>
            <a:off x="9029523" y="2290679"/>
            <a:ext cx="1828801" cy="194690"/>
            <a:chOff x="2196268" y="2460113"/>
            <a:chExt cx="1828801" cy="19469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67B22BC-2E7B-FA9A-0C22-9E4F917EA61F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Category first</a:t>
              </a: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EB4ECA52-4B28-3144-7AB7-E5DAAC3031AE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D9B5F12-E674-1FEE-FA6A-20F48309CE09}"/>
              </a:ext>
            </a:extLst>
          </p:cNvPr>
          <p:cNvSpPr txBox="1"/>
          <p:nvPr/>
        </p:nvSpPr>
        <p:spPr>
          <a:xfrm>
            <a:off x="7125573" y="2529381"/>
            <a:ext cx="1949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Include Statewide Extent: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92B2A3A-23CA-F4D5-CC05-F9C0AC4BE100}"/>
              </a:ext>
            </a:extLst>
          </p:cNvPr>
          <p:cNvSpPr txBox="1"/>
          <p:nvPr/>
        </p:nvSpPr>
        <p:spPr>
          <a:xfrm>
            <a:off x="1378991" y="278055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Publication Year: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6C9BA2C-401F-97B6-087A-2DF843794F9B}"/>
              </a:ext>
            </a:extLst>
          </p:cNvPr>
          <p:cNvGrpSpPr/>
          <p:nvPr/>
        </p:nvGrpSpPr>
        <p:grpSpPr>
          <a:xfrm>
            <a:off x="2425850" y="2790931"/>
            <a:ext cx="1828801" cy="194690"/>
            <a:chOff x="2196268" y="2460113"/>
            <a:chExt cx="1828801" cy="19469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DC99D8FA-9768-7AE4-C5F4-34F5B056D666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08EB71F5-B6B8-98C0-ABB7-C47AC3DC70BE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9157EE77-7CBC-9286-A0B8-6DEBED33E139}"/>
              </a:ext>
            </a:extLst>
          </p:cNvPr>
          <p:cNvSpPr txBox="1"/>
          <p:nvPr/>
        </p:nvSpPr>
        <p:spPr>
          <a:xfrm>
            <a:off x="4386470" y="2771156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Disaster Event: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CDC1C78-6701-7A74-2125-ED5B5FB21B1D}"/>
              </a:ext>
            </a:extLst>
          </p:cNvPr>
          <p:cNvGrpSpPr/>
          <p:nvPr/>
        </p:nvGrpSpPr>
        <p:grpSpPr>
          <a:xfrm>
            <a:off x="5584541" y="2781533"/>
            <a:ext cx="1828801" cy="194690"/>
            <a:chOff x="2196268" y="2460113"/>
            <a:chExt cx="1828801" cy="19469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85BF1006-5E29-807C-A4F0-84F8318807CC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FD3C55EE-4A89-6D74-7D5D-299527FF62C4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A18AE427-FCF1-6501-6929-E43152793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15" y="3245090"/>
            <a:ext cx="1172153" cy="2831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FD1132-A078-DFC7-0791-E56DA4ADE8E6}"/>
              </a:ext>
            </a:extLst>
          </p:cNvPr>
          <p:cNvSpPr txBox="1"/>
          <p:nvPr/>
        </p:nvSpPr>
        <p:spPr>
          <a:xfrm>
            <a:off x="2168714" y="1770698"/>
            <a:ext cx="739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effectLst/>
                <a:latin typeface="Open Sans" pitchFamily="2" charset="0"/>
              </a:rPr>
              <a:t>Standard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178E07-0B82-07CA-9B97-E67BD60654AB}"/>
              </a:ext>
            </a:extLst>
          </p:cNvPr>
          <p:cNvSpPr txBox="1"/>
          <p:nvPr/>
        </p:nvSpPr>
        <p:spPr>
          <a:xfrm>
            <a:off x="3023640" y="1772796"/>
            <a:ext cx="829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solidFill>
                  <a:schemeClr val="bg2">
                    <a:lumMod val="50000"/>
                  </a:schemeClr>
                </a:solidFill>
                <a:effectLst/>
                <a:latin typeface="Open Sans" pitchFamily="2" charset="0"/>
              </a:rPr>
              <a:t>Advanced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31492957-DD03-BFAC-1010-22C6AD768EBD}"/>
              </a:ext>
            </a:extLst>
          </p:cNvPr>
          <p:cNvSpPr/>
          <p:nvPr/>
        </p:nvSpPr>
        <p:spPr>
          <a:xfrm>
            <a:off x="2973583" y="1834050"/>
            <a:ext cx="106823" cy="106823"/>
          </a:xfrm>
          <a:prstGeom prst="ellipse">
            <a:avLst/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079783A-2539-44C7-351D-FDF0216F4595}"/>
              </a:ext>
            </a:extLst>
          </p:cNvPr>
          <p:cNvSpPr/>
          <p:nvPr/>
        </p:nvSpPr>
        <p:spPr>
          <a:xfrm>
            <a:off x="2110811" y="1827642"/>
            <a:ext cx="119641" cy="11964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 w="25400" cmpd="dbl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444E1F9F-96B3-B902-0F49-0FDAAB9A3DAC}"/>
              </a:ext>
            </a:extLst>
          </p:cNvPr>
          <p:cNvSpPr/>
          <p:nvPr/>
        </p:nvSpPr>
        <p:spPr>
          <a:xfrm>
            <a:off x="9039942" y="2601684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CD8D89-042F-0DD0-42C9-E8E22AA6D709}"/>
              </a:ext>
            </a:extLst>
          </p:cNvPr>
          <p:cNvSpPr txBox="1"/>
          <p:nvPr/>
        </p:nvSpPr>
        <p:spPr>
          <a:xfrm>
            <a:off x="3428376" y="2280894"/>
            <a:ext cx="831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Cross Index: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1B2DD6-998B-A7C2-6985-A206B130786A}"/>
              </a:ext>
            </a:extLst>
          </p:cNvPr>
          <p:cNvSpPr/>
          <p:nvPr/>
        </p:nvSpPr>
        <p:spPr>
          <a:xfrm>
            <a:off x="4176007" y="2346871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58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D5E9B-79CF-95C6-B3D1-49CAA75F9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24D049-154C-05D6-5DFC-9EF19A152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568"/>
            <a:ext cx="12192000" cy="57969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928FD0-142C-D62F-58A2-E0DB431E9D5E}"/>
              </a:ext>
            </a:extLst>
          </p:cNvPr>
          <p:cNvSpPr/>
          <p:nvPr/>
        </p:nvSpPr>
        <p:spPr>
          <a:xfrm>
            <a:off x="876656" y="1370508"/>
            <a:ext cx="10438687" cy="2242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AA0655D-EB41-165E-7201-412E5676238D}"/>
              </a:ext>
            </a:extLst>
          </p:cNvPr>
          <p:cNvSpPr/>
          <p:nvPr/>
        </p:nvSpPr>
        <p:spPr>
          <a:xfrm>
            <a:off x="1435211" y="2529477"/>
            <a:ext cx="9514844" cy="220980"/>
          </a:xfrm>
          <a:prstGeom prst="roundRect">
            <a:avLst/>
          </a:prstGeom>
          <a:solidFill>
            <a:srgbClr val="E7F0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D057C54-AFAA-E343-8435-FA4EAC911E03}"/>
              </a:ext>
            </a:extLst>
          </p:cNvPr>
          <p:cNvSpPr/>
          <p:nvPr/>
        </p:nvSpPr>
        <p:spPr>
          <a:xfrm>
            <a:off x="1435211" y="2277740"/>
            <a:ext cx="9514844" cy="220980"/>
          </a:xfrm>
          <a:prstGeom prst="roundRect">
            <a:avLst/>
          </a:prstGeom>
          <a:solidFill>
            <a:srgbClr val="FAEFD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AE5D1A-2765-B127-2B21-05BD158D3509}"/>
              </a:ext>
            </a:extLst>
          </p:cNvPr>
          <p:cNvSpPr txBox="1"/>
          <p:nvPr/>
        </p:nvSpPr>
        <p:spPr>
          <a:xfrm>
            <a:off x="944310" y="1469825"/>
            <a:ext cx="230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WV Hazard Library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772EE-0DB5-668F-B703-FB36D60A1611}"/>
              </a:ext>
            </a:extLst>
          </p:cNvPr>
          <p:cNvSpPr txBox="1"/>
          <p:nvPr/>
        </p:nvSpPr>
        <p:spPr>
          <a:xfrm>
            <a:off x="1756430" y="2050393"/>
            <a:ext cx="706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Free Text: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EE9CA2-F81A-CBDE-44AB-D3D8029140DF}"/>
              </a:ext>
            </a:extLst>
          </p:cNvPr>
          <p:cNvSpPr/>
          <p:nvPr/>
        </p:nvSpPr>
        <p:spPr>
          <a:xfrm>
            <a:off x="2425850" y="2050393"/>
            <a:ext cx="1828801" cy="19469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Search by keywords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68FA9-33BA-03BA-80A0-49297498C04C}"/>
              </a:ext>
            </a:extLst>
          </p:cNvPr>
          <p:cNvSpPr txBox="1"/>
          <p:nvPr/>
        </p:nvSpPr>
        <p:spPr>
          <a:xfrm>
            <a:off x="1561300" y="2280302"/>
            <a:ext cx="9015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Major Group: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736FDF-6CE9-A3BF-A99E-ED1C0FCD1991}"/>
              </a:ext>
            </a:extLst>
          </p:cNvPr>
          <p:cNvSpPr txBox="1"/>
          <p:nvPr/>
        </p:nvSpPr>
        <p:spPr>
          <a:xfrm>
            <a:off x="1378991" y="2525825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Scale: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38E039-4B88-CCF7-1468-298E74D665C4}"/>
              </a:ext>
            </a:extLst>
          </p:cNvPr>
          <p:cNvSpPr txBox="1"/>
          <p:nvPr/>
        </p:nvSpPr>
        <p:spPr>
          <a:xfrm>
            <a:off x="981340" y="1772796"/>
            <a:ext cx="1129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Search Options: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1C4B254-775E-3AD3-0D07-DF52B6486A56}"/>
              </a:ext>
            </a:extLst>
          </p:cNvPr>
          <p:cNvGrpSpPr/>
          <p:nvPr/>
        </p:nvGrpSpPr>
        <p:grpSpPr>
          <a:xfrm>
            <a:off x="2425850" y="2543784"/>
            <a:ext cx="1828801" cy="194690"/>
            <a:chOff x="2196268" y="2440233"/>
            <a:chExt cx="1828801" cy="19469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DF193D9D-665D-69F5-27C2-C519B7F6AB47}"/>
                </a:ext>
              </a:extLst>
            </p:cNvPr>
            <p:cNvSpPr/>
            <p:nvPr/>
          </p:nvSpPr>
          <p:spPr>
            <a:xfrm>
              <a:off x="2196268" y="244023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D1D6EFFB-4121-CCDE-03F3-1B4F930D4011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CB9DE99-D3CE-7C1E-79A4-221163829739}"/>
              </a:ext>
            </a:extLst>
          </p:cNvPr>
          <p:cNvSpPr txBox="1"/>
          <p:nvPr/>
        </p:nvSpPr>
        <p:spPr>
          <a:xfrm>
            <a:off x="4528345" y="2050393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Media Type: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982010-B48D-78C1-2C37-B7DA6E08136C}"/>
              </a:ext>
            </a:extLst>
          </p:cNvPr>
          <p:cNvGrpSpPr/>
          <p:nvPr/>
        </p:nvGrpSpPr>
        <p:grpSpPr>
          <a:xfrm>
            <a:off x="5585974" y="2044761"/>
            <a:ext cx="1828801" cy="194690"/>
            <a:chOff x="2196268" y="2460113"/>
            <a:chExt cx="1828801" cy="194690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CAB0740-23E1-9A93-936A-A13F2F8B62AB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208C0954-C88C-2267-D2D7-95F3D6C87A2B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2B091E0-1D6D-75B7-9E57-74119EF6F1DE}"/>
              </a:ext>
            </a:extLst>
          </p:cNvPr>
          <p:cNvSpPr txBox="1"/>
          <p:nvPr/>
        </p:nvSpPr>
        <p:spPr>
          <a:xfrm>
            <a:off x="4537682" y="228089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Category Name: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9898B8-3D0F-8971-8CDA-43D621E0C28B}"/>
              </a:ext>
            </a:extLst>
          </p:cNvPr>
          <p:cNvGrpSpPr/>
          <p:nvPr/>
        </p:nvGrpSpPr>
        <p:grpSpPr>
          <a:xfrm>
            <a:off x="5584541" y="2294869"/>
            <a:ext cx="1828801" cy="194690"/>
            <a:chOff x="2196268" y="2451484"/>
            <a:chExt cx="1828801" cy="19469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967E33F-4E06-739D-B04E-D0A8344A7204}"/>
                </a:ext>
              </a:extLst>
            </p:cNvPr>
            <p:cNvSpPr/>
            <p:nvPr/>
          </p:nvSpPr>
          <p:spPr>
            <a:xfrm>
              <a:off x="2196268" y="2451484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Major Group first</a:t>
              </a: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FE8CF634-89E4-9752-136C-3DA6A88ECBB3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49BFFBC-6EC2-B41E-74E4-B5BEAC25AAE5}"/>
              </a:ext>
            </a:extLst>
          </p:cNvPr>
          <p:cNvSpPr txBox="1"/>
          <p:nvPr/>
        </p:nvSpPr>
        <p:spPr>
          <a:xfrm>
            <a:off x="4440803" y="2534047"/>
            <a:ext cx="11807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Entity: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91B5FAB-C322-6791-5B58-107DE5EC2B64}"/>
              </a:ext>
            </a:extLst>
          </p:cNvPr>
          <p:cNvGrpSpPr/>
          <p:nvPr/>
        </p:nvGrpSpPr>
        <p:grpSpPr>
          <a:xfrm>
            <a:off x="5584541" y="2542622"/>
            <a:ext cx="1828801" cy="194690"/>
            <a:chOff x="2196268" y="2460113"/>
            <a:chExt cx="1828801" cy="19469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6675F91C-8BA4-2BBF-FF4F-3E39431357C0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Scale first</a:t>
              </a: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2D746EAE-F0F2-7382-6B87-FB74D179A680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00BCC7F-C25F-828B-ED17-E658F4F934AE}"/>
              </a:ext>
            </a:extLst>
          </p:cNvPr>
          <p:cNvSpPr txBox="1"/>
          <p:nvPr/>
        </p:nvSpPr>
        <p:spPr>
          <a:xfrm>
            <a:off x="1378991" y="3014529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800" b="1" dirty="0">
                <a:solidFill>
                  <a:srgbClr val="000000"/>
                </a:solidFill>
                <a:latin typeface="Open Sans" pitchFamily="2" charset="0"/>
              </a:rPr>
              <a:t>Author: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16191A0-B09E-4687-A932-E02C51838F8F}"/>
              </a:ext>
            </a:extLst>
          </p:cNvPr>
          <p:cNvGrpSpPr/>
          <p:nvPr/>
        </p:nvGrpSpPr>
        <p:grpSpPr>
          <a:xfrm>
            <a:off x="2425850" y="3024906"/>
            <a:ext cx="1828801" cy="194690"/>
            <a:chOff x="2196268" y="2460113"/>
            <a:chExt cx="1828801" cy="194690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E7CDB12D-496A-2470-51D6-D7B04D8F203C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FFB7E077-E682-AC9F-D523-1F7806BDB88A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3FDE0E1-DA8B-305D-AA21-54F571F5ED37}"/>
              </a:ext>
            </a:extLst>
          </p:cNvPr>
          <p:cNvSpPr txBox="1"/>
          <p:nvPr/>
        </p:nvSpPr>
        <p:spPr>
          <a:xfrm>
            <a:off x="7871134" y="2280894"/>
            <a:ext cx="1196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Subcategory Name: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0FF0218-01F6-DE59-2115-FBBF01EC5172}"/>
              </a:ext>
            </a:extLst>
          </p:cNvPr>
          <p:cNvGrpSpPr/>
          <p:nvPr/>
        </p:nvGrpSpPr>
        <p:grpSpPr>
          <a:xfrm>
            <a:off x="9029523" y="2290679"/>
            <a:ext cx="1828801" cy="194690"/>
            <a:chOff x="2196268" y="2460113"/>
            <a:chExt cx="1828801" cy="19469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C2FF21FB-FD04-2CB4-A3A9-C336B347F030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Category first</a:t>
              </a: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467EB2EA-90DE-632E-5E5D-01A6C7C09ED3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D85898D-0E58-CD8A-B820-681A3FD3DBFB}"/>
              </a:ext>
            </a:extLst>
          </p:cNvPr>
          <p:cNvSpPr txBox="1"/>
          <p:nvPr/>
        </p:nvSpPr>
        <p:spPr>
          <a:xfrm>
            <a:off x="7125573" y="2529381"/>
            <a:ext cx="1949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Include Statewide Extent: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86A90F-59AC-93E8-6FE5-1027E3B46A20}"/>
              </a:ext>
            </a:extLst>
          </p:cNvPr>
          <p:cNvSpPr txBox="1"/>
          <p:nvPr/>
        </p:nvSpPr>
        <p:spPr>
          <a:xfrm>
            <a:off x="1378991" y="278055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Publication Year: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2A439DC-08DF-D83D-1438-674418A7B1F3}"/>
              </a:ext>
            </a:extLst>
          </p:cNvPr>
          <p:cNvGrpSpPr/>
          <p:nvPr/>
        </p:nvGrpSpPr>
        <p:grpSpPr>
          <a:xfrm>
            <a:off x="2425850" y="2790931"/>
            <a:ext cx="1828801" cy="194690"/>
            <a:chOff x="2196268" y="2460113"/>
            <a:chExt cx="1828801" cy="19469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271E5BF9-A5C2-78A2-89A0-BC00F016C800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B344E92E-A1EA-6DBA-7575-A94029DBB659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AD2ED1E6-B269-D6F0-5110-734B574885E7}"/>
              </a:ext>
            </a:extLst>
          </p:cNvPr>
          <p:cNvSpPr txBox="1"/>
          <p:nvPr/>
        </p:nvSpPr>
        <p:spPr>
          <a:xfrm>
            <a:off x="4386470" y="2771156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Disaster Event: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F529991-40F3-301F-588E-60B12425F91B}"/>
              </a:ext>
            </a:extLst>
          </p:cNvPr>
          <p:cNvGrpSpPr/>
          <p:nvPr/>
        </p:nvGrpSpPr>
        <p:grpSpPr>
          <a:xfrm>
            <a:off x="5584541" y="2781533"/>
            <a:ext cx="1828801" cy="194690"/>
            <a:chOff x="2196268" y="2460113"/>
            <a:chExt cx="1828801" cy="19469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75914CF-4741-ECC7-01C1-DFCC92FD89BF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AE64B0EC-9A31-367A-314F-8129E82A0094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925045F5-6635-5DA7-50FC-B180FA1F1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15" y="3245090"/>
            <a:ext cx="1172153" cy="2831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6D34B37-0DC3-D7E6-4F42-0CEDE9C5080E}"/>
              </a:ext>
            </a:extLst>
          </p:cNvPr>
          <p:cNvSpPr/>
          <p:nvPr/>
        </p:nvSpPr>
        <p:spPr>
          <a:xfrm>
            <a:off x="5655903" y="2997431"/>
            <a:ext cx="813929" cy="19469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starting year…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04577AE-4E85-570A-28FA-A87E3EAD656D}"/>
              </a:ext>
            </a:extLst>
          </p:cNvPr>
          <p:cNvSpPr/>
          <p:nvPr/>
        </p:nvSpPr>
        <p:spPr>
          <a:xfrm>
            <a:off x="6531982" y="2995029"/>
            <a:ext cx="813929" cy="19469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ending year…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4BF0014-2A3D-7CF3-8E67-D9679C1CFDFD}"/>
              </a:ext>
            </a:extLst>
          </p:cNvPr>
          <p:cNvSpPr/>
          <p:nvPr/>
        </p:nvSpPr>
        <p:spPr>
          <a:xfrm>
            <a:off x="9039942" y="2601684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6EFACF-71B4-6D1B-7D12-152D0C740C7D}"/>
              </a:ext>
            </a:extLst>
          </p:cNvPr>
          <p:cNvSpPr/>
          <p:nvPr/>
        </p:nvSpPr>
        <p:spPr>
          <a:xfrm>
            <a:off x="5592741" y="2979290"/>
            <a:ext cx="1828801" cy="2381749"/>
          </a:xfrm>
          <a:prstGeom prst="rec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solidFill>
                  <a:schemeClr val="tx1"/>
                </a:solidFill>
              </a:rPr>
              <a:t>   1870 September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1888 July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1916 August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1932 July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1937 January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1943 August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1950 June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1961 July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1972 February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1977 April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1985 November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2001 July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2016 June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2021 July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2021 March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2023 August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2024 April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2025 February Flood</a:t>
            </a:r>
          </a:p>
          <a:p>
            <a:r>
              <a:rPr lang="en-US" sz="800" dirty="0">
                <a:solidFill>
                  <a:schemeClr val="tx1"/>
                </a:solidFill>
              </a:rPr>
              <a:t>   2025 June Flood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7EEC603-3A96-740A-4B95-99724C3093D5}"/>
              </a:ext>
            </a:extLst>
          </p:cNvPr>
          <p:cNvSpPr/>
          <p:nvPr/>
        </p:nvSpPr>
        <p:spPr>
          <a:xfrm>
            <a:off x="5636321" y="3031090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2E1BB55-7057-3DF3-743F-98818B6A9A8D}"/>
              </a:ext>
            </a:extLst>
          </p:cNvPr>
          <p:cNvSpPr/>
          <p:nvPr/>
        </p:nvSpPr>
        <p:spPr>
          <a:xfrm>
            <a:off x="5636321" y="3152979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92E85B6-5D67-45CF-C7D7-F3E025D1FAAB}"/>
              </a:ext>
            </a:extLst>
          </p:cNvPr>
          <p:cNvSpPr/>
          <p:nvPr/>
        </p:nvSpPr>
        <p:spPr>
          <a:xfrm>
            <a:off x="5636321" y="3273069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0CCE947-83CB-0373-052F-4EC08B52A54C}"/>
              </a:ext>
            </a:extLst>
          </p:cNvPr>
          <p:cNvSpPr/>
          <p:nvPr/>
        </p:nvSpPr>
        <p:spPr>
          <a:xfrm>
            <a:off x="5636321" y="3394958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B89471F-59D1-96E2-0C60-807EC04994A0}"/>
              </a:ext>
            </a:extLst>
          </p:cNvPr>
          <p:cNvSpPr/>
          <p:nvPr/>
        </p:nvSpPr>
        <p:spPr>
          <a:xfrm>
            <a:off x="5636321" y="3521900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0823262-5C61-686B-B631-16544D337C49}"/>
              </a:ext>
            </a:extLst>
          </p:cNvPr>
          <p:cNvSpPr/>
          <p:nvPr/>
        </p:nvSpPr>
        <p:spPr>
          <a:xfrm>
            <a:off x="5636321" y="3643789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09F4FD01-FBB5-9EBA-1FFE-3B3561A40A4F}"/>
              </a:ext>
            </a:extLst>
          </p:cNvPr>
          <p:cNvSpPr/>
          <p:nvPr/>
        </p:nvSpPr>
        <p:spPr>
          <a:xfrm>
            <a:off x="5636321" y="3770451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DDF1A88F-0187-90EE-79E9-E82EB92B4FDD}"/>
              </a:ext>
            </a:extLst>
          </p:cNvPr>
          <p:cNvSpPr/>
          <p:nvPr/>
        </p:nvSpPr>
        <p:spPr>
          <a:xfrm>
            <a:off x="5636321" y="3892340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1F9BA7B-86A0-823B-47D0-752FC61488A2}"/>
              </a:ext>
            </a:extLst>
          </p:cNvPr>
          <p:cNvSpPr/>
          <p:nvPr/>
        </p:nvSpPr>
        <p:spPr>
          <a:xfrm>
            <a:off x="5636321" y="4014229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22CC51A1-77D4-8FA5-C237-AE479ABB4B8A}"/>
              </a:ext>
            </a:extLst>
          </p:cNvPr>
          <p:cNvSpPr/>
          <p:nvPr/>
        </p:nvSpPr>
        <p:spPr>
          <a:xfrm>
            <a:off x="5636321" y="4136118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4A0F0602-9431-9D11-B7EF-25526AB41E67}"/>
              </a:ext>
            </a:extLst>
          </p:cNvPr>
          <p:cNvSpPr/>
          <p:nvPr/>
        </p:nvSpPr>
        <p:spPr>
          <a:xfrm>
            <a:off x="5636321" y="4258007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2CDDECF5-B574-6D7B-7CB5-E9ED83A7CB50}"/>
              </a:ext>
            </a:extLst>
          </p:cNvPr>
          <p:cNvSpPr/>
          <p:nvPr/>
        </p:nvSpPr>
        <p:spPr>
          <a:xfrm>
            <a:off x="5636321" y="4379896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9D1102E9-B546-C2DE-08A7-B373214E0154}"/>
              </a:ext>
            </a:extLst>
          </p:cNvPr>
          <p:cNvSpPr/>
          <p:nvPr/>
        </p:nvSpPr>
        <p:spPr>
          <a:xfrm>
            <a:off x="5636321" y="4501785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C97E8530-ED08-B683-CAF6-765C5EDDB879}"/>
              </a:ext>
            </a:extLst>
          </p:cNvPr>
          <p:cNvSpPr/>
          <p:nvPr/>
        </p:nvSpPr>
        <p:spPr>
          <a:xfrm>
            <a:off x="5636321" y="4623674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636CC005-283E-2B9B-E3C4-6F1879692547}"/>
              </a:ext>
            </a:extLst>
          </p:cNvPr>
          <p:cNvSpPr/>
          <p:nvPr/>
        </p:nvSpPr>
        <p:spPr>
          <a:xfrm>
            <a:off x="5636321" y="4745563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E530DCE0-D276-D4CE-694F-8495EB17F3EA}"/>
              </a:ext>
            </a:extLst>
          </p:cNvPr>
          <p:cNvSpPr/>
          <p:nvPr/>
        </p:nvSpPr>
        <p:spPr>
          <a:xfrm>
            <a:off x="5636321" y="4867452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A30DDBF-D15A-DB3A-C224-D20E61718C5B}"/>
              </a:ext>
            </a:extLst>
          </p:cNvPr>
          <p:cNvSpPr/>
          <p:nvPr/>
        </p:nvSpPr>
        <p:spPr>
          <a:xfrm>
            <a:off x="5636321" y="4989341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04774D8-F169-A833-E163-0931F0DEDAD7}"/>
              </a:ext>
            </a:extLst>
          </p:cNvPr>
          <p:cNvSpPr/>
          <p:nvPr/>
        </p:nvSpPr>
        <p:spPr>
          <a:xfrm>
            <a:off x="5636321" y="5111230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3D5B6F39-BD36-CD0F-872C-A7E7372C5273}"/>
              </a:ext>
            </a:extLst>
          </p:cNvPr>
          <p:cNvSpPr/>
          <p:nvPr/>
        </p:nvSpPr>
        <p:spPr>
          <a:xfrm>
            <a:off x="5636321" y="5226470"/>
            <a:ext cx="78644" cy="77419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A7DA5-763F-97E9-629F-7DDC1E21EC25}"/>
              </a:ext>
            </a:extLst>
          </p:cNvPr>
          <p:cNvSpPr txBox="1"/>
          <p:nvPr/>
        </p:nvSpPr>
        <p:spPr>
          <a:xfrm>
            <a:off x="2168714" y="1770698"/>
            <a:ext cx="739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effectLst/>
                <a:latin typeface="Open Sans" pitchFamily="2" charset="0"/>
              </a:rPr>
              <a:t>Standard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30667-94D6-02EB-86C8-AF9322A26892}"/>
              </a:ext>
            </a:extLst>
          </p:cNvPr>
          <p:cNvSpPr txBox="1"/>
          <p:nvPr/>
        </p:nvSpPr>
        <p:spPr>
          <a:xfrm>
            <a:off x="3023640" y="1772796"/>
            <a:ext cx="829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solidFill>
                  <a:schemeClr val="bg2">
                    <a:lumMod val="50000"/>
                  </a:schemeClr>
                </a:solidFill>
                <a:effectLst/>
                <a:latin typeface="Open Sans" pitchFamily="2" charset="0"/>
              </a:rPr>
              <a:t>Advanced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554EA3C-A564-2309-5D6B-10E9095BB262}"/>
              </a:ext>
            </a:extLst>
          </p:cNvPr>
          <p:cNvSpPr/>
          <p:nvPr/>
        </p:nvSpPr>
        <p:spPr>
          <a:xfrm>
            <a:off x="2973583" y="1834050"/>
            <a:ext cx="106823" cy="106823"/>
          </a:xfrm>
          <a:prstGeom prst="ellipse">
            <a:avLst/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14BA3AB-0E64-07E6-ADF7-775BE266278A}"/>
              </a:ext>
            </a:extLst>
          </p:cNvPr>
          <p:cNvSpPr/>
          <p:nvPr/>
        </p:nvSpPr>
        <p:spPr>
          <a:xfrm>
            <a:off x="2110811" y="1827642"/>
            <a:ext cx="119641" cy="11964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 w="25400" cmpd="dbl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F7FB26-1E4C-C94C-930E-DD59AAD5DCEF}"/>
              </a:ext>
            </a:extLst>
          </p:cNvPr>
          <p:cNvGrpSpPr/>
          <p:nvPr/>
        </p:nvGrpSpPr>
        <p:grpSpPr>
          <a:xfrm>
            <a:off x="2425850" y="2289145"/>
            <a:ext cx="1039949" cy="194690"/>
            <a:chOff x="2196268" y="2456137"/>
            <a:chExt cx="1039949" cy="19469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208E674-9D4B-3ED0-E0D2-D977D8090674}"/>
                </a:ext>
              </a:extLst>
            </p:cNvPr>
            <p:cNvSpPr/>
            <p:nvPr/>
          </p:nvSpPr>
          <p:spPr>
            <a:xfrm>
              <a:off x="2196268" y="2456137"/>
              <a:ext cx="1039949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F31F836E-881A-C524-0973-0DCE4F57E394}"/>
                </a:ext>
              </a:extLst>
            </p:cNvPr>
            <p:cNvSpPr/>
            <p:nvPr/>
          </p:nvSpPr>
          <p:spPr>
            <a:xfrm rot="10800000">
              <a:off x="3079991" y="2529401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F4D83F4-F874-E2F7-8102-9D8EC2D792B4}"/>
              </a:ext>
            </a:extLst>
          </p:cNvPr>
          <p:cNvSpPr txBox="1"/>
          <p:nvPr/>
        </p:nvSpPr>
        <p:spPr>
          <a:xfrm>
            <a:off x="3428376" y="2280894"/>
            <a:ext cx="831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Cross Index: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ABD36626-826F-CCD4-8872-9C679B04B832}"/>
              </a:ext>
            </a:extLst>
          </p:cNvPr>
          <p:cNvSpPr/>
          <p:nvPr/>
        </p:nvSpPr>
        <p:spPr>
          <a:xfrm>
            <a:off x="4176007" y="2346871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033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46AAE-61E8-74D1-846C-6B25687C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D53FE7-C3BD-DE35-FEED-7448B3EBC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568"/>
            <a:ext cx="12192000" cy="5796927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571CCF0-6172-CD24-42D3-24C594B50807}"/>
              </a:ext>
            </a:extLst>
          </p:cNvPr>
          <p:cNvSpPr/>
          <p:nvPr/>
        </p:nvSpPr>
        <p:spPr>
          <a:xfrm>
            <a:off x="876656" y="1368509"/>
            <a:ext cx="10438687" cy="2611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5F161B-E4D3-7F40-41F4-AB503512C743}"/>
              </a:ext>
            </a:extLst>
          </p:cNvPr>
          <p:cNvSpPr/>
          <p:nvPr/>
        </p:nvSpPr>
        <p:spPr>
          <a:xfrm>
            <a:off x="1435211" y="2529477"/>
            <a:ext cx="9514844" cy="220980"/>
          </a:xfrm>
          <a:prstGeom prst="roundRect">
            <a:avLst/>
          </a:prstGeom>
          <a:solidFill>
            <a:srgbClr val="E7F0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D5A9203-1143-E76C-D594-1FCCA293E53C}"/>
              </a:ext>
            </a:extLst>
          </p:cNvPr>
          <p:cNvSpPr/>
          <p:nvPr/>
        </p:nvSpPr>
        <p:spPr>
          <a:xfrm>
            <a:off x="1435211" y="2277740"/>
            <a:ext cx="9514844" cy="220980"/>
          </a:xfrm>
          <a:prstGeom prst="roundRect">
            <a:avLst/>
          </a:prstGeom>
          <a:solidFill>
            <a:srgbClr val="FAEFD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8D989B-BFC5-E2EB-EFC8-ADEFDE93E480}"/>
              </a:ext>
            </a:extLst>
          </p:cNvPr>
          <p:cNvSpPr txBox="1"/>
          <p:nvPr/>
        </p:nvSpPr>
        <p:spPr>
          <a:xfrm>
            <a:off x="944310" y="1469825"/>
            <a:ext cx="230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WV Hazard Library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0E42ED-6169-6001-055C-46339508BEE8}"/>
              </a:ext>
            </a:extLst>
          </p:cNvPr>
          <p:cNvSpPr txBox="1"/>
          <p:nvPr/>
        </p:nvSpPr>
        <p:spPr>
          <a:xfrm>
            <a:off x="1756430" y="2050393"/>
            <a:ext cx="706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Free Text: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B3E8CA-9187-650B-8917-43E9A6335DD7}"/>
              </a:ext>
            </a:extLst>
          </p:cNvPr>
          <p:cNvSpPr/>
          <p:nvPr/>
        </p:nvSpPr>
        <p:spPr>
          <a:xfrm>
            <a:off x="2425850" y="2050393"/>
            <a:ext cx="1828801" cy="19469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Search by keywords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D78C1F-2039-222E-1C89-576498459E2D}"/>
              </a:ext>
            </a:extLst>
          </p:cNvPr>
          <p:cNvSpPr txBox="1"/>
          <p:nvPr/>
        </p:nvSpPr>
        <p:spPr>
          <a:xfrm>
            <a:off x="1561300" y="2280302"/>
            <a:ext cx="9015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Major Group: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8E4BD2-717E-02C3-BDCD-EFD195D2E458}"/>
              </a:ext>
            </a:extLst>
          </p:cNvPr>
          <p:cNvSpPr txBox="1"/>
          <p:nvPr/>
        </p:nvSpPr>
        <p:spPr>
          <a:xfrm>
            <a:off x="1378991" y="2525825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Scale: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3A0B56-753C-1C7B-4B25-08C0EB0379E4}"/>
              </a:ext>
            </a:extLst>
          </p:cNvPr>
          <p:cNvSpPr txBox="1"/>
          <p:nvPr/>
        </p:nvSpPr>
        <p:spPr>
          <a:xfrm>
            <a:off x="981340" y="1772796"/>
            <a:ext cx="1129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Search Options: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2ABE05-FC72-BD81-5BED-609649B20902}"/>
              </a:ext>
            </a:extLst>
          </p:cNvPr>
          <p:cNvGrpSpPr/>
          <p:nvPr/>
        </p:nvGrpSpPr>
        <p:grpSpPr>
          <a:xfrm>
            <a:off x="2425850" y="2543784"/>
            <a:ext cx="1828801" cy="194690"/>
            <a:chOff x="2196268" y="2440233"/>
            <a:chExt cx="1828801" cy="19469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0EF86CC-471F-9BD7-A44B-BEE1C86B5893}"/>
                </a:ext>
              </a:extLst>
            </p:cNvPr>
            <p:cNvSpPr/>
            <p:nvPr/>
          </p:nvSpPr>
          <p:spPr>
            <a:xfrm>
              <a:off x="2196268" y="244023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0AF6C7EB-E80C-D8BC-410C-91ED0C149A09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B539BD34-84EB-B92C-67BE-5FFA4EFF7EA9}"/>
              </a:ext>
            </a:extLst>
          </p:cNvPr>
          <p:cNvSpPr txBox="1"/>
          <p:nvPr/>
        </p:nvSpPr>
        <p:spPr>
          <a:xfrm>
            <a:off x="4528345" y="2050393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Media Type: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91F84E-A8EC-B1E5-E5E0-EAAC33459700}"/>
              </a:ext>
            </a:extLst>
          </p:cNvPr>
          <p:cNvGrpSpPr/>
          <p:nvPr/>
        </p:nvGrpSpPr>
        <p:grpSpPr>
          <a:xfrm>
            <a:off x="5585974" y="2044761"/>
            <a:ext cx="1828801" cy="194690"/>
            <a:chOff x="2196268" y="2460113"/>
            <a:chExt cx="1828801" cy="194690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3BD781E3-A2E6-0666-3EB0-5A70FA21CB83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7BBD5104-10E9-A701-C500-C3081167221A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201A77F-4866-B994-C04A-E1FC17C1F173}"/>
              </a:ext>
            </a:extLst>
          </p:cNvPr>
          <p:cNvSpPr txBox="1"/>
          <p:nvPr/>
        </p:nvSpPr>
        <p:spPr>
          <a:xfrm>
            <a:off x="4537682" y="228089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Category Name: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E308277-4CC3-A40B-9DE5-CA8F9A0DEECE}"/>
              </a:ext>
            </a:extLst>
          </p:cNvPr>
          <p:cNvGrpSpPr/>
          <p:nvPr/>
        </p:nvGrpSpPr>
        <p:grpSpPr>
          <a:xfrm>
            <a:off x="5584541" y="2294869"/>
            <a:ext cx="1828801" cy="194690"/>
            <a:chOff x="2196268" y="2451484"/>
            <a:chExt cx="1828801" cy="19469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893CB4F-B503-091B-FA07-F0641BD706BA}"/>
                </a:ext>
              </a:extLst>
            </p:cNvPr>
            <p:cNvSpPr/>
            <p:nvPr/>
          </p:nvSpPr>
          <p:spPr>
            <a:xfrm>
              <a:off x="2196268" y="2451484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Major Group first</a:t>
              </a: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8588E639-9C94-528F-6651-908B40C5F088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7D3EE7E-6FC7-ADC4-ADF0-04F7AA544E7A}"/>
              </a:ext>
            </a:extLst>
          </p:cNvPr>
          <p:cNvSpPr txBox="1"/>
          <p:nvPr/>
        </p:nvSpPr>
        <p:spPr>
          <a:xfrm>
            <a:off x="4386470" y="2534047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Entity: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2F8A5C-312B-AECF-D17A-CD6AD4ED9DA3}"/>
              </a:ext>
            </a:extLst>
          </p:cNvPr>
          <p:cNvGrpSpPr/>
          <p:nvPr/>
        </p:nvGrpSpPr>
        <p:grpSpPr>
          <a:xfrm>
            <a:off x="5584541" y="2542622"/>
            <a:ext cx="1828801" cy="194690"/>
            <a:chOff x="2196268" y="2460113"/>
            <a:chExt cx="1828801" cy="19469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0AADB46-0324-7DB3-EA72-3211A3ADD75C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Scale first</a:t>
              </a: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0A239EE5-096F-46FA-D13B-CFF7704E4EC5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AB7A814-A6D9-270A-777B-8455DB34E792}"/>
              </a:ext>
            </a:extLst>
          </p:cNvPr>
          <p:cNvSpPr txBox="1"/>
          <p:nvPr/>
        </p:nvSpPr>
        <p:spPr>
          <a:xfrm>
            <a:off x="1378991" y="3014529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800" b="1" dirty="0">
                <a:solidFill>
                  <a:srgbClr val="000000"/>
                </a:solidFill>
                <a:latin typeface="Open Sans" pitchFamily="2" charset="0"/>
              </a:rPr>
              <a:t>Author: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8A0265E-41F5-89DB-4849-49D8BB5BB302}"/>
              </a:ext>
            </a:extLst>
          </p:cNvPr>
          <p:cNvGrpSpPr/>
          <p:nvPr/>
        </p:nvGrpSpPr>
        <p:grpSpPr>
          <a:xfrm>
            <a:off x="2425850" y="3024906"/>
            <a:ext cx="1828801" cy="194690"/>
            <a:chOff x="2196268" y="2460113"/>
            <a:chExt cx="1828801" cy="194690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0C88A5AB-49EF-E567-09FC-71BBB568384A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0F897309-2E24-C56B-6546-6BAA0FBE7BFD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6A84CDD4-3AB7-3CF3-F4EF-24332718DFE6}"/>
              </a:ext>
            </a:extLst>
          </p:cNvPr>
          <p:cNvSpPr txBox="1"/>
          <p:nvPr/>
        </p:nvSpPr>
        <p:spPr>
          <a:xfrm>
            <a:off x="7871134" y="2280894"/>
            <a:ext cx="1196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Subcategory Name: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8071CFA-E1D5-5BE6-7381-2D74614FD879}"/>
              </a:ext>
            </a:extLst>
          </p:cNvPr>
          <p:cNvGrpSpPr/>
          <p:nvPr/>
        </p:nvGrpSpPr>
        <p:grpSpPr>
          <a:xfrm>
            <a:off x="9029523" y="2290679"/>
            <a:ext cx="1828801" cy="194690"/>
            <a:chOff x="2196268" y="2460113"/>
            <a:chExt cx="1828801" cy="19469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3767631-CAA0-A648-CAC8-95A04A8C3FA7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Category first</a:t>
              </a: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F02AB9C9-65EA-2CEE-D019-2E3B526B7E29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BEFE5C8-0FFF-B694-C9B1-21B136B0B337}"/>
              </a:ext>
            </a:extLst>
          </p:cNvPr>
          <p:cNvSpPr txBox="1"/>
          <p:nvPr/>
        </p:nvSpPr>
        <p:spPr>
          <a:xfrm>
            <a:off x="7125573" y="2529381"/>
            <a:ext cx="1949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Include Statewide Extent: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41460F4-FBE1-51EC-066D-90A16B5B0DC8}"/>
              </a:ext>
            </a:extLst>
          </p:cNvPr>
          <p:cNvSpPr txBox="1"/>
          <p:nvPr/>
        </p:nvSpPr>
        <p:spPr>
          <a:xfrm>
            <a:off x="1378991" y="278055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Publication Year: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22C8D10-70C9-2E7A-398B-6582EC45D6AC}"/>
              </a:ext>
            </a:extLst>
          </p:cNvPr>
          <p:cNvGrpSpPr/>
          <p:nvPr/>
        </p:nvGrpSpPr>
        <p:grpSpPr>
          <a:xfrm>
            <a:off x="2425850" y="2790931"/>
            <a:ext cx="1828801" cy="194690"/>
            <a:chOff x="2196268" y="2460113"/>
            <a:chExt cx="1828801" cy="19469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E583DA0-BB87-C97E-93BA-5123629E3BD6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50A44763-D41C-51EF-9E95-65EAB26063CB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203CD7B-66E9-1079-73B3-1A4E7563CA48}"/>
              </a:ext>
            </a:extLst>
          </p:cNvPr>
          <p:cNvSpPr txBox="1"/>
          <p:nvPr/>
        </p:nvSpPr>
        <p:spPr>
          <a:xfrm>
            <a:off x="4386470" y="2771156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Disaster Event: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63EBB3B-9986-3312-91CD-65307242D2FD}"/>
              </a:ext>
            </a:extLst>
          </p:cNvPr>
          <p:cNvGrpSpPr/>
          <p:nvPr/>
        </p:nvGrpSpPr>
        <p:grpSpPr>
          <a:xfrm>
            <a:off x="5584541" y="2781533"/>
            <a:ext cx="1828801" cy="194690"/>
            <a:chOff x="2196268" y="2460113"/>
            <a:chExt cx="1828801" cy="19469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20B5F6AB-6A76-DED6-89D1-A7E1C479D61F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D60F579F-6720-F4D2-9E1C-3B721E8177F3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FBFA876-8AF7-6836-9407-157C0C172D33}"/>
              </a:ext>
            </a:extLst>
          </p:cNvPr>
          <p:cNvSpPr txBox="1"/>
          <p:nvPr/>
        </p:nvSpPr>
        <p:spPr>
          <a:xfrm>
            <a:off x="2147841" y="1770698"/>
            <a:ext cx="739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solidFill>
                  <a:srgbClr val="747474"/>
                </a:solidFill>
                <a:effectLst/>
                <a:latin typeface="Open Sans" pitchFamily="2" charset="0"/>
              </a:rPr>
              <a:t>Standard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E7FDCD-44F1-5EB9-3D86-6C8366D4912C}"/>
              </a:ext>
            </a:extLst>
          </p:cNvPr>
          <p:cNvSpPr txBox="1"/>
          <p:nvPr/>
        </p:nvSpPr>
        <p:spPr>
          <a:xfrm>
            <a:off x="3002767" y="1772796"/>
            <a:ext cx="829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effectLst/>
                <a:latin typeface="Open Sans" pitchFamily="2" charset="0"/>
              </a:rPr>
              <a:t>Advanced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EF2F960-6841-2FE8-3AC4-775AA150C527}"/>
              </a:ext>
            </a:extLst>
          </p:cNvPr>
          <p:cNvSpPr/>
          <p:nvPr/>
        </p:nvSpPr>
        <p:spPr>
          <a:xfrm>
            <a:off x="2110571" y="1834050"/>
            <a:ext cx="106823" cy="106823"/>
          </a:xfrm>
          <a:prstGeom prst="ellipse">
            <a:avLst/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7A2E775-CC8F-5C06-EA67-61F0113717A3}"/>
              </a:ext>
            </a:extLst>
          </p:cNvPr>
          <p:cNvSpPr/>
          <p:nvPr/>
        </p:nvSpPr>
        <p:spPr>
          <a:xfrm>
            <a:off x="9039942" y="2601684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5129FB-D2A8-6207-84B8-9E182FDD9369}"/>
              </a:ext>
            </a:extLst>
          </p:cNvPr>
          <p:cNvSpPr txBox="1"/>
          <p:nvPr/>
        </p:nvSpPr>
        <p:spPr>
          <a:xfrm>
            <a:off x="7874268" y="3284911"/>
            <a:ext cx="1196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Flood Visualization: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F794B-8FAA-8D4A-862A-FABC4C49E893}"/>
              </a:ext>
            </a:extLst>
          </p:cNvPr>
          <p:cNvSpPr txBox="1"/>
          <p:nvPr/>
        </p:nvSpPr>
        <p:spPr>
          <a:xfrm>
            <a:off x="9231906" y="3227390"/>
            <a:ext cx="1494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Key Materials for Floodplain Management: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F34317-3C25-67F5-CA8F-27DE1B56B988}"/>
              </a:ext>
            </a:extLst>
          </p:cNvPr>
          <p:cNvSpPr txBox="1"/>
          <p:nvPr/>
        </p:nvSpPr>
        <p:spPr>
          <a:xfrm>
            <a:off x="782725" y="3257921"/>
            <a:ext cx="1680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dirty="0">
                <a:solidFill>
                  <a:srgbClr val="000000"/>
                </a:solidFill>
                <a:latin typeface="Open Sans" pitchFamily="2" charset="0"/>
              </a:rPr>
              <a:t>Organizational Level</a:t>
            </a: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E38339-B79D-8542-C4A8-E6C545F0930C}"/>
              </a:ext>
            </a:extLst>
          </p:cNvPr>
          <p:cNvSpPr txBox="1"/>
          <p:nvPr/>
        </p:nvSpPr>
        <p:spPr>
          <a:xfrm>
            <a:off x="5002388" y="3016303"/>
            <a:ext cx="619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Project:</a:t>
            </a:r>
            <a:endParaRPr lang="en-US" sz="800" b="1" i="0" dirty="0">
              <a:solidFill>
                <a:srgbClr val="003366"/>
              </a:solidFill>
              <a:effectLst/>
              <a:latin typeface="Open Sans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E81A547-C5D8-C178-7CC5-D28C8B424BAD}"/>
              </a:ext>
            </a:extLst>
          </p:cNvPr>
          <p:cNvGrpSpPr/>
          <p:nvPr/>
        </p:nvGrpSpPr>
        <p:grpSpPr>
          <a:xfrm>
            <a:off x="5584541" y="3037840"/>
            <a:ext cx="1828801" cy="194690"/>
            <a:chOff x="2196268" y="2471763"/>
            <a:chExt cx="1828801" cy="19469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A0DF828-9D12-C116-2616-89C1D512EE47}"/>
                </a:ext>
              </a:extLst>
            </p:cNvPr>
            <p:cNvSpPr/>
            <p:nvPr/>
          </p:nvSpPr>
          <p:spPr>
            <a:xfrm>
              <a:off x="2196268" y="247176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1E87C199-E6CE-E0E7-49B2-F675CAC4A1BB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3662FD3-491E-44C9-36C3-113EEAD6AF2A}"/>
              </a:ext>
            </a:extLst>
          </p:cNvPr>
          <p:cNvSpPr txBox="1"/>
          <p:nvPr/>
        </p:nvSpPr>
        <p:spPr>
          <a:xfrm>
            <a:off x="7832164" y="2776143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Meeting Event: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E90A6A-4497-7809-BE88-278AF72E272A}"/>
              </a:ext>
            </a:extLst>
          </p:cNvPr>
          <p:cNvGrpSpPr/>
          <p:nvPr/>
        </p:nvGrpSpPr>
        <p:grpSpPr>
          <a:xfrm>
            <a:off x="9030235" y="2786520"/>
            <a:ext cx="1828801" cy="194690"/>
            <a:chOff x="2196268" y="2460113"/>
            <a:chExt cx="1828801" cy="19469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F6C428A5-4278-0E1D-25D1-02D9A1CE6D14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762374DC-7BBC-9EFE-CBE3-F3ED746EE26A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74CBE618-19DE-6399-059F-56AC54690DBA}"/>
              </a:ext>
            </a:extLst>
          </p:cNvPr>
          <p:cNvSpPr/>
          <p:nvPr/>
        </p:nvSpPr>
        <p:spPr>
          <a:xfrm>
            <a:off x="9101571" y="3356737"/>
            <a:ext cx="78644" cy="77419"/>
          </a:xfrm>
          <a:prstGeom prst="round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4DCC450-916A-FBB9-2852-B375CC63AAA1}"/>
              </a:ext>
            </a:extLst>
          </p:cNvPr>
          <p:cNvSpPr/>
          <p:nvPr/>
        </p:nvSpPr>
        <p:spPr>
          <a:xfrm>
            <a:off x="10761153" y="3356737"/>
            <a:ext cx="78644" cy="77419"/>
          </a:xfrm>
          <a:prstGeom prst="round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838A785-3680-1651-5CCF-A89BE725BA19}"/>
              </a:ext>
            </a:extLst>
          </p:cNvPr>
          <p:cNvGrpSpPr/>
          <p:nvPr/>
        </p:nvGrpSpPr>
        <p:grpSpPr>
          <a:xfrm>
            <a:off x="2425850" y="3258614"/>
            <a:ext cx="1828801" cy="194690"/>
            <a:chOff x="2196268" y="2460113"/>
            <a:chExt cx="1828801" cy="194690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B04AE92D-D38A-39F3-82C1-68EFA7BF42EC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61D80AA8-C33C-2F9A-CBE4-CC9DF2999B7D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48626DFD-2F80-EBB5-3972-AB5D40FC6C5E}"/>
              </a:ext>
            </a:extLst>
          </p:cNvPr>
          <p:cNvSpPr txBox="1"/>
          <p:nvPr/>
        </p:nvSpPr>
        <p:spPr>
          <a:xfrm>
            <a:off x="7832164" y="3016953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Stakeholder: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6930B6D-B6D2-BE98-34E5-6E7550BBCCCC}"/>
              </a:ext>
            </a:extLst>
          </p:cNvPr>
          <p:cNvGrpSpPr/>
          <p:nvPr/>
        </p:nvGrpSpPr>
        <p:grpSpPr>
          <a:xfrm>
            <a:off x="9030235" y="3026190"/>
            <a:ext cx="1828801" cy="194690"/>
            <a:chOff x="2196268" y="2460113"/>
            <a:chExt cx="1828801" cy="194690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A36214B3-DD7C-E72B-986E-79104364A869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0696A191-B147-E8A6-BBB3-83AF552209FB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91BDE71A-2866-9CFB-DC64-98C651F61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15" y="3593708"/>
            <a:ext cx="1172153" cy="283160"/>
          </a:xfrm>
          <a:prstGeom prst="rect">
            <a:avLst/>
          </a:prstGeom>
        </p:spPr>
      </p:pic>
      <p:sp>
        <p:nvSpPr>
          <p:cNvPr id="81" name="Oval 80">
            <a:extLst>
              <a:ext uri="{FF2B5EF4-FFF2-40B4-BE49-F238E27FC236}">
                <a16:creationId xmlns:a16="http://schemas.microsoft.com/office/drawing/2014/main" id="{0450E58A-F52B-079B-1068-5313CB1B5A3E}"/>
              </a:ext>
            </a:extLst>
          </p:cNvPr>
          <p:cNvSpPr/>
          <p:nvPr/>
        </p:nvSpPr>
        <p:spPr>
          <a:xfrm>
            <a:off x="2937032" y="1827533"/>
            <a:ext cx="119641" cy="11964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 w="25400" cmpd="dbl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8176D-31DB-D4FE-53AF-95F03B62F267}"/>
              </a:ext>
            </a:extLst>
          </p:cNvPr>
          <p:cNvSpPr txBox="1"/>
          <p:nvPr/>
        </p:nvSpPr>
        <p:spPr>
          <a:xfrm>
            <a:off x="4707884" y="3263374"/>
            <a:ext cx="913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Risk Findings:</a:t>
            </a:r>
            <a:endParaRPr lang="en-US" sz="800" b="1" i="0" dirty="0">
              <a:solidFill>
                <a:srgbClr val="003366"/>
              </a:solidFill>
              <a:effectLst/>
              <a:latin typeface="Open Sans" pitchFamily="2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40323C4-4C32-5125-569C-D13AEFD6E50D}"/>
              </a:ext>
            </a:extLst>
          </p:cNvPr>
          <p:cNvGrpSpPr/>
          <p:nvPr/>
        </p:nvGrpSpPr>
        <p:grpSpPr>
          <a:xfrm>
            <a:off x="5584541" y="3284911"/>
            <a:ext cx="1828801" cy="194690"/>
            <a:chOff x="2196268" y="2471763"/>
            <a:chExt cx="1828801" cy="194690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D77CE702-9FD1-F4B4-0467-96230091846C}"/>
                </a:ext>
              </a:extLst>
            </p:cNvPr>
            <p:cNvSpPr/>
            <p:nvPr/>
          </p:nvSpPr>
          <p:spPr>
            <a:xfrm>
              <a:off x="2196268" y="247176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82056A5B-AB2D-7561-6939-4B3D479CE615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572749-5301-D719-15F6-6D29CDB53EB3}"/>
              </a:ext>
            </a:extLst>
          </p:cNvPr>
          <p:cNvGrpSpPr/>
          <p:nvPr/>
        </p:nvGrpSpPr>
        <p:grpSpPr>
          <a:xfrm>
            <a:off x="2425850" y="2289145"/>
            <a:ext cx="1039949" cy="194690"/>
            <a:chOff x="2196268" y="2456137"/>
            <a:chExt cx="1039949" cy="194690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E6E6A108-26E5-0C40-0E7C-5C20AF8D3F6D}"/>
                </a:ext>
              </a:extLst>
            </p:cNvPr>
            <p:cNvSpPr/>
            <p:nvPr/>
          </p:nvSpPr>
          <p:spPr>
            <a:xfrm>
              <a:off x="2196268" y="2456137"/>
              <a:ext cx="1039949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F0EF6ADE-7E5D-D07B-0157-9A577E43A058}"/>
                </a:ext>
              </a:extLst>
            </p:cNvPr>
            <p:cNvSpPr/>
            <p:nvPr/>
          </p:nvSpPr>
          <p:spPr>
            <a:xfrm rot="10800000">
              <a:off x="3079991" y="2529401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FFB7F3B9-7B82-581E-8D72-0BDD792A8514}"/>
              </a:ext>
            </a:extLst>
          </p:cNvPr>
          <p:cNvSpPr txBox="1"/>
          <p:nvPr/>
        </p:nvSpPr>
        <p:spPr>
          <a:xfrm>
            <a:off x="3428376" y="2280894"/>
            <a:ext cx="831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Cross Index: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0D322643-3A6E-D93C-1291-0971F03CE103}"/>
              </a:ext>
            </a:extLst>
          </p:cNvPr>
          <p:cNvSpPr/>
          <p:nvPr/>
        </p:nvSpPr>
        <p:spPr>
          <a:xfrm>
            <a:off x="4176007" y="2346871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56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A4788-B024-EEBB-455C-1010E224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498DA1-1649-ACCA-72FC-FA1E0AEF7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9568"/>
            <a:ext cx="12192000" cy="5796927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DB28F826-A1EA-58BF-48CD-FC9C72E719C0}"/>
              </a:ext>
            </a:extLst>
          </p:cNvPr>
          <p:cNvSpPr/>
          <p:nvPr/>
        </p:nvSpPr>
        <p:spPr>
          <a:xfrm>
            <a:off x="876656" y="1368509"/>
            <a:ext cx="10438687" cy="2611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12F1401-0C1E-F6BA-DC71-A0C5E6E21346}"/>
              </a:ext>
            </a:extLst>
          </p:cNvPr>
          <p:cNvSpPr/>
          <p:nvPr/>
        </p:nvSpPr>
        <p:spPr>
          <a:xfrm>
            <a:off x="1435211" y="2529477"/>
            <a:ext cx="9514844" cy="220980"/>
          </a:xfrm>
          <a:prstGeom prst="roundRect">
            <a:avLst/>
          </a:prstGeom>
          <a:solidFill>
            <a:srgbClr val="E7F0F9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91A02F-FF58-D34E-2BA2-5B96580D4E53}"/>
              </a:ext>
            </a:extLst>
          </p:cNvPr>
          <p:cNvSpPr/>
          <p:nvPr/>
        </p:nvSpPr>
        <p:spPr>
          <a:xfrm>
            <a:off x="1435211" y="2277740"/>
            <a:ext cx="9514844" cy="220980"/>
          </a:xfrm>
          <a:prstGeom prst="roundRect">
            <a:avLst/>
          </a:prstGeom>
          <a:solidFill>
            <a:srgbClr val="FAEFD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1C110E-C609-1969-C0F5-0FC29D61B25D}"/>
              </a:ext>
            </a:extLst>
          </p:cNvPr>
          <p:cNvSpPr txBox="1"/>
          <p:nvPr/>
        </p:nvSpPr>
        <p:spPr>
          <a:xfrm>
            <a:off x="944310" y="1469825"/>
            <a:ext cx="230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WV Hazard Library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AFC50-E4FC-986F-E722-298B0ADA4451}"/>
              </a:ext>
            </a:extLst>
          </p:cNvPr>
          <p:cNvSpPr txBox="1"/>
          <p:nvPr/>
        </p:nvSpPr>
        <p:spPr>
          <a:xfrm>
            <a:off x="1756430" y="2050393"/>
            <a:ext cx="7064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Free Text: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7B55D7-3CA9-4FFA-A288-38D450789D97}"/>
              </a:ext>
            </a:extLst>
          </p:cNvPr>
          <p:cNvSpPr/>
          <p:nvPr/>
        </p:nvSpPr>
        <p:spPr>
          <a:xfrm>
            <a:off x="2425850" y="2050393"/>
            <a:ext cx="1828801" cy="19469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Search by keywords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AA0927-FC3E-0709-A77E-B874B475B0FF}"/>
              </a:ext>
            </a:extLst>
          </p:cNvPr>
          <p:cNvSpPr txBox="1"/>
          <p:nvPr/>
        </p:nvSpPr>
        <p:spPr>
          <a:xfrm>
            <a:off x="1561300" y="2280302"/>
            <a:ext cx="9015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Major Group: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0BF939-EE08-87F5-CD55-3DA8AD708F66}"/>
              </a:ext>
            </a:extLst>
          </p:cNvPr>
          <p:cNvSpPr txBox="1"/>
          <p:nvPr/>
        </p:nvSpPr>
        <p:spPr>
          <a:xfrm>
            <a:off x="1378991" y="2525825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Scale: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4AAAAC-9F07-3C18-9904-BA51D207D7A9}"/>
              </a:ext>
            </a:extLst>
          </p:cNvPr>
          <p:cNvSpPr txBox="1"/>
          <p:nvPr/>
        </p:nvSpPr>
        <p:spPr>
          <a:xfrm>
            <a:off x="981340" y="1772796"/>
            <a:ext cx="11294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Search Options: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E682AA-4A92-982E-B8BE-9D16E2F8FC3E}"/>
              </a:ext>
            </a:extLst>
          </p:cNvPr>
          <p:cNvGrpSpPr/>
          <p:nvPr/>
        </p:nvGrpSpPr>
        <p:grpSpPr>
          <a:xfrm>
            <a:off x="2425850" y="2543784"/>
            <a:ext cx="1828801" cy="194690"/>
            <a:chOff x="2196268" y="2440233"/>
            <a:chExt cx="1828801" cy="19469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5F360E5-4254-B64D-A3C5-B429A791BC72}"/>
                </a:ext>
              </a:extLst>
            </p:cNvPr>
            <p:cNvSpPr/>
            <p:nvPr/>
          </p:nvSpPr>
          <p:spPr>
            <a:xfrm>
              <a:off x="2196268" y="244023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522078E7-838D-71FA-7FCB-7332054286B5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1C537BA-9414-62C1-2CCB-068A7898673A}"/>
              </a:ext>
            </a:extLst>
          </p:cNvPr>
          <p:cNvSpPr txBox="1"/>
          <p:nvPr/>
        </p:nvSpPr>
        <p:spPr>
          <a:xfrm>
            <a:off x="4528345" y="2050393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Media Type: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87B1B57-6679-FCEA-6CA4-AC7931B689A7}"/>
              </a:ext>
            </a:extLst>
          </p:cNvPr>
          <p:cNvGrpSpPr/>
          <p:nvPr/>
        </p:nvGrpSpPr>
        <p:grpSpPr>
          <a:xfrm>
            <a:off x="5585974" y="2044761"/>
            <a:ext cx="1828801" cy="194690"/>
            <a:chOff x="2196268" y="2460113"/>
            <a:chExt cx="1828801" cy="194690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015E622-FE35-87B4-E298-0E6BB15AAF4F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383668C0-9914-679F-DC72-A332177BAF0C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6B5316AC-DB27-8D93-380C-86FFFB6BAA97}"/>
              </a:ext>
            </a:extLst>
          </p:cNvPr>
          <p:cNvSpPr txBox="1"/>
          <p:nvPr/>
        </p:nvSpPr>
        <p:spPr>
          <a:xfrm>
            <a:off x="4537682" y="228089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Category Name: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C2151EC-E8C4-A0A0-E489-E858845B225F}"/>
              </a:ext>
            </a:extLst>
          </p:cNvPr>
          <p:cNvGrpSpPr/>
          <p:nvPr/>
        </p:nvGrpSpPr>
        <p:grpSpPr>
          <a:xfrm>
            <a:off x="5584541" y="2294869"/>
            <a:ext cx="1828801" cy="194690"/>
            <a:chOff x="2196268" y="2451484"/>
            <a:chExt cx="1828801" cy="19469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324AD002-E239-7F1F-26BD-9218248FFF0B}"/>
                </a:ext>
              </a:extLst>
            </p:cNvPr>
            <p:cNvSpPr/>
            <p:nvPr/>
          </p:nvSpPr>
          <p:spPr>
            <a:xfrm>
              <a:off x="2196268" y="2451484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Major Group first</a:t>
              </a: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524D9ED2-2CE0-CEA3-7CC9-7E21C67B1312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7882CCE-BF15-F70D-243E-637BD1A22C84}"/>
              </a:ext>
            </a:extLst>
          </p:cNvPr>
          <p:cNvSpPr txBox="1"/>
          <p:nvPr/>
        </p:nvSpPr>
        <p:spPr>
          <a:xfrm>
            <a:off x="4386470" y="2534047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Geographic Entity: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1E51BF-FCDE-3C4D-56A4-E3209E569FFC}"/>
              </a:ext>
            </a:extLst>
          </p:cNvPr>
          <p:cNvGrpSpPr/>
          <p:nvPr/>
        </p:nvGrpSpPr>
        <p:grpSpPr>
          <a:xfrm>
            <a:off x="5584541" y="2542622"/>
            <a:ext cx="1828801" cy="194690"/>
            <a:chOff x="2196268" y="2460113"/>
            <a:chExt cx="1828801" cy="19469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863807B7-7D47-0E47-9A21-2B263BC0BEB1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Scale first</a:t>
              </a: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0353AA18-71C8-A262-F49B-CBB4916A723B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9B4269B-8EB8-F471-AA97-AC50027B45EA}"/>
              </a:ext>
            </a:extLst>
          </p:cNvPr>
          <p:cNvSpPr txBox="1"/>
          <p:nvPr/>
        </p:nvSpPr>
        <p:spPr>
          <a:xfrm>
            <a:off x="1378991" y="3014529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800" b="1" dirty="0">
                <a:solidFill>
                  <a:srgbClr val="000000"/>
                </a:solidFill>
                <a:latin typeface="Open Sans" pitchFamily="2" charset="0"/>
              </a:rPr>
              <a:t>Author: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452A8BE-C040-499C-2A5B-8663B8E68D4B}"/>
              </a:ext>
            </a:extLst>
          </p:cNvPr>
          <p:cNvGrpSpPr/>
          <p:nvPr/>
        </p:nvGrpSpPr>
        <p:grpSpPr>
          <a:xfrm>
            <a:off x="2425850" y="3024906"/>
            <a:ext cx="1828801" cy="194690"/>
            <a:chOff x="2196268" y="2460113"/>
            <a:chExt cx="1828801" cy="194690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937814E-E9C6-56D7-0DE3-CD9A6A3BCDE9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9DC2E36A-32D9-4DD2-8BD3-DBC44F778977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4CC7D74-1022-AE58-B26C-F03528645114}"/>
              </a:ext>
            </a:extLst>
          </p:cNvPr>
          <p:cNvSpPr txBox="1"/>
          <p:nvPr/>
        </p:nvSpPr>
        <p:spPr>
          <a:xfrm>
            <a:off x="7871134" y="2280894"/>
            <a:ext cx="1196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Subcategory Name: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F614CB-C9B5-A2F2-4BF2-B412192D3290}"/>
              </a:ext>
            </a:extLst>
          </p:cNvPr>
          <p:cNvGrpSpPr/>
          <p:nvPr/>
        </p:nvGrpSpPr>
        <p:grpSpPr>
          <a:xfrm>
            <a:off x="9029523" y="2290679"/>
            <a:ext cx="1828801" cy="194690"/>
            <a:chOff x="2196268" y="2460113"/>
            <a:chExt cx="1828801" cy="194690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3A976CB4-7079-3F65-6F76-D48D5F871811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50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Select a Category first</a:t>
              </a: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D948CF1B-70C1-D7D2-31BA-5164E285B7FB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6E1C111B-69D0-FAD2-6CC4-601D20D003C5}"/>
              </a:ext>
            </a:extLst>
          </p:cNvPr>
          <p:cNvSpPr txBox="1"/>
          <p:nvPr/>
        </p:nvSpPr>
        <p:spPr>
          <a:xfrm>
            <a:off x="7125573" y="2529381"/>
            <a:ext cx="1949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Include Statewide Extent: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C539DB3-A691-1899-8BA5-AD77EAD9E235}"/>
              </a:ext>
            </a:extLst>
          </p:cNvPr>
          <p:cNvSpPr txBox="1"/>
          <p:nvPr/>
        </p:nvSpPr>
        <p:spPr>
          <a:xfrm>
            <a:off x="1378991" y="2780554"/>
            <a:ext cx="1083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Publication Year: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Open Sans" pitchFamily="2" charset="0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F480D5C-F0B3-0E4D-1D5A-54AE105040C2}"/>
              </a:ext>
            </a:extLst>
          </p:cNvPr>
          <p:cNvGrpSpPr/>
          <p:nvPr/>
        </p:nvGrpSpPr>
        <p:grpSpPr>
          <a:xfrm>
            <a:off x="2425850" y="2790931"/>
            <a:ext cx="1828801" cy="194690"/>
            <a:chOff x="2196268" y="2460113"/>
            <a:chExt cx="1828801" cy="194690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B1559F40-BF72-F9CC-7F68-A284D4CE379D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C5123933-0810-6BD2-0A37-FF06467BE7C4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A44498D5-AF2F-AD3B-3B14-96509155248F}"/>
              </a:ext>
            </a:extLst>
          </p:cNvPr>
          <p:cNvSpPr txBox="1"/>
          <p:nvPr/>
        </p:nvSpPr>
        <p:spPr>
          <a:xfrm>
            <a:off x="4386470" y="2771156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Disaster Event: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5956D05-A993-7A3D-23BD-2A6BF6616AF1}"/>
              </a:ext>
            </a:extLst>
          </p:cNvPr>
          <p:cNvGrpSpPr/>
          <p:nvPr/>
        </p:nvGrpSpPr>
        <p:grpSpPr>
          <a:xfrm>
            <a:off x="5584541" y="2781533"/>
            <a:ext cx="1828801" cy="194690"/>
            <a:chOff x="2196268" y="2460113"/>
            <a:chExt cx="1828801" cy="19469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FB53127-5FFB-1C60-1BB9-75FB93B13570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D8082570-3683-F20E-A82C-C0B2A7F8C1E3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6BCF8B0-749B-8958-9646-573042B8260D}"/>
              </a:ext>
            </a:extLst>
          </p:cNvPr>
          <p:cNvSpPr txBox="1"/>
          <p:nvPr/>
        </p:nvSpPr>
        <p:spPr>
          <a:xfrm>
            <a:off x="2147841" y="1770698"/>
            <a:ext cx="739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solidFill>
                  <a:srgbClr val="747474"/>
                </a:solidFill>
                <a:effectLst/>
                <a:latin typeface="Open Sans" pitchFamily="2" charset="0"/>
              </a:rPr>
              <a:t>Standard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3B150B-F9AF-604C-A0F1-E52B991CA1EA}"/>
              </a:ext>
            </a:extLst>
          </p:cNvPr>
          <p:cNvSpPr txBox="1"/>
          <p:nvPr/>
        </p:nvSpPr>
        <p:spPr>
          <a:xfrm>
            <a:off x="3002767" y="1772796"/>
            <a:ext cx="829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i="0" dirty="0">
                <a:effectLst/>
                <a:latin typeface="Open Sans" pitchFamily="2" charset="0"/>
              </a:rPr>
              <a:t>Advanced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6E1AD57-0278-7D06-BA50-F8E1D272F478}"/>
              </a:ext>
            </a:extLst>
          </p:cNvPr>
          <p:cNvSpPr/>
          <p:nvPr/>
        </p:nvSpPr>
        <p:spPr>
          <a:xfrm>
            <a:off x="2110571" y="1834050"/>
            <a:ext cx="106823" cy="106823"/>
          </a:xfrm>
          <a:prstGeom prst="ellipse">
            <a:avLst/>
          </a:prstGeom>
          <a:noFill/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A5C7120-B3A6-9EAF-6FC5-37EF8B420AEC}"/>
              </a:ext>
            </a:extLst>
          </p:cNvPr>
          <p:cNvSpPr/>
          <p:nvPr/>
        </p:nvSpPr>
        <p:spPr>
          <a:xfrm>
            <a:off x="9039942" y="2601684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9638C-4A24-0517-D42D-74337199E820}"/>
              </a:ext>
            </a:extLst>
          </p:cNvPr>
          <p:cNvSpPr txBox="1"/>
          <p:nvPr/>
        </p:nvSpPr>
        <p:spPr>
          <a:xfrm>
            <a:off x="7874268" y="3284911"/>
            <a:ext cx="1196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Flood Visualization: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621E76-4851-1D06-B108-033AE960EF3A}"/>
              </a:ext>
            </a:extLst>
          </p:cNvPr>
          <p:cNvSpPr txBox="1"/>
          <p:nvPr/>
        </p:nvSpPr>
        <p:spPr>
          <a:xfrm>
            <a:off x="9231906" y="3227390"/>
            <a:ext cx="1494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Key Materials for Floodplain Management: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734BD7-E0C1-76EF-9D11-F924BCE4BEFD}"/>
              </a:ext>
            </a:extLst>
          </p:cNvPr>
          <p:cNvSpPr txBox="1"/>
          <p:nvPr/>
        </p:nvSpPr>
        <p:spPr>
          <a:xfrm>
            <a:off x="782725" y="3257921"/>
            <a:ext cx="16808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dirty="0">
                <a:solidFill>
                  <a:srgbClr val="000000"/>
                </a:solidFill>
                <a:latin typeface="Open Sans" pitchFamily="2" charset="0"/>
              </a:rPr>
              <a:t>Organizational Level</a:t>
            </a: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F5DD33-7D94-BD02-DB2A-C819B74A014A}"/>
              </a:ext>
            </a:extLst>
          </p:cNvPr>
          <p:cNvSpPr txBox="1"/>
          <p:nvPr/>
        </p:nvSpPr>
        <p:spPr>
          <a:xfrm>
            <a:off x="5002388" y="3016303"/>
            <a:ext cx="619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Project:</a:t>
            </a:r>
            <a:endParaRPr lang="en-US" sz="800" b="1" i="0" dirty="0">
              <a:solidFill>
                <a:srgbClr val="003366"/>
              </a:solidFill>
              <a:effectLst/>
              <a:latin typeface="Open Sans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E6A053-47D3-0F83-9B7C-7FDE7F1D2664}"/>
              </a:ext>
            </a:extLst>
          </p:cNvPr>
          <p:cNvGrpSpPr/>
          <p:nvPr/>
        </p:nvGrpSpPr>
        <p:grpSpPr>
          <a:xfrm>
            <a:off x="5584541" y="3037840"/>
            <a:ext cx="1828801" cy="194690"/>
            <a:chOff x="2196268" y="2471763"/>
            <a:chExt cx="1828801" cy="19469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1F1DE97-965D-7048-3FC1-75A2D3994997}"/>
                </a:ext>
              </a:extLst>
            </p:cNvPr>
            <p:cNvSpPr/>
            <p:nvPr/>
          </p:nvSpPr>
          <p:spPr>
            <a:xfrm>
              <a:off x="2196268" y="247176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958DE45-3380-846F-47BE-B2DA694FF28C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358D809-0F1D-5A6D-A0C1-1741B026B17F}"/>
              </a:ext>
            </a:extLst>
          </p:cNvPr>
          <p:cNvSpPr txBox="1"/>
          <p:nvPr/>
        </p:nvSpPr>
        <p:spPr>
          <a:xfrm>
            <a:off x="7832164" y="2776143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Meeting Event: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44C164-85DB-397B-844F-0388B2795F82}"/>
              </a:ext>
            </a:extLst>
          </p:cNvPr>
          <p:cNvGrpSpPr/>
          <p:nvPr/>
        </p:nvGrpSpPr>
        <p:grpSpPr>
          <a:xfrm>
            <a:off x="9030235" y="2786520"/>
            <a:ext cx="1828801" cy="194690"/>
            <a:chOff x="2196268" y="2460113"/>
            <a:chExt cx="1828801" cy="19469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9B79C620-EF4F-3191-C609-D10FF0938578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6BD1DE94-C13F-DC99-1A85-02C08393940E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0367764-708C-3E36-FE44-3EFDACA115A1}"/>
              </a:ext>
            </a:extLst>
          </p:cNvPr>
          <p:cNvSpPr/>
          <p:nvPr/>
        </p:nvSpPr>
        <p:spPr>
          <a:xfrm>
            <a:off x="9101571" y="3356737"/>
            <a:ext cx="78644" cy="77419"/>
          </a:xfrm>
          <a:prstGeom prst="round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F829C770-E56C-EC64-37A0-89AD6AF41CC9}"/>
              </a:ext>
            </a:extLst>
          </p:cNvPr>
          <p:cNvSpPr/>
          <p:nvPr/>
        </p:nvSpPr>
        <p:spPr>
          <a:xfrm>
            <a:off x="10761153" y="3356737"/>
            <a:ext cx="78644" cy="77419"/>
          </a:xfrm>
          <a:prstGeom prst="roundRect">
            <a:avLst/>
          </a:prstGeom>
          <a:noFill/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31F4CD1-1D4D-CA3B-E58D-E0241F03766E}"/>
              </a:ext>
            </a:extLst>
          </p:cNvPr>
          <p:cNvGrpSpPr/>
          <p:nvPr/>
        </p:nvGrpSpPr>
        <p:grpSpPr>
          <a:xfrm>
            <a:off x="2425850" y="3258614"/>
            <a:ext cx="1828801" cy="194690"/>
            <a:chOff x="2196268" y="2460113"/>
            <a:chExt cx="1828801" cy="194690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AB833B15-14FF-FC82-891B-DF269D66D99A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23265CBA-04AF-EA12-43FF-C6F33EF0DF82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91278B17-02AE-EF18-AFF1-3E4E41511466}"/>
              </a:ext>
            </a:extLst>
          </p:cNvPr>
          <p:cNvSpPr txBox="1"/>
          <p:nvPr/>
        </p:nvSpPr>
        <p:spPr>
          <a:xfrm>
            <a:off x="7832164" y="3016953"/>
            <a:ext cx="12351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Stakeholder: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E387A96-FED5-BBB7-3672-A3C170081A46}"/>
              </a:ext>
            </a:extLst>
          </p:cNvPr>
          <p:cNvGrpSpPr/>
          <p:nvPr/>
        </p:nvGrpSpPr>
        <p:grpSpPr>
          <a:xfrm>
            <a:off x="9030235" y="3026190"/>
            <a:ext cx="1828801" cy="194690"/>
            <a:chOff x="2196268" y="2460113"/>
            <a:chExt cx="1828801" cy="194690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CE6201C7-8670-3373-3111-62FAD48EB5F2}"/>
                </a:ext>
              </a:extLst>
            </p:cNvPr>
            <p:cNvSpPr/>
            <p:nvPr/>
          </p:nvSpPr>
          <p:spPr>
            <a:xfrm>
              <a:off x="2196268" y="246011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53378185-88F8-4923-406A-BCC9089A37B1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27151171-E411-1FD4-32E7-9E38834B9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15" y="3593708"/>
            <a:ext cx="1172153" cy="283160"/>
          </a:xfrm>
          <a:prstGeom prst="rect">
            <a:avLst/>
          </a:prstGeom>
        </p:spPr>
      </p:pic>
      <p:sp>
        <p:nvSpPr>
          <p:cNvPr id="81" name="Oval 80">
            <a:extLst>
              <a:ext uri="{FF2B5EF4-FFF2-40B4-BE49-F238E27FC236}">
                <a16:creationId xmlns:a16="http://schemas.microsoft.com/office/drawing/2014/main" id="{A6A4F9B4-CDF8-0153-B809-AA5A237378D1}"/>
              </a:ext>
            </a:extLst>
          </p:cNvPr>
          <p:cNvSpPr/>
          <p:nvPr/>
        </p:nvSpPr>
        <p:spPr>
          <a:xfrm>
            <a:off x="2937032" y="1827533"/>
            <a:ext cx="119641" cy="11964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 w="25400" cmpd="dbl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10325-2431-1D32-67FC-F4ABF9662D74}"/>
              </a:ext>
            </a:extLst>
          </p:cNvPr>
          <p:cNvSpPr txBox="1"/>
          <p:nvPr/>
        </p:nvSpPr>
        <p:spPr>
          <a:xfrm>
            <a:off x="4707884" y="3263374"/>
            <a:ext cx="913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800" b="1" i="0" dirty="0">
                <a:solidFill>
                  <a:srgbClr val="000000"/>
                </a:solidFill>
                <a:effectLst/>
                <a:latin typeface="Open Sans" pitchFamily="2" charset="0"/>
              </a:rPr>
              <a:t>Risk Findings:</a:t>
            </a:r>
            <a:endParaRPr lang="en-US" sz="800" b="1" i="0" dirty="0">
              <a:solidFill>
                <a:srgbClr val="003366"/>
              </a:solidFill>
              <a:effectLst/>
              <a:latin typeface="Open Sans" pitchFamily="2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3CE0193-367D-E256-69AB-01B0ABFC74D6}"/>
              </a:ext>
            </a:extLst>
          </p:cNvPr>
          <p:cNvGrpSpPr/>
          <p:nvPr/>
        </p:nvGrpSpPr>
        <p:grpSpPr>
          <a:xfrm>
            <a:off x="5584541" y="3284911"/>
            <a:ext cx="1828801" cy="194690"/>
            <a:chOff x="2196268" y="2471763"/>
            <a:chExt cx="1828801" cy="194690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8485AA8E-7F12-8969-D09C-9A101FBA15C1}"/>
                </a:ext>
              </a:extLst>
            </p:cNvPr>
            <p:cNvSpPr/>
            <p:nvPr/>
          </p:nvSpPr>
          <p:spPr>
            <a:xfrm>
              <a:off x="2196268" y="2471763"/>
              <a:ext cx="1828801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bg2">
                      <a:lumMod val="25000"/>
                    </a:schemeClr>
                  </a:solidFill>
                </a:rPr>
                <a:t>- Any -</a:t>
              </a:r>
            </a:p>
          </p:txBody>
        </p:sp>
        <p:sp>
          <p:nvSpPr>
            <p:cNvPr id="82" name="Isosceles Triangle 81">
              <a:extLst>
                <a:ext uri="{FF2B5EF4-FFF2-40B4-BE49-F238E27FC236}">
                  <a16:creationId xmlns:a16="http://schemas.microsoft.com/office/drawing/2014/main" id="{21284BB3-CDA7-A523-4893-E5C57650CB1E}"/>
                </a:ext>
              </a:extLst>
            </p:cNvPr>
            <p:cNvSpPr/>
            <p:nvPr/>
          </p:nvSpPr>
          <p:spPr>
            <a:xfrm rot="10800000">
              <a:off x="3862936" y="2532156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258FF4-CE19-733A-A1EF-91D7AB1D18BC}"/>
              </a:ext>
            </a:extLst>
          </p:cNvPr>
          <p:cNvGrpSpPr/>
          <p:nvPr/>
        </p:nvGrpSpPr>
        <p:grpSpPr>
          <a:xfrm>
            <a:off x="5589618" y="3472735"/>
            <a:ext cx="1828801" cy="298500"/>
            <a:chOff x="5589618" y="3715248"/>
            <a:chExt cx="1828801" cy="29850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18CB0E9-5186-4614-0E4C-D523F9FA6FEF}"/>
                </a:ext>
              </a:extLst>
            </p:cNvPr>
            <p:cNvSpPr/>
            <p:nvPr/>
          </p:nvSpPr>
          <p:spPr>
            <a:xfrm>
              <a:off x="5589618" y="3715248"/>
              <a:ext cx="1828801" cy="298500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tx1"/>
                  </a:solidFill>
                </a:rPr>
                <a:t>    Local</a:t>
              </a:r>
            </a:p>
            <a:p>
              <a:r>
                <a:rPr lang="en-US" sz="800" dirty="0">
                  <a:solidFill>
                    <a:schemeClr val="tx1"/>
                  </a:solidFill>
                </a:rPr>
                <a:t>    State</a:t>
              </a: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732CC4E3-7728-CD88-A818-C5F8274BE187}"/>
                </a:ext>
              </a:extLst>
            </p:cNvPr>
            <p:cNvSpPr/>
            <p:nvPr/>
          </p:nvSpPr>
          <p:spPr>
            <a:xfrm>
              <a:off x="5643695" y="3767077"/>
              <a:ext cx="78644" cy="77419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F8C322FA-4AD3-A30C-0F84-6BEBBF4A7D35}"/>
                </a:ext>
              </a:extLst>
            </p:cNvPr>
            <p:cNvSpPr/>
            <p:nvPr/>
          </p:nvSpPr>
          <p:spPr>
            <a:xfrm>
              <a:off x="5643695" y="3888389"/>
              <a:ext cx="78644" cy="77419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DF92F82-8245-DDFA-B466-4A241CD882BB}"/>
              </a:ext>
            </a:extLst>
          </p:cNvPr>
          <p:cNvGrpSpPr/>
          <p:nvPr/>
        </p:nvGrpSpPr>
        <p:grpSpPr>
          <a:xfrm>
            <a:off x="2425850" y="2289145"/>
            <a:ext cx="1039949" cy="194690"/>
            <a:chOff x="2196268" y="2456137"/>
            <a:chExt cx="1039949" cy="194690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518F2B5F-4DC2-C797-EA8F-DA927F6FBE28}"/>
                </a:ext>
              </a:extLst>
            </p:cNvPr>
            <p:cNvSpPr/>
            <p:nvPr/>
          </p:nvSpPr>
          <p:spPr>
            <a:xfrm>
              <a:off x="2196268" y="2456137"/>
              <a:ext cx="1039949" cy="19469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- Any -</a:t>
              </a:r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8AEFB385-6D78-F192-D354-9AED8C4DBCF0}"/>
                </a:ext>
              </a:extLst>
            </p:cNvPr>
            <p:cNvSpPr/>
            <p:nvPr/>
          </p:nvSpPr>
          <p:spPr>
            <a:xfrm rot="10800000">
              <a:off x="3079991" y="2529401"/>
              <a:ext cx="94702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6A60174C-22A9-04FD-ED48-976F2A02CB21}"/>
              </a:ext>
            </a:extLst>
          </p:cNvPr>
          <p:cNvSpPr txBox="1"/>
          <p:nvPr/>
        </p:nvSpPr>
        <p:spPr>
          <a:xfrm>
            <a:off x="3428376" y="2280894"/>
            <a:ext cx="831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+mn-ea"/>
                <a:cs typeface="+mn-cs"/>
              </a:rPr>
              <a:t>Cross Index: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E73FEF2F-6484-AC33-2C9D-FDE88FB889FC}"/>
              </a:ext>
            </a:extLst>
          </p:cNvPr>
          <p:cNvSpPr/>
          <p:nvPr/>
        </p:nvSpPr>
        <p:spPr>
          <a:xfrm>
            <a:off x="4176007" y="2346871"/>
            <a:ext cx="78644" cy="77419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8E8E8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555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14814</TotalTime>
  <Words>613</Words>
  <Application>Microsoft Office PowerPoint</Application>
  <PresentationFormat>Widescreen</PresentationFormat>
  <Paragraphs>171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West Virginia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Behrang Bidadian</dc:creator>
  <cp:lastModifiedBy>Behrang Bidadian</cp:lastModifiedBy>
  <cp:revision>96</cp:revision>
  <dcterms:created xsi:type="dcterms:W3CDTF">2025-10-08T18:23:34Z</dcterms:created>
  <dcterms:modified xsi:type="dcterms:W3CDTF">2025-12-11T21:06:29Z</dcterms:modified>
</cp:coreProperties>
</file>