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9" r:id="rId2"/>
    <p:sldId id="260" r:id="rId3"/>
    <p:sldId id="261" r:id="rId4"/>
  </p:sldIdLst>
  <p:sldSz cx="9144000" cy="6858000" type="screen4x3"/>
  <p:notesSz cx="6881813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4660"/>
  </p:normalViewPr>
  <p:slideViewPr>
    <p:cSldViewPr snapToGrid="0">
      <p:cViewPr varScale="1">
        <p:scale>
          <a:sx n="88" d="100"/>
          <a:sy n="88" d="100"/>
        </p:scale>
        <p:origin x="15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6434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6434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26F6F561-14FB-47A1-B26E-C09FCBFF337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50963" y="1162050"/>
            <a:ext cx="4179887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73892"/>
            <a:ext cx="5505450" cy="3660458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6433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6433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A0E7CAB7-F4FA-445C-8D4C-99CC4432F7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564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1DBD47-1AA0-4509-BBD7-1D036EE8CA3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6623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68E02A-DC5B-42DD-897E-06D8301A16E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3305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1DBD47-1AA0-4509-BBD7-1D036EE8CA3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703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A4140-D596-44F7-B3B5-D993C5E091A0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CBD5A-FBEA-4AAF-AB0D-D5D0938CF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399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A4140-D596-44F7-B3B5-D993C5E091A0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CBD5A-FBEA-4AAF-AB0D-D5D0938CF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852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A4140-D596-44F7-B3B5-D993C5E091A0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CBD5A-FBEA-4AAF-AB0D-D5D0938CF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619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A4140-D596-44F7-B3B5-D993C5E091A0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CBD5A-FBEA-4AAF-AB0D-D5D0938CF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831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A4140-D596-44F7-B3B5-D993C5E091A0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CBD5A-FBEA-4AAF-AB0D-D5D0938CF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625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A4140-D596-44F7-B3B5-D993C5E091A0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CBD5A-FBEA-4AAF-AB0D-D5D0938CF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177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A4140-D596-44F7-B3B5-D993C5E091A0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CBD5A-FBEA-4AAF-AB0D-D5D0938CF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473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A4140-D596-44F7-B3B5-D993C5E091A0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CBD5A-FBEA-4AAF-AB0D-D5D0938CF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883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A4140-D596-44F7-B3B5-D993C5E091A0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CBD5A-FBEA-4AAF-AB0D-D5D0938CF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878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A4140-D596-44F7-B3B5-D993C5E091A0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CBD5A-FBEA-4AAF-AB0D-D5D0938CF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794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A4140-D596-44F7-B3B5-D993C5E091A0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CBD5A-FBEA-4AAF-AB0D-D5D0938CF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834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4A4140-D596-44F7-B3B5-D993C5E091A0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6CBD5A-FBEA-4AAF-AB0D-D5D0938CF3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787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ata.wvgis.wvu.edu/pub/RA/_resources/status/Community_NFIP_Participation.pdf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74975579-F6BA-45E4-9D4F-21F2DEE78B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6582" y="914400"/>
            <a:ext cx="7546501" cy="5804452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Statewide Hazard Assessment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886632" y="989252"/>
            <a:ext cx="3094490" cy="116955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/>
              <a:t>292 Statistical Geographies </a:t>
            </a:r>
            <a:r>
              <a:rPr lang="en-US" sz="1400" dirty="0"/>
              <a:t>form</a:t>
            </a:r>
            <a:br>
              <a:rPr lang="en-US" sz="1400" dirty="0"/>
            </a:br>
            <a:r>
              <a:rPr lang="en-US" sz="1400" b="1" dirty="0">
                <a:solidFill>
                  <a:srgbClr val="FF0000"/>
                </a:solidFill>
              </a:rPr>
              <a:t>284</a:t>
            </a:r>
            <a:r>
              <a:rPr lang="en-US" sz="1400" b="1" dirty="0"/>
              <a:t> Communities </a:t>
            </a:r>
            <a:r>
              <a:rPr lang="en-US" sz="1400" dirty="0"/>
              <a:t>which form</a:t>
            </a:r>
          </a:p>
          <a:p>
            <a:r>
              <a:rPr lang="en-US" sz="1400" b="1" dirty="0"/>
              <a:t>55 Counties </a:t>
            </a:r>
            <a:r>
              <a:rPr lang="en-US" sz="1400" dirty="0"/>
              <a:t>which form</a:t>
            </a:r>
          </a:p>
          <a:p>
            <a:r>
              <a:rPr lang="en-US" sz="1400" b="1" dirty="0"/>
              <a:t>11 PDC Regions </a:t>
            </a:r>
            <a:r>
              <a:rPr lang="en-US" sz="1400" dirty="0"/>
              <a:t>which form</a:t>
            </a:r>
          </a:p>
          <a:p>
            <a:r>
              <a:rPr lang="en-US" sz="1400" b="1" dirty="0"/>
              <a:t>1 Statewide </a:t>
            </a:r>
            <a:r>
              <a:rPr lang="en-US" sz="1400" dirty="0"/>
              <a:t>Flood Risk Assessment</a:t>
            </a:r>
            <a:endParaRPr lang="en-US" sz="16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516538" y="5475009"/>
          <a:ext cx="2464584" cy="1054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98662">
                  <a:extLst>
                    <a:ext uri="{9D8B030D-6E8A-4147-A177-3AD203B41FA5}">
                      <a16:colId xmlns:a16="http://schemas.microsoft.com/office/drawing/2014/main" val="1034709628"/>
                    </a:ext>
                  </a:extLst>
                </a:gridCol>
                <a:gridCol w="607078">
                  <a:extLst>
                    <a:ext uri="{9D8B030D-6E8A-4147-A177-3AD203B41FA5}">
                      <a16:colId xmlns:a16="http://schemas.microsoft.com/office/drawing/2014/main" val="1970709682"/>
                    </a:ext>
                  </a:extLst>
                </a:gridCol>
                <a:gridCol w="758844">
                  <a:extLst>
                    <a:ext uri="{9D8B030D-6E8A-4147-A177-3AD203B41FA5}">
                      <a16:colId xmlns:a16="http://schemas.microsoft.com/office/drawing/2014/main" val="953797708"/>
                    </a:ext>
                  </a:extLst>
                </a:gridCol>
              </a:tblGrid>
              <a:tr h="1458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SPLIT COMMUNITY</a:t>
                      </a:r>
                      <a:endParaRPr lang="en-US" sz="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9" marR="6949" marT="69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u="none" strike="noStrike" dirty="0">
                          <a:effectLst/>
                        </a:rPr>
                        <a:t>COUNTY 1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9" marR="6949" marT="694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u="none" strike="noStrike" dirty="0">
                          <a:effectLst/>
                        </a:rPr>
                        <a:t>COUNTY 2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9" marR="6949" marT="694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2212200"/>
                  </a:ext>
                </a:extLst>
              </a:tr>
              <a:tr h="9032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Alderson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9" marR="6949" marT="69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Greenbrier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9" marR="6949" marT="694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Monroe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9" marR="6949" marT="694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5829494"/>
                  </a:ext>
                </a:extLst>
              </a:tr>
              <a:tr h="9032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Huntington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9" marR="6949" marT="69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Cabell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9" marR="6949" marT="694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Wayne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9" marR="6949" marT="694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5024661"/>
                  </a:ext>
                </a:extLst>
              </a:tr>
              <a:tr h="9032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Montgomery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9" marR="6949" marT="69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Fayette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9" marR="6949" marT="694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Kanawha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9" marR="6949" marT="694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738905"/>
                  </a:ext>
                </a:extLst>
              </a:tr>
              <a:tr h="9032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Nitro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9" marR="6949" marT="69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Kanawha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9" marR="6949" marT="694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Putnam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9" marR="6949" marT="694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2982332"/>
                  </a:ext>
                </a:extLst>
              </a:tr>
              <a:tr h="9032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Paden City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9" marR="6949" marT="69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Tyler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9" marR="6949" marT="694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Wetzel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9" marR="6949" marT="694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1682028"/>
                  </a:ext>
                </a:extLst>
              </a:tr>
              <a:tr h="9032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Smithers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9" marR="6949" marT="69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Fayette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9" marR="6949" marT="694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Kanawha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9" marR="6949" marT="694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1509620"/>
                  </a:ext>
                </a:extLst>
              </a:tr>
              <a:tr h="9032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Wheeling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9" marR="6949" marT="69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Marshall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9" marR="6949" marT="694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Ohio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9" marR="6949" marT="694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7900371"/>
                  </a:ext>
                </a:extLst>
              </a:tr>
              <a:tr h="9032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Weirton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9" marR="6949" marT="6949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Brooke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9" marR="6949" marT="694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Hancock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49" marR="6949" marT="694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3778389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6EE35AB0-F3A4-47CB-A66F-0B4654F54EC3}"/>
              </a:ext>
            </a:extLst>
          </p:cNvPr>
          <p:cNvSpPr txBox="1"/>
          <p:nvPr/>
        </p:nvSpPr>
        <p:spPr>
          <a:xfrm>
            <a:off x="690641" y="2579858"/>
            <a:ext cx="2512882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dirty="0">
                <a:solidFill>
                  <a:schemeClr val="bg1">
                    <a:lumMod val="50000"/>
                  </a:schemeClr>
                </a:solidFill>
              </a:rPr>
              <a:t>94% of WV Communities have Special Flood Hazard Areas (SFHA)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6A51261-D249-4F4E-8262-079FD8530AB7}"/>
              </a:ext>
            </a:extLst>
          </p:cNvPr>
          <p:cNvSpPr/>
          <p:nvPr/>
        </p:nvSpPr>
        <p:spPr>
          <a:xfrm>
            <a:off x="1162878" y="6349520"/>
            <a:ext cx="12982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>
                <a:solidFill>
                  <a:schemeClr val="accent1">
                    <a:lumMod val="50000"/>
                  </a:schemeClr>
                </a:solidFill>
                <a:hlinkClick r:id="rId4"/>
              </a:rPr>
              <a:t>PDF Map</a:t>
            </a:r>
            <a:endParaRPr lang="en-US" sz="9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US" sz="9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CB2CFAD-E91D-4B94-808E-8EB2968AFCF9}"/>
              </a:ext>
            </a:extLst>
          </p:cNvPr>
          <p:cNvSpPr txBox="1"/>
          <p:nvPr/>
        </p:nvSpPr>
        <p:spPr>
          <a:xfrm>
            <a:off x="911218" y="989252"/>
            <a:ext cx="2816719" cy="160043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/>
              <a:t>211  incorporated places</a:t>
            </a:r>
          </a:p>
          <a:p>
            <a:r>
              <a:rPr lang="en-US" sz="1400" u="sng" dirty="0"/>
              <a:t>+55  unincorporated areas</a:t>
            </a:r>
            <a:br>
              <a:rPr lang="en-US" sz="1400" dirty="0"/>
            </a:br>
            <a:r>
              <a:rPr lang="en-US" sz="1400" b="1" dirty="0">
                <a:solidFill>
                  <a:srgbClr val="FF0000"/>
                </a:solidFill>
              </a:rPr>
              <a:t>266</a:t>
            </a:r>
            <a:r>
              <a:rPr lang="en-US" sz="1400" b="1" dirty="0"/>
              <a:t>  NFIP Floodprone Communities</a:t>
            </a:r>
            <a:br>
              <a:rPr lang="en-US" sz="1400" dirty="0"/>
            </a:br>
            <a:r>
              <a:rPr lang="en-US" sz="1400" u="sng" dirty="0"/>
              <a:t>+18  no SFHA communities</a:t>
            </a:r>
            <a:endParaRPr lang="en-US" sz="1400" dirty="0"/>
          </a:p>
          <a:p>
            <a:r>
              <a:rPr lang="en-US" sz="1400" b="1" dirty="0">
                <a:solidFill>
                  <a:srgbClr val="FF0000"/>
                </a:solidFill>
              </a:rPr>
              <a:t>284</a:t>
            </a:r>
            <a:r>
              <a:rPr lang="en-US" sz="1400" b="1" dirty="0"/>
              <a:t>  WV Communities</a:t>
            </a:r>
          </a:p>
          <a:p>
            <a:r>
              <a:rPr lang="en-US" sz="1400" u="sng" dirty="0"/>
              <a:t> + 8  split communities</a:t>
            </a:r>
          </a:p>
          <a:p>
            <a:r>
              <a:rPr lang="en-US" sz="1400" dirty="0"/>
              <a:t>292  </a:t>
            </a:r>
            <a:r>
              <a:rPr lang="en-US" sz="1400" b="1" dirty="0"/>
              <a:t>Statistical Geographies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1302239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266 Flood-Prone Communities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EAE54E85-DD17-46FF-AACF-6E78BDE10A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5469299"/>
              </p:ext>
            </p:extLst>
          </p:nvPr>
        </p:nvGraphicFramePr>
        <p:xfrm>
          <a:off x="214328" y="1490918"/>
          <a:ext cx="8690531" cy="4262046"/>
        </p:xfrm>
        <a:graphic>
          <a:graphicData uri="http://schemas.openxmlformats.org/drawingml/2006/table">
            <a:tbl>
              <a:tblPr/>
              <a:tblGrid>
                <a:gridCol w="1102179">
                  <a:extLst>
                    <a:ext uri="{9D8B030D-6E8A-4147-A177-3AD203B41FA5}">
                      <a16:colId xmlns:a16="http://schemas.microsoft.com/office/drawing/2014/main" val="2651379806"/>
                    </a:ext>
                  </a:extLst>
                </a:gridCol>
                <a:gridCol w="928150">
                  <a:extLst>
                    <a:ext uri="{9D8B030D-6E8A-4147-A177-3AD203B41FA5}">
                      <a16:colId xmlns:a16="http://schemas.microsoft.com/office/drawing/2014/main" val="3267828783"/>
                    </a:ext>
                  </a:extLst>
                </a:gridCol>
                <a:gridCol w="1174691">
                  <a:extLst>
                    <a:ext uri="{9D8B030D-6E8A-4147-A177-3AD203B41FA5}">
                      <a16:colId xmlns:a16="http://schemas.microsoft.com/office/drawing/2014/main" val="1017737218"/>
                    </a:ext>
                  </a:extLst>
                </a:gridCol>
                <a:gridCol w="1682272">
                  <a:extLst>
                    <a:ext uri="{9D8B030D-6E8A-4147-A177-3AD203B41FA5}">
                      <a16:colId xmlns:a16="http://schemas.microsoft.com/office/drawing/2014/main" val="4250310735"/>
                    </a:ext>
                  </a:extLst>
                </a:gridCol>
                <a:gridCol w="2508905">
                  <a:extLst>
                    <a:ext uri="{9D8B030D-6E8A-4147-A177-3AD203B41FA5}">
                      <a16:colId xmlns:a16="http://schemas.microsoft.com/office/drawing/2014/main" val="3531643194"/>
                    </a:ext>
                  </a:extLst>
                </a:gridCol>
                <a:gridCol w="1294334">
                  <a:extLst>
                    <a:ext uri="{9D8B030D-6E8A-4147-A177-3AD203B41FA5}">
                      <a16:colId xmlns:a16="http://schemas.microsoft.com/office/drawing/2014/main" val="1860418254"/>
                    </a:ext>
                  </a:extLst>
                </a:gridCol>
              </a:tblGrid>
              <a:tr h="4787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Region</a:t>
                      </a:r>
                    </a:p>
                  </a:txBody>
                  <a:tcPr marL="182880" marR="10881" marT="1088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# Counties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# Communities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Split Communities across County Boundary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Communities not participating in NFIP or no SFHA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# NFIP Communities</a:t>
                      </a:r>
                      <a:r>
                        <a:rPr lang="en-US" sz="1300" b="1" i="0" u="none" strike="noStrike" baseline="300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3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0103803"/>
                  </a:ext>
                </a:extLst>
              </a:tr>
              <a:tr h="25027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Region 1</a:t>
                      </a:r>
                      <a:r>
                        <a:rPr lang="en-US" sz="1300" b="0" i="0" u="none" strike="noStrike" baseline="300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3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0" marR="10881" marT="1088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Athens, Union</a:t>
                      </a:r>
                    </a:p>
                  </a:txBody>
                  <a:tcPr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4825572"/>
                  </a:ext>
                </a:extLst>
              </a:tr>
              <a:tr h="21762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Region 2</a:t>
                      </a:r>
                    </a:p>
                  </a:txBody>
                  <a:tcPr marL="182880" marR="10881" marT="1088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Huntington</a:t>
                      </a:r>
                    </a:p>
                  </a:txBody>
                  <a:tcPr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5723312"/>
                  </a:ext>
                </a:extLst>
              </a:tr>
              <a:tr h="21762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Region 3</a:t>
                      </a:r>
                    </a:p>
                  </a:txBody>
                  <a:tcPr marL="182880" marR="10881" marT="1088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Nitro</a:t>
                      </a:r>
                    </a:p>
                  </a:txBody>
                  <a:tcPr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5064466"/>
                  </a:ext>
                </a:extLst>
              </a:tr>
              <a:tr h="47877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Region 4</a:t>
                      </a:r>
                    </a:p>
                  </a:txBody>
                  <a:tcPr marL="182880" marR="10881" marT="1088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Alderson, Montgomery, Smithers</a:t>
                      </a:r>
                    </a:p>
                  </a:txBody>
                  <a:tcPr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Fayetteville</a:t>
                      </a:r>
                      <a:r>
                        <a:rPr lang="en-US" sz="1300" b="0" i="0" u="none" strike="noStrike" baseline="30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 Hillsboro, Lewisburg, Quinwood</a:t>
                      </a:r>
                      <a:r>
                        <a:rPr lang="en-US" sz="1300" b="0" i="0" u="none" strike="noStrike" baseline="30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 Thurmond</a:t>
                      </a:r>
                    </a:p>
                  </a:txBody>
                  <a:tcPr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5080072"/>
                  </a:ext>
                </a:extLst>
              </a:tr>
              <a:tr h="21762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Region 5</a:t>
                      </a:r>
                    </a:p>
                  </a:txBody>
                  <a:tcPr marL="182880" marR="10881" marT="1088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Paden City</a:t>
                      </a:r>
                    </a:p>
                  </a:txBody>
                  <a:tcPr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North Hills</a:t>
                      </a:r>
                    </a:p>
                  </a:txBody>
                  <a:tcPr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6397166"/>
                  </a:ext>
                </a:extLst>
              </a:tr>
              <a:tr h="21420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Region 6</a:t>
                      </a:r>
                    </a:p>
                  </a:txBody>
                  <a:tcPr marL="182880" marR="10881" marT="1088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Brandonville, Tunnelton, White Hall</a:t>
                      </a:r>
                    </a:p>
                  </a:txBody>
                  <a:tcPr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5346195"/>
                  </a:ext>
                </a:extLst>
              </a:tr>
              <a:tr h="21762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Region 7</a:t>
                      </a:r>
                    </a:p>
                  </a:txBody>
                  <a:tcPr marL="182880" marR="10881" marT="1088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Flatwoods</a:t>
                      </a:r>
                    </a:p>
                  </a:txBody>
                  <a:tcPr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521039"/>
                  </a:ext>
                </a:extLst>
              </a:tr>
              <a:tr h="21762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Region 8</a:t>
                      </a:r>
                    </a:p>
                  </a:txBody>
                  <a:tcPr marL="182880" marR="10881" marT="1088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Carpendale, Elk Garden</a:t>
                      </a:r>
                    </a:p>
                  </a:txBody>
                  <a:tcPr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1756472"/>
                  </a:ext>
                </a:extLst>
              </a:tr>
              <a:tr h="21762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Region 9</a:t>
                      </a:r>
                    </a:p>
                  </a:txBody>
                  <a:tcPr marL="182880" marR="10881" marT="1088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Hedgesville</a:t>
                      </a:r>
                    </a:p>
                  </a:txBody>
                  <a:tcPr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6678880"/>
                  </a:ext>
                </a:extLst>
              </a:tr>
              <a:tr h="21762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Region 10</a:t>
                      </a:r>
                    </a:p>
                  </a:txBody>
                  <a:tcPr marL="182880" marR="10881" marT="1088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Wheeling</a:t>
                      </a:r>
                    </a:p>
                  </a:txBody>
                  <a:tcPr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Bethlehem, Clearview</a:t>
                      </a:r>
                    </a:p>
                  </a:txBody>
                  <a:tcPr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8650841"/>
                  </a:ext>
                </a:extLst>
              </a:tr>
              <a:tr h="21762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Region 11</a:t>
                      </a:r>
                    </a:p>
                  </a:txBody>
                  <a:tcPr marL="182880" marR="10881" marT="1088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Weirton</a:t>
                      </a:r>
                    </a:p>
                  </a:txBody>
                  <a:tcPr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Windsor Heights</a:t>
                      </a:r>
                    </a:p>
                  </a:txBody>
                  <a:tcPr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2442059"/>
                  </a:ext>
                </a:extLst>
              </a:tr>
              <a:tr h="2285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1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182880" marR="10881" marT="1088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1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1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284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1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1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1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266</a:t>
                      </a:r>
                    </a:p>
                  </a:txBody>
                  <a:tcPr marL="10881" marR="10881" marT="1088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0323332"/>
                  </a:ext>
                </a:extLst>
              </a:tr>
              <a:tr h="870503">
                <a:tc gridSpan="6"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Source:  FEMA's Community Status Source Book</a:t>
                      </a:r>
                      <a:br>
                        <a:rPr lang="en-US" sz="11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1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Region 1 dissolved community of Rhodell (Raleigh County) included in NFIP count.  Town of Matoaka (Mercer County) is not included.</a:t>
                      </a:r>
                      <a:b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1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Communities include SFHA or non-regulatory floodplain</a:t>
                      </a:r>
                    </a:p>
                  </a:txBody>
                  <a:tcPr marL="93841" marR="93841" marT="46921" marB="4692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1243167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F5BA98D4-A8EE-41EE-897E-1D98B7E5E532}"/>
              </a:ext>
            </a:extLst>
          </p:cNvPr>
          <p:cNvSpPr txBox="1"/>
          <p:nvPr/>
        </p:nvSpPr>
        <p:spPr>
          <a:xfrm>
            <a:off x="905021" y="6037094"/>
            <a:ext cx="7033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Split Communities 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</a:rPr>
              <a:t>Alderson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</a:rPr>
              <a:t>Montgomery 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and 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</a:rPr>
              <a:t>Smithers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 are members of Region 4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Split Community 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</a:rPr>
              <a:t>Paden City 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is a member of Region 5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52C6138-F726-49DC-A6DA-7620D5D5446B}"/>
              </a:ext>
            </a:extLst>
          </p:cNvPr>
          <p:cNvSpPr txBox="1"/>
          <p:nvPr/>
        </p:nvSpPr>
        <p:spPr>
          <a:xfrm>
            <a:off x="1867577" y="1013864"/>
            <a:ext cx="5893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11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Regional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Planning &amp; Development Councils (55 Counties)</a:t>
            </a:r>
          </a:p>
        </p:txBody>
      </p:sp>
    </p:spTree>
    <p:extLst>
      <p:ext uri="{BB962C8B-B14F-4D97-AF65-F5344CB8AC3E}">
        <p14:creationId xmlns:p14="http://schemas.microsoft.com/office/powerpoint/2010/main" val="3867612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Statewide Hazard Assessment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3492064"/>
              </p:ext>
            </p:extLst>
          </p:nvPr>
        </p:nvGraphicFramePr>
        <p:xfrm>
          <a:off x="1380392" y="1424360"/>
          <a:ext cx="6876368" cy="4937760"/>
        </p:xfrm>
        <a:graphic>
          <a:graphicData uri="http://schemas.openxmlformats.org/drawingml/2006/table">
            <a:tbl>
              <a:tblPr firstRow="1" firstCol="1" bandRow="1"/>
              <a:tblGrid>
                <a:gridCol w="789722">
                  <a:extLst>
                    <a:ext uri="{9D8B030D-6E8A-4147-A177-3AD203B41FA5}">
                      <a16:colId xmlns:a16="http://schemas.microsoft.com/office/drawing/2014/main" val="1452774603"/>
                    </a:ext>
                  </a:extLst>
                </a:gridCol>
                <a:gridCol w="6086646">
                  <a:extLst>
                    <a:ext uri="{9D8B030D-6E8A-4147-A177-3AD203B41FA5}">
                      <a16:colId xmlns:a16="http://schemas.microsoft.com/office/drawing/2014/main" val="798892502"/>
                    </a:ext>
                  </a:extLst>
                </a:gridCol>
              </a:tblGrid>
              <a:tr h="27353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Community-Level Reports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2206099"/>
                  </a:ext>
                </a:extLst>
              </a:tr>
              <a:tr h="273538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355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all report records (county, unincorporated, incorporated, split)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7513932"/>
                  </a:ext>
                </a:extLst>
              </a:tr>
              <a:tr h="273538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-55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counties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6265524"/>
                  </a:ext>
                </a:extLst>
              </a:tr>
              <a:tr h="273538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-55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unincorporated area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0227488"/>
                  </a:ext>
                </a:extLst>
              </a:tr>
              <a:tr h="273538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-16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split communities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1335258"/>
                  </a:ext>
                </a:extLst>
              </a:tr>
              <a:tr h="273538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229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incorporated places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0638709"/>
                  </a:ext>
                </a:extLst>
              </a:tr>
              <a:tr h="27353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5956982"/>
                  </a:ext>
                </a:extLst>
              </a:tr>
              <a:tr h="27353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All Communities (NFIP</a:t>
                      </a:r>
                      <a:r>
                        <a:rPr lang="en-US" sz="1800" b="1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and No SFHA)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4754938"/>
                  </a:ext>
                </a:extLst>
              </a:tr>
              <a:tr h="273538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211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NFIP incorporated areas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7967589"/>
                  </a:ext>
                </a:extLst>
              </a:tr>
              <a:tr h="273538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55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NFIP unincorporated areas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728707"/>
                  </a:ext>
                </a:extLst>
              </a:tr>
              <a:tr h="273538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266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NFIP Floodprone</a:t>
                      </a:r>
                      <a:r>
                        <a:rPr lang="en-US" sz="18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Communities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114883"/>
                  </a:ext>
                </a:extLst>
              </a:tr>
              <a:tr h="273538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18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No SFHA Communities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3314144"/>
                  </a:ext>
                </a:extLst>
              </a:tr>
              <a:tr h="273538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284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WV Communities (incorporated/unincorporated)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1438881"/>
                  </a:ext>
                </a:extLst>
              </a:tr>
              <a:tr h="27353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9547704"/>
                  </a:ext>
                </a:extLst>
              </a:tr>
              <a:tr h="27353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Statistical Geographies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8588621"/>
                  </a:ext>
                </a:extLst>
              </a:tr>
              <a:tr h="273538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284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WV Communities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8910307"/>
                  </a:ext>
                </a:extLst>
              </a:tr>
              <a:tr h="273538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8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8 Additional split communities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289225"/>
                  </a:ext>
                </a:extLst>
              </a:tr>
              <a:tr h="273538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292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Statistical Geographies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6054267"/>
                  </a:ext>
                </a:extLst>
              </a:tr>
            </a:tbl>
          </a:graphicData>
        </a:graphic>
      </p:graphicFrame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440194" y="2156895"/>
            <a:ext cx="1257226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  <a:endParaRPr kumimoji="0" lang="en-US" altLang="en-US" sz="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  <a:endParaRPr kumimoji="0" lang="en-US" altLang="en-US" sz="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84737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23224</TotalTime>
  <Words>401</Words>
  <Application>Microsoft Office PowerPoint</Application>
  <PresentationFormat>On-screen Show (4:3)</PresentationFormat>
  <Paragraphs>164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Kurt Donaldson</cp:lastModifiedBy>
  <cp:revision>14</cp:revision>
  <cp:lastPrinted>2024-03-19T15:41:01Z</cp:lastPrinted>
  <dcterms:created xsi:type="dcterms:W3CDTF">2021-08-06T17:52:03Z</dcterms:created>
  <dcterms:modified xsi:type="dcterms:W3CDTF">2025-01-21T17:48:01Z</dcterms:modified>
</cp:coreProperties>
</file>