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258" r:id="rId3"/>
    <p:sldId id="260" r:id="rId4"/>
    <p:sldId id="263" r:id="rId5"/>
    <p:sldId id="261" r:id="rId6"/>
    <p:sldId id="267" r:id="rId7"/>
    <p:sldId id="264" r:id="rId8"/>
    <p:sldId id="262"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0" autoAdjust="0"/>
    <p:restoredTop sz="94660"/>
  </p:normalViewPr>
  <p:slideViewPr>
    <p:cSldViewPr snapToGrid="0">
      <p:cViewPr varScale="1">
        <p:scale>
          <a:sx n="97" d="100"/>
          <a:sy n="97" d="100"/>
        </p:scale>
        <p:origin x="1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F76EB-402B-4B84-B92D-BD4714BB12BA}"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11286-5975-4E63-B3EF-92AC5240C2D8}" type="slidenum">
              <a:rPr lang="en-US" smtClean="0"/>
              <a:t>‹#›</a:t>
            </a:fld>
            <a:endParaRPr lang="en-US"/>
          </a:p>
        </p:txBody>
      </p:sp>
    </p:spTree>
    <p:extLst>
      <p:ext uri="{BB962C8B-B14F-4D97-AF65-F5344CB8AC3E}">
        <p14:creationId xmlns:p14="http://schemas.microsoft.com/office/powerpoint/2010/main" val="315853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11286-5975-4E63-B3EF-92AC5240C2D8}" type="slidenum">
              <a:rPr lang="en-US" smtClean="0"/>
              <a:t>2</a:t>
            </a:fld>
            <a:endParaRPr lang="en-US"/>
          </a:p>
        </p:txBody>
      </p:sp>
    </p:spTree>
    <p:extLst>
      <p:ext uri="{BB962C8B-B14F-4D97-AF65-F5344CB8AC3E}">
        <p14:creationId xmlns:p14="http://schemas.microsoft.com/office/powerpoint/2010/main" val="258578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11286-5975-4E63-B3EF-92AC5240C2D8}" type="slidenum">
              <a:rPr lang="en-US" smtClean="0"/>
              <a:t>3</a:t>
            </a:fld>
            <a:endParaRPr lang="en-US"/>
          </a:p>
        </p:txBody>
      </p:sp>
    </p:spTree>
    <p:extLst>
      <p:ext uri="{BB962C8B-B14F-4D97-AF65-F5344CB8AC3E}">
        <p14:creationId xmlns:p14="http://schemas.microsoft.com/office/powerpoint/2010/main" val="199997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11286-5975-4E63-B3EF-92AC5240C2D8}" type="slidenum">
              <a:rPr lang="en-US" smtClean="0"/>
              <a:t>5</a:t>
            </a:fld>
            <a:endParaRPr lang="en-US"/>
          </a:p>
        </p:txBody>
      </p:sp>
    </p:spTree>
    <p:extLst>
      <p:ext uri="{BB962C8B-B14F-4D97-AF65-F5344CB8AC3E}">
        <p14:creationId xmlns:p14="http://schemas.microsoft.com/office/powerpoint/2010/main" val="94672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B76E-7639-3BED-0EA1-CACD35DDAD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60EAEE-D022-9A62-5996-8D74BC120E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699D7B-BD18-A4C8-21DD-275126E30B77}"/>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5" name="Footer Placeholder 4">
            <a:extLst>
              <a:ext uri="{FF2B5EF4-FFF2-40B4-BE49-F238E27FC236}">
                <a16:creationId xmlns:a16="http://schemas.microsoft.com/office/drawing/2014/main" id="{09957F51-928A-EC0E-F7BF-D4BE3F454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703F0-172F-3342-830D-F3C846538834}"/>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374928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A103-D62B-1E21-8E49-F1C54C55CF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F1630A-3B21-1044-E2A4-176171F503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C3D21-445C-218B-583A-E1BC202AC311}"/>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5" name="Footer Placeholder 4">
            <a:extLst>
              <a:ext uri="{FF2B5EF4-FFF2-40B4-BE49-F238E27FC236}">
                <a16:creationId xmlns:a16="http://schemas.microsoft.com/office/drawing/2014/main" id="{D469B73E-F499-F3D1-CF97-312C636CA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EDBEC-B88D-F36B-4574-CB1618DB9745}"/>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33716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041B4-6794-FB31-F0A6-84C3B7E942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87D597-A532-E61B-9A1A-393AB2FBC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5E3E9-9672-24BC-E5AA-F0A171AE6FFE}"/>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5" name="Footer Placeholder 4">
            <a:extLst>
              <a:ext uri="{FF2B5EF4-FFF2-40B4-BE49-F238E27FC236}">
                <a16:creationId xmlns:a16="http://schemas.microsoft.com/office/drawing/2014/main" id="{A662F84A-2C61-4C53-3531-E2F966663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B8F45-38D6-CA24-DF3B-E65ED1E373BA}"/>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378597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9E12-E725-13AC-DA6C-F73EAC73E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F7FD8-6288-8A32-FF12-BD6BA7D4AB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AB67A-D253-3612-6EBE-6EF9F7BA6EC9}"/>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5" name="Footer Placeholder 4">
            <a:extLst>
              <a:ext uri="{FF2B5EF4-FFF2-40B4-BE49-F238E27FC236}">
                <a16:creationId xmlns:a16="http://schemas.microsoft.com/office/drawing/2014/main" id="{639B9798-77A0-A92F-41AA-A66213F4B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E7762-5256-4953-3A73-94FB552453B2}"/>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193018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18AD-2B55-5D14-6543-FC40885E4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64F422-A346-838E-DE5C-C6CE44E351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F357EF-4E35-B92A-9A6C-6E31FE0EDC49}"/>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5" name="Footer Placeholder 4">
            <a:extLst>
              <a:ext uri="{FF2B5EF4-FFF2-40B4-BE49-F238E27FC236}">
                <a16:creationId xmlns:a16="http://schemas.microsoft.com/office/drawing/2014/main" id="{0EB2EAFC-647F-9E6C-F121-A79357882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F54A3-628A-B3F7-4728-FFDC1AABBA88}"/>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415766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89EA-B04A-322E-43D7-3767D2A33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F5263-E406-39A3-F914-E95E72175F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B8C298-25F1-743F-C985-1F7DC523E2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E4DC18-431B-4178-2F69-E188AB9F3097}"/>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6" name="Footer Placeholder 5">
            <a:extLst>
              <a:ext uri="{FF2B5EF4-FFF2-40B4-BE49-F238E27FC236}">
                <a16:creationId xmlns:a16="http://schemas.microsoft.com/office/drawing/2014/main" id="{E27974F6-7029-C395-DD49-E055171B1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4C9B9-B12E-6987-2CE9-3FE5E3AC1566}"/>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380225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7815-77CD-EA03-330B-707797F80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14B65-E2B7-865E-CE0D-EDD5D9841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D4E49-F477-E13B-E69A-D93B9820ED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369E25-94EF-975A-E8FA-E8FA34236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B1ED08-DCC9-3E99-1C32-64B1A53B78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C3B2E9-C403-89DE-1186-F5B013304B24}"/>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8" name="Footer Placeholder 7">
            <a:extLst>
              <a:ext uri="{FF2B5EF4-FFF2-40B4-BE49-F238E27FC236}">
                <a16:creationId xmlns:a16="http://schemas.microsoft.com/office/drawing/2014/main" id="{5964DF22-2E10-63BD-CB58-ED93F1286E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BC3681-5F14-8527-3E60-19A9E303A92C}"/>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168782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E24F-0F54-0075-C2C9-FA457663D2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88BFE-F3A3-F430-C1ED-AA22341B176D}"/>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4" name="Footer Placeholder 3">
            <a:extLst>
              <a:ext uri="{FF2B5EF4-FFF2-40B4-BE49-F238E27FC236}">
                <a16:creationId xmlns:a16="http://schemas.microsoft.com/office/drawing/2014/main" id="{35E01908-9AD0-7251-C757-8213F8B3E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7C8BD-35BD-20A7-2E96-D6E4E699671A}"/>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268243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68FFC6-CA84-CD3E-4A02-20AEA5882806}"/>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3" name="Footer Placeholder 2">
            <a:extLst>
              <a:ext uri="{FF2B5EF4-FFF2-40B4-BE49-F238E27FC236}">
                <a16:creationId xmlns:a16="http://schemas.microsoft.com/office/drawing/2014/main" id="{6724AACF-9B76-8225-018D-296C189111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01CCBF-8C45-AA36-94DD-6904E2C4343B}"/>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184242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ED53-7C07-ABC9-9301-036ADD4DC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462A2-7EBE-D1C6-DA22-7A5FC2ACF7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30D5-5352-6635-8A05-0BAFECABB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AB265-6F61-97F5-6241-62DA9309D591}"/>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6" name="Footer Placeholder 5">
            <a:extLst>
              <a:ext uri="{FF2B5EF4-FFF2-40B4-BE49-F238E27FC236}">
                <a16:creationId xmlns:a16="http://schemas.microsoft.com/office/drawing/2014/main" id="{DB149728-9238-199A-71B1-EFFA32F3E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D6BE5-047E-232E-F29A-171393ECB335}"/>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312013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E18FE-F61E-0339-95E1-C04E08EF2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660014-961E-701C-BE0F-1797E917D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8FF897-0742-DCBF-4B95-5E0E071A9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43FED-1FBE-9AB6-FB6B-19557809F6A5}"/>
              </a:ext>
            </a:extLst>
          </p:cNvPr>
          <p:cNvSpPr>
            <a:spLocks noGrp="1"/>
          </p:cNvSpPr>
          <p:nvPr>
            <p:ph type="dt" sz="half" idx="10"/>
          </p:nvPr>
        </p:nvSpPr>
        <p:spPr/>
        <p:txBody>
          <a:bodyPr/>
          <a:lstStyle/>
          <a:p>
            <a:fld id="{41FAEAFB-19E9-4535-A294-D68B828CABB0}" type="datetimeFigureOut">
              <a:rPr lang="en-US" smtClean="0"/>
              <a:t>2/21/2025</a:t>
            </a:fld>
            <a:endParaRPr lang="en-US"/>
          </a:p>
        </p:txBody>
      </p:sp>
      <p:sp>
        <p:nvSpPr>
          <p:cNvPr id="6" name="Footer Placeholder 5">
            <a:extLst>
              <a:ext uri="{FF2B5EF4-FFF2-40B4-BE49-F238E27FC236}">
                <a16:creationId xmlns:a16="http://schemas.microsoft.com/office/drawing/2014/main" id="{37BBA6B8-8E81-3FE3-E140-CA710E7F9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D18B9-9CD1-68C5-EC2B-BE3E0684546E}"/>
              </a:ext>
            </a:extLst>
          </p:cNvPr>
          <p:cNvSpPr>
            <a:spLocks noGrp="1"/>
          </p:cNvSpPr>
          <p:nvPr>
            <p:ph type="sldNum" sz="quarter" idx="12"/>
          </p:nvPr>
        </p:nvSpPr>
        <p:spPr/>
        <p:txBody>
          <a:bodyPr/>
          <a:lstStyle/>
          <a:p>
            <a:fld id="{3F95F982-4FD3-471B-96A2-ED8F4A67A06C}" type="slidenum">
              <a:rPr lang="en-US" smtClean="0"/>
              <a:t>‹#›</a:t>
            </a:fld>
            <a:endParaRPr lang="en-US"/>
          </a:p>
        </p:txBody>
      </p:sp>
    </p:spTree>
    <p:extLst>
      <p:ext uri="{BB962C8B-B14F-4D97-AF65-F5344CB8AC3E}">
        <p14:creationId xmlns:p14="http://schemas.microsoft.com/office/powerpoint/2010/main" val="163020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049C7-0F34-0223-329E-1F990701D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7EDD9C-915D-AF51-B797-7F0793EA7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6494B-8716-FCEB-FB41-660417BB7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FAEAFB-19E9-4535-A294-D68B828CABB0}" type="datetimeFigureOut">
              <a:rPr lang="en-US" smtClean="0"/>
              <a:t>2/21/2025</a:t>
            </a:fld>
            <a:endParaRPr lang="en-US"/>
          </a:p>
        </p:txBody>
      </p:sp>
      <p:sp>
        <p:nvSpPr>
          <p:cNvPr id="5" name="Footer Placeholder 4">
            <a:extLst>
              <a:ext uri="{FF2B5EF4-FFF2-40B4-BE49-F238E27FC236}">
                <a16:creationId xmlns:a16="http://schemas.microsoft.com/office/drawing/2014/main" id="{702A989C-C5D0-5BEE-F434-818A912894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A7E4E88-C76A-59B5-EF96-B45FD0816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95F982-4FD3-471B-96A2-ED8F4A67A06C}" type="slidenum">
              <a:rPr lang="en-US" smtClean="0"/>
              <a:t>‹#›</a:t>
            </a:fld>
            <a:endParaRPr lang="en-US"/>
          </a:p>
        </p:txBody>
      </p:sp>
    </p:spTree>
    <p:extLst>
      <p:ext uri="{BB962C8B-B14F-4D97-AF65-F5344CB8AC3E}">
        <p14:creationId xmlns:p14="http://schemas.microsoft.com/office/powerpoint/2010/main" val="1494714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vmetronews.com/2025/02/17/many-in-kermit-cleanup-and-count-their-blessing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ata.wvgis.wvu.edu/pub/RA/_resources/USACE/Lower_Mingo_County_Section_202_NonStructuralProject_2008_O&amp;M_Manual.pdf#page=8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vmetronews.com/2025/02/17/many-in-kermit-cleanup-and-count-their-blessings/" TargetMode="External"/><Relationship Id="rId4" Type="http://schemas.openxmlformats.org/officeDocument/2006/relationships/hyperlink" Target="https://data.wvgis.wvu.edu/pub/RA/_resources/USACE/Lower_Mingo_County_Section_202_NonStructuralProject_2008_O&amp;M_Manual.pdf#page=83"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mapwv.gov/flood/map/?wkid=102100&amp;x=-9173913&amp;y=4557213&amp;l=12&amp;v=2" TargetMode="External"/><Relationship Id="rId3" Type="http://schemas.openxmlformats.org/officeDocument/2006/relationships/image" Target="../media/image4.png"/><Relationship Id="rId7" Type="http://schemas.openxmlformats.org/officeDocument/2006/relationships/hyperlink" Target="https://data.wvgis.wvu.edu/pub/Clearinghouse/Elevation/NGVD29/NGVD29toNAVD88_060820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ata.wvgis.wvu.edu/pub/RA/_resources/USACE/Lower_Mingo_County_Section_202_NonStructuralProject_2008_O&amp;M_Manual.pdf#page=238" TargetMode="External"/><Relationship Id="rId5" Type="http://schemas.openxmlformats.org/officeDocument/2006/relationships/hyperlink" Target="https://data.wvgis.wvu.edu/pub/RA/_resources/USACE/Lower_Mingo_County_Section_202_NonStructuralProject_2008_O&amp;M_Manual.pdf#page=83" TargetMode="External"/><Relationship Id="rId4" Type="http://schemas.openxmlformats.org/officeDocument/2006/relationships/hyperlink" Target="https://wvmetronews.com/2025/02/17/many-in-kermit-cleanup-and-count-their-blessing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vmetronews.com/2025/02/17/many-in-kermit-cleanup-and-count-their-blessing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vmetronews.com/2025/02/17/many-in-kermit-cleanup-and-count-their-bless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data.wvgis.wvu.edu/pub/RA/_resources/USACE/Lower_Mingo_County_Section_202_NonStructuralProject_2008_O&amp;M_Manual.pdf#page=83" TargetMode="External"/><Relationship Id="rId5" Type="http://schemas.openxmlformats.org/officeDocument/2006/relationships/hyperlink" Target="https://data.wvgis.wvu.edu/pub/RA/_resources/USACE/Lower_Mingo_County_Section_202_NonStructuralProject_2008_O&amp;M_Manual.pdf#page=89"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ta.wvgis.wvu.edu/pub/RA/_resources/USACE/Lower_Mingo_County_Section_202_NonStructuralProject_2008_O&amp;M_Manual.pdf#page=85" TargetMode="External"/><Relationship Id="rId7" Type="http://schemas.openxmlformats.org/officeDocument/2006/relationships/hyperlink" Target="https://www.mapwv.gov/flood/map/?wkid=102100&amp;x=-9173724&amp;y=4557062&amp;l=12&amp;v=2"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data.wvgis.wvu.edu/pub/Clearinghouse/Elevation/NGVD29/NGVD29toNAVD88_06082020.pdf" TargetMode="External"/><Relationship Id="rId5" Type="http://schemas.openxmlformats.org/officeDocument/2006/relationships/hyperlink" Target="https://data.wvgis.wvu.edu/pub/RA/_resources/USACE/Lower_Mingo_County_Section_202_NonStructuralProject_2008_O&amp;M_Manual.pdf#page=238" TargetMode="External"/><Relationship Id="rId4" Type="http://schemas.openxmlformats.org/officeDocument/2006/relationships/hyperlink" Target="https://wvmetronews.com/2025/02/17/many-in-kermit-cleanup-and-count-their-blessing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vmetronews.com/2025/02/17/many-in-kermit-cleanup-and-count-their-blessings/" TargetMode="Externa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hyperlink" Target="https://maps.app.goo.gl/CF4tS4wsy13eLrANA" TargetMode="External"/><Relationship Id="rId5" Type="http://schemas.openxmlformats.org/officeDocument/2006/relationships/image" Target="../media/image10.png"/><Relationship Id="rId4" Type="http://schemas.openxmlformats.org/officeDocument/2006/relationships/hyperlink" Target="https://data.wvgis.wvu.edu/pub/RA/_resources/USACE/Lower_Mingo_County_Section_202_NonStructuralProject_2008_O&amp;M_Manual.pdf#page=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89CC18E-A45D-3450-CD4E-5449A6BBFDF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FEFD4AD-EA0F-EA76-8369-7F82E673BA03}"/>
              </a:ext>
            </a:extLst>
          </p:cNvPr>
          <p:cNvSpPr txBox="1"/>
          <p:nvPr/>
        </p:nvSpPr>
        <p:spPr>
          <a:xfrm>
            <a:off x="0" y="-45001"/>
            <a:ext cx="12192000" cy="872373"/>
          </a:xfrm>
          <a:prstGeom prst="rect">
            <a:avLst/>
          </a:prstGeom>
          <a:solidFill>
            <a:srgbClr val="FFFF00"/>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FDBF26C8-0D24-0C3A-C4BA-1560B0F8A18F}"/>
              </a:ext>
            </a:extLst>
          </p:cNvPr>
          <p:cNvPicPr>
            <a:picLocks noChangeAspect="1"/>
          </p:cNvPicPr>
          <p:nvPr/>
        </p:nvPicPr>
        <p:blipFill>
          <a:blip r:embed="rId2"/>
          <a:stretch>
            <a:fillRect/>
          </a:stretch>
        </p:blipFill>
        <p:spPr>
          <a:xfrm>
            <a:off x="885727" y="1467254"/>
            <a:ext cx="3834787" cy="4999928"/>
          </a:xfrm>
          <a:prstGeom prst="rect">
            <a:avLst/>
          </a:prstGeom>
          <a:ln>
            <a:solidFill>
              <a:schemeClr val="tx1"/>
            </a:solidFill>
          </a:ln>
        </p:spPr>
      </p:pic>
      <p:sp>
        <p:nvSpPr>
          <p:cNvPr id="7" name="Speech Bubble: Rectangle 6">
            <a:extLst>
              <a:ext uri="{FF2B5EF4-FFF2-40B4-BE49-F238E27FC236}">
                <a16:creationId xmlns:a16="http://schemas.microsoft.com/office/drawing/2014/main" id="{3D1FE211-6E95-CA5C-8680-B9C177C2222D}"/>
              </a:ext>
            </a:extLst>
          </p:cNvPr>
          <p:cNvSpPr/>
          <p:nvPr/>
        </p:nvSpPr>
        <p:spPr>
          <a:xfrm>
            <a:off x="6124574" y="1378225"/>
            <a:ext cx="3834787" cy="1529801"/>
          </a:xfrm>
          <a:prstGeom prst="wedgeRectCallout">
            <a:avLst>
              <a:gd name="adj1" fmla="val -103194"/>
              <a:gd name="adj2" fmla="val 27648"/>
            </a:avLst>
          </a:prstGeom>
          <a:solidFill>
            <a:schemeClr val="accent2">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sz="1600" dirty="0">
                <a:solidFill>
                  <a:schemeClr val="tx1"/>
                </a:solidFill>
              </a:rPr>
              <a:t>USACE Floodproofed structures referenced in WV Metro News </a:t>
            </a:r>
            <a:r>
              <a:rPr lang="en-US" sz="1600" dirty="0">
                <a:solidFill>
                  <a:srgbClr val="0000FF"/>
                </a:solidFill>
                <a:hlinkClick r:id="rId3">
                  <a:extLst>
                    <a:ext uri="{A12FA001-AC4F-418D-AE19-62706E023703}">
                      <ahyp:hlinkClr xmlns:ahyp="http://schemas.microsoft.com/office/drawing/2018/hyperlinkcolor" val="tx"/>
                    </a:ext>
                  </a:extLst>
                </a:hlinkClick>
              </a:rPr>
              <a:t>article</a:t>
            </a:r>
            <a:r>
              <a:rPr lang="en-US" sz="1600" dirty="0">
                <a:solidFill>
                  <a:schemeClr val="tx1"/>
                </a:solidFill>
              </a:rPr>
              <a:t> “Many in Kermit clean up and count their blessings” dated February 17, 2025. </a:t>
            </a:r>
            <a:endParaRPr lang="en-US" sz="1600" dirty="0"/>
          </a:p>
        </p:txBody>
      </p:sp>
      <p:sp>
        <p:nvSpPr>
          <p:cNvPr id="3" name="TextBox 2">
            <a:extLst>
              <a:ext uri="{FF2B5EF4-FFF2-40B4-BE49-F238E27FC236}">
                <a16:creationId xmlns:a16="http://schemas.microsoft.com/office/drawing/2014/main" id="{F94CD445-EB4D-F855-F38E-F4AC0BD4E810}"/>
              </a:ext>
            </a:extLst>
          </p:cNvPr>
          <p:cNvSpPr txBox="1"/>
          <p:nvPr/>
        </p:nvSpPr>
        <p:spPr>
          <a:xfrm>
            <a:off x="1297858" y="61420"/>
            <a:ext cx="10668000" cy="461665"/>
          </a:xfrm>
          <a:prstGeom prst="rect">
            <a:avLst/>
          </a:prstGeom>
          <a:noFill/>
        </p:spPr>
        <p:txBody>
          <a:bodyPr wrap="square" rtlCol="0">
            <a:spAutoFit/>
          </a:bodyPr>
          <a:lstStyle/>
          <a:p>
            <a:r>
              <a:rPr lang="en-US" sz="2400" b="1" dirty="0">
                <a:solidFill>
                  <a:srgbClr val="C00000"/>
                </a:solidFill>
              </a:rPr>
              <a:t>USACE TRACT 3316FP </a:t>
            </a:r>
            <a:r>
              <a:rPr lang="en-US" sz="2400" dirty="0"/>
              <a:t>(Parcels 30-12-0001-0275-0000 &amp; 1-276)</a:t>
            </a:r>
          </a:p>
        </p:txBody>
      </p:sp>
      <p:sp>
        <p:nvSpPr>
          <p:cNvPr id="9" name="Explosion: 14 Points 8">
            <a:extLst>
              <a:ext uri="{FF2B5EF4-FFF2-40B4-BE49-F238E27FC236}">
                <a16:creationId xmlns:a16="http://schemas.microsoft.com/office/drawing/2014/main" id="{19A8DA75-7489-93B8-2162-A3893D19453D}"/>
              </a:ext>
            </a:extLst>
          </p:cNvPr>
          <p:cNvSpPr/>
          <p:nvPr/>
        </p:nvSpPr>
        <p:spPr>
          <a:xfrm>
            <a:off x="5276850" y="3057525"/>
            <a:ext cx="6257925" cy="3342981"/>
          </a:xfrm>
          <a:prstGeom prst="irregularSeal2">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town of Kermit has one of the highest percentages in the state of mitigated structures in high-risk flood areas</a:t>
            </a:r>
            <a:endParaRPr lang="en-US" dirty="0">
              <a:solidFill>
                <a:srgbClr val="0000FF"/>
              </a:solidFill>
              <a:highlight>
                <a:srgbClr val="00FFFF"/>
              </a:highlight>
            </a:endParaRPr>
          </a:p>
        </p:txBody>
      </p:sp>
      <p:sp>
        <p:nvSpPr>
          <p:cNvPr id="4" name="TextBox 3">
            <a:extLst>
              <a:ext uri="{FF2B5EF4-FFF2-40B4-BE49-F238E27FC236}">
                <a16:creationId xmlns:a16="http://schemas.microsoft.com/office/drawing/2014/main" id="{4A2EF25B-224F-B4B7-92EA-E117D21BC15E}"/>
              </a:ext>
            </a:extLst>
          </p:cNvPr>
          <p:cNvSpPr txBox="1"/>
          <p:nvPr/>
        </p:nvSpPr>
        <p:spPr>
          <a:xfrm>
            <a:off x="3836105" y="463250"/>
            <a:ext cx="4298731" cy="369332"/>
          </a:xfrm>
          <a:prstGeom prst="rect">
            <a:avLst/>
          </a:prstGeom>
          <a:noFill/>
        </p:spPr>
        <p:txBody>
          <a:bodyPr wrap="square">
            <a:spAutoFit/>
          </a:bodyPr>
          <a:lstStyle/>
          <a:p>
            <a:r>
              <a:rPr lang="en-US" dirty="0"/>
              <a:t>85 BLANKENSHIP ST, KERMIT, WV, 25674</a:t>
            </a:r>
          </a:p>
        </p:txBody>
      </p:sp>
    </p:spTree>
    <p:extLst>
      <p:ext uri="{BB962C8B-B14F-4D97-AF65-F5344CB8AC3E}">
        <p14:creationId xmlns:p14="http://schemas.microsoft.com/office/powerpoint/2010/main" val="168897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3590-5B5D-0D1F-C91F-380A5B2756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A2BC41-5E81-1D4D-7E17-64744BE5F4B4}"/>
              </a:ext>
            </a:extLst>
          </p:cNvPr>
          <p:cNvSpPr txBox="1"/>
          <p:nvPr/>
        </p:nvSpPr>
        <p:spPr>
          <a:xfrm>
            <a:off x="4062247" y="471497"/>
            <a:ext cx="4298731" cy="369332"/>
          </a:xfrm>
          <a:prstGeom prst="rect">
            <a:avLst/>
          </a:prstGeom>
          <a:noFill/>
        </p:spPr>
        <p:txBody>
          <a:bodyPr wrap="square">
            <a:spAutoFit/>
          </a:bodyPr>
          <a:lstStyle/>
          <a:p>
            <a:r>
              <a:rPr lang="en-US" dirty="0"/>
              <a:t>85 BLANKENSHIP ST, KERMIT, WV, 25674</a:t>
            </a:r>
          </a:p>
        </p:txBody>
      </p:sp>
      <p:pic>
        <p:nvPicPr>
          <p:cNvPr id="6" name="Picture 5">
            <a:extLst>
              <a:ext uri="{FF2B5EF4-FFF2-40B4-BE49-F238E27FC236}">
                <a16:creationId xmlns:a16="http://schemas.microsoft.com/office/drawing/2014/main" id="{42DC3DF6-5939-B4C3-DD5F-406DAC26D9DF}"/>
              </a:ext>
            </a:extLst>
          </p:cNvPr>
          <p:cNvPicPr>
            <a:picLocks noChangeAspect="1"/>
          </p:cNvPicPr>
          <p:nvPr/>
        </p:nvPicPr>
        <p:blipFill>
          <a:blip r:embed="rId3"/>
          <a:stretch>
            <a:fillRect/>
          </a:stretch>
        </p:blipFill>
        <p:spPr>
          <a:xfrm>
            <a:off x="871561" y="802146"/>
            <a:ext cx="10511937" cy="6048212"/>
          </a:xfrm>
          <a:prstGeom prst="rect">
            <a:avLst/>
          </a:prstGeom>
        </p:spPr>
      </p:pic>
      <p:sp>
        <p:nvSpPr>
          <p:cNvPr id="8" name="Speech Bubble: Rectangle 7">
            <a:extLst>
              <a:ext uri="{FF2B5EF4-FFF2-40B4-BE49-F238E27FC236}">
                <a16:creationId xmlns:a16="http://schemas.microsoft.com/office/drawing/2014/main" id="{D0B31FC5-8A8F-78B4-5268-CFEE5F620A80}"/>
              </a:ext>
            </a:extLst>
          </p:cNvPr>
          <p:cNvSpPr/>
          <p:nvPr/>
        </p:nvSpPr>
        <p:spPr>
          <a:xfrm>
            <a:off x="957794" y="1093074"/>
            <a:ext cx="3104453" cy="2259724"/>
          </a:xfrm>
          <a:prstGeom prst="wedgeRectCallout">
            <a:avLst>
              <a:gd name="adj1" fmla="val 37371"/>
              <a:gd name="adj2" fmla="val 60831"/>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dirty="0">
                <a:solidFill>
                  <a:schemeClr val="tx1"/>
                </a:solidFill>
              </a:rPr>
              <a:t>USACE </a:t>
            </a:r>
            <a:r>
              <a:rPr lang="en-US" sz="1600" dirty="0">
                <a:solidFill>
                  <a:srgbClr val="0000FF"/>
                </a:solidFill>
                <a:hlinkClick r:id="rId4">
                  <a:extLst>
                    <a:ext uri="{A12FA001-AC4F-418D-AE19-62706E023703}">
                      <ahyp:hlinkClr xmlns:ahyp="http://schemas.microsoft.com/office/drawing/2018/hyperlinkcolor" val="tx"/>
                    </a:ext>
                  </a:extLst>
                </a:hlinkClick>
              </a:rPr>
              <a:t>Structure 3316FP </a:t>
            </a:r>
            <a:r>
              <a:rPr lang="en-US" sz="1600" dirty="0">
                <a:solidFill>
                  <a:schemeClr val="tx1"/>
                </a:solidFill>
              </a:rPr>
              <a:t>relocated on site and elevated at a cost of $65,160 in 1996 by Orville Ruble, father of Lea Ruble.  Furnace moved to lower enclosure according to Lea Ruble in </a:t>
            </a:r>
            <a:r>
              <a:rPr lang="en-US" sz="1600" dirty="0">
                <a:solidFill>
                  <a:srgbClr val="0000FF"/>
                </a:solidFill>
                <a:hlinkClick r:id="rId5">
                  <a:extLst>
                    <a:ext uri="{A12FA001-AC4F-418D-AE19-62706E023703}">
                      <ahyp:hlinkClr xmlns:ahyp="http://schemas.microsoft.com/office/drawing/2018/hyperlinkcolor" val="tx"/>
                    </a:ext>
                  </a:extLst>
                </a:hlinkClick>
              </a:rPr>
              <a:t>news article</a:t>
            </a:r>
            <a:r>
              <a:rPr lang="en-US" sz="1600" dirty="0">
                <a:solidFill>
                  <a:schemeClr val="tx1"/>
                </a:solidFill>
              </a:rPr>
              <a:t>, a violation of Floodproofing Agreement.</a:t>
            </a:r>
            <a:endParaRPr lang="en-US" sz="1600" dirty="0"/>
          </a:p>
        </p:txBody>
      </p:sp>
      <p:grpSp>
        <p:nvGrpSpPr>
          <p:cNvPr id="15" name="Group 14">
            <a:extLst>
              <a:ext uri="{FF2B5EF4-FFF2-40B4-BE49-F238E27FC236}">
                <a16:creationId xmlns:a16="http://schemas.microsoft.com/office/drawing/2014/main" id="{AFF628B1-1D28-2666-163A-5C55E3C29110}"/>
              </a:ext>
            </a:extLst>
          </p:cNvPr>
          <p:cNvGrpSpPr/>
          <p:nvPr/>
        </p:nvGrpSpPr>
        <p:grpSpPr>
          <a:xfrm>
            <a:off x="985306" y="4390703"/>
            <a:ext cx="2619741" cy="2238687"/>
            <a:chOff x="985306" y="4390703"/>
            <a:chExt cx="2619741" cy="2238687"/>
          </a:xfrm>
        </p:grpSpPr>
        <p:pic>
          <p:nvPicPr>
            <p:cNvPr id="10" name="Picture 9">
              <a:extLst>
                <a:ext uri="{FF2B5EF4-FFF2-40B4-BE49-F238E27FC236}">
                  <a16:creationId xmlns:a16="http://schemas.microsoft.com/office/drawing/2014/main" id="{60AA6EC6-4DAC-DEDB-8448-8A04F379F4E1}"/>
                </a:ext>
              </a:extLst>
            </p:cNvPr>
            <p:cNvPicPr>
              <a:picLocks noChangeAspect="1"/>
            </p:cNvPicPr>
            <p:nvPr/>
          </p:nvPicPr>
          <p:blipFill>
            <a:blip r:embed="rId6"/>
            <a:stretch>
              <a:fillRect/>
            </a:stretch>
          </p:blipFill>
          <p:spPr>
            <a:xfrm>
              <a:off x="985306" y="4390703"/>
              <a:ext cx="2619741" cy="2238687"/>
            </a:xfrm>
            <a:prstGeom prst="rect">
              <a:avLst/>
            </a:prstGeom>
            <a:ln w="28575">
              <a:solidFill>
                <a:schemeClr val="bg1"/>
              </a:solidFill>
            </a:ln>
          </p:spPr>
        </p:pic>
        <p:sp>
          <p:nvSpPr>
            <p:cNvPr id="11" name="TextBox 10">
              <a:extLst>
                <a:ext uri="{FF2B5EF4-FFF2-40B4-BE49-F238E27FC236}">
                  <a16:creationId xmlns:a16="http://schemas.microsoft.com/office/drawing/2014/main" id="{A03771B2-1808-03F9-2A00-30AC82A15BD5}"/>
                </a:ext>
              </a:extLst>
            </p:cNvPr>
            <p:cNvSpPr txBox="1"/>
            <p:nvPr/>
          </p:nvSpPr>
          <p:spPr>
            <a:xfrm>
              <a:off x="1629103" y="4390703"/>
              <a:ext cx="1418896" cy="276999"/>
            </a:xfrm>
            <a:prstGeom prst="rect">
              <a:avLst/>
            </a:prstGeom>
            <a:solidFill>
              <a:schemeClr val="bg1"/>
            </a:solidFill>
          </p:spPr>
          <p:txBody>
            <a:bodyPr wrap="square" rtlCol="0">
              <a:spAutoFit/>
            </a:bodyPr>
            <a:lstStyle/>
            <a:p>
              <a:pPr algn="ctr"/>
              <a:r>
                <a:rPr lang="en-US" sz="1200" dirty="0">
                  <a:solidFill>
                    <a:srgbClr val="0000FF"/>
                  </a:solidFill>
                  <a:hlinkClick r:id="rId7">
                    <a:extLst>
                      <a:ext uri="{A12FA001-AC4F-418D-AE19-62706E023703}">
                        <ahyp:hlinkClr xmlns:ahyp="http://schemas.microsoft.com/office/drawing/2018/hyperlinkcolor" val="tx"/>
                      </a:ext>
                    </a:extLst>
                  </a:hlinkClick>
                </a:rPr>
                <a:t>Structure 3316FP</a:t>
              </a:r>
              <a:endParaRPr lang="en-US" sz="1200" dirty="0">
                <a:solidFill>
                  <a:srgbClr val="0000FF"/>
                </a:solidFill>
              </a:endParaRPr>
            </a:p>
          </p:txBody>
        </p:sp>
      </p:grpSp>
      <p:sp>
        <p:nvSpPr>
          <p:cNvPr id="12" name="TextBox 11">
            <a:extLst>
              <a:ext uri="{FF2B5EF4-FFF2-40B4-BE49-F238E27FC236}">
                <a16:creationId xmlns:a16="http://schemas.microsoft.com/office/drawing/2014/main" id="{E2CD2430-FD89-594C-1E84-A63E24ACF397}"/>
              </a:ext>
            </a:extLst>
          </p:cNvPr>
          <p:cNvSpPr txBox="1"/>
          <p:nvPr/>
        </p:nvSpPr>
        <p:spPr>
          <a:xfrm>
            <a:off x="1944415" y="82756"/>
            <a:ext cx="8807668" cy="461665"/>
          </a:xfrm>
          <a:prstGeom prst="rect">
            <a:avLst/>
          </a:prstGeom>
          <a:noFill/>
        </p:spPr>
        <p:txBody>
          <a:bodyPr wrap="square" rtlCol="0">
            <a:spAutoFit/>
          </a:bodyPr>
          <a:lstStyle/>
          <a:p>
            <a:r>
              <a:rPr lang="en-US" sz="2400" b="1" dirty="0">
                <a:solidFill>
                  <a:srgbClr val="C00000"/>
                </a:solidFill>
              </a:rPr>
              <a:t>USACE TRACT 3316FP (Parcels 30-12-0001-0275-0000 &amp; 1-276)</a:t>
            </a:r>
          </a:p>
        </p:txBody>
      </p:sp>
    </p:spTree>
    <p:extLst>
      <p:ext uri="{BB962C8B-B14F-4D97-AF65-F5344CB8AC3E}">
        <p14:creationId xmlns:p14="http://schemas.microsoft.com/office/powerpoint/2010/main" val="163043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C34831-A5C7-91BA-74AA-0854BC7CF022}"/>
              </a:ext>
            </a:extLst>
          </p:cNvPr>
          <p:cNvPicPr>
            <a:picLocks noChangeAspect="1"/>
          </p:cNvPicPr>
          <p:nvPr/>
        </p:nvPicPr>
        <p:blipFill>
          <a:blip r:embed="rId3"/>
          <a:stretch>
            <a:fillRect/>
          </a:stretch>
        </p:blipFill>
        <p:spPr>
          <a:xfrm>
            <a:off x="457200" y="971004"/>
            <a:ext cx="11424745" cy="5698056"/>
          </a:xfrm>
          <a:prstGeom prst="rect">
            <a:avLst/>
          </a:prstGeom>
          <a:ln>
            <a:solidFill>
              <a:schemeClr val="tx1"/>
            </a:solidFill>
          </a:ln>
        </p:spPr>
      </p:pic>
      <p:sp>
        <p:nvSpPr>
          <p:cNvPr id="10" name="Speech Bubble: Rectangle 9">
            <a:extLst>
              <a:ext uri="{FF2B5EF4-FFF2-40B4-BE49-F238E27FC236}">
                <a16:creationId xmlns:a16="http://schemas.microsoft.com/office/drawing/2014/main" id="{76EFCE23-F1E1-7E47-E3EA-A13E4F060D90}"/>
              </a:ext>
            </a:extLst>
          </p:cNvPr>
          <p:cNvSpPr/>
          <p:nvPr/>
        </p:nvSpPr>
        <p:spPr>
          <a:xfrm>
            <a:off x="546535" y="3905250"/>
            <a:ext cx="4153283" cy="2695575"/>
          </a:xfrm>
          <a:prstGeom prst="wedgeRectCallout">
            <a:avLst>
              <a:gd name="adj1" fmla="val 72589"/>
              <a:gd name="adj2" fmla="val -48792"/>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dirty="0">
                <a:solidFill>
                  <a:schemeClr val="tx1"/>
                </a:solidFill>
              </a:rPr>
              <a:t>According to Lea Ruble in </a:t>
            </a:r>
            <a:r>
              <a:rPr lang="en-US" sz="1600" dirty="0">
                <a:solidFill>
                  <a:srgbClr val="0000FF"/>
                </a:solidFill>
                <a:hlinkClick r:id="rId4">
                  <a:extLst>
                    <a:ext uri="{A12FA001-AC4F-418D-AE19-62706E023703}">
                      <ahyp:hlinkClr xmlns:ahyp="http://schemas.microsoft.com/office/drawing/2018/hyperlinkcolor" val="tx"/>
                    </a:ext>
                  </a:extLst>
                </a:hlinkClick>
              </a:rPr>
              <a:t>news article</a:t>
            </a:r>
            <a:r>
              <a:rPr lang="en-US" sz="1600" dirty="0">
                <a:solidFill>
                  <a:schemeClr val="tx1"/>
                </a:solidFill>
              </a:rPr>
              <a:t>, the floodwaters during the February 2025 flood event for USACE </a:t>
            </a:r>
            <a:r>
              <a:rPr lang="en-US" sz="1600" dirty="0">
                <a:solidFill>
                  <a:srgbClr val="0000FF"/>
                </a:solidFill>
                <a:hlinkClick r:id="rId5">
                  <a:extLst>
                    <a:ext uri="{A12FA001-AC4F-418D-AE19-62706E023703}">
                      <ahyp:hlinkClr xmlns:ahyp="http://schemas.microsoft.com/office/drawing/2018/hyperlinkcolor" val="tx"/>
                    </a:ext>
                  </a:extLst>
                </a:hlinkClick>
              </a:rPr>
              <a:t>Structure 3316FP </a:t>
            </a:r>
            <a:r>
              <a:rPr lang="en-US" sz="1600" dirty="0">
                <a:solidFill>
                  <a:schemeClr val="tx1"/>
                </a:solidFill>
              </a:rPr>
              <a:t>floodwaters for February 2025 event rose </a:t>
            </a:r>
            <a:r>
              <a:rPr lang="en-US" sz="1600" b="1" dirty="0">
                <a:solidFill>
                  <a:schemeClr val="tx1"/>
                </a:solidFill>
              </a:rPr>
              <a:t>21 inches</a:t>
            </a:r>
            <a:r>
              <a:rPr lang="en-US" sz="1600" dirty="0">
                <a:solidFill>
                  <a:schemeClr val="tx1"/>
                </a:solidFill>
              </a:rPr>
              <a:t>.  For this location, the FEMA </a:t>
            </a:r>
            <a:r>
              <a:rPr lang="en-US" sz="1600" b="1" dirty="0">
                <a:solidFill>
                  <a:schemeClr val="tx1"/>
                </a:solidFill>
              </a:rPr>
              <a:t>100-yr flood elevation </a:t>
            </a:r>
            <a:r>
              <a:rPr lang="en-US" sz="1600" dirty="0">
                <a:solidFill>
                  <a:schemeClr val="tx1"/>
                </a:solidFill>
              </a:rPr>
              <a:t>is </a:t>
            </a:r>
            <a:r>
              <a:rPr lang="en-US" sz="1600" b="1" dirty="0">
                <a:solidFill>
                  <a:schemeClr val="tx1"/>
                </a:solidFill>
              </a:rPr>
              <a:t>626.7 ft. </a:t>
            </a:r>
            <a:r>
              <a:rPr lang="en-US" sz="1600" dirty="0">
                <a:solidFill>
                  <a:schemeClr val="tx1"/>
                </a:solidFill>
              </a:rPr>
              <a:t>(NAVD88), while the April 1977 (HWM) flood elevation (</a:t>
            </a:r>
            <a:r>
              <a:rPr lang="en-US" sz="1600" dirty="0">
                <a:solidFill>
                  <a:srgbClr val="0000FF"/>
                </a:solidFill>
                <a:hlinkClick r:id="rId6">
                  <a:extLst>
                    <a:ext uri="{A12FA001-AC4F-418D-AE19-62706E023703}">
                      <ahyp:hlinkClr xmlns:ahyp="http://schemas.microsoft.com/office/drawing/2018/hyperlinkcolor" val="tx"/>
                    </a:ext>
                  </a:extLst>
                </a:hlinkClick>
              </a:rPr>
              <a:t>Appendix C</a:t>
            </a:r>
            <a:r>
              <a:rPr lang="en-US" sz="1600" dirty="0">
                <a:solidFill>
                  <a:schemeClr val="tx1"/>
                </a:solidFill>
              </a:rPr>
              <a:t>) is 628.5 ft. (NGVD29), or after a NGVD29 to NAVD88 </a:t>
            </a:r>
            <a:r>
              <a:rPr lang="en-US" sz="1600" dirty="0">
                <a:solidFill>
                  <a:srgbClr val="0000FF"/>
                </a:solidFill>
                <a:hlinkClick r:id="rId7">
                  <a:extLst>
                    <a:ext uri="{A12FA001-AC4F-418D-AE19-62706E023703}">
                      <ahyp:hlinkClr xmlns:ahyp="http://schemas.microsoft.com/office/drawing/2018/hyperlinkcolor" val="tx"/>
                    </a:ext>
                  </a:extLst>
                </a:hlinkClick>
              </a:rPr>
              <a:t>vertical datum conversion</a:t>
            </a:r>
            <a:r>
              <a:rPr lang="en-US" sz="1600" dirty="0">
                <a:solidFill>
                  <a:schemeClr val="tx1"/>
                </a:solidFill>
              </a:rPr>
              <a:t>, the </a:t>
            </a:r>
            <a:r>
              <a:rPr lang="en-US" sz="1600" b="1" dirty="0">
                <a:solidFill>
                  <a:schemeClr val="tx1"/>
                </a:solidFill>
              </a:rPr>
              <a:t>1977 high-water mark </a:t>
            </a:r>
            <a:r>
              <a:rPr lang="en-US" sz="1600" dirty="0">
                <a:solidFill>
                  <a:schemeClr val="tx1"/>
                </a:solidFill>
              </a:rPr>
              <a:t>is </a:t>
            </a:r>
            <a:r>
              <a:rPr lang="en-US" sz="1600" b="1" dirty="0">
                <a:solidFill>
                  <a:schemeClr val="tx1"/>
                </a:solidFill>
              </a:rPr>
              <a:t>627.8 ft</a:t>
            </a:r>
            <a:r>
              <a:rPr lang="en-US" sz="1600" dirty="0">
                <a:solidFill>
                  <a:schemeClr val="tx1"/>
                </a:solidFill>
              </a:rPr>
              <a:t>. (NAVD88). </a:t>
            </a:r>
            <a:endParaRPr lang="en-US" sz="1600" dirty="0"/>
          </a:p>
        </p:txBody>
      </p:sp>
      <p:sp>
        <p:nvSpPr>
          <p:cNvPr id="13" name="TextBox 12">
            <a:extLst>
              <a:ext uri="{FF2B5EF4-FFF2-40B4-BE49-F238E27FC236}">
                <a16:creationId xmlns:a16="http://schemas.microsoft.com/office/drawing/2014/main" id="{5E3D155B-939E-9132-5B31-5E7FEDD2A194}"/>
              </a:ext>
            </a:extLst>
          </p:cNvPr>
          <p:cNvSpPr txBox="1"/>
          <p:nvPr/>
        </p:nvSpPr>
        <p:spPr>
          <a:xfrm>
            <a:off x="4062247" y="471497"/>
            <a:ext cx="4298731" cy="369332"/>
          </a:xfrm>
          <a:prstGeom prst="rect">
            <a:avLst/>
          </a:prstGeom>
          <a:noFill/>
        </p:spPr>
        <p:txBody>
          <a:bodyPr wrap="square">
            <a:spAutoFit/>
          </a:bodyPr>
          <a:lstStyle/>
          <a:p>
            <a:r>
              <a:rPr lang="en-US" dirty="0"/>
              <a:t>85 BLANKENSHIP ST, KERMIT, WV, 25674</a:t>
            </a:r>
          </a:p>
        </p:txBody>
      </p:sp>
      <p:sp>
        <p:nvSpPr>
          <p:cNvPr id="14" name="TextBox 13">
            <a:extLst>
              <a:ext uri="{FF2B5EF4-FFF2-40B4-BE49-F238E27FC236}">
                <a16:creationId xmlns:a16="http://schemas.microsoft.com/office/drawing/2014/main" id="{94203D7C-B1FE-9FF4-4BDC-5008392A0FA0}"/>
              </a:ext>
            </a:extLst>
          </p:cNvPr>
          <p:cNvSpPr txBox="1"/>
          <p:nvPr/>
        </p:nvSpPr>
        <p:spPr>
          <a:xfrm>
            <a:off x="1944415" y="82756"/>
            <a:ext cx="8807668" cy="461665"/>
          </a:xfrm>
          <a:prstGeom prst="rect">
            <a:avLst/>
          </a:prstGeom>
          <a:noFill/>
        </p:spPr>
        <p:txBody>
          <a:bodyPr wrap="square" rtlCol="0">
            <a:spAutoFit/>
          </a:bodyPr>
          <a:lstStyle/>
          <a:p>
            <a:r>
              <a:rPr lang="en-US" sz="2400" b="1" dirty="0">
                <a:solidFill>
                  <a:srgbClr val="C00000"/>
                </a:solidFill>
              </a:rPr>
              <a:t>USACE TRACT 3316FP (Parcels 30-12-0001-0275-0000 &amp; 1-276)</a:t>
            </a:r>
          </a:p>
        </p:txBody>
      </p:sp>
      <p:sp>
        <p:nvSpPr>
          <p:cNvPr id="2" name="TextBox 1">
            <a:extLst>
              <a:ext uri="{FF2B5EF4-FFF2-40B4-BE49-F238E27FC236}">
                <a16:creationId xmlns:a16="http://schemas.microsoft.com/office/drawing/2014/main" id="{1849B543-9133-0106-25B9-DCF5C506338D}"/>
              </a:ext>
            </a:extLst>
          </p:cNvPr>
          <p:cNvSpPr txBox="1"/>
          <p:nvPr/>
        </p:nvSpPr>
        <p:spPr>
          <a:xfrm>
            <a:off x="4840012" y="1150374"/>
            <a:ext cx="2170388" cy="369332"/>
          </a:xfrm>
          <a:prstGeom prst="rect">
            <a:avLst/>
          </a:prstGeom>
          <a:solidFill>
            <a:schemeClr val="bg1"/>
          </a:solidFill>
        </p:spPr>
        <p:txBody>
          <a:bodyPr wrap="square" rtlCol="0">
            <a:spAutoFit/>
          </a:bodyPr>
          <a:lstStyle/>
          <a:p>
            <a:r>
              <a:rPr lang="en-US" b="1" dirty="0">
                <a:solidFill>
                  <a:srgbClr val="0000FF"/>
                </a:solidFill>
                <a:hlinkClick r:id="rId8">
                  <a:extLst>
                    <a:ext uri="{A12FA001-AC4F-418D-AE19-62706E023703}">
                      <ahyp:hlinkClr xmlns:ahyp="http://schemas.microsoft.com/office/drawing/2018/hyperlinkcolor" val="tx"/>
                    </a:ext>
                  </a:extLst>
                </a:hlinkClick>
              </a:rPr>
              <a:t>WV Flood Tool Link</a:t>
            </a:r>
            <a:endParaRPr lang="en-US" b="1" dirty="0">
              <a:solidFill>
                <a:srgbClr val="0000FF"/>
              </a:solidFill>
            </a:endParaRPr>
          </a:p>
        </p:txBody>
      </p:sp>
    </p:spTree>
    <p:extLst>
      <p:ext uri="{BB962C8B-B14F-4D97-AF65-F5344CB8AC3E}">
        <p14:creationId xmlns:p14="http://schemas.microsoft.com/office/powerpoint/2010/main" val="152302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FAF5-C968-FADF-E25B-57ECB196EF2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026E835-073F-F057-21FC-44FED71FB0FA}"/>
              </a:ext>
            </a:extLst>
          </p:cNvPr>
          <p:cNvPicPr>
            <a:picLocks noChangeAspect="1"/>
          </p:cNvPicPr>
          <p:nvPr/>
        </p:nvPicPr>
        <p:blipFill>
          <a:blip r:embed="rId2"/>
          <a:stretch>
            <a:fillRect/>
          </a:stretch>
        </p:blipFill>
        <p:spPr>
          <a:xfrm>
            <a:off x="351150" y="590373"/>
            <a:ext cx="9135750" cy="6115904"/>
          </a:xfrm>
          <a:prstGeom prst="rect">
            <a:avLst/>
          </a:prstGeom>
        </p:spPr>
      </p:pic>
      <p:sp>
        <p:nvSpPr>
          <p:cNvPr id="4" name="TextBox 3">
            <a:extLst>
              <a:ext uri="{FF2B5EF4-FFF2-40B4-BE49-F238E27FC236}">
                <a16:creationId xmlns:a16="http://schemas.microsoft.com/office/drawing/2014/main" id="{E89AAE41-7F72-EABD-C5E9-CCCA42D83796}"/>
              </a:ext>
            </a:extLst>
          </p:cNvPr>
          <p:cNvSpPr txBox="1"/>
          <p:nvPr/>
        </p:nvSpPr>
        <p:spPr>
          <a:xfrm>
            <a:off x="2776372" y="717024"/>
            <a:ext cx="4298731" cy="369332"/>
          </a:xfrm>
          <a:prstGeom prst="rect">
            <a:avLst/>
          </a:prstGeom>
          <a:solidFill>
            <a:schemeClr val="bg1"/>
          </a:solidFill>
        </p:spPr>
        <p:txBody>
          <a:bodyPr wrap="square">
            <a:spAutoFit/>
          </a:bodyPr>
          <a:lstStyle/>
          <a:p>
            <a:r>
              <a:rPr lang="en-US" dirty="0"/>
              <a:t>85 BLANKENSHIP ST, KERMIT, WV, 25674</a:t>
            </a:r>
          </a:p>
        </p:txBody>
      </p:sp>
      <p:sp>
        <p:nvSpPr>
          <p:cNvPr id="5" name="TextBox 4">
            <a:extLst>
              <a:ext uri="{FF2B5EF4-FFF2-40B4-BE49-F238E27FC236}">
                <a16:creationId xmlns:a16="http://schemas.microsoft.com/office/drawing/2014/main" id="{AA205349-152A-CBAF-D0F3-96A4A14DB412}"/>
              </a:ext>
            </a:extLst>
          </p:cNvPr>
          <p:cNvSpPr txBox="1"/>
          <p:nvPr/>
        </p:nvSpPr>
        <p:spPr>
          <a:xfrm>
            <a:off x="972865" y="128708"/>
            <a:ext cx="8807668" cy="461665"/>
          </a:xfrm>
          <a:prstGeom prst="rect">
            <a:avLst/>
          </a:prstGeom>
          <a:noFill/>
        </p:spPr>
        <p:txBody>
          <a:bodyPr wrap="square" rtlCol="0">
            <a:spAutoFit/>
          </a:bodyPr>
          <a:lstStyle/>
          <a:p>
            <a:r>
              <a:rPr lang="en-US" sz="2400" b="1" dirty="0">
                <a:solidFill>
                  <a:srgbClr val="C00000"/>
                </a:solidFill>
              </a:rPr>
              <a:t>USACE TRACT 3316FP (Parcels 30-12-0001-0275-0000 &amp; 1-276)</a:t>
            </a:r>
          </a:p>
        </p:txBody>
      </p:sp>
      <p:sp>
        <p:nvSpPr>
          <p:cNvPr id="6" name="TextBox 5">
            <a:extLst>
              <a:ext uri="{FF2B5EF4-FFF2-40B4-BE49-F238E27FC236}">
                <a16:creationId xmlns:a16="http://schemas.microsoft.com/office/drawing/2014/main" id="{AA454C7F-849C-0260-3E22-4B18F930C397}"/>
              </a:ext>
            </a:extLst>
          </p:cNvPr>
          <p:cNvSpPr txBox="1"/>
          <p:nvPr/>
        </p:nvSpPr>
        <p:spPr>
          <a:xfrm>
            <a:off x="9696450" y="1323022"/>
            <a:ext cx="2144400" cy="1477328"/>
          </a:xfrm>
          <a:prstGeom prst="rect">
            <a:avLst/>
          </a:prstGeom>
          <a:solidFill>
            <a:srgbClr val="FFFF00"/>
          </a:solidFill>
        </p:spPr>
        <p:txBody>
          <a:bodyPr wrap="square" rtlCol="0">
            <a:spAutoFit/>
          </a:bodyPr>
          <a:lstStyle/>
          <a:p>
            <a:pPr algn="ctr"/>
            <a:r>
              <a:rPr lang="en-US" dirty="0"/>
              <a:t>USACE Section 202 picture of Floodproofed </a:t>
            </a:r>
            <a:r>
              <a:rPr lang="en-US" b="1" dirty="0"/>
              <a:t>Structure 3316FP  </a:t>
            </a:r>
            <a:r>
              <a:rPr lang="en-US" dirty="0"/>
              <a:t>taken July 2006</a:t>
            </a:r>
          </a:p>
        </p:txBody>
      </p:sp>
      <p:sp>
        <p:nvSpPr>
          <p:cNvPr id="7" name="Speech Bubble: Rectangle 6">
            <a:extLst>
              <a:ext uri="{FF2B5EF4-FFF2-40B4-BE49-F238E27FC236}">
                <a16:creationId xmlns:a16="http://schemas.microsoft.com/office/drawing/2014/main" id="{337F53D8-4135-1A2D-8439-E4F675967355}"/>
              </a:ext>
            </a:extLst>
          </p:cNvPr>
          <p:cNvSpPr/>
          <p:nvPr/>
        </p:nvSpPr>
        <p:spPr>
          <a:xfrm>
            <a:off x="9696450" y="4057651"/>
            <a:ext cx="2144400" cy="1477328"/>
          </a:xfrm>
          <a:prstGeom prst="wedgeRectCallout">
            <a:avLst>
              <a:gd name="adj1" fmla="val -114601"/>
              <a:gd name="adj2" fmla="val -34702"/>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dirty="0">
                <a:solidFill>
                  <a:schemeClr val="tx1"/>
                </a:solidFill>
              </a:rPr>
              <a:t>According to Lea Ruble in </a:t>
            </a:r>
            <a:r>
              <a:rPr lang="en-US" sz="1600" dirty="0">
                <a:solidFill>
                  <a:srgbClr val="0000FF"/>
                </a:solidFill>
                <a:hlinkClick r:id="rId3">
                  <a:extLst>
                    <a:ext uri="{A12FA001-AC4F-418D-AE19-62706E023703}">
                      <ahyp:hlinkClr xmlns:ahyp="http://schemas.microsoft.com/office/drawing/2018/hyperlinkcolor" val="tx"/>
                    </a:ext>
                  </a:extLst>
                </a:hlinkClick>
              </a:rPr>
              <a:t>news article</a:t>
            </a:r>
            <a:r>
              <a:rPr lang="en-US" sz="1600" dirty="0">
                <a:solidFill>
                  <a:schemeClr val="tx1"/>
                </a:solidFill>
              </a:rPr>
              <a:t>, furnace moved from living quarters to lowest enclosure or basement.</a:t>
            </a:r>
            <a:endParaRPr lang="en-US" sz="1600" dirty="0"/>
          </a:p>
        </p:txBody>
      </p:sp>
    </p:spTree>
    <p:extLst>
      <p:ext uri="{BB962C8B-B14F-4D97-AF65-F5344CB8AC3E}">
        <p14:creationId xmlns:p14="http://schemas.microsoft.com/office/powerpoint/2010/main" val="86877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BED896-8AB7-983C-3AAE-524B3DE4DF23}"/>
              </a:ext>
            </a:extLst>
          </p:cNvPr>
          <p:cNvPicPr>
            <a:picLocks noChangeAspect="1"/>
          </p:cNvPicPr>
          <p:nvPr/>
        </p:nvPicPr>
        <p:blipFill>
          <a:blip r:embed="rId3"/>
          <a:stretch>
            <a:fillRect/>
          </a:stretch>
        </p:blipFill>
        <p:spPr>
          <a:xfrm>
            <a:off x="460108" y="819831"/>
            <a:ext cx="4679451" cy="6101230"/>
          </a:xfrm>
          <a:prstGeom prst="rect">
            <a:avLst/>
          </a:prstGeom>
          <a:ln>
            <a:solidFill>
              <a:schemeClr val="tx1"/>
            </a:solidFill>
          </a:ln>
        </p:spPr>
      </p:pic>
      <p:pic>
        <p:nvPicPr>
          <p:cNvPr id="8" name="Picture 7">
            <a:extLst>
              <a:ext uri="{FF2B5EF4-FFF2-40B4-BE49-F238E27FC236}">
                <a16:creationId xmlns:a16="http://schemas.microsoft.com/office/drawing/2014/main" id="{5527FF17-C93C-7EBF-ECD8-3C74596F4C46}"/>
              </a:ext>
            </a:extLst>
          </p:cNvPr>
          <p:cNvPicPr>
            <a:picLocks noChangeAspect="1"/>
          </p:cNvPicPr>
          <p:nvPr/>
        </p:nvPicPr>
        <p:blipFill>
          <a:blip r:embed="rId4"/>
          <a:stretch>
            <a:fillRect/>
          </a:stretch>
        </p:blipFill>
        <p:spPr>
          <a:xfrm>
            <a:off x="6493979" y="2732683"/>
            <a:ext cx="4583923" cy="3822474"/>
          </a:xfrm>
          <a:prstGeom prst="rect">
            <a:avLst/>
          </a:prstGeom>
          <a:ln w="28575">
            <a:solidFill>
              <a:schemeClr val="tx1"/>
            </a:solidFill>
          </a:ln>
        </p:spPr>
      </p:pic>
      <p:sp>
        <p:nvSpPr>
          <p:cNvPr id="9" name="TextBox 8">
            <a:extLst>
              <a:ext uri="{FF2B5EF4-FFF2-40B4-BE49-F238E27FC236}">
                <a16:creationId xmlns:a16="http://schemas.microsoft.com/office/drawing/2014/main" id="{75871F6F-0913-8BF0-DCEC-EE3BEF124E08}"/>
              </a:ext>
            </a:extLst>
          </p:cNvPr>
          <p:cNvSpPr txBox="1"/>
          <p:nvPr/>
        </p:nvSpPr>
        <p:spPr>
          <a:xfrm>
            <a:off x="7620470" y="2732683"/>
            <a:ext cx="2482730" cy="400110"/>
          </a:xfrm>
          <a:prstGeom prst="rect">
            <a:avLst/>
          </a:prstGeom>
          <a:solidFill>
            <a:schemeClr val="bg1"/>
          </a:solidFill>
        </p:spPr>
        <p:txBody>
          <a:bodyPr wrap="square" rtlCol="0">
            <a:spAutoFit/>
          </a:bodyPr>
          <a:lstStyle/>
          <a:p>
            <a:pPr algn="ctr"/>
            <a:r>
              <a:rPr lang="en-US" sz="2000" dirty="0">
                <a:solidFill>
                  <a:srgbClr val="0000FF"/>
                </a:solidFill>
                <a:hlinkClick r:id="rId5">
                  <a:extLst>
                    <a:ext uri="{A12FA001-AC4F-418D-AE19-62706E023703}">
                      <ahyp:hlinkClr xmlns:ahyp="http://schemas.microsoft.com/office/drawing/2018/hyperlinkcolor" val="tx"/>
                    </a:ext>
                  </a:extLst>
                </a:hlinkClick>
              </a:rPr>
              <a:t>Structure 3316FP</a:t>
            </a:r>
            <a:endParaRPr lang="en-US" sz="2000" dirty="0">
              <a:solidFill>
                <a:srgbClr val="0000FF"/>
              </a:solidFill>
            </a:endParaRPr>
          </a:p>
        </p:txBody>
      </p:sp>
      <p:sp>
        <p:nvSpPr>
          <p:cNvPr id="10" name="Speech Bubble: Rectangle 9">
            <a:extLst>
              <a:ext uri="{FF2B5EF4-FFF2-40B4-BE49-F238E27FC236}">
                <a16:creationId xmlns:a16="http://schemas.microsoft.com/office/drawing/2014/main" id="{66293E43-831F-406C-875C-0FDFBC77B7A6}"/>
              </a:ext>
            </a:extLst>
          </p:cNvPr>
          <p:cNvSpPr/>
          <p:nvPr/>
        </p:nvSpPr>
        <p:spPr>
          <a:xfrm>
            <a:off x="2481856" y="2821749"/>
            <a:ext cx="3478923" cy="1529801"/>
          </a:xfrm>
          <a:prstGeom prst="wedgeRectCallout">
            <a:avLst>
              <a:gd name="adj1" fmla="val -61200"/>
              <a:gd name="adj2" fmla="val 65070"/>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dirty="0">
                <a:solidFill>
                  <a:schemeClr val="tx1"/>
                </a:solidFill>
              </a:rPr>
              <a:t>Owner Lea Ruble of Kermit, WV, talks about the Tug Fork flooding of her home (USACE </a:t>
            </a:r>
            <a:r>
              <a:rPr lang="en-US" sz="1600" dirty="0">
                <a:solidFill>
                  <a:srgbClr val="0000FF"/>
                </a:solidFill>
                <a:hlinkClick r:id="rId6">
                  <a:extLst>
                    <a:ext uri="{A12FA001-AC4F-418D-AE19-62706E023703}">
                      <ahyp:hlinkClr xmlns:ahyp="http://schemas.microsoft.com/office/drawing/2018/hyperlinkcolor" val="tx"/>
                    </a:ext>
                  </a:extLst>
                </a:hlinkClick>
              </a:rPr>
              <a:t>Structure 3316FP)  </a:t>
            </a:r>
            <a:br>
              <a:rPr lang="en-US" sz="1600" dirty="0">
                <a:solidFill>
                  <a:srgbClr val="0000FF"/>
                </a:solidFill>
              </a:rPr>
            </a:br>
            <a:r>
              <a:rPr lang="en-US" sz="1600" dirty="0">
                <a:solidFill>
                  <a:schemeClr val="tx1"/>
                </a:solidFill>
              </a:rPr>
              <a:t>in </a:t>
            </a:r>
            <a:r>
              <a:rPr lang="en-US" sz="1600" dirty="0" err="1">
                <a:solidFill>
                  <a:schemeClr val="tx1"/>
                </a:solidFill>
              </a:rPr>
              <a:t>MetroNews</a:t>
            </a:r>
            <a:r>
              <a:rPr lang="en-US" sz="1600" dirty="0">
                <a:solidFill>
                  <a:schemeClr val="tx1"/>
                </a:solidFill>
              </a:rPr>
              <a:t> </a:t>
            </a:r>
            <a:r>
              <a:rPr lang="en-US" sz="1600" dirty="0">
                <a:solidFill>
                  <a:srgbClr val="0000FF"/>
                </a:solidFill>
                <a:hlinkClick r:id="rId7">
                  <a:extLst>
                    <a:ext uri="{A12FA001-AC4F-418D-AE19-62706E023703}">
                      <ahyp:hlinkClr xmlns:ahyp="http://schemas.microsoft.com/office/drawing/2018/hyperlinkcolor" val="tx"/>
                    </a:ext>
                  </a:extLst>
                </a:hlinkClick>
              </a:rPr>
              <a:t>article</a:t>
            </a:r>
            <a:r>
              <a:rPr lang="en-US" sz="1600" dirty="0">
                <a:solidFill>
                  <a:schemeClr val="tx1"/>
                </a:solidFill>
              </a:rPr>
              <a:t> “Many in Kermit clean up and count their blessings” dated February 17, 2025. </a:t>
            </a:r>
            <a:endParaRPr lang="en-US" sz="1600" dirty="0"/>
          </a:p>
        </p:txBody>
      </p:sp>
      <p:sp>
        <p:nvSpPr>
          <p:cNvPr id="11" name="TextBox 10">
            <a:extLst>
              <a:ext uri="{FF2B5EF4-FFF2-40B4-BE49-F238E27FC236}">
                <a16:creationId xmlns:a16="http://schemas.microsoft.com/office/drawing/2014/main" id="{27A08B78-091D-B6C5-0596-F068F2CA1CEF}"/>
              </a:ext>
            </a:extLst>
          </p:cNvPr>
          <p:cNvSpPr txBox="1"/>
          <p:nvPr/>
        </p:nvSpPr>
        <p:spPr>
          <a:xfrm>
            <a:off x="6493979" y="861846"/>
            <a:ext cx="4583923" cy="1754326"/>
          </a:xfrm>
          <a:prstGeom prst="rect">
            <a:avLst/>
          </a:prstGeom>
          <a:solidFill>
            <a:schemeClr val="accent2">
              <a:lumMod val="20000"/>
              <a:lumOff val="80000"/>
            </a:schemeClr>
          </a:solidFill>
        </p:spPr>
        <p:txBody>
          <a:bodyPr wrap="square" rtlCol="0">
            <a:spAutoFit/>
          </a:bodyPr>
          <a:lstStyle/>
          <a:p>
            <a:r>
              <a:rPr lang="en-US" b="1" dirty="0"/>
              <a:t>Question</a:t>
            </a:r>
            <a:r>
              <a:rPr lang="en-US" dirty="0"/>
              <a:t>:  Should the County Commission be inspecting floodproofed structures to ensure the floodproofing agreements for lower enclosures are not violated?  In this example, the homeowner moved the furnace from the living space to the basement.  </a:t>
            </a:r>
          </a:p>
        </p:txBody>
      </p:sp>
      <p:sp>
        <p:nvSpPr>
          <p:cNvPr id="12" name="Speech Bubble: Rectangle 11">
            <a:extLst>
              <a:ext uri="{FF2B5EF4-FFF2-40B4-BE49-F238E27FC236}">
                <a16:creationId xmlns:a16="http://schemas.microsoft.com/office/drawing/2014/main" id="{7388EC2B-865D-14C8-7860-7714375A88C3}"/>
              </a:ext>
            </a:extLst>
          </p:cNvPr>
          <p:cNvSpPr/>
          <p:nvPr/>
        </p:nvSpPr>
        <p:spPr>
          <a:xfrm>
            <a:off x="2490481" y="2821749"/>
            <a:ext cx="3478923" cy="1529801"/>
          </a:xfrm>
          <a:prstGeom prst="wedgeRectCallout">
            <a:avLst>
              <a:gd name="adj1" fmla="val 63271"/>
              <a:gd name="adj2" fmla="val 84307"/>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dirty="0">
                <a:solidFill>
                  <a:schemeClr val="tx1"/>
                </a:solidFill>
              </a:rPr>
              <a:t>Owner Lea Ruble of Kermit, WV, talks about the Tug Fork flooding of her home (USACE </a:t>
            </a:r>
            <a:r>
              <a:rPr lang="en-US" sz="1600" dirty="0">
                <a:solidFill>
                  <a:srgbClr val="0000FF"/>
                </a:solidFill>
                <a:hlinkClick r:id="rId6">
                  <a:extLst>
                    <a:ext uri="{A12FA001-AC4F-418D-AE19-62706E023703}">
                      <ahyp:hlinkClr xmlns:ahyp="http://schemas.microsoft.com/office/drawing/2018/hyperlinkcolor" val="tx"/>
                    </a:ext>
                  </a:extLst>
                </a:hlinkClick>
              </a:rPr>
              <a:t>Structure 3316FP)  </a:t>
            </a:r>
            <a:br>
              <a:rPr lang="en-US" sz="1600" dirty="0">
                <a:solidFill>
                  <a:srgbClr val="0000FF"/>
                </a:solidFill>
              </a:rPr>
            </a:br>
            <a:r>
              <a:rPr lang="en-US" sz="1600" dirty="0">
                <a:solidFill>
                  <a:schemeClr val="tx1"/>
                </a:solidFill>
              </a:rPr>
              <a:t>in Metro News </a:t>
            </a:r>
            <a:r>
              <a:rPr lang="en-US" sz="1600" dirty="0">
                <a:solidFill>
                  <a:srgbClr val="0000FF"/>
                </a:solidFill>
                <a:hlinkClick r:id="rId7">
                  <a:extLst>
                    <a:ext uri="{A12FA001-AC4F-418D-AE19-62706E023703}">
                      <ahyp:hlinkClr xmlns:ahyp="http://schemas.microsoft.com/office/drawing/2018/hyperlinkcolor" val="tx"/>
                    </a:ext>
                  </a:extLst>
                </a:hlinkClick>
              </a:rPr>
              <a:t>article</a:t>
            </a:r>
            <a:r>
              <a:rPr lang="en-US" sz="1600" dirty="0">
                <a:solidFill>
                  <a:schemeClr val="tx1"/>
                </a:solidFill>
              </a:rPr>
              <a:t> “Many in Kermit clean up and count their blessings” dated February 17, 2025. </a:t>
            </a:r>
            <a:endParaRPr lang="en-US" sz="1600" dirty="0"/>
          </a:p>
        </p:txBody>
      </p:sp>
      <p:sp>
        <p:nvSpPr>
          <p:cNvPr id="13" name="TextBox 12">
            <a:extLst>
              <a:ext uri="{FF2B5EF4-FFF2-40B4-BE49-F238E27FC236}">
                <a16:creationId xmlns:a16="http://schemas.microsoft.com/office/drawing/2014/main" id="{41D102FE-CDB4-3009-E2B3-A442541378AD}"/>
              </a:ext>
            </a:extLst>
          </p:cNvPr>
          <p:cNvSpPr txBox="1"/>
          <p:nvPr/>
        </p:nvSpPr>
        <p:spPr>
          <a:xfrm>
            <a:off x="4062247" y="471497"/>
            <a:ext cx="4298731" cy="369332"/>
          </a:xfrm>
          <a:prstGeom prst="rect">
            <a:avLst/>
          </a:prstGeom>
          <a:noFill/>
        </p:spPr>
        <p:txBody>
          <a:bodyPr wrap="square">
            <a:spAutoFit/>
          </a:bodyPr>
          <a:lstStyle/>
          <a:p>
            <a:r>
              <a:rPr lang="en-US" dirty="0"/>
              <a:t>85 BLANKENSHIP ST, KERMIT, WV, 25674</a:t>
            </a:r>
          </a:p>
        </p:txBody>
      </p:sp>
      <p:sp>
        <p:nvSpPr>
          <p:cNvPr id="14" name="TextBox 13">
            <a:extLst>
              <a:ext uri="{FF2B5EF4-FFF2-40B4-BE49-F238E27FC236}">
                <a16:creationId xmlns:a16="http://schemas.microsoft.com/office/drawing/2014/main" id="{16C8B969-6A49-9C98-D035-DFF70EDBA1BD}"/>
              </a:ext>
            </a:extLst>
          </p:cNvPr>
          <p:cNvSpPr txBox="1"/>
          <p:nvPr/>
        </p:nvSpPr>
        <p:spPr>
          <a:xfrm>
            <a:off x="1944415" y="82756"/>
            <a:ext cx="8807668" cy="461665"/>
          </a:xfrm>
          <a:prstGeom prst="rect">
            <a:avLst/>
          </a:prstGeom>
          <a:noFill/>
        </p:spPr>
        <p:txBody>
          <a:bodyPr wrap="square" rtlCol="0">
            <a:spAutoFit/>
          </a:bodyPr>
          <a:lstStyle/>
          <a:p>
            <a:r>
              <a:rPr lang="en-US" sz="2400" b="1" dirty="0">
                <a:solidFill>
                  <a:srgbClr val="C00000"/>
                </a:solidFill>
              </a:rPr>
              <a:t>USACE TRACT 3316FP (Parcels 30-12-0001-0275-0000 &amp; 1-276)</a:t>
            </a:r>
          </a:p>
        </p:txBody>
      </p:sp>
    </p:spTree>
    <p:extLst>
      <p:ext uri="{BB962C8B-B14F-4D97-AF65-F5344CB8AC3E}">
        <p14:creationId xmlns:p14="http://schemas.microsoft.com/office/powerpoint/2010/main" val="371081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501B5F44-EFB7-CE02-BBF6-BA39016AF08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562908F-DBAC-B5DD-781A-EB66A9FF0E5D}"/>
              </a:ext>
            </a:extLst>
          </p:cNvPr>
          <p:cNvPicPr>
            <a:picLocks noChangeAspect="1"/>
          </p:cNvPicPr>
          <p:nvPr/>
        </p:nvPicPr>
        <p:blipFill>
          <a:blip r:embed="rId2"/>
          <a:stretch>
            <a:fillRect/>
          </a:stretch>
        </p:blipFill>
        <p:spPr>
          <a:xfrm>
            <a:off x="1424007" y="437300"/>
            <a:ext cx="8555735" cy="6419484"/>
          </a:xfrm>
          <a:prstGeom prst="rect">
            <a:avLst/>
          </a:prstGeom>
        </p:spPr>
      </p:pic>
      <p:sp>
        <p:nvSpPr>
          <p:cNvPr id="8" name="TextBox 7">
            <a:extLst>
              <a:ext uri="{FF2B5EF4-FFF2-40B4-BE49-F238E27FC236}">
                <a16:creationId xmlns:a16="http://schemas.microsoft.com/office/drawing/2014/main" id="{74F87C45-4EA0-8EF0-7DF6-8AB219A28FDC}"/>
              </a:ext>
            </a:extLst>
          </p:cNvPr>
          <p:cNvSpPr txBox="1"/>
          <p:nvPr/>
        </p:nvSpPr>
        <p:spPr>
          <a:xfrm>
            <a:off x="1" y="1216"/>
            <a:ext cx="12191999" cy="872373"/>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CD3C753C-30EF-965F-1E40-81CB23C5F0D1}"/>
              </a:ext>
            </a:extLst>
          </p:cNvPr>
          <p:cNvSpPr txBox="1"/>
          <p:nvPr/>
        </p:nvSpPr>
        <p:spPr>
          <a:xfrm>
            <a:off x="3862222" y="504257"/>
            <a:ext cx="4298731" cy="369332"/>
          </a:xfrm>
          <a:prstGeom prst="rect">
            <a:avLst/>
          </a:prstGeom>
          <a:noFill/>
        </p:spPr>
        <p:txBody>
          <a:bodyPr wrap="square">
            <a:spAutoFit/>
          </a:bodyPr>
          <a:lstStyle/>
          <a:p>
            <a:r>
              <a:rPr lang="pt-BR" dirty="0"/>
              <a:t>415 MINGO AVE, KERMIT, WV, 25674</a:t>
            </a:r>
            <a:endParaRPr lang="en-US" dirty="0"/>
          </a:p>
        </p:txBody>
      </p:sp>
      <p:sp>
        <p:nvSpPr>
          <p:cNvPr id="3" name="TextBox 2">
            <a:extLst>
              <a:ext uri="{FF2B5EF4-FFF2-40B4-BE49-F238E27FC236}">
                <a16:creationId xmlns:a16="http://schemas.microsoft.com/office/drawing/2014/main" id="{0F15FE59-CE68-DFC7-592D-34FD39130B30}"/>
              </a:ext>
            </a:extLst>
          </p:cNvPr>
          <p:cNvSpPr txBox="1"/>
          <p:nvPr/>
        </p:nvSpPr>
        <p:spPr>
          <a:xfrm>
            <a:off x="1744390" y="115516"/>
            <a:ext cx="7437710" cy="461665"/>
          </a:xfrm>
          <a:prstGeom prst="rect">
            <a:avLst/>
          </a:prstGeom>
          <a:noFill/>
        </p:spPr>
        <p:txBody>
          <a:bodyPr wrap="square" rtlCol="0">
            <a:spAutoFit/>
          </a:bodyPr>
          <a:lstStyle/>
          <a:p>
            <a:r>
              <a:rPr lang="en-US" sz="2400" b="1" dirty="0">
                <a:solidFill>
                  <a:srgbClr val="C00000"/>
                </a:solidFill>
              </a:rPr>
              <a:t>USACE TRACT 3242FP </a:t>
            </a:r>
            <a:r>
              <a:rPr lang="en-US" sz="2400" dirty="0"/>
              <a:t>(Parcel 30-12-0001-0151-0000)</a:t>
            </a:r>
          </a:p>
        </p:txBody>
      </p:sp>
    </p:spTree>
    <p:extLst>
      <p:ext uri="{BB962C8B-B14F-4D97-AF65-F5344CB8AC3E}">
        <p14:creationId xmlns:p14="http://schemas.microsoft.com/office/powerpoint/2010/main" val="243964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0AFF1-A63C-D672-F33F-2AE790D8644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1EF391F-EEEB-81CC-A0BD-6472D63C5A9B}"/>
              </a:ext>
            </a:extLst>
          </p:cNvPr>
          <p:cNvPicPr>
            <a:picLocks noChangeAspect="1"/>
          </p:cNvPicPr>
          <p:nvPr/>
        </p:nvPicPr>
        <p:blipFill>
          <a:blip r:embed="rId2"/>
          <a:stretch>
            <a:fillRect/>
          </a:stretch>
        </p:blipFill>
        <p:spPr>
          <a:xfrm>
            <a:off x="-9826" y="544421"/>
            <a:ext cx="12192000" cy="6126442"/>
          </a:xfrm>
          <a:prstGeom prst="rect">
            <a:avLst/>
          </a:prstGeom>
        </p:spPr>
      </p:pic>
      <p:sp>
        <p:nvSpPr>
          <p:cNvPr id="4" name="TextBox 3">
            <a:extLst>
              <a:ext uri="{FF2B5EF4-FFF2-40B4-BE49-F238E27FC236}">
                <a16:creationId xmlns:a16="http://schemas.microsoft.com/office/drawing/2014/main" id="{1A70036B-572D-14FB-CD2D-01F398FF5310}"/>
              </a:ext>
            </a:extLst>
          </p:cNvPr>
          <p:cNvSpPr txBox="1"/>
          <p:nvPr/>
        </p:nvSpPr>
        <p:spPr>
          <a:xfrm>
            <a:off x="3806615" y="471497"/>
            <a:ext cx="4298731" cy="369332"/>
          </a:xfrm>
          <a:prstGeom prst="rect">
            <a:avLst/>
          </a:prstGeom>
          <a:noFill/>
        </p:spPr>
        <p:txBody>
          <a:bodyPr wrap="square">
            <a:spAutoFit/>
          </a:bodyPr>
          <a:lstStyle/>
          <a:p>
            <a:r>
              <a:rPr lang="pt-BR" dirty="0">
                <a:solidFill>
                  <a:schemeClr val="bg1">
                    <a:lumMod val="95000"/>
                  </a:schemeClr>
                </a:solidFill>
              </a:rPr>
              <a:t>415 MINGO AVE, KERMIT, WV, 25674</a:t>
            </a:r>
            <a:endParaRPr lang="en-US" dirty="0">
              <a:solidFill>
                <a:schemeClr val="bg1">
                  <a:lumMod val="95000"/>
                </a:schemeClr>
              </a:solidFill>
            </a:endParaRPr>
          </a:p>
        </p:txBody>
      </p:sp>
      <p:sp>
        <p:nvSpPr>
          <p:cNvPr id="5" name="TextBox 4">
            <a:extLst>
              <a:ext uri="{FF2B5EF4-FFF2-40B4-BE49-F238E27FC236}">
                <a16:creationId xmlns:a16="http://schemas.microsoft.com/office/drawing/2014/main" id="{34BE3A33-F0D7-D1FF-0715-917F2DBEA3B9}"/>
              </a:ext>
            </a:extLst>
          </p:cNvPr>
          <p:cNvSpPr txBox="1"/>
          <p:nvPr/>
        </p:nvSpPr>
        <p:spPr>
          <a:xfrm>
            <a:off x="1944415" y="82756"/>
            <a:ext cx="8807668" cy="461665"/>
          </a:xfrm>
          <a:prstGeom prst="rect">
            <a:avLst/>
          </a:prstGeom>
          <a:noFill/>
        </p:spPr>
        <p:txBody>
          <a:bodyPr wrap="square" rtlCol="0">
            <a:spAutoFit/>
          </a:bodyPr>
          <a:lstStyle/>
          <a:p>
            <a:r>
              <a:rPr lang="en-US" sz="2400" b="1" dirty="0">
                <a:solidFill>
                  <a:srgbClr val="C00000"/>
                </a:solidFill>
              </a:rPr>
              <a:t>USACE TRACT 3242FP (Parcel 30-12-0001-0151-0000)</a:t>
            </a:r>
          </a:p>
        </p:txBody>
      </p:sp>
      <p:sp>
        <p:nvSpPr>
          <p:cNvPr id="2" name="Speech Bubble: Rectangle 1">
            <a:extLst>
              <a:ext uri="{FF2B5EF4-FFF2-40B4-BE49-F238E27FC236}">
                <a16:creationId xmlns:a16="http://schemas.microsoft.com/office/drawing/2014/main" id="{2C245890-84AC-6D09-C093-F1E03452820D}"/>
              </a:ext>
            </a:extLst>
          </p:cNvPr>
          <p:cNvSpPr/>
          <p:nvPr/>
        </p:nvSpPr>
        <p:spPr>
          <a:xfrm>
            <a:off x="6599736" y="747722"/>
            <a:ext cx="4950374" cy="1595428"/>
          </a:xfrm>
          <a:prstGeom prst="wedgeRectCallout">
            <a:avLst>
              <a:gd name="adj1" fmla="val -52416"/>
              <a:gd name="adj2" fmla="val 99830"/>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dirty="0">
                <a:solidFill>
                  <a:schemeClr val="tx1"/>
                </a:solidFill>
              </a:rPr>
              <a:t>For </a:t>
            </a:r>
            <a:r>
              <a:rPr lang="en-US" sz="1600" dirty="0">
                <a:solidFill>
                  <a:srgbClr val="0000FF"/>
                </a:solidFill>
                <a:hlinkClick r:id="rId3">
                  <a:extLst>
                    <a:ext uri="{A12FA001-AC4F-418D-AE19-62706E023703}">
                      <ahyp:hlinkClr xmlns:ahyp="http://schemas.microsoft.com/office/drawing/2018/hyperlinkcolor" val="tx"/>
                    </a:ext>
                  </a:extLst>
                </a:hlinkClick>
              </a:rPr>
              <a:t>Structure 3242FP</a:t>
            </a:r>
            <a:r>
              <a:rPr lang="en-US" sz="1600" dirty="0"/>
              <a:t> </a:t>
            </a:r>
            <a:r>
              <a:rPr lang="en-US" sz="1600" dirty="0">
                <a:solidFill>
                  <a:schemeClr val="tx1"/>
                </a:solidFill>
              </a:rPr>
              <a:t>on 415 Mingo Street in </a:t>
            </a:r>
            <a:r>
              <a:rPr lang="en-US" sz="1600" dirty="0">
                <a:solidFill>
                  <a:srgbClr val="0000FF"/>
                </a:solidFill>
                <a:hlinkClick r:id="rId4">
                  <a:extLst>
                    <a:ext uri="{A12FA001-AC4F-418D-AE19-62706E023703}">
                      <ahyp:hlinkClr xmlns:ahyp="http://schemas.microsoft.com/office/drawing/2018/hyperlinkcolor" val="tx"/>
                    </a:ext>
                  </a:extLst>
                </a:hlinkClick>
              </a:rPr>
              <a:t>news article</a:t>
            </a:r>
            <a:r>
              <a:rPr lang="en-US" sz="1600" dirty="0">
                <a:solidFill>
                  <a:schemeClr val="tx1"/>
                </a:solidFill>
              </a:rPr>
              <a:t>, the FEMA </a:t>
            </a:r>
            <a:r>
              <a:rPr lang="en-US" sz="1600" b="1" dirty="0">
                <a:solidFill>
                  <a:schemeClr val="tx1"/>
                </a:solidFill>
              </a:rPr>
              <a:t>100-yr flood elevation </a:t>
            </a:r>
            <a:r>
              <a:rPr lang="en-US" sz="1600" dirty="0">
                <a:solidFill>
                  <a:schemeClr val="tx1"/>
                </a:solidFill>
              </a:rPr>
              <a:t>is </a:t>
            </a:r>
            <a:r>
              <a:rPr lang="en-US" sz="1600" b="1" dirty="0">
                <a:solidFill>
                  <a:schemeClr val="tx1"/>
                </a:solidFill>
              </a:rPr>
              <a:t>626.8 ft. </a:t>
            </a:r>
            <a:r>
              <a:rPr lang="en-US" sz="1600" dirty="0">
                <a:solidFill>
                  <a:schemeClr val="tx1"/>
                </a:solidFill>
              </a:rPr>
              <a:t>(NAVD88), while the April 1977 (HWM) flood elevation (</a:t>
            </a:r>
            <a:r>
              <a:rPr lang="en-US" sz="1600" dirty="0">
                <a:solidFill>
                  <a:srgbClr val="0000FF"/>
                </a:solidFill>
                <a:hlinkClick r:id="rId5">
                  <a:extLst>
                    <a:ext uri="{A12FA001-AC4F-418D-AE19-62706E023703}">
                      <ahyp:hlinkClr xmlns:ahyp="http://schemas.microsoft.com/office/drawing/2018/hyperlinkcolor" val="tx"/>
                    </a:ext>
                  </a:extLst>
                </a:hlinkClick>
              </a:rPr>
              <a:t>Appendix C</a:t>
            </a:r>
            <a:r>
              <a:rPr lang="en-US" sz="1600" dirty="0">
                <a:solidFill>
                  <a:schemeClr val="tx1"/>
                </a:solidFill>
              </a:rPr>
              <a:t>) is 628.5 ft. (NGVD29), or after a NGVD29 to NAVD88 </a:t>
            </a:r>
            <a:r>
              <a:rPr lang="en-US" sz="1600" dirty="0">
                <a:solidFill>
                  <a:srgbClr val="0000FF"/>
                </a:solidFill>
                <a:hlinkClick r:id="rId6">
                  <a:extLst>
                    <a:ext uri="{A12FA001-AC4F-418D-AE19-62706E023703}">
                      <ahyp:hlinkClr xmlns:ahyp="http://schemas.microsoft.com/office/drawing/2018/hyperlinkcolor" val="tx"/>
                    </a:ext>
                  </a:extLst>
                </a:hlinkClick>
              </a:rPr>
              <a:t>vertical datum conversion</a:t>
            </a:r>
            <a:r>
              <a:rPr lang="en-US" sz="1600" dirty="0">
                <a:solidFill>
                  <a:schemeClr val="tx1"/>
                </a:solidFill>
              </a:rPr>
              <a:t>, the </a:t>
            </a:r>
            <a:r>
              <a:rPr lang="en-US" sz="1600" b="1" dirty="0">
                <a:solidFill>
                  <a:schemeClr val="tx1"/>
                </a:solidFill>
              </a:rPr>
              <a:t>1977 high-water mark </a:t>
            </a:r>
            <a:r>
              <a:rPr lang="en-US" sz="1600" dirty="0">
                <a:solidFill>
                  <a:schemeClr val="tx1"/>
                </a:solidFill>
              </a:rPr>
              <a:t>is </a:t>
            </a:r>
            <a:r>
              <a:rPr lang="en-US" sz="1600" b="1" dirty="0">
                <a:solidFill>
                  <a:schemeClr val="tx1"/>
                </a:solidFill>
              </a:rPr>
              <a:t>627.8 ft</a:t>
            </a:r>
            <a:r>
              <a:rPr lang="en-US" sz="1600" dirty="0">
                <a:solidFill>
                  <a:schemeClr val="tx1"/>
                </a:solidFill>
              </a:rPr>
              <a:t>. (NAVD88). </a:t>
            </a:r>
            <a:endParaRPr lang="en-US" sz="1600" dirty="0"/>
          </a:p>
        </p:txBody>
      </p:sp>
      <p:sp>
        <p:nvSpPr>
          <p:cNvPr id="3" name="TextBox 2">
            <a:extLst>
              <a:ext uri="{FF2B5EF4-FFF2-40B4-BE49-F238E27FC236}">
                <a16:creationId xmlns:a16="http://schemas.microsoft.com/office/drawing/2014/main" id="{FE2EDC2E-84B8-7A24-0E4D-C72C818E6031}"/>
              </a:ext>
            </a:extLst>
          </p:cNvPr>
          <p:cNvSpPr txBox="1"/>
          <p:nvPr/>
        </p:nvSpPr>
        <p:spPr>
          <a:xfrm>
            <a:off x="4208631" y="821420"/>
            <a:ext cx="2170388" cy="369332"/>
          </a:xfrm>
          <a:prstGeom prst="rect">
            <a:avLst/>
          </a:prstGeom>
          <a:solidFill>
            <a:schemeClr val="bg1"/>
          </a:solidFill>
        </p:spPr>
        <p:txBody>
          <a:bodyPr wrap="square" rtlCol="0">
            <a:spAutoFit/>
          </a:bodyPr>
          <a:lstStyle/>
          <a:p>
            <a:r>
              <a:rPr lang="en-US" b="1" dirty="0">
                <a:solidFill>
                  <a:srgbClr val="0000FF"/>
                </a:solidFill>
                <a:hlinkClick r:id="rId7">
                  <a:extLst>
                    <a:ext uri="{A12FA001-AC4F-418D-AE19-62706E023703}">
                      <ahyp:hlinkClr xmlns:ahyp="http://schemas.microsoft.com/office/drawing/2018/hyperlinkcolor" val="tx"/>
                    </a:ext>
                  </a:extLst>
                </a:hlinkClick>
              </a:rPr>
              <a:t>WV Flood Tool Link</a:t>
            </a:r>
            <a:endParaRPr lang="en-US" b="1" dirty="0">
              <a:solidFill>
                <a:srgbClr val="0000FF"/>
              </a:solidFill>
            </a:endParaRPr>
          </a:p>
        </p:txBody>
      </p:sp>
      <p:sp>
        <p:nvSpPr>
          <p:cNvPr id="6" name="TextBox 5">
            <a:extLst>
              <a:ext uri="{FF2B5EF4-FFF2-40B4-BE49-F238E27FC236}">
                <a16:creationId xmlns:a16="http://schemas.microsoft.com/office/drawing/2014/main" id="{47883790-D1A8-DFA9-4FCA-D74AC14DD50F}"/>
              </a:ext>
            </a:extLst>
          </p:cNvPr>
          <p:cNvSpPr txBox="1"/>
          <p:nvPr/>
        </p:nvSpPr>
        <p:spPr>
          <a:xfrm>
            <a:off x="4414690" y="1465008"/>
            <a:ext cx="1671484" cy="230832"/>
          </a:xfrm>
          <a:prstGeom prst="rect">
            <a:avLst/>
          </a:prstGeom>
          <a:solidFill>
            <a:schemeClr val="bg1"/>
          </a:solidFill>
        </p:spPr>
        <p:txBody>
          <a:bodyPr wrap="square" rtlCol="0">
            <a:spAutoFit/>
          </a:bodyPr>
          <a:lstStyle/>
          <a:p>
            <a:r>
              <a:rPr lang="en-US" sz="900" dirty="0"/>
              <a:t>415 Mingo St., Kermit, WV</a:t>
            </a:r>
          </a:p>
        </p:txBody>
      </p:sp>
    </p:spTree>
    <p:extLst>
      <p:ext uri="{BB962C8B-B14F-4D97-AF65-F5344CB8AC3E}">
        <p14:creationId xmlns:p14="http://schemas.microsoft.com/office/powerpoint/2010/main" val="418132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9B6AF2-26E2-9F39-9186-4E882150EE8E}"/>
              </a:ext>
            </a:extLst>
          </p:cNvPr>
          <p:cNvSpPr txBox="1"/>
          <p:nvPr/>
        </p:nvSpPr>
        <p:spPr>
          <a:xfrm>
            <a:off x="4062247" y="471497"/>
            <a:ext cx="4298731" cy="369332"/>
          </a:xfrm>
          <a:prstGeom prst="rect">
            <a:avLst/>
          </a:prstGeom>
          <a:noFill/>
        </p:spPr>
        <p:txBody>
          <a:bodyPr wrap="square">
            <a:spAutoFit/>
          </a:bodyPr>
          <a:lstStyle/>
          <a:p>
            <a:r>
              <a:rPr lang="pt-BR" dirty="0"/>
              <a:t>415 MINGO AVE, KERMIT, WV, 25674</a:t>
            </a:r>
            <a:endParaRPr lang="en-US" dirty="0"/>
          </a:p>
        </p:txBody>
      </p:sp>
      <p:sp>
        <p:nvSpPr>
          <p:cNvPr id="5" name="TextBox 4">
            <a:extLst>
              <a:ext uri="{FF2B5EF4-FFF2-40B4-BE49-F238E27FC236}">
                <a16:creationId xmlns:a16="http://schemas.microsoft.com/office/drawing/2014/main" id="{7A8E57E3-C83A-1A35-062E-C4C0AA8585E9}"/>
              </a:ext>
            </a:extLst>
          </p:cNvPr>
          <p:cNvSpPr txBox="1"/>
          <p:nvPr/>
        </p:nvSpPr>
        <p:spPr>
          <a:xfrm>
            <a:off x="1944415" y="82756"/>
            <a:ext cx="7437710" cy="461665"/>
          </a:xfrm>
          <a:prstGeom prst="rect">
            <a:avLst/>
          </a:prstGeom>
          <a:noFill/>
        </p:spPr>
        <p:txBody>
          <a:bodyPr wrap="square" rtlCol="0">
            <a:spAutoFit/>
          </a:bodyPr>
          <a:lstStyle/>
          <a:p>
            <a:r>
              <a:rPr lang="en-US" sz="2400" b="1" dirty="0">
                <a:solidFill>
                  <a:srgbClr val="C00000"/>
                </a:solidFill>
              </a:rPr>
              <a:t>USACE TRACT 3242FP (Parcel 30-12-0001-0151-0000)</a:t>
            </a:r>
          </a:p>
        </p:txBody>
      </p:sp>
      <p:pic>
        <p:nvPicPr>
          <p:cNvPr id="9" name="Picture 8">
            <a:extLst>
              <a:ext uri="{FF2B5EF4-FFF2-40B4-BE49-F238E27FC236}">
                <a16:creationId xmlns:a16="http://schemas.microsoft.com/office/drawing/2014/main" id="{33C1C3E9-0E14-FF3A-F4D6-82C2562B25E3}"/>
              </a:ext>
            </a:extLst>
          </p:cNvPr>
          <p:cNvPicPr>
            <a:picLocks noChangeAspect="1"/>
          </p:cNvPicPr>
          <p:nvPr/>
        </p:nvPicPr>
        <p:blipFill>
          <a:blip r:embed="rId2"/>
          <a:stretch>
            <a:fillRect/>
          </a:stretch>
        </p:blipFill>
        <p:spPr>
          <a:xfrm>
            <a:off x="1056512" y="840829"/>
            <a:ext cx="9801988" cy="5720673"/>
          </a:xfrm>
          <a:prstGeom prst="rect">
            <a:avLst/>
          </a:prstGeom>
        </p:spPr>
      </p:pic>
    </p:spTree>
    <p:extLst>
      <p:ext uri="{BB962C8B-B14F-4D97-AF65-F5344CB8AC3E}">
        <p14:creationId xmlns:p14="http://schemas.microsoft.com/office/powerpoint/2010/main" val="378370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030A5-3A68-CD34-D3EA-54E72205148D}"/>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6A78379E-8B78-8FC9-7C3E-5EBD7C50B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63" y="3676281"/>
            <a:ext cx="3755615" cy="28147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173177-D9E8-30E7-5E0B-4CA89D7E9022}"/>
              </a:ext>
            </a:extLst>
          </p:cNvPr>
          <p:cNvSpPr txBox="1"/>
          <p:nvPr/>
        </p:nvSpPr>
        <p:spPr>
          <a:xfrm>
            <a:off x="4062247" y="471497"/>
            <a:ext cx="4298731" cy="369332"/>
          </a:xfrm>
          <a:prstGeom prst="rect">
            <a:avLst/>
          </a:prstGeom>
          <a:noFill/>
        </p:spPr>
        <p:txBody>
          <a:bodyPr wrap="square">
            <a:spAutoFit/>
          </a:bodyPr>
          <a:lstStyle/>
          <a:p>
            <a:r>
              <a:rPr lang="pt-BR" dirty="0"/>
              <a:t>415 MINGO AVE, KERMIT, WV, 25674</a:t>
            </a:r>
            <a:endParaRPr lang="en-US" dirty="0"/>
          </a:p>
        </p:txBody>
      </p:sp>
      <p:sp>
        <p:nvSpPr>
          <p:cNvPr id="8" name="TextBox 7">
            <a:extLst>
              <a:ext uri="{FF2B5EF4-FFF2-40B4-BE49-F238E27FC236}">
                <a16:creationId xmlns:a16="http://schemas.microsoft.com/office/drawing/2014/main" id="{6295FAF4-6A52-248D-3DE6-AE25E1AF7AB7}"/>
              </a:ext>
            </a:extLst>
          </p:cNvPr>
          <p:cNvSpPr txBox="1"/>
          <p:nvPr/>
        </p:nvSpPr>
        <p:spPr>
          <a:xfrm>
            <a:off x="1944415" y="82756"/>
            <a:ext cx="8807668" cy="461665"/>
          </a:xfrm>
          <a:prstGeom prst="rect">
            <a:avLst/>
          </a:prstGeom>
          <a:noFill/>
        </p:spPr>
        <p:txBody>
          <a:bodyPr wrap="square" rtlCol="0">
            <a:spAutoFit/>
          </a:bodyPr>
          <a:lstStyle/>
          <a:p>
            <a:r>
              <a:rPr lang="en-US" sz="2400" b="1" dirty="0">
                <a:solidFill>
                  <a:srgbClr val="C00000"/>
                </a:solidFill>
              </a:rPr>
              <a:t>USACE TRACT 3242FP (Parcel 30-12-0001-0151-0000)</a:t>
            </a:r>
          </a:p>
        </p:txBody>
      </p:sp>
      <p:pic>
        <p:nvPicPr>
          <p:cNvPr id="9" name="Picture 8">
            <a:extLst>
              <a:ext uri="{FF2B5EF4-FFF2-40B4-BE49-F238E27FC236}">
                <a16:creationId xmlns:a16="http://schemas.microsoft.com/office/drawing/2014/main" id="{39480C53-4DC0-B964-B813-45EC99D0F0B7}"/>
              </a:ext>
            </a:extLst>
          </p:cNvPr>
          <p:cNvPicPr>
            <a:picLocks noChangeAspect="1"/>
          </p:cNvPicPr>
          <p:nvPr/>
        </p:nvPicPr>
        <p:blipFill>
          <a:blip r:embed="rId3"/>
          <a:stretch>
            <a:fillRect/>
          </a:stretch>
        </p:blipFill>
        <p:spPr>
          <a:xfrm>
            <a:off x="151125" y="1697296"/>
            <a:ext cx="3925575" cy="2945412"/>
          </a:xfrm>
          <a:prstGeom prst="rect">
            <a:avLst/>
          </a:prstGeom>
        </p:spPr>
      </p:pic>
      <p:sp>
        <p:nvSpPr>
          <p:cNvPr id="10" name="TextBox 9">
            <a:extLst>
              <a:ext uri="{FF2B5EF4-FFF2-40B4-BE49-F238E27FC236}">
                <a16:creationId xmlns:a16="http://schemas.microsoft.com/office/drawing/2014/main" id="{1875FC5E-779B-91D5-0221-968E0A7CA665}"/>
              </a:ext>
            </a:extLst>
          </p:cNvPr>
          <p:cNvSpPr txBox="1"/>
          <p:nvPr/>
        </p:nvSpPr>
        <p:spPr>
          <a:xfrm>
            <a:off x="151126" y="1228437"/>
            <a:ext cx="3925574" cy="523220"/>
          </a:xfrm>
          <a:prstGeom prst="rect">
            <a:avLst/>
          </a:prstGeom>
          <a:solidFill>
            <a:srgbClr val="FFFF00"/>
          </a:solidFill>
        </p:spPr>
        <p:txBody>
          <a:bodyPr wrap="square" rtlCol="0">
            <a:spAutoFit/>
          </a:bodyPr>
          <a:lstStyle/>
          <a:p>
            <a:pPr algn="ctr"/>
            <a:r>
              <a:rPr lang="en-US" sz="1400" dirty="0"/>
              <a:t>USACE Section 202 picture of Floodproofed </a:t>
            </a:r>
            <a:r>
              <a:rPr lang="en-US" sz="1400" b="1" dirty="0">
                <a:solidFill>
                  <a:srgbClr val="0000FF"/>
                </a:solidFill>
                <a:hlinkClick r:id="rId4">
                  <a:extLst>
                    <a:ext uri="{A12FA001-AC4F-418D-AE19-62706E023703}">
                      <ahyp:hlinkClr xmlns:ahyp="http://schemas.microsoft.com/office/drawing/2018/hyperlinkcolor" val="tx"/>
                    </a:ext>
                  </a:extLst>
                </a:hlinkClick>
              </a:rPr>
              <a:t>Structure 3242FP</a:t>
            </a:r>
            <a:r>
              <a:rPr lang="en-US" sz="1400" b="1" dirty="0"/>
              <a:t> </a:t>
            </a:r>
            <a:r>
              <a:rPr lang="en-US" sz="1400" dirty="0"/>
              <a:t>taken </a:t>
            </a:r>
            <a:r>
              <a:rPr lang="en-US" sz="1400" b="1" dirty="0"/>
              <a:t>July 2006</a:t>
            </a:r>
          </a:p>
        </p:txBody>
      </p:sp>
      <p:pic>
        <p:nvPicPr>
          <p:cNvPr id="12" name="Picture 11">
            <a:extLst>
              <a:ext uri="{FF2B5EF4-FFF2-40B4-BE49-F238E27FC236}">
                <a16:creationId xmlns:a16="http://schemas.microsoft.com/office/drawing/2014/main" id="{09F7D214-F14F-574C-B315-C8F6CA640BCB}"/>
              </a:ext>
            </a:extLst>
          </p:cNvPr>
          <p:cNvPicPr>
            <a:picLocks noChangeAspect="1"/>
          </p:cNvPicPr>
          <p:nvPr/>
        </p:nvPicPr>
        <p:blipFill>
          <a:blip r:embed="rId5"/>
          <a:stretch>
            <a:fillRect/>
          </a:stretch>
        </p:blipFill>
        <p:spPr>
          <a:xfrm>
            <a:off x="4511956" y="897637"/>
            <a:ext cx="6671494" cy="2662932"/>
          </a:xfrm>
          <a:prstGeom prst="rect">
            <a:avLst/>
          </a:prstGeom>
        </p:spPr>
      </p:pic>
      <p:sp>
        <p:nvSpPr>
          <p:cNvPr id="15" name="TextBox 14">
            <a:extLst>
              <a:ext uri="{FF2B5EF4-FFF2-40B4-BE49-F238E27FC236}">
                <a16:creationId xmlns:a16="http://schemas.microsoft.com/office/drawing/2014/main" id="{3C2A3FF0-A321-6A6C-C4B2-61F6D9A82343}"/>
              </a:ext>
            </a:extLst>
          </p:cNvPr>
          <p:cNvSpPr txBox="1"/>
          <p:nvPr/>
        </p:nvSpPr>
        <p:spPr>
          <a:xfrm>
            <a:off x="4511955" y="909319"/>
            <a:ext cx="2546069" cy="307777"/>
          </a:xfrm>
          <a:prstGeom prst="rect">
            <a:avLst/>
          </a:prstGeom>
          <a:solidFill>
            <a:srgbClr val="FFFF00"/>
          </a:solidFill>
        </p:spPr>
        <p:txBody>
          <a:bodyPr wrap="square" rtlCol="0">
            <a:spAutoFit/>
          </a:bodyPr>
          <a:lstStyle/>
          <a:p>
            <a:pPr algn="ctr"/>
            <a:r>
              <a:rPr lang="en-US" sz="1400" b="1" dirty="0">
                <a:solidFill>
                  <a:srgbClr val="0000FF"/>
                </a:solidFill>
                <a:hlinkClick r:id="rId6">
                  <a:extLst>
                    <a:ext uri="{A12FA001-AC4F-418D-AE19-62706E023703}">
                      <ahyp:hlinkClr xmlns:ahyp="http://schemas.microsoft.com/office/drawing/2018/hyperlinkcolor" val="tx"/>
                    </a:ext>
                  </a:extLst>
                </a:hlinkClick>
              </a:rPr>
              <a:t>Google Street View</a:t>
            </a:r>
            <a:r>
              <a:rPr lang="en-US" sz="1400" b="1" dirty="0">
                <a:solidFill>
                  <a:srgbClr val="0000FF"/>
                </a:solidFill>
              </a:rPr>
              <a:t> </a:t>
            </a:r>
            <a:r>
              <a:rPr lang="en-US" sz="1400" b="1" dirty="0"/>
              <a:t>July 2023</a:t>
            </a:r>
          </a:p>
        </p:txBody>
      </p:sp>
      <p:sp>
        <p:nvSpPr>
          <p:cNvPr id="19" name="TextBox 18">
            <a:extLst>
              <a:ext uri="{FF2B5EF4-FFF2-40B4-BE49-F238E27FC236}">
                <a16:creationId xmlns:a16="http://schemas.microsoft.com/office/drawing/2014/main" id="{66A81C62-7194-BFFE-77C8-396407F37960}"/>
              </a:ext>
            </a:extLst>
          </p:cNvPr>
          <p:cNvSpPr txBox="1"/>
          <p:nvPr/>
        </p:nvSpPr>
        <p:spPr>
          <a:xfrm>
            <a:off x="4605363" y="6232614"/>
            <a:ext cx="3755615" cy="307777"/>
          </a:xfrm>
          <a:prstGeom prst="rect">
            <a:avLst/>
          </a:prstGeom>
          <a:solidFill>
            <a:srgbClr val="FFFF00"/>
          </a:solidFill>
        </p:spPr>
        <p:txBody>
          <a:bodyPr wrap="square">
            <a:spAutoFit/>
          </a:bodyPr>
          <a:lstStyle/>
          <a:p>
            <a:r>
              <a:rPr lang="en-US" sz="1400" dirty="0">
                <a:solidFill>
                  <a:srgbClr val="0000FF"/>
                </a:solidFill>
                <a:hlinkClick r:id="rId7">
                  <a:extLst>
                    <a:ext uri="{A12FA001-AC4F-418D-AE19-62706E023703}">
                      <ahyp:hlinkClr xmlns:ahyp="http://schemas.microsoft.com/office/drawing/2018/hyperlinkcolor" val="tx"/>
                    </a:ext>
                  </a:extLst>
                </a:hlinkClick>
              </a:rPr>
              <a:t>News article</a:t>
            </a:r>
            <a:r>
              <a:rPr lang="en-US" sz="1400" dirty="0">
                <a:solidFill>
                  <a:srgbClr val="0000FF"/>
                </a:solidFill>
              </a:rPr>
              <a:t> </a:t>
            </a:r>
            <a:r>
              <a:rPr lang="en-US" sz="1400" dirty="0"/>
              <a:t>picture of </a:t>
            </a:r>
            <a:r>
              <a:rPr lang="en-US" sz="1400" b="1" dirty="0"/>
              <a:t>February 2025</a:t>
            </a:r>
            <a:r>
              <a:rPr lang="en-US" sz="1400" dirty="0"/>
              <a:t> flooding</a:t>
            </a:r>
          </a:p>
        </p:txBody>
      </p:sp>
      <p:sp>
        <p:nvSpPr>
          <p:cNvPr id="20" name="Explosion: 14 Points 19">
            <a:extLst>
              <a:ext uri="{FF2B5EF4-FFF2-40B4-BE49-F238E27FC236}">
                <a16:creationId xmlns:a16="http://schemas.microsoft.com/office/drawing/2014/main" id="{446367F3-CDA0-2094-3369-A0C2FDEF887F}"/>
              </a:ext>
            </a:extLst>
          </p:cNvPr>
          <p:cNvSpPr/>
          <p:nvPr/>
        </p:nvSpPr>
        <p:spPr>
          <a:xfrm>
            <a:off x="8543926" y="3726472"/>
            <a:ext cx="3200400" cy="2626605"/>
          </a:xfrm>
          <a:prstGeom prst="irregularSeal2">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2025 Flooding of Structure </a:t>
            </a:r>
            <a:r>
              <a:rPr lang="en-US" dirty="0">
                <a:solidFill>
                  <a:srgbClr val="0000FF"/>
                </a:solidFill>
                <a:highlight>
                  <a:srgbClr val="00FFFF"/>
                </a:highlight>
                <a:hlinkClick r:id="rId4">
                  <a:extLst>
                    <a:ext uri="{A12FA001-AC4F-418D-AE19-62706E023703}">
                      <ahyp:hlinkClr xmlns:ahyp="http://schemas.microsoft.com/office/drawing/2018/hyperlinkcolor" val="tx"/>
                    </a:ext>
                  </a:extLst>
                </a:hlinkClick>
              </a:rPr>
              <a:t>3242FP</a:t>
            </a:r>
            <a:endParaRPr lang="en-US" dirty="0">
              <a:solidFill>
                <a:srgbClr val="0000FF"/>
              </a:solidFill>
              <a:highlight>
                <a:srgbClr val="00FFFF"/>
              </a:highlight>
            </a:endParaRPr>
          </a:p>
        </p:txBody>
      </p:sp>
    </p:spTree>
    <p:extLst>
      <p:ext uri="{BB962C8B-B14F-4D97-AF65-F5344CB8AC3E}">
        <p14:creationId xmlns:p14="http://schemas.microsoft.com/office/powerpoint/2010/main" val="3949422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4264</TotalTime>
  <Words>600</Words>
  <Application>Microsoft Office PowerPoint</Application>
  <PresentationFormat>Widescreen</PresentationFormat>
  <Paragraphs>40</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Kurt Donaldson</dc:creator>
  <cp:lastModifiedBy>Kurt Donaldson</cp:lastModifiedBy>
  <cp:revision>6</cp:revision>
  <dcterms:created xsi:type="dcterms:W3CDTF">2025-02-18T17:29:34Z</dcterms:created>
  <dcterms:modified xsi:type="dcterms:W3CDTF">2025-02-21T16:37:44Z</dcterms:modified>
</cp:coreProperties>
</file>