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7" r:id="rId2"/>
    <p:sldId id="256" r:id="rId3"/>
    <p:sldId id="257" r:id="rId4"/>
    <p:sldId id="258" r:id="rId5"/>
    <p:sldId id="259" r:id="rId6"/>
    <p:sldId id="261" r:id="rId7"/>
    <p:sldId id="284" r:id="rId8"/>
    <p:sldId id="275" r:id="rId9"/>
    <p:sldId id="276" r:id="rId10"/>
    <p:sldId id="262" r:id="rId11"/>
    <p:sldId id="263" r:id="rId12"/>
    <p:sldId id="280" r:id="rId13"/>
    <p:sldId id="283" r:id="rId14"/>
    <p:sldId id="282" r:id="rId15"/>
    <p:sldId id="281" r:id="rId16"/>
    <p:sldId id="279" r:id="rId17"/>
    <p:sldId id="265" r:id="rId18"/>
    <p:sldId id="266" r:id="rId19"/>
    <p:sldId id="264" r:id="rId20"/>
    <p:sldId id="267" r:id="rId21"/>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97" d="100"/>
          <a:sy n="97" d="100"/>
        </p:scale>
        <p:origin x="28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39" tIns="46219" rIns="92439" bIns="46219"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39" tIns="46219" rIns="92439" bIns="46219" rtlCol="0"/>
          <a:lstStyle>
            <a:lvl1pPr algn="r">
              <a:defRPr sz="1200"/>
            </a:lvl1pPr>
          </a:lstStyle>
          <a:p>
            <a:fld id="{BC7D44A6-89F9-4080-9F4C-50189C0EF22B}" type="datetimeFigureOut">
              <a:rPr lang="en-US" smtClean="0"/>
              <a:t>2/12/2025</a:t>
            </a:fld>
            <a:endParaRPr lang="en-US"/>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2439" tIns="46219" rIns="92439" bIns="46219" rtlCol="0" anchor="ctr"/>
          <a:lstStyle/>
          <a:p>
            <a:endParaRPr lang="en-US"/>
          </a:p>
        </p:txBody>
      </p:sp>
      <p:sp>
        <p:nvSpPr>
          <p:cNvPr id="5" name="Notes Placeholder 4"/>
          <p:cNvSpPr>
            <a:spLocks noGrp="1"/>
          </p:cNvSpPr>
          <p:nvPr>
            <p:ph type="body" sz="quarter" idx="3"/>
          </p:nvPr>
        </p:nvSpPr>
        <p:spPr>
          <a:xfrm>
            <a:off x="688182" y="4473893"/>
            <a:ext cx="5505450" cy="3660457"/>
          </a:xfrm>
          <a:prstGeom prst="rect">
            <a:avLst/>
          </a:prstGeom>
        </p:spPr>
        <p:txBody>
          <a:bodyPr vert="horz" lIns="92439" tIns="46219" rIns="92439"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39" tIns="46219" rIns="92439" bIns="4621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39" tIns="46219" rIns="92439" bIns="46219" rtlCol="0" anchor="b"/>
          <a:lstStyle>
            <a:lvl1pPr algn="r">
              <a:defRPr sz="1200"/>
            </a:lvl1pPr>
          </a:lstStyle>
          <a:p>
            <a:fld id="{ADD0B446-129D-4E20-9873-C985B42B6BBF}" type="slidenum">
              <a:rPr lang="en-US" smtClean="0"/>
              <a:t>‹#›</a:t>
            </a:fld>
            <a:endParaRPr lang="en-US"/>
          </a:p>
        </p:txBody>
      </p:sp>
    </p:spTree>
    <p:extLst>
      <p:ext uri="{BB962C8B-B14F-4D97-AF65-F5344CB8AC3E}">
        <p14:creationId xmlns:p14="http://schemas.microsoft.com/office/powerpoint/2010/main" val="3302771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0B446-129D-4E20-9873-C985B42B6BBF}" type="slidenum">
              <a:rPr lang="en-US" smtClean="0"/>
              <a:t>1</a:t>
            </a:fld>
            <a:endParaRPr lang="en-US"/>
          </a:p>
        </p:txBody>
      </p:sp>
    </p:spTree>
    <p:extLst>
      <p:ext uri="{BB962C8B-B14F-4D97-AF65-F5344CB8AC3E}">
        <p14:creationId xmlns:p14="http://schemas.microsoft.com/office/powerpoint/2010/main" val="350047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62EC5-8CEF-C74C-A13B-5058534D1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28524-04C2-7B90-0A17-8C72BEE6AA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40945E-E50F-2414-C3AD-A964249DE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2E243F-5519-D291-191C-AC51D583826A}"/>
              </a:ext>
            </a:extLst>
          </p:cNvPr>
          <p:cNvSpPr>
            <a:spLocks noGrp="1"/>
          </p:cNvSpPr>
          <p:nvPr>
            <p:ph type="sldNum" sz="quarter" idx="5"/>
          </p:nvPr>
        </p:nvSpPr>
        <p:spPr/>
        <p:txBody>
          <a:bodyPr/>
          <a:lstStyle/>
          <a:p>
            <a:fld id="{ADD0B446-129D-4E20-9873-C985B42B6BBF}" type="slidenum">
              <a:rPr lang="en-US" smtClean="0"/>
              <a:t>12</a:t>
            </a:fld>
            <a:endParaRPr lang="en-US"/>
          </a:p>
        </p:txBody>
      </p:sp>
    </p:spTree>
    <p:extLst>
      <p:ext uri="{BB962C8B-B14F-4D97-AF65-F5344CB8AC3E}">
        <p14:creationId xmlns:p14="http://schemas.microsoft.com/office/powerpoint/2010/main" val="128451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F7B5C-E7B9-9819-692C-94E0463DC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A101F7-1BE9-6710-0362-680F8494D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60E4B-853D-0EA2-8DAA-09A4CFE304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231C82-7B9E-1AA8-FCD0-C9D3755A11CD}"/>
              </a:ext>
            </a:extLst>
          </p:cNvPr>
          <p:cNvSpPr>
            <a:spLocks noGrp="1"/>
          </p:cNvSpPr>
          <p:nvPr>
            <p:ph type="sldNum" sz="quarter" idx="5"/>
          </p:nvPr>
        </p:nvSpPr>
        <p:spPr/>
        <p:txBody>
          <a:bodyPr/>
          <a:lstStyle/>
          <a:p>
            <a:fld id="{ADD0B446-129D-4E20-9873-C985B42B6BBF}" type="slidenum">
              <a:rPr lang="en-US" smtClean="0"/>
              <a:t>13</a:t>
            </a:fld>
            <a:endParaRPr lang="en-US"/>
          </a:p>
        </p:txBody>
      </p:sp>
    </p:spTree>
    <p:extLst>
      <p:ext uri="{BB962C8B-B14F-4D97-AF65-F5344CB8AC3E}">
        <p14:creationId xmlns:p14="http://schemas.microsoft.com/office/powerpoint/2010/main" val="143489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A4823-7F5C-0D86-752F-FA552BAC9E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BB5B9-7952-54B7-E359-2198BF16CD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640AF-A718-3499-8624-D17C8DA7E3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5C008D-AD72-5455-4C19-D16525D885A6}"/>
              </a:ext>
            </a:extLst>
          </p:cNvPr>
          <p:cNvSpPr>
            <a:spLocks noGrp="1"/>
          </p:cNvSpPr>
          <p:nvPr>
            <p:ph type="sldNum" sz="quarter" idx="5"/>
          </p:nvPr>
        </p:nvSpPr>
        <p:spPr/>
        <p:txBody>
          <a:bodyPr/>
          <a:lstStyle/>
          <a:p>
            <a:fld id="{ADD0B446-129D-4E20-9873-C985B42B6BBF}" type="slidenum">
              <a:rPr lang="en-US" smtClean="0"/>
              <a:t>14</a:t>
            </a:fld>
            <a:endParaRPr lang="en-US"/>
          </a:p>
        </p:txBody>
      </p:sp>
    </p:spTree>
    <p:extLst>
      <p:ext uri="{BB962C8B-B14F-4D97-AF65-F5344CB8AC3E}">
        <p14:creationId xmlns:p14="http://schemas.microsoft.com/office/powerpoint/2010/main" val="1073827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786C9-86DF-B1FE-4F74-014B1F23A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33134-D037-011A-4134-FADAB452F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8AC023-03F6-01B5-BE22-0DF1F4D514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F73972-2930-2F6C-9A52-CC5D4472D9FC}"/>
              </a:ext>
            </a:extLst>
          </p:cNvPr>
          <p:cNvSpPr>
            <a:spLocks noGrp="1"/>
          </p:cNvSpPr>
          <p:nvPr>
            <p:ph type="sldNum" sz="quarter" idx="5"/>
          </p:nvPr>
        </p:nvSpPr>
        <p:spPr/>
        <p:txBody>
          <a:bodyPr/>
          <a:lstStyle/>
          <a:p>
            <a:fld id="{ADD0B446-129D-4E20-9873-C985B42B6BBF}" type="slidenum">
              <a:rPr lang="en-US" smtClean="0"/>
              <a:t>15</a:t>
            </a:fld>
            <a:endParaRPr lang="en-US"/>
          </a:p>
        </p:txBody>
      </p:sp>
    </p:spTree>
    <p:extLst>
      <p:ext uri="{BB962C8B-B14F-4D97-AF65-F5344CB8AC3E}">
        <p14:creationId xmlns:p14="http://schemas.microsoft.com/office/powerpoint/2010/main" val="2429367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A8355-BE65-8427-0737-A78AA7C56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8633F-D094-AC95-B9B9-9D4D546BC2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A3C81A-5DDE-83E1-B21C-1A09EEC45A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DD888E-02F0-401C-A39F-69C87A22B21E}"/>
              </a:ext>
            </a:extLst>
          </p:cNvPr>
          <p:cNvSpPr>
            <a:spLocks noGrp="1"/>
          </p:cNvSpPr>
          <p:nvPr>
            <p:ph type="sldNum" sz="quarter" idx="5"/>
          </p:nvPr>
        </p:nvSpPr>
        <p:spPr/>
        <p:txBody>
          <a:bodyPr/>
          <a:lstStyle/>
          <a:p>
            <a:fld id="{ADD0B446-129D-4E20-9873-C985B42B6BBF}" type="slidenum">
              <a:rPr lang="en-US" smtClean="0"/>
              <a:t>16</a:t>
            </a:fld>
            <a:endParaRPr lang="en-US"/>
          </a:p>
        </p:txBody>
      </p:sp>
    </p:spTree>
    <p:extLst>
      <p:ext uri="{BB962C8B-B14F-4D97-AF65-F5344CB8AC3E}">
        <p14:creationId xmlns:p14="http://schemas.microsoft.com/office/powerpoint/2010/main" val="2322461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0B446-129D-4E20-9873-C985B42B6BBF}" type="slidenum">
              <a:rPr lang="en-US" smtClean="0"/>
              <a:t>17</a:t>
            </a:fld>
            <a:endParaRPr lang="en-US"/>
          </a:p>
        </p:txBody>
      </p:sp>
    </p:spTree>
    <p:extLst>
      <p:ext uri="{BB962C8B-B14F-4D97-AF65-F5344CB8AC3E}">
        <p14:creationId xmlns:p14="http://schemas.microsoft.com/office/powerpoint/2010/main" val="142740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0B446-129D-4E20-9873-C985B42B6BBF}" type="slidenum">
              <a:rPr lang="en-US" smtClean="0"/>
              <a:t>18</a:t>
            </a:fld>
            <a:endParaRPr lang="en-US"/>
          </a:p>
        </p:txBody>
      </p:sp>
    </p:spTree>
    <p:extLst>
      <p:ext uri="{BB962C8B-B14F-4D97-AF65-F5344CB8AC3E}">
        <p14:creationId xmlns:p14="http://schemas.microsoft.com/office/powerpoint/2010/main" val="2742910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372FD-C609-BCE5-DFE2-231FEEF8E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EE9455-898B-92C4-98EC-3A9EB7FF59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80CCD5-E45C-5EFF-A76A-03B5BE5545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B8E42E-9807-3CC7-EA30-203AA7D5A41F}"/>
              </a:ext>
            </a:extLst>
          </p:cNvPr>
          <p:cNvSpPr>
            <a:spLocks noGrp="1"/>
          </p:cNvSpPr>
          <p:nvPr>
            <p:ph type="sldNum" sz="quarter" idx="5"/>
          </p:nvPr>
        </p:nvSpPr>
        <p:spPr/>
        <p:txBody>
          <a:bodyPr/>
          <a:lstStyle/>
          <a:p>
            <a:fld id="{ADD0B446-129D-4E20-9873-C985B42B6BBF}" type="slidenum">
              <a:rPr lang="en-US" smtClean="0"/>
              <a:t>19</a:t>
            </a:fld>
            <a:endParaRPr lang="en-US"/>
          </a:p>
        </p:txBody>
      </p:sp>
    </p:spTree>
    <p:extLst>
      <p:ext uri="{BB962C8B-B14F-4D97-AF65-F5344CB8AC3E}">
        <p14:creationId xmlns:p14="http://schemas.microsoft.com/office/powerpoint/2010/main" val="3401568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24921-192E-C756-BA11-4AEEEAFBE0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4936D-E18D-020E-A21D-632DF62C36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9F68D-5F7F-C866-BF72-FAD9221A3E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CDF9EE-0E2C-5AB2-83FB-579A78565880}"/>
              </a:ext>
            </a:extLst>
          </p:cNvPr>
          <p:cNvSpPr>
            <a:spLocks noGrp="1"/>
          </p:cNvSpPr>
          <p:nvPr>
            <p:ph type="sldNum" sz="quarter" idx="5"/>
          </p:nvPr>
        </p:nvSpPr>
        <p:spPr/>
        <p:txBody>
          <a:bodyPr/>
          <a:lstStyle/>
          <a:p>
            <a:fld id="{ADD0B446-129D-4E20-9873-C985B42B6BBF}" type="slidenum">
              <a:rPr lang="en-US" smtClean="0"/>
              <a:t>20</a:t>
            </a:fld>
            <a:endParaRPr lang="en-US"/>
          </a:p>
        </p:txBody>
      </p:sp>
    </p:spTree>
    <p:extLst>
      <p:ext uri="{BB962C8B-B14F-4D97-AF65-F5344CB8AC3E}">
        <p14:creationId xmlns:p14="http://schemas.microsoft.com/office/powerpoint/2010/main" val="558531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0B446-129D-4E20-9873-C985B42B6BBF}" type="slidenum">
              <a:rPr lang="en-US" smtClean="0"/>
              <a:t>3</a:t>
            </a:fld>
            <a:endParaRPr lang="en-US"/>
          </a:p>
        </p:txBody>
      </p:sp>
    </p:spTree>
    <p:extLst>
      <p:ext uri="{BB962C8B-B14F-4D97-AF65-F5344CB8AC3E}">
        <p14:creationId xmlns:p14="http://schemas.microsoft.com/office/powerpoint/2010/main" val="174412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0B446-129D-4E20-9873-C985B42B6BBF}" type="slidenum">
              <a:rPr lang="en-US" smtClean="0"/>
              <a:t>4</a:t>
            </a:fld>
            <a:endParaRPr lang="en-US"/>
          </a:p>
        </p:txBody>
      </p:sp>
    </p:spTree>
    <p:extLst>
      <p:ext uri="{BB962C8B-B14F-4D97-AF65-F5344CB8AC3E}">
        <p14:creationId xmlns:p14="http://schemas.microsoft.com/office/powerpoint/2010/main" val="3708390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6A437-96B4-07E6-ED3B-3EC7973E40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8BAB5-082D-5136-44EB-C21EF989E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5F8A03-1D8B-43AA-07C4-C72257E7EE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C0190F-1085-2303-113F-A23A1957B18A}"/>
              </a:ext>
            </a:extLst>
          </p:cNvPr>
          <p:cNvSpPr>
            <a:spLocks noGrp="1"/>
          </p:cNvSpPr>
          <p:nvPr>
            <p:ph type="sldNum" sz="quarter" idx="5"/>
          </p:nvPr>
        </p:nvSpPr>
        <p:spPr/>
        <p:txBody>
          <a:bodyPr/>
          <a:lstStyle/>
          <a:p>
            <a:fld id="{ADD0B446-129D-4E20-9873-C985B42B6BBF}" type="slidenum">
              <a:rPr lang="en-US" smtClean="0"/>
              <a:t>5</a:t>
            </a:fld>
            <a:endParaRPr lang="en-US"/>
          </a:p>
        </p:txBody>
      </p:sp>
    </p:spTree>
    <p:extLst>
      <p:ext uri="{BB962C8B-B14F-4D97-AF65-F5344CB8AC3E}">
        <p14:creationId xmlns:p14="http://schemas.microsoft.com/office/powerpoint/2010/main" val="2329877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11A57-5FBF-0A1B-3814-BDCC9FF47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ECB05-AB80-B061-44CD-25AD9A18C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8F6B7-F42B-1624-94A1-B689DA3ACC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8B8F57-9AA4-3FAB-64EC-22B717D70FE2}"/>
              </a:ext>
            </a:extLst>
          </p:cNvPr>
          <p:cNvSpPr>
            <a:spLocks noGrp="1"/>
          </p:cNvSpPr>
          <p:nvPr>
            <p:ph type="sldNum" sz="quarter" idx="5"/>
          </p:nvPr>
        </p:nvSpPr>
        <p:spPr/>
        <p:txBody>
          <a:bodyPr/>
          <a:lstStyle/>
          <a:p>
            <a:fld id="{ADD0B446-129D-4E20-9873-C985B42B6BBF}" type="slidenum">
              <a:rPr lang="en-US" smtClean="0"/>
              <a:t>6</a:t>
            </a:fld>
            <a:endParaRPr lang="en-US"/>
          </a:p>
        </p:txBody>
      </p:sp>
    </p:spTree>
    <p:extLst>
      <p:ext uri="{BB962C8B-B14F-4D97-AF65-F5344CB8AC3E}">
        <p14:creationId xmlns:p14="http://schemas.microsoft.com/office/powerpoint/2010/main" val="8246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E2DFC-A269-172A-3A7D-5A551F575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41678-AA77-FC31-0231-22A283593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07AF2-596B-D78C-A262-BCFA09556E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92EBD2-926A-6267-46E7-A68C8A774E24}"/>
              </a:ext>
            </a:extLst>
          </p:cNvPr>
          <p:cNvSpPr>
            <a:spLocks noGrp="1"/>
          </p:cNvSpPr>
          <p:nvPr>
            <p:ph type="sldNum" sz="quarter" idx="5"/>
          </p:nvPr>
        </p:nvSpPr>
        <p:spPr/>
        <p:txBody>
          <a:bodyPr/>
          <a:lstStyle/>
          <a:p>
            <a:fld id="{ADD0B446-129D-4E20-9873-C985B42B6BBF}" type="slidenum">
              <a:rPr lang="en-US" smtClean="0"/>
              <a:t>7</a:t>
            </a:fld>
            <a:endParaRPr lang="en-US"/>
          </a:p>
        </p:txBody>
      </p:sp>
    </p:spTree>
    <p:extLst>
      <p:ext uri="{BB962C8B-B14F-4D97-AF65-F5344CB8AC3E}">
        <p14:creationId xmlns:p14="http://schemas.microsoft.com/office/powerpoint/2010/main" val="3652244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5D18A-D99D-D2A6-2AFA-E77C2370A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2B97B4-3B8D-8427-0688-2C3DB239D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61A2D8-9AE5-375B-9411-9B04B7C70C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141AE0-7F9C-67E8-B0F5-49562AAB6F54}"/>
              </a:ext>
            </a:extLst>
          </p:cNvPr>
          <p:cNvSpPr>
            <a:spLocks noGrp="1"/>
          </p:cNvSpPr>
          <p:nvPr>
            <p:ph type="sldNum" sz="quarter" idx="5"/>
          </p:nvPr>
        </p:nvSpPr>
        <p:spPr/>
        <p:txBody>
          <a:bodyPr/>
          <a:lstStyle/>
          <a:p>
            <a:fld id="{ADD0B446-129D-4E20-9873-C985B42B6BBF}" type="slidenum">
              <a:rPr lang="en-US" smtClean="0"/>
              <a:t>8</a:t>
            </a:fld>
            <a:endParaRPr lang="en-US"/>
          </a:p>
        </p:txBody>
      </p:sp>
    </p:spTree>
    <p:extLst>
      <p:ext uri="{BB962C8B-B14F-4D97-AF65-F5344CB8AC3E}">
        <p14:creationId xmlns:p14="http://schemas.microsoft.com/office/powerpoint/2010/main" val="1639964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D0B446-129D-4E20-9873-C985B42B6BBF}" type="slidenum">
              <a:rPr lang="en-US" smtClean="0"/>
              <a:t>10</a:t>
            </a:fld>
            <a:endParaRPr lang="en-US"/>
          </a:p>
        </p:txBody>
      </p:sp>
    </p:spTree>
    <p:extLst>
      <p:ext uri="{BB962C8B-B14F-4D97-AF65-F5344CB8AC3E}">
        <p14:creationId xmlns:p14="http://schemas.microsoft.com/office/powerpoint/2010/main" val="2769221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8C03C-37C6-7A8B-E6D9-34B6BDEEE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72BAC9-B2B4-125A-4707-86025991F3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B22EE-ACDF-F57B-743C-A8D90C5291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32EFA2-BBDF-313D-88BD-6CBF886D0704}"/>
              </a:ext>
            </a:extLst>
          </p:cNvPr>
          <p:cNvSpPr>
            <a:spLocks noGrp="1"/>
          </p:cNvSpPr>
          <p:nvPr>
            <p:ph type="sldNum" sz="quarter" idx="5"/>
          </p:nvPr>
        </p:nvSpPr>
        <p:spPr/>
        <p:txBody>
          <a:bodyPr/>
          <a:lstStyle/>
          <a:p>
            <a:fld id="{ADD0B446-129D-4E20-9873-C985B42B6BBF}" type="slidenum">
              <a:rPr lang="en-US" smtClean="0"/>
              <a:t>11</a:t>
            </a:fld>
            <a:endParaRPr lang="en-US"/>
          </a:p>
        </p:txBody>
      </p:sp>
    </p:spTree>
    <p:extLst>
      <p:ext uri="{BB962C8B-B14F-4D97-AF65-F5344CB8AC3E}">
        <p14:creationId xmlns:p14="http://schemas.microsoft.com/office/powerpoint/2010/main" val="1080662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A91AB-5EAB-B196-82A7-C958660965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EEFB7A-8D8A-9915-D8DD-418F23ABD3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45BB7A-22A0-2507-D8C8-72630080A8AB}"/>
              </a:ext>
            </a:extLst>
          </p:cNvPr>
          <p:cNvSpPr>
            <a:spLocks noGrp="1"/>
          </p:cNvSpPr>
          <p:nvPr>
            <p:ph type="dt" sz="half" idx="10"/>
          </p:nvPr>
        </p:nvSpPr>
        <p:spPr/>
        <p:txBody>
          <a:bodyPr/>
          <a:lstStyle/>
          <a:p>
            <a:fld id="{F840D7CE-86E1-4BC8-87C8-A8E582F6C204}" type="datetimeFigureOut">
              <a:rPr lang="en-US" smtClean="0"/>
              <a:t>2/12/2025</a:t>
            </a:fld>
            <a:endParaRPr lang="en-US"/>
          </a:p>
        </p:txBody>
      </p:sp>
      <p:sp>
        <p:nvSpPr>
          <p:cNvPr id="5" name="Footer Placeholder 4">
            <a:extLst>
              <a:ext uri="{FF2B5EF4-FFF2-40B4-BE49-F238E27FC236}">
                <a16:creationId xmlns:a16="http://schemas.microsoft.com/office/drawing/2014/main" id="{1157B4CB-D0C9-5F6A-FDF6-DC342A5C8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B3ECC4-C5D8-5DCF-E3B9-AB1E60FD4D4D}"/>
              </a:ext>
            </a:extLst>
          </p:cNvPr>
          <p:cNvSpPr>
            <a:spLocks noGrp="1"/>
          </p:cNvSpPr>
          <p:nvPr>
            <p:ph type="sldNum" sz="quarter" idx="12"/>
          </p:nvPr>
        </p:nvSpPr>
        <p:spPr/>
        <p:txBody>
          <a:bodyPr/>
          <a:lstStyle/>
          <a:p>
            <a:fld id="{0A75A675-19FD-4853-A0D5-75077EB2573C}" type="slidenum">
              <a:rPr lang="en-US" smtClean="0"/>
              <a:t>‹#›</a:t>
            </a:fld>
            <a:endParaRPr lang="en-US"/>
          </a:p>
        </p:txBody>
      </p:sp>
    </p:spTree>
    <p:extLst>
      <p:ext uri="{BB962C8B-B14F-4D97-AF65-F5344CB8AC3E}">
        <p14:creationId xmlns:p14="http://schemas.microsoft.com/office/powerpoint/2010/main" val="1993137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80906-D238-B2AB-9D3C-15FB2F8B86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BA9B51-7835-6DD9-364E-46DC6AF890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554E47-B028-2F85-6B09-4F0D6923D64B}"/>
              </a:ext>
            </a:extLst>
          </p:cNvPr>
          <p:cNvSpPr>
            <a:spLocks noGrp="1"/>
          </p:cNvSpPr>
          <p:nvPr>
            <p:ph type="dt" sz="half" idx="10"/>
          </p:nvPr>
        </p:nvSpPr>
        <p:spPr/>
        <p:txBody>
          <a:bodyPr/>
          <a:lstStyle/>
          <a:p>
            <a:fld id="{F840D7CE-86E1-4BC8-87C8-A8E582F6C204}" type="datetimeFigureOut">
              <a:rPr lang="en-US" smtClean="0"/>
              <a:t>2/12/2025</a:t>
            </a:fld>
            <a:endParaRPr lang="en-US"/>
          </a:p>
        </p:txBody>
      </p:sp>
      <p:sp>
        <p:nvSpPr>
          <p:cNvPr id="5" name="Footer Placeholder 4">
            <a:extLst>
              <a:ext uri="{FF2B5EF4-FFF2-40B4-BE49-F238E27FC236}">
                <a16:creationId xmlns:a16="http://schemas.microsoft.com/office/drawing/2014/main" id="{0BBA3D35-FD7D-8008-6BE5-5AC66362D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A7646-A86A-0086-7B0E-89C5F8B02162}"/>
              </a:ext>
            </a:extLst>
          </p:cNvPr>
          <p:cNvSpPr>
            <a:spLocks noGrp="1"/>
          </p:cNvSpPr>
          <p:nvPr>
            <p:ph type="sldNum" sz="quarter" idx="12"/>
          </p:nvPr>
        </p:nvSpPr>
        <p:spPr/>
        <p:txBody>
          <a:bodyPr/>
          <a:lstStyle/>
          <a:p>
            <a:fld id="{0A75A675-19FD-4853-A0D5-75077EB2573C}" type="slidenum">
              <a:rPr lang="en-US" smtClean="0"/>
              <a:t>‹#›</a:t>
            </a:fld>
            <a:endParaRPr lang="en-US"/>
          </a:p>
        </p:txBody>
      </p:sp>
    </p:spTree>
    <p:extLst>
      <p:ext uri="{BB962C8B-B14F-4D97-AF65-F5344CB8AC3E}">
        <p14:creationId xmlns:p14="http://schemas.microsoft.com/office/powerpoint/2010/main" val="2695218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E0AFB6-0860-635F-86A3-10B4A35A94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505F7B-E4C1-DEA6-FECA-4043AA9E21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74D73-0CCF-2F12-763C-1137F67E86DE}"/>
              </a:ext>
            </a:extLst>
          </p:cNvPr>
          <p:cNvSpPr>
            <a:spLocks noGrp="1"/>
          </p:cNvSpPr>
          <p:nvPr>
            <p:ph type="dt" sz="half" idx="10"/>
          </p:nvPr>
        </p:nvSpPr>
        <p:spPr/>
        <p:txBody>
          <a:bodyPr/>
          <a:lstStyle/>
          <a:p>
            <a:fld id="{F840D7CE-86E1-4BC8-87C8-A8E582F6C204}" type="datetimeFigureOut">
              <a:rPr lang="en-US" smtClean="0"/>
              <a:t>2/12/2025</a:t>
            </a:fld>
            <a:endParaRPr lang="en-US"/>
          </a:p>
        </p:txBody>
      </p:sp>
      <p:sp>
        <p:nvSpPr>
          <p:cNvPr id="5" name="Footer Placeholder 4">
            <a:extLst>
              <a:ext uri="{FF2B5EF4-FFF2-40B4-BE49-F238E27FC236}">
                <a16:creationId xmlns:a16="http://schemas.microsoft.com/office/drawing/2014/main" id="{029A65DC-BB49-29AB-00BA-85316B854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DC5E35-EEE1-E724-1D1C-DF03E7055099}"/>
              </a:ext>
            </a:extLst>
          </p:cNvPr>
          <p:cNvSpPr>
            <a:spLocks noGrp="1"/>
          </p:cNvSpPr>
          <p:nvPr>
            <p:ph type="sldNum" sz="quarter" idx="12"/>
          </p:nvPr>
        </p:nvSpPr>
        <p:spPr/>
        <p:txBody>
          <a:bodyPr/>
          <a:lstStyle/>
          <a:p>
            <a:fld id="{0A75A675-19FD-4853-A0D5-75077EB2573C}" type="slidenum">
              <a:rPr lang="en-US" smtClean="0"/>
              <a:t>‹#›</a:t>
            </a:fld>
            <a:endParaRPr lang="en-US"/>
          </a:p>
        </p:txBody>
      </p:sp>
    </p:spTree>
    <p:extLst>
      <p:ext uri="{BB962C8B-B14F-4D97-AF65-F5344CB8AC3E}">
        <p14:creationId xmlns:p14="http://schemas.microsoft.com/office/powerpoint/2010/main" val="3487978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B20F4-9A79-C391-3936-8A560A79BF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1CA217-63F0-5FB1-1A6D-88F1738F7A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3881A-A57E-C7C0-AF20-3B02884D7982}"/>
              </a:ext>
            </a:extLst>
          </p:cNvPr>
          <p:cNvSpPr>
            <a:spLocks noGrp="1"/>
          </p:cNvSpPr>
          <p:nvPr>
            <p:ph type="dt" sz="half" idx="10"/>
          </p:nvPr>
        </p:nvSpPr>
        <p:spPr/>
        <p:txBody>
          <a:bodyPr/>
          <a:lstStyle/>
          <a:p>
            <a:fld id="{F840D7CE-86E1-4BC8-87C8-A8E582F6C204}" type="datetimeFigureOut">
              <a:rPr lang="en-US" smtClean="0"/>
              <a:t>2/12/2025</a:t>
            </a:fld>
            <a:endParaRPr lang="en-US"/>
          </a:p>
        </p:txBody>
      </p:sp>
      <p:sp>
        <p:nvSpPr>
          <p:cNvPr id="5" name="Footer Placeholder 4">
            <a:extLst>
              <a:ext uri="{FF2B5EF4-FFF2-40B4-BE49-F238E27FC236}">
                <a16:creationId xmlns:a16="http://schemas.microsoft.com/office/drawing/2014/main" id="{5573FEEC-D5CE-77B3-C8F9-754F88611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FE2382-C67F-3735-FB71-82E8752A7C22}"/>
              </a:ext>
            </a:extLst>
          </p:cNvPr>
          <p:cNvSpPr>
            <a:spLocks noGrp="1"/>
          </p:cNvSpPr>
          <p:nvPr>
            <p:ph type="sldNum" sz="quarter" idx="12"/>
          </p:nvPr>
        </p:nvSpPr>
        <p:spPr/>
        <p:txBody>
          <a:bodyPr/>
          <a:lstStyle/>
          <a:p>
            <a:fld id="{0A75A675-19FD-4853-A0D5-75077EB2573C}" type="slidenum">
              <a:rPr lang="en-US" smtClean="0"/>
              <a:t>‹#›</a:t>
            </a:fld>
            <a:endParaRPr lang="en-US"/>
          </a:p>
        </p:txBody>
      </p:sp>
    </p:spTree>
    <p:extLst>
      <p:ext uri="{BB962C8B-B14F-4D97-AF65-F5344CB8AC3E}">
        <p14:creationId xmlns:p14="http://schemas.microsoft.com/office/powerpoint/2010/main" val="2449908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60FB7-DF19-FCA0-5398-AD9AF39605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454DF6-BC38-E3A3-673B-A3583E00E9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2E4A19-0C6D-D93B-27B7-8E7013747F97}"/>
              </a:ext>
            </a:extLst>
          </p:cNvPr>
          <p:cNvSpPr>
            <a:spLocks noGrp="1"/>
          </p:cNvSpPr>
          <p:nvPr>
            <p:ph type="dt" sz="half" idx="10"/>
          </p:nvPr>
        </p:nvSpPr>
        <p:spPr/>
        <p:txBody>
          <a:bodyPr/>
          <a:lstStyle/>
          <a:p>
            <a:fld id="{F840D7CE-86E1-4BC8-87C8-A8E582F6C204}" type="datetimeFigureOut">
              <a:rPr lang="en-US" smtClean="0"/>
              <a:t>2/12/2025</a:t>
            </a:fld>
            <a:endParaRPr lang="en-US"/>
          </a:p>
        </p:txBody>
      </p:sp>
      <p:sp>
        <p:nvSpPr>
          <p:cNvPr id="5" name="Footer Placeholder 4">
            <a:extLst>
              <a:ext uri="{FF2B5EF4-FFF2-40B4-BE49-F238E27FC236}">
                <a16:creationId xmlns:a16="http://schemas.microsoft.com/office/drawing/2014/main" id="{6E525E14-15C3-2977-7FA9-EDBBF26F4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F3C3A-C1CB-9362-DA84-74E310091C12}"/>
              </a:ext>
            </a:extLst>
          </p:cNvPr>
          <p:cNvSpPr>
            <a:spLocks noGrp="1"/>
          </p:cNvSpPr>
          <p:nvPr>
            <p:ph type="sldNum" sz="quarter" idx="12"/>
          </p:nvPr>
        </p:nvSpPr>
        <p:spPr/>
        <p:txBody>
          <a:bodyPr/>
          <a:lstStyle/>
          <a:p>
            <a:fld id="{0A75A675-19FD-4853-A0D5-75077EB2573C}" type="slidenum">
              <a:rPr lang="en-US" smtClean="0"/>
              <a:t>‹#›</a:t>
            </a:fld>
            <a:endParaRPr lang="en-US"/>
          </a:p>
        </p:txBody>
      </p:sp>
    </p:spTree>
    <p:extLst>
      <p:ext uri="{BB962C8B-B14F-4D97-AF65-F5344CB8AC3E}">
        <p14:creationId xmlns:p14="http://schemas.microsoft.com/office/powerpoint/2010/main" val="2802029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E984B-181F-8C08-AD34-2A7A14A09B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94013-A7A1-CCD7-987E-75CC1ECBA6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9672F7-1025-5FFE-1EC2-E61162926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CEF45E-ED37-E86E-0658-0841145DE989}"/>
              </a:ext>
            </a:extLst>
          </p:cNvPr>
          <p:cNvSpPr>
            <a:spLocks noGrp="1"/>
          </p:cNvSpPr>
          <p:nvPr>
            <p:ph type="dt" sz="half" idx="10"/>
          </p:nvPr>
        </p:nvSpPr>
        <p:spPr/>
        <p:txBody>
          <a:bodyPr/>
          <a:lstStyle/>
          <a:p>
            <a:fld id="{F840D7CE-86E1-4BC8-87C8-A8E582F6C204}" type="datetimeFigureOut">
              <a:rPr lang="en-US" smtClean="0"/>
              <a:t>2/12/2025</a:t>
            </a:fld>
            <a:endParaRPr lang="en-US"/>
          </a:p>
        </p:txBody>
      </p:sp>
      <p:sp>
        <p:nvSpPr>
          <p:cNvPr id="6" name="Footer Placeholder 5">
            <a:extLst>
              <a:ext uri="{FF2B5EF4-FFF2-40B4-BE49-F238E27FC236}">
                <a16:creationId xmlns:a16="http://schemas.microsoft.com/office/drawing/2014/main" id="{F729942C-62E1-102E-ABDC-DC09478468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ACCF0-5266-902F-4004-F1F16AC6B37A}"/>
              </a:ext>
            </a:extLst>
          </p:cNvPr>
          <p:cNvSpPr>
            <a:spLocks noGrp="1"/>
          </p:cNvSpPr>
          <p:nvPr>
            <p:ph type="sldNum" sz="quarter" idx="12"/>
          </p:nvPr>
        </p:nvSpPr>
        <p:spPr/>
        <p:txBody>
          <a:bodyPr/>
          <a:lstStyle/>
          <a:p>
            <a:fld id="{0A75A675-19FD-4853-A0D5-75077EB2573C}" type="slidenum">
              <a:rPr lang="en-US" smtClean="0"/>
              <a:t>‹#›</a:t>
            </a:fld>
            <a:endParaRPr lang="en-US"/>
          </a:p>
        </p:txBody>
      </p:sp>
    </p:spTree>
    <p:extLst>
      <p:ext uri="{BB962C8B-B14F-4D97-AF65-F5344CB8AC3E}">
        <p14:creationId xmlns:p14="http://schemas.microsoft.com/office/powerpoint/2010/main" val="839305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BE67-8527-4D23-4AC3-94974C2B9D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38C44A-58D4-9AC4-A4DC-24A33484E5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7E745A-2121-B5EC-B69B-446B1DB5DC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A61D10-80A8-6668-EA83-D1F4E13CF4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002363-C760-3AC3-A91F-227E0601AA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4B503E-C272-11C0-F676-5828DA805FAF}"/>
              </a:ext>
            </a:extLst>
          </p:cNvPr>
          <p:cNvSpPr>
            <a:spLocks noGrp="1"/>
          </p:cNvSpPr>
          <p:nvPr>
            <p:ph type="dt" sz="half" idx="10"/>
          </p:nvPr>
        </p:nvSpPr>
        <p:spPr/>
        <p:txBody>
          <a:bodyPr/>
          <a:lstStyle/>
          <a:p>
            <a:fld id="{F840D7CE-86E1-4BC8-87C8-A8E582F6C204}" type="datetimeFigureOut">
              <a:rPr lang="en-US" smtClean="0"/>
              <a:t>2/12/2025</a:t>
            </a:fld>
            <a:endParaRPr lang="en-US"/>
          </a:p>
        </p:txBody>
      </p:sp>
      <p:sp>
        <p:nvSpPr>
          <p:cNvPr id="8" name="Footer Placeholder 7">
            <a:extLst>
              <a:ext uri="{FF2B5EF4-FFF2-40B4-BE49-F238E27FC236}">
                <a16:creationId xmlns:a16="http://schemas.microsoft.com/office/drawing/2014/main" id="{923DB5DC-7925-0D67-D001-716B6ABBC9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1C78AD-FDB0-4CD8-3A18-5C3DAE944823}"/>
              </a:ext>
            </a:extLst>
          </p:cNvPr>
          <p:cNvSpPr>
            <a:spLocks noGrp="1"/>
          </p:cNvSpPr>
          <p:nvPr>
            <p:ph type="sldNum" sz="quarter" idx="12"/>
          </p:nvPr>
        </p:nvSpPr>
        <p:spPr/>
        <p:txBody>
          <a:bodyPr/>
          <a:lstStyle/>
          <a:p>
            <a:fld id="{0A75A675-19FD-4853-A0D5-75077EB2573C}" type="slidenum">
              <a:rPr lang="en-US" smtClean="0"/>
              <a:t>‹#›</a:t>
            </a:fld>
            <a:endParaRPr lang="en-US"/>
          </a:p>
        </p:txBody>
      </p:sp>
    </p:spTree>
    <p:extLst>
      <p:ext uri="{BB962C8B-B14F-4D97-AF65-F5344CB8AC3E}">
        <p14:creationId xmlns:p14="http://schemas.microsoft.com/office/powerpoint/2010/main" val="2649579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9E5D-485E-24A8-F0C7-CF6141B983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74F5EC-0F49-A02E-8074-120A8C897787}"/>
              </a:ext>
            </a:extLst>
          </p:cNvPr>
          <p:cNvSpPr>
            <a:spLocks noGrp="1"/>
          </p:cNvSpPr>
          <p:nvPr>
            <p:ph type="dt" sz="half" idx="10"/>
          </p:nvPr>
        </p:nvSpPr>
        <p:spPr/>
        <p:txBody>
          <a:bodyPr/>
          <a:lstStyle/>
          <a:p>
            <a:fld id="{F840D7CE-86E1-4BC8-87C8-A8E582F6C204}" type="datetimeFigureOut">
              <a:rPr lang="en-US" smtClean="0"/>
              <a:t>2/12/2025</a:t>
            </a:fld>
            <a:endParaRPr lang="en-US"/>
          </a:p>
        </p:txBody>
      </p:sp>
      <p:sp>
        <p:nvSpPr>
          <p:cNvPr id="4" name="Footer Placeholder 3">
            <a:extLst>
              <a:ext uri="{FF2B5EF4-FFF2-40B4-BE49-F238E27FC236}">
                <a16:creationId xmlns:a16="http://schemas.microsoft.com/office/drawing/2014/main" id="{B013382F-3AB1-AB52-04AF-443E8250AD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927AC5-B739-795C-2330-9202ED56FECE}"/>
              </a:ext>
            </a:extLst>
          </p:cNvPr>
          <p:cNvSpPr>
            <a:spLocks noGrp="1"/>
          </p:cNvSpPr>
          <p:nvPr>
            <p:ph type="sldNum" sz="quarter" idx="12"/>
          </p:nvPr>
        </p:nvSpPr>
        <p:spPr/>
        <p:txBody>
          <a:bodyPr/>
          <a:lstStyle/>
          <a:p>
            <a:fld id="{0A75A675-19FD-4853-A0D5-75077EB2573C}" type="slidenum">
              <a:rPr lang="en-US" smtClean="0"/>
              <a:t>‹#›</a:t>
            </a:fld>
            <a:endParaRPr lang="en-US"/>
          </a:p>
        </p:txBody>
      </p:sp>
    </p:spTree>
    <p:extLst>
      <p:ext uri="{BB962C8B-B14F-4D97-AF65-F5344CB8AC3E}">
        <p14:creationId xmlns:p14="http://schemas.microsoft.com/office/powerpoint/2010/main" val="3102896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696C2-EE56-BA14-020A-8A8C237E50A1}"/>
              </a:ext>
            </a:extLst>
          </p:cNvPr>
          <p:cNvSpPr>
            <a:spLocks noGrp="1"/>
          </p:cNvSpPr>
          <p:nvPr>
            <p:ph type="dt" sz="half" idx="10"/>
          </p:nvPr>
        </p:nvSpPr>
        <p:spPr/>
        <p:txBody>
          <a:bodyPr/>
          <a:lstStyle/>
          <a:p>
            <a:fld id="{F840D7CE-86E1-4BC8-87C8-A8E582F6C204}" type="datetimeFigureOut">
              <a:rPr lang="en-US" smtClean="0"/>
              <a:t>2/12/2025</a:t>
            </a:fld>
            <a:endParaRPr lang="en-US"/>
          </a:p>
        </p:txBody>
      </p:sp>
      <p:sp>
        <p:nvSpPr>
          <p:cNvPr id="3" name="Footer Placeholder 2">
            <a:extLst>
              <a:ext uri="{FF2B5EF4-FFF2-40B4-BE49-F238E27FC236}">
                <a16:creationId xmlns:a16="http://schemas.microsoft.com/office/drawing/2014/main" id="{D6B1C417-7C32-3A0C-7BFC-FB08246E65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7CF8AC-25CD-29D3-1B63-23361E84D4F6}"/>
              </a:ext>
            </a:extLst>
          </p:cNvPr>
          <p:cNvSpPr>
            <a:spLocks noGrp="1"/>
          </p:cNvSpPr>
          <p:nvPr>
            <p:ph type="sldNum" sz="quarter" idx="12"/>
          </p:nvPr>
        </p:nvSpPr>
        <p:spPr/>
        <p:txBody>
          <a:bodyPr/>
          <a:lstStyle/>
          <a:p>
            <a:fld id="{0A75A675-19FD-4853-A0D5-75077EB2573C}" type="slidenum">
              <a:rPr lang="en-US" smtClean="0"/>
              <a:t>‹#›</a:t>
            </a:fld>
            <a:endParaRPr lang="en-US"/>
          </a:p>
        </p:txBody>
      </p:sp>
    </p:spTree>
    <p:extLst>
      <p:ext uri="{BB962C8B-B14F-4D97-AF65-F5344CB8AC3E}">
        <p14:creationId xmlns:p14="http://schemas.microsoft.com/office/powerpoint/2010/main" val="1990226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C55F9-643B-3B34-5C10-912173F546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3A76B5-B15F-C64A-91B0-112BF392A0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E147C2-AEA9-DC78-CAE4-4889F72778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E61FFD-FF4B-C992-8981-30B642F5F989}"/>
              </a:ext>
            </a:extLst>
          </p:cNvPr>
          <p:cNvSpPr>
            <a:spLocks noGrp="1"/>
          </p:cNvSpPr>
          <p:nvPr>
            <p:ph type="dt" sz="half" idx="10"/>
          </p:nvPr>
        </p:nvSpPr>
        <p:spPr/>
        <p:txBody>
          <a:bodyPr/>
          <a:lstStyle/>
          <a:p>
            <a:fld id="{F840D7CE-86E1-4BC8-87C8-A8E582F6C204}" type="datetimeFigureOut">
              <a:rPr lang="en-US" smtClean="0"/>
              <a:t>2/12/2025</a:t>
            </a:fld>
            <a:endParaRPr lang="en-US"/>
          </a:p>
        </p:txBody>
      </p:sp>
      <p:sp>
        <p:nvSpPr>
          <p:cNvPr id="6" name="Footer Placeholder 5">
            <a:extLst>
              <a:ext uri="{FF2B5EF4-FFF2-40B4-BE49-F238E27FC236}">
                <a16:creationId xmlns:a16="http://schemas.microsoft.com/office/drawing/2014/main" id="{E22D9ECB-0063-580F-8D73-C61655798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C15586-6E3E-F1D2-EAEC-F9D04C2B1215}"/>
              </a:ext>
            </a:extLst>
          </p:cNvPr>
          <p:cNvSpPr>
            <a:spLocks noGrp="1"/>
          </p:cNvSpPr>
          <p:nvPr>
            <p:ph type="sldNum" sz="quarter" idx="12"/>
          </p:nvPr>
        </p:nvSpPr>
        <p:spPr/>
        <p:txBody>
          <a:bodyPr/>
          <a:lstStyle/>
          <a:p>
            <a:fld id="{0A75A675-19FD-4853-A0D5-75077EB2573C}" type="slidenum">
              <a:rPr lang="en-US" smtClean="0"/>
              <a:t>‹#›</a:t>
            </a:fld>
            <a:endParaRPr lang="en-US"/>
          </a:p>
        </p:txBody>
      </p:sp>
    </p:spTree>
    <p:extLst>
      <p:ext uri="{BB962C8B-B14F-4D97-AF65-F5344CB8AC3E}">
        <p14:creationId xmlns:p14="http://schemas.microsoft.com/office/powerpoint/2010/main" val="3003556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30156-C264-1B71-CE31-B3EE3AE206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F77D7A-E149-9C72-E7C2-3804212061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155507-F463-876E-7BF4-FD1B7229E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5B9952-FB92-E9A7-33D8-277DEF9ECEBF}"/>
              </a:ext>
            </a:extLst>
          </p:cNvPr>
          <p:cNvSpPr>
            <a:spLocks noGrp="1"/>
          </p:cNvSpPr>
          <p:nvPr>
            <p:ph type="dt" sz="half" idx="10"/>
          </p:nvPr>
        </p:nvSpPr>
        <p:spPr/>
        <p:txBody>
          <a:bodyPr/>
          <a:lstStyle/>
          <a:p>
            <a:fld id="{F840D7CE-86E1-4BC8-87C8-A8E582F6C204}" type="datetimeFigureOut">
              <a:rPr lang="en-US" smtClean="0"/>
              <a:t>2/12/2025</a:t>
            </a:fld>
            <a:endParaRPr lang="en-US"/>
          </a:p>
        </p:txBody>
      </p:sp>
      <p:sp>
        <p:nvSpPr>
          <p:cNvPr id="6" name="Footer Placeholder 5">
            <a:extLst>
              <a:ext uri="{FF2B5EF4-FFF2-40B4-BE49-F238E27FC236}">
                <a16:creationId xmlns:a16="http://schemas.microsoft.com/office/drawing/2014/main" id="{C37BE42C-8EF0-335D-6A85-AEE30F4D77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2A292-9576-7ABC-88BB-23D8281E12BB}"/>
              </a:ext>
            </a:extLst>
          </p:cNvPr>
          <p:cNvSpPr>
            <a:spLocks noGrp="1"/>
          </p:cNvSpPr>
          <p:nvPr>
            <p:ph type="sldNum" sz="quarter" idx="12"/>
          </p:nvPr>
        </p:nvSpPr>
        <p:spPr/>
        <p:txBody>
          <a:bodyPr/>
          <a:lstStyle/>
          <a:p>
            <a:fld id="{0A75A675-19FD-4853-A0D5-75077EB2573C}" type="slidenum">
              <a:rPr lang="en-US" smtClean="0"/>
              <a:t>‹#›</a:t>
            </a:fld>
            <a:endParaRPr lang="en-US"/>
          </a:p>
        </p:txBody>
      </p:sp>
    </p:spTree>
    <p:extLst>
      <p:ext uri="{BB962C8B-B14F-4D97-AF65-F5344CB8AC3E}">
        <p14:creationId xmlns:p14="http://schemas.microsoft.com/office/powerpoint/2010/main" val="2014379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1F9838-3A56-3F04-5DC0-D41FC3D32F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A20E52-81C9-2D4D-A486-743AEFF46D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85E0A-C5CB-FE99-EE17-D8EEDD2E7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840D7CE-86E1-4BC8-87C8-A8E582F6C204}" type="datetimeFigureOut">
              <a:rPr lang="en-US" smtClean="0"/>
              <a:t>2/12/2025</a:t>
            </a:fld>
            <a:endParaRPr lang="en-US"/>
          </a:p>
        </p:txBody>
      </p:sp>
      <p:sp>
        <p:nvSpPr>
          <p:cNvPr id="5" name="Footer Placeholder 4">
            <a:extLst>
              <a:ext uri="{FF2B5EF4-FFF2-40B4-BE49-F238E27FC236}">
                <a16:creationId xmlns:a16="http://schemas.microsoft.com/office/drawing/2014/main" id="{032B7070-EA2B-6C67-3567-4AE72D0769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BBD25F-8B86-018A-38A2-01AA786C96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75A675-19FD-4853-A0D5-75077EB2573C}" type="slidenum">
              <a:rPr lang="en-US" smtClean="0"/>
              <a:t>‹#›</a:t>
            </a:fld>
            <a:endParaRPr lang="en-US"/>
          </a:p>
        </p:txBody>
      </p:sp>
    </p:spTree>
    <p:extLst>
      <p:ext uri="{BB962C8B-B14F-4D97-AF65-F5344CB8AC3E}">
        <p14:creationId xmlns:p14="http://schemas.microsoft.com/office/powerpoint/2010/main" val="621829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data.wvgis.wvu.edu/pub/RA/_resources/USACE/Wayne_County_Section_202_NonStructuralProject_2006_O&amp;M_Manual.pdf#page=50" TargetMode="External"/><Relationship Id="rId5" Type="http://schemas.openxmlformats.org/officeDocument/2006/relationships/hyperlink" Target="https://mapwv.gov/flood/map/?wkid=102100&amp;x=-9179374&amp;y=4575453&amp;l=12&amp;v=1" TargetMode="External"/><Relationship Id="rId4" Type="http://schemas.openxmlformats.org/officeDocument/2006/relationships/hyperlink" Target="https://www.mapwv.gov/assessment/Assessment?Counties=50&amp;Map=27&amp;Parcel=9&amp;SubParcel=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data.wvgis.wvu.edu/pub/RA/_resources/USACE/Wayne_County_Section_202_NonStructuralProject_2006_O&amp;M_Manual.pdf#page=50" TargetMode="External"/><Relationship Id="rId4" Type="http://schemas.openxmlformats.org/officeDocument/2006/relationships/hyperlink" Target="https://data.wvgis.wvu.edu/pub/Clearinghouse/planningLanduseCadastres/wv_tax_maps/PDF/50_Wayne_County/08_Lincoln_Dist/08-0027.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mapwv.gov/flood/map/?wkid=102100&amp;x=-9179412&amp;y=4575477&amp;l=12&amp;v=1" TargetMode="External"/><Relationship Id="rId5" Type="http://schemas.openxmlformats.org/officeDocument/2006/relationships/image" Target="../media/image21.png"/><Relationship Id="rId4" Type="http://schemas.openxmlformats.org/officeDocument/2006/relationships/hyperlink" Target="https://data.wvgis.wvu.edu/pub/RA/_resources/USACE/Wayne_County_Section_202_NonStructuralProject_2006_O&amp;M_Manual.pdf#page=5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www.tractplotter.com/"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mapwv.gov/flood/map/?wkid=102100&amp;x=-9179412&amp;y=4575477&amp;l=12&amp;v=1" TargetMode="External"/><Relationship Id="rId5" Type="http://schemas.openxmlformats.org/officeDocument/2006/relationships/image" Target="../media/image21.png"/><Relationship Id="rId4" Type="http://schemas.openxmlformats.org/officeDocument/2006/relationships/hyperlink" Target="https://data.wvgis.wvu.edu/pub/RA/_resources/USACE/Wayne_County_Section_202_NonStructuralProject_2006_O&amp;M_Manual.pdf#page=5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data.wvgis.wvu.edu/pub/RA/_resources/USACE/Wayne_County_Section_202_NonStructuralProject_2006_O&amp;M_Manual.pdf#page=50" TargetMode="External"/><Relationship Id="rId7" Type="http://schemas.openxmlformats.org/officeDocument/2006/relationships/hyperlink" Target="https://mapwv.gov/Assessment/Detail/?PID=50080027000900040000"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mapwv.gov/Assessment/Detail/?PID=50080027000900030000" TargetMode="External"/><Relationship Id="rId11" Type="http://schemas.openxmlformats.org/officeDocument/2006/relationships/hyperlink" Target="https://mapwv.gov/assessment/Detail/?PID=50080027000700000000" TargetMode="External"/><Relationship Id="rId5" Type="http://schemas.openxmlformats.org/officeDocument/2006/relationships/hyperlink" Target="https://mapwv.gov/assessment/Detail/?PID=50080027000900000000" TargetMode="External"/><Relationship Id="rId10" Type="http://schemas.openxmlformats.org/officeDocument/2006/relationships/hyperlink" Target="https://mapwv.gov/assessment/Detail/?PID=50080027000600000000" TargetMode="External"/><Relationship Id="rId4" Type="http://schemas.openxmlformats.org/officeDocument/2006/relationships/hyperlink" Target="https://mapwv.gov/flood/map/?wkid=102100&amp;x=-9179412&amp;y=4575477&amp;l=12&amp;v=1" TargetMode="External"/><Relationship Id="rId9" Type="http://schemas.openxmlformats.org/officeDocument/2006/relationships/hyperlink" Target="https://mapwv.gov/assessment/assessment?Counties=50&amp;District=8&amp;Map=27&amp;Parcel=9"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www.waynecountywv.us/IDXSearch/Image.aspx?control=85165" TargetMode="External"/><Relationship Id="rId4" Type="http://schemas.openxmlformats.org/officeDocument/2006/relationships/hyperlink" Target="https://data.wvgis.wvu.edu/pub/RA/_resources/USACE/Wayne_County_Section_202_NonStructuralProject_2006_O&amp;M_Manual.pdf#page=5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mapwv.gov/flood/map/?wkid=102100&amp;x=-9178016&amp;y=4566007&amp;l=12&amp;v=1" TargetMode="External"/><Relationship Id="rId5" Type="http://schemas.openxmlformats.org/officeDocument/2006/relationships/hyperlink" Target="https://data.wvgis.wvu.edu/pub/RA/_resources/USACE/Wayne_County_Section_202_NonStructuralProject_2006_O&amp;M_Manual.pdf#page=60" TargetMode="Externa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mapwv.gov/flood/map/?wkid=102100&amp;x=-9178016&amp;y=4566007&amp;l=12&amp;v=1" TargetMode="External"/><Relationship Id="rId4" Type="http://schemas.openxmlformats.org/officeDocument/2006/relationships/hyperlink" Target="https://data.wvgis.wvu.edu/pub/RA/_resources/USACE/Wayne_County_Section_202_NonStructuralProject_2006_O&amp;M_Manual.pdf#page=6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mapwv.gov/assessment/Detail/?PID=5008043A002400010000"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mapwv.gov/flood/map/?wkid=102100&amp;x=-9174781&amp;y=4560156&amp;l=13&amp;v=2" TargetMode="External"/><Relationship Id="rId5" Type="http://schemas.openxmlformats.org/officeDocument/2006/relationships/hyperlink" Target="https://data.wvgis.wvu.edu/pub/RA/_resources/USACE/Wayne_County_Section_202_NonStructuralProject_2006_O&amp;M_Manual.pdf#page=96" TargetMode="Externa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package" Target="../embeddings/Microsoft_Excel_Worksheet.xlsx"/><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data.wvgis.wvu.edu/pub/RA/_resources/USACE/Wayne_County_Section_202_NonStructuralProject_2006_O&amp;M_Manual.pdf#page=96" TargetMode="External"/><Relationship Id="rId5" Type="http://schemas.openxmlformats.org/officeDocument/2006/relationships/hyperlink" Target="https://www.mapwv.gov/flood/map/?wkid=102100&amp;x=-9174781&amp;y=4560156&amp;l=13&amp;v=2" TargetMode="Externa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hyperlink" Target="https://data.wvgis.wvu.edu/pub/Clearinghouse/hazards/BldgPhotos/50-08-043A-0022-0000_48748.jpg" TargetMode="External"/><Relationship Id="rId3" Type="http://schemas.openxmlformats.org/officeDocument/2006/relationships/image" Target="../media/image2.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s://data.wvgis.wvu.edu/pub/RA/_resources/USACE/Wayne_County_Section_202_NonStructuralProject_2006_O&amp;M_Manual.pdf#page=96" TargetMode="External"/><Relationship Id="rId5" Type="http://schemas.openxmlformats.org/officeDocument/2006/relationships/hyperlink" Target="https://data.wvgis.wvu.edu/pub/Clearinghouse/hazards/BldgPhotos/50-08-043A-0011-0000_48770.jpg" TargetMode="External"/><Relationship Id="rId10" Type="http://schemas.openxmlformats.org/officeDocument/2006/relationships/hyperlink" Target="https://data.wvgis.wvu.edu/pub/Clearinghouse/hazards/BldgPhotos/50-08-043A-0025-0001_48732.jpg" TargetMode="External"/><Relationship Id="rId4" Type="http://schemas.openxmlformats.org/officeDocument/2006/relationships/image" Target="../media/image3.png"/><Relationship Id="rId9" Type="http://schemas.openxmlformats.org/officeDocument/2006/relationships/hyperlink" Target="https://data.wvgis.wvu.edu/pub/Clearinghouse/hazards/BldgPhotos/50-08-043A-0012-0000_48762.jpg"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data.wvgis.wvu.edu/pub/Clearinghouse/hazards/BldgPhotos/50-08-043A-0012-0000_48762.jpg" TargetMode="External"/><Relationship Id="rId3" Type="http://schemas.openxmlformats.org/officeDocument/2006/relationships/hyperlink" Target="https://data.wvgis.wvu.edu/pub/Clearinghouse/hazards/BldgPhotos/50-08-043A-0022-0000_48748.jpg" TargetMode="External"/><Relationship Id="rId7"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data.wvgis.wvu.edu/pub/Clearinghouse/hazards/BldgPhotos/50-08-043A-0011-0000_48770.jpg" TargetMode="External"/><Relationship Id="rId10" Type="http://schemas.openxmlformats.org/officeDocument/2006/relationships/hyperlink" Target="https://data.wvgis.wvu.edu/pub/RA/_resources/USACE/Wayne_County_Section_202_NonStructuralProject_2006_O&amp;M_Manual.pdf#page=96" TargetMode="External"/><Relationship Id="rId4" Type="http://schemas.openxmlformats.org/officeDocument/2006/relationships/image" Target="../media/image6.png"/><Relationship Id="rId9" Type="http://schemas.openxmlformats.org/officeDocument/2006/relationships/hyperlink" Target="https://data.wvgis.wvu.edu/pub/Clearinghouse/hazards/BldgPhotos/50-08-043A-0025-0001_48732.jpg"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data.wvgis.wvu.edu/pub/Clearinghouse/hazards/BldgPhotos/50-08-0041-0062-0001_239.jpg" TargetMode="Externa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s://www.mapwv.gov/flood/map/?wkid=102100&amp;x=-9172959&amp;y=4564687&amp;l=13&amp;v=2" TargetMode="External"/><Relationship Id="rId10" Type="http://schemas.openxmlformats.org/officeDocument/2006/relationships/hyperlink" Target="https://mapwv.gov/BuildingDrawings/Drawing.aspx?pid=50080041006200030000" TargetMode="External"/><Relationship Id="rId4" Type="http://schemas.openxmlformats.org/officeDocument/2006/relationships/hyperlink" Target="https://www.mapwv.gov/flood/map/?wkid=102100&amp;x=-9173119&amp;y=4564824&amp;l=11&amp;v=2" TargetMode="Externa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hyperlink" Target="https://data.wvgis.wvu.edu/pub/Clearinghouse/hazards/BldgPhotos/50-08-0041-0021-0000_2450.jpg" TargetMode="External"/><Relationship Id="rId3" Type="http://schemas.openxmlformats.org/officeDocument/2006/relationships/image" Target="../media/image13.png"/><Relationship Id="rId7" Type="http://schemas.openxmlformats.org/officeDocument/2006/relationships/hyperlink" Target="https://mapwv.gov/assessment/Detail/?PID=50080038002300000000"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data.wvgis.wvu.edu/pub/RA/_resources/USACE/Wayne_County_Section_202_NonStructuralProject_2006_O&amp;M_Manual.pdf#page=85" TargetMode="External"/><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hyperlink" Target="https://data.wvgis.wvu.edu/pub/Clearinghouse/hazards/BldgPhotos/50-08-0041-0021-0000_2480.jpg"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mapwv.gov/svrs/?extent=-9172528.5253%2C4565792.721%2C-9172431.3368%2C4565844.8235%2C102100" TargetMode="External"/><Relationship Id="rId3" Type="http://schemas.openxmlformats.org/officeDocument/2006/relationships/image" Target="../media/image16.png"/><Relationship Id="rId7" Type="http://schemas.openxmlformats.org/officeDocument/2006/relationships/hyperlink" Target="https://data.wvgis.wvu.edu/pub/Clearinghouse/hazards/BldgPhotos/50-08-0041-0021-0000_2480.jpg"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data.wvgis.wvu.edu/pub/Clearinghouse/hazards/BldgPhotos/50-08-0041-0021-0000_2450.jpg" TargetMode="External"/><Relationship Id="rId5" Type="http://schemas.openxmlformats.org/officeDocument/2006/relationships/hyperlink" Target="https://data.wvgis.wvu.edu/pub/RA/_resources/USACE/Wayne_County_Section_202_NonStructuralProject_2006_O&amp;M_Manual.pdf#page=85" TargetMode="External"/><Relationship Id="rId4" Type="http://schemas.openxmlformats.org/officeDocument/2006/relationships/hyperlink" Target="https://mapwv.gov/assessment/Detail/?PID=50080038002300000000"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mapwv.gov/assessment/Detail/?PID=50080038002300000000" TargetMode="External"/><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data.wvgis.wvu.edu/pub/Clearinghouse/hazards/BldgPhotos/50-08-0041-0021-0000_2480.jpg" TargetMode="External"/><Relationship Id="rId11" Type="http://schemas.openxmlformats.org/officeDocument/2006/relationships/hyperlink" Target="https://www.mapwv.gov/flood/map/?wkid=102100&amp;x=-9172498&amp;y=4565795&amp;l=11&amp;v=2" TargetMode="External"/><Relationship Id="rId5" Type="http://schemas.openxmlformats.org/officeDocument/2006/relationships/hyperlink" Target="https://data.wvgis.wvu.edu/pub/Clearinghouse/hazards/BldgPhotos/50-08-0041-0021-0000_2450.jpg" TargetMode="External"/><Relationship Id="rId10" Type="http://schemas.openxmlformats.org/officeDocument/2006/relationships/hyperlink" Target="https://www.mapwv.gov/flood/map/?wkid=102100&amp;x=-9172537&amp;y=4566807&amp;l=10&amp;v=0" TargetMode="External"/><Relationship Id="rId4" Type="http://schemas.openxmlformats.org/officeDocument/2006/relationships/hyperlink" Target="https://data.wvgis.wvu.edu/pub/RA/_resources/USACE/Wayne_County_Section_202_NonStructuralProject_2006_O&amp;M_Manual.pdf#page=85" TargetMode="External"/><Relationship Id="rId9" Type="http://schemas.openxmlformats.org/officeDocument/2006/relationships/hyperlink" Target="https://data.wvgis.wvu.edu/pub/Clearinghouse/planningLanduseCadastres/wv_tax_maps/PDF/50_Wayne_County/08_Lincoln_Dist/08-0041.pd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2C0D96-BE5F-7312-A88A-068C673CA880}"/>
              </a:ext>
            </a:extLst>
          </p:cNvPr>
          <p:cNvSpPr/>
          <p:nvPr/>
        </p:nvSpPr>
        <p:spPr>
          <a:xfrm>
            <a:off x="0" y="0"/>
            <a:ext cx="12192000" cy="8415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6C744F-BBF0-15E5-A81E-881479A2D4DB}"/>
              </a:ext>
            </a:extLst>
          </p:cNvPr>
          <p:cNvSpPr>
            <a:spLocks noGrp="1"/>
          </p:cNvSpPr>
          <p:nvPr>
            <p:ph idx="1"/>
          </p:nvPr>
        </p:nvSpPr>
        <p:spPr>
          <a:xfrm>
            <a:off x="108155" y="888226"/>
            <a:ext cx="11906864" cy="2658449"/>
          </a:xfrm>
          <a:solidFill>
            <a:schemeClr val="tx2">
              <a:lumMod val="10000"/>
              <a:lumOff val="90000"/>
            </a:schemeClr>
          </a:solidFill>
        </p:spPr>
        <p:txBody>
          <a:bodyPr>
            <a:normAutofit/>
          </a:bodyPr>
          <a:lstStyle/>
          <a:p>
            <a:pPr marL="0" indent="0">
              <a:lnSpc>
                <a:spcPct val="100000"/>
              </a:lnSpc>
              <a:buNone/>
            </a:pPr>
            <a:r>
              <a:rPr lang="en-US" sz="2900" dirty="0"/>
              <a:t>USACE Huntington Section 202 Nonstructural Flood Reduction Projects</a:t>
            </a:r>
            <a:endParaRPr lang="en-US" sz="2900" b="0" i="0" dirty="0">
              <a:effectLst/>
              <a:latin typeface="Google Sans"/>
            </a:endParaRPr>
          </a:p>
          <a:p>
            <a:pPr lvl="1">
              <a:lnSpc>
                <a:spcPct val="100000"/>
              </a:lnSpc>
            </a:pPr>
            <a:r>
              <a:rPr lang="en-US" sz="1700" b="0" i="0" dirty="0">
                <a:effectLst/>
                <a:latin typeface="Google Sans"/>
              </a:rPr>
              <a:t>Section 202 of the Energy and Water Development Appropriations Act of 1981 primarily refers to a provision that allows for the funding of USACE "non-structural flood damage reduction projects," meaning projects that focus on mitigation strategies like property buyouts, relocations, and floodproofing, rather than building physical structures like levees, to reduce flood damage in specific areas, often in response to significant flooding events like the major 1977 flood of the Tug Fork Basin.</a:t>
            </a:r>
            <a:endParaRPr lang="en-US" sz="1700" b="0" i="0" u="none" strike="noStrike" dirty="0">
              <a:effectLst/>
              <a:latin typeface="Calibri" panose="020F0502020204030204" pitchFamily="34" charset="0"/>
            </a:endParaRPr>
          </a:p>
          <a:p>
            <a:pPr lvl="1">
              <a:lnSpc>
                <a:spcPct val="100000"/>
              </a:lnSpc>
            </a:pPr>
            <a:r>
              <a:rPr lang="en-US" sz="1700" b="0" i="0" dirty="0">
                <a:effectLst/>
                <a:latin typeface="Google Sans"/>
              </a:rPr>
              <a:t>Section 202 projects require significant community participation, including “voluntary” buyouts or floodproofing measures, to be implemented effectively.</a:t>
            </a:r>
            <a:endParaRPr lang="en-US" sz="1700" dirty="0">
              <a:solidFill>
                <a:srgbClr val="000000"/>
              </a:solidFill>
              <a:latin typeface="Calibri" panose="020F0502020204030204" pitchFamily="34" charset="0"/>
            </a:endParaRPr>
          </a:p>
          <a:p>
            <a:pPr marL="457200" lvl="1" indent="0">
              <a:buNone/>
            </a:pPr>
            <a:endParaRPr lang="en-US" dirty="0">
              <a:solidFill>
                <a:srgbClr val="000000"/>
              </a:solidFill>
              <a:latin typeface="Calibri" panose="020F0502020204030204" pitchFamily="34" charset="0"/>
            </a:endParaRPr>
          </a:p>
          <a:p>
            <a:pPr marL="457200" lvl="1" indent="0">
              <a:buNone/>
            </a:pPr>
            <a:endParaRPr lang="en-US" dirty="0"/>
          </a:p>
        </p:txBody>
      </p:sp>
      <p:sp>
        <p:nvSpPr>
          <p:cNvPr id="4" name="TextBox 3">
            <a:extLst>
              <a:ext uri="{FF2B5EF4-FFF2-40B4-BE49-F238E27FC236}">
                <a16:creationId xmlns:a16="http://schemas.microsoft.com/office/drawing/2014/main" id="{E8A6626D-9F87-0B6B-FCC3-39048A51A87E}"/>
              </a:ext>
            </a:extLst>
          </p:cNvPr>
          <p:cNvSpPr txBox="1"/>
          <p:nvPr/>
        </p:nvSpPr>
        <p:spPr>
          <a:xfrm>
            <a:off x="1" y="-13848"/>
            <a:ext cx="12192000" cy="830997"/>
          </a:xfrm>
          <a:prstGeom prst="rect">
            <a:avLst/>
          </a:prstGeom>
          <a:noFill/>
        </p:spPr>
        <p:txBody>
          <a:bodyPr wrap="square" rtlCol="0">
            <a:spAutoFit/>
          </a:bodyPr>
          <a:lstStyle/>
          <a:p>
            <a:pPr algn="ctr"/>
            <a:r>
              <a:rPr lang="en-US" sz="2400" b="1" dirty="0">
                <a:solidFill>
                  <a:schemeClr val="bg1"/>
                </a:solidFill>
              </a:rPr>
              <a:t>Mapping of Wayne County USACE Section 202 Projects</a:t>
            </a:r>
          </a:p>
          <a:p>
            <a:pPr algn="ctr"/>
            <a:r>
              <a:rPr lang="en-US" sz="2400" b="1" dirty="0">
                <a:solidFill>
                  <a:schemeClr val="bg1"/>
                </a:solidFill>
              </a:rPr>
              <a:t> to WV Tax Parcels and WV Flood Tool</a:t>
            </a:r>
          </a:p>
        </p:txBody>
      </p:sp>
      <p:sp>
        <p:nvSpPr>
          <p:cNvPr id="11" name="Content Placeholder 2">
            <a:extLst>
              <a:ext uri="{FF2B5EF4-FFF2-40B4-BE49-F238E27FC236}">
                <a16:creationId xmlns:a16="http://schemas.microsoft.com/office/drawing/2014/main" id="{514FD1EE-9E31-1066-4601-BA19DEB84EFF}"/>
              </a:ext>
            </a:extLst>
          </p:cNvPr>
          <p:cNvSpPr txBox="1">
            <a:spLocks/>
          </p:cNvSpPr>
          <p:nvPr/>
        </p:nvSpPr>
        <p:spPr>
          <a:xfrm>
            <a:off x="108155" y="3371318"/>
            <a:ext cx="11906864" cy="1466428"/>
          </a:xfrm>
          <a:prstGeom prst="rect">
            <a:avLst/>
          </a:prstGeom>
          <a:solidFill>
            <a:srgbClr val="FFFFCC"/>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900" dirty="0"/>
              <a:t>Wayne County Section 202 Projects </a:t>
            </a:r>
            <a:r>
              <a:rPr lang="en-US" sz="1800" dirty="0"/>
              <a:t>(occurred primarily between 1999-2006 period).</a:t>
            </a:r>
            <a:endParaRPr lang="en-US" sz="1800" dirty="0">
              <a:latin typeface="Calibri" panose="020F0502020204030204" pitchFamily="34" charset="0"/>
            </a:endParaRPr>
          </a:p>
          <a:p>
            <a:pPr lvl="1">
              <a:lnSpc>
                <a:spcPct val="100000"/>
              </a:lnSpc>
            </a:pPr>
            <a:r>
              <a:rPr lang="en-US" sz="1800" dirty="0">
                <a:latin typeface="Calibri" panose="020F0502020204030204" pitchFamily="34" charset="0"/>
              </a:rPr>
              <a:t>Wayne County Section 202 Projects in the process of being mapped to the WV Flood Tool.</a:t>
            </a:r>
          </a:p>
          <a:p>
            <a:pPr lvl="2">
              <a:lnSpc>
                <a:spcPct val="100000"/>
              </a:lnSpc>
              <a:buFont typeface="Courier New" panose="02070309020205020404" pitchFamily="49" charset="0"/>
              <a:buChar char="o"/>
            </a:pPr>
            <a:r>
              <a:rPr lang="en-US" sz="1600" b="1" dirty="0">
                <a:solidFill>
                  <a:srgbClr val="C00000"/>
                </a:solidFill>
                <a:latin typeface="Calibri" panose="020F0502020204030204" pitchFamily="34" charset="0"/>
              </a:rPr>
              <a:t>36 Floodproofed Structures</a:t>
            </a:r>
            <a:r>
              <a:rPr lang="en-US" sz="1600" dirty="0">
                <a:latin typeface="Calibri" panose="020F0502020204030204" pitchFamily="34" charset="0"/>
              </a:rPr>
              <a:t>. Funding for floodproofed structures totaled more than $5 million in 2025 dollars. </a:t>
            </a:r>
          </a:p>
          <a:p>
            <a:pPr lvl="2">
              <a:lnSpc>
                <a:spcPct val="100000"/>
              </a:lnSpc>
              <a:buFont typeface="Courier New" panose="02070309020205020404" pitchFamily="49" charset="0"/>
              <a:buChar char="o"/>
            </a:pPr>
            <a:r>
              <a:rPr lang="en-US" sz="1600" b="1" dirty="0">
                <a:solidFill>
                  <a:srgbClr val="C00000"/>
                </a:solidFill>
                <a:latin typeface="Calibri" panose="020F0502020204030204" pitchFamily="34" charset="0"/>
              </a:rPr>
              <a:t>18 Floodplain Acquisition Parcels</a:t>
            </a:r>
            <a:r>
              <a:rPr lang="en-US" sz="1600" dirty="0">
                <a:latin typeface="Calibri" panose="020F0502020204030204" pitchFamily="34" charset="0"/>
              </a:rPr>
              <a:t>.</a:t>
            </a:r>
            <a:endParaRPr lang="en-US" dirty="0"/>
          </a:p>
        </p:txBody>
      </p:sp>
      <p:sp>
        <p:nvSpPr>
          <p:cNvPr id="5" name="Content Placeholder 2">
            <a:extLst>
              <a:ext uri="{FF2B5EF4-FFF2-40B4-BE49-F238E27FC236}">
                <a16:creationId xmlns:a16="http://schemas.microsoft.com/office/drawing/2014/main" id="{EDE1BB0D-7585-AAAC-5170-E30C3BEAF9EE}"/>
              </a:ext>
            </a:extLst>
          </p:cNvPr>
          <p:cNvSpPr txBox="1">
            <a:spLocks/>
          </p:cNvSpPr>
          <p:nvPr/>
        </p:nvSpPr>
        <p:spPr>
          <a:xfrm>
            <a:off x="108156" y="4867242"/>
            <a:ext cx="11906864" cy="1936678"/>
          </a:xfrm>
          <a:prstGeom prst="rect">
            <a:avLst/>
          </a:prstGeom>
          <a:solidFill>
            <a:schemeClr val="accent2">
              <a:lumMod val="20000"/>
              <a:lumOff val="8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300" dirty="0">
                <a:solidFill>
                  <a:srgbClr val="000000"/>
                </a:solidFill>
                <a:latin typeface="Calibri" panose="020F0502020204030204" pitchFamily="34" charset="0"/>
              </a:rPr>
              <a:t>DATA SOURCES for Mapping Section 202 Projects to WV Flood Tool</a:t>
            </a:r>
          </a:p>
          <a:p>
            <a:pPr lvl="1"/>
            <a:r>
              <a:rPr lang="en-US" sz="2100" b="1" dirty="0">
                <a:solidFill>
                  <a:srgbClr val="000000"/>
                </a:solidFill>
                <a:latin typeface="Calibri" panose="020F0502020204030204" pitchFamily="34" charset="0"/>
              </a:rPr>
              <a:t>USACE Land Record Information</a:t>
            </a:r>
            <a:r>
              <a:rPr lang="en-US" sz="2100" dirty="0">
                <a:solidFill>
                  <a:srgbClr val="000000"/>
                </a:solidFill>
                <a:latin typeface="Calibri" panose="020F0502020204030204" pitchFamily="34" charset="0"/>
              </a:rPr>
              <a:t>.  2006 Nonstructural O&amp;M Manual with detailed planimetrics, building footprints, elevation data, building photos, flood elevations, mitigation closing date, owner associated with mitigation project, etc.; recorded floodproofing agreements and elevation certificates.   </a:t>
            </a:r>
          </a:p>
          <a:p>
            <a:pPr lvl="2">
              <a:buFont typeface="Courier New" panose="02070309020205020404" pitchFamily="49" charset="0"/>
              <a:buChar char="o"/>
            </a:pPr>
            <a:r>
              <a:rPr lang="en-US" sz="2100" b="1" dirty="0">
                <a:solidFill>
                  <a:srgbClr val="000000"/>
                </a:solidFill>
                <a:latin typeface="Calibri" panose="020F0502020204030204" pitchFamily="34" charset="0"/>
              </a:rPr>
              <a:t>GIS files </a:t>
            </a:r>
            <a:r>
              <a:rPr lang="en-US" sz="2100" dirty="0">
                <a:solidFill>
                  <a:srgbClr val="000000"/>
                </a:solidFill>
                <a:latin typeface="Calibri" panose="020F0502020204030204" pitchFamily="34" charset="0"/>
              </a:rPr>
              <a:t>showing locations USACE tracts and projects</a:t>
            </a:r>
          </a:p>
          <a:p>
            <a:pPr lvl="1"/>
            <a:r>
              <a:rPr lang="en-US" sz="2100" b="1" dirty="0">
                <a:solidFill>
                  <a:srgbClr val="000000"/>
                </a:solidFill>
                <a:latin typeface="Calibri" panose="020F0502020204030204" pitchFamily="34" charset="0"/>
              </a:rPr>
              <a:t>Other Verification Sources.</a:t>
            </a:r>
            <a:r>
              <a:rPr lang="en-US" sz="2100" dirty="0">
                <a:solidFill>
                  <a:srgbClr val="000000"/>
                </a:solidFill>
                <a:latin typeface="Calibri" panose="020F0502020204030204" pitchFamily="34" charset="0"/>
              </a:rPr>
              <a:t> 2024 Integrated Assessment System (IAS) tax parcels (deed and calculated acreages, legal description, owner name, parcel history, building year, building sketch diagram), 1999 USGS CIR and 2003 SAMS aerial imagery, Google Street View of multiple dates, and voting records.</a:t>
            </a:r>
          </a:p>
          <a:p>
            <a:pPr lvl="1"/>
            <a:endParaRPr lang="en-US" dirty="0">
              <a:solidFill>
                <a:srgbClr val="000000"/>
              </a:solidFill>
              <a:latin typeface="Calibri" panose="020F0502020204030204" pitchFamily="34" charset="0"/>
            </a:endParaRPr>
          </a:p>
          <a:p>
            <a:pPr marL="457200" lvl="1" indent="0">
              <a:buFont typeface="Arial" panose="020B0604020202020204" pitchFamily="34" charset="0"/>
              <a:buNone/>
            </a:pPr>
            <a:endParaRPr lang="en-US" dirty="0">
              <a:solidFill>
                <a:srgbClr val="000000"/>
              </a:solidFill>
              <a:latin typeface="Calibri" panose="020F0502020204030204" pitchFamily="34" charset="0"/>
            </a:endParaRPr>
          </a:p>
          <a:p>
            <a:pPr marL="457200" lvl="1" indent="0">
              <a:buFont typeface="Arial" panose="020B0604020202020204" pitchFamily="34" charset="0"/>
              <a:buNone/>
            </a:pPr>
            <a:endParaRPr lang="en-US" dirty="0"/>
          </a:p>
        </p:txBody>
      </p:sp>
    </p:spTree>
    <p:extLst>
      <p:ext uri="{BB962C8B-B14F-4D97-AF65-F5344CB8AC3E}">
        <p14:creationId xmlns:p14="http://schemas.microsoft.com/office/powerpoint/2010/main" val="2967440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5032E-0168-48CE-1F52-9F0DE296F59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A06DDE-A1B2-470C-34E3-EB1DB4954748}"/>
              </a:ext>
            </a:extLst>
          </p:cNvPr>
          <p:cNvPicPr>
            <a:picLocks noChangeAspect="1"/>
          </p:cNvPicPr>
          <p:nvPr/>
        </p:nvPicPr>
        <p:blipFill>
          <a:blip r:embed="rId3"/>
          <a:stretch>
            <a:fillRect/>
          </a:stretch>
        </p:blipFill>
        <p:spPr>
          <a:xfrm>
            <a:off x="92992" y="261544"/>
            <a:ext cx="7306695" cy="6496957"/>
          </a:xfrm>
          <a:prstGeom prst="rect">
            <a:avLst/>
          </a:prstGeom>
        </p:spPr>
      </p:pic>
      <p:sp>
        <p:nvSpPr>
          <p:cNvPr id="5" name="TextBox 4">
            <a:extLst>
              <a:ext uri="{FF2B5EF4-FFF2-40B4-BE49-F238E27FC236}">
                <a16:creationId xmlns:a16="http://schemas.microsoft.com/office/drawing/2014/main" id="{1759E946-2E33-13B0-9546-68FE1D8342D4}"/>
              </a:ext>
            </a:extLst>
          </p:cNvPr>
          <p:cNvSpPr txBox="1"/>
          <p:nvPr/>
        </p:nvSpPr>
        <p:spPr>
          <a:xfrm>
            <a:off x="7572912" y="261544"/>
            <a:ext cx="4526096" cy="3416320"/>
          </a:xfrm>
          <a:prstGeom prst="rect">
            <a:avLst/>
          </a:prstGeom>
          <a:noFill/>
        </p:spPr>
        <p:txBody>
          <a:bodyPr wrap="square">
            <a:spAutoFit/>
          </a:bodyPr>
          <a:lstStyle/>
          <a:p>
            <a:r>
              <a:rPr lang="en-US" dirty="0"/>
              <a:t>Parcel </a:t>
            </a:r>
            <a:r>
              <a:rPr lang="en-US" b="1" dirty="0">
                <a:solidFill>
                  <a:srgbClr val="0000FF"/>
                </a:solidFill>
                <a:hlinkClick r:id="rId4">
                  <a:extLst>
                    <a:ext uri="{A12FA001-AC4F-418D-AE19-62706E023703}">
                      <ahyp:hlinkClr xmlns:ahyp="http://schemas.microsoft.com/office/drawing/2018/hyperlinkcolor" val="tx"/>
                    </a:ext>
                  </a:extLst>
                </a:hlinkClick>
              </a:rPr>
              <a:t>8-27-9.3</a:t>
            </a:r>
            <a:r>
              <a:rPr lang="en-US" dirty="0"/>
              <a:t> (50-08-0027-0009-0003), owner County Commission, is in IAS but no geometry mapped.</a:t>
            </a:r>
          </a:p>
          <a:p>
            <a:endParaRPr lang="en-US" dirty="0"/>
          </a:p>
          <a:p>
            <a:r>
              <a:rPr lang="en-US" dirty="0"/>
              <a:t>USACE O&amp;M Map for acquired parcel Tract 204 on 12/1/2000 intersects Parcel 27-9 and Parcels </a:t>
            </a:r>
            <a:r>
              <a:rPr lang="en-US" b="1" dirty="0">
                <a:solidFill>
                  <a:srgbClr val="0000FF"/>
                </a:solidFill>
                <a:hlinkClick r:id="rId5">
                  <a:extLst>
                    <a:ext uri="{A12FA001-AC4F-418D-AE19-62706E023703}">
                      <ahyp:hlinkClr xmlns:ahyp="http://schemas.microsoft.com/office/drawing/2018/hyperlinkcolor" val="tx"/>
                    </a:ext>
                  </a:extLst>
                </a:hlinkClick>
              </a:rPr>
              <a:t>27-6</a:t>
            </a:r>
            <a:r>
              <a:rPr lang="en-US" dirty="0"/>
              <a:t> which according to IAS have a private owner CANTRELL TONY E &amp; CHARLENE.</a:t>
            </a:r>
          </a:p>
          <a:p>
            <a:endParaRPr lang="en-US" dirty="0"/>
          </a:p>
          <a:p>
            <a:r>
              <a:rPr lang="en-US" dirty="0"/>
              <a:t>Recommend obtaining map plat and other land documents for </a:t>
            </a:r>
            <a:r>
              <a:rPr lang="en-US" b="1" dirty="0">
                <a:solidFill>
                  <a:srgbClr val="0000FF"/>
                </a:solidFill>
                <a:hlinkClick r:id="rId6">
                  <a:extLst>
                    <a:ext uri="{A12FA001-AC4F-418D-AE19-62706E023703}">
                      <ahyp:hlinkClr xmlns:ahyp="http://schemas.microsoft.com/office/drawing/2018/hyperlinkcolor" val="tx"/>
                    </a:ext>
                  </a:extLst>
                </a:hlinkClick>
              </a:rPr>
              <a:t>Tract 204 </a:t>
            </a:r>
            <a:r>
              <a:rPr lang="en-US" dirty="0"/>
              <a:t>from USACE.   </a:t>
            </a:r>
          </a:p>
        </p:txBody>
      </p:sp>
      <p:sp>
        <p:nvSpPr>
          <p:cNvPr id="8" name="TextBox 7">
            <a:extLst>
              <a:ext uri="{FF2B5EF4-FFF2-40B4-BE49-F238E27FC236}">
                <a16:creationId xmlns:a16="http://schemas.microsoft.com/office/drawing/2014/main" id="{2CD344FD-D8A1-365E-11C2-54888A73F7E5}"/>
              </a:ext>
            </a:extLst>
          </p:cNvPr>
          <p:cNvSpPr txBox="1"/>
          <p:nvPr/>
        </p:nvSpPr>
        <p:spPr>
          <a:xfrm>
            <a:off x="219918" y="603556"/>
            <a:ext cx="5124691" cy="369332"/>
          </a:xfrm>
          <a:prstGeom prst="rect">
            <a:avLst/>
          </a:prstGeom>
          <a:solidFill>
            <a:schemeClr val="bg1"/>
          </a:solidFill>
        </p:spPr>
        <p:txBody>
          <a:bodyPr wrap="square">
            <a:spAutoFit/>
          </a:bodyPr>
          <a:lstStyle/>
          <a:p>
            <a:r>
              <a:rPr lang="en-US" dirty="0">
                <a:solidFill>
                  <a:srgbClr val="0000FF"/>
                </a:solidFill>
                <a:hlinkClick r:id="rId6">
                  <a:extLst>
                    <a:ext uri="{A12FA001-AC4F-418D-AE19-62706E023703}">
                      <ahyp:hlinkClr xmlns:ahyp="http://schemas.microsoft.com/office/drawing/2018/hyperlinkcolor" val="tx"/>
                    </a:ext>
                  </a:extLst>
                </a:hlinkClick>
              </a:rPr>
              <a:t>USACE 2006 Nonstructural O&amp;M Manual (Page 50)</a:t>
            </a:r>
            <a:endParaRPr lang="en-US" dirty="0">
              <a:solidFill>
                <a:srgbClr val="0000FF"/>
              </a:solidFill>
            </a:endParaRPr>
          </a:p>
        </p:txBody>
      </p:sp>
      <p:pic>
        <p:nvPicPr>
          <p:cNvPr id="10" name="Picture 9">
            <a:extLst>
              <a:ext uri="{FF2B5EF4-FFF2-40B4-BE49-F238E27FC236}">
                <a16:creationId xmlns:a16="http://schemas.microsoft.com/office/drawing/2014/main" id="{35A9A258-D742-7D75-308C-AB7E71103094}"/>
              </a:ext>
            </a:extLst>
          </p:cNvPr>
          <p:cNvPicPr>
            <a:picLocks noChangeAspect="1"/>
          </p:cNvPicPr>
          <p:nvPr/>
        </p:nvPicPr>
        <p:blipFill>
          <a:blip r:embed="rId7"/>
          <a:stretch>
            <a:fillRect/>
          </a:stretch>
        </p:blipFill>
        <p:spPr>
          <a:xfrm>
            <a:off x="0" y="5821322"/>
            <a:ext cx="12099008" cy="937179"/>
          </a:xfrm>
          <a:prstGeom prst="rect">
            <a:avLst/>
          </a:prstGeom>
        </p:spPr>
      </p:pic>
      <p:pic>
        <p:nvPicPr>
          <p:cNvPr id="12" name="Picture 11">
            <a:extLst>
              <a:ext uri="{FF2B5EF4-FFF2-40B4-BE49-F238E27FC236}">
                <a16:creationId xmlns:a16="http://schemas.microsoft.com/office/drawing/2014/main" id="{85FCBA0F-15EC-0FB9-20FC-33C940015606}"/>
              </a:ext>
            </a:extLst>
          </p:cNvPr>
          <p:cNvPicPr>
            <a:picLocks noChangeAspect="1"/>
          </p:cNvPicPr>
          <p:nvPr/>
        </p:nvPicPr>
        <p:blipFill>
          <a:blip r:embed="rId8"/>
          <a:stretch>
            <a:fillRect/>
          </a:stretch>
        </p:blipFill>
        <p:spPr>
          <a:xfrm>
            <a:off x="7901113" y="3400865"/>
            <a:ext cx="3696468" cy="2380776"/>
          </a:xfrm>
          <a:prstGeom prst="rect">
            <a:avLst/>
          </a:prstGeom>
          <a:ln>
            <a:solidFill>
              <a:schemeClr val="tx1"/>
            </a:solidFill>
          </a:ln>
        </p:spPr>
      </p:pic>
      <p:sp>
        <p:nvSpPr>
          <p:cNvPr id="13" name="Speech Bubble: Rectangle 12">
            <a:extLst>
              <a:ext uri="{FF2B5EF4-FFF2-40B4-BE49-F238E27FC236}">
                <a16:creationId xmlns:a16="http://schemas.microsoft.com/office/drawing/2014/main" id="{E9AD4810-6D61-D0F9-37E8-39C9492AB664}"/>
              </a:ext>
            </a:extLst>
          </p:cNvPr>
          <p:cNvSpPr/>
          <p:nvPr/>
        </p:nvSpPr>
        <p:spPr>
          <a:xfrm>
            <a:off x="366530" y="4970457"/>
            <a:ext cx="3379809" cy="669307"/>
          </a:xfrm>
          <a:prstGeom prst="wedgeRectCallout">
            <a:avLst>
              <a:gd name="adj1" fmla="val 48775"/>
              <a:gd name="adj2" fmla="val -84637"/>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Tract 204</a:t>
            </a:r>
            <a:br>
              <a:rPr lang="en-US" dirty="0"/>
            </a:br>
            <a:r>
              <a:rPr lang="en-US" dirty="0"/>
              <a:t> Floodplain Acquisition Parcel</a:t>
            </a:r>
          </a:p>
        </p:txBody>
      </p:sp>
      <p:sp>
        <p:nvSpPr>
          <p:cNvPr id="14" name="TextBox 13">
            <a:extLst>
              <a:ext uri="{FF2B5EF4-FFF2-40B4-BE49-F238E27FC236}">
                <a16:creationId xmlns:a16="http://schemas.microsoft.com/office/drawing/2014/main" id="{80084E8B-580D-0313-8611-31C3E9934F2E}"/>
              </a:ext>
            </a:extLst>
          </p:cNvPr>
          <p:cNvSpPr txBox="1"/>
          <p:nvPr/>
        </p:nvSpPr>
        <p:spPr>
          <a:xfrm>
            <a:off x="3431893" y="99499"/>
            <a:ext cx="2841585" cy="461665"/>
          </a:xfrm>
          <a:prstGeom prst="rect">
            <a:avLst/>
          </a:prstGeom>
          <a:solidFill>
            <a:schemeClr val="bg1"/>
          </a:solidFill>
          <a:ln>
            <a:solidFill>
              <a:srgbClr val="C00000"/>
            </a:solidFill>
          </a:ln>
        </p:spPr>
        <p:txBody>
          <a:bodyPr wrap="square" rtlCol="0">
            <a:spAutoFit/>
          </a:bodyPr>
          <a:lstStyle/>
          <a:p>
            <a:pPr algn="ctr"/>
            <a:r>
              <a:rPr lang="en-US" sz="2400" b="1" dirty="0">
                <a:solidFill>
                  <a:srgbClr val="C00000"/>
                </a:solidFill>
              </a:rPr>
              <a:t>USACE TRACT 204 </a:t>
            </a:r>
          </a:p>
        </p:txBody>
      </p:sp>
    </p:spTree>
    <p:extLst>
      <p:ext uri="{BB962C8B-B14F-4D97-AF65-F5344CB8AC3E}">
        <p14:creationId xmlns:p14="http://schemas.microsoft.com/office/powerpoint/2010/main" val="3052534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E40D4-F90E-8BDB-7445-52324B7AB75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752AF78-2FAC-7980-48CF-7A3299BE27FF}"/>
              </a:ext>
            </a:extLst>
          </p:cNvPr>
          <p:cNvPicPr>
            <a:picLocks noChangeAspect="1"/>
          </p:cNvPicPr>
          <p:nvPr/>
        </p:nvPicPr>
        <p:blipFill>
          <a:blip r:embed="rId3"/>
          <a:stretch>
            <a:fillRect/>
          </a:stretch>
        </p:blipFill>
        <p:spPr>
          <a:xfrm>
            <a:off x="368436" y="659762"/>
            <a:ext cx="9533732" cy="6140370"/>
          </a:xfrm>
          <a:prstGeom prst="rect">
            <a:avLst/>
          </a:prstGeom>
          <a:ln>
            <a:solidFill>
              <a:schemeClr val="tx1"/>
            </a:solidFill>
          </a:ln>
        </p:spPr>
      </p:pic>
      <p:sp>
        <p:nvSpPr>
          <p:cNvPr id="4" name="TextBox 3">
            <a:extLst>
              <a:ext uri="{FF2B5EF4-FFF2-40B4-BE49-F238E27FC236}">
                <a16:creationId xmlns:a16="http://schemas.microsoft.com/office/drawing/2014/main" id="{57146714-EE94-330B-61DE-F10BEFD9E195}"/>
              </a:ext>
            </a:extLst>
          </p:cNvPr>
          <p:cNvSpPr txBox="1"/>
          <p:nvPr/>
        </p:nvSpPr>
        <p:spPr>
          <a:xfrm>
            <a:off x="5135302" y="6360822"/>
            <a:ext cx="4479402" cy="369332"/>
          </a:xfrm>
          <a:prstGeom prst="rect">
            <a:avLst/>
          </a:prstGeom>
          <a:solidFill>
            <a:schemeClr val="bg1"/>
          </a:solidFill>
        </p:spPr>
        <p:txBody>
          <a:bodyPr wrap="square" rtlCol="0">
            <a:spAutoFit/>
          </a:bodyPr>
          <a:lstStyle/>
          <a:p>
            <a:r>
              <a:rPr lang="en-US" dirty="0">
                <a:solidFill>
                  <a:srgbClr val="0000FF"/>
                </a:solidFill>
                <a:hlinkClick r:id="rId4">
                  <a:extLst>
                    <a:ext uri="{A12FA001-AC4F-418D-AE19-62706E023703}">
                      <ahyp:hlinkClr xmlns:ahyp="http://schemas.microsoft.com/office/drawing/2018/hyperlinkcolor" val="tx"/>
                    </a:ext>
                  </a:extLst>
                </a:hlinkClick>
              </a:rPr>
              <a:t>PDF Tax Map for Lincoln District 8, Map 27</a:t>
            </a:r>
            <a:endParaRPr lang="en-US" dirty="0">
              <a:solidFill>
                <a:srgbClr val="0000FF"/>
              </a:solidFill>
            </a:endParaRPr>
          </a:p>
        </p:txBody>
      </p:sp>
      <p:sp>
        <p:nvSpPr>
          <p:cNvPr id="7" name="TextBox 6">
            <a:extLst>
              <a:ext uri="{FF2B5EF4-FFF2-40B4-BE49-F238E27FC236}">
                <a16:creationId xmlns:a16="http://schemas.microsoft.com/office/drawing/2014/main" id="{8C6C0FEF-EC9B-EA04-D4E6-2403E603A9A6}"/>
              </a:ext>
            </a:extLst>
          </p:cNvPr>
          <p:cNvSpPr txBox="1"/>
          <p:nvPr/>
        </p:nvSpPr>
        <p:spPr>
          <a:xfrm>
            <a:off x="10021966" y="3129782"/>
            <a:ext cx="2034249" cy="1200329"/>
          </a:xfrm>
          <a:prstGeom prst="rect">
            <a:avLst/>
          </a:prstGeom>
          <a:noFill/>
        </p:spPr>
        <p:txBody>
          <a:bodyPr wrap="square">
            <a:spAutoFit/>
          </a:bodyPr>
          <a:lstStyle/>
          <a:p>
            <a:r>
              <a:rPr lang="en-US" dirty="0"/>
              <a:t>USACE Huntington District may have map plat of </a:t>
            </a:r>
            <a:r>
              <a:rPr lang="en-US" b="1" dirty="0">
                <a:solidFill>
                  <a:srgbClr val="0000FF"/>
                </a:solidFill>
                <a:hlinkClick r:id="rId5">
                  <a:extLst>
                    <a:ext uri="{A12FA001-AC4F-418D-AE19-62706E023703}">
                      <ahyp:hlinkClr xmlns:ahyp="http://schemas.microsoft.com/office/drawing/2018/hyperlinkcolor" val="tx"/>
                    </a:ext>
                  </a:extLst>
                </a:hlinkClick>
              </a:rPr>
              <a:t>Tract 204</a:t>
            </a:r>
            <a:r>
              <a:rPr lang="en-US" b="1" dirty="0">
                <a:solidFill>
                  <a:srgbClr val="0000FF"/>
                </a:solidFill>
              </a:rPr>
              <a:t>.</a:t>
            </a:r>
            <a:endParaRPr lang="en-US" dirty="0"/>
          </a:p>
        </p:txBody>
      </p:sp>
      <p:sp>
        <p:nvSpPr>
          <p:cNvPr id="13" name="Speech Bubble: Rectangle 12">
            <a:extLst>
              <a:ext uri="{FF2B5EF4-FFF2-40B4-BE49-F238E27FC236}">
                <a16:creationId xmlns:a16="http://schemas.microsoft.com/office/drawing/2014/main" id="{4E0610FA-24CD-84D5-69B1-C112B2AEB655}"/>
              </a:ext>
            </a:extLst>
          </p:cNvPr>
          <p:cNvSpPr/>
          <p:nvPr/>
        </p:nvSpPr>
        <p:spPr>
          <a:xfrm>
            <a:off x="5706318" y="765958"/>
            <a:ext cx="3379809" cy="669307"/>
          </a:xfrm>
          <a:prstGeom prst="wedgeRectCallout">
            <a:avLst>
              <a:gd name="adj1" fmla="val -68006"/>
              <a:gd name="adj2" fmla="val 55441"/>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USACE Tract 204</a:t>
            </a:r>
            <a:br>
              <a:rPr lang="en-US" dirty="0"/>
            </a:br>
            <a:r>
              <a:rPr lang="en-US" dirty="0"/>
              <a:t> Floodplain Acquisition Parcel</a:t>
            </a:r>
          </a:p>
        </p:txBody>
      </p:sp>
      <p:sp>
        <p:nvSpPr>
          <p:cNvPr id="14" name="TextBox 13">
            <a:extLst>
              <a:ext uri="{FF2B5EF4-FFF2-40B4-BE49-F238E27FC236}">
                <a16:creationId xmlns:a16="http://schemas.microsoft.com/office/drawing/2014/main" id="{290C811B-4695-C5BB-121B-9E533DEBED57}"/>
              </a:ext>
            </a:extLst>
          </p:cNvPr>
          <p:cNvSpPr txBox="1"/>
          <p:nvPr/>
        </p:nvSpPr>
        <p:spPr>
          <a:xfrm>
            <a:off x="4218971" y="144999"/>
            <a:ext cx="3156032" cy="461665"/>
          </a:xfrm>
          <a:prstGeom prst="rect">
            <a:avLst/>
          </a:prstGeom>
          <a:noFill/>
        </p:spPr>
        <p:txBody>
          <a:bodyPr wrap="square" rtlCol="0">
            <a:spAutoFit/>
          </a:bodyPr>
          <a:lstStyle/>
          <a:p>
            <a:r>
              <a:rPr lang="en-US" sz="2400" b="1" dirty="0">
                <a:solidFill>
                  <a:srgbClr val="C00000"/>
                </a:solidFill>
              </a:rPr>
              <a:t>USACE TRACT 204 </a:t>
            </a:r>
          </a:p>
        </p:txBody>
      </p:sp>
    </p:spTree>
    <p:extLst>
      <p:ext uri="{BB962C8B-B14F-4D97-AF65-F5344CB8AC3E}">
        <p14:creationId xmlns:p14="http://schemas.microsoft.com/office/powerpoint/2010/main" val="2551057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A9CCF-8045-A762-AA2A-840C961E980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8ED0883-D033-5A06-3DDA-7300B0D5AFA9}"/>
              </a:ext>
            </a:extLst>
          </p:cNvPr>
          <p:cNvPicPr>
            <a:picLocks noChangeAspect="1"/>
          </p:cNvPicPr>
          <p:nvPr/>
        </p:nvPicPr>
        <p:blipFill>
          <a:blip r:embed="rId3"/>
          <a:stretch>
            <a:fillRect/>
          </a:stretch>
        </p:blipFill>
        <p:spPr>
          <a:xfrm>
            <a:off x="368437" y="542044"/>
            <a:ext cx="11079121" cy="6315956"/>
          </a:xfrm>
          <a:prstGeom prst="rect">
            <a:avLst/>
          </a:prstGeom>
        </p:spPr>
      </p:pic>
      <p:sp>
        <p:nvSpPr>
          <p:cNvPr id="13" name="Speech Bubble: Rectangle 12">
            <a:extLst>
              <a:ext uri="{FF2B5EF4-FFF2-40B4-BE49-F238E27FC236}">
                <a16:creationId xmlns:a16="http://schemas.microsoft.com/office/drawing/2014/main" id="{F9022076-4D39-E79D-6025-1D8A8FF652E6}"/>
              </a:ext>
            </a:extLst>
          </p:cNvPr>
          <p:cNvSpPr/>
          <p:nvPr/>
        </p:nvSpPr>
        <p:spPr>
          <a:xfrm>
            <a:off x="515920" y="4186835"/>
            <a:ext cx="2858631" cy="827618"/>
          </a:xfrm>
          <a:prstGeom prst="wedgeRectCallout">
            <a:avLst>
              <a:gd name="adj1" fmla="val 107886"/>
              <a:gd name="adj2" fmla="val -113965"/>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b="1" dirty="0"/>
              <a:t>Parcel 27-9.3 of .57 acre along Drag Creek formerly owned by</a:t>
            </a:r>
            <a:br>
              <a:rPr lang="en-US" sz="1400" dirty="0"/>
            </a:br>
            <a:r>
              <a:rPr lang="en-US" sz="1400" dirty="0"/>
              <a:t> </a:t>
            </a:r>
            <a:r>
              <a:rPr lang="en-US" sz="1400" b="1" dirty="0">
                <a:solidFill>
                  <a:srgbClr val="FFFF00"/>
                </a:solidFill>
              </a:rPr>
              <a:t>Windel &amp; Mary Chaffin </a:t>
            </a:r>
          </a:p>
        </p:txBody>
      </p:sp>
      <p:sp>
        <p:nvSpPr>
          <p:cNvPr id="14" name="TextBox 13">
            <a:extLst>
              <a:ext uri="{FF2B5EF4-FFF2-40B4-BE49-F238E27FC236}">
                <a16:creationId xmlns:a16="http://schemas.microsoft.com/office/drawing/2014/main" id="{CCC5622F-1923-A45B-B66B-8A12B299F85D}"/>
              </a:ext>
            </a:extLst>
          </p:cNvPr>
          <p:cNvSpPr txBox="1"/>
          <p:nvPr/>
        </p:nvSpPr>
        <p:spPr>
          <a:xfrm>
            <a:off x="4218971" y="144999"/>
            <a:ext cx="3156032" cy="461665"/>
          </a:xfrm>
          <a:prstGeom prst="rect">
            <a:avLst/>
          </a:prstGeom>
          <a:noFill/>
        </p:spPr>
        <p:txBody>
          <a:bodyPr wrap="square" rtlCol="0">
            <a:spAutoFit/>
          </a:bodyPr>
          <a:lstStyle/>
          <a:p>
            <a:r>
              <a:rPr lang="en-US" sz="2400" b="1" dirty="0">
                <a:solidFill>
                  <a:srgbClr val="C00000"/>
                </a:solidFill>
              </a:rPr>
              <a:t>USACE TRACT 204 </a:t>
            </a:r>
          </a:p>
        </p:txBody>
      </p:sp>
      <p:sp>
        <p:nvSpPr>
          <p:cNvPr id="11" name="TextBox 10">
            <a:extLst>
              <a:ext uri="{FF2B5EF4-FFF2-40B4-BE49-F238E27FC236}">
                <a16:creationId xmlns:a16="http://schemas.microsoft.com/office/drawing/2014/main" id="{CAB923CC-A3A1-2CD3-3D2F-BCE1B69B589C}"/>
              </a:ext>
            </a:extLst>
          </p:cNvPr>
          <p:cNvSpPr txBox="1"/>
          <p:nvPr/>
        </p:nvSpPr>
        <p:spPr>
          <a:xfrm>
            <a:off x="515920" y="665155"/>
            <a:ext cx="4700694" cy="338554"/>
          </a:xfrm>
          <a:prstGeom prst="rect">
            <a:avLst/>
          </a:prstGeom>
          <a:solidFill>
            <a:schemeClr val="bg1"/>
          </a:solidFill>
        </p:spPr>
        <p:txBody>
          <a:bodyPr wrap="square">
            <a:spAutoFit/>
          </a:bodyPr>
          <a:lstStyle/>
          <a:p>
            <a:r>
              <a:rPr lang="en-US" sz="1600" dirty="0">
                <a:solidFill>
                  <a:srgbClr val="0000FF"/>
                </a:solidFill>
                <a:hlinkClick r:id="rId4">
                  <a:extLst>
                    <a:ext uri="{A12FA001-AC4F-418D-AE19-62706E023703}">
                      <ahyp:hlinkClr xmlns:ahyp="http://schemas.microsoft.com/office/drawing/2018/hyperlinkcolor" val="tx"/>
                    </a:ext>
                  </a:extLst>
                </a:hlinkClick>
              </a:rPr>
              <a:t>USACE 2006 Nonstructural O&amp;M Manual (Page 124)</a:t>
            </a:r>
            <a:endParaRPr lang="en-US" sz="1600" dirty="0">
              <a:solidFill>
                <a:srgbClr val="0000FF"/>
              </a:solidFill>
            </a:endParaRPr>
          </a:p>
        </p:txBody>
      </p:sp>
      <p:pic>
        <p:nvPicPr>
          <p:cNvPr id="4" name="Picture 3">
            <a:extLst>
              <a:ext uri="{FF2B5EF4-FFF2-40B4-BE49-F238E27FC236}">
                <a16:creationId xmlns:a16="http://schemas.microsoft.com/office/drawing/2014/main" id="{B507559D-0F0E-568A-5578-5D220294F994}"/>
              </a:ext>
            </a:extLst>
          </p:cNvPr>
          <p:cNvPicPr>
            <a:picLocks noChangeAspect="1"/>
          </p:cNvPicPr>
          <p:nvPr/>
        </p:nvPicPr>
        <p:blipFill>
          <a:blip r:embed="rId5"/>
          <a:stretch>
            <a:fillRect/>
          </a:stretch>
        </p:blipFill>
        <p:spPr>
          <a:xfrm>
            <a:off x="46496" y="5920821"/>
            <a:ext cx="12099008" cy="937179"/>
          </a:xfrm>
          <a:prstGeom prst="rect">
            <a:avLst/>
          </a:prstGeom>
        </p:spPr>
      </p:pic>
      <p:sp>
        <p:nvSpPr>
          <p:cNvPr id="5" name="TextBox 4">
            <a:extLst>
              <a:ext uri="{FF2B5EF4-FFF2-40B4-BE49-F238E27FC236}">
                <a16:creationId xmlns:a16="http://schemas.microsoft.com/office/drawing/2014/main" id="{C72DB17E-7FAB-320C-D870-2F017399AA05}"/>
              </a:ext>
            </a:extLst>
          </p:cNvPr>
          <p:cNvSpPr txBox="1"/>
          <p:nvPr/>
        </p:nvSpPr>
        <p:spPr>
          <a:xfrm>
            <a:off x="7816646" y="665155"/>
            <a:ext cx="2290915" cy="369332"/>
          </a:xfrm>
          <a:prstGeom prst="rect">
            <a:avLst/>
          </a:prstGeom>
          <a:solidFill>
            <a:schemeClr val="bg1"/>
          </a:solidFill>
          <a:ln>
            <a:solidFill>
              <a:schemeClr val="tx1"/>
            </a:solidFill>
          </a:ln>
        </p:spPr>
        <p:txBody>
          <a:bodyPr wrap="square" rtlCol="0">
            <a:spAutoFit/>
          </a:bodyPr>
          <a:lstStyle/>
          <a:p>
            <a:r>
              <a:rPr lang="en-US" dirty="0">
                <a:solidFill>
                  <a:srgbClr val="0000FF"/>
                </a:solidFill>
                <a:hlinkClick r:id="rId6">
                  <a:extLst>
                    <a:ext uri="{A12FA001-AC4F-418D-AE19-62706E023703}">
                      <ahyp:hlinkClr xmlns:ahyp="http://schemas.microsoft.com/office/drawing/2018/hyperlinkcolor" val="tx"/>
                    </a:ext>
                  </a:extLst>
                </a:hlinkClick>
              </a:rPr>
              <a:t>WV Flood Tool Link</a:t>
            </a:r>
            <a:endParaRPr lang="en-US" dirty="0">
              <a:solidFill>
                <a:srgbClr val="0000FF"/>
              </a:solidFill>
            </a:endParaRPr>
          </a:p>
        </p:txBody>
      </p:sp>
      <p:sp>
        <p:nvSpPr>
          <p:cNvPr id="6" name="Speech Bubble: Rectangle 5">
            <a:extLst>
              <a:ext uri="{FF2B5EF4-FFF2-40B4-BE49-F238E27FC236}">
                <a16:creationId xmlns:a16="http://schemas.microsoft.com/office/drawing/2014/main" id="{14E63879-2015-EFBE-2AA2-5E7FFB40E45C}"/>
              </a:ext>
            </a:extLst>
          </p:cNvPr>
          <p:cNvSpPr/>
          <p:nvPr/>
        </p:nvSpPr>
        <p:spPr>
          <a:xfrm>
            <a:off x="7246717" y="1201338"/>
            <a:ext cx="3853901" cy="1541862"/>
          </a:xfrm>
          <a:prstGeom prst="wedgeRectCallout">
            <a:avLst>
              <a:gd name="adj1" fmla="val -117211"/>
              <a:gd name="adj2" fmla="val 52672"/>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b="1" dirty="0"/>
              <a:t>Tract 204</a:t>
            </a:r>
            <a:br>
              <a:rPr lang="en-US" sz="1600" dirty="0"/>
            </a:br>
            <a:r>
              <a:rPr lang="en-US" sz="1600" dirty="0"/>
              <a:t> Unmapped Floodplain Acquisition Parcel</a:t>
            </a:r>
          </a:p>
          <a:p>
            <a:pPr algn="ctr"/>
            <a:r>
              <a:rPr lang="en-US" sz="1600" dirty="0"/>
              <a:t>located at Wilkie Chaffin Drive along Drag Creek. Tract 204 mapped by USACE intersects Parcels 27-6 and 27-9 </a:t>
            </a:r>
          </a:p>
        </p:txBody>
      </p:sp>
    </p:spTree>
    <p:extLst>
      <p:ext uri="{BB962C8B-B14F-4D97-AF65-F5344CB8AC3E}">
        <p14:creationId xmlns:p14="http://schemas.microsoft.com/office/powerpoint/2010/main" val="3526685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F2CEE-F8FD-097D-17F4-503FBD2C6326}"/>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A31AEEEE-4C5C-54B2-DE32-809327B82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124" y="606664"/>
            <a:ext cx="4459567" cy="445956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48CCEC3-A0FF-A239-A06B-66334071DCC0}"/>
              </a:ext>
            </a:extLst>
          </p:cNvPr>
          <p:cNvSpPr txBox="1"/>
          <p:nvPr/>
        </p:nvSpPr>
        <p:spPr>
          <a:xfrm>
            <a:off x="4218971" y="144999"/>
            <a:ext cx="3156032" cy="461665"/>
          </a:xfrm>
          <a:prstGeom prst="rect">
            <a:avLst/>
          </a:prstGeom>
          <a:noFill/>
        </p:spPr>
        <p:txBody>
          <a:bodyPr wrap="square" rtlCol="0">
            <a:spAutoFit/>
          </a:bodyPr>
          <a:lstStyle/>
          <a:p>
            <a:r>
              <a:rPr lang="en-US" sz="2400" b="1" dirty="0">
                <a:solidFill>
                  <a:srgbClr val="C00000"/>
                </a:solidFill>
              </a:rPr>
              <a:t>USACE TRACT 204 </a:t>
            </a:r>
          </a:p>
        </p:txBody>
      </p:sp>
      <p:sp>
        <p:nvSpPr>
          <p:cNvPr id="11" name="TextBox 10">
            <a:extLst>
              <a:ext uri="{FF2B5EF4-FFF2-40B4-BE49-F238E27FC236}">
                <a16:creationId xmlns:a16="http://schemas.microsoft.com/office/drawing/2014/main" id="{93BA8472-C910-A6AA-600D-7619271F7190}"/>
              </a:ext>
            </a:extLst>
          </p:cNvPr>
          <p:cNvSpPr txBox="1"/>
          <p:nvPr/>
        </p:nvSpPr>
        <p:spPr>
          <a:xfrm>
            <a:off x="456926" y="641433"/>
            <a:ext cx="4700694" cy="338554"/>
          </a:xfrm>
          <a:prstGeom prst="rect">
            <a:avLst/>
          </a:prstGeom>
          <a:solidFill>
            <a:schemeClr val="bg1"/>
          </a:solidFill>
        </p:spPr>
        <p:txBody>
          <a:bodyPr wrap="square">
            <a:spAutoFit/>
          </a:bodyPr>
          <a:lstStyle/>
          <a:p>
            <a:r>
              <a:rPr lang="en-US" sz="1600" dirty="0">
                <a:solidFill>
                  <a:srgbClr val="0000FF"/>
                </a:solidFill>
                <a:hlinkClick r:id="rId4">
                  <a:extLst>
                    <a:ext uri="{A12FA001-AC4F-418D-AE19-62706E023703}">
                      <ahyp:hlinkClr xmlns:ahyp="http://schemas.microsoft.com/office/drawing/2018/hyperlinkcolor" val="tx"/>
                    </a:ext>
                  </a:extLst>
                </a:hlinkClick>
              </a:rPr>
              <a:t>USACE 2006 Nonstructural O&amp;M Manual (Page 124)</a:t>
            </a:r>
            <a:endParaRPr lang="en-US" sz="1600" dirty="0">
              <a:solidFill>
                <a:srgbClr val="0000FF"/>
              </a:solidFill>
            </a:endParaRPr>
          </a:p>
        </p:txBody>
      </p:sp>
      <p:pic>
        <p:nvPicPr>
          <p:cNvPr id="4" name="Picture 3">
            <a:extLst>
              <a:ext uri="{FF2B5EF4-FFF2-40B4-BE49-F238E27FC236}">
                <a16:creationId xmlns:a16="http://schemas.microsoft.com/office/drawing/2014/main" id="{A5607107-1EC8-4D8B-517B-C6D64B8E41B1}"/>
              </a:ext>
            </a:extLst>
          </p:cNvPr>
          <p:cNvPicPr>
            <a:picLocks noChangeAspect="1"/>
          </p:cNvPicPr>
          <p:nvPr/>
        </p:nvPicPr>
        <p:blipFill>
          <a:blip r:embed="rId5"/>
          <a:stretch>
            <a:fillRect/>
          </a:stretch>
        </p:blipFill>
        <p:spPr>
          <a:xfrm>
            <a:off x="46496" y="5920821"/>
            <a:ext cx="12099008" cy="937179"/>
          </a:xfrm>
          <a:prstGeom prst="rect">
            <a:avLst/>
          </a:prstGeom>
        </p:spPr>
      </p:pic>
      <p:sp>
        <p:nvSpPr>
          <p:cNvPr id="5" name="TextBox 4">
            <a:extLst>
              <a:ext uri="{FF2B5EF4-FFF2-40B4-BE49-F238E27FC236}">
                <a16:creationId xmlns:a16="http://schemas.microsoft.com/office/drawing/2014/main" id="{A1B63EB3-5A25-0FE4-96BE-C86A5C1489D6}"/>
              </a:ext>
            </a:extLst>
          </p:cNvPr>
          <p:cNvSpPr txBox="1"/>
          <p:nvPr/>
        </p:nvSpPr>
        <p:spPr>
          <a:xfrm>
            <a:off x="8678538" y="375831"/>
            <a:ext cx="2290915" cy="369332"/>
          </a:xfrm>
          <a:prstGeom prst="rect">
            <a:avLst/>
          </a:prstGeom>
          <a:solidFill>
            <a:schemeClr val="bg1"/>
          </a:solidFill>
          <a:ln>
            <a:solidFill>
              <a:schemeClr val="tx1"/>
            </a:solidFill>
          </a:ln>
        </p:spPr>
        <p:txBody>
          <a:bodyPr wrap="square" rtlCol="0">
            <a:spAutoFit/>
          </a:bodyPr>
          <a:lstStyle/>
          <a:p>
            <a:r>
              <a:rPr lang="en-US" dirty="0">
                <a:solidFill>
                  <a:srgbClr val="0000FF"/>
                </a:solidFill>
                <a:hlinkClick r:id="rId6">
                  <a:extLst>
                    <a:ext uri="{A12FA001-AC4F-418D-AE19-62706E023703}">
                      <ahyp:hlinkClr xmlns:ahyp="http://schemas.microsoft.com/office/drawing/2018/hyperlinkcolor" val="tx"/>
                    </a:ext>
                  </a:extLst>
                </a:hlinkClick>
              </a:rPr>
              <a:t>WV Flood Tool Link</a:t>
            </a:r>
            <a:endParaRPr lang="en-US" dirty="0">
              <a:solidFill>
                <a:srgbClr val="0000FF"/>
              </a:solidFill>
            </a:endParaRPr>
          </a:p>
        </p:txBody>
      </p:sp>
      <p:sp>
        <p:nvSpPr>
          <p:cNvPr id="6" name="Speech Bubble: Rectangle 5">
            <a:extLst>
              <a:ext uri="{FF2B5EF4-FFF2-40B4-BE49-F238E27FC236}">
                <a16:creationId xmlns:a16="http://schemas.microsoft.com/office/drawing/2014/main" id="{82D58EE7-98CB-CF6C-62AF-A5E97B8556A1}"/>
              </a:ext>
            </a:extLst>
          </p:cNvPr>
          <p:cNvSpPr/>
          <p:nvPr/>
        </p:nvSpPr>
        <p:spPr>
          <a:xfrm>
            <a:off x="8230288" y="3612534"/>
            <a:ext cx="3430770" cy="1668154"/>
          </a:xfrm>
          <a:prstGeom prst="wedgeRectCallout">
            <a:avLst>
              <a:gd name="adj1" fmla="val -87119"/>
              <a:gd name="adj2" fmla="val 8466"/>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Plot of Tract 204</a:t>
            </a:r>
            <a:br>
              <a:rPr lang="en-US" dirty="0"/>
            </a:br>
            <a:r>
              <a:rPr lang="en-US" dirty="0"/>
              <a:t> generated from legal description calls.  Tract outline matches USACE shapefile.</a:t>
            </a:r>
          </a:p>
        </p:txBody>
      </p:sp>
      <p:sp>
        <p:nvSpPr>
          <p:cNvPr id="7" name="TextBox 6">
            <a:extLst>
              <a:ext uri="{FF2B5EF4-FFF2-40B4-BE49-F238E27FC236}">
                <a16:creationId xmlns:a16="http://schemas.microsoft.com/office/drawing/2014/main" id="{C4E17372-A9FD-B84A-83CB-060FF4716568}"/>
              </a:ext>
            </a:extLst>
          </p:cNvPr>
          <p:cNvSpPr txBox="1"/>
          <p:nvPr/>
        </p:nvSpPr>
        <p:spPr>
          <a:xfrm>
            <a:off x="515920" y="1834577"/>
            <a:ext cx="2989006" cy="2031325"/>
          </a:xfrm>
          <a:prstGeom prst="rect">
            <a:avLst/>
          </a:prstGeom>
          <a:noFill/>
        </p:spPr>
        <p:txBody>
          <a:bodyPr wrap="square">
            <a:spAutoFit/>
          </a:bodyPr>
          <a:lstStyle/>
          <a:p>
            <a:r>
              <a:rPr lang="en-US" sz="1400" dirty="0"/>
              <a:t>Tract Calls from Legal Description</a:t>
            </a:r>
          </a:p>
          <a:p>
            <a:r>
              <a:rPr lang="en-US" sz="1400" dirty="0"/>
              <a:t>S43.52E 221f</a:t>
            </a:r>
          </a:p>
          <a:p>
            <a:r>
              <a:rPr lang="en-US" sz="1400" dirty="0"/>
              <a:t>S46.8W 72F</a:t>
            </a:r>
          </a:p>
          <a:p>
            <a:r>
              <a:rPr lang="en-US" sz="1400" dirty="0"/>
              <a:t>S85.28W 16f</a:t>
            </a:r>
          </a:p>
          <a:p>
            <a:r>
              <a:rPr lang="en-US" sz="1400" dirty="0"/>
              <a:t>N73.23W 25</a:t>
            </a:r>
          </a:p>
          <a:p>
            <a:r>
              <a:rPr lang="en-US" sz="1400" dirty="0"/>
              <a:t>N59.56W 36f</a:t>
            </a:r>
          </a:p>
          <a:p>
            <a:r>
              <a:rPr lang="en-US" sz="1400" dirty="0"/>
              <a:t>N51.6W 122f</a:t>
            </a:r>
          </a:p>
          <a:p>
            <a:r>
              <a:rPr lang="en-US" sz="1400" dirty="0"/>
              <a:t>N58.38W 43f</a:t>
            </a:r>
          </a:p>
          <a:p>
            <a:r>
              <a:rPr lang="en-US" sz="1400" dirty="0"/>
              <a:t>N49.59E 134f</a:t>
            </a:r>
          </a:p>
        </p:txBody>
      </p:sp>
      <p:sp>
        <p:nvSpPr>
          <p:cNvPr id="9" name="TextBox 8">
            <a:extLst>
              <a:ext uri="{FF2B5EF4-FFF2-40B4-BE49-F238E27FC236}">
                <a16:creationId xmlns:a16="http://schemas.microsoft.com/office/drawing/2014/main" id="{5126910C-4FE6-1DE4-588D-16A90F6585F5}"/>
              </a:ext>
            </a:extLst>
          </p:cNvPr>
          <p:cNvSpPr txBox="1"/>
          <p:nvPr/>
        </p:nvSpPr>
        <p:spPr>
          <a:xfrm>
            <a:off x="456926" y="4552064"/>
            <a:ext cx="6096000" cy="738664"/>
          </a:xfrm>
          <a:prstGeom prst="rect">
            <a:avLst/>
          </a:prstGeom>
          <a:noFill/>
        </p:spPr>
        <p:txBody>
          <a:bodyPr wrap="square">
            <a:spAutoFit/>
          </a:bodyPr>
          <a:lstStyle/>
          <a:p>
            <a:r>
              <a:rPr lang="en-US" sz="1400" b="0" i="0" dirty="0">
                <a:solidFill>
                  <a:srgbClr val="000000"/>
                </a:solidFill>
                <a:effectLst/>
              </a:rPr>
              <a:t>24820 square feet</a:t>
            </a:r>
            <a:br>
              <a:rPr lang="en-US" sz="1400" dirty="0"/>
            </a:br>
            <a:r>
              <a:rPr lang="en-US" sz="1400" b="0" i="0" dirty="0">
                <a:solidFill>
                  <a:srgbClr val="000000"/>
                </a:solidFill>
                <a:effectLst/>
              </a:rPr>
              <a:t>0.5699 acres (+/- 0.000981 acres) Perimeter: 669 feet</a:t>
            </a:r>
            <a:br>
              <a:rPr lang="en-US" sz="1400" dirty="0"/>
            </a:br>
            <a:r>
              <a:rPr lang="en-US" sz="1400" b="0" i="0" dirty="0">
                <a:solidFill>
                  <a:srgbClr val="000000"/>
                </a:solidFill>
                <a:effectLst/>
              </a:rPr>
              <a:t>Closure: N82.37.16W 1.151596f (0.1721% or 1:581 perimeter error)</a:t>
            </a:r>
            <a:endParaRPr lang="en-US" sz="1400" dirty="0"/>
          </a:p>
        </p:txBody>
      </p:sp>
      <p:sp>
        <p:nvSpPr>
          <p:cNvPr id="10" name="TextBox 9">
            <a:extLst>
              <a:ext uri="{FF2B5EF4-FFF2-40B4-BE49-F238E27FC236}">
                <a16:creationId xmlns:a16="http://schemas.microsoft.com/office/drawing/2014/main" id="{74DD073C-C56B-34F0-4BC8-CAD4AA76B9FC}"/>
              </a:ext>
            </a:extLst>
          </p:cNvPr>
          <p:cNvSpPr txBox="1"/>
          <p:nvPr/>
        </p:nvSpPr>
        <p:spPr>
          <a:xfrm>
            <a:off x="515920" y="1181443"/>
            <a:ext cx="4178710" cy="369332"/>
          </a:xfrm>
          <a:prstGeom prst="rect">
            <a:avLst/>
          </a:prstGeom>
          <a:noFill/>
        </p:spPr>
        <p:txBody>
          <a:bodyPr wrap="square" rtlCol="0">
            <a:spAutoFit/>
          </a:bodyPr>
          <a:lstStyle/>
          <a:p>
            <a:r>
              <a:rPr lang="en-US" dirty="0"/>
              <a:t>Tract generated using </a:t>
            </a:r>
            <a:r>
              <a:rPr lang="en-US" dirty="0">
                <a:hlinkClick r:id="rId7"/>
              </a:rPr>
              <a:t>TractPlotter.com</a:t>
            </a:r>
            <a:endParaRPr lang="en-US" dirty="0"/>
          </a:p>
        </p:txBody>
      </p:sp>
      <p:sp>
        <p:nvSpPr>
          <p:cNvPr id="12" name="Speech Bubble: Rectangle 11">
            <a:extLst>
              <a:ext uri="{FF2B5EF4-FFF2-40B4-BE49-F238E27FC236}">
                <a16:creationId xmlns:a16="http://schemas.microsoft.com/office/drawing/2014/main" id="{2B124F9D-16DD-AFDF-7CEF-AC80A27A9525}"/>
              </a:ext>
            </a:extLst>
          </p:cNvPr>
          <p:cNvSpPr/>
          <p:nvPr/>
        </p:nvSpPr>
        <p:spPr>
          <a:xfrm>
            <a:off x="8230288" y="1742652"/>
            <a:ext cx="2555699" cy="1312265"/>
          </a:xfrm>
          <a:prstGeom prst="wedgeRectCallout">
            <a:avLst>
              <a:gd name="adj1" fmla="val -158789"/>
              <a:gd name="adj2" fmla="val -41456"/>
            </a:avLst>
          </a:prstGeom>
          <a:solidFill>
            <a:srgbClr val="FFFFCC"/>
          </a:solidFill>
          <a:ln>
            <a:solidFill>
              <a:schemeClr val="tx1">
                <a:lumMod val="50000"/>
                <a:lumOff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b="1" dirty="0">
                <a:solidFill>
                  <a:schemeClr val="tx1">
                    <a:lumMod val="50000"/>
                    <a:lumOff val="50000"/>
                  </a:schemeClr>
                </a:solidFill>
              </a:rPr>
              <a:t>Tract Coordinate Origin from Legal Description:</a:t>
            </a:r>
          </a:p>
          <a:p>
            <a:pPr algn="ctr"/>
            <a:endParaRPr lang="en-US" sz="1400" b="1" dirty="0">
              <a:solidFill>
                <a:schemeClr val="tx1">
                  <a:lumMod val="50000"/>
                  <a:lumOff val="50000"/>
                </a:schemeClr>
              </a:solidFill>
            </a:endParaRPr>
          </a:p>
          <a:p>
            <a:pPr algn="ctr"/>
            <a:r>
              <a:rPr lang="en-US" sz="1400" b="1" dirty="0">
                <a:solidFill>
                  <a:schemeClr val="tx1">
                    <a:lumMod val="50000"/>
                    <a:lumOff val="50000"/>
                  </a:schemeClr>
                </a:solidFill>
              </a:rPr>
              <a:t>(37.9722675819, -82.4601151574)</a:t>
            </a:r>
          </a:p>
        </p:txBody>
      </p:sp>
    </p:spTree>
    <p:extLst>
      <p:ext uri="{BB962C8B-B14F-4D97-AF65-F5344CB8AC3E}">
        <p14:creationId xmlns:p14="http://schemas.microsoft.com/office/powerpoint/2010/main" val="2925014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A80B0-BF13-A289-F809-F7A6CD30CDAF}"/>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3DFD95D8-23C6-2DFE-C06E-A5566FB9D505}"/>
              </a:ext>
            </a:extLst>
          </p:cNvPr>
          <p:cNvSpPr txBox="1"/>
          <p:nvPr/>
        </p:nvSpPr>
        <p:spPr>
          <a:xfrm>
            <a:off x="4210778" y="284699"/>
            <a:ext cx="3156032" cy="461665"/>
          </a:xfrm>
          <a:prstGeom prst="rect">
            <a:avLst/>
          </a:prstGeom>
          <a:noFill/>
        </p:spPr>
        <p:txBody>
          <a:bodyPr wrap="square" rtlCol="0">
            <a:spAutoFit/>
          </a:bodyPr>
          <a:lstStyle/>
          <a:p>
            <a:r>
              <a:rPr lang="en-US" sz="2400" b="1" dirty="0">
                <a:solidFill>
                  <a:srgbClr val="C00000"/>
                </a:solidFill>
              </a:rPr>
              <a:t>USACE TRACT 204 </a:t>
            </a:r>
          </a:p>
        </p:txBody>
      </p:sp>
      <p:pic>
        <p:nvPicPr>
          <p:cNvPr id="6" name="Picture 5">
            <a:extLst>
              <a:ext uri="{FF2B5EF4-FFF2-40B4-BE49-F238E27FC236}">
                <a16:creationId xmlns:a16="http://schemas.microsoft.com/office/drawing/2014/main" id="{BBEAF487-FAA4-1F88-D970-95790A126CB7}"/>
              </a:ext>
            </a:extLst>
          </p:cNvPr>
          <p:cNvPicPr>
            <a:picLocks noChangeAspect="1"/>
          </p:cNvPicPr>
          <p:nvPr/>
        </p:nvPicPr>
        <p:blipFill>
          <a:blip r:embed="rId3"/>
          <a:stretch>
            <a:fillRect/>
          </a:stretch>
        </p:blipFill>
        <p:spPr>
          <a:xfrm>
            <a:off x="199878" y="862586"/>
            <a:ext cx="11792243" cy="5850415"/>
          </a:xfrm>
          <a:prstGeom prst="rect">
            <a:avLst/>
          </a:prstGeom>
        </p:spPr>
      </p:pic>
      <p:sp>
        <p:nvSpPr>
          <p:cNvPr id="9" name="Speech Bubble: Rectangle 8">
            <a:extLst>
              <a:ext uri="{FF2B5EF4-FFF2-40B4-BE49-F238E27FC236}">
                <a16:creationId xmlns:a16="http://schemas.microsoft.com/office/drawing/2014/main" id="{702E81E2-EE28-8E07-3108-7834C1165706}"/>
              </a:ext>
            </a:extLst>
          </p:cNvPr>
          <p:cNvSpPr/>
          <p:nvPr/>
        </p:nvSpPr>
        <p:spPr>
          <a:xfrm>
            <a:off x="7732530" y="3094346"/>
            <a:ext cx="3430770" cy="1668154"/>
          </a:xfrm>
          <a:prstGeom prst="wedgeRectCallout">
            <a:avLst>
              <a:gd name="adj1" fmla="val -106846"/>
              <a:gd name="adj2" fmla="val 29071"/>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Tract 204</a:t>
            </a:r>
            <a:br>
              <a:rPr lang="en-US" dirty="0"/>
            </a:br>
            <a:r>
              <a:rPr lang="en-US" dirty="0"/>
              <a:t> Unmapped Floodplain Acquisition Parcel</a:t>
            </a:r>
          </a:p>
          <a:p>
            <a:pPr algn="ctr"/>
            <a:r>
              <a:rPr lang="en-US" dirty="0"/>
              <a:t>located at Wilkie Chaffin Drive along Drag Creek.</a:t>
            </a:r>
          </a:p>
        </p:txBody>
      </p:sp>
    </p:spTree>
    <p:extLst>
      <p:ext uri="{BB962C8B-B14F-4D97-AF65-F5344CB8AC3E}">
        <p14:creationId xmlns:p14="http://schemas.microsoft.com/office/powerpoint/2010/main" val="2414943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59349-1992-DC89-3422-C2EA6E07751D}"/>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FC5A3137-069C-F511-B2D7-A11A397823C7}"/>
              </a:ext>
            </a:extLst>
          </p:cNvPr>
          <p:cNvSpPr txBox="1"/>
          <p:nvPr/>
        </p:nvSpPr>
        <p:spPr>
          <a:xfrm>
            <a:off x="4218971" y="144999"/>
            <a:ext cx="3156032" cy="461665"/>
          </a:xfrm>
          <a:prstGeom prst="rect">
            <a:avLst/>
          </a:prstGeom>
          <a:noFill/>
        </p:spPr>
        <p:txBody>
          <a:bodyPr wrap="square" rtlCol="0">
            <a:spAutoFit/>
          </a:bodyPr>
          <a:lstStyle/>
          <a:p>
            <a:r>
              <a:rPr lang="en-US" sz="2400" b="1" dirty="0">
                <a:solidFill>
                  <a:srgbClr val="C00000"/>
                </a:solidFill>
              </a:rPr>
              <a:t>USACE TRACT 204 </a:t>
            </a:r>
          </a:p>
        </p:txBody>
      </p:sp>
      <p:sp>
        <p:nvSpPr>
          <p:cNvPr id="11" name="TextBox 10">
            <a:extLst>
              <a:ext uri="{FF2B5EF4-FFF2-40B4-BE49-F238E27FC236}">
                <a16:creationId xmlns:a16="http://schemas.microsoft.com/office/drawing/2014/main" id="{C14921E0-43F2-7528-6A82-651922B412E0}"/>
              </a:ext>
            </a:extLst>
          </p:cNvPr>
          <p:cNvSpPr txBox="1"/>
          <p:nvPr/>
        </p:nvSpPr>
        <p:spPr>
          <a:xfrm>
            <a:off x="515920" y="665155"/>
            <a:ext cx="4700694" cy="338554"/>
          </a:xfrm>
          <a:prstGeom prst="rect">
            <a:avLst/>
          </a:prstGeom>
          <a:solidFill>
            <a:schemeClr val="bg1"/>
          </a:solidFill>
        </p:spPr>
        <p:txBody>
          <a:bodyPr wrap="square">
            <a:spAutoFit/>
          </a:bodyPr>
          <a:lstStyle/>
          <a:p>
            <a:r>
              <a:rPr lang="en-US" sz="1600" dirty="0">
                <a:solidFill>
                  <a:srgbClr val="0000FF"/>
                </a:solidFill>
                <a:hlinkClick r:id="rId3">
                  <a:extLst>
                    <a:ext uri="{A12FA001-AC4F-418D-AE19-62706E023703}">
                      <ahyp:hlinkClr xmlns:ahyp="http://schemas.microsoft.com/office/drawing/2018/hyperlinkcolor" val="tx"/>
                    </a:ext>
                  </a:extLst>
                </a:hlinkClick>
              </a:rPr>
              <a:t>USACE 2006 Nonstructural O&amp;M Manual (Page 124)</a:t>
            </a:r>
            <a:endParaRPr lang="en-US" sz="1600" dirty="0">
              <a:solidFill>
                <a:srgbClr val="0000FF"/>
              </a:solidFill>
            </a:endParaRPr>
          </a:p>
        </p:txBody>
      </p:sp>
      <p:sp>
        <p:nvSpPr>
          <p:cNvPr id="5" name="TextBox 4">
            <a:extLst>
              <a:ext uri="{FF2B5EF4-FFF2-40B4-BE49-F238E27FC236}">
                <a16:creationId xmlns:a16="http://schemas.microsoft.com/office/drawing/2014/main" id="{9DCC27D4-6EC1-B3DD-75CB-06AA06F724BE}"/>
              </a:ext>
            </a:extLst>
          </p:cNvPr>
          <p:cNvSpPr txBox="1"/>
          <p:nvPr/>
        </p:nvSpPr>
        <p:spPr>
          <a:xfrm>
            <a:off x="9385164" y="696186"/>
            <a:ext cx="2290915" cy="369332"/>
          </a:xfrm>
          <a:prstGeom prst="rect">
            <a:avLst/>
          </a:prstGeom>
          <a:solidFill>
            <a:schemeClr val="bg1"/>
          </a:solidFill>
          <a:ln>
            <a:solidFill>
              <a:schemeClr val="tx1"/>
            </a:solidFill>
          </a:ln>
        </p:spPr>
        <p:txBody>
          <a:bodyPr wrap="square" rtlCol="0">
            <a:spAutoFit/>
          </a:bodyPr>
          <a:lstStyle/>
          <a:p>
            <a:r>
              <a:rPr lang="en-US" dirty="0">
                <a:solidFill>
                  <a:srgbClr val="0000FF"/>
                </a:solidFill>
                <a:hlinkClick r:id="rId4">
                  <a:extLst>
                    <a:ext uri="{A12FA001-AC4F-418D-AE19-62706E023703}">
                      <ahyp:hlinkClr xmlns:ahyp="http://schemas.microsoft.com/office/drawing/2018/hyperlinkcolor" val="tx"/>
                    </a:ext>
                  </a:extLst>
                </a:hlinkClick>
              </a:rPr>
              <a:t>WV Flood Tool Link</a:t>
            </a:r>
            <a:endParaRPr lang="en-US" dirty="0">
              <a:solidFill>
                <a:srgbClr val="0000FF"/>
              </a:solidFill>
            </a:endParaRPr>
          </a:p>
        </p:txBody>
      </p:sp>
      <p:sp>
        <p:nvSpPr>
          <p:cNvPr id="2" name="TextBox 1">
            <a:extLst>
              <a:ext uri="{FF2B5EF4-FFF2-40B4-BE49-F238E27FC236}">
                <a16:creationId xmlns:a16="http://schemas.microsoft.com/office/drawing/2014/main" id="{AB04146D-A4D1-30AC-B9C5-D1C660378A08}"/>
              </a:ext>
            </a:extLst>
          </p:cNvPr>
          <p:cNvSpPr txBox="1"/>
          <p:nvPr/>
        </p:nvSpPr>
        <p:spPr>
          <a:xfrm>
            <a:off x="425245" y="1250184"/>
            <a:ext cx="11341509" cy="2308324"/>
          </a:xfrm>
          <a:prstGeom prst="rect">
            <a:avLst/>
          </a:prstGeom>
          <a:solidFill>
            <a:schemeClr val="accent2">
              <a:lumMod val="20000"/>
              <a:lumOff val="80000"/>
            </a:schemeClr>
          </a:solidFill>
        </p:spPr>
        <p:txBody>
          <a:bodyPr wrap="square" rtlCol="0">
            <a:spAutoFit/>
          </a:bodyPr>
          <a:lstStyle/>
          <a:p>
            <a:r>
              <a:rPr lang="en-US" u="sng" dirty="0"/>
              <a:t>Tax Map Issues:</a:t>
            </a:r>
          </a:p>
          <a:p>
            <a:endParaRPr lang="en-US" dirty="0"/>
          </a:p>
          <a:p>
            <a:r>
              <a:rPr lang="en-US" b="1" dirty="0"/>
              <a:t>Parcel 27-9 (14.23 deeded acres versus 30.29 calculated acres) may need to be split as:</a:t>
            </a:r>
          </a:p>
          <a:p>
            <a:r>
              <a:rPr lang="en-US" b="1" dirty="0">
                <a:solidFill>
                  <a:srgbClr val="0000FF"/>
                </a:solidFill>
                <a:hlinkClick r:id="rId5">
                  <a:extLst>
                    <a:ext uri="{A12FA001-AC4F-418D-AE19-62706E023703}">
                      <ahyp:hlinkClr xmlns:ahyp="http://schemas.microsoft.com/office/drawing/2018/hyperlinkcolor" val="tx"/>
                    </a:ext>
                  </a:extLst>
                </a:hlinkClick>
              </a:rPr>
              <a:t>Parcel 9.0</a:t>
            </a:r>
            <a:r>
              <a:rPr lang="en-US" dirty="0"/>
              <a:t>: 14.23 d. acres; owner Workman Regina Est. (171 and 174 Wilkie Chaffin Drive Trailers)</a:t>
            </a:r>
          </a:p>
          <a:p>
            <a:r>
              <a:rPr lang="en-US" b="1" dirty="0">
                <a:solidFill>
                  <a:srgbClr val="0000FF"/>
                </a:solidFill>
                <a:hlinkClick r:id="rId6">
                  <a:extLst>
                    <a:ext uri="{A12FA001-AC4F-418D-AE19-62706E023703}">
                      <ahyp:hlinkClr xmlns:ahyp="http://schemas.microsoft.com/office/drawing/2018/hyperlinkcolor" val="tx"/>
                    </a:ext>
                  </a:extLst>
                </a:hlinkClick>
              </a:rPr>
              <a:t>Parcel 9.3</a:t>
            </a:r>
            <a:r>
              <a:rPr lang="en-US" dirty="0"/>
              <a:t>: 0.57 d. acres; Owner Wayne County Commission – Floodplain Parcel </a:t>
            </a:r>
            <a:r>
              <a:rPr lang="en-US" dirty="0">
                <a:solidFill>
                  <a:srgbClr val="C00000"/>
                </a:solidFill>
              </a:rPr>
              <a:t>(no parcel geometry mapped)</a:t>
            </a:r>
          </a:p>
          <a:p>
            <a:r>
              <a:rPr lang="en-US" b="1" dirty="0">
                <a:solidFill>
                  <a:srgbClr val="0000FF"/>
                </a:solidFill>
                <a:hlinkClick r:id="rId7">
                  <a:extLst>
                    <a:ext uri="{A12FA001-AC4F-418D-AE19-62706E023703}">
                      <ahyp:hlinkClr xmlns:ahyp="http://schemas.microsoft.com/office/drawing/2018/hyperlinkcolor" val="tx"/>
                    </a:ext>
                  </a:extLst>
                </a:hlinkClick>
              </a:rPr>
              <a:t>Parcel 9.4</a:t>
            </a:r>
            <a:r>
              <a:rPr lang="en-US" dirty="0"/>
              <a:t>: 15.0 d. acres; Owner Betty Ann Copley </a:t>
            </a:r>
            <a:r>
              <a:rPr lang="en-US" dirty="0">
                <a:solidFill>
                  <a:srgbClr val="C00000"/>
                </a:solidFill>
              </a:rPr>
              <a:t>(no parcel geometry mapped)</a:t>
            </a:r>
            <a:endParaRPr lang="en-US" dirty="0"/>
          </a:p>
          <a:p>
            <a:r>
              <a:rPr lang="en-US" dirty="0"/>
              <a:t>Total Deeded Acreage:  29.8 acres for Parcels 9.0, 9.3, and 9.4</a:t>
            </a:r>
          </a:p>
          <a:p>
            <a:endParaRPr lang="en-US" dirty="0"/>
          </a:p>
        </p:txBody>
      </p:sp>
      <p:pic>
        <p:nvPicPr>
          <p:cNvPr id="7" name="Picture 6">
            <a:extLst>
              <a:ext uri="{FF2B5EF4-FFF2-40B4-BE49-F238E27FC236}">
                <a16:creationId xmlns:a16="http://schemas.microsoft.com/office/drawing/2014/main" id="{779D4A30-DB59-A27B-5C0B-B312640A7488}"/>
              </a:ext>
            </a:extLst>
          </p:cNvPr>
          <p:cNvPicPr>
            <a:picLocks noChangeAspect="1"/>
          </p:cNvPicPr>
          <p:nvPr/>
        </p:nvPicPr>
        <p:blipFill>
          <a:blip r:embed="rId8"/>
          <a:stretch>
            <a:fillRect/>
          </a:stretch>
        </p:blipFill>
        <p:spPr>
          <a:xfrm>
            <a:off x="113070" y="5281940"/>
            <a:ext cx="11965858" cy="1431061"/>
          </a:xfrm>
          <a:prstGeom prst="rect">
            <a:avLst/>
          </a:prstGeom>
        </p:spPr>
      </p:pic>
      <p:sp>
        <p:nvSpPr>
          <p:cNvPr id="8" name="TextBox 7">
            <a:extLst>
              <a:ext uri="{FF2B5EF4-FFF2-40B4-BE49-F238E27FC236}">
                <a16:creationId xmlns:a16="http://schemas.microsoft.com/office/drawing/2014/main" id="{ABC0D40F-C4A3-D9E7-7B8C-0855F72C4F17}"/>
              </a:ext>
            </a:extLst>
          </p:cNvPr>
          <p:cNvSpPr txBox="1"/>
          <p:nvPr/>
        </p:nvSpPr>
        <p:spPr>
          <a:xfrm>
            <a:off x="113070" y="4912608"/>
            <a:ext cx="2949678" cy="369332"/>
          </a:xfrm>
          <a:prstGeom prst="rect">
            <a:avLst/>
          </a:prstGeom>
          <a:noFill/>
        </p:spPr>
        <p:txBody>
          <a:bodyPr wrap="square" rtlCol="0">
            <a:spAutoFit/>
          </a:bodyPr>
          <a:lstStyle/>
          <a:p>
            <a:r>
              <a:rPr lang="en-US" dirty="0">
                <a:solidFill>
                  <a:srgbClr val="0000FF"/>
                </a:solidFill>
                <a:hlinkClick r:id="rId9">
                  <a:extLst>
                    <a:ext uri="{A12FA001-AC4F-418D-AE19-62706E023703}">
                      <ahyp:hlinkClr xmlns:ahyp="http://schemas.microsoft.com/office/drawing/2018/hyperlinkcolor" val="tx"/>
                    </a:ext>
                  </a:extLst>
                </a:hlinkClick>
              </a:rPr>
              <a:t>Parcel 27-9  IAS Records </a:t>
            </a:r>
            <a:endParaRPr lang="en-US" dirty="0">
              <a:solidFill>
                <a:srgbClr val="0000FF"/>
              </a:solidFill>
            </a:endParaRPr>
          </a:p>
        </p:txBody>
      </p:sp>
      <p:sp>
        <p:nvSpPr>
          <p:cNvPr id="10" name="TextBox 9">
            <a:extLst>
              <a:ext uri="{FF2B5EF4-FFF2-40B4-BE49-F238E27FC236}">
                <a16:creationId xmlns:a16="http://schemas.microsoft.com/office/drawing/2014/main" id="{04734F06-71A8-CA7B-E3C4-8C77E358419D}"/>
              </a:ext>
            </a:extLst>
          </p:cNvPr>
          <p:cNvSpPr txBox="1"/>
          <p:nvPr/>
        </p:nvSpPr>
        <p:spPr>
          <a:xfrm>
            <a:off x="425245" y="3712279"/>
            <a:ext cx="11250834" cy="1200329"/>
          </a:xfrm>
          <a:prstGeom prst="rect">
            <a:avLst/>
          </a:prstGeom>
          <a:noFill/>
        </p:spPr>
        <p:txBody>
          <a:bodyPr wrap="square">
            <a:spAutoFit/>
          </a:bodyPr>
          <a:lstStyle/>
          <a:p>
            <a:r>
              <a:rPr lang="en-US" dirty="0"/>
              <a:t>USACE O&amp;M Map of floodplain acquisition parcel Tract 204 (</a:t>
            </a:r>
            <a:r>
              <a:rPr lang="en-US" dirty="0">
                <a:solidFill>
                  <a:srgbClr val="0000FF"/>
                </a:solidFill>
                <a:hlinkClick r:id="rId6">
                  <a:extLst>
                    <a:ext uri="{A12FA001-AC4F-418D-AE19-62706E023703}">
                      <ahyp:hlinkClr xmlns:ahyp="http://schemas.microsoft.com/office/drawing/2018/hyperlinkcolor" val="tx"/>
                    </a:ext>
                  </a:extLst>
                </a:hlinkClick>
              </a:rPr>
              <a:t>27-9.3</a:t>
            </a:r>
            <a:r>
              <a:rPr lang="en-US" dirty="0"/>
              <a:t>) recorded on12/1/2000, owner WAYNE COUNTY COMMISSION, intersects Parcel </a:t>
            </a:r>
            <a:r>
              <a:rPr lang="en-US" dirty="0">
                <a:solidFill>
                  <a:srgbClr val="0000FF"/>
                </a:solidFill>
                <a:hlinkClick r:id="rId5">
                  <a:extLst>
                    <a:ext uri="{A12FA001-AC4F-418D-AE19-62706E023703}">
                      <ahyp:hlinkClr xmlns:ahyp="http://schemas.microsoft.com/office/drawing/2018/hyperlinkcolor" val="tx"/>
                    </a:ext>
                  </a:extLst>
                </a:hlinkClick>
              </a:rPr>
              <a:t>27-9</a:t>
            </a:r>
            <a:r>
              <a:rPr lang="en-US" dirty="0"/>
              <a:t> (owner WORKMAN REGINA) and Parcel </a:t>
            </a:r>
            <a:r>
              <a:rPr lang="en-US" dirty="0">
                <a:solidFill>
                  <a:srgbClr val="0000FF"/>
                </a:solidFill>
                <a:hlinkClick r:id="rId10">
                  <a:extLst>
                    <a:ext uri="{A12FA001-AC4F-418D-AE19-62706E023703}">
                      <ahyp:hlinkClr xmlns:ahyp="http://schemas.microsoft.com/office/drawing/2018/hyperlinkcolor" val="tx"/>
                    </a:ext>
                  </a:extLst>
                </a:hlinkClick>
              </a:rPr>
              <a:t>27-6</a:t>
            </a:r>
            <a:r>
              <a:rPr lang="en-US" dirty="0"/>
              <a:t> (owner CANTRELL TONY E &amp; CHARLENE).  Adjoining Parcel </a:t>
            </a:r>
            <a:r>
              <a:rPr lang="en-US" dirty="0">
                <a:solidFill>
                  <a:srgbClr val="0000FF"/>
                </a:solidFill>
                <a:hlinkClick r:id="rId11">
                  <a:extLst>
                    <a:ext uri="{A12FA001-AC4F-418D-AE19-62706E023703}">
                      <ahyp:hlinkClr xmlns:ahyp="http://schemas.microsoft.com/office/drawing/2018/hyperlinkcolor" val="tx"/>
                    </a:ext>
                  </a:extLst>
                </a:hlinkClick>
              </a:rPr>
              <a:t>27-7</a:t>
            </a:r>
            <a:r>
              <a:rPr lang="en-US" dirty="0"/>
              <a:t> (owner BETTY ANN COPLEY) consists of 25 d. acres/15.1 c. acres.  </a:t>
            </a:r>
          </a:p>
          <a:p>
            <a:endParaRPr lang="en-US" dirty="0"/>
          </a:p>
        </p:txBody>
      </p:sp>
    </p:spTree>
    <p:extLst>
      <p:ext uri="{BB962C8B-B14F-4D97-AF65-F5344CB8AC3E}">
        <p14:creationId xmlns:p14="http://schemas.microsoft.com/office/powerpoint/2010/main" val="3542949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BC010-7848-44C7-F722-56526ACC944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25EA9D7-13C6-085F-4A67-B8A4376D8066}"/>
              </a:ext>
            </a:extLst>
          </p:cNvPr>
          <p:cNvPicPr>
            <a:picLocks noChangeAspect="1"/>
          </p:cNvPicPr>
          <p:nvPr/>
        </p:nvPicPr>
        <p:blipFill>
          <a:blip r:embed="rId3"/>
          <a:stretch>
            <a:fillRect/>
          </a:stretch>
        </p:blipFill>
        <p:spPr>
          <a:xfrm>
            <a:off x="459345" y="835743"/>
            <a:ext cx="4865424" cy="5732206"/>
          </a:xfrm>
          <a:prstGeom prst="rect">
            <a:avLst/>
          </a:prstGeom>
          <a:ln>
            <a:solidFill>
              <a:schemeClr val="tx1"/>
            </a:solidFill>
          </a:ln>
        </p:spPr>
      </p:pic>
      <p:sp>
        <p:nvSpPr>
          <p:cNvPr id="7" name="TextBox 6">
            <a:extLst>
              <a:ext uri="{FF2B5EF4-FFF2-40B4-BE49-F238E27FC236}">
                <a16:creationId xmlns:a16="http://schemas.microsoft.com/office/drawing/2014/main" id="{0DE0B9DF-4FCE-DE8D-267F-43A4446A2722}"/>
              </a:ext>
            </a:extLst>
          </p:cNvPr>
          <p:cNvSpPr txBox="1"/>
          <p:nvPr/>
        </p:nvSpPr>
        <p:spPr>
          <a:xfrm>
            <a:off x="6174658" y="1174297"/>
            <a:ext cx="5133989" cy="1477328"/>
          </a:xfrm>
          <a:prstGeom prst="rect">
            <a:avLst/>
          </a:prstGeom>
          <a:solidFill>
            <a:schemeClr val="accent2">
              <a:lumMod val="20000"/>
              <a:lumOff val="80000"/>
            </a:schemeClr>
          </a:solidFill>
        </p:spPr>
        <p:txBody>
          <a:bodyPr wrap="square">
            <a:spAutoFit/>
          </a:bodyPr>
          <a:lstStyle/>
          <a:p>
            <a:pPr algn="ctr"/>
            <a:r>
              <a:rPr lang="en-US" sz="1800" b="1" dirty="0"/>
              <a:t>USACE Tract 204</a:t>
            </a:r>
            <a:br>
              <a:rPr lang="en-US" sz="1800" dirty="0"/>
            </a:br>
            <a:endParaRPr lang="en-US" sz="1800" dirty="0"/>
          </a:p>
          <a:p>
            <a:pPr algn="ctr"/>
            <a:r>
              <a:rPr lang="en-US" sz="1800" dirty="0"/>
              <a:t>Previous owners according to Section 202 </a:t>
            </a:r>
            <a:r>
              <a:rPr lang="en-US" sz="1800" dirty="0">
                <a:solidFill>
                  <a:srgbClr val="0000FF"/>
                </a:solidFill>
                <a:hlinkClick r:id="rId4">
                  <a:extLst>
                    <a:ext uri="{A12FA001-AC4F-418D-AE19-62706E023703}">
                      <ahyp:hlinkClr xmlns:ahyp="http://schemas.microsoft.com/office/drawing/2018/hyperlinkcolor" val="tx"/>
                    </a:ext>
                  </a:extLst>
                </a:hlinkClick>
              </a:rPr>
              <a:t>Sponsor Transfer Letter</a:t>
            </a:r>
            <a:r>
              <a:rPr lang="en-US" sz="1800" dirty="0">
                <a:solidFill>
                  <a:srgbClr val="0000FF"/>
                </a:solidFill>
              </a:rPr>
              <a:t> </a:t>
            </a:r>
            <a:r>
              <a:rPr lang="en-US" sz="1800" dirty="0"/>
              <a:t>dated 20 Feb. 2003 were</a:t>
            </a:r>
            <a:br>
              <a:rPr lang="en-US" sz="1800" dirty="0"/>
            </a:br>
            <a:r>
              <a:rPr lang="en-US" sz="1800" dirty="0"/>
              <a:t> </a:t>
            </a:r>
            <a:r>
              <a:rPr lang="en-US" sz="1800" b="1" dirty="0"/>
              <a:t>Windel &amp; Mary Chaffin </a:t>
            </a:r>
          </a:p>
        </p:txBody>
      </p:sp>
      <p:sp>
        <p:nvSpPr>
          <p:cNvPr id="13" name="Speech Bubble: Rectangle 12">
            <a:extLst>
              <a:ext uri="{FF2B5EF4-FFF2-40B4-BE49-F238E27FC236}">
                <a16:creationId xmlns:a16="http://schemas.microsoft.com/office/drawing/2014/main" id="{A0A1C352-A706-7794-52C1-AD6F586B959B}"/>
              </a:ext>
            </a:extLst>
          </p:cNvPr>
          <p:cNvSpPr/>
          <p:nvPr/>
        </p:nvSpPr>
        <p:spPr>
          <a:xfrm>
            <a:off x="2453312" y="1907459"/>
            <a:ext cx="2787713" cy="1101212"/>
          </a:xfrm>
          <a:prstGeom prst="wedgeRectCallout">
            <a:avLst>
              <a:gd name="adj1" fmla="val -31783"/>
              <a:gd name="adj2" fmla="val 61084"/>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dirty="0"/>
              <a:t>USACE Tract 204</a:t>
            </a:r>
            <a:br>
              <a:rPr lang="en-US" sz="1200" dirty="0"/>
            </a:br>
            <a:r>
              <a:rPr lang="en-US" sz="1200" dirty="0"/>
              <a:t> Previous Owners according to Sponsor Transfer Letter dated 20 Feb. 2003 were</a:t>
            </a:r>
            <a:br>
              <a:rPr lang="en-US" sz="1200" dirty="0"/>
            </a:br>
            <a:r>
              <a:rPr lang="en-US" sz="1200" dirty="0"/>
              <a:t> </a:t>
            </a:r>
            <a:r>
              <a:rPr lang="en-US" sz="1200" b="1" dirty="0">
                <a:solidFill>
                  <a:srgbClr val="FFFF00"/>
                </a:solidFill>
              </a:rPr>
              <a:t>Windel &amp; Mary Chaffin </a:t>
            </a:r>
          </a:p>
        </p:txBody>
      </p:sp>
      <p:sp>
        <p:nvSpPr>
          <p:cNvPr id="14" name="TextBox 13">
            <a:extLst>
              <a:ext uri="{FF2B5EF4-FFF2-40B4-BE49-F238E27FC236}">
                <a16:creationId xmlns:a16="http://schemas.microsoft.com/office/drawing/2014/main" id="{B385BCA1-ADF1-89B8-F8DB-BD32B70D6B00}"/>
              </a:ext>
            </a:extLst>
          </p:cNvPr>
          <p:cNvSpPr txBox="1"/>
          <p:nvPr/>
        </p:nvSpPr>
        <p:spPr>
          <a:xfrm>
            <a:off x="4218971" y="144999"/>
            <a:ext cx="3156032" cy="461665"/>
          </a:xfrm>
          <a:prstGeom prst="rect">
            <a:avLst/>
          </a:prstGeom>
          <a:noFill/>
        </p:spPr>
        <p:txBody>
          <a:bodyPr wrap="square" rtlCol="0">
            <a:spAutoFit/>
          </a:bodyPr>
          <a:lstStyle/>
          <a:p>
            <a:r>
              <a:rPr lang="en-US" sz="2400" b="1" dirty="0">
                <a:solidFill>
                  <a:srgbClr val="C00000"/>
                </a:solidFill>
              </a:rPr>
              <a:t>USACE TRACT 204 </a:t>
            </a:r>
          </a:p>
        </p:txBody>
      </p:sp>
      <p:sp>
        <p:nvSpPr>
          <p:cNvPr id="11" name="TextBox 10">
            <a:extLst>
              <a:ext uri="{FF2B5EF4-FFF2-40B4-BE49-F238E27FC236}">
                <a16:creationId xmlns:a16="http://schemas.microsoft.com/office/drawing/2014/main" id="{B6F4F89E-50DA-3062-7BA3-4D5B5377A270}"/>
              </a:ext>
            </a:extLst>
          </p:cNvPr>
          <p:cNvSpPr txBox="1"/>
          <p:nvPr/>
        </p:nvSpPr>
        <p:spPr>
          <a:xfrm>
            <a:off x="624076" y="835743"/>
            <a:ext cx="4700694" cy="338554"/>
          </a:xfrm>
          <a:prstGeom prst="rect">
            <a:avLst/>
          </a:prstGeom>
          <a:solidFill>
            <a:schemeClr val="bg1"/>
          </a:solidFill>
        </p:spPr>
        <p:txBody>
          <a:bodyPr wrap="square">
            <a:spAutoFit/>
          </a:bodyPr>
          <a:lstStyle/>
          <a:p>
            <a:r>
              <a:rPr lang="en-US" sz="1600" dirty="0">
                <a:solidFill>
                  <a:srgbClr val="0000FF"/>
                </a:solidFill>
                <a:hlinkClick r:id="rId4">
                  <a:extLst>
                    <a:ext uri="{A12FA001-AC4F-418D-AE19-62706E023703}">
                      <ahyp:hlinkClr xmlns:ahyp="http://schemas.microsoft.com/office/drawing/2018/hyperlinkcolor" val="tx"/>
                    </a:ext>
                  </a:extLst>
                </a:hlinkClick>
              </a:rPr>
              <a:t>USACE 2006 Nonstructural O&amp;M Manual (Page 124)</a:t>
            </a:r>
            <a:endParaRPr lang="en-US" sz="1600" dirty="0">
              <a:solidFill>
                <a:srgbClr val="0000FF"/>
              </a:solidFill>
            </a:endParaRPr>
          </a:p>
        </p:txBody>
      </p:sp>
      <p:sp>
        <p:nvSpPr>
          <p:cNvPr id="16" name="TextBox 15">
            <a:extLst>
              <a:ext uri="{FF2B5EF4-FFF2-40B4-BE49-F238E27FC236}">
                <a16:creationId xmlns:a16="http://schemas.microsoft.com/office/drawing/2014/main" id="{A38C8317-266D-1E44-DC8B-8BC126DF0758}"/>
              </a:ext>
            </a:extLst>
          </p:cNvPr>
          <p:cNvSpPr txBox="1"/>
          <p:nvPr/>
        </p:nvSpPr>
        <p:spPr>
          <a:xfrm>
            <a:off x="6174658" y="3508077"/>
            <a:ext cx="5133989" cy="1477328"/>
          </a:xfrm>
          <a:prstGeom prst="rect">
            <a:avLst/>
          </a:prstGeom>
          <a:noFill/>
        </p:spPr>
        <p:txBody>
          <a:bodyPr wrap="square" rtlCol="0">
            <a:spAutoFit/>
          </a:bodyPr>
          <a:lstStyle/>
          <a:p>
            <a:r>
              <a:rPr lang="en-US" dirty="0"/>
              <a:t>County Commission deeded parcel on 12/12/2000 for (</a:t>
            </a:r>
            <a:r>
              <a:rPr lang="en-US" dirty="0">
                <a:solidFill>
                  <a:srgbClr val="0000FF"/>
                </a:solidFill>
                <a:hlinkClick r:id="rId5">
                  <a:extLst>
                    <a:ext uri="{A12FA001-AC4F-418D-AE19-62706E023703}">
                      <ahyp:hlinkClr xmlns:ahyp="http://schemas.microsoft.com/office/drawing/2018/hyperlinkcolor" val="tx"/>
                    </a:ext>
                  </a:extLst>
                </a:hlinkClick>
              </a:rPr>
              <a:t>Deed Book 611 Page 292</a:t>
            </a:r>
            <a:r>
              <a:rPr lang="en-US" dirty="0"/>
              <a:t>).  Coordinate geometry listed in the legal description of deed.  Check with USACE for map plat from Section 204 Case File. </a:t>
            </a:r>
          </a:p>
        </p:txBody>
      </p:sp>
    </p:spTree>
    <p:extLst>
      <p:ext uri="{BB962C8B-B14F-4D97-AF65-F5344CB8AC3E}">
        <p14:creationId xmlns:p14="http://schemas.microsoft.com/office/powerpoint/2010/main" val="690094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4DD58E2-66AE-DAE3-370C-AC8796CAF12A}"/>
              </a:ext>
            </a:extLst>
          </p:cNvPr>
          <p:cNvSpPr txBox="1"/>
          <p:nvPr/>
        </p:nvSpPr>
        <p:spPr>
          <a:xfrm>
            <a:off x="355827" y="3832179"/>
            <a:ext cx="4600049" cy="1673583"/>
          </a:xfrm>
          <a:prstGeom prst="rect">
            <a:avLst/>
          </a:prstGeom>
          <a:solidFill>
            <a:schemeClr val="accent2">
              <a:lumMod val="20000"/>
              <a:lumOff val="80000"/>
            </a:schemeClr>
          </a:solidFill>
        </p:spPr>
        <p:txBody>
          <a:bodyPr vert="horz" lIns="91440" tIns="45720" rIns="91440" bIns="45720" rtlCol="0">
            <a:normAutofit fontScale="92500" lnSpcReduction="10000"/>
          </a:bodyPr>
          <a:lstStyle/>
          <a:p>
            <a:pPr>
              <a:lnSpc>
                <a:spcPct val="90000"/>
              </a:lnSpc>
              <a:spcAft>
                <a:spcPts val="600"/>
              </a:spcAft>
            </a:pPr>
            <a:r>
              <a:rPr lang="en-US" sz="2200" b="1" u="sng" dirty="0"/>
              <a:t>50-08-040A-0047-0001 </a:t>
            </a:r>
          </a:p>
          <a:p>
            <a:pPr>
              <a:lnSpc>
                <a:spcPct val="90000"/>
              </a:lnSpc>
              <a:spcAft>
                <a:spcPts val="600"/>
              </a:spcAft>
            </a:pPr>
            <a:r>
              <a:rPr lang="en-US" sz="2200" dirty="0"/>
              <a:t>Parcel 40A-47.1 in IAS but no geometry mapped.  Recommend obtaining USACE plat and land records for Tract 415 to map floodplain acquisition parcel 40A-41.1 of 0.17 acres.</a:t>
            </a:r>
          </a:p>
        </p:txBody>
      </p:sp>
      <p:pic>
        <p:nvPicPr>
          <p:cNvPr id="7" name="Picture 6">
            <a:extLst>
              <a:ext uri="{FF2B5EF4-FFF2-40B4-BE49-F238E27FC236}">
                <a16:creationId xmlns:a16="http://schemas.microsoft.com/office/drawing/2014/main" id="{C4184A30-AFB8-442A-9C81-8FEEC57F30B9}"/>
              </a:ext>
            </a:extLst>
          </p:cNvPr>
          <p:cNvPicPr>
            <a:picLocks noChangeAspect="1"/>
          </p:cNvPicPr>
          <p:nvPr/>
        </p:nvPicPr>
        <p:blipFill>
          <a:blip r:embed="rId3"/>
          <a:srcRect l="1510" r="1172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9" name="Picture 8">
            <a:extLst>
              <a:ext uri="{FF2B5EF4-FFF2-40B4-BE49-F238E27FC236}">
                <a16:creationId xmlns:a16="http://schemas.microsoft.com/office/drawing/2014/main" id="{0257F42C-6490-CB06-694E-501EF654D6C7}"/>
              </a:ext>
            </a:extLst>
          </p:cNvPr>
          <p:cNvPicPr>
            <a:picLocks noChangeAspect="1"/>
          </p:cNvPicPr>
          <p:nvPr/>
        </p:nvPicPr>
        <p:blipFill>
          <a:blip r:embed="rId4"/>
          <a:stretch>
            <a:fillRect/>
          </a:stretch>
        </p:blipFill>
        <p:spPr>
          <a:xfrm>
            <a:off x="0" y="5771602"/>
            <a:ext cx="11183911" cy="1019317"/>
          </a:xfrm>
          <a:prstGeom prst="rect">
            <a:avLst/>
          </a:prstGeom>
        </p:spPr>
      </p:pic>
      <p:sp>
        <p:nvSpPr>
          <p:cNvPr id="10" name="Speech Bubble: Rectangle 9">
            <a:extLst>
              <a:ext uri="{FF2B5EF4-FFF2-40B4-BE49-F238E27FC236}">
                <a16:creationId xmlns:a16="http://schemas.microsoft.com/office/drawing/2014/main" id="{1CF2186C-1C5A-1FBD-CB0F-A88D86C83A38}"/>
              </a:ext>
            </a:extLst>
          </p:cNvPr>
          <p:cNvSpPr/>
          <p:nvPr/>
        </p:nvSpPr>
        <p:spPr>
          <a:xfrm>
            <a:off x="476742" y="1783716"/>
            <a:ext cx="3801396" cy="1199578"/>
          </a:xfrm>
          <a:prstGeom prst="wedgeRectCallout">
            <a:avLst>
              <a:gd name="adj1" fmla="val 114717"/>
              <a:gd name="adj2" fmla="val 146938"/>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USACE Tract 415</a:t>
            </a:r>
            <a:br>
              <a:rPr lang="en-US" dirty="0"/>
            </a:br>
            <a:r>
              <a:rPr lang="en-US" dirty="0"/>
              <a:t> Floodplain Parcel of 0.17 acres acquired 8/9/2002, Owned by County Commission </a:t>
            </a:r>
          </a:p>
        </p:txBody>
      </p:sp>
      <p:sp>
        <p:nvSpPr>
          <p:cNvPr id="15" name="TextBox 14">
            <a:extLst>
              <a:ext uri="{FF2B5EF4-FFF2-40B4-BE49-F238E27FC236}">
                <a16:creationId xmlns:a16="http://schemas.microsoft.com/office/drawing/2014/main" id="{3B72BC9A-3E5B-9AEA-A449-2761003762E4}"/>
              </a:ext>
            </a:extLst>
          </p:cNvPr>
          <p:cNvSpPr txBox="1"/>
          <p:nvPr/>
        </p:nvSpPr>
        <p:spPr>
          <a:xfrm>
            <a:off x="355827" y="724116"/>
            <a:ext cx="5124691" cy="369332"/>
          </a:xfrm>
          <a:prstGeom prst="rect">
            <a:avLst/>
          </a:prstGeom>
          <a:solidFill>
            <a:schemeClr val="bg1"/>
          </a:solidFill>
        </p:spPr>
        <p:txBody>
          <a:bodyPr wrap="square">
            <a:spAutoFit/>
          </a:bodyPr>
          <a:lstStyle/>
          <a:p>
            <a:r>
              <a:rPr lang="en-US" dirty="0">
                <a:solidFill>
                  <a:srgbClr val="0000FF"/>
                </a:solidFill>
                <a:hlinkClick r:id="rId5">
                  <a:extLst>
                    <a:ext uri="{A12FA001-AC4F-418D-AE19-62706E023703}">
                      <ahyp:hlinkClr xmlns:ahyp="http://schemas.microsoft.com/office/drawing/2018/hyperlinkcolor" val="tx"/>
                    </a:ext>
                  </a:extLst>
                </a:hlinkClick>
              </a:rPr>
              <a:t>USACE 2006 Nonstructural O&amp;M Manual (Page 60)</a:t>
            </a:r>
            <a:endParaRPr lang="en-US" dirty="0">
              <a:solidFill>
                <a:srgbClr val="0000FF"/>
              </a:solidFill>
            </a:endParaRPr>
          </a:p>
        </p:txBody>
      </p:sp>
      <p:sp>
        <p:nvSpPr>
          <p:cNvPr id="22" name="TextBox 21">
            <a:extLst>
              <a:ext uri="{FF2B5EF4-FFF2-40B4-BE49-F238E27FC236}">
                <a16:creationId xmlns:a16="http://schemas.microsoft.com/office/drawing/2014/main" id="{4526A1FA-A748-BE80-ACEF-94C1E664F645}"/>
              </a:ext>
            </a:extLst>
          </p:cNvPr>
          <p:cNvSpPr txBox="1"/>
          <p:nvPr/>
        </p:nvSpPr>
        <p:spPr>
          <a:xfrm>
            <a:off x="407410" y="1148544"/>
            <a:ext cx="5688590" cy="369332"/>
          </a:xfrm>
          <a:prstGeom prst="rect">
            <a:avLst/>
          </a:prstGeom>
          <a:solidFill>
            <a:srgbClr val="FFFFFF"/>
          </a:solidFill>
        </p:spPr>
        <p:txBody>
          <a:bodyPr wrap="square" rtlCol="0">
            <a:spAutoFit/>
          </a:bodyPr>
          <a:lstStyle/>
          <a:p>
            <a:r>
              <a:rPr lang="en-US" b="1" dirty="0">
                <a:solidFill>
                  <a:srgbClr val="0000FF"/>
                </a:solidFill>
                <a:hlinkClick r:id="rId6">
                  <a:extLst>
                    <a:ext uri="{A12FA001-AC4F-418D-AE19-62706E023703}">
                      <ahyp:hlinkClr xmlns:ahyp="http://schemas.microsoft.com/office/drawing/2018/hyperlinkcolor" val="tx"/>
                    </a:ext>
                  </a:extLst>
                </a:hlinkClick>
              </a:rPr>
              <a:t>WV Flood Tool Link</a:t>
            </a:r>
            <a:r>
              <a:rPr lang="en-US" b="1" dirty="0">
                <a:solidFill>
                  <a:srgbClr val="0000FF"/>
                </a:solidFill>
              </a:rPr>
              <a:t> – parcel geometry location</a:t>
            </a:r>
          </a:p>
        </p:txBody>
      </p:sp>
      <p:sp>
        <p:nvSpPr>
          <p:cNvPr id="23" name="TextBox 22">
            <a:extLst>
              <a:ext uri="{FF2B5EF4-FFF2-40B4-BE49-F238E27FC236}">
                <a16:creationId xmlns:a16="http://schemas.microsoft.com/office/drawing/2014/main" id="{D37F5108-2899-D44C-4842-9C320FDC79B7}"/>
              </a:ext>
            </a:extLst>
          </p:cNvPr>
          <p:cNvSpPr txBox="1"/>
          <p:nvPr/>
        </p:nvSpPr>
        <p:spPr>
          <a:xfrm>
            <a:off x="2095018" y="154735"/>
            <a:ext cx="2860858" cy="461665"/>
          </a:xfrm>
          <a:prstGeom prst="rect">
            <a:avLst/>
          </a:prstGeom>
          <a:noFill/>
        </p:spPr>
        <p:txBody>
          <a:bodyPr wrap="square" rtlCol="0">
            <a:spAutoFit/>
          </a:bodyPr>
          <a:lstStyle/>
          <a:p>
            <a:r>
              <a:rPr lang="en-US" sz="2400" b="1" dirty="0">
                <a:solidFill>
                  <a:srgbClr val="C00000"/>
                </a:solidFill>
              </a:rPr>
              <a:t>USACE TRACT 415</a:t>
            </a:r>
          </a:p>
        </p:txBody>
      </p:sp>
    </p:spTree>
    <p:extLst>
      <p:ext uri="{BB962C8B-B14F-4D97-AF65-F5344CB8AC3E}">
        <p14:creationId xmlns:p14="http://schemas.microsoft.com/office/powerpoint/2010/main" val="411172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AEB92F-E764-D0CC-D8EB-943495BFE604}"/>
              </a:ext>
            </a:extLst>
          </p:cNvPr>
          <p:cNvPicPr>
            <a:picLocks noChangeAspect="1"/>
          </p:cNvPicPr>
          <p:nvPr/>
        </p:nvPicPr>
        <p:blipFill>
          <a:blip r:embed="rId3"/>
          <a:stretch>
            <a:fillRect/>
          </a:stretch>
        </p:blipFill>
        <p:spPr>
          <a:xfrm>
            <a:off x="563262" y="0"/>
            <a:ext cx="11065475" cy="6858000"/>
          </a:xfrm>
          <a:prstGeom prst="rect">
            <a:avLst/>
          </a:prstGeom>
          <a:ln>
            <a:solidFill>
              <a:schemeClr val="tx1"/>
            </a:solidFill>
          </a:ln>
        </p:spPr>
      </p:pic>
      <p:sp>
        <p:nvSpPr>
          <p:cNvPr id="9" name="Rectangle 8">
            <a:extLst>
              <a:ext uri="{FF2B5EF4-FFF2-40B4-BE49-F238E27FC236}">
                <a16:creationId xmlns:a16="http://schemas.microsoft.com/office/drawing/2014/main" id="{69B58C8D-20DD-BE19-E345-BC7EE10B32F6}"/>
              </a:ext>
            </a:extLst>
          </p:cNvPr>
          <p:cNvSpPr/>
          <p:nvPr/>
        </p:nvSpPr>
        <p:spPr>
          <a:xfrm rot="2555631">
            <a:off x="3613324" y="3465743"/>
            <a:ext cx="950325" cy="1417136"/>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0539E64-6B91-F4FC-4EAF-3C708A4E7759}"/>
              </a:ext>
            </a:extLst>
          </p:cNvPr>
          <p:cNvSpPr txBox="1"/>
          <p:nvPr/>
        </p:nvSpPr>
        <p:spPr>
          <a:xfrm>
            <a:off x="755729" y="6295907"/>
            <a:ext cx="5124691" cy="369332"/>
          </a:xfrm>
          <a:prstGeom prst="rect">
            <a:avLst/>
          </a:prstGeom>
          <a:solidFill>
            <a:schemeClr val="bg1"/>
          </a:solidFill>
        </p:spPr>
        <p:txBody>
          <a:bodyPr wrap="square">
            <a:spAutoFit/>
          </a:bodyPr>
          <a:lstStyle/>
          <a:p>
            <a:r>
              <a:rPr lang="en-US" dirty="0">
                <a:solidFill>
                  <a:srgbClr val="0000FF"/>
                </a:solidFill>
                <a:hlinkClick r:id="rId4">
                  <a:extLst>
                    <a:ext uri="{A12FA001-AC4F-418D-AE19-62706E023703}">
                      <ahyp:hlinkClr xmlns:ahyp="http://schemas.microsoft.com/office/drawing/2018/hyperlinkcolor" val="tx"/>
                    </a:ext>
                  </a:extLst>
                </a:hlinkClick>
              </a:rPr>
              <a:t>USACE 2006 Nonstructural O&amp;M Manual (Page 60)</a:t>
            </a:r>
            <a:endParaRPr lang="en-US" dirty="0">
              <a:solidFill>
                <a:srgbClr val="0000FF"/>
              </a:solidFill>
            </a:endParaRPr>
          </a:p>
        </p:txBody>
      </p:sp>
      <p:sp>
        <p:nvSpPr>
          <p:cNvPr id="11" name="TextBox 10">
            <a:extLst>
              <a:ext uri="{FF2B5EF4-FFF2-40B4-BE49-F238E27FC236}">
                <a16:creationId xmlns:a16="http://schemas.microsoft.com/office/drawing/2014/main" id="{9E539F29-D0AF-4D75-92C7-456D3AFBB39F}"/>
              </a:ext>
            </a:extLst>
          </p:cNvPr>
          <p:cNvSpPr txBox="1"/>
          <p:nvPr/>
        </p:nvSpPr>
        <p:spPr>
          <a:xfrm>
            <a:off x="3259129" y="4426159"/>
            <a:ext cx="1909822" cy="276999"/>
          </a:xfrm>
          <a:prstGeom prst="rect">
            <a:avLst/>
          </a:prstGeom>
          <a:noFill/>
        </p:spPr>
        <p:txBody>
          <a:bodyPr wrap="square" rtlCol="0">
            <a:spAutoFit/>
          </a:bodyPr>
          <a:lstStyle/>
          <a:p>
            <a:r>
              <a:rPr lang="en-US" sz="1200" b="1" dirty="0">
                <a:solidFill>
                  <a:srgbClr val="FFFF00"/>
                </a:solidFill>
                <a:highlight>
                  <a:srgbClr val="FF0000"/>
                </a:highlight>
              </a:rPr>
              <a:t>USACE Tract 415</a:t>
            </a:r>
          </a:p>
        </p:txBody>
      </p:sp>
      <p:sp>
        <p:nvSpPr>
          <p:cNvPr id="16" name="Speech Bubble: Rectangle 15">
            <a:extLst>
              <a:ext uri="{FF2B5EF4-FFF2-40B4-BE49-F238E27FC236}">
                <a16:creationId xmlns:a16="http://schemas.microsoft.com/office/drawing/2014/main" id="{7C1C00B6-837B-A717-91C0-C8C38FA4EA3D}"/>
              </a:ext>
            </a:extLst>
          </p:cNvPr>
          <p:cNvSpPr/>
          <p:nvPr/>
        </p:nvSpPr>
        <p:spPr>
          <a:xfrm>
            <a:off x="563262" y="1232263"/>
            <a:ext cx="3801396" cy="1199578"/>
          </a:xfrm>
          <a:prstGeom prst="wedgeRectCallout">
            <a:avLst>
              <a:gd name="adj1" fmla="val 45294"/>
              <a:gd name="adj2" fmla="val 163341"/>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USACE Tract 415</a:t>
            </a:r>
            <a:br>
              <a:rPr lang="en-US" dirty="0"/>
            </a:br>
            <a:r>
              <a:rPr lang="en-US" dirty="0"/>
              <a:t> Floodplain Parcel of 0.17 acres acquired 8/9/2002, Owned by County Commission </a:t>
            </a:r>
          </a:p>
        </p:txBody>
      </p:sp>
      <p:sp>
        <p:nvSpPr>
          <p:cNvPr id="17" name="Speech Bubble: Rectangle 16">
            <a:extLst>
              <a:ext uri="{FF2B5EF4-FFF2-40B4-BE49-F238E27FC236}">
                <a16:creationId xmlns:a16="http://schemas.microsoft.com/office/drawing/2014/main" id="{5A6BD9E9-9743-B6AE-CF97-B5D462AEAB47}"/>
              </a:ext>
            </a:extLst>
          </p:cNvPr>
          <p:cNvSpPr/>
          <p:nvPr/>
        </p:nvSpPr>
        <p:spPr>
          <a:xfrm>
            <a:off x="6458673" y="5857478"/>
            <a:ext cx="5552032" cy="946307"/>
          </a:xfrm>
          <a:prstGeom prst="wedgeRectCallout">
            <a:avLst>
              <a:gd name="adj1" fmla="val 20326"/>
              <a:gd name="adj2" fmla="val 44659"/>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Structure WC214 of Tract 415 removed.  Use 1999 CIR and 2003 SAMS imagery to match building footprints with  USACE Land Records</a:t>
            </a:r>
          </a:p>
        </p:txBody>
      </p:sp>
      <p:sp>
        <p:nvSpPr>
          <p:cNvPr id="18" name="TextBox 17">
            <a:extLst>
              <a:ext uri="{FF2B5EF4-FFF2-40B4-BE49-F238E27FC236}">
                <a16:creationId xmlns:a16="http://schemas.microsoft.com/office/drawing/2014/main" id="{9A583ADD-E866-BA6C-62E4-3B81FE46D9A0}"/>
              </a:ext>
            </a:extLst>
          </p:cNvPr>
          <p:cNvSpPr txBox="1"/>
          <p:nvPr/>
        </p:nvSpPr>
        <p:spPr>
          <a:xfrm>
            <a:off x="5359077" y="2062509"/>
            <a:ext cx="2604305" cy="307777"/>
          </a:xfrm>
          <a:prstGeom prst="rect">
            <a:avLst/>
          </a:prstGeom>
          <a:solidFill>
            <a:srgbClr val="FFFFFF">
              <a:alpha val="50196"/>
            </a:srgbClr>
          </a:solidFill>
        </p:spPr>
        <p:txBody>
          <a:bodyPr wrap="square" rtlCol="0">
            <a:spAutoFit/>
          </a:bodyPr>
          <a:lstStyle/>
          <a:p>
            <a:r>
              <a:rPr lang="en-US" sz="1400" i="1" dirty="0"/>
              <a:t>2023 SAMS Imagery Basemap</a:t>
            </a:r>
          </a:p>
        </p:txBody>
      </p:sp>
      <p:sp>
        <p:nvSpPr>
          <p:cNvPr id="19" name="TextBox 18">
            <a:extLst>
              <a:ext uri="{FF2B5EF4-FFF2-40B4-BE49-F238E27FC236}">
                <a16:creationId xmlns:a16="http://schemas.microsoft.com/office/drawing/2014/main" id="{66A6BF72-8D1C-4B4F-9496-4631283C7ED2}"/>
              </a:ext>
            </a:extLst>
          </p:cNvPr>
          <p:cNvSpPr txBox="1"/>
          <p:nvPr/>
        </p:nvSpPr>
        <p:spPr>
          <a:xfrm>
            <a:off x="820407" y="3839924"/>
            <a:ext cx="2187615" cy="369332"/>
          </a:xfrm>
          <a:prstGeom prst="rect">
            <a:avLst/>
          </a:prstGeom>
          <a:solidFill>
            <a:srgbClr val="FFFFFF"/>
          </a:solidFill>
        </p:spPr>
        <p:txBody>
          <a:bodyPr wrap="square" rtlCol="0">
            <a:spAutoFit/>
          </a:bodyPr>
          <a:lstStyle/>
          <a:p>
            <a:r>
              <a:rPr lang="en-US" b="1" dirty="0">
                <a:solidFill>
                  <a:srgbClr val="0000FF"/>
                </a:solidFill>
                <a:hlinkClick r:id="rId5">
                  <a:extLst>
                    <a:ext uri="{A12FA001-AC4F-418D-AE19-62706E023703}">
                      <ahyp:hlinkClr xmlns:ahyp="http://schemas.microsoft.com/office/drawing/2018/hyperlinkcolor" val="tx"/>
                    </a:ext>
                  </a:extLst>
                </a:hlinkClick>
              </a:rPr>
              <a:t>WV Flood Tool Link</a:t>
            </a:r>
            <a:endParaRPr lang="en-US" b="1" dirty="0">
              <a:solidFill>
                <a:srgbClr val="0000FF"/>
              </a:solidFill>
            </a:endParaRPr>
          </a:p>
        </p:txBody>
      </p:sp>
      <p:sp>
        <p:nvSpPr>
          <p:cNvPr id="20" name="TextBox 19">
            <a:extLst>
              <a:ext uri="{FF2B5EF4-FFF2-40B4-BE49-F238E27FC236}">
                <a16:creationId xmlns:a16="http://schemas.microsoft.com/office/drawing/2014/main" id="{CB0F8ABB-2A4C-CA89-F124-4233E87E25B7}"/>
              </a:ext>
            </a:extLst>
          </p:cNvPr>
          <p:cNvSpPr txBox="1"/>
          <p:nvPr/>
        </p:nvSpPr>
        <p:spPr>
          <a:xfrm>
            <a:off x="4917844" y="164566"/>
            <a:ext cx="2919432" cy="461665"/>
          </a:xfrm>
          <a:prstGeom prst="rect">
            <a:avLst/>
          </a:prstGeom>
          <a:solidFill>
            <a:schemeClr val="bg1">
              <a:lumMod val="95000"/>
            </a:schemeClr>
          </a:solidFill>
        </p:spPr>
        <p:txBody>
          <a:bodyPr wrap="square" rtlCol="0">
            <a:spAutoFit/>
          </a:bodyPr>
          <a:lstStyle/>
          <a:p>
            <a:pPr algn="ctr"/>
            <a:r>
              <a:rPr lang="en-US" sz="2400" b="1" dirty="0">
                <a:solidFill>
                  <a:srgbClr val="C00000"/>
                </a:solidFill>
              </a:rPr>
              <a:t>USACE TRACT 415</a:t>
            </a:r>
          </a:p>
        </p:txBody>
      </p:sp>
    </p:spTree>
    <p:extLst>
      <p:ext uri="{BB962C8B-B14F-4D97-AF65-F5344CB8AC3E}">
        <p14:creationId xmlns:p14="http://schemas.microsoft.com/office/powerpoint/2010/main" val="974523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67797-AD96-D26D-9629-69A7A0FE6BB4}"/>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64ABB13C-43AC-684A-2B7F-ABBFB05296AF}"/>
              </a:ext>
            </a:extLst>
          </p:cNvPr>
          <p:cNvPicPr>
            <a:picLocks noChangeAspect="1"/>
          </p:cNvPicPr>
          <p:nvPr/>
        </p:nvPicPr>
        <p:blipFill>
          <a:blip r:embed="rId3"/>
          <a:stretch>
            <a:fillRect/>
          </a:stretch>
        </p:blipFill>
        <p:spPr>
          <a:xfrm>
            <a:off x="620690" y="1014750"/>
            <a:ext cx="10488489" cy="6277851"/>
          </a:xfrm>
          <a:prstGeom prst="rect">
            <a:avLst/>
          </a:prstGeom>
          <a:ln>
            <a:solidFill>
              <a:schemeClr val="tx1"/>
            </a:solidFill>
          </a:ln>
        </p:spPr>
      </p:pic>
      <p:pic>
        <p:nvPicPr>
          <p:cNvPr id="14" name="Picture 13">
            <a:extLst>
              <a:ext uri="{FF2B5EF4-FFF2-40B4-BE49-F238E27FC236}">
                <a16:creationId xmlns:a16="http://schemas.microsoft.com/office/drawing/2014/main" id="{4C224181-47CD-FDE3-CC5D-DB39E2B2C5C0}"/>
              </a:ext>
            </a:extLst>
          </p:cNvPr>
          <p:cNvPicPr>
            <a:picLocks noChangeAspect="1"/>
          </p:cNvPicPr>
          <p:nvPr/>
        </p:nvPicPr>
        <p:blipFill>
          <a:blip r:embed="rId4"/>
          <a:stretch>
            <a:fillRect/>
          </a:stretch>
        </p:blipFill>
        <p:spPr>
          <a:xfrm>
            <a:off x="534552" y="213581"/>
            <a:ext cx="10374173" cy="990738"/>
          </a:xfrm>
          <a:prstGeom prst="rect">
            <a:avLst/>
          </a:prstGeom>
        </p:spPr>
      </p:pic>
      <p:sp>
        <p:nvSpPr>
          <p:cNvPr id="15" name="TextBox 14">
            <a:extLst>
              <a:ext uri="{FF2B5EF4-FFF2-40B4-BE49-F238E27FC236}">
                <a16:creationId xmlns:a16="http://schemas.microsoft.com/office/drawing/2014/main" id="{6076AED3-1611-D76F-7322-AF1DA53AD03A}"/>
              </a:ext>
            </a:extLst>
          </p:cNvPr>
          <p:cNvSpPr txBox="1"/>
          <p:nvPr/>
        </p:nvSpPr>
        <p:spPr>
          <a:xfrm>
            <a:off x="1556446" y="3290500"/>
            <a:ext cx="1451767" cy="276999"/>
          </a:xfrm>
          <a:prstGeom prst="rect">
            <a:avLst/>
          </a:prstGeom>
          <a:noFill/>
        </p:spPr>
        <p:txBody>
          <a:bodyPr wrap="square" rtlCol="0">
            <a:spAutoFit/>
          </a:bodyPr>
          <a:lstStyle/>
          <a:p>
            <a:pPr algn="ctr"/>
            <a:r>
              <a:rPr lang="en-US" sz="1200" b="1" dirty="0">
                <a:solidFill>
                  <a:srgbClr val="FFFF00"/>
                </a:solidFill>
                <a:highlight>
                  <a:srgbClr val="FF0000"/>
                </a:highlight>
              </a:rPr>
              <a:t>USACE Tract 809</a:t>
            </a:r>
          </a:p>
        </p:txBody>
      </p:sp>
      <p:sp>
        <p:nvSpPr>
          <p:cNvPr id="17" name="TextBox 16">
            <a:extLst>
              <a:ext uri="{FF2B5EF4-FFF2-40B4-BE49-F238E27FC236}">
                <a16:creationId xmlns:a16="http://schemas.microsoft.com/office/drawing/2014/main" id="{D1713BCE-7CA9-2334-5FCF-B469A8ACFDF3}"/>
              </a:ext>
            </a:extLst>
          </p:cNvPr>
          <p:cNvSpPr txBox="1"/>
          <p:nvPr/>
        </p:nvSpPr>
        <p:spPr>
          <a:xfrm>
            <a:off x="3008213" y="6305865"/>
            <a:ext cx="5124691" cy="338554"/>
          </a:xfrm>
          <a:prstGeom prst="rect">
            <a:avLst/>
          </a:prstGeom>
          <a:solidFill>
            <a:schemeClr val="bg1"/>
          </a:solidFill>
        </p:spPr>
        <p:txBody>
          <a:bodyPr wrap="square">
            <a:spAutoFit/>
          </a:bodyPr>
          <a:lstStyle/>
          <a:p>
            <a:r>
              <a:rPr lang="en-US" sz="1600" dirty="0">
                <a:solidFill>
                  <a:srgbClr val="0000FF"/>
                </a:solidFill>
                <a:hlinkClick r:id="rId5">
                  <a:extLst>
                    <a:ext uri="{A12FA001-AC4F-418D-AE19-62706E023703}">
                      <ahyp:hlinkClr xmlns:ahyp="http://schemas.microsoft.com/office/drawing/2018/hyperlinkcolor" val="tx"/>
                    </a:ext>
                  </a:extLst>
                </a:hlinkClick>
              </a:rPr>
              <a:t>USACE 2006 Nonstructural O&amp;M Manual (Page 96)</a:t>
            </a:r>
            <a:endParaRPr lang="en-US" sz="1600" dirty="0">
              <a:solidFill>
                <a:srgbClr val="0000FF"/>
              </a:solidFill>
            </a:endParaRPr>
          </a:p>
        </p:txBody>
      </p:sp>
      <p:sp>
        <p:nvSpPr>
          <p:cNvPr id="18" name="TextBox 17">
            <a:extLst>
              <a:ext uri="{FF2B5EF4-FFF2-40B4-BE49-F238E27FC236}">
                <a16:creationId xmlns:a16="http://schemas.microsoft.com/office/drawing/2014/main" id="{4CBEDD07-9411-5C97-DD76-BCEE5DCEE560}"/>
              </a:ext>
            </a:extLst>
          </p:cNvPr>
          <p:cNvSpPr txBox="1"/>
          <p:nvPr/>
        </p:nvSpPr>
        <p:spPr>
          <a:xfrm>
            <a:off x="7837277" y="6305865"/>
            <a:ext cx="3734034" cy="338554"/>
          </a:xfrm>
          <a:prstGeom prst="rect">
            <a:avLst/>
          </a:prstGeom>
          <a:solidFill>
            <a:srgbClr val="FFFFFF"/>
          </a:solidFill>
        </p:spPr>
        <p:txBody>
          <a:bodyPr wrap="square" rtlCol="0">
            <a:spAutoFit/>
          </a:bodyPr>
          <a:lstStyle/>
          <a:p>
            <a:r>
              <a:rPr lang="en-US" sz="1600" b="1" dirty="0">
                <a:solidFill>
                  <a:srgbClr val="0000FF"/>
                </a:solidFill>
                <a:hlinkClick r:id="rId6">
                  <a:extLst>
                    <a:ext uri="{A12FA001-AC4F-418D-AE19-62706E023703}">
                      <ahyp:hlinkClr xmlns:ahyp="http://schemas.microsoft.com/office/drawing/2018/hyperlinkcolor" val="tx"/>
                    </a:ext>
                  </a:extLst>
                </a:hlinkClick>
              </a:rPr>
              <a:t>WV Flood Tool Link</a:t>
            </a:r>
            <a:r>
              <a:rPr lang="en-US" sz="1600" b="1" dirty="0">
                <a:solidFill>
                  <a:srgbClr val="0000FF"/>
                </a:solidFill>
              </a:rPr>
              <a:t> geometry location</a:t>
            </a:r>
          </a:p>
        </p:txBody>
      </p:sp>
      <p:sp>
        <p:nvSpPr>
          <p:cNvPr id="19" name="TextBox 18">
            <a:extLst>
              <a:ext uri="{FF2B5EF4-FFF2-40B4-BE49-F238E27FC236}">
                <a16:creationId xmlns:a16="http://schemas.microsoft.com/office/drawing/2014/main" id="{29CA7D3E-3680-D26A-1F2F-DDCC967FC872}"/>
              </a:ext>
            </a:extLst>
          </p:cNvPr>
          <p:cNvSpPr txBox="1"/>
          <p:nvPr/>
        </p:nvSpPr>
        <p:spPr>
          <a:xfrm>
            <a:off x="820598" y="6305865"/>
            <a:ext cx="2187615" cy="338554"/>
          </a:xfrm>
          <a:prstGeom prst="rect">
            <a:avLst/>
          </a:prstGeom>
          <a:solidFill>
            <a:srgbClr val="FFFFFF"/>
          </a:solidFill>
        </p:spPr>
        <p:txBody>
          <a:bodyPr wrap="square" rtlCol="0">
            <a:spAutoFit/>
          </a:bodyPr>
          <a:lstStyle/>
          <a:p>
            <a:r>
              <a:rPr lang="en-US" sz="1600" b="1" dirty="0">
                <a:solidFill>
                  <a:srgbClr val="0000FF"/>
                </a:solidFill>
                <a:hlinkClick r:id="rId7">
                  <a:extLst>
                    <a:ext uri="{A12FA001-AC4F-418D-AE19-62706E023703}">
                      <ahyp:hlinkClr xmlns:ahyp="http://schemas.microsoft.com/office/drawing/2018/hyperlinkcolor" val="tx"/>
                    </a:ext>
                  </a:extLst>
                </a:hlinkClick>
              </a:rPr>
              <a:t>IAS Record</a:t>
            </a:r>
            <a:endParaRPr lang="en-US" sz="1600" b="1" dirty="0">
              <a:solidFill>
                <a:srgbClr val="0000FF"/>
              </a:solidFill>
            </a:endParaRPr>
          </a:p>
        </p:txBody>
      </p:sp>
      <p:sp>
        <p:nvSpPr>
          <p:cNvPr id="20" name="TextBox 19">
            <a:extLst>
              <a:ext uri="{FF2B5EF4-FFF2-40B4-BE49-F238E27FC236}">
                <a16:creationId xmlns:a16="http://schemas.microsoft.com/office/drawing/2014/main" id="{88C61C7A-9D4B-EE76-84C5-AABAF86599A2}"/>
              </a:ext>
            </a:extLst>
          </p:cNvPr>
          <p:cNvSpPr txBox="1"/>
          <p:nvPr/>
        </p:nvSpPr>
        <p:spPr>
          <a:xfrm>
            <a:off x="4917844" y="164566"/>
            <a:ext cx="2919432" cy="461665"/>
          </a:xfrm>
          <a:prstGeom prst="rect">
            <a:avLst/>
          </a:prstGeom>
          <a:solidFill>
            <a:schemeClr val="bg1">
              <a:lumMod val="95000"/>
            </a:schemeClr>
          </a:solidFill>
        </p:spPr>
        <p:txBody>
          <a:bodyPr wrap="square" rtlCol="0">
            <a:spAutoFit/>
          </a:bodyPr>
          <a:lstStyle/>
          <a:p>
            <a:pPr algn="ctr"/>
            <a:r>
              <a:rPr lang="en-US" sz="2400" b="1" dirty="0">
                <a:solidFill>
                  <a:srgbClr val="C00000"/>
                </a:solidFill>
              </a:rPr>
              <a:t>USACE TRACT 809</a:t>
            </a:r>
          </a:p>
        </p:txBody>
      </p:sp>
      <p:sp>
        <p:nvSpPr>
          <p:cNvPr id="23" name="Arrow: Curved Up 22">
            <a:extLst>
              <a:ext uri="{FF2B5EF4-FFF2-40B4-BE49-F238E27FC236}">
                <a16:creationId xmlns:a16="http://schemas.microsoft.com/office/drawing/2014/main" id="{EC5543A8-941F-664D-14DF-4957103A130B}"/>
              </a:ext>
            </a:extLst>
          </p:cNvPr>
          <p:cNvSpPr/>
          <p:nvPr/>
        </p:nvSpPr>
        <p:spPr>
          <a:xfrm flipH="1" flipV="1">
            <a:off x="3588152" y="2433495"/>
            <a:ext cx="4572484" cy="931102"/>
          </a:xfrm>
          <a:prstGeom prst="curvedUpArrow">
            <a:avLst>
              <a:gd name="adj1" fmla="val 25000"/>
              <a:gd name="adj2" fmla="val 50000"/>
              <a:gd name="adj3" fmla="val 3525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TextBox 24">
            <a:extLst>
              <a:ext uri="{FF2B5EF4-FFF2-40B4-BE49-F238E27FC236}">
                <a16:creationId xmlns:a16="http://schemas.microsoft.com/office/drawing/2014/main" id="{95B87500-3B7D-DF29-173F-0476A27E5C2B}"/>
              </a:ext>
            </a:extLst>
          </p:cNvPr>
          <p:cNvSpPr txBox="1"/>
          <p:nvPr/>
        </p:nvSpPr>
        <p:spPr>
          <a:xfrm>
            <a:off x="820598" y="1435339"/>
            <a:ext cx="8682217" cy="369332"/>
          </a:xfrm>
          <a:prstGeom prst="rect">
            <a:avLst/>
          </a:prstGeom>
          <a:solidFill>
            <a:schemeClr val="bg1">
              <a:lumMod val="85000"/>
            </a:schemeClr>
          </a:solidFill>
        </p:spPr>
        <p:txBody>
          <a:bodyPr wrap="square">
            <a:spAutoFit/>
          </a:bodyPr>
          <a:lstStyle/>
          <a:p>
            <a:pPr marL="171450" indent="-171450">
              <a:buFont typeface="Arial" panose="020B0604020202020204" pitchFamily="34" charset="0"/>
              <a:buChar char="•"/>
            </a:pPr>
            <a:r>
              <a:rPr lang="en-US" sz="1800" b="1" dirty="0"/>
              <a:t>USACE Tract 809:  </a:t>
            </a:r>
            <a:r>
              <a:rPr lang="en-US" sz="1800" dirty="0"/>
              <a:t>Copy IAS Record/Geometry of 43A-24.1 to north end of 43A-22</a:t>
            </a:r>
          </a:p>
        </p:txBody>
      </p:sp>
    </p:spTree>
    <p:extLst>
      <p:ext uri="{BB962C8B-B14F-4D97-AF65-F5344CB8AC3E}">
        <p14:creationId xmlns:p14="http://schemas.microsoft.com/office/powerpoint/2010/main" val="1792666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AC13AE-6847-C9D6-206D-741E863CD990}"/>
              </a:ext>
            </a:extLst>
          </p:cNvPr>
          <p:cNvSpPr txBox="1"/>
          <p:nvPr/>
        </p:nvSpPr>
        <p:spPr>
          <a:xfrm>
            <a:off x="312515" y="141276"/>
            <a:ext cx="11065397" cy="830997"/>
          </a:xfrm>
          <a:prstGeom prst="rect">
            <a:avLst/>
          </a:prstGeom>
          <a:noFill/>
        </p:spPr>
        <p:txBody>
          <a:bodyPr wrap="square" rtlCol="0">
            <a:spAutoFit/>
          </a:bodyPr>
          <a:lstStyle/>
          <a:p>
            <a:pPr algn="ctr"/>
            <a:r>
              <a:rPr lang="en-US" sz="2400" b="1" dirty="0"/>
              <a:t>USACE Section 202 Mitigated </a:t>
            </a:r>
            <a:r>
              <a:rPr lang="en-US" sz="2400" b="1" dirty="0">
                <a:solidFill>
                  <a:srgbClr val="C00000"/>
                </a:solidFill>
              </a:rPr>
              <a:t>Floodproofed Buildings </a:t>
            </a:r>
            <a:r>
              <a:rPr lang="en-US" sz="2400" b="1" dirty="0"/>
              <a:t>for Wayne County</a:t>
            </a:r>
          </a:p>
          <a:p>
            <a:pPr algn="ctr"/>
            <a:r>
              <a:rPr lang="en-US" sz="2400" dirty="0"/>
              <a:t> (2025 Audit to Tax Parcels) </a:t>
            </a:r>
          </a:p>
        </p:txBody>
      </p:sp>
      <p:sp>
        <p:nvSpPr>
          <p:cNvPr id="8" name="TextBox 7">
            <a:extLst>
              <a:ext uri="{FF2B5EF4-FFF2-40B4-BE49-F238E27FC236}">
                <a16:creationId xmlns:a16="http://schemas.microsoft.com/office/drawing/2014/main" id="{ADB61717-4233-B5A4-F611-3C23548674F6}"/>
              </a:ext>
            </a:extLst>
          </p:cNvPr>
          <p:cNvSpPr txBox="1"/>
          <p:nvPr/>
        </p:nvSpPr>
        <p:spPr>
          <a:xfrm>
            <a:off x="4715999" y="5895229"/>
            <a:ext cx="2951110" cy="369332"/>
          </a:xfrm>
          <a:prstGeom prst="rect">
            <a:avLst/>
          </a:prstGeom>
          <a:noFill/>
        </p:spPr>
        <p:txBody>
          <a:bodyPr wrap="square" rtlCol="0">
            <a:spAutoFit/>
          </a:bodyPr>
          <a:lstStyle/>
          <a:p>
            <a:r>
              <a:rPr lang="en-US" dirty="0">
                <a:solidFill>
                  <a:srgbClr val="FF0000"/>
                </a:solidFill>
              </a:rPr>
              <a:t>36 Floodproofed Structures</a:t>
            </a:r>
          </a:p>
        </p:txBody>
      </p:sp>
      <p:graphicFrame>
        <p:nvGraphicFramePr>
          <p:cNvPr id="13" name="Object 12">
            <a:extLst>
              <a:ext uri="{FF2B5EF4-FFF2-40B4-BE49-F238E27FC236}">
                <a16:creationId xmlns:a16="http://schemas.microsoft.com/office/drawing/2014/main" id="{E7EEF692-D237-45A8-C9C6-133318F88FCA}"/>
              </a:ext>
            </a:extLst>
          </p:cNvPr>
          <p:cNvGraphicFramePr>
            <a:graphicFrameLocks noChangeAspect="1"/>
          </p:cNvGraphicFramePr>
          <p:nvPr>
            <p:extLst>
              <p:ext uri="{D42A27DB-BD31-4B8C-83A1-F6EECF244321}">
                <p14:modId xmlns:p14="http://schemas.microsoft.com/office/powerpoint/2010/main" val="982602361"/>
              </p:ext>
            </p:extLst>
          </p:nvPr>
        </p:nvGraphicFramePr>
        <p:xfrm>
          <a:off x="44166" y="1356852"/>
          <a:ext cx="12120758" cy="4168877"/>
        </p:xfrm>
        <a:graphic>
          <a:graphicData uri="http://schemas.openxmlformats.org/presentationml/2006/ole">
            <mc:AlternateContent xmlns:mc="http://schemas.openxmlformats.org/markup-compatibility/2006">
              <mc:Choice xmlns:v="urn:schemas-microsoft-com:vml" Requires="v">
                <p:oleObj name="Worksheet" r:id="rId2" imgW="16897165" imgH="5810381" progId="Excel.Sheet.12">
                  <p:embed/>
                </p:oleObj>
              </mc:Choice>
              <mc:Fallback>
                <p:oleObj name="Worksheet" r:id="rId2" imgW="16897165" imgH="5810381" progId="Excel.Sheet.12">
                  <p:embed/>
                  <p:pic>
                    <p:nvPicPr>
                      <p:cNvPr id="0" name=""/>
                      <p:cNvPicPr/>
                      <p:nvPr/>
                    </p:nvPicPr>
                    <p:blipFill>
                      <a:blip r:embed="rId3"/>
                      <a:stretch>
                        <a:fillRect/>
                      </a:stretch>
                    </p:blipFill>
                    <p:spPr>
                      <a:xfrm>
                        <a:off x="44166" y="1356852"/>
                        <a:ext cx="12120758" cy="4168877"/>
                      </a:xfrm>
                      <a:prstGeom prst="rect">
                        <a:avLst/>
                      </a:prstGeom>
                    </p:spPr>
                  </p:pic>
                </p:oleObj>
              </mc:Fallback>
            </mc:AlternateContent>
          </a:graphicData>
        </a:graphic>
      </p:graphicFrame>
      <p:graphicFrame>
        <p:nvGraphicFramePr>
          <p:cNvPr id="15" name="Table 14">
            <a:extLst>
              <a:ext uri="{FF2B5EF4-FFF2-40B4-BE49-F238E27FC236}">
                <a16:creationId xmlns:a16="http://schemas.microsoft.com/office/drawing/2014/main" id="{A77B64B8-4C4F-F2BB-9468-87CEB3EAFFB2}"/>
              </a:ext>
            </a:extLst>
          </p:cNvPr>
          <p:cNvGraphicFramePr>
            <a:graphicFrameLocks noGrp="1"/>
          </p:cNvGraphicFramePr>
          <p:nvPr>
            <p:extLst>
              <p:ext uri="{D42A27DB-BD31-4B8C-83A1-F6EECF244321}">
                <p14:modId xmlns:p14="http://schemas.microsoft.com/office/powerpoint/2010/main" val="398993977"/>
              </p:ext>
            </p:extLst>
          </p:nvPr>
        </p:nvGraphicFramePr>
        <p:xfrm>
          <a:off x="312515" y="5603645"/>
          <a:ext cx="1816100" cy="952500"/>
        </p:xfrm>
        <a:graphic>
          <a:graphicData uri="http://schemas.openxmlformats.org/drawingml/2006/table">
            <a:tbl>
              <a:tblPr/>
              <a:tblGrid>
                <a:gridCol w="1816100">
                  <a:extLst>
                    <a:ext uri="{9D8B030D-6E8A-4147-A177-3AD203B41FA5}">
                      <a16:colId xmlns:a16="http://schemas.microsoft.com/office/drawing/2014/main" val="2430468221"/>
                    </a:ext>
                  </a:extLst>
                </a:gridCol>
              </a:tblGrid>
              <a:tr h="190500">
                <a:tc>
                  <a:txBody>
                    <a:bodyPr/>
                    <a:lstStyle/>
                    <a:p>
                      <a:pPr algn="ctr" fontAlgn="ctr"/>
                      <a:r>
                        <a:rPr lang="en-US" sz="1100" b="0" i="0" u="none" strike="noStrike" dirty="0">
                          <a:solidFill>
                            <a:srgbClr val="000000"/>
                          </a:solidFill>
                          <a:effectLst/>
                          <a:latin typeface="Calibri" panose="020F0502020204030204" pitchFamily="34" charset="0"/>
                        </a:rPr>
                        <a:t>Legend</a:t>
                      </a:r>
                    </a:p>
                  </a:txBody>
                  <a:tcPr marL="9525" marR="9525" marT="9525" marB="0" anchor="ctr">
                    <a:lnL>
                      <a:noFill/>
                    </a:lnL>
                    <a:lnR>
                      <a:noFill/>
                    </a:lnR>
                    <a:lnT>
                      <a:noFill/>
                    </a:lnT>
                    <a:lnB>
                      <a:noFill/>
                    </a:lnB>
                    <a:noFill/>
                  </a:tcPr>
                </a:tc>
                <a:extLst>
                  <a:ext uri="{0D108BD9-81ED-4DB2-BD59-A6C34878D82A}">
                    <a16:rowId xmlns:a16="http://schemas.microsoft.com/office/drawing/2014/main" val="2471332548"/>
                  </a:ext>
                </a:extLst>
              </a:tr>
              <a:tr h="190500">
                <a:tc>
                  <a:txBody>
                    <a:bodyPr/>
                    <a:lstStyle/>
                    <a:p>
                      <a:pPr algn="l" fontAlgn="ctr"/>
                      <a:r>
                        <a:rPr lang="en-US" sz="1100" b="0" i="0" u="none" strike="noStrike" dirty="0">
                          <a:solidFill>
                            <a:srgbClr val="000000"/>
                          </a:solidFill>
                          <a:effectLst/>
                          <a:latin typeface="Calibri" panose="020F0502020204030204" pitchFamily="34" charset="0"/>
                        </a:rPr>
                        <a:t>Acquired Property</a:t>
                      </a:r>
                    </a:p>
                  </a:txBody>
                  <a:tcPr marL="9525" marR="9525" marT="9525" marB="0" anchor="ctr">
                    <a:lnL>
                      <a:noFill/>
                    </a:lnL>
                    <a:lnR>
                      <a:noFill/>
                    </a:lnR>
                    <a:lnT>
                      <a:noFill/>
                    </a:lnT>
                    <a:lnB>
                      <a:noFill/>
                    </a:lnB>
                    <a:solidFill>
                      <a:srgbClr val="EBF1DE"/>
                    </a:solidFill>
                  </a:tcPr>
                </a:tc>
                <a:extLst>
                  <a:ext uri="{0D108BD9-81ED-4DB2-BD59-A6C34878D82A}">
                    <a16:rowId xmlns:a16="http://schemas.microsoft.com/office/drawing/2014/main" val="877966842"/>
                  </a:ext>
                </a:extLst>
              </a:tr>
              <a:tr h="190500">
                <a:tc>
                  <a:txBody>
                    <a:bodyPr/>
                    <a:lstStyle/>
                    <a:p>
                      <a:pPr algn="l" fontAlgn="ctr"/>
                      <a:r>
                        <a:rPr lang="en-US" sz="1100" b="0" i="0" u="none" strike="noStrike" dirty="0">
                          <a:solidFill>
                            <a:srgbClr val="000000"/>
                          </a:solidFill>
                          <a:effectLst/>
                          <a:latin typeface="Calibri" panose="020F0502020204030204" pitchFamily="34" charset="0"/>
                        </a:rPr>
                        <a:t>Structure Floodproofed</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2825820390"/>
                  </a:ext>
                </a:extLst>
              </a:tr>
              <a:tr h="190500">
                <a:tc>
                  <a:txBody>
                    <a:bodyPr/>
                    <a:lstStyle/>
                    <a:p>
                      <a:pPr algn="l" fontAlgn="ctr"/>
                      <a:r>
                        <a:rPr lang="en-US" sz="1100" b="0" i="0" u="none" strike="noStrike" dirty="0">
                          <a:solidFill>
                            <a:srgbClr val="000000"/>
                          </a:solidFill>
                          <a:effectLst/>
                          <a:latin typeface="Calibri" panose="020F0502020204030204" pitchFamily="34" charset="0"/>
                        </a:rPr>
                        <a:t>Structure Removed or Modified</a:t>
                      </a:r>
                    </a:p>
                  </a:txBody>
                  <a:tcPr marL="9525" marR="9525" marT="9525" marB="0" anchor="ctr">
                    <a:lnL>
                      <a:noFill/>
                    </a:lnL>
                    <a:lnR>
                      <a:noFill/>
                    </a:lnR>
                    <a:lnT>
                      <a:noFill/>
                    </a:lnT>
                    <a:lnB>
                      <a:noFill/>
                    </a:lnB>
                    <a:solidFill>
                      <a:srgbClr val="FFC000"/>
                    </a:solidFill>
                  </a:tcPr>
                </a:tc>
                <a:extLst>
                  <a:ext uri="{0D108BD9-81ED-4DB2-BD59-A6C34878D82A}">
                    <a16:rowId xmlns:a16="http://schemas.microsoft.com/office/drawing/2014/main" val="694098752"/>
                  </a:ext>
                </a:extLst>
              </a:tr>
              <a:tr h="190500">
                <a:tc>
                  <a:txBody>
                    <a:bodyPr/>
                    <a:lstStyle/>
                    <a:p>
                      <a:pPr algn="l" fontAlgn="ctr"/>
                      <a:r>
                        <a:rPr lang="en-US" sz="1100" b="0" i="0" u="none" strike="noStrike" dirty="0">
                          <a:solidFill>
                            <a:srgbClr val="000000"/>
                          </a:solidFill>
                          <a:effectLst/>
                          <a:latin typeface="Calibri" panose="020F0502020204030204" pitchFamily="34" charset="0"/>
                        </a:rPr>
                        <a:t>Relocated out of SFHA</a:t>
                      </a:r>
                    </a:p>
                  </a:txBody>
                  <a:tcPr marL="9525" marR="9525" marT="9525" marB="0" anchor="ctr">
                    <a:lnL>
                      <a:noFill/>
                    </a:lnL>
                    <a:lnR>
                      <a:noFill/>
                    </a:lnR>
                    <a:lnT>
                      <a:noFill/>
                    </a:lnT>
                    <a:lnB>
                      <a:noFill/>
                    </a:lnB>
                    <a:solidFill>
                      <a:srgbClr val="FCD5B4"/>
                    </a:solidFill>
                  </a:tcPr>
                </a:tc>
                <a:extLst>
                  <a:ext uri="{0D108BD9-81ED-4DB2-BD59-A6C34878D82A}">
                    <a16:rowId xmlns:a16="http://schemas.microsoft.com/office/drawing/2014/main" val="3042357831"/>
                  </a:ext>
                </a:extLst>
              </a:tr>
            </a:tbl>
          </a:graphicData>
        </a:graphic>
      </p:graphicFrame>
      <p:sp>
        <p:nvSpPr>
          <p:cNvPr id="18" name="TextBox 17">
            <a:extLst>
              <a:ext uri="{FF2B5EF4-FFF2-40B4-BE49-F238E27FC236}">
                <a16:creationId xmlns:a16="http://schemas.microsoft.com/office/drawing/2014/main" id="{CDDBD6B0-9275-0DA1-0CC8-D3EE639A8CA5}"/>
              </a:ext>
            </a:extLst>
          </p:cNvPr>
          <p:cNvSpPr txBox="1"/>
          <p:nvPr/>
        </p:nvSpPr>
        <p:spPr>
          <a:xfrm>
            <a:off x="2842693" y="6332589"/>
            <a:ext cx="7992456" cy="307777"/>
          </a:xfrm>
          <a:prstGeom prst="rect">
            <a:avLst/>
          </a:prstGeom>
          <a:noFill/>
        </p:spPr>
        <p:txBody>
          <a:bodyPr wrap="square">
            <a:spAutoFit/>
          </a:bodyPr>
          <a:lstStyle/>
          <a:p>
            <a:r>
              <a:rPr lang="en-US" sz="1400" dirty="0">
                <a:solidFill>
                  <a:srgbClr val="FF0000"/>
                </a:solidFill>
              </a:rPr>
              <a:t>(</a:t>
            </a:r>
            <a:r>
              <a:rPr lang="en-US" sz="1400" i="1" dirty="0">
                <a:solidFill>
                  <a:srgbClr val="FF0000"/>
                </a:solidFill>
              </a:rPr>
              <a:t>28 compliant, 1 new replacement structure, 1 relocated out of SFHA, 1 non-compliant, 5 removed)</a:t>
            </a:r>
            <a:endParaRPr lang="en-US" sz="1400" i="1" dirty="0"/>
          </a:p>
        </p:txBody>
      </p:sp>
    </p:spTree>
    <p:extLst>
      <p:ext uri="{BB962C8B-B14F-4D97-AF65-F5344CB8AC3E}">
        <p14:creationId xmlns:p14="http://schemas.microsoft.com/office/powerpoint/2010/main" val="1566046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0C039-BEA6-778C-450C-4F23BB43AC79}"/>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B7E2E9F0-52CF-484A-1287-F16C12A23BF9}"/>
              </a:ext>
            </a:extLst>
          </p:cNvPr>
          <p:cNvPicPr>
            <a:picLocks noChangeAspect="1"/>
          </p:cNvPicPr>
          <p:nvPr/>
        </p:nvPicPr>
        <p:blipFill>
          <a:blip r:embed="rId3"/>
          <a:stretch>
            <a:fillRect/>
          </a:stretch>
        </p:blipFill>
        <p:spPr>
          <a:xfrm>
            <a:off x="893373" y="276914"/>
            <a:ext cx="10374173" cy="990738"/>
          </a:xfrm>
          <a:prstGeom prst="rect">
            <a:avLst/>
          </a:prstGeom>
          <a:ln>
            <a:solidFill>
              <a:schemeClr val="tx1"/>
            </a:solidFill>
          </a:ln>
        </p:spPr>
      </p:pic>
      <p:pic>
        <p:nvPicPr>
          <p:cNvPr id="3" name="Picture 2">
            <a:extLst>
              <a:ext uri="{FF2B5EF4-FFF2-40B4-BE49-F238E27FC236}">
                <a16:creationId xmlns:a16="http://schemas.microsoft.com/office/drawing/2014/main" id="{2CD796EC-A280-57E1-8A80-B09266A5CAFA}"/>
              </a:ext>
            </a:extLst>
          </p:cNvPr>
          <p:cNvPicPr>
            <a:picLocks noChangeAspect="1"/>
          </p:cNvPicPr>
          <p:nvPr/>
        </p:nvPicPr>
        <p:blipFill>
          <a:blip r:embed="rId4"/>
          <a:stretch>
            <a:fillRect/>
          </a:stretch>
        </p:blipFill>
        <p:spPr>
          <a:xfrm>
            <a:off x="893374" y="1355238"/>
            <a:ext cx="10374173" cy="5289181"/>
          </a:xfrm>
          <a:prstGeom prst="rect">
            <a:avLst/>
          </a:prstGeom>
        </p:spPr>
      </p:pic>
      <p:cxnSp>
        <p:nvCxnSpPr>
          <p:cNvPr id="6" name="Straight Connector 5">
            <a:extLst>
              <a:ext uri="{FF2B5EF4-FFF2-40B4-BE49-F238E27FC236}">
                <a16:creationId xmlns:a16="http://schemas.microsoft.com/office/drawing/2014/main" id="{BE7DEC56-4557-34D1-430D-701F3A02BA94}"/>
              </a:ext>
            </a:extLst>
          </p:cNvPr>
          <p:cNvCxnSpPr/>
          <p:nvPr/>
        </p:nvCxnSpPr>
        <p:spPr>
          <a:xfrm>
            <a:off x="4872949" y="3148314"/>
            <a:ext cx="0"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EB6DA898-1FCF-C46D-E91F-A04C796CB38C}"/>
              </a:ext>
            </a:extLst>
          </p:cNvPr>
          <p:cNvCxnSpPr>
            <a:cxnSpLocks/>
          </p:cNvCxnSpPr>
          <p:nvPr/>
        </p:nvCxnSpPr>
        <p:spPr>
          <a:xfrm>
            <a:off x="4872951" y="3108578"/>
            <a:ext cx="1041720"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9AF43DE-080B-DD37-8873-D7EB62894FE7}"/>
              </a:ext>
            </a:extLst>
          </p:cNvPr>
          <p:cNvCxnSpPr>
            <a:cxnSpLocks/>
          </p:cNvCxnSpPr>
          <p:nvPr/>
        </p:nvCxnSpPr>
        <p:spPr>
          <a:xfrm flipV="1">
            <a:off x="4872951" y="3912243"/>
            <a:ext cx="1041720" cy="87585"/>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3FEC109-FEF7-A28E-6ADC-5AC28176B99A}"/>
              </a:ext>
            </a:extLst>
          </p:cNvPr>
          <p:cNvCxnSpPr>
            <a:cxnSpLocks/>
          </p:cNvCxnSpPr>
          <p:nvPr/>
        </p:nvCxnSpPr>
        <p:spPr>
          <a:xfrm flipH="1" flipV="1">
            <a:off x="5868371" y="3108578"/>
            <a:ext cx="23150" cy="803665"/>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B3E5996-6858-C2F2-E6FA-F3A8B5BF0A17}"/>
              </a:ext>
            </a:extLst>
          </p:cNvPr>
          <p:cNvCxnSpPr>
            <a:cxnSpLocks/>
          </p:cNvCxnSpPr>
          <p:nvPr/>
        </p:nvCxnSpPr>
        <p:spPr>
          <a:xfrm flipH="1" flipV="1">
            <a:off x="4849801" y="3108578"/>
            <a:ext cx="81022" cy="863364"/>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33" name="Speech Bubble: Rectangle 32">
            <a:extLst>
              <a:ext uri="{FF2B5EF4-FFF2-40B4-BE49-F238E27FC236}">
                <a16:creationId xmlns:a16="http://schemas.microsoft.com/office/drawing/2014/main" id="{DA5A88B4-2318-707A-5610-B33D57683477}"/>
              </a:ext>
            </a:extLst>
          </p:cNvPr>
          <p:cNvSpPr/>
          <p:nvPr/>
        </p:nvSpPr>
        <p:spPr>
          <a:xfrm>
            <a:off x="7497230" y="1144295"/>
            <a:ext cx="3801396" cy="1199578"/>
          </a:xfrm>
          <a:prstGeom prst="wedgeRectCallout">
            <a:avLst>
              <a:gd name="adj1" fmla="val -97204"/>
              <a:gd name="adj2" fmla="val 140184"/>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USACE Tract 809</a:t>
            </a:r>
            <a:br>
              <a:rPr lang="en-US" dirty="0"/>
            </a:br>
            <a:r>
              <a:rPr lang="en-US" dirty="0"/>
              <a:t> Floodplain Parcel of 0.06 acres acquired 8/9/2002, Owned by County Commission </a:t>
            </a:r>
          </a:p>
        </p:txBody>
      </p:sp>
      <p:sp>
        <p:nvSpPr>
          <p:cNvPr id="35" name="TextBox 34">
            <a:extLst>
              <a:ext uri="{FF2B5EF4-FFF2-40B4-BE49-F238E27FC236}">
                <a16:creationId xmlns:a16="http://schemas.microsoft.com/office/drawing/2014/main" id="{BC5232AF-5EFE-F08A-3B19-0D53AA16F135}"/>
              </a:ext>
            </a:extLst>
          </p:cNvPr>
          <p:cNvSpPr txBox="1"/>
          <p:nvPr/>
        </p:nvSpPr>
        <p:spPr>
          <a:xfrm>
            <a:off x="4930823" y="3659450"/>
            <a:ext cx="880963" cy="276999"/>
          </a:xfrm>
          <a:prstGeom prst="rect">
            <a:avLst/>
          </a:prstGeom>
          <a:noFill/>
        </p:spPr>
        <p:txBody>
          <a:bodyPr wrap="square" rtlCol="0">
            <a:spAutoFit/>
          </a:bodyPr>
          <a:lstStyle/>
          <a:p>
            <a:pPr algn="ctr"/>
            <a:r>
              <a:rPr lang="en-US" sz="1200" b="1" dirty="0">
                <a:solidFill>
                  <a:srgbClr val="FFFF00"/>
                </a:solidFill>
                <a:highlight>
                  <a:srgbClr val="FF0000"/>
                </a:highlight>
              </a:rPr>
              <a:t>Tract 809</a:t>
            </a:r>
          </a:p>
        </p:txBody>
      </p:sp>
      <p:sp>
        <p:nvSpPr>
          <p:cNvPr id="36" name="TextBox 35">
            <a:extLst>
              <a:ext uri="{FF2B5EF4-FFF2-40B4-BE49-F238E27FC236}">
                <a16:creationId xmlns:a16="http://schemas.microsoft.com/office/drawing/2014/main" id="{607D6C48-46A6-BBAA-9B81-392720F5CFE9}"/>
              </a:ext>
            </a:extLst>
          </p:cNvPr>
          <p:cNvSpPr txBox="1"/>
          <p:nvPr/>
        </p:nvSpPr>
        <p:spPr>
          <a:xfrm>
            <a:off x="4917844" y="164566"/>
            <a:ext cx="2919432" cy="461665"/>
          </a:xfrm>
          <a:prstGeom prst="rect">
            <a:avLst/>
          </a:prstGeom>
          <a:solidFill>
            <a:schemeClr val="bg1">
              <a:lumMod val="95000"/>
            </a:schemeClr>
          </a:solidFill>
        </p:spPr>
        <p:txBody>
          <a:bodyPr wrap="square" rtlCol="0">
            <a:spAutoFit/>
          </a:bodyPr>
          <a:lstStyle/>
          <a:p>
            <a:pPr algn="ctr"/>
            <a:r>
              <a:rPr lang="en-US" sz="2400" b="1" dirty="0">
                <a:solidFill>
                  <a:srgbClr val="C00000"/>
                </a:solidFill>
              </a:rPr>
              <a:t>USACE TRACT 809</a:t>
            </a:r>
          </a:p>
        </p:txBody>
      </p:sp>
      <p:sp>
        <p:nvSpPr>
          <p:cNvPr id="37" name="TextBox 36">
            <a:extLst>
              <a:ext uri="{FF2B5EF4-FFF2-40B4-BE49-F238E27FC236}">
                <a16:creationId xmlns:a16="http://schemas.microsoft.com/office/drawing/2014/main" id="{E0D7085B-0B64-0BB3-7D78-879C18FB2A7D}"/>
              </a:ext>
            </a:extLst>
          </p:cNvPr>
          <p:cNvSpPr txBox="1"/>
          <p:nvPr/>
        </p:nvSpPr>
        <p:spPr>
          <a:xfrm>
            <a:off x="7316416" y="6155394"/>
            <a:ext cx="3734034" cy="338554"/>
          </a:xfrm>
          <a:prstGeom prst="rect">
            <a:avLst/>
          </a:prstGeom>
          <a:solidFill>
            <a:srgbClr val="FFFFFF"/>
          </a:solidFill>
        </p:spPr>
        <p:txBody>
          <a:bodyPr wrap="square" rtlCol="0">
            <a:spAutoFit/>
          </a:bodyPr>
          <a:lstStyle/>
          <a:p>
            <a:r>
              <a:rPr lang="en-US" sz="1600" b="1" dirty="0">
                <a:solidFill>
                  <a:srgbClr val="0000FF"/>
                </a:solidFill>
                <a:hlinkClick r:id="rId5">
                  <a:extLst>
                    <a:ext uri="{A12FA001-AC4F-418D-AE19-62706E023703}">
                      <ahyp:hlinkClr xmlns:ahyp="http://schemas.microsoft.com/office/drawing/2018/hyperlinkcolor" val="tx"/>
                    </a:ext>
                  </a:extLst>
                </a:hlinkClick>
              </a:rPr>
              <a:t>WV Flood Tool Link</a:t>
            </a:r>
            <a:r>
              <a:rPr lang="en-US" sz="1600" b="1" dirty="0">
                <a:solidFill>
                  <a:srgbClr val="0000FF"/>
                </a:solidFill>
              </a:rPr>
              <a:t> geometry location</a:t>
            </a:r>
          </a:p>
        </p:txBody>
      </p:sp>
      <p:sp>
        <p:nvSpPr>
          <p:cNvPr id="38" name="TextBox 37">
            <a:extLst>
              <a:ext uri="{FF2B5EF4-FFF2-40B4-BE49-F238E27FC236}">
                <a16:creationId xmlns:a16="http://schemas.microsoft.com/office/drawing/2014/main" id="{3CE6F261-45AB-59E2-3482-24E9CD462542}"/>
              </a:ext>
            </a:extLst>
          </p:cNvPr>
          <p:cNvSpPr txBox="1"/>
          <p:nvPr/>
        </p:nvSpPr>
        <p:spPr>
          <a:xfrm>
            <a:off x="1252869" y="6116113"/>
            <a:ext cx="5124691" cy="338554"/>
          </a:xfrm>
          <a:prstGeom prst="rect">
            <a:avLst/>
          </a:prstGeom>
          <a:solidFill>
            <a:schemeClr val="bg1"/>
          </a:solidFill>
        </p:spPr>
        <p:txBody>
          <a:bodyPr wrap="square">
            <a:spAutoFit/>
          </a:bodyPr>
          <a:lstStyle/>
          <a:p>
            <a:r>
              <a:rPr lang="en-US" sz="1600" dirty="0">
                <a:solidFill>
                  <a:srgbClr val="0000FF"/>
                </a:solidFill>
                <a:hlinkClick r:id="rId6">
                  <a:extLst>
                    <a:ext uri="{A12FA001-AC4F-418D-AE19-62706E023703}">
                      <ahyp:hlinkClr xmlns:ahyp="http://schemas.microsoft.com/office/drawing/2018/hyperlinkcolor" val="tx"/>
                    </a:ext>
                  </a:extLst>
                </a:hlinkClick>
              </a:rPr>
              <a:t>USACE 2006 Nonstructural O&amp;M Manual (Page 96)</a:t>
            </a:r>
            <a:endParaRPr lang="en-US" sz="1600" dirty="0">
              <a:solidFill>
                <a:srgbClr val="0000FF"/>
              </a:solidFill>
            </a:endParaRPr>
          </a:p>
        </p:txBody>
      </p:sp>
      <p:sp>
        <p:nvSpPr>
          <p:cNvPr id="39" name="TextBox 38">
            <a:extLst>
              <a:ext uri="{FF2B5EF4-FFF2-40B4-BE49-F238E27FC236}">
                <a16:creationId xmlns:a16="http://schemas.microsoft.com/office/drawing/2014/main" id="{294BAE9C-168C-BE83-2190-17B2EAD13C8D}"/>
              </a:ext>
            </a:extLst>
          </p:cNvPr>
          <p:cNvSpPr txBox="1"/>
          <p:nvPr/>
        </p:nvSpPr>
        <p:spPr>
          <a:xfrm>
            <a:off x="8458603" y="346762"/>
            <a:ext cx="2187615" cy="338554"/>
          </a:xfrm>
          <a:prstGeom prst="rect">
            <a:avLst/>
          </a:prstGeom>
          <a:solidFill>
            <a:srgbClr val="FFFFFF"/>
          </a:solidFill>
        </p:spPr>
        <p:txBody>
          <a:bodyPr wrap="square" rtlCol="0">
            <a:spAutoFit/>
          </a:bodyPr>
          <a:lstStyle/>
          <a:p>
            <a:r>
              <a:rPr lang="en-US" sz="1600" b="1" dirty="0">
                <a:solidFill>
                  <a:srgbClr val="0000FF"/>
                </a:solidFill>
              </a:rPr>
              <a:t>IAS Record</a:t>
            </a:r>
          </a:p>
        </p:txBody>
      </p:sp>
    </p:spTree>
    <p:extLst>
      <p:ext uri="{BB962C8B-B14F-4D97-AF65-F5344CB8AC3E}">
        <p14:creationId xmlns:p14="http://schemas.microsoft.com/office/powerpoint/2010/main" val="423250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ADA725-2407-678C-C562-8493E4F56FC9}"/>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FA7A2DC-3ABA-7926-66F2-D76B46B708D4}"/>
              </a:ext>
            </a:extLst>
          </p:cNvPr>
          <p:cNvPicPr>
            <a:picLocks noChangeAspect="1"/>
          </p:cNvPicPr>
          <p:nvPr/>
        </p:nvPicPr>
        <p:blipFill>
          <a:blip r:embed="rId3"/>
          <a:srcRect t="3451"/>
          <a:stretch/>
        </p:blipFill>
        <p:spPr>
          <a:xfrm>
            <a:off x="362712" y="693561"/>
            <a:ext cx="11466576" cy="6016769"/>
          </a:xfrm>
          <a:prstGeom prst="rect">
            <a:avLst/>
          </a:prstGeom>
          <a:noFill/>
          <a:ln w="76200">
            <a:noFill/>
          </a:ln>
        </p:spPr>
      </p:pic>
      <p:sp>
        <p:nvSpPr>
          <p:cNvPr id="2" name="Arrow: Left-Right 1">
            <a:extLst>
              <a:ext uri="{FF2B5EF4-FFF2-40B4-BE49-F238E27FC236}">
                <a16:creationId xmlns:a16="http://schemas.microsoft.com/office/drawing/2014/main" id="{7A586DCA-CB3C-300F-C8A9-558618B8769E}"/>
              </a:ext>
            </a:extLst>
          </p:cNvPr>
          <p:cNvSpPr/>
          <p:nvPr/>
        </p:nvSpPr>
        <p:spPr>
          <a:xfrm rot="2607200">
            <a:off x="1886011" y="3946888"/>
            <a:ext cx="1780032" cy="376081"/>
          </a:xfrm>
          <a:prstGeom prst="lef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Curved Up 3">
            <a:extLst>
              <a:ext uri="{FF2B5EF4-FFF2-40B4-BE49-F238E27FC236}">
                <a16:creationId xmlns:a16="http://schemas.microsoft.com/office/drawing/2014/main" id="{87BCA7E8-00EE-42CA-B9AD-CDF3A49156D9}"/>
              </a:ext>
            </a:extLst>
          </p:cNvPr>
          <p:cNvSpPr/>
          <p:nvPr/>
        </p:nvSpPr>
        <p:spPr>
          <a:xfrm>
            <a:off x="2996549" y="5499648"/>
            <a:ext cx="1270697" cy="475488"/>
          </a:xfrm>
          <a:prstGeom prst="curvedUpArrow">
            <a:avLst>
              <a:gd name="adj1" fmla="val 25000"/>
              <a:gd name="adj2" fmla="val 50000"/>
              <a:gd name="adj3" fmla="val 35256"/>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003B7E66-0BD4-89A1-0C60-EAC32DFD3DE1}"/>
              </a:ext>
            </a:extLst>
          </p:cNvPr>
          <p:cNvSpPr txBox="1"/>
          <p:nvPr/>
        </p:nvSpPr>
        <p:spPr>
          <a:xfrm>
            <a:off x="3858626" y="5225532"/>
            <a:ext cx="612648" cy="276999"/>
          </a:xfrm>
          <a:prstGeom prst="rect">
            <a:avLst/>
          </a:prstGeom>
          <a:noFill/>
        </p:spPr>
        <p:txBody>
          <a:bodyPr wrap="square" rtlCol="0">
            <a:spAutoFit/>
          </a:bodyPr>
          <a:lstStyle/>
          <a:p>
            <a:r>
              <a:rPr lang="en-US" sz="1200" b="1" dirty="0">
                <a:solidFill>
                  <a:srgbClr val="FFFF00"/>
                </a:solidFill>
              </a:rPr>
              <a:t>811FP</a:t>
            </a:r>
          </a:p>
        </p:txBody>
      </p:sp>
      <p:sp>
        <p:nvSpPr>
          <p:cNvPr id="12" name="TextBox 11">
            <a:extLst>
              <a:ext uri="{FF2B5EF4-FFF2-40B4-BE49-F238E27FC236}">
                <a16:creationId xmlns:a16="http://schemas.microsoft.com/office/drawing/2014/main" id="{5625D1E7-FCC2-4076-84E2-7A80757E0251}"/>
              </a:ext>
            </a:extLst>
          </p:cNvPr>
          <p:cNvSpPr txBox="1"/>
          <p:nvPr/>
        </p:nvSpPr>
        <p:spPr>
          <a:xfrm>
            <a:off x="3073052" y="5271435"/>
            <a:ext cx="612648" cy="276999"/>
          </a:xfrm>
          <a:prstGeom prst="rect">
            <a:avLst/>
          </a:prstGeom>
          <a:solidFill>
            <a:schemeClr val="bg1"/>
          </a:solidFill>
        </p:spPr>
        <p:txBody>
          <a:bodyPr wrap="square" rtlCol="0">
            <a:spAutoFit/>
          </a:bodyPr>
          <a:lstStyle/>
          <a:p>
            <a:r>
              <a:rPr lang="en-US" sz="1200" b="1" dirty="0">
                <a:solidFill>
                  <a:srgbClr val="C00000"/>
                </a:solidFill>
              </a:rPr>
              <a:t>812FP</a:t>
            </a:r>
          </a:p>
        </p:txBody>
      </p:sp>
      <p:sp>
        <p:nvSpPr>
          <p:cNvPr id="13" name="Arrow: Curved Up 12">
            <a:extLst>
              <a:ext uri="{FF2B5EF4-FFF2-40B4-BE49-F238E27FC236}">
                <a16:creationId xmlns:a16="http://schemas.microsoft.com/office/drawing/2014/main" id="{DC4C65CA-409A-D6F4-7070-AE5D0A8351B3}"/>
              </a:ext>
            </a:extLst>
          </p:cNvPr>
          <p:cNvSpPr/>
          <p:nvPr/>
        </p:nvSpPr>
        <p:spPr>
          <a:xfrm>
            <a:off x="4793642" y="5502531"/>
            <a:ext cx="1415134" cy="475488"/>
          </a:xfrm>
          <a:prstGeom prst="curvedUpArrow">
            <a:avLst>
              <a:gd name="adj1" fmla="val 25000"/>
              <a:gd name="adj2" fmla="val 50000"/>
              <a:gd name="adj3" fmla="val 35256"/>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Speech Bubble: Rectangle 15">
            <a:extLst>
              <a:ext uri="{FF2B5EF4-FFF2-40B4-BE49-F238E27FC236}">
                <a16:creationId xmlns:a16="http://schemas.microsoft.com/office/drawing/2014/main" id="{E115226A-53B6-AD56-6B51-69DCE5A5B08D}"/>
              </a:ext>
            </a:extLst>
          </p:cNvPr>
          <p:cNvSpPr/>
          <p:nvPr/>
        </p:nvSpPr>
        <p:spPr>
          <a:xfrm>
            <a:off x="1308021" y="6135550"/>
            <a:ext cx="1167301" cy="198751"/>
          </a:xfrm>
          <a:prstGeom prst="wedgeRectCallout">
            <a:avLst>
              <a:gd name="adj1" fmla="val 136351"/>
              <a:gd name="adj2" fmla="val -378131"/>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dirty="0"/>
              <a:t>Harry’s Market</a:t>
            </a:r>
          </a:p>
        </p:txBody>
      </p:sp>
      <p:sp>
        <p:nvSpPr>
          <p:cNvPr id="18" name="TextBox 17">
            <a:extLst>
              <a:ext uri="{FF2B5EF4-FFF2-40B4-BE49-F238E27FC236}">
                <a16:creationId xmlns:a16="http://schemas.microsoft.com/office/drawing/2014/main" id="{FACCCB55-5275-5F8A-FC9A-99C999D8E98F}"/>
              </a:ext>
            </a:extLst>
          </p:cNvPr>
          <p:cNvSpPr txBox="1"/>
          <p:nvPr/>
        </p:nvSpPr>
        <p:spPr>
          <a:xfrm>
            <a:off x="1575217" y="5502531"/>
            <a:ext cx="612648" cy="276999"/>
          </a:xfrm>
          <a:prstGeom prst="rect">
            <a:avLst/>
          </a:prstGeom>
          <a:noFill/>
        </p:spPr>
        <p:txBody>
          <a:bodyPr wrap="square" rtlCol="0">
            <a:spAutoFit/>
          </a:bodyPr>
          <a:lstStyle/>
          <a:p>
            <a:r>
              <a:rPr lang="en-US" sz="1200" b="1" dirty="0">
                <a:solidFill>
                  <a:srgbClr val="FFFF00"/>
                </a:solidFill>
              </a:rPr>
              <a:t>814FP</a:t>
            </a:r>
          </a:p>
        </p:txBody>
      </p:sp>
      <p:sp>
        <p:nvSpPr>
          <p:cNvPr id="19" name="TextBox 18">
            <a:extLst>
              <a:ext uri="{FF2B5EF4-FFF2-40B4-BE49-F238E27FC236}">
                <a16:creationId xmlns:a16="http://schemas.microsoft.com/office/drawing/2014/main" id="{32E55312-6D21-757A-FAF1-0A698515512E}"/>
              </a:ext>
            </a:extLst>
          </p:cNvPr>
          <p:cNvSpPr txBox="1"/>
          <p:nvPr/>
        </p:nvSpPr>
        <p:spPr>
          <a:xfrm>
            <a:off x="892025" y="5542042"/>
            <a:ext cx="612648" cy="276999"/>
          </a:xfrm>
          <a:prstGeom prst="rect">
            <a:avLst/>
          </a:prstGeom>
          <a:noFill/>
        </p:spPr>
        <p:txBody>
          <a:bodyPr wrap="square" rtlCol="0">
            <a:spAutoFit/>
          </a:bodyPr>
          <a:lstStyle/>
          <a:p>
            <a:r>
              <a:rPr lang="en-US" sz="1200" b="1" dirty="0">
                <a:solidFill>
                  <a:srgbClr val="FFFF00"/>
                </a:solidFill>
              </a:rPr>
              <a:t>816FP</a:t>
            </a:r>
          </a:p>
        </p:txBody>
      </p:sp>
      <p:sp>
        <p:nvSpPr>
          <p:cNvPr id="20" name="TextBox 19">
            <a:extLst>
              <a:ext uri="{FF2B5EF4-FFF2-40B4-BE49-F238E27FC236}">
                <a16:creationId xmlns:a16="http://schemas.microsoft.com/office/drawing/2014/main" id="{DDE26FB4-542E-8838-964A-A8E490762B8F}"/>
              </a:ext>
            </a:extLst>
          </p:cNvPr>
          <p:cNvSpPr txBox="1"/>
          <p:nvPr/>
        </p:nvSpPr>
        <p:spPr>
          <a:xfrm>
            <a:off x="4605484" y="5008596"/>
            <a:ext cx="612648" cy="276999"/>
          </a:xfrm>
          <a:prstGeom prst="rect">
            <a:avLst/>
          </a:prstGeom>
          <a:noFill/>
        </p:spPr>
        <p:txBody>
          <a:bodyPr wrap="square" rtlCol="0">
            <a:spAutoFit/>
          </a:bodyPr>
          <a:lstStyle/>
          <a:p>
            <a:r>
              <a:rPr lang="en-US" sz="1200" b="1" dirty="0">
                <a:solidFill>
                  <a:srgbClr val="FFFF00"/>
                </a:solidFill>
              </a:rPr>
              <a:t>808FP</a:t>
            </a:r>
          </a:p>
        </p:txBody>
      </p:sp>
      <p:sp>
        <p:nvSpPr>
          <p:cNvPr id="21" name="TextBox 20">
            <a:extLst>
              <a:ext uri="{FF2B5EF4-FFF2-40B4-BE49-F238E27FC236}">
                <a16:creationId xmlns:a16="http://schemas.microsoft.com/office/drawing/2014/main" id="{573CAA84-A483-9707-C3A1-67798DF33E83}"/>
              </a:ext>
            </a:extLst>
          </p:cNvPr>
          <p:cNvSpPr txBox="1"/>
          <p:nvPr/>
        </p:nvSpPr>
        <p:spPr>
          <a:xfrm>
            <a:off x="5338824" y="5072524"/>
            <a:ext cx="612648" cy="276999"/>
          </a:xfrm>
          <a:prstGeom prst="rect">
            <a:avLst/>
          </a:prstGeom>
          <a:noFill/>
        </p:spPr>
        <p:txBody>
          <a:bodyPr wrap="square" rtlCol="0">
            <a:spAutoFit/>
          </a:bodyPr>
          <a:lstStyle/>
          <a:p>
            <a:r>
              <a:rPr lang="en-US" sz="1200" b="1" dirty="0">
                <a:solidFill>
                  <a:srgbClr val="FFFF00"/>
                </a:solidFill>
              </a:rPr>
              <a:t>807FP</a:t>
            </a:r>
          </a:p>
        </p:txBody>
      </p:sp>
      <p:sp>
        <p:nvSpPr>
          <p:cNvPr id="26" name="TextBox 25">
            <a:extLst>
              <a:ext uri="{FF2B5EF4-FFF2-40B4-BE49-F238E27FC236}">
                <a16:creationId xmlns:a16="http://schemas.microsoft.com/office/drawing/2014/main" id="{1182E63A-F0A3-C0ED-8A90-8D648F8A03F0}"/>
              </a:ext>
            </a:extLst>
          </p:cNvPr>
          <p:cNvSpPr txBox="1"/>
          <p:nvPr/>
        </p:nvSpPr>
        <p:spPr>
          <a:xfrm>
            <a:off x="582573" y="768892"/>
            <a:ext cx="6582156" cy="1169551"/>
          </a:xfrm>
          <a:prstGeom prst="rect">
            <a:avLst/>
          </a:prstGeom>
          <a:solidFill>
            <a:srgbClr val="FFFF00"/>
          </a:solidFill>
        </p:spPr>
        <p:txBody>
          <a:bodyPr wrap="square" rtlCol="0">
            <a:spAutoFit/>
          </a:bodyPr>
          <a:lstStyle/>
          <a:p>
            <a:pPr marL="171450" indent="-171450">
              <a:buFont typeface="Arial" panose="020B0604020202020204" pitchFamily="34" charset="0"/>
              <a:buChar char="•"/>
            </a:pPr>
            <a:r>
              <a:rPr lang="en-US" sz="1400" b="1" dirty="0"/>
              <a:t>USACE Tract 812FP:  </a:t>
            </a:r>
            <a:r>
              <a:rPr lang="en-US" sz="1400" dirty="0"/>
              <a:t>Switch IAS Records of Parcels 43A-17 and 43A-11</a:t>
            </a:r>
          </a:p>
          <a:p>
            <a:pPr marL="171450" indent="-171450">
              <a:buFont typeface="Arial" panose="020B0604020202020204" pitchFamily="34" charset="0"/>
              <a:buChar char="•"/>
            </a:pPr>
            <a:r>
              <a:rPr lang="en-US" sz="1400" b="1" dirty="0"/>
              <a:t>USACE Tract 811FP:  </a:t>
            </a:r>
            <a:r>
              <a:rPr lang="en-US" sz="1400" dirty="0"/>
              <a:t>Copy IAS Record IAS 43A-11.1 to IAS Record 43A-12</a:t>
            </a:r>
          </a:p>
          <a:p>
            <a:pPr marL="171450" indent="-171450">
              <a:buFont typeface="Arial" panose="020B0604020202020204" pitchFamily="34" charset="0"/>
              <a:buChar char="•"/>
            </a:pPr>
            <a:r>
              <a:rPr lang="en-US" sz="1400" b="1" dirty="0"/>
              <a:t>USACE Tract 808FP:  </a:t>
            </a:r>
            <a:r>
              <a:rPr lang="en-US" sz="1400" dirty="0"/>
              <a:t>Replace IAS Record 43A-22 with IAS Record 43A-27</a:t>
            </a:r>
          </a:p>
          <a:p>
            <a:pPr marL="171450" indent="-171450">
              <a:buFont typeface="Arial" panose="020B0604020202020204" pitchFamily="34" charset="0"/>
              <a:buChar char="•"/>
            </a:pPr>
            <a:r>
              <a:rPr lang="en-US" sz="1400" b="1" dirty="0"/>
              <a:t>USACE Tract 809:  </a:t>
            </a:r>
            <a:r>
              <a:rPr lang="en-US" sz="1400" dirty="0"/>
              <a:t>Copy IAS Record/Geometry of 43A-24.1 to north end of 43A-22</a:t>
            </a:r>
          </a:p>
          <a:p>
            <a:pPr marL="171450" indent="-171450">
              <a:buFont typeface="Arial" panose="020B0604020202020204" pitchFamily="34" charset="0"/>
              <a:buChar char="•"/>
            </a:pPr>
            <a:r>
              <a:rPr lang="en-US" sz="1400" dirty="0"/>
              <a:t>Replace IAS Record 43A-25.2 with IAS Record 43A-22</a:t>
            </a:r>
          </a:p>
        </p:txBody>
      </p:sp>
      <p:pic>
        <p:nvPicPr>
          <p:cNvPr id="28" name="Picture 27">
            <a:extLst>
              <a:ext uri="{FF2B5EF4-FFF2-40B4-BE49-F238E27FC236}">
                <a16:creationId xmlns:a16="http://schemas.microsoft.com/office/drawing/2014/main" id="{01366D83-8175-CCB5-A036-BF5DDBD63300}"/>
              </a:ext>
            </a:extLst>
          </p:cNvPr>
          <p:cNvPicPr>
            <a:picLocks noChangeAspect="1"/>
          </p:cNvPicPr>
          <p:nvPr/>
        </p:nvPicPr>
        <p:blipFill>
          <a:blip r:embed="rId4"/>
          <a:stretch>
            <a:fillRect/>
          </a:stretch>
        </p:blipFill>
        <p:spPr>
          <a:xfrm>
            <a:off x="7373003" y="795095"/>
            <a:ext cx="4358747" cy="2600996"/>
          </a:xfrm>
          <a:prstGeom prst="rect">
            <a:avLst/>
          </a:prstGeom>
        </p:spPr>
      </p:pic>
      <p:pic>
        <p:nvPicPr>
          <p:cNvPr id="29" name="Graphic 28" descr="Camera with solid fill">
            <a:hlinkClick r:id="rId5"/>
            <a:extLst>
              <a:ext uri="{FF2B5EF4-FFF2-40B4-BE49-F238E27FC236}">
                <a16:creationId xmlns:a16="http://schemas.microsoft.com/office/drawing/2014/main" id="{84743D23-BE18-F6BD-3BC7-ADC2F6193C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63475" y="5568301"/>
            <a:ext cx="298728" cy="298728"/>
          </a:xfrm>
          <a:prstGeom prst="rect">
            <a:avLst/>
          </a:prstGeom>
        </p:spPr>
      </p:pic>
      <p:sp>
        <p:nvSpPr>
          <p:cNvPr id="30" name="TextBox 29">
            <a:extLst>
              <a:ext uri="{FF2B5EF4-FFF2-40B4-BE49-F238E27FC236}">
                <a16:creationId xmlns:a16="http://schemas.microsoft.com/office/drawing/2014/main" id="{73D3F69A-D00C-FE1C-3097-9600126627FB}"/>
              </a:ext>
            </a:extLst>
          </p:cNvPr>
          <p:cNvSpPr txBox="1"/>
          <p:nvPr/>
        </p:nvSpPr>
        <p:spPr>
          <a:xfrm>
            <a:off x="8513764" y="954900"/>
            <a:ext cx="2077227" cy="276999"/>
          </a:xfrm>
          <a:prstGeom prst="rect">
            <a:avLst/>
          </a:prstGeom>
          <a:solidFill>
            <a:schemeClr val="bg1"/>
          </a:solidFill>
        </p:spPr>
        <p:txBody>
          <a:bodyPr wrap="square" rtlCol="0">
            <a:spAutoFit/>
          </a:bodyPr>
          <a:lstStyle/>
          <a:p>
            <a:pPr algn="ctr"/>
            <a:r>
              <a:rPr lang="en-US" sz="1200" dirty="0"/>
              <a:t>USACE Floodproofing Map</a:t>
            </a:r>
          </a:p>
        </p:txBody>
      </p:sp>
      <p:pic>
        <p:nvPicPr>
          <p:cNvPr id="31" name="Graphic 30" descr="Camera with solid fill">
            <a:hlinkClick r:id="rId8"/>
            <a:extLst>
              <a:ext uri="{FF2B5EF4-FFF2-40B4-BE49-F238E27FC236}">
                <a16:creationId xmlns:a16="http://schemas.microsoft.com/office/drawing/2014/main" id="{8FB28C43-A054-4435-7A93-8D1C4610E5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7135" y="4758965"/>
            <a:ext cx="298728" cy="298728"/>
          </a:xfrm>
          <a:prstGeom prst="rect">
            <a:avLst/>
          </a:prstGeom>
        </p:spPr>
      </p:pic>
      <p:pic>
        <p:nvPicPr>
          <p:cNvPr id="32" name="Graphic 31" descr="Camera with solid fill">
            <a:hlinkClick r:id="rId9"/>
            <a:extLst>
              <a:ext uri="{FF2B5EF4-FFF2-40B4-BE49-F238E27FC236}">
                <a16:creationId xmlns:a16="http://schemas.microsoft.com/office/drawing/2014/main" id="{B8A398AB-98A7-D846-1E28-0308146507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38979" y="5627283"/>
            <a:ext cx="298728" cy="298728"/>
          </a:xfrm>
          <a:prstGeom prst="rect">
            <a:avLst/>
          </a:prstGeom>
        </p:spPr>
      </p:pic>
      <p:pic>
        <p:nvPicPr>
          <p:cNvPr id="33" name="Graphic 32" descr="Camera with solid fill">
            <a:hlinkClick r:id="rId10"/>
            <a:extLst>
              <a:ext uri="{FF2B5EF4-FFF2-40B4-BE49-F238E27FC236}">
                <a16:creationId xmlns:a16="http://schemas.microsoft.com/office/drawing/2014/main" id="{626FFAF0-6921-3D5A-1204-4A1E9BBEA3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10758" y="5277606"/>
            <a:ext cx="298728" cy="298728"/>
          </a:xfrm>
          <a:prstGeom prst="rect">
            <a:avLst/>
          </a:prstGeom>
        </p:spPr>
      </p:pic>
      <p:sp>
        <p:nvSpPr>
          <p:cNvPr id="34" name="TextBox 33">
            <a:extLst>
              <a:ext uri="{FF2B5EF4-FFF2-40B4-BE49-F238E27FC236}">
                <a16:creationId xmlns:a16="http://schemas.microsoft.com/office/drawing/2014/main" id="{2081A44B-11CC-EEBE-4FAF-1FB79A7BB6F0}"/>
              </a:ext>
            </a:extLst>
          </p:cNvPr>
          <p:cNvSpPr txBox="1"/>
          <p:nvPr/>
        </p:nvSpPr>
        <p:spPr>
          <a:xfrm>
            <a:off x="2760758" y="208678"/>
            <a:ext cx="6097456" cy="461665"/>
          </a:xfrm>
          <a:prstGeom prst="rect">
            <a:avLst/>
          </a:prstGeom>
          <a:noFill/>
        </p:spPr>
        <p:txBody>
          <a:bodyPr wrap="square" rtlCol="0">
            <a:spAutoFit/>
          </a:bodyPr>
          <a:lstStyle/>
          <a:p>
            <a:r>
              <a:rPr lang="en-US" sz="2400" b="1" dirty="0">
                <a:solidFill>
                  <a:srgbClr val="C00000"/>
                </a:solidFill>
              </a:rPr>
              <a:t>USACE TRACTS:  809, 808FP, 811FP, 812FP</a:t>
            </a:r>
          </a:p>
        </p:txBody>
      </p:sp>
      <p:sp>
        <p:nvSpPr>
          <p:cNvPr id="35" name="Arrow: Left 34">
            <a:extLst>
              <a:ext uri="{FF2B5EF4-FFF2-40B4-BE49-F238E27FC236}">
                <a16:creationId xmlns:a16="http://schemas.microsoft.com/office/drawing/2014/main" id="{9712E28B-EB39-2B3C-F394-B40A809A013C}"/>
              </a:ext>
            </a:extLst>
          </p:cNvPr>
          <p:cNvSpPr/>
          <p:nvPr/>
        </p:nvSpPr>
        <p:spPr>
          <a:xfrm>
            <a:off x="5147514" y="4606911"/>
            <a:ext cx="2561225" cy="234154"/>
          </a:xfrm>
          <a:prstGeom prst="lef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54F34DA0-BD48-CA46-A877-8303119619C7}"/>
              </a:ext>
            </a:extLst>
          </p:cNvPr>
          <p:cNvSpPr/>
          <p:nvPr/>
        </p:nvSpPr>
        <p:spPr>
          <a:xfrm>
            <a:off x="4487318" y="3803938"/>
            <a:ext cx="730814" cy="635442"/>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Curved Up 2">
            <a:extLst>
              <a:ext uri="{FF2B5EF4-FFF2-40B4-BE49-F238E27FC236}">
                <a16:creationId xmlns:a16="http://schemas.microsoft.com/office/drawing/2014/main" id="{D0A4D25F-6C30-2C7E-9410-9D1843EF7F47}"/>
              </a:ext>
            </a:extLst>
          </p:cNvPr>
          <p:cNvSpPr/>
          <p:nvPr/>
        </p:nvSpPr>
        <p:spPr>
          <a:xfrm flipH="1" flipV="1">
            <a:off x="4556124" y="2951561"/>
            <a:ext cx="3305303" cy="1105996"/>
          </a:xfrm>
          <a:prstGeom prst="curvedUpArrow">
            <a:avLst>
              <a:gd name="adj1" fmla="val 25000"/>
              <a:gd name="adj2" fmla="val 50000"/>
              <a:gd name="adj3" fmla="val 35256"/>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a:extLst>
              <a:ext uri="{FF2B5EF4-FFF2-40B4-BE49-F238E27FC236}">
                <a16:creationId xmlns:a16="http://schemas.microsoft.com/office/drawing/2014/main" id="{D998216E-8DFB-ED51-F0FF-D9BB16C9FAA3}"/>
              </a:ext>
            </a:extLst>
          </p:cNvPr>
          <p:cNvSpPr txBox="1"/>
          <p:nvPr/>
        </p:nvSpPr>
        <p:spPr>
          <a:xfrm>
            <a:off x="4605484" y="4107647"/>
            <a:ext cx="612648" cy="276999"/>
          </a:xfrm>
          <a:prstGeom prst="rect">
            <a:avLst/>
          </a:prstGeom>
          <a:noFill/>
        </p:spPr>
        <p:txBody>
          <a:bodyPr wrap="square" rtlCol="0">
            <a:spAutoFit/>
          </a:bodyPr>
          <a:lstStyle/>
          <a:p>
            <a:r>
              <a:rPr lang="en-US" sz="1200" b="1" dirty="0">
                <a:solidFill>
                  <a:srgbClr val="FFFF00"/>
                </a:solidFill>
              </a:rPr>
              <a:t>809</a:t>
            </a:r>
          </a:p>
        </p:txBody>
      </p:sp>
      <p:sp>
        <p:nvSpPr>
          <p:cNvPr id="38" name="TextBox 37">
            <a:extLst>
              <a:ext uri="{FF2B5EF4-FFF2-40B4-BE49-F238E27FC236}">
                <a16:creationId xmlns:a16="http://schemas.microsoft.com/office/drawing/2014/main" id="{67F4971E-1FB6-A863-0254-A43E9BD6B9F6}"/>
              </a:ext>
            </a:extLst>
          </p:cNvPr>
          <p:cNvSpPr txBox="1"/>
          <p:nvPr/>
        </p:nvSpPr>
        <p:spPr>
          <a:xfrm>
            <a:off x="582573" y="2053716"/>
            <a:ext cx="5124691" cy="369332"/>
          </a:xfrm>
          <a:prstGeom prst="rect">
            <a:avLst/>
          </a:prstGeom>
          <a:solidFill>
            <a:schemeClr val="bg1"/>
          </a:solidFill>
        </p:spPr>
        <p:txBody>
          <a:bodyPr wrap="square">
            <a:spAutoFit/>
          </a:bodyPr>
          <a:lstStyle/>
          <a:p>
            <a:r>
              <a:rPr lang="en-US" dirty="0">
                <a:solidFill>
                  <a:srgbClr val="0000FF"/>
                </a:solidFill>
                <a:hlinkClick r:id="rId11">
                  <a:extLst>
                    <a:ext uri="{A12FA001-AC4F-418D-AE19-62706E023703}">
                      <ahyp:hlinkClr xmlns:ahyp="http://schemas.microsoft.com/office/drawing/2018/hyperlinkcolor" val="tx"/>
                    </a:ext>
                  </a:extLst>
                </a:hlinkClick>
              </a:rPr>
              <a:t>USACE 2006 Nonstructural O&amp;M Manual (Page 96)</a:t>
            </a:r>
            <a:endParaRPr lang="en-US" dirty="0">
              <a:solidFill>
                <a:srgbClr val="0000FF"/>
              </a:solidFill>
            </a:endParaRPr>
          </a:p>
        </p:txBody>
      </p:sp>
    </p:spTree>
    <p:extLst>
      <p:ext uri="{BB962C8B-B14F-4D97-AF65-F5344CB8AC3E}">
        <p14:creationId xmlns:p14="http://schemas.microsoft.com/office/powerpoint/2010/main" val="155303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A65FF5-F295-BA16-F479-6FA317E9D178}"/>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F4CC1269-E0A6-F920-AF18-4A8E746AC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hlinkClick r:id="rId3"/>
            <a:extLst>
              <a:ext uri="{FF2B5EF4-FFF2-40B4-BE49-F238E27FC236}">
                <a16:creationId xmlns:a16="http://schemas.microsoft.com/office/drawing/2014/main" id="{77A52C39-2260-FE91-825F-828372FA18B3}"/>
              </a:ext>
            </a:extLst>
          </p:cNvPr>
          <p:cNvPicPr>
            <a:picLocks noChangeAspect="1"/>
          </p:cNvPicPr>
          <p:nvPr/>
        </p:nvPicPr>
        <p:blipFill>
          <a:blip r:embed="rId4"/>
          <a:stretch>
            <a:fillRect/>
          </a:stretch>
        </p:blipFill>
        <p:spPr>
          <a:xfrm>
            <a:off x="173923" y="1372383"/>
            <a:ext cx="11894633" cy="5428833"/>
          </a:xfrm>
          <a:prstGeom prst="rect">
            <a:avLst/>
          </a:prstGeom>
        </p:spPr>
      </p:pic>
      <p:sp>
        <p:nvSpPr>
          <p:cNvPr id="6" name="Arrow: Left-Right 5">
            <a:extLst>
              <a:ext uri="{FF2B5EF4-FFF2-40B4-BE49-F238E27FC236}">
                <a16:creationId xmlns:a16="http://schemas.microsoft.com/office/drawing/2014/main" id="{D9306F5A-4FF0-FC21-4ECB-98ABDB31724D}"/>
              </a:ext>
            </a:extLst>
          </p:cNvPr>
          <p:cNvSpPr/>
          <p:nvPr/>
        </p:nvSpPr>
        <p:spPr>
          <a:xfrm rot="2607200">
            <a:off x="4975471" y="4475178"/>
            <a:ext cx="1780032" cy="19442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Curved Up 16">
            <a:extLst>
              <a:ext uri="{FF2B5EF4-FFF2-40B4-BE49-F238E27FC236}">
                <a16:creationId xmlns:a16="http://schemas.microsoft.com/office/drawing/2014/main" id="{35024483-E54E-96AE-6AF0-20276209F556}"/>
              </a:ext>
            </a:extLst>
          </p:cNvPr>
          <p:cNvSpPr/>
          <p:nvPr/>
        </p:nvSpPr>
        <p:spPr>
          <a:xfrm>
            <a:off x="7449312" y="5734115"/>
            <a:ext cx="1063752" cy="433612"/>
          </a:xfrm>
          <a:prstGeom prst="curvedUpArrow">
            <a:avLst>
              <a:gd name="adj1" fmla="val 25000"/>
              <a:gd name="adj2" fmla="val 50000"/>
              <a:gd name="adj3" fmla="val 3525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3C0F4EBF-0F97-011D-6FF2-6459742D3ADD}"/>
              </a:ext>
            </a:extLst>
          </p:cNvPr>
          <p:cNvSpPr txBox="1"/>
          <p:nvPr/>
        </p:nvSpPr>
        <p:spPr>
          <a:xfrm>
            <a:off x="4436365" y="5694860"/>
            <a:ext cx="612648" cy="276999"/>
          </a:xfrm>
          <a:prstGeom prst="rect">
            <a:avLst/>
          </a:prstGeom>
          <a:noFill/>
        </p:spPr>
        <p:txBody>
          <a:bodyPr wrap="square" rtlCol="0">
            <a:spAutoFit/>
          </a:bodyPr>
          <a:lstStyle/>
          <a:p>
            <a:r>
              <a:rPr lang="en-US" sz="1200" dirty="0">
                <a:solidFill>
                  <a:srgbClr val="FF0000"/>
                </a:solidFill>
              </a:rPr>
              <a:t>816FP</a:t>
            </a:r>
          </a:p>
        </p:txBody>
      </p:sp>
      <p:sp>
        <p:nvSpPr>
          <p:cNvPr id="19" name="TextBox 18">
            <a:extLst>
              <a:ext uri="{FF2B5EF4-FFF2-40B4-BE49-F238E27FC236}">
                <a16:creationId xmlns:a16="http://schemas.microsoft.com/office/drawing/2014/main" id="{61CBDC66-CC84-2A69-13C1-CC0C37F05E2F}"/>
              </a:ext>
            </a:extLst>
          </p:cNvPr>
          <p:cNvSpPr txBox="1"/>
          <p:nvPr/>
        </p:nvSpPr>
        <p:spPr>
          <a:xfrm>
            <a:off x="3923205" y="5812421"/>
            <a:ext cx="612648" cy="276999"/>
          </a:xfrm>
          <a:prstGeom prst="rect">
            <a:avLst/>
          </a:prstGeom>
          <a:noFill/>
        </p:spPr>
        <p:txBody>
          <a:bodyPr wrap="square" rtlCol="0">
            <a:spAutoFit/>
          </a:bodyPr>
          <a:lstStyle/>
          <a:p>
            <a:r>
              <a:rPr lang="en-US" sz="1200" dirty="0">
                <a:solidFill>
                  <a:srgbClr val="FF0000"/>
                </a:solidFill>
              </a:rPr>
              <a:t>817</a:t>
            </a:r>
          </a:p>
        </p:txBody>
      </p:sp>
      <p:sp>
        <p:nvSpPr>
          <p:cNvPr id="20" name="TextBox 19">
            <a:extLst>
              <a:ext uri="{FF2B5EF4-FFF2-40B4-BE49-F238E27FC236}">
                <a16:creationId xmlns:a16="http://schemas.microsoft.com/office/drawing/2014/main" id="{D467EE90-6CCB-51F4-137C-E48C5AC96497}"/>
              </a:ext>
            </a:extLst>
          </p:cNvPr>
          <p:cNvSpPr txBox="1"/>
          <p:nvPr/>
        </p:nvSpPr>
        <p:spPr>
          <a:xfrm>
            <a:off x="1713165" y="6436490"/>
            <a:ext cx="612648" cy="276999"/>
          </a:xfrm>
          <a:prstGeom prst="rect">
            <a:avLst/>
          </a:prstGeom>
          <a:noFill/>
        </p:spPr>
        <p:txBody>
          <a:bodyPr wrap="square" rtlCol="0">
            <a:spAutoFit/>
          </a:bodyPr>
          <a:lstStyle/>
          <a:p>
            <a:r>
              <a:rPr lang="en-US" sz="1200" dirty="0">
                <a:solidFill>
                  <a:srgbClr val="FF0000"/>
                </a:solidFill>
              </a:rPr>
              <a:t>819FP</a:t>
            </a:r>
          </a:p>
        </p:txBody>
      </p:sp>
      <p:sp>
        <p:nvSpPr>
          <p:cNvPr id="21" name="TextBox 20">
            <a:extLst>
              <a:ext uri="{FF2B5EF4-FFF2-40B4-BE49-F238E27FC236}">
                <a16:creationId xmlns:a16="http://schemas.microsoft.com/office/drawing/2014/main" id="{689E0D1B-A4D2-6A88-A6F2-4C3F6634025B}"/>
              </a:ext>
            </a:extLst>
          </p:cNvPr>
          <p:cNvSpPr txBox="1"/>
          <p:nvPr/>
        </p:nvSpPr>
        <p:spPr>
          <a:xfrm>
            <a:off x="2665236" y="6250070"/>
            <a:ext cx="612648" cy="276999"/>
          </a:xfrm>
          <a:prstGeom prst="rect">
            <a:avLst/>
          </a:prstGeom>
          <a:noFill/>
        </p:spPr>
        <p:txBody>
          <a:bodyPr wrap="square" rtlCol="0">
            <a:spAutoFit/>
          </a:bodyPr>
          <a:lstStyle/>
          <a:p>
            <a:r>
              <a:rPr lang="en-US" sz="1200" dirty="0">
                <a:solidFill>
                  <a:srgbClr val="FF0000"/>
                </a:solidFill>
              </a:rPr>
              <a:t>824FP</a:t>
            </a:r>
          </a:p>
        </p:txBody>
      </p:sp>
      <p:sp>
        <p:nvSpPr>
          <p:cNvPr id="22" name="TextBox 21">
            <a:extLst>
              <a:ext uri="{FF2B5EF4-FFF2-40B4-BE49-F238E27FC236}">
                <a16:creationId xmlns:a16="http://schemas.microsoft.com/office/drawing/2014/main" id="{6AB102D8-F5C1-D470-1674-45210EF7366B}"/>
              </a:ext>
            </a:extLst>
          </p:cNvPr>
          <p:cNvSpPr txBox="1"/>
          <p:nvPr/>
        </p:nvSpPr>
        <p:spPr>
          <a:xfrm>
            <a:off x="1210151" y="6051319"/>
            <a:ext cx="612648" cy="276999"/>
          </a:xfrm>
          <a:prstGeom prst="rect">
            <a:avLst/>
          </a:prstGeom>
          <a:solidFill>
            <a:srgbClr val="FFFFFF">
              <a:alpha val="50196"/>
            </a:srgbClr>
          </a:solidFill>
        </p:spPr>
        <p:txBody>
          <a:bodyPr wrap="square" rtlCol="0">
            <a:spAutoFit/>
          </a:bodyPr>
          <a:lstStyle/>
          <a:p>
            <a:r>
              <a:rPr lang="en-US" sz="1200" dirty="0">
                <a:solidFill>
                  <a:srgbClr val="FF0000"/>
                </a:solidFill>
              </a:rPr>
              <a:t>826FP</a:t>
            </a:r>
          </a:p>
        </p:txBody>
      </p:sp>
      <p:sp>
        <p:nvSpPr>
          <p:cNvPr id="26" name="TextBox 25">
            <a:extLst>
              <a:ext uri="{FF2B5EF4-FFF2-40B4-BE49-F238E27FC236}">
                <a16:creationId xmlns:a16="http://schemas.microsoft.com/office/drawing/2014/main" id="{17F40B62-D157-2D38-FDF0-8BEEAB649F55}"/>
              </a:ext>
            </a:extLst>
          </p:cNvPr>
          <p:cNvSpPr txBox="1"/>
          <p:nvPr/>
        </p:nvSpPr>
        <p:spPr>
          <a:xfrm>
            <a:off x="5399294" y="5556360"/>
            <a:ext cx="612648" cy="276999"/>
          </a:xfrm>
          <a:prstGeom prst="rect">
            <a:avLst/>
          </a:prstGeom>
          <a:solidFill>
            <a:srgbClr val="FFFFFF">
              <a:alpha val="69804"/>
            </a:srgbClr>
          </a:solidFill>
        </p:spPr>
        <p:txBody>
          <a:bodyPr wrap="square" rtlCol="0">
            <a:spAutoFit/>
          </a:bodyPr>
          <a:lstStyle/>
          <a:p>
            <a:r>
              <a:rPr lang="en-US" sz="1200" dirty="0">
                <a:solidFill>
                  <a:srgbClr val="FF0000"/>
                </a:solidFill>
              </a:rPr>
              <a:t>813FP</a:t>
            </a:r>
          </a:p>
        </p:txBody>
      </p:sp>
      <p:sp>
        <p:nvSpPr>
          <p:cNvPr id="27" name="TextBox 26">
            <a:extLst>
              <a:ext uri="{FF2B5EF4-FFF2-40B4-BE49-F238E27FC236}">
                <a16:creationId xmlns:a16="http://schemas.microsoft.com/office/drawing/2014/main" id="{7BEA7F0C-403D-4F19-8E92-ABDCDFAE9606}"/>
              </a:ext>
            </a:extLst>
          </p:cNvPr>
          <p:cNvSpPr txBox="1"/>
          <p:nvPr/>
        </p:nvSpPr>
        <p:spPr>
          <a:xfrm>
            <a:off x="6131238" y="5535422"/>
            <a:ext cx="612648" cy="276999"/>
          </a:xfrm>
          <a:prstGeom prst="rect">
            <a:avLst/>
          </a:prstGeom>
          <a:solidFill>
            <a:srgbClr val="FFFFFF">
              <a:alpha val="69804"/>
            </a:srgbClr>
          </a:solidFill>
        </p:spPr>
        <p:txBody>
          <a:bodyPr wrap="square" rtlCol="0">
            <a:spAutoFit/>
          </a:bodyPr>
          <a:lstStyle/>
          <a:p>
            <a:r>
              <a:rPr lang="en-US" sz="1200" dirty="0">
                <a:solidFill>
                  <a:srgbClr val="FF0000"/>
                </a:solidFill>
              </a:rPr>
              <a:t>812FP</a:t>
            </a:r>
          </a:p>
        </p:txBody>
      </p:sp>
      <p:sp>
        <p:nvSpPr>
          <p:cNvPr id="7" name="Arrow: Curved Up 6">
            <a:extLst>
              <a:ext uri="{FF2B5EF4-FFF2-40B4-BE49-F238E27FC236}">
                <a16:creationId xmlns:a16="http://schemas.microsoft.com/office/drawing/2014/main" id="{1FCB8D19-BF41-67B2-5235-56D8FE73E562}"/>
              </a:ext>
            </a:extLst>
          </p:cNvPr>
          <p:cNvSpPr/>
          <p:nvPr/>
        </p:nvSpPr>
        <p:spPr>
          <a:xfrm>
            <a:off x="6121239" y="5734115"/>
            <a:ext cx="914400" cy="475488"/>
          </a:xfrm>
          <a:prstGeom prst="curvedUpArrow">
            <a:avLst>
              <a:gd name="adj1" fmla="val 25000"/>
              <a:gd name="adj2" fmla="val 50000"/>
              <a:gd name="adj3" fmla="val 3525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0E2FA195-D336-2F32-A5AB-B3A0C463F8D8}"/>
              </a:ext>
            </a:extLst>
          </p:cNvPr>
          <p:cNvSpPr txBox="1"/>
          <p:nvPr/>
        </p:nvSpPr>
        <p:spPr>
          <a:xfrm>
            <a:off x="7216326" y="5393349"/>
            <a:ext cx="612648" cy="276999"/>
          </a:xfrm>
          <a:prstGeom prst="rect">
            <a:avLst/>
          </a:prstGeom>
          <a:solidFill>
            <a:srgbClr val="FFFFFF">
              <a:alpha val="69804"/>
            </a:srgbClr>
          </a:solidFill>
        </p:spPr>
        <p:txBody>
          <a:bodyPr wrap="square" rtlCol="0">
            <a:spAutoFit/>
          </a:bodyPr>
          <a:lstStyle/>
          <a:p>
            <a:r>
              <a:rPr lang="en-US" sz="1200" dirty="0">
                <a:solidFill>
                  <a:srgbClr val="FF0000"/>
                </a:solidFill>
              </a:rPr>
              <a:t>808FP</a:t>
            </a:r>
          </a:p>
        </p:txBody>
      </p:sp>
      <p:sp>
        <p:nvSpPr>
          <p:cNvPr id="29" name="TextBox 28">
            <a:extLst>
              <a:ext uri="{FF2B5EF4-FFF2-40B4-BE49-F238E27FC236}">
                <a16:creationId xmlns:a16="http://schemas.microsoft.com/office/drawing/2014/main" id="{FACD14EA-4E60-8312-0AB1-61468E296087}"/>
              </a:ext>
            </a:extLst>
          </p:cNvPr>
          <p:cNvSpPr txBox="1"/>
          <p:nvPr/>
        </p:nvSpPr>
        <p:spPr>
          <a:xfrm>
            <a:off x="7633716" y="4897348"/>
            <a:ext cx="807906" cy="276999"/>
          </a:xfrm>
          <a:prstGeom prst="rect">
            <a:avLst/>
          </a:prstGeom>
          <a:solidFill>
            <a:srgbClr val="FFFFFF">
              <a:alpha val="69804"/>
            </a:srgbClr>
          </a:solidFill>
        </p:spPr>
        <p:txBody>
          <a:bodyPr wrap="square" rtlCol="0">
            <a:spAutoFit/>
          </a:bodyPr>
          <a:lstStyle/>
          <a:p>
            <a:r>
              <a:rPr lang="en-US" sz="1200" dirty="0">
                <a:solidFill>
                  <a:srgbClr val="FF0000"/>
                </a:solidFill>
              </a:rPr>
              <a:t>807FP</a:t>
            </a:r>
          </a:p>
        </p:txBody>
      </p:sp>
      <p:sp>
        <p:nvSpPr>
          <p:cNvPr id="30" name="Speech Bubble: Rectangle 29">
            <a:extLst>
              <a:ext uri="{FF2B5EF4-FFF2-40B4-BE49-F238E27FC236}">
                <a16:creationId xmlns:a16="http://schemas.microsoft.com/office/drawing/2014/main" id="{4DEBF704-79F7-F32F-F4C4-DECD6D72D402}"/>
              </a:ext>
            </a:extLst>
          </p:cNvPr>
          <p:cNvSpPr/>
          <p:nvPr/>
        </p:nvSpPr>
        <p:spPr>
          <a:xfrm>
            <a:off x="3923205" y="6328318"/>
            <a:ext cx="1167301" cy="198751"/>
          </a:xfrm>
          <a:prstGeom prst="wedgeRectCallout">
            <a:avLst>
              <a:gd name="adj1" fmla="val 136351"/>
              <a:gd name="adj2" fmla="val -378131"/>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100" dirty="0"/>
              <a:t>Harry’s Market</a:t>
            </a:r>
          </a:p>
        </p:txBody>
      </p:sp>
      <p:sp>
        <p:nvSpPr>
          <p:cNvPr id="32" name="TextBox 31">
            <a:extLst>
              <a:ext uri="{FF2B5EF4-FFF2-40B4-BE49-F238E27FC236}">
                <a16:creationId xmlns:a16="http://schemas.microsoft.com/office/drawing/2014/main" id="{F79903A6-527C-CF1F-1C84-FE24D9279F1A}"/>
              </a:ext>
            </a:extLst>
          </p:cNvPr>
          <p:cNvSpPr txBox="1"/>
          <p:nvPr/>
        </p:nvSpPr>
        <p:spPr>
          <a:xfrm>
            <a:off x="4993789" y="5796976"/>
            <a:ext cx="568384" cy="253916"/>
          </a:xfrm>
          <a:prstGeom prst="rect">
            <a:avLst/>
          </a:prstGeom>
          <a:solidFill>
            <a:srgbClr val="FFFFFF">
              <a:alpha val="69804"/>
            </a:srgbClr>
          </a:solidFill>
        </p:spPr>
        <p:txBody>
          <a:bodyPr wrap="square" rtlCol="0">
            <a:spAutoFit/>
          </a:bodyPr>
          <a:lstStyle/>
          <a:p>
            <a:r>
              <a:rPr lang="en-US" sz="1050" dirty="0">
                <a:solidFill>
                  <a:srgbClr val="FF0000"/>
                </a:solidFill>
              </a:rPr>
              <a:t>814FP</a:t>
            </a:r>
          </a:p>
        </p:txBody>
      </p:sp>
      <p:sp>
        <p:nvSpPr>
          <p:cNvPr id="33" name="TextBox 32">
            <a:extLst>
              <a:ext uri="{FF2B5EF4-FFF2-40B4-BE49-F238E27FC236}">
                <a16:creationId xmlns:a16="http://schemas.microsoft.com/office/drawing/2014/main" id="{1985D70D-6FD2-7DEE-04BA-356CDDEBAD5F}"/>
              </a:ext>
            </a:extLst>
          </p:cNvPr>
          <p:cNvSpPr txBox="1"/>
          <p:nvPr/>
        </p:nvSpPr>
        <p:spPr>
          <a:xfrm>
            <a:off x="8636103" y="295649"/>
            <a:ext cx="2621280" cy="369332"/>
          </a:xfrm>
          <a:prstGeom prst="rect">
            <a:avLst/>
          </a:prstGeom>
          <a:noFill/>
        </p:spPr>
        <p:txBody>
          <a:bodyPr wrap="square" rtlCol="0">
            <a:spAutoFit/>
          </a:bodyPr>
          <a:lstStyle/>
          <a:p>
            <a:r>
              <a:rPr lang="en-US" dirty="0"/>
              <a:t>Stepptown community</a:t>
            </a:r>
          </a:p>
        </p:txBody>
      </p:sp>
      <p:pic>
        <p:nvPicPr>
          <p:cNvPr id="34" name="Graphic 33" descr="Camera with solid fill">
            <a:hlinkClick r:id="rId5"/>
            <a:extLst>
              <a:ext uri="{FF2B5EF4-FFF2-40B4-BE49-F238E27FC236}">
                <a16:creationId xmlns:a16="http://schemas.microsoft.com/office/drawing/2014/main" id="{CEB04B99-F0D9-5892-90CF-295E4869BE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7892" y="5796059"/>
            <a:ext cx="298728" cy="298728"/>
          </a:xfrm>
          <a:prstGeom prst="rect">
            <a:avLst/>
          </a:prstGeom>
        </p:spPr>
      </p:pic>
      <p:pic>
        <p:nvPicPr>
          <p:cNvPr id="35" name="Graphic 34" descr="Camera with solid fill">
            <a:hlinkClick r:id="rId3"/>
            <a:extLst>
              <a:ext uri="{FF2B5EF4-FFF2-40B4-BE49-F238E27FC236}">
                <a16:creationId xmlns:a16="http://schemas.microsoft.com/office/drawing/2014/main" id="{E319E13B-398A-426C-0B03-4CF45CAF25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1984" y="5600406"/>
            <a:ext cx="298728" cy="298728"/>
          </a:xfrm>
          <a:prstGeom prst="rect">
            <a:avLst/>
          </a:prstGeom>
        </p:spPr>
      </p:pic>
      <p:pic>
        <p:nvPicPr>
          <p:cNvPr id="36" name="Graphic 35" descr="Camera with solid fill">
            <a:hlinkClick r:id="rId8"/>
            <a:extLst>
              <a:ext uri="{FF2B5EF4-FFF2-40B4-BE49-F238E27FC236}">
                <a16:creationId xmlns:a16="http://schemas.microsoft.com/office/drawing/2014/main" id="{5D2E5BD5-0C4D-CB25-2DFC-BB7B9FC183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43643" y="5781404"/>
            <a:ext cx="298728" cy="298728"/>
          </a:xfrm>
          <a:prstGeom prst="rect">
            <a:avLst/>
          </a:prstGeom>
        </p:spPr>
      </p:pic>
      <p:sp>
        <p:nvSpPr>
          <p:cNvPr id="38" name="TextBox 37">
            <a:extLst>
              <a:ext uri="{FF2B5EF4-FFF2-40B4-BE49-F238E27FC236}">
                <a16:creationId xmlns:a16="http://schemas.microsoft.com/office/drawing/2014/main" id="{641CEF08-FEDF-EE86-369F-C3D2918FF1D7}"/>
              </a:ext>
            </a:extLst>
          </p:cNvPr>
          <p:cNvSpPr txBox="1"/>
          <p:nvPr/>
        </p:nvSpPr>
        <p:spPr>
          <a:xfrm>
            <a:off x="6666620" y="5457189"/>
            <a:ext cx="612648" cy="276999"/>
          </a:xfrm>
          <a:prstGeom prst="rect">
            <a:avLst/>
          </a:prstGeom>
          <a:solidFill>
            <a:srgbClr val="FFFFFF">
              <a:alpha val="69804"/>
            </a:srgbClr>
          </a:solidFill>
        </p:spPr>
        <p:txBody>
          <a:bodyPr wrap="square" rtlCol="0">
            <a:spAutoFit/>
          </a:bodyPr>
          <a:lstStyle/>
          <a:p>
            <a:r>
              <a:rPr lang="en-US" sz="1200" dirty="0">
                <a:solidFill>
                  <a:srgbClr val="FF0000"/>
                </a:solidFill>
              </a:rPr>
              <a:t>811FP</a:t>
            </a:r>
          </a:p>
        </p:txBody>
      </p:sp>
      <p:pic>
        <p:nvPicPr>
          <p:cNvPr id="40" name="Graphic 39" descr="Camera with solid fill">
            <a:hlinkClick r:id="rId9"/>
            <a:extLst>
              <a:ext uri="{FF2B5EF4-FFF2-40B4-BE49-F238E27FC236}">
                <a16:creationId xmlns:a16="http://schemas.microsoft.com/office/drawing/2014/main" id="{AB45C45D-0714-E49C-C497-9199D16661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8289" y="5752164"/>
            <a:ext cx="298728" cy="298728"/>
          </a:xfrm>
          <a:prstGeom prst="rect">
            <a:avLst/>
          </a:prstGeom>
        </p:spPr>
      </p:pic>
      <p:sp>
        <p:nvSpPr>
          <p:cNvPr id="41" name="TextBox 40">
            <a:extLst>
              <a:ext uri="{FF2B5EF4-FFF2-40B4-BE49-F238E27FC236}">
                <a16:creationId xmlns:a16="http://schemas.microsoft.com/office/drawing/2014/main" id="{DDBF961E-89F2-2F1B-5FEF-BFC61641375F}"/>
              </a:ext>
            </a:extLst>
          </p:cNvPr>
          <p:cNvSpPr txBox="1"/>
          <p:nvPr/>
        </p:nvSpPr>
        <p:spPr>
          <a:xfrm>
            <a:off x="7203948" y="4609876"/>
            <a:ext cx="612648" cy="276999"/>
          </a:xfrm>
          <a:prstGeom prst="rect">
            <a:avLst/>
          </a:prstGeom>
          <a:solidFill>
            <a:srgbClr val="FFFFFF">
              <a:alpha val="69804"/>
            </a:srgbClr>
          </a:solidFill>
        </p:spPr>
        <p:txBody>
          <a:bodyPr wrap="square" rtlCol="0">
            <a:spAutoFit/>
          </a:bodyPr>
          <a:lstStyle/>
          <a:p>
            <a:r>
              <a:rPr lang="en-US" sz="1200" dirty="0">
                <a:solidFill>
                  <a:srgbClr val="FF0000"/>
                </a:solidFill>
              </a:rPr>
              <a:t>809</a:t>
            </a:r>
          </a:p>
        </p:txBody>
      </p:sp>
      <p:sp>
        <p:nvSpPr>
          <p:cNvPr id="42" name="TextBox 41">
            <a:extLst>
              <a:ext uri="{FF2B5EF4-FFF2-40B4-BE49-F238E27FC236}">
                <a16:creationId xmlns:a16="http://schemas.microsoft.com/office/drawing/2014/main" id="{047E5D4A-4B30-36A3-7073-5D1DD875E6A6}"/>
              </a:ext>
            </a:extLst>
          </p:cNvPr>
          <p:cNvSpPr txBox="1"/>
          <p:nvPr/>
        </p:nvSpPr>
        <p:spPr>
          <a:xfrm>
            <a:off x="322472" y="583149"/>
            <a:ext cx="6713167" cy="1169551"/>
          </a:xfrm>
          <a:prstGeom prst="rect">
            <a:avLst/>
          </a:prstGeom>
          <a:solidFill>
            <a:srgbClr val="FFFF00"/>
          </a:solidFill>
        </p:spPr>
        <p:txBody>
          <a:bodyPr wrap="square" rtlCol="0">
            <a:spAutoFit/>
          </a:bodyPr>
          <a:lstStyle/>
          <a:p>
            <a:pPr marL="171450" indent="-171450">
              <a:buFont typeface="Arial" panose="020B0604020202020204" pitchFamily="34" charset="0"/>
              <a:buChar char="•"/>
            </a:pPr>
            <a:r>
              <a:rPr lang="en-US" sz="1400" b="1" dirty="0"/>
              <a:t>USACE Tract 812FP:  </a:t>
            </a:r>
            <a:r>
              <a:rPr lang="en-US" sz="1400" dirty="0"/>
              <a:t>Switch IAS Records of Parcels 43A-17 and 43A-11</a:t>
            </a:r>
          </a:p>
          <a:p>
            <a:pPr marL="171450" indent="-171450">
              <a:buFont typeface="Arial" panose="020B0604020202020204" pitchFamily="34" charset="0"/>
              <a:buChar char="•"/>
            </a:pPr>
            <a:r>
              <a:rPr lang="en-US" sz="1400" b="1" dirty="0"/>
              <a:t>USACE Tract 811FP:  </a:t>
            </a:r>
            <a:r>
              <a:rPr lang="en-US" sz="1400" dirty="0"/>
              <a:t>Copy IAS Record IAS 43A-11.1 to IAS Record 43A-12</a:t>
            </a:r>
          </a:p>
          <a:p>
            <a:pPr marL="171450" indent="-171450">
              <a:buFont typeface="Arial" panose="020B0604020202020204" pitchFamily="34" charset="0"/>
              <a:buChar char="•"/>
            </a:pPr>
            <a:r>
              <a:rPr lang="en-US" sz="1400" b="1" dirty="0"/>
              <a:t>USACE Tract 808FP:  </a:t>
            </a:r>
            <a:r>
              <a:rPr lang="en-US" sz="1400" dirty="0"/>
              <a:t>Replace IAS Record 43A-22 with IAS Record 43A-27</a:t>
            </a:r>
          </a:p>
          <a:p>
            <a:pPr marL="171450" indent="-171450">
              <a:buFont typeface="Arial" panose="020B0604020202020204" pitchFamily="34" charset="0"/>
              <a:buChar char="•"/>
            </a:pPr>
            <a:r>
              <a:rPr lang="en-US" sz="1400" b="1" dirty="0"/>
              <a:t>USACE Tract 809:  </a:t>
            </a:r>
            <a:r>
              <a:rPr lang="en-US" sz="1400" dirty="0"/>
              <a:t>Copy IAS Record/Geometry of 43A-24.1 to north end of 43A-22</a:t>
            </a:r>
          </a:p>
          <a:p>
            <a:pPr marL="171450" indent="-171450">
              <a:buFont typeface="Arial" panose="020B0604020202020204" pitchFamily="34" charset="0"/>
              <a:buChar char="•"/>
            </a:pPr>
            <a:r>
              <a:rPr lang="en-US" sz="1400" dirty="0"/>
              <a:t>Replace IAS Record 43A-25.2 with IAS Record 43A-22</a:t>
            </a:r>
          </a:p>
        </p:txBody>
      </p:sp>
      <p:sp>
        <p:nvSpPr>
          <p:cNvPr id="43" name="TextBox 42">
            <a:extLst>
              <a:ext uri="{FF2B5EF4-FFF2-40B4-BE49-F238E27FC236}">
                <a16:creationId xmlns:a16="http://schemas.microsoft.com/office/drawing/2014/main" id="{7AF29F65-98B3-A500-364D-11E3A825BDC9}"/>
              </a:ext>
            </a:extLst>
          </p:cNvPr>
          <p:cNvSpPr txBox="1"/>
          <p:nvPr/>
        </p:nvSpPr>
        <p:spPr>
          <a:xfrm>
            <a:off x="2665236" y="74268"/>
            <a:ext cx="6212546" cy="461665"/>
          </a:xfrm>
          <a:prstGeom prst="rect">
            <a:avLst/>
          </a:prstGeom>
          <a:noFill/>
        </p:spPr>
        <p:txBody>
          <a:bodyPr wrap="square" rtlCol="0">
            <a:spAutoFit/>
          </a:bodyPr>
          <a:lstStyle/>
          <a:p>
            <a:r>
              <a:rPr lang="en-US" sz="2400" b="1" dirty="0">
                <a:solidFill>
                  <a:srgbClr val="C00000"/>
                </a:solidFill>
              </a:rPr>
              <a:t>USACE TRACTS:  809, 808FP, 811FP, 812FP</a:t>
            </a:r>
          </a:p>
        </p:txBody>
      </p:sp>
      <p:sp>
        <p:nvSpPr>
          <p:cNvPr id="45" name="Arrow: Left 44">
            <a:extLst>
              <a:ext uri="{FF2B5EF4-FFF2-40B4-BE49-F238E27FC236}">
                <a16:creationId xmlns:a16="http://schemas.microsoft.com/office/drawing/2014/main" id="{A3421BFB-2464-2D9F-54D6-0935AA160C7B}"/>
              </a:ext>
            </a:extLst>
          </p:cNvPr>
          <p:cNvSpPr/>
          <p:nvPr/>
        </p:nvSpPr>
        <p:spPr>
          <a:xfrm>
            <a:off x="7633716" y="5082147"/>
            <a:ext cx="1961697" cy="17293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AC11CAA-0453-AA13-6BDB-A198416D1DA9}"/>
              </a:ext>
            </a:extLst>
          </p:cNvPr>
          <p:cNvSpPr/>
          <p:nvPr/>
        </p:nvSpPr>
        <p:spPr>
          <a:xfrm>
            <a:off x="7142988" y="4433890"/>
            <a:ext cx="612648" cy="44543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urved Up 15">
            <a:extLst>
              <a:ext uri="{FF2B5EF4-FFF2-40B4-BE49-F238E27FC236}">
                <a16:creationId xmlns:a16="http://schemas.microsoft.com/office/drawing/2014/main" id="{76F6D80F-D144-2971-1E8D-4042F7E59904}"/>
              </a:ext>
            </a:extLst>
          </p:cNvPr>
          <p:cNvSpPr/>
          <p:nvPr/>
        </p:nvSpPr>
        <p:spPr>
          <a:xfrm flipH="1" flipV="1">
            <a:off x="7299960" y="3655466"/>
            <a:ext cx="2426208" cy="931102"/>
          </a:xfrm>
          <a:prstGeom prst="curvedUpArrow">
            <a:avLst>
              <a:gd name="adj1" fmla="val 25000"/>
              <a:gd name="adj2" fmla="val 50000"/>
              <a:gd name="adj3" fmla="val 3525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TextBox 46">
            <a:extLst>
              <a:ext uri="{FF2B5EF4-FFF2-40B4-BE49-F238E27FC236}">
                <a16:creationId xmlns:a16="http://schemas.microsoft.com/office/drawing/2014/main" id="{0B39DA5C-CB6A-C1BB-407E-213FEFE6F7E0}"/>
              </a:ext>
            </a:extLst>
          </p:cNvPr>
          <p:cNvSpPr txBox="1"/>
          <p:nvPr/>
        </p:nvSpPr>
        <p:spPr>
          <a:xfrm>
            <a:off x="322472" y="1758530"/>
            <a:ext cx="5124691" cy="369332"/>
          </a:xfrm>
          <a:prstGeom prst="rect">
            <a:avLst/>
          </a:prstGeom>
          <a:solidFill>
            <a:schemeClr val="bg1"/>
          </a:solidFill>
        </p:spPr>
        <p:txBody>
          <a:bodyPr wrap="square">
            <a:spAutoFit/>
          </a:bodyPr>
          <a:lstStyle/>
          <a:p>
            <a:r>
              <a:rPr lang="en-US" dirty="0">
                <a:solidFill>
                  <a:srgbClr val="0000FF"/>
                </a:solidFill>
                <a:hlinkClick r:id="rId10">
                  <a:extLst>
                    <a:ext uri="{A12FA001-AC4F-418D-AE19-62706E023703}">
                      <ahyp:hlinkClr xmlns:ahyp="http://schemas.microsoft.com/office/drawing/2018/hyperlinkcolor" val="tx"/>
                    </a:ext>
                  </a:extLst>
                </a:hlinkClick>
              </a:rPr>
              <a:t>USACE 2006 Nonstructural O&amp;M Manual (Page 96)</a:t>
            </a:r>
            <a:endParaRPr lang="en-US" dirty="0">
              <a:solidFill>
                <a:srgbClr val="0000FF"/>
              </a:solidFill>
            </a:endParaRPr>
          </a:p>
        </p:txBody>
      </p:sp>
    </p:spTree>
    <p:extLst>
      <p:ext uri="{BB962C8B-B14F-4D97-AF65-F5344CB8AC3E}">
        <p14:creationId xmlns:p14="http://schemas.microsoft.com/office/powerpoint/2010/main" val="3297288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78CD89-0324-D129-1ADF-76DAF9347F6C}"/>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2765EA16-8C91-3C3C-D0AB-C473B44A0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E85948C-2B39-5ECC-8505-8A0A03B94135}"/>
              </a:ext>
            </a:extLst>
          </p:cNvPr>
          <p:cNvPicPr>
            <a:picLocks noChangeAspect="1"/>
          </p:cNvPicPr>
          <p:nvPr/>
        </p:nvPicPr>
        <p:blipFill>
          <a:blip r:embed="rId3"/>
          <a:stretch>
            <a:fillRect/>
          </a:stretch>
        </p:blipFill>
        <p:spPr>
          <a:xfrm>
            <a:off x="2276970" y="674168"/>
            <a:ext cx="9154803" cy="6192114"/>
          </a:xfrm>
          <a:prstGeom prst="rect">
            <a:avLst/>
          </a:prstGeom>
          <a:ln>
            <a:solidFill>
              <a:schemeClr val="tx1"/>
            </a:solidFill>
          </a:ln>
        </p:spPr>
      </p:pic>
      <p:sp>
        <p:nvSpPr>
          <p:cNvPr id="3" name="Arrow: Left-Right 2">
            <a:extLst>
              <a:ext uri="{FF2B5EF4-FFF2-40B4-BE49-F238E27FC236}">
                <a16:creationId xmlns:a16="http://schemas.microsoft.com/office/drawing/2014/main" id="{BB3A3D64-FAA5-77F9-232E-46623C73C689}"/>
              </a:ext>
            </a:extLst>
          </p:cNvPr>
          <p:cNvSpPr/>
          <p:nvPr/>
        </p:nvSpPr>
        <p:spPr>
          <a:xfrm rot="972309">
            <a:off x="6447985" y="3897564"/>
            <a:ext cx="969150" cy="236412"/>
          </a:xfrm>
          <a:prstGeom prst="lef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DB5C761-D0FE-1327-5EFF-F0574ED7B09B}"/>
              </a:ext>
            </a:extLst>
          </p:cNvPr>
          <p:cNvSpPr txBox="1"/>
          <p:nvPr/>
        </p:nvSpPr>
        <p:spPr>
          <a:xfrm>
            <a:off x="1075459" y="535668"/>
            <a:ext cx="4965660" cy="338554"/>
          </a:xfrm>
          <a:prstGeom prst="rect">
            <a:avLst/>
          </a:prstGeom>
          <a:solidFill>
            <a:srgbClr val="FFFF00"/>
          </a:solidFill>
        </p:spPr>
        <p:txBody>
          <a:bodyPr wrap="square" rtlCol="0">
            <a:spAutoFit/>
          </a:bodyPr>
          <a:lstStyle/>
          <a:p>
            <a:pPr marL="171450" indent="-171450">
              <a:buFont typeface="Arial" panose="020B0604020202020204" pitchFamily="34" charset="0"/>
              <a:buChar char="•"/>
            </a:pPr>
            <a:r>
              <a:rPr lang="en-US" sz="1600" b="1" dirty="0"/>
              <a:t>Switch IAS Records of Parcels </a:t>
            </a:r>
            <a:r>
              <a:rPr lang="en-US" sz="1600" b="1" dirty="0">
                <a:solidFill>
                  <a:srgbClr val="0000FF"/>
                </a:solidFill>
                <a:hlinkClick r:id="rId4">
                  <a:extLst>
                    <a:ext uri="{A12FA001-AC4F-418D-AE19-62706E023703}">
                      <ahyp:hlinkClr xmlns:ahyp="http://schemas.microsoft.com/office/drawing/2018/hyperlinkcolor" val="tx"/>
                    </a:ext>
                  </a:extLst>
                </a:hlinkClick>
              </a:rPr>
              <a:t>41-62.3</a:t>
            </a:r>
            <a:r>
              <a:rPr lang="en-US" sz="1600" b="1" dirty="0"/>
              <a:t> with </a:t>
            </a:r>
            <a:r>
              <a:rPr lang="en-US" sz="1600" b="1" dirty="0">
                <a:solidFill>
                  <a:srgbClr val="0000FF"/>
                </a:solidFill>
                <a:hlinkClick r:id="rId5">
                  <a:extLst>
                    <a:ext uri="{A12FA001-AC4F-418D-AE19-62706E023703}">
                      <ahyp:hlinkClr xmlns:ahyp="http://schemas.microsoft.com/office/drawing/2018/hyperlinkcolor" val="tx"/>
                    </a:ext>
                  </a:extLst>
                </a:hlinkClick>
              </a:rPr>
              <a:t>41-62.1</a:t>
            </a:r>
            <a:endParaRPr lang="en-US" sz="1600" b="1" dirty="0">
              <a:solidFill>
                <a:srgbClr val="0000FF"/>
              </a:solidFill>
            </a:endParaRPr>
          </a:p>
        </p:txBody>
      </p:sp>
      <p:pic>
        <p:nvPicPr>
          <p:cNvPr id="8" name="Picture 7">
            <a:extLst>
              <a:ext uri="{FF2B5EF4-FFF2-40B4-BE49-F238E27FC236}">
                <a16:creationId xmlns:a16="http://schemas.microsoft.com/office/drawing/2014/main" id="{23690BC9-1B7F-BD1F-60E1-9D0F48D17D3A}"/>
              </a:ext>
            </a:extLst>
          </p:cNvPr>
          <p:cNvPicPr>
            <a:picLocks noChangeAspect="1"/>
          </p:cNvPicPr>
          <p:nvPr/>
        </p:nvPicPr>
        <p:blipFill>
          <a:blip r:embed="rId6"/>
          <a:stretch>
            <a:fillRect/>
          </a:stretch>
        </p:blipFill>
        <p:spPr>
          <a:xfrm>
            <a:off x="1037335" y="3660497"/>
            <a:ext cx="3498269" cy="2986329"/>
          </a:xfrm>
          <a:prstGeom prst="rect">
            <a:avLst/>
          </a:prstGeom>
          <a:solidFill>
            <a:schemeClr val="tx1"/>
          </a:solidFill>
          <a:ln>
            <a:solidFill>
              <a:schemeClr val="tx1"/>
            </a:solidFill>
          </a:ln>
        </p:spPr>
      </p:pic>
      <p:pic>
        <p:nvPicPr>
          <p:cNvPr id="11" name="Picture 10">
            <a:extLst>
              <a:ext uri="{FF2B5EF4-FFF2-40B4-BE49-F238E27FC236}">
                <a16:creationId xmlns:a16="http://schemas.microsoft.com/office/drawing/2014/main" id="{AF7921D5-964F-0891-C2C3-3E1893D8B4CB}"/>
              </a:ext>
            </a:extLst>
          </p:cNvPr>
          <p:cNvPicPr>
            <a:picLocks noChangeAspect="1"/>
          </p:cNvPicPr>
          <p:nvPr/>
        </p:nvPicPr>
        <p:blipFill>
          <a:blip r:embed="rId7"/>
          <a:stretch>
            <a:fillRect/>
          </a:stretch>
        </p:blipFill>
        <p:spPr>
          <a:xfrm>
            <a:off x="6582632" y="450954"/>
            <a:ext cx="4965660" cy="2473636"/>
          </a:xfrm>
          <a:prstGeom prst="rect">
            <a:avLst/>
          </a:prstGeom>
        </p:spPr>
      </p:pic>
      <p:sp>
        <p:nvSpPr>
          <p:cNvPr id="9" name="TextBox 8">
            <a:extLst>
              <a:ext uri="{FF2B5EF4-FFF2-40B4-BE49-F238E27FC236}">
                <a16:creationId xmlns:a16="http://schemas.microsoft.com/office/drawing/2014/main" id="{DDEA93E7-2D98-91D4-9C68-CDBDEA4132DF}"/>
              </a:ext>
            </a:extLst>
          </p:cNvPr>
          <p:cNvSpPr txBox="1"/>
          <p:nvPr/>
        </p:nvSpPr>
        <p:spPr>
          <a:xfrm>
            <a:off x="9197495" y="489501"/>
            <a:ext cx="2292538" cy="369332"/>
          </a:xfrm>
          <a:prstGeom prst="rect">
            <a:avLst/>
          </a:prstGeom>
          <a:solidFill>
            <a:schemeClr val="bg1"/>
          </a:solidFill>
        </p:spPr>
        <p:txBody>
          <a:bodyPr wrap="square" rtlCol="0">
            <a:spAutoFit/>
          </a:bodyPr>
          <a:lstStyle/>
          <a:p>
            <a:r>
              <a:rPr lang="en-US" dirty="0"/>
              <a:t>Building Photo </a:t>
            </a:r>
            <a:r>
              <a:rPr lang="en-US" dirty="0">
                <a:solidFill>
                  <a:srgbClr val="0000FF"/>
                </a:solidFill>
                <a:hlinkClick r:id="rId8">
                  <a:extLst>
                    <a:ext uri="{A12FA001-AC4F-418D-AE19-62706E023703}">
                      <ahyp:hlinkClr xmlns:ahyp="http://schemas.microsoft.com/office/drawing/2018/hyperlinkcolor" val="tx"/>
                    </a:ext>
                  </a:extLst>
                </a:hlinkClick>
              </a:rPr>
              <a:t>link</a:t>
            </a:r>
            <a:endParaRPr lang="en-US" dirty="0">
              <a:solidFill>
                <a:srgbClr val="0000FF"/>
              </a:solidFill>
            </a:endParaRPr>
          </a:p>
        </p:txBody>
      </p:sp>
      <p:sp>
        <p:nvSpPr>
          <p:cNvPr id="12" name="TextBox 11">
            <a:extLst>
              <a:ext uri="{FF2B5EF4-FFF2-40B4-BE49-F238E27FC236}">
                <a16:creationId xmlns:a16="http://schemas.microsoft.com/office/drawing/2014/main" id="{6A25F2CA-B80D-D2E5-0255-13ED03C75D24}"/>
              </a:ext>
            </a:extLst>
          </p:cNvPr>
          <p:cNvSpPr txBox="1"/>
          <p:nvPr/>
        </p:nvSpPr>
        <p:spPr>
          <a:xfrm>
            <a:off x="1204296" y="3767026"/>
            <a:ext cx="3017520" cy="369332"/>
          </a:xfrm>
          <a:prstGeom prst="rect">
            <a:avLst/>
          </a:prstGeom>
          <a:solidFill>
            <a:schemeClr val="bg1"/>
          </a:solidFill>
        </p:spPr>
        <p:txBody>
          <a:bodyPr wrap="square" rtlCol="0">
            <a:spAutoFit/>
          </a:bodyPr>
          <a:lstStyle/>
          <a:p>
            <a:r>
              <a:rPr lang="en-US" dirty="0"/>
              <a:t>USACE Floodproofing Map</a:t>
            </a:r>
          </a:p>
        </p:txBody>
      </p:sp>
      <p:pic>
        <p:nvPicPr>
          <p:cNvPr id="14" name="Picture 13">
            <a:extLst>
              <a:ext uri="{FF2B5EF4-FFF2-40B4-BE49-F238E27FC236}">
                <a16:creationId xmlns:a16="http://schemas.microsoft.com/office/drawing/2014/main" id="{E756F9BF-43AE-8C3C-9808-EFE0ABA5F5EA}"/>
              </a:ext>
            </a:extLst>
          </p:cNvPr>
          <p:cNvPicPr>
            <a:picLocks noChangeAspect="1"/>
          </p:cNvPicPr>
          <p:nvPr/>
        </p:nvPicPr>
        <p:blipFill>
          <a:blip r:embed="rId9"/>
          <a:stretch>
            <a:fillRect/>
          </a:stretch>
        </p:blipFill>
        <p:spPr>
          <a:xfrm>
            <a:off x="1075459" y="1035881"/>
            <a:ext cx="3498270" cy="2059768"/>
          </a:xfrm>
          <a:prstGeom prst="rect">
            <a:avLst/>
          </a:prstGeom>
          <a:solidFill>
            <a:schemeClr val="tx1"/>
          </a:solidFill>
          <a:ln>
            <a:solidFill>
              <a:schemeClr val="tx1"/>
            </a:solidFill>
          </a:ln>
        </p:spPr>
      </p:pic>
      <p:sp>
        <p:nvSpPr>
          <p:cNvPr id="17" name="TextBox 16">
            <a:extLst>
              <a:ext uri="{FF2B5EF4-FFF2-40B4-BE49-F238E27FC236}">
                <a16:creationId xmlns:a16="http://schemas.microsoft.com/office/drawing/2014/main" id="{91820951-F304-F1C0-9A1C-6780035EB603}"/>
              </a:ext>
            </a:extLst>
          </p:cNvPr>
          <p:cNvSpPr txBox="1"/>
          <p:nvPr/>
        </p:nvSpPr>
        <p:spPr>
          <a:xfrm>
            <a:off x="3032048" y="2449318"/>
            <a:ext cx="1570055" cy="646331"/>
          </a:xfrm>
          <a:prstGeom prst="rect">
            <a:avLst/>
          </a:prstGeom>
          <a:noFill/>
        </p:spPr>
        <p:txBody>
          <a:bodyPr wrap="square">
            <a:spAutoFit/>
          </a:bodyPr>
          <a:lstStyle/>
          <a:p>
            <a:r>
              <a:rPr lang="en-US" sz="1200" dirty="0"/>
              <a:t>Correct </a:t>
            </a:r>
            <a:r>
              <a:rPr lang="en-US" sz="1200" dirty="0">
                <a:solidFill>
                  <a:srgbClr val="0000FF"/>
                </a:solidFill>
                <a:hlinkClick r:id="rId10">
                  <a:extLst>
                    <a:ext uri="{A12FA001-AC4F-418D-AE19-62706E023703}">
                      <ahyp:hlinkClr xmlns:ahyp="http://schemas.microsoft.com/office/drawing/2018/hyperlinkcolor" val="tx"/>
                    </a:ext>
                  </a:extLst>
                </a:hlinkClick>
              </a:rPr>
              <a:t>Building Sketch Diagram </a:t>
            </a:r>
            <a:r>
              <a:rPr lang="en-US" sz="1200" dirty="0"/>
              <a:t>for Parcel 8-41-62.1</a:t>
            </a:r>
          </a:p>
        </p:txBody>
      </p:sp>
      <p:sp>
        <p:nvSpPr>
          <p:cNvPr id="18" name="TextBox 17">
            <a:extLst>
              <a:ext uri="{FF2B5EF4-FFF2-40B4-BE49-F238E27FC236}">
                <a16:creationId xmlns:a16="http://schemas.microsoft.com/office/drawing/2014/main" id="{AC349140-92E9-1E1C-2C32-92745C4C4926}"/>
              </a:ext>
            </a:extLst>
          </p:cNvPr>
          <p:cNvSpPr txBox="1"/>
          <p:nvPr/>
        </p:nvSpPr>
        <p:spPr>
          <a:xfrm>
            <a:off x="6726783" y="4568685"/>
            <a:ext cx="633557" cy="276999"/>
          </a:xfrm>
          <a:prstGeom prst="rect">
            <a:avLst/>
          </a:prstGeom>
          <a:noFill/>
        </p:spPr>
        <p:txBody>
          <a:bodyPr wrap="square" rtlCol="0">
            <a:spAutoFit/>
          </a:bodyPr>
          <a:lstStyle/>
          <a:p>
            <a:r>
              <a:rPr lang="en-US" sz="1200" b="1" dirty="0">
                <a:solidFill>
                  <a:srgbClr val="FFFF00"/>
                </a:solidFill>
                <a:highlight>
                  <a:srgbClr val="FF0000"/>
                </a:highlight>
              </a:rPr>
              <a:t>602FP</a:t>
            </a:r>
          </a:p>
        </p:txBody>
      </p:sp>
      <p:sp>
        <p:nvSpPr>
          <p:cNvPr id="19" name="TextBox 18">
            <a:extLst>
              <a:ext uri="{FF2B5EF4-FFF2-40B4-BE49-F238E27FC236}">
                <a16:creationId xmlns:a16="http://schemas.microsoft.com/office/drawing/2014/main" id="{0D93356C-FB9E-0A10-A46D-34CCE53579D8}"/>
              </a:ext>
            </a:extLst>
          </p:cNvPr>
          <p:cNvSpPr txBox="1"/>
          <p:nvPr/>
        </p:nvSpPr>
        <p:spPr>
          <a:xfrm>
            <a:off x="3488226" y="5537332"/>
            <a:ext cx="633557" cy="276999"/>
          </a:xfrm>
          <a:prstGeom prst="rect">
            <a:avLst/>
          </a:prstGeom>
          <a:noFill/>
        </p:spPr>
        <p:txBody>
          <a:bodyPr wrap="square" rtlCol="0">
            <a:spAutoFit/>
          </a:bodyPr>
          <a:lstStyle/>
          <a:p>
            <a:r>
              <a:rPr lang="en-US" sz="1200" b="1" dirty="0">
                <a:solidFill>
                  <a:srgbClr val="FFFF00"/>
                </a:solidFill>
                <a:highlight>
                  <a:srgbClr val="FF0000"/>
                </a:highlight>
              </a:rPr>
              <a:t>602FP</a:t>
            </a:r>
          </a:p>
        </p:txBody>
      </p:sp>
      <p:sp>
        <p:nvSpPr>
          <p:cNvPr id="20" name="TextBox 19">
            <a:extLst>
              <a:ext uri="{FF2B5EF4-FFF2-40B4-BE49-F238E27FC236}">
                <a16:creationId xmlns:a16="http://schemas.microsoft.com/office/drawing/2014/main" id="{1B4AA325-DAD2-2424-9B0E-68B212055816}"/>
              </a:ext>
            </a:extLst>
          </p:cNvPr>
          <p:cNvSpPr txBox="1"/>
          <p:nvPr/>
        </p:nvSpPr>
        <p:spPr>
          <a:xfrm>
            <a:off x="3621046" y="48625"/>
            <a:ext cx="3942644" cy="461665"/>
          </a:xfrm>
          <a:prstGeom prst="rect">
            <a:avLst/>
          </a:prstGeom>
          <a:noFill/>
        </p:spPr>
        <p:txBody>
          <a:bodyPr wrap="square" rtlCol="0">
            <a:spAutoFit/>
          </a:bodyPr>
          <a:lstStyle/>
          <a:p>
            <a:r>
              <a:rPr lang="en-US" sz="2400" b="1" dirty="0">
                <a:solidFill>
                  <a:srgbClr val="C00000"/>
                </a:solidFill>
              </a:rPr>
              <a:t>USACE TRACT 602 FP</a:t>
            </a:r>
          </a:p>
        </p:txBody>
      </p:sp>
    </p:spTree>
    <p:extLst>
      <p:ext uri="{BB962C8B-B14F-4D97-AF65-F5344CB8AC3E}">
        <p14:creationId xmlns:p14="http://schemas.microsoft.com/office/powerpoint/2010/main" val="3228338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611B57-32C5-5046-152D-046C50B728E6}"/>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10152D33-2DDD-1D8A-7704-57BEFBBF71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827CD2CF-78EB-8457-37A6-3C3D7ADA2F93}"/>
              </a:ext>
            </a:extLst>
          </p:cNvPr>
          <p:cNvPicPr>
            <a:picLocks noChangeAspect="1"/>
          </p:cNvPicPr>
          <p:nvPr/>
        </p:nvPicPr>
        <p:blipFill>
          <a:blip r:embed="rId3"/>
          <a:stretch>
            <a:fillRect/>
          </a:stretch>
        </p:blipFill>
        <p:spPr>
          <a:xfrm>
            <a:off x="964519" y="1797795"/>
            <a:ext cx="10595613" cy="5004178"/>
          </a:xfrm>
          <a:prstGeom prst="rect">
            <a:avLst/>
          </a:prstGeom>
        </p:spPr>
      </p:pic>
      <p:pic>
        <p:nvPicPr>
          <p:cNvPr id="10" name="Picture 9">
            <a:extLst>
              <a:ext uri="{FF2B5EF4-FFF2-40B4-BE49-F238E27FC236}">
                <a16:creationId xmlns:a16="http://schemas.microsoft.com/office/drawing/2014/main" id="{C7AD53C2-AC7E-F0A6-4D72-5432EEE762F2}"/>
              </a:ext>
            </a:extLst>
          </p:cNvPr>
          <p:cNvPicPr>
            <a:picLocks noChangeAspect="1"/>
          </p:cNvPicPr>
          <p:nvPr/>
        </p:nvPicPr>
        <p:blipFill>
          <a:blip r:embed="rId4"/>
          <a:stretch>
            <a:fillRect/>
          </a:stretch>
        </p:blipFill>
        <p:spPr>
          <a:xfrm>
            <a:off x="6194898" y="2296893"/>
            <a:ext cx="5282938" cy="1876012"/>
          </a:xfrm>
          <a:prstGeom prst="rect">
            <a:avLst/>
          </a:prstGeom>
        </p:spPr>
      </p:pic>
      <p:sp>
        <p:nvSpPr>
          <p:cNvPr id="11" name="TextBox 10">
            <a:extLst>
              <a:ext uri="{FF2B5EF4-FFF2-40B4-BE49-F238E27FC236}">
                <a16:creationId xmlns:a16="http://schemas.microsoft.com/office/drawing/2014/main" id="{E7879B69-FE0E-D84D-6AC0-C8252C2B7529}"/>
              </a:ext>
            </a:extLst>
          </p:cNvPr>
          <p:cNvSpPr txBox="1"/>
          <p:nvPr/>
        </p:nvSpPr>
        <p:spPr>
          <a:xfrm>
            <a:off x="4782778" y="3895906"/>
            <a:ext cx="816932" cy="276999"/>
          </a:xfrm>
          <a:prstGeom prst="rect">
            <a:avLst/>
          </a:prstGeom>
          <a:noFill/>
        </p:spPr>
        <p:txBody>
          <a:bodyPr wrap="square" rtlCol="0">
            <a:spAutoFit/>
          </a:bodyPr>
          <a:lstStyle/>
          <a:p>
            <a:r>
              <a:rPr lang="en-US" sz="1200" b="1" dirty="0">
                <a:solidFill>
                  <a:srgbClr val="FFFF00"/>
                </a:solidFill>
              </a:rPr>
              <a:t>606FP-1</a:t>
            </a:r>
          </a:p>
        </p:txBody>
      </p:sp>
      <p:pic>
        <p:nvPicPr>
          <p:cNvPr id="13" name="Picture 12">
            <a:extLst>
              <a:ext uri="{FF2B5EF4-FFF2-40B4-BE49-F238E27FC236}">
                <a16:creationId xmlns:a16="http://schemas.microsoft.com/office/drawing/2014/main" id="{D76A4103-A627-0FF5-C046-25C32C77BFD6}"/>
              </a:ext>
            </a:extLst>
          </p:cNvPr>
          <p:cNvPicPr>
            <a:picLocks noChangeAspect="1"/>
          </p:cNvPicPr>
          <p:nvPr/>
        </p:nvPicPr>
        <p:blipFill>
          <a:blip r:embed="rId5"/>
          <a:stretch>
            <a:fillRect/>
          </a:stretch>
        </p:blipFill>
        <p:spPr>
          <a:xfrm>
            <a:off x="629614" y="2567835"/>
            <a:ext cx="3156419" cy="2037395"/>
          </a:xfrm>
          <a:prstGeom prst="rect">
            <a:avLst/>
          </a:prstGeom>
        </p:spPr>
      </p:pic>
      <p:sp>
        <p:nvSpPr>
          <p:cNvPr id="14" name="TextBox 13">
            <a:extLst>
              <a:ext uri="{FF2B5EF4-FFF2-40B4-BE49-F238E27FC236}">
                <a16:creationId xmlns:a16="http://schemas.microsoft.com/office/drawing/2014/main" id="{53D7619C-5C02-BC51-75BB-F7D53CCCE247}"/>
              </a:ext>
            </a:extLst>
          </p:cNvPr>
          <p:cNvSpPr txBox="1"/>
          <p:nvPr/>
        </p:nvSpPr>
        <p:spPr>
          <a:xfrm>
            <a:off x="5191244" y="2966617"/>
            <a:ext cx="816932" cy="276999"/>
          </a:xfrm>
          <a:prstGeom prst="rect">
            <a:avLst/>
          </a:prstGeom>
          <a:noFill/>
        </p:spPr>
        <p:txBody>
          <a:bodyPr wrap="square" rtlCol="0">
            <a:spAutoFit/>
          </a:bodyPr>
          <a:lstStyle/>
          <a:p>
            <a:r>
              <a:rPr lang="en-US" sz="1200" b="1" dirty="0">
                <a:solidFill>
                  <a:srgbClr val="FFFF00"/>
                </a:solidFill>
              </a:rPr>
              <a:t>606FP-2</a:t>
            </a:r>
          </a:p>
        </p:txBody>
      </p:sp>
      <p:sp>
        <p:nvSpPr>
          <p:cNvPr id="15" name="TextBox 14">
            <a:extLst>
              <a:ext uri="{FF2B5EF4-FFF2-40B4-BE49-F238E27FC236}">
                <a16:creationId xmlns:a16="http://schemas.microsoft.com/office/drawing/2014/main" id="{48D0DA5B-D32F-2DB9-70EE-D30113C5F85F}"/>
              </a:ext>
            </a:extLst>
          </p:cNvPr>
          <p:cNvSpPr txBox="1"/>
          <p:nvPr/>
        </p:nvSpPr>
        <p:spPr>
          <a:xfrm>
            <a:off x="9285175" y="2031331"/>
            <a:ext cx="2192661" cy="338554"/>
          </a:xfrm>
          <a:prstGeom prst="rect">
            <a:avLst/>
          </a:prstGeom>
          <a:noFill/>
        </p:spPr>
        <p:txBody>
          <a:bodyPr wrap="square" rtlCol="0">
            <a:spAutoFit/>
          </a:bodyPr>
          <a:lstStyle/>
          <a:p>
            <a:r>
              <a:rPr lang="en-US" sz="1600" dirty="0"/>
              <a:t>2450 Jennies Creek Rd</a:t>
            </a:r>
          </a:p>
        </p:txBody>
      </p:sp>
      <p:sp>
        <p:nvSpPr>
          <p:cNvPr id="16" name="TextBox 15">
            <a:extLst>
              <a:ext uri="{FF2B5EF4-FFF2-40B4-BE49-F238E27FC236}">
                <a16:creationId xmlns:a16="http://schemas.microsoft.com/office/drawing/2014/main" id="{D9BE3D4D-DF7B-CBF6-B6F7-A45C86033228}"/>
              </a:ext>
            </a:extLst>
          </p:cNvPr>
          <p:cNvSpPr txBox="1"/>
          <p:nvPr/>
        </p:nvSpPr>
        <p:spPr>
          <a:xfrm>
            <a:off x="6194898" y="2031331"/>
            <a:ext cx="2192661" cy="338554"/>
          </a:xfrm>
          <a:prstGeom prst="rect">
            <a:avLst/>
          </a:prstGeom>
          <a:noFill/>
        </p:spPr>
        <p:txBody>
          <a:bodyPr wrap="square" rtlCol="0">
            <a:spAutoFit/>
          </a:bodyPr>
          <a:lstStyle/>
          <a:p>
            <a:r>
              <a:rPr lang="en-US" sz="1600" dirty="0"/>
              <a:t>2480 Jennies Creek Rd</a:t>
            </a:r>
          </a:p>
        </p:txBody>
      </p:sp>
      <p:sp>
        <p:nvSpPr>
          <p:cNvPr id="17" name="TextBox 16">
            <a:extLst>
              <a:ext uri="{FF2B5EF4-FFF2-40B4-BE49-F238E27FC236}">
                <a16:creationId xmlns:a16="http://schemas.microsoft.com/office/drawing/2014/main" id="{C3CE06F3-D6D3-EB0C-70BC-BCAEC8AD13AD}"/>
              </a:ext>
            </a:extLst>
          </p:cNvPr>
          <p:cNvSpPr txBox="1"/>
          <p:nvPr/>
        </p:nvSpPr>
        <p:spPr>
          <a:xfrm>
            <a:off x="1174793" y="4566168"/>
            <a:ext cx="2611239" cy="276999"/>
          </a:xfrm>
          <a:prstGeom prst="rect">
            <a:avLst/>
          </a:prstGeom>
          <a:solidFill>
            <a:schemeClr val="bg1"/>
          </a:solidFill>
        </p:spPr>
        <p:txBody>
          <a:bodyPr wrap="square" rtlCol="0">
            <a:spAutoFit/>
          </a:bodyPr>
          <a:lstStyle/>
          <a:p>
            <a:pPr algn="ctr"/>
            <a:r>
              <a:rPr lang="en-US" sz="1200" dirty="0"/>
              <a:t>USACE Floodproofing Map</a:t>
            </a:r>
          </a:p>
        </p:txBody>
      </p:sp>
      <p:sp>
        <p:nvSpPr>
          <p:cNvPr id="18" name="TextBox 17">
            <a:extLst>
              <a:ext uri="{FF2B5EF4-FFF2-40B4-BE49-F238E27FC236}">
                <a16:creationId xmlns:a16="http://schemas.microsoft.com/office/drawing/2014/main" id="{F721F0F7-D958-DBA1-EFA7-45F36733A403}"/>
              </a:ext>
            </a:extLst>
          </p:cNvPr>
          <p:cNvSpPr txBox="1"/>
          <p:nvPr/>
        </p:nvSpPr>
        <p:spPr>
          <a:xfrm>
            <a:off x="3287211" y="147364"/>
            <a:ext cx="4919240" cy="461665"/>
          </a:xfrm>
          <a:prstGeom prst="rect">
            <a:avLst/>
          </a:prstGeom>
          <a:noFill/>
        </p:spPr>
        <p:txBody>
          <a:bodyPr wrap="square" rtlCol="0">
            <a:spAutoFit/>
          </a:bodyPr>
          <a:lstStyle/>
          <a:p>
            <a:r>
              <a:rPr lang="en-US" sz="2400" b="1" dirty="0">
                <a:solidFill>
                  <a:srgbClr val="C00000"/>
                </a:solidFill>
              </a:rPr>
              <a:t>USACE TRACTS 606FP-1 &amp; 606FP-2 </a:t>
            </a:r>
          </a:p>
        </p:txBody>
      </p:sp>
      <p:sp>
        <p:nvSpPr>
          <p:cNvPr id="19" name="TextBox 18">
            <a:extLst>
              <a:ext uri="{FF2B5EF4-FFF2-40B4-BE49-F238E27FC236}">
                <a16:creationId xmlns:a16="http://schemas.microsoft.com/office/drawing/2014/main" id="{AA52D978-1E08-BBD9-D6A8-C84678781AF6}"/>
              </a:ext>
            </a:extLst>
          </p:cNvPr>
          <p:cNvSpPr txBox="1"/>
          <p:nvPr/>
        </p:nvSpPr>
        <p:spPr>
          <a:xfrm>
            <a:off x="1017363" y="2128910"/>
            <a:ext cx="5124691" cy="369332"/>
          </a:xfrm>
          <a:prstGeom prst="rect">
            <a:avLst/>
          </a:prstGeom>
          <a:solidFill>
            <a:schemeClr val="bg1"/>
          </a:solidFill>
        </p:spPr>
        <p:txBody>
          <a:bodyPr wrap="square">
            <a:spAutoFit/>
          </a:bodyPr>
          <a:lstStyle/>
          <a:p>
            <a:r>
              <a:rPr lang="en-US" dirty="0">
                <a:solidFill>
                  <a:srgbClr val="0000FF"/>
                </a:solidFill>
                <a:hlinkClick r:id="rId6">
                  <a:extLst>
                    <a:ext uri="{A12FA001-AC4F-418D-AE19-62706E023703}">
                      <ahyp:hlinkClr xmlns:ahyp="http://schemas.microsoft.com/office/drawing/2018/hyperlinkcolor" val="tx"/>
                    </a:ext>
                  </a:extLst>
                </a:hlinkClick>
              </a:rPr>
              <a:t>USACE 2006 Nonstructural O&amp;M Manual (Page 85)</a:t>
            </a:r>
            <a:endParaRPr lang="en-US" dirty="0">
              <a:solidFill>
                <a:srgbClr val="0000FF"/>
              </a:solidFill>
            </a:endParaRPr>
          </a:p>
        </p:txBody>
      </p:sp>
      <p:sp>
        <p:nvSpPr>
          <p:cNvPr id="2" name="TextBox 1">
            <a:extLst>
              <a:ext uri="{FF2B5EF4-FFF2-40B4-BE49-F238E27FC236}">
                <a16:creationId xmlns:a16="http://schemas.microsoft.com/office/drawing/2014/main" id="{CFEBCD35-C0AA-0110-08E2-5F9CCB0BA7E5}"/>
              </a:ext>
            </a:extLst>
          </p:cNvPr>
          <p:cNvSpPr txBox="1"/>
          <p:nvPr/>
        </p:nvSpPr>
        <p:spPr>
          <a:xfrm>
            <a:off x="964519" y="616184"/>
            <a:ext cx="8930410" cy="954107"/>
          </a:xfrm>
          <a:prstGeom prst="rect">
            <a:avLst/>
          </a:prstGeom>
          <a:solidFill>
            <a:srgbClr val="FFFF00"/>
          </a:solidFill>
        </p:spPr>
        <p:txBody>
          <a:bodyPr wrap="square" rtlCol="0">
            <a:spAutoFit/>
          </a:bodyPr>
          <a:lstStyle/>
          <a:p>
            <a:pPr marL="171450" indent="-171450">
              <a:buFont typeface="Arial" panose="020B0604020202020204" pitchFamily="34" charset="0"/>
              <a:buChar char="•"/>
            </a:pPr>
            <a:r>
              <a:rPr lang="en-US" sz="1400" b="1" dirty="0"/>
              <a:t>Copy IAS Record </a:t>
            </a:r>
            <a:r>
              <a:rPr lang="en-US" sz="1400" b="1" dirty="0">
                <a:solidFill>
                  <a:srgbClr val="0000FF"/>
                </a:solidFill>
                <a:hlinkClick r:id="rId7">
                  <a:extLst>
                    <a:ext uri="{A12FA001-AC4F-418D-AE19-62706E023703}">
                      <ahyp:hlinkClr xmlns:ahyp="http://schemas.microsoft.com/office/drawing/2018/hyperlinkcolor" val="tx"/>
                    </a:ext>
                  </a:extLst>
                </a:hlinkClick>
              </a:rPr>
              <a:t>8-38-23</a:t>
            </a:r>
            <a:r>
              <a:rPr lang="en-US" sz="1400" b="1" dirty="0"/>
              <a:t> to 8-41-21</a:t>
            </a:r>
          </a:p>
          <a:p>
            <a:pPr marL="171450" indent="-171450">
              <a:buFont typeface="Arial" panose="020B0604020202020204" pitchFamily="34" charset="0"/>
              <a:buChar char="•"/>
            </a:pPr>
            <a:r>
              <a:rPr lang="en-US" sz="1400" dirty="0"/>
              <a:t>Two elevated structures built in 2002 with USACE Section 202 grant funds on parcel.</a:t>
            </a:r>
          </a:p>
          <a:p>
            <a:pPr marL="628650" lvl="1" indent="-171450">
              <a:buFont typeface="Arial" panose="020B0604020202020204" pitchFamily="34" charset="0"/>
              <a:buChar char="•"/>
            </a:pPr>
            <a:r>
              <a:rPr lang="en-US" sz="1400" b="1" dirty="0">
                <a:solidFill>
                  <a:srgbClr val="0000FF"/>
                </a:solidFill>
                <a:hlinkClick r:id="rId6">
                  <a:extLst>
                    <a:ext uri="{A12FA001-AC4F-418D-AE19-62706E023703}">
                      <ahyp:hlinkClr xmlns:ahyp="http://schemas.microsoft.com/office/drawing/2018/hyperlinkcolor" val="tx"/>
                    </a:ext>
                  </a:extLst>
                </a:hlinkClick>
              </a:rPr>
              <a:t>USACE Tract 606FP-1</a:t>
            </a:r>
            <a:r>
              <a:rPr lang="en-US" sz="1400" b="1" dirty="0"/>
              <a:t>:  </a:t>
            </a:r>
            <a:r>
              <a:rPr lang="en-US" sz="1400" dirty="0"/>
              <a:t>2450 JENNIES CREEK RD, Kermit, WV, 25674.  </a:t>
            </a:r>
            <a:r>
              <a:rPr lang="en-US" sz="1400" dirty="0">
                <a:solidFill>
                  <a:srgbClr val="0000FF"/>
                </a:solidFill>
                <a:hlinkClick r:id="rId8">
                  <a:extLst>
                    <a:ext uri="{A12FA001-AC4F-418D-AE19-62706E023703}">
                      <ahyp:hlinkClr xmlns:ahyp="http://schemas.microsoft.com/office/drawing/2018/hyperlinkcolor" val="tx"/>
                    </a:ext>
                  </a:extLst>
                </a:hlinkClick>
              </a:rPr>
              <a:t>USACE Building Picture</a:t>
            </a:r>
            <a:r>
              <a:rPr lang="en-US" sz="1400" dirty="0"/>
              <a:t>.</a:t>
            </a:r>
          </a:p>
          <a:p>
            <a:pPr marL="628650" lvl="1" indent="-171450">
              <a:buFont typeface="Arial" panose="020B0604020202020204" pitchFamily="34" charset="0"/>
              <a:buChar char="•"/>
            </a:pPr>
            <a:r>
              <a:rPr lang="en-US" sz="1400" b="1" dirty="0">
                <a:solidFill>
                  <a:srgbClr val="0000FF"/>
                </a:solidFill>
                <a:hlinkClick r:id="rId6">
                  <a:extLst>
                    <a:ext uri="{A12FA001-AC4F-418D-AE19-62706E023703}">
                      <ahyp:hlinkClr xmlns:ahyp="http://schemas.microsoft.com/office/drawing/2018/hyperlinkcolor" val="tx"/>
                    </a:ext>
                  </a:extLst>
                </a:hlinkClick>
              </a:rPr>
              <a:t>USACE Tract 606FP-2</a:t>
            </a:r>
            <a:r>
              <a:rPr lang="en-US" sz="1400" b="1" dirty="0"/>
              <a:t>:</a:t>
            </a:r>
            <a:r>
              <a:rPr lang="en-US" sz="1400" dirty="0"/>
              <a:t>  2480 JENNIES CREEK RD, Kermit, WV, 25674.  </a:t>
            </a:r>
            <a:r>
              <a:rPr lang="en-US" sz="1400" dirty="0">
                <a:solidFill>
                  <a:srgbClr val="0000FF"/>
                </a:solidFill>
                <a:hlinkClick r:id="rId9">
                  <a:extLst>
                    <a:ext uri="{A12FA001-AC4F-418D-AE19-62706E023703}">
                      <ahyp:hlinkClr xmlns:ahyp="http://schemas.microsoft.com/office/drawing/2018/hyperlinkcolor" val="tx"/>
                    </a:ext>
                  </a:extLst>
                </a:hlinkClick>
              </a:rPr>
              <a:t>USACE Building Picture</a:t>
            </a:r>
            <a:r>
              <a:rPr lang="en-US" sz="1400" dirty="0"/>
              <a:t>.</a:t>
            </a:r>
          </a:p>
        </p:txBody>
      </p:sp>
      <p:sp>
        <p:nvSpPr>
          <p:cNvPr id="9" name="TextBox 8">
            <a:extLst>
              <a:ext uri="{FF2B5EF4-FFF2-40B4-BE49-F238E27FC236}">
                <a16:creationId xmlns:a16="http://schemas.microsoft.com/office/drawing/2014/main" id="{0A2C2208-A35C-3152-7608-6C8049465BE0}"/>
              </a:ext>
            </a:extLst>
          </p:cNvPr>
          <p:cNvSpPr txBox="1"/>
          <p:nvPr/>
        </p:nvSpPr>
        <p:spPr>
          <a:xfrm>
            <a:off x="2440919" y="6057150"/>
            <a:ext cx="3718825" cy="646331"/>
          </a:xfrm>
          <a:prstGeom prst="rect">
            <a:avLst/>
          </a:prstGeom>
          <a:solidFill>
            <a:srgbClr val="FFFF00"/>
          </a:solidFill>
        </p:spPr>
        <p:txBody>
          <a:bodyPr wrap="square" rtlCol="0">
            <a:spAutoFit/>
          </a:bodyPr>
          <a:lstStyle/>
          <a:p>
            <a:r>
              <a:rPr lang="en-US" b="1" dirty="0">
                <a:solidFill>
                  <a:srgbClr val="C00000"/>
                </a:solidFill>
              </a:rPr>
              <a:t>No IAS record/parcel attributes for Parcel 8-4-21?</a:t>
            </a:r>
          </a:p>
        </p:txBody>
      </p:sp>
    </p:spTree>
    <p:extLst>
      <p:ext uri="{BB962C8B-B14F-4D97-AF65-F5344CB8AC3E}">
        <p14:creationId xmlns:p14="http://schemas.microsoft.com/office/powerpoint/2010/main" val="242541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06091A-5A19-EB62-3C88-BDDD69C0684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8BE3465-0AE7-B2A9-E941-6AD2921FB85C}"/>
              </a:ext>
            </a:extLst>
          </p:cNvPr>
          <p:cNvPicPr>
            <a:picLocks noChangeAspect="1"/>
          </p:cNvPicPr>
          <p:nvPr/>
        </p:nvPicPr>
        <p:blipFill>
          <a:blip r:embed="rId3"/>
          <a:stretch>
            <a:fillRect/>
          </a:stretch>
        </p:blipFill>
        <p:spPr>
          <a:xfrm>
            <a:off x="236305" y="822001"/>
            <a:ext cx="11825079" cy="5793302"/>
          </a:xfrm>
          <a:prstGeom prst="rect">
            <a:avLst/>
          </a:prstGeom>
          <a:ln>
            <a:solidFill>
              <a:schemeClr val="tx1"/>
            </a:solidFill>
          </a:ln>
        </p:spPr>
      </p:pic>
      <p:sp>
        <p:nvSpPr>
          <p:cNvPr id="23" name="Rectangle 22">
            <a:extLst>
              <a:ext uri="{FF2B5EF4-FFF2-40B4-BE49-F238E27FC236}">
                <a16:creationId xmlns:a16="http://schemas.microsoft.com/office/drawing/2014/main" id="{882324D2-FD70-AF2F-2C0D-D6788FD1D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82459C6E-4534-294B-B4D4-6E262C921606}"/>
              </a:ext>
            </a:extLst>
          </p:cNvPr>
          <p:cNvSpPr txBox="1"/>
          <p:nvPr/>
        </p:nvSpPr>
        <p:spPr>
          <a:xfrm>
            <a:off x="5437824" y="4978605"/>
            <a:ext cx="816932" cy="276999"/>
          </a:xfrm>
          <a:prstGeom prst="rect">
            <a:avLst/>
          </a:prstGeom>
          <a:solidFill>
            <a:schemeClr val="bg1"/>
          </a:solidFill>
        </p:spPr>
        <p:txBody>
          <a:bodyPr wrap="square" rtlCol="0">
            <a:spAutoFit/>
          </a:bodyPr>
          <a:lstStyle/>
          <a:p>
            <a:r>
              <a:rPr lang="en-US" sz="1200" b="1" dirty="0">
                <a:solidFill>
                  <a:srgbClr val="C00000"/>
                </a:solidFill>
              </a:rPr>
              <a:t>606FP-2</a:t>
            </a:r>
          </a:p>
        </p:txBody>
      </p:sp>
      <p:sp>
        <p:nvSpPr>
          <p:cNvPr id="18" name="TextBox 17">
            <a:extLst>
              <a:ext uri="{FF2B5EF4-FFF2-40B4-BE49-F238E27FC236}">
                <a16:creationId xmlns:a16="http://schemas.microsoft.com/office/drawing/2014/main" id="{75DCC461-9F11-1A1B-A43E-291BBCC513B4}"/>
              </a:ext>
            </a:extLst>
          </p:cNvPr>
          <p:cNvSpPr txBox="1"/>
          <p:nvPr/>
        </p:nvSpPr>
        <p:spPr>
          <a:xfrm>
            <a:off x="3287211" y="147364"/>
            <a:ext cx="4919240" cy="461665"/>
          </a:xfrm>
          <a:prstGeom prst="rect">
            <a:avLst/>
          </a:prstGeom>
          <a:noFill/>
        </p:spPr>
        <p:txBody>
          <a:bodyPr wrap="square" rtlCol="0">
            <a:spAutoFit/>
          </a:bodyPr>
          <a:lstStyle/>
          <a:p>
            <a:r>
              <a:rPr lang="en-US" sz="2400" b="1" dirty="0">
                <a:solidFill>
                  <a:srgbClr val="C00000"/>
                </a:solidFill>
              </a:rPr>
              <a:t>USACE TRACTS 606FP-1 &amp; 606FP-2 </a:t>
            </a:r>
          </a:p>
        </p:txBody>
      </p:sp>
      <p:sp>
        <p:nvSpPr>
          <p:cNvPr id="2" name="TextBox 1">
            <a:extLst>
              <a:ext uri="{FF2B5EF4-FFF2-40B4-BE49-F238E27FC236}">
                <a16:creationId xmlns:a16="http://schemas.microsoft.com/office/drawing/2014/main" id="{D05B5231-A3A3-3A47-DC1F-913D599E885B}"/>
              </a:ext>
            </a:extLst>
          </p:cNvPr>
          <p:cNvSpPr txBox="1"/>
          <p:nvPr/>
        </p:nvSpPr>
        <p:spPr>
          <a:xfrm>
            <a:off x="236305" y="5756529"/>
            <a:ext cx="8930410" cy="954107"/>
          </a:xfrm>
          <a:prstGeom prst="rect">
            <a:avLst/>
          </a:prstGeom>
          <a:solidFill>
            <a:srgbClr val="FFFF00"/>
          </a:solidFill>
        </p:spPr>
        <p:txBody>
          <a:bodyPr wrap="square" rtlCol="0">
            <a:spAutoFit/>
          </a:bodyPr>
          <a:lstStyle/>
          <a:p>
            <a:pPr marL="171450" indent="-171450">
              <a:buFont typeface="Arial" panose="020B0604020202020204" pitchFamily="34" charset="0"/>
              <a:buChar char="•"/>
            </a:pPr>
            <a:r>
              <a:rPr lang="en-US" sz="1400" b="1" dirty="0"/>
              <a:t>Copy IAS Record </a:t>
            </a:r>
            <a:r>
              <a:rPr lang="en-US" sz="1400" b="1" dirty="0">
                <a:solidFill>
                  <a:srgbClr val="0000FF"/>
                </a:solidFill>
                <a:hlinkClick r:id="rId4">
                  <a:extLst>
                    <a:ext uri="{A12FA001-AC4F-418D-AE19-62706E023703}">
                      <ahyp:hlinkClr xmlns:ahyp="http://schemas.microsoft.com/office/drawing/2018/hyperlinkcolor" val="tx"/>
                    </a:ext>
                  </a:extLst>
                </a:hlinkClick>
              </a:rPr>
              <a:t>8-38-23</a:t>
            </a:r>
            <a:r>
              <a:rPr lang="en-US" sz="1400" b="1" dirty="0"/>
              <a:t> to 8-41-21</a:t>
            </a:r>
          </a:p>
          <a:p>
            <a:pPr marL="171450" indent="-171450">
              <a:buFont typeface="Arial" panose="020B0604020202020204" pitchFamily="34" charset="0"/>
              <a:buChar char="•"/>
            </a:pPr>
            <a:r>
              <a:rPr lang="en-US" sz="1400" dirty="0"/>
              <a:t>Two elevated structures built in 2002 with USACE Section 202 grant funds on parcel.</a:t>
            </a:r>
          </a:p>
          <a:p>
            <a:pPr marL="628650" lvl="1" indent="-171450">
              <a:buFont typeface="Arial" panose="020B0604020202020204" pitchFamily="34" charset="0"/>
              <a:buChar char="•"/>
            </a:pPr>
            <a:r>
              <a:rPr lang="en-US" sz="1400" b="1" dirty="0">
                <a:solidFill>
                  <a:srgbClr val="0000FF"/>
                </a:solidFill>
                <a:hlinkClick r:id="rId5">
                  <a:extLst>
                    <a:ext uri="{A12FA001-AC4F-418D-AE19-62706E023703}">
                      <ahyp:hlinkClr xmlns:ahyp="http://schemas.microsoft.com/office/drawing/2018/hyperlinkcolor" val="tx"/>
                    </a:ext>
                  </a:extLst>
                </a:hlinkClick>
              </a:rPr>
              <a:t>USACE Tract 606FP-1</a:t>
            </a:r>
            <a:r>
              <a:rPr lang="en-US" sz="1400" b="1" dirty="0"/>
              <a:t>:  </a:t>
            </a:r>
            <a:r>
              <a:rPr lang="en-US" sz="1400" dirty="0"/>
              <a:t>2450 JENNIES CREEK RD, Kermit, WV, 25674.  </a:t>
            </a:r>
            <a:r>
              <a:rPr lang="en-US" sz="1400" dirty="0">
                <a:solidFill>
                  <a:srgbClr val="0000FF"/>
                </a:solidFill>
                <a:hlinkClick r:id="rId6">
                  <a:extLst>
                    <a:ext uri="{A12FA001-AC4F-418D-AE19-62706E023703}">
                      <ahyp:hlinkClr xmlns:ahyp="http://schemas.microsoft.com/office/drawing/2018/hyperlinkcolor" val="tx"/>
                    </a:ext>
                  </a:extLst>
                </a:hlinkClick>
              </a:rPr>
              <a:t>USACE Building Picture</a:t>
            </a:r>
            <a:r>
              <a:rPr lang="en-US" sz="1400" dirty="0"/>
              <a:t>.</a:t>
            </a:r>
          </a:p>
          <a:p>
            <a:pPr marL="628650" lvl="1" indent="-171450">
              <a:buFont typeface="Arial" panose="020B0604020202020204" pitchFamily="34" charset="0"/>
              <a:buChar char="•"/>
            </a:pPr>
            <a:r>
              <a:rPr lang="en-US" sz="1400" b="1" dirty="0">
                <a:solidFill>
                  <a:srgbClr val="0000FF"/>
                </a:solidFill>
                <a:hlinkClick r:id="rId5">
                  <a:extLst>
                    <a:ext uri="{A12FA001-AC4F-418D-AE19-62706E023703}">
                      <ahyp:hlinkClr xmlns:ahyp="http://schemas.microsoft.com/office/drawing/2018/hyperlinkcolor" val="tx"/>
                    </a:ext>
                  </a:extLst>
                </a:hlinkClick>
              </a:rPr>
              <a:t>USACE Tract 606FP-2</a:t>
            </a:r>
            <a:r>
              <a:rPr lang="en-US" sz="1400" b="1" dirty="0"/>
              <a:t>:</a:t>
            </a:r>
            <a:r>
              <a:rPr lang="en-US" sz="1400" dirty="0"/>
              <a:t>  2480 JENNIES CREEK RD, Kermit, WV, 25674.  </a:t>
            </a:r>
            <a:r>
              <a:rPr lang="en-US" sz="1400" dirty="0">
                <a:solidFill>
                  <a:srgbClr val="0000FF"/>
                </a:solidFill>
                <a:hlinkClick r:id="rId7">
                  <a:extLst>
                    <a:ext uri="{A12FA001-AC4F-418D-AE19-62706E023703}">
                      <ahyp:hlinkClr xmlns:ahyp="http://schemas.microsoft.com/office/drawing/2018/hyperlinkcolor" val="tx"/>
                    </a:ext>
                  </a:extLst>
                </a:hlinkClick>
              </a:rPr>
              <a:t>USACE Building Picture</a:t>
            </a:r>
            <a:r>
              <a:rPr lang="en-US" sz="1400" dirty="0"/>
              <a:t>.</a:t>
            </a:r>
          </a:p>
        </p:txBody>
      </p:sp>
      <p:sp>
        <p:nvSpPr>
          <p:cNvPr id="7" name="Speech Bubble: Rectangle 6">
            <a:extLst>
              <a:ext uri="{FF2B5EF4-FFF2-40B4-BE49-F238E27FC236}">
                <a16:creationId xmlns:a16="http://schemas.microsoft.com/office/drawing/2014/main" id="{3EFFE5D6-584E-1CEC-9565-99A502F8E619}"/>
              </a:ext>
            </a:extLst>
          </p:cNvPr>
          <p:cNvSpPr/>
          <p:nvPr/>
        </p:nvSpPr>
        <p:spPr>
          <a:xfrm>
            <a:off x="598449" y="3700130"/>
            <a:ext cx="3680456" cy="1265849"/>
          </a:xfrm>
          <a:prstGeom prst="wedgeRectCallout">
            <a:avLst>
              <a:gd name="adj1" fmla="val 85455"/>
              <a:gd name="adj2" fmla="val -42123"/>
            </a:avLst>
          </a:prstGeom>
          <a:solidFill>
            <a:schemeClr val="accent2">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 </a:t>
            </a:r>
            <a:r>
              <a:rPr lang="en-US" dirty="0">
                <a:solidFill>
                  <a:srgbClr val="0000FF"/>
                </a:solidFill>
                <a:hlinkClick r:id="rId8">
                  <a:extLst>
                    <a:ext uri="{A12FA001-AC4F-418D-AE19-62706E023703}">
                      <ahyp:hlinkClr xmlns:ahyp="http://schemas.microsoft.com/office/drawing/2018/hyperlinkcolor" val="tx"/>
                    </a:ext>
                  </a:extLst>
                </a:hlinkClick>
              </a:rPr>
              <a:t>2025 voting registration record </a:t>
            </a:r>
            <a:r>
              <a:rPr lang="en-US" dirty="0">
                <a:solidFill>
                  <a:schemeClr val="tx1"/>
                </a:solidFill>
              </a:rPr>
              <a:t>links floodproofing agreement owner IRENE WILLIAMSON  to</a:t>
            </a:r>
          </a:p>
          <a:p>
            <a:pPr algn="ctr"/>
            <a:r>
              <a:rPr lang="en-US" dirty="0">
                <a:solidFill>
                  <a:schemeClr val="tx1"/>
                </a:solidFill>
              </a:rPr>
              <a:t>USACE Tract 606FP-1 &amp; 606FP-2</a:t>
            </a:r>
          </a:p>
        </p:txBody>
      </p:sp>
    </p:spTree>
    <p:extLst>
      <p:ext uri="{BB962C8B-B14F-4D97-AF65-F5344CB8AC3E}">
        <p14:creationId xmlns:p14="http://schemas.microsoft.com/office/powerpoint/2010/main" val="482242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B70C02-1990-B3D6-4600-A84684AB4052}"/>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F3874221-3A1A-55AB-625A-96314F0FD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FB992FAB-35F7-3A37-226C-AEEFCA2A871F}"/>
              </a:ext>
            </a:extLst>
          </p:cNvPr>
          <p:cNvSpPr txBox="1"/>
          <p:nvPr/>
        </p:nvSpPr>
        <p:spPr>
          <a:xfrm>
            <a:off x="4965387" y="635632"/>
            <a:ext cx="7102683" cy="830997"/>
          </a:xfrm>
          <a:prstGeom prst="rect">
            <a:avLst/>
          </a:prstGeom>
          <a:solidFill>
            <a:srgbClr val="FFFF00"/>
          </a:solidFill>
        </p:spPr>
        <p:txBody>
          <a:bodyPr wrap="square" rtlCol="0">
            <a:spAutoFit/>
          </a:bodyPr>
          <a:lstStyle/>
          <a:p>
            <a:pPr marL="171450" indent="-171450">
              <a:buFont typeface="Arial" panose="020B0604020202020204" pitchFamily="34" charset="0"/>
              <a:buChar char="•"/>
            </a:pPr>
            <a:r>
              <a:rPr lang="en-US" sz="1200" b="1" dirty="0"/>
              <a:t>Copy IAS Record </a:t>
            </a:r>
            <a:r>
              <a:rPr lang="en-US" sz="1200" b="1" dirty="0">
                <a:solidFill>
                  <a:srgbClr val="0000FF"/>
                </a:solidFill>
                <a:hlinkClick r:id="rId3">
                  <a:extLst>
                    <a:ext uri="{A12FA001-AC4F-418D-AE19-62706E023703}">
                      <ahyp:hlinkClr xmlns:ahyp="http://schemas.microsoft.com/office/drawing/2018/hyperlinkcolor" val="tx"/>
                    </a:ext>
                  </a:extLst>
                </a:hlinkClick>
              </a:rPr>
              <a:t>8-38-23</a:t>
            </a:r>
            <a:r>
              <a:rPr lang="en-US" sz="1200" b="1" dirty="0"/>
              <a:t> to 8-41-21</a:t>
            </a:r>
          </a:p>
          <a:p>
            <a:pPr marL="171450" indent="-171450">
              <a:buFont typeface="Arial" panose="020B0604020202020204" pitchFamily="34" charset="0"/>
              <a:buChar char="•"/>
            </a:pPr>
            <a:r>
              <a:rPr lang="en-US" sz="1200" dirty="0"/>
              <a:t>Two elevated structures built in 2002 with USACE Section 202 grant funds on parcel.</a:t>
            </a:r>
          </a:p>
          <a:p>
            <a:pPr marL="628650" lvl="1" indent="-171450">
              <a:buFont typeface="Arial" panose="020B0604020202020204" pitchFamily="34" charset="0"/>
              <a:buChar char="•"/>
            </a:pPr>
            <a:r>
              <a:rPr lang="en-US" sz="1200" b="1" dirty="0">
                <a:solidFill>
                  <a:srgbClr val="0000FF"/>
                </a:solidFill>
                <a:hlinkClick r:id="rId4">
                  <a:extLst>
                    <a:ext uri="{A12FA001-AC4F-418D-AE19-62706E023703}">
                      <ahyp:hlinkClr xmlns:ahyp="http://schemas.microsoft.com/office/drawing/2018/hyperlinkcolor" val="tx"/>
                    </a:ext>
                  </a:extLst>
                </a:hlinkClick>
              </a:rPr>
              <a:t>USACE Tract 606FP-1</a:t>
            </a:r>
            <a:r>
              <a:rPr lang="en-US" sz="1200" b="1" dirty="0"/>
              <a:t>:  </a:t>
            </a:r>
            <a:r>
              <a:rPr lang="en-US" sz="1200" dirty="0"/>
              <a:t>2450 JENNIES CREEK RD, Kermit, WV, 25674.  </a:t>
            </a:r>
            <a:r>
              <a:rPr lang="en-US" sz="1200" dirty="0">
                <a:solidFill>
                  <a:srgbClr val="0000FF"/>
                </a:solidFill>
                <a:hlinkClick r:id="rId5">
                  <a:extLst>
                    <a:ext uri="{A12FA001-AC4F-418D-AE19-62706E023703}">
                      <ahyp:hlinkClr xmlns:ahyp="http://schemas.microsoft.com/office/drawing/2018/hyperlinkcolor" val="tx"/>
                    </a:ext>
                  </a:extLst>
                </a:hlinkClick>
              </a:rPr>
              <a:t>USACE Building Picture</a:t>
            </a:r>
            <a:r>
              <a:rPr lang="en-US" sz="1200" dirty="0"/>
              <a:t>.</a:t>
            </a:r>
          </a:p>
          <a:p>
            <a:pPr marL="628650" lvl="1" indent="-171450">
              <a:buFont typeface="Arial" panose="020B0604020202020204" pitchFamily="34" charset="0"/>
              <a:buChar char="•"/>
            </a:pPr>
            <a:r>
              <a:rPr lang="en-US" sz="1200" b="1" dirty="0">
                <a:solidFill>
                  <a:srgbClr val="0000FF"/>
                </a:solidFill>
                <a:hlinkClick r:id="rId4">
                  <a:extLst>
                    <a:ext uri="{A12FA001-AC4F-418D-AE19-62706E023703}">
                      <ahyp:hlinkClr xmlns:ahyp="http://schemas.microsoft.com/office/drawing/2018/hyperlinkcolor" val="tx"/>
                    </a:ext>
                  </a:extLst>
                </a:hlinkClick>
              </a:rPr>
              <a:t>USACE Tract 606FP-2</a:t>
            </a:r>
            <a:r>
              <a:rPr lang="en-US" sz="1200" b="1" dirty="0"/>
              <a:t>:</a:t>
            </a:r>
            <a:r>
              <a:rPr lang="en-US" sz="1200" dirty="0"/>
              <a:t>  2480 JENNIES CREEK RD, Kermit, WV, 25674.  </a:t>
            </a:r>
            <a:r>
              <a:rPr lang="en-US" sz="1200" dirty="0">
                <a:solidFill>
                  <a:srgbClr val="0000FF"/>
                </a:solidFill>
                <a:hlinkClick r:id="rId6">
                  <a:extLst>
                    <a:ext uri="{A12FA001-AC4F-418D-AE19-62706E023703}">
                      <ahyp:hlinkClr xmlns:ahyp="http://schemas.microsoft.com/office/drawing/2018/hyperlinkcolor" val="tx"/>
                    </a:ext>
                  </a:extLst>
                </a:hlinkClick>
              </a:rPr>
              <a:t>USACE Building Picture</a:t>
            </a:r>
            <a:r>
              <a:rPr lang="en-US" sz="1200" dirty="0"/>
              <a:t>.</a:t>
            </a:r>
          </a:p>
        </p:txBody>
      </p:sp>
      <p:sp>
        <p:nvSpPr>
          <p:cNvPr id="18" name="TextBox 17">
            <a:extLst>
              <a:ext uri="{FF2B5EF4-FFF2-40B4-BE49-F238E27FC236}">
                <a16:creationId xmlns:a16="http://schemas.microsoft.com/office/drawing/2014/main" id="{62B6BD79-0B1C-B37D-78AD-35BDFDE1407A}"/>
              </a:ext>
            </a:extLst>
          </p:cNvPr>
          <p:cNvSpPr txBox="1"/>
          <p:nvPr/>
        </p:nvSpPr>
        <p:spPr>
          <a:xfrm>
            <a:off x="3287211" y="147364"/>
            <a:ext cx="4919240" cy="461665"/>
          </a:xfrm>
          <a:prstGeom prst="rect">
            <a:avLst/>
          </a:prstGeom>
          <a:noFill/>
        </p:spPr>
        <p:txBody>
          <a:bodyPr wrap="square" rtlCol="0">
            <a:spAutoFit/>
          </a:bodyPr>
          <a:lstStyle/>
          <a:p>
            <a:r>
              <a:rPr lang="en-US" sz="2400" b="1" dirty="0">
                <a:solidFill>
                  <a:srgbClr val="C00000"/>
                </a:solidFill>
              </a:rPr>
              <a:t>USACE TRACTS 606FP-1 &amp; 606FP-2 </a:t>
            </a:r>
          </a:p>
        </p:txBody>
      </p:sp>
      <p:pic>
        <p:nvPicPr>
          <p:cNvPr id="21" name="Picture 20">
            <a:extLst>
              <a:ext uri="{FF2B5EF4-FFF2-40B4-BE49-F238E27FC236}">
                <a16:creationId xmlns:a16="http://schemas.microsoft.com/office/drawing/2014/main" id="{D8BFB06B-CB65-0A9A-2D8E-E9E0E7D64084}"/>
              </a:ext>
            </a:extLst>
          </p:cNvPr>
          <p:cNvPicPr>
            <a:picLocks noChangeAspect="1"/>
          </p:cNvPicPr>
          <p:nvPr/>
        </p:nvPicPr>
        <p:blipFill>
          <a:blip r:embed="rId7"/>
          <a:stretch>
            <a:fillRect/>
          </a:stretch>
        </p:blipFill>
        <p:spPr>
          <a:xfrm>
            <a:off x="4965387" y="1543536"/>
            <a:ext cx="6809758" cy="5155870"/>
          </a:xfrm>
          <a:prstGeom prst="rect">
            <a:avLst/>
          </a:prstGeom>
        </p:spPr>
      </p:pic>
      <p:pic>
        <p:nvPicPr>
          <p:cNvPr id="3" name="Picture 2">
            <a:extLst>
              <a:ext uri="{FF2B5EF4-FFF2-40B4-BE49-F238E27FC236}">
                <a16:creationId xmlns:a16="http://schemas.microsoft.com/office/drawing/2014/main" id="{026DAF8A-6E86-0CFD-3E4E-EF59209B5654}"/>
              </a:ext>
            </a:extLst>
          </p:cNvPr>
          <p:cNvPicPr>
            <a:picLocks noChangeAspect="1"/>
          </p:cNvPicPr>
          <p:nvPr/>
        </p:nvPicPr>
        <p:blipFill>
          <a:blip r:embed="rId8"/>
          <a:stretch>
            <a:fillRect/>
          </a:stretch>
        </p:blipFill>
        <p:spPr>
          <a:xfrm>
            <a:off x="263100" y="722507"/>
            <a:ext cx="4372585" cy="6315956"/>
          </a:xfrm>
          <a:prstGeom prst="rect">
            <a:avLst/>
          </a:prstGeom>
        </p:spPr>
      </p:pic>
      <p:sp>
        <p:nvSpPr>
          <p:cNvPr id="7" name="TextBox 6">
            <a:extLst>
              <a:ext uri="{FF2B5EF4-FFF2-40B4-BE49-F238E27FC236}">
                <a16:creationId xmlns:a16="http://schemas.microsoft.com/office/drawing/2014/main" id="{25EC50B8-9BDA-9C31-2F3F-7B98E09A2B4B}"/>
              </a:ext>
            </a:extLst>
          </p:cNvPr>
          <p:cNvSpPr txBox="1"/>
          <p:nvPr/>
        </p:nvSpPr>
        <p:spPr>
          <a:xfrm>
            <a:off x="1080622" y="6151540"/>
            <a:ext cx="2379406" cy="369332"/>
          </a:xfrm>
          <a:prstGeom prst="rect">
            <a:avLst/>
          </a:prstGeom>
          <a:solidFill>
            <a:schemeClr val="bg1"/>
          </a:solidFill>
        </p:spPr>
        <p:txBody>
          <a:bodyPr wrap="square" rtlCol="0">
            <a:spAutoFit/>
          </a:bodyPr>
          <a:lstStyle/>
          <a:p>
            <a:r>
              <a:rPr lang="en-US" dirty="0">
                <a:solidFill>
                  <a:srgbClr val="0000FF"/>
                </a:solidFill>
                <a:hlinkClick r:id="rId9">
                  <a:extLst>
                    <a:ext uri="{A12FA001-AC4F-418D-AE19-62706E023703}">
                      <ahyp:hlinkClr xmlns:ahyp="http://schemas.microsoft.com/office/drawing/2018/hyperlinkcolor" val="tx"/>
                    </a:ext>
                  </a:extLst>
                </a:hlinkClick>
              </a:rPr>
              <a:t>Tax District 8, Map 41</a:t>
            </a:r>
            <a:endParaRPr lang="en-US" dirty="0">
              <a:solidFill>
                <a:srgbClr val="0000FF"/>
              </a:solidFill>
            </a:endParaRPr>
          </a:p>
        </p:txBody>
      </p:sp>
      <p:sp>
        <p:nvSpPr>
          <p:cNvPr id="4" name="TextBox 3">
            <a:extLst>
              <a:ext uri="{FF2B5EF4-FFF2-40B4-BE49-F238E27FC236}">
                <a16:creationId xmlns:a16="http://schemas.microsoft.com/office/drawing/2014/main" id="{A1DC4F56-F366-5F43-7C88-A7D2D844EFBE}"/>
              </a:ext>
            </a:extLst>
          </p:cNvPr>
          <p:cNvSpPr txBox="1"/>
          <p:nvPr/>
        </p:nvSpPr>
        <p:spPr>
          <a:xfrm>
            <a:off x="1080622" y="929394"/>
            <a:ext cx="2379406" cy="369332"/>
          </a:xfrm>
          <a:prstGeom prst="rect">
            <a:avLst/>
          </a:prstGeom>
          <a:solidFill>
            <a:schemeClr val="bg1"/>
          </a:solidFill>
        </p:spPr>
        <p:txBody>
          <a:bodyPr wrap="square" rtlCol="0">
            <a:spAutoFit/>
          </a:bodyPr>
          <a:lstStyle/>
          <a:p>
            <a:r>
              <a:rPr lang="en-US" dirty="0">
                <a:solidFill>
                  <a:srgbClr val="0000FF"/>
                </a:solidFill>
              </a:rPr>
              <a:t>Tax District 8, Map 38</a:t>
            </a:r>
          </a:p>
        </p:txBody>
      </p:sp>
      <p:sp>
        <p:nvSpPr>
          <p:cNvPr id="9" name="Arrow: Down 8">
            <a:extLst>
              <a:ext uri="{FF2B5EF4-FFF2-40B4-BE49-F238E27FC236}">
                <a16:creationId xmlns:a16="http://schemas.microsoft.com/office/drawing/2014/main" id="{29BFA9BE-B0D0-992F-975C-ECC50894ACFB}"/>
              </a:ext>
            </a:extLst>
          </p:cNvPr>
          <p:cNvSpPr/>
          <p:nvPr/>
        </p:nvSpPr>
        <p:spPr>
          <a:xfrm>
            <a:off x="8609442" y="2441750"/>
            <a:ext cx="361740" cy="322552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47A0F579-F080-9086-DFCA-DF1D039E653D}"/>
              </a:ext>
            </a:extLst>
          </p:cNvPr>
          <p:cNvSpPr/>
          <p:nvPr/>
        </p:nvSpPr>
        <p:spPr>
          <a:xfrm>
            <a:off x="2364758" y="2268264"/>
            <a:ext cx="361740" cy="202238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85955C1-97C3-3F8D-C12C-8AAE511B1AE5}"/>
              </a:ext>
            </a:extLst>
          </p:cNvPr>
          <p:cNvSpPr txBox="1"/>
          <p:nvPr/>
        </p:nvSpPr>
        <p:spPr>
          <a:xfrm>
            <a:off x="8971182" y="2220718"/>
            <a:ext cx="1909187" cy="369332"/>
          </a:xfrm>
          <a:prstGeom prst="rect">
            <a:avLst/>
          </a:prstGeom>
          <a:noFill/>
        </p:spPr>
        <p:txBody>
          <a:bodyPr wrap="square" rtlCol="0">
            <a:spAutoFit/>
          </a:bodyPr>
          <a:lstStyle/>
          <a:p>
            <a:r>
              <a:rPr lang="en-US" dirty="0">
                <a:solidFill>
                  <a:srgbClr val="0000FF"/>
                </a:solidFill>
                <a:hlinkClick r:id="rId10">
                  <a:extLst>
                    <a:ext uri="{A12FA001-AC4F-418D-AE19-62706E023703}">
                      <ahyp:hlinkClr xmlns:ahyp="http://schemas.microsoft.com/office/drawing/2018/hyperlinkcolor" val="tx"/>
                    </a:ext>
                  </a:extLst>
                </a:hlinkClick>
              </a:rPr>
              <a:t>Parcel 8-38-23</a:t>
            </a:r>
            <a:endParaRPr lang="en-US" dirty="0">
              <a:solidFill>
                <a:srgbClr val="0000FF"/>
              </a:solidFill>
            </a:endParaRPr>
          </a:p>
        </p:txBody>
      </p:sp>
      <p:sp>
        <p:nvSpPr>
          <p:cNvPr id="13" name="TextBox 12">
            <a:extLst>
              <a:ext uri="{FF2B5EF4-FFF2-40B4-BE49-F238E27FC236}">
                <a16:creationId xmlns:a16="http://schemas.microsoft.com/office/drawing/2014/main" id="{D206947B-4067-013D-935B-4CA5A8263CE3}"/>
              </a:ext>
            </a:extLst>
          </p:cNvPr>
          <p:cNvSpPr txBox="1"/>
          <p:nvPr/>
        </p:nvSpPr>
        <p:spPr>
          <a:xfrm>
            <a:off x="9267451" y="5482604"/>
            <a:ext cx="1909187" cy="369332"/>
          </a:xfrm>
          <a:prstGeom prst="rect">
            <a:avLst/>
          </a:prstGeom>
          <a:noFill/>
        </p:spPr>
        <p:txBody>
          <a:bodyPr wrap="square" rtlCol="0">
            <a:spAutoFit/>
          </a:bodyPr>
          <a:lstStyle/>
          <a:p>
            <a:r>
              <a:rPr lang="en-US" dirty="0">
                <a:solidFill>
                  <a:srgbClr val="0000FF"/>
                </a:solidFill>
                <a:hlinkClick r:id="rId11">
                  <a:extLst>
                    <a:ext uri="{A12FA001-AC4F-418D-AE19-62706E023703}">
                      <ahyp:hlinkClr xmlns:ahyp="http://schemas.microsoft.com/office/drawing/2018/hyperlinkcolor" val="tx"/>
                    </a:ext>
                  </a:extLst>
                </a:hlinkClick>
              </a:rPr>
              <a:t>Parcel 8-41-21</a:t>
            </a:r>
            <a:endParaRPr lang="en-US" dirty="0">
              <a:solidFill>
                <a:srgbClr val="0000FF"/>
              </a:solidFill>
            </a:endParaRPr>
          </a:p>
        </p:txBody>
      </p:sp>
      <p:sp>
        <p:nvSpPr>
          <p:cNvPr id="14" name="TextBox 13">
            <a:extLst>
              <a:ext uri="{FF2B5EF4-FFF2-40B4-BE49-F238E27FC236}">
                <a16:creationId xmlns:a16="http://schemas.microsoft.com/office/drawing/2014/main" id="{361CEF45-CD4A-B1E6-5A24-0F83D8D21247}"/>
              </a:ext>
            </a:extLst>
          </p:cNvPr>
          <p:cNvSpPr txBox="1"/>
          <p:nvPr/>
        </p:nvSpPr>
        <p:spPr>
          <a:xfrm>
            <a:off x="6096000" y="2143774"/>
            <a:ext cx="2298202" cy="523220"/>
          </a:xfrm>
          <a:prstGeom prst="rect">
            <a:avLst/>
          </a:prstGeom>
          <a:noFill/>
        </p:spPr>
        <p:txBody>
          <a:bodyPr wrap="square" rtlCol="0">
            <a:spAutoFit/>
          </a:bodyPr>
          <a:lstStyle/>
          <a:p>
            <a:pPr algn="ctr"/>
            <a:r>
              <a:rPr lang="en-US" sz="1400" dirty="0">
                <a:solidFill>
                  <a:srgbClr val="0000FF"/>
                </a:solidFill>
                <a:hlinkClick r:id="rId3">
                  <a:extLst>
                    <a:ext uri="{A12FA001-AC4F-418D-AE19-62706E023703}">
                      <ahyp:hlinkClr xmlns:ahyp="http://schemas.microsoft.com/office/drawing/2018/hyperlinkcolor" val="tx"/>
                    </a:ext>
                  </a:extLst>
                </a:hlinkClick>
              </a:rPr>
              <a:t>IAS Record </a:t>
            </a:r>
            <a:br>
              <a:rPr lang="en-US" sz="1400" dirty="0">
                <a:solidFill>
                  <a:srgbClr val="0000FF"/>
                </a:solidFill>
                <a:hlinkClick r:id="rId3">
                  <a:extLst>
                    <a:ext uri="{A12FA001-AC4F-418D-AE19-62706E023703}">
                      <ahyp:hlinkClr xmlns:ahyp="http://schemas.microsoft.com/office/drawing/2018/hyperlinkcolor" val="tx"/>
                    </a:ext>
                  </a:extLst>
                </a:hlinkClick>
              </a:rPr>
            </a:br>
            <a:r>
              <a:rPr lang="en-US" sz="1400" b="0" i="0" dirty="0">
                <a:solidFill>
                  <a:srgbClr val="0000FF"/>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t>50-08-0038-0023-0000</a:t>
            </a:r>
            <a:endParaRPr lang="en-US" sz="1400" dirty="0">
              <a:solidFill>
                <a:srgbClr val="0000FF"/>
              </a:solidFill>
            </a:endParaRPr>
          </a:p>
        </p:txBody>
      </p:sp>
      <p:sp>
        <p:nvSpPr>
          <p:cNvPr id="19" name="TextBox 18">
            <a:extLst>
              <a:ext uri="{FF2B5EF4-FFF2-40B4-BE49-F238E27FC236}">
                <a16:creationId xmlns:a16="http://schemas.microsoft.com/office/drawing/2014/main" id="{C758CF18-5EC9-6980-5D65-06531023FBB2}"/>
              </a:ext>
            </a:extLst>
          </p:cNvPr>
          <p:cNvSpPr txBox="1"/>
          <p:nvPr/>
        </p:nvSpPr>
        <p:spPr>
          <a:xfrm>
            <a:off x="6399368" y="5314464"/>
            <a:ext cx="2061940" cy="461665"/>
          </a:xfrm>
          <a:prstGeom prst="rect">
            <a:avLst/>
          </a:prstGeom>
          <a:solidFill>
            <a:schemeClr val="bg1"/>
          </a:solidFill>
        </p:spPr>
        <p:txBody>
          <a:bodyPr wrap="square">
            <a:spAutoFit/>
          </a:bodyPr>
          <a:lstStyle/>
          <a:p>
            <a:pPr algn="ctr"/>
            <a:r>
              <a:rPr lang="en-US" sz="1200" dirty="0">
                <a:solidFill>
                  <a:srgbClr val="0000FF"/>
                </a:solidFill>
                <a:hlinkClick r:id="rId4">
                  <a:extLst>
                    <a:ext uri="{A12FA001-AC4F-418D-AE19-62706E023703}">
                      <ahyp:hlinkClr xmlns:ahyp="http://schemas.microsoft.com/office/drawing/2018/hyperlinkcolor" val="tx"/>
                    </a:ext>
                  </a:extLst>
                </a:hlinkClick>
              </a:rPr>
              <a:t>USACE 2006 Nonstructural O&amp;M Manual (Page 85)</a:t>
            </a:r>
            <a:endParaRPr lang="en-US" sz="1200" dirty="0">
              <a:solidFill>
                <a:srgbClr val="0000FF"/>
              </a:solidFill>
            </a:endParaRPr>
          </a:p>
        </p:txBody>
      </p:sp>
    </p:spTree>
    <p:extLst>
      <p:ext uri="{BB962C8B-B14F-4D97-AF65-F5344CB8AC3E}">
        <p14:creationId xmlns:p14="http://schemas.microsoft.com/office/powerpoint/2010/main" val="1592086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FADF5-44B7-4F2B-F86A-C20C2B91013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B24272D-F1D1-62E7-24C9-94B7AF03E35A}"/>
              </a:ext>
            </a:extLst>
          </p:cNvPr>
          <p:cNvSpPr txBox="1"/>
          <p:nvPr/>
        </p:nvSpPr>
        <p:spPr>
          <a:xfrm>
            <a:off x="312515" y="141276"/>
            <a:ext cx="11065397" cy="830997"/>
          </a:xfrm>
          <a:prstGeom prst="rect">
            <a:avLst/>
          </a:prstGeom>
          <a:noFill/>
        </p:spPr>
        <p:txBody>
          <a:bodyPr wrap="square" rtlCol="0">
            <a:spAutoFit/>
          </a:bodyPr>
          <a:lstStyle/>
          <a:p>
            <a:pPr algn="ctr"/>
            <a:r>
              <a:rPr lang="en-US" sz="2400" b="1" dirty="0"/>
              <a:t>USACE Section 202 </a:t>
            </a:r>
            <a:r>
              <a:rPr lang="en-US" sz="2400" b="1" dirty="0">
                <a:solidFill>
                  <a:srgbClr val="C00000"/>
                </a:solidFill>
              </a:rPr>
              <a:t>Voluntary</a:t>
            </a:r>
            <a:r>
              <a:rPr lang="en-US" sz="2400" b="1" dirty="0"/>
              <a:t> </a:t>
            </a:r>
            <a:r>
              <a:rPr lang="en-US" sz="2400" b="1" dirty="0">
                <a:solidFill>
                  <a:srgbClr val="C00000"/>
                </a:solidFill>
              </a:rPr>
              <a:t>Floodplain Acquisition Parcels </a:t>
            </a:r>
            <a:r>
              <a:rPr lang="en-US" sz="2400" b="1" dirty="0"/>
              <a:t>for Wayne County</a:t>
            </a:r>
          </a:p>
          <a:p>
            <a:pPr algn="ctr"/>
            <a:r>
              <a:rPr lang="en-US" sz="2400" dirty="0"/>
              <a:t> (2025 Audit to 2024 Tax Parcels) </a:t>
            </a:r>
          </a:p>
        </p:txBody>
      </p:sp>
      <p:sp>
        <p:nvSpPr>
          <p:cNvPr id="8" name="TextBox 7">
            <a:extLst>
              <a:ext uri="{FF2B5EF4-FFF2-40B4-BE49-F238E27FC236}">
                <a16:creationId xmlns:a16="http://schemas.microsoft.com/office/drawing/2014/main" id="{F66966C2-534F-0722-36B1-8A50DF1C228B}"/>
              </a:ext>
            </a:extLst>
          </p:cNvPr>
          <p:cNvSpPr txBox="1"/>
          <p:nvPr/>
        </p:nvSpPr>
        <p:spPr>
          <a:xfrm>
            <a:off x="2721791" y="6347392"/>
            <a:ext cx="6748415" cy="369332"/>
          </a:xfrm>
          <a:prstGeom prst="rect">
            <a:avLst/>
          </a:prstGeom>
          <a:noFill/>
        </p:spPr>
        <p:txBody>
          <a:bodyPr wrap="square" rtlCol="0">
            <a:spAutoFit/>
          </a:bodyPr>
          <a:lstStyle/>
          <a:p>
            <a:pPr algn="ctr"/>
            <a:r>
              <a:rPr lang="en-US" dirty="0">
                <a:solidFill>
                  <a:srgbClr val="FF0000"/>
                </a:solidFill>
              </a:rPr>
              <a:t>18 Acquisition Parcels Owned by the Wayne County Commission</a:t>
            </a:r>
            <a:endParaRPr lang="en-US" sz="1600" i="1" dirty="0">
              <a:solidFill>
                <a:srgbClr val="FF0000"/>
              </a:solidFill>
            </a:endParaRPr>
          </a:p>
        </p:txBody>
      </p:sp>
      <p:pic>
        <p:nvPicPr>
          <p:cNvPr id="4" name="Picture 3">
            <a:extLst>
              <a:ext uri="{FF2B5EF4-FFF2-40B4-BE49-F238E27FC236}">
                <a16:creationId xmlns:a16="http://schemas.microsoft.com/office/drawing/2014/main" id="{79014742-CCAC-8D7F-D16A-0D4D88CFBD0B}"/>
              </a:ext>
            </a:extLst>
          </p:cNvPr>
          <p:cNvPicPr>
            <a:picLocks noChangeAspect="1"/>
          </p:cNvPicPr>
          <p:nvPr/>
        </p:nvPicPr>
        <p:blipFill>
          <a:blip r:embed="rId2"/>
          <a:stretch>
            <a:fillRect/>
          </a:stretch>
        </p:blipFill>
        <p:spPr>
          <a:xfrm>
            <a:off x="556002" y="972273"/>
            <a:ext cx="10821910" cy="5210902"/>
          </a:xfrm>
          <a:prstGeom prst="rect">
            <a:avLst/>
          </a:prstGeom>
        </p:spPr>
      </p:pic>
    </p:spTree>
    <p:extLst>
      <p:ext uri="{BB962C8B-B14F-4D97-AF65-F5344CB8AC3E}">
        <p14:creationId xmlns:p14="http://schemas.microsoft.com/office/powerpoint/2010/main" val="162876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16334</TotalTime>
  <Words>1691</Words>
  <Application>Microsoft Office PowerPoint</Application>
  <PresentationFormat>Widescreen</PresentationFormat>
  <Paragraphs>201</Paragraphs>
  <Slides>20</Slides>
  <Notes>18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9" baseType="lpstr">
      <vt:lpstr>Aptos</vt:lpstr>
      <vt:lpstr>Aptos Display</vt:lpstr>
      <vt:lpstr>Arial</vt:lpstr>
      <vt:lpstr>Calibri</vt:lpstr>
      <vt:lpstr>Courier New</vt:lpstr>
      <vt:lpstr>Google Sans</vt:lpstr>
      <vt:lpstr>Segoe UI</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Kurt Donaldson</dc:creator>
  <cp:lastModifiedBy>Kurt Donaldson</cp:lastModifiedBy>
  <cp:revision>16</cp:revision>
  <cp:lastPrinted>2025-01-28T18:51:04Z</cp:lastPrinted>
  <dcterms:created xsi:type="dcterms:W3CDTF">2025-01-27T21:11:01Z</dcterms:created>
  <dcterms:modified xsi:type="dcterms:W3CDTF">2025-02-12T15:02:47Z</dcterms:modified>
</cp:coreProperties>
</file>