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6" r:id="rId3"/>
    <p:sldId id="279" r:id="rId4"/>
    <p:sldId id="277" r:id="rId5"/>
    <p:sldId id="275" r:id="rId6"/>
    <p:sldId id="278" r:id="rId7"/>
    <p:sldId id="271" r:id="rId8"/>
    <p:sldId id="269" r:id="rId9"/>
    <p:sldId id="270" r:id="rId10"/>
    <p:sldId id="272" r:id="rId11"/>
    <p:sldId id="273"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94660"/>
  </p:normalViewPr>
  <p:slideViewPr>
    <p:cSldViewPr snapToGrid="0">
      <p:cViewPr varScale="1">
        <p:scale>
          <a:sx n="100" d="100"/>
          <a:sy n="100" d="100"/>
        </p:scale>
        <p:origin x="72"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636B3-29EF-43F4-8D27-9D3F8E483C1E}"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95C46-F1C6-4426-A10D-A5AFC313A92E}" type="slidenum">
              <a:rPr lang="en-US" smtClean="0"/>
              <a:t>‹#›</a:t>
            </a:fld>
            <a:endParaRPr lang="en-US"/>
          </a:p>
        </p:txBody>
      </p:sp>
    </p:spTree>
    <p:extLst>
      <p:ext uri="{BB962C8B-B14F-4D97-AF65-F5344CB8AC3E}">
        <p14:creationId xmlns:p14="http://schemas.microsoft.com/office/powerpoint/2010/main" val="164015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D0B446-129D-4E20-9873-C985B42B6BBF}" type="slidenum">
              <a:rPr lang="en-US" smtClean="0"/>
              <a:t>7</a:t>
            </a:fld>
            <a:endParaRPr lang="en-US"/>
          </a:p>
        </p:txBody>
      </p:sp>
    </p:spTree>
    <p:extLst>
      <p:ext uri="{BB962C8B-B14F-4D97-AF65-F5344CB8AC3E}">
        <p14:creationId xmlns:p14="http://schemas.microsoft.com/office/powerpoint/2010/main" val="51847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D0B446-129D-4E20-9873-C985B42B6BBF}" type="slidenum">
              <a:rPr lang="en-US" smtClean="0"/>
              <a:t>9</a:t>
            </a:fld>
            <a:endParaRPr lang="en-US"/>
          </a:p>
        </p:txBody>
      </p:sp>
    </p:spTree>
    <p:extLst>
      <p:ext uri="{BB962C8B-B14F-4D97-AF65-F5344CB8AC3E}">
        <p14:creationId xmlns:p14="http://schemas.microsoft.com/office/powerpoint/2010/main" val="177001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D7DC-A756-3F27-1CD5-B89282E38A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D33B47-6520-8EBE-9AE7-BE6D42FCC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642834-1B9F-19AD-101A-21DD2AD0078C}"/>
              </a:ext>
            </a:extLst>
          </p:cNvPr>
          <p:cNvSpPr>
            <a:spLocks noGrp="1"/>
          </p:cNvSpPr>
          <p:nvPr>
            <p:ph type="dt" sz="half" idx="10"/>
          </p:nvPr>
        </p:nvSpPr>
        <p:spPr/>
        <p:txBody>
          <a:bodyPr/>
          <a:lstStyle/>
          <a:p>
            <a:fld id="{109625AD-B8A1-45BF-BC31-CC8DB39E8F75}" type="datetimeFigureOut">
              <a:rPr lang="en-US" smtClean="0"/>
              <a:t>2/17/2025</a:t>
            </a:fld>
            <a:endParaRPr lang="en-US"/>
          </a:p>
        </p:txBody>
      </p:sp>
      <p:sp>
        <p:nvSpPr>
          <p:cNvPr id="5" name="Footer Placeholder 4">
            <a:extLst>
              <a:ext uri="{FF2B5EF4-FFF2-40B4-BE49-F238E27FC236}">
                <a16:creationId xmlns:a16="http://schemas.microsoft.com/office/drawing/2014/main" id="{118A4C27-9451-5DC9-8796-1A00ED464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2F3FD-6461-CFDB-F806-FAE712F101BD}"/>
              </a:ext>
            </a:extLst>
          </p:cNvPr>
          <p:cNvSpPr>
            <a:spLocks noGrp="1"/>
          </p:cNvSpPr>
          <p:nvPr>
            <p:ph type="sldNum" sz="quarter" idx="12"/>
          </p:nvPr>
        </p:nvSpPr>
        <p:spPr/>
        <p:txBody>
          <a:bodyPr/>
          <a:lstStyle/>
          <a:p>
            <a:fld id="{B025BB4D-21AA-4B12-B092-EDC19ACE7DE1}" type="slidenum">
              <a:rPr lang="en-US" smtClean="0"/>
              <a:t>‹#›</a:t>
            </a:fld>
            <a:endParaRPr lang="en-US"/>
          </a:p>
        </p:txBody>
      </p:sp>
    </p:spTree>
    <p:extLst>
      <p:ext uri="{BB962C8B-B14F-4D97-AF65-F5344CB8AC3E}">
        <p14:creationId xmlns:p14="http://schemas.microsoft.com/office/powerpoint/2010/main" val="80847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325C-89F5-89FB-2F34-8593EE40AD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C98DE0-66FA-E0B4-9785-6F72E299C1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98023-E9C5-29DB-0590-1F9D90B5FF60}"/>
              </a:ext>
            </a:extLst>
          </p:cNvPr>
          <p:cNvSpPr>
            <a:spLocks noGrp="1"/>
          </p:cNvSpPr>
          <p:nvPr>
            <p:ph type="dt" sz="half" idx="10"/>
          </p:nvPr>
        </p:nvSpPr>
        <p:spPr/>
        <p:txBody>
          <a:bodyPr/>
          <a:lstStyle/>
          <a:p>
            <a:fld id="{109625AD-B8A1-45BF-BC31-CC8DB39E8F75}" type="datetimeFigureOut">
              <a:rPr lang="en-US" smtClean="0"/>
              <a:t>2/17/2025</a:t>
            </a:fld>
            <a:endParaRPr lang="en-US"/>
          </a:p>
        </p:txBody>
      </p:sp>
      <p:sp>
        <p:nvSpPr>
          <p:cNvPr id="5" name="Footer Placeholder 4">
            <a:extLst>
              <a:ext uri="{FF2B5EF4-FFF2-40B4-BE49-F238E27FC236}">
                <a16:creationId xmlns:a16="http://schemas.microsoft.com/office/drawing/2014/main" id="{FEB3552B-7308-F416-7E73-DAD35C077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F699E-1BC7-99AE-CE8D-B49E7557331F}"/>
              </a:ext>
            </a:extLst>
          </p:cNvPr>
          <p:cNvSpPr>
            <a:spLocks noGrp="1"/>
          </p:cNvSpPr>
          <p:nvPr>
            <p:ph type="sldNum" sz="quarter" idx="12"/>
          </p:nvPr>
        </p:nvSpPr>
        <p:spPr/>
        <p:txBody>
          <a:bodyPr/>
          <a:lstStyle/>
          <a:p>
            <a:fld id="{B025BB4D-21AA-4B12-B092-EDC19ACE7DE1}" type="slidenum">
              <a:rPr lang="en-US" smtClean="0"/>
              <a:t>‹#›</a:t>
            </a:fld>
            <a:endParaRPr lang="en-US"/>
          </a:p>
        </p:txBody>
      </p:sp>
    </p:spTree>
    <p:extLst>
      <p:ext uri="{BB962C8B-B14F-4D97-AF65-F5344CB8AC3E}">
        <p14:creationId xmlns:p14="http://schemas.microsoft.com/office/powerpoint/2010/main" val="329749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E07DCA-47D5-E735-637F-E30CD05FD4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9B5FD5-ED5D-75F6-6A2A-38FED7E7D0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A7593-8783-7187-0C44-40A0C8F7F06C}"/>
              </a:ext>
            </a:extLst>
          </p:cNvPr>
          <p:cNvSpPr>
            <a:spLocks noGrp="1"/>
          </p:cNvSpPr>
          <p:nvPr>
            <p:ph type="dt" sz="half" idx="10"/>
          </p:nvPr>
        </p:nvSpPr>
        <p:spPr/>
        <p:txBody>
          <a:bodyPr/>
          <a:lstStyle/>
          <a:p>
            <a:fld id="{109625AD-B8A1-45BF-BC31-CC8DB39E8F75}" type="datetimeFigureOut">
              <a:rPr lang="en-US" smtClean="0"/>
              <a:t>2/17/2025</a:t>
            </a:fld>
            <a:endParaRPr lang="en-US"/>
          </a:p>
        </p:txBody>
      </p:sp>
      <p:sp>
        <p:nvSpPr>
          <p:cNvPr id="5" name="Footer Placeholder 4">
            <a:extLst>
              <a:ext uri="{FF2B5EF4-FFF2-40B4-BE49-F238E27FC236}">
                <a16:creationId xmlns:a16="http://schemas.microsoft.com/office/drawing/2014/main" id="{E3432841-BBE9-D1B6-BEA9-4A8252EE4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2CCFF-E824-C554-03C3-B2E97E45B4AC}"/>
              </a:ext>
            </a:extLst>
          </p:cNvPr>
          <p:cNvSpPr>
            <a:spLocks noGrp="1"/>
          </p:cNvSpPr>
          <p:nvPr>
            <p:ph type="sldNum" sz="quarter" idx="12"/>
          </p:nvPr>
        </p:nvSpPr>
        <p:spPr/>
        <p:txBody>
          <a:bodyPr/>
          <a:lstStyle/>
          <a:p>
            <a:fld id="{B025BB4D-21AA-4B12-B092-EDC19ACE7DE1}" type="slidenum">
              <a:rPr lang="en-US" smtClean="0"/>
              <a:t>‹#›</a:t>
            </a:fld>
            <a:endParaRPr lang="en-US"/>
          </a:p>
        </p:txBody>
      </p:sp>
    </p:spTree>
    <p:extLst>
      <p:ext uri="{BB962C8B-B14F-4D97-AF65-F5344CB8AC3E}">
        <p14:creationId xmlns:p14="http://schemas.microsoft.com/office/powerpoint/2010/main" val="43780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97AB-78F4-4589-C8D9-1168FB0145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36D4D5-E2B6-EF32-E632-F73F97B0F6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05971-B5FB-7C9E-BEE8-27EA77543499}"/>
              </a:ext>
            </a:extLst>
          </p:cNvPr>
          <p:cNvSpPr>
            <a:spLocks noGrp="1"/>
          </p:cNvSpPr>
          <p:nvPr>
            <p:ph type="dt" sz="half" idx="10"/>
          </p:nvPr>
        </p:nvSpPr>
        <p:spPr/>
        <p:txBody>
          <a:bodyPr/>
          <a:lstStyle/>
          <a:p>
            <a:fld id="{109625AD-B8A1-45BF-BC31-CC8DB39E8F75}" type="datetimeFigureOut">
              <a:rPr lang="en-US" smtClean="0"/>
              <a:t>2/17/2025</a:t>
            </a:fld>
            <a:endParaRPr lang="en-US"/>
          </a:p>
        </p:txBody>
      </p:sp>
      <p:sp>
        <p:nvSpPr>
          <p:cNvPr id="5" name="Footer Placeholder 4">
            <a:extLst>
              <a:ext uri="{FF2B5EF4-FFF2-40B4-BE49-F238E27FC236}">
                <a16:creationId xmlns:a16="http://schemas.microsoft.com/office/drawing/2014/main" id="{FA264F16-F89B-EA7C-D213-49D49006F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9AF24-3363-2077-A6EB-F0E8557C825B}"/>
              </a:ext>
            </a:extLst>
          </p:cNvPr>
          <p:cNvSpPr>
            <a:spLocks noGrp="1"/>
          </p:cNvSpPr>
          <p:nvPr>
            <p:ph type="sldNum" sz="quarter" idx="12"/>
          </p:nvPr>
        </p:nvSpPr>
        <p:spPr/>
        <p:txBody>
          <a:bodyPr/>
          <a:lstStyle/>
          <a:p>
            <a:fld id="{B025BB4D-21AA-4B12-B092-EDC19ACE7DE1}" type="slidenum">
              <a:rPr lang="en-US" smtClean="0"/>
              <a:t>‹#›</a:t>
            </a:fld>
            <a:endParaRPr lang="en-US"/>
          </a:p>
        </p:txBody>
      </p:sp>
    </p:spTree>
    <p:extLst>
      <p:ext uri="{BB962C8B-B14F-4D97-AF65-F5344CB8AC3E}">
        <p14:creationId xmlns:p14="http://schemas.microsoft.com/office/powerpoint/2010/main" val="59763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3211-B454-431A-F8A4-A8C141BD5B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47A09E-5ACF-2E1C-CE42-C089A1E0C6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4F81B8-4F0F-ACB8-6415-383896CBF870}"/>
              </a:ext>
            </a:extLst>
          </p:cNvPr>
          <p:cNvSpPr>
            <a:spLocks noGrp="1"/>
          </p:cNvSpPr>
          <p:nvPr>
            <p:ph type="dt" sz="half" idx="10"/>
          </p:nvPr>
        </p:nvSpPr>
        <p:spPr/>
        <p:txBody>
          <a:bodyPr/>
          <a:lstStyle/>
          <a:p>
            <a:fld id="{109625AD-B8A1-45BF-BC31-CC8DB39E8F75}" type="datetimeFigureOut">
              <a:rPr lang="en-US" smtClean="0"/>
              <a:t>2/17/2025</a:t>
            </a:fld>
            <a:endParaRPr lang="en-US"/>
          </a:p>
        </p:txBody>
      </p:sp>
      <p:sp>
        <p:nvSpPr>
          <p:cNvPr id="5" name="Footer Placeholder 4">
            <a:extLst>
              <a:ext uri="{FF2B5EF4-FFF2-40B4-BE49-F238E27FC236}">
                <a16:creationId xmlns:a16="http://schemas.microsoft.com/office/drawing/2014/main" id="{BD9ECDCF-21F8-EF16-C3E6-BD0300854F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06012-D900-33B9-8A77-2CEA0F9F643B}"/>
              </a:ext>
            </a:extLst>
          </p:cNvPr>
          <p:cNvSpPr>
            <a:spLocks noGrp="1"/>
          </p:cNvSpPr>
          <p:nvPr>
            <p:ph type="sldNum" sz="quarter" idx="12"/>
          </p:nvPr>
        </p:nvSpPr>
        <p:spPr/>
        <p:txBody>
          <a:bodyPr/>
          <a:lstStyle/>
          <a:p>
            <a:fld id="{B025BB4D-21AA-4B12-B092-EDC19ACE7DE1}" type="slidenum">
              <a:rPr lang="en-US" smtClean="0"/>
              <a:t>‹#›</a:t>
            </a:fld>
            <a:endParaRPr lang="en-US"/>
          </a:p>
        </p:txBody>
      </p:sp>
    </p:spTree>
    <p:extLst>
      <p:ext uri="{BB962C8B-B14F-4D97-AF65-F5344CB8AC3E}">
        <p14:creationId xmlns:p14="http://schemas.microsoft.com/office/powerpoint/2010/main" val="150634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5EA64-B262-88F7-2C3C-48E622B633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7970E-47C4-1FCC-C521-7DBDAF5F52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490ACD-C1C7-326A-D0AF-5AB417AE98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565ADF-96F6-E376-9350-D852F0223533}"/>
              </a:ext>
            </a:extLst>
          </p:cNvPr>
          <p:cNvSpPr>
            <a:spLocks noGrp="1"/>
          </p:cNvSpPr>
          <p:nvPr>
            <p:ph type="dt" sz="half" idx="10"/>
          </p:nvPr>
        </p:nvSpPr>
        <p:spPr/>
        <p:txBody>
          <a:bodyPr/>
          <a:lstStyle/>
          <a:p>
            <a:fld id="{109625AD-B8A1-45BF-BC31-CC8DB39E8F75}" type="datetimeFigureOut">
              <a:rPr lang="en-US" smtClean="0"/>
              <a:t>2/17/2025</a:t>
            </a:fld>
            <a:endParaRPr lang="en-US"/>
          </a:p>
        </p:txBody>
      </p:sp>
      <p:sp>
        <p:nvSpPr>
          <p:cNvPr id="6" name="Footer Placeholder 5">
            <a:extLst>
              <a:ext uri="{FF2B5EF4-FFF2-40B4-BE49-F238E27FC236}">
                <a16:creationId xmlns:a16="http://schemas.microsoft.com/office/drawing/2014/main" id="{A6709EEE-1845-4465-715E-B57FBB00D4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14B95B-8C80-D402-7E99-BEA138B8CD33}"/>
              </a:ext>
            </a:extLst>
          </p:cNvPr>
          <p:cNvSpPr>
            <a:spLocks noGrp="1"/>
          </p:cNvSpPr>
          <p:nvPr>
            <p:ph type="sldNum" sz="quarter" idx="12"/>
          </p:nvPr>
        </p:nvSpPr>
        <p:spPr/>
        <p:txBody>
          <a:bodyPr/>
          <a:lstStyle/>
          <a:p>
            <a:fld id="{B025BB4D-21AA-4B12-B092-EDC19ACE7DE1}" type="slidenum">
              <a:rPr lang="en-US" smtClean="0"/>
              <a:t>‹#›</a:t>
            </a:fld>
            <a:endParaRPr lang="en-US"/>
          </a:p>
        </p:txBody>
      </p:sp>
    </p:spTree>
    <p:extLst>
      <p:ext uri="{BB962C8B-B14F-4D97-AF65-F5344CB8AC3E}">
        <p14:creationId xmlns:p14="http://schemas.microsoft.com/office/powerpoint/2010/main" val="227655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F387D-460E-C9F7-4DA9-BF1C6FE227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9488CF-623E-00D7-51D6-92782B8A4F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E39B9-1A39-FB5A-3633-075E7A8A5D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635AC3-68B7-B529-4974-F532FACCEE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0552C1-E047-FD93-D720-7FA7022946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9D704B-7FA6-FC22-BACF-AF3F8C6995CD}"/>
              </a:ext>
            </a:extLst>
          </p:cNvPr>
          <p:cNvSpPr>
            <a:spLocks noGrp="1"/>
          </p:cNvSpPr>
          <p:nvPr>
            <p:ph type="dt" sz="half" idx="10"/>
          </p:nvPr>
        </p:nvSpPr>
        <p:spPr/>
        <p:txBody>
          <a:bodyPr/>
          <a:lstStyle/>
          <a:p>
            <a:fld id="{109625AD-B8A1-45BF-BC31-CC8DB39E8F75}" type="datetimeFigureOut">
              <a:rPr lang="en-US" smtClean="0"/>
              <a:t>2/17/2025</a:t>
            </a:fld>
            <a:endParaRPr lang="en-US"/>
          </a:p>
        </p:txBody>
      </p:sp>
      <p:sp>
        <p:nvSpPr>
          <p:cNvPr id="8" name="Footer Placeholder 7">
            <a:extLst>
              <a:ext uri="{FF2B5EF4-FFF2-40B4-BE49-F238E27FC236}">
                <a16:creationId xmlns:a16="http://schemas.microsoft.com/office/drawing/2014/main" id="{E6A04FA9-900C-CF5D-464A-80D3F94877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C4E8E9-ADBD-6388-7351-6B28946D5760}"/>
              </a:ext>
            </a:extLst>
          </p:cNvPr>
          <p:cNvSpPr>
            <a:spLocks noGrp="1"/>
          </p:cNvSpPr>
          <p:nvPr>
            <p:ph type="sldNum" sz="quarter" idx="12"/>
          </p:nvPr>
        </p:nvSpPr>
        <p:spPr/>
        <p:txBody>
          <a:bodyPr/>
          <a:lstStyle/>
          <a:p>
            <a:fld id="{B025BB4D-21AA-4B12-B092-EDC19ACE7DE1}" type="slidenum">
              <a:rPr lang="en-US" smtClean="0"/>
              <a:t>‹#›</a:t>
            </a:fld>
            <a:endParaRPr lang="en-US"/>
          </a:p>
        </p:txBody>
      </p:sp>
    </p:spTree>
    <p:extLst>
      <p:ext uri="{BB962C8B-B14F-4D97-AF65-F5344CB8AC3E}">
        <p14:creationId xmlns:p14="http://schemas.microsoft.com/office/powerpoint/2010/main" val="83295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06BF-7BBB-0586-E751-E00FB4BA4B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6ABC20-3AA6-367F-F1D9-66953D6F3E9E}"/>
              </a:ext>
            </a:extLst>
          </p:cNvPr>
          <p:cNvSpPr>
            <a:spLocks noGrp="1"/>
          </p:cNvSpPr>
          <p:nvPr>
            <p:ph type="dt" sz="half" idx="10"/>
          </p:nvPr>
        </p:nvSpPr>
        <p:spPr/>
        <p:txBody>
          <a:bodyPr/>
          <a:lstStyle/>
          <a:p>
            <a:fld id="{109625AD-B8A1-45BF-BC31-CC8DB39E8F75}" type="datetimeFigureOut">
              <a:rPr lang="en-US" smtClean="0"/>
              <a:t>2/17/2025</a:t>
            </a:fld>
            <a:endParaRPr lang="en-US"/>
          </a:p>
        </p:txBody>
      </p:sp>
      <p:sp>
        <p:nvSpPr>
          <p:cNvPr id="4" name="Footer Placeholder 3">
            <a:extLst>
              <a:ext uri="{FF2B5EF4-FFF2-40B4-BE49-F238E27FC236}">
                <a16:creationId xmlns:a16="http://schemas.microsoft.com/office/drawing/2014/main" id="{D003A55A-CBA0-6587-B49C-EE71232CDB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0956D1-89A7-3190-7ACC-49F080F07C02}"/>
              </a:ext>
            </a:extLst>
          </p:cNvPr>
          <p:cNvSpPr>
            <a:spLocks noGrp="1"/>
          </p:cNvSpPr>
          <p:nvPr>
            <p:ph type="sldNum" sz="quarter" idx="12"/>
          </p:nvPr>
        </p:nvSpPr>
        <p:spPr/>
        <p:txBody>
          <a:bodyPr/>
          <a:lstStyle/>
          <a:p>
            <a:fld id="{B025BB4D-21AA-4B12-B092-EDC19ACE7DE1}" type="slidenum">
              <a:rPr lang="en-US" smtClean="0"/>
              <a:t>‹#›</a:t>
            </a:fld>
            <a:endParaRPr lang="en-US"/>
          </a:p>
        </p:txBody>
      </p:sp>
    </p:spTree>
    <p:extLst>
      <p:ext uri="{BB962C8B-B14F-4D97-AF65-F5344CB8AC3E}">
        <p14:creationId xmlns:p14="http://schemas.microsoft.com/office/powerpoint/2010/main" val="323025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9DB62F-03D5-9ACF-144C-712C381EF7D5}"/>
              </a:ext>
            </a:extLst>
          </p:cNvPr>
          <p:cNvSpPr>
            <a:spLocks noGrp="1"/>
          </p:cNvSpPr>
          <p:nvPr>
            <p:ph type="dt" sz="half" idx="10"/>
          </p:nvPr>
        </p:nvSpPr>
        <p:spPr/>
        <p:txBody>
          <a:bodyPr/>
          <a:lstStyle/>
          <a:p>
            <a:fld id="{109625AD-B8A1-45BF-BC31-CC8DB39E8F75}" type="datetimeFigureOut">
              <a:rPr lang="en-US" smtClean="0"/>
              <a:t>2/17/2025</a:t>
            </a:fld>
            <a:endParaRPr lang="en-US"/>
          </a:p>
        </p:txBody>
      </p:sp>
      <p:sp>
        <p:nvSpPr>
          <p:cNvPr id="3" name="Footer Placeholder 2">
            <a:extLst>
              <a:ext uri="{FF2B5EF4-FFF2-40B4-BE49-F238E27FC236}">
                <a16:creationId xmlns:a16="http://schemas.microsoft.com/office/drawing/2014/main" id="{4C158857-A771-6A6C-936A-80D9ECFEC0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9E1B99-3E80-18D7-7873-EBB28489B96D}"/>
              </a:ext>
            </a:extLst>
          </p:cNvPr>
          <p:cNvSpPr>
            <a:spLocks noGrp="1"/>
          </p:cNvSpPr>
          <p:nvPr>
            <p:ph type="sldNum" sz="quarter" idx="12"/>
          </p:nvPr>
        </p:nvSpPr>
        <p:spPr/>
        <p:txBody>
          <a:bodyPr/>
          <a:lstStyle/>
          <a:p>
            <a:fld id="{B025BB4D-21AA-4B12-B092-EDC19ACE7DE1}" type="slidenum">
              <a:rPr lang="en-US" smtClean="0"/>
              <a:t>‹#›</a:t>
            </a:fld>
            <a:endParaRPr lang="en-US"/>
          </a:p>
        </p:txBody>
      </p:sp>
    </p:spTree>
    <p:extLst>
      <p:ext uri="{BB962C8B-B14F-4D97-AF65-F5344CB8AC3E}">
        <p14:creationId xmlns:p14="http://schemas.microsoft.com/office/powerpoint/2010/main" val="20449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91862-A4F9-F500-421B-2CADC518E5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D3D9ED-DB76-B18E-3626-83D85781EF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A8E8FF-C5EE-4347-3612-0007F812E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4BC8A-F566-3918-F6C3-ACEF857512CB}"/>
              </a:ext>
            </a:extLst>
          </p:cNvPr>
          <p:cNvSpPr>
            <a:spLocks noGrp="1"/>
          </p:cNvSpPr>
          <p:nvPr>
            <p:ph type="dt" sz="half" idx="10"/>
          </p:nvPr>
        </p:nvSpPr>
        <p:spPr/>
        <p:txBody>
          <a:bodyPr/>
          <a:lstStyle/>
          <a:p>
            <a:fld id="{109625AD-B8A1-45BF-BC31-CC8DB39E8F75}" type="datetimeFigureOut">
              <a:rPr lang="en-US" smtClean="0"/>
              <a:t>2/17/2025</a:t>
            </a:fld>
            <a:endParaRPr lang="en-US"/>
          </a:p>
        </p:txBody>
      </p:sp>
      <p:sp>
        <p:nvSpPr>
          <p:cNvPr id="6" name="Footer Placeholder 5">
            <a:extLst>
              <a:ext uri="{FF2B5EF4-FFF2-40B4-BE49-F238E27FC236}">
                <a16:creationId xmlns:a16="http://schemas.microsoft.com/office/drawing/2014/main" id="{A46A2107-5AB2-76E8-2C9B-D94F2C782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26F55-F83C-C72E-4977-B9DA88321316}"/>
              </a:ext>
            </a:extLst>
          </p:cNvPr>
          <p:cNvSpPr>
            <a:spLocks noGrp="1"/>
          </p:cNvSpPr>
          <p:nvPr>
            <p:ph type="sldNum" sz="quarter" idx="12"/>
          </p:nvPr>
        </p:nvSpPr>
        <p:spPr/>
        <p:txBody>
          <a:bodyPr/>
          <a:lstStyle/>
          <a:p>
            <a:fld id="{B025BB4D-21AA-4B12-B092-EDC19ACE7DE1}" type="slidenum">
              <a:rPr lang="en-US" smtClean="0"/>
              <a:t>‹#›</a:t>
            </a:fld>
            <a:endParaRPr lang="en-US"/>
          </a:p>
        </p:txBody>
      </p:sp>
    </p:spTree>
    <p:extLst>
      <p:ext uri="{BB962C8B-B14F-4D97-AF65-F5344CB8AC3E}">
        <p14:creationId xmlns:p14="http://schemas.microsoft.com/office/powerpoint/2010/main" val="129912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759A-43C1-AFFF-0738-11453C83E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C3613D-0F73-6291-468A-985DEE14D3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826483-1AF9-9411-1286-22196A741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7585F-5388-249B-7802-75F6765D7D1F}"/>
              </a:ext>
            </a:extLst>
          </p:cNvPr>
          <p:cNvSpPr>
            <a:spLocks noGrp="1"/>
          </p:cNvSpPr>
          <p:nvPr>
            <p:ph type="dt" sz="half" idx="10"/>
          </p:nvPr>
        </p:nvSpPr>
        <p:spPr/>
        <p:txBody>
          <a:bodyPr/>
          <a:lstStyle/>
          <a:p>
            <a:fld id="{109625AD-B8A1-45BF-BC31-CC8DB39E8F75}" type="datetimeFigureOut">
              <a:rPr lang="en-US" smtClean="0"/>
              <a:t>2/17/2025</a:t>
            </a:fld>
            <a:endParaRPr lang="en-US"/>
          </a:p>
        </p:txBody>
      </p:sp>
      <p:sp>
        <p:nvSpPr>
          <p:cNvPr id="6" name="Footer Placeholder 5">
            <a:extLst>
              <a:ext uri="{FF2B5EF4-FFF2-40B4-BE49-F238E27FC236}">
                <a16:creationId xmlns:a16="http://schemas.microsoft.com/office/drawing/2014/main" id="{22420DA9-8296-BB09-621B-2899A1F112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FFA77-DE21-877F-1F7C-ABBBF481E570}"/>
              </a:ext>
            </a:extLst>
          </p:cNvPr>
          <p:cNvSpPr>
            <a:spLocks noGrp="1"/>
          </p:cNvSpPr>
          <p:nvPr>
            <p:ph type="sldNum" sz="quarter" idx="12"/>
          </p:nvPr>
        </p:nvSpPr>
        <p:spPr/>
        <p:txBody>
          <a:bodyPr/>
          <a:lstStyle/>
          <a:p>
            <a:fld id="{B025BB4D-21AA-4B12-B092-EDC19ACE7DE1}" type="slidenum">
              <a:rPr lang="en-US" smtClean="0"/>
              <a:t>‹#›</a:t>
            </a:fld>
            <a:endParaRPr lang="en-US"/>
          </a:p>
        </p:txBody>
      </p:sp>
    </p:spTree>
    <p:extLst>
      <p:ext uri="{BB962C8B-B14F-4D97-AF65-F5344CB8AC3E}">
        <p14:creationId xmlns:p14="http://schemas.microsoft.com/office/powerpoint/2010/main" val="259967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9BAF6E-33BB-1EEA-131C-0C62AD1895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73068D-75CD-3F8F-32B4-9769C6A43C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BA29F-DADB-AFC8-ADBD-74464E444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9625AD-B8A1-45BF-BC31-CC8DB39E8F75}" type="datetimeFigureOut">
              <a:rPr lang="en-US" smtClean="0"/>
              <a:t>2/17/2025</a:t>
            </a:fld>
            <a:endParaRPr lang="en-US"/>
          </a:p>
        </p:txBody>
      </p:sp>
      <p:sp>
        <p:nvSpPr>
          <p:cNvPr id="5" name="Footer Placeholder 4">
            <a:extLst>
              <a:ext uri="{FF2B5EF4-FFF2-40B4-BE49-F238E27FC236}">
                <a16:creationId xmlns:a16="http://schemas.microsoft.com/office/drawing/2014/main" id="{12926D95-72BA-9340-7B10-A3B09E761B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1C9A793-D411-8838-B845-E7FEAFECE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25BB4D-21AA-4B12-B092-EDC19ACE7DE1}" type="slidenum">
              <a:rPr lang="en-US" smtClean="0"/>
              <a:t>‹#›</a:t>
            </a:fld>
            <a:endParaRPr lang="en-US"/>
          </a:p>
        </p:txBody>
      </p:sp>
    </p:spTree>
    <p:extLst>
      <p:ext uri="{BB962C8B-B14F-4D97-AF65-F5344CB8AC3E}">
        <p14:creationId xmlns:p14="http://schemas.microsoft.com/office/powerpoint/2010/main" val="275458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maps.app.goo.gl/6FvZzVrT8UTDs2FA8" TargetMode="External"/><Relationship Id="rId4" Type="http://schemas.openxmlformats.org/officeDocument/2006/relationships/hyperlink" Target="https://data.wvgis.wvu.edu/pub/Clearinghouse/hazards/BldgPhotos/50-08-0040-0039-0000_218_1.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mapwv.gov/assessment/Detail/?PID=50080040003900000000"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apwv.gov/svrs/?extent=-9176210.7276%2C4564796.3531%2C-9176111.4491%2C4564849.874%2C10210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ata.wvgis.wvu.edu/pub/RA/_resources/USACE/Wayne_County_Section_202_NonStructuralProject_2006_O&amp;M_Manual.pdf#page=10" TargetMode="External"/><Relationship Id="rId2" Type="http://schemas.openxmlformats.org/officeDocument/2006/relationships/hyperlink" Target="https://data.wvgis.wvu.edu/pub/RA/_resources/USACE/Wayne_County_Section_202_NonStructuralProject_2006_O&amp;M_Manual.pdf" TargetMode="External"/><Relationship Id="rId1" Type="http://schemas.openxmlformats.org/officeDocument/2006/relationships/slideLayout" Target="../slideLayouts/slideLayout1.xml"/><Relationship Id="rId6" Type="http://schemas.openxmlformats.org/officeDocument/2006/relationships/hyperlink" Target="http://www.waynecountywv.us/IDXSearch/Image.aspx?control=317868" TargetMode="External"/><Relationship Id="rId5" Type="http://schemas.openxmlformats.org/officeDocument/2006/relationships/hyperlink" Target="https://data.wvgis.wvu.edu/pub/RA/_resources/USACE/Wayne_County_Section_202_NonStructuralProject_2006_O&amp;M_Manual.pdf#page=141" TargetMode="External"/><Relationship Id="rId4" Type="http://schemas.openxmlformats.org/officeDocument/2006/relationships/hyperlink" Target="http://www.waynecountywv.us/IDXSearch/Image.aspx?control=7674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waynecountywv.us/IDXSearch/Image.aspx?control=317868" TargetMode="External"/><Relationship Id="rId7" Type="http://schemas.openxmlformats.org/officeDocument/2006/relationships/hyperlink" Target="https://www.mapwv.gov/flood/map/?wkid=102100&amp;x=-9176162&amp;y=4564827&amp;l=14&amp;v=2" TargetMode="External"/><Relationship Id="rId2" Type="http://schemas.openxmlformats.org/officeDocument/2006/relationships/hyperlink" Target="http://www.waynecountywv.us/IDXSearch/Image.aspx?control=76748" TargetMode="External"/><Relationship Id="rId1" Type="http://schemas.openxmlformats.org/officeDocument/2006/relationships/slideLayout" Target="../slideLayouts/slideLayout2.xml"/><Relationship Id="rId6" Type="http://schemas.openxmlformats.org/officeDocument/2006/relationships/hyperlink" Target="https://data.wvgis.wvu.edu/pub/RA/_resources/USACE/Wayne_County_Section_202_NonStructuralProject_2006_O&amp;M_Manual.pdf#page=71" TargetMode="External"/><Relationship Id="rId5" Type="http://schemas.openxmlformats.org/officeDocument/2006/relationships/hyperlink" Target="https://data.wvgis.wvu.edu/pub/RA/_resources/USACE/Wayne_County_Section_202_NonStructuralProject_2006_O&amp;M_Manual.pdf#page=69"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waynecountywv.us/IDXSearch/Image.aspx?control=76748"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mapwv.gov/flood/map/?wkid=102100&amp;x=-9176162&amp;y=4564827&amp;l=14&amp;v=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waynecountywv.us/IDXSearch/Default.aspx"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data.wvgis.wvu.edu/pub/RA/_resources/USACE/Wayne_County_Section_202_NonStructuralProject_2006_O&amp;M_Manual.pdf#page=141"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aynecountywv.us/IDXSearch/Image.aspx?control=317868"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maps.app.goo.gl/prcPnQx4X74QVodd9"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hyperlink" Target="https://maps.app.goo.gl/fq5fAVEfrSQbCJ9WA" TargetMode="External"/><Relationship Id="rId3" Type="http://schemas.openxmlformats.org/officeDocument/2006/relationships/image" Target="../media/image3.png"/><Relationship Id="rId7" Type="http://schemas.openxmlformats.org/officeDocument/2006/relationships/hyperlink" Target="https://data.wvgis.wvu.edu/pub/Clearinghouse/hazards/BldgPhotos/50-08-0040-0039-0000_218_2.jpg" TargetMode="External"/><Relationship Id="rId12" Type="http://schemas.openxmlformats.org/officeDocument/2006/relationships/hyperlink" Target="https://data.wvgis.wvu.edu/pub/RA/_resources/USACE/Wayne_County_Section_202_NonStructuralProject_2006_O&amp;M_Manual.pdf#page=71"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data.wvgis.wvu.edu/pub/Clearinghouse/hazards/BldgPhotos/50-08-0040-0039-0000_218_1.jpg" TargetMode="External"/><Relationship Id="rId11" Type="http://schemas.openxmlformats.org/officeDocument/2006/relationships/hyperlink" Target="https://data.wvgis.wvu.edu/pub/RA/_resources/USACE/Wayne_County_Section_202_NonStructuralProject_2006_O&amp;M_Manual.pdf#page=69" TargetMode="External"/><Relationship Id="rId5" Type="http://schemas.openxmlformats.org/officeDocument/2006/relationships/image" Target="../media/image2.png"/><Relationship Id="rId10" Type="http://schemas.openxmlformats.org/officeDocument/2006/relationships/hyperlink" Target="https://maps.app.goo.gl/6FvZzVrT8UTDs2FA8" TargetMode="External"/><Relationship Id="rId4" Type="http://schemas.openxmlformats.org/officeDocument/2006/relationships/image" Target="../media/image1.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mapwv.gov/flood/map/?wkid=102100&amp;x=-9176162&amp;y=4564827&amp;l=14&amp;v=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15BFF9-5BA5-035E-379B-227024263DEA}"/>
              </a:ext>
            </a:extLst>
          </p:cNvPr>
          <p:cNvSpPr txBox="1"/>
          <p:nvPr/>
        </p:nvSpPr>
        <p:spPr>
          <a:xfrm>
            <a:off x="1722129" y="763470"/>
            <a:ext cx="9456516" cy="461665"/>
          </a:xfrm>
          <a:prstGeom prst="rect">
            <a:avLst/>
          </a:prstGeom>
          <a:noFill/>
        </p:spPr>
        <p:txBody>
          <a:bodyPr wrap="square" rtlCol="0">
            <a:spAutoFit/>
          </a:bodyPr>
          <a:lstStyle/>
          <a:p>
            <a:r>
              <a:rPr lang="en-US" sz="2400" b="1" dirty="0">
                <a:solidFill>
                  <a:srgbClr val="C00000"/>
                </a:solidFill>
              </a:rPr>
              <a:t>USACE TRACTS 524FP (Parcel 50-08-0040-0039-0000) </a:t>
            </a:r>
          </a:p>
        </p:txBody>
      </p:sp>
      <p:sp>
        <p:nvSpPr>
          <p:cNvPr id="5" name="TextBox 4">
            <a:extLst>
              <a:ext uri="{FF2B5EF4-FFF2-40B4-BE49-F238E27FC236}">
                <a16:creationId xmlns:a16="http://schemas.microsoft.com/office/drawing/2014/main" id="{F652FD8B-27AE-86C5-9482-397131D6FC18}"/>
              </a:ext>
            </a:extLst>
          </p:cNvPr>
          <p:cNvSpPr txBox="1"/>
          <p:nvPr/>
        </p:nvSpPr>
        <p:spPr>
          <a:xfrm>
            <a:off x="3294081" y="1170714"/>
            <a:ext cx="6094070" cy="369332"/>
          </a:xfrm>
          <a:prstGeom prst="rect">
            <a:avLst/>
          </a:prstGeom>
          <a:noFill/>
        </p:spPr>
        <p:txBody>
          <a:bodyPr wrap="square">
            <a:spAutoFit/>
          </a:bodyPr>
          <a:lstStyle/>
          <a:p>
            <a:r>
              <a:rPr lang="en-US" dirty="0"/>
              <a:t>248 JENNIES CREEK RD, KERMIT, WV, 25674</a:t>
            </a:r>
          </a:p>
        </p:txBody>
      </p:sp>
      <p:sp>
        <p:nvSpPr>
          <p:cNvPr id="8" name="TextBox 7">
            <a:extLst>
              <a:ext uri="{FF2B5EF4-FFF2-40B4-BE49-F238E27FC236}">
                <a16:creationId xmlns:a16="http://schemas.microsoft.com/office/drawing/2014/main" id="{F090C37B-BB4D-8A11-F9B5-3DCA1D1198FB}"/>
              </a:ext>
            </a:extLst>
          </p:cNvPr>
          <p:cNvSpPr txBox="1"/>
          <p:nvPr/>
        </p:nvSpPr>
        <p:spPr>
          <a:xfrm>
            <a:off x="859633" y="248743"/>
            <a:ext cx="11415251" cy="646331"/>
          </a:xfrm>
          <a:prstGeom prst="rect">
            <a:avLst/>
          </a:prstGeom>
          <a:noFill/>
        </p:spPr>
        <p:txBody>
          <a:bodyPr wrap="square" rtlCol="0">
            <a:spAutoFit/>
          </a:bodyPr>
          <a:lstStyle/>
          <a:p>
            <a:r>
              <a:rPr lang="en-US" sz="3600" b="1" dirty="0"/>
              <a:t>Wayne County Section 202 Non-Structural Project</a:t>
            </a:r>
          </a:p>
        </p:txBody>
      </p:sp>
      <p:sp>
        <p:nvSpPr>
          <p:cNvPr id="11" name="TextBox 10">
            <a:extLst>
              <a:ext uri="{FF2B5EF4-FFF2-40B4-BE49-F238E27FC236}">
                <a16:creationId xmlns:a16="http://schemas.microsoft.com/office/drawing/2014/main" id="{0486BB0F-D12F-379A-45AD-00110C4168DD}"/>
              </a:ext>
            </a:extLst>
          </p:cNvPr>
          <p:cNvSpPr txBox="1"/>
          <p:nvPr/>
        </p:nvSpPr>
        <p:spPr>
          <a:xfrm>
            <a:off x="216310" y="1584607"/>
            <a:ext cx="11415251" cy="2585323"/>
          </a:xfrm>
          <a:prstGeom prst="rect">
            <a:avLst/>
          </a:prstGeom>
          <a:solidFill>
            <a:schemeClr val="accent2">
              <a:lumMod val="20000"/>
              <a:lumOff val="80000"/>
            </a:schemeClr>
          </a:solidFill>
        </p:spPr>
        <p:txBody>
          <a:bodyPr wrap="square" rtlCol="0">
            <a:spAutoFit/>
          </a:bodyPr>
          <a:lstStyle/>
          <a:p>
            <a:r>
              <a:rPr lang="en-US" dirty="0"/>
              <a:t>The original structure 524FP was floodproofed in 1991 and elevated 10.2 feet for the owners Curtis and Christin Marcum in 1999.  The structure was then sold in 2015 to James and Maxine Dingess who modified the floodproofed structure from two stories to one story.  </a:t>
            </a:r>
          </a:p>
          <a:p>
            <a:endParaRPr lang="en-US" dirty="0"/>
          </a:p>
          <a:p>
            <a:r>
              <a:rPr lang="en-US" b="1" u="sng" dirty="0">
                <a:solidFill>
                  <a:srgbClr val="C00000"/>
                </a:solidFill>
              </a:rPr>
              <a:t>QUESTIONS:</a:t>
            </a:r>
            <a:endParaRPr lang="en-US" b="1" dirty="0">
              <a:solidFill>
                <a:srgbClr val="C00000"/>
              </a:solidFill>
            </a:endParaRPr>
          </a:p>
          <a:p>
            <a:pPr marL="342900" indent="-342900">
              <a:buFont typeface="+mj-lt"/>
              <a:buAutoNum type="arabicParenR"/>
            </a:pPr>
            <a:r>
              <a:rPr lang="en-US" dirty="0"/>
              <a:t>Is the modified Section 202 structure Tract 524FP at 248 Jennies Creek Road a </a:t>
            </a:r>
            <a:r>
              <a:rPr lang="en-US" b="1" dirty="0"/>
              <a:t>habitable </a:t>
            </a:r>
            <a:r>
              <a:rPr lang="en-US" dirty="0"/>
              <a:t>structure?  </a:t>
            </a:r>
            <a:br>
              <a:rPr lang="en-US" dirty="0"/>
            </a:br>
            <a:endParaRPr lang="en-US" dirty="0"/>
          </a:p>
          <a:p>
            <a:pPr marL="342900" indent="-342900">
              <a:buFont typeface="+mj-lt"/>
              <a:buAutoNum type="arabicParenR"/>
            </a:pPr>
            <a:r>
              <a:rPr lang="en-US" dirty="0"/>
              <a:t>Should the </a:t>
            </a:r>
            <a:r>
              <a:rPr lang="en-US" b="1" dirty="0"/>
              <a:t>Floodproofing Agreement </a:t>
            </a:r>
            <a:r>
              <a:rPr lang="en-US" dirty="0"/>
              <a:t>have been recorded again in 2015 when the original floodproofing owner MARCUM sold the property to the new owner DINGESS? </a:t>
            </a:r>
          </a:p>
        </p:txBody>
      </p:sp>
      <p:pic>
        <p:nvPicPr>
          <p:cNvPr id="12" name="Picture 11">
            <a:extLst>
              <a:ext uri="{FF2B5EF4-FFF2-40B4-BE49-F238E27FC236}">
                <a16:creationId xmlns:a16="http://schemas.microsoft.com/office/drawing/2014/main" id="{BCAD29FD-901A-4244-F69B-EC03B55C0BF8}"/>
              </a:ext>
            </a:extLst>
          </p:cNvPr>
          <p:cNvPicPr>
            <a:picLocks noChangeAspect="1"/>
          </p:cNvPicPr>
          <p:nvPr/>
        </p:nvPicPr>
        <p:blipFill>
          <a:blip r:embed="rId2"/>
          <a:stretch>
            <a:fillRect/>
          </a:stretch>
        </p:blipFill>
        <p:spPr>
          <a:xfrm>
            <a:off x="6830282" y="4736352"/>
            <a:ext cx="3784102" cy="1657843"/>
          </a:xfrm>
          <a:prstGeom prst="rect">
            <a:avLst/>
          </a:prstGeom>
        </p:spPr>
      </p:pic>
      <p:pic>
        <p:nvPicPr>
          <p:cNvPr id="13" name="Picture 12">
            <a:extLst>
              <a:ext uri="{FF2B5EF4-FFF2-40B4-BE49-F238E27FC236}">
                <a16:creationId xmlns:a16="http://schemas.microsoft.com/office/drawing/2014/main" id="{0416D294-F04D-F7BA-E991-399BC80C3570}"/>
              </a:ext>
            </a:extLst>
          </p:cNvPr>
          <p:cNvPicPr>
            <a:picLocks noChangeAspect="1"/>
          </p:cNvPicPr>
          <p:nvPr/>
        </p:nvPicPr>
        <p:blipFill>
          <a:blip r:embed="rId3"/>
          <a:stretch>
            <a:fillRect/>
          </a:stretch>
        </p:blipFill>
        <p:spPr>
          <a:xfrm>
            <a:off x="547469" y="4683291"/>
            <a:ext cx="3727402" cy="2081574"/>
          </a:xfrm>
          <a:prstGeom prst="rect">
            <a:avLst/>
          </a:prstGeom>
        </p:spPr>
      </p:pic>
      <p:sp>
        <p:nvSpPr>
          <p:cNvPr id="14" name="TextBox 13">
            <a:extLst>
              <a:ext uri="{FF2B5EF4-FFF2-40B4-BE49-F238E27FC236}">
                <a16:creationId xmlns:a16="http://schemas.microsoft.com/office/drawing/2014/main" id="{C4DA566D-45B4-0C84-ED79-DFD856FF05E2}"/>
              </a:ext>
            </a:extLst>
          </p:cNvPr>
          <p:cNvSpPr txBox="1"/>
          <p:nvPr/>
        </p:nvSpPr>
        <p:spPr>
          <a:xfrm>
            <a:off x="552329" y="4375513"/>
            <a:ext cx="3727402" cy="307777"/>
          </a:xfrm>
          <a:prstGeom prst="rect">
            <a:avLst/>
          </a:prstGeom>
          <a:solidFill>
            <a:schemeClr val="tx2">
              <a:lumMod val="10000"/>
              <a:lumOff val="90000"/>
            </a:schemeClr>
          </a:solidFill>
        </p:spPr>
        <p:txBody>
          <a:bodyPr wrap="square" rtlCol="0">
            <a:spAutoFit/>
          </a:bodyPr>
          <a:lstStyle/>
          <a:p>
            <a:r>
              <a:rPr lang="en-US" sz="1400" dirty="0">
                <a:solidFill>
                  <a:srgbClr val="0000FF"/>
                </a:solidFill>
                <a:hlinkClick r:id="rId4">
                  <a:extLst>
                    <a:ext uri="{A12FA001-AC4F-418D-AE19-62706E023703}">
                      <ahyp:hlinkClr xmlns:ahyp="http://schemas.microsoft.com/office/drawing/2018/hyperlinkcolor" val="tx"/>
                    </a:ext>
                  </a:extLst>
                </a:hlinkClick>
              </a:rPr>
              <a:t>1999 USACE Floodproofed Bldg. </a:t>
            </a:r>
            <a:r>
              <a:rPr lang="en-US" sz="1400" dirty="0"/>
              <a:t>(Tract 524FP) </a:t>
            </a:r>
          </a:p>
        </p:txBody>
      </p:sp>
      <p:sp>
        <p:nvSpPr>
          <p:cNvPr id="15" name="TextBox 14">
            <a:extLst>
              <a:ext uri="{FF2B5EF4-FFF2-40B4-BE49-F238E27FC236}">
                <a16:creationId xmlns:a16="http://schemas.microsoft.com/office/drawing/2014/main" id="{EC2F98B4-128E-49A0-3A6C-841011B0DCE4}"/>
              </a:ext>
            </a:extLst>
          </p:cNvPr>
          <p:cNvSpPr txBox="1"/>
          <p:nvPr/>
        </p:nvSpPr>
        <p:spPr>
          <a:xfrm>
            <a:off x="6830282" y="4428575"/>
            <a:ext cx="3784102" cy="307777"/>
          </a:xfrm>
          <a:prstGeom prst="rect">
            <a:avLst/>
          </a:prstGeom>
          <a:solidFill>
            <a:schemeClr val="accent2">
              <a:lumMod val="20000"/>
              <a:lumOff val="80000"/>
            </a:schemeClr>
          </a:solidFill>
        </p:spPr>
        <p:txBody>
          <a:bodyPr wrap="square" rtlCol="0">
            <a:spAutoFit/>
          </a:bodyPr>
          <a:lstStyle/>
          <a:p>
            <a:r>
              <a:rPr lang="en-US" sz="1400" dirty="0"/>
              <a:t>Structure Modified (</a:t>
            </a:r>
            <a:r>
              <a:rPr lang="en-US" sz="1400" dirty="0">
                <a:solidFill>
                  <a:srgbClr val="0000FF"/>
                </a:solidFill>
                <a:hlinkClick r:id="rId5">
                  <a:extLst>
                    <a:ext uri="{A12FA001-AC4F-418D-AE19-62706E023703}">
                      <ahyp:hlinkClr xmlns:ahyp="http://schemas.microsoft.com/office/drawing/2018/hyperlinkcolor" val="tx"/>
                    </a:ext>
                  </a:extLst>
                </a:hlinkClick>
              </a:rPr>
              <a:t>2023 Google Street View</a:t>
            </a:r>
            <a:r>
              <a:rPr lang="en-US" sz="1400" dirty="0"/>
              <a:t>)</a:t>
            </a:r>
          </a:p>
        </p:txBody>
      </p:sp>
      <p:sp>
        <p:nvSpPr>
          <p:cNvPr id="16" name="Arrow: Down 15">
            <a:extLst>
              <a:ext uri="{FF2B5EF4-FFF2-40B4-BE49-F238E27FC236}">
                <a16:creationId xmlns:a16="http://schemas.microsoft.com/office/drawing/2014/main" id="{B65C9AB5-C887-01E8-AB50-F7863E777863}"/>
              </a:ext>
            </a:extLst>
          </p:cNvPr>
          <p:cNvSpPr/>
          <p:nvPr/>
        </p:nvSpPr>
        <p:spPr>
          <a:xfrm rot="16200000">
            <a:off x="5319252" y="5017753"/>
            <a:ext cx="412955" cy="11405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01F2619-A06A-92BE-F6C1-9C2C26A9F53A}"/>
              </a:ext>
            </a:extLst>
          </p:cNvPr>
          <p:cNvSpPr txBox="1"/>
          <p:nvPr/>
        </p:nvSpPr>
        <p:spPr>
          <a:xfrm>
            <a:off x="7115417" y="6423691"/>
            <a:ext cx="3100298" cy="307777"/>
          </a:xfrm>
          <a:prstGeom prst="rect">
            <a:avLst/>
          </a:prstGeom>
          <a:noFill/>
        </p:spPr>
        <p:txBody>
          <a:bodyPr wrap="square" rtlCol="0">
            <a:spAutoFit/>
          </a:bodyPr>
          <a:lstStyle/>
          <a:p>
            <a:r>
              <a:rPr lang="en-US" sz="1400" i="1" dirty="0">
                <a:solidFill>
                  <a:srgbClr val="C00000"/>
                </a:solidFill>
              </a:rPr>
              <a:t>Structure 524FP Modified to One Story</a:t>
            </a:r>
          </a:p>
        </p:txBody>
      </p:sp>
    </p:spTree>
    <p:extLst>
      <p:ext uri="{BB962C8B-B14F-4D97-AF65-F5344CB8AC3E}">
        <p14:creationId xmlns:p14="http://schemas.microsoft.com/office/powerpoint/2010/main" val="169234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F2B2DB-F7EB-E3BF-8C1E-45F770818093}"/>
              </a:ext>
            </a:extLst>
          </p:cNvPr>
          <p:cNvSpPr txBox="1"/>
          <p:nvPr/>
        </p:nvSpPr>
        <p:spPr>
          <a:xfrm>
            <a:off x="1544723" y="334773"/>
            <a:ext cx="9456516" cy="461665"/>
          </a:xfrm>
          <a:prstGeom prst="rect">
            <a:avLst/>
          </a:prstGeom>
          <a:noFill/>
        </p:spPr>
        <p:txBody>
          <a:bodyPr wrap="square" rtlCol="0">
            <a:spAutoFit/>
          </a:bodyPr>
          <a:lstStyle/>
          <a:p>
            <a:r>
              <a:rPr lang="en-US" sz="2400" b="1" dirty="0">
                <a:solidFill>
                  <a:srgbClr val="C00000"/>
                </a:solidFill>
              </a:rPr>
              <a:t>USACE TRACTS 524FP &amp; 528FP (Parcel 50-08-0040-0039-0000) </a:t>
            </a:r>
          </a:p>
        </p:txBody>
      </p:sp>
      <p:sp>
        <p:nvSpPr>
          <p:cNvPr id="8" name="TextBox 7">
            <a:extLst>
              <a:ext uri="{FF2B5EF4-FFF2-40B4-BE49-F238E27FC236}">
                <a16:creationId xmlns:a16="http://schemas.microsoft.com/office/drawing/2014/main" id="{49F8DC6B-7E86-D6DF-8181-D13CBDE7769C}"/>
              </a:ext>
            </a:extLst>
          </p:cNvPr>
          <p:cNvSpPr txBox="1"/>
          <p:nvPr/>
        </p:nvSpPr>
        <p:spPr>
          <a:xfrm>
            <a:off x="609602" y="763106"/>
            <a:ext cx="1858296" cy="369332"/>
          </a:xfrm>
          <a:prstGeom prst="rect">
            <a:avLst/>
          </a:prstGeom>
          <a:noFill/>
        </p:spPr>
        <p:txBody>
          <a:bodyPr wrap="square">
            <a:spAutoFit/>
          </a:bodyPr>
          <a:lstStyle/>
          <a:p>
            <a:r>
              <a:rPr lang="en-US" sz="1800" b="1" dirty="0">
                <a:solidFill>
                  <a:srgbClr val="C00000"/>
                </a:solidFill>
              </a:rPr>
              <a:t>Building 524FP</a:t>
            </a:r>
            <a:endParaRPr lang="en-US" dirty="0"/>
          </a:p>
        </p:txBody>
      </p:sp>
      <p:sp>
        <p:nvSpPr>
          <p:cNvPr id="9" name="TextBox 8">
            <a:extLst>
              <a:ext uri="{FF2B5EF4-FFF2-40B4-BE49-F238E27FC236}">
                <a16:creationId xmlns:a16="http://schemas.microsoft.com/office/drawing/2014/main" id="{0C5056B6-076E-7FCA-7D97-7B09D1F7EDFA}"/>
              </a:ext>
            </a:extLst>
          </p:cNvPr>
          <p:cNvSpPr txBox="1"/>
          <p:nvPr/>
        </p:nvSpPr>
        <p:spPr>
          <a:xfrm>
            <a:off x="609601" y="1065596"/>
            <a:ext cx="10391637" cy="369332"/>
          </a:xfrm>
          <a:prstGeom prst="rect">
            <a:avLst/>
          </a:prstGeom>
          <a:noFill/>
        </p:spPr>
        <p:txBody>
          <a:bodyPr wrap="square" rtlCol="0">
            <a:spAutoFit/>
          </a:bodyPr>
          <a:lstStyle/>
          <a:p>
            <a:r>
              <a:rPr lang="en-US" b="1" dirty="0">
                <a:solidFill>
                  <a:srgbClr val="0000FF"/>
                </a:solidFill>
                <a:hlinkClick r:id="rId2">
                  <a:extLst>
                    <a:ext uri="{A12FA001-AC4F-418D-AE19-62706E023703}">
                      <ahyp:hlinkClr xmlns:ahyp="http://schemas.microsoft.com/office/drawing/2018/hyperlinkcolor" val="tx"/>
                    </a:ext>
                  </a:extLst>
                </a:hlinkClick>
              </a:rPr>
              <a:t>Assessment record </a:t>
            </a:r>
            <a:r>
              <a:rPr lang="en-US" dirty="0"/>
              <a:t>lists land use as an Auxiliary Structure.  Is this land use designation correct?  </a:t>
            </a:r>
          </a:p>
        </p:txBody>
      </p:sp>
      <p:pic>
        <p:nvPicPr>
          <p:cNvPr id="14" name="Picture 13">
            <a:extLst>
              <a:ext uri="{FF2B5EF4-FFF2-40B4-BE49-F238E27FC236}">
                <a16:creationId xmlns:a16="http://schemas.microsoft.com/office/drawing/2014/main" id="{8AF03B26-8DDF-FAE3-771F-3D463F109629}"/>
              </a:ext>
            </a:extLst>
          </p:cNvPr>
          <p:cNvPicPr>
            <a:picLocks noChangeAspect="1"/>
          </p:cNvPicPr>
          <p:nvPr/>
        </p:nvPicPr>
        <p:blipFill>
          <a:blip r:embed="rId3"/>
          <a:stretch>
            <a:fillRect/>
          </a:stretch>
        </p:blipFill>
        <p:spPr>
          <a:xfrm>
            <a:off x="564134" y="1449967"/>
            <a:ext cx="5224773" cy="3194184"/>
          </a:xfrm>
          <a:prstGeom prst="rect">
            <a:avLst/>
          </a:prstGeom>
          <a:ln>
            <a:solidFill>
              <a:schemeClr val="tx1"/>
            </a:solidFill>
          </a:ln>
        </p:spPr>
      </p:pic>
      <p:pic>
        <p:nvPicPr>
          <p:cNvPr id="5" name="Picture 4">
            <a:extLst>
              <a:ext uri="{FF2B5EF4-FFF2-40B4-BE49-F238E27FC236}">
                <a16:creationId xmlns:a16="http://schemas.microsoft.com/office/drawing/2014/main" id="{05E3CE74-AE23-5190-55D5-AA54F3ABAB72}"/>
              </a:ext>
            </a:extLst>
          </p:cNvPr>
          <p:cNvPicPr>
            <a:picLocks noChangeAspect="1"/>
          </p:cNvPicPr>
          <p:nvPr/>
        </p:nvPicPr>
        <p:blipFill>
          <a:blip r:embed="rId4"/>
          <a:stretch>
            <a:fillRect/>
          </a:stretch>
        </p:blipFill>
        <p:spPr>
          <a:xfrm>
            <a:off x="3549446" y="4079110"/>
            <a:ext cx="8430802" cy="2657846"/>
          </a:xfrm>
          <a:prstGeom prst="rect">
            <a:avLst/>
          </a:prstGeom>
          <a:ln>
            <a:solidFill>
              <a:schemeClr val="tx1"/>
            </a:solidFill>
          </a:ln>
        </p:spPr>
      </p:pic>
    </p:spTree>
    <p:extLst>
      <p:ext uri="{BB962C8B-B14F-4D97-AF65-F5344CB8AC3E}">
        <p14:creationId xmlns:p14="http://schemas.microsoft.com/office/powerpoint/2010/main" val="70100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DEE98-485A-BC17-15E9-E00FA56F290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85C5518-8938-2386-064B-1DDDF359DA00}"/>
              </a:ext>
            </a:extLst>
          </p:cNvPr>
          <p:cNvSpPr txBox="1"/>
          <p:nvPr/>
        </p:nvSpPr>
        <p:spPr>
          <a:xfrm>
            <a:off x="1544723" y="334773"/>
            <a:ext cx="9456516" cy="461665"/>
          </a:xfrm>
          <a:prstGeom prst="rect">
            <a:avLst/>
          </a:prstGeom>
          <a:noFill/>
        </p:spPr>
        <p:txBody>
          <a:bodyPr wrap="square" rtlCol="0">
            <a:spAutoFit/>
          </a:bodyPr>
          <a:lstStyle/>
          <a:p>
            <a:r>
              <a:rPr lang="en-US" sz="2400" b="1" dirty="0">
                <a:solidFill>
                  <a:srgbClr val="C00000"/>
                </a:solidFill>
              </a:rPr>
              <a:t>USACE TRACTS 524FP &amp; 528FP (Parcel 50-08-0040-0039-0000) </a:t>
            </a:r>
          </a:p>
        </p:txBody>
      </p:sp>
      <p:sp>
        <p:nvSpPr>
          <p:cNvPr id="8" name="TextBox 7">
            <a:extLst>
              <a:ext uri="{FF2B5EF4-FFF2-40B4-BE49-F238E27FC236}">
                <a16:creationId xmlns:a16="http://schemas.microsoft.com/office/drawing/2014/main" id="{4BB79BC5-31FD-E191-F98B-A997F5B48EB3}"/>
              </a:ext>
            </a:extLst>
          </p:cNvPr>
          <p:cNvSpPr txBox="1"/>
          <p:nvPr/>
        </p:nvSpPr>
        <p:spPr>
          <a:xfrm>
            <a:off x="884904" y="994401"/>
            <a:ext cx="1858296" cy="369332"/>
          </a:xfrm>
          <a:prstGeom prst="rect">
            <a:avLst/>
          </a:prstGeom>
          <a:noFill/>
        </p:spPr>
        <p:txBody>
          <a:bodyPr wrap="square">
            <a:spAutoFit/>
          </a:bodyPr>
          <a:lstStyle/>
          <a:p>
            <a:r>
              <a:rPr lang="en-US" sz="1800" b="1" dirty="0">
                <a:solidFill>
                  <a:srgbClr val="C00000"/>
                </a:solidFill>
              </a:rPr>
              <a:t>Building 524FP</a:t>
            </a:r>
            <a:endParaRPr lang="en-US" dirty="0"/>
          </a:p>
        </p:txBody>
      </p:sp>
      <p:sp>
        <p:nvSpPr>
          <p:cNvPr id="9" name="TextBox 8">
            <a:extLst>
              <a:ext uri="{FF2B5EF4-FFF2-40B4-BE49-F238E27FC236}">
                <a16:creationId xmlns:a16="http://schemas.microsoft.com/office/drawing/2014/main" id="{BA0AB500-EFB7-FF70-C490-D39D401DD1CD}"/>
              </a:ext>
            </a:extLst>
          </p:cNvPr>
          <p:cNvSpPr txBox="1"/>
          <p:nvPr/>
        </p:nvSpPr>
        <p:spPr>
          <a:xfrm>
            <a:off x="884904" y="1276374"/>
            <a:ext cx="8937522" cy="646331"/>
          </a:xfrm>
          <a:prstGeom prst="rect">
            <a:avLst/>
          </a:prstGeom>
          <a:noFill/>
        </p:spPr>
        <p:txBody>
          <a:bodyPr wrap="square" rtlCol="0">
            <a:spAutoFit/>
          </a:bodyPr>
          <a:lstStyle/>
          <a:p>
            <a:r>
              <a:rPr lang="en-US" dirty="0"/>
              <a:t>County Clerk </a:t>
            </a:r>
            <a:r>
              <a:rPr lang="en-US" dirty="0">
                <a:solidFill>
                  <a:srgbClr val="0000FF"/>
                </a:solidFill>
                <a:hlinkClick r:id="rId2">
                  <a:extLst>
                    <a:ext uri="{A12FA001-AC4F-418D-AE19-62706E023703}">
                      <ahyp:hlinkClr xmlns:ahyp="http://schemas.microsoft.com/office/drawing/2018/hyperlinkcolor" val="tx"/>
                    </a:ext>
                  </a:extLst>
                </a:hlinkClick>
              </a:rPr>
              <a:t>voting records </a:t>
            </a:r>
            <a:r>
              <a:rPr lang="en-US" dirty="0"/>
              <a:t>show a </a:t>
            </a:r>
            <a:r>
              <a:rPr lang="en-US" b="1" dirty="0"/>
              <a:t>Rawleigh Adkins </a:t>
            </a:r>
            <a:r>
              <a:rPr lang="en-US" dirty="0"/>
              <a:t>registered to vote at this address, indicating this is a habitable building.</a:t>
            </a:r>
          </a:p>
        </p:txBody>
      </p:sp>
      <p:pic>
        <p:nvPicPr>
          <p:cNvPr id="3" name="Picture 2">
            <a:extLst>
              <a:ext uri="{FF2B5EF4-FFF2-40B4-BE49-F238E27FC236}">
                <a16:creationId xmlns:a16="http://schemas.microsoft.com/office/drawing/2014/main" id="{BCD39E89-6789-1636-2584-AF7A8A9D4D8C}"/>
              </a:ext>
            </a:extLst>
          </p:cNvPr>
          <p:cNvPicPr>
            <a:picLocks noChangeAspect="1"/>
          </p:cNvPicPr>
          <p:nvPr/>
        </p:nvPicPr>
        <p:blipFill>
          <a:blip r:embed="rId3"/>
          <a:stretch>
            <a:fillRect/>
          </a:stretch>
        </p:blipFill>
        <p:spPr>
          <a:xfrm>
            <a:off x="1238866" y="1922705"/>
            <a:ext cx="5872070" cy="4808228"/>
          </a:xfrm>
          <a:prstGeom prst="rect">
            <a:avLst/>
          </a:prstGeom>
          <a:solidFill>
            <a:schemeClr val="tx1"/>
          </a:solidFill>
          <a:ln>
            <a:solidFill>
              <a:schemeClr val="tx1"/>
            </a:solidFill>
          </a:ln>
        </p:spPr>
      </p:pic>
    </p:spTree>
    <p:extLst>
      <p:ext uri="{BB962C8B-B14F-4D97-AF65-F5344CB8AC3E}">
        <p14:creationId xmlns:p14="http://schemas.microsoft.com/office/powerpoint/2010/main" val="845513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9417D-5FE8-2A02-87F2-2617E1E0D75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41C7135-653A-479B-84FF-57FFE3250485}"/>
              </a:ext>
            </a:extLst>
          </p:cNvPr>
          <p:cNvSpPr txBox="1"/>
          <p:nvPr/>
        </p:nvSpPr>
        <p:spPr>
          <a:xfrm>
            <a:off x="1410928" y="809794"/>
            <a:ext cx="9370142" cy="400110"/>
          </a:xfrm>
          <a:prstGeom prst="rect">
            <a:avLst/>
          </a:prstGeom>
          <a:noFill/>
        </p:spPr>
        <p:txBody>
          <a:bodyPr wrap="square" rtlCol="0">
            <a:spAutoFit/>
          </a:bodyPr>
          <a:lstStyle/>
          <a:p>
            <a:r>
              <a:rPr lang="en-US" sz="2000" b="1" dirty="0">
                <a:solidFill>
                  <a:srgbClr val="C00000"/>
                </a:solidFill>
              </a:rPr>
              <a:t>USACE TRACTS 524FP &amp; 528FP are both located on Parcel 50-08-0040-0039-0000 </a:t>
            </a:r>
          </a:p>
        </p:txBody>
      </p:sp>
      <p:sp>
        <p:nvSpPr>
          <p:cNvPr id="5" name="TextBox 4">
            <a:extLst>
              <a:ext uri="{FF2B5EF4-FFF2-40B4-BE49-F238E27FC236}">
                <a16:creationId xmlns:a16="http://schemas.microsoft.com/office/drawing/2014/main" id="{9E5955D5-814E-68A5-A8F6-39C49C132B97}"/>
              </a:ext>
            </a:extLst>
          </p:cNvPr>
          <p:cNvSpPr txBox="1"/>
          <p:nvPr/>
        </p:nvSpPr>
        <p:spPr>
          <a:xfrm>
            <a:off x="3136764" y="1150121"/>
            <a:ext cx="6094070" cy="369332"/>
          </a:xfrm>
          <a:prstGeom prst="rect">
            <a:avLst/>
          </a:prstGeom>
          <a:noFill/>
        </p:spPr>
        <p:txBody>
          <a:bodyPr wrap="square">
            <a:spAutoFit/>
          </a:bodyPr>
          <a:lstStyle/>
          <a:p>
            <a:r>
              <a:rPr lang="en-US" dirty="0"/>
              <a:t>248 JENNIES CREEK RD, KERMIT, WV, 25674</a:t>
            </a:r>
          </a:p>
        </p:txBody>
      </p:sp>
      <p:sp>
        <p:nvSpPr>
          <p:cNvPr id="6" name="TextBox 5">
            <a:extLst>
              <a:ext uri="{FF2B5EF4-FFF2-40B4-BE49-F238E27FC236}">
                <a16:creationId xmlns:a16="http://schemas.microsoft.com/office/drawing/2014/main" id="{D94405DD-2BAB-1E8D-7B84-69F1124B3665}"/>
              </a:ext>
            </a:extLst>
          </p:cNvPr>
          <p:cNvSpPr txBox="1"/>
          <p:nvPr/>
        </p:nvSpPr>
        <p:spPr>
          <a:xfrm>
            <a:off x="437534" y="3200622"/>
            <a:ext cx="11316929" cy="3231654"/>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sz="2000" dirty="0"/>
              <a:t>USACE Guidelines for inspections of Section 202 Non-Structural Project were set forth in the Project Cooperation Agreement (PCA) signed April 1998 and the O&amp;M manual dated March 2006 established for annual reporting.</a:t>
            </a:r>
            <a:br>
              <a:rPr lang="en-US" sz="2400" dirty="0"/>
            </a:br>
            <a:endParaRPr lang="en-US" dirty="0"/>
          </a:p>
          <a:p>
            <a:pPr marL="742950" lvl="1" indent="-285750">
              <a:buFont typeface="Wingdings" panose="05000000000000000000" pitchFamily="2" charset="2"/>
              <a:buChar char="§"/>
            </a:pPr>
            <a:r>
              <a:rPr lang="en-US" dirty="0"/>
              <a:t> USACE 2006 Nonstructural </a:t>
            </a:r>
            <a:r>
              <a:rPr lang="en-US" dirty="0">
                <a:solidFill>
                  <a:srgbClr val="0000FF"/>
                </a:solidFill>
                <a:hlinkClick r:id="rId2">
                  <a:extLst>
                    <a:ext uri="{A12FA001-AC4F-418D-AE19-62706E023703}">
                      <ahyp:hlinkClr xmlns:ahyp="http://schemas.microsoft.com/office/drawing/2018/hyperlinkcolor" val="tx"/>
                    </a:ext>
                  </a:extLst>
                </a:hlinkClick>
              </a:rPr>
              <a:t>O&amp;M Manual</a:t>
            </a:r>
            <a:r>
              <a:rPr lang="en-US" dirty="0">
                <a:solidFill>
                  <a:srgbClr val="0000FF"/>
                </a:solidFill>
              </a:rPr>
              <a:t> </a:t>
            </a:r>
            <a:r>
              <a:rPr lang="en-US" dirty="0"/>
              <a:t>dated </a:t>
            </a:r>
            <a:r>
              <a:rPr lang="en-US" b="1" dirty="0"/>
              <a:t>March 2006</a:t>
            </a:r>
          </a:p>
          <a:p>
            <a:pPr marL="742950" lvl="1" indent="-285750">
              <a:buFont typeface="Wingdings" panose="05000000000000000000" pitchFamily="2" charset="2"/>
              <a:buChar char="§"/>
            </a:pPr>
            <a:r>
              <a:rPr lang="en-US" dirty="0"/>
              <a:t> </a:t>
            </a:r>
            <a:r>
              <a:rPr lang="en-US" dirty="0">
                <a:solidFill>
                  <a:srgbClr val="0000FF"/>
                </a:solidFill>
                <a:hlinkClick r:id="rId3">
                  <a:extLst>
                    <a:ext uri="{A12FA001-AC4F-418D-AE19-62706E023703}">
                      <ahyp:hlinkClr xmlns:ahyp="http://schemas.microsoft.com/office/drawing/2018/hyperlinkcolor" val="tx"/>
                    </a:ext>
                  </a:extLst>
                </a:hlinkClick>
              </a:rPr>
              <a:t>Project Cooperation Agreement </a:t>
            </a:r>
            <a:r>
              <a:rPr lang="en-US" dirty="0"/>
              <a:t>(PCA) dated </a:t>
            </a:r>
            <a:r>
              <a:rPr lang="en-US" b="1" dirty="0"/>
              <a:t>April 13, 1998</a:t>
            </a:r>
          </a:p>
          <a:p>
            <a:pPr marL="742950" lvl="1" indent="-285750">
              <a:buFont typeface="Wingdings" panose="05000000000000000000" pitchFamily="2" charset="2"/>
              <a:buChar char="§"/>
            </a:pPr>
            <a:r>
              <a:rPr lang="en-US" dirty="0"/>
              <a:t>Recorded </a:t>
            </a:r>
            <a:r>
              <a:rPr lang="en-US" dirty="0">
                <a:solidFill>
                  <a:srgbClr val="0000FF"/>
                </a:solidFill>
                <a:hlinkClick r:id="rId4">
                  <a:extLst>
                    <a:ext uri="{A12FA001-AC4F-418D-AE19-62706E023703}">
                      <ahyp:hlinkClr xmlns:ahyp="http://schemas.microsoft.com/office/drawing/2018/hyperlinkcolor" val="tx"/>
                    </a:ext>
                  </a:extLst>
                </a:hlinkClick>
              </a:rPr>
              <a:t>Floodproofing Agreement </a:t>
            </a:r>
            <a:r>
              <a:rPr lang="en-US" dirty="0"/>
              <a:t>dated </a:t>
            </a:r>
            <a:r>
              <a:rPr lang="en-US" b="1" dirty="0"/>
              <a:t>December 21,1999</a:t>
            </a:r>
            <a:r>
              <a:rPr lang="en-US" dirty="0"/>
              <a:t>, Deed Book 31, Page 265.  Elevation certificate attached to agreement.</a:t>
            </a:r>
          </a:p>
          <a:p>
            <a:pPr marL="742950" lvl="1" indent="-285750">
              <a:buFont typeface="Wingdings" panose="05000000000000000000" pitchFamily="2" charset="2"/>
              <a:buChar char="§"/>
            </a:pPr>
            <a:r>
              <a:rPr lang="en-US" dirty="0"/>
              <a:t>Floodproofing work turned over to County Commission.  </a:t>
            </a:r>
            <a:r>
              <a:rPr lang="en-US" dirty="0">
                <a:solidFill>
                  <a:srgbClr val="0000FF"/>
                </a:solidFill>
                <a:hlinkClick r:id="rId5">
                  <a:extLst>
                    <a:ext uri="{A12FA001-AC4F-418D-AE19-62706E023703}">
                      <ahyp:hlinkClr xmlns:ahyp="http://schemas.microsoft.com/office/drawing/2018/hyperlinkcolor" val="tx"/>
                    </a:ext>
                  </a:extLst>
                </a:hlinkClick>
              </a:rPr>
              <a:t>Letter</a:t>
            </a:r>
            <a:r>
              <a:rPr lang="en-US" dirty="0"/>
              <a:t> dated </a:t>
            </a:r>
            <a:r>
              <a:rPr lang="en-US" b="1" dirty="0"/>
              <a:t>July 12, 2000</a:t>
            </a:r>
            <a:r>
              <a:rPr lang="en-US" dirty="0"/>
              <a:t>.</a:t>
            </a:r>
          </a:p>
          <a:p>
            <a:pPr marL="742950" lvl="1" indent="-285750">
              <a:buFont typeface="Wingdings" panose="05000000000000000000" pitchFamily="2" charset="2"/>
              <a:buChar char="§"/>
            </a:pPr>
            <a:r>
              <a:rPr lang="en-US" dirty="0"/>
              <a:t>Property transferred on </a:t>
            </a:r>
            <a:r>
              <a:rPr lang="en-US" b="1" dirty="0"/>
              <a:t>September 18, 2015</a:t>
            </a:r>
            <a:r>
              <a:rPr lang="en-US" dirty="0"/>
              <a:t>, between Curtis Marcum and James/Maxine Dingess but no Floodproofing Agreement attached to the </a:t>
            </a:r>
            <a:r>
              <a:rPr lang="en-US" dirty="0">
                <a:solidFill>
                  <a:srgbClr val="0000FF"/>
                </a:solidFill>
                <a:hlinkClick r:id="rId6">
                  <a:extLst>
                    <a:ext uri="{A12FA001-AC4F-418D-AE19-62706E023703}">
                      <ahyp:hlinkClr xmlns:ahyp="http://schemas.microsoft.com/office/drawing/2018/hyperlinkcolor" val="tx"/>
                    </a:ext>
                  </a:extLst>
                </a:hlinkClick>
              </a:rPr>
              <a:t>deed</a:t>
            </a:r>
            <a:r>
              <a:rPr lang="en-US" dirty="0"/>
              <a:t>.  </a:t>
            </a:r>
          </a:p>
        </p:txBody>
      </p:sp>
      <p:sp>
        <p:nvSpPr>
          <p:cNvPr id="8" name="TextBox 7">
            <a:extLst>
              <a:ext uri="{FF2B5EF4-FFF2-40B4-BE49-F238E27FC236}">
                <a16:creationId xmlns:a16="http://schemas.microsoft.com/office/drawing/2014/main" id="{5F88DD32-9595-9AD6-74D6-38457C48F8E5}"/>
              </a:ext>
            </a:extLst>
          </p:cNvPr>
          <p:cNvSpPr txBox="1"/>
          <p:nvPr/>
        </p:nvSpPr>
        <p:spPr>
          <a:xfrm>
            <a:off x="859633" y="248743"/>
            <a:ext cx="11415251" cy="646331"/>
          </a:xfrm>
          <a:prstGeom prst="rect">
            <a:avLst/>
          </a:prstGeom>
          <a:noFill/>
        </p:spPr>
        <p:txBody>
          <a:bodyPr wrap="square" rtlCol="0">
            <a:spAutoFit/>
          </a:bodyPr>
          <a:lstStyle/>
          <a:p>
            <a:r>
              <a:rPr lang="en-US" sz="3600" b="1" dirty="0"/>
              <a:t>Wayne County Section 202 Non-Structural Project</a:t>
            </a:r>
          </a:p>
        </p:txBody>
      </p:sp>
      <p:sp>
        <p:nvSpPr>
          <p:cNvPr id="3" name="TextBox 2">
            <a:extLst>
              <a:ext uri="{FF2B5EF4-FFF2-40B4-BE49-F238E27FC236}">
                <a16:creationId xmlns:a16="http://schemas.microsoft.com/office/drawing/2014/main" id="{F8E406CC-9793-3663-0ABD-39EDB5A3B7C4}"/>
              </a:ext>
            </a:extLst>
          </p:cNvPr>
          <p:cNvSpPr txBox="1"/>
          <p:nvPr/>
        </p:nvSpPr>
        <p:spPr>
          <a:xfrm>
            <a:off x="2153266" y="2106893"/>
            <a:ext cx="6656438" cy="646331"/>
          </a:xfrm>
          <a:prstGeom prst="rect">
            <a:avLst/>
          </a:prstGeom>
          <a:solidFill>
            <a:schemeClr val="bg1">
              <a:lumMod val="85000"/>
            </a:schemeClr>
          </a:solidFill>
        </p:spPr>
        <p:txBody>
          <a:bodyPr wrap="square" rtlCol="0">
            <a:spAutoFit/>
          </a:bodyPr>
          <a:lstStyle/>
          <a:p>
            <a:r>
              <a:rPr lang="en-US" sz="3600" b="1" dirty="0"/>
              <a:t>&lt;&lt; Property Parcel Timeline &gt;&gt;</a:t>
            </a:r>
          </a:p>
        </p:txBody>
      </p:sp>
    </p:spTree>
    <p:extLst>
      <p:ext uri="{BB962C8B-B14F-4D97-AF65-F5344CB8AC3E}">
        <p14:creationId xmlns:p14="http://schemas.microsoft.com/office/powerpoint/2010/main" val="120700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98BE1-1E7F-BF01-30FE-68B4BC5FF57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CFE1451-7786-4900-8F64-73B12866FD0C}"/>
              </a:ext>
            </a:extLst>
          </p:cNvPr>
          <p:cNvSpPr txBox="1"/>
          <p:nvPr/>
        </p:nvSpPr>
        <p:spPr>
          <a:xfrm>
            <a:off x="2060179" y="195655"/>
            <a:ext cx="7309963" cy="461665"/>
          </a:xfrm>
          <a:prstGeom prst="rect">
            <a:avLst/>
          </a:prstGeom>
          <a:noFill/>
        </p:spPr>
        <p:txBody>
          <a:bodyPr wrap="square" rtlCol="0">
            <a:spAutoFit/>
          </a:bodyPr>
          <a:lstStyle/>
          <a:p>
            <a:r>
              <a:rPr lang="en-US" sz="2400" b="1" dirty="0">
                <a:solidFill>
                  <a:srgbClr val="C00000"/>
                </a:solidFill>
              </a:rPr>
              <a:t>USACE TRACT 524FP (Parcel 50-08-0040-0039-0000) </a:t>
            </a:r>
          </a:p>
        </p:txBody>
      </p:sp>
      <p:sp>
        <p:nvSpPr>
          <p:cNvPr id="5" name="TextBox 4">
            <a:extLst>
              <a:ext uri="{FF2B5EF4-FFF2-40B4-BE49-F238E27FC236}">
                <a16:creationId xmlns:a16="http://schemas.microsoft.com/office/drawing/2014/main" id="{AEC1D00E-4A67-B0BB-BB28-1988BC9CBEB5}"/>
              </a:ext>
            </a:extLst>
          </p:cNvPr>
          <p:cNvSpPr txBox="1"/>
          <p:nvPr/>
        </p:nvSpPr>
        <p:spPr>
          <a:xfrm>
            <a:off x="7728155" y="848293"/>
            <a:ext cx="3813858" cy="5786199"/>
          </a:xfrm>
          <a:prstGeom prst="rect">
            <a:avLst/>
          </a:prstGeom>
          <a:solidFill>
            <a:schemeClr val="accent2">
              <a:lumMod val="20000"/>
              <a:lumOff val="80000"/>
            </a:schemeClr>
          </a:solidFill>
        </p:spPr>
        <p:txBody>
          <a:bodyPr wrap="square" rtlCol="0">
            <a:spAutoFit/>
          </a:bodyPr>
          <a:lstStyle/>
          <a:p>
            <a:r>
              <a:rPr lang="en-US" sz="1600" dirty="0"/>
              <a:t>Page 4 of Floodproofing Agreement dated 28 September 1999…</a:t>
            </a:r>
          </a:p>
          <a:p>
            <a:pPr marL="342900" indent="-342900">
              <a:buAutoNum type="arabicPeriod" startAt="6"/>
            </a:pPr>
            <a:endParaRPr lang="en-US" sz="1600" dirty="0"/>
          </a:p>
          <a:p>
            <a:pPr marL="342900" indent="-342900">
              <a:buAutoNum type="arabicPeriod" startAt="6"/>
            </a:pPr>
            <a:endParaRPr lang="en-US" sz="1600" dirty="0"/>
          </a:p>
          <a:p>
            <a:pPr marL="342900" indent="-342900">
              <a:buAutoNum type="arabicPeriod" startAt="6"/>
            </a:pPr>
            <a:r>
              <a:rPr lang="en-US" sz="1600" dirty="0"/>
              <a:t>“The Owners, for themselves and their heirs and assigns, hereby covenant and warrant to The County Commission of Wayne County, and to its assigns forever, and agree, that no construction, alteration, or placement of structures of any kind or nature whatsoever on said land shall take place thereof to be used for human habitation, commercial or business purposes is elevated above 619.0 feet mean sea level, the 100-year flood elevation, and that this restriction shall be specifically included in every instrument subsequent hereto conveying title to any interest in said land or structures thereon.”</a:t>
            </a:r>
          </a:p>
          <a:p>
            <a:endParaRPr lang="en-US" dirty="0"/>
          </a:p>
        </p:txBody>
      </p:sp>
      <p:sp>
        <p:nvSpPr>
          <p:cNvPr id="8" name="TextBox 7">
            <a:extLst>
              <a:ext uri="{FF2B5EF4-FFF2-40B4-BE49-F238E27FC236}">
                <a16:creationId xmlns:a16="http://schemas.microsoft.com/office/drawing/2014/main" id="{90CC187D-DC40-9E6D-FADB-EC0C880A261F}"/>
              </a:ext>
            </a:extLst>
          </p:cNvPr>
          <p:cNvSpPr txBox="1"/>
          <p:nvPr/>
        </p:nvSpPr>
        <p:spPr>
          <a:xfrm>
            <a:off x="437400" y="2229314"/>
            <a:ext cx="2900516" cy="1477328"/>
          </a:xfrm>
          <a:prstGeom prst="rect">
            <a:avLst/>
          </a:prstGeom>
          <a:solidFill>
            <a:schemeClr val="bg2"/>
          </a:solidFill>
        </p:spPr>
        <p:txBody>
          <a:bodyPr wrap="square" rtlCol="0">
            <a:spAutoFit/>
          </a:bodyPr>
          <a:lstStyle/>
          <a:p>
            <a:r>
              <a:rPr lang="en-US" dirty="0"/>
              <a:t>Recorded </a:t>
            </a:r>
          </a:p>
          <a:p>
            <a:r>
              <a:rPr lang="en-US" dirty="0">
                <a:solidFill>
                  <a:srgbClr val="0000FF"/>
                </a:solidFill>
                <a:hlinkClick r:id="rId2">
                  <a:extLst>
                    <a:ext uri="{A12FA001-AC4F-418D-AE19-62706E023703}">
                      <ahyp:hlinkClr xmlns:ahyp="http://schemas.microsoft.com/office/drawing/2018/hyperlinkcolor" val="tx"/>
                    </a:ext>
                  </a:extLst>
                </a:hlinkClick>
              </a:rPr>
              <a:t>Floodproofing Agreement </a:t>
            </a:r>
            <a:r>
              <a:rPr lang="en-US" dirty="0"/>
              <a:t>for Tract No. 524FP Wyant County Nonstructural Project in 1999</a:t>
            </a:r>
          </a:p>
        </p:txBody>
      </p:sp>
      <p:sp>
        <p:nvSpPr>
          <p:cNvPr id="9" name="TextBox 8">
            <a:extLst>
              <a:ext uri="{FF2B5EF4-FFF2-40B4-BE49-F238E27FC236}">
                <a16:creationId xmlns:a16="http://schemas.microsoft.com/office/drawing/2014/main" id="{E79FEFBB-9976-20E4-51FD-CCEA2B6541FB}"/>
              </a:ext>
            </a:extLst>
          </p:cNvPr>
          <p:cNvSpPr txBox="1"/>
          <p:nvPr/>
        </p:nvSpPr>
        <p:spPr>
          <a:xfrm>
            <a:off x="437400" y="3981450"/>
            <a:ext cx="2900516" cy="1754326"/>
          </a:xfrm>
          <a:prstGeom prst="rect">
            <a:avLst/>
          </a:prstGeom>
          <a:solidFill>
            <a:schemeClr val="bg2"/>
          </a:solidFill>
        </p:spPr>
        <p:txBody>
          <a:bodyPr wrap="square" rtlCol="0">
            <a:spAutoFit/>
          </a:bodyPr>
          <a:lstStyle/>
          <a:p>
            <a:r>
              <a:rPr lang="en-US" dirty="0"/>
              <a:t>Property was transferred to James and Maxine Dingess in 2005 (</a:t>
            </a:r>
            <a:r>
              <a:rPr lang="en-US" dirty="0">
                <a:solidFill>
                  <a:srgbClr val="0000FF"/>
                </a:solidFill>
                <a:hlinkClick r:id="rId3">
                  <a:extLst>
                    <a:ext uri="{A12FA001-AC4F-418D-AE19-62706E023703}">
                      <ahyp:hlinkClr xmlns:ahyp="http://schemas.microsoft.com/office/drawing/2018/hyperlinkcolor" val="tx"/>
                    </a:ext>
                  </a:extLst>
                </a:hlinkClick>
              </a:rPr>
              <a:t>Deed Book 709, Page 307</a:t>
            </a:r>
            <a:r>
              <a:rPr lang="en-US" dirty="0"/>
              <a:t>) but floodproofing agreement was not attached.</a:t>
            </a:r>
          </a:p>
        </p:txBody>
      </p:sp>
      <p:pic>
        <p:nvPicPr>
          <p:cNvPr id="11" name="Picture 10">
            <a:extLst>
              <a:ext uri="{FF2B5EF4-FFF2-40B4-BE49-F238E27FC236}">
                <a16:creationId xmlns:a16="http://schemas.microsoft.com/office/drawing/2014/main" id="{E411DFA6-C9A5-C33D-F28D-0CA80F690B93}"/>
              </a:ext>
            </a:extLst>
          </p:cNvPr>
          <p:cNvPicPr>
            <a:picLocks noChangeAspect="1"/>
          </p:cNvPicPr>
          <p:nvPr/>
        </p:nvPicPr>
        <p:blipFill>
          <a:blip r:embed="rId4"/>
          <a:stretch>
            <a:fillRect/>
          </a:stretch>
        </p:blipFill>
        <p:spPr>
          <a:xfrm>
            <a:off x="4108849" y="2846898"/>
            <a:ext cx="2848373" cy="2210108"/>
          </a:xfrm>
          <a:prstGeom prst="rect">
            <a:avLst/>
          </a:prstGeom>
        </p:spPr>
      </p:pic>
      <p:sp>
        <p:nvSpPr>
          <p:cNvPr id="13" name="TextBox 12">
            <a:extLst>
              <a:ext uri="{FF2B5EF4-FFF2-40B4-BE49-F238E27FC236}">
                <a16:creationId xmlns:a16="http://schemas.microsoft.com/office/drawing/2014/main" id="{94F554BE-7E31-6B31-8C24-3ECB169005AB}"/>
              </a:ext>
            </a:extLst>
          </p:cNvPr>
          <p:cNvSpPr txBox="1"/>
          <p:nvPr/>
        </p:nvSpPr>
        <p:spPr>
          <a:xfrm>
            <a:off x="4108849" y="2260375"/>
            <a:ext cx="2848373" cy="584775"/>
          </a:xfrm>
          <a:prstGeom prst="rect">
            <a:avLst/>
          </a:prstGeom>
          <a:solidFill>
            <a:schemeClr val="bg2"/>
          </a:solidFill>
        </p:spPr>
        <p:txBody>
          <a:bodyPr wrap="square">
            <a:spAutoFit/>
          </a:bodyPr>
          <a:lstStyle/>
          <a:p>
            <a:pPr algn="ctr"/>
            <a:r>
              <a:rPr lang="en-US" sz="1600" dirty="0">
                <a:solidFill>
                  <a:srgbClr val="0000FF"/>
                </a:solidFill>
                <a:hlinkClick r:id="rId5">
                  <a:extLst>
                    <a:ext uri="{A12FA001-AC4F-418D-AE19-62706E023703}">
                      <ahyp:hlinkClr xmlns:ahyp="http://schemas.microsoft.com/office/drawing/2018/hyperlinkcolor" val="tx"/>
                    </a:ext>
                  </a:extLst>
                </a:hlinkClick>
              </a:rPr>
              <a:t>USACE 2006 Nonstructural O&amp;M Manual (Page 69)</a:t>
            </a:r>
            <a:endParaRPr lang="en-US" sz="1600" dirty="0">
              <a:solidFill>
                <a:srgbClr val="0000FF"/>
              </a:solidFill>
            </a:endParaRPr>
          </a:p>
        </p:txBody>
      </p:sp>
      <p:sp>
        <p:nvSpPr>
          <p:cNvPr id="14" name="TextBox 13">
            <a:extLst>
              <a:ext uri="{FF2B5EF4-FFF2-40B4-BE49-F238E27FC236}">
                <a16:creationId xmlns:a16="http://schemas.microsoft.com/office/drawing/2014/main" id="{C9217C34-0BA2-75DA-B281-67F7EEF27A1E}"/>
              </a:ext>
            </a:extLst>
          </p:cNvPr>
          <p:cNvSpPr txBox="1"/>
          <p:nvPr/>
        </p:nvSpPr>
        <p:spPr>
          <a:xfrm>
            <a:off x="4108849" y="5028006"/>
            <a:ext cx="2848373" cy="276999"/>
          </a:xfrm>
          <a:prstGeom prst="rect">
            <a:avLst/>
          </a:prstGeom>
          <a:solidFill>
            <a:schemeClr val="bg2"/>
          </a:solidFill>
        </p:spPr>
        <p:txBody>
          <a:bodyPr wrap="square">
            <a:spAutoFit/>
          </a:bodyPr>
          <a:lstStyle/>
          <a:p>
            <a:pPr algn="ctr"/>
            <a:r>
              <a:rPr lang="en-US" sz="1200" dirty="0">
                <a:solidFill>
                  <a:srgbClr val="0000FF"/>
                </a:solidFill>
                <a:hlinkClick r:id="rId6">
                  <a:extLst>
                    <a:ext uri="{A12FA001-AC4F-418D-AE19-62706E023703}">
                      <ahyp:hlinkClr xmlns:ahyp="http://schemas.microsoft.com/office/drawing/2018/hyperlinkcolor" val="tx"/>
                    </a:ext>
                  </a:extLst>
                </a:hlinkClick>
              </a:rPr>
              <a:t>Building Pictures in O&amp;M Manual (Pg. 71)</a:t>
            </a:r>
            <a:endParaRPr lang="en-US" sz="1200" dirty="0">
              <a:solidFill>
                <a:srgbClr val="0000FF"/>
              </a:solidFill>
            </a:endParaRPr>
          </a:p>
        </p:txBody>
      </p:sp>
      <p:sp>
        <p:nvSpPr>
          <p:cNvPr id="15" name="TextBox 14">
            <a:extLst>
              <a:ext uri="{FF2B5EF4-FFF2-40B4-BE49-F238E27FC236}">
                <a16:creationId xmlns:a16="http://schemas.microsoft.com/office/drawing/2014/main" id="{A8602353-E988-82BC-62C4-D52C035472BD}"/>
              </a:ext>
            </a:extLst>
          </p:cNvPr>
          <p:cNvSpPr txBox="1"/>
          <p:nvPr/>
        </p:nvSpPr>
        <p:spPr>
          <a:xfrm>
            <a:off x="3048965" y="610058"/>
            <a:ext cx="6094070" cy="369332"/>
          </a:xfrm>
          <a:prstGeom prst="rect">
            <a:avLst/>
          </a:prstGeom>
          <a:noFill/>
        </p:spPr>
        <p:txBody>
          <a:bodyPr wrap="square">
            <a:spAutoFit/>
          </a:bodyPr>
          <a:lstStyle/>
          <a:p>
            <a:r>
              <a:rPr lang="en-US" dirty="0"/>
              <a:t>248 JENNIES CREEK RD, KERMIT, WV, 25674</a:t>
            </a:r>
          </a:p>
        </p:txBody>
      </p:sp>
      <p:sp>
        <p:nvSpPr>
          <p:cNvPr id="2" name="TextBox 1">
            <a:extLst>
              <a:ext uri="{FF2B5EF4-FFF2-40B4-BE49-F238E27FC236}">
                <a16:creationId xmlns:a16="http://schemas.microsoft.com/office/drawing/2014/main" id="{58D49188-DF2C-9F05-33FD-3682CF3C9FCD}"/>
              </a:ext>
            </a:extLst>
          </p:cNvPr>
          <p:cNvSpPr txBox="1"/>
          <p:nvPr/>
        </p:nvSpPr>
        <p:spPr>
          <a:xfrm>
            <a:off x="4463846" y="918724"/>
            <a:ext cx="1838632" cy="369332"/>
          </a:xfrm>
          <a:prstGeom prst="rect">
            <a:avLst/>
          </a:prstGeom>
          <a:noFill/>
        </p:spPr>
        <p:txBody>
          <a:bodyPr wrap="square" rtlCol="0">
            <a:spAutoFit/>
          </a:bodyPr>
          <a:lstStyle/>
          <a:p>
            <a:r>
              <a:rPr lang="en-US" dirty="0">
                <a:solidFill>
                  <a:srgbClr val="0000FF"/>
                </a:solidFill>
                <a:hlinkClick r:id="rId7">
                  <a:extLst>
                    <a:ext uri="{A12FA001-AC4F-418D-AE19-62706E023703}">
                      <ahyp:hlinkClr xmlns:ahyp="http://schemas.microsoft.com/office/drawing/2018/hyperlinkcolor" val="tx"/>
                    </a:ext>
                  </a:extLst>
                </a:hlinkClick>
              </a:rPr>
              <a:t>WV Flood Tool</a:t>
            </a:r>
            <a:endParaRPr lang="en-US" dirty="0">
              <a:solidFill>
                <a:srgbClr val="0000FF"/>
              </a:solidFill>
            </a:endParaRPr>
          </a:p>
        </p:txBody>
      </p:sp>
    </p:spTree>
    <p:extLst>
      <p:ext uri="{BB962C8B-B14F-4D97-AF65-F5344CB8AC3E}">
        <p14:creationId xmlns:p14="http://schemas.microsoft.com/office/powerpoint/2010/main" val="268142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105537-2BD1-3737-5307-3748FA771EFF}"/>
              </a:ext>
            </a:extLst>
          </p:cNvPr>
          <p:cNvPicPr>
            <a:picLocks noChangeAspect="1"/>
          </p:cNvPicPr>
          <p:nvPr/>
        </p:nvPicPr>
        <p:blipFill>
          <a:blip r:embed="rId2"/>
          <a:stretch>
            <a:fillRect/>
          </a:stretch>
        </p:blipFill>
        <p:spPr>
          <a:xfrm>
            <a:off x="922186" y="-127820"/>
            <a:ext cx="10131318" cy="6858000"/>
          </a:xfrm>
          <a:prstGeom prst="rect">
            <a:avLst/>
          </a:prstGeom>
        </p:spPr>
      </p:pic>
      <p:sp>
        <p:nvSpPr>
          <p:cNvPr id="4" name="Speech Bubble: Rectangle 3">
            <a:extLst>
              <a:ext uri="{FF2B5EF4-FFF2-40B4-BE49-F238E27FC236}">
                <a16:creationId xmlns:a16="http://schemas.microsoft.com/office/drawing/2014/main" id="{6BDF0C32-157D-129B-F74E-12B960B53D6E}"/>
              </a:ext>
            </a:extLst>
          </p:cNvPr>
          <p:cNvSpPr/>
          <p:nvPr/>
        </p:nvSpPr>
        <p:spPr>
          <a:xfrm>
            <a:off x="7492181" y="3206529"/>
            <a:ext cx="4591663" cy="1199578"/>
          </a:xfrm>
          <a:prstGeom prst="wedgeRectCallout">
            <a:avLst>
              <a:gd name="adj1" fmla="val -59549"/>
              <a:gd name="adj2" fmla="val 88744"/>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USACE Tract 524FP Building</a:t>
            </a:r>
            <a:br>
              <a:rPr lang="en-US" dirty="0"/>
            </a:br>
            <a:r>
              <a:rPr lang="en-US" dirty="0"/>
              <a:t>Structure elevated 10.2 ft. or 620.2 ft., above the 100-year flood elevation of 619 feet </a:t>
            </a:r>
          </a:p>
        </p:txBody>
      </p:sp>
      <p:sp>
        <p:nvSpPr>
          <p:cNvPr id="5" name="TextBox 4">
            <a:extLst>
              <a:ext uri="{FF2B5EF4-FFF2-40B4-BE49-F238E27FC236}">
                <a16:creationId xmlns:a16="http://schemas.microsoft.com/office/drawing/2014/main" id="{9CE03860-872E-9B0E-8F82-C0235A7A0F8F}"/>
              </a:ext>
            </a:extLst>
          </p:cNvPr>
          <p:cNvSpPr txBox="1"/>
          <p:nvPr/>
        </p:nvSpPr>
        <p:spPr>
          <a:xfrm>
            <a:off x="8613057" y="5476569"/>
            <a:ext cx="3156156" cy="923330"/>
          </a:xfrm>
          <a:prstGeom prst="rect">
            <a:avLst/>
          </a:prstGeom>
          <a:solidFill>
            <a:schemeClr val="bg2"/>
          </a:solidFill>
        </p:spPr>
        <p:txBody>
          <a:bodyPr wrap="square" rtlCol="0">
            <a:spAutoFit/>
          </a:bodyPr>
          <a:lstStyle/>
          <a:p>
            <a:pPr algn="ctr"/>
            <a:r>
              <a:rPr lang="en-US" dirty="0"/>
              <a:t>Elevation Certificate attached to </a:t>
            </a:r>
            <a:r>
              <a:rPr lang="en-US" dirty="0">
                <a:solidFill>
                  <a:srgbClr val="0000FF"/>
                </a:solidFill>
                <a:hlinkClick r:id="rId3">
                  <a:extLst>
                    <a:ext uri="{A12FA001-AC4F-418D-AE19-62706E023703}">
                      <ahyp:hlinkClr xmlns:ahyp="http://schemas.microsoft.com/office/drawing/2018/hyperlinkcolor" val="tx"/>
                    </a:ext>
                  </a:extLst>
                </a:hlinkClick>
              </a:rPr>
              <a:t>Floodproofing Agreement (page 8) </a:t>
            </a:r>
            <a:endParaRPr lang="en-US" dirty="0"/>
          </a:p>
        </p:txBody>
      </p:sp>
      <p:sp>
        <p:nvSpPr>
          <p:cNvPr id="2" name="TextBox 1">
            <a:extLst>
              <a:ext uri="{FF2B5EF4-FFF2-40B4-BE49-F238E27FC236}">
                <a16:creationId xmlns:a16="http://schemas.microsoft.com/office/drawing/2014/main" id="{704CA05C-2DE1-2B45-AB66-80B20782D84D}"/>
              </a:ext>
            </a:extLst>
          </p:cNvPr>
          <p:cNvSpPr txBox="1"/>
          <p:nvPr/>
        </p:nvSpPr>
        <p:spPr>
          <a:xfrm>
            <a:off x="8868696" y="1437801"/>
            <a:ext cx="1838632" cy="369332"/>
          </a:xfrm>
          <a:prstGeom prst="rect">
            <a:avLst/>
          </a:prstGeom>
          <a:noFill/>
        </p:spPr>
        <p:txBody>
          <a:bodyPr wrap="square" rtlCol="0">
            <a:spAutoFit/>
          </a:bodyPr>
          <a:lstStyle/>
          <a:p>
            <a:r>
              <a:rPr lang="en-US" dirty="0">
                <a:solidFill>
                  <a:srgbClr val="0000FF"/>
                </a:solidFill>
                <a:hlinkClick r:id="rId4">
                  <a:extLst>
                    <a:ext uri="{A12FA001-AC4F-418D-AE19-62706E023703}">
                      <ahyp:hlinkClr xmlns:ahyp="http://schemas.microsoft.com/office/drawing/2018/hyperlinkcolor" val="tx"/>
                    </a:ext>
                  </a:extLst>
                </a:hlinkClick>
              </a:rPr>
              <a:t>WV Flood Tool</a:t>
            </a:r>
            <a:endParaRPr lang="en-US" dirty="0">
              <a:solidFill>
                <a:srgbClr val="0000FF"/>
              </a:solidFill>
            </a:endParaRPr>
          </a:p>
        </p:txBody>
      </p:sp>
    </p:spTree>
    <p:extLst>
      <p:ext uri="{BB962C8B-B14F-4D97-AF65-F5344CB8AC3E}">
        <p14:creationId xmlns:p14="http://schemas.microsoft.com/office/powerpoint/2010/main" val="252164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66EF6F-A000-05FA-B213-E50E59FD1D44}"/>
              </a:ext>
            </a:extLst>
          </p:cNvPr>
          <p:cNvPicPr>
            <a:picLocks noChangeAspect="1"/>
          </p:cNvPicPr>
          <p:nvPr/>
        </p:nvPicPr>
        <p:blipFill>
          <a:blip r:embed="rId2"/>
          <a:stretch>
            <a:fillRect/>
          </a:stretch>
        </p:blipFill>
        <p:spPr>
          <a:xfrm>
            <a:off x="0" y="137883"/>
            <a:ext cx="12192000" cy="6582233"/>
          </a:xfrm>
          <a:prstGeom prst="rect">
            <a:avLst/>
          </a:prstGeom>
        </p:spPr>
      </p:pic>
      <p:sp>
        <p:nvSpPr>
          <p:cNvPr id="4" name="TextBox 3">
            <a:extLst>
              <a:ext uri="{FF2B5EF4-FFF2-40B4-BE49-F238E27FC236}">
                <a16:creationId xmlns:a16="http://schemas.microsoft.com/office/drawing/2014/main" id="{E5FAD035-3C4E-86DA-9491-D5BE3A4DB425}"/>
              </a:ext>
            </a:extLst>
          </p:cNvPr>
          <p:cNvSpPr txBox="1"/>
          <p:nvPr/>
        </p:nvSpPr>
        <p:spPr>
          <a:xfrm>
            <a:off x="1917292" y="244626"/>
            <a:ext cx="7207044" cy="646331"/>
          </a:xfrm>
          <a:prstGeom prst="rect">
            <a:avLst/>
          </a:prstGeom>
          <a:solidFill>
            <a:srgbClr val="FFFF00"/>
          </a:solidFill>
          <a:ln>
            <a:solidFill>
              <a:schemeClr val="tx1"/>
            </a:solidFill>
          </a:ln>
        </p:spPr>
        <p:txBody>
          <a:bodyPr wrap="square" rtlCol="0">
            <a:spAutoFit/>
          </a:bodyPr>
          <a:lstStyle/>
          <a:p>
            <a:r>
              <a:rPr lang="en-US" dirty="0">
                <a:solidFill>
                  <a:srgbClr val="FF0000"/>
                </a:solidFill>
              </a:rPr>
              <a:t>All Section 202 Nonstructural Floodproofing Agreements for Mitigated Structures  are located on Waye County’s </a:t>
            </a:r>
            <a:r>
              <a:rPr lang="en-US" dirty="0">
                <a:solidFill>
                  <a:srgbClr val="0000FF"/>
                </a:solidFill>
                <a:hlinkClick r:id="rId3">
                  <a:extLst>
                    <a:ext uri="{A12FA001-AC4F-418D-AE19-62706E023703}">
                      <ahyp:hlinkClr xmlns:ahyp="http://schemas.microsoft.com/office/drawing/2018/hyperlinkcolor" val="tx"/>
                    </a:ext>
                  </a:extLst>
                </a:hlinkClick>
              </a:rPr>
              <a:t>Online Deed System</a:t>
            </a:r>
            <a:endParaRPr lang="en-US" dirty="0">
              <a:solidFill>
                <a:srgbClr val="0000FF"/>
              </a:solidFill>
            </a:endParaRPr>
          </a:p>
        </p:txBody>
      </p:sp>
      <p:sp>
        <p:nvSpPr>
          <p:cNvPr id="6" name="Speech Bubble: Rectangle 5">
            <a:extLst>
              <a:ext uri="{FF2B5EF4-FFF2-40B4-BE49-F238E27FC236}">
                <a16:creationId xmlns:a16="http://schemas.microsoft.com/office/drawing/2014/main" id="{3178047D-8646-5F44-57C0-E7E22E5EE0EB}"/>
              </a:ext>
            </a:extLst>
          </p:cNvPr>
          <p:cNvSpPr/>
          <p:nvPr/>
        </p:nvSpPr>
        <p:spPr>
          <a:xfrm>
            <a:off x="6828504" y="5054994"/>
            <a:ext cx="5068528" cy="1199578"/>
          </a:xfrm>
          <a:prstGeom prst="wedgeRectCallout">
            <a:avLst>
              <a:gd name="adj1" fmla="val -72825"/>
              <a:gd name="adj2" fmla="val 34648"/>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USACE Tract 524FP Building</a:t>
            </a:r>
            <a:br>
              <a:rPr lang="en-US" dirty="0"/>
            </a:br>
            <a:r>
              <a:rPr lang="en-US" dirty="0"/>
              <a:t>Floodproofing Agreement dated 12/21/1999 for structure mitigated for Owners Curtis and Christine Marcum</a:t>
            </a:r>
          </a:p>
        </p:txBody>
      </p:sp>
    </p:spTree>
    <p:extLst>
      <p:ext uri="{BB962C8B-B14F-4D97-AF65-F5344CB8AC3E}">
        <p14:creationId xmlns:p14="http://schemas.microsoft.com/office/powerpoint/2010/main" val="372428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F4BAE-C45F-C049-995F-4CB5B5CDEF1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11BC96C-5364-D011-2AB4-6B1CD50BE95D}"/>
              </a:ext>
            </a:extLst>
          </p:cNvPr>
          <p:cNvSpPr txBox="1"/>
          <p:nvPr/>
        </p:nvSpPr>
        <p:spPr>
          <a:xfrm>
            <a:off x="1544723" y="195655"/>
            <a:ext cx="7540283" cy="461665"/>
          </a:xfrm>
          <a:prstGeom prst="rect">
            <a:avLst/>
          </a:prstGeom>
          <a:noFill/>
        </p:spPr>
        <p:txBody>
          <a:bodyPr wrap="square" rtlCol="0">
            <a:spAutoFit/>
          </a:bodyPr>
          <a:lstStyle/>
          <a:p>
            <a:r>
              <a:rPr lang="en-US" sz="2400" b="1" dirty="0">
                <a:solidFill>
                  <a:srgbClr val="C00000"/>
                </a:solidFill>
              </a:rPr>
              <a:t>USACE TRACTS 524FP (Parcel 50-08-0040-0039-0000) </a:t>
            </a:r>
          </a:p>
        </p:txBody>
      </p:sp>
      <p:pic>
        <p:nvPicPr>
          <p:cNvPr id="4" name="Picture 3">
            <a:extLst>
              <a:ext uri="{FF2B5EF4-FFF2-40B4-BE49-F238E27FC236}">
                <a16:creationId xmlns:a16="http://schemas.microsoft.com/office/drawing/2014/main" id="{DF112B69-F8AC-3618-3F2F-BB873D34444B}"/>
              </a:ext>
            </a:extLst>
          </p:cNvPr>
          <p:cNvPicPr>
            <a:picLocks noChangeAspect="1"/>
          </p:cNvPicPr>
          <p:nvPr/>
        </p:nvPicPr>
        <p:blipFill>
          <a:blip r:embed="rId2"/>
          <a:stretch>
            <a:fillRect/>
          </a:stretch>
        </p:blipFill>
        <p:spPr>
          <a:xfrm>
            <a:off x="546817" y="657320"/>
            <a:ext cx="4314885" cy="6096740"/>
          </a:xfrm>
          <a:prstGeom prst="rect">
            <a:avLst/>
          </a:prstGeom>
          <a:ln>
            <a:solidFill>
              <a:schemeClr val="tx1"/>
            </a:solidFill>
          </a:ln>
        </p:spPr>
      </p:pic>
      <p:sp>
        <p:nvSpPr>
          <p:cNvPr id="5" name="TextBox 4">
            <a:extLst>
              <a:ext uri="{FF2B5EF4-FFF2-40B4-BE49-F238E27FC236}">
                <a16:creationId xmlns:a16="http://schemas.microsoft.com/office/drawing/2014/main" id="{71BD8F93-7B71-E15B-560E-1EADE30B81ED}"/>
              </a:ext>
            </a:extLst>
          </p:cNvPr>
          <p:cNvSpPr txBox="1"/>
          <p:nvPr/>
        </p:nvSpPr>
        <p:spPr>
          <a:xfrm>
            <a:off x="5520605" y="1223493"/>
            <a:ext cx="5480634" cy="1477328"/>
          </a:xfrm>
          <a:prstGeom prst="rect">
            <a:avLst/>
          </a:prstGeom>
          <a:solidFill>
            <a:schemeClr val="accent2">
              <a:lumMod val="20000"/>
              <a:lumOff val="80000"/>
            </a:schemeClr>
          </a:solidFill>
        </p:spPr>
        <p:txBody>
          <a:bodyPr wrap="square" rtlCol="0">
            <a:spAutoFit/>
          </a:bodyPr>
          <a:lstStyle/>
          <a:p>
            <a:r>
              <a:rPr lang="en-US" dirty="0"/>
              <a:t>Letter dated July 12, 2000, from Wayne County Floodproofing Coordinator to President of Wayne County Commission regarding Tract No. 524FP (248 JENNIES CREEK RD, KERMIT, WV, 25674).</a:t>
            </a:r>
          </a:p>
          <a:p>
            <a:endParaRPr lang="en-US" dirty="0"/>
          </a:p>
        </p:txBody>
      </p:sp>
      <p:sp>
        <p:nvSpPr>
          <p:cNvPr id="7" name="TextBox 6">
            <a:extLst>
              <a:ext uri="{FF2B5EF4-FFF2-40B4-BE49-F238E27FC236}">
                <a16:creationId xmlns:a16="http://schemas.microsoft.com/office/drawing/2014/main" id="{8BAB4E21-4C52-13E1-28E6-83197B592DB5}"/>
              </a:ext>
            </a:extLst>
          </p:cNvPr>
          <p:cNvSpPr txBox="1"/>
          <p:nvPr/>
        </p:nvSpPr>
        <p:spPr>
          <a:xfrm>
            <a:off x="5520605" y="2851907"/>
            <a:ext cx="5480634" cy="1477328"/>
          </a:xfrm>
          <a:prstGeom prst="rect">
            <a:avLst/>
          </a:prstGeom>
          <a:solidFill>
            <a:schemeClr val="accent2">
              <a:lumMod val="20000"/>
              <a:lumOff val="80000"/>
            </a:schemeClr>
          </a:solidFill>
        </p:spPr>
        <p:txBody>
          <a:bodyPr wrap="square" rtlCol="0">
            <a:spAutoFit/>
          </a:bodyPr>
          <a:lstStyle/>
          <a:p>
            <a:r>
              <a:rPr lang="en-US" dirty="0"/>
              <a:t>Enclosed with the letter were recorded copies of the </a:t>
            </a:r>
            <a:r>
              <a:rPr lang="en-US" b="1" dirty="0"/>
              <a:t>Floodproofing Agreement </a:t>
            </a:r>
            <a:r>
              <a:rPr lang="en-US" dirty="0"/>
              <a:t>(executed by Curtis Ray Marcum and Christin Marcum on December 21, 1999, in the records of Wayne County in </a:t>
            </a:r>
            <a:r>
              <a:rPr lang="en-US" b="1" dirty="0"/>
              <a:t>Deed Book 31</a:t>
            </a:r>
            <a:r>
              <a:rPr lang="en-US" dirty="0"/>
              <a:t>, </a:t>
            </a:r>
            <a:r>
              <a:rPr lang="en-US" b="1" dirty="0"/>
              <a:t>Page 265</a:t>
            </a:r>
            <a:r>
              <a:rPr lang="en-US" dirty="0"/>
              <a:t>, along with the Elevation Certificate.</a:t>
            </a:r>
          </a:p>
        </p:txBody>
      </p:sp>
      <p:sp>
        <p:nvSpPr>
          <p:cNvPr id="10" name="TextBox 9">
            <a:extLst>
              <a:ext uri="{FF2B5EF4-FFF2-40B4-BE49-F238E27FC236}">
                <a16:creationId xmlns:a16="http://schemas.microsoft.com/office/drawing/2014/main" id="{7436F1FF-B5EC-E903-5250-F538CC8A6C9D}"/>
              </a:ext>
            </a:extLst>
          </p:cNvPr>
          <p:cNvSpPr txBox="1"/>
          <p:nvPr/>
        </p:nvSpPr>
        <p:spPr>
          <a:xfrm>
            <a:off x="5520605" y="4506085"/>
            <a:ext cx="5480634" cy="1754326"/>
          </a:xfrm>
          <a:prstGeom prst="rect">
            <a:avLst/>
          </a:prstGeom>
          <a:solidFill>
            <a:schemeClr val="accent2">
              <a:lumMod val="20000"/>
              <a:lumOff val="80000"/>
            </a:schemeClr>
          </a:solidFill>
        </p:spPr>
        <p:txBody>
          <a:bodyPr wrap="square" rtlCol="0">
            <a:spAutoFit/>
          </a:bodyPr>
          <a:lstStyle/>
          <a:p>
            <a:r>
              <a:rPr lang="en-US" dirty="0"/>
              <a:t>Letter stated that the completed floodproofing of this tract was handed to the Wayne County Commission for operation, maintenance, repair, replacement at not cost to the Government in accordance with the </a:t>
            </a:r>
            <a:r>
              <a:rPr lang="en-US" b="1" dirty="0"/>
              <a:t>Project Cooperation Agreement </a:t>
            </a:r>
            <a:r>
              <a:rPr lang="en-US" dirty="0"/>
              <a:t>and the </a:t>
            </a:r>
            <a:r>
              <a:rPr lang="en-US" b="1" dirty="0"/>
              <a:t>Maintenance Manual</a:t>
            </a:r>
            <a:r>
              <a:rPr lang="en-US" dirty="0"/>
              <a:t>.</a:t>
            </a:r>
          </a:p>
        </p:txBody>
      </p:sp>
      <p:sp>
        <p:nvSpPr>
          <p:cNvPr id="12" name="TextBox 11">
            <a:extLst>
              <a:ext uri="{FF2B5EF4-FFF2-40B4-BE49-F238E27FC236}">
                <a16:creationId xmlns:a16="http://schemas.microsoft.com/office/drawing/2014/main" id="{F91478A6-16A1-E006-B7CE-420102696D40}"/>
              </a:ext>
            </a:extLst>
          </p:cNvPr>
          <p:cNvSpPr txBox="1"/>
          <p:nvPr/>
        </p:nvSpPr>
        <p:spPr>
          <a:xfrm>
            <a:off x="668176" y="632629"/>
            <a:ext cx="4314885" cy="307777"/>
          </a:xfrm>
          <a:prstGeom prst="rect">
            <a:avLst/>
          </a:prstGeom>
          <a:noFill/>
        </p:spPr>
        <p:txBody>
          <a:bodyPr wrap="square">
            <a:spAutoFit/>
          </a:bodyPr>
          <a:lstStyle/>
          <a:p>
            <a:r>
              <a:rPr lang="en-US" sz="1400" dirty="0">
                <a:solidFill>
                  <a:srgbClr val="0000FF"/>
                </a:solidFill>
                <a:hlinkClick r:id="rId3">
                  <a:extLst>
                    <a:ext uri="{A12FA001-AC4F-418D-AE19-62706E023703}">
                      <ahyp:hlinkClr xmlns:ahyp="http://schemas.microsoft.com/office/drawing/2018/hyperlinkcolor" val="tx"/>
                    </a:ext>
                  </a:extLst>
                </a:hlinkClick>
              </a:rPr>
              <a:t>USACE 2006 Nonstructural O&amp;M Manual (Page 141)</a:t>
            </a:r>
            <a:r>
              <a:rPr lang="en-US" sz="1400" dirty="0">
                <a:solidFill>
                  <a:srgbClr val="0000FF"/>
                </a:solidFill>
              </a:rPr>
              <a:t> </a:t>
            </a:r>
            <a:endParaRPr lang="en-US" sz="1400" dirty="0"/>
          </a:p>
        </p:txBody>
      </p:sp>
      <p:sp>
        <p:nvSpPr>
          <p:cNvPr id="2" name="TextBox 1">
            <a:extLst>
              <a:ext uri="{FF2B5EF4-FFF2-40B4-BE49-F238E27FC236}">
                <a16:creationId xmlns:a16="http://schemas.microsoft.com/office/drawing/2014/main" id="{EDF4FB6E-59E6-1E25-3EEB-B6A9EBB490B0}"/>
              </a:ext>
            </a:extLst>
          </p:cNvPr>
          <p:cNvSpPr txBox="1"/>
          <p:nvPr/>
        </p:nvSpPr>
        <p:spPr>
          <a:xfrm>
            <a:off x="5520605" y="765736"/>
            <a:ext cx="5480634" cy="369332"/>
          </a:xfrm>
          <a:prstGeom prst="rect">
            <a:avLst/>
          </a:prstGeom>
          <a:solidFill>
            <a:srgbClr val="FFFF00"/>
          </a:solidFill>
        </p:spPr>
        <p:txBody>
          <a:bodyPr wrap="square" rtlCol="0">
            <a:spAutoFit/>
          </a:bodyPr>
          <a:lstStyle/>
          <a:p>
            <a:r>
              <a:rPr lang="en-US" dirty="0">
                <a:solidFill>
                  <a:srgbClr val="FF0000"/>
                </a:solidFill>
              </a:rPr>
              <a:t>524FP Building Transfer Letter to County Commission</a:t>
            </a:r>
          </a:p>
        </p:txBody>
      </p:sp>
    </p:spTree>
    <p:extLst>
      <p:ext uri="{BB962C8B-B14F-4D97-AF65-F5344CB8AC3E}">
        <p14:creationId xmlns:p14="http://schemas.microsoft.com/office/powerpoint/2010/main" val="232712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C951A6-7CB5-3901-3D21-23B698219B7F}"/>
              </a:ext>
            </a:extLst>
          </p:cNvPr>
          <p:cNvSpPr txBox="1"/>
          <p:nvPr/>
        </p:nvSpPr>
        <p:spPr>
          <a:xfrm>
            <a:off x="2758110" y="191446"/>
            <a:ext cx="6096000" cy="646331"/>
          </a:xfrm>
          <a:prstGeom prst="rect">
            <a:avLst/>
          </a:prstGeom>
          <a:noFill/>
        </p:spPr>
        <p:txBody>
          <a:bodyPr wrap="square">
            <a:spAutoFit/>
          </a:bodyPr>
          <a:lstStyle/>
          <a:p>
            <a:r>
              <a:rPr lang="en-US" dirty="0"/>
              <a:t>http://www.waynecountywv.us/IDXSearch/Image.aspx?control=317868</a:t>
            </a:r>
          </a:p>
        </p:txBody>
      </p:sp>
      <p:pic>
        <p:nvPicPr>
          <p:cNvPr id="7" name="Picture 6">
            <a:extLst>
              <a:ext uri="{FF2B5EF4-FFF2-40B4-BE49-F238E27FC236}">
                <a16:creationId xmlns:a16="http://schemas.microsoft.com/office/drawing/2014/main" id="{899E19A4-C796-C14D-50A5-AA6E7E030D80}"/>
              </a:ext>
            </a:extLst>
          </p:cNvPr>
          <p:cNvPicPr>
            <a:picLocks noChangeAspect="1"/>
          </p:cNvPicPr>
          <p:nvPr/>
        </p:nvPicPr>
        <p:blipFill>
          <a:blip r:embed="rId2"/>
          <a:stretch>
            <a:fillRect/>
          </a:stretch>
        </p:blipFill>
        <p:spPr>
          <a:xfrm>
            <a:off x="855406" y="1149076"/>
            <a:ext cx="10481187" cy="5651424"/>
          </a:xfrm>
          <a:prstGeom prst="rect">
            <a:avLst/>
          </a:prstGeom>
        </p:spPr>
      </p:pic>
      <p:sp>
        <p:nvSpPr>
          <p:cNvPr id="8" name="Speech Bubble: Rectangle 7">
            <a:extLst>
              <a:ext uri="{FF2B5EF4-FFF2-40B4-BE49-F238E27FC236}">
                <a16:creationId xmlns:a16="http://schemas.microsoft.com/office/drawing/2014/main" id="{1A98D75B-383E-BF5D-3CD9-56443F7BA55C}"/>
              </a:ext>
            </a:extLst>
          </p:cNvPr>
          <p:cNvSpPr/>
          <p:nvPr/>
        </p:nvSpPr>
        <p:spPr>
          <a:xfrm>
            <a:off x="6381135" y="5466976"/>
            <a:ext cx="5324167" cy="1199578"/>
          </a:xfrm>
          <a:prstGeom prst="wedgeRectCallout">
            <a:avLst>
              <a:gd name="adj1" fmla="val -46656"/>
              <a:gd name="adj2" fmla="val -165552"/>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tx1"/>
                </a:solidFill>
              </a:rPr>
              <a:t>USACE Tract 524FP sold by Curtis Marcum to James &amp; Maxine Dingess in 2015 with no floodproofing agreement attached to the </a:t>
            </a:r>
            <a:r>
              <a:rPr lang="en-US" b="1" dirty="0">
                <a:solidFill>
                  <a:srgbClr val="0000FF"/>
                </a:solidFill>
                <a:hlinkClick r:id="rId3">
                  <a:extLst>
                    <a:ext uri="{A12FA001-AC4F-418D-AE19-62706E023703}">
                      <ahyp:hlinkClr xmlns:ahyp="http://schemas.microsoft.com/office/drawing/2018/hyperlinkcolor" val="tx"/>
                    </a:ext>
                  </a:extLst>
                </a:hlinkClick>
              </a:rPr>
              <a:t>deed</a:t>
            </a:r>
            <a:br>
              <a:rPr lang="en-US" dirty="0"/>
            </a:br>
            <a:endParaRPr lang="en-US" dirty="0"/>
          </a:p>
        </p:txBody>
      </p:sp>
    </p:spTree>
    <p:extLst>
      <p:ext uri="{BB962C8B-B14F-4D97-AF65-F5344CB8AC3E}">
        <p14:creationId xmlns:p14="http://schemas.microsoft.com/office/powerpoint/2010/main" val="2394661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19525-D383-3723-7AF0-66350EAE178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4CF81D-6CE5-111B-DCF1-96E5ADB224D4}"/>
              </a:ext>
            </a:extLst>
          </p:cNvPr>
          <p:cNvSpPr txBox="1"/>
          <p:nvPr/>
        </p:nvSpPr>
        <p:spPr>
          <a:xfrm>
            <a:off x="1367742" y="408054"/>
            <a:ext cx="9456516" cy="461665"/>
          </a:xfrm>
          <a:prstGeom prst="rect">
            <a:avLst/>
          </a:prstGeom>
          <a:noFill/>
        </p:spPr>
        <p:txBody>
          <a:bodyPr wrap="square" rtlCol="0">
            <a:spAutoFit/>
          </a:bodyPr>
          <a:lstStyle/>
          <a:p>
            <a:r>
              <a:rPr lang="en-US" sz="2400" b="1" dirty="0">
                <a:solidFill>
                  <a:srgbClr val="C00000"/>
                </a:solidFill>
              </a:rPr>
              <a:t>USACE TRACTS 524FP &amp; 528FP (Parcel 50-08-0040-0039-0000) </a:t>
            </a:r>
          </a:p>
        </p:txBody>
      </p:sp>
      <p:sp>
        <p:nvSpPr>
          <p:cNvPr id="6" name="TextBox 5">
            <a:extLst>
              <a:ext uri="{FF2B5EF4-FFF2-40B4-BE49-F238E27FC236}">
                <a16:creationId xmlns:a16="http://schemas.microsoft.com/office/drawing/2014/main" id="{52B5BCC6-0481-D3AD-2F6C-D58E6784400E}"/>
              </a:ext>
            </a:extLst>
          </p:cNvPr>
          <p:cNvSpPr txBox="1"/>
          <p:nvPr/>
        </p:nvSpPr>
        <p:spPr>
          <a:xfrm>
            <a:off x="3195766" y="771482"/>
            <a:ext cx="6094070" cy="369332"/>
          </a:xfrm>
          <a:prstGeom prst="rect">
            <a:avLst/>
          </a:prstGeom>
          <a:noFill/>
        </p:spPr>
        <p:txBody>
          <a:bodyPr wrap="square">
            <a:spAutoFit/>
          </a:bodyPr>
          <a:lstStyle/>
          <a:p>
            <a:r>
              <a:rPr lang="en-US" dirty="0"/>
              <a:t>248 JENNIES CREEK RD, KERMIT, WV, 25674</a:t>
            </a:r>
          </a:p>
        </p:txBody>
      </p:sp>
      <p:pic>
        <p:nvPicPr>
          <p:cNvPr id="3" name="Picture 2">
            <a:extLst>
              <a:ext uri="{FF2B5EF4-FFF2-40B4-BE49-F238E27FC236}">
                <a16:creationId xmlns:a16="http://schemas.microsoft.com/office/drawing/2014/main" id="{7E57A63C-1F9A-D5A9-C411-4B5BADFB2CD4}"/>
              </a:ext>
            </a:extLst>
          </p:cNvPr>
          <p:cNvPicPr>
            <a:picLocks noChangeAspect="1"/>
          </p:cNvPicPr>
          <p:nvPr/>
        </p:nvPicPr>
        <p:blipFill>
          <a:blip r:embed="rId3"/>
          <a:stretch>
            <a:fillRect/>
          </a:stretch>
        </p:blipFill>
        <p:spPr>
          <a:xfrm>
            <a:off x="620732" y="1126501"/>
            <a:ext cx="10950536" cy="5731499"/>
          </a:xfrm>
          <a:prstGeom prst="rect">
            <a:avLst/>
          </a:prstGeom>
        </p:spPr>
      </p:pic>
      <p:pic>
        <p:nvPicPr>
          <p:cNvPr id="5" name="Picture 4">
            <a:extLst>
              <a:ext uri="{FF2B5EF4-FFF2-40B4-BE49-F238E27FC236}">
                <a16:creationId xmlns:a16="http://schemas.microsoft.com/office/drawing/2014/main" id="{C6508A1F-FFAC-E98C-FBCC-211AF23FECA9}"/>
              </a:ext>
            </a:extLst>
          </p:cNvPr>
          <p:cNvPicPr>
            <a:picLocks noChangeAspect="1"/>
          </p:cNvPicPr>
          <p:nvPr/>
        </p:nvPicPr>
        <p:blipFill>
          <a:blip r:embed="rId4"/>
          <a:stretch>
            <a:fillRect/>
          </a:stretch>
        </p:blipFill>
        <p:spPr>
          <a:xfrm>
            <a:off x="837709" y="4060723"/>
            <a:ext cx="2760403" cy="12093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6E68827C-C861-272A-722B-FE8C187E8055}"/>
              </a:ext>
            </a:extLst>
          </p:cNvPr>
          <p:cNvSpPr txBox="1"/>
          <p:nvPr/>
        </p:nvSpPr>
        <p:spPr>
          <a:xfrm>
            <a:off x="8797205" y="1212930"/>
            <a:ext cx="2668396" cy="369332"/>
          </a:xfrm>
          <a:prstGeom prst="rect">
            <a:avLst/>
          </a:prstGeom>
          <a:solidFill>
            <a:schemeClr val="bg1"/>
          </a:solidFill>
        </p:spPr>
        <p:txBody>
          <a:bodyPr wrap="square">
            <a:spAutoFit/>
          </a:bodyPr>
          <a:lstStyle/>
          <a:p>
            <a:r>
              <a:rPr lang="en-US" sz="1800" dirty="0">
                <a:solidFill>
                  <a:srgbClr val="0000FF"/>
                </a:solidFill>
                <a:hlinkClick r:id="rId5">
                  <a:extLst>
                    <a:ext uri="{A12FA001-AC4F-418D-AE19-62706E023703}">
                      <ahyp:hlinkClr xmlns:ahyp="http://schemas.microsoft.com/office/drawing/2018/hyperlinkcolor" val="tx"/>
                    </a:ext>
                  </a:extLst>
                </a:hlinkClick>
              </a:rPr>
              <a:t>2009 Google Street View</a:t>
            </a:r>
            <a:endParaRPr lang="en-US" dirty="0"/>
          </a:p>
        </p:txBody>
      </p:sp>
      <p:sp>
        <p:nvSpPr>
          <p:cNvPr id="11" name="TextBox 10">
            <a:extLst>
              <a:ext uri="{FF2B5EF4-FFF2-40B4-BE49-F238E27FC236}">
                <a16:creationId xmlns:a16="http://schemas.microsoft.com/office/drawing/2014/main" id="{FA2A74A4-B44F-BBC2-3888-EB2703AE4DD0}"/>
              </a:ext>
            </a:extLst>
          </p:cNvPr>
          <p:cNvSpPr txBox="1"/>
          <p:nvPr/>
        </p:nvSpPr>
        <p:spPr>
          <a:xfrm>
            <a:off x="3952568" y="2851190"/>
            <a:ext cx="2507226" cy="461665"/>
          </a:xfrm>
          <a:prstGeom prst="rect">
            <a:avLst/>
          </a:prstGeom>
          <a:noFill/>
        </p:spPr>
        <p:txBody>
          <a:bodyPr wrap="square" rtlCol="0">
            <a:spAutoFit/>
          </a:bodyPr>
          <a:lstStyle/>
          <a:p>
            <a:pPr algn="ctr"/>
            <a:r>
              <a:rPr lang="en-US" sz="1200" b="1" dirty="0">
                <a:solidFill>
                  <a:srgbClr val="FFFF00"/>
                </a:solidFill>
                <a:highlight>
                  <a:srgbClr val="FF0000"/>
                </a:highlight>
              </a:rPr>
              <a:t>2009 Picture of Building 524FP</a:t>
            </a:r>
            <a:br>
              <a:rPr lang="en-US" sz="1200" b="1" dirty="0">
                <a:solidFill>
                  <a:srgbClr val="FFFF00"/>
                </a:solidFill>
                <a:highlight>
                  <a:srgbClr val="FF0000"/>
                </a:highlight>
              </a:rPr>
            </a:br>
            <a:r>
              <a:rPr lang="en-US" sz="1200" b="1" dirty="0">
                <a:solidFill>
                  <a:srgbClr val="FFFF00"/>
                </a:solidFill>
                <a:highlight>
                  <a:srgbClr val="FF0000"/>
                </a:highlight>
              </a:rPr>
              <a:t> (2 Stories)</a:t>
            </a:r>
          </a:p>
        </p:txBody>
      </p:sp>
      <p:sp>
        <p:nvSpPr>
          <p:cNvPr id="12" name="TextBox 11">
            <a:extLst>
              <a:ext uri="{FF2B5EF4-FFF2-40B4-BE49-F238E27FC236}">
                <a16:creationId xmlns:a16="http://schemas.microsoft.com/office/drawing/2014/main" id="{BA9EDC19-0FC3-03F6-1B49-054D8BE5E179}"/>
              </a:ext>
            </a:extLst>
          </p:cNvPr>
          <p:cNvSpPr txBox="1"/>
          <p:nvPr/>
        </p:nvSpPr>
        <p:spPr>
          <a:xfrm>
            <a:off x="8445909" y="3353612"/>
            <a:ext cx="2668396" cy="461665"/>
          </a:xfrm>
          <a:prstGeom prst="rect">
            <a:avLst/>
          </a:prstGeom>
          <a:noFill/>
        </p:spPr>
        <p:txBody>
          <a:bodyPr wrap="square" rtlCol="0">
            <a:spAutoFit/>
          </a:bodyPr>
          <a:lstStyle/>
          <a:p>
            <a:pPr algn="ctr"/>
            <a:r>
              <a:rPr lang="en-US" sz="1200" b="1" dirty="0">
                <a:solidFill>
                  <a:srgbClr val="FFFF00"/>
                </a:solidFill>
                <a:highlight>
                  <a:srgbClr val="FF0000"/>
                </a:highlight>
              </a:rPr>
              <a:t>2009 Picture of Building 528FP Slab</a:t>
            </a:r>
          </a:p>
          <a:p>
            <a:pPr algn="ctr"/>
            <a:r>
              <a:rPr lang="en-US" sz="1200" b="1" dirty="0">
                <a:solidFill>
                  <a:srgbClr val="FFFF00"/>
                </a:solidFill>
                <a:highlight>
                  <a:srgbClr val="FF0000"/>
                </a:highlight>
              </a:rPr>
              <a:t>(Structure Removed)</a:t>
            </a:r>
          </a:p>
        </p:txBody>
      </p:sp>
      <p:sp>
        <p:nvSpPr>
          <p:cNvPr id="13" name="TextBox 12">
            <a:extLst>
              <a:ext uri="{FF2B5EF4-FFF2-40B4-BE49-F238E27FC236}">
                <a16:creationId xmlns:a16="http://schemas.microsoft.com/office/drawing/2014/main" id="{157563C5-C820-620E-00CB-6DB2C5E5AC2C}"/>
              </a:ext>
            </a:extLst>
          </p:cNvPr>
          <p:cNvSpPr txBox="1"/>
          <p:nvPr/>
        </p:nvSpPr>
        <p:spPr>
          <a:xfrm>
            <a:off x="896700" y="4926399"/>
            <a:ext cx="2760403" cy="276999"/>
          </a:xfrm>
          <a:prstGeom prst="rect">
            <a:avLst/>
          </a:prstGeom>
          <a:noFill/>
        </p:spPr>
        <p:txBody>
          <a:bodyPr wrap="square" rtlCol="0">
            <a:spAutoFit/>
          </a:bodyPr>
          <a:lstStyle/>
          <a:p>
            <a:r>
              <a:rPr lang="en-US" sz="1200" b="1" dirty="0">
                <a:solidFill>
                  <a:srgbClr val="FFFF00"/>
                </a:solidFill>
                <a:highlight>
                  <a:srgbClr val="FF0000"/>
                </a:highlight>
              </a:rPr>
              <a:t>2023 Picture of Bldg. 524FP (1 Story)</a:t>
            </a:r>
          </a:p>
        </p:txBody>
      </p:sp>
    </p:spTree>
    <p:extLst>
      <p:ext uri="{BB962C8B-B14F-4D97-AF65-F5344CB8AC3E}">
        <p14:creationId xmlns:p14="http://schemas.microsoft.com/office/powerpoint/2010/main" val="136721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42419-B0ED-F0AB-D933-342EF735F63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409D387-0ED5-3B41-7239-50865E695FE6}"/>
              </a:ext>
            </a:extLst>
          </p:cNvPr>
          <p:cNvSpPr txBox="1"/>
          <p:nvPr/>
        </p:nvSpPr>
        <p:spPr>
          <a:xfrm>
            <a:off x="1770865" y="177457"/>
            <a:ext cx="9456516" cy="461665"/>
          </a:xfrm>
          <a:prstGeom prst="rect">
            <a:avLst/>
          </a:prstGeom>
          <a:noFill/>
        </p:spPr>
        <p:txBody>
          <a:bodyPr wrap="square" rtlCol="0">
            <a:spAutoFit/>
          </a:bodyPr>
          <a:lstStyle/>
          <a:p>
            <a:r>
              <a:rPr lang="en-US" sz="2400" b="1" dirty="0">
                <a:solidFill>
                  <a:srgbClr val="C00000"/>
                </a:solidFill>
              </a:rPr>
              <a:t>USACE TRACTS 524FP &amp; 528FP (Parcel 50-08-0040-0039-0000) </a:t>
            </a:r>
          </a:p>
        </p:txBody>
      </p:sp>
      <p:sp>
        <p:nvSpPr>
          <p:cNvPr id="6" name="TextBox 5">
            <a:extLst>
              <a:ext uri="{FF2B5EF4-FFF2-40B4-BE49-F238E27FC236}">
                <a16:creationId xmlns:a16="http://schemas.microsoft.com/office/drawing/2014/main" id="{ED640834-D2F2-15A6-C249-7A5E2B2AC7A1}"/>
              </a:ext>
            </a:extLst>
          </p:cNvPr>
          <p:cNvSpPr txBox="1"/>
          <p:nvPr/>
        </p:nvSpPr>
        <p:spPr>
          <a:xfrm>
            <a:off x="3452088" y="592651"/>
            <a:ext cx="6094070" cy="369332"/>
          </a:xfrm>
          <a:prstGeom prst="rect">
            <a:avLst/>
          </a:prstGeom>
          <a:noFill/>
        </p:spPr>
        <p:txBody>
          <a:bodyPr wrap="square">
            <a:spAutoFit/>
          </a:bodyPr>
          <a:lstStyle/>
          <a:p>
            <a:r>
              <a:rPr lang="en-US" dirty="0"/>
              <a:t>248 JENNIES CREEK RD, KERMIT, WV, 25674</a:t>
            </a:r>
          </a:p>
        </p:txBody>
      </p:sp>
      <p:pic>
        <p:nvPicPr>
          <p:cNvPr id="3" name="Picture 2">
            <a:extLst>
              <a:ext uri="{FF2B5EF4-FFF2-40B4-BE49-F238E27FC236}">
                <a16:creationId xmlns:a16="http://schemas.microsoft.com/office/drawing/2014/main" id="{862C40D8-B07C-3519-4E3E-88DF07B96B12}"/>
              </a:ext>
            </a:extLst>
          </p:cNvPr>
          <p:cNvPicPr>
            <a:picLocks noChangeAspect="1"/>
          </p:cNvPicPr>
          <p:nvPr/>
        </p:nvPicPr>
        <p:blipFill>
          <a:blip r:embed="rId2"/>
          <a:stretch>
            <a:fillRect/>
          </a:stretch>
        </p:blipFill>
        <p:spPr>
          <a:xfrm>
            <a:off x="7961242" y="1483072"/>
            <a:ext cx="3727402" cy="2079700"/>
          </a:xfrm>
          <a:prstGeom prst="rect">
            <a:avLst/>
          </a:prstGeom>
        </p:spPr>
      </p:pic>
      <p:pic>
        <p:nvPicPr>
          <p:cNvPr id="11" name="Picture 10">
            <a:extLst>
              <a:ext uri="{FF2B5EF4-FFF2-40B4-BE49-F238E27FC236}">
                <a16:creationId xmlns:a16="http://schemas.microsoft.com/office/drawing/2014/main" id="{C01FBE9F-44C0-BB0E-37D3-4B4D0A1FB1D7}"/>
              </a:ext>
            </a:extLst>
          </p:cNvPr>
          <p:cNvPicPr>
            <a:picLocks noChangeAspect="1"/>
          </p:cNvPicPr>
          <p:nvPr/>
        </p:nvPicPr>
        <p:blipFill>
          <a:blip r:embed="rId3"/>
          <a:stretch>
            <a:fillRect/>
          </a:stretch>
        </p:blipFill>
        <p:spPr>
          <a:xfrm>
            <a:off x="4610294" y="2460714"/>
            <a:ext cx="2848373" cy="2210108"/>
          </a:xfrm>
          <a:prstGeom prst="rect">
            <a:avLst/>
          </a:prstGeom>
        </p:spPr>
      </p:pic>
      <p:pic>
        <p:nvPicPr>
          <p:cNvPr id="13" name="Picture 12">
            <a:extLst>
              <a:ext uri="{FF2B5EF4-FFF2-40B4-BE49-F238E27FC236}">
                <a16:creationId xmlns:a16="http://schemas.microsoft.com/office/drawing/2014/main" id="{C329F713-ADC8-CE38-B708-194628A6D365}"/>
              </a:ext>
            </a:extLst>
          </p:cNvPr>
          <p:cNvPicPr>
            <a:picLocks noChangeAspect="1"/>
          </p:cNvPicPr>
          <p:nvPr/>
        </p:nvPicPr>
        <p:blipFill>
          <a:blip r:embed="rId4"/>
          <a:stretch>
            <a:fillRect/>
          </a:stretch>
        </p:blipFill>
        <p:spPr>
          <a:xfrm>
            <a:off x="272166" y="4644623"/>
            <a:ext cx="3784102" cy="1657843"/>
          </a:xfrm>
          <a:prstGeom prst="rect">
            <a:avLst/>
          </a:prstGeom>
        </p:spPr>
      </p:pic>
      <p:pic>
        <p:nvPicPr>
          <p:cNvPr id="15" name="Picture 14">
            <a:extLst>
              <a:ext uri="{FF2B5EF4-FFF2-40B4-BE49-F238E27FC236}">
                <a16:creationId xmlns:a16="http://schemas.microsoft.com/office/drawing/2014/main" id="{31FA3EB2-2F24-28EE-29FC-388D9AE9718D}"/>
              </a:ext>
            </a:extLst>
          </p:cNvPr>
          <p:cNvPicPr>
            <a:picLocks noChangeAspect="1"/>
          </p:cNvPicPr>
          <p:nvPr/>
        </p:nvPicPr>
        <p:blipFill>
          <a:blip r:embed="rId5"/>
          <a:stretch>
            <a:fillRect/>
          </a:stretch>
        </p:blipFill>
        <p:spPr>
          <a:xfrm>
            <a:off x="272166" y="1444866"/>
            <a:ext cx="3727402" cy="2081574"/>
          </a:xfrm>
          <a:prstGeom prst="rect">
            <a:avLst/>
          </a:prstGeom>
        </p:spPr>
      </p:pic>
      <p:sp>
        <p:nvSpPr>
          <p:cNvPr id="16" name="TextBox 15">
            <a:extLst>
              <a:ext uri="{FF2B5EF4-FFF2-40B4-BE49-F238E27FC236}">
                <a16:creationId xmlns:a16="http://schemas.microsoft.com/office/drawing/2014/main" id="{D432755C-5322-7B41-1844-5D9368A0E8DD}"/>
              </a:ext>
            </a:extLst>
          </p:cNvPr>
          <p:cNvSpPr txBox="1"/>
          <p:nvPr/>
        </p:nvSpPr>
        <p:spPr>
          <a:xfrm>
            <a:off x="277026" y="1137088"/>
            <a:ext cx="3727402" cy="307777"/>
          </a:xfrm>
          <a:prstGeom prst="rect">
            <a:avLst/>
          </a:prstGeom>
          <a:solidFill>
            <a:schemeClr val="tx2">
              <a:lumMod val="10000"/>
              <a:lumOff val="90000"/>
            </a:schemeClr>
          </a:solidFill>
        </p:spPr>
        <p:txBody>
          <a:bodyPr wrap="square" rtlCol="0">
            <a:spAutoFit/>
          </a:bodyPr>
          <a:lstStyle/>
          <a:p>
            <a:r>
              <a:rPr lang="en-US" sz="1400" dirty="0">
                <a:solidFill>
                  <a:srgbClr val="0000FF"/>
                </a:solidFill>
                <a:hlinkClick r:id="rId6">
                  <a:extLst>
                    <a:ext uri="{A12FA001-AC4F-418D-AE19-62706E023703}">
                      <ahyp:hlinkClr xmlns:ahyp="http://schemas.microsoft.com/office/drawing/2018/hyperlinkcolor" val="tx"/>
                    </a:ext>
                  </a:extLst>
                </a:hlinkClick>
              </a:rPr>
              <a:t>1999 USACE Floodproofed Bldg. </a:t>
            </a:r>
            <a:r>
              <a:rPr lang="en-US" sz="1400" dirty="0"/>
              <a:t>(Tract 524FP) </a:t>
            </a:r>
          </a:p>
        </p:txBody>
      </p:sp>
      <p:sp>
        <p:nvSpPr>
          <p:cNvPr id="17" name="TextBox 16">
            <a:extLst>
              <a:ext uri="{FF2B5EF4-FFF2-40B4-BE49-F238E27FC236}">
                <a16:creationId xmlns:a16="http://schemas.microsoft.com/office/drawing/2014/main" id="{3C6DA0C8-D5A8-3A76-979C-6578128C901D}"/>
              </a:ext>
            </a:extLst>
          </p:cNvPr>
          <p:cNvSpPr txBox="1"/>
          <p:nvPr/>
        </p:nvSpPr>
        <p:spPr>
          <a:xfrm>
            <a:off x="7961242" y="1162900"/>
            <a:ext cx="3727402" cy="307777"/>
          </a:xfrm>
          <a:prstGeom prst="rect">
            <a:avLst/>
          </a:prstGeom>
          <a:solidFill>
            <a:schemeClr val="tx2">
              <a:lumMod val="10000"/>
              <a:lumOff val="90000"/>
            </a:schemeClr>
          </a:solidFill>
        </p:spPr>
        <p:txBody>
          <a:bodyPr wrap="square" rtlCol="0">
            <a:spAutoFit/>
          </a:bodyPr>
          <a:lstStyle/>
          <a:p>
            <a:r>
              <a:rPr lang="en-US" sz="1400" dirty="0">
                <a:solidFill>
                  <a:srgbClr val="0000FF"/>
                </a:solidFill>
                <a:hlinkClick r:id="rId7">
                  <a:extLst>
                    <a:ext uri="{A12FA001-AC4F-418D-AE19-62706E023703}">
                      <ahyp:hlinkClr xmlns:ahyp="http://schemas.microsoft.com/office/drawing/2018/hyperlinkcolor" val="tx"/>
                    </a:ext>
                  </a:extLst>
                </a:hlinkClick>
              </a:rPr>
              <a:t>1999 USACE Floodproofed Bldg. </a:t>
            </a:r>
            <a:r>
              <a:rPr lang="en-US" sz="1400" dirty="0"/>
              <a:t>(Tract 528FP) </a:t>
            </a:r>
          </a:p>
        </p:txBody>
      </p:sp>
      <p:sp>
        <p:nvSpPr>
          <p:cNvPr id="18" name="TextBox 17">
            <a:extLst>
              <a:ext uri="{FF2B5EF4-FFF2-40B4-BE49-F238E27FC236}">
                <a16:creationId xmlns:a16="http://schemas.microsoft.com/office/drawing/2014/main" id="{BFEB8F13-CEBB-D5A6-DE8D-36BEA98FEF7A}"/>
              </a:ext>
            </a:extLst>
          </p:cNvPr>
          <p:cNvSpPr txBox="1"/>
          <p:nvPr/>
        </p:nvSpPr>
        <p:spPr>
          <a:xfrm>
            <a:off x="7961240" y="4413830"/>
            <a:ext cx="3727403" cy="307777"/>
          </a:xfrm>
          <a:prstGeom prst="rect">
            <a:avLst/>
          </a:prstGeom>
          <a:solidFill>
            <a:schemeClr val="accent2">
              <a:lumMod val="20000"/>
              <a:lumOff val="80000"/>
            </a:schemeClr>
          </a:solidFill>
        </p:spPr>
        <p:txBody>
          <a:bodyPr wrap="square" rtlCol="0">
            <a:spAutoFit/>
          </a:bodyPr>
          <a:lstStyle/>
          <a:p>
            <a:r>
              <a:rPr lang="en-US" sz="1400" dirty="0"/>
              <a:t>Structure Removed (</a:t>
            </a:r>
            <a:r>
              <a:rPr lang="en-US" sz="1400" dirty="0">
                <a:solidFill>
                  <a:srgbClr val="0000FF"/>
                </a:solidFill>
                <a:hlinkClick r:id="rId8">
                  <a:extLst>
                    <a:ext uri="{A12FA001-AC4F-418D-AE19-62706E023703}">
                      <ahyp:hlinkClr xmlns:ahyp="http://schemas.microsoft.com/office/drawing/2018/hyperlinkcolor" val="tx"/>
                    </a:ext>
                  </a:extLst>
                </a:hlinkClick>
              </a:rPr>
              <a:t>2009 Google Street View</a:t>
            </a:r>
            <a:r>
              <a:rPr lang="en-US" sz="1400" dirty="0"/>
              <a:t>)</a:t>
            </a:r>
          </a:p>
        </p:txBody>
      </p:sp>
      <p:pic>
        <p:nvPicPr>
          <p:cNvPr id="20" name="Picture 19">
            <a:extLst>
              <a:ext uri="{FF2B5EF4-FFF2-40B4-BE49-F238E27FC236}">
                <a16:creationId xmlns:a16="http://schemas.microsoft.com/office/drawing/2014/main" id="{0F91B424-6EDA-3429-EF86-51F91B0942FE}"/>
              </a:ext>
            </a:extLst>
          </p:cNvPr>
          <p:cNvPicPr>
            <a:picLocks noChangeAspect="1"/>
          </p:cNvPicPr>
          <p:nvPr/>
        </p:nvPicPr>
        <p:blipFill>
          <a:blip r:embed="rId9"/>
          <a:stretch>
            <a:fillRect/>
          </a:stretch>
        </p:blipFill>
        <p:spPr>
          <a:xfrm>
            <a:off x="7961242" y="4721607"/>
            <a:ext cx="3727402" cy="1580859"/>
          </a:xfrm>
          <a:prstGeom prst="rect">
            <a:avLst/>
          </a:prstGeom>
        </p:spPr>
      </p:pic>
      <p:sp>
        <p:nvSpPr>
          <p:cNvPr id="21" name="TextBox 20">
            <a:extLst>
              <a:ext uri="{FF2B5EF4-FFF2-40B4-BE49-F238E27FC236}">
                <a16:creationId xmlns:a16="http://schemas.microsoft.com/office/drawing/2014/main" id="{D80D6484-F732-81AC-FF79-FFAFEA306268}"/>
              </a:ext>
            </a:extLst>
          </p:cNvPr>
          <p:cNvSpPr txBox="1"/>
          <p:nvPr/>
        </p:nvSpPr>
        <p:spPr>
          <a:xfrm>
            <a:off x="272166" y="4336846"/>
            <a:ext cx="3784102" cy="307777"/>
          </a:xfrm>
          <a:prstGeom prst="rect">
            <a:avLst/>
          </a:prstGeom>
          <a:solidFill>
            <a:schemeClr val="accent2">
              <a:lumMod val="20000"/>
              <a:lumOff val="80000"/>
            </a:schemeClr>
          </a:solidFill>
        </p:spPr>
        <p:txBody>
          <a:bodyPr wrap="square" rtlCol="0">
            <a:spAutoFit/>
          </a:bodyPr>
          <a:lstStyle/>
          <a:p>
            <a:r>
              <a:rPr lang="en-US" sz="1400" dirty="0"/>
              <a:t>Structure Modified (</a:t>
            </a:r>
            <a:r>
              <a:rPr lang="en-US" sz="1400" dirty="0">
                <a:solidFill>
                  <a:srgbClr val="0000FF"/>
                </a:solidFill>
                <a:hlinkClick r:id="rId10">
                  <a:extLst>
                    <a:ext uri="{A12FA001-AC4F-418D-AE19-62706E023703}">
                      <ahyp:hlinkClr xmlns:ahyp="http://schemas.microsoft.com/office/drawing/2018/hyperlinkcolor" val="tx"/>
                    </a:ext>
                  </a:extLst>
                </a:hlinkClick>
              </a:rPr>
              <a:t>2023 Google Street View</a:t>
            </a:r>
            <a:r>
              <a:rPr lang="en-US" sz="1400" dirty="0"/>
              <a:t>)</a:t>
            </a:r>
          </a:p>
        </p:txBody>
      </p:sp>
      <p:sp>
        <p:nvSpPr>
          <p:cNvPr id="2" name="TextBox 1">
            <a:extLst>
              <a:ext uri="{FF2B5EF4-FFF2-40B4-BE49-F238E27FC236}">
                <a16:creationId xmlns:a16="http://schemas.microsoft.com/office/drawing/2014/main" id="{7F2BE265-B19D-AE69-A9BD-9DC6936B94A0}"/>
              </a:ext>
            </a:extLst>
          </p:cNvPr>
          <p:cNvSpPr txBox="1"/>
          <p:nvPr/>
        </p:nvSpPr>
        <p:spPr>
          <a:xfrm>
            <a:off x="4610294" y="1874191"/>
            <a:ext cx="2848373" cy="584775"/>
          </a:xfrm>
          <a:prstGeom prst="rect">
            <a:avLst/>
          </a:prstGeom>
          <a:solidFill>
            <a:schemeClr val="bg2"/>
          </a:solidFill>
        </p:spPr>
        <p:txBody>
          <a:bodyPr wrap="square">
            <a:spAutoFit/>
          </a:bodyPr>
          <a:lstStyle/>
          <a:p>
            <a:pPr algn="ctr"/>
            <a:r>
              <a:rPr lang="en-US" sz="1600" dirty="0">
                <a:solidFill>
                  <a:srgbClr val="0000FF"/>
                </a:solidFill>
                <a:hlinkClick r:id="rId11">
                  <a:extLst>
                    <a:ext uri="{A12FA001-AC4F-418D-AE19-62706E023703}">
                      <ahyp:hlinkClr xmlns:ahyp="http://schemas.microsoft.com/office/drawing/2018/hyperlinkcolor" val="tx"/>
                    </a:ext>
                  </a:extLst>
                </a:hlinkClick>
              </a:rPr>
              <a:t>USACE 2006 Nonstructural O&amp;M Manual (Page 69)</a:t>
            </a:r>
            <a:endParaRPr lang="en-US" sz="1600" dirty="0">
              <a:solidFill>
                <a:srgbClr val="0000FF"/>
              </a:solidFill>
            </a:endParaRPr>
          </a:p>
        </p:txBody>
      </p:sp>
      <p:sp>
        <p:nvSpPr>
          <p:cNvPr id="5" name="TextBox 4">
            <a:extLst>
              <a:ext uri="{FF2B5EF4-FFF2-40B4-BE49-F238E27FC236}">
                <a16:creationId xmlns:a16="http://schemas.microsoft.com/office/drawing/2014/main" id="{1E0365F1-4C99-EC50-8908-7EB045C552F9}"/>
              </a:ext>
            </a:extLst>
          </p:cNvPr>
          <p:cNvSpPr txBox="1"/>
          <p:nvPr/>
        </p:nvSpPr>
        <p:spPr>
          <a:xfrm>
            <a:off x="4610294" y="4641822"/>
            <a:ext cx="2848373" cy="276999"/>
          </a:xfrm>
          <a:prstGeom prst="rect">
            <a:avLst/>
          </a:prstGeom>
          <a:solidFill>
            <a:schemeClr val="bg2"/>
          </a:solidFill>
        </p:spPr>
        <p:txBody>
          <a:bodyPr wrap="square">
            <a:spAutoFit/>
          </a:bodyPr>
          <a:lstStyle/>
          <a:p>
            <a:pPr algn="ctr"/>
            <a:r>
              <a:rPr lang="en-US" sz="1200" dirty="0">
                <a:solidFill>
                  <a:srgbClr val="0000FF"/>
                </a:solidFill>
                <a:hlinkClick r:id="rId12">
                  <a:extLst>
                    <a:ext uri="{A12FA001-AC4F-418D-AE19-62706E023703}">
                      <ahyp:hlinkClr xmlns:ahyp="http://schemas.microsoft.com/office/drawing/2018/hyperlinkcolor" val="tx"/>
                    </a:ext>
                  </a:extLst>
                </a:hlinkClick>
              </a:rPr>
              <a:t>Building Pictures in O&amp;M Manual (Pg. 71)</a:t>
            </a:r>
            <a:endParaRPr lang="en-US" sz="1200" dirty="0">
              <a:solidFill>
                <a:srgbClr val="0000FF"/>
              </a:solidFill>
            </a:endParaRPr>
          </a:p>
        </p:txBody>
      </p:sp>
      <p:sp>
        <p:nvSpPr>
          <p:cNvPr id="7" name="Arrow: Down 6">
            <a:extLst>
              <a:ext uri="{FF2B5EF4-FFF2-40B4-BE49-F238E27FC236}">
                <a16:creationId xmlns:a16="http://schemas.microsoft.com/office/drawing/2014/main" id="{00FBBB3E-BB42-FF7B-E37E-148A359DF476}"/>
              </a:ext>
            </a:extLst>
          </p:cNvPr>
          <p:cNvSpPr/>
          <p:nvPr/>
        </p:nvSpPr>
        <p:spPr>
          <a:xfrm>
            <a:off x="1936955" y="3598610"/>
            <a:ext cx="412955" cy="6292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6F20E650-9253-FCD2-BD6B-EEC88AE90D1A}"/>
              </a:ext>
            </a:extLst>
          </p:cNvPr>
          <p:cNvSpPr/>
          <p:nvPr/>
        </p:nvSpPr>
        <p:spPr>
          <a:xfrm>
            <a:off x="9556819" y="3623821"/>
            <a:ext cx="412955" cy="6292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199DDD8-96A4-9470-13AF-4617BECEEFC1}"/>
              </a:ext>
            </a:extLst>
          </p:cNvPr>
          <p:cNvSpPr txBox="1"/>
          <p:nvPr/>
        </p:nvSpPr>
        <p:spPr>
          <a:xfrm>
            <a:off x="557301" y="6331962"/>
            <a:ext cx="3100298" cy="307777"/>
          </a:xfrm>
          <a:prstGeom prst="rect">
            <a:avLst/>
          </a:prstGeom>
          <a:noFill/>
        </p:spPr>
        <p:txBody>
          <a:bodyPr wrap="square" rtlCol="0">
            <a:spAutoFit/>
          </a:bodyPr>
          <a:lstStyle/>
          <a:p>
            <a:r>
              <a:rPr lang="en-US" sz="1400" i="1" dirty="0">
                <a:solidFill>
                  <a:srgbClr val="C00000"/>
                </a:solidFill>
              </a:rPr>
              <a:t>Structure 524FP Modified to One Story</a:t>
            </a:r>
          </a:p>
        </p:txBody>
      </p:sp>
      <p:sp>
        <p:nvSpPr>
          <p:cNvPr id="10" name="TextBox 9">
            <a:extLst>
              <a:ext uri="{FF2B5EF4-FFF2-40B4-BE49-F238E27FC236}">
                <a16:creationId xmlns:a16="http://schemas.microsoft.com/office/drawing/2014/main" id="{7377614A-3AE0-F80F-39D9-408F7B6D5199}"/>
              </a:ext>
            </a:extLst>
          </p:cNvPr>
          <p:cNvSpPr txBox="1"/>
          <p:nvPr/>
        </p:nvSpPr>
        <p:spPr>
          <a:xfrm>
            <a:off x="8851828" y="6331962"/>
            <a:ext cx="2235892" cy="307777"/>
          </a:xfrm>
          <a:prstGeom prst="rect">
            <a:avLst/>
          </a:prstGeom>
          <a:noFill/>
        </p:spPr>
        <p:txBody>
          <a:bodyPr wrap="square" rtlCol="0">
            <a:spAutoFit/>
          </a:bodyPr>
          <a:lstStyle/>
          <a:p>
            <a:r>
              <a:rPr lang="en-US" sz="1400" i="1" dirty="0">
                <a:solidFill>
                  <a:srgbClr val="C00000"/>
                </a:solidFill>
              </a:rPr>
              <a:t>Structure 528FP Removed</a:t>
            </a:r>
          </a:p>
        </p:txBody>
      </p:sp>
    </p:spTree>
    <p:extLst>
      <p:ext uri="{BB962C8B-B14F-4D97-AF65-F5344CB8AC3E}">
        <p14:creationId xmlns:p14="http://schemas.microsoft.com/office/powerpoint/2010/main" val="27212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4425D-2F5A-9E56-52E2-F75B54FCE7E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C4423BD-4520-7510-7D5E-678FAE1BAD15}"/>
              </a:ext>
            </a:extLst>
          </p:cNvPr>
          <p:cNvSpPr txBox="1"/>
          <p:nvPr/>
        </p:nvSpPr>
        <p:spPr>
          <a:xfrm>
            <a:off x="1367742" y="151145"/>
            <a:ext cx="9456516" cy="461665"/>
          </a:xfrm>
          <a:prstGeom prst="rect">
            <a:avLst/>
          </a:prstGeom>
          <a:noFill/>
        </p:spPr>
        <p:txBody>
          <a:bodyPr wrap="square" rtlCol="0">
            <a:spAutoFit/>
          </a:bodyPr>
          <a:lstStyle/>
          <a:p>
            <a:r>
              <a:rPr lang="en-US" sz="2400" b="1" dirty="0">
                <a:solidFill>
                  <a:srgbClr val="C00000"/>
                </a:solidFill>
              </a:rPr>
              <a:t>USACE TRACTS 524FP &amp; 528FP (Parcel 50-08-0040-0039-0000) </a:t>
            </a:r>
          </a:p>
        </p:txBody>
      </p:sp>
      <p:sp>
        <p:nvSpPr>
          <p:cNvPr id="6" name="TextBox 5">
            <a:extLst>
              <a:ext uri="{FF2B5EF4-FFF2-40B4-BE49-F238E27FC236}">
                <a16:creationId xmlns:a16="http://schemas.microsoft.com/office/drawing/2014/main" id="{34C75B75-33BC-3006-5FB6-570B4D08C62B}"/>
              </a:ext>
            </a:extLst>
          </p:cNvPr>
          <p:cNvSpPr txBox="1"/>
          <p:nvPr/>
        </p:nvSpPr>
        <p:spPr>
          <a:xfrm>
            <a:off x="3048965" y="517909"/>
            <a:ext cx="6094070" cy="369332"/>
          </a:xfrm>
          <a:prstGeom prst="rect">
            <a:avLst/>
          </a:prstGeom>
          <a:noFill/>
        </p:spPr>
        <p:txBody>
          <a:bodyPr wrap="square">
            <a:spAutoFit/>
          </a:bodyPr>
          <a:lstStyle/>
          <a:p>
            <a:r>
              <a:rPr lang="en-US" dirty="0"/>
              <a:t>248 JENNIES CREEK RD, KERMIT, WV, 25674</a:t>
            </a:r>
          </a:p>
        </p:txBody>
      </p:sp>
      <p:sp>
        <p:nvSpPr>
          <p:cNvPr id="2" name="TextBox 1">
            <a:extLst>
              <a:ext uri="{FF2B5EF4-FFF2-40B4-BE49-F238E27FC236}">
                <a16:creationId xmlns:a16="http://schemas.microsoft.com/office/drawing/2014/main" id="{B5D99253-44D9-87EB-952C-F393B3AE954C}"/>
              </a:ext>
            </a:extLst>
          </p:cNvPr>
          <p:cNvSpPr txBox="1"/>
          <p:nvPr/>
        </p:nvSpPr>
        <p:spPr>
          <a:xfrm>
            <a:off x="8223719" y="494826"/>
            <a:ext cx="1838632" cy="369332"/>
          </a:xfrm>
          <a:prstGeom prst="rect">
            <a:avLst/>
          </a:prstGeom>
          <a:noFill/>
        </p:spPr>
        <p:txBody>
          <a:bodyPr wrap="square" rtlCol="0">
            <a:spAutoFit/>
          </a:bodyPr>
          <a:lstStyle/>
          <a:p>
            <a:r>
              <a:rPr lang="en-US" dirty="0">
                <a:solidFill>
                  <a:srgbClr val="0000FF"/>
                </a:solidFill>
                <a:hlinkClick r:id="rId3">
                  <a:extLst>
                    <a:ext uri="{A12FA001-AC4F-418D-AE19-62706E023703}">
                      <ahyp:hlinkClr xmlns:ahyp="http://schemas.microsoft.com/office/drawing/2018/hyperlinkcolor" val="tx"/>
                    </a:ext>
                  </a:extLst>
                </a:hlinkClick>
              </a:rPr>
              <a:t>WV Flood Tool</a:t>
            </a:r>
            <a:endParaRPr lang="en-US" dirty="0">
              <a:solidFill>
                <a:srgbClr val="0000FF"/>
              </a:solidFill>
            </a:endParaRPr>
          </a:p>
        </p:txBody>
      </p:sp>
      <p:pic>
        <p:nvPicPr>
          <p:cNvPr id="13" name="Picture 12">
            <a:extLst>
              <a:ext uri="{FF2B5EF4-FFF2-40B4-BE49-F238E27FC236}">
                <a16:creationId xmlns:a16="http://schemas.microsoft.com/office/drawing/2014/main" id="{0B8DFDF0-F2B7-2D2F-2FB6-1BCD3D24B884}"/>
              </a:ext>
            </a:extLst>
          </p:cNvPr>
          <p:cNvPicPr>
            <a:picLocks noChangeAspect="1"/>
          </p:cNvPicPr>
          <p:nvPr/>
        </p:nvPicPr>
        <p:blipFill>
          <a:blip r:embed="rId4"/>
          <a:stretch>
            <a:fillRect/>
          </a:stretch>
        </p:blipFill>
        <p:spPr>
          <a:xfrm>
            <a:off x="0" y="864158"/>
            <a:ext cx="12192000" cy="6148938"/>
          </a:xfrm>
          <a:prstGeom prst="rect">
            <a:avLst/>
          </a:prstGeom>
        </p:spPr>
      </p:pic>
      <p:sp>
        <p:nvSpPr>
          <p:cNvPr id="14" name="TextBox 13">
            <a:extLst>
              <a:ext uri="{FF2B5EF4-FFF2-40B4-BE49-F238E27FC236}">
                <a16:creationId xmlns:a16="http://schemas.microsoft.com/office/drawing/2014/main" id="{8684CEE3-FBF0-06BB-B36F-9C2F95987DCD}"/>
              </a:ext>
            </a:extLst>
          </p:cNvPr>
          <p:cNvSpPr txBox="1"/>
          <p:nvPr/>
        </p:nvSpPr>
        <p:spPr>
          <a:xfrm>
            <a:off x="4253514" y="5202076"/>
            <a:ext cx="613454" cy="276999"/>
          </a:xfrm>
          <a:prstGeom prst="rect">
            <a:avLst/>
          </a:prstGeom>
          <a:noFill/>
        </p:spPr>
        <p:txBody>
          <a:bodyPr wrap="square" rtlCol="0">
            <a:spAutoFit/>
          </a:bodyPr>
          <a:lstStyle/>
          <a:p>
            <a:pPr algn="ctr"/>
            <a:r>
              <a:rPr lang="en-US" sz="1200" b="1" dirty="0">
                <a:solidFill>
                  <a:srgbClr val="FFFF00"/>
                </a:solidFill>
                <a:highlight>
                  <a:srgbClr val="FF0000"/>
                </a:highlight>
              </a:rPr>
              <a:t>528FP</a:t>
            </a:r>
          </a:p>
        </p:txBody>
      </p:sp>
      <p:sp>
        <p:nvSpPr>
          <p:cNvPr id="15" name="TextBox 14">
            <a:extLst>
              <a:ext uri="{FF2B5EF4-FFF2-40B4-BE49-F238E27FC236}">
                <a16:creationId xmlns:a16="http://schemas.microsoft.com/office/drawing/2014/main" id="{4C835EEF-EEC0-2DE0-2F85-547363726277}"/>
              </a:ext>
            </a:extLst>
          </p:cNvPr>
          <p:cNvSpPr txBox="1"/>
          <p:nvPr/>
        </p:nvSpPr>
        <p:spPr>
          <a:xfrm>
            <a:off x="4946689" y="3649421"/>
            <a:ext cx="613454" cy="276999"/>
          </a:xfrm>
          <a:prstGeom prst="rect">
            <a:avLst/>
          </a:prstGeom>
          <a:noFill/>
        </p:spPr>
        <p:txBody>
          <a:bodyPr wrap="square" rtlCol="0">
            <a:spAutoFit/>
          </a:bodyPr>
          <a:lstStyle/>
          <a:p>
            <a:pPr algn="ctr"/>
            <a:r>
              <a:rPr lang="en-US" sz="1200" b="1" dirty="0">
                <a:solidFill>
                  <a:srgbClr val="FFFF00"/>
                </a:solidFill>
                <a:highlight>
                  <a:srgbClr val="FF0000"/>
                </a:highlight>
              </a:rPr>
              <a:t>524FP</a:t>
            </a:r>
          </a:p>
        </p:txBody>
      </p:sp>
      <p:sp>
        <p:nvSpPr>
          <p:cNvPr id="17" name="Speech Bubble: Rectangle 16">
            <a:extLst>
              <a:ext uri="{FF2B5EF4-FFF2-40B4-BE49-F238E27FC236}">
                <a16:creationId xmlns:a16="http://schemas.microsoft.com/office/drawing/2014/main" id="{8ED863D5-FD28-4EA0-45D8-4AC2C6CE55B9}"/>
              </a:ext>
            </a:extLst>
          </p:cNvPr>
          <p:cNvSpPr/>
          <p:nvPr/>
        </p:nvSpPr>
        <p:spPr>
          <a:xfrm>
            <a:off x="152278" y="3338838"/>
            <a:ext cx="3289012" cy="1199578"/>
          </a:xfrm>
          <a:prstGeom prst="wedgeRectCallout">
            <a:avLst>
              <a:gd name="adj1" fmla="val 75273"/>
              <a:gd name="adj2" fmla="val 82186"/>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USACE Tract 528FP</a:t>
            </a:r>
            <a:br>
              <a:rPr lang="en-US" dirty="0"/>
            </a:br>
            <a:r>
              <a:rPr lang="en-US" dirty="0"/>
              <a:t> Remaining slab of 1999 mitigated structure</a:t>
            </a:r>
          </a:p>
        </p:txBody>
      </p:sp>
      <p:sp>
        <p:nvSpPr>
          <p:cNvPr id="18" name="Speech Bubble: Rectangle 17">
            <a:extLst>
              <a:ext uri="{FF2B5EF4-FFF2-40B4-BE49-F238E27FC236}">
                <a16:creationId xmlns:a16="http://schemas.microsoft.com/office/drawing/2014/main" id="{340990E9-0972-4284-5DFE-F6E597E27EA9}"/>
              </a:ext>
            </a:extLst>
          </p:cNvPr>
          <p:cNvSpPr/>
          <p:nvPr/>
        </p:nvSpPr>
        <p:spPr>
          <a:xfrm>
            <a:off x="5560143" y="5507277"/>
            <a:ext cx="3801396" cy="1199578"/>
          </a:xfrm>
          <a:prstGeom prst="wedgeRectCallout">
            <a:avLst>
              <a:gd name="adj1" fmla="val -53922"/>
              <a:gd name="adj2" fmla="val -148953"/>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USACE Tract 524FP</a:t>
            </a:r>
            <a:br>
              <a:rPr lang="en-US" dirty="0"/>
            </a:br>
            <a:r>
              <a:rPr lang="en-US" dirty="0"/>
              <a:t>1999 mitigated structure modified from two stories to one story</a:t>
            </a:r>
          </a:p>
        </p:txBody>
      </p:sp>
      <p:sp>
        <p:nvSpPr>
          <p:cNvPr id="19" name="Speech Bubble: Rectangle 18">
            <a:extLst>
              <a:ext uri="{FF2B5EF4-FFF2-40B4-BE49-F238E27FC236}">
                <a16:creationId xmlns:a16="http://schemas.microsoft.com/office/drawing/2014/main" id="{68E17F1F-CFC7-7C62-D8F3-CF03C8D028AB}"/>
              </a:ext>
            </a:extLst>
          </p:cNvPr>
          <p:cNvSpPr/>
          <p:nvPr/>
        </p:nvSpPr>
        <p:spPr>
          <a:xfrm>
            <a:off x="6797734" y="3282233"/>
            <a:ext cx="2563805" cy="644187"/>
          </a:xfrm>
          <a:prstGeom prst="wedgeRectCallout">
            <a:avLst>
              <a:gd name="adj1" fmla="val -99179"/>
              <a:gd name="adj2" fmla="val 89594"/>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t>2016 FEMA Effective Map reveals a 100-Yr Flood depth of 11.3 ft. for Structure 524FP </a:t>
            </a:r>
            <a:endParaRPr lang="en-US" sz="1400" dirty="0"/>
          </a:p>
        </p:txBody>
      </p:sp>
    </p:spTree>
    <p:extLst>
      <p:ext uri="{BB962C8B-B14F-4D97-AF65-F5344CB8AC3E}">
        <p14:creationId xmlns:p14="http://schemas.microsoft.com/office/powerpoint/2010/main" val="3281507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3072</TotalTime>
  <Words>1013</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Kurt Donaldson</dc:creator>
  <cp:lastModifiedBy>Kurt Donaldson</cp:lastModifiedBy>
  <cp:revision>7</cp:revision>
  <dcterms:created xsi:type="dcterms:W3CDTF">2025-02-10T14:12:08Z</dcterms:created>
  <dcterms:modified xsi:type="dcterms:W3CDTF">2025-02-17T22:02:22Z</dcterms:modified>
</cp:coreProperties>
</file>