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1"/>
  </p:notesMasterIdLst>
  <p:sldIdLst>
    <p:sldId id="257" r:id="rId2"/>
    <p:sldId id="258" r:id="rId3"/>
    <p:sldId id="260" r:id="rId4"/>
    <p:sldId id="322" r:id="rId5"/>
    <p:sldId id="298" r:id="rId6"/>
    <p:sldId id="267" r:id="rId7"/>
    <p:sldId id="271" r:id="rId8"/>
    <p:sldId id="273" r:id="rId9"/>
    <p:sldId id="275" r:id="rId10"/>
    <p:sldId id="276" r:id="rId11"/>
    <p:sldId id="277" r:id="rId12"/>
    <p:sldId id="272" r:id="rId13"/>
    <p:sldId id="278" r:id="rId14"/>
    <p:sldId id="297" r:id="rId15"/>
    <p:sldId id="296" r:id="rId16"/>
    <p:sldId id="280" r:id="rId17"/>
    <p:sldId id="279" r:id="rId18"/>
    <p:sldId id="299" r:id="rId19"/>
    <p:sldId id="261" r:id="rId20"/>
    <p:sldId id="295" r:id="rId21"/>
    <p:sldId id="302" r:id="rId22"/>
    <p:sldId id="274" r:id="rId23"/>
    <p:sldId id="285" r:id="rId24"/>
    <p:sldId id="286" r:id="rId25"/>
    <p:sldId id="287" r:id="rId26"/>
    <p:sldId id="288" r:id="rId27"/>
    <p:sldId id="289" r:id="rId28"/>
    <p:sldId id="290" r:id="rId29"/>
    <p:sldId id="291" r:id="rId30"/>
    <p:sldId id="292" r:id="rId31"/>
    <p:sldId id="293" r:id="rId32"/>
    <p:sldId id="300" r:id="rId33"/>
    <p:sldId id="323" r:id="rId34"/>
    <p:sldId id="308" r:id="rId35"/>
    <p:sldId id="303" r:id="rId36"/>
    <p:sldId id="304" r:id="rId37"/>
    <p:sldId id="305" r:id="rId38"/>
    <p:sldId id="306" r:id="rId39"/>
    <p:sldId id="301" r:id="rId40"/>
    <p:sldId id="325" r:id="rId41"/>
    <p:sldId id="309" r:id="rId42"/>
    <p:sldId id="310" r:id="rId43"/>
    <p:sldId id="311" r:id="rId44"/>
    <p:sldId id="312" r:id="rId45"/>
    <p:sldId id="313" r:id="rId46"/>
    <p:sldId id="314" r:id="rId47"/>
    <p:sldId id="320" r:id="rId48"/>
    <p:sldId id="321" r:id="rId49"/>
    <p:sldId id="315" r:id="rId50"/>
    <p:sldId id="316" r:id="rId51"/>
    <p:sldId id="317" r:id="rId52"/>
    <p:sldId id="294" r:id="rId53"/>
    <p:sldId id="259" r:id="rId54"/>
    <p:sldId id="281" r:id="rId55"/>
    <p:sldId id="284" r:id="rId56"/>
    <p:sldId id="283" r:id="rId57"/>
    <p:sldId id="318" r:id="rId58"/>
    <p:sldId id="319" r:id="rId59"/>
    <p:sldId id="282" r:id="rId60"/>
  </p:sldIdLst>
  <p:sldSz cx="9144000" cy="6858000" type="screen4x3"/>
  <p:notesSz cx="6881813"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63" autoAdjust="0"/>
    <p:restoredTop sz="87463" autoAdjust="0"/>
  </p:normalViewPr>
  <p:slideViewPr>
    <p:cSldViewPr snapToGrid="0">
      <p:cViewPr varScale="1">
        <p:scale>
          <a:sx n="120" d="100"/>
          <a:sy n="120" d="100"/>
        </p:scale>
        <p:origin x="132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4"/>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898102" y="0"/>
            <a:ext cx="2982119" cy="466434"/>
          </a:xfrm>
          <a:prstGeom prst="rect">
            <a:avLst/>
          </a:prstGeom>
        </p:spPr>
        <p:txBody>
          <a:bodyPr vert="horz" lIns="92446" tIns="46223" rIns="92446" bIns="46223" rtlCol="0"/>
          <a:lstStyle>
            <a:lvl1pPr algn="r">
              <a:defRPr sz="1200"/>
            </a:lvl1pPr>
          </a:lstStyle>
          <a:p>
            <a:fld id="{D7F700A8-78A7-452F-BF57-DDE8ED3B70D1}" type="datetimeFigureOut">
              <a:rPr lang="en-US" smtClean="0"/>
              <a:t>4/21/2022</a:t>
            </a:fld>
            <a:endParaRPr lang="en-US"/>
          </a:p>
        </p:txBody>
      </p:sp>
      <p:sp>
        <p:nvSpPr>
          <p:cNvPr id="4" name="Slide Image Placeholder 3"/>
          <p:cNvSpPr>
            <a:spLocks noGrp="1" noRot="1" noChangeAspect="1"/>
          </p:cNvSpPr>
          <p:nvPr>
            <p:ph type="sldImg" idx="2"/>
          </p:nvPr>
        </p:nvSpPr>
        <p:spPr>
          <a:xfrm>
            <a:off x="1350963" y="1162050"/>
            <a:ext cx="4179887" cy="313690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688182" y="4473892"/>
            <a:ext cx="5505450" cy="3660458"/>
          </a:xfrm>
          <a:prstGeom prst="rect">
            <a:avLst/>
          </a:prstGeom>
        </p:spPr>
        <p:txBody>
          <a:bodyPr vert="horz" lIns="92446" tIns="46223" rIns="92446" bIns="46223"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82119" cy="466433"/>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6433"/>
          </a:xfrm>
          <a:prstGeom prst="rect">
            <a:avLst/>
          </a:prstGeom>
        </p:spPr>
        <p:txBody>
          <a:bodyPr vert="horz" lIns="92446" tIns="46223" rIns="92446" bIns="46223" rtlCol="0" anchor="b"/>
          <a:lstStyle>
            <a:lvl1pPr algn="r">
              <a:defRPr sz="1200"/>
            </a:lvl1pPr>
          </a:lstStyle>
          <a:p>
            <a:fld id="{A147C6FC-A20F-4EC8-95FE-3088469A9402}" type="slidenum">
              <a:rPr lang="en-US" smtClean="0"/>
              <a:t>‹#›</a:t>
            </a:fld>
            <a:endParaRPr lang="en-US"/>
          </a:p>
        </p:txBody>
      </p:sp>
    </p:spTree>
    <p:extLst>
      <p:ext uri="{BB962C8B-B14F-4D97-AF65-F5344CB8AC3E}">
        <p14:creationId xmlns:p14="http://schemas.microsoft.com/office/powerpoint/2010/main" val="17191945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7C6FC-A20F-4EC8-95FE-3088469A9402}" type="slidenum">
              <a:rPr lang="en-US" smtClean="0"/>
              <a:t>15</a:t>
            </a:fld>
            <a:endParaRPr lang="en-US"/>
          </a:p>
        </p:txBody>
      </p:sp>
    </p:spTree>
    <p:extLst>
      <p:ext uri="{BB962C8B-B14F-4D97-AF65-F5344CB8AC3E}">
        <p14:creationId xmlns:p14="http://schemas.microsoft.com/office/powerpoint/2010/main" val="38186261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t>24</a:t>
            </a:fld>
            <a:endParaRPr lang="en-US"/>
          </a:p>
        </p:txBody>
      </p:sp>
    </p:spTree>
    <p:extLst>
      <p:ext uri="{BB962C8B-B14F-4D97-AF65-F5344CB8AC3E}">
        <p14:creationId xmlns:p14="http://schemas.microsoft.com/office/powerpoint/2010/main" val="739077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t>25</a:t>
            </a:fld>
            <a:endParaRPr lang="en-US"/>
          </a:p>
        </p:txBody>
      </p:sp>
    </p:spTree>
    <p:extLst>
      <p:ext uri="{BB962C8B-B14F-4D97-AF65-F5344CB8AC3E}">
        <p14:creationId xmlns:p14="http://schemas.microsoft.com/office/powerpoint/2010/main" val="1462313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t>26</a:t>
            </a:fld>
            <a:endParaRPr lang="en-US"/>
          </a:p>
        </p:txBody>
      </p:sp>
    </p:spTree>
    <p:extLst>
      <p:ext uri="{BB962C8B-B14F-4D97-AF65-F5344CB8AC3E}">
        <p14:creationId xmlns:p14="http://schemas.microsoft.com/office/powerpoint/2010/main" val="282624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area under the curve (</a:t>
            </a:r>
            <a:r>
              <a:rPr lang="en-US" b="1" dirty="0"/>
              <a:t>AUC</a:t>
            </a:r>
            <a:r>
              <a:rPr lang="en-US" dirty="0"/>
              <a:t>) that relates the hit rate to the false alarm rate has become a standard </a:t>
            </a:r>
            <a:r>
              <a:rPr lang="en-US" b="1" dirty="0"/>
              <a:t>measure</a:t>
            </a:r>
            <a:r>
              <a:rPr lang="en-US" dirty="0"/>
              <a:t> in tests of predictive modeling accuracy. The </a:t>
            </a:r>
            <a:r>
              <a:rPr lang="en-US" b="1" dirty="0"/>
              <a:t>AUC</a:t>
            </a:r>
            <a:r>
              <a:rPr lang="en-US" dirty="0"/>
              <a:t> is an estimate of the probability that a classifier will rank a randomly chosen positive instance higher than a randomly chosen negative instance.</a:t>
            </a:r>
          </a:p>
        </p:txBody>
      </p:sp>
      <p:sp>
        <p:nvSpPr>
          <p:cNvPr id="4" name="Slide Number Placeholder 3"/>
          <p:cNvSpPr>
            <a:spLocks noGrp="1"/>
          </p:cNvSpPr>
          <p:nvPr>
            <p:ph type="sldNum" sz="quarter" idx="10"/>
          </p:nvPr>
        </p:nvSpPr>
        <p:spPr/>
        <p:txBody>
          <a:bodyPr/>
          <a:lstStyle/>
          <a:p>
            <a:fld id="{A147C6FC-A20F-4EC8-95FE-3088469A9402}" type="slidenum">
              <a:rPr lang="en-US" smtClean="0"/>
              <a:t>29</a:t>
            </a:fld>
            <a:endParaRPr lang="en-US"/>
          </a:p>
        </p:txBody>
      </p:sp>
    </p:spTree>
    <p:extLst>
      <p:ext uri="{BB962C8B-B14F-4D97-AF65-F5344CB8AC3E}">
        <p14:creationId xmlns:p14="http://schemas.microsoft.com/office/powerpoint/2010/main" val="34951384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F2A70B-78F2-4DCF-B53B-C990D2FAFB8A}" type="slidenum">
              <a:rPr lang="en-US" smtClean="0"/>
              <a:t>30</a:t>
            </a:fld>
            <a:endParaRPr lang="en-US"/>
          </a:p>
        </p:txBody>
      </p:sp>
    </p:spTree>
    <p:extLst>
      <p:ext uri="{BB962C8B-B14F-4D97-AF65-F5344CB8AC3E}">
        <p14:creationId xmlns:p14="http://schemas.microsoft.com/office/powerpoint/2010/main" val="1026437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40</a:t>
            </a:fld>
            <a:endParaRPr lang="en-US"/>
          </a:p>
        </p:txBody>
      </p:sp>
    </p:spTree>
    <p:extLst>
      <p:ext uri="{BB962C8B-B14F-4D97-AF65-F5344CB8AC3E}">
        <p14:creationId xmlns:p14="http://schemas.microsoft.com/office/powerpoint/2010/main" val="33830425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3EA6558-321D-404F-8991-9703BCFF04AF}" type="datetimeFigureOut">
              <a:rPr lang="en-US" smtClean="0"/>
              <a:t>4/21/2022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35188B-536B-4666-B10B-694C75EC3279}" type="slidenum">
              <a:rPr lang="en-US" smtClean="0"/>
              <a:t>‹#›</a:t>
            </a:fld>
            <a:endParaRPr lang="en-US"/>
          </a:p>
        </p:txBody>
      </p:sp>
    </p:spTree>
    <p:extLst>
      <p:ext uri="{BB962C8B-B14F-4D97-AF65-F5344CB8AC3E}">
        <p14:creationId xmlns:p14="http://schemas.microsoft.com/office/powerpoint/2010/main" val="28485480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EA6558-321D-404F-8991-9703BCFF04AF}" type="datetimeFigureOut">
              <a:rPr lang="en-US" smtClean="0"/>
              <a:t>4/21/2022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35188B-536B-4666-B10B-694C75EC3279}" type="slidenum">
              <a:rPr lang="en-US" smtClean="0"/>
              <a:t>‹#›</a:t>
            </a:fld>
            <a:endParaRPr lang="en-US"/>
          </a:p>
        </p:txBody>
      </p:sp>
    </p:spTree>
    <p:extLst>
      <p:ext uri="{BB962C8B-B14F-4D97-AF65-F5344CB8AC3E}">
        <p14:creationId xmlns:p14="http://schemas.microsoft.com/office/powerpoint/2010/main" val="4648451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EA6558-321D-404F-8991-9703BCFF04AF}" type="datetimeFigureOut">
              <a:rPr lang="en-US" smtClean="0"/>
              <a:t>4/21/2022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35188B-536B-4666-B10B-694C75EC3279}" type="slidenum">
              <a:rPr lang="en-US" smtClean="0"/>
              <a:t>‹#›</a:t>
            </a:fld>
            <a:endParaRPr lang="en-US"/>
          </a:p>
        </p:txBody>
      </p:sp>
    </p:spTree>
    <p:extLst>
      <p:ext uri="{BB962C8B-B14F-4D97-AF65-F5344CB8AC3E}">
        <p14:creationId xmlns:p14="http://schemas.microsoft.com/office/powerpoint/2010/main" val="41752119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EA6558-321D-404F-8991-9703BCFF04AF}" type="datetimeFigureOut">
              <a:rPr lang="en-US" smtClean="0"/>
              <a:t>4/21/2022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35188B-536B-4666-B10B-694C75EC3279}" type="slidenum">
              <a:rPr lang="en-US" smtClean="0"/>
              <a:t>‹#›</a:t>
            </a:fld>
            <a:endParaRPr lang="en-US"/>
          </a:p>
        </p:txBody>
      </p:sp>
    </p:spTree>
    <p:extLst>
      <p:ext uri="{BB962C8B-B14F-4D97-AF65-F5344CB8AC3E}">
        <p14:creationId xmlns:p14="http://schemas.microsoft.com/office/powerpoint/2010/main" val="30053101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EA6558-321D-404F-8991-9703BCFF04AF}" type="datetimeFigureOut">
              <a:rPr lang="en-US" smtClean="0"/>
              <a:t>4/21/2022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35188B-536B-4666-B10B-694C75EC3279}" type="slidenum">
              <a:rPr lang="en-US" smtClean="0"/>
              <a:t>‹#›</a:t>
            </a:fld>
            <a:endParaRPr lang="en-US"/>
          </a:p>
        </p:txBody>
      </p:sp>
    </p:spTree>
    <p:extLst>
      <p:ext uri="{BB962C8B-B14F-4D97-AF65-F5344CB8AC3E}">
        <p14:creationId xmlns:p14="http://schemas.microsoft.com/office/powerpoint/2010/main" val="25207913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3EA6558-321D-404F-8991-9703BCFF04AF}" type="datetimeFigureOut">
              <a:rPr lang="en-US" smtClean="0"/>
              <a:t>4/21/2022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35188B-536B-4666-B10B-694C75EC3279}" type="slidenum">
              <a:rPr lang="en-US" smtClean="0"/>
              <a:t>‹#›</a:t>
            </a:fld>
            <a:endParaRPr lang="en-US"/>
          </a:p>
        </p:txBody>
      </p:sp>
    </p:spTree>
    <p:extLst>
      <p:ext uri="{BB962C8B-B14F-4D97-AF65-F5344CB8AC3E}">
        <p14:creationId xmlns:p14="http://schemas.microsoft.com/office/powerpoint/2010/main" val="3367948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3EA6558-321D-404F-8991-9703BCFF04AF}" type="datetimeFigureOut">
              <a:rPr lang="en-US" smtClean="0"/>
              <a:t>4/21/2022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35188B-536B-4666-B10B-694C75EC3279}" type="slidenum">
              <a:rPr lang="en-US" smtClean="0"/>
              <a:t>‹#›</a:t>
            </a:fld>
            <a:endParaRPr lang="en-US"/>
          </a:p>
        </p:txBody>
      </p:sp>
    </p:spTree>
    <p:extLst>
      <p:ext uri="{BB962C8B-B14F-4D97-AF65-F5344CB8AC3E}">
        <p14:creationId xmlns:p14="http://schemas.microsoft.com/office/powerpoint/2010/main" val="3415385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3EA6558-321D-404F-8991-9703BCFF04AF}" type="datetimeFigureOut">
              <a:rPr lang="en-US" smtClean="0"/>
              <a:t>4/21/2022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35188B-536B-4666-B10B-694C75EC3279}" type="slidenum">
              <a:rPr lang="en-US" smtClean="0"/>
              <a:t>‹#›</a:t>
            </a:fld>
            <a:endParaRPr lang="en-US"/>
          </a:p>
        </p:txBody>
      </p:sp>
    </p:spTree>
    <p:extLst>
      <p:ext uri="{BB962C8B-B14F-4D97-AF65-F5344CB8AC3E}">
        <p14:creationId xmlns:p14="http://schemas.microsoft.com/office/powerpoint/2010/main" val="4256606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EA6558-321D-404F-8991-9703BCFF04AF}" type="datetimeFigureOut">
              <a:rPr lang="en-US" smtClean="0"/>
              <a:t>4/21/2022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35188B-536B-4666-B10B-694C75EC3279}" type="slidenum">
              <a:rPr lang="en-US" smtClean="0"/>
              <a:t>‹#›</a:t>
            </a:fld>
            <a:endParaRPr lang="en-US"/>
          </a:p>
        </p:txBody>
      </p:sp>
    </p:spTree>
    <p:extLst>
      <p:ext uri="{BB962C8B-B14F-4D97-AF65-F5344CB8AC3E}">
        <p14:creationId xmlns:p14="http://schemas.microsoft.com/office/powerpoint/2010/main" val="40144229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EA6558-321D-404F-8991-9703BCFF04AF}" type="datetimeFigureOut">
              <a:rPr lang="en-US" smtClean="0"/>
              <a:t>4/21/2022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35188B-536B-4666-B10B-694C75EC3279}" type="slidenum">
              <a:rPr lang="en-US" smtClean="0"/>
              <a:t>‹#›</a:t>
            </a:fld>
            <a:endParaRPr lang="en-US"/>
          </a:p>
        </p:txBody>
      </p:sp>
    </p:spTree>
    <p:extLst>
      <p:ext uri="{BB962C8B-B14F-4D97-AF65-F5344CB8AC3E}">
        <p14:creationId xmlns:p14="http://schemas.microsoft.com/office/powerpoint/2010/main" val="1526946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EA6558-321D-404F-8991-9703BCFF04AF}" type="datetimeFigureOut">
              <a:rPr lang="en-US" smtClean="0"/>
              <a:t>4/21/2022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35188B-536B-4666-B10B-694C75EC3279}" type="slidenum">
              <a:rPr lang="en-US" smtClean="0"/>
              <a:t>‹#›</a:t>
            </a:fld>
            <a:endParaRPr lang="en-US"/>
          </a:p>
        </p:txBody>
      </p:sp>
    </p:spTree>
    <p:extLst>
      <p:ext uri="{BB962C8B-B14F-4D97-AF65-F5344CB8AC3E}">
        <p14:creationId xmlns:p14="http://schemas.microsoft.com/office/powerpoint/2010/main" val="3955719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EA6558-321D-404F-8991-9703BCFF04AF}" type="datetimeFigureOut">
              <a:rPr lang="en-US" smtClean="0"/>
              <a:t>4/21/2022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35188B-536B-4666-B10B-694C75EC3279}" type="slidenum">
              <a:rPr lang="en-US" smtClean="0"/>
              <a:t>‹#›</a:t>
            </a:fld>
            <a:endParaRPr lang="en-US"/>
          </a:p>
        </p:txBody>
      </p:sp>
    </p:spTree>
    <p:extLst>
      <p:ext uri="{BB962C8B-B14F-4D97-AF65-F5344CB8AC3E}">
        <p14:creationId xmlns:p14="http://schemas.microsoft.com/office/powerpoint/2010/main" val="30103645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Kurt.Donaldson@mail.wvu.edu" TargetMode="External"/><Relationship Id="rId2" Type="http://schemas.openxmlformats.org/officeDocument/2006/relationships/hyperlink" Target="mailto:Maneesh.Sharma@mail.wvu.edu"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pubs.usgs.gov/fs/2004/3072/fs-2004-3072.html" TargetMode="Externa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pubs.usgs.gov/fs/2004/3072/fs-2004-3072.html"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pubs.usgs.gov/fs/2004/3072/fs-2004-3072.html" TargetMode="External"/><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hyperlink" Target="https://www.mapwv.gov/flood/map/docs/WV_FloodTool_ElevationSource_Metadata.pdf"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www.nrcs.usda.gov/wps/portal/nrcs/detail/soils/survey/geo/?cid=nrcs142p2_053625#:~:text=Major%20land%20resource%20areas%20(%20MLRA%20s)%20are%20geographically%20associated%20land,%2C%20regional%2C%20and%20national%20planning."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xml"/><Relationship Id="rId1" Type="http://schemas.openxmlformats.org/officeDocument/2006/relationships/tags" Target="../tags/tag2.xml"/><Relationship Id="rId4" Type="http://schemas.openxmlformats.org/officeDocument/2006/relationships/notesSlide" Target="../notesSlides/notesSlide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xml"/><Relationship Id="rId1" Type="http://schemas.openxmlformats.org/officeDocument/2006/relationships/tags" Target="../tags/tag4.xml"/><Relationship Id="rId4" Type="http://schemas.openxmlformats.org/officeDocument/2006/relationships/notesSlide" Target="../notesSlides/notesSlide4.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cid:image001.png@01D193BB.D0721580" TargetMode="Externa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https://transportation.wv.gov/SDMT/GIS/Pages/DataCatalog.aspx"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www.mapwv.gov/flood/map/?wkid=102100&amp;x=-9004011&amp;y=4532818&amp;l=11&amp;v=2" TargetMode="External"/><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hyperlink" Target="https://wvu.maps.arcgis.com/apps/webappviewer/index.html?id=cb01c47cfa884309b4f38dcd7542f805"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hyperlink" Target="https://wvu.maps.arcgis.com/apps/webappviewer/index.html?id=cb01c47cfa884309b4f38dcd7542f805"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hyperlink" Target="https://www.mapwv.gov/flood/map/?wkid=102100&amp;x=-9092943&amp;y=4753521&amp;l=10&amp;v=2" TargetMode="External"/><Relationship Id="rId5" Type="http://schemas.openxmlformats.org/officeDocument/2006/relationships/image" Target="../media/image43.png"/><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wvu.maps.arcgis.com/apps/webappviewer/index.html?id=cb01c47cfa884309b4f38dcd7542f805" TargetMode="External"/><Relationship Id="rId2" Type="http://schemas.openxmlformats.org/officeDocument/2006/relationships/hyperlink" Target="https://mapwv.gov/flood/map/?wkid=102100&amp;x=-9107180&amp;y=4504285&amp;l=11&amp;v=2" TargetMode="Externa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8.xml.rels><?xml version="1.0" encoding="UTF-8" standalone="yes"?>
<Relationships xmlns="http://schemas.openxmlformats.org/package/2006/relationships"><Relationship Id="rId3" Type="http://schemas.openxmlformats.org/officeDocument/2006/relationships/hyperlink" Target="https://wvu.maps.arcgis.com/apps/webappviewer/index.html?id=cb01c47cfa884309b4f38dcd7542f805" TargetMode="External"/><Relationship Id="rId2" Type="http://schemas.openxmlformats.org/officeDocument/2006/relationships/hyperlink" Target="https://mapwv.gov/flood/map/?wkid=102100&amp;x=-8908487&amp;y=4771061&amp;l=11&amp;v=2" TargetMode="Externa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wvgis.wvu.edu/data/dataset.php?ID=277"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data.wvgis.wvu.edu/pub/RA/State/CL/Landslide/Maps/"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www.mapwv.gov/Landslide" TargetMode="External"/><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www.mapwv.gov/Landslide" TargetMode="Externa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www.mapwv.gov/Landslide" TargetMode="Externa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hyperlink" Target="http://wvmetronews.com/2019/02/25/major-mudslide-in-mercer-county/"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arcg.is/1KDnvq" TargetMode="External"/><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hyperlink" Target="https://arcg.is/1SW0Sn" TargetMode="External"/><Relationship Id="rId4" Type="http://schemas.openxmlformats.org/officeDocument/2006/relationships/image" Target="../media/image65.png"/></Relationships>
</file>

<file path=ppt/slides/_rels/slide57.xml.rels><?xml version="1.0" encoding="UTF-8" standalone="yes"?>
<Relationships xmlns="http://schemas.openxmlformats.org/package/2006/relationships"><Relationship Id="rId3" Type="http://schemas.openxmlformats.org/officeDocument/2006/relationships/hyperlink" Target="https://data.wvgis.wvu.edu/pub/RA/State/CL/Landslide/Brochures/LandslidesOnYourProperty_Brochure.pdf" TargetMode="External"/><Relationship Id="rId7" Type="http://schemas.openxmlformats.org/officeDocument/2006/relationships/image" Target="../media/image69.png"/><Relationship Id="rId2" Type="http://schemas.openxmlformats.org/officeDocument/2006/relationships/hyperlink" Target="https://data.wvgis.wvu.edu/pub/RA/State/CL/Landslide/Brochures/LandslidesInYourCommunity_Brochure.pdf" TargetMode="Externa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5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s://data.wvgis.wvu.edu/pub/RA/State/CL/Landslide/Reports/" TargetMode="Externa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5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pubs.usgs.gov/fs/2004/3072/fs-2004-3072.html" TargetMode="Externa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pubs.usgs.gov/fs/2004/3072/fs-2004-3072.html" TargetMode="External"/><Relationship Id="rId1" Type="http://schemas.openxmlformats.org/officeDocument/2006/relationships/slideLayout" Target="../slideLayouts/slideLayout2.xml"/><Relationship Id="rId4"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Statewide Hazard Assessment</a:t>
            </a:r>
          </a:p>
        </p:txBody>
      </p:sp>
      <p:sp>
        <p:nvSpPr>
          <p:cNvPr id="3" name="TextBox 2"/>
          <p:cNvSpPr txBox="1"/>
          <p:nvPr/>
        </p:nvSpPr>
        <p:spPr>
          <a:xfrm>
            <a:off x="589929" y="3063240"/>
            <a:ext cx="7964141" cy="707886"/>
          </a:xfrm>
          <a:prstGeom prst="rect">
            <a:avLst/>
          </a:prstGeom>
          <a:solidFill>
            <a:schemeClr val="tx1"/>
          </a:solidFill>
        </p:spPr>
        <p:txBody>
          <a:bodyPr wrap="square" rtlCol="0">
            <a:spAutoFit/>
          </a:bodyPr>
          <a:lstStyle/>
          <a:p>
            <a:pPr algn="ctr"/>
            <a:r>
              <a:rPr lang="en-US" sz="4000" b="1" dirty="0">
                <a:solidFill>
                  <a:srgbClr val="FFFF00"/>
                </a:solidFill>
                <a:latin typeface="Arial" panose="020B0604020202020204" pitchFamily="34" charset="0"/>
                <a:cs typeface="Arial" panose="020B0604020202020204" pitchFamily="34" charset="0"/>
              </a:rPr>
              <a:t>Landslide Risk Assessment</a:t>
            </a:r>
            <a:endParaRPr lang="en-US" sz="2000" dirty="0">
              <a:solidFill>
                <a:srgbClr val="FFFF00"/>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65AD57AE-6CD6-4FE4-AFC6-7541AA635CFB}"/>
              </a:ext>
            </a:extLst>
          </p:cNvPr>
          <p:cNvSpPr txBox="1"/>
          <p:nvPr/>
        </p:nvSpPr>
        <p:spPr>
          <a:xfrm>
            <a:off x="2695494" y="4196417"/>
            <a:ext cx="4245996" cy="1723549"/>
          </a:xfrm>
          <a:prstGeom prst="rect">
            <a:avLst/>
          </a:prstGeom>
          <a:noFill/>
        </p:spPr>
        <p:txBody>
          <a:bodyPr wrap="square" rtlCol="0">
            <a:spAutoFit/>
          </a:bodyPr>
          <a:lstStyle/>
          <a:p>
            <a:pPr algn="ctr"/>
            <a:r>
              <a:rPr lang="en-US" b="1" dirty="0"/>
              <a:t>Maneesh Sharma and Kurt Donaldson</a:t>
            </a:r>
          </a:p>
          <a:p>
            <a:pPr algn="ctr"/>
            <a:r>
              <a:rPr lang="en-US" sz="1400" dirty="0"/>
              <a:t>West Virginia GIS Technical Center</a:t>
            </a:r>
          </a:p>
          <a:p>
            <a:pPr algn="ctr"/>
            <a:r>
              <a:rPr lang="en-US" sz="1400" dirty="0"/>
              <a:t>West Virginia University</a:t>
            </a:r>
          </a:p>
          <a:p>
            <a:pPr algn="ctr"/>
            <a:r>
              <a:rPr lang="en-US" sz="1400" dirty="0"/>
              <a:t>Morgantown, WV 26505</a:t>
            </a:r>
          </a:p>
          <a:p>
            <a:pPr algn="ctr"/>
            <a:endParaRPr lang="en-US" dirty="0"/>
          </a:p>
          <a:p>
            <a:pPr algn="ctr"/>
            <a:r>
              <a:rPr lang="en-US" sz="1400" dirty="0">
                <a:hlinkClick r:id="rId2"/>
              </a:rPr>
              <a:t>Maneesh.Sharma@mail.wvu.edu</a:t>
            </a:r>
            <a:endParaRPr lang="en-US" sz="1400" dirty="0"/>
          </a:p>
          <a:p>
            <a:pPr algn="ctr"/>
            <a:r>
              <a:rPr lang="en-US" sz="1400" dirty="0">
                <a:hlinkClick r:id="rId3"/>
              </a:rPr>
              <a:t>Kurt.Donaldson@mail.wvu.edu</a:t>
            </a:r>
            <a:r>
              <a:rPr lang="en-US" sz="1400" dirty="0"/>
              <a:t> </a:t>
            </a:r>
          </a:p>
        </p:txBody>
      </p:sp>
    </p:spTree>
    <p:extLst>
      <p:ext uri="{BB962C8B-B14F-4D97-AF65-F5344CB8AC3E}">
        <p14:creationId xmlns:p14="http://schemas.microsoft.com/office/powerpoint/2010/main" val="41299601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Landslide Incident Inventory</a:t>
            </a:r>
          </a:p>
        </p:txBody>
      </p:sp>
      <p:sp>
        <p:nvSpPr>
          <p:cNvPr id="7" name="TextBox 6"/>
          <p:cNvSpPr txBox="1"/>
          <p:nvPr/>
        </p:nvSpPr>
        <p:spPr>
          <a:xfrm>
            <a:off x="326066" y="6443345"/>
            <a:ext cx="8736676" cy="369332"/>
          </a:xfrm>
          <a:prstGeom prst="rect">
            <a:avLst/>
          </a:prstGeom>
          <a:noFill/>
        </p:spPr>
        <p:txBody>
          <a:bodyPr wrap="square" rtlCol="0">
            <a:spAutoFit/>
          </a:bodyPr>
          <a:lstStyle/>
          <a:p>
            <a:r>
              <a:rPr lang="en-US" dirty="0"/>
              <a:t>Images from </a:t>
            </a:r>
            <a:r>
              <a:rPr lang="en-US" dirty="0">
                <a:hlinkClick r:id="rId2"/>
              </a:rPr>
              <a:t>https://pubs.usgs.gov/fs/2004/3072/fs-2004-3072.html</a:t>
            </a:r>
            <a:endParaRPr lang="en-US" dirty="0"/>
          </a:p>
        </p:txBody>
      </p:sp>
      <p:sp>
        <p:nvSpPr>
          <p:cNvPr id="8" name="TextBox 7"/>
          <p:cNvSpPr txBox="1"/>
          <p:nvPr/>
        </p:nvSpPr>
        <p:spPr>
          <a:xfrm>
            <a:off x="203662" y="6176963"/>
            <a:ext cx="8030095" cy="369332"/>
          </a:xfrm>
          <a:prstGeom prst="rect">
            <a:avLst/>
          </a:prstGeom>
          <a:noFill/>
        </p:spPr>
        <p:txBody>
          <a:bodyPr wrap="square" rtlCol="0">
            <a:spAutoFit/>
          </a:bodyPr>
          <a:lstStyle/>
          <a:p>
            <a:r>
              <a:rPr lang="en-US" dirty="0"/>
              <a:t>*Description from </a:t>
            </a:r>
            <a:r>
              <a:rPr lang="en-US" dirty="0">
                <a:hlinkClick r:id="rId2"/>
              </a:rPr>
              <a:t>https://pubs.usgs.gov/fs/2004/3072/fs-2004-3072.html</a:t>
            </a:r>
            <a:endParaRPr lang="en-US" dirty="0"/>
          </a:p>
        </p:txBody>
      </p:sp>
      <p:pic>
        <p:nvPicPr>
          <p:cNvPr id="15"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8297" y="3335384"/>
            <a:ext cx="5633115" cy="2836220"/>
          </a:xfrm>
          <a:prstGeom prst="rect">
            <a:avLst/>
          </a:prstGeom>
          <a:ln>
            <a:solidFill>
              <a:schemeClr val="tx1"/>
            </a:solidFill>
          </a:ln>
          <a:effectLst>
            <a:outerShdw blurRad="50800" dist="38100" dir="2700000" algn="tl" rotWithShape="0">
              <a:prstClr val="black">
                <a:alpha val="40000"/>
              </a:prstClr>
            </a:outerShdw>
          </a:effectLst>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28129" t="83632" r="30465"/>
          <a:stretch/>
        </p:blipFill>
        <p:spPr>
          <a:xfrm>
            <a:off x="326066" y="2978331"/>
            <a:ext cx="3137406" cy="1500448"/>
          </a:xfrm>
          <a:prstGeom prst="rect">
            <a:avLst/>
          </a:prstGeom>
          <a:ln>
            <a:solidFill>
              <a:schemeClr val="tx1"/>
            </a:solidFill>
          </a:ln>
          <a:effectLst>
            <a:outerShdw blurRad="50800" dist="38100" dir="2700000" algn="tl" rotWithShape="0">
              <a:prstClr val="black">
                <a:alpha val="40000"/>
              </a:prstClr>
            </a:outerShdw>
          </a:effectLst>
        </p:spPr>
      </p:pic>
      <p:sp>
        <p:nvSpPr>
          <p:cNvPr id="16" name="TextBox 15"/>
          <p:cNvSpPr txBox="1"/>
          <p:nvPr/>
        </p:nvSpPr>
        <p:spPr>
          <a:xfrm>
            <a:off x="7084477" y="5824191"/>
            <a:ext cx="1796935" cy="292388"/>
          </a:xfrm>
          <a:prstGeom prst="rect">
            <a:avLst/>
          </a:prstGeom>
          <a:noFill/>
        </p:spPr>
        <p:txBody>
          <a:bodyPr wrap="square" rtlCol="0">
            <a:spAutoFit/>
          </a:bodyPr>
          <a:lstStyle/>
          <a:p>
            <a:r>
              <a:rPr lang="en-US" sz="1300" b="1" dirty="0"/>
              <a:t>Greenbrier County, WV</a:t>
            </a:r>
          </a:p>
        </p:txBody>
      </p:sp>
      <p:sp>
        <p:nvSpPr>
          <p:cNvPr id="4" name="Content Placeholder 3"/>
          <p:cNvSpPr>
            <a:spLocks noGrp="1"/>
          </p:cNvSpPr>
          <p:nvPr>
            <p:ph idx="1"/>
          </p:nvPr>
        </p:nvSpPr>
        <p:spPr>
          <a:xfrm>
            <a:off x="628650" y="1001486"/>
            <a:ext cx="7886700" cy="5175477"/>
          </a:xfrm>
        </p:spPr>
        <p:txBody>
          <a:bodyPr/>
          <a:lstStyle/>
          <a:p>
            <a:r>
              <a:rPr lang="en-US" b="1" dirty="0"/>
              <a:t>Lateral Spread</a:t>
            </a:r>
            <a:r>
              <a:rPr lang="en-US" dirty="0"/>
              <a:t>*: </a:t>
            </a:r>
            <a:r>
              <a:rPr lang="en-US" sz="2400" dirty="0"/>
              <a:t>When coherent material, either bedrock or soil, rests on materials that liquefy, the upper units may undergo fracturing and extension and may then subside, translate, rotate, disintegrate, or liquefy and flow; usually occur on very gentle slopes or flat terrain</a:t>
            </a:r>
          </a:p>
          <a:p>
            <a:endParaRPr lang="en-US" dirty="0"/>
          </a:p>
        </p:txBody>
      </p:sp>
    </p:spTree>
    <p:extLst>
      <p:ext uri="{BB962C8B-B14F-4D97-AF65-F5344CB8AC3E}">
        <p14:creationId xmlns:p14="http://schemas.microsoft.com/office/powerpoint/2010/main" val="26742949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Landslide Incident Inventory</a:t>
            </a:r>
          </a:p>
        </p:txBody>
      </p:sp>
      <p:sp>
        <p:nvSpPr>
          <p:cNvPr id="4" name="Content Placeholder 3"/>
          <p:cNvSpPr>
            <a:spLocks noGrp="1"/>
          </p:cNvSpPr>
          <p:nvPr>
            <p:ph idx="1"/>
          </p:nvPr>
        </p:nvSpPr>
        <p:spPr>
          <a:xfrm>
            <a:off x="628650" y="1158240"/>
            <a:ext cx="7886700" cy="5018723"/>
          </a:xfrm>
        </p:spPr>
        <p:txBody>
          <a:bodyPr>
            <a:normAutofit/>
          </a:bodyPr>
          <a:lstStyle/>
          <a:p>
            <a:r>
              <a:rPr lang="en-US" b="1" dirty="0"/>
              <a:t>Multiple Failures: </a:t>
            </a:r>
            <a:r>
              <a:rPr lang="en-US" dirty="0"/>
              <a:t>This classification is used when multiple (&gt;4) failures, usually small debris flows, occur in a restricted area</a:t>
            </a:r>
          </a:p>
          <a:p>
            <a:endParaRPr lang="en-US" dirty="0"/>
          </a:p>
        </p:txBody>
      </p:sp>
      <p:sp>
        <p:nvSpPr>
          <p:cNvPr id="7" name="TextBox 6"/>
          <p:cNvSpPr txBox="1"/>
          <p:nvPr/>
        </p:nvSpPr>
        <p:spPr>
          <a:xfrm>
            <a:off x="308165" y="6420805"/>
            <a:ext cx="8736676" cy="369332"/>
          </a:xfrm>
          <a:prstGeom prst="rect">
            <a:avLst/>
          </a:prstGeom>
          <a:noFill/>
        </p:spPr>
        <p:txBody>
          <a:bodyPr wrap="square" rtlCol="0">
            <a:spAutoFit/>
          </a:bodyPr>
          <a:lstStyle/>
          <a:p>
            <a:r>
              <a:rPr lang="en-US" dirty="0"/>
              <a:t>Images from </a:t>
            </a:r>
            <a:r>
              <a:rPr lang="en-US" dirty="0">
                <a:hlinkClick r:id="rId2"/>
              </a:rPr>
              <a:t>https://pubs.usgs.gov/fs/2004/3072/fs-2004-3072.html</a:t>
            </a:r>
            <a:endParaRPr lang="en-US" dirty="0"/>
          </a:p>
        </p:txBody>
      </p:sp>
      <p:sp>
        <p:nvSpPr>
          <p:cNvPr id="8" name="TextBox 7"/>
          <p:cNvSpPr txBox="1"/>
          <p:nvPr/>
        </p:nvSpPr>
        <p:spPr>
          <a:xfrm>
            <a:off x="203662" y="6176963"/>
            <a:ext cx="8030095" cy="369332"/>
          </a:xfrm>
          <a:prstGeom prst="rect">
            <a:avLst/>
          </a:prstGeom>
          <a:noFill/>
        </p:spPr>
        <p:txBody>
          <a:bodyPr wrap="square" rtlCol="0">
            <a:spAutoFit/>
          </a:bodyPr>
          <a:lstStyle/>
          <a:p>
            <a:r>
              <a:rPr lang="en-US" dirty="0"/>
              <a:t>*Description from </a:t>
            </a:r>
            <a:r>
              <a:rPr lang="en-US" dirty="0">
                <a:hlinkClick r:id="rId2"/>
              </a:rPr>
              <a:t>https://pubs.usgs.gov/fs/2004/3072/fs-2004-3072.html</a:t>
            </a:r>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5342" y="2364474"/>
            <a:ext cx="5832189" cy="3568647"/>
          </a:xfrm>
          <a:prstGeom prst="rect">
            <a:avLst/>
          </a:prstGeom>
          <a:ln>
            <a:solidFill>
              <a:schemeClr val="tx1"/>
            </a:solidFill>
          </a:ln>
          <a:effectLst>
            <a:outerShdw blurRad="50800" dist="38100" dir="2700000" algn="tl" rotWithShape="0">
              <a:prstClr val="black">
                <a:alpha val="40000"/>
              </a:prstClr>
            </a:outerShdw>
          </a:effectLst>
        </p:spPr>
      </p:pic>
      <p:sp>
        <p:nvSpPr>
          <p:cNvPr id="10" name="TextBox 9"/>
          <p:cNvSpPr txBox="1"/>
          <p:nvPr/>
        </p:nvSpPr>
        <p:spPr>
          <a:xfrm>
            <a:off x="6566264" y="5616460"/>
            <a:ext cx="1871268" cy="292388"/>
          </a:xfrm>
          <a:prstGeom prst="rect">
            <a:avLst/>
          </a:prstGeom>
          <a:noFill/>
        </p:spPr>
        <p:txBody>
          <a:bodyPr wrap="square" rtlCol="0">
            <a:spAutoFit/>
          </a:bodyPr>
          <a:lstStyle/>
          <a:p>
            <a:r>
              <a:rPr lang="en-US" sz="1300" b="1" dirty="0"/>
              <a:t>Pendleton County, WV</a:t>
            </a:r>
          </a:p>
        </p:txBody>
      </p:sp>
    </p:spTree>
    <p:extLst>
      <p:ext uri="{BB962C8B-B14F-4D97-AF65-F5344CB8AC3E}">
        <p14:creationId xmlns:p14="http://schemas.microsoft.com/office/powerpoint/2010/main" val="12096113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Landslide Incident Inventory</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29794" r="34924" b="42826"/>
          <a:stretch/>
        </p:blipFill>
        <p:spPr>
          <a:xfrm>
            <a:off x="6135330" y="1966845"/>
            <a:ext cx="2224899" cy="1132527"/>
          </a:xfrm>
          <a:prstGeom prst="rect">
            <a:avLst/>
          </a:prstGeom>
          <a:ln>
            <a:solidFill>
              <a:schemeClr val="tx1"/>
            </a:solidFill>
          </a:ln>
          <a:effectLst>
            <a:outerShdw blurRad="50800" dist="38100" dir="2700000" algn="tl" rotWithShape="0">
              <a:prstClr val="black">
                <a:alpha val="40000"/>
              </a:prstClr>
            </a:outerShdw>
          </a:effectLst>
        </p:spPr>
      </p:pic>
      <p:sp>
        <p:nvSpPr>
          <p:cNvPr id="7" name="TextBox 6"/>
          <p:cNvSpPr txBox="1"/>
          <p:nvPr/>
        </p:nvSpPr>
        <p:spPr>
          <a:xfrm>
            <a:off x="325582" y="6408672"/>
            <a:ext cx="8736676" cy="369332"/>
          </a:xfrm>
          <a:prstGeom prst="rect">
            <a:avLst/>
          </a:prstGeom>
          <a:noFill/>
        </p:spPr>
        <p:txBody>
          <a:bodyPr wrap="square" rtlCol="0">
            <a:spAutoFit/>
          </a:bodyPr>
          <a:lstStyle/>
          <a:p>
            <a:r>
              <a:rPr lang="en-US" dirty="0"/>
              <a:t>Images from </a:t>
            </a:r>
            <a:r>
              <a:rPr lang="en-US" dirty="0">
                <a:hlinkClick r:id="rId3"/>
              </a:rPr>
              <a:t>https://pubs.usgs.gov/fs/2004/3072/fs-2004-3072.html</a:t>
            </a:r>
            <a:endParaRPr lang="en-US" dirty="0"/>
          </a:p>
        </p:txBody>
      </p:sp>
      <p:sp>
        <p:nvSpPr>
          <p:cNvPr id="8" name="TextBox 7"/>
          <p:cNvSpPr txBox="1"/>
          <p:nvPr/>
        </p:nvSpPr>
        <p:spPr>
          <a:xfrm>
            <a:off x="203662" y="6176963"/>
            <a:ext cx="8030095" cy="369332"/>
          </a:xfrm>
          <a:prstGeom prst="rect">
            <a:avLst/>
          </a:prstGeom>
          <a:noFill/>
        </p:spPr>
        <p:txBody>
          <a:bodyPr wrap="square" rtlCol="0">
            <a:spAutoFit/>
          </a:bodyPr>
          <a:lstStyle/>
          <a:p>
            <a:r>
              <a:rPr lang="en-US" dirty="0"/>
              <a:t>*Description from </a:t>
            </a:r>
            <a:r>
              <a:rPr lang="en-US" dirty="0">
                <a:hlinkClick r:id="rId3"/>
              </a:rPr>
              <a:t>https://pubs.usgs.gov/fs/2004/3072/fs-2004-3072.html</a:t>
            </a:r>
            <a:endParaRPr lang="en-US" dirty="0"/>
          </a:p>
        </p:txBody>
      </p:sp>
      <p:pic>
        <p:nvPicPr>
          <p:cNvPr id="9" name="Content Placeholder 3"/>
          <p:cNvPicPr>
            <a:picLocks noChangeAspect="1"/>
          </p:cNvPicPr>
          <p:nvPr/>
        </p:nvPicPr>
        <p:blipFill rotWithShape="1">
          <a:blip r:embed="rId4">
            <a:extLst>
              <a:ext uri="{28A0092B-C50C-407E-A947-70E740481C1C}">
                <a14:useLocalDpi xmlns:a14="http://schemas.microsoft.com/office/drawing/2010/main" val="0"/>
              </a:ext>
            </a:extLst>
          </a:blip>
          <a:srcRect r="8764"/>
          <a:stretch/>
        </p:blipFill>
        <p:spPr>
          <a:xfrm>
            <a:off x="4149834" y="3175264"/>
            <a:ext cx="4389552" cy="3048741"/>
          </a:xfrm>
          <a:prstGeom prst="rect">
            <a:avLst/>
          </a:prstGeom>
          <a:ln>
            <a:solidFill>
              <a:schemeClr val="tx1"/>
            </a:solidFill>
          </a:ln>
          <a:effectLst>
            <a:outerShdw blurRad="50800" dist="38100" dir="2700000" algn="tl" rotWithShape="0">
              <a:prstClr val="black">
                <a:alpha val="40000"/>
              </a:prstClr>
            </a:outerShdw>
          </a:effectLst>
        </p:spPr>
      </p:pic>
      <p:sp>
        <p:nvSpPr>
          <p:cNvPr id="2" name="TextBox 1"/>
          <p:cNvSpPr txBox="1"/>
          <p:nvPr/>
        </p:nvSpPr>
        <p:spPr>
          <a:xfrm>
            <a:off x="522514" y="3175265"/>
            <a:ext cx="3627320" cy="2523768"/>
          </a:xfrm>
          <a:prstGeom prst="rect">
            <a:avLst/>
          </a:prstGeom>
          <a:noFill/>
        </p:spPr>
        <p:txBody>
          <a:bodyPr wrap="square" rtlCol="0">
            <a:spAutoFit/>
          </a:bodyPr>
          <a:lstStyle/>
          <a:p>
            <a:pPr marL="285750" indent="-285750">
              <a:buFont typeface="Arial" panose="020B0604020202020204" pitchFamily="34" charset="0"/>
              <a:buChar char="•"/>
            </a:pPr>
            <a:r>
              <a:rPr lang="en-US" sz="2800" b="1" dirty="0"/>
              <a:t>Undetermined: </a:t>
            </a:r>
            <a:r>
              <a:rPr lang="en-US" sz="2800" dirty="0"/>
              <a:t>Some failure is present, but it is not possible to determine the type of movement</a:t>
            </a:r>
          </a:p>
          <a:p>
            <a:endParaRPr lang="en-US" dirty="0"/>
          </a:p>
        </p:txBody>
      </p:sp>
      <p:sp>
        <p:nvSpPr>
          <p:cNvPr id="10" name="TextBox 9"/>
          <p:cNvSpPr txBox="1"/>
          <p:nvPr/>
        </p:nvSpPr>
        <p:spPr>
          <a:xfrm>
            <a:off x="6718415" y="5908096"/>
            <a:ext cx="1796935" cy="292388"/>
          </a:xfrm>
          <a:prstGeom prst="rect">
            <a:avLst/>
          </a:prstGeom>
          <a:noFill/>
        </p:spPr>
        <p:txBody>
          <a:bodyPr wrap="square" rtlCol="0">
            <a:spAutoFit/>
          </a:bodyPr>
          <a:lstStyle/>
          <a:p>
            <a:r>
              <a:rPr lang="en-US" sz="1300" b="1" dirty="0"/>
              <a:t>Pendleton County, WV</a:t>
            </a:r>
          </a:p>
        </p:txBody>
      </p:sp>
      <p:sp>
        <p:nvSpPr>
          <p:cNvPr id="4" name="Content Placeholder 3"/>
          <p:cNvSpPr>
            <a:spLocks noGrp="1"/>
          </p:cNvSpPr>
          <p:nvPr>
            <p:ph idx="1"/>
          </p:nvPr>
        </p:nvSpPr>
        <p:spPr>
          <a:xfrm>
            <a:off x="628650" y="1158240"/>
            <a:ext cx="7886700" cy="5018723"/>
          </a:xfrm>
        </p:spPr>
        <p:txBody>
          <a:bodyPr>
            <a:normAutofit/>
          </a:bodyPr>
          <a:lstStyle/>
          <a:p>
            <a:r>
              <a:rPr lang="en-US" b="1" dirty="0"/>
              <a:t>Fall*: </a:t>
            </a:r>
            <a:r>
              <a:rPr lang="en-US" dirty="0"/>
              <a:t>Abrupt movements of masses of geologic materials, such as rocks and boulders, that become detached from steep slopes or cliffs </a:t>
            </a:r>
          </a:p>
          <a:p>
            <a:endParaRPr lang="en-US" dirty="0"/>
          </a:p>
          <a:p>
            <a:pPr marL="0" indent="0">
              <a:buNone/>
            </a:pPr>
            <a:endParaRPr lang="en-US" dirty="0"/>
          </a:p>
          <a:p>
            <a:endParaRPr lang="en-US" dirty="0"/>
          </a:p>
        </p:txBody>
      </p:sp>
    </p:spTree>
    <p:extLst>
      <p:ext uri="{BB962C8B-B14F-4D97-AF65-F5344CB8AC3E}">
        <p14:creationId xmlns:p14="http://schemas.microsoft.com/office/powerpoint/2010/main" val="38552433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Landslide Incident Inventory</a:t>
            </a:r>
          </a:p>
        </p:txBody>
      </p:sp>
      <p:sp>
        <p:nvSpPr>
          <p:cNvPr id="2" name="Rectangle 1"/>
          <p:cNvSpPr/>
          <p:nvPr/>
        </p:nvSpPr>
        <p:spPr>
          <a:xfrm>
            <a:off x="203660" y="1602377"/>
            <a:ext cx="8736680" cy="90569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Content Placeholder 3"/>
          <p:cNvGraphicFramePr>
            <a:graphicFrameLocks noGrp="1"/>
          </p:cNvGraphicFramePr>
          <p:nvPr>
            <p:ph idx="1"/>
            <p:extLst>
              <p:ext uri="{D42A27DB-BD31-4B8C-83A1-F6EECF244321}">
                <p14:modId xmlns:p14="http://schemas.microsoft.com/office/powerpoint/2010/main" val="2083695009"/>
              </p:ext>
            </p:extLst>
          </p:nvPr>
        </p:nvGraphicFramePr>
        <p:xfrm>
          <a:off x="203660" y="984068"/>
          <a:ext cx="8736680" cy="5821680"/>
        </p:xfrm>
        <a:graphic>
          <a:graphicData uri="http://schemas.openxmlformats.org/drawingml/2006/table">
            <a:tbl>
              <a:tblPr firstRow="1" bandRow="1">
                <a:tableStyleId>{8799B23B-EC83-4686-B30A-512413B5E67A}</a:tableStyleId>
              </a:tblPr>
              <a:tblGrid>
                <a:gridCol w="2184170">
                  <a:extLst>
                    <a:ext uri="{9D8B030D-6E8A-4147-A177-3AD203B41FA5}">
                      <a16:colId xmlns:a16="http://schemas.microsoft.com/office/drawing/2014/main" val="2424213683"/>
                    </a:ext>
                  </a:extLst>
                </a:gridCol>
                <a:gridCol w="2184170">
                  <a:extLst>
                    <a:ext uri="{9D8B030D-6E8A-4147-A177-3AD203B41FA5}">
                      <a16:colId xmlns:a16="http://schemas.microsoft.com/office/drawing/2014/main" val="468327645"/>
                    </a:ext>
                  </a:extLst>
                </a:gridCol>
                <a:gridCol w="2184170">
                  <a:extLst>
                    <a:ext uri="{9D8B030D-6E8A-4147-A177-3AD203B41FA5}">
                      <a16:colId xmlns:a16="http://schemas.microsoft.com/office/drawing/2014/main" val="3265261465"/>
                    </a:ext>
                  </a:extLst>
                </a:gridCol>
                <a:gridCol w="2184170">
                  <a:extLst>
                    <a:ext uri="{9D8B030D-6E8A-4147-A177-3AD203B41FA5}">
                      <a16:colId xmlns:a16="http://schemas.microsoft.com/office/drawing/2014/main" val="3283576124"/>
                    </a:ext>
                  </a:extLst>
                </a:gridCol>
              </a:tblGrid>
              <a:tr h="609919">
                <a:tc>
                  <a:txBody>
                    <a:bodyPr/>
                    <a:lstStyle/>
                    <a:p>
                      <a:pPr algn="ctr"/>
                      <a:r>
                        <a:rPr lang="en-US" dirty="0"/>
                        <a:t>Type of</a:t>
                      </a:r>
                      <a:r>
                        <a:rPr lang="en-US" baseline="0" dirty="0"/>
                        <a:t> Movement</a:t>
                      </a:r>
                      <a:endParaRPr lang="en-US" dirty="0"/>
                    </a:p>
                  </a:txBody>
                  <a:tcPr anchor="ctr"/>
                </a:tc>
                <a:tc>
                  <a:txBody>
                    <a:bodyPr/>
                    <a:lstStyle/>
                    <a:p>
                      <a:pPr algn="ctr"/>
                      <a:r>
                        <a:rPr lang="en-US" dirty="0"/>
                        <a:t>Number of user</a:t>
                      </a:r>
                      <a:r>
                        <a:rPr lang="en-US" baseline="0" dirty="0"/>
                        <a:t> identified points</a:t>
                      </a:r>
                      <a:endParaRPr lang="en-US" dirty="0"/>
                    </a:p>
                  </a:txBody>
                  <a:tcPr anchor="ctr"/>
                </a:tc>
                <a:tc>
                  <a:txBody>
                    <a:bodyPr/>
                    <a:lstStyle/>
                    <a:p>
                      <a:pPr algn="ctr"/>
                      <a:r>
                        <a:rPr lang="en-US" dirty="0"/>
                        <a:t>Percentage</a:t>
                      </a:r>
                      <a:r>
                        <a:rPr lang="en-US" baseline="0" dirty="0"/>
                        <a:t> of user identified points</a:t>
                      </a:r>
                      <a:endParaRPr lang="en-US" dirty="0"/>
                    </a:p>
                  </a:txBody>
                  <a:tcPr anchor="ctr"/>
                </a:tc>
                <a:tc>
                  <a:txBody>
                    <a:bodyPr/>
                    <a:lstStyle/>
                    <a:p>
                      <a:pPr algn="l"/>
                      <a:r>
                        <a:rPr lang="en-US" dirty="0"/>
                        <a:t>Description</a:t>
                      </a:r>
                    </a:p>
                  </a:txBody>
                  <a:tcPr anchor="ctr"/>
                </a:tc>
                <a:extLst>
                  <a:ext uri="{0D108BD9-81ED-4DB2-BD59-A6C34878D82A}">
                    <a16:rowId xmlns:a16="http://schemas.microsoft.com/office/drawing/2014/main" val="502174246"/>
                  </a:ext>
                </a:extLst>
              </a:tr>
              <a:tr h="842269">
                <a:tc>
                  <a:txBody>
                    <a:bodyPr/>
                    <a:lstStyle/>
                    <a:p>
                      <a:pPr algn="ctr"/>
                      <a:r>
                        <a:rPr lang="en-US" dirty="0"/>
                        <a:t>Slide</a:t>
                      </a:r>
                    </a:p>
                  </a:txBody>
                  <a:tcPr anchor="ctr"/>
                </a:tc>
                <a:tc>
                  <a:txBody>
                    <a:bodyPr/>
                    <a:lstStyle/>
                    <a:p>
                      <a:pPr algn="ctr"/>
                      <a:r>
                        <a:rPr lang="en-US" dirty="0"/>
                        <a:t>64,800</a:t>
                      </a:r>
                    </a:p>
                  </a:txBody>
                  <a:tcPr anchor="ctr"/>
                </a:tc>
                <a:tc>
                  <a:txBody>
                    <a:bodyPr/>
                    <a:lstStyle/>
                    <a:p>
                      <a:pPr algn="ctr"/>
                      <a:r>
                        <a:rPr lang="en-US" dirty="0"/>
                        <a:t>97.9</a:t>
                      </a:r>
                    </a:p>
                  </a:txBody>
                  <a:tcPr anchor="ctr"/>
                </a:tc>
                <a:tc>
                  <a:txBody>
                    <a:bodyPr/>
                    <a:lstStyle/>
                    <a:p>
                      <a:pPr algn="l"/>
                      <a:r>
                        <a:rPr lang="en-US" sz="1300" dirty="0"/>
                        <a:t>A zone of weakness separates</a:t>
                      </a:r>
                      <a:r>
                        <a:rPr lang="en-US" sz="1300" baseline="0" dirty="0"/>
                        <a:t> the slide from the underlying material; can be translational or rotational</a:t>
                      </a:r>
                      <a:endParaRPr lang="en-US" sz="1300" dirty="0"/>
                    </a:p>
                  </a:txBody>
                  <a:tcPr anchor="ctr"/>
                </a:tc>
                <a:extLst>
                  <a:ext uri="{0D108BD9-81ED-4DB2-BD59-A6C34878D82A}">
                    <a16:rowId xmlns:a16="http://schemas.microsoft.com/office/drawing/2014/main" val="1385503234"/>
                  </a:ext>
                </a:extLst>
              </a:tr>
              <a:tr h="653485">
                <a:tc>
                  <a:txBody>
                    <a:bodyPr/>
                    <a:lstStyle/>
                    <a:p>
                      <a:pPr algn="ctr"/>
                      <a:r>
                        <a:rPr lang="en-US" dirty="0"/>
                        <a:t>Fall</a:t>
                      </a:r>
                    </a:p>
                  </a:txBody>
                  <a:tcPr anchor="ctr"/>
                </a:tc>
                <a:tc>
                  <a:txBody>
                    <a:bodyPr/>
                    <a:lstStyle/>
                    <a:p>
                      <a:pPr algn="ctr"/>
                      <a:r>
                        <a:rPr lang="en-US" dirty="0"/>
                        <a:t>12</a:t>
                      </a:r>
                    </a:p>
                  </a:txBody>
                  <a:tcPr anchor="ctr"/>
                </a:tc>
                <a:tc>
                  <a:txBody>
                    <a:bodyPr/>
                    <a:lstStyle/>
                    <a:p>
                      <a:pPr algn="ctr"/>
                      <a:r>
                        <a:rPr lang="en-US" dirty="0"/>
                        <a:t>.02</a:t>
                      </a:r>
                    </a:p>
                  </a:txBody>
                  <a:tcPr anchor="ctr"/>
                </a:tc>
                <a:tc>
                  <a:txBody>
                    <a:bodyPr/>
                    <a:lstStyle/>
                    <a:p>
                      <a:pPr algn="l"/>
                      <a:r>
                        <a:rPr lang="en-US" sz="1300" dirty="0"/>
                        <a:t>Rocks or</a:t>
                      </a:r>
                      <a:r>
                        <a:rPr lang="en-US" sz="1300" baseline="0" dirty="0"/>
                        <a:t> other geologic materials dislocate from steep slopes</a:t>
                      </a:r>
                      <a:endParaRPr lang="en-US" sz="1300" dirty="0"/>
                    </a:p>
                  </a:txBody>
                  <a:tcPr anchor="ctr"/>
                </a:tc>
                <a:extLst>
                  <a:ext uri="{0D108BD9-81ED-4DB2-BD59-A6C34878D82A}">
                    <a16:rowId xmlns:a16="http://schemas.microsoft.com/office/drawing/2014/main" val="1233056934"/>
                  </a:ext>
                </a:extLst>
              </a:tr>
              <a:tr h="842269">
                <a:tc>
                  <a:txBody>
                    <a:bodyPr/>
                    <a:lstStyle/>
                    <a:p>
                      <a:pPr algn="ctr"/>
                      <a:r>
                        <a:rPr lang="en-US" dirty="0"/>
                        <a:t>Debris Flow</a:t>
                      </a:r>
                    </a:p>
                  </a:txBody>
                  <a:tcPr anchor="ctr"/>
                </a:tc>
                <a:tc>
                  <a:txBody>
                    <a:bodyPr/>
                    <a:lstStyle/>
                    <a:p>
                      <a:pPr algn="ctr"/>
                      <a:r>
                        <a:rPr lang="en-US" dirty="0"/>
                        <a:t>882</a:t>
                      </a:r>
                    </a:p>
                  </a:txBody>
                  <a:tcPr anchor="ctr"/>
                </a:tc>
                <a:tc>
                  <a:txBody>
                    <a:bodyPr/>
                    <a:lstStyle/>
                    <a:p>
                      <a:pPr algn="ctr"/>
                      <a:r>
                        <a:rPr lang="en-US" dirty="0"/>
                        <a:t>1.3</a:t>
                      </a:r>
                    </a:p>
                  </a:txBody>
                  <a:tcPr anchor="ctr"/>
                </a:tc>
                <a:tc>
                  <a:txBody>
                    <a:bodyPr/>
                    <a:lstStyle/>
                    <a:p>
                      <a:pPr algn="l"/>
                      <a:r>
                        <a:rPr lang="en-US" sz="1300" dirty="0"/>
                        <a:t>Fluid</a:t>
                      </a:r>
                      <a:r>
                        <a:rPr lang="en-US" sz="1300" baseline="0" dirty="0"/>
                        <a:t> mobilizes material into a slurry that flows downslope; often associated with gullies or steep channels</a:t>
                      </a:r>
                      <a:endParaRPr lang="en-US" sz="1300" dirty="0"/>
                    </a:p>
                  </a:txBody>
                  <a:tcPr anchor="ctr"/>
                </a:tc>
                <a:extLst>
                  <a:ext uri="{0D108BD9-81ED-4DB2-BD59-A6C34878D82A}">
                    <a16:rowId xmlns:a16="http://schemas.microsoft.com/office/drawing/2014/main" val="1056843089"/>
                  </a:ext>
                </a:extLst>
              </a:tr>
              <a:tr h="842269">
                <a:tc>
                  <a:txBody>
                    <a:bodyPr/>
                    <a:lstStyle/>
                    <a:p>
                      <a:pPr algn="ctr"/>
                      <a:r>
                        <a:rPr lang="en-US" dirty="0"/>
                        <a:t>Lateral Spread</a:t>
                      </a:r>
                    </a:p>
                  </a:txBody>
                  <a:tcPr anchor="ctr"/>
                </a:tc>
                <a:tc>
                  <a:txBody>
                    <a:bodyPr/>
                    <a:lstStyle/>
                    <a:p>
                      <a:pPr algn="ctr"/>
                      <a:r>
                        <a:rPr lang="en-US" dirty="0"/>
                        <a:t>313</a:t>
                      </a:r>
                    </a:p>
                  </a:txBody>
                  <a:tcPr anchor="ctr"/>
                </a:tc>
                <a:tc>
                  <a:txBody>
                    <a:bodyPr/>
                    <a:lstStyle/>
                    <a:p>
                      <a:pPr algn="ctr"/>
                      <a:r>
                        <a:rPr lang="en-US" dirty="0"/>
                        <a:t>0.5</a:t>
                      </a:r>
                    </a:p>
                  </a:txBody>
                  <a:tcPr anchor="ctr"/>
                </a:tc>
                <a:tc>
                  <a:txBody>
                    <a:bodyPr/>
                    <a:lstStyle/>
                    <a:p>
                      <a:pPr algn="l"/>
                      <a:r>
                        <a:rPr lang="en-US" sz="1300" dirty="0"/>
                        <a:t>Extension along very shallow or horizontal</a:t>
                      </a:r>
                      <a:r>
                        <a:rPr lang="en-US" sz="1300" baseline="0" dirty="0"/>
                        <a:t> slopes which causes material to break into block-like shapes</a:t>
                      </a:r>
                      <a:endParaRPr lang="en-US" sz="1300" dirty="0"/>
                    </a:p>
                  </a:txBody>
                  <a:tcPr anchor="ctr"/>
                </a:tc>
                <a:extLst>
                  <a:ext uri="{0D108BD9-81ED-4DB2-BD59-A6C34878D82A}">
                    <a16:rowId xmlns:a16="http://schemas.microsoft.com/office/drawing/2014/main" val="459334140"/>
                  </a:ext>
                </a:extLst>
              </a:tr>
              <a:tr h="653485">
                <a:tc>
                  <a:txBody>
                    <a:bodyPr/>
                    <a:lstStyle/>
                    <a:p>
                      <a:pPr algn="ctr"/>
                      <a:r>
                        <a:rPr lang="en-US" dirty="0"/>
                        <a:t>Multiple Failures</a:t>
                      </a:r>
                    </a:p>
                  </a:txBody>
                  <a:tcPr anchor="ctr"/>
                </a:tc>
                <a:tc>
                  <a:txBody>
                    <a:bodyPr/>
                    <a:lstStyle/>
                    <a:p>
                      <a:pPr algn="ctr"/>
                      <a:r>
                        <a:rPr lang="en-US" dirty="0"/>
                        <a:t>125</a:t>
                      </a:r>
                    </a:p>
                  </a:txBody>
                  <a:tcPr anchor="ctr"/>
                </a:tc>
                <a:tc>
                  <a:txBody>
                    <a:bodyPr/>
                    <a:lstStyle/>
                    <a:p>
                      <a:pPr algn="ctr"/>
                      <a:r>
                        <a:rPr lang="en-US" dirty="0"/>
                        <a:t>0.2</a:t>
                      </a:r>
                    </a:p>
                  </a:txBody>
                  <a:tcPr anchor="ctr"/>
                </a:tc>
                <a:tc>
                  <a:txBody>
                    <a:bodyPr/>
                    <a:lstStyle/>
                    <a:p>
                      <a:pPr algn="l"/>
                      <a:r>
                        <a:rPr lang="en-US" sz="1300" dirty="0"/>
                        <a:t>Usually</a:t>
                      </a:r>
                      <a:r>
                        <a:rPr lang="en-US" sz="1300" baseline="0" dirty="0"/>
                        <a:t> a combination of multiple small debris flows in a restricted location</a:t>
                      </a:r>
                      <a:endParaRPr lang="en-US" sz="1300" dirty="0"/>
                    </a:p>
                  </a:txBody>
                  <a:tcPr anchor="ctr"/>
                </a:tc>
                <a:extLst>
                  <a:ext uri="{0D108BD9-81ED-4DB2-BD59-A6C34878D82A}">
                    <a16:rowId xmlns:a16="http://schemas.microsoft.com/office/drawing/2014/main" val="2377394594"/>
                  </a:ext>
                </a:extLst>
              </a:tr>
              <a:tr h="1103663">
                <a:tc>
                  <a:txBody>
                    <a:bodyPr/>
                    <a:lstStyle/>
                    <a:p>
                      <a:pPr algn="ctr"/>
                      <a:r>
                        <a:rPr lang="en-US" dirty="0"/>
                        <a:t>Undetermined</a:t>
                      </a:r>
                    </a:p>
                  </a:txBody>
                  <a:tcPr anchor="ctr"/>
                </a:tc>
                <a:tc>
                  <a:txBody>
                    <a:bodyPr/>
                    <a:lstStyle/>
                    <a:p>
                      <a:pPr algn="ctr"/>
                      <a:r>
                        <a:rPr lang="en-US" dirty="0"/>
                        <a:t>19</a:t>
                      </a:r>
                    </a:p>
                  </a:txBody>
                  <a:tcPr anchor="ctr"/>
                </a:tc>
                <a:tc>
                  <a:txBody>
                    <a:bodyPr/>
                    <a:lstStyle/>
                    <a:p>
                      <a:pPr algn="ctr"/>
                      <a:r>
                        <a:rPr lang="en-US" dirty="0"/>
                        <a:t>0.03</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dirty="0"/>
                        <a:t>Some failure is clearly present, but it is difficult to determine the type of movement</a:t>
                      </a:r>
                    </a:p>
                    <a:p>
                      <a:pPr algn="l"/>
                      <a:endParaRPr lang="en-US" dirty="0"/>
                    </a:p>
                  </a:txBody>
                  <a:tcPr anchor="ctr"/>
                </a:tc>
                <a:extLst>
                  <a:ext uri="{0D108BD9-81ED-4DB2-BD59-A6C34878D82A}">
                    <a16:rowId xmlns:a16="http://schemas.microsoft.com/office/drawing/2014/main" val="3134208602"/>
                  </a:ext>
                </a:extLst>
              </a:tr>
            </a:tbl>
          </a:graphicData>
        </a:graphic>
      </p:graphicFrame>
    </p:spTree>
    <p:extLst>
      <p:ext uri="{BB962C8B-B14F-4D97-AF65-F5344CB8AC3E}">
        <p14:creationId xmlns:p14="http://schemas.microsoft.com/office/powerpoint/2010/main" val="19248762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1B4D47C-E8FD-4B24-83A3-E3AA9654E45B}"/>
              </a:ext>
            </a:extLst>
          </p:cNvPr>
          <p:cNvSpPr txBox="1">
            <a:spLocks/>
          </p:cNvSpPr>
          <p:nvPr/>
        </p:nvSpPr>
        <p:spPr>
          <a:xfrm>
            <a:off x="70332" y="954238"/>
            <a:ext cx="2327587" cy="1250981"/>
          </a:xfrm>
          <a:prstGeom prst="rect">
            <a:avLst/>
          </a:prstGeom>
          <a:solidFill>
            <a:schemeClr val="accent1">
              <a:lumMod val="50000"/>
            </a:schemeClr>
          </a:solidFill>
          <a:ln w="57150">
            <a:solidFill>
              <a:schemeClr val="bg1"/>
            </a:solidFill>
          </a:ln>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1800" b="1" dirty="0">
                <a:solidFill>
                  <a:schemeClr val="accent4">
                    <a:lumMod val="60000"/>
                    <a:lumOff val="40000"/>
                  </a:schemeClr>
                </a:solidFill>
                <a:latin typeface="Arial" panose="020B0604020202020204" pitchFamily="34" charset="0"/>
                <a:cs typeface="Arial" panose="020B0604020202020204" pitchFamily="34" charset="0"/>
              </a:rPr>
              <a:t>WV GIS TC </a:t>
            </a:r>
          </a:p>
          <a:p>
            <a:pPr algn="ctr">
              <a:lnSpc>
                <a:spcPct val="120000"/>
              </a:lnSpc>
            </a:pPr>
            <a:r>
              <a:rPr lang="en-US" sz="1800" b="1" dirty="0">
                <a:solidFill>
                  <a:schemeClr val="accent4">
                    <a:lumMod val="60000"/>
                    <a:lumOff val="40000"/>
                  </a:schemeClr>
                </a:solidFill>
                <a:latin typeface="Arial" panose="020B0604020202020204" pitchFamily="34" charset="0"/>
                <a:cs typeface="Arial" panose="020B0604020202020204" pitchFamily="34" charset="0"/>
              </a:rPr>
              <a:t>Landslide </a:t>
            </a:r>
            <a:r>
              <a:rPr lang="en-US" sz="1800" b="1" u="sng" dirty="0">
                <a:solidFill>
                  <a:schemeClr val="accent4">
                    <a:lumMod val="60000"/>
                    <a:lumOff val="40000"/>
                  </a:schemeClr>
                </a:solidFill>
                <a:latin typeface="Arial" panose="020B0604020202020204" pitchFamily="34" charset="0"/>
                <a:cs typeface="Arial" panose="020B0604020202020204" pitchFamily="34" charset="0"/>
              </a:rPr>
              <a:t>Mapping</a:t>
            </a:r>
          </a:p>
          <a:p>
            <a:pPr algn="ctr">
              <a:lnSpc>
                <a:spcPct val="120000"/>
              </a:lnSpc>
            </a:pPr>
            <a:r>
              <a:rPr lang="en-US" sz="1500" b="1" i="1" dirty="0">
                <a:solidFill>
                  <a:schemeClr val="accent4">
                    <a:lumMod val="60000"/>
                    <a:lumOff val="40000"/>
                  </a:schemeClr>
                </a:solidFill>
                <a:latin typeface="Arial" panose="020B0604020202020204" pitchFamily="34" charset="0"/>
                <a:cs typeface="Arial" panose="020B0604020202020204" pitchFamily="34" charset="0"/>
              </a:rPr>
              <a:t>2018-April 2022</a:t>
            </a:r>
            <a:endParaRPr lang="en-US" sz="825" i="1" dirty="0">
              <a:solidFill>
                <a:schemeClr val="accent4">
                  <a:lumMod val="60000"/>
                  <a:lumOff val="40000"/>
                </a:schemeClr>
              </a:solidFill>
              <a:latin typeface="Arial" panose="020B0604020202020204" pitchFamily="34" charset="0"/>
              <a:cs typeface="Arial" panose="020B0604020202020204" pitchFamily="34" charset="0"/>
            </a:endParaRPr>
          </a:p>
        </p:txBody>
      </p:sp>
      <p:sp>
        <p:nvSpPr>
          <p:cNvPr id="3" name="TextBox 2"/>
          <p:cNvSpPr txBox="1"/>
          <p:nvPr/>
        </p:nvSpPr>
        <p:spPr>
          <a:xfrm>
            <a:off x="109150" y="2215856"/>
            <a:ext cx="2342909" cy="4131900"/>
          </a:xfrm>
          <a:prstGeom prst="rect">
            <a:avLst/>
          </a:prstGeom>
          <a:noFill/>
        </p:spPr>
        <p:txBody>
          <a:bodyPr wrap="square" rtlCol="0">
            <a:spAutoFit/>
          </a:bodyPr>
          <a:lstStyle/>
          <a:p>
            <a:pPr marL="129779" indent="-129779"/>
            <a:r>
              <a:rPr lang="en-US" sz="1650" b="1" u="sng" dirty="0">
                <a:cs typeface="Arial" panose="020B0604020202020204" pitchFamily="34" charset="0"/>
              </a:rPr>
              <a:t>WV GIS TC Mapping on LiDAR-Based DEMs</a:t>
            </a:r>
          </a:p>
          <a:p>
            <a:pPr marL="255985" indent="-255985"/>
            <a:endParaRPr lang="en-US" sz="750" b="1" u="sng" dirty="0">
              <a:cs typeface="Arial" panose="020B0604020202020204" pitchFamily="34" charset="0"/>
            </a:endParaRPr>
          </a:p>
          <a:p>
            <a:pPr marL="175022" indent="-175022"/>
            <a:r>
              <a:rPr lang="en-US" sz="1500" b="1" dirty="0">
                <a:cs typeface="Arial" panose="020B0604020202020204" pitchFamily="34" charset="0"/>
              </a:rPr>
              <a:t>66,151 Failures </a:t>
            </a:r>
            <a:r>
              <a:rPr lang="en-US" sz="1500" b="1" i="1" dirty="0">
                <a:cs typeface="Arial" panose="020B0604020202020204" pitchFamily="34" charset="0"/>
              </a:rPr>
              <a:t>(</a:t>
            </a:r>
            <a:r>
              <a:rPr lang="en-US" sz="1500" b="1" i="1" u="sng" dirty="0">
                <a:cs typeface="Arial" panose="020B0604020202020204" pitchFamily="34" charset="0"/>
              </a:rPr>
              <a:t>&gt;</a:t>
            </a:r>
            <a:r>
              <a:rPr lang="en-US" sz="1500" b="1" i="1" dirty="0">
                <a:cs typeface="Arial" panose="020B0604020202020204" pitchFamily="34" charset="0"/>
              </a:rPr>
              <a:t>10 m wide)</a:t>
            </a:r>
            <a:r>
              <a:rPr lang="en-US" sz="1500" b="1" dirty="0">
                <a:cs typeface="Arial" panose="020B0604020202020204" pitchFamily="34" charset="0"/>
              </a:rPr>
              <a:t> Most from 1 m DEMs</a:t>
            </a:r>
            <a:endParaRPr lang="en-US" sz="1500" b="1" i="1" dirty="0">
              <a:cs typeface="Arial" panose="020B0604020202020204" pitchFamily="34" charset="0"/>
            </a:endParaRPr>
          </a:p>
          <a:p>
            <a:pPr marL="175022" indent="-175022">
              <a:buFont typeface="Arial" panose="020B0604020202020204" pitchFamily="34" charset="0"/>
              <a:buChar char="•"/>
            </a:pPr>
            <a:r>
              <a:rPr lang="en-US" sz="1500" b="1" dirty="0">
                <a:solidFill>
                  <a:schemeClr val="accent4">
                    <a:lumMod val="75000"/>
                  </a:schemeClr>
                </a:solidFill>
                <a:cs typeface="Arial" panose="020B0604020202020204" pitchFamily="34" charset="0"/>
              </a:rPr>
              <a:t>882 Debris Flows</a:t>
            </a:r>
          </a:p>
          <a:p>
            <a:pPr marL="175022" indent="-175022">
              <a:buFont typeface="Arial" panose="020B0604020202020204" pitchFamily="34" charset="0"/>
              <a:buChar char="•"/>
            </a:pPr>
            <a:r>
              <a:rPr lang="en-US" sz="1500" b="1" dirty="0">
                <a:solidFill>
                  <a:srgbClr val="FF00FF"/>
                </a:solidFill>
                <a:cs typeface="Arial" panose="020B0604020202020204" pitchFamily="34" charset="0"/>
              </a:rPr>
              <a:t>313 Lateral Spreads</a:t>
            </a:r>
          </a:p>
          <a:p>
            <a:pPr marL="175022" indent="-175022">
              <a:buFont typeface="Arial" panose="020B0604020202020204" pitchFamily="34" charset="0"/>
              <a:buChar char="•"/>
            </a:pPr>
            <a:r>
              <a:rPr lang="en-US" sz="1500" b="1" dirty="0">
                <a:solidFill>
                  <a:srgbClr val="6C7892"/>
                </a:solidFill>
                <a:cs typeface="Arial" panose="020B0604020202020204" pitchFamily="34" charset="0"/>
              </a:rPr>
              <a:t>64,800 Other Failures </a:t>
            </a:r>
          </a:p>
          <a:p>
            <a:pPr marL="258366" lvl="1"/>
            <a:r>
              <a:rPr lang="en-US" sz="1500" b="1" dirty="0">
                <a:solidFill>
                  <a:srgbClr val="6C7892"/>
                </a:solidFill>
                <a:cs typeface="Arial" panose="020B0604020202020204" pitchFamily="34" charset="0"/>
              </a:rPr>
              <a:t>&gt;97 % “Slides” </a:t>
            </a:r>
            <a:r>
              <a:rPr lang="en-US" sz="1200" b="1" dirty="0">
                <a:solidFill>
                  <a:srgbClr val="6C7892"/>
                </a:solidFill>
                <a:cs typeface="Arial" panose="020B0604020202020204" pitchFamily="34" charset="0"/>
              </a:rPr>
              <a:t>(or </a:t>
            </a:r>
            <a:r>
              <a:rPr lang="en-US" sz="1200" b="1" i="1" dirty="0">
                <a:solidFill>
                  <a:srgbClr val="6C7892"/>
                </a:solidFill>
                <a:cs typeface="Arial" panose="020B0604020202020204" pitchFamily="34" charset="0"/>
              </a:rPr>
              <a:t>Slumps)</a:t>
            </a:r>
          </a:p>
          <a:p>
            <a:endParaRPr lang="en-US" sz="750" b="1" dirty="0">
              <a:cs typeface="Arial" panose="020B0604020202020204" pitchFamily="34" charset="0"/>
            </a:endParaRPr>
          </a:p>
          <a:p>
            <a:r>
              <a:rPr lang="en-US" sz="1500" b="1" dirty="0">
                <a:cs typeface="Arial" panose="020B0604020202020204" pitchFamily="34" charset="0"/>
              </a:rPr>
              <a:t>Few Rock Falls Identified</a:t>
            </a:r>
          </a:p>
          <a:p>
            <a:pPr marL="214313" indent="-214313">
              <a:buFont typeface="Arial" panose="020B0604020202020204" pitchFamily="34" charset="0"/>
              <a:buChar char="•"/>
            </a:pPr>
            <a:endParaRPr lang="en-US" sz="750" b="1" dirty="0">
              <a:cs typeface="Arial" panose="020B0604020202020204" pitchFamily="34" charset="0"/>
            </a:endParaRPr>
          </a:p>
          <a:p>
            <a:pPr marL="129779" indent="-129779"/>
            <a:r>
              <a:rPr lang="en-US" sz="1650" b="1" u="sng" dirty="0">
                <a:cs typeface="Arial" panose="020B0604020202020204" pitchFamily="34" charset="0"/>
              </a:rPr>
              <a:t>Mapped Landslides Verified on best available DEMs</a:t>
            </a:r>
          </a:p>
          <a:p>
            <a:pPr marL="129779" indent="-129779"/>
            <a:endParaRPr lang="en-US" sz="750" b="1" u="sng" dirty="0">
              <a:cs typeface="Arial" panose="020B0604020202020204" pitchFamily="34" charset="0"/>
            </a:endParaRPr>
          </a:p>
          <a:p>
            <a:pPr marL="175022" indent="-175022">
              <a:buFont typeface="Arial" panose="020B0604020202020204" pitchFamily="34" charset="0"/>
              <a:buChar char="•"/>
              <a:tabLst>
                <a:tab pos="175022" algn="l"/>
              </a:tabLst>
            </a:pPr>
            <a:r>
              <a:rPr lang="en-US" sz="1500" b="1" dirty="0">
                <a:solidFill>
                  <a:srgbClr val="0078A2"/>
                </a:solidFill>
                <a:cs typeface="Arial" panose="020B0604020202020204" pitchFamily="34" charset="0"/>
              </a:rPr>
              <a:t>1,082 WVGES (1976-80) Monongalia Co. Slides</a:t>
            </a:r>
            <a:endParaRPr lang="en-US" sz="1575" b="1" dirty="0"/>
          </a:p>
        </p:txBody>
      </p:sp>
      <p:sp>
        <p:nvSpPr>
          <p:cNvPr id="26" name="Title 1">
            <a:extLst>
              <a:ext uri="{FF2B5EF4-FFF2-40B4-BE49-F238E27FC236}">
                <a16:creationId xmlns:a16="http://schemas.microsoft.com/office/drawing/2014/main" id="{51B4D47C-E8FD-4B24-83A3-E3AA9654E45B}"/>
              </a:ext>
            </a:extLst>
          </p:cNvPr>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Landslide Incident Inventory</a:t>
            </a:r>
          </a:p>
        </p:txBody>
      </p:sp>
      <p:pic>
        <p:nvPicPr>
          <p:cNvPr id="4" name="Picture 3">
            <a:extLst>
              <a:ext uri="{FF2B5EF4-FFF2-40B4-BE49-F238E27FC236}">
                <a16:creationId xmlns:a16="http://schemas.microsoft.com/office/drawing/2014/main" id="{7983B29E-E5D9-4489-AC81-4F79133B807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397919" y="1142270"/>
            <a:ext cx="6601402" cy="5086415"/>
          </a:xfrm>
          <a:prstGeom prst="rect">
            <a:avLst/>
          </a:prstGeom>
        </p:spPr>
      </p:pic>
    </p:spTree>
    <p:extLst>
      <p:ext uri="{BB962C8B-B14F-4D97-AF65-F5344CB8AC3E}">
        <p14:creationId xmlns:p14="http://schemas.microsoft.com/office/powerpoint/2010/main" val="19685030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1782869" y="1540962"/>
            <a:ext cx="6523500" cy="5033031"/>
          </a:xfrm>
          <a:prstGeom prst="rect">
            <a:avLst/>
          </a:prstGeom>
        </p:spPr>
      </p:pic>
      <p:sp>
        <p:nvSpPr>
          <p:cNvPr id="7" name="TextBox 6"/>
          <p:cNvSpPr txBox="1"/>
          <p:nvPr/>
        </p:nvSpPr>
        <p:spPr>
          <a:xfrm>
            <a:off x="3473125" y="3538233"/>
            <a:ext cx="1929629" cy="346249"/>
          </a:xfrm>
          <a:prstGeom prst="rect">
            <a:avLst/>
          </a:prstGeom>
          <a:noFill/>
        </p:spPr>
        <p:txBody>
          <a:bodyPr wrap="square" rtlCol="0">
            <a:spAutoFit/>
          </a:bodyPr>
          <a:lstStyle/>
          <a:p>
            <a:r>
              <a:rPr lang="en-US" sz="1650" b="1" dirty="0">
                <a:solidFill>
                  <a:srgbClr val="960000"/>
                </a:solidFill>
                <a:effectLst>
                  <a:outerShdw blurRad="38100" dist="38100" dir="2700000" algn="tl">
                    <a:srgbClr val="000000">
                      <a:alpha val="43137"/>
                    </a:srgbClr>
                  </a:outerShdw>
                </a:effectLst>
              </a:rPr>
              <a:t>Kanawha Section</a:t>
            </a:r>
          </a:p>
        </p:txBody>
      </p:sp>
      <p:sp>
        <p:nvSpPr>
          <p:cNvPr id="8" name="TextBox 7"/>
          <p:cNvSpPr txBox="1"/>
          <p:nvPr/>
        </p:nvSpPr>
        <p:spPr>
          <a:xfrm>
            <a:off x="2356099" y="5087639"/>
            <a:ext cx="1629580" cy="346249"/>
          </a:xfrm>
          <a:prstGeom prst="rect">
            <a:avLst/>
          </a:prstGeom>
          <a:noFill/>
        </p:spPr>
        <p:txBody>
          <a:bodyPr wrap="square" rtlCol="0">
            <a:spAutoFit/>
          </a:bodyPr>
          <a:lstStyle/>
          <a:p>
            <a:pPr algn="ctr"/>
            <a:r>
              <a:rPr lang="en-US" sz="1650" b="1" dirty="0">
                <a:solidFill>
                  <a:srgbClr val="960000"/>
                </a:solidFill>
                <a:effectLst>
                  <a:outerShdw blurRad="38100" dist="38100" dir="2700000" algn="tl">
                    <a:srgbClr val="000000">
                      <a:alpha val="43137"/>
                    </a:srgbClr>
                  </a:outerShdw>
                </a:effectLst>
              </a:rPr>
              <a:t>Logan Plateau</a:t>
            </a:r>
          </a:p>
        </p:txBody>
      </p:sp>
      <p:sp>
        <p:nvSpPr>
          <p:cNvPr id="9" name="TextBox 8"/>
          <p:cNvSpPr txBox="1"/>
          <p:nvPr/>
        </p:nvSpPr>
        <p:spPr>
          <a:xfrm rot="18635258">
            <a:off x="4217993" y="3987229"/>
            <a:ext cx="2339896" cy="346249"/>
          </a:xfrm>
          <a:prstGeom prst="rect">
            <a:avLst/>
          </a:prstGeom>
          <a:noFill/>
        </p:spPr>
        <p:txBody>
          <a:bodyPr wrap="square" rtlCol="0">
            <a:spAutoFit/>
          </a:bodyPr>
          <a:lstStyle/>
          <a:p>
            <a:r>
              <a:rPr lang="en-US" sz="1650" b="1" dirty="0">
                <a:solidFill>
                  <a:srgbClr val="960000"/>
                </a:solidFill>
                <a:effectLst>
                  <a:outerShdw blurRad="38100" dist="38100" dir="2700000" algn="tl">
                    <a:srgbClr val="000000">
                      <a:alpha val="43137"/>
                    </a:srgbClr>
                  </a:outerShdw>
                </a:effectLst>
              </a:rPr>
              <a:t>Allegheny Mountains </a:t>
            </a:r>
          </a:p>
        </p:txBody>
      </p:sp>
      <p:sp>
        <p:nvSpPr>
          <p:cNvPr id="10" name="Freeform 9"/>
          <p:cNvSpPr/>
          <p:nvPr/>
        </p:nvSpPr>
        <p:spPr>
          <a:xfrm>
            <a:off x="6880212" y="2921184"/>
            <a:ext cx="491705" cy="951062"/>
          </a:xfrm>
          <a:custGeom>
            <a:avLst/>
            <a:gdLst>
              <a:gd name="connsiteX0" fmla="*/ 655607 w 655607"/>
              <a:gd name="connsiteY0" fmla="*/ 0 h 1268083"/>
              <a:gd name="connsiteX1" fmla="*/ 491706 w 655607"/>
              <a:gd name="connsiteY1" fmla="*/ 414068 h 1268083"/>
              <a:gd name="connsiteX2" fmla="*/ 258792 w 655607"/>
              <a:gd name="connsiteY2" fmla="*/ 828136 h 1268083"/>
              <a:gd name="connsiteX3" fmla="*/ 77638 w 655607"/>
              <a:gd name="connsiteY3" fmla="*/ 1104182 h 1268083"/>
              <a:gd name="connsiteX4" fmla="*/ 0 w 655607"/>
              <a:gd name="connsiteY4" fmla="*/ 1268083 h 1268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607" h="1268083">
                <a:moveTo>
                  <a:pt x="655607" y="0"/>
                </a:moveTo>
                <a:lnTo>
                  <a:pt x="491706" y="414068"/>
                </a:lnTo>
                <a:lnTo>
                  <a:pt x="258792" y="828136"/>
                </a:lnTo>
                <a:lnTo>
                  <a:pt x="77638" y="1104182"/>
                </a:lnTo>
                <a:lnTo>
                  <a:pt x="0" y="1268083"/>
                </a:lnTo>
              </a:path>
            </a:pathLst>
          </a:custGeom>
          <a:no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TextBox 10"/>
          <p:cNvSpPr txBox="1"/>
          <p:nvPr/>
        </p:nvSpPr>
        <p:spPr>
          <a:xfrm rot="18322497">
            <a:off x="5298531" y="3699122"/>
            <a:ext cx="1707978" cy="346249"/>
          </a:xfrm>
          <a:prstGeom prst="rect">
            <a:avLst/>
          </a:prstGeom>
          <a:noFill/>
        </p:spPr>
        <p:txBody>
          <a:bodyPr wrap="square" rtlCol="0">
            <a:spAutoFit/>
          </a:bodyPr>
          <a:lstStyle/>
          <a:p>
            <a:pPr algn="ctr"/>
            <a:r>
              <a:rPr lang="en-US" sz="1650" b="1" dirty="0">
                <a:solidFill>
                  <a:srgbClr val="960000"/>
                </a:solidFill>
                <a:effectLst>
                  <a:outerShdw blurRad="38100" dist="38100" dir="2700000" algn="tl">
                    <a:srgbClr val="000000">
                      <a:alpha val="43137"/>
                    </a:srgbClr>
                  </a:outerShdw>
                </a:effectLst>
              </a:rPr>
              <a:t>Ridge &amp; Valley </a:t>
            </a:r>
          </a:p>
        </p:txBody>
      </p:sp>
      <p:sp>
        <p:nvSpPr>
          <p:cNvPr id="12" name="TextBox 11"/>
          <p:cNvSpPr txBox="1"/>
          <p:nvPr/>
        </p:nvSpPr>
        <p:spPr>
          <a:xfrm rot="17796018">
            <a:off x="6435114" y="3310896"/>
            <a:ext cx="1707978" cy="346249"/>
          </a:xfrm>
          <a:prstGeom prst="rect">
            <a:avLst/>
          </a:prstGeom>
          <a:noFill/>
        </p:spPr>
        <p:txBody>
          <a:bodyPr wrap="square" rtlCol="0">
            <a:spAutoFit/>
          </a:bodyPr>
          <a:lstStyle/>
          <a:p>
            <a:pPr algn="ctr"/>
            <a:r>
              <a:rPr lang="en-US" sz="1650" b="1" dirty="0">
                <a:effectLst>
                  <a:outerShdw blurRad="38100" dist="38100" dir="2700000" algn="tl">
                    <a:srgbClr val="000000">
                      <a:alpha val="43137"/>
                    </a:srgbClr>
                  </a:outerShdw>
                </a:effectLst>
              </a:rPr>
              <a:t>Great Valley </a:t>
            </a:r>
          </a:p>
        </p:txBody>
      </p:sp>
      <p:sp>
        <p:nvSpPr>
          <p:cNvPr id="13" name="TextBox 12"/>
          <p:cNvSpPr txBox="1"/>
          <p:nvPr/>
        </p:nvSpPr>
        <p:spPr>
          <a:xfrm rot="17532827">
            <a:off x="7182568" y="3538232"/>
            <a:ext cx="1120890" cy="346249"/>
          </a:xfrm>
          <a:prstGeom prst="rect">
            <a:avLst/>
          </a:prstGeom>
          <a:noFill/>
        </p:spPr>
        <p:txBody>
          <a:bodyPr wrap="square" rtlCol="0">
            <a:spAutoFit/>
          </a:bodyPr>
          <a:lstStyle/>
          <a:p>
            <a:pPr algn="ctr"/>
            <a:r>
              <a:rPr lang="en-US" sz="1650" b="1" dirty="0">
                <a:solidFill>
                  <a:srgbClr val="960000"/>
                </a:solidFill>
                <a:effectLst>
                  <a:outerShdw blurRad="38100" dist="38100" dir="2700000" algn="tl">
                    <a:srgbClr val="000000">
                      <a:alpha val="43137"/>
                    </a:srgbClr>
                  </a:outerShdw>
                </a:effectLst>
              </a:rPr>
              <a:t>Blue Ridge</a:t>
            </a:r>
          </a:p>
        </p:txBody>
      </p:sp>
      <p:cxnSp>
        <p:nvCxnSpPr>
          <p:cNvPr id="15" name="Straight Arrow Connector 14"/>
          <p:cNvCxnSpPr/>
          <p:nvPr/>
        </p:nvCxnSpPr>
        <p:spPr>
          <a:xfrm flipH="1" flipV="1">
            <a:off x="7540803" y="3532137"/>
            <a:ext cx="157857" cy="66139"/>
          </a:xfrm>
          <a:prstGeom prst="straightConnector1">
            <a:avLst/>
          </a:prstGeom>
          <a:ln w="381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7470379" y="3716117"/>
            <a:ext cx="157857" cy="66139"/>
          </a:xfrm>
          <a:prstGeom prst="straightConnector1">
            <a:avLst/>
          </a:prstGeom>
          <a:ln w="381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51B4D47C-E8FD-4B24-83A3-E3AA9654E45B}"/>
              </a:ext>
            </a:extLst>
          </p:cNvPr>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Mapping Landslides from new DEM</a:t>
            </a:r>
          </a:p>
        </p:txBody>
      </p:sp>
      <p:pic>
        <p:nvPicPr>
          <p:cNvPr id="2" name="Picture 1"/>
          <p:cNvPicPr>
            <a:picLocks noChangeAspect="1"/>
          </p:cNvPicPr>
          <p:nvPr/>
        </p:nvPicPr>
        <p:blipFill>
          <a:blip r:embed="rId4"/>
          <a:stretch>
            <a:fillRect/>
          </a:stretch>
        </p:blipFill>
        <p:spPr>
          <a:xfrm>
            <a:off x="6312617" y="4461308"/>
            <a:ext cx="2116473" cy="2109442"/>
          </a:xfrm>
          <a:prstGeom prst="rect">
            <a:avLst/>
          </a:prstGeom>
        </p:spPr>
      </p:pic>
      <p:cxnSp>
        <p:nvCxnSpPr>
          <p:cNvPr id="14" name="Straight Connector 13"/>
          <p:cNvCxnSpPr/>
          <p:nvPr/>
        </p:nvCxnSpPr>
        <p:spPr>
          <a:xfrm>
            <a:off x="6495638" y="3973859"/>
            <a:ext cx="630426" cy="1252101"/>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9" name="Isosceles Triangle 18"/>
          <p:cNvSpPr/>
          <p:nvPr/>
        </p:nvSpPr>
        <p:spPr>
          <a:xfrm>
            <a:off x="6431374" y="3884482"/>
            <a:ext cx="105501" cy="8937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1" y="918817"/>
            <a:ext cx="9068373" cy="584775"/>
          </a:xfrm>
          <a:prstGeom prst="rect">
            <a:avLst/>
          </a:prstGeom>
        </p:spPr>
        <p:txBody>
          <a:bodyPr wrap="square">
            <a:spAutoFit/>
          </a:bodyPr>
          <a:lstStyle/>
          <a:p>
            <a:r>
              <a:rPr lang="en-US" sz="1600" i="1" dirty="0">
                <a:solidFill>
                  <a:schemeClr val="accent1">
                    <a:lumMod val="50000"/>
                  </a:schemeClr>
                </a:solidFill>
              </a:rPr>
              <a:t>FEMA purchased statewide Quality Level 2 lidar for the entire State that will improve the mapping of existing landslides.  Lidar-derived products include 1-meter DEM and 1-foot Contours</a:t>
            </a:r>
          </a:p>
        </p:txBody>
      </p:sp>
    </p:spTree>
    <p:extLst>
      <p:ext uri="{BB962C8B-B14F-4D97-AF65-F5344CB8AC3E}">
        <p14:creationId xmlns:p14="http://schemas.microsoft.com/office/powerpoint/2010/main" val="34466342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51B4D47C-E8FD-4B24-83A3-E3AA9654E45B}"/>
              </a:ext>
            </a:extLst>
          </p:cNvPr>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Mapping Landslides from new DEM</a:t>
            </a:r>
          </a:p>
        </p:txBody>
      </p:sp>
      <p:sp>
        <p:nvSpPr>
          <p:cNvPr id="6" name="Rectangle 5"/>
          <p:cNvSpPr/>
          <p:nvPr/>
        </p:nvSpPr>
        <p:spPr>
          <a:xfrm>
            <a:off x="59824" y="6464243"/>
            <a:ext cx="9024352" cy="276999"/>
          </a:xfrm>
          <a:prstGeom prst="rect">
            <a:avLst/>
          </a:prstGeom>
        </p:spPr>
        <p:txBody>
          <a:bodyPr wrap="square">
            <a:spAutoFit/>
          </a:bodyPr>
          <a:lstStyle/>
          <a:p>
            <a:r>
              <a:rPr lang="en-US" sz="1200" i="1" dirty="0">
                <a:solidFill>
                  <a:schemeClr val="accent1">
                    <a:lumMod val="50000"/>
                  </a:schemeClr>
                </a:solidFill>
              </a:rPr>
              <a:t>Best-Available Elevation Sources for West Virginia:  </a:t>
            </a:r>
            <a:r>
              <a:rPr lang="en-US" sz="1200" i="1" dirty="0">
                <a:solidFill>
                  <a:schemeClr val="accent1">
                    <a:lumMod val="50000"/>
                  </a:schemeClr>
                </a:solidFill>
                <a:hlinkClick r:id="rId2"/>
              </a:rPr>
              <a:t>https://www.mapwv.gov/flood/map/docs/WV_FloodTool_ElevationSource_Metadata.pdf</a:t>
            </a:r>
            <a:endParaRPr lang="en-US" sz="1200" i="1" dirty="0">
              <a:solidFill>
                <a:schemeClr val="accent1">
                  <a:lumMod val="50000"/>
                </a:schemeClr>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rcRect/>
          <a:stretch/>
        </p:blipFill>
        <p:spPr>
          <a:xfrm>
            <a:off x="786353" y="1115531"/>
            <a:ext cx="7112646" cy="5233332"/>
          </a:xfrm>
          <a:prstGeom prst="rect">
            <a:avLst/>
          </a:prstGeom>
          <a:ln>
            <a:solidFill>
              <a:schemeClr val="accent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212089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51B4D47C-E8FD-4B24-83A3-E3AA9654E45B}"/>
              </a:ext>
            </a:extLst>
          </p:cNvPr>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Mapping Landslides from new DEM</a:t>
            </a:r>
          </a:p>
        </p:txBody>
      </p:sp>
      <p:pic>
        <p:nvPicPr>
          <p:cNvPr id="11"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1182" y="1401693"/>
            <a:ext cx="5166346" cy="3152889"/>
          </a:xfrm>
          <a:ln>
            <a:solidFill>
              <a:schemeClr val="tx1"/>
            </a:solidFill>
          </a:ln>
          <a:effectLst>
            <a:outerShdw blurRad="50800" dist="38100" dir="2700000" algn="tl" rotWithShape="0">
              <a:prstClr val="black">
                <a:alpha val="40000"/>
              </a:prstClr>
            </a:outerShdw>
          </a:effectLst>
        </p:spPr>
      </p:pic>
      <p:pic>
        <p:nvPicPr>
          <p:cNvPr id="14"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7779" y="2993268"/>
            <a:ext cx="4984193" cy="3122627"/>
          </a:xfrm>
          <a:prstGeom prst="rect">
            <a:avLst/>
          </a:prstGeom>
          <a:ln>
            <a:solidFill>
              <a:schemeClr val="tx1"/>
            </a:solidFill>
          </a:ln>
          <a:effectLst>
            <a:outerShdw blurRad="50800" dist="38100" dir="2700000" algn="tl" rotWithShape="0">
              <a:prstClr val="black">
                <a:alpha val="40000"/>
              </a:prstClr>
            </a:outerShdw>
          </a:effectLst>
        </p:spPr>
      </p:pic>
      <p:sp>
        <p:nvSpPr>
          <p:cNvPr id="6" name="Rectangle 5"/>
          <p:cNvSpPr/>
          <p:nvPr/>
        </p:nvSpPr>
        <p:spPr>
          <a:xfrm>
            <a:off x="2001875" y="6233340"/>
            <a:ext cx="4825645" cy="400110"/>
          </a:xfrm>
          <a:prstGeom prst="rect">
            <a:avLst/>
          </a:prstGeom>
        </p:spPr>
        <p:txBody>
          <a:bodyPr wrap="square">
            <a:spAutoFit/>
          </a:bodyPr>
          <a:lstStyle/>
          <a:p>
            <a:r>
              <a:rPr lang="en-US" sz="2000" i="1" dirty="0">
                <a:solidFill>
                  <a:schemeClr val="accent1">
                    <a:lumMod val="50000"/>
                  </a:schemeClr>
                </a:solidFill>
              </a:rPr>
              <a:t>Comparison of Old and New 1 meter DEM</a:t>
            </a:r>
          </a:p>
        </p:txBody>
      </p:sp>
      <p:sp>
        <p:nvSpPr>
          <p:cNvPr id="13" name="Title 1"/>
          <p:cNvSpPr>
            <a:spLocks noGrp="1"/>
          </p:cNvSpPr>
          <p:nvPr>
            <p:ph type="title"/>
          </p:nvPr>
        </p:nvSpPr>
        <p:spPr>
          <a:xfrm>
            <a:off x="515983" y="984069"/>
            <a:ext cx="1722120" cy="417624"/>
          </a:xfrm>
        </p:spPr>
        <p:txBody>
          <a:bodyPr>
            <a:normAutofit fontScale="90000"/>
          </a:bodyPr>
          <a:lstStyle/>
          <a:p>
            <a:r>
              <a:rPr lang="en-US" sz="2800" b="1" dirty="0"/>
              <a:t>Old DEM</a:t>
            </a:r>
          </a:p>
        </p:txBody>
      </p:sp>
      <p:sp>
        <p:nvSpPr>
          <p:cNvPr id="15" name="Title 1"/>
          <p:cNvSpPr txBox="1">
            <a:spLocks/>
          </p:cNvSpPr>
          <p:nvPr/>
        </p:nvSpPr>
        <p:spPr>
          <a:xfrm>
            <a:off x="7095308" y="2575644"/>
            <a:ext cx="1722120" cy="417624"/>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t>New DEM</a:t>
            </a:r>
          </a:p>
        </p:txBody>
      </p:sp>
    </p:spTree>
    <p:extLst>
      <p:ext uri="{BB962C8B-B14F-4D97-AF65-F5344CB8AC3E}">
        <p14:creationId xmlns:p14="http://schemas.microsoft.com/office/powerpoint/2010/main" val="16160144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51B4D47C-E8FD-4B24-83A3-E3AA9654E45B}"/>
              </a:ext>
            </a:extLst>
          </p:cNvPr>
          <p:cNvSpPr txBox="1">
            <a:spLocks/>
          </p:cNvSpPr>
          <p:nvPr/>
        </p:nvSpPr>
        <p:spPr>
          <a:xfrm>
            <a:off x="0" y="0"/>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Landslide </a:t>
            </a:r>
            <a:r>
              <a:rPr lang="en-US" dirty="0">
                <a:solidFill>
                  <a:schemeClr val="bg1"/>
                </a:solidFill>
                <a:latin typeface="Arial" panose="020B0604020202020204" pitchFamily="34" charset="0"/>
                <a:cs typeface="Arial" panose="020B0604020202020204" pitchFamily="34" charset="0"/>
              </a:rPr>
              <a:t>Method Development</a:t>
            </a:r>
            <a:endPar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Content Placeholder 3"/>
          <p:cNvSpPr>
            <a:spLocks noGrp="1"/>
          </p:cNvSpPr>
          <p:nvPr>
            <p:ph idx="1"/>
          </p:nvPr>
        </p:nvSpPr>
        <p:spPr>
          <a:xfrm>
            <a:off x="255547" y="996047"/>
            <a:ext cx="8667323" cy="5525308"/>
          </a:xfrm>
        </p:spPr>
        <p:txBody>
          <a:bodyPr>
            <a:normAutofit lnSpcReduction="10000"/>
          </a:bodyPr>
          <a:lstStyle/>
          <a:p>
            <a:pPr marL="0" indent="0" algn="ctr">
              <a:lnSpc>
                <a:spcPct val="200000"/>
              </a:lnSpc>
              <a:buNone/>
            </a:pPr>
            <a:r>
              <a:rPr lang="en-US" b="1" dirty="0"/>
              <a:t>Key Takeaways</a:t>
            </a:r>
          </a:p>
          <a:p>
            <a:pPr marL="971550" lvl="1" indent="-514350">
              <a:lnSpc>
                <a:spcPct val="100000"/>
              </a:lnSpc>
              <a:buFont typeface="+mj-lt"/>
              <a:buAutoNum type="arabicPeriod"/>
            </a:pPr>
            <a:r>
              <a:rPr lang="en-US" sz="2400" dirty="0">
                <a:effectLst/>
                <a:latin typeface="Calibri" panose="020F0502020204030204" pitchFamily="34" charset="0"/>
                <a:ea typeface="Calibri" panose="020F0502020204030204" pitchFamily="34" charset="0"/>
                <a:cs typeface="Microsoft New Tai Lue" panose="020B0502040204020203" pitchFamily="34" charset="0"/>
              </a:rPr>
              <a:t>Landslide susceptibility modeling </a:t>
            </a:r>
          </a:p>
          <a:p>
            <a:pPr marL="1428750" lvl="2" indent="-514350">
              <a:lnSpc>
                <a:spcPct val="100000"/>
              </a:lnSpc>
              <a:buFont typeface="+mj-lt"/>
              <a:buAutoNum type="romanUcPeriod"/>
            </a:pPr>
            <a:r>
              <a:rPr lang="en-US" dirty="0">
                <a:effectLst/>
                <a:latin typeface="Calibri" panose="020F0502020204030204" pitchFamily="34" charset="0"/>
                <a:ea typeface="Calibri" panose="020F0502020204030204" pitchFamily="34" charset="0"/>
                <a:cs typeface="Microsoft New Tai Lue" panose="020B0502040204020203" pitchFamily="34" charset="0"/>
              </a:rPr>
              <a:t>Performed using machine learning</a:t>
            </a:r>
          </a:p>
          <a:p>
            <a:pPr marL="1885950" lvl="3" indent="-514350">
              <a:lnSpc>
                <a:spcPct val="100000"/>
              </a:lnSpc>
              <a:buFont typeface="+mj-lt"/>
              <a:buAutoNum type="romanUcPeriod"/>
            </a:pPr>
            <a:r>
              <a:rPr lang="en-US" sz="1800" dirty="0">
                <a:latin typeface="Calibri" panose="020F0502020204030204" pitchFamily="34" charset="0"/>
                <a:ea typeface="Calibri" panose="020F0502020204030204" pitchFamily="34" charset="0"/>
                <a:cs typeface="Microsoft New Tai Lue" panose="020B0502040204020203" pitchFamily="34" charset="0"/>
              </a:rPr>
              <a:t>R</a:t>
            </a:r>
            <a:r>
              <a:rPr lang="en-US" sz="1800" dirty="0">
                <a:effectLst/>
                <a:latin typeface="Calibri" panose="020F0502020204030204" pitchFamily="34" charset="0"/>
                <a:ea typeface="Calibri" panose="020F0502020204030204" pitchFamily="34" charset="0"/>
                <a:cs typeface="Microsoft New Tai Lue" panose="020B0502040204020203" pitchFamily="34" charset="0"/>
              </a:rPr>
              <a:t>andom forest method most efficient</a:t>
            </a:r>
          </a:p>
          <a:p>
            <a:pPr marL="1885950" lvl="3" indent="-514350">
              <a:lnSpc>
                <a:spcPct val="100000"/>
              </a:lnSpc>
              <a:buFont typeface="+mj-lt"/>
              <a:buAutoNum type="romanUcPeriod"/>
            </a:pPr>
            <a:r>
              <a:rPr lang="en-US" sz="1800" dirty="0">
                <a:effectLst/>
                <a:latin typeface="Calibri" panose="020F0502020204030204" pitchFamily="34" charset="0"/>
                <a:ea typeface="Calibri" panose="020F0502020204030204" pitchFamily="34" charset="0"/>
                <a:cs typeface="Microsoft New Tai Lue" panose="020B0502040204020203" pitchFamily="34" charset="0"/>
              </a:rPr>
              <a:t>Performed for various </a:t>
            </a:r>
            <a:r>
              <a:rPr lang="en-US" sz="1800" dirty="0">
                <a:effectLst/>
                <a:latin typeface="Calibri" panose="020F0502020204030204" pitchFamily="34" charset="0"/>
                <a:ea typeface="Calibri" panose="020F0502020204030204" pitchFamily="34" charset="0"/>
                <a:cs typeface="Microsoft New Tai Lue" panose="020B0502040204020203" pitchFamily="34" charset="0"/>
                <a:hlinkClick r:id="rId2"/>
              </a:rPr>
              <a:t>MLRA’s</a:t>
            </a:r>
            <a:r>
              <a:rPr lang="en-US" sz="1800" dirty="0">
                <a:effectLst/>
                <a:latin typeface="Calibri" panose="020F0502020204030204" pitchFamily="34" charset="0"/>
                <a:ea typeface="Calibri" panose="020F0502020204030204" pitchFamily="34" charset="0"/>
                <a:cs typeface="Microsoft New Tai Lue" panose="020B0502040204020203" pitchFamily="34" charset="0"/>
              </a:rPr>
              <a:t> to minimize heterogeneity in physiographic conditions that may influence landslide susceptibility</a:t>
            </a:r>
          </a:p>
          <a:p>
            <a:pPr marL="971550" lvl="1" indent="-514350">
              <a:lnSpc>
                <a:spcPct val="100000"/>
              </a:lnSpc>
              <a:buFont typeface="+mj-lt"/>
              <a:buAutoNum type="arabicPeriod"/>
            </a:pPr>
            <a:r>
              <a:rPr lang="en-US" dirty="0"/>
              <a:t>Main Landslide contributing factor- </a:t>
            </a:r>
            <a:r>
              <a:rPr lang="en-US" sz="2400" dirty="0">
                <a:effectLst/>
                <a:latin typeface="Calibri" panose="020F0502020204030204" pitchFamily="34" charset="0"/>
                <a:ea typeface="Calibri" panose="020F0502020204030204" pitchFamily="34" charset="0"/>
                <a:cs typeface="Times New Roman" panose="02020603050405020304" pitchFamily="18" charset="0"/>
              </a:rPr>
              <a:t>Slope, soil type, and geology</a:t>
            </a:r>
          </a:p>
          <a:p>
            <a:pPr marL="1428750" lvl="2" indent="-514350">
              <a:lnSpc>
                <a:spcPct val="100000"/>
              </a:lnSpc>
              <a:buFont typeface="+mj-lt"/>
              <a:buAutoNum type="romanUcPeriod"/>
            </a:pPr>
            <a:r>
              <a:rPr lang="en-US" sz="1800" dirty="0">
                <a:latin typeface="Calibri" panose="020F0502020204030204" pitchFamily="34" charset="0"/>
                <a:ea typeface="Calibri" panose="020F0502020204030204" pitchFamily="34" charset="0"/>
                <a:cs typeface="Microsoft New Tai Lue" panose="020B0502040204020203" pitchFamily="34" charset="0"/>
              </a:rPr>
              <a:t>S</a:t>
            </a:r>
            <a:r>
              <a:rPr lang="en-US" sz="1800" dirty="0">
                <a:effectLst/>
                <a:latin typeface="Calibri" panose="020F0502020204030204" pitchFamily="34" charset="0"/>
                <a:ea typeface="Calibri" panose="020F0502020204030204" pitchFamily="34" charset="0"/>
                <a:cs typeface="Microsoft New Tai Lue" panose="020B0502040204020203" pitchFamily="34" charset="0"/>
              </a:rPr>
              <a:t>teeper slopes, unconsolidated soils, and less resistant rock units like shale and siltstone will increase landslide susceptibility. </a:t>
            </a:r>
          </a:p>
          <a:p>
            <a:pPr marL="971550" marR="0" lvl="1" indent="-514350" algn="l" defTabSz="914400" rtl="0" eaLnBrk="1" fontAlgn="auto" latinLnBrk="0" hangingPunct="1">
              <a:lnSpc>
                <a:spcPct val="100000"/>
              </a:lnSpc>
              <a:spcBef>
                <a:spcPts val="500"/>
              </a:spcBef>
              <a:spcAft>
                <a:spcPts val="0"/>
              </a:spcAft>
              <a:buClrTx/>
              <a:buSzTx/>
              <a:buFont typeface="+mj-lt"/>
              <a:buAutoNum type="arabicPeriod"/>
              <a:tabLst/>
              <a:defRPr/>
            </a:pPr>
            <a:r>
              <a:rPr lang="en-US" sz="2400" dirty="0">
                <a:effectLst/>
                <a:latin typeface="Calibri" panose="020F0502020204030204" pitchFamily="34" charset="0"/>
                <a:ea typeface="Calibri" panose="020F0502020204030204" pitchFamily="34" charset="0"/>
                <a:cs typeface="Times New Roman" panose="02020603050405020304" pitchFamily="18" charset="0"/>
              </a:rPr>
              <a:t>Anthropogenic disturbance contributes heavily to landslide risk</a:t>
            </a:r>
            <a:r>
              <a:rPr lang="en-US" dirty="0">
                <a:effectLst/>
                <a:latin typeface="Calibri" panose="020F0502020204030204" pitchFamily="34" charset="0"/>
                <a:ea typeface="Calibri" panose="020F0502020204030204" pitchFamily="34" charset="0"/>
                <a:cs typeface="Times New Roman" panose="02020603050405020304" pitchFamily="18" charset="0"/>
              </a:rPr>
              <a:t> </a:t>
            </a:r>
            <a:r>
              <a:rPr lang="en-US" dirty="0"/>
              <a:t>	</a:t>
            </a:r>
          </a:p>
          <a:p>
            <a:pPr marL="971550" lvl="1" indent="-514350">
              <a:lnSpc>
                <a:spcPct val="100000"/>
              </a:lnSpc>
              <a:buFont typeface="+mj-lt"/>
              <a:buAutoNum type="arabicPeriod"/>
            </a:pPr>
            <a:r>
              <a:rPr lang="en-US" dirty="0"/>
              <a:t>Future work - R</a:t>
            </a:r>
            <a:r>
              <a:rPr lang="en-US" sz="2400" dirty="0">
                <a:effectLst/>
                <a:latin typeface="Calibri" panose="020F0502020204030204" pitchFamily="34" charset="0"/>
                <a:ea typeface="Calibri" panose="020F0502020204030204" pitchFamily="34" charset="0"/>
                <a:cs typeface="Times New Roman" panose="02020603050405020304" pitchFamily="18" charset="0"/>
              </a:rPr>
              <a:t>erun models after new LiDAR-based landslide mapping is complete</a:t>
            </a:r>
            <a:r>
              <a:rPr lang="en-US" dirty="0"/>
              <a:t>.</a:t>
            </a:r>
          </a:p>
          <a:p>
            <a:pPr marL="914400" lvl="2" indent="0">
              <a:buNone/>
            </a:pPr>
            <a:endParaRPr lang="en-US" dirty="0"/>
          </a:p>
          <a:p>
            <a:pPr marL="1428750" lvl="2" indent="-514350">
              <a:buFont typeface="+mj-lt"/>
              <a:buAutoNum type="romanUcPeriod"/>
            </a:pPr>
            <a:endParaRPr lang="en-US" dirty="0"/>
          </a:p>
          <a:p>
            <a:pPr marL="1428750" lvl="2" indent="-514350">
              <a:buFont typeface="+mj-lt"/>
              <a:buAutoNum type="romanUcPeriod"/>
            </a:pPr>
            <a:endParaRPr lang="en-US" dirty="0"/>
          </a:p>
          <a:p>
            <a:pPr marL="971550" lvl="1" indent="-514350">
              <a:buFont typeface="+mj-lt"/>
              <a:buAutoNum type="arabicPeriod"/>
            </a:pPr>
            <a:endParaRPr lang="en-US" dirty="0"/>
          </a:p>
        </p:txBody>
      </p:sp>
    </p:spTree>
    <p:extLst>
      <p:ext uri="{BB962C8B-B14F-4D97-AF65-F5344CB8AC3E}">
        <p14:creationId xmlns:p14="http://schemas.microsoft.com/office/powerpoint/2010/main" val="5075544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51B4D47C-E8FD-4B24-83A3-E3AA9654E45B}"/>
              </a:ext>
            </a:extLst>
          </p:cNvPr>
          <p:cNvSpPr txBox="1">
            <a:spLocks/>
          </p:cNvSpPr>
          <p:nvPr/>
        </p:nvSpPr>
        <p:spPr>
          <a:xfrm>
            <a:off x="0" y="2"/>
            <a:ext cx="9144000" cy="712380"/>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Landslide Method Development</a:t>
            </a:r>
          </a:p>
        </p:txBody>
      </p:sp>
      <p:pic>
        <p:nvPicPr>
          <p:cNvPr id="7" name="Picture 6"/>
          <p:cNvPicPr>
            <a:picLocks noChangeAspect="1"/>
          </p:cNvPicPr>
          <p:nvPr/>
        </p:nvPicPr>
        <p:blipFill>
          <a:blip r:embed="rId2"/>
          <a:stretch>
            <a:fillRect/>
          </a:stretch>
        </p:blipFill>
        <p:spPr>
          <a:xfrm>
            <a:off x="537884" y="1150340"/>
            <a:ext cx="3760806" cy="2825282"/>
          </a:xfrm>
          <a:prstGeom prst="rect">
            <a:avLst/>
          </a:prstGeom>
          <a:effectLst>
            <a:outerShdw blurRad="50800" dist="38100" dir="2700000" algn="tl" rotWithShape="0">
              <a:prstClr val="black">
                <a:alpha val="40000"/>
              </a:prstClr>
            </a:outerShdw>
          </a:effectLst>
        </p:spPr>
      </p:pic>
      <p:pic>
        <p:nvPicPr>
          <p:cNvPr id="10" name="Picture 9"/>
          <p:cNvPicPr>
            <a:picLocks noChangeAspect="1"/>
          </p:cNvPicPr>
          <p:nvPr/>
        </p:nvPicPr>
        <p:blipFill>
          <a:blip r:embed="rId3"/>
          <a:stretch>
            <a:fillRect/>
          </a:stretch>
        </p:blipFill>
        <p:spPr>
          <a:xfrm>
            <a:off x="4953805" y="1174047"/>
            <a:ext cx="3600792" cy="2705092"/>
          </a:xfrm>
          <a:prstGeom prst="rect">
            <a:avLst/>
          </a:prstGeom>
          <a:effectLst>
            <a:outerShdw blurRad="50800" dist="38100" dir="2700000" algn="tl" rotWithShape="0">
              <a:prstClr val="black">
                <a:alpha val="40000"/>
              </a:prstClr>
            </a:outerShdw>
          </a:effectLst>
        </p:spPr>
      </p:pic>
      <p:pic>
        <p:nvPicPr>
          <p:cNvPr id="13" name="Picture 12"/>
          <p:cNvPicPr>
            <a:picLocks noChangeAspect="1"/>
          </p:cNvPicPr>
          <p:nvPr/>
        </p:nvPicPr>
        <p:blipFill>
          <a:blip r:embed="rId4"/>
          <a:stretch>
            <a:fillRect/>
          </a:stretch>
        </p:blipFill>
        <p:spPr>
          <a:xfrm>
            <a:off x="537885" y="3992303"/>
            <a:ext cx="3760806" cy="2829988"/>
          </a:xfrm>
          <a:prstGeom prst="rect">
            <a:avLst/>
          </a:prstGeom>
          <a:effectLst>
            <a:outerShdw blurRad="50800" dist="38100" dir="2700000" algn="tl" rotWithShape="0">
              <a:prstClr val="black">
                <a:alpha val="40000"/>
              </a:prstClr>
            </a:outerShdw>
          </a:effectLst>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953805" y="4046314"/>
            <a:ext cx="3606429" cy="2773710"/>
          </a:xfrm>
          <a:prstGeom prst="rect">
            <a:avLst/>
          </a:prstGeom>
          <a:effectLst>
            <a:outerShdw blurRad="50800" dist="38100" dir="2700000" algn="tl" rotWithShape="0">
              <a:prstClr val="black">
                <a:alpha val="40000"/>
              </a:prstClr>
            </a:outerShdw>
          </a:effectLst>
        </p:spPr>
      </p:pic>
      <p:sp>
        <p:nvSpPr>
          <p:cNvPr id="3" name="Rectangle 2"/>
          <p:cNvSpPr/>
          <p:nvPr/>
        </p:nvSpPr>
        <p:spPr>
          <a:xfrm>
            <a:off x="537884" y="712382"/>
            <a:ext cx="8393465" cy="461665"/>
          </a:xfrm>
          <a:prstGeom prst="rect">
            <a:avLst/>
          </a:prstGeom>
        </p:spPr>
        <p:txBody>
          <a:bodyPr wrap="square">
            <a:spAutoFit/>
          </a:bodyPr>
          <a:lstStyle/>
          <a:p>
            <a:pPr>
              <a:tabLst>
                <a:tab pos="457200" algn="l"/>
                <a:tab pos="914400" algn="l"/>
                <a:tab pos="4114800" algn="l"/>
                <a:tab pos="457200" algn="l"/>
              </a:tabLst>
            </a:pPr>
            <a:r>
              <a:rPr lang="en-US" sz="1200" dirty="0">
                <a:solidFill>
                  <a:schemeClr val="accent1">
                    <a:lumMod val="50000"/>
                  </a:schemeClr>
                </a:solidFill>
                <a:latin typeface="Calibri" panose="020F0502020204030204" pitchFamily="34" charset="0"/>
                <a:ea typeface="Times New Roman" panose="02020603050405020304" pitchFamily="18" charset="0"/>
                <a:cs typeface="Times New Roman" panose="02020603050405020304" pitchFamily="18" charset="0"/>
              </a:rPr>
              <a:t>The West Virginia University Study Team includes Dr. Steve Kite (Geomorphologist), Dr. James Thompson (Soil Scientist), </a:t>
            </a:r>
            <a:r>
              <a:rPr lang="en-US" sz="1200" b="1" dirty="0">
                <a:solidFill>
                  <a:schemeClr val="accent1">
                    <a:lumMod val="50000"/>
                  </a:schemeClr>
                </a:solidFill>
                <a:latin typeface="Calibri" panose="020F0502020204030204" pitchFamily="34" charset="0"/>
                <a:ea typeface="Times New Roman" panose="02020603050405020304" pitchFamily="18" charset="0"/>
                <a:cs typeface="Times New Roman" panose="02020603050405020304" pitchFamily="18" charset="0"/>
              </a:rPr>
              <a:t>Dr. Aaron Maxwell </a:t>
            </a:r>
            <a:r>
              <a:rPr lang="en-US" sz="1200" dirty="0">
                <a:solidFill>
                  <a:schemeClr val="accent1">
                    <a:lumMod val="50000"/>
                  </a:schemeClr>
                </a:solidFill>
                <a:latin typeface="Calibri" panose="020F0502020204030204" pitchFamily="34" charset="0"/>
                <a:ea typeface="Times New Roman" panose="02020603050405020304" pitchFamily="18" charset="0"/>
                <a:cs typeface="Times New Roman" panose="02020603050405020304" pitchFamily="18" charset="0"/>
              </a:rPr>
              <a:t>(Geologist/Modeler), and Dr. Maneesh Sharma (Geologist/GIS)</a:t>
            </a:r>
            <a:endParaRPr lang="en-US" sz="1200" dirty="0">
              <a:solidFill>
                <a:schemeClr val="accent1">
                  <a:lumMod val="50000"/>
                </a:schemeClr>
              </a:solidFill>
              <a:effectLst/>
              <a:latin typeface="Univers (WN)"/>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07913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a:spLocks noGrp="1"/>
          </p:cNvSpPr>
          <p:nvPr>
            <p:ph idx="1"/>
          </p:nvPr>
        </p:nvSpPr>
        <p:spPr>
          <a:xfrm>
            <a:off x="145921" y="1047536"/>
            <a:ext cx="5542271" cy="3694591"/>
          </a:xfrm>
          <a:solidFill>
            <a:schemeClr val="accent4">
              <a:lumMod val="20000"/>
              <a:lumOff val="80000"/>
            </a:schemeClr>
          </a:solidFill>
        </p:spPr>
        <p:txBody>
          <a:bodyPr>
            <a:normAutofit fontScale="70000" lnSpcReduction="20000"/>
          </a:bodyPr>
          <a:lstStyle/>
          <a:p>
            <a:pPr marL="0" indent="0" algn="ctr">
              <a:buNone/>
            </a:pPr>
            <a:r>
              <a:rPr lang="en-US" sz="4000" b="1" dirty="0">
                <a:solidFill>
                  <a:schemeClr val="accent1">
                    <a:lumMod val="50000"/>
                  </a:schemeClr>
                </a:solidFill>
                <a:latin typeface="Arial" panose="020B0604020202020204" pitchFamily="34" charset="0"/>
                <a:cs typeface="Arial" panose="020B0604020202020204" pitchFamily="34" charset="0"/>
              </a:rPr>
              <a:t>Goals</a:t>
            </a:r>
          </a:p>
          <a:p>
            <a:pPr>
              <a:lnSpc>
                <a:spcPct val="100000"/>
              </a:lnSpc>
            </a:pPr>
            <a:r>
              <a:rPr lang="en-US" dirty="0">
                <a:latin typeface="Arial" panose="020B0604020202020204" pitchFamily="34" charset="0"/>
                <a:cs typeface="Arial" panose="020B0604020202020204" pitchFamily="34" charset="0"/>
              </a:rPr>
              <a:t>Develop landslide inventory</a:t>
            </a:r>
          </a:p>
          <a:p>
            <a:pPr>
              <a:lnSpc>
                <a:spcPct val="100000"/>
              </a:lnSpc>
            </a:pPr>
            <a:r>
              <a:rPr lang="en-US" dirty="0">
                <a:latin typeface="Arial" panose="020B0604020202020204" pitchFamily="34" charset="0"/>
                <a:cs typeface="Arial" panose="020B0604020202020204" pitchFamily="34" charset="0"/>
              </a:rPr>
              <a:t>Create valid landslide models for specific WV regions</a:t>
            </a:r>
          </a:p>
          <a:p>
            <a:pPr>
              <a:lnSpc>
                <a:spcPct val="100000"/>
              </a:lnSpc>
            </a:pPr>
            <a:r>
              <a:rPr lang="en-US" dirty="0">
                <a:latin typeface="Arial" panose="020B0604020202020204" pitchFamily="34" charset="0"/>
                <a:cs typeface="Arial" panose="020B0604020202020204" pitchFamily="34" charset="0"/>
              </a:rPr>
              <a:t>Generate county-level resolution landslide maps</a:t>
            </a:r>
          </a:p>
          <a:p>
            <a:pPr>
              <a:lnSpc>
                <a:spcPct val="100000"/>
              </a:lnSpc>
            </a:pPr>
            <a:r>
              <a:rPr lang="en-US" dirty="0">
                <a:latin typeface="Arial" panose="020B0604020202020204" pitchFamily="34" charset="0"/>
                <a:cs typeface="Arial" panose="020B0604020202020204" pitchFamily="34" charset="0"/>
              </a:rPr>
              <a:t>Create an interactive web map application for displaying landslide models and variables</a:t>
            </a:r>
          </a:p>
          <a:p>
            <a:pPr>
              <a:lnSpc>
                <a:spcPct val="100000"/>
              </a:lnSpc>
            </a:pPr>
            <a:r>
              <a:rPr lang="en-US" dirty="0">
                <a:latin typeface="Arial" panose="020B0604020202020204" pitchFamily="34" charset="0"/>
                <a:cs typeface="Arial" panose="020B0604020202020204" pitchFamily="34" charset="0"/>
              </a:rPr>
              <a:t>Use the new landslide models and information to update the State Hazard Mitigation Plan</a:t>
            </a:r>
            <a:endParaRPr lang="en-US" sz="2700" dirty="0">
              <a:solidFill>
                <a:schemeClr val="accent1">
                  <a:lumMod val="50000"/>
                </a:schemeClr>
              </a:solidFill>
              <a:latin typeface="Arial" panose="020B0604020202020204" pitchFamily="34" charset="0"/>
              <a:cs typeface="Arial" panose="020B0604020202020204" pitchFamily="34" charset="0"/>
            </a:endParaRPr>
          </a:p>
        </p:txBody>
      </p:sp>
      <p:sp>
        <p:nvSpPr>
          <p:cNvPr id="13" name="TextBox 12"/>
          <p:cNvSpPr txBox="1"/>
          <p:nvPr/>
        </p:nvSpPr>
        <p:spPr>
          <a:xfrm>
            <a:off x="145921" y="4932015"/>
            <a:ext cx="5542271" cy="715581"/>
          </a:xfrm>
          <a:prstGeom prst="rect">
            <a:avLst/>
          </a:prstGeom>
          <a:solidFill>
            <a:schemeClr val="accent4">
              <a:lumMod val="40000"/>
              <a:lumOff val="60000"/>
            </a:schemeClr>
          </a:solidFill>
          <a:scene3d>
            <a:camera prst="orthographicFront"/>
            <a:lightRig rig="threePt" dir="t"/>
          </a:scene3d>
          <a:sp3d>
            <a:bevelT/>
          </a:sp3d>
        </p:spPr>
        <p:txBody>
          <a:bodyPr wrap="square" rtlCol="0">
            <a:spAutoFit/>
          </a:bodyPr>
          <a:lstStyle/>
          <a:p>
            <a:pPr algn="ctr"/>
            <a:r>
              <a:rPr lang="en-US" sz="1350" b="1" i="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Did you know?</a:t>
            </a:r>
            <a:br>
              <a:rPr lang="en-US" sz="135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en-US" sz="135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135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Landslides are the </a:t>
            </a:r>
            <a:r>
              <a:rPr lang="en-US" sz="135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#2 Hazard </a:t>
            </a:r>
            <a:r>
              <a:rPr lang="en-US" sz="135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in West Virginia </a:t>
            </a:r>
          </a:p>
        </p:txBody>
      </p:sp>
      <p:pic>
        <p:nvPicPr>
          <p:cNvPr id="3379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3765" y="1047536"/>
            <a:ext cx="3045770" cy="45769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TextBox 13"/>
          <p:cNvSpPr txBox="1"/>
          <p:nvPr/>
        </p:nvSpPr>
        <p:spPr>
          <a:xfrm>
            <a:off x="6771458" y="5212169"/>
            <a:ext cx="1970480" cy="507831"/>
          </a:xfrm>
          <a:prstGeom prst="rect">
            <a:avLst/>
          </a:prstGeom>
          <a:solidFill>
            <a:schemeClr val="tx1"/>
          </a:solidFill>
        </p:spPr>
        <p:txBody>
          <a:bodyPr wrap="square" rtlCol="0">
            <a:spAutoFit/>
          </a:bodyPr>
          <a:lstStyle/>
          <a:p>
            <a:pPr algn="ctr"/>
            <a:r>
              <a:rPr lang="en-US" sz="1350" b="1" dirty="0">
                <a:solidFill>
                  <a:schemeClr val="bg1"/>
                </a:solidFill>
              </a:rPr>
              <a:t>2015 Yeager Airport Slide</a:t>
            </a:r>
          </a:p>
        </p:txBody>
      </p:sp>
      <p:sp>
        <p:nvSpPr>
          <p:cNvPr id="8" name="Title 1">
            <a:extLst>
              <a:ext uri="{FF2B5EF4-FFF2-40B4-BE49-F238E27FC236}">
                <a16:creationId xmlns:a16="http://schemas.microsoft.com/office/drawing/2014/main" id="{A1983888-5B5C-46FC-A7F2-140FCC2ECCF1}"/>
              </a:ext>
            </a:extLst>
          </p:cNvPr>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Landslide Risk Assessment</a:t>
            </a:r>
          </a:p>
        </p:txBody>
      </p:sp>
    </p:spTree>
    <p:extLst>
      <p:ext uri="{BB962C8B-B14F-4D97-AF65-F5344CB8AC3E}">
        <p14:creationId xmlns:p14="http://schemas.microsoft.com/office/powerpoint/2010/main" val="39405633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620500" y="913635"/>
            <a:ext cx="6523500" cy="5033031"/>
          </a:xfrm>
          <a:prstGeom prst="rect">
            <a:avLst/>
          </a:prstGeom>
        </p:spPr>
      </p:pic>
      <p:sp>
        <p:nvSpPr>
          <p:cNvPr id="4" name="Title 1">
            <a:extLst>
              <a:ext uri="{FF2B5EF4-FFF2-40B4-BE49-F238E27FC236}">
                <a16:creationId xmlns:a16="http://schemas.microsoft.com/office/drawing/2014/main" id="{51B4D47C-E8FD-4B24-83A3-E3AA9654E45B}"/>
              </a:ext>
            </a:extLst>
          </p:cNvPr>
          <p:cNvSpPr txBox="1">
            <a:spLocks/>
          </p:cNvSpPr>
          <p:nvPr/>
        </p:nvSpPr>
        <p:spPr>
          <a:xfrm>
            <a:off x="137725" y="958461"/>
            <a:ext cx="2482775" cy="1024537"/>
          </a:xfrm>
          <a:prstGeom prst="rect">
            <a:avLst/>
          </a:prstGeom>
          <a:solidFill>
            <a:schemeClr val="accent1">
              <a:lumMod val="50000"/>
            </a:schemeClr>
          </a:solidFill>
        </p:spPr>
        <p:txBody>
          <a:bodyPr vert="horz" lIns="68580" tIns="34290" rIns="68580" bIns="3429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2250" b="1" dirty="0">
                <a:solidFill>
                  <a:srgbClr val="FFC000"/>
                </a:solidFill>
                <a:latin typeface="Arial" panose="020B0604020202020204" pitchFamily="34" charset="0"/>
                <a:cs typeface="Arial" panose="020B0604020202020204" pitchFamily="34" charset="0"/>
              </a:rPr>
              <a:t>West Virginia </a:t>
            </a:r>
          </a:p>
          <a:p>
            <a:pPr algn="ctr">
              <a:lnSpc>
                <a:spcPct val="120000"/>
              </a:lnSpc>
            </a:pPr>
            <a:r>
              <a:rPr lang="en-US" sz="2250" b="1" dirty="0">
                <a:solidFill>
                  <a:srgbClr val="FFC000"/>
                </a:solidFill>
                <a:latin typeface="Arial" panose="020B0604020202020204" pitchFamily="34" charset="0"/>
                <a:cs typeface="Arial" panose="020B0604020202020204" pitchFamily="34" charset="0"/>
              </a:rPr>
              <a:t>Physiography  </a:t>
            </a:r>
          </a:p>
          <a:p>
            <a:pPr algn="ctr">
              <a:lnSpc>
                <a:spcPct val="120000"/>
              </a:lnSpc>
            </a:pPr>
            <a:r>
              <a:rPr lang="en-US" sz="2250" b="1" dirty="0">
                <a:solidFill>
                  <a:srgbClr val="FFC000"/>
                </a:solidFill>
                <a:latin typeface="Arial" panose="020B0604020202020204" pitchFamily="34" charset="0"/>
                <a:cs typeface="Arial" panose="020B0604020202020204" pitchFamily="34" charset="0"/>
              </a:rPr>
              <a:t>&amp; NRCS MLRAs</a:t>
            </a:r>
            <a:endParaRPr lang="en-US" sz="1350" b="1" u="sng" dirty="0">
              <a:solidFill>
                <a:srgbClr val="FFC000"/>
              </a:solidFill>
              <a:latin typeface="Arial" panose="020B0604020202020204" pitchFamily="34" charset="0"/>
              <a:cs typeface="Arial" panose="020B0604020202020204" pitchFamily="34" charset="0"/>
            </a:endParaRPr>
          </a:p>
        </p:txBody>
      </p:sp>
      <p:sp>
        <p:nvSpPr>
          <p:cNvPr id="3" name="TextBox 2"/>
          <p:cNvSpPr txBox="1"/>
          <p:nvPr/>
        </p:nvSpPr>
        <p:spPr>
          <a:xfrm>
            <a:off x="137724" y="2034756"/>
            <a:ext cx="2593865" cy="3739485"/>
          </a:xfrm>
          <a:prstGeom prst="rect">
            <a:avLst/>
          </a:prstGeom>
          <a:noFill/>
        </p:spPr>
        <p:txBody>
          <a:bodyPr wrap="square" rtlCol="0">
            <a:spAutoFit/>
          </a:bodyPr>
          <a:lstStyle/>
          <a:p>
            <a:r>
              <a:rPr lang="en-US" sz="1650" b="1" dirty="0">
                <a:solidFill>
                  <a:schemeClr val="accent5">
                    <a:lumMod val="75000"/>
                  </a:schemeClr>
                </a:solidFill>
                <a:latin typeface="Arial" panose="020B0604020202020204" pitchFamily="34" charset="0"/>
                <a:cs typeface="Arial" panose="020B0604020202020204" pitchFamily="34" charset="0"/>
              </a:rPr>
              <a:t>Existing Physiographic Maps Inadequate for WV Landslide Project</a:t>
            </a:r>
          </a:p>
          <a:p>
            <a:endParaRPr lang="en-US" sz="750" b="1" dirty="0">
              <a:solidFill>
                <a:schemeClr val="accent5">
                  <a:lumMod val="75000"/>
                </a:schemeClr>
              </a:solidFill>
              <a:latin typeface="Arial" panose="020B0604020202020204" pitchFamily="34" charset="0"/>
              <a:cs typeface="Arial" panose="020B0604020202020204" pitchFamily="34" charset="0"/>
            </a:endParaRPr>
          </a:p>
          <a:p>
            <a:r>
              <a:rPr lang="en-US" sz="1500" b="1" i="1" dirty="0">
                <a:solidFill>
                  <a:schemeClr val="accent5">
                    <a:lumMod val="75000"/>
                  </a:schemeClr>
                </a:solidFill>
                <a:latin typeface="Arial" panose="020B0604020202020204" pitchFamily="34" charset="0"/>
                <a:cs typeface="Arial" panose="020B0604020202020204" pitchFamily="34" charset="0"/>
              </a:rPr>
              <a:t>MLRA Boundaries Better</a:t>
            </a:r>
          </a:p>
          <a:p>
            <a:endParaRPr lang="en-US" sz="750" b="1" i="1" dirty="0">
              <a:solidFill>
                <a:schemeClr val="accent5">
                  <a:lumMod val="75000"/>
                </a:schemeClr>
              </a:solidFill>
              <a:latin typeface="Arial" panose="020B0604020202020204" pitchFamily="34" charset="0"/>
              <a:cs typeface="Arial" panose="020B0604020202020204" pitchFamily="34" charset="0"/>
            </a:endParaRPr>
          </a:p>
          <a:p>
            <a:r>
              <a:rPr lang="en-US" sz="1500" b="1" u="sng" dirty="0">
                <a:latin typeface="Arial" panose="020B0604020202020204" pitchFamily="34" charset="0"/>
                <a:cs typeface="Arial" panose="020B0604020202020204" pitchFamily="34" charset="0"/>
              </a:rPr>
              <a:t>Provinces &amp; Subdivisions  </a:t>
            </a:r>
            <a:r>
              <a:rPr lang="en-US" sz="1500" b="1" dirty="0">
                <a:solidFill>
                  <a:srgbClr val="960000"/>
                </a:solidFill>
                <a:latin typeface="Arial" panose="020B0604020202020204" pitchFamily="34" charset="0"/>
                <a:cs typeface="Arial" panose="020B0604020202020204" pitchFamily="34" charset="0"/>
              </a:rPr>
              <a:t>Appalachian Plateau</a:t>
            </a:r>
            <a:r>
              <a:rPr lang="en-US" sz="1500" b="1" u="sng" dirty="0">
                <a:solidFill>
                  <a:srgbClr val="C00000"/>
                </a:solidFill>
                <a:latin typeface="Arial" panose="020B0604020202020204" pitchFamily="34" charset="0"/>
                <a:cs typeface="Arial" panose="020B0604020202020204" pitchFamily="34" charset="0"/>
              </a:rPr>
              <a:t>s</a:t>
            </a:r>
          </a:p>
          <a:p>
            <a:pPr marL="257175" indent="-257175">
              <a:buFont typeface="Arial" panose="020B0604020202020204" pitchFamily="34" charset="0"/>
              <a:buChar char="•"/>
            </a:pPr>
            <a:r>
              <a:rPr lang="en-US" sz="1500" b="1" dirty="0">
                <a:solidFill>
                  <a:srgbClr val="960000"/>
                </a:solidFill>
                <a:effectLst>
                  <a:outerShdw blurRad="38100" dist="38100" dir="2700000" algn="tl">
                    <a:srgbClr val="000000">
                      <a:alpha val="43137"/>
                    </a:srgbClr>
                  </a:outerShdw>
                </a:effectLst>
              </a:rPr>
              <a:t>Kanawha Section</a:t>
            </a:r>
          </a:p>
          <a:p>
            <a:pPr marL="257175" indent="-257175">
              <a:buFont typeface="Arial" panose="020B0604020202020204" pitchFamily="34" charset="0"/>
              <a:buChar char="•"/>
            </a:pPr>
            <a:r>
              <a:rPr lang="en-US" sz="1500" b="1" dirty="0">
                <a:solidFill>
                  <a:srgbClr val="960000"/>
                </a:solidFill>
                <a:effectLst>
                  <a:outerShdw blurRad="38100" dist="38100" dir="2700000" algn="tl">
                    <a:srgbClr val="000000">
                      <a:alpha val="43137"/>
                    </a:srgbClr>
                  </a:outerShdw>
                </a:effectLst>
              </a:rPr>
              <a:t>Logan Plateau</a:t>
            </a:r>
          </a:p>
          <a:p>
            <a:pPr marL="257175" indent="-257175">
              <a:buFont typeface="Arial" panose="020B0604020202020204" pitchFamily="34" charset="0"/>
              <a:buChar char="•"/>
            </a:pPr>
            <a:r>
              <a:rPr lang="en-US" sz="1500" b="1" dirty="0">
                <a:solidFill>
                  <a:srgbClr val="960000"/>
                </a:solidFill>
                <a:effectLst>
                  <a:outerShdw blurRad="38100" dist="38100" dir="2700000" algn="tl">
                    <a:srgbClr val="000000">
                      <a:alpha val="43137"/>
                    </a:srgbClr>
                  </a:outerShdw>
                </a:effectLst>
              </a:rPr>
              <a:t>Allegheny Mountains </a:t>
            </a:r>
          </a:p>
          <a:p>
            <a:r>
              <a:rPr lang="en-US" sz="1500" b="1" dirty="0">
                <a:solidFill>
                  <a:srgbClr val="960000"/>
                </a:solidFill>
                <a:effectLst>
                  <a:outerShdw blurRad="38100" dist="38100" dir="2700000" algn="tl">
                    <a:srgbClr val="000000">
                      <a:alpha val="43137"/>
                    </a:srgbClr>
                  </a:outerShdw>
                </a:effectLst>
              </a:rPr>
              <a:t>Valley &amp; Ridge</a:t>
            </a:r>
          </a:p>
          <a:p>
            <a:pPr marL="257175" indent="-257175">
              <a:buFont typeface="Arial" panose="020B0604020202020204" pitchFamily="34" charset="0"/>
              <a:buChar char="•"/>
            </a:pPr>
            <a:r>
              <a:rPr lang="en-US" sz="1500" b="1" dirty="0">
                <a:solidFill>
                  <a:srgbClr val="960000"/>
                </a:solidFill>
                <a:effectLst>
                  <a:outerShdw blurRad="38100" dist="38100" dir="2700000" algn="tl">
                    <a:srgbClr val="000000">
                      <a:alpha val="43137"/>
                    </a:srgbClr>
                  </a:outerShdw>
                </a:effectLst>
              </a:rPr>
              <a:t>Ridge &amp; Valley </a:t>
            </a:r>
          </a:p>
          <a:p>
            <a:pPr marL="257175" indent="-257175">
              <a:buFont typeface="Arial" panose="020B0604020202020204" pitchFamily="34" charset="0"/>
              <a:buChar char="•"/>
            </a:pPr>
            <a:r>
              <a:rPr lang="en-US" sz="1500" b="1" dirty="0">
                <a:effectLst>
                  <a:outerShdw blurRad="38100" dist="38100" dir="2700000" algn="tl">
                    <a:srgbClr val="000000">
                      <a:alpha val="43137"/>
                    </a:srgbClr>
                  </a:outerShdw>
                </a:effectLst>
              </a:rPr>
              <a:t>Great Valley </a:t>
            </a:r>
          </a:p>
          <a:p>
            <a:r>
              <a:rPr lang="en-US" sz="1500" b="1" dirty="0">
                <a:solidFill>
                  <a:srgbClr val="960000"/>
                </a:solidFill>
                <a:effectLst>
                  <a:outerShdw blurRad="38100" dist="38100" dir="2700000" algn="tl">
                    <a:srgbClr val="000000">
                      <a:alpha val="43137"/>
                    </a:srgbClr>
                  </a:outerShdw>
                </a:effectLst>
              </a:rPr>
              <a:t>Blue Ridge</a:t>
            </a:r>
          </a:p>
          <a:p>
            <a:endParaRPr lang="en-US" sz="750" b="1" dirty="0">
              <a:solidFill>
                <a:srgbClr val="960000"/>
              </a:solidFill>
              <a:effectLst>
                <a:outerShdw blurRad="38100" dist="38100" dir="2700000" algn="tl">
                  <a:srgbClr val="000000">
                    <a:alpha val="43137"/>
                  </a:srgbClr>
                </a:outerShdw>
              </a:effectLst>
            </a:endParaRPr>
          </a:p>
          <a:p>
            <a:r>
              <a:rPr lang="en-US" sz="1500" b="1" i="1" dirty="0">
                <a:solidFill>
                  <a:srgbClr val="960000"/>
                </a:solidFill>
                <a:effectLst>
                  <a:outerShdw blurRad="38100" dist="38100" dir="2700000" algn="tl">
                    <a:srgbClr val="000000">
                      <a:alpha val="43137"/>
                    </a:srgbClr>
                  </a:outerShdw>
                </a:effectLst>
              </a:rPr>
              <a:t>Red = Landslide-Prone</a:t>
            </a:r>
            <a:endParaRPr lang="en-US" sz="1500" b="1" i="1" u="sng" dirty="0">
              <a:latin typeface="Arial" panose="020B0604020202020204" pitchFamily="34" charset="0"/>
              <a:cs typeface="Arial" panose="020B0604020202020204" pitchFamily="34" charset="0"/>
            </a:endParaRPr>
          </a:p>
        </p:txBody>
      </p:sp>
      <p:sp>
        <p:nvSpPr>
          <p:cNvPr id="7" name="TextBox 6"/>
          <p:cNvSpPr txBox="1"/>
          <p:nvPr/>
        </p:nvSpPr>
        <p:spPr>
          <a:xfrm>
            <a:off x="4323475" y="2850278"/>
            <a:ext cx="1929629" cy="346249"/>
          </a:xfrm>
          <a:prstGeom prst="rect">
            <a:avLst/>
          </a:prstGeom>
          <a:noFill/>
        </p:spPr>
        <p:txBody>
          <a:bodyPr wrap="square" rtlCol="0">
            <a:spAutoFit/>
          </a:bodyPr>
          <a:lstStyle/>
          <a:p>
            <a:r>
              <a:rPr lang="en-US" sz="1650" b="1" dirty="0">
                <a:solidFill>
                  <a:srgbClr val="960000"/>
                </a:solidFill>
                <a:effectLst>
                  <a:outerShdw blurRad="38100" dist="38100" dir="2700000" algn="tl">
                    <a:srgbClr val="000000">
                      <a:alpha val="43137"/>
                    </a:srgbClr>
                  </a:outerShdw>
                </a:effectLst>
              </a:rPr>
              <a:t>Kanawha Section</a:t>
            </a:r>
          </a:p>
        </p:txBody>
      </p:sp>
      <p:sp>
        <p:nvSpPr>
          <p:cNvPr id="8" name="TextBox 7"/>
          <p:cNvSpPr txBox="1"/>
          <p:nvPr/>
        </p:nvSpPr>
        <p:spPr>
          <a:xfrm>
            <a:off x="3229248" y="4471123"/>
            <a:ext cx="1629580" cy="346249"/>
          </a:xfrm>
          <a:prstGeom prst="rect">
            <a:avLst/>
          </a:prstGeom>
          <a:noFill/>
        </p:spPr>
        <p:txBody>
          <a:bodyPr wrap="square" rtlCol="0">
            <a:spAutoFit/>
          </a:bodyPr>
          <a:lstStyle/>
          <a:p>
            <a:pPr algn="ctr"/>
            <a:r>
              <a:rPr lang="en-US" sz="1650" b="1" dirty="0">
                <a:solidFill>
                  <a:srgbClr val="960000"/>
                </a:solidFill>
                <a:effectLst>
                  <a:outerShdw blurRad="38100" dist="38100" dir="2700000" algn="tl">
                    <a:srgbClr val="000000">
                      <a:alpha val="43137"/>
                    </a:srgbClr>
                  </a:outerShdw>
                </a:effectLst>
              </a:rPr>
              <a:t>Logan Plateau</a:t>
            </a:r>
          </a:p>
        </p:txBody>
      </p:sp>
      <p:sp>
        <p:nvSpPr>
          <p:cNvPr id="9" name="TextBox 8"/>
          <p:cNvSpPr txBox="1"/>
          <p:nvPr/>
        </p:nvSpPr>
        <p:spPr>
          <a:xfrm rot="18635258">
            <a:off x="5070426" y="3344811"/>
            <a:ext cx="2339896" cy="346249"/>
          </a:xfrm>
          <a:prstGeom prst="rect">
            <a:avLst/>
          </a:prstGeom>
          <a:noFill/>
        </p:spPr>
        <p:txBody>
          <a:bodyPr wrap="square" rtlCol="0">
            <a:spAutoFit/>
          </a:bodyPr>
          <a:lstStyle/>
          <a:p>
            <a:r>
              <a:rPr lang="en-US" sz="1650" b="1" dirty="0">
                <a:solidFill>
                  <a:srgbClr val="960000"/>
                </a:solidFill>
                <a:effectLst>
                  <a:outerShdw blurRad="38100" dist="38100" dir="2700000" algn="tl">
                    <a:srgbClr val="000000">
                      <a:alpha val="43137"/>
                    </a:srgbClr>
                  </a:outerShdw>
                </a:effectLst>
              </a:rPr>
              <a:t>Allegheny Mountains </a:t>
            </a:r>
          </a:p>
        </p:txBody>
      </p:sp>
      <p:sp>
        <p:nvSpPr>
          <p:cNvPr id="10" name="Freeform 9"/>
          <p:cNvSpPr/>
          <p:nvPr/>
        </p:nvSpPr>
        <p:spPr>
          <a:xfrm>
            <a:off x="7744365" y="2280607"/>
            <a:ext cx="491705" cy="951062"/>
          </a:xfrm>
          <a:custGeom>
            <a:avLst/>
            <a:gdLst>
              <a:gd name="connsiteX0" fmla="*/ 655607 w 655607"/>
              <a:gd name="connsiteY0" fmla="*/ 0 h 1268083"/>
              <a:gd name="connsiteX1" fmla="*/ 491706 w 655607"/>
              <a:gd name="connsiteY1" fmla="*/ 414068 h 1268083"/>
              <a:gd name="connsiteX2" fmla="*/ 258792 w 655607"/>
              <a:gd name="connsiteY2" fmla="*/ 828136 h 1268083"/>
              <a:gd name="connsiteX3" fmla="*/ 77638 w 655607"/>
              <a:gd name="connsiteY3" fmla="*/ 1104182 h 1268083"/>
              <a:gd name="connsiteX4" fmla="*/ 0 w 655607"/>
              <a:gd name="connsiteY4" fmla="*/ 1268083 h 1268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607" h="1268083">
                <a:moveTo>
                  <a:pt x="655607" y="0"/>
                </a:moveTo>
                <a:lnTo>
                  <a:pt x="491706" y="414068"/>
                </a:lnTo>
                <a:lnTo>
                  <a:pt x="258792" y="828136"/>
                </a:lnTo>
                <a:lnTo>
                  <a:pt x="77638" y="1104182"/>
                </a:lnTo>
                <a:lnTo>
                  <a:pt x="0" y="1268083"/>
                </a:lnTo>
              </a:path>
            </a:pathLst>
          </a:custGeom>
          <a:no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TextBox 10"/>
          <p:cNvSpPr txBox="1"/>
          <p:nvPr/>
        </p:nvSpPr>
        <p:spPr>
          <a:xfrm rot="18322497">
            <a:off x="6200718" y="3038077"/>
            <a:ext cx="1707978" cy="346249"/>
          </a:xfrm>
          <a:prstGeom prst="rect">
            <a:avLst/>
          </a:prstGeom>
          <a:noFill/>
        </p:spPr>
        <p:txBody>
          <a:bodyPr wrap="square" rtlCol="0">
            <a:spAutoFit/>
          </a:bodyPr>
          <a:lstStyle/>
          <a:p>
            <a:pPr algn="ctr"/>
            <a:r>
              <a:rPr lang="en-US" sz="1650" b="1" dirty="0">
                <a:solidFill>
                  <a:srgbClr val="960000"/>
                </a:solidFill>
                <a:effectLst>
                  <a:outerShdw blurRad="38100" dist="38100" dir="2700000" algn="tl">
                    <a:srgbClr val="000000">
                      <a:alpha val="43137"/>
                    </a:srgbClr>
                  </a:outerShdw>
                </a:effectLst>
              </a:rPr>
              <a:t>Ridge &amp; Valley </a:t>
            </a:r>
          </a:p>
        </p:txBody>
      </p:sp>
      <p:sp>
        <p:nvSpPr>
          <p:cNvPr id="12" name="TextBox 11"/>
          <p:cNvSpPr txBox="1"/>
          <p:nvPr/>
        </p:nvSpPr>
        <p:spPr>
          <a:xfrm rot="17796018">
            <a:off x="7280278" y="2647707"/>
            <a:ext cx="1707978" cy="346249"/>
          </a:xfrm>
          <a:prstGeom prst="rect">
            <a:avLst/>
          </a:prstGeom>
          <a:noFill/>
        </p:spPr>
        <p:txBody>
          <a:bodyPr wrap="square" rtlCol="0">
            <a:spAutoFit/>
          </a:bodyPr>
          <a:lstStyle/>
          <a:p>
            <a:pPr algn="ctr"/>
            <a:r>
              <a:rPr lang="en-US" sz="1650" b="1" dirty="0">
                <a:effectLst>
                  <a:outerShdw blurRad="38100" dist="38100" dir="2700000" algn="tl">
                    <a:srgbClr val="000000">
                      <a:alpha val="43137"/>
                    </a:srgbClr>
                  </a:outerShdw>
                </a:effectLst>
              </a:rPr>
              <a:t>Great Valley </a:t>
            </a:r>
          </a:p>
        </p:txBody>
      </p:sp>
      <p:sp>
        <p:nvSpPr>
          <p:cNvPr id="13" name="TextBox 12"/>
          <p:cNvSpPr txBox="1"/>
          <p:nvPr/>
        </p:nvSpPr>
        <p:spPr>
          <a:xfrm rot="17532827">
            <a:off x="8031889" y="2890323"/>
            <a:ext cx="1120890" cy="346249"/>
          </a:xfrm>
          <a:prstGeom prst="rect">
            <a:avLst/>
          </a:prstGeom>
          <a:noFill/>
        </p:spPr>
        <p:txBody>
          <a:bodyPr wrap="square" rtlCol="0">
            <a:spAutoFit/>
          </a:bodyPr>
          <a:lstStyle/>
          <a:p>
            <a:pPr algn="ctr"/>
            <a:r>
              <a:rPr lang="en-US" sz="1650" b="1" dirty="0">
                <a:solidFill>
                  <a:srgbClr val="960000"/>
                </a:solidFill>
                <a:effectLst>
                  <a:outerShdw blurRad="38100" dist="38100" dir="2700000" algn="tl">
                    <a:srgbClr val="000000">
                      <a:alpha val="43137"/>
                    </a:srgbClr>
                  </a:outerShdw>
                </a:effectLst>
              </a:rPr>
              <a:t>Blue Ridge</a:t>
            </a:r>
          </a:p>
        </p:txBody>
      </p:sp>
      <p:cxnSp>
        <p:nvCxnSpPr>
          <p:cNvPr id="15" name="Straight Arrow Connector 14"/>
          <p:cNvCxnSpPr/>
          <p:nvPr/>
        </p:nvCxnSpPr>
        <p:spPr>
          <a:xfrm flipH="1" flipV="1">
            <a:off x="8376793" y="2873606"/>
            <a:ext cx="157857" cy="66139"/>
          </a:xfrm>
          <a:prstGeom prst="straightConnector1">
            <a:avLst/>
          </a:prstGeom>
          <a:ln w="381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8306369" y="3057586"/>
            <a:ext cx="157857" cy="66139"/>
          </a:xfrm>
          <a:prstGeom prst="straightConnector1">
            <a:avLst/>
          </a:prstGeom>
          <a:ln w="381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51B4D47C-E8FD-4B24-83A3-E3AA9654E45B}"/>
              </a:ext>
            </a:extLst>
          </p:cNvPr>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Landslide Method Development</a:t>
            </a:r>
          </a:p>
        </p:txBody>
      </p:sp>
    </p:spTree>
    <p:extLst>
      <p:ext uri="{BB962C8B-B14F-4D97-AF65-F5344CB8AC3E}">
        <p14:creationId xmlns:p14="http://schemas.microsoft.com/office/powerpoint/2010/main" val="31885122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51B4D47C-E8FD-4B24-83A3-E3AA9654E45B}"/>
              </a:ext>
            </a:extLst>
          </p:cNvPr>
          <p:cNvSpPr txBox="1">
            <a:spLocks/>
          </p:cNvSpPr>
          <p:nvPr/>
        </p:nvSpPr>
        <p:spPr>
          <a:xfrm>
            <a:off x="0" y="2"/>
            <a:ext cx="9144000" cy="712380"/>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Landslide Method Development</a:t>
            </a:r>
          </a:p>
        </p:txBody>
      </p:sp>
      <p:sp>
        <p:nvSpPr>
          <p:cNvPr id="3" name="Rectangle 2"/>
          <p:cNvSpPr/>
          <p:nvPr/>
        </p:nvSpPr>
        <p:spPr>
          <a:xfrm>
            <a:off x="2250914" y="730173"/>
            <a:ext cx="4786284" cy="369332"/>
          </a:xfrm>
          <a:prstGeom prst="rect">
            <a:avLst/>
          </a:prstGeom>
        </p:spPr>
        <p:txBody>
          <a:bodyPr wrap="square">
            <a:spAutoFit/>
          </a:bodyPr>
          <a:lstStyle/>
          <a:p>
            <a:pPr>
              <a:tabLst>
                <a:tab pos="457200" algn="l"/>
                <a:tab pos="914400" algn="l"/>
                <a:tab pos="4114800" algn="l"/>
                <a:tab pos="457200" algn="l"/>
              </a:tabLs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Summary of MLRA Landslide Characteristics</a:t>
            </a:r>
            <a:endParaRPr lang="en-US" sz="1200" b="1" dirty="0">
              <a:solidFill>
                <a:schemeClr val="accent1">
                  <a:lumMod val="50000"/>
                </a:schemeClr>
              </a:solidFill>
              <a:effectLst/>
              <a:latin typeface="Univers (WN)"/>
              <a:ea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8D69B6EE-2D1F-4DB7-85DB-126AB80F7F0B}"/>
              </a:ext>
            </a:extLst>
          </p:cNvPr>
          <p:cNvPicPr>
            <a:picLocks noChangeAspect="1"/>
          </p:cNvPicPr>
          <p:nvPr/>
        </p:nvPicPr>
        <p:blipFill>
          <a:blip r:embed="rId2"/>
          <a:stretch>
            <a:fillRect/>
          </a:stretch>
        </p:blipFill>
        <p:spPr>
          <a:xfrm>
            <a:off x="2053160" y="1117297"/>
            <a:ext cx="5037680" cy="5548521"/>
          </a:xfrm>
          <a:prstGeom prst="rect">
            <a:avLst/>
          </a:prstGeom>
          <a:ln>
            <a:solidFill>
              <a:schemeClr val="accent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073475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Landslide Method Development</a:t>
            </a:r>
          </a:p>
        </p:txBody>
      </p:sp>
      <p:sp>
        <p:nvSpPr>
          <p:cNvPr id="6" name="Rectangle 5"/>
          <p:cNvSpPr/>
          <p:nvPr/>
        </p:nvSpPr>
        <p:spPr>
          <a:xfrm>
            <a:off x="515893" y="1424633"/>
            <a:ext cx="8112214" cy="646331"/>
          </a:xfrm>
          <a:prstGeom prst="rect">
            <a:avLst/>
          </a:prstGeom>
        </p:spPr>
        <p:txBody>
          <a:bodyPr wrap="square">
            <a:spAutoFit/>
          </a:bodyPr>
          <a:lstStyle/>
          <a:p>
            <a:r>
              <a:rPr lang="en-US" b="1" dirty="0">
                <a:solidFill>
                  <a:schemeClr val="accent1">
                    <a:lumMod val="50000"/>
                  </a:schemeClr>
                </a:solidFill>
              </a:rPr>
              <a:t>Goal: </a:t>
            </a:r>
            <a:r>
              <a:rPr lang="en-US" dirty="0">
                <a:latin typeface="Tahoma" panose="020B0604030504040204" pitchFamily="34" charset="0"/>
                <a:ea typeface="Tahoma" panose="020B0604030504040204" pitchFamily="34" charset="0"/>
                <a:cs typeface="Tahoma" panose="020B0604030504040204" pitchFamily="34" charset="0"/>
              </a:rPr>
              <a:t>Generate predictive models of slope failure probability/occurrence</a:t>
            </a:r>
            <a:endParaRPr lang="en-US" b="1" dirty="0">
              <a:solidFill>
                <a:schemeClr val="tx1">
                  <a:lumMod val="95000"/>
                  <a:lumOff val="5000"/>
                </a:schemeClr>
              </a:solidFill>
            </a:endParaRPr>
          </a:p>
          <a:p>
            <a:r>
              <a:rPr lang="en-US" b="1" dirty="0">
                <a:solidFill>
                  <a:schemeClr val="accent1">
                    <a:lumMod val="50000"/>
                  </a:schemeClr>
                </a:solidFill>
              </a:rPr>
              <a:t>	</a:t>
            </a:r>
            <a:endParaRPr lang="en-US" dirty="0"/>
          </a:p>
        </p:txBody>
      </p:sp>
      <p:pic>
        <p:nvPicPr>
          <p:cNvPr id="7" name="Picture 6">
            <a:extLst>
              <a:ext uri="{FF2B5EF4-FFF2-40B4-BE49-F238E27FC236}">
                <a16:creationId xmlns:a16="http://schemas.microsoft.com/office/drawing/2014/main" id="{DF1D9B0A-687A-4542-99A1-5DDADCF4A30F}"/>
              </a:ext>
            </a:extLst>
          </p:cNvPr>
          <p:cNvPicPr>
            <a:picLocks noChangeAspect="1"/>
          </p:cNvPicPr>
          <p:nvPr/>
        </p:nvPicPr>
        <p:blipFill>
          <a:blip r:embed="rId2"/>
          <a:stretch>
            <a:fillRect/>
          </a:stretch>
        </p:blipFill>
        <p:spPr>
          <a:xfrm>
            <a:off x="607405" y="2262004"/>
            <a:ext cx="7617573" cy="380878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821682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15324" y="5410250"/>
            <a:ext cx="8513351" cy="765772"/>
          </a:xfrm>
        </p:spPr>
        <p:txBody>
          <a:bodyPr>
            <a:noAutofit/>
          </a:bodyPr>
          <a:lstStyle/>
          <a:p>
            <a:r>
              <a:rPr lang="en-US" sz="3200" dirty="0">
                <a:latin typeface="Tahoma" panose="020B0604030504040204" pitchFamily="34" charset="0"/>
                <a:ea typeface="Tahoma" panose="020B0604030504040204" pitchFamily="34" charset="0"/>
                <a:cs typeface="Tahoma" panose="020B0604030504040204" pitchFamily="34" charset="0"/>
              </a:rPr>
              <a:t>Machine Learning = Learning from Examples</a:t>
            </a:r>
          </a:p>
        </p:txBody>
      </p:sp>
      <p:grpSp>
        <p:nvGrpSpPr>
          <p:cNvPr id="3" name="Group 2"/>
          <p:cNvGrpSpPr/>
          <p:nvPr/>
        </p:nvGrpSpPr>
        <p:grpSpPr>
          <a:xfrm>
            <a:off x="1492324" y="1522800"/>
            <a:ext cx="6197064" cy="3354465"/>
            <a:chOff x="1913048" y="2175217"/>
            <a:chExt cx="8260600" cy="4471455"/>
          </a:xfrm>
        </p:grpSpPr>
        <p:sp>
          <p:nvSpPr>
            <p:cNvPr id="5" name="Rectangle 4"/>
            <p:cNvSpPr/>
            <p:nvPr/>
          </p:nvSpPr>
          <p:spPr>
            <a:xfrm>
              <a:off x="5250622" y="3008818"/>
              <a:ext cx="1905000" cy="1371600"/>
            </a:xfrm>
            <a:prstGeom prst="rect">
              <a:avLst/>
            </a:prstGeom>
            <a:solidFill>
              <a:schemeClr val="accent6">
                <a:lumMod val="50000"/>
              </a:schemeClr>
            </a:solidFill>
            <a:ln w="38100">
              <a:solidFill>
                <a:schemeClr val="bg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latin typeface="Tahoma" panose="020B0604030504040204" pitchFamily="34" charset="0"/>
                  <a:ea typeface="Tahoma" panose="020B0604030504040204" pitchFamily="34" charset="0"/>
                  <a:cs typeface="Tahoma" panose="020B0604030504040204" pitchFamily="34" charset="0"/>
                </a:rPr>
                <a:t>Machine learning algorithm</a:t>
              </a:r>
            </a:p>
          </p:txBody>
        </p:sp>
        <p:sp>
          <p:nvSpPr>
            <p:cNvPr id="6" name="Oval 5"/>
            <p:cNvSpPr/>
            <p:nvPr/>
          </p:nvSpPr>
          <p:spPr>
            <a:xfrm>
              <a:off x="1913048" y="2175217"/>
              <a:ext cx="2209800" cy="1752600"/>
            </a:xfrm>
            <a:prstGeom prst="ellipse">
              <a:avLst/>
            </a:prstGeom>
            <a:solidFill>
              <a:schemeClr val="accent5">
                <a:lumMod val="75000"/>
              </a:schemeClr>
            </a:solidFill>
            <a:ln w="38100">
              <a:solidFill>
                <a:schemeClr val="bg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latin typeface="Tahoma" panose="020B0604030504040204" pitchFamily="34" charset="0"/>
                  <a:ea typeface="Tahoma" panose="020B0604030504040204" pitchFamily="34" charset="0"/>
                  <a:cs typeface="Tahoma" panose="020B0604030504040204" pitchFamily="34" charset="0"/>
                </a:rPr>
                <a:t>Thing you want to predict</a:t>
              </a:r>
            </a:p>
          </p:txBody>
        </p:sp>
        <p:sp>
          <p:nvSpPr>
            <p:cNvPr id="7" name="Oval 6"/>
            <p:cNvSpPr/>
            <p:nvPr/>
          </p:nvSpPr>
          <p:spPr>
            <a:xfrm>
              <a:off x="1913049" y="4270717"/>
              <a:ext cx="2209800" cy="1752600"/>
            </a:xfrm>
            <a:prstGeom prst="ellipse">
              <a:avLst/>
            </a:prstGeom>
            <a:solidFill>
              <a:schemeClr val="accent5">
                <a:lumMod val="75000"/>
              </a:schemeClr>
            </a:solidFill>
            <a:ln w="38100">
              <a:solidFill>
                <a:schemeClr val="bg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Tahoma" panose="020B0604030504040204" pitchFamily="34" charset="0"/>
                  <a:ea typeface="Tahoma" panose="020B0604030504040204" pitchFamily="34" charset="0"/>
                  <a:cs typeface="Tahoma" panose="020B0604030504040204" pitchFamily="34" charset="0"/>
                </a:rPr>
                <a:t>Things you know that might help you predict the new thing</a:t>
              </a:r>
            </a:p>
          </p:txBody>
        </p:sp>
        <p:sp>
          <p:nvSpPr>
            <p:cNvPr id="13" name="Oval 12"/>
            <p:cNvSpPr/>
            <p:nvPr/>
          </p:nvSpPr>
          <p:spPr>
            <a:xfrm>
              <a:off x="5075348" y="4886055"/>
              <a:ext cx="2209800" cy="1752600"/>
            </a:xfrm>
            <a:prstGeom prst="ellipse">
              <a:avLst/>
            </a:prstGeom>
            <a:solidFill>
              <a:schemeClr val="accent5">
                <a:lumMod val="75000"/>
              </a:schemeClr>
            </a:solidFill>
            <a:ln w="38100">
              <a:solidFill>
                <a:schemeClr val="bg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latin typeface="Tahoma" panose="020B0604030504040204" pitchFamily="34" charset="0"/>
                  <a:ea typeface="Tahoma" panose="020B0604030504040204" pitchFamily="34" charset="0"/>
                  <a:cs typeface="Tahoma" panose="020B0604030504040204" pitchFamily="34" charset="0"/>
                </a:rPr>
                <a:t>New things to predict</a:t>
              </a:r>
            </a:p>
          </p:txBody>
        </p:sp>
        <p:sp>
          <p:nvSpPr>
            <p:cNvPr id="14" name="Oval 13"/>
            <p:cNvSpPr/>
            <p:nvPr/>
          </p:nvSpPr>
          <p:spPr>
            <a:xfrm>
              <a:off x="7963848" y="4894072"/>
              <a:ext cx="2209800" cy="1752600"/>
            </a:xfrm>
            <a:prstGeom prst="ellipse">
              <a:avLst/>
            </a:prstGeom>
            <a:solidFill>
              <a:srgbClr val="2F3879"/>
            </a:solidFill>
            <a:ln w="38100">
              <a:solidFill>
                <a:schemeClr val="bg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latin typeface="Tahoma" panose="020B0604030504040204" pitchFamily="34" charset="0"/>
                  <a:ea typeface="Tahoma" panose="020B0604030504040204" pitchFamily="34" charset="0"/>
                  <a:cs typeface="Tahoma" panose="020B0604030504040204" pitchFamily="34" charset="0"/>
                </a:rPr>
                <a:t> Predictions</a:t>
              </a:r>
              <a:endParaRPr lang="en-US" sz="1350" dirty="0">
                <a:latin typeface="Tahoma" panose="020B0604030504040204" pitchFamily="34" charset="0"/>
                <a:ea typeface="Tahoma" panose="020B0604030504040204" pitchFamily="34" charset="0"/>
                <a:cs typeface="Tahoma" panose="020B0604030504040204" pitchFamily="34" charset="0"/>
              </a:endParaRPr>
            </a:p>
          </p:txBody>
        </p:sp>
        <p:cxnSp>
          <p:nvCxnSpPr>
            <p:cNvPr id="10" name="Straight Arrow Connector 9"/>
            <p:cNvCxnSpPr>
              <a:stCxn id="6" idx="6"/>
              <a:endCxn id="5" idx="1"/>
            </p:cNvCxnSpPr>
            <p:nvPr/>
          </p:nvCxnSpPr>
          <p:spPr>
            <a:xfrm>
              <a:off x="4122848" y="3051517"/>
              <a:ext cx="1127774" cy="643101"/>
            </a:xfrm>
            <a:prstGeom prst="straightConnector1">
              <a:avLst/>
            </a:prstGeom>
            <a:ln w="25400">
              <a:solidFill>
                <a:srgbClr val="E38B4F"/>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7" idx="6"/>
              <a:endCxn id="5" idx="1"/>
            </p:cNvCxnSpPr>
            <p:nvPr/>
          </p:nvCxnSpPr>
          <p:spPr>
            <a:xfrm flipV="1">
              <a:off x="4122849" y="3694618"/>
              <a:ext cx="1127773" cy="1452399"/>
            </a:xfrm>
            <a:prstGeom prst="straightConnector1">
              <a:avLst/>
            </a:prstGeom>
            <a:ln w="25400">
              <a:solidFill>
                <a:srgbClr val="E38B4F"/>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cxnSpLocks/>
              <a:stCxn id="13" idx="6"/>
              <a:endCxn id="14" idx="2"/>
            </p:cNvCxnSpPr>
            <p:nvPr/>
          </p:nvCxnSpPr>
          <p:spPr>
            <a:xfrm>
              <a:off x="7285148" y="5762355"/>
              <a:ext cx="678700" cy="8017"/>
            </a:xfrm>
            <a:prstGeom prst="straightConnector1">
              <a:avLst/>
            </a:prstGeom>
            <a:ln w="25400">
              <a:solidFill>
                <a:srgbClr val="E38B4F"/>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cxnSpLocks/>
              <a:stCxn id="5" idx="3"/>
              <a:endCxn id="41" idx="1"/>
            </p:cNvCxnSpPr>
            <p:nvPr/>
          </p:nvCxnSpPr>
          <p:spPr>
            <a:xfrm>
              <a:off x="7155622" y="3694618"/>
              <a:ext cx="960625" cy="20699"/>
            </a:xfrm>
            <a:prstGeom prst="straightConnector1">
              <a:avLst/>
            </a:prstGeom>
            <a:ln w="25400">
              <a:solidFill>
                <a:srgbClr val="E38B4F"/>
              </a:solidFill>
              <a:miter lim="800000"/>
              <a:tailEnd type="triangle"/>
            </a:ln>
          </p:spPr>
          <p:style>
            <a:lnRef idx="1">
              <a:schemeClr val="accent1"/>
            </a:lnRef>
            <a:fillRef idx="0">
              <a:schemeClr val="accent1"/>
            </a:fillRef>
            <a:effectRef idx="0">
              <a:schemeClr val="accent1"/>
            </a:effectRef>
            <a:fontRef idx="minor">
              <a:schemeClr val="tx1"/>
            </a:fontRef>
          </p:style>
        </p:cxnSp>
      </p:grpSp>
      <p:pic>
        <p:nvPicPr>
          <p:cNvPr id="29" name="Picture 28">
            <a:extLst>
              <a:ext uri="{FF2B5EF4-FFF2-40B4-BE49-F238E27FC236}">
                <a16:creationId xmlns:a16="http://schemas.microsoft.com/office/drawing/2014/main" id="{92D596C4-39EF-4BEC-AD1B-ED37E16E71E9}"/>
              </a:ext>
            </a:extLst>
          </p:cNvPr>
          <p:cNvPicPr>
            <a:picLocks noChangeAspect="1"/>
          </p:cNvPicPr>
          <p:nvPr/>
        </p:nvPicPr>
        <p:blipFill>
          <a:blip r:embed="rId2"/>
          <a:stretch>
            <a:fillRect/>
          </a:stretch>
        </p:blipFill>
        <p:spPr>
          <a:xfrm>
            <a:off x="138741" y="1545187"/>
            <a:ext cx="1151108" cy="11173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2" name="Picture 31">
            <a:extLst>
              <a:ext uri="{FF2B5EF4-FFF2-40B4-BE49-F238E27FC236}">
                <a16:creationId xmlns:a16="http://schemas.microsoft.com/office/drawing/2014/main" id="{87917141-DB3F-4725-BB9F-2EA751231A44}"/>
              </a:ext>
            </a:extLst>
          </p:cNvPr>
          <p:cNvPicPr>
            <a:picLocks noChangeAspect="1"/>
          </p:cNvPicPr>
          <p:nvPr/>
        </p:nvPicPr>
        <p:blipFill>
          <a:blip r:embed="rId3"/>
          <a:stretch>
            <a:fillRect/>
          </a:stretch>
        </p:blipFill>
        <p:spPr>
          <a:xfrm>
            <a:off x="92915" y="3177010"/>
            <a:ext cx="1232617" cy="12326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7" name="Picture 36">
            <a:extLst>
              <a:ext uri="{FF2B5EF4-FFF2-40B4-BE49-F238E27FC236}">
                <a16:creationId xmlns:a16="http://schemas.microsoft.com/office/drawing/2014/main" id="{A2D5C617-35C1-4408-B8B2-7339F77547D3}"/>
              </a:ext>
            </a:extLst>
          </p:cNvPr>
          <p:cNvPicPr>
            <a:picLocks noChangeAspect="1"/>
          </p:cNvPicPr>
          <p:nvPr/>
        </p:nvPicPr>
        <p:blipFill>
          <a:blip r:embed="rId4"/>
          <a:stretch>
            <a:fillRect/>
          </a:stretch>
        </p:blipFill>
        <p:spPr>
          <a:xfrm>
            <a:off x="7830398" y="3680868"/>
            <a:ext cx="1134863" cy="10780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1" name="Rectangle 40">
            <a:extLst>
              <a:ext uri="{FF2B5EF4-FFF2-40B4-BE49-F238E27FC236}">
                <a16:creationId xmlns:a16="http://schemas.microsoft.com/office/drawing/2014/main" id="{70B40728-E4EF-42A8-A4CB-75FC14D9FB7D}"/>
              </a:ext>
            </a:extLst>
          </p:cNvPr>
          <p:cNvSpPr/>
          <p:nvPr/>
        </p:nvSpPr>
        <p:spPr>
          <a:xfrm>
            <a:off x="6145936" y="2163570"/>
            <a:ext cx="1429122" cy="1028968"/>
          </a:xfrm>
          <a:prstGeom prst="rect">
            <a:avLst/>
          </a:prstGeom>
          <a:solidFill>
            <a:schemeClr val="accent6">
              <a:lumMod val="50000"/>
            </a:schemeClr>
          </a:solidFill>
          <a:ln w="38100">
            <a:solidFill>
              <a:schemeClr val="bg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latin typeface="Tahoma" panose="020B0604030504040204" pitchFamily="34" charset="0"/>
                <a:ea typeface="Tahoma" panose="020B0604030504040204" pitchFamily="34" charset="0"/>
                <a:cs typeface="Tahoma" panose="020B0604030504040204" pitchFamily="34" charset="0"/>
              </a:rPr>
              <a:t>Trained Model</a:t>
            </a:r>
          </a:p>
        </p:txBody>
      </p:sp>
      <p:cxnSp>
        <p:nvCxnSpPr>
          <p:cNvPr id="49" name="Straight Arrow Connector 48">
            <a:extLst>
              <a:ext uri="{FF2B5EF4-FFF2-40B4-BE49-F238E27FC236}">
                <a16:creationId xmlns:a16="http://schemas.microsoft.com/office/drawing/2014/main" id="{4C358E62-08FA-42CC-8844-97F5E4161FEE}"/>
              </a:ext>
            </a:extLst>
          </p:cNvPr>
          <p:cNvCxnSpPr>
            <a:cxnSpLocks/>
            <a:stCxn id="41" idx="2"/>
            <a:endCxn id="14" idx="0"/>
          </p:cNvCxnSpPr>
          <p:nvPr/>
        </p:nvCxnSpPr>
        <p:spPr>
          <a:xfrm>
            <a:off x="6860497" y="3192538"/>
            <a:ext cx="0" cy="369935"/>
          </a:xfrm>
          <a:prstGeom prst="straightConnector1">
            <a:avLst/>
          </a:prstGeom>
          <a:ln w="25400">
            <a:solidFill>
              <a:srgbClr val="E38B4F"/>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8" name="Title 1">
            <a:extLst>
              <a:ext uri="{FF2B5EF4-FFF2-40B4-BE49-F238E27FC236}">
                <a16:creationId xmlns:a16="http://schemas.microsoft.com/office/drawing/2014/main" id="{51B4D47C-E8FD-4B24-83A3-E3AA9654E45B}"/>
              </a:ext>
            </a:extLst>
          </p:cNvPr>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Landslide Method Development</a:t>
            </a:r>
          </a:p>
        </p:txBody>
      </p:sp>
    </p:spTree>
    <p:extLst>
      <p:ext uri="{BB962C8B-B14F-4D97-AF65-F5344CB8AC3E}">
        <p14:creationId xmlns:p14="http://schemas.microsoft.com/office/powerpoint/2010/main" val="234284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5004309" y="2309121"/>
            <a:ext cx="3063163" cy="1028858"/>
          </a:xfrm>
        </p:spPr>
        <p:txBody>
          <a:bodyPr>
            <a:normAutofit/>
          </a:bodyPr>
          <a:lstStyle/>
          <a:p>
            <a:pPr marL="0" indent="0">
              <a:buNone/>
            </a:pPr>
            <a:r>
              <a:rPr lang="en-US" sz="2000" dirty="0"/>
              <a:t>Based on visual interpretation of terrain data</a:t>
            </a:r>
          </a:p>
        </p:txBody>
      </p:sp>
      <p:sp>
        <p:nvSpPr>
          <p:cNvPr id="6" name="Content Placeholder 4"/>
          <p:cNvSpPr txBox="1">
            <a:spLocks/>
          </p:cNvSpPr>
          <p:nvPr>
            <p:custDataLst>
              <p:tags r:id="rId1"/>
            </p:custDataLst>
          </p:nvPr>
        </p:nvSpPr>
        <p:spPr>
          <a:xfrm>
            <a:off x="4343341" y="2290899"/>
            <a:ext cx="3315563" cy="3201234"/>
          </a:xfrm>
          <a:prstGeom prst="rect">
            <a:avLst/>
          </a:prstGeom>
        </p:spPr>
        <p:txBody>
          <a:bodyPr vert="horz" lIns="68598" tIns="34299" rIns="68598" bIns="34299" rtlCol="0">
            <a:normAutofit/>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48640"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05840"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34440"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630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6pPr>
            <a:lvl7pPr marL="16916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7pPr>
            <a:lvl8pPr marL="19202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8pPr>
            <a:lvl9pPr marL="21488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9pPr>
          </a:lstStyle>
          <a:p>
            <a:endParaRPr lang="en-US" sz="1800" dirty="0"/>
          </a:p>
        </p:txBody>
      </p:sp>
      <p:sp>
        <p:nvSpPr>
          <p:cNvPr id="8" name="Title 7">
            <a:extLst>
              <a:ext uri="{FF2B5EF4-FFF2-40B4-BE49-F238E27FC236}">
                <a16:creationId xmlns:a16="http://schemas.microsoft.com/office/drawing/2014/main" id="{48AE3E8D-89D8-47F4-8E8B-2674C37216EF}"/>
              </a:ext>
            </a:extLst>
          </p:cNvPr>
          <p:cNvSpPr>
            <a:spLocks noGrp="1"/>
          </p:cNvSpPr>
          <p:nvPr>
            <p:ph type="title"/>
          </p:nvPr>
        </p:nvSpPr>
        <p:spPr>
          <a:xfrm>
            <a:off x="4708907" y="1195708"/>
            <a:ext cx="3544223" cy="765771"/>
          </a:xfrm>
        </p:spPr>
        <p:txBody>
          <a:bodyPr>
            <a:normAutofit/>
          </a:bodyPr>
          <a:lstStyle/>
          <a:p>
            <a:r>
              <a:rPr lang="en-US" sz="3200" b="1" dirty="0">
                <a:solidFill>
                  <a:srgbClr val="E38B4F"/>
                </a:solidFill>
              </a:rPr>
              <a:t>Training the Model</a:t>
            </a:r>
          </a:p>
        </p:txBody>
      </p:sp>
      <p:pic>
        <p:nvPicPr>
          <p:cNvPr id="9" name="Picture 8">
            <a:extLst>
              <a:ext uri="{FF2B5EF4-FFF2-40B4-BE49-F238E27FC236}">
                <a16:creationId xmlns:a16="http://schemas.microsoft.com/office/drawing/2014/main" id="{D9BC9179-E924-41C4-9E67-32CC114D67B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336" y="1113463"/>
            <a:ext cx="4237347" cy="4980491"/>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4BFBCF19-061A-4E51-9503-7220FED052F1}"/>
              </a:ext>
            </a:extLst>
          </p:cNvPr>
          <p:cNvPicPr>
            <a:picLocks noChangeAspect="1"/>
          </p:cNvPicPr>
          <p:nvPr/>
        </p:nvPicPr>
        <p:blipFill>
          <a:blip r:embed="rId5"/>
          <a:stretch>
            <a:fillRect/>
          </a:stretch>
        </p:blipFill>
        <p:spPr>
          <a:xfrm>
            <a:off x="2508059" y="4092039"/>
            <a:ext cx="2200848" cy="1850713"/>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066127B3-DABB-4DD9-958B-DD608ADB5C7B}"/>
              </a:ext>
            </a:extLst>
          </p:cNvPr>
          <p:cNvPicPr>
            <a:picLocks noChangeAspect="1"/>
          </p:cNvPicPr>
          <p:nvPr/>
        </p:nvPicPr>
        <p:blipFill>
          <a:blip r:embed="rId6"/>
          <a:stretch>
            <a:fillRect/>
          </a:stretch>
        </p:blipFill>
        <p:spPr>
          <a:xfrm>
            <a:off x="5231828" y="4081667"/>
            <a:ext cx="2722478" cy="1822131"/>
          </a:xfrm>
          <a:prstGeom prst="rect">
            <a:avLst/>
          </a:prstGeom>
          <a:effectLst>
            <a:outerShdw blurRad="50800" dist="38100" dir="2700000" algn="tl" rotWithShape="0">
              <a:prstClr val="black">
                <a:alpha val="40000"/>
              </a:prstClr>
            </a:outerShdw>
          </a:effectLst>
        </p:spPr>
      </p:pic>
      <p:sp>
        <p:nvSpPr>
          <p:cNvPr id="12" name="Title 1">
            <a:extLst>
              <a:ext uri="{FF2B5EF4-FFF2-40B4-BE49-F238E27FC236}">
                <a16:creationId xmlns:a16="http://schemas.microsoft.com/office/drawing/2014/main" id="{51B4D47C-E8FD-4B24-83A3-E3AA9654E45B}"/>
              </a:ext>
            </a:extLst>
          </p:cNvPr>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Landslide Method Development</a:t>
            </a:r>
          </a:p>
        </p:txBody>
      </p:sp>
    </p:spTree>
    <p:extLst>
      <p:ext uri="{BB962C8B-B14F-4D97-AF65-F5344CB8AC3E}">
        <p14:creationId xmlns:p14="http://schemas.microsoft.com/office/powerpoint/2010/main" val="2901454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custDataLst>
              <p:tags r:id="rId1"/>
            </p:custDataLst>
          </p:nvPr>
        </p:nvSpPr>
        <p:spPr>
          <a:xfrm>
            <a:off x="576769" y="1140795"/>
            <a:ext cx="8119759" cy="990261"/>
          </a:xfrm>
        </p:spPr>
        <p:txBody>
          <a:bodyPr>
            <a:normAutofit/>
          </a:bodyPr>
          <a:lstStyle/>
          <a:p>
            <a:r>
              <a:rPr lang="en-US" sz="3200" b="1" dirty="0">
                <a:solidFill>
                  <a:srgbClr val="E3874F"/>
                </a:solidFill>
                <a:latin typeface="Tahoma" panose="020B0604030504040204" pitchFamily="34" charset="0"/>
                <a:ea typeface="Tahoma" panose="020B0604030504040204" pitchFamily="34" charset="0"/>
                <a:cs typeface="Tahoma" panose="020B0604030504040204" pitchFamily="34" charset="0"/>
              </a:rPr>
              <a:t>Modeling Methods: Predictor Variables</a:t>
            </a:r>
          </a:p>
        </p:txBody>
      </p:sp>
      <p:sp>
        <p:nvSpPr>
          <p:cNvPr id="4" name="Content Placeholder 3"/>
          <p:cNvSpPr>
            <a:spLocks noGrp="1"/>
          </p:cNvSpPr>
          <p:nvPr>
            <p:ph idx="1"/>
          </p:nvPr>
        </p:nvSpPr>
        <p:spPr>
          <a:xfrm>
            <a:off x="576769" y="2290899"/>
            <a:ext cx="7886700" cy="4351338"/>
          </a:xfrm>
        </p:spPr>
        <p:txBody>
          <a:bodyPr numCol="2">
            <a:normAutofit/>
          </a:bodyPr>
          <a:lstStyle/>
          <a:p>
            <a:r>
              <a:rPr lang="en-US" sz="2400" dirty="0">
                <a:latin typeface="Tahoma" panose="020B0604030504040204" pitchFamily="34" charset="0"/>
                <a:ea typeface="Tahoma" panose="020B0604030504040204" pitchFamily="34" charset="0"/>
                <a:cs typeface="Tahoma" panose="020B0604030504040204" pitchFamily="34" charset="0"/>
              </a:rPr>
              <a:t>Terrain Derivatives:</a:t>
            </a:r>
          </a:p>
          <a:p>
            <a:pPr lvl="1"/>
            <a:r>
              <a:rPr lang="en-US" sz="2000" dirty="0">
                <a:latin typeface="Tahoma" panose="020B0604030504040204" pitchFamily="34" charset="0"/>
                <a:ea typeface="Tahoma" panose="020B0604030504040204" pitchFamily="34" charset="0"/>
                <a:cs typeface="Tahoma" panose="020B0604030504040204" pitchFamily="34" charset="0"/>
              </a:rPr>
              <a:t>Topographic Slope</a:t>
            </a:r>
          </a:p>
          <a:p>
            <a:pPr lvl="1"/>
            <a:r>
              <a:rPr lang="en-US" sz="2000" dirty="0">
                <a:latin typeface="Tahoma" panose="020B0604030504040204" pitchFamily="34" charset="0"/>
                <a:ea typeface="Tahoma" panose="020B0604030504040204" pitchFamily="34" charset="0"/>
                <a:cs typeface="Tahoma" panose="020B0604030504040204" pitchFamily="34" charset="0"/>
              </a:rPr>
              <a:t>Mean Slope</a:t>
            </a:r>
          </a:p>
          <a:p>
            <a:pPr lvl="1"/>
            <a:r>
              <a:rPr lang="en-US" sz="2000" dirty="0">
                <a:latin typeface="Tahoma" panose="020B0604030504040204" pitchFamily="34" charset="0"/>
                <a:ea typeface="Tahoma" panose="020B0604030504040204" pitchFamily="34" charset="0"/>
                <a:cs typeface="Tahoma" panose="020B0604030504040204" pitchFamily="34" charset="0"/>
              </a:rPr>
              <a:t>Topographic Roughness</a:t>
            </a:r>
          </a:p>
          <a:p>
            <a:pPr lvl="1"/>
            <a:r>
              <a:rPr lang="en-US" sz="2000" dirty="0">
                <a:latin typeface="Tahoma" panose="020B0604030504040204" pitchFamily="34" charset="0"/>
                <a:ea typeface="Tahoma" panose="020B0604030504040204" pitchFamily="34" charset="0"/>
                <a:cs typeface="Tahoma" panose="020B0604030504040204" pitchFamily="34" charset="0"/>
              </a:rPr>
              <a:t>Slope Position</a:t>
            </a:r>
          </a:p>
          <a:p>
            <a:pPr lvl="1"/>
            <a:r>
              <a:rPr lang="en-US" sz="2000" dirty="0">
                <a:latin typeface="Tahoma" panose="020B0604030504040204" pitchFamily="34" charset="0"/>
                <a:ea typeface="Tahoma" panose="020B0604030504040204" pitchFamily="34" charset="0"/>
                <a:cs typeface="Tahoma" panose="020B0604030504040204" pitchFamily="34" charset="0"/>
              </a:rPr>
              <a:t>Topographic Dissection</a:t>
            </a:r>
          </a:p>
          <a:p>
            <a:pPr lvl="1"/>
            <a:r>
              <a:rPr lang="en-US" sz="2000" dirty="0">
                <a:latin typeface="Tahoma" panose="020B0604030504040204" pitchFamily="34" charset="0"/>
                <a:ea typeface="Tahoma" panose="020B0604030504040204" pitchFamily="34" charset="0"/>
                <a:cs typeface="Tahoma" panose="020B0604030504040204" pitchFamily="34" charset="0"/>
              </a:rPr>
              <a:t>Heat Load Index</a:t>
            </a:r>
          </a:p>
          <a:p>
            <a:pPr lvl="1"/>
            <a:r>
              <a:rPr lang="en-US" sz="2000" dirty="0">
                <a:latin typeface="Tahoma" panose="020B0604030504040204" pitchFamily="34" charset="0"/>
                <a:ea typeface="Tahoma" panose="020B0604030504040204" pitchFamily="34" charset="0"/>
                <a:cs typeface="Tahoma" panose="020B0604030504040204" pitchFamily="34" charset="0"/>
              </a:rPr>
              <a:t>Aspect Linear Transformation</a:t>
            </a:r>
          </a:p>
          <a:p>
            <a:pPr lvl="1"/>
            <a:r>
              <a:rPr lang="en-US" sz="2000" dirty="0">
                <a:latin typeface="Tahoma" panose="020B0604030504040204" pitchFamily="34" charset="0"/>
                <a:ea typeface="Tahoma" panose="020B0604030504040204" pitchFamily="34" charset="0"/>
                <a:cs typeface="Tahoma" panose="020B0604030504040204" pitchFamily="34" charset="0"/>
              </a:rPr>
              <a:t>Surface Area Ratio</a:t>
            </a:r>
          </a:p>
          <a:p>
            <a:pPr lvl="1"/>
            <a:r>
              <a:rPr lang="en-US" sz="2000" dirty="0">
                <a:latin typeface="Tahoma" panose="020B0604030504040204" pitchFamily="34" charset="0"/>
                <a:ea typeface="Tahoma" panose="020B0604030504040204" pitchFamily="34" charset="0"/>
                <a:cs typeface="Tahoma" panose="020B0604030504040204" pitchFamily="34" charset="0"/>
              </a:rPr>
              <a:t>Surface Relief Ratio</a:t>
            </a:r>
          </a:p>
          <a:p>
            <a:pPr marL="205795" lvl="1" indent="0">
              <a:buNone/>
            </a:pPr>
            <a:endParaRPr lang="en-US" sz="2000" dirty="0">
              <a:latin typeface="Tahoma" panose="020B0604030504040204" pitchFamily="34" charset="0"/>
              <a:ea typeface="Tahoma" panose="020B0604030504040204" pitchFamily="34" charset="0"/>
              <a:cs typeface="Tahoma" panose="020B0604030504040204" pitchFamily="34" charset="0"/>
            </a:endParaRPr>
          </a:p>
          <a:p>
            <a:pPr lvl="1"/>
            <a:endParaRPr lang="en-US" sz="2000" dirty="0">
              <a:latin typeface="Tahoma" panose="020B0604030504040204" pitchFamily="34" charset="0"/>
              <a:ea typeface="Tahoma" panose="020B0604030504040204" pitchFamily="34" charset="0"/>
              <a:cs typeface="Tahoma" panose="020B0604030504040204" pitchFamily="34" charset="0"/>
            </a:endParaRPr>
          </a:p>
          <a:p>
            <a:pPr lvl="1"/>
            <a:r>
              <a:rPr lang="en-US" sz="2000" dirty="0">
                <a:latin typeface="Tahoma" panose="020B0604030504040204" pitchFamily="34" charset="0"/>
                <a:ea typeface="Tahoma" panose="020B0604030504040204" pitchFamily="34" charset="0"/>
                <a:cs typeface="Tahoma" panose="020B0604030504040204" pitchFamily="34" charset="0"/>
              </a:rPr>
              <a:t>Site Exposure Index</a:t>
            </a:r>
          </a:p>
          <a:p>
            <a:pPr lvl="1"/>
            <a:r>
              <a:rPr lang="en-US" sz="2000" dirty="0">
                <a:latin typeface="Tahoma" panose="020B0604030504040204" pitchFamily="34" charset="0"/>
                <a:ea typeface="Tahoma" panose="020B0604030504040204" pitchFamily="34" charset="0"/>
                <a:cs typeface="Tahoma" panose="020B0604030504040204" pitchFamily="34" charset="0"/>
              </a:rPr>
              <a:t>Longitudinal Curvature</a:t>
            </a:r>
          </a:p>
          <a:p>
            <a:pPr lvl="1"/>
            <a:r>
              <a:rPr lang="en-US" sz="2000" dirty="0">
                <a:latin typeface="Tahoma" panose="020B0604030504040204" pitchFamily="34" charset="0"/>
                <a:ea typeface="Tahoma" panose="020B0604030504040204" pitchFamily="34" charset="0"/>
                <a:cs typeface="Tahoma" panose="020B0604030504040204" pitchFamily="34" charset="0"/>
              </a:rPr>
              <a:t>Cross Sectional Curvature</a:t>
            </a:r>
          </a:p>
          <a:p>
            <a:pPr lvl="1"/>
            <a:r>
              <a:rPr lang="en-US" sz="2000" dirty="0">
                <a:latin typeface="Tahoma" panose="020B0604030504040204" pitchFamily="34" charset="0"/>
                <a:ea typeface="Tahoma" panose="020B0604030504040204" pitchFamily="34" charset="0"/>
                <a:cs typeface="Tahoma" panose="020B0604030504040204" pitchFamily="34" charset="0"/>
              </a:rPr>
              <a:t>Profile Curvature</a:t>
            </a:r>
          </a:p>
          <a:p>
            <a:pPr lvl="1"/>
            <a:r>
              <a:rPr lang="en-US" sz="2000" dirty="0">
                <a:latin typeface="Tahoma" panose="020B0604030504040204" pitchFamily="34" charset="0"/>
                <a:ea typeface="Tahoma" panose="020B0604030504040204" pitchFamily="34" charset="0"/>
                <a:cs typeface="Tahoma" panose="020B0604030504040204" pitchFamily="34" charset="0"/>
              </a:rPr>
              <a:t>Plan Curvature</a:t>
            </a:r>
          </a:p>
        </p:txBody>
      </p:sp>
      <p:sp>
        <p:nvSpPr>
          <p:cNvPr id="6" name="Content Placeholder 4"/>
          <p:cNvSpPr txBox="1">
            <a:spLocks/>
          </p:cNvSpPr>
          <p:nvPr>
            <p:custDataLst>
              <p:tags r:id="rId2"/>
            </p:custDataLst>
          </p:nvPr>
        </p:nvSpPr>
        <p:spPr>
          <a:xfrm>
            <a:off x="4343341" y="2290899"/>
            <a:ext cx="3315563" cy="3201234"/>
          </a:xfrm>
          <a:prstGeom prst="rect">
            <a:avLst/>
          </a:prstGeom>
        </p:spPr>
        <p:txBody>
          <a:bodyPr vert="horz" lIns="68598" tIns="34299" rIns="68598" bIns="34299" rtlCol="0">
            <a:normAutofit/>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48640"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05840"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34440"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630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6pPr>
            <a:lvl7pPr marL="16916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7pPr>
            <a:lvl8pPr marL="19202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8pPr>
            <a:lvl9pPr marL="21488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9pPr>
          </a:lstStyle>
          <a:p>
            <a:endParaRPr lang="en-US" sz="1800" dirty="0"/>
          </a:p>
        </p:txBody>
      </p:sp>
      <p:sp>
        <p:nvSpPr>
          <p:cNvPr id="5" name="Title 1">
            <a:extLst>
              <a:ext uri="{FF2B5EF4-FFF2-40B4-BE49-F238E27FC236}">
                <a16:creationId xmlns:a16="http://schemas.microsoft.com/office/drawing/2014/main" id="{51B4D47C-E8FD-4B24-83A3-E3AA9654E45B}"/>
              </a:ext>
            </a:extLst>
          </p:cNvPr>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Landslide Method Development</a:t>
            </a:r>
          </a:p>
        </p:txBody>
      </p:sp>
    </p:spTree>
    <p:extLst>
      <p:ext uri="{BB962C8B-B14F-4D97-AF65-F5344CB8AC3E}">
        <p14:creationId xmlns:p14="http://schemas.microsoft.com/office/powerpoint/2010/main" val="3680358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custDataLst>
              <p:tags r:id="rId1"/>
            </p:custDataLst>
          </p:nvPr>
        </p:nvSpPr>
        <p:spPr>
          <a:xfrm>
            <a:off x="512119" y="1220858"/>
            <a:ext cx="8119759" cy="791767"/>
          </a:xfrm>
        </p:spPr>
        <p:txBody>
          <a:bodyPr>
            <a:normAutofit/>
          </a:bodyPr>
          <a:lstStyle/>
          <a:p>
            <a:r>
              <a:rPr lang="en-US" sz="3200" b="1" dirty="0">
                <a:solidFill>
                  <a:srgbClr val="E3874F"/>
                </a:solidFill>
                <a:latin typeface="Tahoma" panose="020B0604030504040204" pitchFamily="34" charset="0"/>
                <a:ea typeface="Tahoma" panose="020B0604030504040204" pitchFamily="34" charset="0"/>
                <a:cs typeface="Tahoma" panose="020B0604030504040204" pitchFamily="34" charset="0"/>
              </a:rPr>
              <a:t>Modeling Methods: Predictor Variables</a:t>
            </a:r>
          </a:p>
        </p:txBody>
      </p:sp>
      <p:sp>
        <p:nvSpPr>
          <p:cNvPr id="4" name="Content Placeholder 3"/>
          <p:cNvSpPr>
            <a:spLocks noGrp="1"/>
          </p:cNvSpPr>
          <p:nvPr>
            <p:ph idx="1"/>
          </p:nvPr>
        </p:nvSpPr>
        <p:spPr>
          <a:xfrm>
            <a:off x="628649" y="1984441"/>
            <a:ext cx="7886700" cy="5084325"/>
          </a:xfrm>
        </p:spPr>
        <p:txBody>
          <a:bodyPr numCol="2">
            <a:normAutofit/>
          </a:bodyPr>
          <a:lstStyle/>
          <a:p>
            <a:r>
              <a:rPr lang="en-US" sz="2400" dirty="0">
                <a:latin typeface="Tahoma" panose="020B0604030504040204" pitchFamily="34" charset="0"/>
                <a:ea typeface="Tahoma" panose="020B0604030504040204" pitchFamily="34" charset="0"/>
                <a:cs typeface="Tahoma" panose="020B0604030504040204" pitchFamily="34" charset="0"/>
              </a:rPr>
              <a:t>Non-Terrain:</a:t>
            </a:r>
          </a:p>
          <a:p>
            <a:pPr lvl="1"/>
            <a:r>
              <a:rPr lang="en-US" sz="2000" dirty="0">
                <a:latin typeface="Tahoma" panose="020B0604030504040204" pitchFamily="34" charset="0"/>
                <a:ea typeface="Tahoma" panose="020B0604030504040204" pitchFamily="34" charset="0"/>
                <a:cs typeface="Tahoma" panose="020B0604030504040204" pitchFamily="34" charset="0"/>
              </a:rPr>
              <a:t>Roads</a:t>
            </a:r>
          </a:p>
          <a:p>
            <a:pPr lvl="2"/>
            <a:r>
              <a:rPr lang="en-US" sz="1800" dirty="0">
                <a:latin typeface="Tahoma" panose="020B0604030504040204" pitchFamily="34" charset="0"/>
                <a:ea typeface="Tahoma" panose="020B0604030504040204" pitchFamily="34" charset="0"/>
                <a:cs typeface="Tahoma" panose="020B0604030504040204" pitchFamily="34" charset="0"/>
              </a:rPr>
              <a:t>Distance from US Roads</a:t>
            </a:r>
          </a:p>
          <a:p>
            <a:pPr lvl="2"/>
            <a:r>
              <a:rPr lang="en-US" sz="1800" dirty="0">
                <a:latin typeface="Tahoma" panose="020B0604030504040204" pitchFamily="34" charset="0"/>
                <a:ea typeface="Tahoma" panose="020B0604030504040204" pitchFamily="34" charset="0"/>
                <a:cs typeface="Tahoma" panose="020B0604030504040204" pitchFamily="34" charset="0"/>
              </a:rPr>
              <a:t>Distance from State Roads</a:t>
            </a:r>
          </a:p>
          <a:p>
            <a:pPr lvl="2"/>
            <a:r>
              <a:rPr lang="en-US" sz="1800" dirty="0">
                <a:latin typeface="Tahoma" panose="020B0604030504040204" pitchFamily="34" charset="0"/>
                <a:ea typeface="Tahoma" panose="020B0604030504040204" pitchFamily="34" charset="0"/>
                <a:cs typeface="Tahoma" panose="020B0604030504040204" pitchFamily="34" charset="0"/>
              </a:rPr>
              <a:t>Distance from Local Roads</a:t>
            </a:r>
          </a:p>
          <a:p>
            <a:pPr lvl="2"/>
            <a:r>
              <a:rPr lang="en-US" sz="1800" dirty="0">
                <a:latin typeface="Tahoma" panose="020B0604030504040204" pitchFamily="34" charset="0"/>
                <a:ea typeface="Tahoma" panose="020B0604030504040204" pitchFamily="34" charset="0"/>
                <a:cs typeface="Tahoma" panose="020B0604030504040204" pitchFamily="34" charset="0"/>
              </a:rPr>
              <a:t>Cost Distance from US Roads</a:t>
            </a:r>
          </a:p>
          <a:p>
            <a:pPr lvl="2"/>
            <a:r>
              <a:rPr lang="en-US" sz="1800" dirty="0">
                <a:latin typeface="Tahoma" panose="020B0604030504040204" pitchFamily="34" charset="0"/>
                <a:ea typeface="Tahoma" panose="020B0604030504040204" pitchFamily="34" charset="0"/>
                <a:cs typeface="Tahoma" panose="020B0604030504040204" pitchFamily="34" charset="0"/>
              </a:rPr>
              <a:t>Cost Distance from State Roads</a:t>
            </a:r>
          </a:p>
          <a:p>
            <a:pPr lvl="2"/>
            <a:r>
              <a:rPr lang="en-US" sz="1800" dirty="0">
                <a:latin typeface="Tahoma" panose="020B0604030504040204" pitchFamily="34" charset="0"/>
                <a:ea typeface="Tahoma" panose="020B0604030504040204" pitchFamily="34" charset="0"/>
                <a:cs typeface="Tahoma" panose="020B0604030504040204" pitchFamily="34" charset="0"/>
              </a:rPr>
              <a:t>Cost Distance from Local Roads</a:t>
            </a:r>
          </a:p>
          <a:p>
            <a:pPr lvl="1"/>
            <a:r>
              <a:rPr lang="en-US" sz="2000" dirty="0">
                <a:latin typeface="Tahoma" panose="020B0604030504040204" pitchFamily="34" charset="0"/>
                <a:ea typeface="Tahoma" panose="020B0604030504040204" pitchFamily="34" charset="0"/>
                <a:cs typeface="Tahoma" panose="020B0604030504040204" pitchFamily="34" charset="0"/>
              </a:rPr>
              <a:t>Hydrology</a:t>
            </a:r>
          </a:p>
          <a:p>
            <a:pPr lvl="2"/>
            <a:r>
              <a:rPr lang="en-US" sz="1800" dirty="0">
                <a:latin typeface="Tahoma" panose="020B0604030504040204" pitchFamily="34" charset="0"/>
                <a:ea typeface="Tahoma" panose="020B0604030504040204" pitchFamily="34" charset="0"/>
                <a:cs typeface="Tahoma" panose="020B0604030504040204" pitchFamily="34" charset="0"/>
              </a:rPr>
              <a:t>Distance from Streams</a:t>
            </a:r>
          </a:p>
          <a:p>
            <a:pPr lvl="2"/>
            <a:r>
              <a:rPr lang="en-US" sz="1800" dirty="0">
                <a:latin typeface="Tahoma" panose="020B0604030504040204" pitchFamily="34" charset="0"/>
                <a:ea typeface="Tahoma" panose="020B0604030504040204" pitchFamily="34" charset="0"/>
                <a:cs typeface="Tahoma" panose="020B0604030504040204" pitchFamily="34" charset="0"/>
              </a:rPr>
              <a:t>Cost Distance from Streams</a:t>
            </a:r>
          </a:p>
          <a:p>
            <a:pPr marL="548640" lvl="2" indent="0">
              <a:buNone/>
            </a:pPr>
            <a:endParaRPr lang="en-US" dirty="0">
              <a:latin typeface="Tahoma" panose="020B0604030504040204" pitchFamily="34" charset="0"/>
              <a:ea typeface="Tahoma" panose="020B0604030504040204" pitchFamily="34" charset="0"/>
              <a:cs typeface="Tahoma" panose="020B0604030504040204" pitchFamily="34" charset="0"/>
            </a:endParaRPr>
          </a:p>
          <a:p>
            <a:pPr lvl="1"/>
            <a:endParaRPr lang="en-US" dirty="0">
              <a:latin typeface="Tahoma" panose="020B0604030504040204" pitchFamily="34" charset="0"/>
              <a:ea typeface="Tahoma" panose="020B0604030504040204" pitchFamily="34" charset="0"/>
              <a:cs typeface="Tahoma" panose="020B0604030504040204" pitchFamily="34" charset="0"/>
            </a:endParaRPr>
          </a:p>
          <a:p>
            <a:pPr lvl="1"/>
            <a:r>
              <a:rPr lang="en-US" sz="2000" dirty="0">
                <a:latin typeface="Tahoma" panose="020B0604030504040204" pitchFamily="34" charset="0"/>
                <a:ea typeface="Tahoma" panose="020B0604030504040204" pitchFamily="34" charset="0"/>
                <a:cs typeface="Tahoma" panose="020B0604030504040204" pitchFamily="34" charset="0"/>
              </a:rPr>
              <a:t>Geology</a:t>
            </a:r>
          </a:p>
          <a:p>
            <a:pPr lvl="2"/>
            <a:r>
              <a:rPr lang="en-US" sz="1800" dirty="0">
                <a:latin typeface="Tahoma" panose="020B0604030504040204" pitchFamily="34" charset="0"/>
                <a:ea typeface="Tahoma" panose="020B0604030504040204" pitchFamily="34" charset="0"/>
                <a:cs typeface="Tahoma" panose="020B0604030504040204" pitchFamily="34" charset="0"/>
              </a:rPr>
              <a:t>Geologic Rock Type (Categorical)</a:t>
            </a:r>
          </a:p>
          <a:p>
            <a:pPr lvl="2"/>
            <a:r>
              <a:rPr lang="en-US" sz="1800" dirty="0">
                <a:latin typeface="Tahoma" panose="020B0604030504040204" pitchFamily="34" charset="0"/>
                <a:ea typeface="Tahoma" panose="020B0604030504040204" pitchFamily="34" charset="0"/>
                <a:cs typeface="Tahoma" panose="020B0604030504040204" pitchFamily="34" charset="0"/>
              </a:rPr>
              <a:t>Modified Geologic Rock Type (Categorical)</a:t>
            </a:r>
          </a:p>
          <a:p>
            <a:pPr lvl="1"/>
            <a:r>
              <a:rPr lang="en-US" sz="2000" dirty="0">
                <a:latin typeface="Tahoma" panose="020B0604030504040204" pitchFamily="34" charset="0"/>
                <a:ea typeface="Tahoma" panose="020B0604030504040204" pitchFamily="34" charset="0"/>
                <a:cs typeface="Tahoma" panose="020B0604030504040204" pitchFamily="34" charset="0"/>
              </a:rPr>
              <a:t>Soils</a:t>
            </a:r>
          </a:p>
          <a:p>
            <a:pPr lvl="2"/>
            <a:r>
              <a:rPr lang="en-US" sz="1800" dirty="0">
                <a:latin typeface="Tahoma" panose="020B0604030504040204" pitchFamily="34" charset="0"/>
                <a:ea typeface="Tahoma" panose="020B0604030504040204" pitchFamily="34" charset="0"/>
                <a:cs typeface="Tahoma" panose="020B0604030504040204" pitchFamily="34" charset="0"/>
              </a:rPr>
              <a:t>DPSM (Categorical)</a:t>
            </a:r>
          </a:p>
          <a:p>
            <a:pPr lvl="2"/>
            <a:r>
              <a:rPr lang="en-US" sz="1800" dirty="0">
                <a:latin typeface="Tahoma" panose="020B0604030504040204" pitchFamily="34" charset="0"/>
                <a:ea typeface="Tahoma" panose="020B0604030504040204" pitchFamily="34" charset="0"/>
                <a:cs typeface="Tahoma" panose="020B0604030504040204" pitchFamily="34" charset="0"/>
              </a:rPr>
              <a:t>Drainage Class (Categorical)</a:t>
            </a:r>
          </a:p>
          <a:p>
            <a:pPr lvl="1"/>
            <a:endParaRPr lang="en-US" sz="2000" dirty="0">
              <a:latin typeface="Tahoma" panose="020B0604030504040204" pitchFamily="34" charset="0"/>
              <a:ea typeface="Tahoma" panose="020B0604030504040204" pitchFamily="34" charset="0"/>
              <a:cs typeface="Tahoma" panose="020B0604030504040204" pitchFamily="34" charset="0"/>
            </a:endParaRPr>
          </a:p>
        </p:txBody>
      </p:sp>
      <p:sp>
        <p:nvSpPr>
          <p:cNvPr id="6" name="Content Placeholder 4"/>
          <p:cNvSpPr txBox="1">
            <a:spLocks/>
          </p:cNvSpPr>
          <p:nvPr>
            <p:custDataLst>
              <p:tags r:id="rId2"/>
            </p:custDataLst>
          </p:nvPr>
        </p:nvSpPr>
        <p:spPr>
          <a:xfrm>
            <a:off x="4343341" y="2290899"/>
            <a:ext cx="3315563" cy="3201234"/>
          </a:xfrm>
          <a:prstGeom prst="rect">
            <a:avLst/>
          </a:prstGeom>
        </p:spPr>
        <p:txBody>
          <a:bodyPr vert="horz" lIns="68598" tIns="34299" rIns="68598" bIns="34299" rtlCol="0">
            <a:normAutofit/>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48640"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05840"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34440"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630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6pPr>
            <a:lvl7pPr marL="16916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7pPr>
            <a:lvl8pPr marL="19202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8pPr>
            <a:lvl9pPr marL="21488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9pPr>
          </a:lstStyle>
          <a:p>
            <a:endParaRPr lang="en-US" sz="1800" dirty="0"/>
          </a:p>
        </p:txBody>
      </p:sp>
      <p:sp>
        <p:nvSpPr>
          <p:cNvPr id="5" name="Title 1">
            <a:extLst>
              <a:ext uri="{FF2B5EF4-FFF2-40B4-BE49-F238E27FC236}">
                <a16:creationId xmlns:a16="http://schemas.microsoft.com/office/drawing/2014/main" id="{51B4D47C-E8FD-4B24-83A3-E3AA9654E45B}"/>
              </a:ext>
            </a:extLst>
          </p:cNvPr>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Landslide Method Development</a:t>
            </a:r>
          </a:p>
        </p:txBody>
      </p:sp>
    </p:spTree>
    <p:extLst>
      <p:ext uri="{BB962C8B-B14F-4D97-AF65-F5344CB8AC3E}">
        <p14:creationId xmlns:p14="http://schemas.microsoft.com/office/powerpoint/2010/main" val="3023822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8C8C2-A6E9-4818-B311-91CDD66B0FD2}"/>
              </a:ext>
            </a:extLst>
          </p:cNvPr>
          <p:cNvSpPr>
            <a:spLocks noGrp="1"/>
          </p:cNvSpPr>
          <p:nvPr>
            <p:ph type="title"/>
          </p:nvPr>
        </p:nvSpPr>
        <p:spPr>
          <a:xfrm>
            <a:off x="628650" y="987696"/>
            <a:ext cx="7886700" cy="1325563"/>
          </a:xfrm>
        </p:spPr>
        <p:txBody>
          <a:bodyPr>
            <a:normAutofit/>
          </a:bodyPr>
          <a:lstStyle/>
          <a:p>
            <a:r>
              <a:rPr lang="en-US" sz="3200" b="1" dirty="0">
                <a:solidFill>
                  <a:srgbClr val="E38B4F"/>
                </a:solidFill>
                <a:latin typeface="Tahoma" panose="020B0604030504040204" pitchFamily="34" charset="0"/>
                <a:ea typeface="Tahoma" panose="020B0604030504040204" pitchFamily="34" charset="0"/>
                <a:cs typeface="Tahoma" panose="020B0604030504040204" pitchFamily="34" charset="0"/>
              </a:rPr>
              <a:t>Modeling Method</a:t>
            </a:r>
          </a:p>
        </p:txBody>
      </p:sp>
      <p:sp>
        <p:nvSpPr>
          <p:cNvPr id="3" name="Content Placeholder 2">
            <a:extLst>
              <a:ext uri="{FF2B5EF4-FFF2-40B4-BE49-F238E27FC236}">
                <a16:creationId xmlns:a16="http://schemas.microsoft.com/office/drawing/2014/main" id="{66E9E50A-9064-4A4A-9494-22448DF2F222}"/>
              </a:ext>
            </a:extLst>
          </p:cNvPr>
          <p:cNvSpPr>
            <a:spLocks noGrp="1"/>
          </p:cNvSpPr>
          <p:nvPr>
            <p:ph idx="1"/>
          </p:nvPr>
        </p:nvSpPr>
        <p:spPr>
          <a:xfrm>
            <a:off x="628650" y="2266612"/>
            <a:ext cx="7886700" cy="4351338"/>
          </a:xfrm>
        </p:spPr>
        <p:txBody>
          <a:bodyPr/>
          <a:lstStyle/>
          <a:p>
            <a:r>
              <a:rPr lang="en-US" sz="2400" b="1" dirty="0">
                <a:solidFill>
                  <a:schemeClr val="accent1">
                    <a:lumMod val="75000"/>
                  </a:schemeClr>
                </a:solidFill>
              </a:rPr>
              <a:t>Random Forest</a:t>
            </a:r>
          </a:p>
          <a:p>
            <a:r>
              <a:rPr lang="en-US" sz="2400" dirty="0"/>
              <a:t>Provide predictor variables</a:t>
            </a:r>
          </a:p>
          <a:p>
            <a:r>
              <a:rPr lang="en-US" sz="2400" dirty="0"/>
              <a:t>Provide presence and absence data</a:t>
            </a:r>
          </a:p>
          <a:p>
            <a:pPr marL="0" indent="0">
              <a:buNone/>
            </a:pPr>
            <a:endParaRPr lang="en-US" dirty="0"/>
          </a:p>
        </p:txBody>
      </p:sp>
      <p:pic>
        <p:nvPicPr>
          <p:cNvPr id="4" name="Picture 3">
            <a:extLst>
              <a:ext uri="{FF2B5EF4-FFF2-40B4-BE49-F238E27FC236}">
                <a16:creationId xmlns:a16="http://schemas.microsoft.com/office/drawing/2014/main" id="{0EB02D0E-3572-4D43-9C35-7D526ACC3828}"/>
              </a:ext>
            </a:extLst>
          </p:cNvPr>
          <p:cNvPicPr>
            <a:picLocks noChangeAspect="1"/>
          </p:cNvPicPr>
          <p:nvPr/>
        </p:nvPicPr>
        <p:blipFill>
          <a:blip r:embed="rId2"/>
          <a:stretch>
            <a:fillRect/>
          </a:stretch>
        </p:blipFill>
        <p:spPr>
          <a:xfrm>
            <a:off x="1045641" y="3943484"/>
            <a:ext cx="7052718" cy="900347"/>
          </a:xfrm>
          <a:prstGeom prst="rect">
            <a:avLst/>
          </a:prstGeom>
          <a:effectLst>
            <a:outerShdw blurRad="50800" dist="38100" dir="2700000" algn="tl" rotWithShape="0">
              <a:prstClr val="black">
                <a:alpha val="40000"/>
              </a:prstClr>
            </a:outerShdw>
          </a:effectLst>
        </p:spPr>
      </p:pic>
      <p:sp>
        <p:nvSpPr>
          <p:cNvPr id="5" name="Title 1">
            <a:extLst>
              <a:ext uri="{FF2B5EF4-FFF2-40B4-BE49-F238E27FC236}">
                <a16:creationId xmlns:a16="http://schemas.microsoft.com/office/drawing/2014/main" id="{51B4D47C-E8FD-4B24-83A3-E3AA9654E45B}"/>
              </a:ext>
            </a:extLst>
          </p:cNvPr>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Landslide Method Development</a:t>
            </a:r>
          </a:p>
        </p:txBody>
      </p:sp>
    </p:spTree>
    <p:extLst>
      <p:ext uri="{BB962C8B-B14F-4D97-AF65-F5344CB8AC3E}">
        <p14:creationId xmlns:p14="http://schemas.microsoft.com/office/powerpoint/2010/main" val="3298861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2EE93-41E1-4955-B936-FDB402179E21}"/>
              </a:ext>
            </a:extLst>
          </p:cNvPr>
          <p:cNvSpPr>
            <a:spLocks noGrp="1"/>
          </p:cNvSpPr>
          <p:nvPr>
            <p:ph type="title"/>
          </p:nvPr>
        </p:nvSpPr>
        <p:spPr>
          <a:xfrm>
            <a:off x="4623881" y="1217165"/>
            <a:ext cx="4623881" cy="765771"/>
          </a:xfrm>
        </p:spPr>
        <p:txBody>
          <a:bodyPr>
            <a:noAutofit/>
          </a:bodyPr>
          <a:lstStyle/>
          <a:p>
            <a:r>
              <a:rPr lang="en-US" sz="2800" b="1" dirty="0">
                <a:solidFill>
                  <a:srgbClr val="E38B4F"/>
                </a:solidFill>
                <a:latin typeface="Tahoma" panose="020B0604030504040204" pitchFamily="34" charset="0"/>
                <a:ea typeface="Tahoma" panose="020B0604030504040204" pitchFamily="34" charset="0"/>
                <a:cs typeface="Tahoma" panose="020B0604030504040204" pitchFamily="34" charset="0"/>
              </a:rPr>
              <a:t>Predict to Entire Extent</a:t>
            </a:r>
          </a:p>
        </p:txBody>
      </p:sp>
      <p:sp>
        <p:nvSpPr>
          <p:cNvPr id="3" name="Content Placeholder 2">
            <a:extLst>
              <a:ext uri="{FF2B5EF4-FFF2-40B4-BE49-F238E27FC236}">
                <a16:creationId xmlns:a16="http://schemas.microsoft.com/office/drawing/2014/main" id="{9161485D-C973-4AA5-BDB9-A6FA9913EC9E}"/>
              </a:ext>
            </a:extLst>
          </p:cNvPr>
          <p:cNvSpPr>
            <a:spLocks noGrp="1"/>
          </p:cNvSpPr>
          <p:nvPr>
            <p:ph idx="1"/>
          </p:nvPr>
        </p:nvSpPr>
        <p:spPr>
          <a:xfrm>
            <a:off x="5620100" y="1998850"/>
            <a:ext cx="3104447" cy="1773975"/>
          </a:xfrm>
        </p:spPr>
        <p:txBody>
          <a:bodyPr>
            <a:normAutofit/>
          </a:bodyPr>
          <a:lstStyle/>
          <a:p>
            <a:r>
              <a:rPr lang="en-US" sz="2400" dirty="0"/>
              <a:t>Tile-by-tile</a:t>
            </a:r>
          </a:p>
          <a:p>
            <a:r>
              <a:rPr lang="en-US" sz="2400" dirty="0"/>
              <a:t>Python scripts</a:t>
            </a:r>
          </a:p>
          <a:p>
            <a:r>
              <a:rPr lang="en-US" sz="2400" dirty="0"/>
              <a:t>~1 week to process</a:t>
            </a:r>
          </a:p>
        </p:txBody>
      </p:sp>
      <p:pic>
        <p:nvPicPr>
          <p:cNvPr id="4" name="Picture 3">
            <a:extLst>
              <a:ext uri="{FF2B5EF4-FFF2-40B4-BE49-F238E27FC236}">
                <a16:creationId xmlns:a16="http://schemas.microsoft.com/office/drawing/2014/main" id="{8DFAD800-8E63-4A94-A98A-FFC69E42F35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0" y="996277"/>
            <a:ext cx="4773038" cy="4519430"/>
          </a:xfrm>
          <a:prstGeom prst="rect">
            <a:avLst/>
          </a:prstGeom>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EEA2CB02-E63E-4DFE-BDE3-D6BB13154D08}"/>
              </a:ext>
            </a:extLst>
          </p:cNvPr>
          <p:cNvPicPr>
            <a:picLocks noChangeAspect="1"/>
          </p:cNvPicPr>
          <p:nvPr/>
        </p:nvPicPr>
        <p:blipFill rotWithShape="1">
          <a:blip r:embed="rId3"/>
          <a:srcRect t="15275"/>
          <a:stretch/>
        </p:blipFill>
        <p:spPr>
          <a:xfrm>
            <a:off x="2354338" y="4646206"/>
            <a:ext cx="6531525" cy="1268276"/>
          </a:xfrm>
          <a:prstGeom prst="rect">
            <a:avLst/>
          </a:prstGeom>
          <a:effectLst>
            <a:outerShdw blurRad="50800" dist="38100" dir="2700000" algn="tl" rotWithShape="0">
              <a:prstClr val="black">
                <a:alpha val="40000"/>
              </a:prstClr>
            </a:outerShdw>
          </a:effectLst>
        </p:spPr>
      </p:pic>
      <p:sp>
        <p:nvSpPr>
          <p:cNvPr id="6" name="Title 1">
            <a:extLst>
              <a:ext uri="{FF2B5EF4-FFF2-40B4-BE49-F238E27FC236}">
                <a16:creationId xmlns:a16="http://schemas.microsoft.com/office/drawing/2014/main" id="{51B4D47C-E8FD-4B24-83A3-E3AA9654E45B}"/>
              </a:ext>
            </a:extLst>
          </p:cNvPr>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Landslide Method Development</a:t>
            </a:r>
          </a:p>
        </p:txBody>
      </p:sp>
    </p:spTree>
    <p:extLst>
      <p:ext uri="{BB962C8B-B14F-4D97-AF65-F5344CB8AC3E}">
        <p14:creationId xmlns:p14="http://schemas.microsoft.com/office/powerpoint/2010/main" val="1189914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790EB-F922-47BE-B139-78D96FA23528}"/>
              </a:ext>
            </a:extLst>
          </p:cNvPr>
          <p:cNvSpPr>
            <a:spLocks noGrp="1"/>
          </p:cNvSpPr>
          <p:nvPr>
            <p:ph type="title"/>
          </p:nvPr>
        </p:nvSpPr>
        <p:spPr>
          <a:xfrm>
            <a:off x="6280941" y="1088553"/>
            <a:ext cx="2117272" cy="765771"/>
          </a:xfrm>
        </p:spPr>
        <p:txBody>
          <a:bodyPr>
            <a:normAutofit/>
          </a:bodyPr>
          <a:lstStyle/>
          <a:p>
            <a:r>
              <a:rPr lang="en-US" sz="2800" b="1" dirty="0">
                <a:solidFill>
                  <a:srgbClr val="E38B4F"/>
                </a:solidFill>
                <a:latin typeface="Tahoma" panose="020B0604030504040204" pitchFamily="34" charset="0"/>
                <a:ea typeface="Tahoma" panose="020B0604030504040204" pitchFamily="34" charset="0"/>
                <a:cs typeface="Tahoma" panose="020B0604030504040204" pitchFamily="34" charset="0"/>
              </a:rPr>
              <a:t>Results</a:t>
            </a:r>
          </a:p>
        </p:txBody>
      </p:sp>
      <p:pic>
        <p:nvPicPr>
          <p:cNvPr id="5" name="Picture 4">
            <a:extLst>
              <a:ext uri="{FF2B5EF4-FFF2-40B4-BE49-F238E27FC236}">
                <a16:creationId xmlns:a16="http://schemas.microsoft.com/office/drawing/2014/main" id="{85663586-7E74-464F-9D9C-BB76E134936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0" y="870329"/>
            <a:ext cx="6130072" cy="5003880"/>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F40F8FB3-9C70-45FE-B991-E5ABDF0C02D7}"/>
              </a:ext>
            </a:extLst>
          </p:cNvPr>
          <p:cNvPicPr>
            <a:picLocks noChangeAspect="1"/>
          </p:cNvPicPr>
          <p:nvPr/>
        </p:nvPicPr>
        <p:blipFill>
          <a:blip r:embed="rId4"/>
          <a:stretch>
            <a:fillRect/>
          </a:stretch>
        </p:blipFill>
        <p:spPr>
          <a:xfrm>
            <a:off x="3544407" y="3714824"/>
            <a:ext cx="5311367" cy="2709881"/>
          </a:xfrm>
          <a:prstGeom prst="rect">
            <a:avLst/>
          </a:prstGeom>
          <a:effectLst>
            <a:outerShdw blurRad="50800" dist="38100" dir="2700000" algn="tl" rotWithShape="0">
              <a:prstClr val="black">
                <a:alpha val="40000"/>
              </a:prstClr>
            </a:outerShdw>
          </a:effectLst>
        </p:spPr>
      </p:pic>
      <p:sp>
        <p:nvSpPr>
          <p:cNvPr id="7" name="Title 1">
            <a:extLst>
              <a:ext uri="{FF2B5EF4-FFF2-40B4-BE49-F238E27FC236}">
                <a16:creationId xmlns:a16="http://schemas.microsoft.com/office/drawing/2014/main" id="{F3D790EB-F922-47BE-B139-78D96FA23528}"/>
              </a:ext>
            </a:extLst>
          </p:cNvPr>
          <p:cNvSpPr txBox="1">
            <a:spLocks/>
          </p:cNvSpPr>
          <p:nvPr/>
        </p:nvSpPr>
        <p:spPr>
          <a:xfrm>
            <a:off x="5817256" y="2989383"/>
            <a:ext cx="2068633" cy="7657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b="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AUC – 0.94</a:t>
            </a:r>
          </a:p>
        </p:txBody>
      </p:sp>
      <p:sp>
        <p:nvSpPr>
          <p:cNvPr id="8" name="Title 1">
            <a:extLst>
              <a:ext uri="{FF2B5EF4-FFF2-40B4-BE49-F238E27FC236}">
                <a16:creationId xmlns:a16="http://schemas.microsoft.com/office/drawing/2014/main" id="{51B4D47C-E8FD-4B24-83A3-E3AA9654E45B}"/>
              </a:ext>
            </a:extLst>
          </p:cNvPr>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Landslide Method Development</a:t>
            </a:r>
          </a:p>
        </p:txBody>
      </p:sp>
    </p:spTree>
    <p:extLst>
      <p:ext uri="{BB962C8B-B14F-4D97-AF65-F5344CB8AC3E}">
        <p14:creationId xmlns:p14="http://schemas.microsoft.com/office/powerpoint/2010/main" val="3802401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31632" y="5499772"/>
            <a:ext cx="5993244" cy="646331"/>
          </a:xfrm>
          <a:prstGeom prst="rect">
            <a:avLst/>
          </a:prstGeom>
        </p:spPr>
        <p:txBody>
          <a:bodyPr wrap="square">
            <a:spAutoFit/>
          </a:bodyPr>
          <a:lstStyle/>
          <a:p>
            <a:r>
              <a:rPr lang="en-US" i="1" dirty="0"/>
              <a:t>Landslide susceptibility map showing generalized USGS map and more detailed prototype map</a:t>
            </a:r>
          </a:p>
        </p:txBody>
      </p:sp>
      <p:sp>
        <p:nvSpPr>
          <p:cNvPr id="5" name="Title 1"/>
          <p:cNvSpPr txBox="1">
            <a:spLocks/>
          </p:cNvSpPr>
          <p:nvPr/>
        </p:nvSpPr>
        <p:spPr>
          <a:xfrm>
            <a:off x="6354299" y="1261870"/>
            <a:ext cx="2264702" cy="1156903"/>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300" dirty="0">
                <a:solidFill>
                  <a:schemeClr val="accent1">
                    <a:lumMod val="50000"/>
                  </a:schemeClr>
                </a:solidFill>
                <a:latin typeface="Arial" panose="020B0604020202020204" pitchFamily="34" charset="0"/>
                <a:cs typeface="Arial" panose="020B0604020202020204" pitchFamily="34" charset="0"/>
              </a:rPr>
              <a:t>Landslide</a:t>
            </a:r>
          </a:p>
          <a:p>
            <a:pPr algn="ctr"/>
            <a:r>
              <a:rPr lang="en-US" sz="3300" dirty="0">
                <a:solidFill>
                  <a:schemeClr val="accent1">
                    <a:lumMod val="50000"/>
                  </a:schemeClr>
                </a:solidFill>
                <a:latin typeface="Arial" panose="020B0604020202020204" pitchFamily="34" charset="0"/>
                <a:cs typeface="Arial" panose="020B0604020202020204" pitchFamily="34" charset="0"/>
              </a:rPr>
              <a:t>Risks</a:t>
            </a:r>
          </a:p>
        </p:txBody>
      </p:sp>
      <p:pic>
        <p:nvPicPr>
          <p:cNvPr id="8" name="Picture 7" descr="cid:image001.png@01D193BB.D0721580"/>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31633" y="1344984"/>
            <a:ext cx="5751631" cy="4112738"/>
          </a:xfrm>
          <a:prstGeom prst="rect">
            <a:avLst/>
          </a:prstGeom>
          <a:ln>
            <a:noFill/>
          </a:ln>
          <a:effectLst>
            <a:outerShdw blurRad="190500" algn="tl" rotWithShape="0">
              <a:srgbClr val="000000">
                <a:alpha val="70000"/>
              </a:srgbClr>
            </a:outerShdw>
          </a:effectLst>
        </p:spPr>
      </p:pic>
      <p:pic>
        <p:nvPicPr>
          <p:cNvPr id="2" name="Picture 1"/>
          <p:cNvPicPr>
            <a:picLocks noChangeAspect="1"/>
          </p:cNvPicPr>
          <p:nvPr/>
        </p:nvPicPr>
        <p:blipFill>
          <a:blip r:embed="rId4"/>
          <a:stretch>
            <a:fillRect/>
          </a:stretch>
        </p:blipFill>
        <p:spPr>
          <a:xfrm>
            <a:off x="5965623" y="2999521"/>
            <a:ext cx="3071424" cy="1476872"/>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a:xfrm>
            <a:off x="5965624" y="4628267"/>
            <a:ext cx="3126113" cy="715581"/>
          </a:xfrm>
          <a:prstGeom prst="rect">
            <a:avLst/>
          </a:prstGeom>
        </p:spPr>
        <p:txBody>
          <a:bodyPr wrap="square">
            <a:spAutoFit/>
          </a:bodyPr>
          <a:lstStyle/>
          <a:p>
            <a:r>
              <a:rPr lang="en-US" sz="1350" i="1" dirty="0"/>
              <a:t>Risk Assessment table showing building counts along with estimated replacement costs in landslide zones of concern </a:t>
            </a:r>
            <a:endParaRPr lang="en-US" sz="1350" dirty="0"/>
          </a:p>
        </p:txBody>
      </p:sp>
      <p:sp>
        <p:nvSpPr>
          <p:cNvPr id="3" name="TextBox 2"/>
          <p:cNvSpPr txBox="1"/>
          <p:nvPr/>
        </p:nvSpPr>
        <p:spPr>
          <a:xfrm>
            <a:off x="6117481" y="2722521"/>
            <a:ext cx="2822397" cy="300082"/>
          </a:xfrm>
          <a:prstGeom prst="rect">
            <a:avLst/>
          </a:prstGeom>
          <a:noFill/>
        </p:spPr>
        <p:txBody>
          <a:bodyPr wrap="square" rtlCol="0">
            <a:spAutoFit/>
          </a:bodyPr>
          <a:lstStyle/>
          <a:p>
            <a:r>
              <a:rPr lang="en-US" sz="1350" b="1" dirty="0"/>
              <a:t>Buildings Exposed to Landslide Risks</a:t>
            </a:r>
          </a:p>
        </p:txBody>
      </p:sp>
      <p:sp>
        <p:nvSpPr>
          <p:cNvPr id="12" name="Title 1">
            <a:extLst>
              <a:ext uri="{FF2B5EF4-FFF2-40B4-BE49-F238E27FC236}">
                <a16:creationId xmlns:a16="http://schemas.microsoft.com/office/drawing/2014/main" id="{51B4D47C-E8FD-4B24-83A3-E3AA9654E45B}"/>
              </a:ext>
            </a:extLst>
          </p:cNvPr>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Landslide Maps – Old versus New</a:t>
            </a:r>
          </a:p>
        </p:txBody>
      </p:sp>
      <p:sp>
        <p:nvSpPr>
          <p:cNvPr id="4" name="TextBox 3"/>
          <p:cNvSpPr txBox="1"/>
          <p:nvPr/>
        </p:nvSpPr>
        <p:spPr>
          <a:xfrm>
            <a:off x="202014" y="933602"/>
            <a:ext cx="2715980" cy="369332"/>
          </a:xfrm>
          <a:prstGeom prst="rect">
            <a:avLst/>
          </a:prstGeom>
          <a:noFill/>
        </p:spPr>
        <p:txBody>
          <a:bodyPr wrap="square" rtlCol="0">
            <a:spAutoFit/>
          </a:bodyPr>
          <a:lstStyle/>
          <a:p>
            <a:r>
              <a:rPr lang="en-US" dirty="0">
                <a:solidFill>
                  <a:schemeClr val="accent1">
                    <a:lumMod val="50000"/>
                  </a:schemeClr>
                </a:solidFill>
              </a:rPr>
              <a:t>Old Way - Very Generalized</a:t>
            </a:r>
          </a:p>
        </p:txBody>
      </p:sp>
      <p:sp>
        <p:nvSpPr>
          <p:cNvPr id="13" name="TextBox 12"/>
          <p:cNvSpPr txBox="1"/>
          <p:nvPr/>
        </p:nvSpPr>
        <p:spPr>
          <a:xfrm>
            <a:off x="3213010" y="945026"/>
            <a:ext cx="2670254" cy="369332"/>
          </a:xfrm>
          <a:prstGeom prst="rect">
            <a:avLst/>
          </a:prstGeom>
          <a:noFill/>
        </p:spPr>
        <p:txBody>
          <a:bodyPr wrap="square" rtlCol="0">
            <a:spAutoFit/>
          </a:bodyPr>
          <a:lstStyle/>
          <a:p>
            <a:r>
              <a:rPr lang="en-US" dirty="0">
                <a:solidFill>
                  <a:schemeClr val="accent1">
                    <a:lumMod val="50000"/>
                  </a:schemeClr>
                </a:solidFill>
              </a:rPr>
              <a:t>New Way – More Detailed</a:t>
            </a:r>
          </a:p>
        </p:txBody>
      </p:sp>
    </p:spTree>
    <p:extLst>
      <p:ext uri="{BB962C8B-B14F-4D97-AF65-F5344CB8AC3E}">
        <p14:creationId xmlns:p14="http://schemas.microsoft.com/office/powerpoint/2010/main" val="13568179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AA069-7882-4287-BCA7-A3EB224243A2}"/>
              </a:ext>
            </a:extLst>
          </p:cNvPr>
          <p:cNvSpPr>
            <a:spLocks noGrp="1"/>
          </p:cNvSpPr>
          <p:nvPr>
            <p:ph type="title"/>
          </p:nvPr>
        </p:nvSpPr>
        <p:spPr>
          <a:xfrm>
            <a:off x="227468" y="1142404"/>
            <a:ext cx="4983924" cy="765771"/>
          </a:xfrm>
        </p:spPr>
        <p:txBody>
          <a:bodyPr>
            <a:normAutofit/>
          </a:bodyPr>
          <a:lstStyle/>
          <a:p>
            <a:r>
              <a:rPr lang="en-US" sz="2800" b="1" dirty="0">
                <a:solidFill>
                  <a:srgbClr val="E38B4F"/>
                </a:solidFill>
                <a:latin typeface="Tahoma" panose="020B0604030504040204" pitchFamily="34" charset="0"/>
                <a:ea typeface="Tahoma" panose="020B0604030504040204" pitchFamily="34" charset="0"/>
                <a:cs typeface="Tahoma" panose="020B0604030504040204" pitchFamily="34" charset="0"/>
              </a:rPr>
              <a:t>Important Variables</a:t>
            </a:r>
          </a:p>
        </p:txBody>
      </p:sp>
      <p:sp>
        <p:nvSpPr>
          <p:cNvPr id="5" name="Content Placeholder 4">
            <a:extLst>
              <a:ext uri="{FF2B5EF4-FFF2-40B4-BE49-F238E27FC236}">
                <a16:creationId xmlns:a16="http://schemas.microsoft.com/office/drawing/2014/main" id="{6DD12D55-4B9F-4D37-81DB-72A8339EE268}"/>
              </a:ext>
            </a:extLst>
          </p:cNvPr>
          <p:cNvSpPr>
            <a:spLocks noGrp="1"/>
          </p:cNvSpPr>
          <p:nvPr>
            <p:ph idx="1"/>
          </p:nvPr>
        </p:nvSpPr>
        <p:spPr>
          <a:xfrm>
            <a:off x="227469" y="2342867"/>
            <a:ext cx="6859786" cy="3316805"/>
          </a:xfrm>
          <a:prstGeom prst="rect">
            <a:avLst/>
          </a:prstGeom>
        </p:spPr>
        <p:txBody>
          <a:bodyPr>
            <a:spAutoFit/>
          </a:bodyPr>
          <a:lstStyle/>
          <a:p>
            <a:r>
              <a:rPr lang="en-US" sz="2000" dirty="0">
                <a:latin typeface="Tahoma" panose="020B0604030504040204" pitchFamily="34" charset="0"/>
                <a:ea typeface="Tahoma" panose="020B0604030504040204" pitchFamily="34" charset="0"/>
                <a:cs typeface="Tahoma" panose="020B0604030504040204" pitchFamily="34" charset="0"/>
              </a:rPr>
              <a:t>Surface Area Ratio</a:t>
            </a:r>
          </a:p>
          <a:p>
            <a:r>
              <a:rPr lang="en-US" sz="2000" dirty="0">
                <a:latin typeface="Tahoma" panose="020B0604030504040204" pitchFamily="34" charset="0"/>
                <a:ea typeface="Tahoma" panose="020B0604030504040204" pitchFamily="34" charset="0"/>
                <a:cs typeface="Tahoma" panose="020B0604030504040204" pitchFamily="34" charset="0"/>
              </a:rPr>
              <a:t>Slope </a:t>
            </a:r>
          </a:p>
          <a:p>
            <a:r>
              <a:rPr lang="en-US" sz="2000" dirty="0">
                <a:latin typeface="Tahoma" panose="020B0604030504040204" pitchFamily="34" charset="0"/>
                <a:ea typeface="Tahoma" panose="020B0604030504040204" pitchFamily="34" charset="0"/>
                <a:cs typeface="Tahoma" panose="020B0604030504040204" pitchFamily="34" charset="0"/>
              </a:rPr>
              <a:t>Surface Relief Ratio </a:t>
            </a:r>
          </a:p>
          <a:p>
            <a:r>
              <a:rPr lang="en-US" sz="2000" dirty="0">
                <a:latin typeface="Tahoma" panose="020B0604030504040204" pitchFamily="34" charset="0"/>
                <a:ea typeface="Tahoma" panose="020B0604030504040204" pitchFamily="34" charset="0"/>
                <a:cs typeface="Tahoma" panose="020B0604030504040204" pitchFamily="34" charset="0"/>
              </a:rPr>
              <a:t>Slope Position</a:t>
            </a:r>
          </a:p>
          <a:p>
            <a:r>
              <a:rPr lang="en-US" sz="2000" dirty="0">
                <a:latin typeface="Tahoma" panose="020B0604030504040204" pitchFamily="34" charset="0"/>
                <a:ea typeface="Tahoma" panose="020B0604030504040204" pitchFamily="34" charset="0"/>
                <a:cs typeface="Tahoma" panose="020B0604030504040204" pitchFamily="34" charset="0"/>
              </a:rPr>
              <a:t>Curvature </a:t>
            </a:r>
          </a:p>
          <a:p>
            <a:r>
              <a:rPr lang="en-US" sz="2000" dirty="0">
                <a:latin typeface="Tahoma" panose="020B0604030504040204" pitchFamily="34" charset="0"/>
                <a:ea typeface="Tahoma" panose="020B0604030504040204" pitchFamily="34" charset="0"/>
                <a:cs typeface="Tahoma" panose="020B0604030504040204" pitchFamily="34" charset="0"/>
              </a:rPr>
              <a:t>Topographic Roughness</a:t>
            </a:r>
          </a:p>
          <a:p>
            <a:r>
              <a:rPr lang="en-US" sz="2000" dirty="0">
                <a:latin typeface="Tahoma" panose="020B0604030504040204" pitchFamily="34" charset="0"/>
                <a:ea typeface="Tahoma" panose="020B0604030504040204" pitchFamily="34" charset="0"/>
                <a:cs typeface="Tahoma" panose="020B0604030504040204" pitchFamily="34" charset="0"/>
              </a:rPr>
              <a:t>Topographic Dissection </a:t>
            </a:r>
          </a:p>
          <a:p>
            <a:pPr marL="0" indent="0">
              <a:buNone/>
            </a:pPr>
            <a:endParaRPr lang="en-US" dirty="0"/>
          </a:p>
        </p:txBody>
      </p:sp>
      <p:pic>
        <p:nvPicPr>
          <p:cNvPr id="6" name="Picture 5">
            <a:extLst>
              <a:ext uri="{FF2B5EF4-FFF2-40B4-BE49-F238E27FC236}">
                <a16:creationId xmlns:a16="http://schemas.microsoft.com/office/drawing/2014/main" id="{74158128-31E7-4A53-8490-6E60A899EB99}"/>
              </a:ext>
            </a:extLst>
          </p:cNvPr>
          <p:cNvPicPr>
            <a:picLocks noChangeAspect="1"/>
          </p:cNvPicPr>
          <p:nvPr/>
        </p:nvPicPr>
        <p:blipFill rotWithShape="1">
          <a:blip r:embed="rId3"/>
          <a:srcRect t="10486"/>
          <a:stretch/>
        </p:blipFill>
        <p:spPr>
          <a:xfrm>
            <a:off x="3368841" y="2301622"/>
            <a:ext cx="5618761" cy="2757362"/>
          </a:xfrm>
          <a:prstGeom prst="rect">
            <a:avLst/>
          </a:prstGeom>
        </p:spPr>
      </p:pic>
      <p:sp>
        <p:nvSpPr>
          <p:cNvPr id="7" name="Title 1">
            <a:extLst>
              <a:ext uri="{FF2B5EF4-FFF2-40B4-BE49-F238E27FC236}">
                <a16:creationId xmlns:a16="http://schemas.microsoft.com/office/drawing/2014/main" id="{51B4D47C-E8FD-4B24-83A3-E3AA9654E45B}"/>
              </a:ext>
            </a:extLst>
          </p:cNvPr>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Landslide Method Development</a:t>
            </a:r>
          </a:p>
        </p:txBody>
      </p:sp>
    </p:spTree>
    <p:extLst>
      <p:ext uri="{BB962C8B-B14F-4D97-AF65-F5344CB8AC3E}">
        <p14:creationId xmlns:p14="http://schemas.microsoft.com/office/powerpoint/2010/main" val="151794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C10BE4-90FF-4A2D-BB7A-FDC56AD28146}"/>
              </a:ext>
            </a:extLst>
          </p:cNvPr>
          <p:cNvSpPr>
            <a:spLocks noGrp="1"/>
          </p:cNvSpPr>
          <p:nvPr>
            <p:ph idx="1"/>
          </p:nvPr>
        </p:nvSpPr>
        <p:spPr>
          <a:xfrm>
            <a:off x="132736" y="1120419"/>
            <a:ext cx="4287365" cy="3201234"/>
          </a:xfrm>
        </p:spPr>
        <p:txBody>
          <a:bodyPr>
            <a:normAutofit/>
          </a:bodyPr>
          <a:lstStyle/>
          <a:p>
            <a:r>
              <a:rPr lang="en-US" sz="2000" dirty="0">
                <a:latin typeface="Tahoma" panose="020B0604030504040204" pitchFamily="34" charset="0"/>
                <a:ea typeface="Tahoma" panose="020B0604030504040204" pitchFamily="34" charset="0"/>
                <a:cs typeface="Tahoma" panose="020B0604030504040204" pitchFamily="34" charset="0"/>
              </a:rPr>
              <a:t>Semi-automated with scripting</a:t>
            </a:r>
          </a:p>
          <a:p>
            <a:r>
              <a:rPr lang="en-US" sz="2000" dirty="0">
                <a:latin typeface="Tahoma" panose="020B0604030504040204" pitchFamily="34" charset="0"/>
                <a:ea typeface="Tahoma" panose="020B0604030504040204" pitchFamily="34" charset="0"/>
                <a:cs typeface="Tahoma" panose="020B0604030504040204" pitchFamily="34" charset="0"/>
              </a:rPr>
              <a:t>Developed models for different physiographic regions</a:t>
            </a:r>
          </a:p>
          <a:p>
            <a:r>
              <a:rPr lang="en-US" sz="2000" dirty="0">
                <a:latin typeface="Tahoma" panose="020B0604030504040204" pitchFamily="34" charset="0"/>
                <a:ea typeface="Tahoma" panose="020B0604030504040204" pitchFamily="34" charset="0"/>
                <a:cs typeface="Tahoma" panose="020B0604030504040204" pitchFamily="34" charset="0"/>
              </a:rPr>
              <a:t>Predicted entire state</a:t>
            </a:r>
          </a:p>
        </p:txBody>
      </p:sp>
      <p:pic>
        <p:nvPicPr>
          <p:cNvPr id="4" name="Content Placeholder 4">
            <a:extLst>
              <a:ext uri="{FF2B5EF4-FFF2-40B4-BE49-F238E27FC236}">
                <a16:creationId xmlns:a16="http://schemas.microsoft.com/office/drawing/2014/main" id="{ECF8E688-CBCD-4AC7-8348-87F8FDFF597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982260" y="2141497"/>
            <a:ext cx="5891546" cy="4545463"/>
          </a:xfrm>
          <a:prstGeom prst="rect">
            <a:avLst/>
          </a:prstGeom>
        </p:spPr>
      </p:pic>
      <p:sp>
        <p:nvSpPr>
          <p:cNvPr id="5" name="Title 1">
            <a:extLst>
              <a:ext uri="{FF2B5EF4-FFF2-40B4-BE49-F238E27FC236}">
                <a16:creationId xmlns:a16="http://schemas.microsoft.com/office/drawing/2014/main" id="{51B4D47C-E8FD-4B24-83A3-E3AA9654E45B}"/>
              </a:ext>
            </a:extLst>
          </p:cNvPr>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Landslide Method Development</a:t>
            </a:r>
          </a:p>
        </p:txBody>
      </p:sp>
    </p:spTree>
    <p:extLst>
      <p:ext uri="{BB962C8B-B14F-4D97-AF65-F5344CB8AC3E}">
        <p14:creationId xmlns:p14="http://schemas.microsoft.com/office/powerpoint/2010/main" val="1618155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51B4D47C-E8FD-4B24-83A3-E3AA9654E45B}"/>
              </a:ext>
            </a:extLst>
          </p:cNvPr>
          <p:cNvSpPr txBox="1">
            <a:spLocks/>
          </p:cNvSpPr>
          <p:nvPr/>
        </p:nvSpPr>
        <p:spPr>
          <a:xfrm>
            <a:off x="0" y="0"/>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Landslide </a:t>
            </a:r>
            <a:r>
              <a:rPr lang="en-US">
                <a:solidFill>
                  <a:schemeClr val="bg1"/>
                </a:solidFill>
                <a:latin typeface="Arial" panose="020B0604020202020204" pitchFamily="34" charset="0"/>
                <a:cs typeface="Arial" panose="020B0604020202020204" pitchFamily="34" charset="0"/>
              </a:rPr>
              <a:t>Risk Assessment Results</a:t>
            </a:r>
            <a:endPar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Content Placeholder 3"/>
          <p:cNvSpPr>
            <a:spLocks noGrp="1"/>
          </p:cNvSpPr>
          <p:nvPr>
            <p:ph idx="1"/>
          </p:nvPr>
        </p:nvSpPr>
        <p:spPr>
          <a:xfrm>
            <a:off x="715736" y="840658"/>
            <a:ext cx="7886700" cy="5525308"/>
          </a:xfrm>
        </p:spPr>
        <p:txBody>
          <a:bodyPr>
            <a:normAutofit lnSpcReduction="10000"/>
          </a:bodyPr>
          <a:lstStyle/>
          <a:p>
            <a:pPr marL="0" indent="0" algn="ctr">
              <a:lnSpc>
                <a:spcPct val="200000"/>
              </a:lnSpc>
              <a:buNone/>
            </a:pPr>
            <a:r>
              <a:rPr lang="en-US" b="1" dirty="0"/>
              <a:t>Key Takeaways</a:t>
            </a:r>
          </a:p>
          <a:p>
            <a:pPr marL="971550" lvl="1" indent="-514350">
              <a:lnSpc>
                <a:spcPct val="100000"/>
              </a:lnSpc>
              <a:buFont typeface="+mj-lt"/>
              <a:buAutoNum type="arabicPeriod"/>
            </a:pPr>
            <a:r>
              <a:rPr lang="en-US" sz="2400" dirty="0">
                <a:effectLst/>
                <a:latin typeface="Calibri" panose="020F0502020204030204" pitchFamily="34" charset="0"/>
                <a:ea typeface="Calibri" panose="020F0502020204030204" pitchFamily="34" charset="0"/>
                <a:cs typeface="Microsoft New Tai Lue" panose="020B0502040204020203" pitchFamily="34" charset="0"/>
              </a:rPr>
              <a:t>Risk assessment performed at sub-county scale</a:t>
            </a:r>
          </a:p>
          <a:p>
            <a:pPr marL="971550" lvl="1" indent="-514350">
              <a:lnSpc>
                <a:spcPct val="100000"/>
              </a:lnSpc>
              <a:buFont typeface="+mj-lt"/>
              <a:buAutoNum type="arabicPeriod"/>
            </a:pPr>
            <a:r>
              <a:rPr lang="en-US" dirty="0">
                <a:latin typeface="Calibri" panose="020F0502020204030204" pitchFamily="34" charset="0"/>
                <a:ea typeface="Calibri" panose="020F0502020204030204" pitchFamily="34" charset="0"/>
                <a:cs typeface="Microsoft New Tai Lue" panose="020B0502040204020203" pitchFamily="34" charset="0"/>
              </a:rPr>
              <a:t>53% area in high/medium susceptibility</a:t>
            </a:r>
          </a:p>
          <a:p>
            <a:pPr marL="971550" lvl="1" indent="-514350">
              <a:lnSpc>
                <a:spcPct val="100000"/>
              </a:lnSpc>
              <a:buFont typeface="+mj-lt"/>
              <a:buAutoNum type="arabicPeriod"/>
            </a:pPr>
            <a:r>
              <a:rPr lang="en-US" sz="2400" dirty="0">
                <a:effectLst/>
                <a:latin typeface="Calibri" panose="020F0502020204030204" pitchFamily="34" charset="0"/>
                <a:ea typeface="Calibri" panose="020F0502020204030204" pitchFamily="34" charset="0"/>
                <a:cs typeface="Microsoft New Tai Lue" panose="020B0502040204020203" pitchFamily="34" charset="0"/>
              </a:rPr>
              <a:t>11% roads in high/medium risk*</a:t>
            </a:r>
          </a:p>
          <a:p>
            <a:pPr marL="971550" lvl="1" indent="-514350">
              <a:lnSpc>
                <a:spcPct val="100000"/>
              </a:lnSpc>
              <a:buFont typeface="+mj-lt"/>
              <a:buAutoNum type="arabicPeriod"/>
            </a:pPr>
            <a:r>
              <a:rPr lang="en-US" dirty="0">
                <a:effectLst/>
                <a:latin typeface="Calibri" panose="020F0502020204030204" pitchFamily="34" charset="0"/>
                <a:ea typeface="Calibri" panose="020F0502020204030204" pitchFamily="34" charset="0"/>
                <a:cs typeface="Microsoft New Tai Lue" panose="020B0502040204020203" pitchFamily="34" charset="0"/>
              </a:rPr>
              <a:t>Structures- majority located in high medium landslide susceptibility area are Residential </a:t>
            </a:r>
          </a:p>
          <a:p>
            <a:pPr marL="1885950" lvl="3" indent="-514350">
              <a:lnSpc>
                <a:spcPct val="100000"/>
              </a:lnSpc>
              <a:buFont typeface="+mj-lt"/>
              <a:buAutoNum type="romanU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Kanawha and Monongalia counties rank 1</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st</a:t>
            </a:r>
            <a:r>
              <a:rPr lang="en-US" sz="1800" dirty="0">
                <a:effectLst/>
                <a:latin typeface="Calibri" panose="020F0502020204030204" pitchFamily="34" charset="0"/>
                <a:ea typeface="Calibri" panose="020F0502020204030204" pitchFamily="34" charset="0"/>
                <a:cs typeface="Times New Roman" panose="02020603050405020304" pitchFamily="18" charset="0"/>
              </a:rPr>
              <a:t> or 2</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nd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885950" lvl="3" indent="-514350">
              <a:lnSpc>
                <a:spcPct val="100000"/>
              </a:lnSpc>
              <a:buFont typeface="+mj-lt"/>
              <a:buAutoNum type="romanU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Harrison and Ohio counties rank 1</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st</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2</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nd</a:t>
            </a:r>
            <a:r>
              <a:rPr lang="en-US" sz="1800" dirty="0">
                <a:effectLst/>
                <a:latin typeface="Calibri" panose="020F0502020204030204" pitchFamily="34" charset="0"/>
                <a:ea typeface="Calibri" panose="020F0502020204030204" pitchFamily="34" charset="0"/>
                <a:cs typeface="Times New Roman" panose="02020603050405020304" pitchFamily="18" charset="0"/>
              </a:rPr>
              <a:t> for Commercial asset values</a:t>
            </a:r>
            <a:endParaRPr lang="en-US" sz="1800" dirty="0">
              <a:effectLst/>
              <a:latin typeface="Calibri" panose="020F0502020204030204" pitchFamily="34" charset="0"/>
              <a:ea typeface="Calibri" panose="020F0502020204030204" pitchFamily="34" charset="0"/>
              <a:cs typeface="Microsoft New Tai Lue" panose="020B0502040204020203" pitchFamily="34" charset="0"/>
            </a:endParaRPr>
          </a:p>
          <a:p>
            <a:pPr marL="971550" lvl="1" indent="-514350">
              <a:lnSpc>
                <a:spcPct val="100000"/>
              </a:lnSpc>
              <a:buFont typeface="+mj-lt"/>
              <a:buAutoNum type="arabicPeriod"/>
            </a:pPr>
            <a:r>
              <a:rPr lang="en-US" dirty="0"/>
              <a:t>Essential Facilities – 14 located in high/medium susceptibility area</a:t>
            </a:r>
          </a:p>
          <a:p>
            <a:pPr marL="971550" lvl="1" indent="-514350">
              <a:lnSpc>
                <a:spcPct val="100000"/>
              </a:lnSpc>
              <a:buFont typeface="+mj-lt"/>
              <a:buAutoNum type="arabi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Relative risk to humans and related infrastructure is highest in Region 6, which ranks either 1st or 2nd in all five road and structure risk analysis categories</a:t>
            </a:r>
          </a:p>
          <a:p>
            <a:pPr marL="914400" lvl="2" indent="0">
              <a:buNone/>
            </a:pPr>
            <a:endParaRPr lang="en-US" dirty="0"/>
          </a:p>
          <a:p>
            <a:pPr marL="1428750" lvl="2" indent="-514350">
              <a:buFont typeface="+mj-lt"/>
              <a:buAutoNum type="romanUcPeriod"/>
            </a:pPr>
            <a:endParaRPr lang="en-US" dirty="0"/>
          </a:p>
          <a:p>
            <a:pPr marL="1428750" lvl="2" indent="-514350">
              <a:buFont typeface="+mj-lt"/>
              <a:buAutoNum type="romanUcPeriod"/>
            </a:pPr>
            <a:endParaRPr lang="en-US" dirty="0"/>
          </a:p>
          <a:p>
            <a:pPr marL="971550" lvl="1" indent="-514350">
              <a:buFont typeface="+mj-lt"/>
              <a:buAutoNum type="arabicPeriod"/>
            </a:pPr>
            <a:endParaRPr lang="en-US" dirty="0"/>
          </a:p>
        </p:txBody>
      </p:sp>
    </p:spTree>
    <p:extLst>
      <p:ext uri="{BB962C8B-B14F-4D97-AF65-F5344CB8AC3E}">
        <p14:creationId xmlns:p14="http://schemas.microsoft.com/office/powerpoint/2010/main" val="3551682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51B4D47C-E8FD-4B24-83A3-E3AA9654E45B}"/>
              </a:ext>
            </a:extLst>
          </p:cNvPr>
          <p:cNvSpPr txBox="1">
            <a:spLocks/>
          </p:cNvSpPr>
          <p:nvPr/>
        </p:nvSpPr>
        <p:spPr>
          <a:xfrm>
            <a:off x="0" y="0"/>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Landslide </a:t>
            </a:r>
            <a:r>
              <a:rPr lang="en-US">
                <a:solidFill>
                  <a:schemeClr val="bg1"/>
                </a:solidFill>
                <a:latin typeface="Arial" panose="020B0604020202020204" pitchFamily="34" charset="0"/>
                <a:cs typeface="Arial" panose="020B0604020202020204" pitchFamily="34" charset="0"/>
              </a:rPr>
              <a:t>Risk Assessment Results</a:t>
            </a:r>
            <a:endPar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Content Placeholder 3"/>
          <p:cNvSpPr>
            <a:spLocks noGrp="1"/>
          </p:cNvSpPr>
          <p:nvPr>
            <p:ph idx="1"/>
          </p:nvPr>
        </p:nvSpPr>
        <p:spPr>
          <a:xfrm>
            <a:off x="0" y="631482"/>
            <a:ext cx="9144000" cy="6017342"/>
          </a:xfrm>
        </p:spPr>
        <p:txBody>
          <a:bodyPr>
            <a:normAutofit/>
          </a:bodyPr>
          <a:lstStyle/>
          <a:p>
            <a:pPr marL="0" indent="0" algn="ctr">
              <a:lnSpc>
                <a:spcPct val="200000"/>
              </a:lnSpc>
              <a:buNone/>
            </a:pPr>
            <a:r>
              <a:rPr lang="en-US" b="1" dirty="0"/>
              <a:t>Key Takeaways</a:t>
            </a:r>
          </a:p>
          <a:p>
            <a:pPr marL="914400" lvl="2" indent="0">
              <a:buNone/>
            </a:pPr>
            <a:endParaRPr lang="en-US" dirty="0"/>
          </a:p>
          <a:p>
            <a:pPr marL="914400" lvl="2" indent="0">
              <a:buNone/>
            </a:pPr>
            <a:endParaRPr lang="en-US" dirty="0"/>
          </a:p>
          <a:p>
            <a:pPr marL="1428750" lvl="2" indent="-514350">
              <a:buFont typeface="+mj-lt"/>
              <a:buAutoNum type="romanUcPeriod"/>
            </a:pPr>
            <a:endParaRPr lang="en-US" dirty="0"/>
          </a:p>
          <a:p>
            <a:pPr marL="971550" lvl="1" indent="-514350">
              <a:buFont typeface="+mj-lt"/>
              <a:buAutoNum type="arabicPeriod"/>
            </a:pPr>
            <a:endParaRPr lang="en-US" dirty="0"/>
          </a:p>
        </p:txBody>
      </p:sp>
      <p:graphicFrame>
        <p:nvGraphicFramePr>
          <p:cNvPr id="7" name="Table 6">
            <a:extLst>
              <a:ext uri="{FF2B5EF4-FFF2-40B4-BE49-F238E27FC236}">
                <a16:creationId xmlns:a16="http://schemas.microsoft.com/office/drawing/2014/main" id="{FA47A252-D491-4910-A9A1-9698B36296FD}"/>
              </a:ext>
            </a:extLst>
          </p:cNvPr>
          <p:cNvGraphicFramePr>
            <a:graphicFrameLocks noGrp="1"/>
          </p:cNvGraphicFramePr>
          <p:nvPr>
            <p:extLst>
              <p:ext uri="{D42A27DB-BD31-4B8C-83A1-F6EECF244321}">
                <p14:modId xmlns:p14="http://schemas.microsoft.com/office/powerpoint/2010/main" val="138481644"/>
              </p:ext>
            </p:extLst>
          </p:nvPr>
        </p:nvGraphicFramePr>
        <p:xfrm>
          <a:off x="699247" y="1440328"/>
          <a:ext cx="7512425" cy="5208495"/>
        </p:xfrm>
        <a:graphic>
          <a:graphicData uri="http://schemas.openxmlformats.org/drawingml/2006/table">
            <a:tbl>
              <a:tblPr/>
              <a:tblGrid>
                <a:gridCol w="1249677">
                  <a:extLst>
                    <a:ext uri="{9D8B030D-6E8A-4147-A177-3AD203B41FA5}">
                      <a16:colId xmlns:a16="http://schemas.microsoft.com/office/drawing/2014/main" val="224106831"/>
                    </a:ext>
                  </a:extLst>
                </a:gridCol>
                <a:gridCol w="1249677">
                  <a:extLst>
                    <a:ext uri="{9D8B030D-6E8A-4147-A177-3AD203B41FA5}">
                      <a16:colId xmlns:a16="http://schemas.microsoft.com/office/drawing/2014/main" val="4162252763"/>
                    </a:ext>
                  </a:extLst>
                </a:gridCol>
                <a:gridCol w="1264040">
                  <a:extLst>
                    <a:ext uri="{9D8B030D-6E8A-4147-A177-3AD203B41FA5}">
                      <a16:colId xmlns:a16="http://schemas.microsoft.com/office/drawing/2014/main" val="2476969649"/>
                    </a:ext>
                  </a:extLst>
                </a:gridCol>
                <a:gridCol w="1249677">
                  <a:extLst>
                    <a:ext uri="{9D8B030D-6E8A-4147-A177-3AD203B41FA5}">
                      <a16:colId xmlns:a16="http://schemas.microsoft.com/office/drawing/2014/main" val="1127280438"/>
                    </a:ext>
                  </a:extLst>
                </a:gridCol>
                <a:gridCol w="1249677">
                  <a:extLst>
                    <a:ext uri="{9D8B030D-6E8A-4147-A177-3AD203B41FA5}">
                      <a16:colId xmlns:a16="http://schemas.microsoft.com/office/drawing/2014/main" val="2660796937"/>
                    </a:ext>
                  </a:extLst>
                </a:gridCol>
                <a:gridCol w="1249677">
                  <a:extLst>
                    <a:ext uri="{9D8B030D-6E8A-4147-A177-3AD203B41FA5}">
                      <a16:colId xmlns:a16="http://schemas.microsoft.com/office/drawing/2014/main" val="2829189907"/>
                    </a:ext>
                  </a:extLst>
                </a:gridCol>
              </a:tblGrid>
              <a:tr h="252490">
                <a:tc gridSpan="6">
                  <a:txBody>
                    <a:bodyPr/>
                    <a:lstStyle/>
                    <a:p>
                      <a:pPr algn="ctr" fontAlgn="ctr"/>
                      <a:r>
                        <a:rPr lang="en-US" sz="1300" b="1" i="0" u="none" strike="noStrike">
                          <a:solidFill>
                            <a:srgbClr val="FFFFFF"/>
                          </a:solidFill>
                          <a:effectLst/>
                          <a:latin typeface="Calibri" panose="020F0502020204030204" pitchFamily="34" charset="0"/>
                        </a:rPr>
                        <a:t>State Summary</a:t>
                      </a:r>
                    </a:p>
                  </a:txBody>
                  <a:tcPr marL="4300" marR="4300" marT="43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4E78"/>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79059716"/>
                  </a:ext>
                </a:extLst>
              </a:tr>
              <a:tr h="252490">
                <a:tc gridSpan="6">
                  <a:txBody>
                    <a:bodyPr/>
                    <a:lstStyle/>
                    <a:p>
                      <a:pPr algn="ctr" fontAlgn="ctr"/>
                      <a:r>
                        <a:rPr lang="en-US" sz="1300" b="1" i="0" u="none" strike="noStrike">
                          <a:solidFill>
                            <a:srgbClr val="FFFFFF"/>
                          </a:solidFill>
                          <a:effectLst/>
                          <a:latin typeface="Calibri" panose="020F0502020204030204" pitchFamily="34" charset="0"/>
                        </a:rPr>
                        <a:t>At-Risk State Total</a:t>
                      </a:r>
                    </a:p>
                  </a:txBody>
                  <a:tcPr marL="4300" marR="4300" marT="43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4E78"/>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41402193"/>
                  </a:ext>
                </a:extLst>
              </a:tr>
              <a:tr h="1178740">
                <a:tc>
                  <a:txBody>
                    <a:bodyPr/>
                    <a:lstStyle/>
                    <a:p>
                      <a:pPr algn="ctr" fontAlgn="ctr"/>
                      <a:r>
                        <a:rPr lang="en-US" sz="1000" b="1" i="0" u="none" strike="noStrike">
                          <a:solidFill>
                            <a:srgbClr val="FFFFFF"/>
                          </a:solidFill>
                          <a:effectLst/>
                          <a:latin typeface="Calibri" panose="020F0502020204030204" pitchFamily="34" charset="0"/>
                        </a:rPr>
                        <a:t>Total Road Miles in High/Medium risk Areas</a:t>
                      </a:r>
                    </a:p>
                  </a:txBody>
                  <a:tcPr marL="4300" marR="4300" marT="43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4E78"/>
                    </a:solidFill>
                  </a:tcPr>
                </a:tc>
                <a:tc>
                  <a:txBody>
                    <a:bodyPr/>
                    <a:lstStyle/>
                    <a:p>
                      <a:pPr algn="ctr" fontAlgn="ctr"/>
                      <a:r>
                        <a:rPr lang="en-US" sz="1000" b="1" i="0" u="none" strike="noStrike">
                          <a:solidFill>
                            <a:srgbClr val="FFFFFF"/>
                          </a:solidFill>
                          <a:effectLst/>
                          <a:latin typeface="Calibri" panose="020F0502020204030204" pitchFamily="34" charset="0"/>
                        </a:rPr>
                        <a:t>Number of Structure/Parcel in High/Medium Risk Areas</a:t>
                      </a:r>
                    </a:p>
                  </a:txBody>
                  <a:tcPr marL="4300" marR="4300" marT="43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4E78"/>
                    </a:solidFill>
                  </a:tcPr>
                </a:tc>
                <a:tc>
                  <a:txBody>
                    <a:bodyPr/>
                    <a:lstStyle/>
                    <a:p>
                      <a:pPr algn="ctr" fontAlgn="ctr"/>
                      <a:r>
                        <a:rPr lang="en-US" sz="1000" b="1" i="0" u="none" strike="noStrike">
                          <a:solidFill>
                            <a:srgbClr val="FFFFFF"/>
                          </a:solidFill>
                          <a:effectLst/>
                          <a:latin typeface="Calibri" panose="020F0502020204030204" pitchFamily="34" charset="0"/>
                        </a:rPr>
                        <a:t>Total Replacement Costs for Structures in High/Medium Risk Areas*</a:t>
                      </a:r>
                    </a:p>
                  </a:txBody>
                  <a:tcPr marL="4300" marR="4300" marT="43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4E78"/>
                    </a:solidFill>
                  </a:tcPr>
                </a:tc>
                <a:tc>
                  <a:txBody>
                    <a:bodyPr/>
                    <a:lstStyle/>
                    <a:p>
                      <a:pPr algn="ctr" fontAlgn="ctr"/>
                      <a:r>
                        <a:rPr lang="en-US" sz="1000" b="1" i="0" u="none" strike="noStrike">
                          <a:solidFill>
                            <a:srgbClr val="FFFFFF"/>
                          </a:solidFill>
                          <a:effectLst/>
                          <a:latin typeface="Calibri" panose="020F0502020204030204" pitchFamily="34" charset="0"/>
                        </a:rPr>
                        <a:t>Number of Essential Facilities in High/Medium Risk Areas</a:t>
                      </a:r>
                    </a:p>
                  </a:txBody>
                  <a:tcPr marL="4300" marR="4300" marT="43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4E78"/>
                    </a:solidFill>
                  </a:tcPr>
                </a:tc>
                <a:tc>
                  <a:txBody>
                    <a:bodyPr/>
                    <a:lstStyle/>
                    <a:p>
                      <a:pPr algn="ctr" fontAlgn="ctr"/>
                      <a:r>
                        <a:rPr lang="en-US" sz="1000" b="1" i="0" u="none" strike="noStrike">
                          <a:solidFill>
                            <a:srgbClr val="FFFFFF"/>
                          </a:solidFill>
                          <a:effectLst/>
                          <a:latin typeface="Calibri" panose="020F0502020204030204" pitchFamily="34" charset="0"/>
                        </a:rPr>
                        <a:t>Total Replacement cost for Critical Infrastructure in High/Medium Risk Areas</a:t>
                      </a:r>
                    </a:p>
                  </a:txBody>
                  <a:tcPr marL="4300" marR="4300" marT="43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4E78"/>
                    </a:solidFill>
                  </a:tcPr>
                </a:tc>
                <a:tc>
                  <a:txBody>
                    <a:bodyPr/>
                    <a:lstStyle/>
                    <a:p>
                      <a:pPr algn="ctr" fontAlgn="ctr"/>
                      <a:r>
                        <a:rPr lang="en-US" sz="1000" b="1" i="0" u="none" strike="noStrike">
                          <a:solidFill>
                            <a:srgbClr val="FFFFFF"/>
                          </a:solidFill>
                          <a:effectLst/>
                          <a:latin typeface="Calibri" panose="020F0502020204030204" pitchFamily="34" charset="0"/>
                        </a:rPr>
                        <a:t>Total Land Area in High/Medium Risk (Acres)</a:t>
                      </a:r>
                    </a:p>
                  </a:txBody>
                  <a:tcPr marL="4300" marR="4300" marT="43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4E78"/>
                    </a:solidFill>
                  </a:tcPr>
                </a:tc>
                <a:extLst>
                  <a:ext uri="{0D108BD9-81ED-4DB2-BD59-A6C34878D82A}">
                    <a16:rowId xmlns:a16="http://schemas.microsoft.com/office/drawing/2014/main" val="1945235402"/>
                  </a:ext>
                </a:extLst>
              </a:tr>
              <a:tr h="221615">
                <a:tc>
                  <a:txBody>
                    <a:bodyPr/>
                    <a:lstStyle/>
                    <a:p>
                      <a:pPr algn="ctr" fontAlgn="ctr"/>
                      <a:r>
                        <a:rPr lang="en-US" sz="1100" b="0" i="0" u="none" strike="noStrike">
                          <a:solidFill>
                            <a:srgbClr val="000000"/>
                          </a:solidFill>
                          <a:effectLst/>
                          <a:latin typeface="Calibri" panose="020F0502020204030204" pitchFamily="34" charset="0"/>
                        </a:rPr>
                        <a:t>4,346</a:t>
                      </a:r>
                    </a:p>
                  </a:txBody>
                  <a:tcPr marL="4300" marR="4300" marT="43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29,618</a:t>
                      </a:r>
                    </a:p>
                  </a:txBody>
                  <a:tcPr marL="4300" marR="4300" marT="43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$1,979,392,672</a:t>
                      </a:r>
                    </a:p>
                  </a:txBody>
                  <a:tcPr marL="4300" marR="4300" marT="43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14</a:t>
                      </a:r>
                    </a:p>
                  </a:txBody>
                  <a:tcPr marL="4300" marR="4300" marT="43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$241,432,300</a:t>
                      </a:r>
                    </a:p>
                  </a:txBody>
                  <a:tcPr marL="4300" marR="4300" marT="43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            8,261,236 </a:t>
                      </a:r>
                    </a:p>
                  </a:txBody>
                  <a:tcPr marL="4300" marR="4300" marT="43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38415514"/>
                  </a:ext>
                </a:extLst>
              </a:tr>
              <a:tr h="187523">
                <a:tc gridSpan="6">
                  <a:txBody>
                    <a:bodyPr/>
                    <a:lstStyle/>
                    <a:p>
                      <a:pPr algn="ctr" fontAlgn="ctr"/>
                      <a:r>
                        <a:rPr lang="en-US" sz="1000" b="0" i="0" u="none" strike="noStrike">
                          <a:solidFill>
                            <a:srgbClr val="000000"/>
                          </a:solidFill>
                          <a:effectLst/>
                          <a:latin typeface="Calibri" panose="020F0502020204030204" pitchFamily="34" charset="0"/>
                        </a:rPr>
                        <a:t> </a:t>
                      </a:r>
                    </a:p>
                  </a:txBody>
                  <a:tcPr marL="4300" marR="4300" marT="43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62366698"/>
                  </a:ext>
                </a:extLst>
              </a:tr>
              <a:tr h="252490">
                <a:tc gridSpan="6">
                  <a:txBody>
                    <a:bodyPr/>
                    <a:lstStyle/>
                    <a:p>
                      <a:pPr algn="ctr" fontAlgn="ctr"/>
                      <a:r>
                        <a:rPr lang="en-US" sz="1300" b="1" i="0" u="none" strike="noStrike">
                          <a:solidFill>
                            <a:srgbClr val="FFFFFF"/>
                          </a:solidFill>
                          <a:effectLst/>
                          <a:latin typeface="Calibri" panose="020F0502020204030204" pitchFamily="34" charset="0"/>
                        </a:rPr>
                        <a:t> State Total</a:t>
                      </a:r>
                    </a:p>
                  </a:txBody>
                  <a:tcPr marL="4300" marR="4300" marT="43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4E78"/>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37012326"/>
                  </a:ext>
                </a:extLst>
              </a:tr>
              <a:tr h="787656">
                <a:tc>
                  <a:txBody>
                    <a:bodyPr/>
                    <a:lstStyle/>
                    <a:p>
                      <a:pPr algn="ctr" fontAlgn="ctr"/>
                      <a:r>
                        <a:rPr lang="en-US" sz="1000" b="1" i="0" u="none" strike="noStrike">
                          <a:solidFill>
                            <a:srgbClr val="FFFFFF"/>
                          </a:solidFill>
                          <a:effectLst/>
                          <a:latin typeface="Calibri" panose="020F0502020204030204" pitchFamily="34" charset="0"/>
                        </a:rPr>
                        <a:t>Total Road Miles in State</a:t>
                      </a:r>
                    </a:p>
                  </a:txBody>
                  <a:tcPr marL="4300" marR="4300" marT="43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4E78"/>
                    </a:solidFill>
                  </a:tcPr>
                </a:tc>
                <a:tc>
                  <a:txBody>
                    <a:bodyPr/>
                    <a:lstStyle/>
                    <a:p>
                      <a:pPr algn="ctr" fontAlgn="ctr"/>
                      <a:r>
                        <a:rPr lang="en-US" sz="1000" b="1" i="0" u="none" strike="noStrike">
                          <a:solidFill>
                            <a:srgbClr val="FFFFFF"/>
                          </a:solidFill>
                          <a:effectLst/>
                          <a:latin typeface="Calibri" panose="020F0502020204030204" pitchFamily="34" charset="0"/>
                        </a:rPr>
                        <a:t>Total Number of Structure/Parcel in State</a:t>
                      </a:r>
                    </a:p>
                  </a:txBody>
                  <a:tcPr marL="4300" marR="4300" marT="43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4E78"/>
                    </a:solidFill>
                  </a:tcPr>
                </a:tc>
                <a:tc>
                  <a:txBody>
                    <a:bodyPr/>
                    <a:lstStyle/>
                    <a:p>
                      <a:pPr algn="ctr" fontAlgn="ctr"/>
                      <a:r>
                        <a:rPr lang="en-US" sz="1000" b="1" i="0" u="none" strike="noStrike">
                          <a:solidFill>
                            <a:srgbClr val="FFFFFF"/>
                          </a:solidFill>
                          <a:effectLst/>
                          <a:latin typeface="Calibri" panose="020F0502020204030204" pitchFamily="34" charset="0"/>
                        </a:rPr>
                        <a:t>Total Cost of Strucutre in State</a:t>
                      </a:r>
                    </a:p>
                  </a:txBody>
                  <a:tcPr marL="4300" marR="4300" marT="43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4E78"/>
                    </a:solidFill>
                  </a:tcPr>
                </a:tc>
                <a:tc>
                  <a:txBody>
                    <a:bodyPr/>
                    <a:lstStyle/>
                    <a:p>
                      <a:pPr algn="ctr" fontAlgn="ctr"/>
                      <a:r>
                        <a:rPr lang="en-US" sz="1000" b="1" i="0" u="none" strike="noStrike">
                          <a:solidFill>
                            <a:srgbClr val="FFFFFF"/>
                          </a:solidFill>
                          <a:effectLst/>
                          <a:latin typeface="Calibri" panose="020F0502020204030204" pitchFamily="34" charset="0"/>
                        </a:rPr>
                        <a:t>Total Number of Essential Facilities in the State</a:t>
                      </a:r>
                    </a:p>
                  </a:txBody>
                  <a:tcPr marL="4300" marR="4300" marT="43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4E78"/>
                    </a:solidFill>
                  </a:tcPr>
                </a:tc>
                <a:tc>
                  <a:txBody>
                    <a:bodyPr/>
                    <a:lstStyle/>
                    <a:p>
                      <a:pPr algn="ctr" fontAlgn="ctr"/>
                      <a:r>
                        <a:rPr lang="en-US" sz="1000" b="1" i="0" u="none" strike="noStrike">
                          <a:solidFill>
                            <a:srgbClr val="FFFFFF"/>
                          </a:solidFill>
                          <a:effectLst/>
                          <a:latin typeface="Calibri" panose="020F0502020204030204" pitchFamily="34" charset="0"/>
                        </a:rPr>
                        <a:t>Total Replacement Cost for Critical Infrastructure*</a:t>
                      </a:r>
                    </a:p>
                  </a:txBody>
                  <a:tcPr marL="4300" marR="4300" marT="43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4E78"/>
                    </a:solidFill>
                  </a:tcPr>
                </a:tc>
                <a:tc>
                  <a:txBody>
                    <a:bodyPr/>
                    <a:lstStyle/>
                    <a:p>
                      <a:pPr algn="ctr" fontAlgn="ctr"/>
                      <a:r>
                        <a:rPr lang="en-US" sz="1000" b="1" i="0" u="none" strike="noStrike">
                          <a:solidFill>
                            <a:srgbClr val="FFFFFF"/>
                          </a:solidFill>
                          <a:effectLst/>
                          <a:latin typeface="Calibri" panose="020F0502020204030204" pitchFamily="34" charset="0"/>
                        </a:rPr>
                        <a:t>Total area in the State (Acres)</a:t>
                      </a:r>
                    </a:p>
                  </a:txBody>
                  <a:tcPr marL="4300" marR="4300" marT="43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4E78"/>
                    </a:solidFill>
                  </a:tcPr>
                </a:tc>
                <a:extLst>
                  <a:ext uri="{0D108BD9-81ED-4DB2-BD59-A6C34878D82A}">
                    <a16:rowId xmlns:a16="http://schemas.microsoft.com/office/drawing/2014/main" val="886872519"/>
                  </a:ext>
                </a:extLst>
              </a:tr>
              <a:tr h="221615">
                <a:tc>
                  <a:txBody>
                    <a:bodyPr/>
                    <a:lstStyle/>
                    <a:p>
                      <a:pPr algn="ctr" fontAlgn="ctr"/>
                      <a:r>
                        <a:rPr lang="en-US" sz="1100" b="0" i="0" u="none" strike="noStrike">
                          <a:solidFill>
                            <a:srgbClr val="000000"/>
                          </a:solidFill>
                          <a:effectLst/>
                          <a:latin typeface="Calibri" panose="020F0502020204030204" pitchFamily="34" charset="0"/>
                        </a:rPr>
                        <a:t>39,287</a:t>
                      </a:r>
                    </a:p>
                  </a:txBody>
                  <a:tcPr marL="4300" marR="4300" marT="43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800,758</a:t>
                      </a:r>
                    </a:p>
                  </a:txBody>
                  <a:tcPr marL="4300" marR="4300" marT="43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$85,823,642,303 </a:t>
                      </a:r>
                    </a:p>
                  </a:txBody>
                  <a:tcPr marL="4300" marR="4300" marT="43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1930</a:t>
                      </a:r>
                    </a:p>
                  </a:txBody>
                  <a:tcPr marL="4300" marR="4300" marT="43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$6,694,090,205 </a:t>
                      </a:r>
                    </a:p>
                  </a:txBody>
                  <a:tcPr marL="4300" marR="4300" marT="43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15,499,505</a:t>
                      </a:r>
                    </a:p>
                  </a:txBody>
                  <a:tcPr marL="4300" marR="4300" marT="43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48849028"/>
                  </a:ext>
                </a:extLst>
              </a:tr>
              <a:tr h="201031">
                <a:tc gridSpan="6">
                  <a:txBody>
                    <a:bodyPr/>
                    <a:lstStyle/>
                    <a:p>
                      <a:pPr algn="ctr" fontAlgn="ctr"/>
                      <a:r>
                        <a:rPr lang="en-US" sz="1000" b="0" i="0" u="none" strike="noStrike">
                          <a:solidFill>
                            <a:srgbClr val="000000"/>
                          </a:solidFill>
                          <a:effectLst/>
                          <a:latin typeface="Calibri" panose="020F0502020204030204" pitchFamily="34" charset="0"/>
                        </a:rPr>
                        <a:t> </a:t>
                      </a:r>
                    </a:p>
                  </a:txBody>
                  <a:tcPr marL="4300" marR="4300" marT="43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15525054"/>
                  </a:ext>
                </a:extLst>
              </a:tr>
              <a:tr h="252490">
                <a:tc gridSpan="6">
                  <a:txBody>
                    <a:bodyPr/>
                    <a:lstStyle/>
                    <a:p>
                      <a:pPr algn="ctr" fontAlgn="ctr"/>
                      <a:r>
                        <a:rPr lang="en-US" sz="1300" b="1" i="0" u="none" strike="noStrike">
                          <a:solidFill>
                            <a:srgbClr val="FFFFFF"/>
                          </a:solidFill>
                          <a:effectLst/>
                          <a:latin typeface="Calibri" panose="020F0502020204030204" pitchFamily="34" charset="0"/>
                        </a:rPr>
                        <a:t>Percentage at Risk</a:t>
                      </a:r>
                    </a:p>
                  </a:txBody>
                  <a:tcPr marL="4300" marR="4300" marT="43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4E78"/>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85455295"/>
                  </a:ext>
                </a:extLst>
              </a:tr>
              <a:tr h="1178740">
                <a:tc>
                  <a:txBody>
                    <a:bodyPr/>
                    <a:lstStyle/>
                    <a:p>
                      <a:pPr algn="ctr" fontAlgn="ctr"/>
                      <a:r>
                        <a:rPr lang="en-US" sz="1000" b="1" i="0" u="none" strike="noStrike">
                          <a:solidFill>
                            <a:srgbClr val="FFFFFF"/>
                          </a:solidFill>
                          <a:effectLst/>
                          <a:latin typeface="Calibri" panose="020F0502020204030204" pitchFamily="34" charset="0"/>
                        </a:rPr>
                        <a:t>Percent Road Miles in High/Medium risk Areas</a:t>
                      </a:r>
                    </a:p>
                  </a:txBody>
                  <a:tcPr marL="4300" marR="4300" marT="43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4E78"/>
                    </a:solidFill>
                  </a:tcPr>
                </a:tc>
                <a:tc>
                  <a:txBody>
                    <a:bodyPr/>
                    <a:lstStyle/>
                    <a:p>
                      <a:pPr algn="ctr" fontAlgn="ctr"/>
                      <a:r>
                        <a:rPr lang="en-US" sz="1000" b="1" i="0" u="none" strike="noStrike">
                          <a:solidFill>
                            <a:srgbClr val="FFFFFF"/>
                          </a:solidFill>
                          <a:effectLst/>
                          <a:latin typeface="Calibri" panose="020F0502020204030204" pitchFamily="34" charset="0"/>
                        </a:rPr>
                        <a:t>Percent Structure/Parcel in High/Medium Risk Areas</a:t>
                      </a:r>
                    </a:p>
                  </a:txBody>
                  <a:tcPr marL="4300" marR="4300" marT="43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4E78"/>
                    </a:solidFill>
                  </a:tcPr>
                </a:tc>
                <a:tc>
                  <a:txBody>
                    <a:bodyPr/>
                    <a:lstStyle/>
                    <a:p>
                      <a:pPr algn="ctr" fontAlgn="ctr"/>
                      <a:r>
                        <a:rPr lang="en-US" sz="1000" b="1" i="0" u="none" strike="noStrike">
                          <a:solidFill>
                            <a:srgbClr val="FFFFFF"/>
                          </a:solidFill>
                          <a:effectLst/>
                          <a:latin typeface="Calibri" panose="020F0502020204030204" pitchFamily="34" charset="0"/>
                        </a:rPr>
                        <a:t>Percent Replacement Cost for Structures in High/Medium Risk Areas*</a:t>
                      </a:r>
                    </a:p>
                  </a:txBody>
                  <a:tcPr marL="4300" marR="4300" marT="43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4E78"/>
                    </a:solidFill>
                  </a:tcPr>
                </a:tc>
                <a:tc>
                  <a:txBody>
                    <a:bodyPr/>
                    <a:lstStyle/>
                    <a:p>
                      <a:pPr algn="ctr" fontAlgn="ctr"/>
                      <a:r>
                        <a:rPr lang="en-US" sz="1000" b="1" i="0" u="none" strike="noStrike">
                          <a:solidFill>
                            <a:srgbClr val="FFFFFF"/>
                          </a:solidFill>
                          <a:effectLst/>
                          <a:latin typeface="Calibri" panose="020F0502020204030204" pitchFamily="34" charset="0"/>
                        </a:rPr>
                        <a:t>Percent Essential Facilities in High/Medium Risk Areas</a:t>
                      </a:r>
                    </a:p>
                  </a:txBody>
                  <a:tcPr marL="4300" marR="4300" marT="43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4E78"/>
                    </a:solidFill>
                  </a:tcPr>
                </a:tc>
                <a:tc>
                  <a:txBody>
                    <a:bodyPr/>
                    <a:lstStyle/>
                    <a:p>
                      <a:pPr algn="ctr" fontAlgn="ctr"/>
                      <a:r>
                        <a:rPr lang="en-US" sz="1000" b="1" i="0" u="none" strike="noStrike">
                          <a:solidFill>
                            <a:srgbClr val="FFFFFF"/>
                          </a:solidFill>
                          <a:effectLst/>
                          <a:latin typeface="Calibri" panose="020F0502020204030204" pitchFamily="34" charset="0"/>
                        </a:rPr>
                        <a:t>Percent Replacement cost for Critical Infrastructure in High/Medium Risk Areas*</a:t>
                      </a:r>
                    </a:p>
                  </a:txBody>
                  <a:tcPr marL="4300" marR="4300" marT="43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4E78"/>
                    </a:solidFill>
                  </a:tcPr>
                </a:tc>
                <a:tc>
                  <a:txBody>
                    <a:bodyPr/>
                    <a:lstStyle/>
                    <a:p>
                      <a:pPr algn="ctr" fontAlgn="ctr"/>
                      <a:r>
                        <a:rPr lang="en-US" sz="1000" b="1" i="0" u="none" strike="noStrike">
                          <a:solidFill>
                            <a:srgbClr val="FFFFFF"/>
                          </a:solidFill>
                          <a:effectLst/>
                          <a:latin typeface="Calibri" panose="020F0502020204030204" pitchFamily="34" charset="0"/>
                        </a:rPr>
                        <a:t>Percent of Land Area in High/Medium Risk</a:t>
                      </a:r>
                    </a:p>
                  </a:txBody>
                  <a:tcPr marL="4300" marR="4300" marT="43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4E78"/>
                    </a:solidFill>
                  </a:tcPr>
                </a:tc>
                <a:extLst>
                  <a:ext uri="{0D108BD9-81ED-4DB2-BD59-A6C34878D82A}">
                    <a16:rowId xmlns:a16="http://schemas.microsoft.com/office/drawing/2014/main" val="1619074040"/>
                  </a:ext>
                </a:extLst>
              </a:tr>
              <a:tr h="221615">
                <a:tc>
                  <a:txBody>
                    <a:bodyPr/>
                    <a:lstStyle/>
                    <a:p>
                      <a:pPr algn="ctr" fontAlgn="ctr"/>
                      <a:r>
                        <a:rPr lang="en-US" sz="1100" b="0" i="0" u="none" strike="noStrike">
                          <a:solidFill>
                            <a:srgbClr val="000000"/>
                          </a:solidFill>
                          <a:effectLst/>
                          <a:latin typeface="Calibri" panose="020F0502020204030204" pitchFamily="34" charset="0"/>
                        </a:rPr>
                        <a:t>11%</a:t>
                      </a:r>
                    </a:p>
                  </a:txBody>
                  <a:tcPr marL="4300" marR="4300" marT="43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4%</a:t>
                      </a:r>
                    </a:p>
                  </a:txBody>
                  <a:tcPr marL="4300" marR="4300" marT="43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2%</a:t>
                      </a:r>
                    </a:p>
                  </a:txBody>
                  <a:tcPr marL="4300" marR="4300" marT="43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a:t>
                      </a:r>
                    </a:p>
                  </a:txBody>
                  <a:tcPr marL="4300" marR="4300" marT="43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4%</a:t>
                      </a:r>
                    </a:p>
                  </a:txBody>
                  <a:tcPr marL="4300" marR="4300" marT="43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Calibri" panose="020F0502020204030204" pitchFamily="34" charset="0"/>
                        </a:rPr>
                        <a:t>53%</a:t>
                      </a:r>
                    </a:p>
                  </a:txBody>
                  <a:tcPr marL="4300" marR="4300" marT="43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16803772"/>
                  </a:ext>
                </a:extLst>
              </a:tr>
            </a:tbl>
          </a:graphicData>
        </a:graphic>
      </p:graphicFrame>
    </p:spTree>
    <p:extLst>
      <p:ext uri="{BB962C8B-B14F-4D97-AF65-F5344CB8AC3E}">
        <p14:creationId xmlns:p14="http://schemas.microsoft.com/office/powerpoint/2010/main" val="42871388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51B4D47C-E8FD-4B24-83A3-E3AA9654E45B}"/>
              </a:ext>
            </a:extLst>
          </p:cNvPr>
          <p:cNvSpPr txBox="1">
            <a:spLocks/>
          </p:cNvSpPr>
          <p:nvPr/>
        </p:nvSpPr>
        <p:spPr>
          <a:xfrm>
            <a:off x="0" y="0"/>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Landslide </a:t>
            </a:r>
            <a:r>
              <a:rPr lang="en-US">
                <a:solidFill>
                  <a:schemeClr val="bg1"/>
                </a:solidFill>
                <a:latin typeface="Arial" panose="020B0604020202020204" pitchFamily="34" charset="0"/>
                <a:cs typeface="Arial" panose="020B0604020202020204" pitchFamily="34" charset="0"/>
              </a:rPr>
              <a:t>Risk Assessment Results</a:t>
            </a:r>
            <a:endPar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Content Placeholder 3"/>
          <p:cNvSpPr>
            <a:spLocks noGrp="1"/>
          </p:cNvSpPr>
          <p:nvPr>
            <p:ph idx="1"/>
          </p:nvPr>
        </p:nvSpPr>
        <p:spPr>
          <a:xfrm>
            <a:off x="715736" y="840658"/>
            <a:ext cx="7886700" cy="5525308"/>
          </a:xfrm>
        </p:spPr>
        <p:txBody>
          <a:bodyPr>
            <a:normAutofit/>
          </a:bodyPr>
          <a:lstStyle/>
          <a:p>
            <a:pPr marL="0" indent="0" algn="ctr">
              <a:lnSpc>
                <a:spcPct val="200000"/>
              </a:lnSpc>
              <a:buNone/>
            </a:pPr>
            <a:r>
              <a:rPr lang="en-US" b="1" dirty="0"/>
              <a:t>Key Takeaways</a:t>
            </a:r>
          </a:p>
          <a:p>
            <a:pPr marL="914400" lvl="2" indent="0">
              <a:buNone/>
            </a:pPr>
            <a:endParaRPr lang="en-US" dirty="0"/>
          </a:p>
          <a:p>
            <a:pPr marL="1428750" lvl="2" indent="-514350">
              <a:buFont typeface="+mj-lt"/>
              <a:buAutoNum type="romanUcPeriod"/>
            </a:pPr>
            <a:endParaRPr lang="en-US" dirty="0"/>
          </a:p>
          <a:p>
            <a:pPr marL="1428750" lvl="2" indent="-514350">
              <a:buFont typeface="+mj-lt"/>
              <a:buAutoNum type="romanUcPeriod"/>
            </a:pPr>
            <a:endParaRPr lang="en-US" dirty="0"/>
          </a:p>
          <a:p>
            <a:pPr marL="971550" lvl="1" indent="-514350">
              <a:buFont typeface="+mj-lt"/>
              <a:buAutoNum type="arabicPeriod"/>
            </a:pPr>
            <a:endParaRPr lang="en-US" dirty="0"/>
          </a:p>
        </p:txBody>
      </p:sp>
      <p:pic>
        <p:nvPicPr>
          <p:cNvPr id="3" name="Picture 2">
            <a:extLst>
              <a:ext uri="{FF2B5EF4-FFF2-40B4-BE49-F238E27FC236}">
                <a16:creationId xmlns:a16="http://schemas.microsoft.com/office/drawing/2014/main" id="{E941A80F-D4BC-4EDF-BE5A-918E0F8E5063}"/>
              </a:ext>
            </a:extLst>
          </p:cNvPr>
          <p:cNvPicPr>
            <a:picLocks noChangeAspect="1"/>
          </p:cNvPicPr>
          <p:nvPr/>
        </p:nvPicPr>
        <p:blipFill>
          <a:blip r:embed="rId2"/>
          <a:stretch>
            <a:fillRect/>
          </a:stretch>
        </p:blipFill>
        <p:spPr>
          <a:xfrm>
            <a:off x="171450" y="1876271"/>
            <a:ext cx="8801100" cy="4314825"/>
          </a:xfrm>
          <a:prstGeom prst="rect">
            <a:avLst/>
          </a:prstGeom>
        </p:spPr>
      </p:pic>
    </p:spTree>
    <p:extLst>
      <p:ext uri="{BB962C8B-B14F-4D97-AF65-F5344CB8AC3E}">
        <p14:creationId xmlns:p14="http://schemas.microsoft.com/office/powerpoint/2010/main" val="11350600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51B4D47C-E8FD-4B24-83A3-E3AA9654E45B}"/>
              </a:ext>
            </a:extLst>
          </p:cNvPr>
          <p:cNvSpPr txBox="1">
            <a:spLocks/>
          </p:cNvSpPr>
          <p:nvPr/>
        </p:nvSpPr>
        <p:spPr>
          <a:xfrm>
            <a:off x="0" y="0"/>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Landslide </a:t>
            </a:r>
            <a:r>
              <a:rPr lang="en-US">
                <a:solidFill>
                  <a:schemeClr val="bg1"/>
                </a:solidFill>
                <a:latin typeface="Arial" panose="020B0604020202020204" pitchFamily="34" charset="0"/>
                <a:cs typeface="Arial" panose="020B0604020202020204" pitchFamily="34" charset="0"/>
              </a:rPr>
              <a:t>Risk Assessment Results</a:t>
            </a:r>
            <a:endPar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Content Placeholder 3"/>
          <p:cNvSpPr>
            <a:spLocks noGrp="1"/>
          </p:cNvSpPr>
          <p:nvPr>
            <p:ph idx="1"/>
          </p:nvPr>
        </p:nvSpPr>
        <p:spPr>
          <a:xfrm>
            <a:off x="51619" y="840657"/>
            <a:ext cx="9011265" cy="5832987"/>
          </a:xfrm>
        </p:spPr>
        <p:txBody>
          <a:bodyPr>
            <a:normAutofit/>
          </a:bodyPr>
          <a:lstStyle/>
          <a:p>
            <a:pPr marL="0" indent="0" algn="ctr">
              <a:lnSpc>
                <a:spcPct val="200000"/>
              </a:lnSpc>
              <a:buNone/>
            </a:pPr>
            <a:r>
              <a:rPr lang="en-US" b="1" dirty="0"/>
              <a:t>Road risk analysis</a:t>
            </a:r>
          </a:p>
          <a:p>
            <a:pPr marL="971550" lvl="1" indent="-514350">
              <a:lnSpc>
                <a:spcPct val="150000"/>
              </a:lnSpc>
              <a:buFont typeface="+mj-lt"/>
              <a:buAutoNum type="arabicPeriod"/>
            </a:pPr>
            <a:r>
              <a:rPr lang="en-US" sz="2400" dirty="0">
                <a:effectLst/>
                <a:latin typeface="Calibri" panose="020F0502020204030204" pitchFamily="34" charset="0"/>
                <a:ea typeface="Calibri" panose="020F0502020204030204" pitchFamily="34" charset="0"/>
                <a:cs typeface="Microsoft New Tai Lue" panose="020B0502040204020203" pitchFamily="34" charset="0"/>
              </a:rPr>
              <a:t>Risk assessment performed using </a:t>
            </a:r>
            <a:r>
              <a:rPr lang="en-US" sz="2400" dirty="0">
                <a:effectLst/>
                <a:latin typeface="Calibri" panose="020F0502020204030204" pitchFamily="34" charset="0"/>
                <a:ea typeface="Calibri" panose="020F0502020204030204" pitchFamily="34" charset="0"/>
                <a:cs typeface="Microsoft New Tai Lue" panose="020B0502040204020203" pitchFamily="34" charset="0"/>
                <a:hlinkClick r:id="rId2"/>
              </a:rPr>
              <a:t>DOT data</a:t>
            </a:r>
            <a:endParaRPr lang="en-US" sz="2400" dirty="0">
              <a:effectLst/>
              <a:latin typeface="Calibri" panose="020F0502020204030204" pitchFamily="34" charset="0"/>
              <a:ea typeface="Calibri" panose="020F0502020204030204" pitchFamily="34" charset="0"/>
              <a:cs typeface="Microsoft New Tai Lue" panose="020B0502040204020203" pitchFamily="34" charset="0"/>
            </a:endParaRPr>
          </a:p>
          <a:p>
            <a:pPr marL="1428750" lvl="2" indent="-514350">
              <a:lnSpc>
                <a:spcPct val="150000"/>
              </a:lnSpc>
              <a:buFont typeface="+mj-lt"/>
              <a:buAutoNum type="romanU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For Interstates, US Roads, State, and Other roads (county roads, N/A, state parks, and forests road, FANS, HARP, and Others</a:t>
            </a:r>
            <a:r>
              <a:rPr lang="en-US" sz="1800" dirty="0">
                <a:effectLst/>
                <a:latin typeface="Calibri" panose="020F0502020204030204" pitchFamily="34" charset="0"/>
                <a:ea typeface="Calibri" panose="020F0502020204030204" pitchFamily="34" charset="0"/>
              </a:rPr>
              <a:t>)</a:t>
            </a:r>
          </a:p>
          <a:p>
            <a:pPr marL="1428750" lvl="2" indent="-514350">
              <a:lnSpc>
                <a:spcPct val="150000"/>
              </a:lnSpc>
              <a:buFont typeface="+mj-lt"/>
              <a:buAutoNum type="romanUcPeriod"/>
            </a:pPr>
            <a:r>
              <a:rPr lang="en-US" sz="1800" dirty="0">
                <a:effectLst/>
                <a:latin typeface="Calibri" panose="020F0502020204030204" pitchFamily="34" charset="0"/>
                <a:ea typeface="Times New Roman" panose="02020603050405020304" pitchFamily="18" charset="0"/>
              </a:rPr>
              <a:t>Municipal non-state roads, railroads, and trail features not included</a:t>
            </a:r>
          </a:p>
          <a:p>
            <a:pPr marL="971550" lvl="1" indent="-514350">
              <a:lnSpc>
                <a:spcPct val="150000"/>
              </a:lnSpc>
              <a:buFont typeface="+mj-lt"/>
              <a:buAutoNum type="arabicPeriod"/>
            </a:pPr>
            <a:r>
              <a:rPr lang="en-US" sz="2200" dirty="0">
                <a:latin typeface="Calibri" panose="020F0502020204030204" pitchFamily="34" charset="0"/>
                <a:ea typeface="Times New Roman" panose="02020603050405020304" pitchFamily="18" charset="0"/>
              </a:rPr>
              <a:t>Roads were analyzed at two scales</a:t>
            </a:r>
          </a:p>
          <a:p>
            <a:pPr marL="1428750" lvl="2" indent="-514350">
              <a:lnSpc>
                <a:spcPct val="150000"/>
              </a:lnSpc>
              <a:buFont typeface="+mj-lt"/>
              <a:buAutoNum type="romanUcPeriod"/>
            </a:pPr>
            <a:r>
              <a:rPr lang="en-US" sz="1800" dirty="0">
                <a:latin typeface="Calibri" panose="020F0502020204030204" pitchFamily="34" charset="0"/>
                <a:ea typeface="Times New Roman" panose="02020603050405020304" pitchFamily="18" charset="0"/>
              </a:rPr>
              <a:t> An overview level on all roads without any distinction between road types to get the total risk to roads </a:t>
            </a:r>
          </a:p>
          <a:p>
            <a:pPr marL="1885950" lvl="3" indent="-514350">
              <a:lnSpc>
                <a:spcPct val="150000"/>
              </a:lnSpc>
              <a:buFont typeface="+mj-lt"/>
              <a:buAutoNum type="romanUcPeriod"/>
            </a:pPr>
            <a:r>
              <a:rPr lang="en-US" sz="1400" dirty="0">
                <a:latin typeface="Calibri" panose="020F0502020204030204" pitchFamily="34" charset="0"/>
                <a:ea typeface="Times New Roman" panose="02020603050405020304" pitchFamily="18" charset="0"/>
              </a:rPr>
              <a:t>Result used to rank Regions based on the total length of susceptible road segments. </a:t>
            </a:r>
          </a:p>
          <a:p>
            <a:pPr marL="1428750" lvl="2" indent="-514350">
              <a:lnSpc>
                <a:spcPct val="150000"/>
              </a:lnSpc>
              <a:buFont typeface="+mj-lt"/>
              <a:buAutoNum type="romanUcPeriod"/>
            </a:pPr>
            <a:r>
              <a:rPr lang="en-US" sz="1800" dirty="0">
                <a:latin typeface="Calibri" panose="020F0502020204030204" pitchFamily="34" charset="0"/>
                <a:ea typeface="Times New Roman" panose="02020603050405020304" pitchFamily="18" charset="0"/>
              </a:rPr>
              <a:t>The second set of analyses contains susceptibility details relating to different types of roads</a:t>
            </a:r>
            <a:endParaRPr lang="en-US" cap="all" dirty="0"/>
          </a:p>
          <a:p>
            <a:pPr marL="971550" lvl="1" indent="-514350">
              <a:lnSpc>
                <a:spcPct val="100000"/>
              </a:lnSpc>
              <a:buFont typeface="+mj-lt"/>
              <a:buAutoNum type="arabicPeriod"/>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914400" lvl="2" indent="0">
              <a:buNone/>
            </a:pPr>
            <a:endParaRPr lang="en-US" dirty="0"/>
          </a:p>
          <a:p>
            <a:pPr marL="1428750" lvl="2" indent="-514350">
              <a:buFont typeface="+mj-lt"/>
              <a:buAutoNum type="romanUcPeriod"/>
            </a:pPr>
            <a:endParaRPr lang="en-US" dirty="0"/>
          </a:p>
          <a:p>
            <a:pPr marL="1428750" lvl="2" indent="-514350">
              <a:buFont typeface="+mj-lt"/>
              <a:buAutoNum type="romanUcPeriod"/>
            </a:pPr>
            <a:endParaRPr lang="en-US" dirty="0"/>
          </a:p>
          <a:p>
            <a:pPr marL="971550" lvl="1" indent="-514350">
              <a:buFont typeface="+mj-lt"/>
              <a:buAutoNum type="arabicPeriod"/>
            </a:pPr>
            <a:endParaRPr lang="en-US" dirty="0"/>
          </a:p>
        </p:txBody>
      </p:sp>
    </p:spTree>
    <p:extLst>
      <p:ext uri="{BB962C8B-B14F-4D97-AF65-F5344CB8AC3E}">
        <p14:creationId xmlns:p14="http://schemas.microsoft.com/office/powerpoint/2010/main" val="29705809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51B4D47C-E8FD-4B24-83A3-E3AA9654E45B}"/>
              </a:ext>
            </a:extLst>
          </p:cNvPr>
          <p:cNvSpPr txBox="1">
            <a:spLocks/>
          </p:cNvSpPr>
          <p:nvPr/>
        </p:nvSpPr>
        <p:spPr>
          <a:xfrm>
            <a:off x="0" y="0"/>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Landslide </a:t>
            </a:r>
            <a:r>
              <a:rPr lang="en-US">
                <a:solidFill>
                  <a:schemeClr val="bg1"/>
                </a:solidFill>
                <a:latin typeface="Arial" panose="020B0604020202020204" pitchFamily="34" charset="0"/>
                <a:cs typeface="Arial" panose="020B0604020202020204" pitchFamily="34" charset="0"/>
              </a:rPr>
              <a:t>Risk Assessment Results</a:t>
            </a:r>
            <a:endPar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Content Placeholder 3"/>
          <p:cNvSpPr>
            <a:spLocks noGrp="1"/>
          </p:cNvSpPr>
          <p:nvPr>
            <p:ph idx="1"/>
          </p:nvPr>
        </p:nvSpPr>
        <p:spPr>
          <a:xfrm>
            <a:off x="51619" y="840657"/>
            <a:ext cx="9011265" cy="5832987"/>
          </a:xfrm>
        </p:spPr>
        <p:txBody>
          <a:bodyPr>
            <a:normAutofit/>
          </a:bodyPr>
          <a:lstStyle/>
          <a:p>
            <a:pPr marL="0" indent="0" algn="ctr">
              <a:lnSpc>
                <a:spcPct val="200000"/>
              </a:lnSpc>
              <a:buNone/>
            </a:pPr>
            <a:r>
              <a:rPr lang="en-US" sz="1400" b="1" dirty="0"/>
              <a:t>Road length susceptible to High/Medium Landslide Risk</a:t>
            </a:r>
          </a:p>
          <a:p>
            <a:pPr marL="0" indent="0" algn="ctr">
              <a:lnSpc>
                <a:spcPct val="200000"/>
              </a:lnSpc>
              <a:buNone/>
            </a:pP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ctr">
              <a:lnSpc>
                <a:spcPct val="200000"/>
              </a:lnSpc>
              <a:buNone/>
            </a:pP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pPr marL="0" indent="0" algn="ctr">
              <a:lnSpc>
                <a:spcPct val="200000"/>
              </a:lnSpc>
              <a:buNone/>
            </a:pPr>
            <a:endParaRPr lang="en-US" sz="1600" b="1" dirty="0"/>
          </a:p>
          <a:p>
            <a:pPr marL="0" indent="0" algn="ctr">
              <a:lnSpc>
                <a:spcPct val="200000"/>
              </a:lnSpc>
              <a:buNone/>
            </a:pPr>
            <a:r>
              <a:rPr lang="en-US" sz="1600" b="1" dirty="0"/>
              <a:t>Road length susceptible to High/Medium Landslide Risk</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ctr">
              <a:lnSpc>
                <a:spcPct val="200000"/>
              </a:lnSpc>
              <a:buNone/>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914400" lvl="2" indent="0">
              <a:buNone/>
            </a:pPr>
            <a:endParaRPr lang="en-US" dirty="0"/>
          </a:p>
          <a:p>
            <a:pPr marL="1428750" lvl="2" indent="-514350">
              <a:buFont typeface="+mj-lt"/>
              <a:buAutoNum type="romanUcPeriod"/>
            </a:pPr>
            <a:endParaRPr lang="en-US" dirty="0"/>
          </a:p>
          <a:p>
            <a:pPr marL="1428750" lvl="2" indent="-514350">
              <a:buFont typeface="+mj-lt"/>
              <a:buAutoNum type="romanUcPeriod"/>
            </a:pPr>
            <a:endParaRPr lang="en-US" dirty="0"/>
          </a:p>
          <a:p>
            <a:pPr marL="971550" lvl="1" indent="-514350">
              <a:buFont typeface="+mj-lt"/>
              <a:buAutoNum type="arabicPeriod"/>
            </a:pPr>
            <a:endParaRPr lang="en-US" dirty="0"/>
          </a:p>
        </p:txBody>
      </p:sp>
      <p:pic>
        <p:nvPicPr>
          <p:cNvPr id="3" name="Picture 2" descr="Table&#10;&#10;Description automatically generated">
            <a:extLst>
              <a:ext uri="{FF2B5EF4-FFF2-40B4-BE49-F238E27FC236}">
                <a16:creationId xmlns:a16="http://schemas.microsoft.com/office/drawing/2014/main" id="{E2050406-7F93-462A-B338-18946E1B8F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1117" y="1365146"/>
            <a:ext cx="4781550" cy="2428875"/>
          </a:xfrm>
          <a:prstGeom prst="rect">
            <a:avLst/>
          </a:prstGeom>
        </p:spPr>
      </p:pic>
      <p:pic>
        <p:nvPicPr>
          <p:cNvPr id="6" name="Picture 5">
            <a:extLst>
              <a:ext uri="{FF2B5EF4-FFF2-40B4-BE49-F238E27FC236}">
                <a16:creationId xmlns:a16="http://schemas.microsoft.com/office/drawing/2014/main" id="{100CACE6-BBCE-4F6A-957A-4AB7A28DDFAA}"/>
              </a:ext>
            </a:extLst>
          </p:cNvPr>
          <p:cNvPicPr>
            <a:picLocks noChangeAspect="1"/>
          </p:cNvPicPr>
          <p:nvPr/>
        </p:nvPicPr>
        <p:blipFill>
          <a:blip r:embed="rId3"/>
          <a:stretch>
            <a:fillRect/>
          </a:stretch>
        </p:blipFill>
        <p:spPr>
          <a:xfrm>
            <a:off x="1208307" y="4244768"/>
            <a:ext cx="6277882" cy="2613232"/>
          </a:xfrm>
          <a:prstGeom prst="rect">
            <a:avLst/>
          </a:prstGeom>
        </p:spPr>
      </p:pic>
    </p:spTree>
    <p:extLst>
      <p:ext uri="{BB962C8B-B14F-4D97-AF65-F5344CB8AC3E}">
        <p14:creationId xmlns:p14="http://schemas.microsoft.com/office/powerpoint/2010/main" val="37004463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51B4D47C-E8FD-4B24-83A3-E3AA9654E45B}"/>
              </a:ext>
            </a:extLst>
          </p:cNvPr>
          <p:cNvSpPr txBox="1">
            <a:spLocks/>
          </p:cNvSpPr>
          <p:nvPr/>
        </p:nvSpPr>
        <p:spPr>
          <a:xfrm>
            <a:off x="0" y="0"/>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Landslide </a:t>
            </a:r>
            <a:r>
              <a:rPr lang="en-US">
                <a:solidFill>
                  <a:schemeClr val="bg1"/>
                </a:solidFill>
                <a:latin typeface="Arial" panose="020B0604020202020204" pitchFamily="34" charset="0"/>
                <a:cs typeface="Arial" panose="020B0604020202020204" pitchFamily="34" charset="0"/>
              </a:rPr>
              <a:t>Risk Assessment Results</a:t>
            </a:r>
            <a:endPar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Content Placeholder 3"/>
          <p:cNvSpPr>
            <a:spLocks noGrp="1"/>
          </p:cNvSpPr>
          <p:nvPr>
            <p:ph idx="1"/>
          </p:nvPr>
        </p:nvSpPr>
        <p:spPr>
          <a:xfrm>
            <a:off x="51619" y="840657"/>
            <a:ext cx="9011265" cy="6017343"/>
          </a:xfrm>
        </p:spPr>
        <p:txBody>
          <a:bodyPr>
            <a:normAutofit/>
          </a:bodyPr>
          <a:lstStyle/>
          <a:p>
            <a:pPr marL="0" indent="0">
              <a:lnSpc>
                <a:spcPct val="200000"/>
              </a:lnSpc>
              <a:buNone/>
            </a:pPr>
            <a:r>
              <a:rPr lang="en-US" sz="1400" b="1" dirty="0"/>
              <a:t>Top 10 counties statewide by road miles in High/Medium Susceptibility Areas</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ctr">
              <a:lnSpc>
                <a:spcPct val="200000"/>
              </a:lnSpc>
              <a:buNone/>
            </a:pP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pPr marL="0" indent="0" algn="ctr">
              <a:lnSpc>
                <a:spcPct val="200000"/>
              </a:lnSpc>
              <a:buNone/>
            </a:pPr>
            <a:endParaRPr lang="en-US" sz="1600" b="1" dirty="0"/>
          </a:p>
        </p:txBody>
      </p:sp>
      <p:sp>
        <p:nvSpPr>
          <p:cNvPr id="2" name="TextBox 1">
            <a:extLst>
              <a:ext uri="{FF2B5EF4-FFF2-40B4-BE49-F238E27FC236}">
                <a16:creationId xmlns:a16="http://schemas.microsoft.com/office/drawing/2014/main" id="{B6312552-9295-4448-9D93-0F2ACAC492E5}"/>
              </a:ext>
            </a:extLst>
          </p:cNvPr>
          <p:cNvSpPr txBox="1"/>
          <p:nvPr/>
        </p:nvSpPr>
        <p:spPr>
          <a:xfrm>
            <a:off x="2154953" y="6460717"/>
            <a:ext cx="5456903" cy="338554"/>
          </a:xfrm>
          <a:prstGeom prst="rect">
            <a:avLst/>
          </a:prstGeom>
          <a:noFill/>
        </p:spPr>
        <p:txBody>
          <a:bodyPr wrap="square" rtlCol="0">
            <a:spAutoFit/>
          </a:bodyPr>
          <a:lstStyle/>
          <a:p>
            <a:r>
              <a:rPr lang="en-US" sz="1600" b="1" dirty="0">
                <a:effectLst/>
                <a:latin typeface="Calibri" panose="020F0502020204030204" pitchFamily="34" charset="0"/>
                <a:ea typeface="Calibri" panose="020F0502020204030204" pitchFamily="34" charset="0"/>
                <a:cs typeface="Times New Roman" panose="02020603050405020304" pitchFamily="18" charset="0"/>
              </a:rPr>
              <a:t>Total road miles in High/Medium Susceptibility Areas</a:t>
            </a:r>
            <a:endParaRPr lang="en-US" sz="1600" b="1" dirty="0"/>
          </a:p>
        </p:txBody>
      </p:sp>
      <p:pic>
        <p:nvPicPr>
          <p:cNvPr id="7" name="Picture 6">
            <a:extLst>
              <a:ext uri="{FF2B5EF4-FFF2-40B4-BE49-F238E27FC236}">
                <a16:creationId xmlns:a16="http://schemas.microsoft.com/office/drawing/2014/main" id="{CCEAEEF9-4C83-4CAE-BF58-D3E72E3CB290}"/>
              </a:ext>
            </a:extLst>
          </p:cNvPr>
          <p:cNvPicPr>
            <a:picLocks noChangeAspect="1"/>
          </p:cNvPicPr>
          <p:nvPr/>
        </p:nvPicPr>
        <p:blipFill>
          <a:blip r:embed="rId2"/>
          <a:stretch>
            <a:fillRect/>
          </a:stretch>
        </p:blipFill>
        <p:spPr>
          <a:xfrm>
            <a:off x="184968" y="1381585"/>
            <a:ext cx="3939971" cy="1780867"/>
          </a:xfrm>
          <a:prstGeom prst="rect">
            <a:avLst/>
          </a:prstGeom>
        </p:spPr>
      </p:pic>
      <p:pic>
        <p:nvPicPr>
          <p:cNvPr id="9" name="Picture 8">
            <a:extLst>
              <a:ext uri="{FF2B5EF4-FFF2-40B4-BE49-F238E27FC236}">
                <a16:creationId xmlns:a16="http://schemas.microsoft.com/office/drawing/2014/main" id="{3AD2F55F-3E9F-47D1-9EC4-DBCA14B5D392}"/>
              </a:ext>
            </a:extLst>
          </p:cNvPr>
          <p:cNvPicPr>
            <a:picLocks noChangeAspect="1"/>
          </p:cNvPicPr>
          <p:nvPr/>
        </p:nvPicPr>
        <p:blipFill>
          <a:blip r:embed="rId3"/>
          <a:stretch>
            <a:fillRect/>
          </a:stretch>
        </p:blipFill>
        <p:spPr>
          <a:xfrm>
            <a:off x="2099494" y="3164683"/>
            <a:ext cx="4942861" cy="3347881"/>
          </a:xfrm>
          <a:prstGeom prst="rect">
            <a:avLst/>
          </a:prstGeom>
        </p:spPr>
      </p:pic>
    </p:spTree>
    <p:extLst>
      <p:ext uri="{BB962C8B-B14F-4D97-AF65-F5344CB8AC3E}">
        <p14:creationId xmlns:p14="http://schemas.microsoft.com/office/powerpoint/2010/main" val="38817961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51B4D47C-E8FD-4B24-83A3-E3AA9654E45B}"/>
              </a:ext>
            </a:extLst>
          </p:cNvPr>
          <p:cNvSpPr txBox="1">
            <a:spLocks/>
          </p:cNvSpPr>
          <p:nvPr/>
        </p:nvSpPr>
        <p:spPr>
          <a:xfrm>
            <a:off x="0" y="0"/>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Landslide </a:t>
            </a:r>
            <a:r>
              <a:rPr lang="en-US">
                <a:solidFill>
                  <a:schemeClr val="bg1"/>
                </a:solidFill>
                <a:latin typeface="Arial" panose="020B0604020202020204" pitchFamily="34" charset="0"/>
                <a:cs typeface="Arial" panose="020B0604020202020204" pitchFamily="34" charset="0"/>
              </a:rPr>
              <a:t>Risk Assessment Results</a:t>
            </a:r>
            <a:endPar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Content Placeholder 3"/>
          <p:cNvSpPr>
            <a:spLocks noGrp="1"/>
          </p:cNvSpPr>
          <p:nvPr>
            <p:ph idx="1"/>
          </p:nvPr>
        </p:nvSpPr>
        <p:spPr>
          <a:xfrm>
            <a:off x="51619" y="840657"/>
            <a:ext cx="9011265" cy="6017343"/>
          </a:xfrm>
        </p:spPr>
        <p:txBody>
          <a:bodyPr>
            <a:normAutofit/>
          </a:bodyPr>
          <a:lstStyle/>
          <a:p>
            <a:pPr marL="0" indent="0" algn="ctr">
              <a:lnSpc>
                <a:spcPct val="200000"/>
              </a:lnSpc>
              <a:buNone/>
            </a:pPr>
            <a:r>
              <a:rPr lang="en-US" sz="1400" b="1" dirty="0"/>
              <a:t>Landslide risk near Hinton, WV in Summers County</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pPr marL="0" indent="0" algn="ctr">
              <a:lnSpc>
                <a:spcPct val="200000"/>
              </a:lnSpc>
              <a:buNone/>
            </a:pPr>
            <a:endParaRPr lang="en-US" sz="1600" b="1" dirty="0"/>
          </a:p>
        </p:txBody>
      </p:sp>
      <p:pic>
        <p:nvPicPr>
          <p:cNvPr id="5" name="Picture 4">
            <a:extLst>
              <a:ext uri="{FF2B5EF4-FFF2-40B4-BE49-F238E27FC236}">
                <a16:creationId xmlns:a16="http://schemas.microsoft.com/office/drawing/2014/main" id="{D84DE737-6D60-4880-9438-EBAC106FCB92}"/>
              </a:ext>
            </a:extLst>
          </p:cNvPr>
          <p:cNvPicPr>
            <a:picLocks noChangeAspect="1"/>
          </p:cNvPicPr>
          <p:nvPr/>
        </p:nvPicPr>
        <p:blipFill>
          <a:blip r:embed="rId2"/>
          <a:stretch>
            <a:fillRect/>
          </a:stretch>
        </p:blipFill>
        <p:spPr>
          <a:xfrm>
            <a:off x="1331810" y="1319289"/>
            <a:ext cx="6067425" cy="3371850"/>
          </a:xfrm>
          <a:prstGeom prst="rect">
            <a:avLst/>
          </a:prstGeom>
        </p:spPr>
      </p:pic>
      <p:sp>
        <p:nvSpPr>
          <p:cNvPr id="6" name="TextBox 5">
            <a:extLst>
              <a:ext uri="{FF2B5EF4-FFF2-40B4-BE49-F238E27FC236}">
                <a16:creationId xmlns:a16="http://schemas.microsoft.com/office/drawing/2014/main" id="{19D82677-46B1-4248-83F6-04012E2042DE}"/>
              </a:ext>
            </a:extLst>
          </p:cNvPr>
          <p:cNvSpPr txBox="1"/>
          <p:nvPr/>
        </p:nvSpPr>
        <p:spPr>
          <a:xfrm>
            <a:off x="1769806" y="4810122"/>
            <a:ext cx="1998407" cy="369332"/>
          </a:xfrm>
          <a:prstGeom prst="rect">
            <a:avLst/>
          </a:prstGeom>
          <a:noFill/>
        </p:spPr>
        <p:txBody>
          <a:bodyPr wrap="square" rtlCol="0">
            <a:spAutoFit/>
          </a:bodyPr>
          <a:lstStyle/>
          <a:p>
            <a:r>
              <a:rPr lang="en-US" dirty="0">
                <a:hlinkClick r:id="rId3"/>
              </a:rPr>
              <a:t>WV Flood Tool</a:t>
            </a:r>
            <a:endParaRPr lang="en-US" dirty="0"/>
          </a:p>
        </p:txBody>
      </p:sp>
      <p:sp>
        <p:nvSpPr>
          <p:cNvPr id="10" name="TextBox 9">
            <a:extLst>
              <a:ext uri="{FF2B5EF4-FFF2-40B4-BE49-F238E27FC236}">
                <a16:creationId xmlns:a16="http://schemas.microsoft.com/office/drawing/2014/main" id="{EC653949-BE80-47A8-A655-A9895A37E4AC}"/>
              </a:ext>
            </a:extLst>
          </p:cNvPr>
          <p:cNvSpPr txBox="1"/>
          <p:nvPr/>
        </p:nvSpPr>
        <p:spPr>
          <a:xfrm>
            <a:off x="1689529" y="5220571"/>
            <a:ext cx="1998407" cy="369332"/>
          </a:xfrm>
          <a:prstGeom prst="rect">
            <a:avLst/>
          </a:prstGeom>
          <a:noFill/>
        </p:spPr>
        <p:txBody>
          <a:bodyPr wrap="square" rtlCol="0">
            <a:spAutoFit/>
          </a:bodyPr>
          <a:lstStyle/>
          <a:p>
            <a:r>
              <a:rPr lang="en-US" dirty="0">
                <a:hlinkClick r:id="rId4"/>
              </a:rPr>
              <a:t>WV Landslide Tool</a:t>
            </a:r>
            <a:endParaRPr lang="en-US" dirty="0"/>
          </a:p>
        </p:txBody>
      </p:sp>
      <p:pic>
        <p:nvPicPr>
          <p:cNvPr id="3" name="Picture 2">
            <a:extLst>
              <a:ext uri="{FF2B5EF4-FFF2-40B4-BE49-F238E27FC236}">
                <a16:creationId xmlns:a16="http://schemas.microsoft.com/office/drawing/2014/main" id="{B06995AA-A8E7-4FC8-B249-618A8597B2E1}"/>
              </a:ext>
            </a:extLst>
          </p:cNvPr>
          <p:cNvPicPr>
            <a:picLocks noChangeAspect="1"/>
          </p:cNvPicPr>
          <p:nvPr/>
        </p:nvPicPr>
        <p:blipFill>
          <a:blip r:embed="rId5"/>
          <a:stretch>
            <a:fillRect/>
          </a:stretch>
        </p:blipFill>
        <p:spPr>
          <a:xfrm>
            <a:off x="3876243" y="4676548"/>
            <a:ext cx="4743579" cy="2150283"/>
          </a:xfrm>
          <a:prstGeom prst="rect">
            <a:avLst/>
          </a:prstGeom>
          <a:ln w="12700">
            <a:solidFill>
              <a:schemeClr val="accent1"/>
            </a:solidFill>
          </a:ln>
        </p:spPr>
      </p:pic>
    </p:spTree>
    <p:extLst>
      <p:ext uri="{BB962C8B-B14F-4D97-AF65-F5344CB8AC3E}">
        <p14:creationId xmlns:p14="http://schemas.microsoft.com/office/powerpoint/2010/main" val="38749255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51B4D47C-E8FD-4B24-83A3-E3AA9654E45B}"/>
              </a:ext>
            </a:extLst>
          </p:cNvPr>
          <p:cNvSpPr txBox="1">
            <a:spLocks/>
          </p:cNvSpPr>
          <p:nvPr/>
        </p:nvSpPr>
        <p:spPr>
          <a:xfrm>
            <a:off x="0" y="0"/>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Landslide </a:t>
            </a:r>
            <a:r>
              <a:rPr lang="en-US">
                <a:solidFill>
                  <a:schemeClr val="bg1"/>
                </a:solidFill>
                <a:latin typeface="Arial" panose="020B0604020202020204" pitchFamily="34" charset="0"/>
                <a:cs typeface="Arial" panose="020B0604020202020204" pitchFamily="34" charset="0"/>
              </a:rPr>
              <a:t>Risk Assessment Results</a:t>
            </a:r>
            <a:endPar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Content Placeholder 3"/>
          <p:cNvSpPr>
            <a:spLocks noGrp="1"/>
          </p:cNvSpPr>
          <p:nvPr>
            <p:ph idx="1"/>
          </p:nvPr>
        </p:nvSpPr>
        <p:spPr>
          <a:xfrm>
            <a:off x="715736" y="840658"/>
            <a:ext cx="7886700" cy="5525308"/>
          </a:xfrm>
        </p:spPr>
        <p:txBody>
          <a:bodyPr>
            <a:normAutofit fontScale="92500"/>
          </a:bodyPr>
          <a:lstStyle/>
          <a:p>
            <a:pPr marL="0" indent="0" algn="ctr">
              <a:lnSpc>
                <a:spcPct val="200000"/>
              </a:lnSpc>
              <a:buNone/>
            </a:pPr>
            <a:r>
              <a:rPr lang="en-US" b="1" dirty="0"/>
              <a:t>Structure/Parcel Risk Analysis</a:t>
            </a:r>
          </a:p>
          <a:p>
            <a:pPr marL="971550" lvl="1" indent="-514350">
              <a:lnSpc>
                <a:spcPct val="150000"/>
              </a:lnSpc>
              <a:buFont typeface="+mj-lt"/>
              <a:buAutoNum type="arabicPeriod"/>
            </a:pPr>
            <a:r>
              <a:rPr lang="en-US" sz="2400" dirty="0">
                <a:effectLst/>
                <a:latin typeface="Calibri" panose="020F0502020204030204" pitchFamily="34" charset="0"/>
                <a:ea typeface="Calibri" panose="020F0502020204030204" pitchFamily="34" charset="0"/>
                <a:cs typeface="Microsoft New Tai Lue" panose="020B0502040204020203" pitchFamily="34" charset="0"/>
              </a:rPr>
              <a:t>Risk assessment performed on parcel level data</a:t>
            </a:r>
          </a:p>
          <a:p>
            <a:pPr marL="1428750" lvl="2" indent="-514350">
              <a:lnSpc>
                <a:spcPct val="150000"/>
              </a:lnSpc>
              <a:buFont typeface="+mj-lt"/>
              <a:buAutoNum type="romanU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Primary structure point used within 1% annual chance floodplain</a:t>
            </a:r>
            <a:endParaRPr lang="en-US" sz="1800" dirty="0">
              <a:effectLst/>
              <a:latin typeface="Calibri" panose="020F0502020204030204" pitchFamily="34" charset="0"/>
              <a:ea typeface="Calibri" panose="020F0502020204030204" pitchFamily="34" charset="0"/>
            </a:endParaRPr>
          </a:p>
          <a:p>
            <a:pPr marL="1428750" lvl="2" indent="-514350">
              <a:lnSpc>
                <a:spcPct val="150000"/>
              </a:lnSpc>
              <a:buFont typeface="+mj-lt"/>
              <a:buAutoNum type="romanUcPeriod"/>
            </a:pPr>
            <a:r>
              <a:rPr lang="en-US" sz="1800" dirty="0">
                <a:effectLst/>
                <a:latin typeface="Calibri" panose="020F0502020204030204" pitchFamily="34" charset="0"/>
                <a:ea typeface="Times New Roman" panose="02020603050405020304" pitchFamily="18" charset="0"/>
              </a:rPr>
              <a:t>Parcel with site address points used outside floodplain</a:t>
            </a:r>
          </a:p>
          <a:p>
            <a:pPr marL="971550" lvl="1" indent="-514350">
              <a:lnSpc>
                <a:spcPct val="150000"/>
              </a:lnSpc>
              <a:buFont typeface="+mj-lt"/>
              <a:buAutoNum type="arabicPeriod"/>
            </a:pPr>
            <a:r>
              <a:rPr lang="en-US" i="1" dirty="0">
                <a:latin typeface="Calibri" panose="020F0502020204030204" pitchFamily="34" charset="0"/>
                <a:ea typeface="Calibri" panose="020F0502020204030204" pitchFamily="34" charset="0"/>
                <a:cs typeface="Times New Roman" panose="02020603050405020304" pitchFamily="18" charset="0"/>
              </a:rPr>
              <a:t>L</a:t>
            </a:r>
            <a:r>
              <a:rPr lang="en-US" i="1" dirty="0">
                <a:effectLst/>
                <a:latin typeface="Calibri" panose="020F0502020204030204" pitchFamily="34" charset="0"/>
                <a:ea typeface="Calibri" panose="020F0502020204030204" pitchFamily="34" charset="0"/>
                <a:cs typeface="Times New Roman" panose="02020603050405020304" pitchFamily="18" charset="0"/>
              </a:rPr>
              <a:t>imitations</a:t>
            </a:r>
          </a:p>
          <a:p>
            <a:pPr marL="1428750" lvl="2" indent="-514350">
              <a:lnSpc>
                <a:spcPct val="150000"/>
              </a:lnSpc>
              <a:buFont typeface="+mj-lt"/>
              <a:buAutoNum type="romanUcPeriod"/>
            </a:pPr>
            <a:r>
              <a:rPr lang="en-US" sz="1400" i="1" dirty="0">
                <a:effectLst/>
                <a:latin typeface="Calibri" panose="020F0502020204030204" pitchFamily="34" charset="0"/>
                <a:ea typeface="Calibri" panose="020F0502020204030204" pitchFamily="34" charset="0"/>
                <a:cs typeface="Times New Roman" panose="02020603050405020304" pitchFamily="18" charset="0"/>
              </a:rPr>
              <a:t> </a:t>
            </a:r>
            <a:r>
              <a:rPr lang="en-US" sz="1400" i="1" dirty="0">
                <a:latin typeface="Calibri" panose="020F0502020204030204" pitchFamily="34" charset="0"/>
                <a:ea typeface="Calibri" panose="020F0502020204030204" pitchFamily="34" charset="0"/>
                <a:cs typeface="Times New Roman" panose="02020603050405020304" pitchFamily="18" charset="0"/>
              </a:rPr>
              <a:t>P</a:t>
            </a:r>
            <a:r>
              <a:rPr lang="en-US" sz="1400" i="1" dirty="0">
                <a:effectLst/>
                <a:latin typeface="Calibri" panose="020F0502020204030204" pitchFamily="34" charset="0"/>
                <a:ea typeface="Calibri" panose="020F0502020204030204" pitchFamily="34" charset="0"/>
                <a:cs typeface="Times New Roman" panose="02020603050405020304" pitchFamily="18" charset="0"/>
              </a:rPr>
              <a:t>arcels containing no addressing points assigned a building value of zero ($0).</a:t>
            </a:r>
          </a:p>
          <a:p>
            <a:pPr marL="1428750" lvl="2" indent="-514350">
              <a:lnSpc>
                <a:spcPct val="150000"/>
              </a:lnSpc>
              <a:buFont typeface="+mj-lt"/>
              <a:buAutoNum type="romanUcPeriod"/>
            </a:pPr>
            <a:r>
              <a:rPr lang="en-US" sz="1400" i="1" dirty="0">
                <a:effectLst/>
                <a:latin typeface="Calibri" panose="020F0502020204030204" pitchFamily="34" charset="0"/>
                <a:ea typeface="Calibri" panose="020F0502020204030204" pitchFamily="34" charset="0"/>
                <a:cs typeface="Times New Roman" panose="02020603050405020304" pitchFamily="18" charset="0"/>
              </a:rPr>
              <a:t>Building values for some structures are less than the values recorded </a:t>
            </a:r>
          </a:p>
          <a:p>
            <a:pPr marL="1885950" lvl="3" indent="-514350">
              <a:lnSpc>
                <a:spcPct val="150000"/>
              </a:lnSpc>
              <a:buFont typeface="+mj-lt"/>
              <a:buAutoNum type="romanUcPeriod"/>
            </a:pPr>
            <a:r>
              <a:rPr lang="en-US" sz="1200" i="1" dirty="0">
                <a:effectLst/>
                <a:latin typeface="Calibri" panose="020F0502020204030204" pitchFamily="34" charset="0"/>
                <a:ea typeface="Calibri" panose="020F0502020204030204" pitchFamily="34" charset="0"/>
                <a:cs typeface="Times New Roman" panose="02020603050405020304" pitchFamily="18" charset="0"/>
              </a:rPr>
              <a:t>Appraisal values may be in neighboring parcels instead of the parcel where the structure is located.  This results in building values not being assigned to site address points. </a:t>
            </a:r>
          </a:p>
          <a:p>
            <a:pPr marL="1428750" lvl="2" indent="-514350">
              <a:lnSpc>
                <a:spcPct val="150000"/>
              </a:lnSpc>
              <a:buFont typeface="+mj-lt"/>
              <a:buAutoNum type="romanUcPeriod"/>
            </a:pPr>
            <a:r>
              <a:rPr lang="en-US" sz="1400" i="1" dirty="0">
                <a:latin typeface="Calibri" panose="020F0502020204030204" pitchFamily="34" charset="0"/>
                <a:ea typeface="Calibri" panose="020F0502020204030204" pitchFamily="34" charset="0"/>
                <a:cs typeface="Times New Roman" panose="02020603050405020304" pitchFamily="18" charset="0"/>
              </a:rPr>
              <a:t>S</a:t>
            </a:r>
            <a:r>
              <a:rPr lang="en-US" sz="1400" i="1" dirty="0">
                <a:effectLst/>
                <a:latin typeface="Calibri" panose="020F0502020204030204" pitchFamily="34" charset="0"/>
                <a:ea typeface="Calibri" panose="020F0502020204030204" pitchFamily="34" charset="0"/>
                <a:cs typeface="Times New Roman" panose="02020603050405020304" pitchFamily="18" charset="0"/>
              </a:rPr>
              <a:t>ome government and other property values do not get pulled in from the statewide assessment database, resulting in a lower value of at-risk structures.</a:t>
            </a:r>
          </a:p>
          <a:p>
            <a:pPr marL="1428750" lvl="2" indent="-514350">
              <a:lnSpc>
                <a:spcPct val="150000"/>
              </a:lnSpc>
              <a:buFont typeface="+mj-lt"/>
              <a:buAutoNum type="romanUcPeriod"/>
            </a:pPr>
            <a:r>
              <a:rPr lang="en-US" sz="1400" i="1" dirty="0">
                <a:effectLst/>
                <a:latin typeface="Calibri" panose="020F0502020204030204" pitchFamily="34" charset="0"/>
                <a:ea typeface="Calibri" panose="020F0502020204030204" pitchFamily="34" charset="0"/>
                <a:cs typeface="Times New Roman" panose="02020603050405020304" pitchFamily="18" charset="0"/>
              </a:rPr>
              <a:t>This study is NOT intended for regulatory use and is NOT the final authoritative source of all landslide risk data in the community</a:t>
            </a:r>
            <a:endParaRPr lang="en-US" sz="1400" i="1" dirty="0">
              <a:latin typeface="Calibri" panose="020F0502020204030204" pitchFamily="34" charset="0"/>
              <a:ea typeface="Calibri" panose="020F0502020204030204" pitchFamily="34" charset="0"/>
              <a:cs typeface="Times New Roman" panose="02020603050405020304" pitchFamily="18" charset="0"/>
            </a:endParaRPr>
          </a:p>
          <a:p>
            <a:pPr marL="1428750" lvl="2" indent="-514350">
              <a:lnSpc>
                <a:spcPct val="150000"/>
              </a:lnSpc>
              <a:buFont typeface="+mj-lt"/>
              <a:buAutoNum type="romanUcPeriod"/>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971550" lvl="1" indent="-514350">
              <a:lnSpc>
                <a:spcPct val="150000"/>
              </a:lnSpc>
              <a:buFont typeface="+mj-lt"/>
              <a:buAutoNum type="arabicPeriod"/>
            </a:pPr>
            <a:endParaRPr lang="en-US" dirty="0"/>
          </a:p>
          <a:p>
            <a:pPr marL="971550" lvl="1" indent="-514350">
              <a:lnSpc>
                <a:spcPct val="100000"/>
              </a:lnSpc>
              <a:buFont typeface="+mj-lt"/>
              <a:buAutoNum type="arabicPeriod"/>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914400" lvl="2" indent="0">
              <a:buNone/>
            </a:pPr>
            <a:endParaRPr lang="en-US" dirty="0"/>
          </a:p>
          <a:p>
            <a:pPr marL="1428750" lvl="2" indent="-514350">
              <a:buFont typeface="+mj-lt"/>
              <a:buAutoNum type="romanUcPeriod"/>
            </a:pPr>
            <a:endParaRPr lang="en-US" dirty="0"/>
          </a:p>
          <a:p>
            <a:pPr marL="1428750" lvl="2" indent="-514350">
              <a:buFont typeface="+mj-lt"/>
              <a:buAutoNum type="romanUcPeriod"/>
            </a:pPr>
            <a:endParaRPr lang="en-US" dirty="0"/>
          </a:p>
          <a:p>
            <a:pPr marL="971550" lvl="1" indent="-514350">
              <a:buFont typeface="+mj-lt"/>
              <a:buAutoNum type="arabicPeriod"/>
            </a:pPr>
            <a:endParaRPr lang="en-US" dirty="0"/>
          </a:p>
        </p:txBody>
      </p:sp>
    </p:spTree>
    <p:extLst>
      <p:ext uri="{BB962C8B-B14F-4D97-AF65-F5344CB8AC3E}">
        <p14:creationId xmlns:p14="http://schemas.microsoft.com/office/powerpoint/2010/main" val="1559452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583291" y="957139"/>
            <a:ext cx="1799870" cy="461665"/>
          </a:xfrm>
          <a:prstGeom prst="rect">
            <a:avLst/>
          </a:prstGeom>
        </p:spPr>
        <p:txBody>
          <a:bodyPr wrap="square">
            <a:spAutoFit/>
          </a:bodyPr>
          <a:lstStyle/>
          <a:p>
            <a:r>
              <a:rPr lang="en-US" sz="2400" b="1" dirty="0"/>
              <a:t>Limitations</a:t>
            </a:r>
          </a:p>
        </p:txBody>
      </p:sp>
      <p:sp>
        <p:nvSpPr>
          <p:cNvPr id="12" name="Title 1">
            <a:extLst>
              <a:ext uri="{FF2B5EF4-FFF2-40B4-BE49-F238E27FC236}">
                <a16:creationId xmlns:a16="http://schemas.microsoft.com/office/drawing/2014/main" id="{51B4D47C-E8FD-4B24-83A3-E3AA9654E45B}"/>
              </a:ext>
            </a:extLst>
          </p:cNvPr>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Landslide Study Limitations</a:t>
            </a:r>
          </a:p>
        </p:txBody>
      </p:sp>
      <p:sp>
        <p:nvSpPr>
          <p:cNvPr id="2" name="Content Placeholder 1"/>
          <p:cNvSpPr>
            <a:spLocks noGrp="1"/>
          </p:cNvSpPr>
          <p:nvPr>
            <p:ph idx="1"/>
          </p:nvPr>
        </p:nvSpPr>
        <p:spPr>
          <a:xfrm>
            <a:off x="81116" y="1576485"/>
            <a:ext cx="8878529" cy="5281513"/>
          </a:xfrm>
        </p:spPr>
        <p:txBody>
          <a:bodyPr>
            <a:normAutofit/>
          </a:bodyPr>
          <a:lstStyle/>
          <a:p>
            <a:pPr marL="342900" marR="0" lvl="0" indent="-342900">
              <a:lnSpc>
                <a:spcPct val="115000"/>
              </a:lnSpc>
              <a:spcBef>
                <a:spcPts val="595"/>
              </a:spcBef>
              <a:spcAft>
                <a:spcPts val="60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study is suitable for overview planning-level and </a:t>
            </a:r>
            <a:r>
              <a:rPr lang="en-US" sz="1800" dirty="0">
                <a:effectLst/>
                <a:latin typeface="Calibri" panose="020F0502020204030204" pitchFamily="34" charset="0"/>
                <a:ea typeface="Calibri" panose="020F0502020204030204" pitchFamily="34" charset="0"/>
                <a:cs typeface="Microsoft New Tai Lue" panose="020B0502040204020203" pitchFamily="34" charset="0"/>
              </a:rPr>
              <a:t>general emergency services planning </a:t>
            </a:r>
          </a:p>
          <a:p>
            <a:pPr marL="342900" marR="0" lvl="0" indent="-342900">
              <a:lnSpc>
                <a:spcPct val="115000"/>
              </a:lnSpc>
              <a:spcBef>
                <a:spcPts val="595"/>
              </a:spcBef>
              <a:spcAft>
                <a:spcPts val="60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risk analysis for roads should be used in conjunction with site-specific risk analysis performed by WV Department of Transportation</a:t>
            </a:r>
          </a:p>
          <a:p>
            <a:pPr marL="342900" indent="-342900">
              <a:lnSpc>
                <a:spcPct val="115000"/>
              </a:lnSpc>
              <a:spcBef>
                <a:spcPts val="595"/>
              </a:spcBef>
              <a:spcAft>
                <a:spcPts val="600"/>
              </a:spcAft>
              <a:buFont typeface="+mj-lt"/>
              <a:buAutoNum type="arabicPeriod"/>
            </a:pPr>
            <a:r>
              <a:rPr lang="en-US" sz="1800" dirty="0">
                <a:effectLst/>
                <a:latin typeface="Calibri" panose="020F0502020204030204" pitchFamily="34" charset="0"/>
                <a:ea typeface="Calibri" panose="020F0502020204030204" pitchFamily="34" charset="0"/>
                <a:cs typeface="Microsoft New Tai Lue" panose="020B0502040204020203" pitchFamily="34" charset="0"/>
              </a:rPr>
              <a:t>This study </a:t>
            </a:r>
            <a:r>
              <a:rPr lang="en-US" sz="1800" dirty="0">
                <a:latin typeface="Calibri" panose="020F0502020204030204" pitchFamily="34" charset="0"/>
                <a:ea typeface="Calibri" panose="020F0502020204030204" pitchFamily="34" charset="0"/>
                <a:cs typeface="Microsoft New Tai Lue" panose="020B0502040204020203" pitchFamily="34" charset="0"/>
              </a:rPr>
              <a:t>has </a:t>
            </a:r>
            <a:r>
              <a:rPr lang="en-US" sz="1800" b="1" dirty="0">
                <a:effectLst/>
                <a:latin typeface="Calibri" panose="020F0502020204030204" pitchFamily="34" charset="0"/>
                <a:ea typeface="Calibri" panose="020F0502020204030204" pitchFamily="34" charset="0"/>
                <a:cs typeface="Microsoft New Tai Lue" panose="020B0502040204020203" pitchFamily="34" charset="0"/>
              </a:rPr>
              <a:t>NOT</a:t>
            </a:r>
            <a:r>
              <a:rPr lang="en-US" sz="1800" dirty="0">
                <a:effectLst/>
                <a:latin typeface="Calibri" panose="020F0502020204030204" pitchFamily="34" charset="0"/>
                <a:ea typeface="Calibri" panose="020F0502020204030204" pitchFamily="34" charset="0"/>
                <a:cs typeface="Microsoft New Tai Lue" panose="020B0502040204020203" pitchFamily="34" charset="0"/>
              </a:rPr>
              <a:t> been done for, and may not be suitable for legal, design, engineering, or site-preparation purposes. </a:t>
            </a:r>
          </a:p>
          <a:p>
            <a:pPr marL="342900" indent="-342900">
              <a:lnSpc>
                <a:spcPct val="115000"/>
              </a:lnSpc>
              <a:spcBef>
                <a:spcPts val="595"/>
              </a:spcBef>
              <a:spcAft>
                <a:spcPts val="600"/>
              </a:spcAft>
              <a:buFont typeface="+mj-lt"/>
              <a:buAutoNum type="arabicPeriod"/>
            </a:pPr>
            <a:r>
              <a:rPr lang="en-US" sz="1800" dirty="0">
                <a:effectLst/>
                <a:latin typeface="Calibri" panose="020F0502020204030204" pitchFamily="34" charset="0"/>
                <a:ea typeface="Calibri" panose="020F0502020204030204" pitchFamily="34" charset="0"/>
                <a:cs typeface="Microsoft New Tai Lue" panose="020B0502040204020203" pitchFamily="34" charset="0"/>
              </a:rPr>
              <a:t>This study can </a:t>
            </a:r>
            <a:r>
              <a:rPr lang="en-US" sz="1800" b="1" dirty="0">
                <a:effectLst/>
                <a:latin typeface="Calibri" panose="020F0502020204030204" pitchFamily="34" charset="0"/>
                <a:ea typeface="Calibri" panose="020F0502020204030204" pitchFamily="34" charset="0"/>
                <a:cs typeface="Microsoft New Tai Lue" panose="020B0502040204020203" pitchFamily="34" charset="0"/>
              </a:rPr>
              <a:t>NOT</a:t>
            </a:r>
            <a:r>
              <a:rPr lang="en-US" sz="1800" dirty="0">
                <a:effectLst/>
                <a:latin typeface="Calibri" panose="020F0502020204030204" pitchFamily="34" charset="0"/>
                <a:ea typeface="Calibri" panose="020F0502020204030204" pitchFamily="34" charset="0"/>
                <a:cs typeface="Microsoft New Tai Lue" panose="020B0502040204020203" pitchFamily="34" charset="0"/>
              </a:rPr>
              <a:t> substitute for site-specific investigations by qualified practitioners. Landslide risk is complex and continually changing. Although other existing studies may provide more precise and comprehensive information, </a:t>
            </a:r>
            <a:r>
              <a:rPr lang="en-US" sz="1800" i="1" dirty="0">
                <a:effectLst/>
                <a:latin typeface="Calibri" panose="020F0502020204030204" pitchFamily="34" charset="0"/>
                <a:ea typeface="Calibri" panose="020F0502020204030204" pitchFamily="34" charset="0"/>
                <a:cs typeface="Microsoft New Tai Lue" panose="020B0502040204020203" pitchFamily="34" charset="0"/>
              </a:rPr>
              <a:t>detailed original site investigations are normally an essential best practice for public safety, sustainability, and financial viability. </a:t>
            </a:r>
            <a:endParaRPr lang="en-US" sz="1800" i="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406532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EC86E1-9164-4737-8176-6F1F1098A1DD}"/>
              </a:ext>
            </a:extLst>
          </p:cNvPr>
          <p:cNvPicPr>
            <a:picLocks noChangeAspect="1"/>
          </p:cNvPicPr>
          <p:nvPr/>
        </p:nvPicPr>
        <p:blipFill rotWithShape="1">
          <a:blip r:embed="rId3"/>
          <a:srcRect b="1679"/>
          <a:stretch/>
        </p:blipFill>
        <p:spPr>
          <a:xfrm>
            <a:off x="3642327" y="972414"/>
            <a:ext cx="2897018" cy="5558567"/>
          </a:xfrm>
          <a:prstGeom prst="rect">
            <a:avLst/>
          </a:prstGeom>
        </p:spPr>
      </p:pic>
      <p:pic>
        <p:nvPicPr>
          <p:cNvPr id="5" name="Picture 4">
            <a:extLst>
              <a:ext uri="{FF2B5EF4-FFF2-40B4-BE49-F238E27FC236}">
                <a16:creationId xmlns:a16="http://schemas.microsoft.com/office/drawing/2014/main" id="{E4EBB8D2-FC6B-43DB-AE5B-40FBFDC4A5A5}"/>
              </a:ext>
            </a:extLst>
          </p:cNvPr>
          <p:cNvPicPr>
            <a:picLocks noChangeAspect="1"/>
          </p:cNvPicPr>
          <p:nvPr/>
        </p:nvPicPr>
        <p:blipFill>
          <a:blip r:embed="rId4"/>
          <a:stretch>
            <a:fillRect/>
          </a:stretch>
        </p:blipFill>
        <p:spPr>
          <a:xfrm>
            <a:off x="5594269" y="1353670"/>
            <a:ext cx="3448130" cy="2533558"/>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Landslide Risk Assessment Results</a:t>
            </a:r>
          </a:p>
        </p:txBody>
      </p:sp>
      <p:pic>
        <p:nvPicPr>
          <p:cNvPr id="4098" name="Picture 4">
            <a:extLst>
              <a:ext uri="{FF2B5EF4-FFF2-40B4-BE49-F238E27FC236}">
                <a16:creationId xmlns:a16="http://schemas.microsoft.com/office/drawing/2014/main" id="{4ED9DFCE-C2CE-454D-9675-9FA0F441E0C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1551" r="22106"/>
          <a:stretch/>
        </p:blipFill>
        <p:spPr bwMode="auto">
          <a:xfrm>
            <a:off x="233682" y="964423"/>
            <a:ext cx="3226424" cy="5566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0A16D086-F0C3-4583-B48D-180F55200C80}"/>
              </a:ext>
            </a:extLst>
          </p:cNvPr>
          <p:cNvSpPr txBox="1"/>
          <p:nvPr/>
        </p:nvSpPr>
        <p:spPr>
          <a:xfrm>
            <a:off x="6960878" y="4253434"/>
            <a:ext cx="1659988" cy="2277547"/>
          </a:xfrm>
          <a:prstGeom prst="rect">
            <a:avLst/>
          </a:prstGeom>
          <a:solidFill>
            <a:schemeClr val="accent1">
              <a:lumMod val="20000"/>
              <a:lumOff val="80000"/>
            </a:schemeClr>
          </a:solidFill>
        </p:spPr>
        <p:txBody>
          <a:bodyPr wrap="square" rtlCol="0">
            <a:spAutoFit/>
          </a:bodyPr>
          <a:lstStyle/>
          <a:p>
            <a:pPr algn="ctr"/>
            <a:r>
              <a:rPr lang="en-US" sz="2000" dirty="0">
                <a:solidFill>
                  <a:schemeClr val="accent1">
                    <a:lumMod val="50000"/>
                  </a:schemeClr>
                </a:solidFill>
              </a:rPr>
              <a:t>April 2020 </a:t>
            </a:r>
            <a:r>
              <a:rPr lang="en-US" sz="2000" b="1" dirty="0">
                <a:solidFill>
                  <a:schemeClr val="accent1">
                    <a:lumMod val="50000"/>
                  </a:schemeClr>
                </a:solidFill>
              </a:rPr>
              <a:t>Landslide</a:t>
            </a:r>
          </a:p>
          <a:p>
            <a:endParaRPr lang="en-US" dirty="0">
              <a:solidFill>
                <a:schemeClr val="accent1">
                  <a:lumMod val="50000"/>
                </a:schemeClr>
              </a:solidFill>
            </a:endParaRPr>
          </a:p>
          <a:p>
            <a:pPr algn="ctr"/>
            <a:r>
              <a:rPr lang="en-US" dirty="0">
                <a:solidFill>
                  <a:schemeClr val="accent1">
                    <a:lumMod val="50000"/>
                  </a:schemeClr>
                </a:solidFill>
              </a:rPr>
              <a:t> Wood County</a:t>
            </a:r>
            <a:br>
              <a:rPr lang="en-US" dirty="0">
                <a:solidFill>
                  <a:schemeClr val="accent1">
                    <a:lumMod val="50000"/>
                  </a:schemeClr>
                </a:solidFill>
              </a:rPr>
            </a:br>
            <a:br>
              <a:rPr lang="en-US" dirty="0">
                <a:solidFill>
                  <a:schemeClr val="accent1">
                    <a:lumMod val="50000"/>
                  </a:schemeClr>
                </a:solidFill>
              </a:rPr>
            </a:br>
            <a:r>
              <a:rPr lang="en-US" sz="1600" i="1" dirty="0">
                <a:solidFill>
                  <a:schemeClr val="accent1">
                    <a:lumMod val="50000"/>
                  </a:schemeClr>
                </a:solidFill>
              </a:rPr>
              <a:t>Impacted home moved from foundation</a:t>
            </a:r>
            <a:endParaRPr lang="en-US" dirty="0">
              <a:solidFill>
                <a:schemeClr val="accent1">
                  <a:lumMod val="50000"/>
                </a:schemeClr>
              </a:solidFill>
            </a:endParaRPr>
          </a:p>
        </p:txBody>
      </p:sp>
      <p:sp>
        <p:nvSpPr>
          <p:cNvPr id="2" name="Speech Bubble: Rectangle with Corners Rounded 1">
            <a:extLst>
              <a:ext uri="{FF2B5EF4-FFF2-40B4-BE49-F238E27FC236}">
                <a16:creationId xmlns:a16="http://schemas.microsoft.com/office/drawing/2014/main" id="{B33CD7FC-728D-450D-B04E-4CECEC65784C}"/>
              </a:ext>
            </a:extLst>
          </p:cNvPr>
          <p:cNvSpPr/>
          <p:nvPr/>
        </p:nvSpPr>
        <p:spPr>
          <a:xfrm>
            <a:off x="5128090" y="4276474"/>
            <a:ext cx="1348509" cy="699653"/>
          </a:xfrm>
          <a:prstGeom prst="wedgeRoundRectCallout">
            <a:avLst>
              <a:gd name="adj1" fmla="val -62035"/>
              <a:gd name="adj2" fmla="val -159012"/>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Landslide Susceptibility Zone</a:t>
            </a:r>
          </a:p>
        </p:txBody>
      </p:sp>
      <p:sp>
        <p:nvSpPr>
          <p:cNvPr id="10" name="Speech Bubble: Rectangle with Corners Rounded 9">
            <a:extLst>
              <a:ext uri="{FF2B5EF4-FFF2-40B4-BE49-F238E27FC236}">
                <a16:creationId xmlns:a16="http://schemas.microsoft.com/office/drawing/2014/main" id="{426C5AA3-6C5F-45DB-94EB-951C902C9195}"/>
              </a:ext>
            </a:extLst>
          </p:cNvPr>
          <p:cNvSpPr/>
          <p:nvPr/>
        </p:nvSpPr>
        <p:spPr>
          <a:xfrm>
            <a:off x="5499603" y="2125987"/>
            <a:ext cx="1034473" cy="466754"/>
          </a:xfrm>
          <a:prstGeom prst="wedgeRoundRectCallout">
            <a:avLst>
              <a:gd name="adj1" fmla="val -107839"/>
              <a:gd name="adj2" fmla="val -124399"/>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Impacted Home</a:t>
            </a:r>
          </a:p>
        </p:txBody>
      </p:sp>
      <p:sp>
        <p:nvSpPr>
          <p:cNvPr id="6" name="TextBox 5">
            <a:extLst>
              <a:ext uri="{FF2B5EF4-FFF2-40B4-BE49-F238E27FC236}">
                <a16:creationId xmlns:a16="http://schemas.microsoft.com/office/drawing/2014/main" id="{4AC7298F-96C2-4024-951B-282D773D7B0C}"/>
              </a:ext>
            </a:extLst>
          </p:cNvPr>
          <p:cNvSpPr txBox="1"/>
          <p:nvPr/>
        </p:nvSpPr>
        <p:spPr>
          <a:xfrm>
            <a:off x="670206" y="6443360"/>
            <a:ext cx="2353375" cy="338554"/>
          </a:xfrm>
          <a:prstGeom prst="rect">
            <a:avLst/>
          </a:prstGeom>
          <a:noFill/>
        </p:spPr>
        <p:txBody>
          <a:bodyPr wrap="square" rtlCol="0">
            <a:spAutoFit/>
          </a:bodyPr>
          <a:lstStyle/>
          <a:p>
            <a:r>
              <a:rPr lang="en-US" sz="1600" dirty="0"/>
              <a:t>Landslide Susceptibility</a:t>
            </a:r>
          </a:p>
        </p:txBody>
      </p:sp>
      <p:sp>
        <p:nvSpPr>
          <p:cNvPr id="12" name="TextBox 11">
            <a:extLst>
              <a:ext uri="{FF2B5EF4-FFF2-40B4-BE49-F238E27FC236}">
                <a16:creationId xmlns:a16="http://schemas.microsoft.com/office/drawing/2014/main" id="{CE8BE30F-5188-41EB-90CF-62A96822DFAA}"/>
              </a:ext>
            </a:extLst>
          </p:cNvPr>
          <p:cNvSpPr txBox="1"/>
          <p:nvPr/>
        </p:nvSpPr>
        <p:spPr>
          <a:xfrm>
            <a:off x="3924388" y="6443360"/>
            <a:ext cx="2407403" cy="338554"/>
          </a:xfrm>
          <a:prstGeom prst="rect">
            <a:avLst/>
          </a:prstGeom>
          <a:noFill/>
        </p:spPr>
        <p:txBody>
          <a:bodyPr wrap="square" rtlCol="0">
            <a:spAutoFit/>
          </a:bodyPr>
          <a:lstStyle/>
          <a:p>
            <a:r>
              <a:rPr lang="en-US" sz="1600" dirty="0"/>
              <a:t>Spring 2020 Aerial Imagery</a:t>
            </a:r>
          </a:p>
        </p:txBody>
      </p:sp>
      <p:sp>
        <p:nvSpPr>
          <p:cNvPr id="7" name="TextBox 6">
            <a:extLst>
              <a:ext uri="{FF2B5EF4-FFF2-40B4-BE49-F238E27FC236}">
                <a16:creationId xmlns:a16="http://schemas.microsoft.com/office/drawing/2014/main" id="{D1ECCBDB-09A1-4220-B031-050940F92F6A}"/>
              </a:ext>
            </a:extLst>
          </p:cNvPr>
          <p:cNvSpPr txBox="1"/>
          <p:nvPr/>
        </p:nvSpPr>
        <p:spPr>
          <a:xfrm>
            <a:off x="1321390" y="3885109"/>
            <a:ext cx="793643" cy="584775"/>
          </a:xfrm>
          <a:prstGeom prst="rect">
            <a:avLst/>
          </a:prstGeom>
          <a:noFill/>
        </p:spPr>
        <p:txBody>
          <a:bodyPr wrap="square" rtlCol="0">
            <a:spAutoFit/>
          </a:bodyPr>
          <a:lstStyle/>
          <a:p>
            <a:r>
              <a:rPr lang="en-US" sz="1600" dirty="0">
                <a:solidFill>
                  <a:schemeClr val="bg1"/>
                </a:solidFill>
              </a:rPr>
              <a:t>Higher Risk</a:t>
            </a:r>
          </a:p>
        </p:txBody>
      </p:sp>
      <p:sp>
        <p:nvSpPr>
          <p:cNvPr id="13" name="TextBox 12">
            <a:extLst>
              <a:ext uri="{FF2B5EF4-FFF2-40B4-BE49-F238E27FC236}">
                <a16:creationId xmlns:a16="http://schemas.microsoft.com/office/drawing/2014/main" id="{DCFC5E5D-3FEB-4636-A261-2D3C9E1380B6}"/>
              </a:ext>
            </a:extLst>
          </p:cNvPr>
          <p:cNvSpPr txBox="1"/>
          <p:nvPr/>
        </p:nvSpPr>
        <p:spPr>
          <a:xfrm>
            <a:off x="249379" y="984338"/>
            <a:ext cx="1535180" cy="369332"/>
          </a:xfrm>
          <a:prstGeom prst="rect">
            <a:avLst/>
          </a:prstGeom>
          <a:solidFill>
            <a:schemeClr val="bg1"/>
          </a:solidFill>
        </p:spPr>
        <p:txBody>
          <a:bodyPr wrap="square" rtlCol="0">
            <a:spAutoFit/>
          </a:bodyPr>
          <a:lstStyle/>
          <a:p>
            <a:r>
              <a:rPr lang="en-US" dirty="0">
                <a:hlinkClick r:id="rId6"/>
              </a:rPr>
              <a:t>WV Flood Tool</a:t>
            </a:r>
            <a:endParaRPr lang="en-US" dirty="0"/>
          </a:p>
        </p:txBody>
      </p:sp>
      <p:sp>
        <p:nvSpPr>
          <p:cNvPr id="14" name="TextBox 13">
            <a:extLst>
              <a:ext uri="{FF2B5EF4-FFF2-40B4-BE49-F238E27FC236}">
                <a16:creationId xmlns:a16="http://schemas.microsoft.com/office/drawing/2014/main" id="{78BC8D39-A3B6-4DD7-B281-C232F97FA88E}"/>
              </a:ext>
            </a:extLst>
          </p:cNvPr>
          <p:cNvSpPr txBox="1"/>
          <p:nvPr/>
        </p:nvSpPr>
        <p:spPr>
          <a:xfrm>
            <a:off x="3652133" y="972414"/>
            <a:ext cx="1942136" cy="369332"/>
          </a:xfrm>
          <a:prstGeom prst="rect">
            <a:avLst/>
          </a:prstGeom>
          <a:solidFill>
            <a:schemeClr val="bg1"/>
          </a:solidFill>
        </p:spPr>
        <p:txBody>
          <a:bodyPr wrap="square" rtlCol="0">
            <a:spAutoFit/>
          </a:bodyPr>
          <a:lstStyle/>
          <a:p>
            <a:r>
              <a:rPr lang="en-US" dirty="0">
                <a:hlinkClick r:id="rId7"/>
              </a:rPr>
              <a:t>WV Landslide Tool</a:t>
            </a:r>
            <a:endParaRPr lang="en-US" dirty="0"/>
          </a:p>
        </p:txBody>
      </p:sp>
    </p:spTree>
    <p:extLst>
      <p:ext uri="{BB962C8B-B14F-4D97-AF65-F5344CB8AC3E}">
        <p14:creationId xmlns:p14="http://schemas.microsoft.com/office/powerpoint/2010/main" val="8371760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51B4D47C-E8FD-4B24-83A3-E3AA9654E45B}"/>
              </a:ext>
            </a:extLst>
          </p:cNvPr>
          <p:cNvSpPr txBox="1">
            <a:spLocks/>
          </p:cNvSpPr>
          <p:nvPr/>
        </p:nvSpPr>
        <p:spPr>
          <a:xfrm>
            <a:off x="0" y="0"/>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Landslide </a:t>
            </a:r>
            <a:r>
              <a:rPr lang="en-US">
                <a:solidFill>
                  <a:schemeClr val="bg1"/>
                </a:solidFill>
                <a:latin typeface="Arial" panose="020B0604020202020204" pitchFamily="34" charset="0"/>
                <a:cs typeface="Arial" panose="020B0604020202020204" pitchFamily="34" charset="0"/>
              </a:rPr>
              <a:t>Risk Assessment Results</a:t>
            </a:r>
            <a:endPar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Content Placeholder 3"/>
          <p:cNvSpPr>
            <a:spLocks noGrp="1"/>
          </p:cNvSpPr>
          <p:nvPr>
            <p:ph idx="1"/>
          </p:nvPr>
        </p:nvSpPr>
        <p:spPr>
          <a:xfrm>
            <a:off x="51619" y="840657"/>
            <a:ext cx="9011265" cy="5832987"/>
          </a:xfrm>
        </p:spPr>
        <p:txBody>
          <a:bodyPr>
            <a:normAutofit/>
          </a:bodyPr>
          <a:lstStyle/>
          <a:p>
            <a:pPr marL="0" indent="0" algn="ctr">
              <a:lnSpc>
                <a:spcPct val="200000"/>
              </a:lnSpc>
              <a:buNone/>
            </a:pPr>
            <a:r>
              <a:rPr lang="en-US" sz="1400" b="1" dirty="0"/>
              <a:t>Structures with High/Medium Risk Landslide Susceptibility </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ctr">
              <a:lnSpc>
                <a:spcPct val="200000"/>
              </a:lnSpc>
              <a:buNone/>
            </a:pP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pPr marL="0" indent="0" algn="ctr">
              <a:lnSpc>
                <a:spcPct val="200000"/>
              </a:lnSpc>
              <a:buNone/>
            </a:pPr>
            <a:endParaRPr lang="en-US" sz="1600" b="1" dirty="0"/>
          </a:p>
          <a:p>
            <a:pPr marL="0" indent="0" algn="ctr">
              <a:lnSpc>
                <a:spcPct val="200000"/>
              </a:lnSpc>
              <a:buNone/>
            </a:pPr>
            <a:endParaRPr lang="en-US" sz="1600" b="1" dirty="0"/>
          </a:p>
          <a:p>
            <a:pPr marL="0" indent="0" algn="ctr">
              <a:lnSpc>
                <a:spcPct val="200000"/>
              </a:lnSpc>
              <a:buNone/>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914400" lvl="2" indent="0">
              <a:buNone/>
            </a:pPr>
            <a:endParaRPr lang="en-US" dirty="0"/>
          </a:p>
          <a:p>
            <a:pPr marL="1428750" lvl="2" indent="-514350">
              <a:buFont typeface="+mj-lt"/>
              <a:buAutoNum type="romanUcPeriod"/>
            </a:pPr>
            <a:endParaRPr lang="en-US" dirty="0"/>
          </a:p>
          <a:p>
            <a:pPr marL="1428750" lvl="2" indent="-514350">
              <a:buFont typeface="+mj-lt"/>
              <a:buAutoNum type="romanUcPeriod"/>
            </a:pPr>
            <a:endParaRPr lang="en-US" dirty="0"/>
          </a:p>
          <a:p>
            <a:pPr marL="971550" lvl="1" indent="-514350">
              <a:buFont typeface="+mj-lt"/>
              <a:buAutoNum type="arabicPeriod"/>
            </a:pPr>
            <a:endParaRPr lang="en-US" dirty="0"/>
          </a:p>
        </p:txBody>
      </p:sp>
      <p:pic>
        <p:nvPicPr>
          <p:cNvPr id="5" name="Picture 4">
            <a:extLst>
              <a:ext uri="{FF2B5EF4-FFF2-40B4-BE49-F238E27FC236}">
                <a16:creationId xmlns:a16="http://schemas.microsoft.com/office/drawing/2014/main" id="{1B9B69A9-B953-4CA7-B3CE-C29AF0B8A67A}"/>
              </a:ext>
            </a:extLst>
          </p:cNvPr>
          <p:cNvPicPr>
            <a:picLocks noChangeAspect="1"/>
          </p:cNvPicPr>
          <p:nvPr/>
        </p:nvPicPr>
        <p:blipFill>
          <a:blip r:embed="rId2"/>
          <a:stretch>
            <a:fillRect/>
          </a:stretch>
        </p:blipFill>
        <p:spPr>
          <a:xfrm>
            <a:off x="1233793" y="1279732"/>
            <a:ext cx="6155149" cy="2508649"/>
          </a:xfrm>
          <a:prstGeom prst="rect">
            <a:avLst/>
          </a:prstGeom>
        </p:spPr>
      </p:pic>
      <p:sp>
        <p:nvSpPr>
          <p:cNvPr id="7" name="TextBox 6">
            <a:extLst>
              <a:ext uri="{FF2B5EF4-FFF2-40B4-BE49-F238E27FC236}">
                <a16:creationId xmlns:a16="http://schemas.microsoft.com/office/drawing/2014/main" id="{DE92BBC4-C03A-4C1C-B904-AA59028C1C3D}"/>
              </a:ext>
            </a:extLst>
          </p:cNvPr>
          <p:cNvSpPr txBox="1"/>
          <p:nvPr/>
        </p:nvSpPr>
        <p:spPr>
          <a:xfrm>
            <a:off x="1909916" y="3845937"/>
            <a:ext cx="5324167" cy="307777"/>
          </a:xfrm>
          <a:prstGeom prst="rect">
            <a:avLst/>
          </a:prstGeom>
          <a:noFill/>
        </p:spPr>
        <p:txBody>
          <a:bodyPr wrap="square" rtlCol="0">
            <a:spAutoFit/>
          </a:bodyPr>
          <a:lstStyle/>
          <a:p>
            <a:r>
              <a:rPr lang="en-US" sz="1400" b="1" dirty="0">
                <a:effectLst/>
                <a:latin typeface="Calibri" panose="020F0502020204030204" pitchFamily="34" charset="0"/>
                <a:ea typeface="Calibri" panose="020F0502020204030204" pitchFamily="34" charset="0"/>
                <a:cs typeface="Times New Roman" panose="02020603050405020304" pitchFamily="18" charset="0"/>
              </a:rPr>
              <a:t>Highest ranked county in each Region by structure count &amp; by value </a:t>
            </a:r>
            <a:endParaRPr lang="en-US" sz="1400" b="1" dirty="0"/>
          </a:p>
        </p:txBody>
      </p:sp>
      <p:pic>
        <p:nvPicPr>
          <p:cNvPr id="3" name="Picture 2">
            <a:extLst>
              <a:ext uri="{FF2B5EF4-FFF2-40B4-BE49-F238E27FC236}">
                <a16:creationId xmlns:a16="http://schemas.microsoft.com/office/drawing/2014/main" id="{B37227CA-B5F9-4E4E-B566-1158647A0F12}"/>
              </a:ext>
            </a:extLst>
          </p:cNvPr>
          <p:cNvPicPr>
            <a:picLocks noChangeAspect="1"/>
          </p:cNvPicPr>
          <p:nvPr/>
        </p:nvPicPr>
        <p:blipFill>
          <a:blip r:embed="rId3"/>
          <a:stretch>
            <a:fillRect/>
          </a:stretch>
        </p:blipFill>
        <p:spPr>
          <a:xfrm>
            <a:off x="1303400" y="4138829"/>
            <a:ext cx="5960565" cy="2689157"/>
          </a:xfrm>
          <a:prstGeom prst="rect">
            <a:avLst/>
          </a:prstGeom>
        </p:spPr>
      </p:pic>
    </p:spTree>
    <p:extLst>
      <p:ext uri="{BB962C8B-B14F-4D97-AF65-F5344CB8AC3E}">
        <p14:creationId xmlns:p14="http://schemas.microsoft.com/office/powerpoint/2010/main" val="5825388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51B4D47C-E8FD-4B24-83A3-E3AA9654E45B}"/>
              </a:ext>
            </a:extLst>
          </p:cNvPr>
          <p:cNvSpPr txBox="1">
            <a:spLocks/>
          </p:cNvSpPr>
          <p:nvPr/>
        </p:nvSpPr>
        <p:spPr>
          <a:xfrm>
            <a:off x="0" y="0"/>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Landslide </a:t>
            </a:r>
            <a:r>
              <a:rPr lang="en-US">
                <a:solidFill>
                  <a:schemeClr val="bg1"/>
                </a:solidFill>
                <a:latin typeface="Arial" panose="020B0604020202020204" pitchFamily="34" charset="0"/>
                <a:cs typeface="Arial" panose="020B0604020202020204" pitchFamily="34" charset="0"/>
              </a:rPr>
              <a:t>Risk Assessment Results</a:t>
            </a:r>
            <a:endPar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Content Placeholder 3"/>
          <p:cNvSpPr>
            <a:spLocks noGrp="1"/>
          </p:cNvSpPr>
          <p:nvPr>
            <p:ph idx="1"/>
          </p:nvPr>
        </p:nvSpPr>
        <p:spPr>
          <a:xfrm>
            <a:off x="51619" y="840657"/>
            <a:ext cx="9011265" cy="6017343"/>
          </a:xfrm>
        </p:spPr>
        <p:txBody>
          <a:bodyPr>
            <a:normAutofit/>
          </a:bodyPr>
          <a:lstStyle/>
          <a:p>
            <a:pPr marL="0" indent="0" algn="ctr">
              <a:lnSpc>
                <a:spcPct val="200000"/>
              </a:lnSpc>
              <a:buNone/>
            </a:pPr>
            <a:r>
              <a:rPr lang="en-US" sz="2000" b="1" dirty="0"/>
              <a:t>Top 10 counties statewide by structure count &amp; by value </a:t>
            </a:r>
            <a:endParaRPr lang="en-US" sz="2000" b="1" dirty="0">
              <a:latin typeface="Calibri" panose="020F0502020204030204" pitchFamily="34" charset="0"/>
              <a:ea typeface="Calibri" panose="020F0502020204030204" pitchFamily="34" charset="0"/>
              <a:cs typeface="Times New Roman" panose="02020603050405020304" pitchFamily="18" charset="0"/>
            </a:endParaRPr>
          </a:p>
          <a:p>
            <a:pPr marL="0" indent="0" algn="ctr">
              <a:lnSpc>
                <a:spcPct val="200000"/>
              </a:lnSpc>
              <a:buNone/>
            </a:pPr>
            <a:endParaRPr lang="en-US" sz="1600" b="1" dirty="0"/>
          </a:p>
        </p:txBody>
      </p:sp>
      <p:pic>
        <p:nvPicPr>
          <p:cNvPr id="5" name="Picture 4">
            <a:extLst>
              <a:ext uri="{FF2B5EF4-FFF2-40B4-BE49-F238E27FC236}">
                <a16:creationId xmlns:a16="http://schemas.microsoft.com/office/drawing/2014/main" id="{CD76FD63-C954-45CB-BB9E-E7BDFF162163}"/>
              </a:ext>
            </a:extLst>
          </p:cNvPr>
          <p:cNvPicPr>
            <a:picLocks noChangeAspect="1"/>
          </p:cNvPicPr>
          <p:nvPr/>
        </p:nvPicPr>
        <p:blipFill>
          <a:blip r:embed="rId2"/>
          <a:stretch>
            <a:fillRect/>
          </a:stretch>
        </p:blipFill>
        <p:spPr>
          <a:xfrm>
            <a:off x="862474" y="1606491"/>
            <a:ext cx="7535076" cy="2936011"/>
          </a:xfrm>
          <a:prstGeom prst="rect">
            <a:avLst/>
          </a:prstGeom>
        </p:spPr>
      </p:pic>
    </p:spTree>
    <p:extLst>
      <p:ext uri="{BB962C8B-B14F-4D97-AF65-F5344CB8AC3E}">
        <p14:creationId xmlns:p14="http://schemas.microsoft.com/office/powerpoint/2010/main" val="24310547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51B4D47C-E8FD-4B24-83A3-E3AA9654E45B}"/>
              </a:ext>
            </a:extLst>
          </p:cNvPr>
          <p:cNvSpPr txBox="1">
            <a:spLocks/>
          </p:cNvSpPr>
          <p:nvPr/>
        </p:nvSpPr>
        <p:spPr>
          <a:xfrm>
            <a:off x="0" y="0"/>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Landslide </a:t>
            </a:r>
            <a:r>
              <a:rPr lang="en-US">
                <a:solidFill>
                  <a:schemeClr val="bg1"/>
                </a:solidFill>
                <a:latin typeface="Arial" panose="020B0604020202020204" pitchFamily="34" charset="0"/>
                <a:cs typeface="Arial" panose="020B0604020202020204" pitchFamily="34" charset="0"/>
              </a:rPr>
              <a:t>Risk Assessment Results</a:t>
            </a:r>
            <a:endPar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Content Placeholder 3"/>
          <p:cNvSpPr>
            <a:spLocks noGrp="1"/>
          </p:cNvSpPr>
          <p:nvPr>
            <p:ph idx="1"/>
          </p:nvPr>
        </p:nvSpPr>
        <p:spPr>
          <a:xfrm>
            <a:off x="51619" y="840657"/>
            <a:ext cx="9011265" cy="6017343"/>
          </a:xfrm>
        </p:spPr>
        <p:txBody>
          <a:bodyPr>
            <a:normAutofit/>
          </a:bodyPr>
          <a:lstStyle/>
          <a:p>
            <a:pPr marL="0" indent="0">
              <a:lnSpc>
                <a:spcPct val="200000"/>
              </a:lnSpc>
              <a:buNone/>
            </a:pPr>
            <a:r>
              <a:rPr lang="en-US" sz="1600" b="1" dirty="0">
                <a:effectLst/>
                <a:latin typeface="Calibri" panose="020F0502020204030204" pitchFamily="34" charset="0"/>
                <a:ea typeface="Calibri" panose="020F0502020204030204" pitchFamily="34" charset="0"/>
                <a:cs typeface="Times New Roman" panose="02020603050405020304" pitchFamily="18" charset="0"/>
              </a:rPr>
              <a:t>Number of structures in High/Medium Susceptibility Areas</a:t>
            </a:r>
            <a:endParaRPr lang="en-US" sz="1600" b="1" dirty="0"/>
          </a:p>
          <a:p>
            <a:pPr marL="0" indent="0">
              <a:lnSpc>
                <a:spcPct val="200000"/>
              </a:lnSpc>
              <a:buNone/>
            </a:pPr>
            <a:endParaRPr lang="en-US" sz="1600" b="1" dirty="0"/>
          </a:p>
        </p:txBody>
      </p:sp>
      <p:sp>
        <p:nvSpPr>
          <p:cNvPr id="2" name="TextBox 1">
            <a:extLst>
              <a:ext uri="{FF2B5EF4-FFF2-40B4-BE49-F238E27FC236}">
                <a16:creationId xmlns:a16="http://schemas.microsoft.com/office/drawing/2014/main" id="{B6312552-9295-4448-9D93-0F2ACAC492E5}"/>
              </a:ext>
            </a:extLst>
          </p:cNvPr>
          <p:cNvSpPr txBox="1"/>
          <p:nvPr/>
        </p:nvSpPr>
        <p:spPr>
          <a:xfrm>
            <a:off x="3635478" y="6478647"/>
            <a:ext cx="5456903" cy="338554"/>
          </a:xfrm>
          <a:prstGeom prst="rect">
            <a:avLst/>
          </a:prstGeom>
          <a:noFill/>
        </p:spPr>
        <p:txBody>
          <a:bodyPr wrap="square" rtlCol="0">
            <a:spAutoFit/>
          </a:bodyPr>
          <a:lstStyle/>
          <a:p>
            <a:r>
              <a:rPr lang="en-US" sz="1600" b="1" dirty="0">
                <a:effectLst/>
                <a:latin typeface="Calibri" panose="020F0502020204030204" pitchFamily="34" charset="0"/>
                <a:ea typeface="Calibri" panose="020F0502020204030204" pitchFamily="34" charset="0"/>
                <a:cs typeface="Times New Roman" panose="02020603050405020304" pitchFamily="18" charset="0"/>
              </a:rPr>
              <a:t>Total Value of structures in High/Medium Susceptibility Areas</a:t>
            </a:r>
            <a:endParaRPr lang="en-US" sz="1600" b="1" dirty="0"/>
          </a:p>
        </p:txBody>
      </p:sp>
      <p:pic>
        <p:nvPicPr>
          <p:cNvPr id="6" name="Picture 5">
            <a:extLst>
              <a:ext uri="{FF2B5EF4-FFF2-40B4-BE49-F238E27FC236}">
                <a16:creationId xmlns:a16="http://schemas.microsoft.com/office/drawing/2014/main" id="{F4E5911A-C583-421B-88F4-814DC64EB3D5}"/>
              </a:ext>
            </a:extLst>
          </p:cNvPr>
          <p:cNvPicPr>
            <a:picLocks noChangeAspect="1"/>
          </p:cNvPicPr>
          <p:nvPr/>
        </p:nvPicPr>
        <p:blipFill>
          <a:blip r:embed="rId2"/>
          <a:stretch>
            <a:fillRect/>
          </a:stretch>
        </p:blipFill>
        <p:spPr>
          <a:xfrm>
            <a:off x="3922612" y="2908967"/>
            <a:ext cx="5103709" cy="3569680"/>
          </a:xfrm>
          <a:prstGeom prst="rect">
            <a:avLst/>
          </a:prstGeom>
        </p:spPr>
      </p:pic>
      <p:pic>
        <p:nvPicPr>
          <p:cNvPr id="8" name="Picture 7">
            <a:extLst>
              <a:ext uri="{FF2B5EF4-FFF2-40B4-BE49-F238E27FC236}">
                <a16:creationId xmlns:a16="http://schemas.microsoft.com/office/drawing/2014/main" id="{EB815E7A-1940-4873-A6E9-CB17D7D2B002}"/>
              </a:ext>
            </a:extLst>
          </p:cNvPr>
          <p:cNvPicPr>
            <a:picLocks noChangeAspect="1"/>
          </p:cNvPicPr>
          <p:nvPr/>
        </p:nvPicPr>
        <p:blipFill>
          <a:blip r:embed="rId3"/>
          <a:stretch>
            <a:fillRect/>
          </a:stretch>
        </p:blipFill>
        <p:spPr>
          <a:xfrm>
            <a:off x="152551" y="1347490"/>
            <a:ext cx="4884023" cy="3404353"/>
          </a:xfrm>
          <a:prstGeom prst="rect">
            <a:avLst/>
          </a:prstGeom>
        </p:spPr>
      </p:pic>
    </p:spTree>
    <p:extLst>
      <p:ext uri="{BB962C8B-B14F-4D97-AF65-F5344CB8AC3E}">
        <p14:creationId xmlns:p14="http://schemas.microsoft.com/office/powerpoint/2010/main" val="23340785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51B4D47C-E8FD-4B24-83A3-E3AA9654E45B}"/>
              </a:ext>
            </a:extLst>
          </p:cNvPr>
          <p:cNvSpPr txBox="1">
            <a:spLocks/>
          </p:cNvSpPr>
          <p:nvPr/>
        </p:nvSpPr>
        <p:spPr>
          <a:xfrm>
            <a:off x="0" y="0"/>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Landslide </a:t>
            </a:r>
            <a:r>
              <a:rPr lang="en-US">
                <a:solidFill>
                  <a:schemeClr val="bg1"/>
                </a:solidFill>
                <a:latin typeface="Arial" panose="020B0604020202020204" pitchFamily="34" charset="0"/>
                <a:cs typeface="Arial" panose="020B0604020202020204" pitchFamily="34" charset="0"/>
              </a:rPr>
              <a:t>Risk Assessment Results</a:t>
            </a:r>
            <a:endPar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Content Placeholder 3"/>
          <p:cNvSpPr>
            <a:spLocks noGrp="1"/>
          </p:cNvSpPr>
          <p:nvPr>
            <p:ph idx="1"/>
          </p:nvPr>
        </p:nvSpPr>
        <p:spPr>
          <a:xfrm>
            <a:off x="715736" y="840658"/>
            <a:ext cx="7886700" cy="5525308"/>
          </a:xfrm>
        </p:spPr>
        <p:txBody>
          <a:bodyPr>
            <a:normAutofit lnSpcReduction="10000"/>
          </a:bodyPr>
          <a:lstStyle/>
          <a:p>
            <a:pPr marL="0" indent="0" algn="ctr">
              <a:lnSpc>
                <a:spcPct val="200000"/>
              </a:lnSpc>
              <a:buNone/>
            </a:pPr>
            <a:r>
              <a:rPr lang="en-US" b="1" dirty="0"/>
              <a:t>Essential Facility Risk Analysis</a:t>
            </a:r>
          </a:p>
          <a:p>
            <a:pPr marL="971550" lvl="1" indent="-514350">
              <a:lnSpc>
                <a:spcPct val="150000"/>
              </a:lnSpc>
              <a:buFont typeface="+mj-lt"/>
              <a:buAutoNum type="arabicPeriod"/>
            </a:pPr>
            <a:r>
              <a:rPr lang="en-US" sz="2400" dirty="0">
                <a:effectLst/>
                <a:latin typeface="Calibri" panose="020F0502020204030204" pitchFamily="34" charset="0"/>
                <a:ea typeface="Calibri" panose="020F0502020204030204" pitchFamily="34" charset="0"/>
                <a:cs typeface="Microsoft New Tai Lue" panose="020B0502040204020203" pitchFamily="34" charset="0"/>
              </a:rPr>
              <a:t>Risk assessment performed on parcel level data</a:t>
            </a:r>
          </a:p>
          <a:p>
            <a:pPr marL="1428750" lvl="2" indent="-514350">
              <a:lnSpc>
                <a:spcPct val="150000"/>
              </a:lnSpc>
              <a:buFont typeface="+mj-lt"/>
              <a:buAutoNum type="romanU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Facilities included in this analysis include: police departments, fire departments, 911 centers, nursing homes, hospitals, and K-12 schools</a:t>
            </a:r>
            <a:endParaRPr lang="en-US" sz="1800" dirty="0">
              <a:effectLst/>
              <a:latin typeface="Calibri" panose="020F0502020204030204" pitchFamily="34" charset="0"/>
              <a:ea typeface="Times New Roman" panose="02020603050405020304" pitchFamily="18" charset="0"/>
            </a:endParaRPr>
          </a:p>
          <a:p>
            <a:pPr marL="971550" lvl="1" indent="-514350">
              <a:lnSpc>
                <a:spcPct val="150000"/>
              </a:lnSpc>
              <a:buFont typeface="+mj-lt"/>
              <a:buAutoNum type="arabicPeriod"/>
            </a:pPr>
            <a:r>
              <a:rPr lang="en-US" i="1" dirty="0">
                <a:latin typeface="Calibri" panose="020F0502020204030204" pitchFamily="34" charset="0"/>
                <a:ea typeface="Calibri" panose="020F0502020204030204" pitchFamily="34" charset="0"/>
                <a:cs typeface="Times New Roman" panose="02020603050405020304" pitchFamily="18" charset="0"/>
              </a:rPr>
              <a:t>L</a:t>
            </a:r>
            <a:r>
              <a:rPr lang="en-US" i="1" dirty="0">
                <a:effectLst/>
                <a:latin typeface="Calibri" panose="020F0502020204030204" pitchFamily="34" charset="0"/>
                <a:ea typeface="Calibri" panose="020F0502020204030204" pitchFamily="34" charset="0"/>
                <a:cs typeface="Times New Roman" panose="02020603050405020304" pitchFamily="18" charset="0"/>
              </a:rPr>
              <a:t>imitations</a:t>
            </a:r>
          </a:p>
          <a:p>
            <a:pPr marL="1428750" lvl="2" indent="-514350">
              <a:lnSpc>
                <a:spcPct val="150000"/>
              </a:lnSpc>
              <a:buFont typeface="+mj-lt"/>
              <a:buAutoNum type="romanUcPeriod"/>
            </a:pPr>
            <a:r>
              <a:rPr lang="en-US" sz="1400" i="1" dirty="0">
                <a:effectLst/>
                <a:latin typeface="Calibri" panose="020F0502020204030204" pitchFamily="34" charset="0"/>
                <a:ea typeface="Calibri" panose="020F0502020204030204" pitchFamily="34" charset="0"/>
                <a:cs typeface="Times New Roman" panose="02020603050405020304" pitchFamily="18" charset="0"/>
              </a:rPr>
              <a:t> </a:t>
            </a:r>
            <a:r>
              <a:rPr lang="en-US" sz="1400" i="1" dirty="0">
                <a:latin typeface="Calibri" panose="020F0502020204030204" pitchFamily="34" charset="0"/>
                <a:ea typeface="Calibri" panose="020F0502020204030204" pitchFamily="34" charset="0"/>
                <a:cs typeface="Times New Roman" panose="02020603050405020304" pitchFamily="18" charset="0"/>
              </a:rPr>
              <a:t>This study is not intended for site-specific analysis or remediation measures and is only suitable for planning-level analysis</a:t>
            </a:r>
          </a:p>
          <a:p>
            <a:pPr marL="1428750" lvl="2" indent="-514350">
              <a:lnSpc>
                <a:spcPct val="150000"/>
              </a:lnSpc>
              <a:buFont typeface="+mj-lt"/>
              <a:buAutoNum type="romanUcPeriod"/>
            </a:pPr>
            <a:r>
              <a:rPr lang="en-US" sz="1400" i="1" dirty="0">
                <a:latin typeface="Calibri" panose="020F0502020204030204" pitchFamily="34" charset="0"/>
                <a:ea typeface="Calibri" panose="020F0502020204030204" pitchFamily="34" charset="0"/>
                <a:cs typeface="Times New Roman" panose="02020603050405020304" pitchFamily="18" charset="0"/>
              </a:rPr>
              <a:t>S</a:t>
            </a:r>
            <a:r>
              <a:rPr lang="en-US" sz="1400" i="1" dirty="0">
                <a:effectLst/>
                <a:latin typeface="Calibri" panose="020F0502020204030204" pitchFamily="34" charset="0"/>
                <a:ea typeface="Calibri" panose="020F0502020204030204" pitchFamily="34" charset="0"/>
                <a:cs typeface="Times New Roman" panose="02020603050405020304" pitchFamily="18" charset="0"/>
              </a:rPr>
              <a:t>ome government and other property values do not get pulled in from the statewide assessment database, resulting in a lower value of at-risk structures.</a:t>
            </a:r>
          </a:p>
          <a:p>
            <a:pPr marL="1428750" lvl="2" indent="-514350">
              <a:lnSpc>
                <a:spcPct val="150000"/>
              </a:lnSpc>
              <a:buFont typeface="+mj-lt"/>
              <a:buAutoNum type="romanUcPeriod"/>
            </a:pPr>
            <a:r>
              <a:rPr lang="en-US" sz="1400" i="1" dirty="0">
                <a:effectLst/>
                <a:latin typeface="Calibri" panose="020F0502020204030204" pitchFamily="34" charset="0"/>
                <a:ea typeface="Calibri" panose="020F0502020204030204" pitchFamily="34" charset="0"/>
                <a:cs typeface="Times New Roman" panose="02020603050405020304" pitchFamily="18" charset="0"/>
              </a:rPr>
              <a:t>This study is NOT intended for regulatory use and is NOT the final authoritative source of all landslide risk data in the community</a:t>
            </a:r>
            <a:endParaRPr lang="en-US" sz="1400" i="1" dirty="0">
              <a:latin typeface="Calibri" panose="020F0502020204030204" pitchFamily="34" charset="0"/>
              <a:ea typeface="Calibri" panose="020F0502020204030204" pitchFamily="34" charset="0"/>
              <a:cs typeface="Times New Roman" panose="02020603050405020304" pitchFamily="18" charset="0"/>
            </a:endParaRPr>
          </a:p>
          <a:p>
            <a:pPr marL="1428750" lvl="2" indent="-514350">
              <a:lnSpc>
                <a:spcPct val="150000"/>
              </a:lnSpc>
              <a:buFont typeface="+mj-lt"/>
              <a:buAutoNum type="romanUcPeriod"/>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971550" lvl="1" indent="-514350">
              <a:lnSpc>
                <a:spcPct val="150000"/>
              </a:lnSpc>
              <a:buFont typeface="+mj-lt"/>
              <a:buAutoNum type="arabicPeriod"/>
            </a:pPr>
            <a:endParaRPr lang="en-US" dirty="0"/>
          </a:p>
          <a:p>
            <a:pPr marL="971550" lvl="1" indent="-514350">
              <a:lnSpc>
                <a:spcPct val="100000"/>
              </a:lnSpc>
              <a:buFont typeface="+mj-lt"/>
              <a:buAutoNum type="arabicPeriod"/>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914400" lvl="2" indent="0">
              <a:buNone/>
            </a:pPr>
            <a:endParaRPr lang="en-US" dirty="0"/>
          </a:p>
          <a:p>
            <a:pPr marL="1428750" lvl="2" indent="-514350">
              <a:buFont typeface="+mj-lt"/>
              <a:buAutoNum type="romanUcPeriod"/>
            </a:pPr>
            <a:endParaRPr lang="en-US" dirty="0"/>
          </a:p>
          <a:p>
            <a:pPr marL="1428750" lvl="2" indent="-514350">
              <a:buFont typeface="+mj-lt"/>
              <a:buAutoNum type="romanUcPeriod"/>
            </a:pPr>
            <a:endParaRPr lang="en-US" dirty="0"/>
          </a:p>
          <a:p>
            <a:pPr marL="971550" lvl="1" indent="-514350">
              <a:buFont typeface="+mj-lt"/>
              <a:buAutoNum type="arabicPeriod"/>
            </a:pPr>
            <a:endParaRPr lang="en-US" dirty="0"/>
          </a:p>
        </p:txBody>
      </p:sp>
    </p:spTree>
    <p:extLst>
      <p:ext uri="{BB962C8B-B14F-4D97-AF65-F5344CB8AC3E}">
        <p14:creationId xmlns:p14="http://schemas.microsoft.com/office/powerpoint/2010/main" val="10128511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51B4D47C-E8FD-4B24-83A3-E3AA9654E45B}"/>
              </a:ext>
            </a:extLst>
          </p:cNvPr>
          <p:cNvSpPr txBox="1">
            <a:spLocks/>
          </p:cNvSpPr>
          <p:nvPr/>
        </p:nvSpPr>
        <p:spPr>
          <a:xfrm>
            <a:off x="0" y="0"/>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Landslide </a:t>
            </a:r>
            <a:r>
              <a:rPr lang="en-US">
                <a:solidFill>
                  <a:schemeClr val="bg1"/>
                </a:solidFill>
                <a:latin typeface="Arial" panose="020B0604020202020204" pitchFamily="34" charset="0"/>
                <a:cs typeface="Arial" panose="020B0604020202020204" pitchFamily="34" charset="0"/>
              </a:rPr>
              <a:t>Risk Assessment Results</a:t>
            </a:r>
            <a:endPar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Content Placeholder 3"/>
          <p:cNvSpPr>
            <a:spLocks noGrp="1"/>
          </p:cNvSpPr>
          <p:nvPr>
            <p:ph idx="1"/>
          </p:nvPr>
        </p:nvSpPr>
        <p:spPr>
          <a:xfrm>
            <a:off x="51619" y="840657"/>
            <a:ext cx="9011265" cy="5832987"/>
          </a:xfrm>
        </p:spPr>
        <p:txBody>
          <a:bodyPr>
            <a:normAutofit/>
          </a:bodyPr>
          <a:lstStyle/>
          <a:p>
            <a:pPr marL="0" indent="0" algn="ctr">
              <a:lnSpc>
                <a:spcPct val="200000"/>
              </a:lnSpc>
              <a:buNone/>
            </a:pPr>
            <a:r>
              <a:rPr lang="en-US" sz="1400" b="1" dirty="0"/>
              <a:t>Essential facilities with High/Medium Risk Landslide Susceptibility</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pPr marL="0" indent="0" algn="ctr">
              <a:lnSpc>
                <a:spcPct val="200000"/>
              </a:lnSpc>
              <a:buNone/>
            </a:pPr>
            <a:endParaRPr lang="en-US" sz="1600" b="1" dirty="0"/>
          </a:p>
          <a:p>
            <a:pPr marL="0" indent="0" algn="ctr">
              <a:lnSpc>
                <a:spcPct val="200000"/>
              </a:lnSpc>
              <a:buNone/>
            </a:pPr>
            <a:endParaRPr lang="en-US" sz="1600" b="1" dirty="0"/>
          </a:p>
          <a:p>
            <a:pPr marL="0" indent="0" algn="ctr">
              <a:lnSpc>
                <a:spcPct val="200000"/>
              </a:lnSpc>
              <a:buNone/>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914400" lvl="2" indent="0">
              <a:buNone/>
            </a:pPr>
            <a:endParaRPr lang="en-US" dirty="0"/>
          </a:p>
          <a:p>
            <a:pPr marL="1428750" lvl="2" indent="-514350">
              <a:buFont typeface="+mj-lt"/>
              <a:buAutoNum type="romanUcPeriod"/>
            </a:pPr>
            <a:endParaRPr lang="en-US" dirty="0"/>
          </a:p>
          <a:p>
            <a:pPr marL="1428750" lvl="2" indent="-514350">
              <a:buFont typeface="+mj-lt"/>
              <a:buAutoNum type="romanUcPeriod"/>
            </a:pPr>
            <a:endParaRPr lang="en-US" dirty="0"/>
          </a:p>
          <a:p>
            <a:pPr marL="971550" lvl="1" indent="-514350">
              <a:buFont typeface="+mj-lt"/>
              <a:buAutoNum type="arabicPeriod"/>
            </a:pPr>
            <a:endParaRPr lang="en-US" dirty="0"/>
          </a:p>
        </p:txBody>
      </p:sp>
      <p:sp>
        <p:nvSpPr>
          <p:cNvPr id="7" name="TextBox 6">
            <a:extLst>
              <a:ext uri="{FF2B5EF4-FFF2-40B4-BE49-F238E27FC236}">
                <a16:creationId xmlns:a16="http://schemas.microsoft.com/office/drawing/2014/main" id="{DE92BBC4-C03A-4C1C-B904-AA59028C1C3D}"/>
              </a:ext>
            </a:extLst>
          </p:cNvPr>
          <p:cNvSpPr txBox="1"/>
          <p:nvPr/>
        </p:nvSpPr>
        <p:spPr>
          <a:xfrm>
            <a:off x="2203885" y="4090878"/>
            <a:ext cx="5324167" cy="307777"/>
          </a:xfrm>
          <a:prstGeom prst="rect">
            <a:avLst/>
          </a:prstGeom>
          <a:noFill/>
        </p:spPr>
        <p:txBody>
          <a:bodyPr wrap="square" rtlCol="0">
            <a:spAutoFit/>
          </a:bodyPr>
          <a:lstStyle/>
          <a:p>
            <a:r>
              <a:rPr lang="en-US" sz="1400" b="1" dirty="0">
                <a:effectLst/>
                <a:latin typeface="Calibri" panose="020F0502020204030204" pitchFamily="34" charset="0"/>
                <a:ea typeface="Calibri" panose="020F0502020204030204" pitchFamily="34" charset="0"/>
                <a:cs typeface="Times New Roman" panose="02020603050405020304" pitchFamily="18" charset="0"/>
              </a:rPr>
              <a:t>Types of essential facilities in High/Medium Risk Areas</a:t>
            </a:r>
            <a:endParaRPr lang="en-US" sz="1400" b="1" dirty="0"/>
          </a:p>
        </p:txBody>
      </p:sp>
      <p:pic>
        <p:nvPicPr>
          <p:cNvPr id="3" name="Picture 2">
            <a:extLst>
              <a:ext uri="{FF2B5EF4-FFF2-40B4-BE49-F238E27FC236}">
                <a16:creationId xmlns:a16="http://schemas.microsoft.com/office/drawing/2014/main" id="{E7193975-C2B8-48E4-B771-1A9A0F79D497}"/>
              </a:ext>
            </a:extLst>
          </p:cNvPr>
          <p:cNvPicPr>
            <a:picLocks noChangeAspect="1"/>
          </p:cNvPicPr>
          <p:nvPr/>
        </p:nvPicPr>
        <p:blipFill>
          <a:blip r:embed="rId2"/>
          <a:stretch>
            <a:fillRect/>
          </a:stretch>
        </p:blipFill>
        <p:spPr>
          <a:xfrm>
            <a:off x="1126254" y="1246083"/>
            <a:ext cx="6581775" cy="2667000"/>
          </a:xfrm>
          <a:prstGeom prst="rect">
            <a:avLst/>
          </a:prstGeom>
        </p:spPr>
      </p:pic>
      <p:pic>
        <p:nvPicPr>
          <p:cNvPr id="9" name="Picture 8">
            <a:extLst>
              <a:ext uri="{FF2B5EF4-FFF2-40B4-BE49-F238E27FC236}">
                <a16:creationId xmlns:a16="http://schemas.microsoft.com/office/drawing/2014/main" id="{5FB69262-713E-4A0B-899C-2B38A0ED40AD}"/>
              </a:ext>
            </a:extLst>
          </p:cNvPr>
          <p:cNvPicPr>
            <a:picLocks noChangeAspect="1"/>
          </p:cNvPicPr>
          <p:nvPr/>
        </p:nvPicPr>
        <p:blipFill>
          <a:blip r:embed="rId3"/>
          <a:stretch>
            <a:fillRect/>
          </a:stretch>
        </p:blipFill>
        <p:spPr>
          <a:xfrm>
            <a:off x="1357849" y="4333778"/>
            <a:ext cx="6118584" cy="2524222"/>
          </a:xfrm>
          <a:prstGeom prst="rect">
            <a:avLst/>
          </a:prstGeom>
        </p:spPr>
      </p:pic>
    </p:spTree>
    <p:extLst>
      <p:ext uri="{BB962C8B-B14F-4D97-AF65-F5344CB8AC3E}">
        <p14:creationId xmlns:p14="http://schemas.microsoft.com/office/powerpoint/2010/main" val="30636318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51B4D47C-E8FD-4B24-83A3-E3AA9654E45B}"/>
              </a:ext>
            </a:extLst>
          </p:cNvPr>
          <p:cNvSpPr txBox="1">
            <a:spLocks/>
          </p:cNvSpPr>
          <p:nvPr/>
        </p:nvSpPr>
        <p:spPr>
          <a:xfrm>
            <a:off x="0" y="0"/>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Landslide </a:t>
            </a:r>
            <a:r>
              <a:rPr lang="en-US">
                <a:solidFill>
                  <a:schemeClr val="bg1"/>
                </a:solidFill>
                <a:latin typeface="Arial" panose="020B0604020202020204" pitchFamily="34" charset="0"/>
                <a:cs typeface="Arial" panose="020B0604020202020204" pitchFamily="34" charset="0"/>
              </a:rPr>
              <a:t>Risk Assessment Results</a:t>
            </a:r>
            <a:endPar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Content Placeholder 3"/>
          <p:cNvSpPr>
            <a:spLocks noGrp="1"/>
          </p:cNvSpPr>
          <p:nvPr>
            <p:ph idx="1"/>
          </p:nvPr>
        </p:nvSpPr>
        <p:spPr>
          <a:xfrm>
            <a:off x="51619" y="840657"/>
            <a:ext cx="9011265" cy="6017343"/>
          </a:xfrm>
        </p:spPr>
        <p:txBody>
          <a:bodyPr>
            <a:normAutofit/>
          </a:bodyPr>
          <a:lstStyle/>
          <a:p>
            <a:pPr marL="0" indent="0" algn="ctr">
              <a:lnSpc>
                <a:spcPct val="200000"/>
              </a:lnSpc>
              <a:buNone/>
            </a:pPr>
            <a:r>
              <a:rPr lang="en-US" sz="1600" b="1" dirty="0">
                <a:effectLst/>
                <a:latin typeface="Calibri" panose="020F0502020204030204" pitchFamily="34" charset="0"/>
                <a:ea typeface="Calibri" panose="020F0502020204030204" pitchFamily="34" charset="0"/>
                <a:cs typeface="Times New Roman" panose="02020603050405020304" pitchFamily="18" charset="0"/>
              </a:rPr>
              <a:t>Essential facilities located in High/Medium Landslide Susceptibility Areas</a:t>
            </a:r>
            <a:endParaRPr lang="en-US" sz="1600" b="1" dirty="0"/>
          </a:p>
        </p:txBody>
      </p:sp>
      <p:pic>
        <p:nvPicPr>
          <p:cNvPr id="5" name="Picture 4">
            <a:extLst>
              <a:ext uri="{FF2B5EF4-FFF2-40B4-BE49-F238E27FC236}">
                <a16:creationId xmlns:a16="http://schemas.microsoft.com/office/drawing/2014/main" id="{697117CC-A0D6-4B91-BA92-FDBB9EA46249}"/>
              </a:ext>
            </a:extLst>
          </p:cNvPr>
          <p:cNvPicPr>
            <a:picLocks noChangeAspect="1"/>
          </p:cNvPicPr>
          <p:nvPr/>
        </p:nvPicPr>
        <p:blipFill>
          <a:blip r:embed="rId2"/>
          <a:stretch>
            <a:fillRect/>
          </a:stretch>
        </p:blipFill>
        <p:spPr>
          <a:xfrm>
            <a:off x="2300990" y="1335183"/>
            <a:ext cx="4164616" cy="5402895"/>
          </a:xfrm>
          <a:prstGeom prst="rect">
            <a:avLst/>
          </a:prstGeom>
        </p:spPr>
      </p:pic>
    </p:spTree>
    <p:extLst>
      <p:ext uri="{BB962C8B-B14F-4D97-AF65-F5344CB8AC3E}">
        <p14:creationId xmlns:p14="http://schemas.microsoft.com/office/powerpoint/2010/main" val="24064783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51B4D47C-E8FD-4B24-83A3-E3AA9654E45B}"/>
              </a:ext>
            </a:extLst>
          </p:cNvPr>
          <p:cNvSpPr txBox="1">
            <a:spLocks/>
          </p:cNvSpPr>
          <p:nvPr/>
        </p:nvSpPr>
        <p:spPr>
          <a:xfrm>
            <a:off x="0" y="0"/>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Landslide </a:t>
            </a:r>
            <a:r>
              <a:rPr lang="en-US">
                <a:solidFill>
                  <a:schemeClr val="bg1"/>
                </a:solidFill>
                <a:latin typeface="Arial" panose="020B0604020202020204" pitchFamily="34" charset="0"/>
                <a:cs typeface="Arial" panose="020B0604020202020204" pitchFamily="34" charset="0"/>
              </a:rPr>
              <a:t>Risk Assessment Results</a:t>
            </a:r>
            <a:endPar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Content Placeholder 3"/>
          <p:cNvSpPr>
            <a:spLocks noGrp="1"/>
          </p:cNvSpPr>
          <p:nvPr>
            <p:ph idx="1"/>
          </p:nvPr>
        </p:nvSpPr>
        <p:spPr>
          <a:xfrm>
            <a:off x="51619" y="840657"/>
            <a:ext cx="9011265" cy="6017343"/>
          </a:xfrm>
        </p:spPr>
        <p:txBody>
          <a:bodyPr>
            <a:normAutofit/>
          </a:bodyPr>
          <a:lstStyle/>
          <a:p>
            <a:pPr marL="0" indent="0" algn="ctr">
              <a:lnSpc>
                <a:spcPct val="200000"/>
              </a:lnSpc>
              <a:buNone/>
            </a:pPr>
            <a:r>
              <a:rPr lang="en-US" sz="1600" b="1" dirty="0"/>
              <a:t>Iaeger Volunteer Fire Department. McDowell County</a:t>
            </a:r>
            <a:endParaRPr lang="en-US" sz="1600" b="1" dirty="0">
              <a:ea typeface="Calibri" panose="020F0502020204030204" pitchFamily="34" charset="0"/>
              <a:cs typeface="Times New Roman" panose="02020603050405020304" pitchFamily="18" charset="0"/>
            </a:endParaRPr>
          </a:p>
          <a:p>
            <a:pPr marL="0" indent="0" algn="ctr">
              <a:lnSpc>
                <a:spcPct val="200000"/>
              </a:lnSpc>
              <a:buNone/>
            </a:pPr>
            <a:endParaRPr lang="en-US" sz="1600" b="1" dirty="0"/>
          </a:p>
        </p:txBody>
      </p:sp>
      <p:sp>
        <p:nvSpPr>
          <p:cNvPr id="6" name="TextBox 5">
            <a:extLst>
              <a:ext uri="{FF2B5EF4-FFF2-40B4-BE49-F238E27FC236}">
                <a16:creationId xmlns:a16="http://schemas.microsoft.com/office/drawing/2014/main" id="{19D82677-46B1-4248-83F6-04012E2042DE}"/>
              </a:ext>
            </a:extLst>
          </p:cNvPr>
          <p:cNvSpPr txBox="1"/>
          <p:nvPr/>
        </p:nvSpPr>
        <p:spPr>
          <a:xfrm>
            <a:off x="2013154" y="4810122"/>
            <a:ext cx="1998407" cy="369332"/>
          </a:xfrm>
          <a:prstGeom prst="rect">
            <a:avLst/>
          </a:prstGeom>
          <a:noFill/>
        </p:spPr>
        <p:txBody>
          <a:bodyPr wrap="square" rtlCol="0">
            <a:spAutoFit/>
          </a:bodyPr>
          <a:lstStyle/>
          <a:p>
            <a:r>
              <a:rPr lang="en-US" dirty="0">
                <a:hlinkClick r:id="rId2"/>
              </a:rPr>
              <a:t>WV Flood Tool</a:t>
            </a:r>
            <a:endParaRPr lang="en-US" dirty="0"/>
          </a:p>
        </p:txBody>
      </p:sp>
      <p:sp>
        <p:nvSpPr>
          <p:cNvPr id="10" name="TextBox 9">
            <a:extLst>
              <a:ext uri="{FF2B5EF4-FFF2-40B4-BE49-F238E27FC236}">
                <a16:creationId xmlns:a16="http://schemas.microsoft.com/office/drawing/2014/main" id="{EC653949-BE80-47A8-A655-A9895A37E4AC}"/>
              </a:ext>
            </a:extLst>
          </p:cNvPr>
          <p:cNvSpPr txBox="1"/>
          <p:nvPr/>
        </p:nvSpPr>
        <p:spPr>
          <a:xfrm>
            <a:off x="4643283" y="4810122"/>
            <a:ext cx="1998407" cy="369332"/>
          </a:xfrm>
          <a:prstGeom prst="rect">
            <a:avLst/>
          </a:prstGeom>
          <a:noFill/>
        </p:spPr>
        <p:txBody>
          <a:bodyPr wrap="square" rtlCol="0">
            <a:spAutoFit/>
          </a:bodyPr>
          <a:lstStyle/>
          <a:p>
            <a:r>
              <a:rPr lang="en-US" dirty="0">
                <a:hlinkClick r:id="rId3"/>
              </a:rPr>
              <a:t>WV Landslide Tool</a:t>
            </a:r>
            <a:endParaRPr lang="en-US" dirty="0"/>
          </a:p>
        </p:txBody>
      </p:sp>
      <p:pic>
        <p:nvPicPr>
          <p:cNvPr id="3" name="Picture 2">
            <a:extLst>
              <a:ext uri="{FF2B5EF4-FFF2-40B4-BE49-F238E27FC236}">
                <a16:creationId xmlns:a16="http://schemas.microsoft.com/office/drawing/2014/main" id="{B637DFD3-2813-4414-A995-7DC547CCEBC6}"/>
              </a:ext>
            </a:extLst>
          </p:cNvPr>
          <p:cNvPicPr>
            <a:picLocks noChangeAspect="1"/>
          </p:cNvPicPr>
          <p:nvPr/>
        </p:nvPicPr>
        <p:blipFill>
          <a:blip r:embed="rId4"/>
          <a:stretch>
            <a:fillRect/>
          </a:stretch>
        </p:blipFill>
        <p:spPr>
          <a:xfrm>
            <a:off x="1091380" y="1431773"/>
            <a:ext cx="6961239" cy="3106177"/>
          </a:xfrm>
          <a:prstGeom prst="rect">
            <a:avLst/>
          </a:prstGeom>
          <a:ln w="19050">
            <a:solidFill>
              <a:schemeClr val="tx2">
                <a:lumMod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875840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51B4D47C-E8FD-4B24-83A3-E3AA9654E45B}"/>
              </a:ext>
            </a:extLst>
          </p:cNvPr>
          <p:cNvSpPr txBox="1">
            <a:spLocks/>
          </p:cNvSpPr>
          <p:nvPr/>
        </p:nvSpPr>
        <p:spPr>
          <a:xfrm>
            <a:off x="0" y="0"/>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Landslide </a:t>
            </a:r>
            <a:r>
              <a:rPr lang="en-US">
                <a:solidFill>
                  <a:schemeClr val="bg1"/>
                </a:solidFill>
                <a:latin typeface="Arial" panose="020B0604020202020204" pitchFamily="34" charset="0"/>
                <a:cs typeface="Arial" panose="020B0604020202020204" pitchFamily="34" charset="0"/>
              </a:rPr>
              <a:t>Risk Assessment Results</a:t>
            </a:r>
            <a:endPar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Content Placeholder 3"/>
          <p:cNvSpPr>
            <a:spLocks noGrp="1"/>
          </p:cNvSpPr>
          <p:nvPr>
            <p:ph idx="1"/>
          </p:nvPr>
        </p:nvSpPr>
        <p:spPr>
          <a:xfrm>
            <a:off x="51619" y="840657"/>
            <a:ext cx="9011265" cy="6017343"/>
          </a:xfrm>
        </p:spPr>
        <p:txBody>
          <a:bodyPr>
            <a:normAutofit/>
          </a:bodyPr>
          <a:lstStyle/>
          <a:p>
            <a:pPr marL="0" indent="0" algn="ctr">
              <a:lnSpc>
                <a:spcPct val="200000"/>
              </a:lnSpc>
              <a:buNone/>
            </a:pPr>
            <a:r>
              <a:rPr lang="en-US" sz="1600" b="1" dirty="0"/>
              <a:t>AMFM Nursing &amp; Rehab Centers, Taylor County</a:t>
            </a:r>
            <a:endParaRPr lang="en-US" sz="1600" b="1" dirty="0">
              <a:ea typeface="Calibri" panose="020F0502020204030204" pitchFamily="34" charset="0"/>
              <a:cs typeface="Times New Roman" panose="02020603050405020304" pitchFamily="18" charset="0"/>
            </a:endParaRPr>
          </a:p>
          <a:p>
            <a:pPr marL="0" indent="0" algn="ctr">
              <a:lnSpc>
                <a:spcPct val="200000"/>
              </a:lnSpc>
              <a:buNone/>
            </a:pPr>
            <a:endParaRPr lang="en-US" sz="1600" b="1" dirty="0"/>
          </a:p>
        </p:txBody>
      </p:sp>
      <p:sp>
        <p:nvSpPr>
          <p:cNvPr id="6" name="TextBox 5">
            <a:extLst>
              <a:ext uri="{FF2B5EF4-FFF2-40B4-BE49-F238E27FC236}">
                <a16:creationId xmlns:a16="http://schemas.microsoft.com/office/drawing/2014/main" id="{19D82677-46B1-4248-83F6-04012E2042DE}"/>
              </a:ext>
            </a:extLst>
          </p:cNvPr>
          <p:cNvSpPr txBox="1"/>
          <p:nvPr/>
        </p:nvSpPr>
        <p:spPr>
          <a:xfrm>
            <a:off x="2013154" y="4810122"/>
            <a:ext cx="1998407" cy="369332"/>
          </a:xfrm>
          <a:prstGeom prst="rect">
            <a:avLst/>
          </a:prstGeom>
          <a:noFill/>
        </p:spPr>
        <p:txBody>
          <a:bodyPr wrap="square" rtlCol="0">
            <a:spAutoFit/>
          </a:bodyPr>
          <a:lstStyle/>
          <a:p>
            <a:r>
              <a:rPr lang="en-US" dirty="0">
                <a:hlinkClick r:id="rId2"/>
              </a:rPr>
              <a:t>WV Flood Tool</a:t>
            </a:r>
            <a:endParaRPr lang="en-US" dirty="0"/>
          </a:p>
        </p:txBody>
      </p:sp>
      <p:sp>
        <p:nvSpPr>
          <p:cNvPr id="10" name="TextBox 9">
            <a:extLst>
              <a:ext uri="{FF2B5EF4-FFF2-40B4-BE49-F238E27FC236}">
                <a16:creationId xmlns:a16="http://schemas.microsoft.com/office/drawing/2014/main" id="{EC653949-BE80-47A8-A655-A9895A37E4AC}"/>
              </a:ext>
            </a:extLst>
          </p:cNvPr>
          <p:cNvSpPr txBox="1"/>
          <p:nvPr/>
        </p:nvSpPr>
        <p:spPr>
          <a:xfrm>
            <a:off x="4643283" y="4810122"/>
            <a:ext cx="1998407" cy="369332"/>
          </a:xfrm>
          <a:prstGeom prst="rect">
            <a:avLst/>
          </a:prstGeom>
          <a:noFill/>
        </p:spPr>
        <p:txBody>
          <a:bodyPr wrap="square" rtlCol="0">
            <a:spAutoFit/>
          </a:bodyPr>
          <a:lstStyle/>
          <a:p>
            <a:r>
              <a:rPr lang="en-US" dirty="0">
                <a:hlinkClick r:id="rId3"/>
              </a:rPr>
              <a:t>WV Landslide Tool</a:t>
            </a:r>
            <a:endParaRPr lang="en-US" dirty="0"/>
          </a:p>
        </p:txBody>
      </p:sp>
      <p:pic>
        <p:nvPicPr>
          <p:cNvPr id="5" name="Picture 4">
            <a:extLst>
              <a:ext uri="{FF2B5EF4-FFF2-40B4-BE49-F238E27FC236}">
                <a16:creationId xmlns:a16="http://schemas.microsoft.com/office/drawing/2014/main" id="{637421DD-EF69-4E34-913A-DEA1FC05EE19}"/>
              </a:ext>
            </a:extLst>
          </p:cNvPr>
          <p:cNvPicPr>
            <a:picLocks noChangeAspect="1"/>
          </p:cNvPicPr>
          <p:nvPr/>
        </p:nvPicPr>
        <p:blipFill>
          <a:blip r:embed="rId4"/>
          <a:stretch>
            <a:fillRect/>
          </a:stretch>
        </p:blipFill>
        <p:spPr>
          <a:xfrm>
            <a:off x="1161435" y="1317784"/>
            <a:ext cx="6791632" cy="3492338"/>
          </a:xfrm>
          <a:prstGeom prst="rect">
            <a:avLst/>
          </a:prstGeom>
          <a:ln>
            <a:solidFill>
              <a:schemeClr val="accent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419464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51B4D47C-E8FD-4B24-83A3-E3AA9654E45B}"/>
              </a:ext>
            </a:extLst>
          </p:cNvPr>
          <p:cNvSpPr txBox="1">
            <a:spLocks/>
          </p:cNvSpPr>
          <p:nvPr/>
        </p:nvSpPr>
        <p:spPr>
          <a:xfrm>
            <a:off x="0" y="0"/>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Landslide </a:t>
            </a:r>
            <a:r>
              <a:rPr lang="en-US">
                <a:solidFill>
                  <a:schemeClr val="bg1"/>
                </a:solidFill>
                <a:latin typeface="Arial" panose="020B0604020202020204" pitchFamily="34" charset="0"/>
                <a:cs typeface="Arial" panose="020B0604020202020204" pitchFamily="34" charset="0"/>
              </a:rPr>
              <a:t>Risk Assessment Results</a:t>
            </a:r>
            <a:endPar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Content Placeholder 3"/>
          <p:cNvSpPr>
            <a:spLocks noGrp="1"/>
          </p:cNvSpPr>
          <p:nvPr>
            <p:ph idx="1"/>
          </p:nvPr>
        </p:nvSpPr>
        <p:spPr>
          <a:xfrm>
            <a:off x="715736" y="840658"/>
            <a:ext cx="7886700" cy="5525308"/>
          </a:xfrm>
        </p:spPr>
        <p:txBody>
          <a:bodyPr>
            <a:normAutofit/>
          </a:bodyPr>
          <a:lstStyle/>
          <a:p>
            <a:pPr marL="0" indent="0" algn="ctr">
              <a:lnSpc>
                <a:spcPct val="200000"/>
              </a:lnSpc>
              <a:buNone/>
            </a:pPr>
            <a:r>
              <a:rPr lang="en-US" b="1" dirty="0"/>
              <a:t>Total Area Risk Analysis</a:t>
            </a:r>
          </a:p>
          <a:p>
            <a:pPr marL="971550" lvl="1" indent="-514350">
              <a:lnSpc>
                <a:spcPct val="150000"/>
              </a:lnSpc>
              <a:buFont typeface="+mj-lt"/>
              <a:buAutoNum type="arabicPeriod"/>
            </a:pPr>
            <a:r>
              <a:rPr lang="en-US" sz="2400" dirty="0">
                <a:effectLst/>
                <a:latin typeface="Calibri" panose="020F0502020204030204" pitchFamily="34" charset="0"/>
                <a:ea typeface="Calibri" panose="020F0502020204030204" pitchFamily="34" charset="0"/>
                <a:cs typeface="Microsoft New Tai Lue" panose="020B0502040204020203" pitchFamily="34" charset="0"/>
              </a:rPr>
              <a:t>Total area risk analysis assesses the total area of land classified as high/medium risk of landslide susceptibility in West Virginia</a:t>
            </a:r>
          </a:p>
          <a:p>
            <a:pPr marL="971550" lvl="1" indent="-514350">
              <a:lnSpc>
                <a:spcPct val="150000"/>
              </a:lnSpc>
              <a:buFont typeface="+mj-lt"/>
              <a:buAutoNum type="arabicPeriod"/>
            </a:pPr>
            <a:r>
              <a:rPr lang="en-US" i="1" dirty="0">
                <a:latin typeface="Calibri" panose="020F0502020204030204" pitchFamily="34" charset="0"/>
                <a:ea typeface="Calibri" panose="020F0502020204030204" pitchFamily="34" charset="0"/>
                <a:cs typeface="Times New Roman" panose="02020603050405020304" pitchFamily="18" charset="0"/>
              </a:rPr>
              <a:t>L</a:t>
            </a:r>
            <a:r>
              <a:rPr lang="en-US" i="1" dirty="0">
                <a:effectLst/>
                <a:latin typeface="Calibri" panose="020F0502020204030204" pitchFamily="34" charset="0"/>
                <a:ea typeface="Calibri" panose="020F0502020204030204" pitchFamily="34" charset="0"/>
                <a:cs typeface="Times New Roman" panose="02020603050405020304" pitchFamily="18" charset="0"/>
              </a:rPr>
              <a:t>imitations</a:t>
            </a:r>
          </a:p>
          <a:p>
            <a:pPr marL="1428750" lvl="2" indent="-514350">
              <a:lnSpc>
                <a:spcPct val="150000"/>
              </a:lnSpc>
              <a:buFont typeface="+mj-lt"/>
              <a:buAutoNum type="romanUcPeriod"/>
            </a:pPr>
            <a:r>
              <a:rPr lang="en-US" sz="1400" i="1" dirty="0">
                <a:effectLst/>
                <a:latin typeface="Calibri" panose="020F0502020204030204" pitchFamily="34" charset="0"/>
                <a:ea typeface="Calibri" panose="020F0502020204030204" pitchFamily="34" charset="0"/>
                <a:cs typeface="Times New Roman" panose="02020603050405020304" pitchFamily="18" charset="0"/>
              </a:rPr>
              <a:t> </a:t>
            </a:r>
            <a:r>
              <a:rPr lang="en-US" sz="1400" i="1" dirty="0">
                <a:latin typeface="Calibri" panose="020F0502020204030204" pitchFamily="34" charset="0"/>
                <a:ea typeface="Calibri" panose="020F0502020204030204" pitchFamily="34" charset="0"/>
                <a:cs typeface="Times New Roman" panose="02020603050405020304" pitchFamily="18" charset="0"/>
              </a:rPr>
              <a:t>This study is not intended for site-specific analysis or remediation measures and is only suitable for planning-level analysis</a:t>
            </a:r>
          </a:p>
          <a:p>
            <a:pPr marL="1428750" lvl="2" indent="-514350">
              <a:lnSpc>
                <a:spcPct val="150000"/>
              </a:lnSpc>
              <a:buFont typeface="+mj-lt"/>
              <a:buAutoNum type="romanUcPeriod"/>
            </a:pPr>
            <a:r>
              <a:rPr lang="en-US" sz="1400" i="1" dirty="0">
                <a:effectLst/>
                <a:latin typeface="Calibri" panose="020F0502020204030204" pitchFamily="34" charset="0"/>
                <a:ea typeface="Calibri" panose="020F0502020204030204" pitchFamily="34" charset="0"/>
                <a:cs typeface="Times New Roman" panose="02020603050405020304" pitchFamily="18" charset="0"/>
              </a:rPr>
              <a:t>This study is NOT intended for regulatory use and is NOT the final authoritative source of all landslide risk data in the community</a:t>
            </a:r>
            <a:endParaRPr lang="en-US" sz="1400" i="1" dirty="0">
              <a:latin typeface="Calibri" panose="020F0502020204030204" pitchFamily="34" charset="0"/>
              <a:ea typeface="Calibri" panose="020F0502020204030204" pitchFamily="34" charset="0"/>
              <a:cs typeface="Times New Roman" panose="02020603050405020304" pitchFamily="18" charset="0"/>
            </a:endParaRPr>
          </a:p>
          <a:p>
            <a:pPr marL="971550" lvl="1" indent="-514350">
              <a:lnSpc>
                <a:spcPct val="150000"/>
              </a:lnSpc>
              <a:buFont typeface="+mj-lt"/>
              <a:buAutoNum type="arabicPeriod"/>
            </a:pPr>
            <a:endParaRPr lang="en-US" dirty="0"/>
          </a:p>
          <a:p>
            <a:pPr marL="971550" lvl="1" indent="-514350">
              <a:lnSpc>
                <a:spcPct val="100000"/>
              </a:lnSpc>
              <a:buFont typeface="+mj-lt"/>
              <a:buAutoNum type="arabicPeriod"/>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914400" lvl="2" indent="0">
              <a:buNone/>
            </a:pPr>
            <a:endParaRPr lang="en-US" dirty="0"/>
          </a:p>
          <a:p>
            <a:pPr marL="1428750" lvl="2" indent="-514350">
              <a:buFont typeface="+mj-lt"/>
              <a:buAutoNum type="romanUcPeriod"/>
            </a:pPr>
            <a:endParaRPr lang="en-US" dirty="0"/>
          </a:p>
          <a:p>
            <a:pPr marL="1428750" lvl="2" indent="-514350">
              <a:buFont typeface="+mj-lt"/>
              <a:buAutoNum type="romanUcPeriod"/>
            </a:pPr>
            <a:endParaRPr lang="en-US" dirty="0"/>
          </a:p>
          <a:p>
            <a:pPr marL="971550" lvl="1" indent="-514350">
              <a:buFont typeface="+mj-lt"/>
              <a:buAutoNum type="arabicPeriod"/>
            </a:pPr>
            <a:endParaRPr lang="en-US" dirty="0"/>
          </a:p>
        </p:txBody>
      </p:sp>
    </p:spTree>
    <p:extLst>
      <p:ext uri="{BB962C8B-B14F-4D97-AF65-F5344CB8AC3E}">
        <p14:creationId xmlns:p14="http://schemas.microsoft.com/office/powerpoint/2010/main" val="17430415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51B4D47C-E8FD-4B24-83A3-E3AA9654E45B}"/>
              </a:ext>
            </a:extLst>
          </p:cNvPr>
          <p:cNvSpPr txBox="1">
            <a:spLocks/>
          </p:cNvSpPr>
          <p:nvPr/>
        </p:nvSpPr>
        <p:spPr>
          <a:xfrm>
            <a:off x="0" y="0"/>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Landslide Incident Inventory</a:t>
            </a:r>
          </a:p>
        </p:txBody>
      </p:sp>
      <p:sp>
        <p:nvSpPr>
          <p:cNvPr id="4" name="Content Placeholder 3"/>
          <p:cNvSpPr>
            <a:spLocks noGrp="1"/>
          </p:cNvSpPr>
          <p:nvPr>
            <p:ph idx="1"/>
          </p:nvPr>
        </p:nvSpPr>
        <p:spPr>
          <a:xfrm>
            <a:off x="715736" y="984068"/>
            <a:ext cx="7886700" cy="5381898"/>
          </a:xfrm>
        </p:spPr>
        <p:txBody>
          <a:bodyPr>
            <a:normAutofit/>
          </a:bodyPr>
          <a:lstStyle/>
          <a:p>
            <a:pPr marL="0" indent="0" algn="ctr">
              <a:lnSpc>
                <a:spcPct val="200000"/>
              </a:lnSpc>
              <a:buNone/>
            </a:pPr>
            <a:r>
              <a:rPr lang="en-US" b="1" dirty="0"/>
              <a:t>Key Takeaways</a:t>
            </a:r>
          </a:p>
          <a:p>
            <a:pPr marL="971550" lvl="1" indent="-514350">
              <a:buFont typeface="+mj-lt"/>
              <a:buAutoNum type="arabicPeriod"/>
            </a:pPr>
            <a:r>
              <a:rPr lang="en-US" dirty="0"/>
              <a:t>159,247 landslide features inventoried</a:t>
            </a:r>
          </a:p>
          <a:p>
            <a:pPr marL="1428750" lvl="2" indent="-514350">
              <a:buFont typeface="+mj-lt"/>
              <a:buAutoNum type="romanUcPeriod"/>
            </a:pPr>
            <a:r>
              <a:rPr lang="en-US" dirty="0"/>
              <a:t>66,151 landslide initiation points mapped using high resolution (1- or 2-m) LiDAR. </a:t>
            </a:r>
          </a:p>
          <a:p>
            <a:pPr marL="1428750" lvl="2" indent="-514350">
              <a:buFont typeface="+mj-lt"/>
              <a:buAutoNum type="romanUcPeriod"/>
            </a:pPr>
            <a:r>
              <a:rPr lang="en-US" dirty="0"/>
              <a:t>46,330 landslide polygons digitized based on </a:t>
            </a:r>
            <a:r>
              <a:rPr lang="en-US" dirty="0">
                <a:hlinkClick r:id="rId2"/>
              </a:rPr>
              <a:t>WV Geological and Economic Survey 1976 study</a:t>
            </a:r>
            <a:r>
              <a:rPr lang="en-US" dirty="0"/>
              <a:t>. </a:t>
            </a:r>
          </a:p>
          <a:p>
            <a:pPr marL="1428750" lvl="2" indent="-514350">
              <a:buFont typeface="+mj-lt"/>
              <a:buAutoNum type="romanUcPeriod"/>
            </a:pPr>
            <a:r>
              <a:rPr lang="en-US" dirty="0"/>
              <a:t>41,307 landslide polygons digitized based on a USGS 1975-1985 study.</a:t>
            </a:r>
          </a:p>
          <a:p>
            <a:pPr marL="971550" lvl="1" indent="-514350">
              <a:lnSpc>
                <a:spcPct val="150000"/>
              </a:lnSpc>
              <a:buFont typeface="+mj-lt"/>
              <a:buAutoNum type="arabicPeriod"/>
            </a:pPr>
            <a:r>
              <a:rPr lang="en-US" dirty="0"/>
              <a:t>Most common landslide - Slides and slumps 	</a:t>
            </a:r>
          </a:p>
          <a:p>
            <a:pPr marL="971550" lvl="1" indent="-514350">
              <a:buFont typeface="+mj-lt"/>
              <a:buAutoNum type="arabicPeriod"/>
            </a:pPr>
            <a:r>
              <a:rPr lang="en-US" dirty="0"/>
              <a:t>Future work - Landslide mapping in areas where LiDAR coverage was incomplete; LiDAR for these areas delivered by FEMA in December 2021.</a:t>
            </a:r>
          </a:p>
          <a:p>
            <a:pPr marL="914400" lvl="2" indent="0">
              <a:buNone/>
            </a:pPr>
            <a:endParaRPr lang="en-US" dirty="0"/>
          </a:p>
          <a:p>
            <a:pPr marL="1428750" lvl="2" indent="-514350">
              <a:buFont typeface="+mj-lt"/>
              <a:buAutoNum type="romanUcPeriod"/>
            </a:pPr>
            <a:endParaRPr lang="en-US" dirty="0"/>
          </a:p>
          <a:p>
            <a:pPr marL="1428750" lvl="2" indent="-514350">
              <a:buFont typeface="+mj-lt"/>
              <a:buAutoNum type="romanUcPeriod"/>
            </a:pPr>
            <a:endParaRPr lang="en-US" dirty="0"/>
          </a:p>
          <a:p>
            <a:pPr marL="971550" lvl="1" indent="-514350">
              <a:buFont typeface="+mj-lt"/>
              <a:buAutoNum type="arabicPeriod"/>
            </a:pPr>
            <a:endParaRPr lang="en-US" dirty="0"/>
          </a:p>
        </p:txBody>
      </p:sp>
    </p:spTree>
    <p:extLst>
      <p:ext uri="{BB962C8B-B14F-4D97-AF65-F5344CB8AC3E}">
        <p14:creationId xmlns:p14="http://schemas.microsoft.com/office/powerpoint/2010/main" val="13420140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51B4D47C-E8FD-4B24-83A3-E3AA9654E45B}"/>
              </a:ext>
            </a:extLst>
          </p:cNvPr>
          <p:cNvSpPr txBox="1">
            <a:spLocks/>
          </p:cNvSpPr>
          <p:nvPr/>
        </p:nvSpPr>
        <p:spPr>
          <a:xfrm>
            <a:off x="0" y="0"/>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Landslide </a:t>
            </a:r>
            <a:r>
              <a:rPr lang="en-US">
                <a:solidFill>
                  <a:schemeClr val="bg1"/>
                </a:solidFill>
                <a:latin typeface="Arial" panose="020B0604020202020204" pitchFamily="34" charset="0"/>
                <a:cs typeface="Arial" panose="020B0604020202020204" pitchFamily="34" charset="0"/>
              </a:rPr>
              <a:t>Risk Assessment Results</a:t>
            </a:r>
            <a:endPar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Content Placeholder 3"/>
          <p:cNvSpPr>
            <a:spLocks noGrp="1"/>
          </p:cNvSpPr>
          <p:nvPr>
            <p:ph idx="1"/>
          </p:nvPr>
        </p:nvSpPr>
        <p:spPr>
          <a:xfrm>
            <a:off x="51619" y="840657"/>
            <a:ext cx="9011265" cy="5832987"/>
          </a:xfrm>
        </p:spPr>
        <p:txBody>
          <a:bodyPr>
            <a:normAutofit/>
          </a:bodyPr>
          <a:lstStyle/>
          <a:p>
            <a:pPr marL="0" indent="0" algn="ctr">
              <a:lnSpc>
                <a:spcPct val="200000"/>
              </a:lnSpc>
              <a:buNone/>
            </a:pPr>
            <a:r>
              <a:rPr lang="en-US" sz="1400" b="1" dirty="0"/>
              <a:t>Total area of land classified as High/Medium Landslide Susceptibility</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ctr">
              <a:lnSpc>
                <a:spcPct val="200000"/>
              </a:lnSpc>
              <a:buNone/>
            </a:pP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pPr marL="0" indent="0" algn="ctr">
              <a:lnSpc>
                <a:spcPct val="200000"/>
              </a:lnSpc>
              <a:buNone/>
            </a:pPr>
            <a:endParaRPr lang="en-US" sz="1600" b="1" dirty="0"/>
          </a:p>
          <a:p>
            <a:pPr marL="0" indent="0" algn="ctr">
              <a:lnSpc>
                <a:spcPct val="200000"/>
              </a:lnSpc>
              <a:buNone/>
            </a:pPr>
            <a:endParaRPr lang="en-US" sz="1600" b="1" dirty="0"/>
          </a:p>
          <a:p>
            <a:pPr marL="0" indent="0" algn="ctr">
              <a:lnSpc>
                <a:spcPct val="200000"/>
              </a:lnSpc>
              <a:buNone/>
            </a:pPr>
            <a:endParaRPr lang="en-US" sz="1600" b="1" dirty="0"/>
          </a:p>
          <a:p>
            <a:pPr marL="0" indent="0" algn="ctr">
              <a:lnSpc>
                <a:spcPct val="200000"/>
              </a:lnSpc>
              <a:buNone/>
            </a:pPr>
            <a:r>
              <a:rPr lang="en-US" sz="1600" b="1" dirty="0"/>
              <a:t>Highest ranked county in each Region by percent of area classified as High/Medium Susceptibility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914400" lvl="2" indent="0">
              <a:buNone/>
            </a:pPr>
            <a:endParaRPr lang="en-US" dirty="0"/>
          </a:p>
          <a:p>
            <a:pPr marL="1428750" lvl="2" indent="-514350">
              <a:buFont typeface="+mj-lt"/>
              <a:buAutoNum type="romanUcPeriod"/>
            </a:pPr>
            <a:endParaRPr lang="en-US" dirty="0"/>
          </a:p>
          <a:p>
            <a:pPr marL="1428750" lvl="2" indent="-514350">
              <a:buFont typeface="+mj-lt"/>
              <a:buAutoNum type="romanUcPeriod"/>
            </a:pPr>
            <a:endParaRPr lang="en-US" dirty="0"/>
          </a:p>
          <a:p>
            <a:pPr marL="971550" lvl="1" indent="-514350">
              <a:buFont typeface="+mj-lt"/>
              <a:buAutoNum type="arabicPeriod"/>
            </a:pPr>
            <a:endParaRPr lang="en-US" dirty="0"/>
          </a:p>
        </p:txBody>
      </p:sp>
      <p:pic>
        <p:nvPicPr>
          <p:cNvPr id="5" name="Picture 4">
            <a:extLst>
              <a:ext uri="{FF2B5EF4-FFF2-40B4-BE49-F238E27FC236}">
                <a16:creationId xmlns:a16="http://schemas.microsoft.com/office/drawing/2014/main" id="{3C2AA38E-59C2-4D5A-8832-6BC299F6D655}"/>
              </a:ext>
            </a:extLst>
          </p:cNvPr>
          <p:cNvPicPr>
            <a:picLocks noChangeAspect="1"/>
          </p:cNvPicPr>
          <p:nvPr/>
        </p:nvPicPr>
        <p:blipFill>
          <a:blip r:embed="rId2"/>
          <a:stretch>
            <a:fillRect/>
          </a:stretch>
        </p:blipFill>
        <p:spPr>
          <a:xfrm>
            <a:off x="2112997" y="1264175"/>
            <a:ext cx="4888505" cy="2492975"/>
          </a:xfrm>
          <a:prstGeom prst="rect">
            <a:avLst/>
          </a:prstGeom>
        </p:spPr>
      </p:pic>
      <p:pic>
        <p:nvPicPr>
          <p:cNvPr id="8" name="Picture 7">
            <a:extLst>
              <a:ext uri="{FF2B5EF4-FFF2-40B4-BE49-F238E27FC236}">
                <a16:creationId xmlns:a16="http://schemas.microsoft.com/office/drawing/2014/main" id="{D61B8BDC-A377-4947-8E6B-2FBA095FA4C0}"/>
              </a:ext>
            </a:extLst>
          </p:cNvPr>
          <p:cNvPicPr>
            <a:picLocks noChangeAspect="1"/>
          </p:cNvPicPr>
          <p:nvPr/>
        </p:nvPicPr>
        <p:blipFill>
          <a:blip r:embed="rId3"/>
          <a:stretch>
            <a:fillRect/>
          </a:stretch>
        </p:blipFill>
        <p:spPr>
          <a:xfrm>
            <a:off x="1909196" y="4602222"/>
            <a:ext cx="5450974" cy="2150521"/>
          </a:xfrm>
          <a:prstGeom prst="rect">
            <a:avLst/>
          </a:prstGeom>
        </p:spPr>
      </p:pic>
    </p:spTree>
    <p:extLst>
      <p:ext uri="{BB962C8B-B14F-4D97-AF65-F5344CB8AC3E}">
        <p14:creationId xmlns:p14="http://schemas.microsoft.com/office/powerpoint/2010/main" val="16729262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6678899-C516-41C5-B27B-7C54BADC5854}"/>
              </a:ext>
            </a:extLst>
          </p:cNvPr>
          <p:cNvPicPr>
            <a:picLocks noChangeAspect="1"/>
          </p:cNvPicPr>
          <p:nvPr/>
        </p:nvPicPr>
        <p:blipFill>
          <a:blip r:embed="rId2"/>
          <a:stretch>
            <a:fillRect/>
          </a:stretch>
        </p:blipFill>
        <p:spPr>
          <a:xfrm>
            <a:off x="4027961" y="3038167"/>
            <a:ext cx="5027549" cy="3468203"/>
          </a:xfrm>
          <a:prstGeom prst="rect">
            <a:avLst/>
          </a:prstGeom>
        </p:spPr>
      </p:pic>
      <p:sp>
        <p:nvSpPr>
          <p:cNvPr id="12" name="Title 1">
            <a:extLst>
              <a:ext uri="{FF2B5EF4-FFF2-40B4-BE49-F238E27FC236}">
                <a16:creationId xmlns:a16="http://schemas.microsoft.com/office/drawing/2014/main" id="{51B4D47C-E8FD-4B24-83A3-E3AA9654E45B}"/>
              </a:ext>
            </a:extLst>
          </p:cNvPr>
          <p:cNvSpPr txBox="1">
            <a:spLocks/>
          </p:cNvSpPr>
          <p:nvPr/>
        </p:nvSpPr>
        <p:spPr>
          <a:xfrm>
            <a:off x="0" y="0"/>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Landslide </a:t>
            </a:r>
            <a:r>
              <a:rPr lang="en-US">
                <a:solidFill>
                  <a:schemeClr val="bg1"/>
                </a:solidFill>
                <a:latin typeface="Arial" panose="020B0604020202020204" pitchFamily="34" charset="0"/>
                <a:cs typeface="Arial" panose="020B0604020202020204" pitchFamily="34" charset="0"/>
              </a:rPr>
              <a:t>Risk Assessment Results</a:t>
            </a:r>
            <a:endPar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Content Placeholder 3"/>
          <p:cNvSpPr>
            <a:spLocks noGrp="1"/>
          </p:cNvSpPr>
          <p:nvPr>
            <p:ph idx="1"/>
          </p:nvPr>
        </p:nvSpPr>
        <p:spPr>
          <a:xfrm>
            <a:off x="51619" y="840657"/>
            <a:ext cx="9011265" cy="6017343"/>
          </a:xfrm>
        </p:spPr>
        <p:txBody>
          <a:bodyPr>
            <a:normAutofit/>
          </a:bodyPr>
          <a:lstStyle/>
          <a:p>
            <a:pPr marL="0" indent="0">
              <a:lnSpc>
                <a:spcPct val="200000"/>
              </a:lnSpc>
              <a:buNone/>
            </a:pPr>
            <a:r>
              <a:rPr lang="en-US" sz="1400" b="1" dirty="0"/>
              <a:t>Top 10 counties statewide by percent of area in High/Medium Susceptibility Areas</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ctr">
              <a:lnSpc>
                <a:spcPct val="200000"/>
              </a:lnSpc>
              <a:buNone/>
            </a:pP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pPr marL="0" indent="0" algn="ctr">
              <a:lnSpc>
                <a:spcPct val="200000"/>
              </a:lnSpc>
              <a:buNone/>
            </a:pPr>
            <a:endParaRPr lang="en-US" sz="1600" b="1" dirty="0"/>
          </a:p>
        </p:txBody>
      </p:sp>
      <p:sp>
        <p:nvSpPr>
          <p:cNvPr id="2" name="TextBox 1">
            <a:extLst>
              <a:ext uri="{FF2B5EF4-FFF2-40B4-BE49-F238E27FC236}">
                <a16:creationId xmlns:a16="http://schemas.microsoft.com/office/drawing/2014/main" id="{B6312552-9295-4448-9D93-0F2ACAC492E5}"/>
              </a:ext>
            </a:extLst>
          </p:cNvPr>
          <p:cNvSpPr txBox="1"/>
          <p:nvPr/>
        </p:nvSpPr>
        <p:spPr>
          <a:xfrm>
            <a:off x="3635478" y="6478647"/>
            <a:ext cx="5456903" cy="338554"/>
          </a:xfrm>
          <a:prstGeom prst="rect">
            <a:avLst/>
          </a:prstGeom>
          <a:noFill/>
        </p:spPr>
        <p:txBody>
          <a:bodyPr wrap="square" rtlCol="0">
            <a:spAutoFit/>
          </a:bodyPr>
          <a:lstStyle/>
          <a:p>
            <a:r>
              <a:rPr lang="en-US" sz="1600" b="1" dirty="0">
                <a:effectLst/>
                <a:latin typeface="Calibri" panose="020F0502020204030204" pitchFamily="34" charset="0"/>
                <a:ea typeface="Calibri" panose="020F0502020204030204" pitchFamily="34" charset="0"/>
                <a:cs typeface="Times New Roman" panose="02020603050405020304" pitchFamily="18" charset="0"/>
              </a:rPr>
              <a:t>Percent of total land area in High/Medium Susceptibility Areas</a:t>
            </a:r>
            <a:endParaRPr lang="en-US" sz="1600" b="1" dirty="0"/>
          </a:p>
        </p:txBody>
      </p:sp>
      <p:pic>
        <p:nvPicPr>
          <p:cNvPr id="5" name="Picture 4">
            <a:extLst>
              <a:ext uri="{FF2B5EF4-FFF2-40B4-BE49-F238E27FC236}">
                <a16:creationId xmlns:a16="http://schemas.microsoft.com/office/drawing/2014/main" id="{535F6930-1497-4DAB-B946-49BE535A0431}"/>
              </a:ext>
            </a:extLst>
          </p:cNvPr>
          <p:cNvPicPr>
            <a:picLocks noChangeAspect="1"/>
          </p:cNvPicPr>
          <p:nvPr/>
        </p:nvPicPr>
        <p:blipFill>
          <a:blip r:embed="rId3"/>
          <a:stretch>
            <a:fillRect/>
          </a:stretch>
        </p:blipFill>
        <p:spPr>
          <a:xfrm>
            <a:off x="78965" y="1210903"/>
            <a:ext cx="5827109" cy="2549935"/>
          </a:xfrm>
          <a:prstGeom prst="rect">
            <a:avLst/>
          </a:prstGeom>
        </p:spPr>
      </p:pic>
    </p:spTree>
    <p:extLst>
      <p:ext uri="{BB962C8B-B14F-4D97-AF65-F5344CB8AC3E}">
        <p14:creationId xmlns:p14="http://schemas.microsoft.com/office/powerpoint/2010/main" val="24558973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8328B-F59A-459B-AB93-DD0B7A235C3B}"/>
              </a:ext>
            </a:extLst>
          </p:cNvPr>
          <p:cNvSpPr>
            <a:spLocks noGrp="1"/>
          </p:cNvSpPr>
          <p:nvPr>
            <p:ph type="title"/>
          </p:nvPr>
        </p:nvSpPr>
        <p:spPr>
          <a:xfrm>
            <a:off x="628650" y="818888"/>
            <a:ext cx="7886700" cy="1325563"/>
          </a:xfrm>
        </p:spPr>
        <p:txBody>
          <a:bodyPr/>
          <a:lstStyle/>
          <a:p>
            <a:r>
              <a:rPr lang="en-US" sz="2800" b="1" dirty="0">
                <a:solidFill>
                  <a:srgbClr val="E38B4F"/>
                </a:solidFill>
                <a:latin typeface="Tahoma" panose="020B0604030504040204" pitchFamily="34" charset="0"/>
                <a:ea typeface="Tahoma" panose="020B0604030504040204" pitchFamily="34" charset="0"/>
                <a:cs typeface="Tahoma" panose="020B0604030504040204" pitchFamily="34" charset="0"/>
              </a:rPr>
              <a:t>Susceptibility and Hazard Assessment</a:t>
            </a:r>
          </a:p>
        </p:txBody>
      </p:sp>
      <p:sp>
        <p:nvSpPr>
          <p:cNvPr id="3" name="Content Placeholder 2">
            <a:extLst>
              <a:ext uri="{FF2B5EF4-FFF2-40B4-BE49-F238E27FC236}">
                <a16:creationId xmlns:a16="http://schemas.microsoft.com/office/drawing/2014/main" id="{22C10BE4-90FF-4A2D-BB7A-FDC56AD28146}"/>
              </a:ext>
            </a:extLst>
          </p:cNvPr>
          <p:cNvSpPr>
            <a:spLocks noGrp="1"/>
          </p:cNvSpPr>
          <p:nvPr>
            <p:ph idx="1"/>
          </p:nvPr>
        </p:nvSpPr>
        <p:spPr>
          <a:xfrm>
            <a:off x="462619" y="2217824"/>
            <a:ext cx="2823721" cy="3201234"/>
          </a:xfrm>
        </p:spPr>
        <p:txBody>
          <a:bodyPr>
            <a:normAutofit/>
          </a:bodyPr>
          <a:lstStyle/>
          <a:p>
            <a:r>
              <a:rPr lang="en-US" sz="2000" dirty="0">
                <a:latin typeface="Tahoma" panose="020B0604030504040204" pitchFamily="34" charset="0"/>
                <a:ea typeface="Tahoma" panose="020B0604030504040204" pitchFamily="34" charset="0"/>
                <a:cs typeface="Tahoma" panose="020B0604030504040204" pitchFamily="34" charset="0"/>
              </a:rPr>
              <a:t>Produced </a:t>
            </a:r>
            <a:r>
              <a:rPr lang="en-US" sz="2000" dirty="0">
                <a:latin typeface="Tahoma" panose="020B0604030504040204" pitchFamily="34" charset="0"/>
                <a:ea typeface="Tahoma" panose="020B0604030504040204" pitchFamily="34" charset="0"/>
                <a:cs typeface="Tahoma" panose="020B0604030504040204" pitchFamily="34" charset="0"/>
                <a:hlinkClick r:id="rId2"/>
              </a:rPr>
              <a:t>landslide susceptibility map by county</a:t>
            </a:r>
            <a:endParaRPr lang="en-US" sz="2000" dirty="0">
              <a:latin typeface="Tahoma" panose="020B0604030504040204" pitchFamily="34" charset="0"/>
              <a:ea typeface="Tahoma" panose="020B0604030504040204" pitchFamily="34" charset="0"/>
              <a:cs typeface="Tahoma" panose="020B0604030504040204" pitchFamily="34" charset="0"/>
            </a:endParaRPr>
          </a:p>
          <a:p>
            <a:r>
              <a:rPr lang="en-US" sz="2000" dirty="0">
                <a:latin typeface="Tahoma" panose="020B0604030504040204" pitchFamily="34" charset="0"/>
                <a:ea typeface="Tahoma" panose="020B0604030504040204" pitchFamily="34" charset="0"/>
                <a:cs typeface="Tahoma" panose="020B0604030504040204" pitchFamily="34" charset="0"/>
              </a:rPr>
              <a:t>Calculate at risk properties for each county/region</a:t>
            </a:r>
          </a:p>
        </p:txBody>
      </p:sp>
      <p:sp>
        <p:nvSpPr>
          <p:cNvPr id="5" name="Title 1">
            <a:extLst>
              <a:ext uri="{FF2B5EF4-FFF2-40B4-BE49-F238E27FC236}">
                <a16:creationId xmlns:a16="http://schemas.microsoft.com/office/drawing/2014/main" id="{51B4D47C-E8FD-4B24-83A3-E3AA9654E45B}"/>
              </a:ext>
            </a:extLst>
          </p:cNvPr>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Landslide Susceptibility Prediction</a:t>
            </a:r>
          </a:p>
        </p:txBody>
      </p:sp>
      <p:pic>
        <p:nvPicPr>
          <p:cNvPr id="6" name="Picture 5"/>
          <p:cNvPicPr>
            <a:picLocks noChangeAspect="1"/>
          </p:cNvPicPr>
          <p:nvPr/>
        </p:nvPicPr>
        <p:blipFill>
          <a:blip r:embed="rId3"/>
          <a:stretch>
            <a:fillRect/>
          </a:stretch>
        </p:blipFill>
        <p:spPr>
          <a:xfrm>
            <a:off x="3148837" y="1993804"/>
            <a:ext cx="5680838" cy="36684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97548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51B4D47C-E8FD-4B24-83A3-E3AA9654E45B}"/>
              </a:ext>
            </a:extLst>
          </p:cNvPr>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Landslide Incident Inventory</a:t>
            </a:r>
          </a:p>
        </p:txBody>
      </p:sp>
      <p:sp>
        <p:nvSpPr>
          <p:cNvPr id="5" name="Rectangle 4"/>
          <p:cNvSpPr/>
          <p:nvPr/>
        </p:nvSpPr>
        <p:spPr>
          <a:xfrm>
            <a:off x="641419" y="6095920"/>
            <a:ext cx="7576516" cy="646331"/>
          </a:xfrm>
          <a:prstGeom prst="rect">
            <a:avLst/>
          </a:prstGeom>
        </p:spPr>
        <p:txBody>
          <a:bodyPr wrap="square">
            <a:spAutoFit/>
          </a:bodyPr>
          <a:lstStyle/>
          <a:p>
            <a:pPr algn="ctr"/>
            <a:r>
              <a:rPr lang="en-US" i="1" dirty="0">
                <a:solidFill>
                  <a:schemeClr val="accent1">
                    <a:lumMod val="50000"/>
                  </a:schemeClr>
                </a:solidFill>
              </a:rPr>
              <a:t>Over 100,000 landslide incident point and polygon features have been inventoried into a digital geodatabase</a:t>
            </a:r>
          </a:p>
        </p:txBody>
      </p:sp>
      <p:pic>
        <p:nvPicPr>
          <p:cNvPr id="3" name="Picture 2"/>
          <p:cNvPicPr>
            <a:picLocks noChangeAspect="1"/>
          </p:cNvPicPr>
          <p:nvPr/>
        </p:nvPicPr>
        <p:blipFill>
          <a:blip r:embed="rId2"/>
          <a:stretch>
            <a:fillRect/>
          </a:stretch>
        </p:blipFill>
        <p:spPr>
          <a:xfrm>
            <a:off x="641419" y="1440422"/>
            <a:ext cx="7524208" cy="4685895"/>
          </a:xfrm>
          <a:prstGeom prst="rect">
            <a:avLst/>
          </a:prstGeom>
          <a:ln>
            <a:solidFill>
              <a:schemeClr val="tx1"/>
            </a:solidFill>
          </a:ln>
          <a:effectLst>
            <a:outerShdw blurRad="50800" dist="38100" dir="2700000" algn="tl" rotWithShape="0">
              <a:prstClr val="black">
                <a:alpha val="40000"/>
              </a:prstClr>
            </a:outerShdw>
          </a:effectLst>
        </p:spPr>
      </p:pic>
      <p:sp>
        <p:nvSpPr>
          <p:cNvPr id="9" name="Rectangle 8"/>
          <p:cNvSpPr/>
          <p:nvPr/>
        </p:nvSpPr>
        <p:spPr>
          <a:xfrm>
            <a:off x="2550904" y="914400"/>
            <a:ext cx="3916264" cy="461665"/>
          </a:xfrm>
          <a:prstGeom prst="rect">
            <a:avLst/>
          </a:prstGeom>
        </p:spPr>
        <p:txBody>
          <a:bodyPr wrap="square">
            <a:spAutoFit/>
          </a:bodyPr>
          <a:lstStyle/>
          <a:p>
            <a:r>
              <a:rPr lang="en-US" sz="2400" i="1" dirty="0">
                <a:hlinkClick r:id="rId3"/>
              </a:rPr>
              <a:t>www.mapWV.gov/Landslide</a:t>
            </a:r>
            <a:endParaRPr lang="en-US" sz="2400" i="1" dirty="0"/>
          </a:p>
        </p:txBody>
      </p:sp>
    </p:spTree>
    <p:extLst>
      <p:ext uri="{BB962C8B-B14F-4D97-AF65-F5344CB8AC3E}">
        <p14:creationId xmlns:p14="http://schemas.microsoft.com/office/powerpoint/2010/main" val="36065267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576997" y="947925"/>
            <a:ext cx="3990006" cy="461665"/>
          </a:xfrm>
          <a:prstGeom prst="rect">
            <a:avLst/>
          </a:prstGeom>
        </p:spPr>
        <p:txBody>
          <a:bodyPr wrap="square">
            <a:spAutoFit/>
          </a:bodyPr>
          <a:lstStyle/>
          <a:p>
            <a:r>
              <a:rPr lang="en-US" sz="2400" i="1" dirty="0">
                <a:hlinkClick r:id="rId2"/>
              </a:rPr>
              <a:t>www.mapWV.gov/Landslide</a:t>
            </a:r>
            <a:endParaRPr lang="en-US" sz="2400" i="1" dirty="0"/>
          </a:p>
        </p:txBody>
      </p:sp>
      <p:sp>
        <p:nvSpPr>
          <p:cNvPr id="12" name="Title 1">
            <a:extLst>
              <a:ext uri="{FF2B5EF4-FFF2-40B4-BE49-F238E27FC236}">
                <a16:creationId xmlns:a16="http://schemas.microsoft.com/office/drawing/2014/main" id="{51B4D47C-E8FD-4B24-83A3-E3AA9654E45B}"/>
              </a:ext>
            </a:extLst>
          </p:cNvPr>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Landslide Incident Inventory</a:t>
            </a:r>
          </a:p>
        </p:txBody>
      </p:sp>
      <p:sp>
        <p:nvSpPr>
          <p:cNvPr id="5" name="Rectangle 4"/>
          <p:cNvSpPr/>
          <p:nvPr/>
        </p:nvSpPr>
        <p:spPr>
          <a:xfrm>
            <a:off x="641419" y="6095920"/>
            <a:ext cx="7576516" cy="646331"/>
          </a:xfrm>
          <a:prstGeom prst="rect">
            <a:avLst/>
          </a:prstGeom>
        </p:spPr>
        <p:txBody>
          <a:bodyPr wrap="square">
            <a:spAutoFit/>
          </a:bodyPr>
          <a:lstStyle/>
          <a:p>
            <a:pPr algn="ctr"/>
            <a:r>
              <a:rPr lang="en-US" i="1" dirty="0">
                <a:solidFill>
                  <a:schemeClr val="accent1">
                    <a:lumMod val="50000"/>
                  </a:schemeClr>
                </a:solidFill>
              </a:rPr>
              <a:t>Over 100,000 landslide incident point and polygon features have been inventories into a digital geodatabase</a:t>
            </a:r>
          </a:p>
        </p:txBody>
      </p:sp>
      <p:pic>
        <p:nvPicPr>
          <p:cNvPr id="8"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45288" y="1431713"/>
            <a:ext cx="7474712" cy="3678899"/>
          </a:xfrm>
          <a:ln>
            <a:solidFill>
              <a:schemeClr val="tx1"/>
            </a:solidFill>
          </a:ln>
          <a:effectLst>
            <a:outerShdw blurRad="50800" dist="38100" dir="2700000" algn="tl" rotWithShape="0">
              <a:prstClr val="black">
                <a:alpha val="40000"/>
              </a:prstClr>
            </a:outerShdw>
          </a:effectLst>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39680" y="3638016"/>
            <a:ext cx="3407932" cy="1989909"/>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897576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750007" y="931510"/>
            <a:ext cx="3783529" cy="461665"/>
          </a:xfrm>
          <a:prstGeom prst="rect">
            <a:avLst/>
          </a:prstGeom>
        </p:spPr>
        <p:txBody>
          <a:bodyPr wrap="square">
            <a:spAutoFit/>
          </a:bodyPr>
          <a:lstStyle/>
          <a:p>
            <a:r>
              <a:rPr lang="en-US" sz="2400" i="1" dirty="0">
                <a:hlinkClick r:id="rId2"/>
              </a:rPr>
              <a:t>www.mapWV.gov/Landslide</a:t>
            </a:r>
            <a:endParaRPr lang="en-US" sz="2400" i="1" dirty="0"/>
          </a:p>
        </p:txBody>
      </p:sp>
      <p:sp>
        <p:nvSpPr>
          <p:cNvPr id="12" name="Title 1">
            <a:extLst>
              <a:ext uri="{FF2B5EF4-FFF2-40B4-BE49-F238E27FC236}">
                <a16:creationId xmlns:a16="http://schemas.microsoft.com/office/drawing/2014/main" id="{51B4D47C-E8FD-4B24-83A3-E3AA9654E45B}"/>
              </a:ext>
            </a:extLst>
          </p:cNvPr>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Landslide Incident Inventory</a:t>
            </a:r>
          </a:p>
        </p:txBody>
      </p:sp>
      <p:sp>
        <p:nvSpPr>
          <p:cNvPr id="5" name="Rectangle 4"/>
          <p:cNvSpPr/>
          <p:nvPr/>
        </p:nvSpPr>
        <p:spPr>
          <a:xfrm>
            <a:off x="94258" y="6894411"/>
            <a:ext cx="8551817" cy="646331"/>
          </a:xfrm>
          <a:prstGeom prst="rect">
            <a:avLst/>
          </a:prstGeom>
        </p:spPr>
        <p:txBody>
          <a:bodyPr wrap="square">
            <a:spAutoFit/>
          </a:bodyPr>
          <a:lstStyle/>
          <a:p>
            <a:pPr algn="ctr"/>
            <a:r>
              <a:rPr lang="en-US" dirty="0"/>
              <a:t>According to Dr. Kite “</a:t>
            </a:r>
            <a:r>
              <a:rPr lang="en-US" i="1" dirty="0"/>
              <a:t>Looks to be in the 5000-8000 square meter range in total.   One of the biggest observed slides I know about in the state</a:t>
            </a:r>
            <a:r>
              <a:rPr lang="en-US" dirty="0"/>
              <a:t>”. Feb 25, 2019</a:t>
            </a:r>
            <a:endParaRPr lang="en-US" i="1" dirty="0">
              <a:solidFill>
                <a:schemeClr val="accent1">
                  <a:lumMod val="50000"/>
                </a:schemeClr>
              </a:solidFill>
            </a:endParaRPr>
          </a:p>
        </p:txBody>
      </p:sp>
      <p:sp>
        <p:nvSpPr>
          <p:cNvPr id="2" name="Content Placeholder 1"/>
          <p:cNvSpPr>
            <a:spLocks noGrp="1"/>
          </p:cNvSpPr>
          <p:nvPr>
            <p:ph idx="1"/>
          </p:nvPr>
        </p:nvSpPr>
        <p:spPr/>
        <p:txBody>
          <a:bodyPr/>
          <a:lstStyle/>
          <a:p>
            <a:endParaRPr lang="en-US"/>
          </a:p>
        </p:txBody>
      </p:sp>
      <p:pic>
        <p:nvPicPr>
          <p:cNvPr id="3" name="Picture 2"/>
          <p:cNvPicPr>
            <a:picLocks noChangeAspect="1"/>
          </p:cNvPicPr>
          <p:nvPr/>
        </p:nvPicPr>
        <p:blipFill>
          <a:blip r:embed="rId3"/>
          <a:stretch>
            <a:fillRect/>
          </a:stretch>
        </p:blipFill>
        <p:spPr>
          <a:xfrm>
            <a:off x="346124" y="1454315"/>
            <a:ext cx="6705599" cy="4528871"/>
          </a:xfrm>
          <a:prstGeom prst="rect">
            <a:avLst/>
          </a:prstGeom>
          <a:ln>
            <a:solidFill>
              <a:schemeClr val="tx1"/>
            </a:solidFill>
          </a:ln>
          <a:effectLst>
            <a:outerShdw blurRad="50800" dist="38100" dir="2700000" algn="tl" rotWithShape="0">
              <a:prstClr val="black">
                <a:alpha val="40000"/>
              </a:prstClr>
            </a:outerShdw>
          </a:effectLst>
        </p:spPr>
      </p:pic>
      <p:pic>
        <p:nvPicPr>
          <p:cNvPr id="4" name="Picture 3">
            <a:hlinkClick r:id="rId4"/>
          </p:cNvPr>
          <p:cNvPicPr>
            <a:picLocks noChangeAspect="1"/>
          </p:cNvPicPr>
          <p:nvPr/>
        </p:nvPicPr>
        <p:blipFill>
          <a:blip r:embed="rId5"/>
          <a:stretch>
            <a:fillRect/>
          </a:stretch>
        </p:blipFill>
        <p:spPr>
          <a:xfrm>
            <a:off x="5594519" y="4086632"/>
            <a:ext cx="2772124" cy="2090332"/>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912494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583291" y="957139"/>
            <a:ext cx="1716929" cy="461665"/>
          </a:xfrm>
          <a:prstGeom prst="rect">
            <a:avLst/>
          </a:prstGeom>
        </p:spPr>
        <p:txBody>
          <a:bodyPr wrap="square">
            <a:spAutoFit/>
          </a:bodyPr>
          <a:lstStyle/>
          <a:p>
            <a:r>
              <a:rPr lang="en-US" sz="2400" i="1" dirty="0" err="1"/>
              <a:t>StoryMaps</a:t>
            </a:r>
            <a:endParaRPr lang="en-US" sz="2400" i="1" dirty="0"/>
          </a:p>
        </p:txBody>
      </p:sp>
      <p:sp>
        <p:nvSpPr>
          <p:cNvPr id="12" name="Title 1">
            <a:extLst>
              <a:ext uri="{FF2B5EF4-FFF2-40B4-BE49-F238E27FC236}">
                <a16:creationId xmlns:a16="http://schemas.microsoft.com/office/drawing/2014/main" id="{51B4D47C-E8FD-4B24-83A3-E3AA9654E45B}"/>
              </a:ext>
            </a:extLst>
          </p:cNvPr>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Landslide Outreach Material</a:t>
            </a:r>
          </a:p>
        </p:txBody>
      </p:sp>
      <p:sp>
        <p:nvSpPr>
          <p:cNvPr id="2" name="Content Placeholder 1"/>
          <p:cNvSpPr>
            <a:spLocks noGrp="1"/>
          </p:cNvSpPr>
          <p:nvPr>
            <p:ph idx="1"/>
          </p:nvPr>
        </p:nvSpPr>
        <p:spPr>
          <a:xfrm>
            <a:off x="223701" y="1576486"/>
            <a:ext cx="3181351" cy="1683929"/>
          </a:xfrm>
        </p:spPr>
        <p:txBody>
          <a:bodyPr>
            <a:normAutofit/>
          </a:bodyPr>
          <a:lstStyle/>
          <a:p>
            <a:pPr marL="457200" lvl="1" indent="0">
              <a:buNone/>
            </a:pPr>
            <a:r>
              <a:rPr lang="en-US" sz="1800" dirty="0"/>
              <a:t>West Virginia Landslides and Slide-Prone Areas, WVGES 1976</a:t>
            </a:r>
          </a:p>
        </p:txBody>
      </p:sp>
      <p:sp>
        <p:nvSpPr>
          <p:cNvPr id="11" name="Content Placeholder 1"/>
          <p:cNvSpPr txBox="1">
            <a:spLocks/>
          </p:cNvSpPr>
          <p:nvPr/>
        </p:nvSpPr>
        <p:spPr>
          <a:xfrm>
            <a:off x="223701" y="4411991"/>
            <a:ext cx="2997109" cy="560603"/>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t>Causes of Landslides in Mountain State, West Virginia</a:t>
            </a: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20810" y="1619225"/>
            <a:ext cx="4450376" cy="2254177"/>
          </a:xfrm>
          <a:prstGeom prst="rect">
            <a:avLst/>
          </a:prstGeom>
          <a:ln>
            <a:solidFill>
              <a:schemeClr val="tx1"/>
            </a:solidFill>
          </a:ln>
          <a:effectLst>
            <a:outerShdw blurRad="50800" dist="38100" dir="2700000" algn="tl" rotWithShape="0">
              <a:prstClr val="black">
                <a:alpha val="40000"/>
              </a:prstClr>
            </a:outerShdw>
          </a:effectLst>
        </p:spPr>
      </p:pic>
      <p:sp>
        <p:nvSpPr>
          <p:cNvPr id="14" name="TextBox 13"/>
          <p:cNvSpPr txBox="1"/>
          <p:nvPr/>
        </p:nvSpPr>
        <p:spPr>
          <a:xfrm>
            <a:off x="1368902" y="3465387"/>
            <a:ext cx="1851908" cy="307777"/>
          </a:xfrm>
          <a:prstGeom prst="rect">
            <a:avLst/>
          </a:prstGeom>
          <a:noFill/>
        </p:spPr>
        <p:txBody>
          <a:bodyPr wrap="square" rtlCol="0">
            <a:spAutoFit/>
          </a:bodyPr>
          <a:lstStyle/>
          <a:p>
            <a:r>
              <a:rPr lang="en-US" sz="1400" dirty="0">
                <a:hlinkClick r:id="rId3"/>
              </a:rPr>
              <a:t>https://arcg.is/1KDnvq</a:t>
            </a:r>
            <a:endParaRPr lang="en-US" sz="1400" dirty="0"/>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0810" y="4182207"/>
            <a:ext cx="4450376" cy="2268453"/>
          </a:xfrm>
          <a:prstGeom prst="rect">
            <a:avLst/>
          </a:prstGeom>
          <a:ln>
            <a:solidFill>
              <a:schemeClr val="tx1"/>
            </a:solidFill>
          </a:ln>
          <a:effectLst>
            <a:outerShdw blurRad="50800" dist="38100" dir="2700000" algn="tl" rotWithShape="0">
              <a:prstClr val="black">
                <a:alpha val="40000"/>
              </a:prstClr>
            </a:outerShdw>
          </a:effectLst>
        </p:spPr>
      </p:pic>
      <p:sp>
        <p:nvSpPr>
          <p:cNvPr id="16" name="TextBox 15"/>
          <p:cNvSpPr txBox="1"/>
          <p:nvPr/>
        </p:nvSpPr>
        <p:spPr>
          <a:xfrm>
            <a:off x="1597929" y="6173661"/>
            <a:ext cx="1622881" cy="276999"/>
          </a:xfrm>
          <a:prstGeom prst="rect">
            <a:avLst/>
          </a:prstGeom>
          <a:noFill/>
        </p:spPr>
        <p:txBody>
          <a:bodyPr wrap="square" rtlCol="0">
            <a:spAutoFit/>
          </a:bodyPr>
          <a:lstStyle/>
          <a:p>
            <a:r>
              <a:rPr lang="en-US" sz="1200" dirty="0">
                <a:hlinkClick r:id="rId5"/>
              </a:rPr>
              <a:t>https://arcg.is/1SW0Sn</a:t>
            </a:r>
            <a:endParaRPr lang="en-US" sz="1200" dirty="0"/>
          </a:p>
        </p:txBody>
      </p:sp>
    </p:spTree>
    <p:extLst>
      <p:ext uri="{BB962C8B-B14F-4D97-AF65-F5344CB8AC3E}">
        <p14:creationId xmlns:p14="http://schemas.microsoft.com/office/powerpoint/2010/main" val="29521548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583291" y="957139"/>
            <a:ext cx="1716929" cy="461665"/>
          </a:xfrm>
          <a:prstGeom prst="rect">
            <a:avLst/>
          </a:prstGeom>
        </p:spPr>
        <p:txBody>
          <a:bodyPr wrap="square">
            <a:spAutoFit/>
          </a:bodyPr>
          <a:lstStyle/>
          <a:p>
            <a:r>
              <a:rPr lang="en-US" sz="2400" i="1" dirty="0"/>
              <a:t>Brochures</a:t>
            </a:r>
          </a:p>
        </p:txBody>
      </p:sp>
      <p:sp>
        <p:nvSpPr>
          <p:cNvPr id="12" name="Title 1">
            <a:extLst>
              <a:ext uri="{FF2B5EF4-FFF2-40B4-BE49-F238E27FC236}">
                <a16:creationId xmlns:a16="http://schemas.microsoft.com/office/drawing/2014/main" id="{51B4D47C-E8FD-4B24-83A3-E3AA9654E45B}"/>
              </a:ext>
            </a:extLst>
          </p:cNvPr>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Landslide Outreach Material</a:t>
            </a:r>
          </a:p>
        </p:txBody>
      </p:sp>
      <p:sp>
        <p:nvSpPr>
          <p:cNvPr id="2" name="Content Placeholder 1"/>
          <p:cNvSpPr>
            <a:spLocks noGrp="1"/>
          </p:cNvSpPr>
          <p:nvPr>
            <p:ph idx="1"/>
          </p:nvPr>
        </p:nvSpPr>
        <p:spPr>
          <a:xfrm>
            <a:off x="223701" y="1576486"/>
            <a:ext cx="3181351" cy="1683929"/>
          </a:xfrm>
        </p:spPr>
        <p:txBody>
          <a:bodyPr>
            <a:normAutofit/>
          </a:bodyPr>
          <a:lstStyle/>
          <a:p>
            <a:pPr marL="0" marR="0" lvl="0" indent="0">
              <a:lnSpc>
                <a:spcPct val="115000"/>
              </a:lnSpc>
              <a:spcBef>
                <a:spcPts val="595"/>
              </a:spcBef>
              <a:spcAft>
                <a:spcPts val="600"/>
              </a:spcAft>
              <a:buNone/>
            </a:pPr>
            <a:r>
              <a:rPr lang="en-US" sz="1800" dirty="0">
                <a:effectLst/>
                <a:latin typeface="Calibri" panose="020F0502020204030204" pitchFamily="34" charset="0"/>
                <a:ea typeface="Calibri" panose="020F0502020204030204" pitchFamily="34" charset="0"/>
                <a:cs typeface="Calibri" panose="020F0502020204030204" pitchFamily="34" charset="0"/>
              </a:rPr>
              <a:t>About identifying signs of slope instability and mitigation measures that may help reduce landslide risk at the </a:t>
            </a:r>
            <a:r>
              <a:rPr lang="en-US" sz="18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2"/>
              </a:rPr>
              <a:t>community</a:t>
            </a:r>
            <a:r>
              <a:rPr lang="en-US" sz="1800" dirty="0">
                <a:effectLst/>
                <a:latin typeface="Calibri" panose="020F0502020204030204" pitchFamily="34" charset="0"/>
                <a:ea typeface="Calibri" panose="020F0502020204030204" pitchFamily="34" charset="0"/>
                <a:cs typeface="Calibri" panose="020F0502020204030204" pitchFamily="34" charset="0"/>
              </a:rPr>
              <a:t> level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Content Placeholder 1"/>
          <p:cNvSpPr txBox="1">
            <a:spLocks/>
          </p:cNvSpPr>
          <p:nvPr/>
        </p:nvSpPr>
        <p:spPr>
          <a:xfrm>
            <a:off x="223701" y="4411991"/>
            <a:ext cx="2997109" cy="145049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nSpc>
                <a:spcPct val="115000"/>
              </a:lnSpc>
              <a:spcBef>
                <a:spcPts val="595"/>
              </a:spcBef>
              <a:spcAft>
                <a:spcPts val="600"/>
              </a:spcAft>
              <a:buNone/>
            </a:pPr>
            <a:r>
              <a:rPr lang="en-US" sz="1800" dirty="0">
                <a:effectLst/>
                <a:latin typeface="Calibri" panose="020F0502020204030204" pitchFamily="34" charset="0"/>
                <a:ea typeface="Calibri" panose="020F0502020204030204" pitchFamily="34" charset="0"/>
                <a:cs typeface="Calibri" panose="020F0502020204030204" pitchFamily="34" charset="0"/>
              </a:rPr>
              <a:t>About identifying signs of slope instability and mitigation measures that may help reduce landslide risk at the </a:t>
            </a:r>
            <a:r>
              <a:rPr lang="en-US" sz="18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3"/>
              </a:rPr>
              <a:t>individual</a:t>
            </a:r>
            <a:r>
              <a:rPr lang="en-US" sz="1800" dirty="0">
                <a:effectLst/>
                <a:latin typeface="Calibri" panose="020F0502020204030204" pitchFamily="34" charset="0"/>
                <a:ea typeface="Calibri" panose="020F0502020204030204" pitchFamily="34" charset="0"/>
                <a:cs typeface="Calibri" panose="020F0502020204030204" pitchFamily="34" charset="0"/>
              </a:rPr>
              <a:t> property level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023C240A-FF78-40FE-97EF-C4D25B782922}"/>
              </a:ext>
            </a:extLst>
          </p:cNvPr>
          <p:cNvPicPr>
            <a:picLocks noChangeAspect="1"/>
          </p:cNvPicPr>
          <p:nvPr/>
        </p:nvPicPr>
        <p:blipFill>
          <a:blip r:embed="rId4"/>
          <a:stretch>
            <a:fillRect/>
          </a:stretch>
        </p:blipFill>
        <p:spPr>
          <a:xfrm>
            <a:off x="3877732" y="1546661"/>
            <a:ext cx="1636847" cy="2131142"/>
          </a:xfrm>
          <a:prstGeom prst="rect">
            <a:avLst/>
          </a:prstGeom>
        </p:spPr>
      </p:pic>
      <p:pic>
        <p:nvPicPr>
          <p:cNvPr id="6" name="Picture 5">
            <a:extLst>
              <a:ext uri="{FF2B5EF4-FFF2-40B4-BE49-F238E27FC236}">
                <a16:creationId xmlns:a16="http://schemas.microsoft.com/office/drawing/2014/main" id="{3DB35100-B02F-4089-8219-A407DA5590E2}"/>
              </a:ext>
            </a:extLst>
          </p:cNvPr>
          <p:cNvPicPr>
            <a:picLocks noChangeAspect="1"/>
          </p:cNvPicPr>
          <p:nvPr/>
        </p:nvPicPr>
        <p:blipFill>
          <a:blip r:embed="rId5"/>
          <a:stretch>
            <a:fillRect/>
          </a:stretch>
        </p:blipFill>
        <p:spPr>
          <a:xfrm>
            <a:off x="5920226" y="1546661"/>
            <a:ext cx="1636847" cy="2125065"/>
          </a:xfrm>
          <a:prstGeom prst="rect">
            <a:avLst/>
          </a:prstGeom>
        </p:spPr>
      </p:pic>
      <p:pic>
        <p:nvPicPr>
          <p:cNvPr id="8" name="Picture 7">
            <a:extLst>
              <a:ext uri="{FF2B5EF4-FFF2-40B4-BE49-F238E27FC236}">
                <a16:creationId xmlns:a16="http://schemas.microsoft.com/office/drawing/2014/main" id="{46BAEF1A-46F2-408B-809C-73236552D7ED}"/>
              </a:ext>
            </a:extLst>
          </p:cNvPr>
          <p:cNvPicPr>
            <a:picLocks noChangeAspect="1"/>
          </p:cNvPicPr>
          <p:nvPr/>
        </p:nvPicPr>
        <p:blipFill>
          <a:blip r:embed="rId6"/>
          <a:stretch>
            <a:fillRect/>
          </a:stretch>
        </p:blipFill>
        <p:spPr>
          <a:xfrm>
            <a:off x="3829414" y="4232787"/>
            <a:ext cx="1685166" cy="2200776"/>
          </a:xfrm>
          <a:prstGeom prst="rect">
            <a:avLst/>
          </a:prstGeom>
        </p:spPr>
      </p:pic>
      <p:pic>
        <p:nvPicPr>
          <p:cNvPr id="17" name="Picture 16">
            <a:extLst>
              <a:ext uri="{FF2B5EF4-FFF2-40B4-BE49-F238E27FC236}">
                <a16:creationId xmlns:a16="http://schemas.microsoft.com/office/drawing/2014/main" id="{C43CF41F-13BE-43D6-9883-D5CECC1DD42A}"/>
              </a:ext>
            </a:extLst>
          </p:cNvPr>
          <p:cNvPicPr>
            <a:picLocks noChangeAspect="1"/>
          </p:cNvPicPr>
          <p:nvPr/>
        </p:nvPicPr>
        <p:blipFill>
          <a:blip r:embed="rId7"/>
          <a:stretch>
            <a:fillRect/>
          </a:stretch>
        </p:blipFill>
        <p:spPr>
          <a:xfrm>
            <a:off x="5801972" y="4232787"/>
            <a:ext cx="1685523" cy="2200776"/>
          </a:xfrm>
          <a:prstGeom prst="rect">
            <a:avLst/>
          </a:prstGeom>
        </p:spPr>
      </p:pic>
    </p:spTree>
    <p:extLst>
      <p:ext uri="{BB962C8B-B14F-4D97-AF65-F5344CB8AC3E}">
        <p14:creationId xmlns:p14="http://schemas.microsoft.com/office/powerpoint/2010/main" val="20697122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031820" y="1028522"/>
            <a:ext cx="2574161" cy="461665"/>
          </a:xfrm>
          <a:prstGeom prst="rect">
            <a:avLst/>
          </a:prstGeom>
        </p:spPr>
        <p:txBody>
          <a:bodyPr wrap="square">
            <a:spAutoFit/>
          </a:bodyPr>
          <a:lstStyle/>
          <a:p>
            <a:r>
              <a:rPr lang="en-US" sz="2400" i="1" dirty="0">
                <a:hlinkClick r:id="rId2"/>
              </a:rPr>
              <a:t>Regional Reports</a:t>
            </a:r>
            <a:endParaRPr lang="en-US" sz="2400" i="1" dirty="0"/>
          </a:p>
        </p:txBody>
      </p:sp>
      <p:sp>
        <p:nvSpPr>
          <p:cNvPr id="12" name="Title 1">
            <a:extLst>
              <a:ext uri="{FF2B5EF4-FFF2-40B4-BE49-F238E27FC236}">
                <a16:creationId xmlns:a16="http://schemas.microsoft.com/office/drawing/2014/main" id="{51B4D47C-E8FD-4B24-83A3-E3AA9654E45B}"/>
              </a:ext>
            </a:extLst>
          </p:cNvPr>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Landslide Outreach Material</a:t>
            </a:r>
          </a:p>
        </p:txBody>
      </p:sp>
      <p:sp>
        <p:nvSpPr>
          <p:cNvPr id="10" name="Rectangle 9">
            <a:extLst>
              <a:ext uri="{FF2B5EF4-FFF2-40B4-BE49-F238E27FC236}">
                <a16:creationId xmlns:a16="http://schemas.microsoft.com/office/drawing/2014/main" id="{6A7AEC10-BB04-4752-A36C-23BA2ABF93FA}"/>
              </a:ext>
            </a:extLst>
          </p:cNvPr>
          <p:cNvSpPr/>
          <p:nvPr/>
        </p:nvSpPr>
        <p:spPr>
          <a:xfrm>
            <a:off x="5262149" y="985600"/>
            <a:ext cx="2574161" cy="461665"/>
          </a:xfrm>
          <a:prstGeom prst="rect">
            <a:avLst/>
          </a:prstGeom>
        </p:spPr>
        <p:txBody>
          <a:bodyPr wrap="square">
            <a:spAutoFit/>
          </a:bodyPr>
          <a:lstStyle/>
          <a:p>
            <a:r>
              <a:rPr lang="en-US" sz="2400" i="1" dirty="0">
                <a:hlinkClick r:id="rId2"/>
              </a:rPr>
              <a:t>Statewide Report</a:t>
            </a:r>
            <a:endParaRPr lang="en-US" sz="2400" i="1" dirty="0"/>
          </a:p>
        </p:txBody>
      </p:sp>
      <p:pic>
        <p:nvPicPr>
          <p:cNvPr id="13" name="Picture 12">
            <a:extLst>
              <a:ext uri="{FF2B5EF4-FFF2-40B4-BE49-F238E27FC236}">
                <a16:creationId xmlns:a16="http://schemas.microsoft.com/office/drawing/2014/main" id="{95FC0D24-5858-40DE-BFBA-22FA077A1044}"/>
              </a:ext>
            </a:extLst>
          </p:cNvPr>
          <p:cNvPicPr>
            <a:picLocks noChangeAspect="1"/>
          </p:cNvPicPr>
          <p:nvPr/>
        </p:nvPicPr>
        <p:blipFill>
          <a:blip r:embed="rId3"/>
          <a:stretch>
            <a:fillRect/>
          </a:stretch>
        </p:blipFill>
        <p:spPr>
          <a:xfrm>
            <a:off x="586057" y="1843548"/>
            <a:ext cx="3469749" cy="4500187"/>
          </a:xfrm>
          <a:prstGeom prst="rect">
            <a:avLst/>
          </a:prstGeom>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256F4D5C-4261-461B-B95E-3C887DB969D9}"/>
              </a:ext>
            </a:extLst>
          </p:cNvPr>
          <p:cNvPicPr>
            <a:picLocks noChangeAspect="1"/>
          </p:cNvPicPr>
          <p:nvPr/>
        </p:nvPicPr>
        <p:blipFill>
          <a:blip r:embed="rId4"/>
          <a:stretch>
            <a:fillRect/>
          </a:stretch>
        </p:blipFill>
        <p:spPr>
          <a:xfrm>
            <a:off x="4634926" y="1843548"/>
            <a:ext cx="3491085" cy="450018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333292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a:spLocks noGrp="1"/>
          </p:cNvSpPr>
          <p:nvPr>
            <p:ph idx="1"/>
          </p:nvPr>
        </p:nvSpPr>
        <p:spPr>
          <a:xfrm>
            <a:off x="145921" y="1047536"/>
            <a:ext cx="5542271" cy="3694591"/>
          </a:xfrm>
          <a:solidFill>
            <a:schemeClr val="accent4">
              <a:lumMod val="20000"/>
              <a:lumOff val="80000"/>
            </a:schemeClr>
          </a:solidFill>
        </p:spPr>
        <p:txBody>
          <a:bodyPr>
            <a:normAutofit fontScale="70000" lnSpcReduction="20000"/>
          </a:bodyPr>
          <a:lstStyle/>
          <a:p>
            <a:pPr marL="0" indent="0" algn="ctr">
              <a:buNone/>
            </a:pPr>
            <a:r>
              <a:rPr lang="en-US" sz="4000" b="1" dirty="0">
                <a:solidFill>
                  <a:schemeClr val="accent1">
                    <a:lumMod val="50000"/>
                  </a:schemeClr>
                </a:solidFill>
                <a:latin typeface="Arial" panose="020B0604020202020204" pitchFamily="34" charset="0"/>
                <a:cs typeface="Arial" panose="020B0604020202020204" pitchFamily="34" charset="0"/>
              </a:rPr>
              <a:t>Goals</a:t>
            </a:r>
          </a:p>
          <a:p>
            <a:pPr>
              <a:lnSpc>
                <a:spcPct val="100000"/>
              </a:lnSpc>
            </a:pPr>
            <a:r>
              <a:rPr lang="en-US" dirty="0">
                <a:latin typeface="Arial" panose="020B0604020202020204" pitchFamily="34" charset="0"/>
                <a:cs typeface="Arial" panose="020B0604020202020204" pitchFamily="34" charset="0"/>
              </a:rPr>
              <a:t>Develop a landslide inventory</a:t>
            </a:r>
          </a:p>
          <a:p>
            <a:pPr>
              <a:lnSpc>
                <a:spcPct val="100000"/>
              </a:lnSpc>
            </a:pPr>
            <a:r>
              <a:rPr lang="en-US" dirty="0">
                <a:latin typeface="Arial" panose="020B0604020202020204" pitchFamily="34" charset="0"/>
                <a:cs typeface="Arial" panose="020B0604020202020204" pitchFamily="34" charset="0"/>
              </a:rPr>
              <a:t>Create valid landslide models for specific WV regions</a:t>
            </a:r>
          </a:p>
          <a:p>
            <a:pPr>
              <a:lnSpc>
                <a:spcPct val="100000"/>
              </a:lnSpc>
            </a:pPr>
            <a:r>
              <a:rPr lang="en-US" dirty="0">
                <a:latin typeface="Arial" panose="020B0604020202020204" pitchFamily="34" charset="0"/>
                <a:cs typeface="Arial" panose="020B0604020202020204" pitchFamily="34" charset="0"/>
              </a:rPr>
              <a:t>Generate county-level resolution landslide maps</a:t>
            </a:r>
          </a:p>
          <a:p>
            <a:pPr>
              <a:lnSpc>
                <a:spcPct val="100000"/>
              </a:lnSpc>
            </a:pPr>
            <a:r>
              <a:rPr lang="en-US" dirty="0">
                <a:latin typeface="Arial" panose="020B0604020202020204" pitchFamily="34" charset="0"/>
                <a:cs typeface="Arial" panose="020B0604020202020204" pitchFamily="34" charset="0"/>
              </a:rPr>
              <a:t>Create an interactive web map application for displaying landslide models and variables</a:t>
            </a:r>
          </a:p>
          <a:p>
            <a:pPr>
              <a:lnSpc>
                <a:spcPct val="100000"/>
              </a:lnSpc>
            </a:pPr>
            <a:r>
              <a:rPr lang="en-US" dirty="0">
                <a:latin typeface="Arial" panose="020B0604020202020204" pitchFamily="34" charset="0"/>
                <a:cs typeface="Arial" panose="020B0604020202020204" pitchFamily="34" charset="0"/>
              </a:rPr>
              <a:t>Use the new landslide models and information to update the State Hazard Mitigation Plan</a:t>
            </a:r>
            <a:endParaRPr lang="en-US" sz="2700" dirty="0">
              <a:solidFill>
                <a:schemeClr val="accent1">
                  <a:lumMod val="50000"/>
                </a:schemeClr>
              </a:solidFill>
              <a:latin typeface="Arial" panose="020B0604020202020204" pitchFamily="34" charset="0"/>
              <a:cs typeface="Arial" panose="020B0604020202020204" pitchFamily="34" charset="0"/>
            </a:endParaRPr>
          </a:p>
        </p:txBody>
      </p:sp>
      <p:sp>
        <p:nvSpPr>
          <p:cNvPr id="13" name="TextBox 12"/>
          <p:cNvSpPr txBox="1"/>
          <p:nvPr/>
        </p:nvSpPr>
        <p:spPr>
          <a:xfrm>
            <a:off x="145921" y="4932015"/>
            <a:ext cx="5619153" cy="830997"/>
          </a:xfrm>
          <a:prstGeom prst="rect">
            <a:avLst/>
          </a:prstGeom>
          <a:solidFill>
            <a:schemeClr val="accent4">
              <a:lumMod val="40000"/>
              <a:lumOff val="60000"/>
            </a:schemeClr>
          </a:solidFill>
          <a:scene3d>
            <a:camera prst="orthographicFront"/>
            <a:lightRig rig="threePt" dir="t"/>
          </a:scene3d>
          <a:sp3d>
            <a:bevelT/>
          </a:sp3d>
        </p:spPr>
        <p:txBody>
          <a:bodyPr wrap="square" rtlCol="0">
            <a:spAutoFit/>
          </a:bodyPr>
          <a:lstStyle/>
          <a:p>
            <a:pPr algn="ctr"/>
            <a:r>
              <a:rPr lang="en-US" sz="48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QUESTIONS?</a:t>
            </a:r>
            <a:endParaRPr lang="en-US" sz="4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379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3765" y="1047536"/>
            <a:ext cx="3045770" cy="45769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TextBox 13"/>
          <p:cNvSpPr txBox="1"/>
          <p:nvPr/>
        </p:nvSpPr>
        <p:spPr>
          <a:xfrm>
            <a:off x="6771458" y="5212169"/>
            <a:ext cx="1970480" cy="507831"/>
          </a:xfrm>
          <a:prstGeom prst="rect">
            <a:avLst/>
          </a:prstGeom>
          <a:solidFill>
            <a:schemeClr val="tx1"/>
          </a:solidFill>
        </p:spPr>
        <p:txBody>
          <a:bodyPr wrap="square" rtlCol="0">
            <a:spAutoFit/>
          </a:bodyPr>
          <a:lstStyle/>
          <a:p>
            <a:pPr algn="ctr"/>
            <a:r>
              <a:rPr lang="en-US" sz="1350" b="1" dirty="0">
                <a:solidFill>
                  <a:schemeClr val="bg1"/>
                </a:solidFill>
              </a:rPr>
              <a:t>2015 Yeager Airport Slide</a:t>
            </a:r>
          </a:p>
        </p:txBody>
      </p:sp>
      <p:sp>
        <p:nvSpPr>
          <p:cNvPr id="8" name="Title 1">
            <a:extLst>
              <a:ext uri="{FF2B5EF4-FFF2-40B4-BE49-F238E27FC236}">
                <a16:creationId xmlns:a16="http://schemas.microsoft.com/office/drawing/2014/main" id="{A1983888-5B5C-46FC-A7F2-140FCC2ECCF1}"/>
              </a:ext>
            </a:extLst>
          </p:cNvPr>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Landslide Risk Assessment</a:t>
            </a:r>
          </a:p>
        </p:txBody>
      </p:sp>
    </p:spTree>
    <p:extLst>
      <p:ext uri="{BB962C8B-B14F-4D97-AF65-F5344CB8AC3E}">
        <p14:creationId xmlns:p14="http://schemas.microsoft.com/office/powerpoint/2010/main" val="35415866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51B4D47C-E8FD-4B24-83A3-E3AA9654E45B}"/>
              </a:ext>
            </a:extLst>
          </p:cNvPr>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Landslide Incident Inventory</a:t>
            </a:r>
          </a:p>
        </p:txBody>
      </p:sp>
      <p:sp>
        <p:nvSpPr>
          <p:cNvPr id="5" name="Rectangle 4"/>
          <p:cNvSpPr/>
          <p:nvPr/>
        </p:nvSpPr>
        <p:spPr>
          <a:xfrm>
            <a:off x="6635931" y="6441421"/>
            <a:ext cx="2477408" cy="338554"/>
          </a:xfrm>
          <a:prstGeom prst="rect">
            <a:avLst/>
          </a:prstGeom>
        </p:spPr>
        <p:txBody>
          <a:bodyPr wrap="square">
            <a:spAutoFit/>
          </a:bodyPr>
          <a:lstStyle/>
          <a:p>
            <a:r>
              <a:rPr lang="en-US" sz="1600" b="1" i="1" dirty="0">
                <a:solidFill>
                  <a:srgbClr val="FF0000"/>
                </a:solidFill>
              </a:rPr>
              <a:t>159,247 landslide features</a:t>
            </a:r>
          </a:p>
        </p:txBody>
      </p:sp>
      <p:graphicFrame>
        <p:nvGraphicFramePr>
          <p:cNvPr id="6" name="Table 5"/>
          <p:cNvGraphicFramePr>
            <a:graphicFrameLocks noGrp="1"/>
          </p:cNvGraphicFramePr>
          <p:nvPr>
            <p:extLst>
              <p:ext uri="{D42A27DB-BD31-4B8C-83A1-F6EECF244321}">
                <p14:modId xmlns:p14="http://schemas.microsoft.com/office/powerpoint/2010/main" val="2118673865"/>
              </p:ext>
            </p:extLst>
          </p:nvPr>
        </p:nvGraphicFramePr>
        <p:xfrm>
          <a:off x="30660" y="1034880"/>
          <a:ext cx="9082679" cy="5457659"/>
        </p:xfrm>
        <a:graphic>
          <a:graphicData uri="http://schemas.openxmlformats.org/drawingml/2006/table">
            <a:tbl>
              <a:tblPr>
                <a:tableStyleId>{5C22544A-7EE6-4342-B048-85BDC9FD1C3A}</a:tableStyleId>
              </a:tblPr>
              <a:tblGrid>
                <a:gridCol w="413436">
                  <a:extLst>
                    <a:ext uri="{9D8B030D-6E8A-4147-A177-3AD203B41FA5}">
                      <a16:colId xmlns:a16="http://schemas.microsoft.com/office/drawing/2014/main" val="2109001684"/>
                    </a:ext>
                  </a:extLst>
                </a:gridCol>
                <a:gridCol w="630119">
                  <a:extLst>
                    <a:ext uri="{9D8B030D-6E8A-4147-A177-3AD203B41FA5}">
                      <a16:colId xmlns:a16="http://schemas.microsoft.com/office/drawing/2014/main" val="1988769307"/>
                    </a:ext>
                  </a:extLst>
                </a:gridCol>
                <a:gridCol w="358427">
                  <a:extLst>
                    <a:ext uri="{9D8B030D-6E8A-4147-A177-3AD203B41FA5}">
                      <a16:colId xmlns:a16="http://schemas.microsoft.com/office/drawing/2014/main" val="1291165275"/>
                    </a:ext>
                  </a:extLst>
                </a:gridCol>
                <a:gridCol w="1425320">
                  <a:extLst>
                    <a:ext uri="{9D8B030D-6E8A-4147-A177-3AD203B41FA5}">
                      <a16:colId xmlns:a16="http://schemas.microsoft.com/office/drawing/2014/main" val="3762394313"/>
                    </a:ext>
                  </a:extLst>
                </a:gridCol>
                <a:gridCol w="2732941">
                  <a:extLst>
                    <a:ext uri="{9D8B030D-6E8A-4147-A177-3AD203B41FA5}">
                      <a16:colId xmlns:a16="http://schemas.microsoft.com/office/drawing/2014/main" val="3951751182"/>
                    </a:ext>
                  </a:extLst>
                </a:gridCol>
                <a:gridCol w="1298784">
                  <a:extLst>
                    <a:ext uri="{9D8B030D-6E8A-4147-A177-3AD203B41FA5}">
                      <a16:colId xmlns:a16="http://schemas.microsoft.com/office/drawing/2014/main" val="3097151579"/>
                    </a:ext>
                  </a:extLst>
                </a:gridCol>
                <a:gridCol w="1348622">
                  <a:extLst>
                    <a:ext uri="{9D8B030D-6E8A-4147-A177-3AD203B41FA5}">
                      <a16:colId xmlns:a16="http://schemas.microsoft.com/office/drawing/2014/main" val="911308270"/>
                    </a:ext>
                  </a:extLst>
                </a:gridCol>
                <a:gridCol w="875030">
                  <a:extLst>
                    <a:ext uri="{9D8B030D-6E8A-4147-A177-3AD203B41FA5}">
                      <a16:colId xmlns:a16="http://schemas.microsoft.com/office/drawing/2014/main" val="259102766"/>
                    </a:ext>
                  </a:extLst>
                </a:gridCol>
              </a:tblGrid>
              <a:tr h="255003">
                <a:tc>
                  <a:txBody>
                    <a:bodyPr/>
                    <a:lstStyle/>
                    <a:p>
                      <a:pPr algn="ctr" fontAlgn="ctr"/>
                      <a:r>
                        <a:rPr lang="en-US" sz="900" b="1" u="none" strike="noStrike" dirty="0">
                          <a:effectLst/>
                        </a:rPr>
                        <a:t>#</a:t>
                      </a:r>
                      <a:endParaRPr lang="en-US" sz="900" b="1" i="0" u="none" strike="noStrike" dirty="0">
                        <a:solidFill>
                          <a:srgbClr val="000000"/>
                        </a:solidFill>
                        <a:effectLst/>
                        <a:latin typeface="Calibri" panose="020F0502020204030204" pitchFamily="34" charset="0"/>
                      </a:endParaRPr>
                    </a:p>
                  </a:txBody>
                  <a:tcPr marL="6160" marR="6160" marT="6160" marB="0" anchor="ctr">
                    <a:solidFill>
                      <a:schemeClr val="accent4">
                        <a:lumMod val="40000"/>
                        <a:lumOff val="60000"/>
                      </a:schemeClr>
                    </a:solidFill>
                  </a:tcPr>
                </a:tc>
                <a:tc>
                  <a:txBody>
                    <a:bodyPr/>
                    <a:lstStyle/>
                    <a:p>
                      <a:pPr algn="ctr" fontAlgn="ctr"/>
                      <a:r>
                        <a:rPr lang="en-US" sz="900" b="1" u="none" strike="noStrike" dirty="0">
                          <a:effectLst/>
                        </a:rPr>
                        <a:t>Agency</a:t>
                      </a:r>
                      <a:endParaRPr lang="en-US" sz="900" b="1" i="0" u="none" strike="noStrike" dirty="0">
                        <a:solidFill>
                          <a:srgbClr val="000000"/>
                        </a:solidFill>
                        <a:effectLst/>
                        <a:latin typeface="Calibri" panose="020F0502020204030204" pitchFamily="34" charset="0"/>
                      </a:endParaRPr>
                    </a:p>
                  </a:txBody>
                  <a:tcPr marL="6160" marR="6160" marT="6160" marB="0" anchor="ctr">
                    <a:solidFill>
                      <a:schemeClr val="accent4">
                        <a:lumMod val="40000"/>
                        <a:lumOff val="60000"/>
                      </a:schemeClr>
                    </a:solidFill>
                  </a:tcPr>
                </a:tc>
                <a:tc>
                  <a:txBody>
                    <a:bodyPr/>
                    <a:lstStyle/>
                    <a:p>
                      <a:pPr algn="ctr" fontAlgn="ctr"/>
                      <a:r>
                        <a:rPr lang="en-US" sz="900" b="1" u="none" strike="noStrike">
                          <a:effectLst/>
                        </a:rPr>
                        <a:t>Year</a:t>
                      </a:r>
                      <a:endParaRPr lang="en-US" sz="900" b="1" i="0" u="none" strike="noStrike">
                        <a:solidFill>
                          <a:srgbClr val="000000"/>
                        </a:solidFill>
                        <a:effectLst/>
                        <a:latin typeface="Calibri" panose="020F0502020204030204" pitchFamily="34" charset="0"/>
                      </a:endParaRPr>
                    </a:p>
                  </a:txBody>
                  <a:tcPr marL="6160" marR="6160" marT="6160" marB="0" anchor="ctr">
                    <a:solidFill>
                      <a:schemeClr val="accent4">
                        <a:lumMod val="40000"/>
                        <a:lumOff val="60000"/>
                      </a:schemeClr>
                    </a:solidFill>
                  </a:tcPr>
                </a:tc>
                <a:tc>
                  <a:txBody>
                    <a:bodyPr/>
                    <a:lstStyle/>
                    <a:p>
                      <a:pPr algn="ctr" fontAlgn="ctr"/>
                      <a:r>
                        <a:rPr lang="en-US" sz="900" b="1" u="none" strike="noStrike">
                          <a:effectLst/>
                        </a:rPr>
                        <a:t>Author or Source Agency</a:t>
                      </a:r>
                      <a:endParaRPr lang="en-US" sz="900" b="1" i="0" u="none" strike="noStrike">
                        <a:solidFill>
                          <a:srgbClr val="000000"/>
                        </a:solidFill>
                        <a:effectLst/>
                        <a:latin typeface="Calibri" panose="020F0502020204030204" pitchFamily="34" charset="0"/>
                      </a:endParaRPr>
                    </a:p>
                  </a:txBody>
                  <a:tcPr marL="6160" marR="6160" marT="6160" marB="0" anchor="ctr">
                    <a:solidFill>
                      <a:schemeClr val="accent4">
                        <a:lumMod val="40000"/>
                        <a:lumOff val="60000"/>
                      </a:schemeClr>
                    </a:solidFill>
                  </a:tcPr>
                </a:tc>
                <a:tc>
                  <a:txBody>
                    <a:bodyPr/>
                    <a:lstStyle/>
                    <a:p>
                      <a:pPr algn="ctr" fontAlgn="ctr"/>
                      <a:r>
                        <a:rPr lang="en-US" sz="900" b="1" u="none" strike="noStrike">
                          <a:effectLst/>
                        </a:rPr>
                        <a:t>Title/Description</a:t>
                      </a:r>
                      <a:endParaRPr lang="en-US" sz="900" b="1" i="0" u="none" strike="noStrike">
                        <a:solidFill>
                          <a:srgbClr val="000000"/>
                        </a:solidFill>
                        <a:effectLst/>
                        <a:latin typeface="Calibri" panose="020F0502020204030204" pitchFamily="34" charset="0"/>
                      </a:endParaRPr>
                    </a:p>
                  </a:txBody>
                  <a:tcPr marL="6160" marR="6160" marT="6160" marB="0" anchor="ctr">
                    <a:solidFill>
                      <a:schemeClr val="accent4">
                        <a:lumMod val="40000"/>
                        <a:lumOff val="60000"/>
                      </a:schemeClr>
                    </a:solidFill>
                  </a:tcPr>
                </a:tc>
                <a:tc>
                  <a:txBody>
                    <a:bodyPr/>
                    <a:lstStyle/>
                    <a:p>
                      <a:pPr algn="ctr" fontAlgn="ctr"/>
                      <a:r>
                        <a:rPr lang="en-US" sz="900" b="1" u="none" strike="noStrike" dirty="0">
                          <a:effectLst/>
                        </a:rPr>
                        <a:t>General Location</a:t>
                      </a:r>
                      <a:endParaRPr lang="en-US" sz="900" b="1" i="0" u="none" strike="noStrike" dirty="0">
                        <a:solidFill>
                          <a:srgbClr val="000000"/>
                        </a:solidFill>
                        <a:effectLst/>
                        <a:latin typeface="Calibri" panose="020F0502020204030204" pitchFamily="34" charset="0"/>
                      </a:endParaRPr>
                    </a:p>
                  </a:txBody>
                  <a:tcPr marL="6160" marR="6160" marT="6160" marB="0" anchor="ctr">
                    <a:solidFill>
                      <a:schemeClr val="accent4">
                        <a:lumMod val="40000"/>
                        <a:lumOff val="60000"/>
                      </a:schemeClr>
                    </a:solidFill>
                  </a:tcPr>
                </a:tc>
                <a:tc>
                  <a:txBody>
                    <a:bodyPr/>
                    <a:lstStyle/>
                    <a:p>
                      <a:pPr algn="ctr" fontAlgn="ctr"/>
                      <a:r>
                        <a:rPr lang="en-US" sz="900" b="1" u="none" strike="noStrike" dirty="0">
                          <a:effectLst/>
                        </a:rPr>
                        <a:t>Purpose</a:t>
                      </a:r>
                      <a:endParaRPr lang="en-US" sz="900" b="1" i="0" u="none" strike="noStrike" dirty="0">
                        <a:solidFill>
                          <a:srgbClr val="000000"/>
                        </a:solidFill>
                        <a:effectLst/>
                        <a:latin typeface="Calibri" panose="020F0502020204030204" pitchFamily="34" charset="0"/>
                      </a:endParaRPr>
                    </a:p>
                  </a:txBody>
                  <a:tcPr marL="6160" marR="6160" marT="6160" marB="0" anchor="ctr">
                    <a:solidFill>
                      <a:schemeClr val="accent4">
                        <a:lumMod val="40000"/>
                        <a:lumOff val="60000"/>
                      </a:schemeClr>
                    </a:solidFill>
                  </a:tcPr>
                </a:tc>
                <a:tc>
                  <a:txBody>
                    <a:bodyPr/>
                    <a:lstStyle/>
                    <a:p>
                      <a:pPr algn="ctr" fontAlgn="ctr"/>
                      <a:r>
                        <a:rPr lang="en-US" sz="900" b="1" i="0" u="none" strike="noStrike" dirty="0">
                          <a:solidFill>
                            <a:srgbClr val="000000"/>
                          </a:solidFill>
                          <a:effectLst/>
                          <a:latin typeface="Calibri" panose="020F0502020204030204" pitchFamily="34" charset="0"/>
                        </a:rPr>
                        <a:t>Total Incidence Data</a:t>
                      </a:r>
                    </a:p>
                  </a:txBody>
                  <a:tcPr marL="6160" marR="6160" marT="6160" marB="0" anchor="ctr">
                    <a:solidFill>
                      <a:schemeClr val="accent4">
                        <a:lumMod val="40000"/>
                        <a:lumOff val="60000"/>
                      </a:schemeClr>
                    </a:solidFill>
                  </a:tcPr>
                </a:tc>
                <a:extLst>
                  <a:ext uri="{0D108BD9-81ED-4DB2-BD59-A6C34878D82A}">
                    <a16:rowId xmlns:a16="http://schemas.microsoft.com/office/drawing/2014/main" val="983774224"/>
                  </a:ext>
                </a:extLst>
              </a:tr>
              <a:tr h="363133">
                <a:tc>
                  <a:txBody>
                    <a:bodyPr/>
                    <a:lstStyle/>
                    <a:p>
                      <a:pPr algn="ctr" fontAlgn="ctr"/>
                      <a:r>
                        <a:rPr lang="en-US" sz="900" b="0" i="0" u="none" strike="noStrike" dirty="0">
                          <a:solidFill>
                            <a:srgbClr val="000000"/>
                          </a:solidFill>
                          <a:effectLst/>
                          <a:latin typeface="Calibri" panose="020F0502020204030204" pitchFamily="34" charset="0"/>
                        </a:rPr>
                        <a:t>1</a:t>
                      </a:r>
                    </a:p>
                  </a:txBody>
                  <a:tcPr marL="6160" marR="6160" marT="6160" marB="0" anchor="ctr"/>
                </a:tc>
                <a:tc>
                  <a:txBody>
                    <a:bodyPr/>
                    <a:lstStyle/>
                    <a:p>
                      <a:pPr algn="ctr" fontAlgn="ctr"/>
                      <a:r>
                        <a:rPr lang="en-US" sz="900" b="0" i="0" u="none" strike="noStrike" dirty="0">
                          <a:solidFill>
                            <a:srgbClr val="000000"/>
                          </a:solidFill>
                          <a:effectLst/>
                          <a:latin typeface="Calibri" panose="020F0502020204030204" pitchFamily="34" charset="0"/>
                        </a:rPr>
                        <a:t>WVGES</a:t>
                      </a:r>
                    </a:p>
                  </a:txBody>
                  <a:tcPr marL="6160" marR="6160" marT="6160" marB="0" anchor="ctr"/>
                </a:tc>
                <a:tc>
                  <a:txBody>
                    <a:bodyPr/>
                    <a:lstStyle/>
                    <a:p>
                      <a:pPr algn="ctr" fontAlgn="ctr"/>
                      <a:r>
                        <a:rPr lang="en-US" sz="900" b="1" i="0" u="none" strike="noStrike" dirty="0">
                          <a:solidFill>
                            <a:srgbClr val="000000"/>
                          </a:solidFill>
                          <a:effectLst/>
                          <a:latin typeface="Calibri" panose="020F0502020204030204" pitchFamily="34" charset="0"/>
                        </a:rPr>
                        <a:t>1973</a:t>
                      </a:r>
                    </a:p>
                  </a:txBody>
                  <a:tcPr marL="6160" marR="6160" marT="6160" marB="0" anchor="ctr"/>
                </a:tc>
                <a:tc>
                  <a:txBody>
                    <a:bodyPr/>
                    <a:lstStyle/>
                    <a:p>
                      <a:pPr algn="ctr" fontAlgn="ctr"/>
                      <a:r>
                        <a:rPr lang="en-US" sz="900" b="0" i="0" u="none" strike="noStrike" dirty="0">
                          <a:solidFill>
                            <a:srgbClr val="000000"/>
                          </a:solidFill>
                          <a:effectLst/>
                          <a:latin typeface="Calibri" panose="020F0502020204030204" pitchFamily="34" charset="0"/>
                        </a:rPr>
                        <a:t>Landers and</a:t>
                      </a:r>
                      <a:r>
                        <a:rPr lang="en-US" sz="900" b="0" i="0" u="none" strike="noStrike" baseline="0" dirty="0">
                          <a:solidFill>
                            <a:srgbClr val="000000"/>
                          </a:solidFill>
                          <a:effectLst/>
                          <a:latin typeface="Calibri" panose="020F0502020204030204" pitchFamily="34" charset="0"/>
                        </a:rPr>
                        <a:t> Smosna</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l" fontAlgn="ctr"/>
                      <a:r>
                        <a:rPr lang="en-US" sz="900" b="0" i="0" u="none" strike="noStrike" dirty="0">
                          <a:solidFill>
                            <a:srgbClr val="000000"/>
                          </a:solidFill>
                          <a:effectLst/>
                          <a:latin typeface="Calibri" panose="020F0502020204030204" pitchFamily="34" charset="0"/>
                        </a:rPr>
                        <a:t>Final Report on Landslides of July 9, 1973 in Kanawha City Area</a:t>
                      </a:r>
                      <a:r>
                        <a:rPr lang="en-US" sz="900" b="0" i="0" u="none" strike="noStrike" baseline="0" dirty="0">
                          <a:solidFill>
                            <a:srgbClr val="000000"/>
                          </a:solidFill>
                          <a:effectLst/>
                          <a:latin typeface="Calibri" panose="020F0502020204030204" pitchFamily="34" charset="0"/>
                        </a:rPr>
                        <a:t> of Charleston, West Virginia</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l" fontAlgn="ctr"/>
                      <a:r>
                        <a:rPr lang="en-US" sz="900" b="0" i="0" u="none" strike="noStrike" dirty="0">
                          <a:solidFill>
                            <a:srgbClr val="000000"/>
                          </a:solidFill>
                          <a:effectLst/>
                          <a:latin typeface="Calibri" panose="020F0502020204030204" pitchFamily="34" charset="0"/>
                        </a:rPr>
                        <a:t>Charleston, West Virginia</a:t>
                      </a:r>
                    </a:p>
                  </a:txBody>
                  <a:tcPr marL="6160" marR="6160" marT="6160"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900" u="none" strike="noStrike" dirty="0">
                          <a:effectLst/>
                        </a:rPr>
                        <a:t>Landslide mapping</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900" b="0" i="0" u="none" strike="noStrike" dirty="0">
                          <a:solidFill>
                            <a:srgbClr val="000000"/>
                          </a:solidFill>
                          <a:effectLst/>
                          <a:latin typeface="Calibri" panose="020F0502020204030204" pitchFamily="34" charset="0"/>
                        </a:rPr>
                        <a:t>10</a:t>
                      </a:r>
                    </a:p>
                  </a:txBody>
                  <a:tcPr marL="6160" marR="6160" marT="6160" marB="0" anchor="ctr"/>
                </a:tc>
                <a:extLst>
                  <a:ext uri="{0D108BD9-81ED-4DB2-BD59-A6C34878D82A}">
                    <a16:rowId xmlns:a16="http://schemas.microsoft.com/office/drawing/2014/main" val="4037378971"/>
                  </a:ext>
                </a:extLst>
              </a:tr>
              <a:tr h="354579">
                <a:tc>
                  <a:txBody>
                    <a:bodyPr/>
                    <a:lstStyle/>
                    <a:p>
                      <a:pPr algn="ctr" fontAlgn="ctr"/>
                      <a:r>
                        <a:rPr lang="en-US" sz="900" u="none" strike="noStrike" dirty="0">
                          <a:effectLst/>
                        </a:rPr>
                        <a:t>2</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u="none" strike="noStrike" dirty="0">
                          <a:effectLst/>
                        </a:rPr>
                        <a:t>WVGES</a:t>
                      </a:r>
                      <a:endParaRPr lang="en-US" sz="900" b="1"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b="1" u="none" strike="noStrike" dirty="0">
                          <a:effectLst/>
                        </a:rPr>
                        <a:t>1976-80</a:t>
                      </a:r>
                      <a:endParaRPr lang="en-US" sz="900" b="1"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u="none" strike="noStrike" dirty="0">
                          <a:effectLst/>
                        </a:rPr>
                        <a:t>Lessing et al.</a:t>
                      </a:r>
                      <a:endParaRPr lang="en-US" sz="900" b="1" i="0" u="none" strike="noStrike" dirty="0">
                        <a:solidFill>
                          <a:srgbClr val="000000"/>
                        </a:solidFill>
                        <a:effectLst/>
                        <a:latin typeface="Calibri" panose="020F0502020204030204" pitchFamily="34" charset="0"/>
                      </a:endParaRPr>
                    </a:p>
                  </a:txBody>
                  <a:tcPr marL="6160" marR="6160" marT="6160" marB="0" anchor="ctr"/>
                </a:tc>
                <a:tc>
                  <a:txBody>
                    <a:bodyPr/>
                    <a:lstStyle/>
                    <a:p>
                      <a:pPr algn="l" fontAlgn="ctr"/>
                      <a:r>
                        <a:rPr lang="en-US" sz="900" u="none" strike="noStrike" dirty="0">
                          <a:effectLst/>
                        </a:rPr>
                        <a:t>WV Landslides and Slide-Prone Areas; funded by Appalachian Regional Commission</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l" fontAlgn="ctr"/>
                      <a:r>
                        <a:rPr lang="en-US" sz="900" u="none" strike="noStrike">
                          <a:effectLst/>
                        </a:rPr>
                        <a:t>Statewide (39 topo quads)</a:t>
                      </a:r>
                      <a:endParaRPr lang="en-US" sz="900" b="0" i="0" u="none" strike="noStrike">
                        <a:solidFill>
                          <a:srgbClr val="000000"/>
                        </a:solidFill>
                        <a:effectLst/>
                        <a:latin typeface="Calibri" panose="020F0502020204030204" pitchFamily="34" charset="0"/>
                      </a:endParaRPr>
                    </a:p>
                  </a:txBody>
                  <a:tcPr marL="6160" marR="6160" marT="6160" marB="0" anchor="ctr"/>
                </a:tc>
                <a:tc>
                  <a:txBody>
                    <a:bodyPr/>
                    <a:lstStyle/>
                    <a:p>
                      <a:pPr algn="l" fontAlgn="ctr"/>
                      <a:r>
                        <a:rPr lang="en-US" sz="900" u="none" strike="noStrike" dirty="0">
                          <a:effectLst/>
                        </a:rPr>
                        <a:t>Landslide mapping</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900" b="0" i="0" u="none" strike="noStrike" dirty="0">
                          <a:solidFill>
                            <a:srgbClr val="000000"/>
                          </a:solidFill>
                          <a:effectLst/>
                          <a:latin typeface="Calibri" panose="020F0502020204030204" pitchFamily="34" charset="0"/>
                        </a:rPr>
                        <a:t>46,330</a:t>
                      </a:r>
                    </a:p>
                    <a:p>
                      <a:pPr algn="ctr" fontAlgn="ctr"/>
                      <a:endParaRPr lang="en-US" sz="900" b="0" i="0" u="none" strike="noStrike" dirty="0">
                        <a:solidFill>
                          <a:srgbClr val="000000"/>
                        </a:solidFill>
                        <a:effectLst/>
                        <a:latin typeface="Calibri" panose="020F0502020204030204" pitchFamily="34" charset="0"/>
                      </a:endParaRPr>
                    </a:p>
                  </a:txBody>
                  <a:tcPr marL="6160" marR="6160" marT="6160" marB="0" anchor="ctr"/>
                </a:tc>
                <a:extLst>
                  <a:ext uri="{0D108BD9-81ED-4DB2-BD59-A6C34878D82A}">
                    <a16:rowId xmlns:a16="http://schemas.microsoft.com/office/drawing/2014/main" val="3798112587"/>
                  </a:ext>
                </a:extLst>
              </a:tr>
              <a:tr h="243621">
                <a:tc>
                  <a:txBody>
                    <a:bodyPr/>
                    <a:lstStyle/>
                    <a:p>
                      <a:pPr algn="ctr" fontAlgn="ctr"/>
                      <a:r>
                        <a:rPr lang="en-US" sz="900" u="none" strike="noStrike" dirty="0">
                          <a:effectLst/>
                        </a:rPr>
                        <a:t>3</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u="none" strike="noStrike" dirty="0">
                          <a:effectLst/>
                        </a:rPr>
                        <a:t>USGS</a:t>
                      </a:r>
                      <a:endParaRPr lang="en-US" sz="900" b="1"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b="1" u="none" strike="noStrike" dirty="0">
                          <a:effectLst/>
                        </a:rPr>
                        <a:t>1978-85</a:t>
                      </a:r>
                      <a:endParaRPr lang="en-US" sz="900" b="1"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u="none" strike="noStrike" dirty="0">
                          <a:effectLst/>
                        </a:rPr>
                        <a:t>USGS (various)</a:t>
                      </a:r>
                      <a:endParaRPr lang="en-US" sz="900" b="1" i="0" u="none" strike="noStrike" dirty="0">
                        <a:solidFill>
                          <a:srgbClr val="000000"/>
                        </a:solidFill>
                        <a:effectLst/>
                        <a:latin typeface="Calibri" panose="020F0502020204030204" pitchFamily="34" charset="0"/>
                      </a:endParaRPr>
                    </a:p>
                  </a:txBody>
                  <a:tcPr marL="6160" marR="6160" marT="6160" marB="0" anchor="ctr"/>
                </a:tc>
                <a:tc>
                  <a:txBody>
                    <a:bodyPr/>
                    <a:lstStyle/>
                    <a:p>
                      <a:pPr algn="l" fontAlgn="ctr"/>
                      <a:r>
                        <a:rPr lang="nn-NO" sz="900" u="none" strike="noStrike" dirty="0">
                          <a:effectLst/>
                        </a:rPr>
                        <a:t>Landslide Quad Maps: Open File Maps</a:t>
                      </a:r>
                      <a:endParaRPr lang="nn-NO"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l" fontAlgn="ctr"/>
                      <a:r>
                        <a:rPr lang="en-US" sz="900" u="none" strike="noStrike">
                          <a:effectLst/>
                        </a:rPr>
                        <a:t>Statewide (382 topo quads)</a:t>
                      </a:r>
                      <a:endParaRPr lang="en-US" sz="900" b="0" i="0" u="none" strike="noStrike">
                        <a:solidFill>
                          <a:srgbClr val="000000"/>
                        </a:solidFill>
                        <a:effectLst/>
                        <a:latin typeface="Calibri" panose="020F0502020204030204" pitchFamily="34" charset="0"/>
                      </a:endParaRPr>
                    </a:p>
                  </a:txBody>
                  <a:tcPr marL="6160" marR="6160" marT="6160" marB="0" anchor="ctr"/>
                </a:tc>
                <a:tc>
                  <a:txBody>
                    <a:bodyPr/>
                    <a:lstStyle/>
                    <a:p>
                      <a:pPr algn="l" fontAlgn="ctr"/>
                      <a:r>
                        <a:rPr lang="en-US" sz="900" u="none" strike="noStrike" dirty="0">
                          <a:effectLst/>
                        </a:rPr>
                        <a:t>Landslide mapping</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b="0" i="0" u="none" strike="noStrike" dirty="0">
                          <a:solidFill>
                            <a:srgbClr val="000000"/>
                          </a:solidFill>
                          <a:effectLst/>
                          <a:latin typeface="Calibri" panose="020F0502020204030204" pitchFamily="34" charset="0"/>
                        </a:rPr>
                        <a:t>41,307</a:t>
                      </a:r>
                    </a:p>
                  </a:txBody>
                  <a:tcPr marL="6160" marR="6160" marT="6160" marB="0" anchor="ctr"/>
                </a:tc>
                <a:extLst>
                  <a:ext uri="{0D108BD9-81ED-4DB2-BD59-A6C34878D82A}">
                    <a16:rowId xmlns:a16="http://schemas.microsoft.com/office/drawing/2014/main" val="3591909789"/>
                  </a:ext>
                </a:extLst>
              </a:tr>
              <a:tr h="602154">
                <a:tc>
                  <a:txBody>
                    <a:bodyPr/>
                    <a:lstStyle/>
                    <a:p>
                      <a:pPr algn="ctr" fontAlgn="ctr"/>
                      <a:r>
                        <a:rPr lang="en-US" sz="900" u="none" strike="noStrike" dirty="0">
                          <a:effectLst/>
                        </a:rPr>
                        <a:t>4</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u="none" strike="noStrike">
                          <a:effectLst/>
                        </a:rPr>
                        <a:t>USGS</a:t>
                      </a:r>
                      <a:endParaRPr lang="en-US" sz="900" b="1" i="0" u="none" strike="noStrike">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b="1" u="none" strike="noStrike" dirty="0">
                          <a:effectLst/>
                        </a:rPr>
                        <a:t>1993</a:t>
                      </a:r>
                      <a:endParaRPr lang="en-US" sz="900" b="1"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u="none" strike="noStrike" dirty="0">
                          <a:effectLst/>
                        </a:rPr>
                        <a:t>Jacobson et al</a:t>
                      </a:r>
                      <a:endParaRPr lang="en-US" sz="900" b="1" i="0" u="none" strike="noStrike" dirty="0">
                        <a:solidFill>
                          <a:srgbClr val="000000"/>
                        </a:solidFill>
                        <a:effectLst/>
                        <a:latin typeface="Calibri" panose="020F0502020204030204" pitchFamily="34" charset="0"/>
                      </a:endParaRPr>
                    </a:p>
                  </a:txBody>
                  <a:tcPr marL="6160" marR="6160" marT="6160" marB="0" anchor="ctr"/>
                </a:tc>
                <a:tc>
                  <a:txBody>
                    <a:bodyPr/>
                    <a:lstStyle/>
                    <a:p>
                      <a:pPr algn="l" fontAlgn="ctr"/>
                      <a:r>
                        <a:rPr lang="en-US" sz="900" u="none" strike="noStrike" dirty="0">
                          <a:effectLst/>
                        </a:rPr>
                        <a:t>U.S. Geological Survey Bulletin 1981: Geomorphic studies of the storm and flood of November 3-5, 1985, in the upper Potomac and Cheat River basins in West Virginia and Virginia</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l" fontAlgn="ctr"/>
                      <a:r>
                        <a:rPr lang="en-US" sz="900" u="none" strike="noStrike">
                          <a:effectLst/>
                        </a:rPr>
                        <a:t>Cheat and Potomac River basins; Wills Mountain Anticline; Eastern WV</a:t>
                      </a:r>
                      <a:endParaRPr lang="en-US" sz="900" b="0" i="0" u="none" strike="noStrike">
                        <a:solidFill>
                          <a:srgbClr val="000000"/>
                        </a:solidFill>
                        <a:effectLst/>
                        <a:latin typeface="Calibri" panose="020F0502020204030204" pitchFamily="34" charset="0"/>
                      </a:endParaRPr>
                    </a:p>
                  </a:txBody>
                  <a:tcPr marL="6160" marR="6160" marT="6160" marB="0" anchor="ctr"/>
                </a:tc>
                <a:tc>
                  <a:txBody>
                    <a:bodyPr/>
                    <a:lstStyle/>
                    <a:p>
                      <a:pPr algn="l" fontAlgn="ctr"/>
                      <a:r>
                        <a:rPr lang="en-US" sz="900" u="none" strike="noStrike">
                          <a:effectLst/>
                        </a:rPr>
                        <a:t>Research study (1985)</a:t>
                      </a:r>
                      <a:endParaRPr lang="en-US" sz="900" b="0" i="0" u="none" strike="noStrike">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b="0" i="0" u="none" strike="noStrike" dirty="0">
                          <a:solidFill>
                            <a:srgbClr val="000000"/>
                          </a:solidFill>
                          <a:effectLst/>
                          <a:latin typeface="Calibri" panose="020F0502020204030204" pitchFamily="34" charset="0"/>
                        </a:rPr>
                        <a:t>3,571</a:t>
                      </a:r>
                    </a:p>
                  </a:txBody>
                  <a:tcPr marL="6160" marR="6160" marT="6160" marB="0" anchor="ctr"/>
                </a:tc>
                <a:extLst>
                  <a:ext uri="{0D108BD9-81ED-4DB2-BD59-A6C34878D82A}">
                    <a16:rowId xmlns:a16="http://schemas.microsoft.com/office/drawing/2014/main" val="525961772"/>
                  </a:ext>
                </a:extLst>
              </a:tr>
              <a:tr h="243621">
                <a:tc>
                  <a:txBody>
                    <a:bodyPr/>
                    <a:lstStyle/>
                    <a:p>
                      <a:pPr algn="ctr" fontAlgn="ctr"/>
                      <a:r>
                        <a:rPr lang="en-US" sz="900" b="0" i="0" u="none" strike="noStrike" dirty="0">
                          <a:solidFill>
                            <a:srgbClr val="000000"/>
                          </a:solidFill>
                          <a:effectLst/>
                          <a:latin typeface="Calibri" panose="020F0502020204030204" pitchFamily="34" charset="0"/>
                        </a:rPr>
                        <a:t>5</a:t>
                      </a:r>
                    </a:p>
                  </a:txBody>
                  <a:tcPr marL="6160" marR="6160" marT="6160" marB="0" anchor="ctr"/>
                </a:tc>
                <a:tc>
                  <a:txBody>
                    <a:bodyPr/>
                    <a:lstStyle/>
                    <a:p>
                      <a:pPr algn="ctr" fontAlgn="ctr"/>
                      <a:r>
                        <a:rPr lang="en-US" sz="900" b="0" i="0" u="none" strike="noStrike" dirty="0">
                          <a:solidFill>
                            <a:srgbClr val="000000"/>
                          </a:solidFill>
                          <a:effectLst/>
                          <a:latin typeface="Calibri" panose="020F0502020204030204" pitchFamily="34" charset="0"/>
                        </a:rPr>
                        <a:t>WVU</a:t>
                      </a:r>
                    </a:p>
                  </a:txBody>
                  <a:tcPr marL="6160" marR="6160" marT="6160" marB="0" anchor="ctr"/>
                </a:tc>
                <a:tc>
                  <a:txBody>
                    <a:bodyPr/>
                    <a:lstStyle/>
                    <a:p>
                      <a:pPr algn="ctr" fontAlgn="ctr"/>
                      <a:r>
                        <a:rPr lang="en-US" sz="900" b="1" i="0" u="none" strike="noStrike" dirty="0">
                          <a:solidFill>
                            <a:srgbClr val="000000"/>
                          </a:solidFill>
                          <a:effectLst/>
                          <a:latin typeface="Calibri" panose="020F0502020204030204" pitchFamily="34" charset="0"/>
                        </a:rPr>
                        <a:t>1983-97</a:t>
                      </a:r>
                    </a:p>
                  </a:txBody>
                  <a:tcPr marL="6160" marR="6160" marT="6160" marB="0" anchor="ctr"/>
                </a:tc>
                <a:tc>
                  <a:txBody>
                    <a:bodyPr/>
                    <a:lstStyle/>
                    <a:p>
                      <a:pPr algn="ctr" fontAlgn="ctr"/>
                      <a:r>
                        <a:rPr lang="en-US" sz="900" b="0" i="0" u="none" strike="noStrike" dirty="0">
                          <a:solidFill>
                            <a:srgbClr val="000000"/>
                          </a:solidFill>
                          <a:effectLst/>
                          <a:latin typeface="Calibri" panose="020F0502020204030204" pitchFamily="34" charset="0"/>
                        </a:rPr>
                        <a:t>WVU</a:t>
                      </a:r>
                    </a:p>
                  </a:txBody>
                  <a:tcPr marL="6160" marR="6160" marT="6160" marB="0" anchor="ctr"/>
                </a:tc>
                <a:tc>
                  <a:txBody>
                    <a:bodyPr/>
                    <a:lstStyle/>
                    <a:p>
                      <a:pPr algn="l" fontAlgn="ctr"/>
                      <a:r>
                        <a:rPr lang="en-US" sz="900" b="0" i="0" u="none" strike="noStrike" dirty="0">
                          <a:solidFill>
                            <a:srgbClr val="000000"/>
                          </a:solidFill>
                          <a:effectLst/>
                          <a:latin typeface="Calibri" panose="020F0502020204030204" pitchFamily="34" charset="0"/>
                        </a:rPr>
                        <a:t> Landslide incidences with Images</a:t>
                      </a:r>
                    </a:p>
                  </a:txBody>
                  <a:tcPr marL="6160" marR="6160" marT="6160" marB="0" anchor="ctr"/>
                </a:tc>
                <a:tc>
                  <a:txBody>
                    <a:bodyPr/>
                    <a:lstStyle/>
                    <a:p>
                      <a:pPr algn="l" fontAlgn="ctr"/>
                      <a:r>
                        <a:rPr lang="en-US" sz="900" b="0" i="0" u="none" strike="noStrike" dirty="0">
                          <a:solidFill>
                            <a:srgbClr val="000000"/>
                          </a:solidFill>
                          <a:effectLst/>
                          <a:latin typeface="Calibri" panose="020F0502020204030204" pitchFamily="34" charset="0"/>
                        </a:rPr>
                        <a:t>Statewide</a:t>
                      </a:r>
                    </a:p>
                  </a:txBody>
                  <a:tcPr marL="6160" marR="6160" marT="6160" marB="0" anchor="ctr"/>
                </a:tc>
                <a:tc>
                  <a:txBody>
                    <a:bodyPr/>
                    <a:lstStyle/>
                    <a:p>
                      <a:pPr algn="l" fontAlgn="ctr"/>
                      <a:r>
                        <a:rPr lang="en-US" sz="900" b="0" i="0" u="none" strike="noStrike" dirty="0">
                          <a:solidFill>
                            <a:srgbClr val="000000"/>
                          </a:solidFill>
                          <a:effectLst/>
                          <a:latin typeface="Calibri" panose="020F0502020204030204" pitchFamily="34" charset="0"/>
                        </a:rPr>
                        <a:t>Instruction &amp; landslide inventory</a:t>
                      </a:r>
                    </a:p>
                  </a:txBody>
                  <a:tcPr marL="6160" marR="6160" marT="6160" marB="0" anchor="ctr"/>
                </a:tc>
                <a:tc>
                  <a:txBody>
                    <a:bodyPr/>
                    <a:lstStyle/>
                    <a:p>
                      <a:pPr algn="ctr" fontAlgn="ctr"/>
                      <a:r>
                        <a:rPr lang="en-US" sz="900" b="0" i="0" u="none" strike="noStrike" dirty="0">
                          <a:solidFill>
                            <a:srgbClr val="000000"/>
                          </a:solidFill>
                          <a:effectLst/>
                          <a:latin typeface="Calibri" panose="020F0502020204030204" pitchFamily="34" charset="0"/>
                        </a:rPr>
                        <a:t>46</a:t>
                      </a:r>
                    </a:p>
                  </a:txBody>
                  <a:tcPr marL="6160" marR="6160" marT="6160" marB="0" anchor="ctr"/>
                </a:tc>
                <a:extLst>
                  <a:ext uri="{0D108BD9-81ED-4DB2-BD59-A6C34878D82A}">
                    <a16:rowId xmlns:a16="http://schemas.microsoft.com/office/drawing/2014/main" val="67006464"/>
                  </a:ext>
                </a:extLst>
              </a:tr>
              <a:tr h="363133">
                <a:tc>
                  <a:txBody>
                    <a:bodyPr/>
                    <a:lstStyle/>
                    <a:p>
                      <a:pPr algn="ctr" fontAlgn="ctr"/>
                      <a:r>
                        <a:rPr lang="en-US" sz="900" b="0" i="0" u="none" strike="noStrike" dirty="0">
                          <a:solidFill>
                            <a:srgbClr val="000000"/>
                          </a:solidFill>
                          <a:effectLst/>
                          <a:latin typeface="Calibri" panose="020F0502020204030204" pitchFamily="34" charset="0"/>
                        </a:rPr>
                        <a:t>6</a:t>
                      </a:r>
                    </a:p>
                  </a:txBody>
                  <a:tcPr marL="6160" marR="6160" marT="6160" marB="0" anchor="ctr"/>
                </a:tc>
                <a:tc>
                  <a:txBody>
                    <a:bodyPr/>
                    <a:lstStyle/>
                    <a:p>
                      <a:pPr algn="ctr" fontAlgn="ctr"/>
                      <a:r>
                        <a:rPr lang="en-US" sz="900" b="0" i="0" u="none" strike="noStrike" dirty="0">
                          <a:solidFill>
                            <a:srgbClr val="000000"/>
                          </a:solidFill>
                          <a:effectLst/>
                          <a:latin typeface="Calibri" panose="020F0502020204030204" pitchFamily="34" charset="0"/>
                        </a:rPr>
                        <a:t>WVU</a:t>
                      </a:r>
                    </a:p>
                  </a:txBody>
                  <a:tcPr marL="6160" marR="6160" marT="6160" marB="0" anchor="ctr"/>
                </a:tc>
                <a:tc>
                  <a:txBody>
                    <a:bodyPr/>
                    <a:lstStyle/>
                    <a:p>
                      <a:pPr algn="ctr" fontAlgn="ctr"/>
                      <a:r>
                        <a:rPr lang="en-US" sz="900" b="1" i="0" u="none" strike="noStrike" dirty="0">
                          <a:solidFill>
                            <a:srgbClr val="000000"/>
                          </a:solidFill>
                          <a:effectLst/>
                          <a:latin typeface="Calibri" panose="020F0502020204030204" pitchFamily="34" charset="0"/>
                        </a:rPr>
                        <a:t>1996</a:t>
                      </a:r>
                    </a:p>
                  </a:txBody>
                  <a:tcPr marL="6160" marR="6160" marT="6160" marB="0" anchor="ctr"/>
                </a:tc>
                <a:tc>
                  <a:txBody>
                    <a:bodyPr/>
                    <a:lstStyle/>
                    <a:p>
                      <a:pPr algn="ctr" fontAlgn="ctr"/>
                      <a:r>
                        <a:rPr lang="en-US" sz="900" b="0" i="0" u="none" strike="noStrike" dirty="0">
                          <a:solidFill>
                            <a:srgbClr val="000000"/>
                          </a:solidFill>
                          <a:effectLst/>
                          <a:latin typeface="Calibri" panose="020F0502020204030204" pitchFamily="34" charset="0"/>
                        </a:rPr>
                        <a:t>Kite and</a:t>
                      </a:r>
                      <a:r>
                        <a:rPr lang="en-US" sz="900" b="0" i="0" u="none" strike="noStrike" baseline="0" dirty="0">
                          <a:solidFill>
                            <a:srgbClr val="000000"/>
                          </a:solidFill>
                          <a:effectLst/>
                          <a:latin typeface="Calibri" panose="020F0502020204030204" pitchFamily="34" charset="0"/>
                        </a:rPr>
                        <a:t> Grubb</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l" fontAlgn="ctr"/>
                      <a:r>
                        <a:rPr lang="en-US" sz="900" b="0" i="0" u="none" strike="noStrike" dirty="0">
                          <a:solidFill>
                            <a:srgbClr val="000000"/>
                          </a:solidFill>
                          <a:effectLst/>
                          <a:latin typeface="Calibri" panose="020F0502020204030204" pitchFamily="34" charset="0"/>
                        </a:rPr>
                        <a:t>Update of 1976 </a:t>
                      </a:r>
                      <a:r>
                        <a:rPr lang="en-US" sz="900" b="0" i="0" u="none" strike="noStrike">
                          <a:solidFill>
                            <a:srgbClr val="000000"/>
                          </a:solidFill>
                          <a:effectLst/>
                          <a:latin typeface="Calibri" panose="020F0502020204030204" pitchFamily="34" charset="0"/>
                        </a:rPr>
                        <a:t>Landslide Maps, </a:t>
                      </a:r>
                      <a:r>
                        <a:rPr lang="en-US" sz="900" b="0" i="0" u="none" strike="noStrike" dirty="0">
                          <a:solidFill>
                            <a:srgbClr val="000000"/>
                          </a:solidFill>
                          <a:effectLst/>
                          <a:latin typeface="Calibri" panose="020F0502020204030204" pitchFamily="34" charset="0"/>
                        </a:rPr>
                        <a:t>Morgantown North and South Quadrangles</a:t>
                      </a:r>
                    </a:p>
                  </a:txBody>
                  <a:tcPr marL="6160" marR="6160" marT="6160" marB="0" anchor="ctr"/>
                </a:tc>
                <a:tc>
                  <a:txBody>
                    <a:bodyPr/>
                    <a:lstStyle/>
                    <a:p>
                      <a:pPr algn="l" fontAlgn="ctr"/>
                      <a:r>
                        <a:rPr lang="en-US" sz="900" b="0" i="0" u="none" strike="noStrike" dirty="0">
                          <a:solidFill>
                            <a:srgbClr val="000000"/>
                          </a:solidFill>
                          <a:effectLst/>
                          <a:latin typeface="Calibri" panose="020F0502020204030204" pitchFamily="34" charset="0"/>
                        </a:rPr>
                        <a:t>Morgantown,</a:t>
                      </a:r>
                      <a:r>
                        <a:rPr lang="en-US" sz="900" b="0" i="0" u="none" strike="noStrike" baseline="0" dirty="0">
                          <a:solidFill>
                            <a:srgbClr val="000000"/>
                          </a:solidFill>
                          <a:effectLst/>
                          <a:latin typeface="Calibri" panose="020F0502020204030204" pitchFamily="34" charset="0"/>
                        </a:rPr>
                        <a:t> West Virginia</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l" fontAlgn="ctr"/>
                      <a:r>
                        <a:rPr lang="en-US" sz="900" b="0" i="0" u="none" strike="noStrike" dirty="0">
                          <a:solidFill>
                            <a:srgbClr val="000000"/>
                          </a:solidFill>
                          <a:effectLst/>
                          <a:latin typeface="Calibri" panose="020F0502020204030204" pitchFamily="34" charset="0"/>
                        </a:rPr>
                        <a:t>Landslide inventory</a:t>
                      </a:r>
                    </a:p>
                  </a:txBody>
                  <a:tcPr marL="6160" marR="6160" marT="6160" marB="0" anchor="ctr"/>
                </a:tc>
                <a:tc>
                  <a:txBody>
                    <a:bodyPr/>
                    <a:lstStyle/>
                    <a:p>
                      <a:pPr algn="ctr" fontAlgn="ctr"/>
                      <a:r>
                        <a:rPr lang="en-US" sz="900" b="0" i="0" u="none" strike="noStrike" dirty="0">
                          <a:solidFill>
                            <a:srgbClr val="000000"/>
                          </a:solidFill>
                          <a:effectLst/>
                          <a:latin typeface="Calibri" panose="020F0502020204030204" pitchFamily="34" charset="0"/>
                        </a:rPr>
                        <a:t>41</a:t>
                      </a:r>
                    </a:p>
                  </a:txBody>
                  <a:tcPr marL="6160" marR="6160" marT="6160" marB="0" anchor="ctr"/>
                </a:tc>
                <a:extLst>
                  <a:ext uri="{0D108BD9-81ED-4DB2-BD59-A6C34878D82A}">
                    <a16:rowId xmlns:a16="http://schemas.microsoft.com/office/drawing/2014/main" val="3910931700"/>
                  </a:ext>
                </a:extLst>
              </a:tr>
              <a:tr h="363133">
                <a:tc>
                  <a:txBody>
                    <a:bodyPr/>
                    <a:lstStyle/>
                    <a:p>
                      <a:pPr algn="ctr" fontAlgn="ctr"/>
                      <a:r>
                        <a:rPr lang="en-US" sz="900" b="0" i="0" u="none" strike="noStrike" dirty="0">
                          <a:solidFill>
                            <a:schemeClr val="dk1"/>
                          </a:solidFill>
                          <a:effectLst/>
                          <a:latin typeface="+mn-lt"/>
                        </a:rPr>
                        <a:t>7</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u="none" strike="noStrike" dirty="0">
                          <a:effectLst/>
                        </a:rPr>
                        <a:t>WVU</a:t>
                      </a:r>
                      <a:endParaRPr lang="en-US" sz="900" b="1"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b="1" u="none" strike="noStrike" dirty="0">
                          <a:effectLst/>
                        </a:rPr>
                        <a:t>2008</a:t>
                      </a:r>
                      <a:endParaRPr lang="en-US" sz="900" b="1"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u="none" strike="noStrike" dirty="0">
                          <a:effectLst/>
                        </a:rPr>
                        <a:t>Konsoer et al</a:t>
                      </a:r>
                      <a:endParaRPr lang="en-US" sz="900" b="1" i="0" u="none" strike="noStrike" dirty="0">
                        <a:solidFill>
                          <a:srgbClr val="000000"/>
                        </a:solidFill>
                        <a:effectLst/>
                        <a:latin typeface="Calibri" panose="020F0502020204030204" pitchFamily="34" charset="0"/>
                      </a:endParaRPr>
                    </a:p>
                  </a:txBody>
                  <a:tcPr marL="6160" marR="6160" marT="6160" marB="0" anchor="ctr"/>
                </a:tc>
                <a:tc>
                  <a:txBody>
                    <a:bodyPr/>
                    <a:lstStyle/>
                    <a:p>
                      <a:pPr algn="l" fontAlgn="ctr"/>
                      <a:r>
                        <a:rPr lang="en-US" sz="900" u="none" strike="noStrike" dirty="0">
                          <a:effectLst/>
                        </a:rPr>
                        <a:t>LiDAR, GIS, and multivariate statistical analysis to assess landslide risk, Horseshoe Run watershed, West Virginia</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l" fontAlgn="ctr"/>
                      <a:r>
                        <a:rPr lang="en-US" sz="900" u="none" strike="noStrike">
                          <a:effectLst/>
                        </a:rPr>
                        <a:t>Horseshoe Run Watershed, Tucker County</a:t>
                      </a:r>
                      <a:endParaRPr lang="en-US" sz="900" b="0" i="0" u="none" strike="noStrike">
                        <a:solidFill>
                          <a:srgbClr val="000000"/>
                        </a:solidFill>
                        <a:effectLst/>
                        <a:latin typeface="Calibri" panose="020F0502020204030204" pitchFamily="34" charset="0"/>
                      </a:endParaRPr>
                    </a:p>
                  </a:txBody>
                  <a:tcPr marL="6160" marR="6160" marT="6160" marB="0" anchor="ctr"/>
                </a:tc>
                <a:tc>
                  <a:txBody>
                    <a:bodyPr/>
                    <a:lstStyle/>
                    <a:p>
                      <a:pPr algn="l" fontAlgn="ctr"/>
                      <a:r>
                        <a:rPr lang="en-US" sz="900" u="none" strike="noStrike" dirty="0">
                          <a:effectLst/>
                        </a:rPr>
                        <a:t>Surficial</a:t>
                      </a:r>
                      <a:r>
                        <a:rPr lang="en-US" sz="900" u="none" strike="noStrike" baseline="0" dirty="0">
                          <a:effectLst/>
                        </a:rPr>
                        <a:t> Geology Mapping</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b="0" i="0" u="none" strike="noStrike" dirty="0">
                          <a:solidFill>
                            <a:srgbClr val="000000"/>
                          </a:solidFill>
                          <a:effectLst/>
                          <a:latin typeface="Calibri" panose="020F0502020204030204" pitchFamily="34" charset="0"/>
                        </a:rPr>
                        <a:t>149</a:t>
                      </a:r>
                    </a:p>
                  </a:txBody>
                  <a:tcPr marL="6160" marR="6160" marT="6160" marB="0" anchor="ctr"/>
                </a:tc>
                <a:extLst>
                  <a:ext uri="{0D108BD9-81ED-4DB2-BD59-A6C34878D82A}">
                    <a16:rowId xmlns:a16="http://schemas.microsoft.com/office/drawing/2014/main" val="469413006"/>
                  </a:ext>
                </a:extLst>
              </a:tr>
              <a:tr h="672091">
                <a:tc>
                  <a:txBody>
                    <a:bodyPr/>
                    <a:lstStyle/>
                    <a:p>
                      <a:pPr algn="ctr" fontAlgn="ctr"/>
                      <a:r>
                        <a:rPr lang="en-US" sz="900" b="0" i="0" u="none" strike="noStrike" dirty="0">
                          <a:solidFill>
                            <a:srgbClr val="000000"/>
                          </a:solidFill>
                          <a:effectLst/>
                          <a:latin typeface="Calibri" panose="020F0502020204030204" pitchFamily="34" charset="0"/>
                        </a:rPr>
                        <a:t>8</a:t>
                      </a:r>
                    </a:p>
                  </a:txBody>
                  <a:tcPr marL="6160" marR="6160" marT="6160" marB="0" anchor="ctr"/>
                </a:tc>
                <a:tc>
                  <a:txBody>
                    <a:bodyPr/>
                    <a:lstStyle/>
                    <a:p>
                      <a:pPr algn="ctr" fontAlgn="ctr"/>
                      <a:r>
                        <a:rPr lang="en-US" sz="900" b="0" i="0" u="none" strike="noStrike" dirty="0">
                          <a:solidFill>
                            <a:srgbClr val="000000"/>
                          </a:solidFill>
                          <a:effectLst/>
                          <a:latin typeface="Calibri" panose="020F0502020204030204" pitchFamily="34" charset="0"/>
                        </a:rPr>
                        <a:t>NPS/WVGES</a:t>
                      </a:r>
                    </a:p>
                  </a:txBody>
                  <a:tcPr marL="6160" marR="6160" marT="6160" marB="0" anchor="ctr"/>
                </a:tc>
                <a:tc>
                  <a:txBody>
                    <a:bodyPr/>
                    <a:lstStyle/>
                    <a:p>
                      <a:pPr algn="ctr" fontAlgn="ctr"/>
                      <a:r>
                        <a:rPr lang="en-US" sz="900" b="1" i="0" u="none" strike="noStrike" dirty="0">
                          <a:solidFill>
                            <a:srgbClr val="000000"/>
                          </a:solidFill>
                          <a:effectLst/>
                          <a:latin typeface="Calibri" panose="020F0502020204030204" pitchFamily="34" charset="0"/>
                        </a:rPr>
                        <a:t>2014</a:t>
                      </a:r>
                    </a:p>
                  </a:txBody>
                  <a:tcPr marL="6160" marR="6160" marT="6160" marB="0" anchor="ctr"/>
                </a:tc>
                <a:tc>
                  <a:txBody>
                    <a:bodyPr/>
                    <a:lstStyle/>
                    <a:p>
                      <a:pPr algn="ctr" fontAlgn="ctr"/>
                      <a:r>
                        <a:rPr lang="en-US" sz="900" b="0" i="0" u="none" strike="noStrike" dirty="0">
                          <a:solidFill>
                            <a:srgbClr val="000000"/>
                          </a:solidFill>
                          <a:effectLst/>
                          <a:latin typeface="Calibri" panose="020F0502020204030204" pitchFamily="34" charset="0"/>
                        </a:rPr>
                        <a:t>Yates</a:t>
                      </a:r>
                      <a:r>
                        <a:rPr lang="en-US" sz="900" b="0" i="0" u="none" strike="noStrike" baseline="0" dirty="0">
                          <a:solidFill>
                            <a:srgbClr val="000000"/>
                          </a:solidFill>
                          <a:effectLst/>
                          <a:latin typeface="Calibri" panose="020F0502020204030204" pitchFamily="34" charset="0"/>
                        </a:rPr>
                        <a:t> and Kite</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l" fontAlgn="ctr"/>
                      <a:r>
                        <a:rPr lang="en-US" sz="900" b="0" i="0" u="none" strike="noStrike" dirty="0">
                          <a:solidFill>
                            <a:srgbClr val="000000"/>
                          </a:solidFill>
                          <a:effectLst/>
                          <a:latin typeface="Calibri" panose="020F0502020204030204" pitchFamily="34" charset="0"/>
                        </a:rPr>
                        <a:t>Unpublished Digital Surficial Geologic Map of Bluestone National Scenic River and Vicinity, West Virginia (NPS, GRD, GRI, BLUE, BLUS digital map) adapted from a West Virginia University and West Virginia Geological and Economic Survey Open File Map by Yates and Kite (2014)</a:t>
                      </a:r>
                    </a:p>
                  </a:txBody>
                  <a:tcPr marL="6160" marR="6160" marT="6160" marB="0" anchor="ctr"/>
                </a:tc>
                <a:tc>
                  <a:txBody>
                    <a:bodyPr/>
                    <a:lstStyle/>
                    <a:p>
                      <a:pPr algn="l" fontAlgn="ctr"/>
                      <a:r>
                        <a:rPr lang="en-US" sz="900" b="0" i="0" u="none" strike="noStrike" dirty="0">
                          <a:solidFill>
                            <a:srgbClr val="000000"/>
                          </a:solidFill>
                          <a:effectLst/>
                          <a:latin typeface="Calibri" panose="020F0502020204030204" pitchFamily="34" charset="0"/>
                        </a:rPr>
                        <a:t>Bluestone National Scenic River and Vicinity</a:t>
                      </a:r>
                    </a:p>
                  </a:txBody>
                  <a:tcPr marL="6160" marR="6160" marT="6160" marB="0" anchor="ctr"/>
                </a:tc>
                <a:tc>
                  <a:txBody>
                    <a:bodyPr/>
                    <a:lstStyle/>
                    <a:p>
                      <a:pPr algn="l" fontAlgn="ctr"/>
                      <a:r>
                        <a:rPr lang="en-US" sz="900" u="none" strike="noStrike" dirty="0">
                          <a:effectLst/>
                        </a:rPr>
                        <a:t>Surficial</a:t>
                      </a:r>
                      <a:r>
                        <a:rPr lang="en-US" sz="900" u="none" strike="noStrike" baseline="0" dirty="0">
                          <a:effectLst/>
                        </a:rPr>
                        <a:t> Geology Mapping</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b="0" i="0" u="none" strike="noStrike" dirty="0">
                          <a:solidFill>
                            <a:srgbClr val="000000"/>
                          </a:solidFill>
                          <a:effectLst/>
                          <a:latin typeface="Calibri" panose="020F0502020204030204" pitchFamily="34" charset="0"/>
                        </a:rPr>
                        <a:t>12</a:t>
                      </a:r>
                    </a:p>
                  </a:txBody>
                  <a:tcPr marL="6160" marR="6160" marT="6160" marB="0" anchor="ctr"/>
                </a:tc>
                <a:extLst>
                  <a:ext uri="{0D108BD9-81ED-4DB2-BD59-A6C34878D82A}">
                    <a16:rowId xmlns:a16="http://schemas.microsoft.com/office/drawing/2014/main" val="1996119288"/>
                  </a:ext>
                </a:extLst>
              </a:tr>
              <a:tr h="672091">
                <a:tc>
                  <a:txBody>
                    <a:bodyPr/>
                    <a:lstStyle/>
                    <a:p>
                      <a:pPr algn="ctr" fontAlgn="ctr"/>
                      <a:r>
                        <a:rPr lang="en-US" sz="900" b="0" i="0" u="none" strike="noStrike" dirty="0">
                          <a:solidFill>
                            <a:srgbClr val="000000"/>
                          </a:solidFill>
                          <a:effectLst/>
                          <a:latin typeface="Calibri" panose="020F0502020204030204" pitchFamily="34" charset="0"/>
                        </a:rPr>
                        <a:t>9</a:t>
                      </a:r>
                    </a:p>
                  </a:txBody>
                  <a:tcPr marL="6160" marR="6160" marT="6160" marB="0" anchor="ctr"/>
                </a:tc>
                <a:tc>
                  <a:txBody>
                    <a:bodyPr/>
                    <a:lstStyle/>
                    <a:p>
                      <a:pPr algn="ctr" fontAlgn="ctr"/>
                      <a:r>
                        <a:rPr lang="en-US" sz="900" b="0" i="0" u="none" strike="noStrike" dirty="0">
                          <a:solidFill>
                            <a:srgbClr val="000000"/>
                          </a:solidFill>
                          <a:effectLst/>
                          <a:latin typeface="Calibri" panose="020F0502020204030204" pitchFamily="34" charset="0"/>
                        </a:rPr>
                        <a:t>NPS/WVGES</a:t>
                      </a:r>
                    </a:p>
                  </a:txBody>
                  <a:tcPr marL="6160" marR="6160" marT="6160" marB="0" anchor="ctr"/>
                </a:tc>
                <a:tc>
                  <a:txBody>
                    <a:bodyPr/>
                    <a:lstStyle/>
                    <a:p>
                      <a:pPr algn="ctr" fontAlgn="ctr"/>
                      <a:r>
                        <a:rPr lang="en-US" sz="900" b="1" i="0" u="none" strike="noStrike" dirty="0">
                          <a:solidFill>
                            <a:srgbClr val="000000"/>
                          </a:solidFill>
                          <a:effectLst/>
                          <a:latin typeface="Calibri" panose="020F0502020204030204" pitchFamily="34" charset="0"/>
                        </a:rPr>
                        <a:t>2015</a:t>
                      </a:r>
                    </a:p>
                  </a:txBody>
                  <a:tcPr marL="6160" marR="6160" marT="6160" marB="0" anchor="ctr"/>
                </a:tc>
                <a:tc>
                  <a:txBody>
                    <a:bodyPr/>
                    <a:lstStyle/>
                    <a:p>
                      <a:pPr algn="ctr" fontAlgn="ctr"/>
                      <a:r>
                        <a:rPr lang="en-US" sz="900" b="0" i="0" u="none" strike="noStrike" dirty="0">
                          <a:solidFill>
                            <a:srgbClr val="000000"/>
                          </a:solidFill>
                          <a:effectLst/>
                          <a:latin typeface="Calibri" panose="020F0502020204030204" pitchFamily="34" charset="0"/>
                        </a:rPr>
                        <a:t>Yates and Kite</a:t>
                      </a:r>
                    </a:p>
                  </a:txBody>
                  <a:tcPr marL="6160" marR="6160" marT="6160" marB="0" anchor="ctr"/>
                </a:tc>
                <a:tc>
                  <a:txBody>
                    <a:bodyPr/>
                    <a:lstStyle/>
                    <a:p>
                      <a:pPr algn="l" fontAlgn="ctr"/>
                      <a:r>
                        <a:rPr lang="en-US" sz="900" b="0" i="0" u="none" strike="noStrike" dirty="0">
                          <a:solidFill>
                            <a:srgbClr val="000000"/>
                          </a:solidFill>
                          <a:effectLst/>
                          <a:latin typeface="Calibri" panose="020F0502020204030204" pitchFamily="34" charset="0"/>
                        </a:rPr>
                        <a:t>Digital Surficial Geologic Map of New River Gorge National River, West Virginia (NPS, GRD, GRI, NERI, NERS digital map) adapted from a West Virginia University and West Virginia Geological and Economic Survey Open File Report map by Yates and Kite (and Gooding) (2015)</a:t>
                      </a:r>
                    </a:p>
                  </a:txBody>
                  <a:tcPr marL="6160" marR="6160" marT="6160" marB="0" anchor="ctr"/>
                </a:tc>
                <a:tc>
                  <a:txBody>
                    <a:bodyPr/>
                    <a:lstStyle/>
                    <a:p>
                      <a:pPr algn="l" fontAlgn="ctr"/>
                      <a:r>
                        <a:rPr lang="en-US" sz="900" b="0" i="0" u="none" strike="noStrike" dirty="0">
                          <a:solidFill>
                            <a:srgbClr val="000000"/>
                          </a:solidFill>
                          <a:effectLst/>
                          <a:latin typeface="Calibri" panose="020F0502020204030204" pitchFamily="34" charset="0"/>
                        </a:rPr>
                        <a:t>New</a:t>
                      </a:r>
                      <a:r>
                        <a:rPr lang="en-US" sz="900" b="0" i="0" u="none" strike="noStrike" baseline="0" dirty="0">
                          <a:solidFill>
                            <a:srgbClr val="000000"/>
                          </a:solidFill>
                          <a:effectLst/>
                          <a:latin typeface="Calibri" panose="020F0502020204030204" pitchFamily="34" charset="0"/>
                        </a:rPr>
                        <a:t> River Gorge National River</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l" fontAlgn="ctr"/>
                      <a:r>
                        <a:rPr lang="en-US" sz="900" u="none" strike="noStrike" dirty="0">
                          <a:effectLst/>
                        </a:rPr>
                        <a:t>Surficial</a:t>
                      </a:r>
                      <a:r>
                        <a:rPr lang="en-US" sz="900" u="none" strike="noStrike" baseline="0" dirty="0">
                          <a:effectLst/>
                        </a:rPr>
                        <a:t> Geology Mapping</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b="0" i="0" u="none" strike="noStrike" dirty="0">
                          <a:solidFill>
                            <a:srgbClr val="000000"/>
                          </a:solidFill>
                          <a:effectLst/>
                          <a:latin typeface="Calibri" panose="020F0502020204030204" pitchFamily="34" charset="0"/>
                        </a:rPr>
                        <a:t>212</a:t>
                      </a:r>
                    </a:p>
                  </a:txBody>
                  <a:tcPr marL="6160" marR="6160" marT="6160" marB="0" anchor="ctr"/>
                </a:tc>
                <a:extLst>
                  <a:ext uri="{0D108BD9-81ED-4DB2-BD59-A6C34878D82A}">
                    <a16:rowId xmlns:a16="http://schemas.microsoft.com/office/drawing/2014/main" val="1853698778"/>
                  </a:ext>
                </a:extLst>
              </a:tr>
              <a:tr h="471273">
                <a:tc>
                  <a:txBody>
                    <a:bodyPr/>
                    <a:lstStyle/>
                    <a:p>
                      <a:pPr algn="ctr" fontAlgn="ctr"/>
                      <a:r>
                        <a:rPr lang="en-US" sz="900" u="none" strike="noStrike" dirty="0">
                          <a:effectLst/>
                        </a:rPr>
                        <a:t>10</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u="none" strike="noStrike" dirty="0">
                          <a:effectLst/>
                        </a:rPr>
                        <a:t>WVDOT</a:t>
                      </a:r>
                      <a:endParaRPr lang="en-US" sz="900" b="1"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b="1" u="none" strike="noStrike" dirty="0">
                          <a:effectLst/>
                        </a:rPr>
                        <a:t>2016</a:t>
                      </a:r>
                      <a:endParaRPr lang="en-US" sz="900" b="1"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fr-FR" sz="900" u="none" strike="noStrike" dirty="0">
                          <a:effectLst/>
                        </a:rPr>
                        <a:t>Geospatial Transportation Information (GTI) Section</a:t>
                      </a:r>
                      <a:endParaRPr lang="fr-FR" sz="900" b="1" i="0" u="none" strike="noStrike" dirty="0">
                        <a:solidFill>
                          <a:srgbClr val="000000"/>
                        </a:solidFill>
                        <a:effectLst/>
                        <a:latin typeface="Calibri" panose="020F0502020204030204" pitchFamily="34" charset="0"/>
                      </a:endParaRPr>
                    </a:p>
                  </a:txBody>
                  <a:tcPr marL="6160" marR="6160" marT="6160" marB="0" anchor="ctr"/>
                </a:tc>
                <a:tc>
                  <a:txBody>
                    <a:bodyPr/>
                    <a:lstStyle/>
                    <a:p>
                      <a:pPr algn="l" fontAlgn="ctr"/>
                      <a:r>
                        <a:rPr lang="en-US" sz="900" u="none" strike="noStrike">
                          <a:effectLst/>
                        </a:rPr>
                        <a:t>Road landslide inventory</a:t>
                      </a:r>
                      <a:endParaRPr lang="en-US" sz="900" b="0" i="0" u="none" strike="noStrike">
                        <a:solidFill>
                          <a:srgbClr val="000000"/>
                        </a:solidFill>
                        <a:effectLst/>
                        <a:latin typeface="Calibri" panose="020F0502020204030204" pitchFamily="34" charset="0"/>
                      </a:endParaRPr>
                    </a:p>
                  </a:txBody>
                  <a:tcPr marL="6160" marR="6160" marT="6160" marB="0" anchor="ctr"/>
                </a:tc>
                <a:tc>
                  <a:txBody>
                    <a:bodyPr/>
                    <a:lstStyle/>
                    <a:p>
                      <a:pPr algn="l" fontAlgn="ctr"/>
                      <a:r>
                        <a:rPr lang="en-US" sz="900" u="none" strike="noStrike" dirty="0">
                          <a:effectLst/>
                        </a:rPr>
                        <a:t>Statewide</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l" fontAlgn="ctr"/>
                      <a:r>
                        <a:rPr lang="en-US" sz="900" u="none" strike="noStrike" dirty="0">
                          <a:effectLst/>
                        </a:rPr>
                        <a:t>Landslide inventory</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b="0" i="0" u="none" strike="noStrike" dirty="0">
                          <a:solidFill>
                            <a:srgbClr val="000000"/>
                          </a:solidFill>
                          <a:effectLst/>
                          <a:latin typeface="Calibri" panose="020F0502020204030204" pitchFamily="34" charset="0"/>
                        </a:rPr>
                        <a:t>1,406</a:t>
                      </a:r>
                    </a:p>
                  </a:txBody>
                  <a:tcPr marL="6160" marR="6160" marT="6160" marB="0" anchor="ctr"/>
                </a:tc>
                <a:extLst>
                  <a:ext uri="{0D108BD9-81ED-4DB2-BD59-A6C34878D82A}">
                    <a16:rowId xmlns:a16="http://schemas.microsoft.com/office/drawing/2014/main" val="400852545"/>
                  </a:ext>
                </a:extLst>
              </a:tr>
              <a:tr h="243621">
                <a:tc>
                  <a:txBody>
                    <a:bodyPr/>
                    <a:lstStyle/>
                    <a:p>
                      <a:pPr algn="ctr" fontAlgn="ctr"/>
                      <a:r>
                        <a:rPr lang="en-US" sz="900" b="0" i="0" u="none" strike="noStrike" dirty="0">
                          <a:solidFill>
                            <a:schemeClr val="dk1"/>
                          </a:solidFill>
                          <a:effectLst/>
                          <a:latin typeface="+mn-lt"/>
                        </a:rPr>
                        <a:t>11</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u="none" strike="noStrike" dirty="0">
                          <a:effectLst/>
                        </a:rPr>
                        <a:t>WVDHSEM</a:t>
                      </a:r>
                      <a:endParaRPr lang="en-US" sz="900" b="1"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b="1" u="none" strike="noStrike" dirty="0">
                          <a:effectLst/>
                        </a:rPr>
                        <a:t>2017</a:t>
                      </a:r>
                      <a:endParaRPr lang="en-US" sz="900" b="1"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u="none" strike="noStrike" dirty="0">
                          <a:effectLst/>
                        </a:rPr>
                        <a:t>State Hazard Mitigation Office</a:t>
                      </a:r>
                      <a:endParaRPr lang="en-US" sz="900" b="1" i="0" u="none" strike="noStrike" dirty="0">
                        <a:solidFill>
                          <a:srgbClr val="000000"/>
                        </a:solidFill>
                        <a:effectLst/>
                        <a:latin typeface="Calibri" panose="020F0502020204030204" pitchFamily="34" charset="0"/>
                      </a:endParaRPr>
                    </a:p>
                  </a:txBody>
                  <a:tcPr marL="6160" marR="6160" marT="6160" marB="0" anchor="ctr"/>
                </a:tc>
                <a:tc>
                  <a:txBody>
                    <a:bodyPr/>
                    <a:lstStyle/>
                    <a:p>
                      <a:pPr algn="l" fontAlgn="ctr"/>
                      <a:r>
                        <a:rPr lang="en-US" sz="900" u="none" strike="noStrike">
                          <a:effectLst/>
                        </a:rPr>
                        <a:t>FEMA Buyout Properties for Landslides</a:t>
                      </a:r>
                      <a:endParaRPr lang="en-US" sz="900" b="0" i="0" u="none" strike="noStrike">
                        <a:solidFill>
                          <a:srgbClr val="000000"/>
                        </a:solidFill>
                        <a:effectLst/>
                        <a:latin typeface="Calibri" panose="020F0502020204030204" pitchFamily="34" charset="0"/>
                      </a:endParaRPr>
                    </a:p>
                  </a:txBody>
                  <a:tcPr marL="6160" marR="6160" marT="6160" marB="0" anchor="ctr"/>
                </a:tc>
                <a:tc>
                  <a:txBody>
                    <a:bodyPr/>
                    <a:lstStyle/>
                    <a:p>
                      <a:pPr algn="l" fontAlgn="ctr"/>
                      <a:r>
                        <a:rPr lang="en-US" sz="900" u="none" strike="noStrike">
                          <a:effectLst/>
                        </a:rPr>
                        <a:t>Southern West Virginia</a:t>
                      </a:r>
                      <a:endParaRPr lang="en-US" sz="900" b="0" i="0" u="none" strike="noStrike">
                        <a:solidFill>
                          <a:srgbClr val="000000"/>
                        </a:solidFill>
                        <a:effectLst/>
                        <a:latin typeface="Calibri" panose="020F0502020204030204" pitchFamily="34" charset="0"/>
                      </a:endParaRPr>
                    </a:p>
                  </a:txBody>
                  <a:tcPr marL="6160" marR="6160" marT="6160" marB="0" anchor="ctr"/>
                </a:tc>
                <a:tc>
                  <a:txBody>
                    <a:bodyPr/>
                    <a:lstStyle/>
                    <a:p>
                      <a:pPr algn="l" fontAlgn="ctr"/>
                      <a:r>
                        <a:rPr lang="en-US" sz="900" u="none" strike="noStrike" dirty="0">
                          <a:effectLst/>
                        </a:rPr>
                        <a:t>Landslide mitigation</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b="0" i="0" u="none" strike="noStrike" dirty="0">
                          <a:solidFill>
                            <a:srgbClr val="000000"/>
                          </a:solidFill>
                          <a:effectLst/>
                          <a:latin typeface="Calibri" panose="020F0502020204030204" pitchFamily="34" charset="0"/>
                        </a:rPr>
                        <a:t>12</a:t>
                      </a:r>
                    </a:p>
                  </a:txBody>
                  <a:tcPr marL="6160" marR="6160" marT="6160" marB="0" anchor="ctr"/>
                </a:tc>
                <a:extLst>
                  <a:ext uri="{0D108BD9-81ED-4DB2-BD59-A6C34878D82A}">
                    <a16:rowId xmlns:a16="http://schemas.microsoft.com/office/drawing/2014/main" val="673825218"/>
                  </a:ext>
                </a:extLst>
              </a:tr>
              <a:tr h="471273">
                <a:tc>
                  <a:txBody>
                    <a:bodyPr/>
                    <a:lstStyle/>
                    <a:p>
                      <a:pPr algn="ctr" fontAlgn="ctr"/>
                      <a:r>
                        <a:rPr lang="en-US" sz="900" u="none" strike="noStrike" dirty="0">
                          <a:effectLst/>
                        </a:rPr>
                        <a:t>12</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u="none" strike="noStrike" dirty="0">
                          <a:effectLst/>
                        </a:rPr>
                        <a:t>WVU</a:t>
                      </a:r>
                      <a:endParaRPr lang="en-US" sz="900" b="1"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b="1" u="none" strike="noStrike" dirty="0">
                          <a:effectLst/>
                        </a:rPr>
                        <a:t>2022</a:t>
                      </a:r>
                      <a:endParaRPr lang="en-US" sz="900" b="1"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u="none" strike="noStrike" dirty="0">
                          <a:effectLst/>
                        </a:rPr>
                        <a:t>WVGISTC</a:t>
                      </a:r>
                      <a:endParaRPr lang="en-US" sz="900" b="1" i="0" u="none" strike="noStrike" dirty="0">
                        <a:solidFill>
                          <a:srgbClr val="000000"/>
                        </a:solidFill>
                        <a:effectLst/>
                        <a:latin typeface="Calibri" panose="020F0502020204030204" pitchFamily="34" charset="0"/>
                      </a:endParaRPr>
                    </a:p>
                  </a:txBody>
                  <a:tcPr marL="6160" marR="6160" marT="6160" marB="0" anchor="ctr"/>
                </a:tc>
                <a:tc>
                  <a:txBody>
                    <a:bodyPr/>
                    <a:lstStyle/>
                    <a:p>
                      <a:pPr algn="l" fontAlgn="ctr"/>
                      <a:r>
                        <a:rPr lang="en-US" sz="900" u="none" strike="noStrike">
                          <a:effectLst/>
                        </a:rPr>
                        <a:t>Statewide Landslide Risk Assessment; Funded by FEMA and WV Division of Homeland Security and Emergency Management</a:t>
                      </a:r>
                      <a:endParaRPr lang="en-US" sz="900" b="0" i="0" u="none" strike="noStrike">
                        <a:solidFill>
                          <a:srgbClr val="000000"/>
                        </a:solidFill>
                        <a:effectLst/>
                        <a:latin typeface="Calibri" panose="020F0502020204030204" pitchFamily="34" charset="0"/>
                      </a:endParaRPr>
                    </a:p>
                  </a:txBody>
                  <a:tcPr marL="6160" marR="6160" marT="6160" marB="0" anchor="ctr"/>
                </a:tc>
                <a:tc>
                  <a:txBody>
                    <a:bodyPr/>
                    <a:lstStyle/>
                    <a:p>
                      <a:pPr algn="l" fontAlgn="ctr"/>
                      <a:r>
                        <a:rPr lang="en-US" sz="900" u="none" strike="noStrike" dirty="0">
                          <a:effectLst/>
                        </a:rPr>
                        <a:t>Statewide</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l" fontAlgn="ctr"/>
                      <a:r>
                        <a:rPr lang="en-US" sz="900" u="none" strike="noStrike" dirty="0">
                          <a:effectLst/>
                        </a:rPr>
                        <a:t>Landslide risk assessment</a:t>
                      </a:r>
                      <a:endParaRPr lang="en-US" sz="900" b="0" i="0" u="none" strike="noStrike" dirty="0">
                        <a:solidFill>
                          <a:srgbClr val="000000"/>
                        </a:solidFill>
                        <a:effectLst/>
                        <a:latin typeface="Calibri" panose="020F0502020204030204" pitchFamily="34" charset="0"/>
                      </a:endParaRPr>
                    </a:p>
                  </a:txBody>
                  <a:tcPr marL="6160" marR="6160" marT="6160" marB="0" anchor="ctr"/>
                </a:tc>
                <a:tc>
                  <a:txBody>
                    <a:bodyPr/>
                    <a:lstStyle/>
                    <a:p>
                      <a:pPr algn="ctr" fontAlgn="ctr"/>
                      <a:r>
                        <a:rPr lang="en-US" sz="900" b="0" i="0" u="none" strike="noStrike" dirty="0">
                          <a:solidFill>
                            <a:srgbClr val="000000"/>
                          </a:solidFill>
                          <a:effectLst/>
                          <a:latin typeface="Calibri" panose="020F0502020204030204" pitchFamily="34" charset="0"/>
                        </a:rPr>
                        <a:t>66,151</a:t>
                      </a:r>
                    </a:p>
                  </a:txBody>
                  <a:tcPr marL="6160" marR="6160" marT="6160" marB="0" anchor="ctr"/>
                </a:tc>
                <a:extLst>
                  <a:ext uri="{0D108BD9-81ED-4DB2-BD59-A6C34878D82A}">
                    <a16:rowId xmlns:a16="http://schemas.microsoft.com/office/drawing/2014/main" val="391969767"/>
                  </a:ext>
                </a:extLst>
              </a:tr>
            </a:tbl>
          </a:graphicData>
        </a:graphic>
      </p:graphicFrame>
      <p:sp>
        <p:nvSpPr>
          <p:cNvPr id="3" name="Rectangle 2"/>
          <p:cNvSpPr/>
          <p:nvPr/>
        </p:nvSpPr>
        <p:spPr>
          <a:xfrm>
            <a:off x="6620600" y="6492539"/>
            <a:ext cx="2477408" cy="341469"/>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0660" y="1672683"/>
            <a:ext cx="9082679" cy="661214"/>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5990" y="5307979"/>
            <a:ext cx="9052018" cy="1133441"/>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6652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Landslide Incident Inventory</a:t>
            </a:r>
          </a:p>
        </p:txBody>
      </p:sp>
      <p:sp>
        <p:nvSpPr>
          <p:cNvPr id="4" name="Content Placeholder 3"/>
          <p:cNvSpPr>
            <a:spLocks noGrp="1"/>
          </p:cNvSpPr>
          <p:nvPr>
            <p:ph idx="1"/>
          </p:nvPr>
        </p:nvSpPr>
        <p:spPr>
          <a:xfrm>
            <a:off x="60885" y="1045439"/>
            <a:ext cx="7886700" cy="4351338"/>
          </a:xfrm>
        </p:spPr>
        <p:txBody>
          <a:bodyPr/>
          <a:lstStyle/>
          <a:p>
            <a:pPr marL="0" indent="0">
              <a:buNone/>
            </a:pPr>
            <a:r>
              <a:rPr lang="en-US" dirty="0"/>
              <a:t>Landslide mapping from new LiDAR-derived DEM</a:t>
            </a:r>
          </a:p>
          <a:p>
            <a:pPr marL="457200" lvl="1" indent="0">
              <a:buNone/>
            </a:pPr>
            <a:r>
              <a:rPr lang="en-US" dirty="0"/>
              <a:t>Identifying following types of landslides</a:t>
            </a:r>
          </a:p>
          <a:p>
            <a:pPr lvl="2"/>
            <a:r>
              <a:rPr lang="en-US" dirty="0"/>
              <a:t>Slide</a:t>
            </a:r>
          </a:p>
          <a:p>
            <a:pPr lvl="2"/>
            <a:r>
              <a:rPr lang="en-US" dirty="0"/>
              <a:t>Fall</a:t>
            </a:r>
          </a:p>
          <a:p>
            <a:pPr lvl="2"/>
            <a:r>
              <a:rPr lang="en-US" dirty="0"/>
              <a:t>Flow</a:t>
            </a:r>
          </a:p>
          <a:p>
            <a:pPr lvl="2"/>
            <a:r>
              <a:rPr lang="en-US" dirty="0"/>
              <a:t>Lateral Spread</a:t>
            </a:r>
          </a:p>
          <a:p>
            <a:pPr lvl="2"/>
            <a:r>
              <a:rPr lang="en-US" dirty="0"/>
              <a:t>Multiple Failures</a:t>
            </a:r>
          </a:p>
          <a:p>
            <a:pPr lvl="2"/>
            <a:r>
              <a:rPr lang="en-US" dirty="0"/>
              <a:t>Unknown</a:t>
            </a:r>
          </a:p>
          <a:p>
            <a:pPr lvl="2"/>
            <a:endParaRPr lang="en-US" dirty="0"/>
          </a:p>
          <a:p>
            <a:pPr lvl="2"/>
            <a:endParaRPr lang="en-US" dirty="0"/>
          </a:p>
          <a:p>
            <a:pPr lvl="1"/>
            <a:endParaRPr lang="en-US" dirty="0"/>
          </a:p>
        </p:txBody>
      </p:sp>
      <p:pic>
        <p:nvPicPr>
          <p:cNvPr id="6" name="Content Placeholder 4">
            <a:extLst>
              <a:ext uri="{FF2B5EF4-FFF2-40B4-BE49-F238E27FC236}">
                <a16:creationId xmlns:a16="http://schemas.microsoft.com/office/drawing/2014/main" id="{9DC9A466-64BA-4515-9D2B-EA0AA053FC3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101788" y="1881785"/>
            <a:ext cx="5942472" cy="4584755"/>
          </a:xfrm>
          <a:prstGeom prst="rect">
            <a:avLst/>
          </a:prstGeom>
        </p:spPr>
      </p:pic>
      <p:sp>
        <p:nvSpPr>
          <p:cNvPr id="2" name="TextBox 1">
            <a:extLst>
              <a:ext uri="{FF2B5EF4-FFF2-40B4-BE49-F238E27FC236}">
                <a16:creationId xmlns:a16="http://schemas.microsoft.com/office/drawing/2014/main" id="{5D852C36-8EF3-472F-93E7-9FE481DCB93B}"/>
              </a:ext>
            </a:extLst>
          </p:cNvPr>
          <p:cNvSpPr txBox="1">
            <a:spLocks noChangeAspect="1"/>
          </p:cNvSpPr>
          <p:nvPr/>
        </p:nvSpPr>
        <p:spPr>
          <a:xfrm>
            <a:off x="6296158" y="2100673"/>
            <a:ext cx="2572923" cy="523220"/>
          </a:xfrm>
          <a:prstGeom prst="rect">
            <a:avLst/>
          </a:prstGeom>
          <a:solidFill>
            <a:schemeClr val="bg1"/>
          </a:solidFill>
          <a:ln>
            <a:solidFill>
              <a:schemeClr val="accent1"/>
            </a:solidFill>
          </a:ln>
        </p:spPr>
        <p:txBody>
          <a:bodyPr wrap="square" rtlCol="0">
            <a:spAutoFit/>
          </a:bodyPr>
          <a:lstStyle/>
          <a:p>
            <a:pPr algn="ctr"/>
            <a:r>
              <a:rPr lang="en-US" sz="1400" dirty="0"/>
              <a:t>Statewide DEM and </a:t>
            </a:r>
          </a:p>
          <a:p>
            <a:pPr algn="ctr"/>
            <a:r>
              <a:rPr lang="en-US" sz="1400" dirty="0"/>
              <a:t>MLRA Boundary</a:t>
            </a:r>
          </a:p>
        </p:txBody>
      </p:sp>
    </p:spTree>
    <p:extLst>
      <p:ext uri="{BB962C8B-B14F-4D97-AF65-F5344CB8AC3E}">
        <p14:creationId xmlns:p14="http://schemas.microsoft.com/office/powerpoint/2010/main" val="360615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Landslide Incident Inventory</a:t>
            </a:r>
          </a:p>
        </p:txBody>
      </p:sp>
      <p:sp>
        <p:nvSpPr>
          <p:cNvPr id="7" name="TextBox 6"/>
          <p:cNvSpPr txBox="1"/>
          <p:nvPr/>
        </p:nvSpPr>
        <p:spPr>
          <a:xfrm>
            <a:off x="308165" y="6399164"/>
            <a:ext cx="8736676" cy="369332"/>
          </a:xfrm>
          <a:prstGeom prst="rect">
            <a:avLst/>
          </a:prstGeom>
          <a:noFill/>
        </p:spPr>
        <p:txBody>
          <a:bodyPr wrap="square" rtlCol="0">
            <a:spAutoFit/>
          </a:bodyPr>
          <a:lstStyle/>
          <a:p>
            <a:r>
              <a:rPr lang="en-US" dirty="0"/>
              <a:t>Images from </a:t>
            </a:r>
            <a:r>
              <a:rPr lang="en-US" dirty="0">
                <a:hlinkClick r:id="rId2"/>
              </a:rPr>
              <a:t>https://pubs.usgs.gov/fs/2004/3072/fs-2004-3072.html</a:t>
            </a:r>
            <a:endParaRPr lang="en-US" dirty="0"/>
          </a:p>
        </p:txBody>
      </p:sp>
      <p:sp>
        <p:nvSpPr>
          <p:cNvPr id="8" name="TextBox 7"/>
          <p:cNvSpPr txBox="1"/>
          <p:nvPr/>
        </p:nvSpPr>
        <p:spPr>
          <a:xfrm>
            <a:off x="203662" y="6176963"/>
            <a:ext cx="8030095" cy="369332"/>
          </a:xfrm>
          <a:prstGeom prst="rect">
            <a:avLst/>
          </a:prstGeom>
          <a:noFill/>
        </p:spPr>
        <p:txBody>
          <a:bodyPr wrap="square" rtlCol="0">
            <a:spAutoFit/>
          </a:bodyPr>
          <a:lstStyle/>
          <a:p>
            <a:r>
              <a:rPr lang="en-US" dirty="0"/>
              <a:t>*Description from </a:t>
            </a:r>
            <a:r>
              <a:rPr lang="en-US" dirty="0">
                <a:hlinkClick r:id="rId2"/>
              </a:rPr>
              <a:t>https://pubs.usgs.gov/fs/2004/3072/fs-2004-3072.html</a:t>
            </a:r>
            <a:endParaRPr lang="en-US" dirty="0"/>
          </a:p>
        </p:txBody>
      </p:sp>
      <p:pic>
        <p:nvPicPr>
          <p:cNvPr id="9" name="Content Placeholder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3734" y="3412124"/>
            <a:ext cx="4362201" cy="2651534"/>
          </a:xfrm>
          <a:prstGeom prst="rect">
            <a:avLst/>
          </a:prstGeom>
          <a:ln>
            <a:solidFill>
              <a:schemeClr val="tx1"/>
            </a:solidFill>
          </a:ln>
          <a:effectLst>
            <a:outerShdw blurRad="50800" dist="38100" dir="2700000" algn="tl" rotWithShape="0">
              <a:prstClr val="black">
                <a:alpha val="40000"/>
              </a:prstClr>
            </a:outerShdw>
          </a:effectLst>
        </p:spPr>
      </p:pic>
      <p:sp>
        <p:nvSpPr>
          <p:cNvPr id="10" name="TextBox 9"/>
          <p:cNvSpPr txBox="1"/>
          <p:nvPr/>
        </p:nvSpPr>
        <p:spPr>
          <a:xfrm>
            <a:off x="6718415" y="5738381"/>
            <a:ext cx="1796935" cy="292388"/>
          </a:xfrm>
          <a:prstGeom prst="rect">
            <a:avLst/>
          </a:prstGeom>
          <a:noFill/>
        </p:spPr>
        <p:txBody>
          <a:bodyPr wrap="square" rtlCol="0">
            <a:spAutoFit/>
          </a:bodyPr>
          <a:lstStyle/>
          <a:p>
            <a:r>
              <a:rPr lang="en-US" sz="1300" b="1" dirty="0"/>
              <a:t>Mineral County, WV</a:t>
            </a:r>
          </a:p>
        </p:txBody>
      </p:sp>
      <p:pic>
        <p:nvPicPr>
          <p:cNvPr id="6" name="Content Placeholder 5"/>
          <p:cNvPicPr>
            <a:picLocks noChangeAspect="1"/>
          </p:cNvPicPr>
          <p:nvPr/>
        </p:nvPicPr>
        <p:blipFill rotWithShape="1">
          <a:blip r:embed="rId4">
            <a:extLst>
              <a:ext uri="{28A0092B-C50C-407E-A947-70E740481C1C}">
                <a14:useLocalDpi xmlns:a14="http://schemas.microsoft.com/office/drawing/2010/main" val="0"/>
              </a:ext>
            </a:extLst>
          </a:blip>
          <a:srcRect l="-1" r="-386" b="69734"/>
          <a:stretch/>
        </p:blipFill>
        <p:spPr>
          <a:xfrm>
            <a:off x="817367" y="2976907"/>
            <a:ext cx="3226940" cy="1177082"/>
          </a:xfrm>
          <a:prstGeom prst="rect">
            <a:avLst/>
          </a:prstGeom>
          <a:ln>
            <a:solidFill>
              <a:schemeClr val="tx1"/>
            </a:solidFill>
          </a:ln>
          <a:effectLst>
            <a:outerShdw blurRad="50800" dist="38100" dir="2700000" algn="tl" rotWithShape="0">
              <a:prstClr val="black">
                <a:alpha val="40000"/>
              </a:prstClr>
            </a:outerShdw>
          </a:effectLst>
        </p:spPr>
      </p:pic>
      <p:sp>
        <p:nvSpPr>
          <p:cNvPr id="4" name="Content Placeholder 3"/>
          <p:cNvSpPr>
            <a:spLocks noGrp="1"/>
          </p:cNvSpPr>
          <p:nvPr>
            <p:ph idx="1"/>
          </p:nvPr>
        </p:nvSpPr>
        <p:spPr>
          <a:xfrm>
            <a:off x="628650" y="1166949"/>
            <a:ext cx="7886700" cy="5010014"/>
          </a:xfrm>
        </p:spPr>
        <p:txBody>
          <a:bodyPr/>
          <a:lstStyle/>
          <a:p>
            <a:r>
              <a:rPr lang="en-US" b="1" dirty="0"/>
              <a:t>Slide</a:t>
            </a:r>
            <a:r>
              <a:rPr lang="en-US" dirty="0"/>
              <a:t> (includes rotational and translational movement)*: mass movements, where there is a distinct zone of weakness that separates the slide material from more stable underlying material</a:t>
            </a:r>
          </a:p>
          <a:p>
            <a:endParaRPr lang="en-US" dirty="0"/>
          </a:p>
        </p:txBody>
      </p:sp>
    </p:spTree>
    <p:extLst>
      <p:ext uri="{BB962C8B-B14F-4D97-AF65-F5344CB8AC3E}">
        <p14:creationId xmlns:p14="http://schemas.microsoft.com/office/powerpoint/2010/main" val="6788811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Landslide Incident Inventory</a:t>
            </a:r>
          </a:p>
        </p:txBody>
      </p:sp>
      <p:sp>
        <p:nvSpPr>
          <p:cNvPr id="7" name="TextBox 6"/>
          <p:cNvSpPr txBox="1"/>
          <p:nvPr/>
        </p:nvSpPr>
        <p:spPr>
          <a:xfrm>
            <a:off x="330979" y="6429513"/>
            <a:ext cx="8736676" cy="369332"/>
          </a:xfrm>
          <a:prstGeom prst="rect">
            <a:avLst/>
          </a:prstGeom>
          <a:noFill/>
        </p:spPr>
        <p:txBody>
          <a:bodyPr wrap="square" rtlCol="0">
            <a:spAutoFit/>
          </a:bodyPr>
          <a:lstStyle/>
          <a:p>
            <a:r>
              <a:rPr lang="en-US" dirty="0"/>
              <a:t>Images from </a:t>
            </a:r>
            <a:r>
              <a:rPr lang="en-US" dirty="0">
                <a:hlinkClick r:id="rId2"/>
              </a:rPr>
              <a:t>https://pubs.usgs.gov/fs/2004/3072/fs-2004-3072.html</a:t>
            </a:r>
            <a:endParaRPr lang="en-US" dirty="0"/>
          </a:p>
        </p:txBody>
      </p:sp>
      <p:sp>
        <p:nvSpPr>
          <p:cNvPr id="8" name="TextBox 7"/>
          <p:cNvSpPr txBox="1"/>
          <p:nvPr/>
        </p:nvSpPr>
        <p:spPr>
          <a:xfrm>
            <a:off x="203662" y="6176963"/>
            <a:ext cx="8030095" cy="369332"/>
          </a:xfrm>
          <a:prstGeom prst="rect">
            <a:avLst/>
          </a:prstGeom>
          <a:noFill/>
        </p:spPr>
        <p:txBody>
          <a:bodyPr wrap="square" rtlCol="0">
            <a:spAutoFit/>
          </a:bodyPr>
          <a:lstStyle/>
          <a:p>
            <a:r>
              <a:rPr lang="en-US" dirty="0"/>
              <a:t>*Description from </a:t>
            </a:r>
            <a:r>
              <a:rPr lang="en-US" dirty="0">
                <a:hlinkClick r:id="rId2"/>
              </a:rPr>
              <a:t>https://pubs.usgs.gov/fs/2004/3072/fs-2004-3072.html</a:t>
            </a:r>
            <a:endParaRPr lang="en-US" dirty="0"/>
          </a:p>
        </p:txBody>
      </p:sp>
      <p:pic>
        <p:nvPicPr>
          <p:cNvPr id="11" name="Content Placeholder 3"/>
          <p:cNvPicPr>
            <a:picLocks noChangeAspect="1"/>
          </p:cNvPicPr>
          <p:nvPr/>
        </p:nvPicPr>
        <p:blipFill rotWithShape="1">
          <a:blip r:embed="rId3">
            <a:extLst>
              <a:ext uri="{28A0092B-C50C-407E-A947-70E740481C1C}">
                <a14:useLocalDpi xmlns:a14="http://schemas.microsoft.com/office/drawing/2010/main" val="0"/>
              </a:ext>
            </a:extLst>
          </a:blip>
          <a:srcRect t="7897"/>
          <a:stretch/>
        </p:blipFill>
        <p:spPr>
          <a:xfrm>
            <a:off x="3164153" y="2978331"/>
            <a:ext cx="5776185" cy="3198632"/>
          </a:xfrm>
          <a:prstGeom prst="rect">
            <a:avLst/>
          </a:prstGeom>
          <a:ln>
            <a:solidFill>
              <a:schemeClr val="tx1"/>
            </a:solidFill>
          </a:ln>
          <a:effectLst>
            <a:outerShdw blurRad="50800" dist="38100" dir="2700000" algn="tl" rotWithShape="0">
              <a:prstClr val="black">
                <a:alpha val="40000"/>
              </a:prstClr>
            </a:outerShdw>
          </a:effectLst>
        </p:spPr>
      </p:pic>
      <p:sp>
        <p:nvSpPr>
          <p:cNvPr id="12" name="TextBox 11"/>
          <p:cNvSpPr txBox="1"/>
          <p:nvPr/>
        </p:nvSpPr>
        <p:spPr>
          <a:xfrm>
            <a:off x="7143403" y="5884575"/>
            <a:ext cx="1796935" cy="292388"/>
          </a:xfrm>
          <a:prstGeom prst="rect">
            <a:avLst/>
          </a:prstGeom>
          <a:noFill/>
        </p:spPr>
        <p:txBody>
          <a:bodyPr wrap="square" rtlCol="0">
            <a:spAutoFit/>
          </a:bodyPr>
          <a:lstStyle/>
          <a:p>
            <a:r>
              <a:rPr lang="en-US" sz="1300" b="1" dirty="0"/>
              <a:t>Pendleton County, WV</a:t>
            </a:r>
          </a:p>
        </p:txBody>
      </p:sp>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29403" t="57043" r="32534" b="15578"/>
          <a:stretch/>
        </p:blipFill>
        <p:spPr>
          <a:xfrm>
            <a:off x="1922244" y="3885529"/>
            <a:ext cx="2419005" cy="2105242"/>
          </a:xfrm>
          <a:prstGeom prst="rect">
            <a:avLst/>
          </a:prstGeom>
          <a:effectLst>
            <a:outerShdw blurRad="50800" dist="38100" dir="2700000" algn="tl" rotWithShape="0">
              <a:prstClr val="black">
                <a:alpha val="40000"/>
              </a:prstClr>
            </a:outerShdw>
          </a:effectLst>
        </p:spPr>
      </p:pic>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64121" t="31769" b="42826"/>
          <a:stretch/>
        </p:blipFill>
        <p:spPr>
          <a:xfrm>
            <a:off x="330979" y="2892908"/>
            <a:ext cx="2255175" cy="1931937"/>
          </a:xfrm>
          <a:prstGeom prst="rect">
            <a:avLst/>
          </a:prstGeom>
          <a:effectLst>
            <a:outerShdw blurRad="50800" dist="38100" dir="2700000" algn="tl" rotWithShape="0">
              <a:prstClr val="black">
                <a:alpha val="40000"/>
              </a:prstClr>
            </a:outerShdw>
          </a:effectLst>
        </p:spPr>
      </p:pic>
      <p:sp>
        <p:nvSpPr>
          <p:cNvPr id="4" name="Content Placeholder 3"/>
          <p:cNvSpPr>
            <a:spLocks noGrp="1"/>
          </p:cNvSpPr>
          <p:nvPr>
            <p:ph idx="1"/>
          </p:nvPr>
        </p:nvSpPr>
        <p:spPr>
          <a:xfrm>
            <a:off x="628650" y="1166949"/>
            <a:ext cx="7886700" cy="5010014"/>
          </a:xfrm>
        </p:spPr>
        <p:txBody>
          <a:bodyPr/>
          <a:lstStyle/>
          <a:p>
            <a:r>
              <a:rPr lang="en-US" b="1" dirty="0"/>
              <a:t>Debris Flow</a:t>
            </a:r>
            <a:r>
              <a:rPr lang="en-US" dirty="0"/>
              <a:t>*: </a:t>
            </a:r>
            <a:r>
              <a:rPr lang="en-US" sz="2000" dirty="0"/>
              <a:t>A form of rapid mass movement in which a combination of loose soil, rock, organic matter, air, and water mobilize as a slurry that flows downslope; they are often associated with steep gullies, and debris-flow deposits are usually indicated by the presence of debris fans at the mouths of gullies</a:t>
            </a:r>
          </a:p>
          <a:p>
            <a:endParaRPr lang="en-US" dirty="0"/>
          </a:p>
        </p:txBody>
      </p:sp>
    </p:spTree>
    <p:extLst>
      <p:ext uri="{BB962C8B-B14F-4D97-AF65-F5344CB8AC3E}">
        <p14:creationId xmlns:p14="http://schemas.microsoft.com/office/powerpoint/2010/main" val="180982527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6&quot;/&gt;&lt;/TableIndex&gt;&lt;/ShapeTextInfo&gt;"/>
  <p:tag name="HTML_SHAPEINFO" val="&lt;ThreeDShapeInfo&gt;&lt;uuid val=&quot;{81796EF3-DF84-4E4A-8F9E-37F4D7575726}&quot;/&gt;&lt;isInvalidForFieldText val=&quot;0&quot;/&gt;&lt;Image&gt;&lt;filename val=&quot;C:\Users\amaxwel6\AppData\Local\Temp\CP183401724800984Session\CPTrustFolder183401724800984\PPTImport183401724836078\data\asimages\{81796EF3-DF84-4E4A-8F9E-37F4D7575726}_5.png&quot;/&gt;&lt;left val=&quot;47&quot;/&gt;&lt;top val=&quot;28&quot;/&gt;&lt;width val=&quot;1145&quot;/&gt;&lt;height val=&quot;129&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6&quot;/&gt;&lt;/TableIndex&gt;&lt;/ShapeTextInfo&gt;"/>
  <p:tag name="HTML_SHAPEINFO" val="&lt;ThreeDShapeInfo&gt;&lt;uuid val=&quot;{81796EF3-DF84-4E4A-8F9E-37F4D7575726}&quot;/&gt;&lt;isInvalidForFieldText val=&quot;0&quot;/&gt;&lt;Image&gt;&lt;filename val=&quot;C:\Users\amaxwel6\AppData\Local\Temp\CP183401724800984Session\CPTrustFolder183401724800984\PPTImport183401724836078\data\asimages\{81796EF3-DF84-4E4A-8F9E-37F4D7575726}_5.png&quot;/&gt;&lt;left val=&quot;47&quot;/&gt;&lt;top val=&quot;28&quot;/&gt;&lt;width val=&quot;1145&quot;/&gt;&lt;height val=&quot;129&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14589</TotalTime>
  <Words>3332</Words>
  <Application>Microsoft Office PowerPoint</Application>
  <PresentationFormat>On-screen Show (4:3)</PresentationFormat>
  <Paragraphs>595</Paragraphs>
  <Slides>59</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59</vt:i4>
      </vt:variant>
    </vt:vector>
  </HeadingPairs>
  <TitlesOfParts>
    <vt:vector size="65" baseType="lpstr">
      <vt:lpstr>Arial</vt:lpstr>
      <vt:lpstr>Calibri</vt:lpstr>
      <vt:lpstr>Calibri Light</vt:lpstr>
      <vt:lpstr>Tahoma</vt:lpstr>
      <vt:lpstr>Univers (WN)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Old DEM</vt:lpstr>
      <vt:lpstr>PowerPoint Presentation</vt:lpstr>
      <vt:lpstr>PowerPoint Presentation</vt:lpstr>
      <vt:lpstr>PowerPoint Presentation</vt:lpstr>
      <vt:lpstr>PowerPoint Presentation</vt:lpstr>
      <vt:lpstr>PowerPoint Presentation</vt:lpstr>
      <vt:lpstr>Machine Learning = Learning from Examples</vt:lpstr>
      <vt:lpstr>Training the Model</vt:lpstr>
      <vt:lpstr>Modeling Methods: Predictor Variables</vt:lpstr>
      <vt:lpstr>Modeling Methods: Predictor Variables</vt:lpstr>
      <vt:lpstr>Modeling Method</vt:lpstr>
      <vt:lpstr>Predict to Entire Extent</vt:lpstr>
      <vt:lpstr>Results</vt:lpstr>
      <vt:lpstr>Important Variables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Susceptibility and Hazard Assessment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Kurt Donaldson</dc:creator>
  <cp:lastModifiedBy>Maneesh Sharma</cp:lastModifiedBy>
  <cp:revision>170</cp:revision>
  <cp:lastPrinted>2019-11-04T20:36:23Z</cp:lastPrinted>
  <dcterms:created xsi:type="dcterms:W3CDTF">2019-02-08T17:05:32Z</dcterms:created>
  <dcterms:modified xsi:type="dcterms:W3CDTF">2022-04-21T15:37:55Z</dcterms:modified>
</cp:coreProperties>
</file>