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1" r:id="rId3"/>
  </p:sldMasterIdLst>
  <p:sldIdLst>
    <p:sldId id="256" r:id="rId4"/>
  </p:sldIdLst>
  <p:sldSz cx="39868475" cy="224028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66CC"/>
    <a:srgbClr val="003399"/>
    <a:srgbClr val="004386"/>
    <a:srgbClr val="FFCC99"/>
    <a:srgbClr val="1C1C1C"/>
    <a:srgbClr val="000000"/>
    <a:srgbClr val="FFD521"/>
    <a:srgbClr val="FFCC00"/>
    <a:srgbClr val="FFFFFF"/>
    <a:srgbClr val="FFE10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043" autoAdjust="0"/>
    <p:restoredTop sz="94660"/>
  </p:normalViewPr>
  <p:slideViewPr>
    <p:cSldViewPr snapToGrid="0">
      <p:cViewPr varScale="1">
        <p:scale>
          <a:sx n="27" d="100"/>
          <a:sy n="27" d="100"/>
        </p:scale>
        <p:origin x="264" y="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Master" Target="slideMasters/slideMaster1.xml"/><Relationship Id="rId7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983560" y="3666386"/>
            <a:ext cx="29901356" cy="7799493"/>
          </a:xfrm>
        </p:spPr>
        <p:txBody>
          <a:bodyPr anchor="b"/>
          <a:lstStyle>
            <a:lvl1pPr algn="ctr">
              <a:defRPr sz="19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983560" y="11766657"/>
            <a:ext cx="29901356" cy="5408823"/>
          </a:xfrm>
        </p:spPr>
        <p:txBody>
          <a:bodyPr/>
          <a:lstStyle>
            <a:lvl1pPr marL="0" indent="0" algn="ctr">
              <a:buNone/>
              <a:defRPr sz="7840"/>
            </a:lvl1pPr>
            <a:lvl2pPr marL="1493535" indent="0" algn="ctr">
              <a:buNone/>
              <a:defRPr sz="6533"/>
            </a:lvl2pPr>
            <a:lvl3pPr marL="2987070" indent="0" algn="ctr">
              <a:buNone/>
              <a:defRPr sz="5880"/>
            </a:lvl3pPr>
            <a:lvl4pPr marL="4480606" indent="0" algn="ctr">
              <a:buNone/>
              <a:defRPr sz="5227"/>
            </a:lvl4pPr>
            <a:lvl5pPr marL="5974141" indent="0" algn="ctr">
              <a:buNone/>
              <a:defRPr sz="5227"/>
            </a:lvl5pPr>
            <a:lvl6pPr marL="7467676" indent="0" algn="ctr">
              <a:buNone/>
              <a:defRPr sz="5227"/>
            </a:lvl6pPr>
            <a:lvl7pPr marL="8961211" indent="0" algn="ctr">
              <a:buNone/>
              <a:defRPr sz="5227"/>
            </a:lvl7pPr>
            <a:lvl8pPr marL="10454747" indent="0" algn="ctr">
              <a:buNone/>
              <a:defRPr sz="5227"/>
            </a:lvl8pPr>
            <a:lvl9pPr marL="11948282" indent="0" algn="ctr">
              <a:buNone/>
              <a:defRPr sz="5227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45301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74207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8530877" y="1192742"/>
            <a:ext cx="8596640" cy="1898533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740958" y="1192742"/>
            <a:ext cx="25291564" cy="1898533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71643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74903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74681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20193" y="5585146"/>
            <a:ext cx="34386560" cy="9318941"/>
          </a:xfrm>
        </p:spPr>
        <p:txBody>
          <a:bodyPr anchor="b"/>
          <a:lstStyle>
            <a:lvl1pPr>
              <a:defRPr sz="19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20193" y="14992247"/>
            <a:ext cx="34386560" cy="4900611"/>
          </a:xfrm>
        </p:spPr>
        <p:txBody>
          <a:bodyPr/>
          <a:lstStyle>
            <a:lvl1pPr marL="0" indent="0">
              <a:buNone/>
              <a:defRPr sz="7840">
                <a:solidFill>
                  <a:schemeClr val="tx1">
                    <a:tint val="75000"/>
                  </a:schemeClr>
                </a:solidFill>
              </a:defRPr>
            </a:lvl1pPr>
            <a:lvl2pPr marL="1493535" indent="0">
              <a:buNone/>
              <a:defRPr sz="6533">
                <a:solidFill>
                  <a:schemeClr val="tx1">
                    <a:tint val="75000"/>
                  </a:schemeClr>
                </a:solidFill>
              </a:defRPr>
            </a:lvl2pPr>
            <a:lvl3pPr marL="2987070" indent="0">
              <a:buNone/>
              <a:defRPr sz="5880">
                <a:solidFill>
                  <a:schemeClr val="tx1">
                    <a:tint val="75000"/>
                  </a:schemeClr>
                </a:solidFill>
              </a:defRPr>
            </a:lvl3pPr>
            <a:lvl4pPr marL="4480606" indent="0">
              <a:buNone/>
              <a:defRPr sz="5227">
                <a:solidFill>
                  <a:schemeClr val="tx1">
                    <a:tint val="75000"/>
                  </a:schemeClr>
                </a:solidFill>
              </a:defRPr>
            </a:lvl4pPr>
            <a:lvl5pPr marL="5974141" indent="0">
              <a:buNone/>
              <a:defRPr sz="5227">
                <a:solidFill>
                  <a:schemeClr val="tx1">
                    <a:tint val="75000"/>
                  </a:schemeClr>
                </a:solidFill>
              </a:defRPr>
            </a:lvl5pPr>
            <a:lvl6pPr marL="7467676" indent="0">
              <a:buNone/>
              <a:defRPr sz="5227">
                <a:solidFill>
                  <a:schemeClr val="tx1">
                    <a:tint val="75000"/>
                  </a:schemeClr>
                </a:solidFill>
              </a:defRPr>
            </a:lvl6pPr>
            <a:lvl7pPr marL="8961211" indent="0">
              <a:buNone/>
              <a:defRPr sz="5227">
                <a:solidFill>
                  <a:schemeClr val="tx1">
                    <a:tint val="75000"/>
                  </a:schemeClr>
                </a:solidFill>
              </a:defRPr>
            </a:lvl7pPr>
            <a:lvl8pPr marL="10454747" indent="0">
              <a:buNone/>
              <a:defRPr sz="5227">
                <a:solidFill>
                  <a:schemeClr val="tx1">
                    <a:tint val="75000"/>
                  </a:schemeClr>
                </a:solidFill>
              </a:defRPr>
            </a:lvl8pPr>
            <a:lvl9pPr marL="11948282" indent="0">
              <a:buNone/>
              <a:defRPr sz="522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16603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740958" y="5963708"/>
            <a:ext cx="16944102" cy="1421437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0183415" y="5963708"/>
            <a:ext cx="16944102" cy="1421437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10/14/2020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03657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46150" y="1192744"/>
            <a:ext cx="34386560" cy="433017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46152" y="5491799"/>
            <a:ext cx="16866232" cy="2691446"/>
          </a:xfrm>
        </p:spPr>
        <p:txBody>
          <a:bodyPr anchor="b"/>
          <a:lstStyle>
            <a:lvl1pPr marL="0" indent="0">
              <a:buNone/>
              <a:defRPr sz="7840" b="1"/>
            </a:lvl1pPr>
            <a:lvl2pPr marL="1493535" indent="0">
              <a:buNone/>
              <a:defRPr sz="6533" b="1"/>
            </a:lvl2pPr>
            <a:lvl3pPr marL="2987070" indent="0">
              <a:buNone/>
              <a:defRPr sz="5880" b="1"/>
            </a:lvl3pPr>
            <a:lvl4pPr marL="4480606" indent="0">
              <a:buNone/>
              <a:defRPr sz="5227" b="1"/>
            </a:lvl4pPr>
            <a:lvl5pPr marL="5974141" indent="0">
              <a:buNone/>
              <a:defRPr sz="5227" b="1"/>
            </a:lvl5pPr>
            <a:lvl6pPr marL="7467676" indent="0">
              <a:buNone/>
              <a:defRPr sz="5227" b="1"/>
            </a:lvl6pPr>
            <a:lvl7pPr marL="8961211" indent="0">
              <a:buNone/>
              <a:defRPr sz="5227" b="1"/>
            </a:lvl7pPr>
            <a:lvl8pPr marL="10454747" indent="0">
              <a:buNone/>
              <a:defRPr sz="5227" b="1"/>
            </a:lvl8pPr>
            <a:lvl9pPr marL="11948282" indent="0">
              <a:buNone/>
              <a:defRPr sz="522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746152" y="8183245"/>
            <a:ext cx="16866232" cy="120363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0183415" y="5491799"/>
            <a:ext cx="16949295" cy="2691446"/>
          </a:xfrm>
        </p:spPr>
        <p:txBody>
          <a:bodyPr anchor="b"/>
          <a:lstStyle>
            <a:lvl1pPr marL="0" indent="0">
              <a:buNone/>
              <a:defRPr sz="7840" b="1"/>
            </a:lvl1pPr>
            <a:lvl2pPr marL="1493535" indent="0">
              <a:buNone/>
              <a:defRPr sz="6533" b="1"/>
            </a:lvl2pPr>
            <a:lvl3pPr marL="2987070" indent="0">
              <a:buNone/>
              <a:defRPr sz="5880" b="1"/>
            </a:lvl3pPr>
            <a:lvl4pPr marL="4480606" indent="0">
              <a:buNone/>
              <a:defRPr sz="5227" b="1"/>
            </a:lvl4pPr>
            <a:lvl5pPr marL="5974141" indent="0">
              <a:buNone/>
              <a:defRPr sz="5227" b="1"/>
            </a:lvl5pPr>
            <a:lvl6pPr marL="7467676" indent="0">
              <a:buNone/>
              <a:defRPr sz="5227" b="1"/>
            </a:lvl6pPr>
            <a:lvl7pPr marL="8961211" indent="0">
              <a:buNone/>
              <a:defRPr sz="5227" b="1"/>
            </a:lvl7pPr>
            <a:lvl8pPr marL="10454747" indent="0">
              <a:buNone/>
              <a:defRPr sz="5227" b="1"/>
            </a:lvl8pPr>
            <a:lvl9pPr marL="11948282" indent="0">
              <a:buNone/>
              <a:defRPr sz="522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0183415" y="8183245"/>
            <a:ext cx="16949295" cy="120363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10/14/2020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34024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10/14/2020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18673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10/14/2020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8507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46152" y="1493520"/>
            <a:ext cx="12858620" cy="5227320"/>
          </a:xfrm>
        </p:spPr>
        <p:txBody>
          <a:bodyPr anchor="b"/>
          <a:lstStyle>
            <a:lvl1pPr>
              <a:defRPr sz="10453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949295" y="3225590"/>
            <a:ext cx="20183415" cy="15920508"/>
          </a:xfrm>
        </p:spPr>
        <p:txBody>
          <a:bodyPr/>
          <a:lstStyle>
            <a:lvl1pPr>
              <a:defRPr sz="10453"/>
            </a:lvl1pPr>
            <a:lvl2pPr>
              <a:defRPr sz="9147"/>
            </a:lvl2pPr>
            <a:lvl3pPr>
              <a:defRPr sz="7840"/>
            </a:lvl3pPr>
            <a:lvl4pPr>
              <a:defRPr sz="6533"/>
            </a:lvl4pPr>
            <a:lvl5pPr>
              <a:defRPr sz="6533"/>
            </a:lvl5pPr>
            <a:lvl6pPr>
              <a:defRPr sz="6533"/>
            </a:lvl6pPr>
            <a:lvl7pPr>
              <a:defRPr sz="6533"/>
            </a:lvl7pPr>
            <a:lvl8pPr>
              <a:defRPr sz="6533"/>
            </a:lvl8pPr>
            <a:lvl9pPr>
              <a:defRPr sz="65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746152" y="6720840"/>
            <a:ext cx="12858620" cy="12451187"/>
          </a:xfrm>
        </p:spPr>
        <p:txBody>
          <a:bodyPr/>
          <a:lstStyle>
            <a:lvl1pPr marL="0" indent="0">
              <a:buNone/>
              <a:defRPr sz="5227"/>
            </a:lvl1pPr>
            <a:lvl2pPr marL="1493535" indent="0">
              <a:buNone/>
              <a:defRPr sz="4573"/>
            </a:lvl2pPr>
            <a:lvl3pPr marL="2987070" indent="0">
              <a:buNone/>
              <a:defRPr sz="3920"/>
            </a:lvl3pPr>
            <a:lvl4pPr marL="4480606" indent="0">
              <a:buNone/>
              <a:defRPr sz="3267"/>
            </a:lvl4pPr>
            <a:lvl5pPr marL="5974141" indent="0">
              <a:buNone/>
              <a:defRPr sz="3267"/>
            </a:lvl5pPr>
            <a:lvl6pPr marL="7467676" indent="0">
              <a:buNone/>
              <a:defRPr sz="3267"/>
            </a:lvl6pPr>
            <a:lvl7pPr marL="8961211" indent="0">
              <a:buNone/>
              <a:defRPr sz="3267"/>
            </a:lvl7pPr>
            <a:lvl8pPr marL="10454747" indent="0">
              <a:buNone/>
              <a:defRPr sz="3267"/>
            </a:lvl8pPr>
            <a:lvl9pPr marL="11948282" indent="0">
              <a:buNone/>
              <a:defRPr sz="326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10/14/2020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76945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46152" y="1493520"/>
            <a:ext cx="12858620" cy="5227320"/>
          </a:xfrm>
        </p:spPr>
        <p:txBody>
          <a:bodyPr anchor="b"/>
          <a:lstStyle>
            <a:lvl1pPr>
              <a:defRPr sz="10453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6949295" y="3225590"/>
            <a:ext cx="20183415" cy="15920508"/>
          </a:xfrm>
        </p:spPr>
        <p:txBody>
          <a:bodyPr anchor="t"/>
          <a:lstStyle>
            <a:lvl1pPr marL="0" indent="0">
              <a:buNone/>
              <a:defRPr sz="10453"/>
            </a:lvl1pPr>
            <a:lvl2pPr marL="1493535" indent="0">
              <a:buNone/>
              <a:defRPr sz="9147"/>
            </a:lvl2pPr>
            <a:lvl3pPr marL="2987070" indent="0">
              <a:buNone/>
              <a:defRPr sz="7840"/>
            </a:lvl3pPr>
            <a:lvl4pPr marL="4480606" indent="0">
              <a:buNone/>
              <a:defRPr sz="6533"/>
            </a:lvl4pPr>
            <a:lvl5pPr marL="5974141" indent="0">
              <a:buNone/>
              <a:defRPr sz="6533"/>
            </a:lvl5pPr>
            <a:lvl6pPr marL="7467676" indent="0">
              <a:buNone/>
              <a:defRPr sz="6533"/>
            </a:lvl6pPr>
            <a:lvl7pPr marL="8961211" indent="0">
              <a:buNone/>
              <a:defRPr sz="6533"/>
            </a:lvl7pPr>
            <a:lvl8pPr marL="10454747" indent="0">
              <a:buNone/>
              <a:defRPr sz="6533"/>
            </a:lvl8pPr>
            <a:lvl9pPr marL="11948282" indent="0">
              <a:buNone/>
              <a:defRPr sz="6533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746152" y="6720840"/>
            <a:ext cx="12858620" cy="12451187"/>
          </a:xfrm>
        </p:spPr>
        <p:txBody>
          <a:bodyPr/>
          <a:lstStyle>
            <a:lvl1pPr marL="0" indent="0">
              <a:buNone/>
              <a:defRPr sz="5227"/>
            </a:lvl1pPr>
            <a:lvl2pPr marL="1493535" indent="0">
              <a:buNone/>
              <a:defRPr sz="4573"/>
            </a:lvl2pPr>
            <a:lvl3pPr marL="2987070" indent="0">
              <a:buNone/>
              <a:defRPr sz="3920"/>
            </a:lvl3pPr>
            <a:lvl4pPr marL="4480606" indent="0">
              <a:buNone/>
              <a:defRPr sz="3267"/>
            </a:lvl4pPr>
            <a:lvl5pPr marL="5974141" indent="0">
              <a:buNone/>
              <a:defRPr sz="3267"/>
            </a:lvl5pPr>
            <a:lvl6pPr marL="7467676" indent="0">
              <a:buNone/>
              <a:defRPr sz="3267"/>
            </a:lvl6pPr>
            <a:lvl7pPr marL="8961211" indent="0">
              <a:buNone/>
              <a:defRPr sz="3267"/>
            </a:lvl7pPr>
            <a:lvl8pPr marL="10454747" indent="0">
              <a:buNone/>
              <a:defRPr sz="3267"/>
            </a:lvl8pPr>
            <a:lvl9pPr marL="11948282" indent="0">
              <a:buNone/>
              <a:defRPr sz="326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10/14/2020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249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740958" y="1192744"/>
            <a:ext cx="34386560" cy="4330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40958" y="5963708"/>
            <a:ext cx="34386560" cy="1421437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40958" y="20764078"/>
            <a:ext cx="8970407" cy="119274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9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smtClean="0"/>
              <a:t>10/14/2020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3206433" y="20764078"/>
            <a:ext cx="13455610" cy="119274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9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8157110" y="20764078"/>
            <a:ext cx="8970407" cy="119274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9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83890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  <p:sldLayoutId id="2147483693" r:id="rId12"/>
  </p:sldLayoutIdLst>
  <p:txStyles>
    <p:titleStyle>
      <a:lvl1pPr algn="l" defTabSz="2987070" rtl="0" eaLnBrk="1" latinLnBrk="0" hangingPunct="1">
        <a:lnSpc>
          <a:spcPct val="90000"/>
        </a:lnSpc>
        <a:spcBef>
          <a:spcPct val="0"/>
        </a:spcBef>
        <a:buNone/>
        <a:defRPr sz="1437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46768" indent="-746768" algn="l" defTabSz="2987070" rtl="0" eaLnBrk="1" latinLnBrk="0" hangingPunct="1">
        <a:lnSpc>
          <a:spcPct val="90000"/>
        </a:lnSpc>
        <a:spcBef>
          <a:spcPts val="3267"/>
        </a:spcBef>
        <a:buFont typeface="Arial" panose="020B0604020202020204" pitchFamily="34" charset="0"/>
        <a:buChar char="•"/>
        <a:defRPr sz="9147" kern="1200">
          <a:solidFill>
            <a:schemeClr val="tx1"/>
          </a:solidFill>
          <a:latin typeface="+mn-lt"/>
          <a:ea typeface="+mn-ea"/>
          <a:cs typeface="+mn-cs"/>
        </a:defRPr>
      </a:lvl1pPr>
      <a:lvl2pPr marL="2240303" indent="-746768" algn="l" defTabSz="2987070" rtl="0" eaLnBrk="1" latinLnBrk="0" hangingPunct="1">
        <a:lnSpc>
          <a:spcPct val="90000"/>
        </a:lnSpc>
        <a:spcBef>
          <a:spcPts val="1633"/>
        </a:spcBef>
        <a:buFont typeface="Arial" panose="020B0604020202020204" pitchFamily="34" charset="0"/>
        <a:buChar char="•"/>
        <a:defRPr sz="7840" kern="1200">
          <a:solidFill>
            <a:schemeClr val="tx1"/>
          </a:solidFill>
          <a:latin typeface="+mn-lt"/>
          <a:ea typeface="+mn-ea"/>
          <a:cs typeface="+mn-cs"/>
        </a:defRPr>
      </a:lvl2pPr>
      <a:lvl3pPr marL="3733838" indent="-746768" algn="l" defTabSz="2987070" rtl="0" eaLnBrk="1" latinLnBrk="0" hangingPunct="1">
        <a:lnSpc>
          <a:spcPct val="90000"/>
        </a:lnSpc>
        <a:spcBef>
          <a:spcPts val="1633"/>
        </a:spcBef>
        <a:buFont typeface="Arial" panose="020B0604020202020204" pitchFamily="34" charset="0"/>
        <a:buChar char="•"/>
        <a:defRPr sz="6533" kern="1200">
          <a:solidFill>
            <a:schemeClr val="tx1"/>
          </a:solidFill>
          <a:latin typeface="+mn-lt"/>
          <a:ea typeface="+mn-ea"/>
          <a:cs typeface="+mn-cs"/>
        </a:defRPr>
      </a:lvl3pPr>
      <a:lvl4pPr marL="5227373" indent="-746768" algn="l" defTabSz="2987070" rtl="0" eaLnBrk="1" latinLnBrk="0" hangingPunct="1">
        <a:lnSpc>
          <a:spcPct val="90000"/>
        </a:lnSpc>
        <a:spcBef>
          <a:spcPts val="1633"/>
        </a:spcBef>
        <a:buFont typeface="Arial" panose="020B0604020202020204" pitchFamily="34" charset="0"/>
        <a:buChar char="•"/>
        <a:defRPr sz="5880" kern="1200">
          <a:solidFill>
            <a:schemeClr val="tx1"/>
          </a:solidFill>
          <a:latin typeface="+mn-lt"/>
          <a:ea typeface="+mn-ea"/>
          <a:cs typeface="+mn-cs"/>
        </a:defRPr>
      </a:lvl4pPr>
      <a:lvl5pPr marL="6720909" indent="-746768" algn="l" defTabSz="2987070" rtl="0" eaLnBrk="1" latinLnBrk="0" hangingPunct="1">
        <a:lnSpc>
          <a:spcPct val="90000"/>
        </a:lnSpc>
        <a:spcBef>
          <a:spcPts val="1633"/>
        </a:spcBef>
        <a:buFont typeface="Arial" panose="020B0604020202020204" pitchFamily="34" charset="0"/>
        <a:buChar char="•"/>
        <a:defRPr sz="5880" kern="1200">
          <a:solidFill>
            <a:schemeClr val="tx1"/>
          </a:solidFill>
          <a:latin typeface="+mn-lt"/>
          <a:ea typeface="+mn-ea"/>
          <a:cs typeface="+mn-cs"/>
        </a:defRPr>
      </a:lvl5pPr>
      <a:lvl6pPr marL="8214444" indent="-746768" algn="l" defTabSz="2987070" rtl="0" eaLnBrk="1" latinLnBrk="0" hangingPunct="1">
        <a:lnSpc>
          <a:spcPct val="90000"/>
        </a:lnSpc>
        <a:spcBef>
          <a:spcPts val="1633"/>
        </a:spcBef>
        <a:buFont typeface="Arial" panose="020B0604020202020204" pitchFamily="34" charset="0"/>
        <a:buChar char="•"/>
        <a:defRPr sz="5880" kern="1200">
          <a:solidFill>
            <a:schemeClr val="tx1"/>
          </a:solidFill>
          <a:latin typeface="+mn-lt"/>
          <a:ea typeface="+mn-ea"/>
          <a:cs typeface="+mn-cs"/>
        </a:defRPr>
      </a:lvl6pPr>
      <a:lvl7pPr marL="9707979" indent="-746768" algn="l" defTabSz="2987070" rtl="0" eaLnBrk="1" latinLnBrk="0" hangingPunct="1">
        <a:lnSpc>
          <a:spcPct val="90000"/>
        </a:lnSpc>
        <a:spcBef>
          <a:spcPts val="1633"/>
        </a:spcBef>
        <a:buFont typeface="Arial" panose="020B0604020202020204" pitchFamily="34" charset="0"/>
        <a:buChar char="•"/>
        <a:defRPr sz="5880" kern="1200">
          <a:solidFill>
            <a:schemeClr val="tx1"/>
          </a:solidFill>
          <a:latin typeface="+mn-lt"/>
          <a:ea typeface="+mn-ea"/>
          <a:cs typeface="+mn-cs"/>
        </a:defRPr>
      </a:lvl7pPr>
      <a:lvl8pPr marL="11201514" indent="-746768" algn="l" defTabSz="2987070" rtl="0" eaLnBrk="1" latinLnBrk="0" hangingPunct="1">
        <a:lnSpc>
          <a:spcPct val="90000"/>
        </a:lnSpc>
        <a:spcBef>
          <a:spcPts val="1633"/>
        </a:spcBef>
        <a:buFont typeface="Arial" panose="020B0604020202020204" pitchFamily="34" charset="0"/>
        <a:buChar char="•"/>
        <a:defRPr sz="5880" kern="1200">
          <a:solidFill>
            <a:schemeClr val="tx1"/>
          </a:solidFill>
          <a:latin typeface="+mn-lt"/>
          <a:ea typeface="+mn-ea"/>
          <a:cs typeface="+mn-cs"/>
        </a:defRPr>
      </a:lvl8pPr>
      <a:lvl9pPr marL="12695050" indent="-746768" algn="l" defTabSz="2987070" rtl="0" eaLnBrk="1" latinLnBrk="0" hangingPunct="1">
        <a:lnSpc>
          <a:spcPct val="90000"/>
        </a:lnSpc>
        <a:spcBef>
          <a:spcPts val="1633"/>
        </a:spcBef>
        <a:buFont typeface="Arial" panose="020B0604020202020204" pitchFamily="34" charset="0"/>
        <a:buChar char="•"/>
        <a:defRPr sz="588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987070" rtl="0" eaLnBrk="1" latinLnBrk="0" hangingPunct="1">
        <a:defRPr sz="5880" kern="1200">
          <a:solidFill>
            <a:schemeClr val="tx1"/>
          </a:solidFill>
          <a:latin typeface="+mn-lt"/>
          <a:ea typeface="+mn-ea"/>
          <a:cs typeface="+mn-cs"/>
        </a:defRPr>
      </a:lvl1pPr>
      <a:lvl2pPr marL="1493535" algn="l" defTabSz="2987070" rtl="0" eaLnBrk="1" latinLnBrk="0" hangingPunct="1">
        <a:defRPr sz="5880" kern="1200">
          <a:solidFill>
            <a:schemeClr val="tx1"/>
          </a:solidFill>
          <a:latin typeface="+mn-lt"/>
          <a:ea typeface="+mn-ea"/>
          <a:cs typeface="+mn-cs"/>
        </a:defRPr>
      </a:lvl2pPr>
      <a:lvl3pPr marL="2987070" algn="l" defTabSz="2987070" rtl="0" eaLnBrk="1" latinLnBrk="0" hangingPunct="1">
        <a:defRPr sz="5880" kern="1200">
          <a:solidFill>
            <a:schemeClr val="tx1"/>
          </a:solidFill>
          <a:latin typeface="+mn-lt"/>
          <a:ea typeface="+mn-ea"/>
          <a:cs typeface="+mn-cs"/>
        </a:defRPr>
      </a:lvl3pPr>
      <a:lvl4pPr marL="4480606" algn="l" defTabSz="2987070" rtl="0" eaLnBrk="1" latinLnBrk="0" hangingPunct="1">
        <a:defRPr sz="5880" kern="1200">
          <a:solidFill>
            <a:schemeClr val="tx1"/>
          </a:solidFill>
          <a:latin typeface="+mn-lt"/>
          <a:ea typeface="+mn-ea"/>
          <a:cs typeface="+mn-cs"/>
        </a:defRPr>
      </a:lvl4pPr>
      <a:lvl5pPr marL="5974141" algn="l" defTabSz="2987070" rtl="0" eaLnBrk="1" latinLnBrk="0" hangingPunct="1">
        <a:defRPr sz="5880" kern="1200">
          <a:solidFill>
            <a:schemeClr val="tx1"/>
          </a:solidFill>
          <a:latin typeface="+mn-lt"/>
          <a:ea typeface="+mn-ea"/>
          <a:cs typeface="+mn-cs"/>
        </a:defRPr>
      </a:lvl5pPr>
      <a:lvl6pPr marL="7467676" algn="l" defTabSz="2987070" rtl="0" eaLnBrk="1" latinLnBrk="0" hangingPunct="1">
        <a:defRPr sz="5880" kern="1200">
          <a:solidFill>
            <a:schemeClr val="tx1"/>
          </a:solidFill>
          <a:latin typeface="+mn-lt"/>
          <a:ea typeface="+mn-ea"/>
          <a:cs typeface="+mn-cs"/>
        </a:defRPr>
      </a:lvl6pPr>
      <a:lvl7pPr marL="8961211" algn="l" defTabSz="2987070" rtl="0" eaLnBrk="1" latinLnBrk="0" hangingPunct="1">
        <a:defRPr sz="5880" kern="1200">
          <a:solidFill>
            <a:schemeClr val="tx1"/>
          </a:solidFill>
          <a:latin typeface="+mn-lt"/>
          <a:ea typeface="+mn-ea"/>
          <a:cs typeface="+mn-cs"/>
        </a:defRPr>
      </a:lvl7pPr>
      <a:lvl8pPr marL="10454747" algn="l" defTabSz="2987070" rtl="0" eaLnBrk="1" latinLnBrk="0" hangingPunct="1">
        <a:defRPr sz="5880" kern="1200">
          <a:solidFill>
            <a:schemeClr val="tx1"/>
          </a:solidFill>
          <a:latin typeface="+mn-lt"/>
          <a:ea typeface="+mn-ea"/>
          <a:cs typeface="+mn-cs"/>
        </a:defRPr>
      </a:lvl8pPr>
      <a:lvl9pPr marL="11948282" algn="l" defTabSz="2987070" rtl="0" eaLnBrk="1" latinLnBrk="0" hangingPunct="1">
        <a:defRPr sz="588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0.png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12" Type="http://schemas.openxmlformats.org/officeDocument/2006/relationships/image" Target="../media/image9.png"/><Relationship Id="rId2" Type="http://schemas.openxmlformats.org/officeDocument/2006/relationships/image" Target="../media/image1.jpeg"/><Relationship Id="rId16" Type="http://schemas.openxmlformats.org/officeDocument/2006/relationships/image" Target="../media/image13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png"/><Relationship Id="rId11" Type="http://schemas.openxmlformats.org/officeDocument/2006/relationships/image" Target="../media/image8.png"/><Relationship Id="rId5" Type="http://schemas.openxmlformats.org/officeDocument/2006/relationships/image" Target="../media/image3.png"/><Relationship Id="rId15" Type="http://schemas.openxmlformats.org/officeDocument/2006/relationships/image" Target="../media/image12.png"/><Relationship Id="rId10" Type="http://schemas.openxmlformats.org/officeDocument/2006/relationships/hyperlink" Target="https://wvu.maps.arcgis.com/apps/webappviewer/index.html?id=cb01c47cfa884309b4f38dcd7542f805/" TargetMode="External"/><Relationship Id="rId4" Type="http://schemas.openxmlformats.org/officeDocument/2006/relationships/hyperlink" Target="https://jamesthompson.plantandsoil.wvu.edu/files/d/edafb843-93e2-4cc7-9287-b0e95519585f/mlraregionsmap.pdf" TargetMode="External"/><Relationship Id="rId9" Type="http://schemas.openxmlformats.org/officeDocument/2006/relationships/image" Target="../media/image7.png"/><Relationship Id="rId1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AB89B282-BD31-48AF-94CC-C3E0942C7A7F}"/>
              </a:ext>
            </a:extLst>
          </p:cNvPr>
          <p:cNvSpPr/>
          <p:nvPr/>
        </p:nvSpPr>
        <p:spPr>
          <a:xfrm>
            <a:off x="0" y="-75011"/>
            <a:ext cx="39868475" cy="4837520"/>
          </a:xfrm>
          <a:prstGeom prst="rect">
            <a:avLst/>
          </a:prstGeom>
          <a:solidFill>
            <a:srgbClr val="00438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9917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1F8500CE-8D35-43BD-BFCC-339160F1ABAE}"/>
              </a:ext>
            </a:extLst>
          </p:cNvPr>
          <p:cNvSpPr txBox="1"/>
          <p:nvPr/>
        </p:nvSpPr>
        <p:spPr>
          <a:xfrm>
            <a:off x="0" y="216621"/>
            <a:ext cx="36412301" cy="46474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5120535">
              <a:defRPr/>
            </a:pPr>
            <a:r>
              <a:rPr lang="en-US" sz="4800" b="1" dirty="0" smtClean="0">
                <a:solidFill>
                  <a:srgbClr val="FFD521"/>
                </a:solidFill>
              </a:rPr>
              <a:t>Landslide Risk Assessment in the Mountain State: Random Forest Modelling in Major Land Resource Areas Helps Surmount Gaps </a:t>
            </a:r>
          </a:p>
          <a:p>
            <a:pPr algn="ctr" defTabSz="5120535">
              <a:defRPr/>
            </a:pPr>
            <a:r>
              <a:rPr lang="en-US" sz="4800" b="1" dirty="0" smtClean="0">
                <a:solidFill>
                  <a:srgbClr val="FFD521"/>
                </a:solidFill>
              </a:rPr>
              <a:t>in the West Virginia Landslide Inventory and Better Align LiDAR-Based Mapping with Local Geologic Knowledge</a:t>
            </a:r>
          </a:p>
          <a:p>
            <a:pPr algn="ctr" defTabSz="5120535">
              <a:defRPr/>
            </a:pPr>
            <a:r>
              <a:rPr lang="en-US" sz="4000" b="1" dirty="0">
                <a:solidFill>
                  <a:srgbClr val="FFFFFF"/>
                </a:solidFill>
              </a:rPr>
              <a:t>KITE, J. </a:t>
            </a:r>
            <a:r>
              <a:rPr lang="en-US" sz="4000" b="1" dirty="0" smtClean="0">
                <a:solidFill>
                  <a:srgbClr val="FFFFFF"/>
                </a:solidFill>
              </a:rPr>
              <a:t>Steven, </a:t>
            </a:r>
            <a:r>
              <a:rPr lang="en-US" sz="4000" b="1" dirty="0">
                <a:solidFill>
                  <a:srgbClr val="FFFFFF"/>
                </a:solidFill>
              </a:rPr>
              <a:t>MAXWELL, Aaron </a:t>
            </a:r>
            <a:r>
              <a:rPr lang="en-US" sz="4000" b="1" dirty="0" smtClean="0">
                <a:solidFill>
                  <a:srgbClr val="FFFFFF"/>
                </a:solidFill>
              </a:rPr>
              <a:t>Edward, </a:t>
            </a:r>
            <a:r>
              <a:rPr lang="en-US" sz="4000" b="1" dirty="0">
                <a:solidFill>
                  <a:srgbClr val="FFFFFF"/>
                </a:solidFill>
              </a:rPr>
              <a:t>SHARMA, </a:t>
            </a:r>
            <a:r>
              <a:rPr lang="en-US" sz="4000" b="1" dirty="0" smtClean="0">
                <a:solidFill>
                  <a:srgbClr val="FFFFFF"/>
                </a:solidFill>
              </a:rPr>
              <a:t>Maneesh, </a:t>
            </a:r>
            <a:r>
              <a:rPr lang="en-US" sz="4000" b="1" dirty="0">
                <a:solidFill>
                  <a:srgbClr val="FFFFFF"/>
                </a:solidFill>
              </a:rPr>
              <a:t>DONALDSON, </a:t>
            </a:r>
            <a:r>
              <a:rPr lang="en-US" sz="4000" b="1" dirty="0" smtClean="0">
                <a:solidFill>
                  <a:srgbClr val="FFFFFF"/>
                </a:solidFill>
              </a:rPr>
              <a:t>Kurt, </a:t>
            </a:r>
          </a:p>
          <a:p>
            <a:pPr algn="ctr" defTabSz="5120535">
              <a:defRPr/>
            </a:pPr>
            <a:r>
              <a:rPr lang="en-US" sz="4000" b="1" dirty="0" smtClean="0">
                <a:solidFill>
                  <a:srgbClr val="FFFFFF"/>
                </a:solidFill>
              </a:rPr>
              <a:t>MAYNARD</a:t>
            </a:r>
            <a:r>
              <a:rPr lang="en-US" sz="4000" b="1" dirty="0">
                <a:solidFill>
                  <a:srgbClr val="FFFFFF"/>
                </a:solidFill>
              </a:rPr>
              <a:t>, Shannon </a:t>
            </a:r>
            <a:r>
              <a:rPr lang="en-US" sz="4000" b="1" dirty="0" smtClean="0">
                <a:solidFill>
                  <a:srgbClr val="FFFFFF"/>
                </a:solidFill>
              </a:rPr>
              <a:t>Marie, BELL</a:t>
            </a:r>
            <a:r>
              <a:rPr lang="en-US" sz="4000" b="1" dirty="0">
                <a:solidFill>
                  <a:srgbClr val="FFFFFF"/>
                </a:solidFill>
              </a:rPr>
              <a:t>, </a:t>
            </a:r>
            <a:r>
              <a:rPr lang="en-US" sz="4000" b="1" dirty="0" smtClean="0">
                <a:solidFill>
                  <a:srgbClr val="FFFFFF"/>
                </a:solidFill>
              </a:rPr>
              <a:t>Matthew, </a:t>
            </a:r>
            <a:r>
              <a:rPr lang="en-US" sz="4000" b="1" dirty="0">
                <a:solidFill>
                  <a:srgbClr val="FFFFFF"/>
                </a:solidFill>
              </a:rPr>
              <a:t>HANWELL, </a:t>
            </a:r>
            <a:r>
              <a:rPr lang="en-US" sz="4000" b="1" dirty="0" smtClean="0">
                <a:solidFill>
                  <a:srgbClr val="FFFFFF"/>
                </a:solidFill>
              </a:rPr>
              <a:t>Elizabeth, &amp; YESENCHAK</a:t>
            </a:r>
            <a:r>
              <a:rPr lang="en-US" sz="4000" b="1" dirty="0">
                <a:solidFill>
                  <a:srgbClr val="FFFFFF"/>
                </a:solidFill>
              </a:rPr>
              <a:t>, </a:t>
            </a:r>
            <a:r>
              <a:rPr lang="en-US" sz="4000" b="1" dirty="0" smtClean="0">
                <a:solidFill>
                  <a:srgbClr val="FFFFFF"/>
                </a:solidFill>
              </a:rPr>
              <a:t>Rachel </a:t>
            </a:r>
          </a:p>
          <a:p>
            <a:pPr algn="ctr" defTabSz="5120535">
              <a:defRPr/>
            </a:pPr>
            <a:r>
              <a:rPr lang="en-US" sz="4000" b="1" dirty="0">
                <a:solidFill>
                  <a:srgbClr val="FFD521"/>
                </a:solidFill>
              </a:rPr>
              <a:t>WV GIS Technical Center, Department of Geology &amp; Geography, West Virginia </a:t>
            </a:r>
            <a:r>
              <a:rPr lang="en-US" sz="4000" b="1" dirty="0" smtClean="0">
                <a:solidFill>
                  <a:srgbClr val="FFD521"/>
                </a:solidFill>
              </a:rPr>
              <a:t>University</a:t>
            </a:r>
          </a:p>
          <a:p>
            <a:pPr algn="ctr" defTabSz="5120535">
              <a:defRPr/>
            </a:pPr>
            <a:r>
              <a:rPr lang="en-US" sz="3600" b="1" dirty="0" smtClean="0">
                <a:solidFill>
                  <a:schemeClr val="bg1"/>
                </a:solidFill>
              </a:rPr>
              <a:t>Session </a:t>
            </a:r>
            <a:r>
              <a:rPr lang="en-US" sz="3600" b="1" dirty="0">
                <a:solidFill>
                  <a:schemeClr val="bg1"/>
                </a:solidFill>
              </a:rPr>
              <a:t>194: </a:t>
            </a:r>
            <a:r>
              <a:rPr lang="en-US" sz="3600" b="1" dirty="0" smtClean="0">
                <a:solidFill>
                  <a:schemeClr val="bg1"/>
                </a:solidFill>
              </a:rPr>
              <a:t>Landslide </a:t>
            </a:r>
            <a:r>
              <a:rPr lang="en-US" sz="3600" b="1" dirty="0">
                <a:solidFill>
                  <a:schemeClr val="bg1"/>
                </a:solidFill>
              </a:rPr>
              <a:t>Hazard Assessments </a:t>
            </a:r>
            <a:r>
              <a:rPr lang="en-US" sz="3600" b="1" dirty="0" smtClean="0">
                <a:solidFill>
                  <a:schemeClr val="bg1"/>
                </a:solidFill>
              </a:rPr>
              <a:t>&amp; Risk </a:t>
            </a:r>
            <a:r>
              <a:rPr lang="en-US" sz="3600" b="1" dirty="0">
                <a:solidFill>
                  <a:schemeClr val="bg1"/>
                </a:solidFill>
              </a:rPr>
              <a:t>Reduction: Data Collection </a:t>
            </a:r>
            <a:r>
              <a:rPr lang="en-US" sz="3600" b="1" dirty="0" smtClean="0">
                <a:solidFill>
                  <a:schemeClr val="bg1"/>
                </a:solidFill>
              </a:rPr>
              <a:t>&amp; Modelling Challenges</a:t>
            </a:r>
          </a:p>
          <a:p>
            <a:pPr algn="ctr" defTabSz="5120535">
              <a:defRPr/>
            </a:pPr>
            <a:r>
              <a:rPr lang="en-US" sz="3600" b="1" dirty="0">
                <a:solidFill>
                  <a:schemeClr val="bg1">
                    <a:lumMod val="95000"/>
                  </a:schemeClr>
                </a:solidFill>
              </a:rPr>
              <a:t>Geological Society of America Annual Meeting Virtual Poster Presentation, Thursday, 29 October 2020: 10:00 AM - 12:00 </a:t>
            </a:r>
            <a:r>
              <a:rPr lang="en-US" sz="3600" b="1" dirty="0" smtClean="0">
                <a:solidFill>
                  <a:schemeClr val="bg1">
                    <a:lumMod val="95000"/>
                  </a:schemeClr>
                </a:solidFill>
              </a:rPr>
              <a:t>PM</a:t>
            </a:r>
            <a:endParaRPr lang="en-CA" sz="40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xmlns="" id="{F6389B3A-4095-43DF-B888-35E8A9041452}"/>
              </a:ext>
            </a:extLst>
          </p:cNvPr>
          <p:cNvSpPr/>
          <p:nvPr/>
        </p:nvSpPr>
        <p:spPr>
          <a:xfrm>
            <a:off x="42986744" y="23868596"/>
            <a:ext cx="2452973" cy="169152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2FB419B6-557A-448E-9A03-096D7B2EBAC8}"/>
              </a:ext>
            </a:extLst>
          </p:cNvPr>
          <p:cNvSpPr/>
          <p:nvPr/>
        </p:nvSpPr>
        <p:spPr>
          <a:xfrm>
            <a:off x="36412301" y="-8022"/>
            <a:ext cx="3456174" cy="4837520"/>
          </a:xfrm>
          <a:prstGeom prst="rect">
            <a:avLst/>
          </a:prstGeom>
          <a:solidFill>
            <a:srgbClr val="0063A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bg1"/>
                </a:solidFill>
              </a:rPr>
              <a:t>Leave Empty</a:t>
            </a:r>
          </a:p>
          <a:p>
            <a:pPr algn="ctr"/>
            <a:endParaRPr lang="en-US" sz="3200" dirty="0">
              <a:solidFill>
                <a:schemeClr val="bg1"/>
              </a:solidFill>
            </a:endParaRPr>
          </a:p>
          <a:p>
            <a:pPr algn="ctr"/>
            <a:r>
              <a:rPr lang="en-US" sz="3200" dirty="0">
                <a:solidFill>
                  <a:schemeClr val="bg1"/>
                </a:solidFill>
              </a:rPr>
              <a:t>This space will be automatically filled with a QR code and number for easy sharing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77B8146F-FE10-4740-9772-9F02C28ABCD4}"/>
              </a:ext>
            </a:extLst>
          </p:cNvPr>
          <p:cNvSpPr/>
          <p:nvPr/>
        </p:nvSpPr>
        <p:spPr>
          <a:xfrm>
            <a:off x="31355119" y="20685156"/>
            <a:ext cx="8513356" cy="169152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solidFill>
                  <a:schemeClr val="tx1"/>
                </a:solidFill>
              </a:rPr>
              <a:t>Will be covered by controls </a:t>
            </a:r>
            <a:br>
              <a:rPr lang="en-US" sz="3200" dirty="0">
                <a:solidFill>
                  <a:schemeClr val="tx1"/>
                </a:solidFill>
              </a:rPr>
            </a:br>
            <a:r>
              <a:rPr lang="en-US" sz="3200" dirty="0">
                <a:solidFill>
                  <a:schemeClr val="tx1"/>
                </a:solidFill>
              </a:rPr>
              <a:t>if you define slides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334" y="1852267"/>
            <a:ext cx="6139975" cy="159763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3"/>
          <a:srcRect b="6927"/>
          <a:stretch/>
        </p:blipFill>
        <p:spPr>
          <a:xfrm>
            <a:off x="30057771" y="1771730"/>
            <a:ext cx="6057863" cy="188587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18317" y="5081755"/>
            <a:ext cx="11333363" cy="86177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sz="3600" b="1" dirty="0" smtClean="0">
                <a:solidFill>
                  <a:srgbClr val="000000"/>
                </a:solidFill>
              </a:rPr>
              <a:t>West </a:t>
            </a:r>
            <a:r>
              <a:rPr lang="en-US" sz="3600" b="1" dirty="0">
                <a:solidFill>
                  <a:srgbClr val="000000"/>
                </a:solidFill>
              </a:rPr>
              <a:t>Virginia Landslide Risk Assessment </a:t>
            </a:r>
            <a:r>
              <a:rPr lang="en-US" sz="3600" b="1" dirty="0" smtClean="0">
                <a:solidFill>
                  <a:srgbClr val="000000"/>
                </a:solidFill>
                <a:cs typeface="Arial" panose="020B0604020202020204" pitchFamily="34" charset="0"/>
              </a:rPr>
              <a:t>2018-2021</a:t>
            </a:r>
            <a:endParaRPr lang="en-US" sz="3600" b="1" dirty="0">
              <a:solidFill>
                <a:srgbClr val="000000"/>
              </a:solidFill>
            </a:endParaRP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sz="3200" b="1" dirty="0" smtClean="0">
                <a:solidFill>
                  <a:srgbClr val="000000"/>
                </a:solidFill>
                <a:cs typeface="Arial" panose="020B0604020202020204" pitchFamily="34" charset="0"/>
              </a:rPr>
              <a:t>	Funded </a:t>
            </a:r>
            <a:r>
              <a:rPr lang="en-US" sz="3200" b="1" dirty="0">
                <a:solidFill>
                  <a:srgbClr val="000000"/>
                </a:solidFill>
                <a:cs typeface="Arial" panose="020B0604020202020204" pitchFamily="34" charset="0"/>
              </a:rPr>
              <a:t>by FEMA Hazard Mitigation Grant Program &amp; 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sz="3200" b="1" dirty="0" smtClean="0">
                <a:solidFill>
                  <a:srgbClr val="000000"/>
                </a:solidFill>
                <a:cs typeface="Arial" panose="020B0604020202020204" pitchFamily="34" charset="0"/>
              </a:rPr>
              <a:t>	WV </a:t>
            </a:r>
            <a:r>
              <a:rPr lang="en-US" sz="3200" b="1" dirty="0">
                <a:solidFill>
                  <a:srgbClr val="000000"/>
                </a:solidFill>
                <a:cs typeface="Arial" panose="020B0604020202020204" pitchFamily="34" charset="0"/>
              </a:rPr>
              <a:t>Division of Homeland Security </a:t>
            </a:r>
            <a:r>
              <a:rPr lang="en-US" sz="3200" b="1" dirty="0" smtClean="0">
                <a:solidFill>
                  <a:srgbClr val="000000"/>
                </a:solidFill>
                <a:cs typeface="Arial" panose="020B0604020202020204" pitchFamily="34" charset="0"/>
              </a:rPr>
              <a:t>&amp; Emergency Preparedness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sz="3200" b="1" u="sng" dirty="0">
                <a:solidFill>
                  <a:srgbClr val="000000"/>
                </a:solidFill>
              </a:rPr>
              <a:t>Step </a:t>
            </a:r>
            <a:r>
              <a:rPr lang="en-US" sz="3200" b="1" u="sng" dirty="0" smtClean="0">
                <a:solidFill>
                  <a:srgbClr val="000000"/>
                </a:solidFill>
              </a:rPr>
              <a:t>1:</a:t>
            </a:r>
            <a:r>
              <a:rPr lang="en-US" sz="3200" b="1" dirty="0" smtClean="0">
                <a:solidFill>
                  <a:srgbClr val="000000"/>
                </a:solidFill>
              </a:rPr>
              <a:t> Statewide </a:t>
            </a:r>
            <a:r>
              <a:rPr lang="en-US" sz="3200" b="1" dirty="0">
                <a:solidFill>
                  <a:srgbClr val="000000"/>
                </a:solidFill>
              </a:rPr>
              <a:t>digital landslide </a:t>
            </a:r>
            <a:r>
              <a:rPr lang="en-US" sz="3200" b="1" dirty="0" smtClean="0">
                <a:solidFill>
                  <a:srgbClr val="000000"/>
                </a:solidFill>
              </a:rPr>
              <a:t>inventory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sz="3200" b="1" dirty="0" smtClean="0">
                <a:solidFill>
                  <a:srgbClr val="000000"/>
                </a:solidFill>
              </a:rPr>
              <a:t>	&gt; 93,000 </a:t>
            </a:r>
            <a:r>
              <a:rPr lang="en-US" sz="3200" b="1" dirty="0">
                <a:solidFill>
                  <a:srgbClr val="000000"/>
                </a:solidFill>
              </a:rPr>
              <a:t>previously </a:t>
            </a:r>
            <a:r>
              <a:rPr lang="en-US" sz="3200" b="1" dirty="0" smtClean="0">
                <a:solidFill>
                  <a:srgbClr val="000000"/>
                </a:solidFill>
              </a:rPr>
              <a:t>mapped landslides (WVGES, USGS, etc.)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sz="3200" b="1" dirty="0" smtClean="0">
                <a:solidFill>
                  <a:srgbClr val="000000"/>
                </a:solidFill>
              </a:rPr>
              <a:t>	&gt; </a:t>
            </a:r>
            <a:r>
              <a:rPr lang="en-US" sz="3200" b="1" dirty="0">
                <a:solidFill>
                  <a:srgbClr val="000000"/>
                </a:solidFill>
              </a:rPr>
              <a:t>65,000 </a:t>
            </a:r>
            <a:r>
              <a:rPr lang="en-US" sz="3200" b="1" dirty="0" smtClean="0">
                <a:solidFill>
                  <a:srgbClr val="000000"/>
                </a:solidFill>
              </a:rPr>
              <a:t>more landslides mapped on LiDAR-based DEMs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sz="3200" b="1" u="sng" dirty="0" smtClean="0">
                <a:solidFill>
                  <a:srgbClr val="000000"/>
                </a:solidFill>
                <a:cs typeface="Arial" panose="020B0604020202020204" pitchFamily="34" charset="0"/>
              </a:rPr>
              <a:t>Step 2: </a:t>
            </a:r>
            <a:r>
              <a:rPr lang="en-US" sz="3200" b="1" dirty="0" smtClean="0">
                <a:solidFill>
                  <a:srgbClr val="000000"/>
                </a:solidFill>
                <a:cs typeface="Arial" panose="020B0604020202020204" pitchFamily="34" charset="0"/>
              </a:rPr>
              <a:t>Susceptibility models built from </a:t>
            </a:r>
            <a:r>
              <a:rPr lang="en-US" sz="3200" b="1" dirty="0" smtClean="0"/>
              <a:t>LiDAR-based mapping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sz="3200" b="1" dirty="0" smtClean="0"/>
              <a:t>	Separate model for each major </a:t>
            </a:r>
            <a:r>
              <a:rPr lang="en-US" sz="3200" b="1" dirty="0" smtClean="0">
                <a:solidFill>
                  <a:srgbClr val="000000"/>
                </a:solidFill>
                <a:cs typeface="Arial" panose="020B0604020202020204" pitchFamily="34" charset="0"/>
              </a:rPr>
              <a:t>NRCS </a:t>
            </a:r>
            <a:r>
              <a:rPr lang="en-US" sz="3200" b="1" dirty="0"/>
              <a:t>Major Land </a:t>
            </a:r>
            <a:r>
              <a:rPr lang="en-US" sz="3200" b="1" dirty="0" smtClean="0"/>
              <a:t>Resource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sz="3200" b="1" dirty="0" smtClean="0"/>
              <a:t>		Area 	(</a:t>
            </a:r>
            <a:r>
              <a:rPr lang="en-US" sz="3200" b="1" dirty="0" smtClean="0">
                <a:solidFill>
                  <a:srgbClr val="000000"/>
                </a:solidFill>
                <a:cs typeface="Arial" panose="020B0604020202020204" pitchFamily="34" charset="0"/>
              </a:rPr>
              <a:t>MLRA) (≈ physiographic units) </a:t>
            </a:r>
            <a:r>
              <a:rPr lang="en-US" sz="3200" b="1" dirty="0">
                <a:solidFill>
                  <a:srgbClr val="000000"/>
                </a:solidFill>
                <a:cs typeface="Arial" panose="020B0604020202020204" pitchFamily="34" charset="0"/>
              </a:rPr>
              <a:t>in </a:t>
            </a:r>
            <a:r>
              <a:rPr lang="en-US" sz="3200" b="1" dirty="0" smtClean="0">
                <a:solidFill>
                  <a:srgbClr val="000000"/>
                </a:solidFill>
                <a:cs typeface="Arial" panose="020B0604020202020204" pitchFamily="34" charset="0"/>
              </a:rPr>
              <a:t>West Virginia </a:t>
            </a:r>
          </a:p>
          <a:p>
            <a:pPr>
              <a:spcBef>
                <a:spcPts val="600"/>
              </a:spcBef>
            </a:pPr>
            <a:r>
              <a:rPr lang="en-US" sz="3200" b="1" dirty="0">
                <a:solidFill>
                  <a:srgbClr val="000000"/>
                </a:solidFill>
                <a:cs typeface="Arial" panose="020B0604020202020204" pitchFamily="34" charset="0"/>
              </a:rPr>
              <a:t>	 </a:t>
            </a:r>
            <a:r>
              <a:rPr lang="en-US" sz="3200" b="1" dirty="0" smtClean="0">
                <a:solidFill>
                  <a:srgbClr val="000000"/>
                </a:solidFill>
                <a:cs typeface="Arial" panose="020B0604020202020204" pitchFamily="34" charset="0"/>
              </a:rPr>
              <a:t>	* </a:t>
            </a:r>
            <a:r>
              <a:rPr lang="en-US" sz="3200" b="1" i="1" dirty="0" smtClean="0"/>
              <a:t>MLRA </a:t>
            </a:r>
            <a:r>
              <a:rPr lang="en-US" sz="3200" b="1" i="1" dirty="0"/>
              <a:t>147 Northern Appalachian Ridges &amp; </a:t>
            </a:r>
            <a:r>
              <a:rPr lang="en-US" sz="3200" b="1" i="1" dirty="0" smtClean="0"/>
              <a:t>Valleys Focus</a:t>
            </a:r>
            <a:endParaRPr lang="en-US" sz="3200" b="1" i="1" dirty="0" smtClean="0">
              <a:solidFill>
                <a:srgbClr val="000000"/>
              </a:solidFill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sz="3200" b="1" dirty="0">
                <a:solidFill>
                  <a:srgbClr val="000000"/>
                </a:solidFill>
                <a:cs typeface="Arial" panose="020B0604020202020204" pitchFamily="34" charset="0"/>
              </a:rPr>
              <a:t>	</a:t>
            </a:r>
            <a:r>
              <a:rPr lang="en-US" sz="3200" b="1" dirty="0" smtClean="0"/>
              <a:t>Random Forest Machine </a:t>
            </a:r>
            <a:r>
              <a:rPr lang="en-US" sz="3200" b="1" dirty="0"/>
              <a:t>L</a:t>
            </a:r>
            <a:r>
              <a:rPr lang="en-US" sz="3200" b="1" dirty="0" smtClean="0"/>
              <a:t>earning: best predictive power</a:t>
            </a:r>
            <a:endParaRPr lang="en-US" sz="3200" b="1" dirty="0" smtClean="0">
              <a:solidFill>
                <a:srgbClr val="000000"/>
              </a:solidFill>
              <a:cs typeface="Arial" panose="020B0604020202020204" pitchFamily="34" charset="0"/>
            </a:endParaRPr>
          </a:p>
          <a:p>
            <a:pPr>
              <a:spcBef>
                <a:spcPts val="600"/>
              </a:spcBef>
            </a:pPr>
            <a:r>
              <a:rPr lang="en-US" sz="3200" b="1" dirty="0" smtClean="0">
                <a:solidFill>
                  <a:srgbClr val="000000"/>
                </a:solidFill>
                <a:cs typeface="Arial" panose="020B0604020202020204" pitchFamily="34" charset="0"/>
              </a:rPr>
              <a:t>		</a:t>
            </a:r>
            <a:r>
              <a:rPr lang="en-US" sz="3200" b="1" dirty="0" smtClean="0"/>
              <a:t>(Maxwell </a:t>
            </a:r>
            <a:r>
              <a:rPr lang="en-US" sz="3200" b="1" i="1" dirty="0"/>
              <a:t>et al.</a:t>
            </a:r>
            <a:r>
              <a:rPr lang="en-US" sz="3200" b="1" dirty="0"/>
              <a:t> </a:t>
            </a:r>
            <a:r>
              <a:rPr lang="en-US" sz="3200" b="1" dirty="0" smtClean="0"/>
              <a:t>2020, Remote Sensing  v. 12 no. 486) </a:t>
            </a:r>
            <a:endParaRPr lang="en-US" sz="3200" b="1" dirty="0"/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sz="3200" b="1" dirty="0" smtClean="0">
                <a:solidFill>
                  <a:srgbClr val="000000"/>
                </a:solidFill>
                <a:cs typeface="Arial" panose="020B0604020202020204" pitchFamily="34" charset="0"/>
              </a:rPr>
              <a:t>	Strongest Correlations: Topographic Attributes 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sz="3200" b="1" dirty="0">
                <a:solidFill>
                  <a:srgbClr val="000000"/>
                </a:solidFill>
                <a:cs typeface="Arial" panose="020B0604020202020204" pitchFamily="34" charset="0"/>
              </a:rPr>
              <a:t>	</a:t>
            </a:r>
            <a:r>
              <a:rPr lang="en-US" sz="3200" b="1" dirty="0" smtClean="0">
                <a:solidFill>
                  <a:srgbClr val="000000"/>
                </a:solidFill>
                <a:cs typeface="Arial" panose="020B0604020202020204" pitchFamily="34" charset="0"/>
              </a:rPr>
              <a:t>Geology has </a:t>
            </a:r>
            <a:r>
              <a:rPr lang="en-US" sz="3200" b="1" smtClean="0">
                <a:solidFill>
                  <a:srgbClr val="000000"/>
                </a:solidFill>
                <a:cs typeface="Arial" panose="020B0604020202020204" pitchFamily="34" charset="0"/>
              </a:rPr>
              <a:t>weaker correlations </a:t>
            </a:r>
            <a:r>
              <a:rPr lang="en-US" sz="3200" b="1" dirty="0" smtClean="0">
                <a:solidFill>
                  <a:srgbClr val="000000"/>
                </a:solidFill>
                <a:cs typeface="Arial" panose="020B0604020202020204" pitchFamily="34" charset="0"/>
              </a:rPr>
              <a:t>than Topography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sz="3200" b="1" i="1" u="sng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Step 3:</a:t>
            </a:r>
            <a:r>
              <a:rPr lang="en-US" sz="32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 Landslide Risk Model  - </a:t>
            </a:r>
            <a:r>
              <a:rPr lang="en-US" sz="3200" b="1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in progress, not in this poster </a:t>
            </a:r>
            <a:endParaRPr lang="en-US" sz="3200" b="1" i="1" dirty="0">
              <a:solidFill>
                <a:schemeClr val="tx1">
                  <a:lumMod val="65000"/>
                  <a:lumOff val="3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67929" y="13838957"/>
            <a:ext cx="8229855" cy="10373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u="sng" dirty="0" smtClean="0"/>
              <a:t>Northern </a:t>
            </a:r>
            <a:r>
              <a:rPr lang="en-US" sz="3200" b="1" u="sng" dirty="0"/>
              <a:t>Appalachian Ridges </a:t>
            </a:r>
            <a:r>
              <a:rPr lang="en-US" sz="3200" b="1" u="sng" dirty="0" smtClean="0"/>
              <a:t>&amp; Valleys</a:t>
            </a:r>
            <a:r>
              <a:rPr lang="en-US" sz="3200" b="1" dirty="0" smtClean="0"/>
              <a:t> </a:t>
            </a:r>
            <a:r>
              <a:rPr lang="en-US" sz="2800" b="1" dirty="0" smtClean="0"/>
              <a:t>+  bits of Blue </a:t>
            </a:r>
            <a:r>
              <a:rPr lang="en-US" sz="2800" b="1" dirty="0"/>
              <a:t>Ridge </a:t>
            </a:r>
            <a:r>
              <a:rPr lang="en-US" sz="2800" b="1" dirty="0" smtClean="0"/>
              <a:t>&amp; Southern </a:t>
            </a:r>
            <a:r>
              <a:rPr lang="en-US" sz="2800" b="1" dirty="0"/>
              <a:t>Appalachian Ridges </a:t>
            </a:r>
            <a:r>
              <a:rPr lang="en-US" sz="2800" b="1" dirty="0" smtClean="0"/>
              <a:t>&amp; Valleys</a:t>
            </a:r>
            <a:endParaRPr lang="en-US" sz="2800" b="1" dirty="0"/>
          </a:p>
        </p:txBody>
      </p:sp>
      <p:sp>
        <p:nvSpPr>
          <p:cNvPr id="23" name="TextBox 22"/>
          <p:cNvSpPr txBox="1"/>
          <p:nvPr/>
        </p:nvSpPr>
        <p:spPr>
          <a:xfrm>
            <a:off x="1396185" y="20767596"/>
            <a:ext cx="7289759" cy="12412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/>
              <a:t>MLRA Map by Jim Thompson, WVU </a:t>
            </a:r>
          </a:p>
          <a:p>
            <a:pPr algn="ctr"/>
            <a:r>
              <a:rPr lang="en-US" sz="2000" b="1" dirty="0" smtClean="0">
                <a:hlinkClick r:id="rId4"/>
              </a:rPr>
              <a:t>https</a:t>
            </a:r>
            <a:r>
              <a:rPr lang="en-US" sz="2000" b="1" dirty="0">
                <a:hlinkClick r:id="rId4"/>
              </a:rPr>
              <a:t>://</a:t>
            </a:r>
            <a:r>
              <a:rPr lang="en-US" sz="2000" b="1" dirty="0" smtClean="0">
                <a:hlinkClick r:id="rId4"/>
              </a:rPr>
              <a:t>jamesthompson.plantandsoil.wvu.edu/files/d/edafb843-93e2-4cc7-9287-b0e95519585f/mlraregionsmap.pdf</a:t>
            </a:r>
            <a:r>
              <a:rPr lang="en-US" sz="2000" b="1" dirty="0" smtClean="0"/>
              <a:t> </a:t>
            </a:r>
            <a:endParaRPr lang="en-US" sz="2000" b="1" dirty="0"/>
          </a:p>
        </p:txBody>
      </p:sp>
      <p:grpSp>
        <p:nvGrpSpPr>
          <p:cNvPr id="27" name="Group 26"/>
          <p:cNvGrpSpPr/>
          <p:nvPr/>
        </p:nvGrpSpPr>
        <p:grpSpPr>
          <a:xfrm>
            <a:off x="1309163" y="14876308"/>
            <a:ext cx="7463801" cy="5804581"/>
            <a:chOff x="17563952" y="15071948"/>
            <a:chExt cx="7321284" cy="5613208"/>
          </a:xfrm>
        </p:grpSpPr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7563952" y="15071948"/>
              <a:ext cx="7321284" cy="5613208"/>
            </a:xfrm>
            <a:prstGeom prst="rect">
              <a:avLst/>
            </a:prstGeom>
          </p:spPr>
        </p:pic>
        <p:sp>
          <p:nvSpPr>
            <p:cNvPr id="24" name="TextBox 23"/>
            <p:cNvSpPr txBox="1"/>
            <p:nvPr/>
          </p:nvSpPr>
          <p:spPr>
            <a:xfrm>
              <a:off x="21992979" y="18869274"/>
              <a:ext cx="2773179" cy="1815882"/>
            </a:xfrm>
            <a:prstGeom prst="rect">
              <a:avLst/>
            </a:prstGeom>
            <a:solidFill>
              <a:srgbClr val="FFCC99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 smtClean="0"/>
                <a:t>MLRA 147 Northern Appalachian Ridges &amp; Valleys</a:t>
              </a:r>
              <a:endParaRPr lang="en-US" sz="2800" b="1" dirty="0"/>
            </a:p>
          </p:txBody>
        </p:sp>
        <p:sp>
          <p:nvSpPr>
            <p:cNvPr id="25" name="Right Arrow 24"/>
            <p:cNvSpPr/>
            <p:nvPr/>
          </p:nvSpPr>
          <p:spPr>
            <a:xfrm rot="14110091">
              <a:off x="22165906" y="18371846"/>
              <a:ext cx="978408" cy="292530"/>
            </a:xfrm>
            <a:prstGeom prst="rightArrow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8" name="Group 47"/>
          <p:cNvGrpSpPr/>
          <p:nvPr/>
        </p:nvGrpSpPr>
        <p:grpSpPr>
          <a:xfrm>
            <a:off x="31320743" y="14425156"/>
            <a:ext cx="7779001" cy="6230161"/>
            <a:chOff x="31082862" y="5123075"/>
            <a:chExt cx="8022369" cy="6807668"/>
          </a:xfrm>
        </p:grpSpPr>
        <p:grpSp>
          <p:nvGrpSpPr>
            <p:cNvPr id="42" name="Group 41"/>
            <p:cNvGrpSpPr/>
            <p:nvPr/>
          </p:nvGrpSpPr>
          <p:grpSpPr>
            <a:xfrm>
              <a:off x="31082862" y="5123075"/>
              <a:ext cx="8022369" cy="6807668"/>
              <a:chOff x="31082862" y="5123075"/>
              <a:chExt cx="8022369" cy="6807668"/>
            </a:xfrm>
          </p:grpSpPr>
          <p:pic>
            <p:nvPicPr>
              <p:cNvPr id="31" name="Picture 30"/>
              <p:cNvPicPr>
                <a:picLocks noChangeAspect="1"/>
              </p:cNvPicPr>
              <p:nvPr/>
            </p:nvPicPr>
            <p:blipFill rotWithShape="1">
              <a:blip r:embed="rId6"/>
              <a:srcRect l="25216" r="1581" b="5395"/>
              <a:stretch/>
            </p:blipFill>
            <p:spPr>
              <a:xfrm>
                <a:off x="31093345" y="5155680"/>
                <a:ext cx="8011886" cy="6775063"/>
              </a:xfrm>
              <a:prstGeom prst="rect">
                <a:avLst/>
              </a:prstGeom>
            </p:spPr>
          </p:pic>
          <p:pic>
            <p:nvPicPr>
              <p:cNvPr id="32" name="Picture 31"/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31082862" y="5741282"/>
                <a:ext cx="3374403" cy="1964205"/>
              </a:xfrm>
              <a:prstGeom prst="rect">
                <a:avLst/>
              </a:prstGeom>
            </p:spPr>
          </p:pic>
          <p:sp>
            <p:nvSpPr>
              <p:cNvPr id="33" name="TextBox 32"/>
              <p:cNvSpPr txBox="1"/>
              <p:nvPr/>
            </p:nvSpPr>
            <p:spPr>
              <a:xfrm flipH="1">
                <a:off x="31082862" y="5123075"/>
                <a:ext cx="5997281" cy="646331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US" sz="3200" b="1" dirty="0" smtClean="0"/>
                  <a:t>Landslide Susceptibility Model </a:t>
                </a:r>
                <a:endParaRPr lang="en-US" sz="3200" b="1" dirty="0"/>
              </a:p>
            </p:txBody>
          </p:sp>
        </p:grpSp>
        <p:sp>
          <p:nvSpPr>
            <p:cNvPr id="35" name="TextBox 34"/>
            <p:cNvSpPr txBox="1"/>
            <p:nvPr/>
          </p:nvSpPr>
          <p:spPr>
            <a:xfrm>
              <a:off x="34946212" y="6296259"/>
              <a:ext cx="1221809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b="1" dirty="0" smtClean="0"/>
                <a:t>WV</a:t>
              </a:r>
              <a:endParaRPr lang="en-US" sz="5400" b="1" dirty="0"/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37442196" y="9045332"/>
              <a:ext cx="976549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b="1" dirty="0" smtClean="0"/>
                <a:t>VA</a:t>
              </a:r>
              <a:endParaRPr lang="en-US" sz="5400" b="1" dirty="0"/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37575155" y="5155680"/>
              <a:ext cx="1226618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b="1" dirty="0" smtClean="0"/>
                <a:t>MD</a:t>
              </a:r>
              <a:endParaRPr lang="en-US" sz="5400" b="1" dirty="0"/>
            </a:p>
          </p:txBody>
        </p:sp>
      </p:grpSp>
      <p:grpSp>
        <p:nvGrpSpPr>
          <p:cNvPr id="47" name="Group 46"/>
          <p:cNvGrpSpPr/>
          <p:nvPr/>
        </p:nvGrpSpPr>
        <p:grpSpPr>
          <a:xfrm>
            <a:off x="31330908" y="6220528"/>
            <a:ext cx="7355914" cy="6713420"/>
            <a:chOff x="22563857" y="5046822"/>
            <a:chExt cx="7987120" cy="6926402"/>
          </a:xfrm>
        </p:grpSpPr>
        <p:grpSp>
          <p:nvGrpSpPr>
            <p:cNvPr id="46" name="Group 45"/>
            <p:cNvGrpSpPr/>
            <p:nvPr/>
          </p:nvGrpSpPr>
          <p:grpSpPr>
            <a:xfrm>
              <a:off x="22563857" y="5085448"/>
              <a:ext cx="7987120" cy="6887776"/>
              <a:chOff x="22176448" y="5042967"/>
              <a:chExt cx="7987120" cy="6887776"/>
            </a:xfrm>
          </p:grpSpPr>
          <p:pic>
            <p:nvPicPr>
              <p:cNvPr id="36" name="Picture 35"/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22182139" y="5045998"/>
                <a:ext cx="7981429" cy="6884745"/>
              </a:xfrm>
              <a:prstGeom prst="rect">
                <a:avLst/>
              </a:prstGeom>
            </p:spPr>
          </p:pic>
          <p:sp>
            <p:nvSpPr>
              <p:cNvPr id="40" name="TextBox 39"/>
              <p:cNvSpPr txBox="1"/>
              <p:nvPr/>
            </p:nvSpPr>
            <p:spPr>
              <a:xfrm flipH="1">
                <a:off x="22176448" y="5042967"/>
                <a:ext cx="5258310" cy="603327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US" sz="3200" b="1" dirty="0" smtClean="0"/>
                  <a:t>LiDAR DEM Landslide Map</a:t>
                </a:r>
                <a:endParaRPr lang="en-US" sz="3200" b="1" dirty="0"/>
              </a:p>
            </p:txBody>
          </p:sp>
          <p:pic>
            <p:nvPicPr>
              <p:cNvPr id="39" name="Picture 38"/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22176448" y="5652716"/>
                <a:ext cx="1989838" cy="795935"/>
              </a:xfrm>
              <a:prstGeom prst="rect">
                <a:avLst/>
              </a:prstGeom>
            </p:spPr>
          </p:pic>
          <p:sp>
            <p:nvSpPr>
              <p:cNvPr id="41" name="Multiply 40"/>
              <p:cNvSpPr/>
              <p:nvPr/>
            </p:nvSpPr>
            <p:spPr>
              <a:xfrm>
                <a:off x="23085867" y="10926375"/>
                <a:ext cx="676414" cy="637764"/>
              </a:xfrm>
              <a:prstGeom prst="mathMultiply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" name="TextBox 42"/>
              <p:cNvSpPr txBox="1"/>
              <p:nvPr/>
            </p:nvSpPr>
            <p:spPr>
              <a:xfrm>
                <a:off x="26204277" y="5970152"/>
                <a:ext cx="1221809" cy="9233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5400" b="1" dirty="0" smtClean="0"/>
                  <a:t>WV</a:t>
                </a:r>
                <a:endParaRPr lang="en-US" sz="5400" b="1" dirty="0"/>
              </a:p>
            </p:txBody>
          </p:sp>
        </p:grpSp>
        <p:sp>
          <p:nvSpPr>
            <p:cNvPr id="44" name="TextBox 43"/>
            <p:cNvSpPr txBox="1"/>
            <p:nvPr/>
          </p:nvSpPr>
          <p:spPr>
            <a:xfrm>
              <a:off x="28678880" y="8581015"/>
              <a:ext cx="976549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b="1" dirty="0" smtClean="0"/>
                <a:t>VA</a:t>
              </a:r>
              <a:endParaRPr lang="en-US" sz="5400" b="1" dirty="0"/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28757720" y="5046822"/>
              <a:ext cx="1226618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b="1" dirty="0" smtClean="0"/>
                <a:t>MD</a:t>
              </a:r>
              <a:endParaRPr lang="en-US" sz="5400" b="1" dirty="0"/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12639580" y="5081755"/>
            <a:ext cx="17093672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/>
              <a:t>West Virginia Landslide </a:t>
            </a:r>
            <a:r>
              <a:rPr lang="en-US" sz="4000" b="1" dirty="0" smtClean="0"/>
              <a:t>Tool Inventory Images (October 2020)</a:t>
            </a:r>
          </a:p>
          <a:p>
            <a:pPr algn="ctr"/>
            <a:r>
              <a:rPr lang="en-US" sz="2800" b="1" dirty="0">
                <a:hlinkClick r:id="rId10"/>
              </a:rPr>
              <a:t>https://wvu.maps.arcgis.com/apps/webappviewer/index.html?id=cb01c47cfa884309b4f38dcd7542f805</a:t>
            </a:r>
            <a:r>
              <a:rPr lang="en-US" sz="2800" b="1" dirty="0" smtClean="0">
                <a:hlinkClick r:id="rId10"/>
              </a:rPr>
              <a:t>/</a:t>
            </a:r>
            <a:r>
              <a:rPr lang="en-US" sz="2800" b="1" dirty="0" smtClean="0"/>
              <a:t> </a:t>
            </a:r>
            <a:endParaRPr lang="en-US" sz="2800" b="1" dirty="0"/>
          </a:p>
        </p:txBody>
      </p:sp>
      <p:sp>
        <p:nvSpPr>
          <p:cNvPr id="13" name="Rectangle 12"/>
          <p:cNvSpPr/>
          <p:nvPr/>
        </p:nvSpPr>
        <p:spPr>
          <a:xfrm>
            <a:off x="20343622" y="17389815"/>
            <a:ext cx="239294" cy="18106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5" name="Group 54"/>
          <p:cNvGrpSpPr/>
          <p:nvPr/>
        </p:nvGrpSpPr>
        <p:grpSpPr>
          <a:xfrm>
            <a:off x="12639580" y="6438237"/>
            <a:ext cx="8156217" cy="7311549"/>
            <a:chOff x="12639580" y="6438237"/>
            <a:chExt cx="8156217" cy="7311549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 rotWithShape="1">
            <a:blip r:embed="rId11"/>
            <a:srcRect l="3263" t="778" r="2473" b="267"/>
            <a:stretch/>
          </p:blipFill>
          <p:spPr>
            <a:xfrm>
              <a:off x="12639580" y="6438237"/>
              <a:ext cx="8156217" cy="7311549"/>
            </a:xfrm>
            <a:prstGeom prst="rect">
              <a:avLst/>
            </a:prstGeom>
            <a:ln w="38100">
              <a:solidFill>
                <a:srgbClr val="004386"/>
              </a:solidFill>
            </a:ln>
          </p:spPr>
        </p:pic>
        <p:pic>
          <p:nvPicPr>
            <p:cNvPr id="12" name="Picture 11"/>
            <p:cNvPicPr>
              <a:picLocks noChangeAspect="1"/>
            </p:cNvPicPr>
            <p:nvPr/>
          </p:nvPicPr>
          <p:blipFill rotWithShape="1">
            <a:blip r:embed="rId12"/>
            <a:srcRect t="701" r="18141"/>
            <a:stretch/>
          </p:blipFill>
          <p:spPr>
            <a:xfrm>
              <a:off x="18803235" y="10369552"/>
              <a:ext cx="1914185" cy="3380234"/>
            </a:xfrm>
            <a:prstGeom prst="rect">
              <a:avLst/>
            </a:prstGeom>
          </p:spPr>
        </p:pic>
        <p:sp>
          <p:nvSpPr>
            <p:cNvPr id="16" name="TextBox 15"/>
            <p:cNvSpPr txBox="1"/>
            <p:nvPr/>
          </p:nvSpPr>
          <p:spPr>
            <a:xfrm>
              <a:off x="16499484" y="6484662"/>
              <a:ext cx="4296313" cy="95410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 smtClean="0">
                  <a:solidFill>
                    <a:srgbClr val="000000"/>
                  </a:solidFill>
                </a:rPr>
                <a:t>Previously Mapped Landslides</a:t>
              </a:r>
              <a:endParaRPr lang="en-US" sz="2800" dirty="0"/>
            </a:p>
          </p:txBody>
        </p:sp>
      </p:grpSp>
      <p:grpSp>
        <p:nvGrpSpPr>
          <p:cNvPr id="54" name="Group 53"/>
          <p:cNvGrpSpPr/>
          <p:nvPr/>
        </p:nvGrpSpPr>
        <p:grpSpPr>
          <a:xfrm>
            <a:off x="21177505" y="6343018"/>
            <a:ext cx="8242971" cy="7407390"/>
            <a:chOff x="21359894" y="6479205"/>
            <a:chExt cx="8151401" cy="7271203"/>
          </a:xfrm>
        </p:grpSpPr>
        <p:grpSp>
          <p:nvGrpSpPr>
            <p:cNvPr id="20" name="Group 19"/>
            <p:cNvGrpSpPr/>
            <p:nvPr/>
          </p:nvGrpSpPr>
          <p:grpSpPr>
            <a:xfrm>
              <a:off x="21359894" y="6479205"/>
              <a:ext cx="8151401" cy="7271203"/>
              <a:chOff x="9488436" y="6900474"/>
              <a:chExt cx="8151401" cy="7271203"/>
            </a:xfrm>
          </p:grpSpPr>
          <p:pic>
            <p:nvPicPr>
              <p:cNvPr id="5" name="Picture 4"/>
              <p:cNvPicPr>
                <a:picLocks noChangeAspect="1"/>
              </p:cNvPicPr>
              <p:nvPr/>
            </p:nvPicPr>
            <p:blipFill rotWithShape="1">
              <a:blip r:embed="rId13"/>
              <a:srcRect l="2222" t="1122" r="3129" b="530"/>
              <a:stretch/>
            </p:blipFill>
            <p:spPr>
              <a:xfrm>
                <a:off x="9488436" y="6900474"/>
                <a:ext cx="8151401" cy="7271203"/>
              </a:xfrm>
              <a:prstGeom prst="rect">
                <a:avLst/>
              </a:prstGeom>
              <a:ln w="38100">
                <a:solidFill>
                  <a:srgbClr val="004386"/>
                </a:solidFill>
              </a:ln>
            </p:spPr>
          </p:pic>
          <p:sp>
            <p:nvSpPr>
              <p:cNvPr id="17" name="TextBox 16"/>
              <p:cNvSpPr txBox="1"/>
              <p:nvPr/>
            </p:nvSpPr>
            <p:spPr>
              <a:xfrm>
                <a:off x="13470485" y="6946640"/>
                <a:ext cx="4130055" cy="1377235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800" b="1" dirty="0" smtClean="0">
                    <a:solidFill>
                      <a:srgbClr val="000000"/>
                    </a:solidFill>
                  </a:rPr>
                  <a:t>Landslides Mapped on LiDAR- Based DEMs by WV GIS Tech Center</a:t>
                </a:r>
                <a:endParaRPr lang="en-US" sz="2800" dirty="0"/>
              </a:p>
            </p:txBody>
          </p:sp>
        </p:grpSp>
        <p:grpSp>
          <p:nvGrpSpPr>
            <p:cNvPr id="51" name="Group 50"/>
            <p:cNvGrpSpPr/>
            <p:nvPr/>
          </p:nvGrpSpPr>
          <p:grpSpPr>
            <a:xfrm>
              <a:off x="26997545" y="11084597"/>
              <a:ext cx="2489662" cy="2665189"/>
              <a:chOff x="27649714" y="10559996"/>
              <a:chExt cx="1962119" cy="1995024"/>
            </a:xfrm>
          </p:grpSpPr>
          <p:pic>
            <p:nvPicPr>
              <p:cNvPr id="50" name="Picture 49"/>
              <p:cNvPicPr>
                <a:picLocks noChangeAspect="1"/>
              </p:cNvPicPr>
              <p:nvPr/>
            </p:nvPicPr>
            <p:blipFill rotWithShape="1">
              <a:blip r:embed="rId14"/>
              <a:srcRect r="6955" b="56275"/>
              <a:stretch/>
            </p:blipFill>
            <p:spPr>
              <a:xfrm>
                <a:off x="27649714" y="10559996"/>
                <a:ext cx="1950133" cy="1367327"/>
              </a:xfrm>
              <a:prstGeom prst="rect">
                <a:avLst/>
              </a:prstGeom>
            </p:spPr>
          </p:pic>
          <p:pic>
            <p:nvPicPr>
              <p:cNvPr id="52" name="Picture 51"/>
              <p:cNvPicPr>
                <a:picLocks noChangeAspect="1"/>
              </p:cNvPicPr>
              <p:nvPr/>
            </p:nvPicPr>
            <p:blipFill rotWithShape="1">
              <a:blip r:embed="rId14"/>
              <a:srcRect t="63822" r="6384" b="14164"/>
              <a:stretch/>
            </p:blipFill>
            <p:spPr>
              <a:xfrm>
                <a:off x="27649714" y="11866652"/>
                <a:ext cx="1962119" cy="688368"/>
              </a:xfrm>
              <a:prstGeom prst="rect">
                <a:avLst/>
              </a:prstGeom>
            </p:spPr>
          </p:pic>
        </p:grpSp>
      </p:grpSp>
      <p:graphicFrame>
        <p:nvGraphicFramePr>
          <p:cNvPr id="56" name="Table 5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809941"/>
              </p:ext>
            </p:extLst>
          </p:nvPr>
        </p:nvGraphicFramePr>
        <p:xfrm>
          <a:off x="16898161" y="14236505"/>
          <a:ext cx="8023909" cy="7719872"/>
        </p:xfrm>
        <a:graphic>
          <a:graphicData uri="http://schemas.openxmlformats.org/drawingml/2006/table">
            <a:tbl>
              <a:tblPr firstRow="1" firstCol="1" bandRow="1">
                <a:tableStyleId>{D7AC3CCA-C797-4891-BE02-D94E43425B78}</a:tableStyleId>
              </a:tblPr>
              <a:tblGrid>
                <a:gridCol w="4526362"/>
                <a:gridCol w="1001486"/>
                <a:gridCol w="1175657"/>
                <a:gridCol w="1320404"/>
              </a:tblGrid>
              <a:tr h="103684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u="sng" dirty="0" smtClean="0">
                          <a:effectLst/>
                        </a:rPr>
                        <a:t>Geology is Significant </a:t>
                      </a:r>
                      <a:endParaRPr lang="en-US" sz="3200" u="sng" dirty="0" smtClean="0">
                        <a:effectLst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600" dirty="0" smtClean="0">
                        <a:effectLst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</a:rPr>
                        <a:t>WVGES </a:t>
                      </a:r>
                      <a:r>
                        <a:rPr lang="en-US" sz="2400" dirty="0">
                          <a:effectLst/>
                        </a:rPr>
                        <a:t>Geological Map Unit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</a:rPr>
                        <a:t>Slide </a:t>
                      </a:r>
                      <a:r>
                        <a:rPr lang="en-US" sz="2400" dirty="0">
                          <a:effectLst/>
                        </a:rPr>
                        <a:t>Count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Debris Flow %  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</a:rPr>
                        <a:t>Slides </a:t>
                      </a:r>
                      <a:r>
                        <a:rPr lang="en-US" sz="2400" dirty="0">
                          <a:effectLst/>
                        </a:rPr>
                        <a:t>/100 Mi</a:t>
                      </a:r>
                      <a:r>
                        <a:rPr lang="en-US" sz="2400" baseline="30000" dirty="0">
                          <a:effectLst/>
                        </a:rPr>
                        <a:t>2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</a:tr>
              <a:tr h="41768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Alluvium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10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0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11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</a:tr>
              <a:tr h="41768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Price = Pocono Group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67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4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35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</a:tr>
              <a:tr h="41768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Hampshire Fm.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107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3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22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</a:tr>
              <a:tr h="41768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Chemung Group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</a:rPr>
                        <a:t>210</a:t>
                      </a:r>
                      <a:endParaRPr lang="en-US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2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34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</a:tr>
              <a:tr h="41768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Brallier Fm. &amp; Harrell </a:t>
                      </a:r>
                      <a:r>
                        <a:rPr lang="en-US" sz="2400" dirty="0" smtClean="0">
                          <a:effectLst/>
                        </a:rPr>
                        <a:t>Shale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</a:rPr>
                        <a:t>228</a:t>
                      </a:r>
                      <a:endParaRPr lang="en-US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0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dirty="0">
                          <a:solidFill>
                            <a:srgbClr val="3366CC"/>
                          </a:solidFill>
                          <a:effectLst/>
                        </a:rPr>
                        <a:t>56</a:t>
                      </a:r>
                      <a:endParaRPr lang="en-US" sz="2400" b="0" dirty="0">
                        <a:solidFill>
                          <a:srgbClr val="3366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</a:tr>
              <a:tr h="41768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Middle Devonian </a:t>
                      </a:r>
                      <a:r>
                        <a:rPr lang="en-US" sz="2400" dirty="0" smtClean="0">
                          <a:effectLst/>
                        </a:rPr>
                        <a:t>shale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140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1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34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</a:tr>
              <a:tr h="41768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Oriskany </a:t>
                      </a:r>
                      <a:r>
                        <a:rPr lang="en-US" sz="2400" dirty="0" smtClean="0">
                          <a:effectLst/>
                        </a:rPr>
                        <a:t>SS </a:t>
                      </a:r>
                      <a:r>
                        <a:rPr lang="en-US" sz="2400" dirty="0">
                          <a:effectLst/>
                        </a:rPr>
                        <a:t>&amp; Huntersville Chert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</a:rPr>
                        <a:t>210</a:t>
                      </a:r>
                      <a:endParaRPr lang="en-US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FF0000"/>
                          </a:solidFill>
                          <a:effectLst/>
                        </a:rPr>
                        <a:t>11</a:t>
                      </a:r>
                      <a:endParaRPr lang="en-US" sz="24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dirty="0">
                          <a:solidFill>
                            <a:srgbClr val="3366CC"/>
                          </a:solidFill>
                          <a:effectLst/>
                        </a:rPr>
                        <a:t>75</a:t>
                      </a:r>
                      <a:endParaRPr lang="en-US" sz="2400" b="0" dirty="0">
                        <a:solidFill>
                          <a:srgbClr val="3366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</a:tr>
              <a:tr h="41768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Oriskany &amp; Helderberg, undivided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23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4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dirty="0">
                          <a:solidFill>
                            <a:srgbClr val="3366CC"/>
                          </a:solidFill>
                          <a:effectLst/>
                        </a:rPr>
                        <a:t>68</a:t>
                      </a:r>
                      <a:endParaRPr lang="en-US" sz="2400" b="0" dirty="0">
                        <a:solidFill>
                          <a:srgbClr val="3366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</a:tr>
              <a:tr h="41768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Helderberg Group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79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rgbClr val="C00000"/>
                          </a:solidFill>
                          <a:effectLst/>
                        </a:rPr>
                        <a:t>23</a:t>
                      </a:r>
                      <a:endParaRPr lang="en-US" sz="2400" b="1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dirty="0">
                          <a:solidFill>
                            <a:srgbClr val="3366CC"/>
                          </a:solidFill>
                          <a:effectLst/>
                        </a:rPr>
                        <a:t>79</a:t>
                      </a:r>
                      <a:endParaRPr lang="en-US" sz="2400" b="0" dirty="0">
                        <a:solidFill>
                          <a:srgbClr val="3366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</a:tr>
              <a:tr h="41768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Tonoloway, Wills Crk. &amp; </a:t>
                      </a:r>
                      <a:r>
                        <a:rPr lang="en-US" sz="2400" dirty="0" smtClean="0">
                          <a:effectLst/>
                        </a:rPr>
                        <a:t>W’msport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130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FF0000"/>
                          </a:solidFill>
                          <a:effectLst/>
                        </a:rPr>
                        <a:t>11</a:t>
                      </a:r>
                      <a:endParaRPr lang="en-US" sz="24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dirty="0">
                          <a:solidFill>
                            <a:srgbClr val="3366CC"/>
                          </a:solidFill>
                          <a:effectLst/>
                        </a:rPr>
                        <a:t>73</a:t>
                      </a:r>
                      <a:endParaRPr lang="en-US" sz="2400" b="0" dirty="0">
                        <a:solidFill>
                          <a:srgbClr val="3366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</a:tr>
              <a:tr h="41768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McKenzie Fm. &amp; Clinton Group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</a:rPr>
                        <a:t>301</a:t>
                      </a:r>
                      <a:endParaRPr lang="en-US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5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rgbClr val="003399"/>
                          </a:solidFill>
                          <a:effectLst/>
                        </a:rPr>
                        <a:t>191</a:t>
                      </a:r>
                      <a:endParaRPr lang="en-US" sz="2400" b="1" dirty="0">
                        <a:solidFill>
                          <a:srgbClr val="003399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</a:tr>
              <a:tr h="41768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Tuscarora Sandstone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96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rgbClr val="C00000"/>
                          </a:solidFill>
                          <a:effectLst/>
                        </a:rPr>
                        <a:t>34</a:t>
                      </a:r>
                      <a:endParaRPr lang="en-US" sz="2400" b="1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rgbClr val="003399"/>
                          </a:solidFill>
                          <a:effectLst/>
                        </a:rPr>
                        <a:t>134</a:t>
                      </a:r>
                      <a:endParaRPr lang="en-US" sz="2400" b="1" dirty="0">
                        <a:solidFill>
                          <a:srgbClr val="003399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</a:tr>
              <a:tr h="41768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Juniata &amp; Oswego Fm.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27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rgbClr val="C00000"/>
                          </a:solidFill>
                          <a:effectLst/>
                        </a:rPr>
                        <a:t>48</a:t>
                      </a:r>
                      <a:endParaRPr lang="en-US" sz="2400" b="1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dirty="0">
                          <a:solidFill>
                            <a:srgbClr val="3366CC"/>
                          </a:solidFill>
                          <a:effectLst/>
                        </a:rPr>
                        <a:t>59</a:t>
                      </a:r>
                      <a:endParaRPr lang="en-US" sz="2400" b="0" dirty="0">
                        <a:solidFill>
                          <a:srgbClr val="3366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</a:tr>
              <a:tr h="41768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Martinsburg &amp; </a:t>
                      </a:r>
                      <a:r>
                        <a:rPr lang="en-US" sz="2400" dirty="0" smtClean="0">
                          <a:effectLst/>
                        </a:rPr>
                        <a:t>Reedsville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139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FF0000"/>
                          </a:solidFill>
                          <a:effectLst/>
                        </a:rPr>
                        <a:t>14</a:t>
                      </a:r>
                      <a:endParaRPr lang="en-US" sz="24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rgbClr val="004386"/>
                          </a:solidFill>
                          <a:effectLst/>
                        </a:rPr>
                        <a:t>102</a:t>
                      </a:r>
                      <a:endParaRPr lang="en-US" sz="2400" b="1" dirty="0">
                        <a:solidFill>
                          <a:srgbClr val="00438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</a:tr>
              <a:tr h="41768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Cambro-Ordovician </a:t>
                      </a:r>
                      <a:r>
                        <a:rPr lang="en-US" sz="2400" dirty="0" smtClean="0">
                          <a:effectLst/>
                        </a:rPr>
                        <a:t>carbonates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20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0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6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417689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Overall Ridges &amp; </a:t>
                      </a:r>
                      <a:r>
                        <a:rPr lang="en-US" sz="2400" dirty="0" smtClean="0">
                          <a:effectLst/>
                        </a:rPr>
                        <a:t>Valleys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1799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8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50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</a:tr>
            </a:tbl>
          </a:graphicData>
        </a:graphic>
      </p:graphicFrame>
      <p:sp>
        <p:nvSpPr>
          <p:cNvPr id="65" name="TextBox 64"/>
          <p:cNvSpPr txBox="1"/>
          <p:nvPr/>
        </p:nvSpPr>
        <p:spPr>
          <a:xfrm>
            <a:off x="26230826" y="21176356"/>
            <a:ext cx="382694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/>
              <a:t>West Virginia Landslide Tool </a:t>
            </a:r>
            <a:endParaRPr lang="en-US" sz="2400" b="1" dirty="0" smtClean="0"/>
          </a:p>
          <a:p>
            <a:pPr algn="ctr"/>
            <a:r>
              <a:rPr lang="en-US" sz="2400" b="1" dirty="0" smtClean="0"/>
              <a:t>Image </a:t>
            </a:r>
            <a:r>
              <a:rPr lang="en-US" sz="2400" b="1" dirty="0"/>
              <a:t>(October 2020</a:t>
            </a:r>
            <a:r>
              <a:rPr lang="en-US" sz="2400" b="1" dirty="0" smtClean="0"/>
              <a:t>)</a:t>
            </a:r>
            <a:endParaRPr lang="en-US" sz="2400" dirty="0"/>
          </a:p>
        </p:txBody>
      </p:sp>
      <p:pic>
        <p:nvPicPr>
          <p:cNvPr id="67" name="Picture 66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246890" y="15522638"/>
            <a:ext cx="7050486" cy="5467901"/>
          </a:xfrm>
          <a:prstGeom prst="rect">
            <a:avLst/>
          </a:prstGeom>
        </p:spPr>
      </p:pic>
      <p:sp>
        <p:nvSpPr>
          <p:cNvPr id="68" name="TextBox 67"/>
          <p:cNvSpPr txBox="1"/>
          <p:nvPr/>
        </p:nvSpPr>
        <p:spPr>
          <a:xfrm>
            <a:off x="9356689" y="13952978"/>
            <a:ext cx="711766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u="sng" dirty="0" smtClean="0"/>
              <a:t>Topographic Attributes</a:t>
            </a:r>
            <a:r>
              <a:rPr lang="en-US" sz="3200" b="1" dirty="0" smtClean="0"/>
              <a:t> (e.g. Slope &amp; Slope Area Ratio) show very strong correlation to landslide initiation points</a:t>
            </a:r>
            <a:endParaRPr lang="en-US" sz="2800" b="1" dirty="0"/>
          </a:p>
        </p:txBody>
      </p:sp>
      <p:sp>
        <p:nvSpPr>
          <p:cNvPr id="69" name="TextBox 68"/>
          <p:cNvSpPr txBox="1"/>
          <p:nvPr/>
        </p:nvSpPr>
        <p:spPr>
          <a:xfrm>
            <a:off x="9356688" y="21053866"/>
            <a:ext cx="711766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u="sng" dirty="0" smtClean="0"/>
              <a:t>80 % of Landslides Initiate on 20-40</a:t>
            </a:r>
            <a:r>
              <a:rPr lang="en-US" sz="2800" b="1" u="sng" dirty="0" smtClean="0">
                <a:cs typeface="Courier New" panose="02070309020205020404" pitchFamily="49" charset="0"/>
              </a:rPr>
              <a:t>°</a:t>
            </a:r>
            <a:r>
              <a:rPr lang="en-US" sz="2800" b="1" u="sng" dirty="0" smtClean="0"/>
              <a:t>slopes</a:t>
            </a:r>
          </a:p>
          <a:p>
            <a:pPr algn="ctr"/>
            <a:r>
              <a:rPr lang="en-US" sz="2800" b="1" u="sng" dirty="0"/>
              <a:t>80 % of </a:t>
            </a:r>
            <a:r>
              <a:rPr lang="en-US" sz="2800" b="1" u="sng" dirty="0" smtClean="0"/>
              <a:t>Debris Flows Initiate </a:t>
            </a:r>
            <a:r>
              <a:rPr lang="en-US" sz="2800" b="1" u="sng" dirty="0"/>
              <a:t>on </a:t>
            </a:r>
            <a:r>
              <a:rPr lang="en-US" sz="2800" b="1" u="sng" dirty="0" smtClean="0"/>
              <a:t>25-45</a:t>
            </a:r>
            <a:r>
              <a:rPr lang="en-US" sz="2800" b="1" u="sng" dirty="0" smtClean="0">
                <a:cs typeface="Courier New" panose="02070309020205020404" pitchFamily="49" charset="0"/>
              </a:rPr>
              <a:t>°</a:t>
            </a:r>
            <a:r>
              <a:rPr lang="en-US" sz="2800" b="1" u="sng" dirty="0" smtClean="0"/>
              <a:t>slopes</a:t>
            </a:r>
            <a:endParaRPr lang="en-US" sz="2400" b="1" dirty="0"/>
          </a:p>
        </p:txBody>
      </p:sp>
      <p:sp>
        <p:nvSpPr>
          <p:cNvPr id="70" name="TextBox 69"/>
          <p:cNvSpPr txBox="1"/>
          <p:nvPr/>
        </p:nvSpPr>
        <p:spPr>
          <a:xfrm>
            <a:off x="25212647" y="14071147"/>
            <a:ext cx="583226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u="sng" dirty="0" smtClean="0"/>
              <a:t>Random Forest Susceptibility Model</a:t>
            </a:r>
            <a:r>
              <a:rPr lang="en-US" sz="3200" b="1" dirty="0" smtClean="0"/>
              <a:t>, WV Eastern Panhandle</a:t>
            </a:r>
            <a:endParaRPr lang="en-US" sz="2800" b="1" dirty="0"/>
          </a:p>
        </p:txBody>
      </p:sp>
      <p:sp>
        <p:nvSpPr>
          <p:cNvPr id="73" name="TextBox 72"/>
          <p:cNvSpPr txBox="1"/>
          <p:nvPr/>
        </p:nvSpPr>
        <p:spPr>
          <a:xfrm>
            <a:off x="31009646" y="5087376"/>
            <a:ext cx="800367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u="sng" dirty="0"/>
              <a:t>Known Landslide </a:t>
            </a:r>
            <a:r>
              <a:rPr lang="en-US" sz="3200" b="1" u="sng" dirty="0" smtClean="0"/>
              <a:t>Issues</a:t>
            </a:r>
            <a:r>
              <a:rPr lang="en-US" sz="3200" b="1" dirty="0" smtClean="0"/>
              <a:t> exist near Harpers Ferry, but mapping shows only one landslide</a:t>
            </a:r>
            <a:endParaRPr lang="en-US" sz="3200" b="1" dirty="0"/>
          </a:p>
        </p:txBody>
      </p:sp>
      <p:sp>
        <p:nvSpPr>
          <p:cNvPr id="74" name="TextBox 73"/>
          <p:cNvSpPr txBox="1"/>
          <p:nvPr/>
        </p:nvSpPr>
        <p:spPr>
          <a:xfrm>
            <a:off x="31100502" y="13272098"/>
            <a:ext cx="830318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u="sng" dirty="0" smtClean="0"/>
              <a:t>Model Predicted Medium to High Susceptibility</a:t>
            </a:r>
            <a:r>
              <a:rPr lang="en-US" sz="3200" b="1" dirty="0" smtClean="0"/>
              <a:t> based on correlations elsewhere in MLRA</a:t>
            </a:r>
            <a:endParaRPr lang="en-US" sz="3200" b="1" dirty="0"/>
          </a:p>
        </p:txBody>
      </p:sp>
      <p:grpSp>
        <p:nvGrpSpPr>
          <p:cNvPr id="77" name="Group 76"/>
          <p:cNvGrpSpPr/>
          <p:nvPr/>
        </p:nvGrpSpPr>
        <p:grpSpPr>
          <a:xfrm>
            <a:off x="25435942" y="15116971"/>
            <a:ext cx="5408461" cy="5936895"/>
            <a:chOff x="25435942" y="15116971"/>
            <a:chExt cx="5408461" cy="5936895"/>
          </a:xfrm>
        </p:grpSpPr>
        <p:grpSp>
          <p:nvGrpSpPr>
            <p:cNvPr id="72" name="Group 71"/>
            <p:cNvGrpSpPr/>
            <p:nvPr/>
          </p:nvGrpSpPr>
          <p:grpSpPr>
            <a:xfrm>
              <a:off x="25435942" y="15116971"/>
              <a:ext cx="5408461" cy="5936895"/>
              <a:chOff x="25435942" y="15116971"/>
              <a:chExt cx="5408461" cy="5936895"/>
            </a:xfrm>
          </p:grpSpPr>
          <p:pic>
            <p:nvPicPr>
              <p:cNvPr id="58" name="Picture 57"/>
              <p:cNvPicPr>
                <a:picLocks noChangeAspect="1"/>
              </p:cNvPicPr>
              <p:nvPr/>
            </p:nvPicPr>
            <p:blipFill rotWithShape="1">
              <a:blip r:embed="rId16"/>
              <a:srcRect l="10933" b="7716"/>
              <a:stretch/>
            </p:blipFill>
            <p:spPr>
              <a:xfrm>
                <a:off x="25435942" y="15116971"/>
                <a:ext cx="5408461" cy="5936895"/>
              </a:xfrm>
              <a:prstGeom prst="rect">
                <a:avLst/>
              </a:prstGeom>
            </p:spPr>
          </p:pic>
          <p:sp>
            <p:nvSpPr>
              <p:cNvPr id="59" name="TextBox 58"/>
              <p:cNvSpPr txBox="1"/>
              <p:nvPr/>
            </p:nvSpPr>
            <p:spPr>
              <a:xfrm>
                <a:off x="26159584" y="19813379"/>
                <a:ext cx="1652440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b="1" dirty="0" smtClean="0"/>
                  <a:t>Virginia</a:t>
                </a:r>
                <a:endParaRPr lang="en-US" sz="3600" b="1" dirty="0"/>
              </a:p>
            </p:txBody>
          </p:sp>
          <p:sp>
            <p:nvSpPr>
              <p:cNvPr id="64" name="TextBox 63"/>
              <p:cNvSpPr txBox="1"/>
              <p:nvPr/>
            </p:nvSpPr>
            <p:spPr>
              <a:xfrm>
                <a:off x="28622718" y="15153752"/>
                <a:ext cx="2038187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b="1" dirty="0" smtClean="0"/>
                  <a:t>Maryland</a:t>
                </a:r>
                <a:endParaRPr lang="en-US" sz="3600" b="1" dirty="0"/>
              </a:p>
            </p:txBody>
          </p:sp>
        </p:grpSp>
        <p:sp>
          <p:nvSpPr>
            <p:cNvPr id="76" name="Rectangle 75"/>
            <p:cNvSpPr/>
            <p:nvPr/>
          </p:nvSpPr>
          <p:spPr>
            <a:xfrm>
              <a:off x="30140031" y="19005452"/>
              <a:ext cx="562707" cy="429065"/>
            </a:xfrm>
            <a:prstGeom prst="rect">
              <a:avLst/>
            </a:prstGeom>
            <a:noFill/>
            <a:ln w="571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FE05EBF51B383459307B0B11B309B77" ma:contentTypeVersion="93" ma:contentTypeDescription="Create a new document." ma:contentTypeScope="" ma:versionID="db3cf96ea6add0d98021ad520fbc1128">
  <xsd:schema xmlns:xsd="http://www.w3.org/2001/XMLSchema" xmlns:xs="http://www.w3.org/2001/XMLSchema" xmlns:p="http://schemas.microsoft.com/office/2006/metadata/properties" xmlns:ns1="http://schemas.microsoft.com/sharepoint/v3" xmlns:ns2="cb0cdeb1-6362-47db-b402-b9a5ce5bedfd" xmlns:ns3="bcd09660-be93-4bd9-869c-f45048cb599a" targetNamespace="http://schemas.microsoft.com/office/2006/metadata/properties" ma:root="true" ma:fieldsID="53b313519160b538be10f5b9c0b54631" ns1:_="" ns2:_="" ns3:_="">
    <xsd:import namespace="http://schemas.microsoft.com/sharepoint/v3"/>
    <xsd:import namespace="cb0cdeb1-6362-47db-b402-b9a5ce5bedfd"/>
    <xsd:import namespace="bcd09660-be93-4bd9-869c-f45048cb599a"/>
    <xsd:element name="properties">
      <xsd:complexType>
        <xsd:sequence>
          <xsd:element name="documentManagement">
            <xsd:complexType>
              <xsd:all>
                <xsd:element ref="ns2:Target_x0020_Audiences" minOccurs="0"/>
                <xsd:element ref="ns1:EmailSender" minOccurs="0"/>
                <xsd:element ref="ns1:EmailTo" minOccurs="0"/>
                <xsd:element ref="ns1:EmailCc" minOccurs="0"/>
                <xsd:element ref="ns1:EmailFrom" minOccurs="0"/>
                <xsd:element ref="ns1:EmailSubject" minOccurs="0"/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DateTaken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EventHashCode" minOccurs="0"/>
                <xsd:element ref="ns2:MediaServiceGenerationTime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EmailSender" ma:index="9" nillable="true" ma:displayName="E-Mail Sender" ma:description="" ma:hidden="true" ma:internalName="EmailSender">
      <xsd:simpleType>
        <xsd:restriction base="dms:Note">
          <xsd:maxLength value="255"/>
        </xsd:restriction>
      </xsd:simpleType>
    </xsd:element>
    <xsd:element name="EmailTo" ma:index="10" nillable="true" ma:displayName="E-Mail To" ma:description="" ma:hidden="true" ma:internalName="EmailTo">
      <xsd:simpleType>
        <xsd:restriction base="dms:Note">
          <xsd:maxLength value="255"/>
        </xsd:restriction>
      </xsd:simpleType>
    </xsd:element>
    <xsd:element name="EmailCc" ma:index="11" nillable="true" ma:displayName="E-Mail Cc" ma:description="" ma:hidden="true" ma:internalName="EmailCc">
      <xsd:simpleType>
        <xsd:restriction base="dms:Note">
          <xsd:maxLength value="255"/>
        </xsd:restriction>
      </xsd:simpleType>
    </xsd:element>
    <xsd:element name="EmailFrom" ma:index="12" nillable="true" ma:displayName="E-Mail From" ma:description="" ma:hidden="true" ma:internalName="EmailFrom">
      <xsd:simpleType>
        <xsd:restriction base="dms:Text"/>
      </xsd:simpleType>
    </xsd:element>
    <xsd:element name="EmailSubject" ma:index="13" nillable="true" ma:displayName="E-Mail Subject" ma:description="" ma:hidden="true" ma:internalName="EmailSubject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b0cdeb1-6362-47db-b402-b9a5ce5bedfd" elementFormDefault="qualified">
    <xsd:import namespace="http://schemas.microsoft.com/office/2006/documentManagement/types"/>
    <xsd:import namespace="http://schemas.microsoft.com/office/infopath/2007/PartnerControls"/>
    <xsd:element name="Target_x0020_Audiences" ma:index="8" nillable="true" ma:displayName="Target Audiences" ma:internalName="Target_x0020_Audiences" ma:readOnly="false">
      <xsd:simpleType>
        <xsd:restriction base="dms:Unknown"/>
      </xsd:simpleType>
    </xsd:element>
    <xsd:element name="MediaServiceMetadata" ma:index="14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5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6" nillable="true" ma:displayName="MediaServiceAutoTags" ma:internalName="MediaServiceAutoTags" ma:readOnly="true">
      <xsd:simpleType>
        <xsd:restriction base="dms:Text"/>
      </xsd:simpleType>
    </xsd:element>
    <xsd:element name="MediaServiceOCR" ma:index="17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9" nillable="true" ma:displayName="MediaServiceLocation" ma:internalName="MediaServiceLocation" ma:readOnly="true">
      <xsd:simpleType>
        <xsd:restriction base="dms:Text"/>
      </xsd:simpleType>
    </xsd:element>
    <xsd:element name="MediaServiceEventHashCode" ma:index="2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2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2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cd09660-be93-4bd9-869c-f45048cb599a" elementFormDefault="qualified">
    <xsd:import namespace="http://schemas.microsoft.com/office/2006/documentManagement/types"/>
    <xsd:import namespace="http://schemas.microsoft.com/office/infopath/2007/PartnerControls"/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Event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D7E78FE-6D60-4055-A904-750FB4F1C90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9AF42C1-1EF6-494F-A1A8-A8763B8C6A3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cb0cdeb1-6362-47db-b402-b9a5ce5bedfd"/>
    <ds:schemaRef ds:uri="bcd09660-be93-4bd9-869c-f45048cb599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2526</TotalTime>
  <Words>425</Words>
  <Application>Microsoft Office PowerPoint</Application>
  <PresentationFormat>Custom</PresentationFormat>
  <Paragraphs>122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Courier New</vt:lpstr>
      <vt:lpstr>Times New Roman</vt:lpstr>
      <vt:lpstr>Office Theme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Microsoft account</cp:lastModifiedBy>
  <cp:revision>136</cp:revision>
  <dcterms:created xsi:type="dcterms:W3CDTF">2015-06-29T16:44:08Z</dcterms:created>
  <dcterms:modified xsi:type="dcterms:W3CDTF">2020-10-16T00:59:52Z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0x010100BFE05EBF51B383459307B0B11B309B77</vt:lpwstr>
  </property>
  <property fmtid="{D5CDD505-2E9C-101B-9397-08002B2CF9AE}" pid="3" name="EmailTo">
    <vt:lpwstr/>
  </property>
  <property fmtid="{D5CDD505-2E9C-101B-9397-08002B2CF9AE}" pid="4" name="Target Audiences">
    <vt:lpwstr/>
  </property>
  <property fmtid="{D5CDD505-2E9C-101B-9397-08002B2CF9AE}" pid="5" name="EmailSender">
    <vt:lpwstr/>
  </property>
  <property fmtid="{D5CDD505-2E9C-101B-9397-08002B2CF9AE}" pid="6" name="EmailFrom">
    <vt:lpwstr/>
  </property>
  <property fmtid="{D5CDD505-2E9C-101B-9397-08002B2CF9AE}" pid="7" name="EmailSubject">
    <vt:lpwstr/>
  </property>
  <property fmtid="{D5CDD505-2E9C-101B-9397-08002B2CF9AE}" pid="8" name="EmailCc">
    <vt:lpwstr/>
  </property>
</Properties>
</file>