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5"/>
  </p:notesMasterIdLst>
  <p:sldIdLst>
    <p:sldId id="257" r:id="rId2"/>
    <p:sldId id="260" r:id="rId3"/>
    <p:sldId id="258" r:id="rId4"/>
    <p:sldId id="265" r:id="rId5"/>
    <p:sldId id="266" r:id="rId6"/>
    <p:sldId id="269" r:id="rId7"/>
    <p:sldId id="267" r:id="rId8"/>
    <p:sldId id="268" r:id="rId9"/>
    <p:sldId id="296" r:id="rId10"/>
    <p:sldId id="280" r:id="rId11"/>
    <p:sldId id="279" r:id="rId12"/>
    <p:sldId id="271" r:id="rId13"/>
    <p:sldId id="273" r:id="rId14"/>
    <p:sldId id="275" r:id="rId15"/>
    <p:sldId id="276" r:id="rId16"/>
    <p:sldId id="277" r:id="rId17"/>
    <p:sldId id="272" r:id="rId18"/>
    <p:sldId id="297" r:id="rId19"/>
    <p:sldId id="278" r:id="rId20"/>
    <p:sldId id="261" r:id="rId21"/>
    <p:sldId id="295" r:id="rId22"/>
    <p:sldId id="274" r:id="rId23"/>
    <p:sldId id="285" r:id="rId24"/>
    <p:sldId id="286" r:id="rId25"/>
    <p:sldId id="287" r:id="rId26"/>
    <p:sldId id="288" r:id="rId27"/>
    <p:sldId id="289" r:id="rId28"/>
    <p:sldId id="290" r:id="rId29"/>
    <p:sldId id="291" r:id="rId30"/>
    <p:sldId id="292" r:id="rId31"/>
    <p:sldId id="293" r:id="rId32"/>
    <p:sldId id="294" r:id="rId33"/>
    <p:sldId id="259" r:id="rId34"/>
    <p:sldId id="281" r:id="rId35"/>
    <p:sldId id="284" r:id="rId36"/>
    <p:sldId id="302" r:id="rId37"/>
    <p:sldId id="303" r:id="rId38"/>
    <p:sldId id="283" r:id="rId39"/>
    <p:sldId id="301" r:id="rId40"/>
    <p:sldId id="300" r:id="rId41"/>
    <p:sldId id="299" r:id="rId42"/>
    <p:sldId id="298" r:id="rId43"/>
    <p:sldId id="282" r:id="rId44"/>
  </p:sldIdLst>
  <p:sldSz cx="9144000" cy="6858000" type="screen4x3"/>
  <p:notesSz cx="6881813"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763" autoAdjust="0"/>
    <p:restoredTop sz="94660"/>
  </p:normalViewPr>
  <p:slideViewPr>
    <p:cSldViewPr snapToGrid="0">
      <p:cViewPr varScale="1">
        <p:scale>
          <a:sx n="139" d="100"/>
          <a:sy n="139" d="100"/>
        </p:scale>
        <p:origin x="1440" y="1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119" cy="466434"/>
          </a:xfrm>
          <a:prstGeom prst="rect">
            <a:avLst/>
          </a:prstGeom>
        </p:spPr>
        <p:txBody>
          <a:bodyPr vert="horz" lIns="92446" tIns="46223" rIns="92446" bIns="46223" rtlCol="0"/>
          <a:lstStyle>
            <a:lvl1pPr algn="l">
              <a:defRPr sz="1200"/>
            </a:lvl1pPr>
          </a:lstStyle>
          <a:p>
            <a:endParaRPr lang="en-US"/>
          </a:p>
        </p:txBody>
      </p:sp>
      <p:sp>
        <p:nvSpPr>
          <p:cNvPr id="3" name="Date Placeholder 2"/>
          <p:cNvSpPr>
            <a:spLocks noGrp="1"/>
          </p:cNvSpPr>
          <p:nvPr>
            <p:ph type="dt" idx="1"/>
          </p:nvPr>
        </p:nvSpPr>
        <p:spPr>
          <a:xfrm>
            <a:off x="3898102" y="0"/>
            <a:ext cx="2982119" cy="466434"/>
          </a:xfrm>
          <a:prstGeom prst="rect">
            <a:avLst/>
          </a:prstGeom>
        </p:spPr>
        <p:txBody>
          <a:bodyPr vert="horz" lIns="92446" tIns="46223" rIns="92446" bIns="46223" rtlCol="0"/>
          <a:lstStyle>
            <a:lvl1pPr algn="r">
              <a:defRPr sz="1200"/>
            </a:lvl1pPr>
          </a:lstStyle>
          <a:p>
            <a:fld id="{D7F700A8-78A7-452F-BF57-DDE8ED3B70D1}" type="datetimeFigureOut">
              <a:rPr lang="en-US" smtClean="0"/>
              <a:t>12/12/2019</a:t>
            </a:fld>
            <a:endParaRPr lang="en-US"/>
          </a:p>
        </p:txBody>
      </p:sp>
      <p:sp>
        <p:nvSpPr>
          <p:cNvPr id="4" name="Slide Image Placeholder 3"/>
          <p:cNvSpPr>
            <a:spLocks noGrp="1" noRot="1" noChangeAspect="1"/>
          </p:cNvSpPr>
          <p:nvPr>
            <p:ph type="sldImg" idx="2"/>
          </p:nvPr>
        </p:nvSpPr>
        <p:spPr>
          <a:xfrm>
            <a:off x="1350963" y="1162050"/>
            <a:ext cx="4179887" cy="3136900"/>
          </a:xfrm>
          <a:prstGeom prst="rect">
            <a:avLst/>
          </a:prstGeom>
          <a:noFill/>
          <a:ln w="12700">
            <a:solidFill>
              <a:prstClr val="black"/>
            </a:solidFill>
          </a:ln>
        </p:spPr>
        <p:txBody>
          <a:bodyPr vert="horz" lIns="92446" tIns="46223" rIns="92446" bIns="46223" rtlCol="0" anchor="ctr"/>
          <a:lstStyle/>
          <a:p>
            <a:endParaRPr lang="en-US"/>
          </a:p>
        </p:txBody>
      </p:sp>
      <p:sp>
        <p:nvSpPr>
          <p:cNvPr id="5" name="Notes Placeholder 4"/>
          <p:cNvSpPr>
            <a:spLocks noGrp="1"/>
          </p:cNvSpPr>
          <p:nvPr>
            <p:ph type="body" sz="quarter" idx="3"/>
          </p:nvPr>
        </p:nvSpPr>
        <p:spPr>
          <a:xfrm>
            <a:off x="688182" y="4473892"/>
            <a:ext cx="5505450" cy="3660458"/>
          </a:xfrm>
          <a:prstGeom prst="rect">
            <a:avLst/>
          </a:prstGeom>
        </p:spPr>
        <p:txBody>
          <a:bodyPr vert="horz" lIns="92446" tIns="46223" rIns="92446" bIns="46223"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2982119" cy="466433"/>
          </a:xfrm>
          <a:prstGeom prst="rect">
            <a:avLst/>
          </a:prstGeom>
        </p:spPr>
        <p:txBody>
          <a:bodyPr vert="horz" lIns="92446" tIns="46223" rIns="92446" bIns="46223" rtlCol="0" anchor="b"/>
          <a:lstStyle>
            <a:lvl1pPr algn="l">
              <a:defRPr sz="1200"/>
            </a:lvl1pPr>
          </a:lstStyle>
          <a:p>
            <a:endParaRPr lang="en-US"/>
          </a:p>
        </p:txBody>
      </p:sp>
      <p:sp>
        <p:nvSpPr>
          <p:cNvPr id="7" name="Slide Number Placeholder 6"/>
          <p:cNvSpPr>
            <a:spLocks noGrp="1"/>
          </p:cNvSpPr>
          <p:nvPr>
            <p:ph type="sldNum" sz="quarter" idx="5"/>
          </p:nvPr>
        </p:nvSpPr>
        <p:spPr>
          <a:xfrm>
            <a:off x="3898102" y="8829967"/>
            <a:ext cx="2982119" cy="466433"/>
          </a:xfrm>
          <a:prstGeom prst="rect">
            <a:avLst/>
          </a:prstGeom>
        </p:spPr>
        <p:txBody>
          <a:bodyPr vert="horz" lIns="92446" tIns="46223" rIns="92446" bIns="46223" rtlCol="0" anchor="b"/>
          <a:lstStyle>
            <a:lvl1pPr algn="r">
              <a:defRPr sz="1200"/>
            </a:lvl1pPr>
          </a:lstStyle>
          <a:p>
            <a:fld id="{A147C6FC-A20F-4EC8-95FE-3088469A9402}" type="slidenum">
              <a:rPr lang="en-US" smtClean="0"/>
              <a:t>‹#›</a:t>
            </a:fld>
            <a:endParaRPr lang="en-US"/>
          </a:p>
        </p:txBody>
      </p:sp>
    </p:spTree>
    <p:extLst>
      <p:ext uri="{BB962C8B-B14F-4D97-AF65-F5344CB8AC3E}">
        <p14:creationId xmlns:p14="http://schemas.microsoft.com/office/powerpoint/2010/main" val="17191945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files.dnr.state.mn.us/waters/watermgmt_section/shoreland/landslide-mitigation.pdf" TargetMode="External"/><Relationship Id="rId2" Type="http://schemas.openxmlformats.org/officeDocument/2006/relationships/slide" Target="../slides/slide41.xml"/><Relationship Id="rId1" Type="http://schemas.openxmlformats.org/officeDocument/2006/relationships/notesMaster" Target="../notesMasters/notesMaster1.xml"/><Relationship Id="rId5" Type="http://schemas.openxmlformats.org/officeDocument/2006/relationships/hyperlink" Target="https://www.beavertonoregon.gov/DocumentCenter/View/4662/NHMP-Chapter-9-Landslide" TargetMode="External"/><Relationship Id="rId4" Type="http://schemas.openxmlformats.org/officeDocument/2006/relationships/hyperlink" Target="https://www.fema.gov/media-library-data/20130726-1440-20490-1637/fema_182.pdf" TargetMode="Externa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oregongeology.org/Landslide/ger_homeowners_guide_landslides.pdf" TargetMode="External"/><Relationship Id="rId2" Type="http://schemas.openxmlformats.org/officeDocument/2006/relationships/slide" Target="../slides/slide42.xml"/><Relationship Id="rId1" Type="http://schemas.openxmlformats.org/officeDocument/2006/relationships/notesMaster" Target="../notesMasters/notesMaster1.xml"/><Relationship Id="rId5" Type="http://schemas.openxmlformats.org/officeDocument/2006/relationships/hyperlink" Target="https://www2.gov.bc.ca/assets/gov/public-safety-and-emergency-services/emergency-preparedness-response-recovery/embc/preparedbc/preparedbc-guides/preparedbc_landslide_info_for_homeowners_and_home_buyers_2018.pdf" TargetMode="External"/><Relationship Id="rId4" Type="http://schemas.openxmlformats.org/officeDocument/2006/relationships/hyperlink" Target="https://www.oregongeology.org/Landslide/homeowners-landslide-guide.pdf"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1F2A70B-78F2-4DCF-B53B-C990D2FAFB8A}" type="slidenum">
              <a:rPr lang="en-US" smtClean="0"/>
              <a:t>24</a:t>
            </a:fld>
            <a:endParaRPr lang="en-US"/>
          </a:p>
        </p:txBody>
      </p:sp>
    </p:spTree>
    <p:extLst>
      <p:ext uri="{BB962C8B-B14F-4D97-AF65-F5344CB8AC3E}">
        <p14:creationId xmlns:p14="http://schemas.microsoft.com/office/powerpoint/2010/main" val="7390775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1F2A70B-78F2-4DCF-B53B-C990D2FAFB8A}" type="slidenum">
              <a:rPr lang="en-US" smtClean="0"/>
              <a:t>25</a:t>
            </a:fld>
            <a:endParaRPr lang="en-US"/>
          </a:p>
        </p:txBody>
      </p:sp>
    </p:spTree>
    <p:extLst>
      <p:ext uri="{BB962C8B-B14F-4D97-AF65-F5344CB8AC3E}">
        <p14:creationId xmlns:p14="http://schemas.microsoft.com/office/powerpoint/2010/main" val="14623131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1F2A70B-78F2-4DCF-B53B-C990D2FAFB8A}" type="slidenum">
              <a:rPr lang="en-US" smtClean="0"/>
              <a:t>26</a:t>
            </a:fld>
            <a:endParaRPr lang="en-US"/>
          </a:p>
        </p:txBody>
      </p:sp>
    </p:spTree>
    <p:extLst>
      <p:ext uri="{BB962C8B-B14F-4D97-AF65-F5344CB8AC3E}">
        <p14:creationId xmlns:p14="http://schemas.microsoft.com/office/powerpoint/2010/main" val="282624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area under the curve (</a:t>
            </a:r>
            <a:r>
              <a:rPr lang="en-US" b="1" dirty="0"/>
              <a:t>AUC</a:t>
            </a:r>
            <a:r>
              <a:rPr lang="en-US" dirty="0"/>
              <a:t>) that relates the hit rate to the false alarm rate has become a standard </a:t>
            </a:r>
            <a:r>
              <a:rPr lang="en-US" b="1" dirty="0"/>
              <a:t>measure</a:t>
            </a:r>
            <a:r>
              <a:rPr lang="en-US" dirty="0"/>
              <a:t> in tests of predictive modeling accuracy. The </a:t>
            </a:r>
            <a:r>
              <a:rPr lang="en-US" b="1" dirty="0"/>
              <a:t>AUC</a:t>
            </a:r>
            <a:r>
              <a:rPr lang="en-US" dirty="0"/>
              <a:t> is an estimate of the probability that a classifier will rank a randomly chosen positive instance higher than a randomly chosen negative instance.</a:t>
            </a:r>
          </a:p>
        </p:txBody>
      </p:sp>
      <p:sp>
        <p:nvSpPr>
          <p:cNvPr id="4" name="Slide Number Placeholder 3"/>
          <p:cNvSpPr>
            <a:spLocks noGrp="1"/>
          </p:cNvSpPr>
          <p:nvPr>
            <p:ph type="sldNum" sz="quarter" idx="10"/>
          </p:nvPr>
        </p:nvSpPr>
        <p:spPr/>
        <p:txBody>
          <a:bodyPr/>
          <a:lstStyle/>
          <a:p>
            <a:fld id="{A147C6FC-A20F-4EC8-95FE-3088469A9402}" type="slidenum">
              <a:rPr lang="en-US" smtClean="0"/>
              <a:t>29</a:t>
            </a:fld>
            <a:endParaRPr lang="en-US"/>
          </a:p>
        </p:txBody>
      </p:sp>
    </p:spTree>
    <p:extLst>
      <p:ext uri="{BB962C8B-B14F-4D97-AF65-F5344CB8AC3E}">
        <p14:creationId xmlns:p14="http://schemas.microsoft.com/office/powerpoint/2010/main" val="34951384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1F2A70B-78F2-4DCF-B53B-C990D2FAFB8A}" type="slidenum">
              <a:rPr lang="en-US" smtClean="0"/>
              <a:t>30</a:t>
            </a:fld>
            <a:endParaRPr lang="en-US"/>
          </a:p>
        </p:txBody>
      </p:sp>
    </p:spTree>
    <p:extLst>
      <p:ext uri="{BB962C8B-B14F-4D97-AF65-F5344CB8AC3E}">
        <p14:creationId xmlns:p14="http://schemas.microsoft.com/office/powerpoint/2010/main" val="1026437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hlinkClick r:id="rId3"/>
              </a:rPr>
              <a:t>https://files.dnr.state.mn.us/waters/watermgmt_section/shoreland/landslide-mitigation.pdf</a:t>
            </a:r>
            <a:endParaRPr lang="en-US" dirty="0" smtClean="0"/>
          </a:p>
          <a:p>
            <a:r>
              <a:rPr lang="en-US" dirty="0" err="1" smtClean="0"/>
              <a:t>SafeLand</a:t>
            </a:r>
            <a:r>
              <a:rPr lang="en-US" dirty="0" smtClean="0"/>
              <a:t> Grant Agreement No.: 226479 (2011); Toolbox of landslide mitigation measures</a:t>
            </a:r>
          </a:p>
          <a:p>
            <a:r>
              <a:rPr lang="en-US" dirty="0" smtClean="0">
                <a:hlinkClick r:id="rId4"/>
              </a:rPr>
              <a:t>https://www.fema.gov/media-library-data/20130726-1440-20490-1637/fema_182.pdf</a:t>
            </a:r>
            <a:endParaRPr lang="en-US" dirty="0" smtClean="0"/>
          </a:p>
          <a:p>
            <a:r>
              <a:rPr lang="en-US" dirty="0" smtClean="0">
                <a:hlinkClick r:id="rId5"/>
              </a:rPr>
              <a:t>https://www.beavertonoregon.gov/DocumentCenter/View/4662/NHMP-Chapter-9-Landslide</a:t>
            </a:r>
            <a:endParaRPr lang="en-US" dirty="0"/>
          </a:p>
        </p:txBody>
      </p:sp>
      <p:sp>
        <p:nvSpPr>
          <p:cNvPr id="4" name="Slide Number Placeholder 3"/>
          <p:cNvSpPr>
            <a:spLocks noGrp="1"/>
          </p:cNvSpPr>
          <p:nvPr>
            <p:ph type="sldNum" sz="quarter" idx="10"/>
          </p:nvPr>
        </p:nvSpPr>
        <p:spPr/>
        <p:txBody>
          <a:bodyPr/>
          <a:lstStyle/>
          <a:p>
            <a:fld id="{8316C123-2D55-4424-B448-349A89827423}" type="slidenum">
              <a:rPr lang="en-US" smtClean="0"/>
              <a:t>41</a:t>
            </a:fld>
            <a:endParaRPr lang="en-US"/>
          </a:p>
        </p:txBody>
      </p:sp>
    </p:spTree>
    <p:extLst>
      <p:ext uri="{BB962C8B-B14F-4D97-AF65-F5344CB8AC3E}">
        <p14:creationId xmlns:p14="http://schemas.microsoft.com/office/powerpoint/2010/main" val="8775289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hlinkClick r:id="rId3"/>
              </a:rPr>
              <a:t>https://www.oregongeology.org/Landslide/ger_homeowners_guide_landslides.pdf</a:t>
            </a:r>
            <a:endParaRPr lang="en-US" dirty="0" smtClean="0"/>
          </a:p>
          <a:p>
            <a:r>
              <a:rPr lang="en-US" dirty="0" smtClean="0">
                <a:hlinkClick r:id="rId4"/>
              </a:rPr>
              <a:t>https://www.oregongeology.org/Landslide/homeowners-landslide-guide.pdf</a:t>
            </a:r>
            <a:endParaRPr lang="en-US" dirty="0" smtClean="0"/>
          </a:p>
          <a:p>
            <a:r>
              <a:rPr lang="en-US" dirty="0" smtClean="0">
                <a:hlinkClick r:id="rId5"/>
              </a:rPr>
              <a:t>https://www2.gov.bc.ca/assets/gov/public-safety-and-emergency-services/emergency-preparedness-response-recovery/embc/preparedbc/preparedbc-guides/preparedbc_landslide_info_for_homeowners_and_home_buyers_2018.pdf</a:t>
            </a:r>
            <a:endParaRPr lang="en-US" dirty="0"/>
          </a:p>
        </p:txBody>
      </p:sp>
      <p:sp>
        <p:nvSpPr>
          <p:cNvPr id="4" name="Slide Number Placeholder 3"/>
          <p:cNvSpPr>
            <a:spLocks noGrp="1"/>
          </p:cNvSpPr>
          <p:nvPr>
            <p:ph type="sldNum" sz="quarter" idx="10"/>
          </p:nvPr>
        </p:nvSpPr>
        <p:spPr/>
        <p:txBody>
          <a:bodyPr/>
          <a:lstStyle/>
          <a:p>
            <a:fld id="{8316C123-2D55-4424-B448-349A89827423}" type="slidenum">
              <a:rPr lang="en-US" smtClean="0"/>
              <a:t>42</a:t>
            </a:fld>
            <a:endParaRPr lang="en-US"/>
          </a:p>
        </p:txBody>
      </p:sp>
    </p:spTree>
    <p:extLst>
      <p:ext uri="{BB962C8B-B14F-4D97-AF65-F5344CB8AC3E}">
        <p14:creationId xmlns:p14="http://schemas.microsoft.com/office/powerpoint/2010/main" val="42189803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A3EA6558-321D-404F-8991-9703BCFF04AF}" type="datetimeFigureOut">
              <a:rPr lang="en-US" smtClean="0"/>
              <a:t>12/12/2019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35188B-536B-4666-B10B-694C75EC3279}" type="slidenum">
              <a:rPr lang="en-US" smtClean="0"/>
              <a:t>‹#›</a:t>
            </a:fld>
            <a:endParaRPr lang="en-US"/>
          </a:p>
        </p:txBody>
      </p:sp>
    </p:spTree>
    <p:extLst>
      <p:ext uri="{BB962C8B-B14F-4D97-AF65-F5344CB8AC3E}">
        <p14:creationId xmlns:p14="http://schemas.microsoft.com/office/powerpoint/2010/main" val="28485480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3EA6558-321D-404F-8991-9703BCFF04AF}" type="datetimeFigureOut">
              <a:rPr lang="en-US" smtClean="0"/>
              <a:t>12/12/2019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35188B-536B-4666-B10B-694C75EC3279}" type="slidenum">
              <a:rPr lang="en-US" smtClean="0"/>
              <a:t>‹#›</a:t>
            </a:fld>
            <a:endParaRPr lang="en-US"/>
          </a:p>
        </p:txBody>
      </p:sp>
    </p:spTree>
    <p:extLst>
      <p:ext uri="{BB962C8B-B14F-4D97-AF65-F5344CB8AC3E}">
        <p14:creationId xmlns:p14="http://schemas.microsoft.com/office/powerpoint/2010/main" val="4648451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3EA6558-321D-404F-8991-9703BCFF04AF}" type="datetimeFigureOut">
              <a:rPr lang="en-US" smtClean="0"/>
              <a:t>12/12/2019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35188B-536B-4666-B10B-694C75EC3279}" type="slidenum">
              <a:rPr lang="en-US" smtClean="0"/>
              <a:t>‹#›</a:t>
            </a:fld>
            <a:endParaRPr lang="en-US"/>
          </a:p>
        </p:txBody>
      </p:sp>
    </p:spTree>
    <p:extLst>
      <p:ext uri="{BB962C8B-B14F-4D97-AF65-F5344CB8AC3E}">
        <p14:creationId xmlns:p14="http://schemas.microsoft.com/office/powerpoint/2010/main" val="41752119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3EA6558-321D-404F-8991-9703BCFF04AF}" type="datetimeFigureOut">
              <a:rPr lang="en-US" smtClean="0"/>
              <a:t>12/12/2019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35188B-536B-4666-B10B-694C75EC3279}" type="slidenum">
              <a:rPr lang="en-US" smtClean="0"/>
              <a:t>‹#›</a:t>
            </a:fld>
            <a:endParaRPr lang="en-US"/>
          </a:p>
        </p:txBody>
      </p:sp>
    </p:spTree>
    <p:extLst>
      <p:ext uri="{BB962C8B-B14F-4D97-AF65-F5344CB8AC3E}">
        <p14:creationId xmlns:p14="http://schemas.microsoft.com/office/powerpoint/2010/main" val="30053101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A3EA6558-321D-404F-8991-9703BCFF04AF}" type="datetimeFigureOut">
              <a:rPr lang="en-US" smtClean="0"/>
              <a:t>12/12/2019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35188B-536B-4666-B10B-694C75EC3279}" type="slidenum">
              <a:rPr lang="en-US" smtClean="0"/>
              <a:t>‹#›</a:t>
            </a:fld>
            <a:endParaRPr lang="en-US"/>
          </a:p>
        </p:txBody>
      </p:sp>
    </p:spTree>
    <p:extLst>
      <p:ext uri="{BB962C8B-B14F-4D97-AF65-F5344CB8AC3E}">
        <p14:creationId xmlns:p14="http://schemas.microsoft.com/office/powerpoint/2010/main" val="25207913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3EA6558-321D-404F-8991-9703BCFF04AF}" type="datetimeFigureOut">
              <a:rPr lang="en-US" smtClean="0"/>
              <a:t>12/12/2019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35188B-536B-4666-B10B-694C75EC3279}" type="slidenum">
              <a:rPr lang="en-US" smtClean="0"/>
              <a:t>‹#›</a:t>
            </a:fld>
            <a:endParaRPr lang="en-US"/>
          </a:p>
        </p:txBody>
      </p:sp>
    </p:spTree>
    <p:extLst>
      <p:ext uri="{BB962C8B-B14F-4D97-AF65-F5344CB8AC3E}">
        <p14:creationId xmlns:p14="http://schemas.microsoft.com/office/powerpoint/2010/main" val="33679489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3EA6558-321D-404F-8991-9703BCFF04AF}" type="datetimeFigureOut">
              <a:rPr lang="en-US" smtClean="0"/>
              <a:t>12/12/2019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E35188B-536B-4666-B10B-694C75EC3279}" type="slidenum">
              <a:rPr lang="en-US" smtClean="0"/>
              <a:t>‹#›</a:t>
            </a:fld>
            <a:endParaRPr lang="en-US"/>
          </a:p>
        </p:txBody>
      </p:sp>
    </p:spTree>
    <p:extLst>
      <p:ext uri="{BB962C8B-B14F-4D97-AF65-F5344CB8AC3E}">
        <p14:creationId xmlns:p14="http://schemas.microsoft.com/office/powerpoint/2010/main" val="34153858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A3EA6558-321D-404F-8991-9703BCFF04AF}" type="datetimeFigureOut">
              <a:rPr lang="en-US" smtClean="0"/>
              <a:t>12/12/2019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E35188B-536B-4666-B10B-694C75EC3279}" type="slidenum">
              <a:rPr lang="en-US" smtClean="0"/>
              <a:t>‹#›</a:t>
            </a:fld>
            <a:endParaRPr lang="en-US"/>
          </a:p>
        </p:txBody>
      </p:sp>
    </p:spTree>
    <p:extLst>
      <p:ext uri="{BB962C8B-B14F-4D97-AF65-F5344CB8AC3E}">
        <p14:creationId xmlns:p14="http://schemas.microsoft.com/office/powerpoint/2010/main" val="4256606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EA6558-321D-404F-8991-9703BCFF04AF}" type="datetimeFigureOut">
              <a:rPr lang="en-US" smtClean="0"/>
              <a:t>12/12/2019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E35188B-536B-4666-B10B-694C75EC3279}" type="slidenum">
              <a:rPr lang="en-US" smtClean="0"/>
              <a:t>‹#›</a:t>
            </a:fld>
            <a:endParaRPr lang="en-US"/>
          </a:p>
        </p:txBody>
      </p:sp>
    </p:spTree>
    <p:extLst>
      <p:ext uri="{BB962C8B-B14F-4D97-AF65-F5344CB8AC3E}">
        <p14:creationId xmlns:p14="http://schemas.microsoft.com/office/powerpoint/2010/main" val="40144229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A3EA6558-321D-404F-8991-9703BCFF04AF}" type="datetimeFigureOut">
              <a:rPr lang="en-US" smtClean="0"/>
              <a:t>12/12/2019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35188B-536B-4666-B10B-694C75EC3279}" type="slidenum">
              <a:rPr lang="en-US" smtClean="0"/>
              <a:t>‹#›</a:t>
            </a:fld>
            <a:endParaRPr lang="en-US"/>
          </a:p>
        </p:txBody>
      </p:sp>
    </p:spTree>
    <p:extLst>
      <p:ext uri="{BB962C8B-B14F-4D97-AF65-F5344CB8AC3E}">
        <p14:creationId xmlns:p14="http://schemas.microsoft.com/office/powerpoint/2010/main" val="15269467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A3EA6558-321D-404F-8991-9703BCFF04AF}" type="datetimeFigureOut">
              <a:rPr lang="en-US" smtClean="0"/>
              <a:t>12/12/2019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35188B-536B-4666-B10B-694C75EC3279}" type="slidenum">
              <a:rPr lang="en-US" smtClean="0"/>
              <a:t>‹#›</a:t>
            </a:fld>
            <a:endParaRPr lang="en-US"/>
          </a:p>
        </p:txBody>
      </p:sp>
    </p:spTree>
    <p:extLst>
      <p:ext uri="{BB962C8B-B14F-4D97-AF65-F5344CB8AC3E}">
        <p14:creationId xmlns:p14="http://schemas.microsoft.com/office/powerpoint/2010/main" val="39557198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EA6558-321D-404F-8991-9703BCFF04AF}" type="datetimeFigureOut">
              <a:rPr lang="en-US" smtClean="0"/>
              <a:t>12/12/2019</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35188B-536B-4666-B10B-694C75EC3279}" type="slidenum">
              <a:rPr lang="en-US" smtClean="0"/>
              <a:t>‹#›</a:t>
            </a:fld>
            <a:endParaRPr lang="en-US"/>
          </a:p>
        </p:txBody>
      </p:sp>
    </p:spTree>
    <p:extLst>
      <p:ext uri="{BB962C8B-B14F-4D97-AF65-F5344CB8AC3E}">
        <p14:creationId xmlns:p14="http://schemas.microsoft.com/office/powerpoint/2010/main" val="301036459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s://www.mapwv.gov/floodtest/docs/WV_FloodTool_ElevationSource_Metadata.pdf"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pubs.usgs.gov/fs/2004/3072/fs-2004-3072.html" TargetMode="External"/><Relationship Id="rId1" Type="http://schemas.openxmlformats.org/officeDocument/2006/relationships/slideLayout" Target="../slideLayouts/slideLayout2.xml"/><Relationship Id="rId4" Type="http://schemas.openxmlformats.org/officeDocument/2006/relationships/image" Target="../media/image14.jpg"/></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pubs.usgs.gov/fs/2004/3072/fs-2004-3072.html" TargetMode="External"/><Relationship Id="rId1" Type="http://schemas.openxmlformats.org/officeDocument/2006/relationships/slideLayout" Target="../slideLayouts/slideLayout2.xml"/><Relationship Id="rId4" Type="http://schemas.openxmlformats.org/officeDocument/2006/relationships/image" Target="../media/image14.jpg"/></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s://pubs.usgs.gov/fs/2004/3072/fs-2004-3072.html" TargetMode="External"/><Relationship Id="rId1" Type="http://schemas.openxmlformats.org/officeDocument/2006/relationships/slideLayout" Target="../slideLayouts/slideLayout2.xml"/><Relationship Id="rId4" Type="http://schemas.openxmlformats.org/officeDocument/2006/relationships/image" Target="../media/image14.jpg"/></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pubs.usgs.gov/fs/2004/3072/fs-2004-3072.html"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pubs.usgs.gov/fs/2004/3072/fs-2004-3072.html" TargetMode="External"/><Relationship Id="rId2" Type="http://schemas.openxmlformats.org/officeDocument/2006/relationships/image" Target="../media/image14.jp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cid:image001.png@01D193BB.D0721580" TargetMode="Externa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5" Type="http://schemas.openxmlformats.org/officeDocument/2006/relationships/image" Target="../media/image24.jpeg"/><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1.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xml"/><Relationship Id="rId1" Type="http://schemas.openxmlformats.org/officeDocument/2006/relationships/tags" Target="../tags/tag2.xml"/><Relationship Id="rId4" Type="http://schemas.openxmlformats.org/officeDocument/2006/relationships/notesSlide" Target="../notesSlides/notesSlide2.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xml"/><Relationship Id="rId1" Type="http://schemas.openxmlformats.org/officeDocument/2006/relationships/tags" Target="../tags/tag4.xml"/><Relationship Id="rId4" Type="http://schemas.openxmlformats.org/officeDocument/2006/relationships/notesSlide" Target="../notesSlides/notesSlide3.xml"/></Relationships>
</file>

<file path=ppt/slides/_rels/slide2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www.mapwv.gov/Landslide" TargetMode="External"/><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hyperlink" Target="http://www.mapwv.gov/Landslide" TargetMode="Externa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3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hyperlink" Target="http://www.mapwv.gov/Landslide" TargetMode="External"/><Relationship Id="rId1" Type="http://schemas.openxmlformats.org/officeDocument/2006/relationships/slideLayout" Target="../slideLayouts/slideLayout2.xml"/><Relationship Id="rId5" Type="http://schemas.openxmlformats.org/officeDocument/2006/relationships/image" Target="../media/image43.png"/><Relationship Id="rId4" Type="http://schemas.openxmlformats.org/officeDocument/2006/relationships/hyperlink" Target="http://wvmetronews.com/2019/02/25/major-mudslide-in-mercer-county/" TargetMode="External"/></Relationships>
</file>

<file path=ppt/slides/_rels/slide36.xml.rels><?xml version="1.0" encoding="UTF-8" standalone="yes"?>
<Relationships xmlns="http://schemas.openxmlformats.org/package/2006/relationships"><Relationship Id="rId3" Type="http://schemas.openxmlformats.org/officeDocument/2006/relationships/hyperlink" Target="https://www.mapwv.gov/flood/map/?wkid=102100&amp;x=-9159328&amp;y=4632979&amp;l=11&amp;v=1" TargetMode="External"/><Relationship Id="rId2" Type="http://schemas.openxmlformats.org/officeDocument/2006/relationships/hyperlink" Target="https://www.mapwv.gov/flood/map/?wkid=102100&amp;x=-9159293&amp;y=4632966&amp;l=11&amp;v=1" TargetMode="External"/><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hyperlink" Target="https://arcg.is/1SW0Sn" TargetMode="External"/><Relationship Id="rId4" Type="http://schemas.openxmlformats.org/officeDocument/2006/relationships/hyperlink" Target="https://www.mapwv.gov/flood/map/?wkid=102100&amp;x=-9159374&amp;y=4633002&amp;l=11&amp;v=1" TargetMode="External"/></Relationships>
</file>

<file path=ppt/slides/_rels/slide37.xml.rels><?xml version="1.0" encoding="UTF-8" standalone="yes"?>
<Relationships xmlns="http://schemas.openxmlformats.org/package/2006/relationships"><Relationship Id="rId3" Type="http://schemas.openxmlformats.org/officeDocument/2006/relationships/hyperlink" Target="https://www.mapwv.gov/flood/map/?wkid=102100&amp;x=-9159328&amp;y=4632979&amp;l=11&amp;v=1" TargetMode="External"/><Relationship Id="rId2" Type="http://schemas.openxmlformats.org/officeDocument/2006/relationships/hyperlink" Target="https://www.mapwv.gov/flood/map/?wkid=102100&amp;x=-9159293&amp;y=4632966&amp;l=11&amp;v=1" TargetMode="External"/><Relationship Id="rId1" Type="http://schemas.openxmlformats.org/officeDocument/2006/relationships/slideLayout" Target="../slideLayouts/slideLayout2.xml"/><Relationship Id="rId6" Type="http://schemas.openxmlformats.org/officeDocument/2006/relationships/image" Target="../media/image45.png"/><Relationship Id="rId5" Type="http://schemas.openxmlformats.org/officeDocument/2006/relationships/hyperlink" Target="https://www.google.com/maps/@38.3778004,-82.279586,3a,75y,11.27h,89.43t/data=!3m6!1e1!3m4!1spOtoDUQ2dS6GV8gLGijnSA!2e0!7i3328!8i1664" TargetMode="External"/><Relationship Id="rId4" Type="http://schemas.openxmlformats.org/officeDocument/2006/relationships/hyperlink" Target="https://www.mapwv.gov/flood/map/?wkid=102100&amp;x=-9159374&amp;y=4633002&amp;l=11&amp;v=1" TargetMode="External"/></Relationships>
</file>

<file path=ppt/slides/_rels/slide38.xml.rels><?xml version="1.0" encoding="UTF-8" standalone="yes"?>
<Relationships xmlns="http://schemas.openxmlformats.org/package/2006/relationships"><Relationship Id="rId3" Type="http://schemas.openxmlformats.org/officeDocument/2006/relationships/hyperlink" Target="https://arcg.is/1KDnvq" TargetMode="External"/><Relationship Id="rId2" Type="http://schemas.openxmlformats.org/officeDocument/2006/relationships/image" Target="../media/image46.png"/><Relationship Id="rId1" Type="http://schemas.openxmlformats.org/officeDocument/2006/relationships/slideLayout" Target="../slideLayouts/slideLayout2.xml"/><Relationship Id="rId5" Type="http://schemas.openxmlformats.org/officeDocument/2006/relationships/hyperlink" Target="https://arcg.is/1SW0Sn" TargetMode="External"/><Relationship Id="rId4" Type="http://schemas.openxmlformats.org/officeDocument/2006/relationships/image" Target="../media/image47.png"/></Relationships>
</file>

<file path=ppt/slides/_rels/slide39.xml.rels><?xml version="1.0" encoding="UTF-8" standalone="yes"?>
<Relationships xmlns="http://schemas.openxmlformats.org/package/2006/relationships"><Relationship Id="rId2" Type="http://schemas.openxmlformats.org/officeDocument/2006/relationships/hyperlink" Target="https://www.fema.gov/media-library/assets/documents/7251"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4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54.png"/><Relationship Id="rId4" Type="http://schemas.openxmlformats.org/officeDocument/2006/relationships/image" Target="../media/image53.png"/></Relationships>
</file>

<file path=ppt/slides/_rels/slide4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Statewide Hazard Assessment</a:t>
            </a:r>
          </a:p>
        </p:txBody>
      </p:sp>
      <p:sp>
        <p:nvSpPr>
          <p:cNvPr id="3" name="TextBox 2"/>
          <p:cNvSpPr txBox="1"/>
          <p:nvPr/>
        </p:nvSpPr>
        <p:spPr>
          <a:xfrm>
            <a:off x="589929" y="3063240"/>
            <a:ext cx="7964141" cy="707886"/>
          </a:xfrm>
          <a:prstGeom prst="rect">
            <a:avLst/>
          </a:prstGeom>
          <a:solidFill>
            <a:schemeClr val="tx1"/>
          </a:solidFill>
        </p:spPr>
        <p:txBody>
          <a:bodyPr wrap="square" rtlCol="0">
            <a:spAutoFit/>
          </a:bodyPr>
          <a:lstStyle/>
          <a:p>
            <a:pPr algn="ctr"/>
            <a:r>
              <a:rPr lang="en-US" sz="4000" b="1" dirty="0" smtClean="0">
                <a:solidFill>
                  <a:srgbClr val="FFFF00"/>
                </a:solidFill>
                <a:latin typeface="Arial" panose="020B0604020202020204" pitchFamily="34" charset="0"/>
                <a:cs typeface="Arial" panose="020B0604020202020204" pitchFamily="34" charset="0"/>
              </a:rPr>
              <a:t>Landslide </a:t>
            </a:r>
            <a:r>
              <a:rPr lang="en-US" sz="4000" b="1" dirty="0">
                <a:solidFill>
                  <a:srgbClr val="FFFF00"/>
                </a:solidFill>
                <a:latin typeface="Arial" panose="020B0604020202020204" pitchFamily="34" charset="0"/>
                <a:cs typeface="Arial" panose="020B0604020202020204" pitchFamily="34" charset="0"/>
              </a:rPr>
              <a:t>Risk </a:t>
            </a:r>
            <a:r>
              <a:rPr lang="en-US" sz="4000" b="1" dirty="0" smtClean="0">
                <a:solidFill>
                  <a:srgbClr val="FFFF00"/>
                </a:solidFill>
                <a:latin typeface="Arial" panose="020B0604020202020204" pitchFamily="34" charset="0"/>
                <a:cs typeface="Arial" panose="020B0604020202020204" pitchFamily="34" charset="0"/>
              </a:rPr>
              <a:t>Assessment</a:t>
            </a:r>
            <a:endParaRPr lang="en-US" sz="2000" dirty="0">
              <a:solidFill>
                <a:srgbClr val="FFFF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2996012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smtClean="0">
                <a:solidFill>
                  <a:schemeClr val="bg1"/>
                </a:solidFill>
                <a:latin typeface="Arial" panose="020B0604020202020204" pitchFamily="34" charset="0"/>
                <a:cs typeface="Arial" panose="020B0604020202020204" pitchFamily="34" charset="0"/>
              </a:rPr>
              <a:t>Mapping Landslides from new DEM</a:t>
            </a:r>
            <a:endParaRPr lang="en-US" dirty="0">
              <a:solidFill>
                <a:schemeClr val="bg1"/>
              </a:solidFill>
              <a:latin typeface="Arial" panose="020B0604020202020204" pitchFamily="34" charset="0"/>
              <a:cs typeface="Arial" panose="020B0604020202020204" pitchFamily="34" charset="0"/>
            </a:endParaRPr>
          </a:p>
        </p:txBody>
      </p:sp>
      <p:sp>
        <p:nvSpPr>
          <p:cNvPr id="6" name="Rectangle 5"/>
          <p:cNvSpPr/>
          <p:nvPr/>
        </p:nvSpPr>
        <p:spPr>
          <a:xfrm>
            <a:off x="311377" y="6523236"/>
            <a:ext cx="8750595" cy="276999"/>
          </a:xfrm>
          <a:prstGeom prst="rect">
            <a:avLst/>
          </a:prstGeom>
        </p:spPr>
        <p:txBody>
          <a:bodyPr wrap="square">
            <a:spAutoFit/>
          </a:bodyPr>
          <a:lstStyle/>
          <a:p>
            <a:r>
              <a:rPr lang="en-US" sz="1200" i="1" dirty="0" smtClean="0">
                <a:solidFill>
                  <a:schemeClr val="accent1">
                    <a:lumMod val="50000"/>
                  </a:schemeClr>
                </a:solidFill>
              </a:rPr>
              <a:t>Best-Available Elevation Sources for </a:t>
            </a:r>
            <a:r>
              <a:rPr lang="en-US" sz="1200" i="1" dirty="0">
                <a:solidFill>
                  <a:schemeClr val="accent1">
                    <a:lumMod val="50000"/>
                  </a:schemeClr>
                </a:solidFill>
              </a:rPr>
              <a:t>West Virginia: </a:t>
            </a:r>
            <a:r>
              <a:rPr lang="en-US" sz="1200" i="1" dirty="0" smtClean="0">
                <a:solidFill>
                  <a:schemeClr val="accent1">
                    <a:lumMod val="50000"/>
                  </a:schemeClr>
                </a:solidFill>
              </a:rPr>
              <a:t> </a:t>
            </a:r>
            <a:r>
              <a:rPr lang="en-US" sz="1200" i="1" dirty="0" smtClean="0">
                <a:solidFill>
                  <a:schemeClr val="accent1">
                    <a:lumMod val="50000"/>
                  </a:schemeClr>
                </a:solidFill>
                <a:hlinkClick r:id="rId2"/>
              </a:rPr>
              <a:t>https</a:t>
            </a:r>
            <a:r>
              <a:rPr lang="en-US" sz="1200" i="1" dirty="0">
                <a:solidFill>
                  <a:schemeClr val="accent1">
                    <a:lumMod val="50000"/>
                  </a:schemeClr>
                </a:solidFill>
                <a:hlinkClick r:id="rId2"/>
              </a:rPr>
              <a:t>://www.mapwv.gov/floodtest/docs/WV_FloodTool_ElevationSource_Metadata.pdf</a:t>
            </a:r>
            <a:endParaRPr lang="en-US" sz="1200" i="1" dirty="0">
              <a:solidFill>
                <a:schemeClr val="accent1">
                  <a:lumMod val="50000"/>
                </a:schemeClr>
              </a:solidFill>
            </a:endParaRPr>
          </a:p>
        </p:txBody>
      </p:sp>
      <p:pic>
        <p:nvPicPr>
          <p:cNvPr id="2" name="Picture 1"/>
          <p:cNvPicPr>
            <a:picLocks noChangeAspect="1"/>
          </p:cNvPicPr>
          <p:nvPr/>
        </p:nvPicPr>
        <p:blipFill>
          <a:blip r:embed="rId3"/>
          <a:stretch>
            <a:fillRect/>
          </a:stretch>
        </p:blipFill>
        <p:spPr>
          <a:xfrm>
            <a:off x="696386" y="1103579"/>
            <a:ext cx="7292581" cy="5233332"/>
          </a:xfrm>
          <a:prstGeom prst="rect">
            <a:avLst/>
          </a:prstGeom>
          <a:ln>
            <a:solidFill>
              <a:schemeClr val="accent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5003525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smtClean="0">
                <a:solidFill>
                  <a:schemeClr val="bg1"/>
                </a:solidFill>
                <a:latin typeface="Arial" panose="020B0604020202020204" pitchFamily="34" charset="0"/>
                <a:cs typeface="Arial" panose="020B0604020202020204" pitchFamily="34" charset="0"/>
              </a:rPr>
              <a:t>Mapping Landslides from new DEM</a:t>
            </a:r>
            <a:endParaRPr lang="en-US" dirty="0">
              <a:solidFill>
                <a:schemeClr val="bg1"/>
              </a:solidFill>
              <a:latin typeface="Arial" panose="020B0604020202020204" pitchFamily="34" charset="0"/>
              <a:cs typeface="Arial" panose="020B0604020202020204" pitchFamily="34" charset="0"/>
            </a:endParaRPr>
          </a:p>
        </p:txBody>
      </p:sp>
      <p:pic>
        <p:nvPicPr>
          <p:cNvPr id="11"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1182" y="1401693"/>
            <a:ext cx="5166346" cy="3152889"/>
          </a:xfrm>
          <a:ln>
            <a:solidFill>
              <a:schemeClr val="tx1"/>
            </a:solidFill>
          </a:ln>
          <a:effectLst>
            <a:outerShdw blurRad="50800" dist="38100" dir="2700000" algn="tl" rotWithShape="0">
              <a:prstClr val="black">
                <a:alpha val="40000"/>
              </a:prstClr>
            </a:outerShdw>
          </a:effectLst>
        </p:spPr>
      </p:pic>
      <p:pic>
        <p:nvPicPr>
          <p:cNvPr id="14" name="Content Placeholder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77779" y="2993268"/>
            <a:ext cx="4984193" cy="3122627"/>
          </a:xfrm>
          <a:prstGeom prst="rect">
            <a:avLst/>
          </a:prstGeom>
          <a:ln>
            <a:solidFill>
              <a:schemeClr val="tx1"/>
            </a:solidFill>
          </a:ln>
          <a:effectLst>
            <a:outerShdw blurRad="50800" dist="38100" dir="2700000" algn="tl" rotWithShape="0">
              <a:prstClr val="black">
                <a:alpha val="40000"/>
              </a:prstClr>
            </a:outerShdw>
          </a:effectLst>
        </p:spPr>
      </p:pic>
      <p:sp>
        <p:nvSpPr>
          <p:cNvPr id="6" name="Rectangle 5"/>
          <p:cNvSpPr/>
          <p:nvPr/>
        </p:nvSpPr>
        <p:spPr>
          <a:xfrm>
            <a:off x="2001875" y="6233340"/>
            <a:ext cx="4825645" cy="400110"/>
          </a:xfrm>
          <a:prstGeom prst="rect">
            <a:avLst/>
          </a:prstGeom>
        </p:spPr>
        <p:txBody>
          <a:bodyPr wrap="square">
            <a:spAutoFit/>
          </a:bodyPr>
          <a:lstStyle/>
          <a:p>
            <a:r>
              <a:rPr lang="en-US" sz="2000" i="1" dirty="0" smtClean="0">
                <a:solidFill>
                  <a:schemeClr val="accent1">
                    <a:lumMod val="50000"/>
                  </a:schemeClr>
                </a:solidFill>
              </a:rPr>
              <a:t>Comparison of Old and New 1 meter DEM</a:t>
            </a:r>
            <a:endParaRPr lang="en-US" sz="2000" i="1" dirty="0">
              <a:solidFill>
                <a:schemeClr val="accent1">
                  <a:lumMod val="50000"/>
                </a:schemeClr>
              </a:solidFill>
            </a:endParaRPr>
          </a:p>
        </p:txBody>
      </p:sp>
      <p:sp>
        <p:nvSpPr>
          <p:cNvPr id="13" name="Title 1"/>
          <p:cNvSpPr>
            <a:spLocks noGrp="1"/>
          </p:cNvSpPr>
          <p:nvPr>
            <p:ph type="title"/>
          </p:nvPr>
        </p:nvSpPr>
        <p:spPr>
          <a:xfrm>
            <a:off x="515983" y="984069"/>
            <a:ext cx="1722120" cy="417624"/>
          </a:xfrm>
        </p:spPr>
        <p:txBody>
          <a:bodyPr>
            <a:normAutofit fontScale="90000"/>
          </a:bodyPr>
          <a:lstStyle/>
          <a:p>
            <a:r>
              <a:rPr lang="en-US" sz="2800" b="1" dirty="0" smtClean="0"/>
              <a:t>Old DEM</a:t>
            </a:r>
            <a:endParaRPr lang="en-US" sz="2800" b="1" dirty="0"/>
          </a:p>
        </p:txBody>
      </p:sp>
      <p:sp>
        <p:nvSpPr>
          <p:cNvPr id="15" name="Title 1"/>
          <p:cNvSpPr txBox="1">
            <a:spLocks/>
          </p:cNvSpPr>
          <p:nvPr/>
        </p:nvSpPr>
        <p:spPr>
          <a:xfrm>
            <a:off x="7095308" y="2575644"/>
            <a:ext cx="1722120" cy="417624"/>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smtClean="0"/>
              <a:t>New DEM</a:t>
            </a:r>
            <a:endParaRPr lang="en-US" sz="2800" b="1" dirty="0"/>
          </a:p>
        </p:txBody>
      </p:sp>
    </p:spTree>
    <p:extLst>
      <p:ext uri="{BB962C8B-B14F-4D97-AF65-F5344CB8AC3E}">
        <p14:creationId xmlns:p14="http://schemas.microsoft.com/office/powerpoint/2010/main" val="346208449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0" y="0"/>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Incident Inventory</a:t>
            </a:r>
          </a:p>
        </p:txBody>
      </p:sp>
      <p:sp>
        <p:nvSpPr>
          <p:cNvPr id="4" name="Content Placeholder 3"/>
          <p:cNvSpPr>
            <a:spLocks noGrp="1"/>
          </p:cNvSpPr>
          <p:nvPr>
            <p:ph idx="1"/>
          </p:nvPr>
        </p:nvSpPr>
        <p:spPr>
          <a:xfrm>
            <a:off x="628650" y="1224733"/>
            <a:ext cx="7886700" cy="4351338"/>
          </a:xfrm>
        </p:spPr>
        <p:txBody>
          <a:bodyPr/>
          <a:lstStyle/>
          <a:p>
            <a:pPr marL="0" indent="0">
              <a:buNone/>
            </a:pPr>
            <a:r>
              <a:rPr lang="en-US" dirty="0" smtClean="0"/>
              <a:t>Landslide mapping from new LiDAR-derived DEM</a:t>
            </a:r>
          </a:p>
          <a:p>
            <a:pPr marL="0" indent="0">
              <a:buNone/>
            </a:pPr>
            <a:endParaRPr lang="en-US" dirty="0" smtClean="0"/>
          </a:p>
          <a:p>
            <a:pPr lvl="1"/>
            <a:r>
              <a:rPr lang="en-US" dirty="0" smtClean="0"/>
              <a:t>Identifying following types of landslides</a:t>
            </a:r>
          </a:p>
          <a:p>
            <a:pPr lvl="2"/>
            <a:r>
              <a:rPr lang="en-US" dirty="0" smtClean="0"/>
              <a:t>Slide</a:t>
            </a:r>
          </a:p>
          <a:p>
            <a:pPr lvl="2"/>
            <a:r>
              <a:rPr lang="en-US" dirty="0" smtClean="0"/>
              <a:t>Fall</a:t>
            </a:r>
          </a:p>
          <a:p>
            <a:pPr lvl="2"/>
            <a:r>
              <a:rPr lang="en-US" dirty="0" smtClean="0"/>
              <a:t>Flow</a:t>
            </a:r>
          </a:p>
          <a:p>
            <a:pPr lvl="2"/>
            <a:r>
              <a:rPr lang="en-US" dirty="0" smtClean="0"/>
              <a:t>Lateral Spread</a:t>
            </a:r>
          </a:p>
          <a:p>
            <a:pPr lvl="2"/>
            <a:r>
              <a:rPr lang="en-US" dirty="0" smtClean="0"/>
              <a:t>Multiple Failures</a:t>
            </a:r>
          </a:p>
          <a:p>
            <a:pPr lvl="2"/>
            <a:r>
              <a:rPr lang="en-US" dirty="0" smtClean="0"/>
              <a:t>Unknown</a:t>
            </a:r>
          </a:p>
          <a:p>
            <a:pPr lvl="2"/>
            <a:endParaRPr lang="en-US" dirty="0" smtClean="0"/>
          </a:p>
          <a:p>
            <a:pPr lvl="2"/>
            <a:endParaRPr lang="en-US" dirty="0" smtClean="0"/>
          </a:p>
          <a:p>
            <a:pPr lvl="1"/>
            <a:endParaRPr lang="en-US" dirty="0"/>
          </a:p>
        </p:txBody>
      </p:sp>
    </p:spTree>
    <p:extLst>
      <p:ext uri="{BB962C8B-B14F-4D97-AF65-F5344CB8AC3E}">
        <p14:creationId xmlns:p14="http://schemas.microsoft.com/office/powerpoint/2010/main" val="3606154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0" y="0"/>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Incident Inventory</a:t>
            </a:r>
          </a:p>
        </p:txBody>
      </p:sp>
      <p:sp>
        <p:nvSpPr>
          <p:cNvPr id="7" name="TextBox 6"/>
          <p:cNvSpPr txBox="1"/>
          <p:nvPr/>
        </p:nvSpPr>
        <p:spPr>
          <a:xfrm>
            <a:off x="308165" y="6399164"/>
            <a:ext cx="8736676" cy="369332"/>
          </a:xfrm>
          <a:prstGeom prst="rect">
            <a:avLst/>
          </a:prstGeom>
          <a:noFill/>
        </p:spPr>
        <p:txBody>
          <a:bodyPr wrap="square" rtlCol="0">
            <a:spAutoFit/>
          </a:bodyPr>
          <a:lstStyle/>
          <a:p>
            <a:r>
              <a:rPr lang="en-US" dirty="0" smtClean="0"/>
              <a:t>Images </a:t>
            </a:r>
            <a:r>
              <a:rPr lang="en-US" dirty="0"/>
              <a:t>from </a:t>
            </a:r>
            <a:r>
              <a:rPr lang="en-US" dirty="0">
                <a:hlinkClick r:id="rId2"/>
              </a:rPr>
              <a:t>https://pubs.usgs.gov/fs/2004/3072/fs-2004-3072.html</a:t>
            </a:r>
            <a:endParaRPr lang="en-US" dirty="0"/>
          </a:p>
        </p:txBody>
      </p:sp>
      <p:sp>
        <p:nvSpPr>
          <p:cNvPr id="8" name="TextBox 7"/>
          <p:cNvSpPr txBox="1"/>
          <p:nvPr/>
        </p:nvSpPr>
        <p:spPr>
          <a:xfrm>
            <a:off x="203662" y="6176963"/>
            <a:ext cx="8030095" cy="369332"/>
          </a:xfrm>
          <a:prstGeom prst="rect">
            <a:avLst/>
          </a:prstGeom>
          <a:noFill/>
        </p:spPr>
        <p:txBody>
          <a:bodyPr wrap="square" rtlCol="0">
            <a:spAutoFit/>
          </a:bodyPr>
          <a:lstStyle/>
          <a:p>
            <a:r>
              <a:rPr lang="en-US" dirty="0" smtClean="0"/>
              <a:t>*Description </a:t>
            </a:r>
            <a:r>
              <a:rPr lang="en-US" dirty="0"/>
              <a:t>from </a:t>
            </a:r>
            <a:r>
              <a:rPr lang="en-US" dirty="0">
                <a:hlinkClick r:id="rId2"/>
              </a:rPr>
              <a:t>https://pubs.usgs.gov/fs/2004/3072/fs-2004-3072.html</a:t>
            </a:r>
            <a:endParaRPr lang="en-US" dirty="0"/>
          </a:p>
        </p:txBody>
      </p:sp>
      <p:pic>
        <p:nvPicPr>
          <p:cNvPr id="9" name="Content Placeholder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63734" y="3412124"/>
            <a:ext cx="4362201" cy="2651534"/>
          </a:xfrm>
          <a:prstGeom prst="rect">
            <a:avLst/>
          </a:prstGeom>
          <a:ln>
            <a:solidFill>
              <a:schemeClr val="tx1"/>
            </a:solidFill>
          </a:ln>
          <a:effectLst>
            <a:outerShdw blurRad="50800" dist="38100" dir="2700000" algn="tl" rotWithShape="0">
              <a:prstClr val="black">
                <a:alpha val="40000"/>
              </a:prstClr>
            </a:outerShdw>
          </a:effectLst>
        </p:spPr>
      </p:pic>
      <p:sp>
        <p:nvSpPr>
          <p:cNvPr id="10" name="TextBox 9"/>
          <p:cNvSpPr txBox="1"/>
          <p:nvPr/>
        </p:nvSpPr>
        <p:spPr>
          <a:xfrm>
            <a:off x="6718415" y="5738381"/>
            <a:ext cx="1796935" cy="292388"/>
          </a:xfrm>
          <a:prstGeom prst="rect">
            <a:avLst/>
          </a:prstGeom>
          <a:noFill/>
        </p:spPr>
        <p:txBody>
          <a:bodyPr wrap="square" rtlCol="0">
            <a:spAutoFit/>
          </a:bodyPr>
          <a:lstStyle/>
          <a:p>
            <a:r>
              <a:rPr lang="en-US" sz="1300" b="1" dirty="0" smtClean="0"/>
              <a:t>Mineral County, WV</a:t>
            </a:r>
            <a:endParaRPr lang="en-US" sz="1300" b="1" dirty="0"/>
          </a:p>
        </p:txBody>
      </p:sp>
      <p:pic>
        <p:nvPicPr>
          <p:cNvPr id="6" name="Content Placeholder 5"/>
          <p:cNvPicPr>
            <a:picLocks noChangeAspect="1"/>
          </p:cNvPicPr>
          <p:nvPr/>
        </p:nvPicPr>
        <p:blipFill rotWithShape="1">
          <a:blip r:embed="rId4">
            <a:extLst>
              <a:ext uri="{28A0092B-C50C-407E-A947-70E740481C1C}">
                <a14:useLocalDpi xmlns:a14="http://schemas.microsoft.com/office/drawing/2010/main" val="0"/>
              </a:ext>
            </a:extLst>
          </a:blip>
          <a:srcRect l="-1" r="-386" b="69734"/>
          <a:stretch/>
        </p:blipFill>
        <p:spPr>
          <a:xfrm>
            <a:off x="817367" y="2976907"/>
            <a:ext cx="3226940" cy="1177082"/>
          </a:xfrm>
          <a:prstGeom prst="rect">
            <a:avLst/>
          </a:prstGeom>
          <a:ln>
            <a:solidFill>
              <a:schemeClr val="tx1"/>
            </a:solidFill>
          </a:ln>
          <a:effectLst>
            <a:outerShdw blurRad="50800" dist="38100" dir="2700000" algn="tl" rotWithShape="0">
              <a:prstClr val="black">
                <a:alpha val="40000"/>
              </a:prstClr>
            </a:outerShdw>
          </a:effectLst>
        </p:spPr>
      </p:pic>
      <p:sp>
        <p:nvSpPr>
          <p:cNvPr id="4" name="Content Placeholder 3"/>
          <p:cNvSpPr>
            <a:spLocks noGrp="1"/>
          </p:cNvSpPr>
          <p:nvPr>
            <p:ph idx="1"/>
          </p:nvPr>
        </p:nvSpPr>
        <p:spPr>
          <a:xfrm>
            <a:off x="628650" y="1166949"/>
            <a:ext cx="7886700" cy="5010014"/>
          </a:xfrm>
        </p:spPr>
        <p:txBody>
          <a:bodyPr/>
          <a:lstStyle/>
          <a:p>
            <a:r>
              <a:rPr lang="en-US" b="1" dirty="0"/>
              <a:t>Slide</a:t>
            </a:r>
            <a:r>
              <a:rPr lang="en-US" dirty="0"/>
              <a:t> (includes rotational and translational movement)*: mass movements, where there is a distinct zone of weakness that separates the slide material from more stable underlying material</a:t>
            </a:r>
          </a:p>
          <a:p>
            <a:endParaRPr lang="en-US" dirty="0"/>
          </a:p>
        </p:txBody>
      </p:sp>
    </p:spTree>
    <p:extLst>
      <p:ext uri="{BB962C8B-B14F-4D97-AF65-F5344CB8AC3E}">
        <p14:creationId xmlns:p14="http://schemas.microsoft.com/office/powerpoint/2010/main" val="67888112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0" y="0"/>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Incident Inventory</a:t>
            </a:r>
          </a:p>
        </p:txBody>
      </p:sp>
      <p:sp>
        <p:nvSpPr>
          <p:cNvPr id="7" name="TextBox 6"/>
          <p:cNvSpPr txBox="1"/>
          <p:nvPr/>
        </p:nvSpPr>
        <p:spPr>
          <a:xfrm>
            <a:off x="330979" y="6429513"/>
            <a:ext cx="8736676" cy="369332"/>
          </a:xfrm>
          <a:prstGeom prst="rect">
            <a:avLst/>
          </a:prstGeom>
          <a:noFill/>
        </p:spPr>
        <p:txBody>
          <a:bodyPr wrap="square" rtlCol="0">
            <a:spAutoFit/>
          </a:bodyPr>
          <a:lstStyle/>
          <a:p>
            <a:r>
              <a:rPr lang="en-US" dirty="0" smtClean="0"/>
              <a:t>Images </a:t>
            </a:r>
            <a:r>
              <a:rPr lang="en-US" dirty="0"/>
              <a:t>from </a:t>
            </a:r>
            <a:r>
              <a:rPr lang="en-US" dirty="0">
                <a:hlinkClick r:id="rId2"/>
              </a:rPr>
              <a:t>https://pubs.usgs.gov/fs/2004/3072/fs-2004-3072.html</a:t>
            </a:r>
            <a:endParaRPr lang="en-US" dirty="0"/>
          </a:p>
        </p:txBody>
      </p:sp>
      <p:sp>
        <p:nvSpPr>
          <p:cNvPr id="8" name="TextBox 7"/>
          <p:cNvSpPr txBox="1"/>
          <p:nvPr/>
        </p:nvSpPr>
        <p:spPr>
          <a:xfrm>
            <a:off x="203662" y="6176963"/>
            <a:ext cx="8030095" cy="369332"/>
          </a:xfrm>
          <a:prstGeom prst="rect">
            <a:avLst/>
          </a:prstGeom>
          <a:noFill/>
        </p:spPr>
        <p:txBody>
          <a:bodyPr wrap="square" rtlCol="0">
            <a:spAutoFit/>
          </a:bodyPr>
          <a:lstStyle/>
          <a:p>
            <a:r>
              <a:rPr lang="en-US" dirty="0" smtClean="0"/>
              <a:t>*Description </a:t>
            </a:r>
            <a:r>
              <a:rPr lang="en-US" dirty="0"/>
              <a:t>from </a:t>
            </a:r>
            <a:r>
              <a:rPr lang="en-US" dirty="0">
                <a:hlinkClick r:id="rId2"/>
              </a:rPr>
              <a:t>https://pubs.usgs.gov/fs/2004/3072/fs-2004-3072.html</a:t>
            </a:r>
            <a:endParaRPr lang="en-US" dirty="0"/>
          </a:p>
        </p:txBody>
      </p:sp>
      <p:pic>
        <p:nvPicPr>
          <p:cNvPr id="11" name="Content Placeholder 3"/>
          <p:cNvPicPr>
            <a:picLocks noChangeAspect="1"/>
          </p:cNvPicPr>
          <p:nvPr/>
        </p:nvPicPr>
        <p:blipFill rotWithShape="1">
          <a:blip r:embed="rId3">
            <a:extLst>
              <a:ext uri="{28A0092B-C50C-407E-A947-70E740481C1C}">
                <a14:useLocalDpi xmlns:a14="http://schemas.microsoft.com/office/drawing/2010/main" val="0"/>
              </a:ext>
            </a:extLst>
          </a:blip>
          <a:srcRect t="7897"/>
          <a:stretch/>
        </p:blipFill>
        <p:spPr>
          <a:xfrm>
            <a:off x="3164153" y="2978331"/>
            <a:ext cx="5776185" cy="3198632"/>
          </a:xfrm>
          <a:prstGeom prst="rect">
            <a:avLst/>
          </a:prstGeom>
          <a:ln>
            <a:solidFill>
              <a:schemeClr val="tx1"/>
            </a:solidFill>
          </a:ln>
          <a:effectLst>
            <a:outerShdw blurRad="50800" dist="38100" dir="2700000" algn="tl" rotWithShape="0">
              <a:prstClr val="black">
                <a:alpha val="40000"/>
              </a:prstClr>
            </a:outerShdw>
          </a:effectLst>
        </p:spPr>
      </p:pic>
      <p:sp>
        <p:nvSpPr>
          <p:cNvPr id="12" name="TextBox 11"/>
          <p:cNvSpPr txBox="1"/>
          <p:nvPr/>
        </p:nvSpPr>
        <p:spPr>
          <a:xfrm>
            <a:off x="7143403" y="5884575"/>
            <a:ext cx="1796935" cy="292388"/>
          </a:xfrm>
          <a:prstGeom prst="rect">
            <a:avLst/>
          </a:prstGeom>
          <a:noFill/>
        </p:spPr>
        <p:txBody>
          <a:bodyPr wrap="square" rtlCol="0">
            <a:spAutoFit/>
          </a:bodyPr>
          <a:lstStyle/>
          <a:p>
            <a:r>
              <a:rPr lang="en-US" sz="1300" b="1" dirty="0" smtClean="0"/>
              <a:t>Pendleton County, WV</a:t>
            </a:r>
            <a:endParaRPr lang="en-US" sz="1300" b="1" dirty="0"/>
          </a:p>
        </p:txBody>
      </p:sp>
      <p:pic>
        <p:nvPicPr>
          <p:cNvPr id="14" name="Picture 13"/>
          <p:cNvPicPr>
            <a:picLocks noChangeAspect="1"/>
          </p:cNvPicPr>
          <p:nvPr/>
        </p:nvPicPr>
        <p:blipFill rotWithShape="1">
          <a:blip r:embed="rId4">
            <a:extLst>
              <a:ext uri="{28A0092B-C50C-407E-A947-70E740481C1C}">
                <a14:useLocalDpi xmlns:a14="http://schemas.microsoft.com/office/drawing/2010/main" val="0"/>
              </a:ext>
            </a:extLst>
          </a:blip>
          <a:srcRect l="29403" t="57043" r="32534" b="15578"/>
          <a:stretch/>
        </p:blipFill>
        <p:spPr>
          <a:xfrm>
            <a:off x="1922244" y="3885529"/>
            <a:ext cx="2419005" cy="2105242"/>
          </a:xfrm>
          <a:prstGeom prst="rect">
            <a:avLst/>
          </a:prstGeom>
          <a:effectLst>
            <a:outerShdw blurRad="50800" dist="38100" dir="2700000" algn="tl" rotWithShape="0">
              <a:prstClr val="black">
                <a:alpha val="40000"/>
              </a:prstClr>
            </a:outerShdw>
          </a:effectLst>
        </p:spPr>
      </p:pic>
      <p:pic>
        <p:nvPicPr>
          <p:cNvPr id="13" name="Picture 12"/>
          <p:cNvPicPr>
            <a:picLocks noChangeAspect="1"/>
          </p:cNvPicPr>
          <p:nvPr/>
        </p:nvPicPr>
        <p:blipFill rotWithShape="1">
          <a:blip r:embed="rId4">
            <a:extLst>
              <a:ext uri="{28A0092B-C50C-407E-A947-70E740481C1C}">
                <a14:useLocalDpi xmlns:a14="http://schemas.microsoft.com/office/drawing/2010/main" val="0"/>
              </a:ext>
            </a:extLst>
          </a:blip>
          <a:srcRect l="64121" t="31769" b="42826"/>
          <a:stretch/>
        </p:blipFill>
        <p:spPr>
          <a:xfrm>
            <a:off x="330979" y="2892908"/>
            <a:ext cx="2255175" cy="1931937"/>
          </a:xfrm>
          <a:prstGeom prst="rect">
            <a:avLst/>
          </a:prstGeom>
          <a:effectLst>
            <a:outerShdw blurRad="50800" dist="38100" dir="2700000" algn="tl" rotWithShape="0">
              <a:prstClr val="black">
                <a:alpha val="40000"/>
              </a:prstClr>
            </a:outerShdw>
          </a:effectLst>
        </p:spPr>
      </p:pic>
      <p:sp>
        <p:nvSpPr>
          <p:cNvPr id="4" name="Content Placeholder 3"/>
          <p:cNvSpPr>
            <a:spLocks noGrp="1"/>
          </p:cNvSpPr>
          <p:nvPr>
            <p:ph idx="1"/>
          </p:nvPr>
        </p:nvSpPr>
        <p:spPr>
          <a:xfrm>
            <a:off x="628650" y="1166949"/>
            <a:ext cx="7886700" cy="5010014"/>
          </a:xfrm>
        </p:spPr>
        <p:txBody>
          <a:bodyPr/>
          <a:lstStyle/>
          <a:p>
            <a:r>
              <a:rPr lang="en-US" b="1" dirty="0"/>
              <a:t>Debris Flow</a:t>
            </a:r>
            <a:r>
              <a:rPr lang="en-US" dirty="0"/>
              <a:t>*: </a:t>
            </a:r>
            <a:r>
              <a:rPr lang="en-US" sz="2000" dirty="0"/>
              <a:t>A form of rapid mass movement in which a combination of loose soil, rock, organic matter, air, and water mobilize as a slurry that flows downslope; they are often associated with steep gullies, and debris-flow deposits are usually indicated by the presence of debris fans at the mouths of gullies</a:t>
            </a:r>
          </a:p>
          <a:p>
            <a:endParaRPr lang="en-US" dirty="0"/>
          </a:p>
        </p:txBody>
      </p:sp>
    </p:spTree>
    <p:extLst>
      <p:ext uri="{BB962C8B-B14F-4D97-AF65-F5344CB8AC3E}">
        <p14:creationId xmlns:p14="http://schemas.microsoft.com/office/powerpoint/2010/main" val="180982527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0" y="0"/>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Incident Inventory</a:t>
            </a:r>
          </a:p>
        </p:txBody>
      </p:sp>
      <p:sp>
        <p:nvSpPr>
          <p:cNvPr id="7" name="TextBox 6"/>
          <p:cNvSpPr txBox="1"/>
          <p:nvPr/>
        </p:nvSpPr>
        <p:spPr>
          <a:xfrm>
            <a:off x="326066" y="6443345"/>
            <a:ext cx="8736676" cy="369332"/>
          </a:xfrm>
          <a:prstGeom prst="rect">
            <a:avLst/>
          </a:prstGeom>
          <a:noFill/>
        </p:spPr>
        <p:txBody>
          <a:bodyPr wrap="square" rtlCol="0">
            <a:spAutoFit/>
          </a:bodyPr>
          <a:lstStyle/>
          <a:p>
            <a:r>
              <a:rPr lang="en-US" dirty="0" smtClean="0"/>
              <a:t>Images </a:t>
            </a:r>
            <a:r>
              <a:rPr lang="en-US" dirty="0"/>
              <a:t>from </a:t>
            </a:r>
            <a:r>
              <a:rPr lang="en-US" dirty="0">
                <a:hlinkClick r:id="rId2"/>
              </a:rPr>
              <a:t>https://pubs.usgs.gov/fs/2004/3072/fs-2004-3072.html</a:t>
            </a:r>
            <a:endParaRPr lang="en-US" dirty="0"/>
          </a:p>
        </p:txBody>
      </p:sp>
      <p:sp>
        <p:nvSpPr>
          <p:cNvPr id="8" name="TextBox 7"/>
          <p:cNvSpPr txBox="1"/>
          <p:nvPr/>
        </p:nvSpPr>
        <p:spPr>
          <a:xfrm>
            <a:off x="203662" y="6176963"/>
            <a:ext cx="8030095" cy="369332"/>
          </a:xfrm>
          <a:prstGeom prst="rect">
            <a:avLst/>
          </a:prstGeom>
          <a:noFill/>
        </p:spPr>
        <p:txBody>
          <a:bodyPr wrap="square" rtlCol="0">
            <a:spAutoFit/>
          </a:bodyPr>
          <a:lstStyle/>
          <a:p>
            <a:r>
              <a:rPr lang="en-US" dirty="0" smtClean="0"/>
              <a:t>*Description </a:t>
            </a:r>
            <a:r>
              <a:rPr lang="en-US" dirty="0"/>
              <a:t>from </a:t>
            </a:r>
            <a:r>
              <a:rPr lang="en-US" dirty="0">
                <a:hlinkClick r:id="rId2"/>
              </a:rPr>
              <a:t>https://pubs.usgs.gov/fs/2004/3072/fs-2004-3072.html</a:t>
            </a:r>
            <a:endParaRPr lang="en-US" dirty="0"/>
          </a:p>
        </p:txBody>
      </p:sp>
      <p:pic>
        <p:nvPicPr>
          <p:cNvPr id="15" name="Content Placeholder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48297" y="3335384"/>
            <a:ext cx="5633115" cy="2836220"/>
          </a:xfrm>
          <a:prstGeom prst="rect">
            <a:avLst/>
          </a:prstGeom>
          <a:ln>
            <a:solidFill>
              <a:schemeClr val="tx1"/>
            </a:solidFill>
          </a:ln>
          <a:effectLst>
            <a:outerShdw blurRad="50800" dist="38100" dir="2700000" algn="tl" rotWithShape="0">
              <a:prstClr val="black">
                <a:alpha val="40000"/>
              </a:prstClr>
            </a:outerShdw>
          </a:effectLst>
        </p:spPr>
      </p:pic>
      <p:pic>
        <p:nvPicPr>
          <p:cNvPr id="10" name="Picture 9"/>
          <p:cNvPicPr>
            <a:picLocks noChangeAspect="1"/>
          </p:cNvPicPr>
          <p:nvPr/>
        </p:nvPicPr>
        <p:blipFill rotWithShape="1">
          <a:blip r:embed="rId4">
            <a:extLst>
              <a:ext uri="{28A0092B-C50C-407E-A947-70E740481C1C}">
                <a14:useLocalDpi xmlns:a14="http://schemas.microsoft.com/office/drawing/2010/main" val="0"/>
              </a:ext>
            </a:extLst>
          </a:blip>
          <a:srcRect l="28129" t="83632" r="30465"/>
          <a:stretch/>
        </p:blipFill>
        <p:spPr>
          <a:xfrm>
            <a:off x="326066" y="2978331"/>
            <a:ext cx="3137406" cy="1500448"/>
          </a:xfrm>
          <a:prstGeom prst="rect">
            <a:avLst/>
          </a:prstGeom>
          <a:ln>
            <a:solidFill>
              <a:schemeClr val="tx1"/>
            </a:solidFill>
          </a:ln>
          <a:effectLst>
            <a:outerShdw blurRad="50800" dist="38100" dir="2700000" algn="tl" rotWithShape="0">
              <a:prstClr val="black">
                <a:alpha val="40000"/>
              </a:prstClr>
            </a:outerShdw>
          </a:effectLst>
        </p:spPr>
      </p:pic>
      <p:sp>
        <p:nvSpPr>
          <p:cNvPr id="16" name="TextBox 15"/>
          <p:cNvSpPr txBox="1"/>
          <p:nvPr/>
        </p:nvSpPr>
        <p:spPr>
          <a:xfrm>
            <a:off x="7084477" y="5824191"/>
            <a:ext cx="1796935" cy="292388"/>
          </a:xfrm>
          <a:prstGeom prst="rect">
            <a:avLst/>
          </a:prstGeom>
          <a:noFill/>
        </p:spPr>
        <p:txBody>
          <a:bodyPr wrap="square" rtlCol="0">
            <a:spAutoFit/>
          </a:bodyPr>
          <a:lstStyle/>
          <a:p>
            <a:r>
              <a:rPr lang="en-US" sz="1300" b="1" dirty="0" smtClean="0"/>
              <a:t>Greenbrier County, WV</a:t>
            </a:r>
            <a:endParaRPr lang="en-US" sz="1300" b="1" dirty="0"/>
          </a:p>
        </p:txBody>
      </p:sp>
      <p:sp>
        <p:nvSpPr>
          <p:cNvPr id="4" name="Content Placeholder 3"/>
          <p:cNvSpPr>
            <a:spLocks noGrp="1"/>
          </p:cNvSpPr>
          <p:nvPr>
            <p:ph idx="1"/>
          </p:nvPr>
        </p:nvSpPr>
        <p:spPr>
          <a:xfrm>
            <a:off x="628650" y="1001486"/>
            <a:ext cx="7886700" cy="5175477"/>
          </a:xfrm>
        </p:spPr>
        <p:txBody>
          <a:bodyPr/>
          <a:lstStyle/>
          <a:p>
            <a:r>
              <a:rPr lang="en-US" b="1" dirty="0"/>
              <a:t>Lateral Spread</a:t>
            </a:r>
            <a:r>
              <a:rPr lang="en-US" dirty="0"/>
              <a:t>*: </a:t>
            </a:r>
            <a:r>
              <a:rPr lang="en-US" sz="2400" dirty="0"/>
              <a:t>When coherent material, either bedrock or soil, rests on materials that liquefy, the upper units may undergo fracturing and extension and may then subside, translate, rotate, disintegrate, or liquefy and flow; usually occur on very gentle slopes or flat terrain</a:t>
            </a:r>
          </a:p>
          <a:p>
            <a:endParaRPr lang="en-US" dirty="0"/>
          </a:p>
        </p:txBody>
      </p:sp>
    </p:spTree>
    <p:extLst>
      <p:ext uri="{BB962C8B-B14F-4D97-AF65-F5344CB8AC3E}">
        <p14:creationId xmlns:p14="http://schemas.microsoft.com/office/powerpoint/2010/main" val="267429496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0" y="0"/>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Incident Inventory</a:t>
            </a:r>
          </a:p>
        </p:txBody>
      </p:sp>
      <p:sp>
        <p:nvSpPr>
          <p:cNvPr id="4" name="Content Placeholder 3"/>
          <p:cNvSpPr>
            <a:spLocks noGrp="1"/>
          </p:cNvSpPr>
          <p:nvPr>
            <p:ph idx="1"/>
          </p:nvPr>
        </p:nvSpPr>
        <p:spPr>
          <a:xfrm>
            <a:off x="628650" y="1158240"/>
            <a:ext cx="7886700" cy="5018723"/>
          </a:xfrm>
        </p:spPr>
        <p:txBody>
          <a:bodyPr>
            <a:normAutofit/>
          </a:bodyPr>
          <a:lstStyle/>
          <a:p>
            <a:r>
              <a:rPr lang="en-US" b="1" dirty="0" smtClean="0"/>
              <a:t>Multiple </a:t>
            </a:r>
            <a:r>
              <a:rPr lang="en-US" b="1" dirty="0"/>
              <a:t>Failures: </a:t>
            </a:r>
            <a:r>
              <a:rPr lang="en-US" dirty="0"/>
              <a:t>This classification is used when multiple (&gt;4) failures, usually small debris flows, occur in a restricted area</a:t>
            </a:r>
          </a:p>
          <a:p>
            <a:endParaRPr lang="en-US" dirty="0"/>
          </a:p>
        </p:txBody>
      </p:sp>
      <p:sp>
        <p:nvSpPr>
          <p:cNvPr id="7" name="TextBox 6"/>
          <p:cNvSpPr txBox="1"/>
          <p:nvPr/>
        </p:nvSpPr>
        <p:spPr>
          <a:xfrm>
            <a:off x="308165" y="6420805"/>
            <a:ext cx="8736676" cy="369332"/>
          </a:xfrm>
          <a:prstGeom prst="rect">
            <a:avLst/>
          </a:prstGeom>
          <a:noFill/>
        </p:spPr>
        <p:txBody>
          <a:bodyPr wrap="square" rtlCol="0">
            <a:spAutoFit/>
          </a:bodyPr>
          <a:lstStyle/>
          <a:p>
            <a:r>
              <a:rPr lang="en-US" dirty="0" smtClean="0"/>
              <a:t>Images </a:t>
            </a:r>
            <a:r>
              <a:rPr lang="en-US" dirty="0"/>
              <a:t>from </a:t>
            </a:r>
            <a:r>
              <a:rPr lang="en-US" dirty="0">
                <a:hlinkClick r:id="rId2"/>
              </a:rPr>
              <a:t>https://pubs.usgs.gov/fs/2004/3072/fs-2004-3072.html</a:t>
            </a:r>
            <a:endParaRPr lang="en-US" dirty="0"/>
          </a:p>
        </p:txBody>
      </p:sp>
      <p:sp>
        <p:nvSpPr>
          <p:cNvPr id="8" name="TextBox 7"/>
          <p:cNvSpPr txBox="1"/>
          <p:nvPr/>
        </p:nvSpPr>
        <p:spPr>
          <a:xfrm>
            <a:off x="203662" y="6176963"/>
            <a:ext cx="8030095" cy="369332"/>
          </a:xfrm>
          <a:prstGeom prst="rect">
            <a:avLst/>
          </a:prstGeom>
          <a:noFill/>
        </p:spPr>
        <p:txBody>
          <a:bodyPr wrap="square" rtlCol="0">
            <a:spAutoFit/>
          </a:bodyPr>
          <a:lstStyle/>
          <a:p>
            <a:r>
              <a:rPr lang="en-US" dirty="0" smtClean="0"/>
              <a:t>*Description </a:t>
            </a:r>
            <a:r>
              <a:rPr lang="en-US" dirty="0"/>
              <a:t>from </a:t>
            </a:r>
            <a:r>
              <a:rPr lang="en-US" dirty="0">
                <a:hlinkClick r:id="rId2"/>
              </a:rPr>
              <a:t>https://pubs.usgs.gov/fs/2004/3072/fs-2004-3072.html</a:t>
            </a:r>
            <a:endParaRPr lang="en-US" dirty="0"/>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05342" y="2364474"/>
            <a:ext cx="5832189" cy="3568647"/>
          </a:xfrm>
          <a:prstGeom prst="rect">
            <a:avLst/>
          </a:prstGeom>
          <a:ln>
            <a:solidFill>
              <a:schemeClr val="tx1"/>
            </a:solidFill>
          </a:ln>
          <a:effectLst>
            <a:outerShdw blurRad="50800" dist="38100" dir="2700000" algn="tl" rotWithShape="0">
              <a:prstClr val="black">
                <a:alpha val="40000"/>
              </a:prstClr>
            </a:outerShdw>
          </a:effectLst>
        </p:spPr>
      </p:pic>
      <p:sp>
        <p:nvSpPr>
          <p:cNvPr id="10" name="TextBox 9"/>
          <p:cNvSpPr txBox="1"/>
          <p:nvPr/>
        </p:nvSpPr>
        <p:spPr>
          <a:xfrm>
            <a:off x="6566264" y="5616460"/>
            <a:ext cx="1871268" cy="292388"/>
          </a:xfrm>
          <a:prstGeom prst="rect">
            <a:avLst/>
          </a:prstGeom>
          <a:noFill/>
        </p:spPr>
        <p:txBody>
          <a:bodyPr wrap="square" rtlCol="0">
            <a:spAutoFit/>
          </a:bodyPr>
          <a:lstStyle/>
          <a:p>
            <a:r>
              <a:rPr lang="en-US" sz="1300" b="1" dirty="0" smtClean="0"/>
              <a:t>Pendleton County, WV</a:t>
            </a:r>
            <a:endParaRPr lang="en-US" sz="1300" b="1" dirty="0"/>
          </a:p>
        </p:txBody>
      </p:sp>
    </p:spTree>
    <p:extLst>
      <p:ext uri="{BB962C8B-B14F-4D97-AF65-F5344CB8AC3E}">
        <p14:creationId xmlns:p14="http://schemas.microsoft.com/office/powerpoint/2010/main" val="120961130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0" y="0"/>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Incident Inventory</a:t>
            </a:r>
          </a:p>
        </p:txBody>
      </p:sp>
      <p:pic>
        <p:nvPicPr>
          <p:cNvPr id="6" name="Picture 5"/>
          <p:cNvPicPr>
            <a:picLocks noChangeAspect="1"/>
          </p:cNvPicPr>
          <p:nvPr/>
        </p:nvPicPr>
        <p:blipFill rotWithShape="1">
          <a:blip r:embed="rId2">
            <a:extLst>
              <a:ext uri="{28A0092B-C50C-407E-A947-70E740481C1C}">
                <a14:useLocalDpi xmlns:a14="http://schemas.microsoft.com/office/drawing/2010/main" val="0"/>
              </a:ext>
            </a:extLst>
          </a:blip>
          <a:srcRect t="29794" r="34924" b="42826"/>
          <a:stretch/>
        </p:blipFill>
        <p:spPr>
          <a:xfrm>
            <a:off x="6135330" y="1966845"/>
            <a:ext cx="2224899" cy="1132527"/>
          </a:xfrm>
          <a:prstGeom prst="rect">
            <a:avLst/>
          </a:prstGeom>
          <a:ln>
            <a:solidFill>
              <a:schemeClr val="tx1"/>
            </a:solidFill>
          </a:ln>
          <a:effectLst>
            <a:outerShdw blurRad="50800" dist="38100" dir="2700000" algn="tl" rotWithShape="0">
              <a:prstClr val="black">
                <a:alpha val="40000"/>
              </a:prstClr>
            </a:outerShdw>
          </a:effectLst>
        </p:spPr>
      </p:pic>
      <p:sp>
        <p:nvSpPr>
          <p:cNvPr id="7" name="TextBox 6"/>
          <p:cNvSpPr txBox="1"/>
          <p:nvPr/>
        </p:nvSpPr>
        <p:spPr>
          <a:xfrm>
            <a:off x="325582" y="6408672"/>
            <a:ext cx="8736676" cy="369332"/>
          </a:xfrm>
          <a:prstGeom prst="rect">
            <a:avLst/>
          </a:prstGeom>
          <a:noFill/>
        </p:spPr>
        <p:txBody>
          <a:bodyPr wrap="square" rtlCol="0">
            <a:spAutoFit/>
          </a:bodyPr>
          <a:lstStyle/>
          <a:p>
            <a:r>
              <a:rPr lang="en-US" dirty="0" smtClean="0"/>
              <a:t>Images </a:t>
            </a:r>
            <a:r>
              <a:rPr lang="en-US" dirty="0"/>
              <a:t>from </a:t>
            </a:r>
            <a:r>
              <a:rPr lang="en-US" dirty="0">
                <a:hlinkClick r:id="rId3"/>
              </a:rPr>
              <a:t>https://pubs.usgs.gov/fs/2004/3072/fs-2004-3072.html</a:t>
            </a:r>
            <a:endParaRPr lang="en-US" dirty="0"/>
          </a:p>
        </p:txBody>
      </p:sp>
      <p:sp>
        <p:nvSpPr>
          <p:cNvPr id="8" name="TextBox 7"/>
          <p:cNvSpPr txBox="1"/>
          <p:nvPr/>
        </p:nvSpPr>
        <p:spPr>
          <a:xfrm>
            <a:off x="203662" y="6176963"/>
            <a:ext cx="8030095" cy="369332"/>
          </a:xfrm>
          <a:prstGeom prst="rect">
            <a:avLst/>
          </a:prstGeom>
          <a:noFill/>
        </p:spPr>
        <p:txBody>
          <a:bodyPr wrap="square" rtlCol="0">
            <a:spAutoFit/>
          </a:bodyPr>
          <a:lstStyle/>
          <a:p>
            <a:r>
              <a:rPr lang="en-US" dirty="0" smtClean="0"/>
              <a:t>*Description </a:t>
            </a:r>
            <a:r>
              <a:rPr lang="en-US" dirty="0"/>
              <a:t>from </a:t>
            </a:r>
            <a:r>
              <a:rPr lang="en-US" dirty="0">
                <a:hlinkClick r:id="rId3"/>
              </a:rPr>
              <a:t>https://pubs.usgs.gov/fs/2004/3072/fs-2004-3072.html</a:t>
            </a:r>
            <a:endParaRPr lang="en-US" dirty="0"/>
          </a:p>
        </p:txBody>
      </p:sp>
      <p:pic>
        <p:nvPicPr>
          <p:cNvPr id="9" name="Content Placeholder 3"/>
          <p:cNvPicPr>
            <a:picLocks noChangeAspect="1"/>
          </p:cNvPicPr>
          <p:nvPr/>
        </p:nvPicPr>
        <p:blipFill rotWithShape="1">
          <a:blip r:embed="rId4">
            <a:extLst>
              <a:ext uri="{28A0092B-C50C-407E-A947-70E740481C1C}">
                <a14:useLocalDpi xmlns:a14="http://schemas.microsoft.com/office/drawing/2010/main" val="0"/>
              </a:ext>
            </a:extLst>
          </a:blip>
          <a:srcRect r="8764"/>
          <a:stretch/>
        </p:blipFill>
        <p:spPr>
          <a:xfrm>
            <a:off x="4149834" y="3175264"/>
            <a:ext cx="4389552" cy="3048741"/>
          </a:xfrm>
          <a:prstGeom prst="rect">
            <a:avLst/>
          </a:prstGeom>
          <a:ln>
            <a:solidFill>
              <a:schemeClr val="tx1"/>
            </a:solidFill>
          </a:ln>
          <a:effectLst>
            <a:outerShdw blurRad="50800" dist="38100" dir="2700000" algn="tl" rotWithShape="0">
              <a:prstClr val="black">
                <a:alpha val="40000"/>
              </a:prstClr>
            </a:outerShdw>
          </a:effectLst>
        </p:spPr>
      </p:pic>
      <p:sp>
        <p:nvSpPr>
          <p:cNvPr id="2" name="TextBox 1"/>
          <p:cNvSpPr txBox="1"/>
          <p:nvPr/>
        </p:nvSpPr>
        <p:spPr>
          <a:xfrm>
            <a:off x="522514" y="3175265"/>
            <a:ext cx="3627320" cy="2523768"/>
          </a:xfrm>
          <a:prstGeom prst="rect">
            <a:avLst/>
          </a:prstGeom>
          <a:noFill/>
        </p:spPr>
        <p:txBody>
          <a:bodyPr wrap="square" rtlCol="0">
            <a:spAutoFit/>
          </a:bodyPr>
          <a:lstStyle/>
          <a:p>
            <a:pPr marL="285750" indent="-285750">
              <a:buFont typeface="Arial" panose="020B0604020202020204" pitchFamily="34" charset="0"/>
              <a:buChar char="•"/>
            </a:pPr>
            <a:r>
              <a:rPr lang="en-US" sz="2800" b="1" dirty="0"/>
              <a:t>Undetermined: </a:t>
            </a:r>
            <a:r>
              <a:rPr lang="en-US" sz="2800" dirty="0"/>
              <a:t>Some failure is present, but it is not possible to determine the type of movement</a:t>
            </a:r>
          </a:p>
          <a:p>
            <a:endParaRPr lang="en-US" dirty="0"/>
          </a:p>
        </p:txBody>
      </p:sp>
      <p:sp>
        <p:nvSpPr>
          <p:cNvPr id="10" name="TextBox 9"/>
          <p:cNvSpPr txBox="1"/>
          <p:nvPr/>
        </p:nvSpPr>
        <p:spPr>
          <a:xfrm>
            <a:off x="6718415" y="5908096"/>
            <a:ext cx="1796935" cy="292388"/>
          </a:xfrm>
          <a:prstGeom prst="rect">
            <a:avLst/>
          </a:prstGeom>
          <a:noFill/>
        </p:spPr>
        <p:txBody>
          <a:bodyPr wrap="square" rtlCol="0">
            <a:spAutoFit/>
          </a:bodyPr>
          <a:lstStyle/>
          <a:p>
            <a:r>
              <a:rPr lang="en-US" sz="1300" b="1" dirty="0" smtClean="0"/>
              <a:t>Pendleton County, WV</a:t>
            </a:r>
            <a:endParaRPr lang="en-US" sz="1300" b="1" dirty="0"/>
          </a:p>
        </p:txBody>
      </p:sp>
      <p:sp>
        <p:nvSpPr>
          <p:cNvPr id="4" name="Content Placeholder 3"/>
          <p:cNvSpPr>
            <a:spLocks noGrp="1"/>
          </p:cNvSpPr>
          <p:nvPr>
            <p:ph idx="1"/>
          </p:nvPr>
        </p:nvSpPr>
        <p:spPr>
          <a:xfrm>
            <a:off x="628650" y="1158240"/>
            <a:ext cx="7886700" cy="5018723"/>
          </a:xfrm>
        </p:spPr>
        <p:txBody>
          <a:bodyPr>
            <a:normAutofit/>
          </a:bodyPr>
          <a:lstStyle/>
          <a:p>
            <a:r>
              <a:rPr lang="en-US" b="1" dirty="0"/>
              <a:t>Fall*: </a:t>
            </a:r>
            <a:r>
              <a:rPr lang="en-US" dirty="0"/>
              <a:t>Abrupt movements of masses of geologic materials, such as rocks and boulders, that become detached from steep slopes or cliffs </a:t>
            </a:r>
            <a:endParaRPr lang="en-US" dirty="0" smtClean="0"/>
          </a:p>
          <a:p>
            <a:endParaRPr lang="en-US" dirty="0" smtClean="0"/>
          </a:p>
          <a:p>
            <a:pPr marL="0" indent="0">
              <a:buNone/>
            </a:pPr>
            <a:endParaRPr lang="en-US" dirty="0"/>
          </a:p>
          <a:p>
            <a:endParaRPr lang="en-US" dirty="0"/>
          </a:p>
        </p:txBody>
      </p:sp>
    </p:spTree>
    <p:extLst>
      <p:ext uri="{BB962C8B-B14F-4D97-AF65-F5344CB8AC3E}">
        <p14:creationId xmlns:p14="http://schemas.microsoft.com/office/powerpoint/2010/main" val="385524332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1B4D47C-E8FD-4B24-83A3-E3AA9654E45B}"/>
              </a:ext>
            </a:extLst>
          </p:cNvPr>
          <p:cNvSpPr txBox="1">
            <a:spLocks/>
          </p:cNvSpPr>
          <p:nvPr/>
        </p:nvSpPr>
        <p:spPr>
          <a:xfrm>
            <a:off x="70332" y="954238"/>
            <a:ext cx="2327587" cy="1250981"/>
          </a:xfrm>
          <a:prstGeom prst="rect">
            <a:avLst/>
          </a:prstGeom>
          <a:solidFill>
            <a:schemeClr val="accent1">
              <a:lumMod val="50000"/>
            </a:schemeClr>
          </a:solidFill>
          <a:ln w="57150">
            <a:solidFill>
              <a:schemeClr val="bg1"/>
            </a:solidFill>
          </a:ln>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pPr>
            <a:r>
              <a:rPr lang="en-US" sz="1800" b="1" dirty="0">
                <a:solidFill>
                  <a:schemeClr val="accent4">
                    <a:lumMod val="60000"/>
                    <a:lumOff val="40000"/>
                  </a:schemeClr>
                </a:solidFill>
                <a:latin typeface="Arial" panose="020B0604020202020204" pitchFamily="34" charset="0"/>
                <a:cs typeface="Arial" panose="020B0604020202020204" pitchFamily="34" charset="0"/>
              </a:rPr>
              <a:t>WV GIS TC </a:t>
            </a:r>
          </a:p>
          <a:p>
            <a:pPr algn="ctr">
              <a:lnSpc>
                <a:spcPct val="120000"/>
              </a:lnSpc>
            </a:pPr>
            <a:r>
              <a:rPr lang="en-US" sz="1800" b="1" dirty="0">
                <a:solidFill>
                  <a:schemeClr val="accent4">
                    <a:lumMod val="60000"/>
                    <a:lumOff val="40000"/>
                  </a:schemeClr>
                </a:solidFill>
                <a:latin typeface="Arial" panose="020B0604020202020204" pitchFamily="34" charset="0"/>
                <a:cs typeface="Arial" panose="020B0604020202020204" pitchFamily="34" charset="0"/>
              </a:rPr>
              <a:t>Landslide </a:t>
            </a:r>
            <a:r>
              <a:rPr lang="en-US" sz="1800" b="1" u="sng" dirty="0">
                <a:solidFill>
                  <a:schemeClr val="accent4">
                    <a:lumMod val="60000"/>
                    <a:lumOff val="40000"/>
                  </a:schemeClr>
                </a:solidFill>
                <a:latin typeface="Arial" panose="020B0604020202020204" pitchFamily="34" charset="0"/>
                <a:cs typeface="Arial" panose="020B0604020202020204" pitchFamily="34" charset="0"/>
              </a:rPr>
              <a:t>Mapping</a:t>
            </a:r>
          </a:p>
          <a:p>
            <a:pPr algn="ctr">
              <a:lnSpc>
                <a:spcPct val="120000"/>
              </a:lnSpc>
            </a:pPr>
            <a:r>
              <a:rPr lang="en-US" sz="1500" b="1" i="1" dirty="0">
                <a:solidFill>
                  <a:schemeClr val="accent4">
                    <a:lumMod val="60000"/>
                    <a:lumOff val="40000"/>
                  </a:schemeClr>
                </a:solidFill>
                <a:latin typeface="Arial" panose="020B0604020202020204" pitchFamily="34" charset="0"/>
                <a:cs typeface="Arial" panose="020B0604020202020204" pitchFamily="34" charset="0"/>
              </a:rPr>
              <a:t>March-September 2019</a:t>
            </a:r>
            <a:endParaRPr lang="en-US" sz="825" i="1" dirty="0">
              <a:solidFill>
                <a:schemeClr val="accent4">
                  <a:lumMod val="60000"/>
                  <a:lumOff val="40000"/>
                </a:schemeClr>
              </a:solidFill>
              <a:latin typeface="Arial" panose="020B0604020202020204" pitchFamily="34" charset="0"/>
              <a:cs typeface="Arial" panose="020B0604020202020204" pitchFamily="34" charset="0"/>
            </a:endParaRPr>
          </a:p>
        </p:txBody>
      </p:sp>
      <p:grpSp>
        <p:nvGrpSpPr>
          <p:cNvPr id="23" name="Group 22"/>
          <p:cNvGrpSpPr/>
          <p:nvPr/>
        </p:nvGrpSpPr>
        <p:grpSpPr>
          <a:xfrm>
            <a:off x="2452058" y="896506"/>
            <a:ext cx="6622704" cy="5020574"/>
            <a:chOff x="3243532" y="69011"/>
            <a:chExt cx="8830272" cy="6694098"/>
          </a:xfrm>
        </p:grpSpPr>
        <p:pic>
          <p:nvPicPr>
            <p:cNvPr id="5" name="Picture 4"/>
            <p:cNvPicPr>
              <a:picLocks noChangeAspect="1"/>
            </p:cNvPicPr>
            <p:nvPr/>
          </p:nvPicPr>
          <p:blipFill rotWithShape="1">
            <a:blip r:embed="rId2"/>
            <a:srcRect l="1571" t="1824" r="892" b="1412"/>
            <a:stretch/>
          </p:blipFill>
          <p:spPr>
            <a:xfrm>
              <a:off x="3415399" y="163720"/>
              <a:ext cx="8603713" cy="6599389"/>
            </a:xfrm>
            <a:prstGeom prst="rect">
              <a:avLst/>
            </a:prstGeom>
            <a:noFill/>
          </p:spPr>
        </p:pic>
        <p:sp>
          <p:nvSpPr>
            <p:cNvPr id="20" name="Freeform 19"/>
            <p:cNvSpPr/>
            <p:nvPr/>
          </p:nvSpPr>
          <p:spPr>
            <a:xfrm>
              <a:off x="6607833" y="1431986"/>
              <a:ext cx="5322499" cy="5313872"/>
            </a:xfrm>
            <a:custGeom>
              <a:avLst/>
              <a:gdLst>
                <a:gd name="connsiteX0" fmla="*/ 3234906 w 5253487"/>
                <a:gd name="connsiteY0" fmla="*/ 1293962 h 5270740"/>
                <a:gd name="connsiteX1" fmla="*/ 3890513 w 5253487"/>
                <a:gd name="connsiteY1" fmla="*/ 1768415 h 5270740"/>
                <a:gd name="connsiteX2" fmla="*/ 4183812 w 5253487"/>
                <a:gd name="connsiteY2" fmla="*/ 1337094 h 5270740"/>
                <a:gd name="connsiteX3" fmla="*/ 4313208 w 5253487"/>
                <a:gd name="connsiteY3" fmla="*/ 1000664 h 5270740"/>
                <a:gd name="connsiteX4" fmla="*/ 5253487 w 5253487"/>
                <a:gd name="connsiteY4" fmla="*/ 0 h 5270740"/>
                <a:gd name="connsiteX5" fmla="*/ 4986068 w 5253487"/>
                <a:gd name="connsiteY5" fmla="*/ 1500996 h 5270740"/>
                <a:gd name="connsiteX6" fmla="*/ 2087593 w 5253487"/>
                <a:gd name="connsiteY6" fmla="*/ 4787660 h 5270740"/>
                <a:gd name="connsiteX7" fmla="*/ 1112808 w 5253487"/>
                <a:gd name="connsiteY7" fmla="*/ 5193102 h 5270740"/>
                <a:gd name="connsiteX8" fmla="*/ 560717 w 5253487"/>
                <a:gd name="connsiteY8" fmla="*/ 5270740 h 5270740"/>
                <a:gd name="connsiteX9" fmla="*/ 0 w 5253487"/>
                <a:gd name="connsiteY9" fmla="*/ 5253487 h 5270740"/>
                <a:gd name="connsiteX10" fmla="*/ 155276 w 5253487"/>
                <a:gd name="connsiteY10" fmla="*/ 4942936 h 5270740"/>
                <a:gd name="connsiteX11" fmla="*/ 1250830 w 5253487"/>
                <a:gd name="connsiteY11" fmla="*/ 4045789 h 5270740"/>
                <a:gd name="connsiteX12" fmla="*/ 3234906 w 5253487"/>
                <a:gd name="connsiteY12" fmla="*/ 1293962 h 5270740"/>
                <a:gd name="connsiteX0" fmla="*/ 3234906 w 5253487"/>
                <a:gd name="connsiteY0" fmla="*/ 1293962 h 5270740"/>
                <a:gd name="connsiteX1" fmla="*/ 3890513 w 5253487"/>
                <a:gd name="connsiteY1" fmla="*/ 1768415 h 5270740"/>
                <a:gd name="connsiteX2" fmla="*/ 4183812 w 5253487"/>
                <a:gd name="connsiteY2" fmla="*/ 1337094 h 5270740"/>
                <a:gd name="connsiteX3" fmla="*/ 4313208 w 5253487"/>
                <a:gd name="connsiteY3" fmla="*/ 1000664 h 5270740"/>
                <a:gd name="connsiteX4" fmla="*/ 5253487 w 5253487"/>
                <a:gd name="connsiteY4" fmla="*/ 0 h 5270740"/>
                <a:gd name="connsiteX5" fmla="*/ 4986068 w 5253487"/>
                <a:gd name="connsiteY5" fmla="*/ 1500996 h 5270740"/>
                <a:gd name="connsiteX6" fmla="*/ 2087593 w 5253487"/>
                <a:gd name="connsiteY6" fmla="*/ 4787660 h 5270740"/>
                <a:gd name="connsiteX7" fmla="*/ 1112808 w 5253487"/>
                <a:gd name="connsiteY7" fmla="*/ 5193102 h 5270740"/>
                <a:gd name="connsiteX8" fmla="*/ 560717 w 5253487"/>
                <a:gd name="connsiteY8" fmla="*/ 5270740 h 5270740"/>
                <a:gd name="connsiteX9" fmla="*/ 0 w 5253487"/>
                <a:gd name="connsiteY9" fmla="*/ 5253487 h 5270740"/>
                <a:gd name="connsiteX10" fmla="*/ 534838 w 5253487"/>
                <a:gd name="connsiteY10" fmla="*/ 4942936 h 5270740"/>
                <a:gd name="connsiteX11" fmla="*/ 1250830 w 5253487"/>
                <a:gd name="connsiteY11" fmla="*/ 4045789 h 5270740"/>
                <a:gd name="connsiteX12" fmla="*/ 3234906 w 5253487"/>
                <a:gd name="connsiteY12" fmla="*/ 1293962 h 5270740"/>
                <a:gd name="connsiteX0" fmla="*/ 3303918 w 5322499"/>
                <a:gd name="connsiteY0" fmla="*/ 1293962 h 5313871"/>
                <a:gd name="connsiteX1" fmla="*/ 3959525 w 5322499"/>
                <a:gd name="connsiteY1" fmla="*/ 1768415 h 5313871"/>
                <a:gd name="connsiteX2" fmla="*/ 4252824 w 5322499"/>
                <a:gd name="connsiteY2" fmla="*/ 1337094 h 5313871"/>
                <a:gd name="connsiteX3" fmla="*/ 4382220 w 5322499"/>
                <a:gd name="connsiteY3" fmla="*/ 1000664 h 5313871"/>
                <a:gd name="connsiteX4" fmla="*/ 5322499 w 5322499"/>
                <a:gd name="connsiteY4" fmla="*/ 0 h 5313871"/>
                <a:gd name="connsiteX5" fmla="*/ 5055080 w 5322499"/>
                <a:gd name="connsiteY5" fmla="*/ 1500996 h 5313871"/>
                <a:gd name="connsiteX6" fmla="*/ 2156605 w 5322499"/>
                <a:gd name="connsiteY6" fmla="*/ 4787660 h 5313871"/>
                <a:gd name="connsiteX7" fmla="*/ 1181820 w 5322499"/>
                <a:gd name="connsiteY7" fmla="*/ 5193102 h 5313871"/>
                <a:gd name="connsiteX8" fmla="*/ 629729 w 5322499"/>
                <a:gd name="connsiteY8" fmla="*/ 5270740 h 5313871"/>
                <a:gd name="connsiteX9" fmla="*/ 0 w 5322499"/>
                <a:gd name="connsiteY9" fmla="*/ 5313871 h 5313871"/>
                <a:gd name="connsiteX10" fmla="*/ 603850 w 5322499"/>
                <a:gd name="connsiteY10" fmla="*/ 4942936 h 5313871"/>
                <a:gd name="connsiteX11" fmla="*/ 1319842 w 5322499"/>
                <a:gd name="connsiteY11" fmla="*/ 4045789 h 5313871"/>
                <a:gd name="connsiteX12" fmla="*/ 3303918 w 5322499"/>
                <a:gd name="connsiteY12" fmla="*/ 1293962 h 5313871"/>
                <a:gd name="connsiteX0" fmla="*/ 3303918 w 5322499"/>
                <a:gd name="connsiteY0" fmla="*/ 1293962 h 5313872"/>
                <a:gd name="connsiteX1" fmla="*/ 3959525 w 5322499"/>
                <a:gd name="connsiteY1" fmla="*/ 1768415 h 5313872"/>
                <a:gd name="connsiteX2" fmla="*/ 4252824 w 5322499"/>
                <a:gd name="connsiteY2" fmla="*/ 1337094 h 5313872"/>
                <a:gd name="connsiteX3" fmla="*/ 4382220 w 5322499"/>
                <a:gd name="connsiteY3" fmla="*/ 1000664 h 5313872"/>
                <a:gd name="connsiteX4" fmla="*/ 5322499 w 5322499"/>
                <a:gd name="connsiteY4" fmla="*/ 0 h 5313872"/>
                <a:gd name="connsiteX5" fmla="*/ 5055080 w 5322499"/>
                <a:gd name="connsiteY5" fmla="*/ 1500996 h 5313872"/>
                <a:gd name="connsiteX6" fmla="*/ 2156605 w 5322499"/>
                <a:gd name="connsiteY6" fmla="*/ 4787660 h 5313872"/>
                <a:gd name="connsiteX7" fmla="*/ 1181820 w 5322499"/>
                <a:gd name="connsiteY7" fmla="*/ 5193102 h 5313872"/>
                <a:gd name="connsiteX8" fmla="*/ 733246 w 5322499"/>
                <a:gd name="connsiteY8" fmla="*/ 5313872 h 5313872"/>
                <a:gd name="connsiteX9" fmla="*/ 0 w 5322499"/>
                <a:gd name="connsiteY9" fmla="*/ 5313871 h 5313872"/>
                <a:gd name="connsiteX10" fmla="*/ 603850 w 5322499"/>
                <a:gd name="connsiteY10" fmla="*/ 4942936 h 5313872"/>
                <a:gd name="connsiteX11" fmla="*/ 1319842 w 5322499"/>
                <a:gd name="connsiteY11" fmla="*/ 4045789 h 5313872"/>
                <a:gd name="connsiteX12" fmla="*/ 3303918 w 5322499"/>
                <a:gd name="connsiteY12" fmla="*/ 1293962 h 5313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322499" h="5313872">
                  <a:moveTo>
                    <a:pt x="3303918" y="1293962"/>
                  </a:moveTo>
                  <a:lnTo>
                    <a:pt x="3959525" y="1768415"/>
                  </a:lnTo>
                  <a:lnTo>
                    <a:pt x="4252824" y="1337094"/>
                  </a:lnTo>
                  <a:lnTo>
                    <a:pt x="4382220" y="1000664"/>
                  </a:lnTo>
                  <a:lnTo>
                    <a:pt x="5322499" y="0"/>
                  </a:lnTo>
                  <a:lnTo>
                    <a:pt x="5055080" y="1500996"/>
                  </a:lnTo>
                  <a:lnTo>
                    <a:pt x="2156605" y="4787660"/>
                  </a:lnTo>
                  <a:lnTo>
                    <a:pt x="1181820" y="5193102"/>
                  </a:lnTo>
                  <a:lnTo>
                    <a:pt x="733246" y="5313872"/>
                  </a:lnTo>
                  <a:lnTo>
                    <a:pt x="0" y="5313871"/>
                  </a:lnTo>
                  <a:lnTo>
                    <a:pt x="603850" y="4942936"/>
                  </a:lnTo>
                  <a:lnTo>
                    <a:pt x="1319842" y="4045789"/>
                  </a:lnTo>
                  <a:lnTo>
                    <a:pt x="3303918" y="129396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Rectangle 12"/>
            <p:cNvSpPr/>
            <p:nvPr/>
          </p:nvSpPr>
          <p:spPr>
            <a:xfrm>
              <a:off x="4550809" y="69011"/>
              <a:ext cx="1272021" cy="6717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9" name="Picture 8"/>
            <p:cNvPicPr>
              <a:picLocks noChangeAspect="1"/>
            </p:cNvPicPr>
            <p:nvPr/>
          </p:nvPicPr>
          <p:blipFill rotWithShape="1">
            <a:blip r:embed="rId3"/>
            <a:srcRect l="4051" t="1" r="2465" b="-356"/>
            <a:stretch/>
          </p:blipFill>
          <p:spPr>
            <a:xfrm>
              <a:off x="3243533" y="139663"/>
              <a:ext cx="2655137" cy="2324931"/>
            </a:xfrm>
            <a:prstGeom prst="rect">
              <a:avLst/>
            </a:prstGeom>
          </p:spPr>
        </p:pic>
        <p:pic>
          <p:nvPicPr>
            <p:cNvPr id="11" name="Picture 10"/>
            <p:cNvPicPr>
              <a:picLocks noChangeAspect="1"/>
            </p:cNvPicPr>
            <p:nvPr/>
          </p:nvPicPr>
          <p:blipFill rotWithShape="1">
            <a:blip r:embed="rId3"/>
            <a:srcRect l="50951" t="1989" r="42535" b="82047"/>
            <a:stretch/>
          </p:blipFill>
          <p:spPr>
            <a:xfrm>
              <a:off x="4542183" y="129396"/>
              <a:ext cx="305863" cy="611405"/>
            </a:xfrm>
            <a:prstGeom prst="rect">
              <a:avLst/>
            </a:prstGeom>
          </p:spPr>
        </p:pic>
        <p:sp>
          <p:nvSpPr>
            <p:cNvPr id="14" name="TextBox 13"/>
            <p:cNvSpPr txBox="1"/>
            <p:nvPr/>
          </p:nvSpPr>
          <p:spPr>
            <a:xfrm>
              <a:off x="4844019" y="69202"/>
              <a:ext cx="978812" cy="723275"/>
            </a:xfrm>
            <a:prstGeom prst="rect">
              <a:avLst/>
            </a:prstGeom>
            <a:solidFill>
              <a:schemeClr val="bg1"/>
            </a:solidFill>
          </p:spPr>
          <p:txBody>
            <a:bodyPr wrap="square" rtlCol="0">
              <a:spAutoFit/>
            </a:bodyPr>
            <a:lstStyle/>
            <a:p>
              <a:r>
                <a:rPr lang="en-US" sz="975" dirty="0"/>
                <a:t>1 m </a:t>
              </a:r>
            </a:p>
            <a:p>
              <a:r>
                <a:rPr lang="en-US" sz="975" dirty="0"/>
                <a:t>2 m </a:t>
              </a:r>
            </a:p>
            <a:p>
              <a:r>
                <a:rPr lang="en-US" sz="975" u="sng" dirty="0"/>
                <a:t>&gt;</a:t>
              </a:r>
              <a:r>
                <a:rPr lang="en-US" sz="975" dirty="0"/>
                <a:t>3 m</a:t>
              </a:r>
            </a:p>
          </p:txBody>
        </p:sp>
        <p:sp>
          <p:nvSpPr>
            <p:cNvPr id="15" name="Rectangle 14"/>
            <p:cNvSpPr/>
            <p:nvPr/>
          </p:nvSpPr>
          <p:spPr>
            <a:xfrm>
              <a:off x="4550809" y="129396"/>
              <a:ext cx="780316" cy="611405"/>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6" name="Picture 15"/>
            <p:cNvPicPr>
              <a:picLocks noChangeAspect="1"/>
            </p:cNvPicPr>
            <p:nvPr/>
          </p:nvPicPr>
          <p:blipFill rotWithShape="1">
            <a:blip r:embed="rId2"/>
            <a:srcRect l="77807" t="69114" r="3043" b="7914"/>
            <a:stretch/>
          </p:blipFill>
          <p:spPr>
            <a:xfrm>
              <a:off x="8953981" y="3778370"/>
              <a:ext cx="2976352" cy="2760454"/>
            </a:xfrm>
            <a:prstGeom prst="rect">
              <a:avLst/>
            </a:prstGeom>
            <a:solidFill>
              <a:schemeClr val="bg1"/>
            </a:solidFill>
          </p:spPr>
        </p:pic>
        <p:cxnSp>
          <p:nvCxnSpPr>
            <p:cNvPr id="18" name="Straight Connector 17"/>
            <p:cNvCxnSpPr/>
            <p:nvPr/>
          </p:nvCxnSpPr>
          <p:spPr>
            <a:xfrm>
              <a:off x="11973464" y="129396"/>
              <a:ext cx="0" cy="6633713"/>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Rectangle 18"/>
            <p:cNvSpPr/>
            <p:nvPr/>
          </p:nvSpPr>
          <p:spPr>
            <a:xfrm>
              <a:off x="3243532" y="129396"/>
              <a:ext cx="8830272" cy="6633713"/>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1" name="Rectangle 20"/>
            <p:cNvSpPr/>
            <p:nvPr/>
          </p:nvSpPr>
          <p:spPr>
            <a:xfrm rot="2586408">
              <a:off x="4396184" y="838270"/>
              <a:ext cx="739781" cy="33691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2" name="Rectangle 21"/>
            <p:cNvSpPr/>
            <p:nvPr/>
          </p:nvSpPr>
          <p:spPr>
            <a:xfrm rot="561595" flipH="1" flipV="1">
              <a:off x="5996973" y="231881"/>
              <a:ext cx="475111" cy="10596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TextBox 11"/>
            <p:cNvSpPr txBox="1"/>
            <p:nvPr/>
          </p:nvSpPr>
          <p:spPr>
            <a:xfrm>
              <a:off x="3280971" y="149262"/>
              <a:ext cx="973387" cy="630941"/>
            </a:xfrm>
            <a:prstGeom prst="rect">
              <a:avLst/>
            </a:prstGeom>
            <a:solidFill>
              <a:schemeClr val="bg1"/>
            </a:solidFill>
          </p:spPr>
          <p:txBody>
            <a:bodyPr wrap="square" rtlCol="0">
              <a:spAutoFit/>
            </a:bodyPr>
            <a:lstStyle/>
            <a:p>
              <a:pPr algn="ctr"/>
              <a:endParaRPr lang="en-US" sz="825" b="1" dirty="0"/>
            </a:p>
            <a:p>
              <a:pPr algn="ctr"/>
              <a:endParaRPr lang="en-US" sz="825" b="1" dirty="0"/>
            </a:p>
            <a:p>
              <a:pPr algn="ctr"/>
              <a:endParaRPr lang="en-US" sz="825" b="1" dirty="0"/>
            </a:p>
          </p:txBody>
        </p:sp>
      </p:grpSp>
      <p:sp>
        <p:nvSpPr>
          <p:cNvPr id="3" name="TextBox 2"/>
          <p:cNvSpPr txBox="1"/>
          <p:nvPr/>
        </p:nvSpPr>
        <p:spPr>
          <a:xfrm>
            <a:off x="109150" y="2215856"/>
            <a:ext cx="2342909" cy="3901068"/>
          </a:xfrm>
          <a:prstGeom prst="rect">
            <a:avLst/>
          </a:prstGeom>
          <a:noFill/>
        </p:spPr>
        <p:txBody>
          <a:bodyPr wrap="square" rtlCol="0">
            <a:spAutoFit/>
          </a:bodyPr>
          <a:lstStyle/>
          <a:p>
            <a:pPr marL="129779" indent="-129779"/>
            <a:r>
              <a:rPr lang="en-US" sz="1650" b="1" u="sng" dirty="0">
                <a:cs typeface="Arial" panose="020B0604020202020204" pitchFamily="34" charset="0"/>
              </a:rPr>
              <a:t>WV GIS TC Mapping on LiDAR-Based DEMs</a:t>
            </a:r>
          </a:p>
          <a:p>
            <a:pPr marL="255985" indent="-255985"/>
            <a:endParaRPr lang="en-US" sz="750" b="1" u="sng" dirty="0">
              <a:cs typeface="Arial" panose="020B0604020202020204" pitchFamily="34" charset="0"/>
            </a:endParaRPr>
          </a:p>
          <a:p>
            <a:pPr marL="175022" indent="-175022"/>
            <a:r>
              <a:rPr lang="en-US" sz="1500" b="1" dirty="0">
                <a:cs typeface="Arial" panose="020B0604020202020204" pitchFamily="34" charset="0"/>
              </a:rPr>
              <a:t>8,991 Failures </a:t>
            </a:r>
            <a:r>
              <a:rPr lang="en-US" sz="1500" b="1" i="1" dirty="0">
                <a:cs typeface="Arial" panose="020B0604020202020204" pitchFamily="34" charset="0"/>
              </a:rPr>
              <a:t>(</a:t>
            </a:r>
            <a:r>
              <a:rPr lang="en-US" sz="1500" b="1" i="1" u="sng" dirty="0">
                <a:cs typeface="Arial" panose="020B0604020202020204" pitchFamily="34" charset="0"/>
              </a:rPr>
              <a:t>&gt;</a:t>
            </a:r>
            <a:r>
              <a:rPr lang="en-US" sz="1500" b="1" i="1" dirty="0">
                <a:cs typeface="Arial" panose="020B0604020202020204" pitchFamily="34" charset="0"/>
              </a:rPr>
              <a:t>10 m wide)</a:t>
            </a:r>
            <a:r>
              <a:rPr lang="en-US" sz="1500" b="1" dirty="0">
                <a:cs typeface="Arial" panose="020B0604020202020204" pitchFamily="34" charset="0"/>
              </a:rPr>
              <a:t> Most from 1 m DEMs</a:t>
            </a:r>
            <a:endParaRPr lang="en-US" sz="1500" b="1" i="1" dirty="0">
              <a:cs typeface="Arial" panose="020B0604020202020204" pitchFamily="34" charset="0"/>
            </a:endParaRPr>
          </a:p>
          <a:p>
            <a:pPr marL="175022" indent="-175022">
              <a:buFont typeface="Arial" panose="020B0604020202020204" pitchFamily="34" charset="0"/>
              <a:buChar char="•"/>
            </a:pPr>
            <a:r>
              <a:rPr lang="en-US" sz="1500" b="1" dirty="0">
                <a:solidFill>
                  <a:schemeClr val="accent4">
                    <a:lumMod val="75000"/>
                  </a:schemeClr>
                </a:solidFill>
                <a:cs typeface="Arial" panose="020B0604020202020204" pitchFamily="34" charset="0"/>
              </a:rPr>
              <a:t>334 Debris Flows</a:t>
            </a:r>
          </a:p>
          <a:p>
            <a:pPr marL="175022" indent="-175022">
              <a:buFont typeface="Arial" panose="020B0604020202020204" pitchFamily="34" charset="0"/>
              <a:buChar char="•"/>
            </a:pPr>
            <a:r>
              <a:rPr lang="en-US" sz="1500" b="1" dirty="0">
                <a:solidFill>
                  <a:srgbClr val="FF00FF"/>
                </a:solidFill>
                <a:cs typeface="Arial" panose="020B0604020202020204" pitchFamily="34" charset="0"/>
              </a:rPr>
              <a:t>241 Lateral Spreads</a:t>
            </a:r>
          </a:p>
          <a:p>
            <a:pPr marL="175022" indent="-175022">
              <a:buFont typeface="Arial" panose="020B0604020202020204" pitchFamily="34" charset="0"/>
              <a:buChar char="•"/>
            </a:pPr>
            <a:r>
              <a:rPr lang="en-US" sz="1500" b="1" dirty="0">
                <a:solidFill>
                  <a:srgbClr val="6C7892"/>
                </a:solidFill>
                <a:cs typeface="Arial" panose="020B0604020202020204" pitchFamily="34" charset="0"/>
              </a:rPr>
              <a:t>8,416 Other Failures </a:t>
            </a:r>
          </a:p>
          <a:p>
            <a:pPr marL="258366" lvl="1"/>
            <a:r>
              <a:rPr lang="en-US" sz="1500" b="1" dirty="0">
                <a:solidFill>
                  <a:srgbClr val="6C7892"/>
                </a:solidFill>
                <a:cs typeface="Arial" panose="020B0604020202020204" pitchFamily="34" charset="0"/>
              </a:rPr>
              <a:t>&gt;97 % “Slides” </a:t>
            </a:r>
            <a:r>
              <a:rPr lang="en-US" sz="1200" b="1" dirty="0">
                <a:solidFill>
                  <a:srgbClr val="6C7892"/>
                </a:solidFill>
                <a:cs typeface="Arial" panose="020B0604020202020204" pitchFamily="34" charset="0"/>
              </a:rPr>
              <a:t>(or </a:t>
            </a:r>
            <a:r>
              <a:rPr lang="en-US" sz="1200" b="1" i="1" dirty="0">
                <a:solidFill>
                  <a:srgbClr val="6C7892"/>
                </a:solidFill>
                <a:cs typeface="Arial" panose="020B0604020202020204" pitchFamily="34" charset="0"/>
              </a:rPr>
              <a:t>Slumps)</a:t>
            </a:r>
          </a:p>
          <a:p>
            <a:endParaRPr lang="en-US" sz="750" b="1" dirty="0">
              <a:cs typeface="Arial" panose="020B0604020202020204" pitchFamily="34" charset="0"/>
            </a:endParaRPr>
          </a:p>
          <a:p>
            <a:r>
              <a:rPr lang="en-US" sz="1500" b="1" dirty="0">
                <a:cs typeface="Arial" panose="020B0604020202020204" pitchFamily="34" charset="0"/>
              </a:rPr>
              <a:t>Few Rock Falls Identified</a:t>
            </a:r>
          </a:p>
          <a:p>
            <a:pPr marL="214313" indent="-214313">
              <a:buFont typeface="Arial" panose="020B0604020202020204" pitchFamily="34" charset="0"/>
              <a:buChar char="•"/>
            </a:pPr>
            <a:endParaRPr lang="en-US" sz="750" b="1" dirty="0">
              <a:cs typeface="Arial" panose="020B0604020202020204" pitchFamily="34" charset="0"/>
            </a:endParaRPr>
          </a:p>
          <a:p>
            <a:pPr marL="129779" indent="-129779"/>
            <a:r>
              <a:rPr lang="en-US" sz="1650" b="1" u="sng" dirty="0">
                <a:cs typeface="Arial" panose="020B0604020202020204" pitchFamily="34" charset="0"/>
              </a:rPr>
              <a:t>Mapped Landslides Verified on </a:t>
            </a:r>
            <a:r>
              <a:rPr lang="en-US" sz="1650" b="1" u="sng" dirty="0" smtClean="0">
                <a:cs typeface="Arial" panose="020B0604020202020204" pitchFamily="34" charset="0"/>
              </a:rPr>
              <a:t>best available DEMs</a:t>
            </a:r>
            <a:endParaRPr lang="en-US" sz="1650" b="1" u="sng" dirty="0">
              <a:cs typeface="Arial" panose="020B0604020202020204" pitchFamily="34" charset="0"/>
            </a:endParaRPr>
          </a:p>
          <a:p>
            <a:pPr marL="129779" indent="-129779"/>
            <a:endParaRPr lang="en-US" sz="750" b="1" u="sng" dirty="0">
              <a:cs typeface="Arial" panose="020B0604020202020204" pitchFamily="34" charset="0"/>
            </a:endParaRPr>
          </a:p>
          <a:p>
            <a:pPr marL="175022" indent="-175022">
              <a:buFont typeface="Arial" panose="020B0604020202020204" pitchFamily="34" charset="0"/>
              <a:buChar char="•"/>
              <a:tabLst>
                <a:tab pos="175022" algn="l"/>
              </a:tabLst>
            </a:pPr>
            <a:r>
              <a:rPr lang="en-US" sz="1500" b="1" dirty="0">
                <a:solidFill>
                  <a:srgbClr val="0078A2"/>
                </a:solidFill>
                <a:cs typeface="Arial" panose="020B0604020202020204" pitchFamily="34" charset="0"/>
              </a:rPr>
              <a:t>1,082 WVGES (1976-80) Monongalia Co. Slides</a:t>
            </a:r>
            <a:endParaRPr lang="en-US" sz="1575" b="1" dirty="0"/>
          </a:p>
        </p:txBody>
      </p:sp>
      <p:sp>
        <p:nvSpPr>
          <p:cNvPr id="25" name="Rectangle 24"/>
          <p:cNvSpPr/>
          <p:nvPr/>
        </p:nvSpPr>
        <p:spPr>
          <a:xfrm>
            <a:off x="2466135" y="967411"/>
            <a:ext cx="773556" cy="2577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4" name="Rectangle 23"/>
          <p:cNvSpPr/>
          <p:nvPr/>
        </p:nvSpPr>
        <p:spPr>
          <a:xfrm>
            <a:off x="2471980" y="971537"/>
            <a:ext cx="767711" cy="52263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rPr>
              <a:t>Best Available DEMs</a:t>
            </a:r>
          </a:p>
        </p:txBody>
      </p:sp>
      <p:sp>
        <p:nvSpPr>
          <p:cNvPr id="26"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Incident Inventory</a:t>
            </a:r>
          </a:p>
        </p:txBody>
      </p:sp>
    </p:spTree>
    <p:extLst>
      <p:ext uri="{BB962C8B-B14F-4D97-AF65-F5344CB8AC3E}">
        <p14:creationId xmlns:p14="http://schemas.microsoft.com/office/powerpoint/2010/main" val="196850302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0" y="0"/>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Incident Inventory</a:t>
            </a:r>
          </a:p>
        </p:txBody>
      </p:sp>
      <p:sp>
        <p:nvSpPr>
          <p:cNvPr id="2" name="Rectangle 1"/>
          <p:cNvSpPr/>
          <p:nvPr/>
        </p:nvSpPr>
        <p:spPr>
          <a:xfrm>
            <a:off x="203660" y="1602377"/>
            <a:ext cx="8736680" cy="90569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9" name="Content Placeholder 3"/>
          <p:cNvGraphicFramePr>
            <a:graphicFrameLocks noGrp="1"/>
          </p:cNvGraphicFramePr>
          <p:nvPr>
            <p:ph idx="1"/>
            <p:extLst>
              <p:ext uri="{D42A27DB-BD31-4B8C-83A1-F6EECF244321}">
                <p14:modId xmlns:p14="http://schemas.microsoft.com/office/powerpoint/2010/main" val="2441788584"/>
              </p:ext>
            </p:extLst>
          </p:nvPr>
        </p:nvGraphicFramePr>
        <p:xfrm>
          <a:off x="203660" y="984068"/>
          <a:ext cx="8736680" cy="5821680"/>
        </p:xfrm>
        <a:graphic>
          <a:graphicData uri="http://schemas.openxmlformats.org/drawingml/2006/table">
            <a:tbl>
              <a:tblPr firstRow="1" bandRow="1">
                <a:tableStyleId>{8799B23B-EC83-4686-B30A-512413B5E67A}</a:tableStyleId>
              </a:tblPr>
              <a:tblGrid>
                <a:gridCol w="2184170">
                  <a:extLst>
                    <a:ext uri="{9D8B030D-6E8A-4147-A177-3AD203B41FA5}">
                      <a16:colId xmlns:a16="http://schemas.microsoft.com/office/drawing/2014/main" val="2424213683"/>
                    </a:ext>
                  </a:extLst>
                </a:gridCol>
                <a:gridCol w="2184170">
                  <a:extLst>
                    <a:ext uri="{9D8B030D-6E8A-4147-A177-3AD203B41FA5}">
                      <a16:colId xmlns:a16="http://schemas.microsoft.com/office/drawing/2014/main" val="468327645"/>
                    </a:ext>
                  </a:extLst>
                </a:gridCol>
                <a:gridCol w="2184170">
                  <a:extLst>
                    <a:ext uri="{9D8B030D-6E8A-4147-A177-3AD203B41FA5}">
                      <a16:colId xmlns:a16="http://schemas.microsoft.com/office/drawing/2014/main" val="3265261465"/>
                    </a:ext>
                  </a:extLst>
                </a:gridCol>
                <a:gridCol w="2184170">
                  <a:extLst>
                    <a:ext uri="{9D8B030D-6E8A-4147-A177-3AD203B41FA5}">
                      <a16:colId xmlns:a16="http://schemas.microsoft.com/office/drawing/2014/main" val="3283576124"/>
                    </a:ext>
                  </a:extLst>
                </a:gridCol>
              </a:tblGrid>
              <a:tr h="609919">
                <a:tc>
                  <a:txBody>
                    <a:bodyPr/>
                    <a:lstStyle/>
                    <a:p>
                      <a:pPr algn="ctr"/>
                      <a:r>
                        <a:rPr lang="en-US" dirty="0" smtClean="0"/>
                        <a:t>Type of</a:t>
                      </a:r>
                      <a:r>
                        <a:rPr lang="en-US" baseline="0" dirty="0" smtClean="0"/>
                        <a:t> Movement</a:t>
                      </a:r>
                      <a:endParaRPr lang="en-US" dirty="0"/>
                    </a:p>
                  </a:txBody>
                  <a:tcPr anchor="ctr"/>
                </a:tc>
                <a:tc>
                  <a:txBody>
                    <a:bodyPr/>
                    <a:lstStyle/>
                    <a:p>
                      <a:pPr algn="ctr"/>
                      <a:r>
                        <a:rPr lang="en-US" dirty="0" smtClean="0"/>
                        <a:t>Number of user</a:t>
                      </a:r>
                      <a:r>
                        <a:rPr lang="en-US" baseline="0" dirty="0" smtClean="0"/>
                        <a:t> identified points</a:t>
                      </a:r>
                      <a:endParaRPr lang="en-US" dirty="0"/>
                    </a:p>
                  </a:txBody>
                  <a:tcPr anchor="ctr"/>
                </a:tc>
                <a:tc>
                  <a:txBody>
                    <a:bodyPr/>
                    <a:lstStyle/>
                    <a:p>
                      <a:pPr algn="ctr"/>
                      <a:r>
                        <a:rPr lang="en-US" dirty="0" smtClean="0"/>
                        <a:t>Percentage</a:t>
                      </a:r>
                      <a:r>
                        <a:rPr lang="en-US" baseline="0" dirty="0" smtClean="0"/>
                        <a:t> of user identified points</a:t>
                      </a:r>
                      <a:endParaRPr lang="en-US" dirty="0"/>
                    </a:p>
                  </a:txBody>
                  <a:tcPr anchor="ctr"/>
                </a:tc>
                <a:tc>
                  <a:txBody>
                    <a:bodyPr/>
                    <a:lstStyle/>
                    <a:p>
                      <a:pPr algn="l"/>
                      <a:r>
                        <a:rPr lang="en-US" dirty="0" smtClean="0"/>
                        <a:t>Description</a:t>
                      </a:r>
                      <a:endParaRPr lang="en-US" dirty="0"/>
                    </a:p>
                  </a:txBody>
                  <a:tcPr anchor="ctr"/>
                </a:tc>
                <a:extLst>
                  <a:ext uri="{0D108BD9-81ED-4DB2-BD59-A6C34878D82A}">
                    <a16:rowId xmlns:a16="http://schemas.microsoft.com/office/drawing/2014/main" val="502174246"/>
                  </a:ext>
                </a:extLst>
              </a:tr>
              <a:tr h="842269">
                <a:tc>
                  <a:txBody>
                    <a:bodyPr/>
                    <a:lstStyle/>
                    <a:p>
                      <a:pPr algn="ctr"/>
                      <a:r>
                        <a:rPr lang="en-US" dirty="0" smtClean="0"/>
                        <a:t>Slide</a:t>
                      </a:r>
                      <a:endParaRPr lang="en-US" dirty="0"/>
                    </a:p>
                  </a:txBody>
                  <a:tcPr anchor="ctr"/>
                </a:tc>
                <a:tc>
                  <a:txBody>
                    <a:bodyPr/>
                    <a:lstStyle/>
                    <a:p>
                      <a:pPr algn="ctr"/>
                      <a:r>
                        <a:rPr lang="en-US" dirty="0" smtClean="0"/>
                        <a:t>8232</a:t>
                      </a:r>
                      <a:endParaRPr lang="en-US" dirty="0"/>
                    </a:p>
                  </a:txBody>
                  <a:tcPr anchor="ctr"/>
                </a:tc>
                <a:tc>
                  <a:txBody>
                    <a:bodyPr/>
                    <a:lstStyle/>
                    <a:p>
                      <a:pPr algn="ctr"/>
                      <a:r>
                        <a:rPr lang="en-US" dirty="0" smtClean="0"/>
                        <a:t>92.2</a:t>
                      </a:r>
                      <a:endParaRPr lang="en-US" dirty="0"/>
                    </a:p>
                  </a:txBody>
                  <a:tcPr anchor="ctr"/>
                </a:tc>
                <a:tc>
                  <a:txBody>
                    <a:bodyPr/>
                    <a:lstStyle/>
                    <a:p>
                      <a:pPr algn="l"/>
                      <a:r>
                        <a:rPr lang="en-US" sz="1300" dirty="0" smtClean="0"/>
                        <a:t>A zone of weakness separates</a:t>
                      </a:r>
                      <a:r>
                        <a:rPr lang="en-US" sz="1300" baseline="0" dirty="0" smtClean="0"/>
                        <a:t> the slide from the underlying material; can be translational or rotational</a:t>
                      </a:r>
                      <a:endParaRPr lang="en-US" sz="1300" dirty="0"/>
                    </a:p>
                  </a:txBody>
                  <a:tcPr anchor="ctr"/>
                </a:tc>
                <a:extLst>
                  <a:ext uri="{0D108BD9-81ED-4DB2-BD59-A6C34878D82A}">
                    <a16:rowId xmlns:a16="http://schemas.microsoft.com/office/drawing/2014/main" val="1385503234"/>
                  </a:ext>
                </a:extLst>
              </a:tr>
              <a:tr h="653485">
                <a:tc>
                  <a:txBody>
                    <a:bodyPr/>
                    <a:lstStyle/>
                    <a:p>
                      <a:pPr algn="ctr"/>
                      <a:r>
                        <a:rPr lang="en-US" dirty="0" smtClean="0"/>
                        <a:t>Fall</a:t>
                      </a:r>
                      <a:endParaRPr lang="en-US" dirty="0"/>
                    </a:p>
                  </a:txBody>
                  <a:tcPr anchor="ctr"/>
                </a:tc>
                <a:tc>
                  <a:txBody>
                    <a:bodyPr/>
                    <a:lstStyle/>
                    <a:p>
                      <a:pPr algn="ctr"/>
                      <a:r>
                        <a:rPr lang="en-US" dirty="0" smtClean="0"/>
                        <a:t>5</a:t>
                      </a:r>
                      <a:endParaRPr lang="en-US" dirty="0"/>
                    </a:p>
                  </a:txBody>
                  <a:tcPr anchor="ctr"/>
                </a:tc>
                <a:tc>
                  <a:txBody>
                    <a:bodyPr/>
                    <a:lstStyle/>
                    <a:p>
                      <a:pPr algn="ctr"/>
                      <a:r>
                        <a:rPr lang="en-US" dirty="0" smtClean="0"/>
                        <a:t>0</a:t>
                      </a:r>
                      <a:endParaRPr lang="en-US" dirty="0"/>
                    </a:p>
                  </a:txBody>
                  <a:tcPr anchor="ctr"/>
                </a:tc>
                <a:tc>
                  <a:txBody>
                    <a:bodyPr/>
                    <a:lstStyle/>
                    <a:p>
                      <a:pPr algn="l"/>
                      <a:r>
                        <a:rPr lang="en-US" sz="1300" dirty="0" smtClean="0"/>
                        <a:t>Rocks or</a:t>
                      </a:r>
                      <a:r>
                        <a:rPr lang="en-US" sz="1300" baseline="0" dirty="0" smtClean="0"/>
                        <a:t> other geologic materials dislocate from steep slopes</a:t>
                      </a:r>
                      <a:endParaRPr lang="en-US" sz="1300" dirty="0"/>
                    </a:p>
                  </a:txBody>
                  <a:tcPr anchor="ctr"/>
                </a:tc>
                <a:extLst>
                  <a:ext uri="{0D108BD9-81ED-4DB2-BD59-A6C34878D82A}">
                    <a16:rowId xmlns:a16="http://schemas.microsoft.com/office/drawing/2014/main" val="1233056934"/>
                  </a:ext>
                </a:extLst>
              </a:tr>
              <a:tr h="842269">
                <a:tc>
                  <a:txBody>
                    <a:bodyPr/>
                    <a:lstStyle/>
                    <a:p>
                      <a:pPr algn="ctr"/>
                      <a:r>
                        <a:rPr lang="en-US" dirty="0" smtClean="0"/>
                        <a:t>Debris Flow</a:t>
                      </a:r>
                      <a:endParaRPr lang="en-US" dirty="0"/>
                    </a:p>
                  </a:txBody>
                  <a:tcPr anchor="ctr"/>
                </a:tc>
                <a:tc>
                  <a:txBody>
                    <a:bodyPr/>
                    <a:lstStyle/>
                    <a:p>
                      <a:pPr algn="ctr"/>
                      <a:r>
                        <a:rPr lang="en-US" dirty="0" smtClean="0"/>
                        <a:t>334</a:t>
                      </a:r>
                      <a:endParaRPr lang="en-US" dirty="0"/>
                    </a:p>
                  </a:txBody>
                  <a:tcPr anchor="ctr"/>
                </a:tc>
                <a:tc>
                  <a:txBody>
                    <a:bodyPr/>
                    <a:lstStyle/>
                    <a:p>
                      <a:pPr algn="ctr"/>
                      <a:r>
                        <a:rPr lang="en-US" dirty="0" smtClean="0"/>
                        <a:t>3.7</a:t>
                      </a:r>
                      <a:endParaRPr lang="en-US" dirty="0"/>
                    </a:p>
                  </a:txBody>
                  <a:tcPr anchor="ctr"/>
                </a:tc>
                <a:tc>
                  <a:txBody>
                    <a:bodyPr/>
                    <a:lstStyle/>
                    <a:p>
                      <a:pPr algn="l"/>
                      <a:r>
                        <a:rPr lang="en-US" sz="1300" dirty="0" smtClean="0"/>
                        <a:t>Fluid</a:t>
                      </a:r>
                      <a:r>
                        <a:rPr lang="en-US" sz="1300" baseline="0" dirty="0" smtClean="0"/>
                        <a:t> mobilizes material into a slurry that flows downslope; often associated with gullies or steep channels</a:t>
                      </a:r>
                      <a:endParaRPr lang="en-US" sz="1300" dirty="0"/>
                    </a:p>
                  </a:txBody>
                  <a:tcPr anchor="ctr"/>
                </a:tc>
                <a:extLst>
                  <a:ext uri="{0D108BD9-81ED-4DB2-BD59-A6C34878D82A}">
                    <a16:rowId xmlns:a16="http://schemas.microsoft.com/office/drawing/2014/main" val="1056843089"/>
                  </a:ext>
                </a:extLst>
              </a:tr>
              <a:tr h="842269">
                <a:tc>
                  <a:txBody>
                    <a:bodyPr/>
                    <a:lstStyle/>
                    <a:p>
                      <a:pPr algn="ctr"/>
                      <a:r>
                        <a:rPr lang="en-US" dirty="0" smtClean="0"/>
                        <a:t>Lateral Spread</a:t>
                      </a:r>
                      <a:endParaRPr lang="en-US" dirty="0"/>
                    </a:p>
                  </a:txBody>
                  <a:tcPr anchor="ctr"/>
                </a:tc>
                <a:tc>
                  <a:txBody>
                    <a:bodyPr/>
                    <a:lstStyle/>
                    <a:p>
                      <a:pPr algn="ctr"/>
                      <a:r>
                        <a:rPr lang="en-US" dirty="0" smtClean="0"/>
                        <a:t>241</a:t>
                      </a:r>
                      <a:endParaRPr lang="en-US" dirty="0"/>
                    </a:p>
                  </a:txBody>
                  <a:tcPr anchor="ctr"/>
                </a:tc>
                <a:tc>
                  <a:txBody>
                    <a:bodyPr/>
                    <a:lstStyle/>
                    <a:p>
                      <a:pPr algn="ctr"/>
                      <a:r>
                        <a:rPr lang="en-US" dirty="0" smtClean="0"/>
                        <a:t>2.7</a:t>
                      </a:r>
                      <a:endParaRPr lang="en-US" dirty="0"/>
                    </a:p>
                  </a:txBody>
                  <a:tcPr anchor="ctr"/>
                </a:tc>
                <a:tc>
                  <a:txBody>
                    <a:bodyPr/>
                    <a:lstStyle/>
                    <a:p>
                      <a:pPr algn="l"/>
                      <a:r>
                        <a:rPr lang="en-US" sz="1300" dirty="0" smtClean="0"/>
                        <a:t>Extension along very shallow or horizontal</a:t>
                      </a:r>
                      <a:r>
                        <a:rPr lang="en-US" sz="1300" baseline="0" dirty="0" smtClean="0"/>
                        <a:t> slopes which causes material to break into block-like shapes</a:t>
                      </a:r>
                      <a:endParaRPr lang="en-US" sz="1300" dirty="0"/>
                    </a:p>
                  </a:txBody>
                  <a:tcPr anchor="ctr"/>
                </a:tc>
                <a:extLst>
                  <a:ext uri="{0D108BD9-81ED-4DB2-BD59-A6C34878D82A}">
                    <a16:rowId xmlns:a16="http://schemas.microsoft.com/office/drawing/2014/main" val="459334140"/>
                  </a:ext>
                </a:extLst>
              </a:tr>
              <a:tr h="653485">
                <a:tc>
                  <a:txBody>
                    <a:bodyPr/>
                    <a:lstStyle/>
                    <a:p>
                      <a:pPr algn="ctr"/>
                      <a:r>
                        <a:rPr lang="en-US" dirty="0" smtClean="0"/>
                        <a:t>Multiple Failures</a:t>
                      </a:r>
                      <a:endParaRPr lang="en-US" dirty="0"/>
                    </a:p>
                  </a:txBody>
                  <a:tcPr anchor="ctr"/>
                </a:tc>
                <a:tc>
                  <a:txBody>
                    <a:bodyPr/>
                    <a:lstStyle/>
                    <a:p>
                      <a:pPr algn="ctr"/>
                      <a:r>
                        <a:rPr lang="en-US" dirty="0" smtClean="0"/>
                        <a:t>97</a:t>
                      </a:r>
                      <a:endParaRPr lang="en-US" dirty="0"/>
                    </a:p>
                  </a:txBody>
                  <a:tcPr anchor="ctr"/>
                </a:tc>
                <a:tc>
                  <a:txBody>
                    <a:bodyPr/>
                    <a:lstStyle/>
                    <a:p>
                      <a:pPr algn="ctr"/>
                      <a:r>
                        <a:rPr lang="en-US" dirty="0" smtClean="0"/>
                        <a:t>1.2</a:t>
                      </a:r>
                      <a:endParaRPr lang="en-US" dirty="0"/>
                    </a:p>
                  </a:txBody>
                  <a:tcPr anchor="ctr"/>
                </a:tc>
                <a:tc>
                  <a:txBody>
                    <a:bodyPr/>
                    <a:lstStyle/>
                    <a:p>
                      <a:pPr algn="l"/>
                      <a:r>
                        <a:rPr lang="en-US" sz="1300" dirty="0" smtClean="0"/>
                        <a:t>Usually</a:t>
                      </a:r>
                      <a:r>
                        <a:rPr lang="en-US" sz="1300" baseline="0" dirty="0" smtClean="0"/>
                        <a:t> a combination of multiple small debris flows in a restricted location</a:t>
                      </a:r>
                      <a:endParaRPr lang="en-US" sz="1300" dirty="0"/>
                    </a:p>
                  </a:txBody>
                  <a:tcPr anchor="ctr"/>
                </a:tc>
                <a:extLst>
                  <a:ext uri="{0D108BD9-81ED-4DB2-BD59-A6C34878D82A}">
                    <a16:rowId xmlns:a16="http://schemas.microsoft.com/office/drawing/2014/main" val="2377394594"/>
                  </a:ext>
                </a:extLst>
              </a:tr>
              <a:tr h="1103663">
                <a:tc>
                  <a:txBody>
                    <a:bodyPr/>
                    <a:lstStyle/>
                    <a:p>
                      <a:pPr algn="ctr"/>
                      <a:r>
                        <a:rPr lang="en-US" dirty="0" smtClean="0"/>
                        <a:t>Undetermined</a:t>
                      </a:r>
                      <a:endParaRPr lang="en-US" dirty="0"/>
                    </a:p>
                  </a:txBody>
                  <a:tcPr anchor="ctr"/>
                </a:tc>
                <a:tc>
                  <a:txBody>
                    <a:bodyPr/>
                    <a:lstStyle/>
                    <a:p>
                      <a:pPr algn="ctr"/>
                      <a:r>
                        <a:rPr lang="en-US" dirty="0" smtClean="0"/>
                        <a:t>16</a:t>
                      </a:r>
                      <a:endParaRPr lang="en-US" dirty="0"/>
                    </a:p>
                  </a:txBody>
                  <a:tcPr anchor="ctr"/>
                </a:tc>
                <a:tc>
                  <a:txBody>
                    <a:bodyPr/>
                    <a:lstStyle/>
                    <a:p>
                      <a:pPr algn="ctr"/>
                      <a:r>
                        <a:rPr lang="en-US" dirty="0" smtClean="0"/>
                        <a:t>0.2</a:t>
                      </a:r>
                      <a:endParaRPr lang="en-US" dirty="0"/>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300" dirty="0" smtClean="0"/>
                        <a:t>Some failure is clearly present, but it is difficult to determine the type of movement</a:t>
                      </a:r>
                    </a:p>
                    <a:p>
                      <a:pPr algn="l"/>
                      <a:endParaRPr lang="en-US" dirty="0"/>
                    </a:p>
                  </a:txBody>
                  <a:tcPr anchor="ctr"/>
                </a:tc>
                <a:extLst>
                  <a:ext uri="{0D108BD9-81ED-4DB2-BD59-A6C34878D82A}">
                    <a16:rowId xmlns:a16="http://schemas.microsoft.com/office/drawing/2014/main" val="3134208602"/>
                  </a:ext>
                </a:extLst>
              </a:tr>
            </a:tbl>
          </a:graphicData>
        </a:graphic>
      </p:graphicFrame>
    </p:spTree>
    <p:extLst>
      <p:ext uri="{BB962C8B-B14F-4D97-AF65-F5344CB8AC3E}">
        <p14:creationId xmlns:p14="http://schemas.microsoft.com/office/powerpoint/2010/main" val="192487628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31632" y="5499772"/>
            <a:ext cx="5993244" cy="646331"/>
          </a:xfrm>
          <a:prstGeom prst="rect">
            <a:avLst/>
          </a:prstGeom>
        </p:spPr>
        <p:txBody>
          <a:bodyPr wrap="square">
            <a:spAutoFit/>
          </a:bodyPr>
          <a:lstStyle/>
          <a:p>
            <a:r>
              <a:rPr lang="en-US" i="1" dirty="0"/>
              <a:t>Landslide susceptibility map showing generalized USGS map and </a:t>
            </a:r>
            <a:r>
              <a:rPr lang="en-US" i="1" dirty="0" smtClean="0"/>
              <a:t>more detailed prototype </a:t>
            </a:r>
            <a:r>
              <a:rPr lang="en-US" i="1" dirty="0"/>
              <a:t>map</a:t>
            </a:r>
          </a:p>
        </p:txBody>
      </p:sp>
      <p:sp>
        <p:nvSpPr>
          <p:cNvPr id="5" name="Title 1"/>
          <p:cNvSpPr txBox="1">
            <a:spLocks/>
          </p:cNvSpPr>
          <p:nvPr/>
        </p:nvSpPr>
        <p:spPr>
          <a:xfrm>
            <a:off x="6354299" y="1261870"/>
            <a:ext cx="2264702" cy="1156903"/>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300" dirty="0">
                <a:solidFill>
                  <a:schemeClr val="accent1">
                    <a:lumMod val="50000"/>
                  </a:schemeClr>
                </a:solidFill>
                <a:latin typeface="Arial" panose="020B0604020202020204" pitchFamily="34" charset="0"/>
                <a:cs typeface="Arial" panose="020B0604020202020204" pitchFamily="34" charset="0"/>
              </a:rPr>
              <a:t>Landslide</a:t>
            </a:r>
          </a:p>
          <a:p>
            <a:pPr algn="ctr"/>
            <a:r>
              <a:rPr lang="en-US" sz="3300" dirty="0">
                <a:solidFill>
                  <a:schemeClr val="accent1">
                    <a:lumMod val="50000"/>
                  </a:schemeClr>
                </a:solidFill>
                <a:latin typeface="Arial" panose="020B0604020202020204" pitchFamily="34" charset="0"/>
                <a:cs typeface="Arial" panose="020B0604020202020204" pitchFamily="34" charset="0"/>
              </a:rPr>
              <a:t>Risks</a:t>
            </a:r>
          </a:p>
        </p:txBody>
      </p:sp>
      <p:pic>
        <p:nvPicPr>
          <p:cNvPr id="8" name="Picture 7" descr="cid:image001.png@01D193BB.D0721580"/>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131633" y="1344984"/>
            <a:ext cx="5751631" cy="4112738"/>
          </a:xfrm>
          <a:prstGeom prst="rect">
            <a:avLst/>
          </a:prstGeom>
          <a:ln>
            <a:noFill/>
          </a:ln>
          <a:effectLst>
            <a:outerShdw blurRad="190500" algn="tl" rotWithShape="0">
              <a:srgbClr val="000000">
                <a:alpha val="70000"/>
              </a:srgbClr>
            </a:outerShdw>
          </a:effectLst>
        </p:spPr>
      </p:pic>
      <p:pic>
        <p:nvPicPr>
          <p:cNvPr id="2" name="Picture 1"/>
          <p:cNvPicPr>
            <a:picLocks noChangeAspect="1"/>
          </p:cNvPicPr>
          <p:nvPr/>
        </p:nvPicPr>
        <p:blipFill>
          <a:blip r:embed="rId4"/>
          <a:stretch>
            <a:fillRect/>
          </a:stretch>
        </p:blipFill>
        <p:spPr>
          <a:xfrm>
            <a:off x="5965623" y="2999521"/>
            <a:ext cx="3071424" cy="1476872"/>
          </a:xfrm>
          <a:prstGeom prst="rect">
            <a:avLst/>
          </a:prstGeom>
          <a:ln>
            <a:noFill/>
          </a:ln>
          <a:effectLst>
            <a:outerShdw blurRad="292100" dist="139700" dir="2700000" algn="tl" rotWithShape="0">
              <a:srgbClr val="333333">
                <a:alpha val="65000"/>
              </a:srgbClr>
            </a:outerShdw>
          </a:effectLst>
        </p:spPr>
      </p:pic>
      <p:sp>
        <p:nvSpPr>
          <p:cNvPr id="11" name="Rectangle 10"/>
          <p:cNvSpPr/>
          <p:nvPr/>
        </p:nvSpPr>
        <p:spPr>
          <a:xfrm>
            <a:off x="5965624" y="4628267"/>
            <a:ext cx="3126113" cy="715581"/>
          </a:xfrm>
          <a:prstGeom prst="rect">
            <a:avLst/>
          </a:prstGeom>
        </p:spPr>
        <p:txBody>
          <a:bodyPr wrap="square">
            <a:spAutoFit/>
          </a:bodyPr>
          <a:lstStyle/>
          <a:p>
            <a:r>
              <a:rPr lang="en-US" sz="1350" i="1" dirty="0"/>
              <a:t>Risk Assessment table showing building counts along with estimated replacement costs in landslide zones of concern </a:t>
            </a:r>
            <a:endParaRPr lang="en-US" sz="1350" dirty="0"/>
          </a:p>
        </p:txBody>
      </p:sp>
      <p:sp>
        <p:nvSpPr>
          <p:cNvPr id="3" name="TextBox 2"/>
          <p:cNvSpPr txBox="1"/>
          <p:nvPr/>
        </p:nvSpPr>
        <p:spPr>
          <a:xfrm>
            <a:off x="6117481" y="2722521"/>
            <a:ext cx="2822397" cy="300082"/>
          </a:xfrm>
          <a:prstGeom prst="rect">
            <a:avLst/>
          </a:prstGeom>
          <a:noFill/>
        </p:spPr>
        <p:txBody>
          <a:bodyPr wrap="square" rtlCol="0">
            <a:spAutoFit/>
          </a:bodyPr>
          <a:lstStyle/>
          <a:p>
            <a:r>
              <a:rPr lang="en-US" sz="1350" b="1" dirty="0"/>
              <a:t>Buildings Exposed to Landslide Risks</a:t>
            </a:r>
          </a:p>
        </p:txBody>
      </p:sp>
      <p:sp>
        <p:nvSpPr>
          <p:cNvPr id="12"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a:t>
            </a:r>
            <a:r>
              <a:rPr lang="en-US" dirty="0" smtClean="0">
                <a:solidFill>
                  <a:schemeClr val="bg1"/>
                </a:solidFill>
                <a:latin typeface="Arial" panose="020B0604020202020204" pitchFamily="34" charset="0"/>
                <a:cs typeface="Arial" panose="020B0604020202020204" pitchFamily="34" charset="0"/>
              </a:rPr>
              <a:t>Maps – Old versus New</a:t>
            </a:r>
            <a:endParaRPr lang="en-US" dirty="0">
              <a:solidFill>
                <a:schemeClr val="bg1"/>
              </a:solidFill>
              <a:latin typeface="Arial" panose="020B0604020202020204" pitchFamily="34" charset="0"/>
              <a:cs typeface="Arial" panose="020B0604020202020204" pitchFamily="34" charset="0"/>
            </a:endParaRPr>
          </a:p>
        </p:txBody>
      </p:sp>
      <p:sp>
        <p:nvSpPr>
          <p:cNvPr id="4" name="TextBox 3"/>
          <p:cNvSpPr txBox="1"/>
          <p:nvPr/>
        </p:nvSpPr>
        <p:spPr>
          <a:xfrm>
            <a:off x="202014" y="933602"/>
            <a:ext cx="2715980" cy="369332"/>
          </a:xfrm>
          <a:prstGeom prst="rect">
            <a:avLst/>
          </a:prstGeom>
          <a:noFill/>
        </p:spPr>
        <p:txBody>
          <a:bodyPr wrap="square" rtlCol="0">
            <a:spAutoFit/>
          </a:bodyPr>
          <a:lstStyle/>
          <a:p>
            <a:r>
              <a:rPr lang="en-US" dirty="0" smtClean="0">
                <a:solidFill>
                  <a:schemeClr val="accent1">
                    <a:lumMod val="50000"/>
                  </a:schemeClr>
                </a:solidFill>
              </a:rPr>
              <a:t>Old Way - Very Generalized</a:t>
            </a:r>
            <a:endParaRPr lang="en-US" dirty="0">
              <a:solidFill>
                <a:schemeClr val="accent1">
                  <a:lumMod val="50000"/>
                </a:schemeClr>
              </a:solidFill>
            </a:endParaRPr>
          </a:p>
        </p:txBody>
      </p:sp>
      <p:sp>
        <p:nvSpPr>
          <p:cNvPr id="13" name="TextBox 12"/>
          <p:cNvSpPr txBox="1"/>
          <p:nvPr/>
        </p:nvSpPr>
        <p:spPr>
          <a:xfrm>
            <a:off x="3213010" y="945026"/>
            <a:ext cx="2670254" cy="369332"/>
          </a:xfrm>
          <a:prstGeom prst="rect">
            <a:avLst/>
          </a:prstGeom>
          <a:noFill/>
        </p:spPr>
        <p:txBody>
          <a:bodyPr wrap="square" rtlCol="0">
            <a:spAutoFit/>
          </a:bodyPr>
          <a:lstStyle/>
          <a:p>
            <a:r>
              <a:rPr lang="en-US" dirty="0" smtClean="0">
                <a:solidFill>
                  <a:schemeClr val="accent1">
                    <a:lumMod val="50000"/>
                  </a:schemeClr>
                </a:solidFill>
              </a:rPr>
              <a:t>New Way – More Detailed</a:t>
            </a:r>
            <a:endParaRPr lang="en-US" dirty="0">
              <a:solidFill>
                <a:schemeClr val="accent1">
                  <a:lumMod val="50000"/>
                </a:schemeClr>
              </a:solidFill>
            </a:endParaRPr>
          </a:p>
        </p:txBody>
      </p:sp>
    </p:spTree>
    <p:extLst>
      <p:ext uri="{BB962C8B-B14F-4D97-AF65-F5344CB8AC3E}">
        <p14:creationId xmlns:p14="http://schemas.microsoft.com/office/powerpoint/2010/main" val="135681791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51B4D47C-E8FD-4B24-83A3-E3AA9654E45B}"/>
              </a:ext>
            </a:extLst>
          </p:cNvPr>
          <p:cNvSpPr txBox="1">
            <a:spLocks/>
          </p:cNvSpPr>
          <p:nvPr/>
        </p:nvSpPr>
        <p:spPr>
          <a:xfrm>
            <a:off x="0" y="2"/>
            <a:ext cx="9144000" cy="712380"/>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smtClean="0">
                <a:solidFill>
                  <a:schemeClr val="bg1"/>
                </a:solidFill>
                <a:latin typeface="Arial" panose="020B0604020202020204" pitchFamily="34" charset="0"/>
                <a:cs typeface="Arial" panose="020B0604020202020204" pitchFamily="34" charset="0"/>
              </a:rPr>
              <a:t>Landslide Method Development</a:t>
            </a:r>
            <a:endParaRPr lang="en-US" dirty="0">
              <a:solidFill>
                <a:schemeClr val="bg1"/>
              </a:solidFill>
              <a:latin typeface="Arial" panose="020B0604020202020204" pitchFamily="34" charset="0"/>
              <a:cs typeface="Arial" panose="020B0604020202020204" pitchFamily="34" charset="0"/>
            </a:endParaRPr>
          </a:p>
        </p:txBody>
      </p:sp>
      <p:pic>
        <p:nvPicPr>
          <p:cNvPr id="7" name="Picture 6"/>
          <p:cNvPicPr>
            <a:picLocks noChangeAspect="1"/>
          </p:cNvPicPr>
          <p:nvPr/>
        </p:nvPicPr>
        <p:blipFill>
          <a:blip r:embed="rId2"/>
          <a:stretch>
            <a:fillRect/>
          </a:stretch>
        </p:blipFill>
        <p:spPr>
          <a:xfrm>
            <a:off x="537884" y="1150340"/>
            <a:ext cx="3760806" cy="2825282"/>
          </a:xfrm>
          <a:prstGeom prst="rect">
            <a:avLst/>
          </a:prstGeom>
          <a:effectLst>
            <a:outerShdw blurRad="50800" dist="38100" dir="2700000" algn="tl" rotWithShape="0">
              <a:prstClr val="black">
                <a:alpha val="40000"/>
              </a:prstClr>
            </a:outerShdw>
          </a:effectLst>
        </p:spPr>
      </p:pic>
      <p:pic>
        <p:nvPicPr>
          <p:cNvPr id="10" name="Picture 9"/>
          <p:cNvPicPr>
            <a:picLocks noChangeAspect="1"/>
          </p:cNvPicPr>
          <p:nvPr/>
        </p:nvPicPr>
        <p:blipFill>
          <a:blip r:embed="rId3"/>
          <a:stretch>
            <a:fillRect/>
          </a:stretch>
        </p:blipFill>
        <p:spPr>
          <a:xfrm>
            <a:off x="4953805" y="1174047"/>
            <a:ext cx="3600792" cy="2705092"/>
          </a:xfrm>
          <a:prstGeom prst="rect">
            <a:avLst/>
          </a:prstGeom>
          <a:effectLst>
            <a:outerShdw blurRad="50800" dist="38100" dir="2700000" algn="tl" rotWithShape="0">
              <a:prstClr val="black">
                <a:alpha val="40000"/>
              </a:prstClr>
            </a:outerShdw>
          </a:effectLst>
        </p:spPr>
      </p:pic>
      <p:pic>
        <p:nvPicPr>
          <p:cNvPr id="13" name="Picture 12"/>
          <p:cNvPicPr>
            <a:picLocks noChangeAspect="1"/>
          </p:cNvPicPr>
          <p:nvPr/>
        </p:nvPicPr>
        <p:blipFill>
          <a:blip r:embed="rId4"/>
          <a:stretch>
            <a:fillRect/>
          </a:stretch>
        </p:blipFill>
        <p:spPr>
          <a:xfrm>
            <a:off x="537885" y="3992303"/>
            <a:ext cx="3760806" cy="2829988"/>
          </a:xfrm>
          <a:prstGeom prst="rect">
            <a:avLst/>
          </a:prstGeom>
          <a:effectLst>
            <a:outerShdw blurRad="50800" dist="38100" dir="2700000" algn="tl" rotWithShape="0">
              <a:prstClr val="black">
                <a:alpha val="40000"/>
              </a:prstClr>
            </a:outerShdw>
          </a:effectLst>
        </p:spPr>
      </p:pic>
      <p:pic>
        <p:nvPicPr>
          <p:cNvPr id="14" name="Picture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953805" y="4044048"/>
            <a:ext cx="3606429" cy="2778243"/>
          </a:xfrm>
          <a:prstGeom prst="rect">
            <a:avLst/>
          </a:prstGeom>
          <a:effectLst>
            <a:outerShdw blurRad="50800" dist="38100" dir="2700000" algn="tl" rotWithShape="0">
              <a:prstClr val="black">
                <a:alpha val="40000"/>
              </a:prstClr>
            </a:outerShdw>
          </a:effectLst>
        </p:spPr>
      </p:pic>
      <p:sp>
        <p:nvSpPr>
          <p:cNvPr id="3" name="Rectangle 2"/>
          <p:cNvSpPr/>
          <p:nvPr/>
        </p:nvSpPr>
        <p:spPr>
          <a:xfrm>
            <a:off x="537884" y="712382"/>
            <a:ext cx="8393465" cy="461665"/>
          </a:xfrm>
          <a:prstGeom prst="rect">
            <a:avLst/>
          </a:prstGeom>
        </p:spPr>
        <p:txBody>
          <a:bodyPr wrap="square">
            <a:spAutoFit/>
          </a:bodyPr>
          <a:lstStyle/>
          <a:p>
            <a:pPr>
              <a:tabLst>
                <a:tab pos="457200" algn="l"/>
                <a:tab pos="914400" algn="l"/>
                <a:tab pos="4114800" algn="l"/>
                <a:tab pos="457200" algn="l"/>
              </a:tabLst>
            </a:pPr>
            <a:r>
              <a:rPr lang="en-US" sz="1200" dirty="0" smtClean="0">
                <a:solidFill>
                  <a:schemeClr val="accent1">
                    <a:lumMod val="50000"/>
                  </a:schemeClr>
                </a:solidFill>
                <a:latin typeface="Calibri" panose="020F0502020204030204" pitchFamily="34" charset="0"/>
                <a:ea typeface="Times New Roman" panose="02020603050405020304" pitchFamily="18" charset="0"/>
                <a:cs typeface="Times New Roman" panose="02020603050405020304" pitchFamily="18" charset="0"/>
              </a:rPr>
              <a:t>The West </a:t>
            </a:r>
            <a:r>
              <a:rPr lang="en-US" sz="1200" dirty="0">
                <a:solidFill>
                  <a:schemeClr val="accent1">
                    <a:lumMod val="50000"/>
                  </a:schemeClr>
                </a:solidFill>
                <a:latin typeface="Calibri" panose="020F0502020204030204" pitchFamily="34" charset="0"/>
                <a:ea typeface="Times New Roman" panose="02020603050405020304" pitchFamily="18" charset="0"/>
                <a:cs typeface="Times New Roman" panose="02020603050405020304" pitchFamily="18" charset="0"/>
              </a:rPr>
              <a:t>Virginia </a:t>
            </a:r>
            <a:r>
              <a:rPr lang="en-US" sz="1200" dirty="0" smtClean="0">
                <a:solidFill>
                  <a:schemeClr val="accent1">
                    <a:lumMod val="50000"/>
                  </a:schemeClr>
                </a:solidFill>
                <a:latin typeface="Calibri" panose="020F0502020204030204" pitchFamily="34" charset="0"/>
                <a:ea typeface="Times New Roman" panose="02020603050405020304" pitchFamily="18" charset="0"/>
                <a:cs typeface="Times New Roman" panose="02020603050405020304" pitchFamily="18" charset="0"/>
              </a:rPr>
              <a:t>University Study Team includes </a:t>
            </a:r>
            <a:r>
              <a:rPr lang="en-US" sz="1200" dirty="0">
                <a:solidFill>
                  <a:schemeClr val="accent1">
                    <a:lumMod val="50000"/>
                  </a:schemeClr>
                </a:solidFill>
                <a:latin typeface="Calibri" panose="020F0502020204030204" pitchFamily="34" charset="0"/>
                <a:ea typeface="Times New Roman" panose="02020603050405020304" pitchFamily="18" charset="0"/>
                <a:cs typeface="Times New Roman" panose="02020603050405020304" pitchFamily="18" charset="0"/>
              </a:rPr>
              <a:t>Dr. Steve Kite (Geomorphologist), Dr. James Thompson (Soil Scientist), Dr. Aaron Maxwell (Geologist/Modeler), and Dr. Maneesh Sharma (Geologist/GIS</a:t>
            </a:r>
            <a:r>
              <a:rPr lang="en-US" sz="1200" dirty="0" smtClean="0">
                <a:solidFill>
                  <a:schemeClr val="accent1">
                    <a:lumMod val="50000"/>
                  </a:schemeClr>
                </a:solidFill>
                <a:latin typeface="Calibri" panose="020F0502020204030204" pitchFamily="34" charset="0"/>
                <a:ea typeface="Times New Roman" panose="02020603050405020304" pitchFamily="18" charset="0"/>
                <a:cs typeface="Times New Roman" panose="02020603050405020304" pitchFamily="18" charset="0"/>
              </a:rPr>
              <a:t>)</a:t>
            </a:r>
            <a:endParaRPr lang="en-US" sz="1200" dirty="0">
              <a:solidFill>
                <a:schemeClr val="accent1">
                  <a:lumMod val="50000"/>
                </a:schemeClr>
              </a:solidFill>
              <a:effectLst/>
              <a:latin typeface="Univers (WN)"/>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7079137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a:stretch>
            <a:fillRect/>
          </a:stretch>
        </p:blipFill>
        <p:spPr>
          <a:xfrm>
            <a:off x="2620500" y="909006"/>
            <a:ext cx="6523500" cy="5042290"/>
          </a:xfrm>
          <a:prstGeom prst="rect">
            <a:avLst/>
          </a:prstGeom>
        </p:spPr>
      </p:pic>
      <p:sp>
        <p:nvSpPr>
          <p:cNvPr id="4" name="Title 1">
            <a:extLst>
              <a:ext uri="{FF2B5EF4-FFF2-40B4-BE49-F238E27FC236}">
                <a16:creationId xmlns:a16="http://schemas.microsoft.com/office/drawing/2014/main" id="{51B4D47C-E8FD-4B24-83A3-E3AA9654E45B}"/>
              </a:ext>
            </a:extLst>
          </p:cNvPr>
          <p:cNvSpPr txBox="1">
            <a:spLocks/>
          </p:cNvSpPr>
          <p:nvPr/>
        </p:nvSpPr>
        <p:spPr>
          <a:xfrm>
            <a:off x="137725" y="958461"/>
            <a:ext cx="2482775" cy="1024537"/>
          </a:xfrm>
          <a:prstGeom prst="rect">
            <a:avLst/>
          </a:prstGeom>
          <a:solidFill>
            <a:schemeClr val="accent1">
              <a:lumMod val="50000"/>
            </a:schemeClr>
          </a:solidFill>
        </p:spPr>
        <p:txBody>
          <a:bodyPr vert="horz" lIns="68580" tIns="34290" rIns="68580" bIns="3429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pPr>
            <a:r>
              <a:rPr lang="en-US" sz="2250" b="1" dirty="0">
                <a:solidFill>
                  <a:srgbClr val="FFC000"/>
                </a:solidFill>
                <a:latin typeface="Arial" panose="020B0604020202020204" pitchFamily="34" charset="0"/>
                <a:cs typeface="Arial" panose="020B0604020202020204" pitchFamily="34" charset="0"/>
              </a:rPr>
              <a:t>West Virginia </a:t>
            </a:r>
          </a:p>
          <a:p>
            <a:pPr algn="ctr">
              <a:lnSpc>
                <a:spcPct val="120000"/>
              </a:lnSpc>
            </a:pPr>
            <a:r>
              <a:rPr lang="en-US" sz="2250" b="1" dirty="0">
                <a:solidFill>
                  <a:srgbClr val="FFC000"/>
                </a:solidFill>
                <a:latin typeface="Arial" panose="020B0604020202020204" pitchFamily="34" charset="0"/>
                <a:cs typeface="Arial" panose="020B0604020202020204" pitchFamily="34" charset="0"/>
              </a:rPr>
              <a:t>Physiography  </a:t>
            </a:r>
          </a:p>
          <a:p>
            <a:pPr algn="ctr">
              <a:lnSpc>
                <a:spcPct val="120000"/>
              </a:lnSpc>
            </a:pPr>
            <a:r>
              <a:rPr lang="en-US" sz="2250" b="1" dirty="0">
                <a:solidFill>
                  <a:srgbClr val="FFC000"/>
                </a:solidFill>
                <a:latin typeface="Arial" panose="020B0604020202020204" pitchFamily="34" charset="0"/>
                <a:cs typeface="Arial" panose="020B0604020202020204" pitchFamily="34" charset="0"/>
              </a:rPr>
              <a:t>&amp; NRCS MLRAs</a:t>
            </a:r>
            <a:endParaRPr lang="en-US" sz="1350" b="1" u="sng" dirty="0">
              <a:solidFill>
                <a:srgbClr val="FFC000"/>
              </a:solidFill>
              <a:latin typeface="Arial" panose="020B0604020202020204" pitchFamily="34" charset="0"/>
              <a:cs typeface="Arial" panose="020B0604020202020204" pitchFamily="34" charset="0"/>
            </a:endParaRPr>
          </a:p>
        </p:txBody>
      </p:sp>
      <p:sp>
        <p:nvSpPr>
          <p:cNvPr id="3" name="TextBox 2"/>
          <p:cNvSpPr txBox="1"/>
          <p:nvPr/>
        </p:nvSpPr>
        <p:spPr>
          <a:xfrm>
            <a:off x="137724" y="2034756"/>
            <a:ext cx="2593865" cy="3739485"/>
          </a:xfrm>
          <a:prstGeom prst="rect">
            <a:avLst/>
          </a:prstGeom>
          <a:noFill/>
        </p:spPr>
        <p:txBody>
          <a:bodyPr wrap="square" rtlCol="0">
            <a:spAutoFit/>
          </a:bodyPr>
          <a:lstStyle/>
          <a:p>
            <a:r>
              <a:rPr lang="en-US" sz="1650" b="1" dirty="0">
                <a:solidFill>
                  <a:schemeClr val="accent5">
                    <a:lumMod val="75000"/>
                  </a:schemeClr>
                </a:solidFill>
                <a:latin typeface="Arial" panose="020B0604020202020204" pitchFamily="34" charset="0"/>
                <a:cs typeface="Arial" panose="020B0604020202020204" pitchFamily="34" charset="0"/>
              </a:rPr>
              <a:t>Existing Physiographic Maps Inadequate for WV Landslide Project</a:t>
            </a:r>
          </a:p>
          <a:p>
            <a:endParaRPr lang="en-US" sz="750" b="1" dirty="0">
              <a:solidFill>
                <a:schemeClr val="accent5">
                  <a:lumMod val="75000"/>
                </a:schemeClr>
              </a:solidFill>
              <a:latin typeface="Arial" panose="020B0604020202020204" pitchFamily="34" charset="0"/>
              <a:cs typeface="Arial" panose="020B0604020202020204" pitchFamily="34" charset="0"/>
            </a:endParaRPr>
          </a:p>
          <a:p>
            <a:r>
              <a:rPr lang="en-US" sz="1500" b="1" i="1" dirty="0">
                <a:solidFill>
                  <a:schemeClr val="accent5">
                    <a:lumMod val="75000"/>
                  </a:schemeClr>
                </a:solidFill>
                <a:latin typeface="Arial" panose="020B0604020202020204" pitchFamily="34" charset="0"/>
                <a:cs typeface="Arial" panose="020B0604020202020204" pitchFamily="34" charset="0"/>
              </a:rPr>
              <a:t>MLRA Boundaries Better</a:t>
            </a:r>
          </a:p>
          <a:p>
            <a:endParaRPr lang="en-US" sz="750" b="1" i="1" dirty="0">
              <a:solidFill>
                <a:schemeClr val="accent5">
                  <a:lumMod val="75000"/>
                </a:schemeClr>
              </a:solidFill>
              <a:latin typeface="Arial" panose="020B0604020202020204" pitchFamily="34" charset="0"/>
              <a:cs typeface="Arial" panose="020B0604020202020204" pitchFamily="34" charset="0"/>
            </a:endParaRPr>
          </a:p>
          <a:p>
            <a:r>
              <a:rPr lang="en-US" sz="1500" b="1" u="sng" dirty="0">
                <a:latin typeface="Arial" panose="020B0604020202020204" pitchFamily="34" charset="0"/>
                <a:cs typeface="Arial" panose="020B0604020202020204" pitchFamily="34" charset="0"/>
              </a:rPr>
              <a:t>Provinces &amp; Subdivisions  </a:t>
            </a:r>
            <a:r>
              <a:rPr lang="en-US" sz="1500" b="1" dirty="0">
                <a:solidFill>
                  <a:srgbClr val="960000"/>
                </a:solidFill>
                <a:latin typeface="Arial" panose="020B0604020202020204" pitchFamily="34" charset="0"/>
                <a:cs typeface="Arial" panose="020B0604020202020204" pitchFamily="34" charset="0"/>
              </a:rPr>
              <a:t>Appalachian Plateau</a:t>
            </a:r>
            <a:r>
              <a:rPr lang="en-US" sz="1500" b="1" u="sng" dirty="0">
                <a:solidFill>
                  <a:srgbClr val="C00000"/>
                </a:solidFill>
                <a:latin typeface="Arial" panose="020B0604020202020204" pitchFamily="34" charset="0"/>
                <a:cs typeface="Arial" panose="020B0604020202020204" pitchFamily="34" charset="0"/>
              </a:rPr>
              <a:t>s</a:t>
            </a:r>
          </a:p>
          <a:p>
            <a:pPr marL="257175" indent="-257175">
              <a:buFont typeface="Arial" panose="020B0604020202020204" pitchFamily="34" charset="0"/>
              <a:buChar char="•"/>
            </a:pPr>
            <a:r>
              <a:rPr lang="en-US" sz="1500" b="1" dirty="0">
                <a:solidFill>
                  <a:srgbClr val="960000"/>
                </a:solidFill>
                <a:effectLst>
                  <a:outerShdw blurRad="38100" dist="38100" dir="2700000" algn="tl">
                    <a:srgbClr val="000000">
                      <a:alpha val="43137"/>
                    </a:srgbClr>
                  </a:outerShdw>
                </a:effectLst>
              </a:rPr>
              <a:t>Kanawha Section</a:t>
            </a:r>
          </a:p>
          <a:p>
            <a:pPr marL="257175" indent="-257175">
              <a:buFont typeface="Arial" panose="020B0604020202020204" pitchFamily="34" charset="0"/>
              <a:buChar char="•"/>
            </a:pPr>
            <a:r>
              <a:rPr lang="en-US" sz="1500" b="1" dirty="0">
                <a:solidFill>
                  <a:srgbClr val="960000"/>
                </a:solidFill>
                <a:effectLst>
                  <a:outerShdw blurRad="38100" dist="38100" dir="2700000" algn="tl">
                    <a:srgbClr val="000000">
                      <a:alpha val="43137"/>
                    </a:srgbClr>
                  </a:outerShdw>
                </a:effectLst>
              </a:rPr>
              <a:t>Logan Plateau</a:t>
            </a:r>
          </a:p>
          <a:p>
            <a:pPr marL="257175" indent="-257175">
              <a:buFont typeface="Arial" panose="020B0604020202020204" pitchFamily="34" charset="0"/>
              <a:buChar char="•"/>
            </a:pPr>
            <a:r>
              <a:rPr lang="en-US" sz="1500" b="1" dirty="0">
                <a:solidFill>
                  <a:srgbClr val="960000"/>
                </a:solidFill>
                <a:effectLst>
                  <a:outerShdw blurRad="38100" dist="38100" dir="2700000" algn="tl">
                    <a:srgbClr val="000000">
                      <a:alpha val="43137"/>
                    </a:srgbClr>
                  </a:outerShdw>
                </a:effectLst>
              </a:rPr>
              <a:t>Allegheny Mountains </a:t>
            </a:r>
          </a:p>
          <a:p>
            <a:r>
              <a:rPr lang="en-US" sz="1500" b="1" dirty="0">
                <a:solidFill>
                  <a:srgbClr val="960000"/>
                </a:solidFill>
                <a:effectLst>
                  <a:outerShdw blurRad="38100" dist="38100" dir="2700000" algn="tl">
                    <a:srgbClr val="000000">
                      <a:alpha val="43137"/>
                    </a:srgbClr>
                  </a:outerShdw>
                </a:effectLst>
              </a:rPr>
              <a:t>Valley &amp; Ridge</a:t>
            </a:r>
          </a:p>
          <a:p>
            <a:pPr marL="257175" indent="-257175">
              <a:buFont typeface="Arial" panose="020B0604020202020204" pitchFamily="34" charset="0"/>
              <a:buChar char="•"/>
            </a:pPr>
            <a:r>
              <a:rPr lang="en-US" sz="1500" b="1" dirty="0">
                <a:solidFill>
                  <a:srgbClr val="960000"/>
                </a:solidFill>
                <a:effectLst>
                  <a:outerShdw blurRad="38100" dist="38100" dir="2700000" algn="tl">
                    <a:srgbClr val="000000">
                      <a:alpha val="43137"/>
                    </a:srgbClr>
                  </a:outerShdw>
                </a:effectLst>
              </a:rPr>
              <a:t>Ridge &amp; Valley </a:t>
            </a:r>
          </a:p>
          <a:p>
            <a:pPr marL="257175" indent="-257175">
              <a:buFont typeface="Arial" panose="020B0604020202020204" pitchFamily="34" charset="0"/>
              <a:buChar char="•"/>
            </a:pPr>
            <a:r>
              <a:rPr lang="en-US" sz="1500" b="1" dirty="0">
                <a:effectLst>
                  <a:outerShdw blurRad="38100" dist="38100" dir="2700000" algn="tl">
                    <a:srgbClr val="000000">
                      <a:alpha val="43137"/>
                    </a:srgbClr>
                  </a:outerShdw>
                </a:effectLst>
              </a:rPr>
              <a:t>Great Valley </a:t>
            </a:r>
          </a:p>
          <a:p>
            <a:r>
              <a:rPr lang="en-US" sz="1500" b="1" dirty="0">
                <a:solidFill>
                  <a:srgbClr val="960000"/>
                </a:solidFill>
                <a:effectLst>
                  <a:outerShdw blurRad="38100" dist="38100" dir="2700000" algn="tl">
                    <a:srgbClr val="000000">
                      <a:alpha val="43137"/>
                    </a:srgbClr>
                  </a:outerShdw>
                </a:effectLst>
              </a:rPr>
              <a:t>Blue Ridge</a:t>
            </a:r>
          </a:p>
          <a:p>
            <a:endParaRPr lang="en-US" sz="750" b="1" dirty="0">
              <a:solidFill>
                <a:srgbClr val="960000"/>
              </a:solidFill>
              <a:effectLst>
                <a:outerShdw blurRad="38100" dist="38100" dir="2700000" algn="tl">
                  <a:srgbClr val="000000">
                    <a:alpha val="43137"/>
                  </a:srgbClr>
                </a:outerShdw>
              </a:effectLst>
            </a:endParaRPr>
          </a:p>
          <a:p>
            <a:r>
              <a:rPr lang="en-US" sz="1500" b="1" i="1" dirty="0">
                <a:solidFill>
                  <a:srgbClr val="960000"/>
                </a:solidFill>
                <a:effectLst>
                  <a:outerShdw blurRad="38100" dist="38100" dir="2700000" algn="tl">
                    <a:srgbClr val="000000">
                      <a:alpha val="43137"/>
                    </a:srgbClr>
                  </a:outerShdw>
                </a:effectLst>
              </a:rPr>
              <a:t>Red = Landslide-Prone</a:t>
            </a:r>
            <a:endParaRPr lang="en-US" sz="1500" b="1" i="1" u="sng" dirty="0">
              <a:latin typeface="Arial" panose="020B0604020202020204" pitchFamily="34" charset="0"/>
              <a:cs typeface="Arial" panose="020B0604020202020204" pitchFamily="34" charset="0"/>
            </a:endParaRPr>
          </a:p>
        </p:txBody>
      </p:sp>
      <p:sp>
        <p:nvSpPr>
          <p:cNvPr id="7" name="TextBox 6"/>
          <p:cNvSpPr txBox="1"/>
          <p:nvPr/>
        </p:nvSpPr>
        <p:spPr>
          <a:xfrm>
            <a:off x="4323475" y="2850278"/>
            <a:ext cx="1929629" cy="346249"/>
          </a:xfrm>
          <a:prstGeom prst="rect">
            <a:avLst/>
          </a:prstGeom>
          <a:noFill/>
        </p:spPr>
        <p:txBody>
          <a:bodyPr wrap="square" rtlCol="0">
            <a:spAutoFit/>
          </a:bodyPr>
          <a:lstStyle/>
          <a:p>
            <a:r>
              <a:rPr lang="en-US" sz="1650" b="1" dirty="0">
                <a:solidFill>
                  <a:srgbClr val="960000"/>
                </a:solidFill>
                <a:effectLst>
                  <a:outerShdw blurRad="38100" dist="38100" dir="2700000" algn="tl">
                    <a:srgbClr val="000000">
                      <a:alpha val="43137"/>
                    </a:srgbClr>
                  </a:outerShdw>
                </a:effectLst>
              </a:rPr>
              <a:t>Kanawha Section</a:t>
            </a:r>
          </a:p>
        </p:txBody>
      </p:sp>
      <p:sp>
        <p:nvSpPr>
          <p:cNvPr id="8" name="TextBox 7"/>
          <p:cNvSpPr txBox="1"/>
          <p:nvPr/>
        </p:nvSpPr>
        <p:spPr>
          <a:xfrm>
            <a:off x="3229248" y="4471123"/>
            <a:ext cx="1629580" cy="346249"/>
          </a:xfrm>
          <a:prstGeom prst="rect">
            <a:avLst/>
          </a:prstGeom>
          <a:noFill/>
        </p:spPr>
        <p:txBody>
          <a:bodyPr wrap="square" rtlCol="0">
            <a:spAutoFit/>
          </a:bodyPr>
          <a:lstStyle/>
          <a:p>
            <a:pPr algn="ctr"/>
            <a:r>
              <a:rPr lang="en-US" sz="1650" b="1" dirty="0">
                <a:solidFill>
                  <a:srgbClr val="960000"/>
                </a:solidFill>
                <a:effectLst>
                  <a:outerShdw blurRad="38100" dist="38100" dir="2700000" algn="tl">
                    <a:srgbClr val="000000">
                      <a:alpha val="43137"/>
                    </a:srgbClr>
                  </a:outerShdw>
                </a:effectLst>
              </a:rPr>
              <a:t>Logan Plateau</a:t>
            </a:r>
          </a:p>
        </p:txBody>
      </p:sp>
      <p:sp>
        <p:nvSpPr>
          <p:cNvPr id="9" name="TextBox 8"/>
          <p:cNvSpPr txBox="1"/>
          <p:nvPr/>
        </p:nvSpPr>
        <p:spPr>
          <a:xfrm rot="18635258">
            <a:off x="5070426" y="3344811"/>
            <a:ext cx="2339896" cy="346249"/>
          </a:xfrm>
          <a:prstGeom prst="rect">
            <a:avLst/>
          </a:prstGeom>
          <a:noFill/>
        </p:spPr>
        <p:txBody>
          <a:bodyPr wrap="square" rtlCol="0">
            <a:spAutoFit/>
          </a:bodyPr>
          <a:lstStyle/>
          <a:p>
            <a:r>
              <a:rPr lang="en-US" sz="1650" b="1" dirty="0">
                <a:solidFill>
                  <a:srgbClr val="960000"/>
                </a:solidFill>
                <a:effectLst>
                  <a:outerShdw blurRad="38100" dist="38100" dir="2700000" algn="tl">
                    <a:srgbClr val="000000">
                      <a:alpha val="43137"/>
                    </a:srgbClr>
                  </a:outerShdw>
                </a:effectLst>
              </a:rPr>
              <a:t>Allegheny Mountains </a:t>
            </a:r>
          </a:p>
        </p:txBody>
      </p:sp>
      <p:sp>
        <p:nvSpPr>
          <p:cNvPr id="10" name="Freeform 9"/>
          <p:cNvSpPr/>
          <p:nvPr/>
        </p:nvSpPr>
        <p:spPr>
          <a:xfrm>
            <a:off x="7744365" y="2280607"/>
            <a:ext cx="491705" cy="951062"/>
          </a:xfrm>
          <a:custGeom>
            <a:avLst/>
            <a:gdLst>
              <a:gd name="connsiteX0" fmla="*/ 655607 w 655607"/>
              <a:gd name="connsiteY0" fmla="*/ 0 h 1268083"/>
              <a:gd name="connsiteX1" fmla="*/ 491706 w 655607"/>
              <a:gd name="connsiteY1" fmla="*/ 414068 h 1268083"/>
              <a:gd name="connsiteX2" fmla="*/ 258792 w 655607"/>
              <a:gd name="connsiteY2" fmla="*/ 828136 h 1268083"/>
              <a:gd name="connsiteX3" fmla="*/ 77638 w 655607"/>
              <a:gd name="connsiteY3" fmla="*/ 1104182 h 1268083"/>
              <a:gd name="connsiteX4" fmla="*/ 0 w 655607"/>
              <a:gd name="connsiteY4" fmla="*/ 1268083 h 12680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607" h="1268083">
                <a:moveTo>
                  <a:pt x="655607" y="0"/>
                </a:moveTo>
                <a:lnTo>
                  <a:pt x="491706" y="414068"/>
                </a:lnTo>
                <a:lnTo>
                  <a:pt x="258792" y="828136"/>
                </a:lnTo>
                <a:lnTo>
                  <a:pt x="77638" y="1104182"/>
                </a:lnTo>
                <a:lnTo>
                  <a:pt x="0" y="1268083"/>
                </a:lnTo>
              </a:path>
            </a:pathLst>
          </a:custGeom>
          <a:noFill/>
          <a:ln w="381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TextBox 10"/>
          <p:cNvSpPr txBox="1"/>
          <p:nvPr/>
        </p:nvSpPr>
        <p:spPr>
          <a:xfrm rot="18322497">
            <a:off x="6199193" y="3087801"/>
            <a:ext cx="1707978" cy="346249"/>
          </a:xfrm>
          <a:prstGeom prst="rect">
            <a:avLst/>
          </a:prstGeom>
          <a:noFill/>
        </p:spPr>
        <p:txBody>
          <a:bodyPr wrap="square" rtlCol="0">
            <a:spAutoFit/>
          </a:bodyPr>
          <a:lstStyle/>
          <a:p>
            <a:pPr algn="ctr"/>
            <a:r>
              <a:rPr lang="en-US" sz="1650" b="1" dirty="0">
                <a:solidFill>
                  <a:srgbClr val="960000"/>
                </a:solidFill>
                <a:effectLst>
                  <a:outerShdw blurRad="38100" dist="38100" dir="2700000" algn="tl">
                    <a:srgbClr val="000000">
                      <a:alpha val="43137"/>
                    </a:srgbClr>
                  </a:outerShdw>
                </a:effectLst>
              </a:rPr>
              <a:t>Ridge &amp; Valley </a:t>
            </a:r>
          </a:p>
        </p:txBody>
      </p:sp>
      <p:sp>
        <p:nvSpPr>
          <p:cNvPr id="12" name="TextBox 11"/>
          <p:cNvSpPr txBox="1"/>
          <p:nvPr/>
        </p:nvSpPr>
        <p:spPr>
          <a:xfrm rot="17796018">
            <a:off x="7280278" y="2647707"/>
            <a:ext cx="1707978" cy="346249"/>
          </a:xfrm>
          <a:prstGeom prst="rect">
            <a:avLst/>
          </a:prstGeom>
          <a:noFill/>
        </p:spPr>
        <p:txBody>
          <a:bodyPr wrap="square" rtlCol="0">
            <a:spAutoFit/>
          </a:bodyPr>
          <a:lstStyle/>
          <a:p>
            <a:pPr algn="ctr"/>
            <a:r>
              <a:rPr lang="en-US" sz="1650" b="1" dirty="0">
                <a:effectLst>
                  <a:outerShdw blurRad="38100" dist="38100" dir="2700000" algn="tl">
                    <a:srgbClr val="000000">
                      <a:alpha val="43137"/>
                    </a:srgbClr>
                  </a:outerShdw>
                </a:effectLst>
              </a:rPr>
              <a:t>Great Valley </a:t>
            </a:r>
          </a:p>
        </p:txBody>
      </p:sp>
      <p:sp>
        <p:nvSpPr>
          <p:cNvPr id="13" name="TextBox 12"/>
          <p:cNvSpPr txBox="1"/>
          <p:nvPr/>
        </p:nvSpPr>
        <p:spPr>
          <a:xfrm rot="17532827">
            <a:off x="8031889" y="2890323"/>
            <a:ext cx="1120890" cy="346249"/>
          </a:xfrm>
          <a:prstGeom prst="rect">
            <a:avLst/>
          </a:prstGeom>
          <a:noFill/>
        </p:spPr>
        <p:txBody>
          <a:bodyPr wrap="square" rtlCol="0">
            <a:spAutoFit/>
          </a:bodyPr>
          <a:lstStyle/>
          <a:p>
            <a:pPr algn="ctr"/>
            <a:r>
              <a:rPr lang="en-US" sz="1650" b="1" dirty="0">
                <a:solidFill>
                  <a:srgbClr val="960000"/>
                </a:solidFill>
                <a:effectLst>
                  <a:outerShdw blurRad="38100" dist="38100" dir="2700000" algn="tl">
                    <a:srgbClr val="000000">
                      <a:alpha val="43137"/>
                    </a:srgbClr>
                  </a:outerShdw>
                </a:effectLst>
              </a:rPr>
              <a:t>Blue Ridge</a:t>
            </a:r>
          </a:p>
        </p:txBody>
      </p:sp>
      <p:cxnSp>
        <p:nvCxnSpPr>
          <p:cNvPr id="15" name="Straight Arrow Connector 14"/>
          <p:cNvCxnSpPr/>
          <p:nvPr/>
        </p:nvCxnSpPr>
        <p:spPr>
          <a:xfrm flipH="1" flipV="1">
            <a:off x="8376793" y="2873606"/>
            <a:ext cx="157857" cy="66139"/>
          </a:xfrm>
          <a:prstGeom prst="straightConnector1">
            <a:avLst/>
          </a:prstGeom>
          <a:ln w="3810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H="1" flipV="1">
            <a:off x="8306369" y="3057586"/>
            <a:ext cx="157857" cy="66139"/>
          </a:xfrm>
          <a:prstGeom prst="straightConnector1">
            <a:avLst/>
          </a:prstGeom>
          <a:ln w="3810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6"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Method Development</a:t>
            </a:r>
          </a:p>
        </p:txBody>
      </p:sp>
    </p:spTree>
    <p:extLst>
      <p:ext uri="{BB962C8B-B14F-4D97-AF65-F5344CB8AC3E}">
        <p14:creationId xmlns:p14="http://schemas.microsoft.com/office/powerpoint/2010/main" val="318851226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0" y="0"/>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Method Development</a:t>
            </a:r>
          </a:p>
        </p:txBody>
      </p:sp>
      <p:sp>
        <p:nvSpPr>
          <p:cNvPr id="6" name="Rectangle 5"/>
          <p:cNvSpPr/>
          <p:nvPr/>
        </p:nvSpPr>
        <p:spPr>
          <a:xfrm>
            <a:off x="515893" y="1424633"/>
            <a:ext cx="8112214" cy="646331"/>
          </a:xfrm>
          <a:prstGeom prst="rect">
            <a:avLst/>
          </a:prstGeom>
        </p:spPr>
        <p:txBody>
          <a:bodyPr wrap="square">
            <a:spAutoFit/>
          </a:bodyPr>
          <a:lstStyle/>
          <a:p>
            <a:r>
              <a:rPr lang="en-US" b="1" dirty="0" smtClean="0">
                <a:solidFill>
                  <a:schemeClr val="accent1">
                    <a:lumMod val="50000"/>
                  </a:schemeClr>
                </a:solidFill>
              </a:rPr>
              <a:t>Goal: </a:t>
            </a:r>
            <a:r>
              <a:rPr lang="en-US" dirty="0" smtClean="0">
                <a:latin typeface="Tahoma" panose="020B0604030504040204" pitchFamily="34" charset="0"/>
                <a:ea typeface="Tahoma" panose="020B0604030504040204" pitchFamily="34" charset="0"/>
                <a:cs typeface="Tahoma" panose="020B0604030504040204" pitchFamily="34" charset="0"/>
              </a:rPr>
              <a:t>Generate predictive models of slope failure probability/occurrence</a:t>
            </a:r>
            <a:endParaRPr lang="en-US" b="1" dirty="0" smtClean="0">
              <a:solidFill>
                <a:schemeClr val="tx1">
                  <a:lumMod val="95000"/>
                  <a:lumOff val="5000"/>
                </a:schemeClr>
              </a:solidFill>
            </a:endParaRPr>
          </a:p>
          <a:p>
            <a:r>
              <a:rPr lang="en-US" b="1" dirty="0" smtClean="0">
                <a:solidFill>
                  <a:schemeClr val="accent1">
                    <a:lumMod val="50000"/>
                  </a:schemeClr>
                </a:solidFill>
              </a:rPr>
              <a:t>	</a:t>
            </a:r>
            <a:endParaRPr lang="en-US" dirty="0"/>
          </a:p>
        </p:txBody>
      </p:sp>
      <p:pic>
        <p:nvPicPr>
          <p:cNvPr id="7" name="Picture 6">
            <a:extLst>
              <a:ext uri="{FF2B5EF4-FFF2-40B4-BE49-F238E27FC236}">
                <a16:creationId xmlns:a16="http://schemas.microsoft.com/office/drawing/2014/main" id="{DF1D9B0A-687A-4542-99A1-5DDADCF4A30F}"/>
              </a:ext>
            </a:extLst>
          </p:cNvPr>
          <p:cNvPicPr>
            <a:picLocks noChangeAspect="1"/>
          </p:cNvPicPr>
          <p:nvPr/>
        </p:nvPicPr>
        <p:blipFill>
          <a:blip r:embed="rId2"/>
          <a:stretch>
            <a:fillRect/>
          </a:stretch>
        </p:blipFill>
        <p:spPr>
          <a:xfrm>
            <a:off x="607405" y="2262004"/>
            <a:ext cx="7617573" cy="3808787"/>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88216827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15324" y="5410250"/>
            <a:ext cx="8513351" cy="765772"/>
          </a:xfrm>
        </p:spPr>
        <p:txBody>
          <a:bodyPr>
            <a:noAutofit/>
          </a:bodyPr>
          <a:lstStyle/>
          <a:p>
            <a:r>
              <a:rPr lang="en-US" sz="3200" dirty="0">
                <a:latin typeface="Tahoma" panose="020B0604030504040204" pitchFamily="34" charset="0"/>
                <a:ea typeface="Tahoma" panose="020B0604030504040204" pitchFamily="34" charset="0"/>
                <a:cs typeface="Tahoma" panose="020B0604030504040204" pitchFamily="34" charset="0"/>
              </a:rPr>
              <a:t>Machine Learning = Learning from Examples</a:t>
            </a:r>
          </a:p>
        </p:txBody>
      </p:sp>
      <p:grpSp>
        <p:nvGrpSpPr>
          <p:cNvPr id="3" name="Group 2"/>
          <p:cNvGrpSpPr/>
          <p:nvPr/>
        </p:nvGrpSpPr>
        <p:grpSpPr>
          <a:xfrm>
            <a:off x="1492324" y="1522800"/>
            <a:ext cx="6197064" cy="3354465"/>
            <a:chOff x="1913048" y="2175217"/>
            <a:chExt cx="8260600" cy="4471455"/>
          </a:xfrm>
        </p:grpSpPr>
        <p:sp>
          <p:nvSpPr>
            <p:cNvPr id="5" name="Rectangle 4"/>
            <p:cNvSpPr/>
            <p:nvPr/>
          </p:nvSpPr>
          <p:spPr>
            <a:xfrm>
              <a:off x="5250622" y="3008818"/>
              <a:ext cx="1905000" cy="1371600"/>
            </a:xfrm>
            <a:prstGeom prst="rect">
              <a:avLst/>
            </a:prstGeom>
            <a:solidFill>
              <a:schemeClr val="accent6">
                <a:lumMod val="50000"/>
              </a:schemeClr>
            </a:solidFill>
            <a:ln w="38100">
              <a:solidFill>
                <a:schemeClr val="bg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latin typeface="Tahoma" panose="020B0604030504040204" pitchFamily="34" charset="0"/>
                  <a:ea typeface="Tahoma" panose="020B0604030504040204" pitchFamily="34" charset="0"/>
                  <a:cs typeface="Tahoma" panose="020B0604030504040204" pitchFamily="34" charset="0"/>
                </a:rPr>
                <a:t>Machine learning algorithm</a:t>
              </a:r>
            </a:p>
          </p:txBody>
        </p:sp>
        <p:sp>
          <p:nvSpPr>
            <p:cNvPr id="6" name="Oval 5"/>
            <p:cNvSpPr/>
            <p:nvPr/>
          </p:nvSpPr>
          <p:spPr>
            <a:xfrm>
              <a:off x="1913048" y="2175217"/>
              <a:ext cx="2209800" cy="1752600"/>
            </a:xfrm>
            <a:prstGeom prst="ellipse">
              <a:avLst/>
            </a:prstGeom>
            <a:solidFill>
              <a:schemeClr val="accent5">
                <a:lumMod val="75000"/>
              </a:schemeClr>
            </a:solidFill>
            <a:ln w="38100">
              <a:solidFill>
                <a:schemeClr val="bg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latin typeface="Tahoma" panose="020B0604030504040204" pitchFamily="34" charset="0"/>
                  <a:ea typeface="Tahoma" panose="020B0604030504040204" pitchFamily="34" charset="0"/>
                  <a:cs typeface="Tahoma" panose="020B0604030504040204" pitchFamily="34" charset="0"/>
                </a:rPr>
                <a:t>Thing you want to predict</a:t>
              </a:r>
            </a:p>
          </p:txBody>
        </p:sp>
        <p:sp>
          <p:nvSpPr>
            <p:cNvPr id="7" name="Oval 6"/>
            <p:cNvSpPr/>
            <p:nvPr/>
          </p:nvSpPr>
          <p:spPr>
            <a:xfrm>
              <a:off x="1913049" y="4270717"/>
              <a:ext cx="2209800" cy="1752600"/>
            </a:xfrm>
            <a:prstGeom prst="ellipse">
              <a:avLst/>
            </a:prstGeom>
            <a:solidFill>
              <a:schemeClr val="accent5">
                <a:lumMod val="75000"/>
              </a:schemeClr>
            </a:solidFill>
            <a:ln w="38100">
              <a:solidFill>
                <a:schemeClr val="bg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latin typeface="Tahoma" panose="020B0604030504040204" pitchFamily="34" charset="0"/>
                  <a:ea typeface="Tahoma" panose="020B0604030504040204" pitchFamily="34" charset="0"/>
                  <a:cs typeface="Tahoma" panose="020B0604030504040204" pitchFamily="34" charset="0"/>
                </a:rPr>
                <a:t>Things you know that might help you predict the new thing</a:t>
              </a:r>
            </a:p>
          </p:txBody>
        </p:sp>
        <p:sp>
          <p:nvSpPr>
            <p:cNvPr id="13" name="Oval 12"/>
            <p:cNvSpPr/>
            <p:nvPr/>
          </p:nvSpPr>
          <p:spPr>
            <a:xfrm>
              <a:off x="5075348" y="4886055"/>
              <a:ext cx="2209800" cy="1752600"/>
            </a:xfrm>
            <a:prstGeom prst="ellipse">
              <a:avLst/>
            </a:prstGeom>
            <a:solidFill>
              <a:schemeClr val="accent5">
                <a:lumMod val="75000"/>
              </a:schemeClr>
            </a:solidFill>
            <a:ln w="38100">
              <a:solidFill>
                <a:schemeClr val="bg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latin typeface="Tahoma" panose="020B0604030504040204" pitchFamily="34" charset="0"/>
                  <a:ea typeface="Tahoma" panose="020B0604030504040204" pitchFamily="34" charset="0"/>
                  <a:cs typeface="Tahoma" panose="020B0604030504040204" pitchFamily="34" charset="0"/>
                </a:rPr>
                <a:t>New things to predict</a:t>
              </a:r>
            </a:p>
          </p:txBody>
        </p:sp>
        <p:sp>
          <p:nvSpPr>
            <p:cNvPr id="14" name="Oval 13"/>
            <p:cNvSpPr/>
            <p:nvPr/>
          </p:nvSpPr>
          <p:spPr>
            <a:xfrm>
              <a:off x="7963848" y="4894072"/>
              <a:ext cx="2209800" cy="1752600"/>
            </a:xfrm>
            <a:prstGeom prst="ellipse">
              <a:avLst/>
            </a:prstGeom>
            <a:solidFill>
              <a:srgbClr val="2F3879"/>
            </a:solidFill>
            <a:ln w="38100">
              <a:solidFill>
                <a:schemeClr val="bg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a:latin typeface="Tahoma" panose="020B0604030504040204" pitchFamily="34" charset="0"/>
                  <a:ea typeface="Tahoma" panose="020B0604030504040204" pitchFamily="34" charset="0"/>
                  <a:cs typeface="Tahoma" panose="020B0604030504040204" pitchFamily="34" charset="0"/>
                </a:rPr>
                <a:t> Predictions</a:t>
              </a:r>
              <a:endParaRPr lang="en-US" sz="1350" dirty="0">
                <a:latin typeface="Tahoma" panose="020B0604030504040204" pitchFamily="34" charset="0"/>
                <a:ea typeface="Tahoma" panose="020B0604030504040204" pitchFamily="34" charset="0"/>
                <a:cs typeface="Tahoma" panose="020B0604030504040204" pitchFamily="34" charset="0"/>
              </a:endParaRPr>
            </a:p>
          </p:txBody>
        </p:sp>
        <p:cxnSp>
          <p:nvCxnSpPr>
            <p:cNvPr id="10" name="Straight Arrow Connector 9"/>
            <p:cNvCxnSpPr>
              <a:stCxn id="6" idx="6"/>
              <a:endCxn id="5" idx="1"/>
            </p:cNvCxnSpPr>
            <p:nvPr/>
          </p:nvCxnSpPr>
          <p:spPr>
            <a:xfrm>
              <a:off x="4122848" y="3051517"/>
              <a:ext cx="1127774" cy="643101"/>
            </a:xfrm>
            <a:prstGeom prst="straightConnector1">
              <a:avLst/>
            </a:prstGeom>
            <a:ln w="25400">
              <a:solidFill>
                <a:srgbClr val="E38B4F"/>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stCxn id="7" idx="6"/>
              <a:endCxn id="5" idx="1"/>
            </p:cNvCxnSpPr>
            <p:nvPr/>
          </p:nvCxnSpPr>
          <p:spPr>
            <a:xfrm flipV="1">
              <a:off x="4122849" y="3694618"/>
              <a:ext cx="1127773" cy="1452399"/>
            </a:xfrm>
            <a:prstGeom prst="straightConnector1">
              <a:avLst/>
            </a:prstGeom>
            <a:ln w="25400">
              <a:solidFill>
                <a:srgbClr val="E38B4F"/>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cxnSpLocks/>
              <a:stCxn id="13" idx="6"/>
              <a:endCxn id="14" idx="2"/>
            </p:cNvCxnSpPr>
            <p:nvPr/>
          </p:nvCxnSpPr>
          <p:spPr>
            <a:xfrm>
              <a:off x="7285148" y="5762355"/>
              <a:ext cx="678700" cy="8017"/>
            </a:xfrm>
            <a:prstGeom prst="straightConnector1">
              <a:avLst/>
            </a:prstGeom>
            <a:ln w="25400">
              <a:solidFill>
                <a:srgbClr val="E38B4F"/>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cxnSpLocks/>
              <a:stCxn id="5" idx="3"/>
              <a:endCxn id="41" idx="1"/>
            </p:cNvCxnSpPr>
            <p:nvPr/>
          </p:nvCxnSpPr>
          <p:spPr>
            <a:xfrm>
              <a:off x="7155622" y="3694618"/>
              <a:ext cx="960625" cy="20699"/>
            </a:xfrm>
            <a:prstGeom prst="straightConnector1">
              <a:avLst/>
            </a:prstGeom>
            <a:ln w="25400">
              <a:solidFill>
                <a:srgbClr val="E38B4F"/>
              </a:solidFill>
              <a:miter lim="800000"/>
              <a:tailEnd type="triangle"/>
            </a:ln>
          </p:spPr>
          <p:style>
            <a:lnRef idx="1">
              <a:schemeClr val="accent1"/>
            </a:lnRef>
            <a:fillRef idx="0">
              <a:schemeClr val="accent1"/>
            </a:fillRef>
            <a:effectRef idx="0">
              <a:schemeClr val="accent1"/>
            </a:effectRef>
            <a:fontRef idx="minor">
              <a:schemeClr val="tx1"/>
            </a:fontRef>
          </p:style>
        </p:cxnSp>
      </p:grpSp>
      <p:pic>
        <p:nvPicPr>
          <p:cNvPr id="29" name="Picture 28">
            <a:extLst>
              <a:ext uri="{FF2B5EF4-FFF2-40B4-BE49-F238E27FC236}">
                <a16:creationId xmlns:a16="http://schemas.microsoft.com/office/drawing/2014/main" id="{92D596C4-39EF-4BEC-AD1B-ED37E16E71E9}"/>
              </a:ext>
            </a:extLst>
          </p:cNvPr>
          <p:cNvPicPr>
            <a:picLocks noChangeAspect="1"/>
          </p:cNvPicPr>
          <p:nvPr/>
        </p:nvPicPr>
        <p:blipFill>
          <a:blip r:embed="rId2"/>
          <a:stretch>
            <a:fillRect/>
          </a:stretch>
        </p:blipFill>
        <p:spPr>
          <a:xfrm>
            <a:off x="138741" y="1545187"/>
            <a:ext cx="1151108" cy="111733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2" name="Picture 31">
            <a:extLst>
              <a:ext uri="{FF2B5EF4-FFF2-40B4-BE49-F238E27FC236}">
                <a16:creationId xmlns:a16="http://schemas.microsoft.com/office/drawing/2014/main" id="{87917141-DB3F-4725-BB9F-2EA751231A44}"/>
              </a:ext>
            </a:extLst>
          </p:cNvPr>
          <p:cNvPicPr>
            <a:picLocks noChangeAspect="1"/>
          </p:cNvPicPr>
          <p:nvPr/>
        </p:nvPicPr>
        <p:blipFill>
          <a:blip r:embed="rId3"/>
          <a:stretch>
            <a:fillRect/>
          </a:stretch>
        </p:blipFill>
        <p:spPr>
          <a:xfrm>
            <a:off x="92915" y="3177010"/>
            <a:ext cx="1232617" cy="123261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7" name="Picture 36">
            <a:extLst>
              <a:ext uri="{FF2B5EF4-FFF2-40B4-BE49-F238E27FC236}">
                <a16:creationId xmlns:a16="http://schemas.microsoft.com/office/drawing/2014/main" id="{A2D5C617-35C1-4408-B8B2-7339F77547D3}"/>
              </a:ext>
            </a:extLst>
          </p:cNvPr>
          <p:cNvPicPr>
            <a:picLocks noChangeAspect="1"/>
          </p:cNvPicPr>
          <p:nvPr/>
        </p:nvPicPr>
        <p:blipFill>
          <a:blip r:embed="rId4"/>
          <a:stretch>
            <a:fillRect/>
          </a:stretch>
        </p:blipFill>
        <p:spPr>
          <a:xfrm>
            <a:off x="7830398" y="3680868"/>
            <a:ext cx="1134863" cy="107800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1" name="Rectangle 40">
            <a:extLst>
              <a:ext uri="{FF2B5EF4-FFF2-40B4-BE49-F238E27FC236}">
                <a16:creationId xmlns:a16="http://schemas.microsoft.com/office/drawing/2014/main" id="{70B40728-E4EF-42A8-A4CB-75FC14D9FB7D}"/>
              </a:ext>
            </a:extLst>
          </p:cNvPr>
          <p:cNvSpPr/>
          <p:nvPr/>
        </p:nvSpPr>
        <p:spPr>
          <a:xfrm>
            <a:off x="6145936" y="2163570"/>
            <a:ext cx="1429122" cy="1028968"/>
          </a:xfrm>
          <a:prstGeom prst="rect">
            <a:avLst/>
          </a:prstGeom>
          <a:solidFill>
            <a:schemeClr val="accent6">
              <a:lumMod val="50000"/>
            </a:schemeClr>
          </a:solidFill>
          <a:ln w="38100">
            <a:solidFill>
              <a:schemeClr val="bg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latin typeface="Tahoma" panose="020B0604030504040204" pitchFamily="34" charset="0"/>
                <a:ea typeface="Tahoma" panose="020B0604030504040204" pitchFamily="34" charset="0"/>
                <a:cs typeface="Tahoma" panose="020B0604030504040204" pitchFamily="34" charset="0"/>
              </a:rPr>
              <a:t>Trained Model</a:t>
            </a:r>
          </a:p>
        </p:txBody>
      </p:sp>
      <p:cxnSp>
        <p:nvCxnSpPr>
          <p:cNvPr id="49" name="Straight Arrow Connector 48">
            <a:extLst>
              <a:ext uri="{FF2B5EF4-FFF2-40B4-BE49-F238E27FC236}">
                <a16:creationId xmlns:a16="http://schemas.microsoft.com/office/drawing/2014/main" id="{4C358E62-08FA-42CC-8844-97F5E4161FEE}"/>
              </a:ext>
            </a:extLst>
          </p:cNvPr>
          <p:cNvCxnSpPr>
            <a:cxnSpLocks/>
            <a:stCxn id="41" idx="2"/>
            <a:endCxn id="14" idx="0"/>
          </p:cNvCxnSpPr>
          <p:nvPr/>
        </p:nvCxnSpPr>
        <p:spPr>
          <a:xfrm>
            <a:off x="6860497" y="3192538"/>
            <a:ext cx="0" cy="369935"/>
          </a:xfrm>
          <a:prstGeom prst="straightConnector1">
            <a:avLst/>
          </a:prstGeom>
          <a:ln w="25400">
            <a:solidFill>
              <a:srgbClr val="E38B4F"/>
            </a:solidFill>
            <a:miter lim="800000"/>
            <a:tailEnd type="triangle"/>
          </a:ln>
        </p:spPr>
        <p:style>
          <a:lnRef idx="1">
            <a:schemeClr val="accent1"/>
          </a:lnRef>
          <a:fillRef idx="0">
            <a:schemeClr val="accent1"/>
          </a:fillRef>
          <a:effectRef idx="0">
            <a:schemeClr val="accent1"/>
          </a:effectRef>
          <a:fontRef idx="minor">
            <a:schemeClr val="tx1"/>
          </a:fontRef>
        </p:style>
      </p:cxnSp>
      <p:sp>
        <p:nvSpPr>
          <p:cNvPr id="18"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Method Development</a:t>
            </a:r>
          </a:p>
        </p:txBody>
      </p:sp>
    </p:spTree>
    <p:extLst>
      <p:ext uri="{BB962C8B-B14F-4D97-AF65-F5344CB8AC3E}">
        <p14:creationId xmlns:p14="http://schemas.microsoft.com/office/powerpoint/2010/main" val="234284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5004309" y="2309120"/>
            <a:ext cx="3063163" cy="1443127"/>
          </a:xfrm>
        </p:spPr>
        <p:txBody>
          <a:bodyPr>
            <a:normAutofit/>
          </a:bodyPr>
          <a:lstStyle/>
          <a:p>
            <a:r>
              <a:rPr lang="en-US" sz="2000" dirty="0"/>
              <a:t>Based on visual interpretation of terrain data</a:t>
            </a:r>
          </a:p>
          <a:p>
            <a:r>
              <a:rPr lang="en-US" sz="2000" dirty="0"/>
              <a:t>1,799 examples</a:t>
            </a:r>
          </a:p>
        </p:txBody>
      </p:sp>
      <p:sp>
        <p:nvSpPr>
          <p:cNvPr id="6" name="Content Placeholder 4"/>
          <p:cNvSpPr txBox="1">
            <a:spLocks/>
          </p:cNvSpPr>
          <p:nvPr>
            <p:custDataLst>
              <p:tags r:id="rId1"/>
            </p:custDataLst>
          </p:nvPr>
        </p:nvSpPr>
        <p:spPr>
          <a:xfrm>
            <a:off x="4343341" y="2290899"/>
            <a:ext cx="3315563" cy="3201234"/>
          </a:xfrm>
          <a:prstGeom prst="rect">
            <a:avLst/>
          </a:prstGeom>
        </p:spPr>
        <p:txBody>
          <a:bodyPr vert="horz" lIns="68598" tIns="34299" rIns="68598" bIns="34299" rtlCol="0">
            <a:normAutofit/>
          </a:bodyPr>
          <a:lstStyle>
            <a:lvl1pPr marL="274320" indent="-274320" algn="l" defTabSz="914400" rtl="0" eaLnBrk="1" latinLnBrk="0" hangingPunct="1">
              <a:lnSpc>
                <a:spcPct val="90000"/>
              </a:lnSpc>
              <a:spcBef>
                <a:spcPts val="1800"/>
              </a:spcBef>
              <a:buSzPct val="100000"/>
              <a:buFont typeface="Arial" pitchFamily="34" charset="0"/>
              <a:buChar char="▪"/>
              <a:defRPr sz="2400" kern="1200">
                <a:solidFill>
                  <a:schemeClr val="tx1"/>
                </a:solidFill>
                <a:latin typeface="+mn-lt"/>
                <a:ea typeface="+mn-ea"/>
                <a:cs typeface="+mn-cs"/>
              </a:defRPr>
            </a:lvl1pPr>
            <a:lvl2pPr marL="548640" indent="-274320" algn="l" defTabSz="914400" rtl="0" eaLnBrk="1" latinLnBrk="0" hangingPunct="1">
              <a:lnSpc>
                <a:spcPct val="90000"/>
              </a:lnSpc>
              <a:spcBef>
                <a:spcPts val="600"/>
              </a:spcBef>
              <a:buSzPct val="100000"/>
              <a:buFont typeface="Consolas" pitchFamily="49" charset="0"/>
              <a:buChar char="–"/>
              <a:defRPr sz="2000" kern="1200">
                <a:solidFill>
                  <a:schemeClr val="tx1"/>
                </a:solidFill>
                <a:latin typeface="+mn-lt"/>
                <a:ea typeface="+mn-ea"/>
                <a:cs typeface="+mn-cs"/>
              </a:defRPr>
            </a:lvl2pPr>
            <a:lvl3pPr marL="777240" indent="-228600" algn="l" defTabSz="914400" rtl="0" eaLnBrk="1" latinLnBrk="0" hangingPunct="1">
              <a:lnSpc>
                <a:spcPct val="90000"/>
              </a:lnSpc>
              <a:spcBef>
                <a:spcPts val="600"/>
              </a:spcBef>
              <a:buSzPct val="100000"/>
              <a:buFont typeface="Arial" pitchFamily="34" charset="0"/>
              <a:buChar char="▪"/>
              <a:defRPr sz="1800" kern="1200">
                <a:solidFill>
                  <a:schemeClr val="tx1"/>
                </a:solidFill>
                <a:latin typeface="+mn-lt"/>
                <a:ea typeface="+mn-ea"/>
                <a:cs typeface="+mn-cs"/>
              </a:defRPr>
            </a:lvl3pPr>
            <a:lvl4pPr marL="1005840" indent="-228600" algn="l" defTabSz="914400" rtl="0" eaLnBrk="1" latinLnBrk="0" hangingPunct="1">
              <a:lnSpc>
                <a:spcPct val="90000"/>
              </a:lnSpc>
              <a:spcBef>
                <a:spcPts val="600"/>
              </a:spcBef>
              <a:buSzPct val="100000"/>
              <a:buFont typeface="Consolas" pitchFamily="49" charset="0"/>
              <a:buChar char="–"/>
              <a:defRPr sz="1600" kern="1200">
                <a:solidFill>
                  <a:schemeClr val="tx1"/>
                </a:solidFill>
                <a:latin typeface="+mn-lt"/>
                <a:ea typeface="+mn-ea"/>
                <a:cs typeface="+mn-cs"/>
              </a:defRPr>
            </a:lvl4pPr>
            <a:lvl5pPr marL="1234440" indent="-22860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5pPr>
            <a:lvl6pPr marL="1463040" indent="-228600" algn="l" defTabSz="914400" rtl="0" eaLnBrk="1" latinLnBrk="0" hangingPunct="1">
              <a:lnSpc>
                <a:spcPct val="90000"/>
              </a:lnSpc>
              <a:spcBef>
                <a:spcPts val="600"/>
              </a:spcBef>
              <a:buSzPct val="100000"/>
              <a:buFont typeface="Consolas" pitchFamily="49" charset="0"/>
              <a:buChar char="–"/>
              <a:defRPr sz="1600" kern="1200" baseline="0">
                <a:solidFill>
                  <a:schemeClr val="tx1"/>
                </a:solidFill>
                <a:latin typeface="+mn-lt"/>
                <a:ea typeface="+mn-ea"/>
                <a:cs typeface="+mn-cs"/>
              </a:defRPr>
            </a:lvl6pPr>
            <a:lvl7pPr marL="1691640" indent="-228600" algn="l" defTabSz="914400" rtl="0" eaLnBrk="1" latinLnBrk="0" hangingPunct="1">
              <a:lnSpc>
                <a:spcPct val="90000"/>
              </a:lnSpc>
              <a:spcBef>
                <a:spcPts val="600"/>
              </a:spcBef>
              <a:buSzPct val="100000"/>
              <a:buFont typeface="Arial" pitchFamily="34" charset="0"/>
              <a:buChar char="▪"/>
              <a:defRPr sz="1600" kern="1200" baseline="0">
                <a:solidFill>
                  <a:schemeClr val="tx1"/>
                </a:solidFill>
                <a:latin typeface="+mn-lt"/>
                <a:ea typeface="+mn-ea"/>
                <a:cs typeface="+mn-cs"/>
              </a:defRPr>
            </a:lvl7pPr>
            <a:lvl8pPr marL="1920240" indent="-228600" algn="l" defTabSz="914400" rtl="0" eaLnBrk="1" latinLnBrk="0" hangingPunct="1">
              <a:lnSpc>
                <a:spcPct val="90000"/>
              </a:lnSpc>
              <a:spcBef>
                <a:spcPts val="600"/>
              </a:spcBef>
              <a:buSzPct val="100000"/>
              <a:buFont typeface="Consolas" pitchFamily="49" charset="0"/>
              <a:buChar char="–"/>
              <a:defRPr sz="1600" kern="1200" baseline="0">
                <a:solidFill>
                  <a:schemeClr val="tx1"/>
                </a:solidFill>
                <a:latin typeface="+mn-lt"/>
                <a:ea typeface="+mn-ea"/>
                <a:cs typeface="+mn-cs"/>
              </a:defRPr>
            </a:lvl8pPr>
            <a:lvl9pPr marL="2148840" indent="-228600" algn="l" defTabSz="914400" rtl="0" eaLnBrk="1" latinLnBrk="0" hangingPunct="1">
              <a:lnSpc>
                <a:spcPct val="90000"/>
              </a:lnSpc>
              <a:spcBef>
                <a:spcPts val="600"/>
              </a:spcBef>
              <a:buSzPct val="100000"/>
              <a:buFont typeface="Arial" pitchFamily="34" charset="0"/>
              <a:buChar char="▪"/>
              <a:defRPr sz="1600" kern="1200" baseline="0">
                <a:solidFill>
                  <a:schemeClr val="tx1"/>
                </a:solidFill>
                <a:latin typeface="+mn-lt"/>
                <a:ea typeface="+mn-ea"/>
                <a:cs typeface="+mn-cs"/>
              </a:defRPr>
            </a:lvl9pPr>
          </a:lstStyle>
          <a:p>
            <a:endParaRPr lang="en-US" sz="1800" dirty="0"/>
          </a:p>
        </p:txBody>
      </p:sp>
      <p:sp>
        <p:nvSpPr>
          <p:cNvPr id="8" name="Title 7">
            <a:extLst>
              <a:ext uri="{FF2B5EF4-FFF2-40B4-BE49-F238E27FC236}">
                <a16:creationId xmlns:a16="http://schemas.microsoft.com/office/drawing/2014/main" id="{48AE3E8D-89D8-47F4-8E8B-2674C37216EF}"/>
              </a:ext>
            </a:extLst>
          </p:cNvPr>
          <p:cNvSpPr>
            <a:spLocks noGrp="1"/>
          </p:cNvSpPr>
          <p:nvPr>
            <p:ph type="title"/>
          </p:nvPr>
        </p:nvSpPr>
        <p:spPr>
          <a:xfrm>
            <a:off x="4708907" y="1195708"/>
            <a:ext cx="3544223" cy="765771"/>
          </a:xfrm>
        </p:spPr>
        <p:txBody>
          <a:bodyPr>
            <a:normAutofit/>
          </a:bodyPr>
          <a:lstStyle/>
          <a:p>
            <a:r>
              <a:rPr lang="en-US" sz="3200" b="1" dirty="0">
                <a:solidFill>
                  <a:srgbClr val="E38B4F"/>
                </a:solidFill>
              </a:rPr>
              <a:t>Training the Model</a:t>
            </a:r>
          </a:p>
        </p:txBody>
      </p:sp>
      <p:pic>
        <p:nvPicPr>
          <p:cNvPr id="9" name="Picture 8">
            <a:extLst>
              <a:ext uri="{FF2B5EF4-FFF2-40B4-BE49-F238E27FC236}">
                <a16:creationId xmlns:a16="http://schemas.microsoft.com/office/drawing/2014/main" id="{D9BC9179-E924-41C4-9E67-32CC114D67B5}"/>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8336" y="1113463"/>
            <a:ext cx="4237347" cy="4980491"/>
          </a:xfrm>
          <a:prstGeom prst="rect">
            <a:avLst/>
          </a:prstGeom>
          <a:effectLst>
            <a:outerShdw blurRad="50800" dist="38100" dir="2700000" algn="tl" rotWithShape="0">
              <a:prstClr val="black">
                <a:alpha val="40000"/>
              </a:prstClr>
            </a:outerShdw>
          </a:effectLst>
        </p:spPr>
      </p:pic>
      <p:pic>
        <p:nvPicPr>
          <p:cNvPr id="10" name="Picture 9">
            <a:extLst>
              <a:ext uri="{FF2B5EF4-FFF2-40B4-BE49-F238E27FC236}">
                <a16:creationId xmlns:a16="http://schemas.microsoft.com/office/drawing/2014/main" id="{4BFBCF19-061A-4E51-9503-7220FED052F1}"/>
              </a:ext>
            </a:extLst>
          </p:cNvPr>
          <p:cNvPicPr>
            <a:picLocks noChangeAspect="1"/>
          </p:cNvPicPr>
          <p:nvPr/>
        </p:nvPicPr>
        <p:blipFill>
          <a:blip r:embed="rId5"/>
          <a:stretch>
            <a:fillRect/>
          </a:stretch>
        </p:blipFill>
        <p:spPr>
          <a:xfrm>
            <a:off x="2508059" y="4092039"/>
            <a:ext cx="2200848" cy="1850713"/>
          </a:xfrm>
          <a:prstGeom prst="rect">
            <a:avLst/>
          </a:prstGeom>
          <a:effectLst>
            <a:outerShdw blurRad="50800" dist="38100" dir="2700000" algn="tl" rotWithShape="0">
              <a:prstClr val="black">
                <a:alpha val="40000"/>
              </a:prstClr>
            </a:outerShdw>
          </a:effectLst>
        </p:spPr>
      </p:pic>
      <p:pic>
        <p:nvPicPr>
          <p:cNvPr id="11" name="Picture 10">
            <a:extLst>
              <a:ext uri="{FF2B5EF4-FFF2-40B4-BE49-F238E27FC236}">
                <a16:creationId xmlns:a16="http://schemas.microsoft.com/office/drawing/2014/main" id="{066127B3-DABB-4DD9-958B-DD608ADB5C7B}"/>
              </a:ext>
            </a:extLst>
          </p:cNvPr>
          <p:cNvPicPr>
            <a:picLocks noChangeAspect="1"/>
          </p:cNvPicPr>
          <p:nvPr/>
        </p:nvPicPr>
        <p:blipFill>
          <a:blip r:embed="rId6"/>
          <a:stretch>
            <a:fillRect/>
          </a:stretch>
        </p:blipFill>
        <p:spPr>
          <a:xfrm>
            <a:off x="5231828" y="4081667"/>
            <a:ext cx="2722478" cy="1822131"/>
          </a:xfrm>
          <a:prstGeom prst="rect">
            <a:avLst/>
          </a:prstGeom>
          <a:effectLst>
            <a:outerShdw blurRad="50800" dist="38100" dir="2700000" algn="tl" rotWithShape="0">
              <a:prstClr val="black">
                <a:alpha val="40000"/>
              </a:prstClr>
            </a:outerShdw>
          </a:effectLst>
        </p:spPr>
      </p:pic>
      <p:sp>
        <p:nvSpPr>
          <p:cNvPr id="12"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Method Development</a:t>
            </a:r>
          </a:p>
        </p:txBody>
      </p:sp>
    </p:spTree>
    <p:extLst>
      <p:ext uri="{BB962C8B-B14F-4D97-AF65-F5344CB8AC3E}">
        <p14:creationId xmlns:p14="http://schemas.microsoft.com/office/powerpoint/2010/main" val="29014545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custDataLst>
              <p:tags r:id="rId1"/>
            </p:custDataLst>
          </p:nvPr>
        </p:nvSpPr>
        <p:spPr>
          <a:xfrm>
            <a:off x="576769" y="1140795"/>
            <a:ext cx="8119759" cy="990261"/>
          </a:xfrm>
        </p:spPr>
        <p:txBody>
          <a:bodyPr>
            <a:normAutofit/>
          </a:bodyPr>
          <a:lstStyle/>
          <a:p>
            <a:r>
              <a:rPr lang="en-US" sz="3200" b="1" dirty="0">
                <a:solidFill>
                  <a:srgbClr val="E3874F"/>
                </a:solidFill>
                <a:latin typeface="Tahoma" panose="020B0604030504040204" pitchFamily="34" charset="0"/>
                <a:ea typeface="Tahoma" panose="020B0604030504040204" pitchFamily="34" charset="0"/>
                <a:cs typeface="Tahoma" panose="020B0604030504040204" pitchFamily="34" charset="0"/>
              </a:rPr>
              <a:t>Modeling Methods: Predictor Variables</a:t>
            </a:r>
          </a:p>
        </p:txBody>
      </p:sp>
      <p:sp>
        <p:nvSpPr>
          <p:cNvPr id="4" name="Content Placeholder 3"/>
          <p:cNvSpPr>
            <a:spLocks noGrp="1"/>
          </p:cNvSpPr>
          <p:nvPr>
            <p:ph idx="1"/>
          </p:nvPr>
        </p:nvSpPr>
        <p:spPr>
          <a:xfrm>
            <a:off x="576769" y="2290899"/>
            <a:ext cx="7886700" cy="4351338"/>
          </a:xfrm>
        </p:spPr>
        <p:txBody>
          <a:bodyPr numCol="2">
            <a:normAutofit/>
          </a:bodyPr>
          <a:lstStyle/>
          <a:p>
            <a:r>
              <a:rPr lang="en-US" sz="2400" dirty="0">
                <a:latin typeface="Tahoma" panose="020B0604030504040204" pitchFamily="34" charset="0"/>
                <a:ea typeface="Tahoma" panose="020B0604030504040204" pitchFamily="34" charset="0"/>
                <a:cs typeface="Tahoma" panose="020B0604030504040204" pitchFamily="34" charset="0"/>
              </a:rPr>
              <a:t>Terrain Derivatives:</a:t>
            </a:r>
          </a:p>
          <a:p>
            <a:pPr lvl="1"/>
            <a:r>
              <a:rPr lang="en-US" sz="2000" dirty="0">
                <a:latin typeface="Tahoma" panose="020B0604030504040204" pitchFamily="34" charset="0"/>
                <a:ea typeface="Tahoma" panose="020B0604030504040204" pitchFamily="34" charset="0"/>
                <a:cs typeface="Tahoma" panose="020B0604030504040204" pitchFamily="34" charset="0"/>
              </a:rPr>
              <a:t>Topographic Slope</a:t>
            </a:r>
          </a:p>
          <a:p>
            <a:pPr lvl="1"/>
            <a:r>
              <a:rPr lang="en-US" sz="2000" dirty="0">
                <a:latin typeface="Tahoma" panose="020B0604030504040204" pitchFamily="34" charset="0"/>
                <a:ea typeface="Tahoma" panose="020B0604030504040204" pitchFamily="34" charset="0"/>
                <a:cs typeface="Tahoma" panose="020B0604030504040204" pitchFamily="34" charset="0"/>
              </a:rPr>
              <a:t>Mean Slope</a:t>
            </a:r>
          </a:p>
          <a:p>
            <a:pPr lvl="1"/>
            <a:r>
              <a:rPr lang="en-US" sz="2000" dirty="0">
                <a:latin typeface="Tahoma" panose="020B0604030504040204" pitchFamily="34" charset="0"/>
                <a:ea typeface="Tahoma" panose="020B0604030504040204" pitchFamily="34" charset="0"/>
                <a:cs typeface="Tahoma" panose="020B0604030504040204" pitchFamily="34" charset="0"/>
              </a:rPr>
              <a:t>Topographic Roughness</a:t>
            </a:r>
          </a:p>
          <a:p>
            <a:pPr lvl="1"/>
            <a:r>
              <a:rPr lang="en-US" sz="2000" dirty="0">
                <a:latin typeface="Tahoma" panose="020B0604030504040204" pitchFamily="34" charset="0"/>
                <a:ea typeface="Tahoma" panose="020B0604030504040204" pitchFamily="34" charset="0"/>
                <a:cs typeface="Tahoma" panose="020B0604030504040204" pitchFamily="34" charset="0"/>
              </a:rPr>
              <a:t>Slope Position</a:t>
            </a:r>
          </a:p>
          <a:p>
            <a:pPr lvl="1"/>
            <a:r>
              <a:rPr lang="en-US" sz="2000" dirty="0">
                <a:latin typeface="Tahoma" panose="020B0604030504040204" pitchFamily="34" charset="0"/>
                <a:ea typeface="Tahoma" panose="020B0604030504040204" pitchFamily="34" charset="0"/>
                <a:cs typeface="Tahoma" panose="020B0604030504040204" pitchFamily="34" charset="0"/>
              </a:rPr>
              <a:t>Topographic Dissection</a:t>
            </a:r>
          </a:p>
          <a:p>
            <a:pPr lvl="1"/>
            <a:r>
              <a:rPr lang="en-US" sz="2000" dirty="0">
                <a:latin typeface="Tahoma" panose="020B0604030504040204" pitchFamily="34" charset="0"/>
                <a:ea typeface="Tahoma" panose="020B0604030504040204" pitchFamily="34" charset="0"/>
                <a:cs typeface="Tahoma" panose="020B0604030504040204" pitchFamily="34" charset="0"/>
              </a:rPr>
              <a:t>Heat Load Index</a:t>
            </a:r>
          </a:p>
          <a:p>
            <a:pPr lvl="1"/>
            <a:r>
              <a:rPr lang="en-US" sz="2000" dirty="0">
                <a:latin typeface="Tahoma" panose="020B0604030504040204" pitchFamily="34" charset="0"/>
                <a:ea typeface="Tahoma" panose="020B0604030504040204" pitchFamily="34" charset="0"/>
                <a:cs typeface="Tahoma" panose="020B0604030504040204" pitchFamily="34" charset="0"/>
              </a:rPr>
              <a:t>Aspect Linear Transformation</a:t>
            </a:r>
          </a:p>
          <a:p>
            <a:pPr lvl="1"/>
            <a:r>
              <a:rPr lang="en-US" sz="2000" dirty="0">
                <a:latin typeface="Tahoma" panose="020B0604030504040204" pitchFamily="34" charset="0"/>
                <a:ea typeface="Tahoma" panose="020B0604030504040204" pitchFamily="34" charset="0"/>
                <a:cs typeface="Tahoma" panose="020B0604030504040204" pitchFamily="34" charset="0"/>
              </a:rPr>
              <a:t>Surface Area Ratio</a:t>
            </a:r>
          </a:p>
          <a:p>
            <a:pPr lvl="1"/>
            <a:r>
              <a:rPr lang="en-US" sz="2000" dirty="0">
                <a:latin typeface="Tahoma" panose="020B0604030504040204" pitchFamily="34" charset="0"/>
                <a:ea typeface="Tahoma" panose="020B0604030504040204" pitchFamily="34" charset="0"/>
                <a:cs typeface="Tahoma" panose="020B0604030504040204" pitchFamily="34" charset="0"/>
              </a:rPr>
              <a:t>Surface Relief Ratio</a:t>
            </a:r>
          </a:p>
          <a:p>
            <a:pPr marL="205795" lvl="1" indent="0">
              <a:buNone/>
            </a:pPr>
            <a:endParaRPr lang="en-US" sz="2000" dirty="0">
              <a:latin typeface="Tahoma" panose="020B0604030504040204" pitchFamily="34" charset="0"/>
              <a:ea typeface="Tahoma" panose="020B0604030504040204" pitchFamily="34" charset="0"/>
              <a:cs typeface="Tahoma" panose="020B0604030504040204" pitchFamily="34" charset="0"/>
            </a:endParaRPr>
          </a:p>
          <a:p>
            <a:pPr lvl="1"/>
            <a:endParaRPr lang="en-US" sz="2000" dirty="0">
              <a:latin typeface="Tahoma" panose="020B0604030504040204" pitchFamily="34" charset="0"/>
              <a:ea typeface="Tahoma" panose="020B0604030504040204" pitchFamily="34" charset="0"/>
              <a:cs typeface="Tahoma" panose="020B0604030504040204" pitchFamily="34" charset="0"/>
            </a:endParaRPr>
          </a:p>
          <a:p>
            <a:pPr lvl="1"/>
            <a:r>
              <a:rPr lang="en-US" sz="2000" dirty="0">
                <a:latin typeface="Tahoma" panose="020B0604030504040204" pitchFamily="34" charset="0"/>
                <a:ea typeface="Tahoma" panose="020B0604030504040204" pitchFamily="34" charset="0"/>
                <a:cs typeface="Tahoma" panose="020B0604030504040204" pitchFamily="34" charset="0"/>
              </a:rPr>
              <a:t>Site Exposure Index</a:t>
            </a:r>
          </a:p>
          <a:p>
            <a:pPr lvl="1"/>
            <a:r>
              <a:rPr lang="en-US" sz="2000" dirty="0">
                <a:latin typeface="Tahoma" panose="020B0604030504040204" pitchFamily="34" charset="0"/>
                <a:ea typeface="Tahoma" panose="020B0604030504040204" pitchFamily="34" charset="0"/>
                <a:cs typeface="Tahoma" panose="020B0604030504040204" pitchFamily="34" charset="0"/>
              </a:rPr>
              <a:t>Longitudinal Curvature</a:t>
            </a:r>
          </a:p>
          <a:p>
            <a:pPr lvl="1"/>
            <a:r>
              <a:rPr lang="en-US" sz="2000" dirty="0">
                <a:latin typeface="Tahoma" panose="020B0604030504040204" pitchFamily="34" charset="0"/>
                <a:ea typeface="Tahoma" panose="020B0604030504040204" pitchFamily="34" charset="0"/>
                <a:cs typeface="Tahoma" panose="020B0604030504040204" pitchFamily="34" charset="0"/>
              </a:rPr>
              <a:t>Cross Sectional Curvature</a:t>
            </a:r>
          </a:p>
          <a:p>
            <a:pPr lvl="1"/>
            <a:r>
              <a:rPr lang="en-US" sz="2000" dirty="0">
                <a:latin typeface="Tahoma" panose="020B0604030504040204" pitchFamily="34" charset="0"/>
                <a:ea typeface="Tahoma" panose="020B0604030504040204" pitchFamily="34" charset="0"/>
                <a:cs typeface="Tahoma" panose="020B0604030504040204" pitchFamily="34" charset="0"/>
              </a:rPr>
              <a:t>Profile Curvature</a:t>
            </a:r>
          </a:p>
          <a:p>
            <a:pPr lvl="1"/>
            <a:r>
              <a:rPr lang="en-US" sz="2000" dirty="0">
                <a:latin typeface="Tahoma" panose="020B0604030504040204" pitchFamily="34" charset="0"/>
                <a:ea typeface="Tahoma" panose="020B0604030504040204" pitchFamily="34" charset="0"/>
                <a:cs typeface="Tahoma" panose="020B0604030504040204" pitchFamily="34" charset="0"/>
              </a:rPr>
              <a:t>Plan Curvature</a:t>
            </a:r>
          </a:p>
        </p:txBody>
      </p:sp>
      <p:sp>
        <p:nvSpPr>
          <p:cNvPr id="6" name="Content Placeholder 4"/>
          <p:cNvSpPr txBox="1">
            <a:spLocks/>
          </p:cNvSpPr>
          <p:nvPr>
            <p:custDataLst>
              <p:tags r:id="rId2"/>
            </p:custDataLst>
          </p:nvPr>
        </p:nvSpPr>
        <p:spPr>
          <a:xfrm>
            <a:off x="4343341" y="2290899"/>
            <a:ext cx="3315563" cy="3201234"/>
          </a:xfrm>
          <a:prstGeom prst="rect">
            <a:avLst/>
          </a:prstGeom>
        </p:spPr>
        <p:txBody>
          <a:bodyPr vert="horz" lIns="68598" tIns="34299" rIns="68598" bIns="34299" rtlCol="0">
            <a:normAutofit/>
          </a:bodyPr>
          <a:lstStyle>
            <a:lvl1pPr marL="274320" indent="-274320" algn="l" defTabSz="914400" rtl="0" eaLnBrk="1" latinLnBrk="0" hangingPunct="1">
              <a:lnSpc>
                <a:spcPct val="90000"/>
              </a:lnSpc>
              <a:spcBef>
                <a:spcPts val="1800"/>
              </a:spcBef>
              <a:buSzPct val="100000"/>
              <a:buFont typeface="Arial" pitchFamily="34" charset="0"/>
              <a:buChar char="▪"/>
              <a:defRPr sz="2400" kern="1200">
                <a:solidFill>
                  <a:schemeClr val="tx1"/>
                </a:solidFill>
                <a:latin typeface="+mn-lt"/>
                <a:ea typeface="+mn-ea"/>
                <a:cs typeface="+mn-cs"/>
              </a:defRPr>
            </a:lvl1pPr>
            <a:lvl2pPr marL="548640" indent="-274320" algn="l" defTabSz="914400" rtl="0" eaLnBrk="1" latinLnBrk="0" hangingPunct="1">
              <a:lnSpc>
                <a:spcPct val="90000"/>
              </a:lnSpc>
              <a:spcBef>
                <a:spcPts val="600"/>
              </a:spcBef>
              <a:buSzPct val="100000"/>
              <a:buFont typeface="Consolas" pitchFamily="49" charset="0"/>
              <a:buChar char="–"/>
              <a:defRPr sz="2000" kern="1200">
                <a:solidFill>
                  <a:schemeClr val="tx1"/>
                </a:solidFill>
                <a:latin typeface="+mn-lt"/>
                <a:ea typeface="+mn-ea"/>
                <a:cs typeface="+mn-cs"/>
              </a:defRPr>
            </a:lvl2pPr>
            <a:lvl3pPr marL="777240" indent="-228600" algn="l" defTabSz="914400" rtl="0" eaLnBrk="1" latinLnBrk="0" hangingPunct="1">
              <a:lnSpc>
                <a:spcPct val="90000"/>
              </a:lnSpc>
              <a:spcBef>
                <a:spcPts val="600"/>
              </a:spcBef>
              <a:buSzPct val="100000"/>
              <a:buFont typeface="Arial" pitchFamily="34" charset="0"/>
              <a:buChar char="▪"/>
              <a:defRPr sz="1800" kern="1200">
                <a:solidFill>
                  <a:schemeClr val="tx1"/>
                </a:solidFill>
                <a:latin typeface="+mn-lt"/>
                <a:ea typeface="+mn-ea"/>
                <a:cs typeface="+mn-cs"/>
              </a:defRPr>
            </a:lvl3pPr>
            <a:lvl4pPr marL="1005840" indent="-228600" algn="l" defTabSz="914400" rtl="0" eaLnBrk="1" latinLnBrk="0" hangingPunct="1">
              <a:lnSpc>
                <a:spcPct val="90000"/>
              </a:lnSpc>
              <a:spcBef>
                <a:spcPts val="600"/>
              </a:spcBef>
              <a:buSzPct val="100000"/>
              <a:buFont typeface="Consolas" pitchFamily="49" charset="0"/>
              <a:buChar char="–"/>
              <a:defRPr sz="1600" kern="1200">
                <a:solidFill>
                  <a:schemeClr val="tx1"/>
                </a:solidFill>
                <a:latin typeface="+mn-lt"/>
                <a:ea typeface="+mn-ea"/>
                <a:cs typeface="+mn-cs"/>
              </a:defRPr>
            </a:lvl4pPr>
            <a:lvl5pPr marL="1234440" indent="-22860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5pPr>
            <a:lvl6pPr marL="1463040" indent="-228600" algn="l" defTabSz="914400" rtl="0" eaLnBrk="1" latinLnBrk="0" hangingPunct="1">
              <a:lnSpc>
                <a:spcPct val="90000"/>
              </a:lnSpc>
              <a:spcBef>
                <a:spcPts val="600"/>
              </a:spcBef>
              <a:buSzPct val="100000"/>
              <a:buFont typeface="Consolas" pitchFamily="49" charset="0"/>
              <a:buChar char="–"/>
              <a:defRPr sz="1600" kern="1200" baseline="0">
                <a:solidFill>
                  <a:schemeClr val="tx1"/>
                </a:solidFill>
                <a:latin typeface="+mn-lt"/>
                <a:ea typeface="+mn-ea"/>
                <a:cs typeface="+mn-cs"/>
              </a:defRPr>
            </a:lvl6pPr>
            <a:lvl7pPr marL="1691640" indent="-228600" algn="l" defTabSz="914400" rtl="0" eaLnBrk="1" latinLnBrk="0" hangingPunct="1">
              <a:lnSpc>
                <a:spcPct val="90000"/>
              </a:lnSpc>
              <a:spcBef>
                <a:spcPts val="600"/>
              </a:spcBef>
              <a:buSzPct val="100000"/>
              <a:buFont typeface="Arial" pitchFamily="34" charset="0"/>
              <a:buChar char="▪"/>
              <a:defRPr sz="1600" kern="1200" baseline="0">
                <a:solidFill>
                  <a:schemeClr val="tx1"/>
                </a:solidFill>
                <a:latin typeface="+mn-lt"/>
                <a:ea typeface="+mn-ea"/>
                <a:cs typeface="+mn-cs"/>
              </a:defRPr>
            </a:lvl7pPr>
            <a:lvl8pPr marL="1920240" indent="-228600" algn="l" defTabSz="914400" rtl="0" eaLnBrk="1" latinLnBrk="0" hangingPunct="1">
              <a:lnSpc>
                <a:spcPct val="90000"/>
              </a:lnSpc>
              <a:spcBef>
                <a:spcPts val="600"/>
              </a:spcBef>
              <a:buSzPct val="100000"/>
              <a:buFont typeface="Consolas" pitchFamily="49" charset="0"/>
              <a:buChar char="–"/>
              <a:defRPr sz="1600" kern="1200" baseline="0">
                <a:solidFill>
                  <a:schemeClr val="tx1"/>
                </a:solidFill>
                <a:latin typeface="+mn-lt"/>
                <a:ea typeface="+mn-ea"/>
                <a:cs typeface="+mn-cs"/>
              </a:defRPr>
            </a:lvl8pPr>
            <a:lvl9pPr marL="2148840" indent="-228600" algn="l" defTabSz="914400" rtl="0" eaLnBrk="1" latinLnBrk="0" hangingPunct="1">
              <a:lnSpc>
                <a:spcPct val="90000"/>
              </a:lnSpc>
              <a:spcBef>
                <a:spcPts val="600"/>
              </a:spcBef>
              <a:buSzPct val="100000"/>
              <a:buFont typeface="Arial" pitchFamily="34" charset="0"/>
              <a:buChar char="▪"/>
              <a:defRPr sz="1600" kern="1200" baseline="0">
                <a:solidFill>
                  <a:schemeClr val="tx1"/>
                </a:solidFill>
                <a:latin typeface="+mn-lt"/>
                <a:ea typeface="+mn-ea"/>
                <a:cs typeface="+mn-cs"/>
              </a:defRPr>
            </a:lvl9pPr>
          </a:lstStyle>
          <a:p>
            <a:endParaRPr lang="en-US" sz="1800" dirty="0"/>
          </a:p>
        </p:txBody>
      </p:sp>
      <p:sp>
        <p:nvSpPr>
          <p:cNvPr id="5"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Method Development</a:t>
            </a:r>
          </a:p>
        </p:txBody>
      </p:sp>
    </p:spTree>
    <p:extLst>
      <p:ext uri="{BB962C8B-B14F-4D97-AF65-F5344CB8AC3E}">
        <p14:creationId xmlns:p14="http://schemas.microsoft.com/office/powerpoint/2010/main" val="3680358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custDataLst>
              <p:tags r:id="rId1"/>
            </p:custDataLst>
          </p:nvPr>
        </p:nvSpPr>
        <p:spPr>
          <a:xfrm>
            <a:off x="512119" y="1220858"/>
            <a:ext cx="8119759" cy="791767"/>
          </a:xfrm>
        </p:spPr>
        <p:txBody>
          <a:bodyPr>
            <a:normAutofit/>
          </a:bodyPr>
          <a:lstStyle/>
          <a:p>
            <a:r>
              <a:rPr lang="en-US" sz="3200" b="1" dirty="0">
                <a:solidFill>
                  <a:srgbClr val="E3874F"/>
                </a:solidFill>
                <a:latin typeface="Tahoma" panose="020B0604030504040204" pitchFamily="34" charset="0"/>
                <a:ea typeface="Tahoma" panose="020B0604030504040204" pitchFamily="34" charset="0"/>
                <a:cs typeface="Tahoma" panose="020B0604030504040204" pitchFamily="34" charset="0"/>
              </a:rPr>
              <a:t>Modeling Methods: Predictor Variables</a:t>
            </a:r>
          </a:p>
        </p:txBody>
      </p:sp>
      <p:sp>
        <p:nvSpPr>
          <p:cNvPr id="4" name="Content Placeholder 3"/>
          <p:cNvSpPr>
            <a:spLocks noGrp="1"/>
          </p:cNvSpPr>
          <p:nvPr>
            <p:ph idx="1"/>
          </p:nvPr>
        </p:nvSpPr>
        <p:spPr>
          <a:xfrm>
            <a:off x="628649" y="1984441"/>
            <a:ext cx="7886700" cy="5084325"/>
          </a:xfrm>
        </p:spPr>
        <p:txBody>
          <a:bodyPr numCol="2">
            <a:normAutofit/>
          </a:bodyPr>
          <a:lstStyle/>
          <a:p>
            <a:r>
              <a:rPr lang="en-US" sz="2400" dirty="0">
                <a:latin typeface="Tahoma" panose="020B0604030504040204" pitchFamily="34" charset="0"/>
                <a:ea typeface="Tahoma" panose="020B0604030504040204" pitchFamily="34" charset="0"/>
                <a:cs typeface="Tahoma" panose="020B0604030504040204" pitchFamily="34" charset="0"/>
              </a:rPr>
              <a:t>Non-Terrain:</a:t>
            </a:r>
          </a:p>
          <a:p>
            <a:pPr lvl="1"/>
            <a:r>
              <a:rPr lang="en-US" sz="2000" dirty="0">
                <a:latin typeface="Tahoma" panose="020B0604030504040204" pitchFamily="34" charset="0"/>
                <a:ea typeface="Tahoma" panose="020B0604030504040204" pitchFamily="34" charset="0"/>
                <a:cs typeface="Tahoma" panose="020B0604030504040204" pitchFamily="34" charset="0"/>
              </a:rPr>
              <a:t>Roads</a:t>
            </a:r>
          </a:p>
          <a:p>
            <a:pPr lvl="2"/>
            <a:r>
              <a:rPr lang="en-US" sz="1800" dirty="0">
                <a:latin typeface="Tahoma" panose="020B0604030504040204" pitchFamily="34" charset="0"/>
                <a:ea typeface="Tahoma" panose="020B0604030504040204" pitchFamily="34" charset="0"/>
                <a:cs typeface="Tahoma" panose="020B0604030504040204" pitchFamily="34" charset="0"/>
              </a:rPr>
              <a:t>Distance from US Roads</a:t>
            </a:r>
          </a:p>
          <a:p>
            <a:pPr lvl="2"/>
            <a:r>
              <a:rPr lang="en-US" sz="1800" dirty="0">
                <a:latin typeface="Tahoma" panose="020B0604030504040204" pitchFamily="34" charset="0"/>
                <a:ea typeface="Tahoma" panose="020B0604030504040204" pitchFamily="34" charset="0"/>
                <a:cs typeface="Tahoma" panose="020B0604030504040204" pitchFamily="34" charset="0"/>
              </a:rPr>
              <a:t>Distance from State Roads</a:t>
            </a:r>
          </a:p>
          <a:p>
            <a:pPr lvl="2"/>
            <a:r>
              <a:rPr lang="en-US" sz="1800" dirty="0">
                <a:latin typeface="Tahoma" panose="020B0604030504040204" pitchFamily="34" charset="0"/>
                <a:ea typeface="Tahoma" panose="020B0604030504040204" pitchFamily="34" charset="0"/>
                <a:cs typeface="Tahoma" panose="020B0604030504040204" pitchFamily="34" charset="0"/>
              </a:rPr>
              <a:t>Distance from Local Roads</a:t>
            </a:r>
          </a:p>
          <a:p>
            <a:pPr lvl="2"/>
            <a:r>
              <a:rPr lang="en-US" sz="1800" dirty="0">
                <a:latin typeface="Tahoma" panose="020B0604030504040204" pitchFamily="34" charset="0"/>
                <a:ea typeface="Tahoma" panose="020B0604030504040204" pitchFamily="34" charset="0"/>
                <a:cs typeface="Tahoma" panose="020B0604030504040204" pitchFamily="34" charset="0"/>
              </a:rPr>
              <a:t>Cost Distance from US Roads</a:t>
            </a:r>
          </a:p>
          <a:p>
            <a:pPr lvl="2"/>
            <a:r>
              <a:rPr lang="en-US" sz="1800" dirty="0">
                <a:latin typeface="Tahoma" panose="020B0604030504040204" pitchFamily="34" charset="0"/>
                <a:ea typeface="Tahoma" panose="020B0604030504040204" pitchFamily="34" charset="0"/>
                <a:cs typeface="Tahoma" panose="020B0604030504040204" pitchFamily="34" charset="0"/>
              </a:rPr>
              <a:t>Cost Distance from State Roads</a:t>
            </a:r>
          </a:p>
          <a:p>
            <a:pPr lvl="2"/>
            <a:r>
              <a:rPr lang="en-US" sz="1800" dirty="0">
                <a:latin typeface="Tahoma" panose="020B0604030504040204" pitchFamily="34" charset="0"/>
                <a:ea typeface="Tahoma" panose="020B0604030504040204" pitchFamily="34" charset="0"/>
                <a:cs typeface="Tahoma" panose="020B0604030504040204" pitchFamily="34" charset="0"/>
              </a:rPr>
              <a:t>Cost Distance from Local Roads</a:t>
            </a:r>
          </a:p>
          <a:p>
            <a:pPr lvl="1"/>
            <a:r>
              <a:rPr lang="en-US" sz="2000" dirty="0">
                <a:latin typeface="Tahoma" panose="020B0604030504040204" pitchFamily="34" charset="0"/>
                <a:ea typeface="Tahoma" panose="020B0604030504040204" pitchFamily="34" charset="0"/>
                <a:cs typeface="Tahoma" panose="020B0604030504040204" pitchFamily="34" charset="0"/>
              </a:rPr>
              <a:t>Hydrology</a:t>
            </a:r>
          </a:p>
          <a:p>
            <a:pPr lvl="2"/>
            <a:r>
              <a:rPr lang="en-US" sz="1800" dirty="0">
                <a:latin typeface="Tahoma" panose="020B0604030504040204" pitchFamily="34" charset="0"/>
                <a:ea typeface="Tahoma" panose="020B0604030504040204" pitchFamily="34" charset="0"/>
                <a:cs typeface="Tahoma" panose="020B0604030504040204" pitchFamily="34" charset="0"/>
              </a:rPr>
              <a:t>Distance from Streams</a:t>
            </a:r>
          </a:p>
          <a:p>
            <a:pPr lvl="2"/>
            <a:r>
              <a:rPr lang="en-US" sz="1800" dirty="0">
                <a:latin typeface="Tahoma" panose="020B0604030504040204" pitchFamily="34" charset="0"/>
                <a:ea typeface="Tahoma" panose="020B0604030504040204" pitchFamily="34" charset="0"/>
                <a:cs typeface="Tahoma" panose="020B0604030504040204" pitchFamily="34" charset="0"/>
              </a:rPr>
              <a:t>Cost Distance from Streams</a:t>
            </a:r>
          </a:p>
          <a:p>
            <a:pPr marL="548640" lvl="2" indent="0">
              <a:buNone/>
            </a:pPr>
            <a:endParaRPr lang="en-US" dirty="0">
              <a:latin typeface="Tahoma" panose="020B0604030504040204" pitchFamily="34" charset="0"/>
              <a:ea typeface="Tahoma" panose="020B0604030504040204" pitchFamily="34" charset="0"/>
              <a:cs typeface="Tahoma" panose="020B0604030504040204" pitchFamily="34" charset="0"/>
            </a:endParaRPr>
          </a:p>
          <a:p>
            <a:pPr lvl="1"/>
            <a:endParaRPr lang="en-US" dirty="0">
              <a:latin typeface="Tahoma" panose="020B0604030504040204" pitchFamily="34" charset="0"/>
              <a:ea typeface="Tahoma" panose="020B0604030504040204" pitchFamily="34" charset="0"/>
              <a:cs typeface="Tahoma" panose="020B0604030504040204" pitchFamily="34" charset="0"/>
            </a:endParaRPr>
          </a:p>
          <a:p>
            <a:pPr lvl="1"/>
            <a:r>
              <a:rPr lang="en-US" sz="2000" dirty="0">
                <a:latin typeface="Tahoma" panose="020B0604030504040204" pitchFamily="34" charset="0"/>
                <a:ea typeface="Tahoma" panose="020B0604030504040204" pitchFamily="34" charset="0"/>
                <a:cs typeface="Tahoma" panose="020B0604030504040204" pitchFamily="34" charset="0"/>
              </a:rPr>
              <a:t>Geology</a:t>
            </a:r>
          </a:p>
          <a:p>
            <a:pPr lvl="2"/>
            <a:r>
              <a:rPr lang="en-US" sz="1800" dirty="0">
                <a:latin typeface="Tahoma" panose="020B0604030504040204" pitchFamily="34" charset="0"/>
                <a:ea typeface="Tahoma" panose="020B0604030504040204" pitchFamily="34" charset="0"/>
                <a:cs typeface="Tahoma" panose="020B0604030504040204" pitchFamily="34" charset="0"/>
              </a:rPr>
              <a:t>Geologic Rock Type (Categorical)</a:t>
            </a:r>
          </a:p>
          <a:p>
            <a:pPr lvl="2"/>
            <a:r>
              <a:rPr lang="en-US" sz="1800" dirty="0">
                <a:latin typeface="Tahoma" panose="020B0604030504040204" pitchFamily="34" charset="0"/>
                <a:ea typeface="Tahoma" panose="020B0604030504040204" pitchFamily="34" charset="0"/>
                <a:cs typeface="Tahoma" panose="020B0604030504040204" pitchFamily="34" charset="0"/>
              </a:rPr>
              <a:t>Modified Geologic Rock Type (Categorical)</a:t>
            </a:r>
          </a:p>
          <a:p>
            <a:pPr lvl="1"/>
            <a:r>
              <a:rPr lang="en-US" sz="2000" dirty="0">
                <a:latin typeface="Tahoma" panose="020B0604030504040204" pitchFamily="34" charset="0"/>
                <a:ea typeface="Tahoma" panose="020B0604030504040204" pitchFamily="34" charset="0"/>
                <a:cs typeface="Tahoma" panose="020B0604030504040204" pitchFamily="34" charset="0"/>
              </a:rPr>
              <a:t>Soils</a:t>
            </a:r>
          </a:p>
          <a:p>
            <a:pPr lvl="2"/>
            <a:r>
              <a:rPr lang="en-US" sz="1800" dirty="0">
                <a:latin typeface="Tahoma" panose="020B0604030504040204" pitchFamily="34" charset="0"/>
                <a:ea typeface="Tahoma" panose="020B0604030504040204" pitchFamily="34" charset="0"/>
                <a:cs typeface="Tahoma" panose="020B0604030504040204" pitchFamily="34" charset="0"/>
              </a:rPr>
              <a:t>DPSM (Categorical)</a:t>
            </a:r>
          </a:p>
          <a:p>
            <a:pPr lvl="2"/>
            <a:r>
              <a:rPr lang="en-US" sz="1800" dirty="0">
                <a:latin typeface="Tahoma" panose="020B0604030504040204" pitchFamily="34" charset="0"/>
                <a:ea typeface="Tahoma" panose="020B0604030504040204" pitchFamily="34" charset="0"/>
                <a:cs typeface="Tahoma" panose="020B0604030504040204" pitchFamily="34" charset="0"/>
              </a:rPr>
              <a:t>Drainage Class (Categorical)</a:t>
            </a:r>
          </a:p>
          <a:p>
            <a:pPr lvl="1"/>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6" name="Content Placeholder 4"/>
          <p:cNvSpPr txBox="1">
            <a:spLocks/>
          </p:cNvSpPr>
          <p:nvPr>
            <p:custDataLst>
              <p:tags r:id="rId2"/>
            </p:custDataLst>
          </p:nvPr>
        </p:nvSpPr>
        <p:spPr>
          <a:xfrm>
            <a:off x="4343341" y="2290899"/>
            <a:ext cx="3315563" cy="3201234"/>
          </a:xfrm>
          <a:prstGeom prst="rect">
            <a:avLst/>
          </a:prstGeom>
        </p:spPr>
        <p:txBody>
          <a:bodyPr vert="horz" lIns="68598" tIns="34299" rIns="68598" bIns="34299" rtlCol="0">
            <a:normAutofit/>
          </a:bodyPr>
          <a:lstStyle>
            <a:lvl1pPr marL="274320" indent="-274320" algn="l" defTabSz="914400" rtl="0" eaLnBrk="1" latinLnBrk="0" hangingPunct="1">
              <a:lnSpc>
                <a:spcPct val="90000"/>
              </a:lnSpc>
              <a:spcBef>
                <a:spcPts val="1800"/>
              </a:spcBef>
              <a:buSzPct val="100000"/>
              <a:buFont typeface="Arial" pitchFamily="34" charset="0"/>
              <a:buChar char="▪"/>
              <a:defRPr sz="2400" kern="1200">
                <a:solidFill>
                  <a:schemeClr val="tx1"/>
                </a:solidFill>
                <a:latin typeface="+mn-lt"/>
                <a:ea typeface="+mn-ea"/>
                <a:cs typeface="+mn-cs"/>
              </a:defRPr>
            </a:lvl1pPr>
            <a:lvl2pPr marL="548640" indent="-274320" algn="l" defTabSz="914400" rtl="0" eaLnBrk="1" latinLnBrk="0" hangingPunct="1">
              <a:lnSpc>
                <a:spcPct val="90000"/>
              </a:lnSpc>
              <a:spcBef>
                <a:spcPts val="600"/>
              </a:spcBef>
              <a:buSzPct val="100000"/>
              <a:buFont typeface="Consolas" pitchFamily="49" charset="0"/>
              <a:buChar char="–"/>
              <a:defRPr sz="2000" kern="1200">
                <a:solidFill>
                  <a:schemeClr val="tx1"/>
                </a:solidFill>
                <a:latin typeface="+mn-lt"/>
                <a:ea typeface="+mn-ea"/>
                <a:cs typeface="+mn-cs"/>
              </a:defRPr>
            </a:lvl2pPr>
            <a:lvl3pPr marL="777240" indent="-228600" algn="l" defTabSz="914400" rtl="0" eaLnBrk="1" latinLnBrk="0" hangingPunct="1">
              <a:lnSpc>
                <a:spcPct val="90000"/>
              </a:lnSpc>
              <a:spcBef>
                <a:spcPts val="600"/>
              </a:spcBef>
              <a:buSzPct val="100000"/>
              <a:buFont typeface="Arial" pitchFamily="34" charset="0"/>
              <a:buChar char="▪"/>
              <a:defRPr sz="1800" kern="1200">
                <a:solidFill>
                  <a:schemeClr val="tx1"/>
                </a:solidFill>
                <a:latin typeface="+mn-lt"/>
                <a:ea typeface="+mn-ea"/>
                <a:cs typeface="+mn-cs"/>
              </a:defRPr>
            </a:lvl3pPr>
            <a:lvl4pPr marL="1005840" indent="-228600" algn="l" defTabSz="914400" rtl="0" eaLnBrk="1" latinLnBrk="0" hangingPunct="1">
              <a:lnSpc>
                <a:spcPct val="90000"/>
              </a:lnSpc>
              <a:spcBef>
                <a:spcPts val="600"/>
              </a:spcBef>
              <a:buSzPct val="100000"/>
              <a:buFont typeface="Consolas" pitchFamily="49" charset="0"/>
              <a:buChar char="–"/>
              <a:defRPr sz="1600" kern="1200">
                <a:solidFill>
                  <a:schemeClr val="tx1"/>
                </a:solidFill>
                <a:latin typeface="+mn-lt"/>
                <a:ea typeface="+mn-ea"/>
                <a:cs typeface="+mn-cs"/>
              </a:defRPr>
            </a:lvl4pPr>
            <a:lvl5pPr marL="1234440" indent="-22860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5pPr>
            <a:lvl6pPr marL="1463040" indent="-228600" algn="l" defTabSz="914400" rtl="0" eaLnBrk="1" latinLnBrk="0" hangingPunct="1">
              <a:lnSpc>
                <a:spcPct val="90000"/>
              </a:lnSpc>
              <a:spcBef>
                <a:spcPts val="600"/>
              </a:spcBef>
              <a:buSzPct val="100000"/>
              <a:buFont typeface="Consolas" pitchFamily="49" charset="0"/>
              <a:buChar char="–"/>
              <a:defRPr sz="1600" kern="1200" baseline="0">
                <a:solidFill>
                  <a:schemeClr val="tx1"/>
                </a:solidFill>
                <a:latin typeface="+mn-lt"/>
                <a:ea typeface="+mn-ea"/>
                <a:cs typeface="+mn-cs"/>
              </a:defRPr>
            </a:lvl6pPr>
            <a:lvl7pPr marL="1691640" indent="-228600" algn="l" defTabSz="914400" rtl="0" eaLnBrk="1" latinLnBrk="0" hangingPunct="1">
              <a:lnSpc>
                <a:spcPct val="90000"/>
              </a:lnSpc>
              <a:spcBef>
                <a:spcPts val="600"/>
              </a:spcBef>
              <a:buSzPct val="100000"/>
              <a:buFont typeface="Arial" pitchFamily="34" charset="0"/>
              <a:buChar char="▪"/>
              <a:defRPr sz="1600" kern="1200" baseline="0">
                <a:solidFill>
                  <a:schemeClr val="tx1"/>
                </a:solidFill>
                <a:latin typeface="+mn-lt"/>
                <a:ea typeface="+mn-ea"/>
                <a:cs typeface="+mn-cs"/>
              </a:defRPr>
            </a:lvl7pPr>
            <a:lvl8pPr marL="1920240" indent="-228600" algn="l" defTabSz="914400" rtl="0" eaLnBrk="1" latinLnBrk="0" hangingPunct="1">
              <a:lnSpc>
                <a:spcPct val="90000"/>
              </a:lnSpc>
              <a:spcBef>
                <a:spcPts val="600"/>
              </a:spcBef>
              <a:buSzPct val="100000"/>
              <a:buFont typeface="Consolas" pitchFamily="49" charset="0"/>
              <a:buChar char="–"/>
              <a:defRPr sz="1600" kern="1200" baseline="0">
                <a:solidFill>
                  <a:schemeClr val="tx1"/>
                </a:solidFill>
                <a:latin typeface="+mn-lt"/>
                <a:ea typeface="+mn-ea"/>
                <a:cs typeface="+mn-cs"/>
              </a:defRPr>
            </a:lvl8pPr>
            <a:lvl9pPr marL="2148840" indent="-228600" algn="l" defTabSz="914400" rtl="0" eaLnBrk="1" latinLnBrk="0" hangingPunct="1">
              <a:lnSpc>
                <a:spcPct val="90000"/>
              </a:lnSpc>
              <a:spcBef>
                <a:spcPts val="600"/>
              </a:spcBef>
              <a:buSzPct val="100000"/>
              <a:buFont typeface="Arial" pitchFamily="34" charset="0"/>
              <a:buChar char="▪"/>
              <a:defRPr sz="1600" kern="1200" baseline="0">
                <a:solidFill>
                  <a:schemeClr val="tx1"/>
                </a:solidFill>
                <a:latin typeface="+mn-lt"/>
                <a:ea typeface="+mn-ea"/>
                <a:cs typeface="+mn-cs"/>
              </a:defRPr>
            </a:lvl9pPr>
          </a:lstStyle>
          <a:p>
            <a:endParaRPr lang="en-US" sz="1800" dirty="0"/>
          </a:p>
        </p:txBody>
      </p:sp>
      <p:sp>
        <p:nvSpPr>
          <p:cNvPr id="5"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Method Development</a:t>
            </a:r>
          </a:p>
        </p:txBody>
      </p:sp>
    </p:spTree>
    <p:extLst>
      <p:ext uri="{BB962C8B-B14F-4D97-AF65-F5344CB8AC3E}">
        <p14:creationId xmlns:p14="http://schemas.microsoft.com/office/powerpoint/2010/main" val="3023822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F8C8C2-A6E9-4818-B311-91CDD66B0FD2}"/>
              </a:ext>
            </a:extLst>
          </p:cNvPr>
          <p:cNvSpPr>
            <a:spLocks noGrp="1"/>
          </p:cNvSpPr>
          <p:nvPr>
            <p:ph type="title"/>
          </p:nvPr>
        </p:nvSpPr>
        <p:spPr>
          <a:xfrm>
            <a:off x="628650" y="987696"/>
            <a:ext cx="7886700" cy="1325563"/>
          </a:xfrm>
        </p:spPr>
        <p:txBody>
          <a:bodyPr>
            <a:normAutofit/>
          </a:bodyPr>
          <a:lstStyle/>
          <a:p>
            <a:r>
              <a:rPr lang="en-US" sz="3200" b="1" dirty="0">
                <a:solidFill>
                  <a:srgbClr val="E38B4F"/>
                </a:solidFill>
                <a:latin typeface="Tahoma" panose="020B0604030504040204" pitchFamily="34" charset="0"/>
                <a:ea typeface="Tahoma" panose="020B0604030504040204" pitchFamily="34" charset="0"/>
                <a:cs typeface="Tahoma" panose="020B0604030504040204" pitchFamily="34" charset="0"/>
              </a:rPr>
              <a:t>Modeling Method</a:t>
            </a:r>
          </a:p>
        </p:txBody>
      </p:sp>
      <p:sp>
        <p:nvSpPr>
          <p:cNvPr id="3" name="Content Placeholder 2">
            <a:extLst>
              <a:ext uri="{FF2B5EF4-FFF2-40B4-BE49-F238E27FC236}">
                <a16:creationId xmlns:a16="http://schemas.microsoft.com/office/drawing/2014/main" id="{66E9E50A-9064-4A4A-9494-22448DF2F222}"/>
              </a:ext>
            </a:extLst>
          </p:cNvPr>
          <p:cNvSpPr>
            <a:spLocks noGrp="1"/>
          </p:cNvSpPr>
          <p:nvPr>
            <p:ph idx="1"/>
          </p:nvPr>
        </p:nvSpPr>
        <p:spPr>
          <a:xfrm>
            <a:off x="628650" y="2266612"/>
            <a:ext cx="7886700" cy="4351338"/>
          </a:xfrm>
        </p:spPr>
        <p:txBody>
          <a:bodyPr/>
          <a:lstStyle/>
          <a:p>
            <a:r>
              <a:rPr lang="en-US" sz="2400" b="1" dirty="0">
                <a:solidFill>
                  <a:schemeClr val="accent1">
                    <a:lumMod val="75000"/>
                  </a:schemeClr>
                </a:solidFill>
              </a:rPr>
              <a:t>Random Forest</a:t>
            </a:r>
          </a:p>
          <a:p>
            <a:r>
              <a:rPr lang="en-US" sz="2400" dirty="0"/>
              <a:t>Provide predictor variables</a:t>
            </a:r>
          </a:p>
          <a:p>
            <a:r>
              <a:rPr lang="en-US" sz="2400" dirty="0"/>
              <a:t>Provide presence and absence data</a:t>
            </a:r>
          </a:p>
          <a:p>
            <a:pPr marL="0" indent="0">
              <a:buNone/>
            </a:pPr>
            <a:endParaRPr lang="en-US" dirty="0"/>
          </a:p>
        </p:txBody>
      </p:sp>
      <p:pic>
        <p:nvPicPr>
          <p:cNvPr id="4" name="Picture 3">
            <a:extLst>
              <a:ext uri="{FF2B5EF4-FFF2-40B4-BE49-F238E27FC236}">
                <a16:creationId xmlns:a16="http://schemas.microsoft.com/office/drawing/2014/main" id="{0EB02D0E-3572-4D43-9C35-7D526ACC3828}"/>
              </a:ext>
            </a:extLst>
          </p:cNvPr>
          <p:cNvPicPr>
            <a:picLocks noChangeAspect="1"/>
          </p:cNvPicPr>
          <p:nvPr/>
        </p:nvPicPr>
        <p:blipFill>
          <a:blip r:embed="rId2"/>
          <a:stretch>
            <a:fillRect/>
          </a:stretch>
        </p:blipFill>
        <p:spPr>
          <a:xfrm>
            <a:off x="1045641" y="3943484"/>
            <a:ext cx="7052718" cy="900347"/>
          </a:xfrm>
          <a:prstGeom prst="rect">
            <a:avLst/>
          </a:prstGeom>
          <a:effectLst>
            <a:outerShdw blurRad="50800" dist="38100" dir="2700000" algn="tl" rotWithShape="0">
              <a:prstClr val="black">
                <a:alpha val="40000"/>
              </a:prstClr>
            </a:outerShdw>
          </a:effectLst>
        </p:spPr>
      </p:pic>
      <p:sp>
        <p:nvSpPr>
          <p:cNvPr id="5"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Method Development</a:t>
            </a:r>
          </a:p>
        </p:txBody>
      </p:sp>
    </p:spTree>
    <p:extLst>
      <p:ext uri="{BB962C8B-B14F-4D97-AF65-F5344CB8AC3E}">
        <p14:creationId xmlns:p14="http://schemas.microsoft.com/office/powerpoint/2010/main" val="3298861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2EE93-41E1-4955-B936-FDB402179E21}"/>
              </a:ext>
            </a:extLst>
          </p:cNvPr>
          <p:cNvSpPr>
            <a:spLocks noGrp="1"/>
          </p:cNvSpPr>
          <p:nvPr>
            <p:ph type="title"/>
          </p:nvPr>
        </p:nvSpPr>
        <p:spPr>
          <a:xfrm>
            <a:off x="4623881" y="1217165"/>
            <a:ext cx="4623881" cy="765771"/>
          </a:xfrm>
        </p:spPr>
        <p:txBody>
          <a:bodyPr>
            <a:noAutofit/>
          </a:bodyPr>
          <a:lstStyle/>
          <a:p>
            <a:r>
              <a:rPr lang="en-US" sz="2800" b="1" dirty="0">
                <a:solidFill>
                  <a:srgbClr val="E38B4F"/>
                </a:solidFill>
                <a:latin typeface="Tahoma" panose="020B0604030504040204" pitchFamily="34" charset="0"/>
                <a:ea typeface="Tahoma" panose="020B0604030504040204" pitchFamily="34" charset="0"/>
                <a:cs typeface="Tahoma" panose="020B0604030504040204" pitchFamily="34" charset="0"/>
              </a:rPr>
              <a:t>Predict to Entire Extent</a:t>
            </a:r>
          </a:p>
        </p:txBody>
      </p:sp>
      <p:sp>
        <p:nvSpPr>
          <p:cNvPr id="3" name="Content Placeholder 2">
            <a:extLst>
              <a:ext uri="{FF2B5EF4-FFF2-40B4-BE49-F238E27FC236}">
                <a16:creationId xmlns:a16="http://schemas.microsoft.com/office/drawing/2014/main" id="{9161485D-C973-4AA5-BDB9-A6FA9913EC9E}"/>
              </a:ext>
            </a:extLst>
          </p:cNvPr>
          <p:cNvSpPr>
            <a:spLocks noGrp="1"/>
          </p:cNvSpPr>
          <p:nvPr>
            <p:ph idx="1"/>
          </p:nvPr>
        </p:nvSpPr>
        <p:spPr>
          <a:xfrm>
            <a:off x="5620100" y="1998850"/>
            <a:ext cx="3104447" cy="1773975"/>
          </a:xfrm>
        </p:spPr>
        <p:txBody>
          <a:bodyPr>
            <a:normAutofit/>
          </a:bodyPr>
          <a:lstStyle/>
          <a:p>
            <a:r>
              <a:rPr lang="en-US" sz="2400" dirty="0"/>
              <a:t>Tile-by-tile</a:t>
            </a:r>
          </a:p>
          <a:p>
            <a:r>
              <a:rPr lang="en-US" sz="2400" dirty="0"/>
              <a:t>Python scripts</a:t>
            </a:r>
          </a:p>
          <a:p>
            <a:r>
              <a:rPr lang="en-US" sz="2400" dirty="0"/>
              <a:t>~1 week to process</a:t>
            </a:r>
          </a:p>
        </p:txBody>
      </p:sp>
      <p:pic>
        <p:nvPicPr>
          <p:cNvPr id="4" name="Picture 3">
            <a:extLst>
              <a:ext uri="{FF2B5EF4-FFF2-40B4-BE49-F238E27FC236}">
                <a16:creationId xmlns:a16="http://schemas.microsoft.com/office/drawing/2014/main" id="{8DFAD800-8E63-4A94-A98A-FFC69E42F35D}"/>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0" y="996277"/>
            <a:ext cx="4773038" cy="4519430"/>
          </a:xfrm>
          <a:prstGeom prst="rect">
            <a:avLst/>
          </a:prstGeom>
          <a:effectLst>
            <a:outerShdw blurRad="50800" dist="38100" dir="2700000" algn="tl" rotWithShape="0">
              <a:prstClr val="black">
                <a:alpha val="40000"/>
              </a:prstClr>
            </a:outerShdw>
          </a:effectLst>
        </p:spPr>
      </p:pic>
      <p:pic>
        <p:nvPicPr>
          <p:cNvPr id="5" name="Picture 4">
            <a:extLst>
              <a:ext uri="{FF2B5EF4-FFF2-40B4-BE49-F238E27FC236}">
                <a16:creationId xmlns:a16="http://schemas.microsoft.com/office/drawing/2014/main" id="{EEA2CB02-E63E-4DFE-BDE3-D6BB13154D08}"/>
              </a:ext>
            </a:extLst>
          </p:cNvPr>
          <p:cNvPicPr>
            <a:picLocks noChangeAspect="1"/>
          </p:cNvPicPr>
          <p:nvPr/>
        </p:nvPicPr>
        <p:blipFill rotWithShape="1">
          <a:blip r:embed="rId3"/>
          <a:srcRect t="15275"/>
          <a:stretch/>
        </p:blipFill>
        <p:spPr>
          <a:xfrm>
            <a:off x="2354338" y="4646206"/>
            <a:ext cx="6531525" cy="1268276"/>
          </a:xfrm>
          <a:prstGeom prst="rect">
            <a:avLst/>
          </a:prstGeom>
          <a:effectLst>
            <a:outerShdw blurRad="50800" dist="38100" dir="2700000" algn="tl" rotWithShape="0">
              <a:prstClr val="black">
                <a:alpha val="40000"/>
              </a:prstClr>
            </a:outerShdw>
          </a:effectLst>
        </p:spPr>
      </p:pic>
      <p:sp>
        <p:nvSpPr>
          <p:cNvPr id="6"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Method Development</a:t>
            </a:r>
          </a:p>
        </p:txBody>
      </p:sp>
    </p:spTree>
    <p:extLst>
      <p:ext uri="{BB962C8B-B14F-4D97-AF65-F5344CB8AC3E}">
        <p14:creationId xmlns:p14="http://schemas.microsoft.com/office/powerpoint/2010/main" val="1189914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D790EB-F922-47BE-B139-78D96FA23528}"/>
              </a:ext>
            </a:extLst>
          </p:cNvPr>
          <p:cNvSpPr>
            <a:spLocks noGrp="1"/>
          </p:cNvSpPr>
          <p:nvPr>
            <p:ph type="title"/>
          </p:nvPr>
        </p:nvSpPr>
        <p:spPr>
          <a:xfrm>
            <a:off x="6280941" y="1088553"/>
            <a:ext cx="2117272" cy="765771"/>
          </a:xfrm>
        </p:spPr>
        <p:txBody>
          <a:bodyPr>
            <a:normAutofit/>
          </a:bodyPr>
          <a:lstStyle/>
          <a:p>
            <a:r>
              <a:rPr lang="en-US" sz="2800" b="1" dirty="0">
                <a:solidFill>
                  <a:srgbClr val="E38B4F"/>
                </a:solidFill>
                <a:latin typeface="Tahoma" panose="020B0604030504040204" pitchFamily="34" charset="0"/>
                <a:ea typeface="Tahoma" panose="020B0604030504040204" pitchFamily="34" charset="0"/>
                <a:cs typeface="Tahoma" panose="020B0604030504040204" pitchFamily="34" charset="0"/>
              </a:rPr>
              <a:t>Results</a:t>
            </a:r>
          </a:p>
        </p:txBody>
      </p:sp>
      <p:pic>
        <p:nvPicPr>
          <p:cNvPr id="5" name="Picture 4">
            <a:extLst>
              <a:ext uri="{FF2B5EF4-FFF2-40B4-BE49-F238E27FC236}">
                <a16:creationId xmlns:a16="http://schemas.microsoft.com/office/drawing/2014/main" id="{85663586-7E74-464F-9D9C-BB76E134936D}"/>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0" y="870329"/>
            <a:ext cx="6130072" cy="5003880"/>
          </a:xfrm>
          <a:prstGeom prst="rect">
            <a:avLst/>
          </a:prstGeom>
          <a:effectLst>
            <a:outerShdw blurRad="50800" dist="38100" dir="2700000" algn="tl" rotWithShape="0">
              <a:prstClr val="black">
                <a:alpha val="40000"/>
              </a:prstClr>
            </a:outerShdw>
          </a:effectLst>
        </p:spPr>
      </p:pic>
      <p:pic>
        <p:nvPicPr>
          <p:cNvPr id="6" name="Picture 5">
            <a:extLst>
              <a:ext uri="{FF2B5EF4-FFF2-40B4-BE49-F238E27FC236}">
                <a16:creationId xmlns:a16="http://schemas.microsoft.com/office/drawing/2014/main" id="{F40F8FB3-9C70-45FE-B991-E5ABDF0C02D7}"/>
              </a:ext>
            </a:extLst>
          </p:cNvPr>
          <p:cNvPicPr>
            <a:picLocks noChangeAspect="1"/>
          </p:cNvPicPr>
          <p:nvPr/>
        </p:nvPicPr>
        <p:blipFill>
          <a:blip r:embed="rId4"/>
          <a:stretch>
            <a:fillRect/>
          </a:stretch>
        </p:blipFill>
        <p:spPr>
          <a:xfrm>
            <a:off x="4399784" y="3714825"/>
            <a:ext cx="4455990" cy="2273464"/>
          </a:xfrm>
          <a:prstGeom prst="rect">
            <a:avLst/>
          </a:prstGeom>
          <a:effectLst>
            <a:outerShdw blurRad="50800" dist="38100" dir="2700000" algn="tl" rotWithShape="0">
              <a:prstClr val="black">
                <a:alpha val="40000"/>
              </a:prstClr>
            </a:outerShdw>
          </a:effectLst>
        </p:spPr>
      </p:pic>
      <p:sp>
        <p:nvSpPr>
          <p:cNvPr id="7" name="Title 1">
            <a:extLst>
              <a:ext uri="{FF2B5EF4-FFF2-40B4-BE49-F238E27FC236}">
                <a16:creationId xmlns:a16="http://schemas.microsoft.com/office/drawing/2014/main" id="{F3D790EB-F922-47BE-B139-78D96FA23528}"/>
              </a:ext>
            </a:extLst>
          </p:cNvPr>
          <p:cNvSpPr txBox="1">
            <a:spLocks/>
          </p:cNvSpPr>
          <p:nvPr/>
        </p:nvSpPr>
        <p:spPr>
          <a:xfrm>
            <a:off x="5817256" y="2989383"/>
            <a:ext cx="2068633" cy="76577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800" b="1" dirty="0" smtClean="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rPr>
              <a:t>AUC – 0.94</a:t>
            </a:r>
            <a:endParaRPr lang="en-US" sz="1800" b="1" dirty="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8"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Method Development</a:t>
            </a:r>
          </a:p>
        </p:txBody>
      </p:sp>
    </p:spTree>
    <p:extLst>
      <p:ext uri="{BB962C8B-B14F-4D97-AF65-F5344CB8AC3E}">
        <p14:creationId xmlns:p14="http://schemas.microsoft.com/office/powerpoint/2010/main" val="3802401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2"/>
          <p:cNvSpPr>
            <a:spLocks noGrp="1"/>
          </p:cNvSpPr>
          <p:nvPr>
            <p:ph idx="1"/>
          </p:nvPr>
        </p:nvSpPr>
        <p:spPr>
          <a:xfrm>
            <a:off x="145921" y="1047536"/>
            <a:ext cx="5542271" cy="3694591"/>
          </a:xfrm>
          <a:solidFill>
            <a:schemeClr val="accent4">
              <a:lumMod val="20000"/>
              <a:lumOff val="80000"/>
            </a:schemeClr>
          </a:solidFill>
        </p:spPr>
        <p:txBody>
          <a:bodyPr>
            <a:normAutofit fontScale="70000" lnSpcReduction="20000"/>
          </a:bodyPr>
          <a:lstStyle/>
          <a:p>
            <a:pPr marL="0" indent="0" algn="ctr">
              <a:buNone/>
            </a:pPr>
            <a:r>
              <a:rPr lang="en-US" sz="4000" b="1" dirty="0">
                <a:solidFill>
                  <a:schemeClr val="accent1">
                    <a:lumMod val="50000"/>
                  </a:schemeClr>
                </a:solidFill>
                <a:latin typeface="Arial" panose="020B0604020202020204" pitchFamily="34" charset="0"/>
                <a:cs typeface="Arial" panose="020B0604020202020204" pitchFamily="34" charset="0"/>
              </a:rPr>
              <a:t>Goals</a:t>
            </a:r>
          </a:p>
          <a:p>
            <a:pPr>
              <a:lnSpc>
                <a:spcPct val="100000"/>
              </a:lnSpc>
            </a:pPr>
            <a:r>
              <a:rPr lang="en-US" dirty="0" smtClean="0">
                <a:latin typeface="Arial" panose="020B0604020202020204" pitchFamily="34" charset="0"/>
                <a:cs typeface="Arial" panose="020B0604020202020204" pitchFamily="34" charset="0"/>
              </a:rPr>
              <a:t>Develop </a:t>
            </a:r>
            <a:r>
              <a:rPr lang="en-US" dirty="0">
                <a:latin typeface="Arial" panose="020B0604020202020204" pitchFamily="34" charset="0"/>
                <a:cs typeface="Arial" panose="020B0604020202020204" pitchFamily="34" charset="0"/>
              </a:rPr>
              <a:t>landslide inventory</a:t>
            </a:r>
          </a:p>
          <a:p>
            <a:pPr>
              <a:lnSpc>
                <a:spcPct val="100000"/>
              </a:lnSpc>
            </a:pPr>
            <a:r>
              <a:rPr lang="en-US" dirty="0" smtClean="0">
                <a:latin typeface="Arial" panose="020B0604020202020204" pitchFamily="34" charset="0"/>
                <a:cs typeface="Arial" panose="020B0604020202020204" pitchFamily="34" charset="0"/>
              </a:rPr>
              <a:t>Create valid </a:t>
            </a:r>
            <a:r>
              <a:rPr lang="en-US" dirty="0">
                <a:latin typeface="Arial" panose="020B0604020202020204" pitchFamily="34" charset="0"/>
                <a:cs typeface="Arial" panose="020B0604020202020204" pitchFamily="34" charset="0"/>
              </a:rPr>
              <a:t>landslide models for specific WV regions</a:t>
            </a:r>
          </a:p>
          <a:p>
            <a:pPr>
              <a:lnSpc>
                <a:spcPct val="100000"/>
              </a:lnSpc>
            </a:pPr>
            <a:r>
              <a:rPr lang="en-US" dirty="0">
                <a:latin typeface="Arial" panose="020B0604020202020204" pitchFamily="34" charset="0"/>
                <a:cs typeface="Arial" panose="020B0604020202020204" pitchFamily="34" charset="0"/>
              </a:rPr>
              <a:t>Generate county-level resolution landslide maps</a:t>
            </a:r>
          </a:p>
          <a:p>
            <a:pPr>
              <a:lnSpc>
                <a:spcPct val="100000"/>
              </a:lnSpc>
            </a:pPr>
            <a:r>
              <a:rPr lang="en-US" dirty="0">
                <a:latin typeface="Arial" panose="020B0604020202020204" pitchFamily="34" charset="0"/>
                <a:cs typeface="Arial" panose="020B0604020202020204" pitchFamily="34" charset="0"/>
              </a:rPr>
              <a:t>Create an interactive web map application for displaying landslide models and </a:t>
            </a:r>
            <a:r>
              <a:rPr lang="en-US" dirty="0" smtClean="0">
                <a:latin typeface="Arial" panose="020B0604020202020204" pitchFamily="34" charset="0"/>
                <a:cs typeface="Arial" panose="020B0604020202020204" pitchFamily="34" charset="0"/>
              </a:rPr>
              <a:t>variables</a:t>
            </a:r>
            <a:endParaRPr lang="en-US" dirty="0">
              <a:latin typeface="Arial" panose="020B0604020202020204" pitchFamily="34" charset="0"/>
              <a:cs typeface="Arial" panose="020B0604020202020204" pitchFamily="34" charset="0"/>
            </a:endParaRPr>
          </a:p>
          <a:p>
            <a:pPr>
              <a:lnSpc>
                <a:spcPct val="100000"/>
              </a:lnSpc>
            </a:pPr>
            <a:r>
              <a:rPr lang="en-US" dirty="0">
                <a:latin typeface="Arial" panose="020B0604020202020204" pitchFamily="34" charset="0"/>
                <a:cs typeface="Arial" panose="020B0604020202020204" pitchFamily="34" charset="0"/>
              </a:rPr>
              <a:t>Use the new landslide models and information to update the State Hazard Mitigation Plan</a:t>
            </a:r>
            <a:endParaRPr lang="en-US" sz="2700" dirty="0">
              <a:solidFill>
                <a:schemeClr val="accent1">
                  <a:lumMod val="50000"/>
                </a:schemeClr>
              </a:solidFill>
              <a:latin typeface="Arial" panose="020B0604020202020204" pitchFamily="34" charset="0"/>
              <a:cs typeface="Arial" panose="020B0604020202020204" pitchFamily="34" charset="0"/>
            </a:endParaRPr>
          </a:p>
        </p:txBody>
      </p:sp>
      <p:sp>
        <p:nvSpPr>
          <p:cNvPr id="13" name="TextBox 12"/>
          <p:cNvSpPr txBox="1"/>
          <p:nvPr/>
        </p:nvSpPr>
        <p:spPr>
          <a:xfrm>
            <a:off x="145921" y="4932015"/>
            <a:ext cx="5542271" cy="715581"/>
          </a:xfrm>
          <a:prstGeom prst="rect">
            <a:avLst/>
          </a:prstGeom>
          <a:solidFill>
            <a:schemeClr val="accent4">
              <a:lumMod val="40000"/>
              <a:lumOff val="60000"/>
            </a:schemeClr>
          </a:solidFill>
          <a:scene3d>
            <a:camera prst="orthographicFront"/>
            <a:lightRig rig="threePt" dir="t"/>
          </a:scene3d>
          <a:sp3d>
            <a:bevelT/>
          </a:sp3d>
        </p:spPr>
        <p:txBody>
          <a:bodyPr wrap="square" rtlCol="0">
            <a:spAutoFit/>
          </a:bodyPr>
          <a:lstStyle/>
          <a:p>
            <a:pPr algn="ctr"/>
            <a:r>
              <a:rPr lang="en-US" sz="1350" b="1" i="1" u="sng"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Did you know?</a:t>
            </a:r>
            <a:r>
              <a:rPr lang="en-US" sz="1350"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r>
            <a:br>
              <a:rPr lang="en-US" sz="1350"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br>
            <a:endParaRPr lang="en-US" sz="1350"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a:r>
              <a:rPr lang="en-US" sz="135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Landslides are the </a:t>
            </a:r>
            <a:r>
              <a:rPr lang="en-US" sz="135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#2 Hazard </a:t>
            </a:r>
            <a:r>
              <a:rPr lang="en-US" sz="135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in West Virginia </a:t>
            </a:r>
          </a:p>
        </p:txBody>
      </p:sp>
      <p:pic>
        <p:nvPicPr>
          <p:cNvPr id="33794" name="Picture 2"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63765" y="1047536"/>
            <a:ext cx="3045770" cy="457697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14" name="TextBox 13"/>
          <p:cNvSpPr txBox="1"/>
          <p:nvPr/>
        </p:nvSpPr>
        <p:spPr>
          <a:xfrm>
            <a:off x="6771458" y="5212169"/>
            <a:ext cx="1970480" cy="507831"/>
          </a:xfrm>
          <a:prstGeom prst="rect">
            <a:avLst/>
          </a:prstGeom>
          <a:solidFill>
            <a:schemeClr val="tx1"/>
          </a:solidFill>
        </p:spPr>
        <p:txBody>
          <a:bodyPr wrap="square" rtlCol="0">
            <a:spAutoFit/>
          </a:bodyPr>
          <a:lstStyle/>
          <a:p>
            <a:pPr algn="ctr"/>
            <a:r>
              <a:rPr lang="en-US" sz="1350" b="1" dirty="0">
                <a:solidFill>
                  <a:schemeClr val="bg1"/>
                </a:solidFill>
              </a:rPr>
              <a:t>2015 Yeager Airport Slide</a:t>
            </a:r>
          </a:p>
        </p:txBody>
      </p:sp>
      <p:sp>
        <p:nvSpPr>
          <p:cNvPr id="8" name="Title 1">
            <a:extLst>
              <a:ext uri="{FF2B5EF4-FFF2-40B4-BE49-F238E27FC236}">
                <a16:creationId xmlns:a16="http://schemas.microsoft.com/office/drawing/2014/main" id="{A1983888-5B5C-46FC-A7F2-140FCC2ECCF1}"/>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Landslide Risk Assessment</a:t>
            </a:r>
          </a:p>
        </p:txBody>
      </p:sp>
    </p:spTree>
    <p:extLst>
      <p:ext uri="{BB962C8B-B14F-4D97-AF65-F5344CB8AC3E}">
        <p14:creationId xmlns:p14="http://schemas.microsoft.com/office/powerpoint/2010/main" val="394056339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AA069-7882-4287-BCA7-A3EB224243A2}"/>
              </a:ext>
            </a:extLst>
          </p:cNvPr>
          <p:cNvSpPr>
            <a:spLocks noGrp="1"/>
          </p:cNvSpPr>
          <p:nvPr>
            <p:ph type="title"/>
          </p:nvPr>
        </p:nvSpPr>
        <p:spPr>
          <a:xfrm>
            <a:off x="227468" y="1142404"/>
            <a:ext cx="4983924" cy="765771"/>
          </a:xfrm>
        </p:spPr>
        <p:txBody>
          <a:bodyPr>
            <a:normAutofit/>
          </a:bodyPr>
          <a:lstStyle/>
          <a:p>
            <a:r>
              <a:rPr lang="en-US" sz="2800" b="1" dirty="0">
                <a:solidFill>
                  <a:srgbClr val="E38B4F"/>
                </a:solidFill>
                <a:latin typeface="Tahoma" panose="020B0604030504040204" pitchFamily="34" charset="0"/>
                <a:ea typeface="Tahoma" panose="020B0604030504040204" pitchFamily="34" charset="0"/>
                <a:cs typeface="Tahoma" panose="020B0604030504040204" pitchFamily="34" charset="0"/>
              </a:rPr>
              <a:t>Important Variables</a:t>
            </a:r>
          </a:p>
        </p:txBody>
      </p:sp>
      <p:sp>
        <p:nvSpPr>
          <p:cNvPr id="5" name="Content Placeholder 4">
            <a:extLst>
              <a:ext uri="{FF2B5EF4-FFF2-40B4-BE49-F238E27FC236}">
                <a16:creationId xmlns:a16="http://schemas.microsoft.com/office/drawing/2014/main" id="{6DD12D55-4B9F-4D37-81DB-72A8339EE268}"/>
              </a:ext>
            </a:extLst>
          </p:cNvPr>
          <p:cNvSpPr>
            <a:spLocks noGrp="1"/>
          </p:cNvSpPr>
          <p:nvPr>
            <p:ph idx="1"/>
          </p:nvPr>
        </p:nvSpPr>
        <p:spPr>
          <a:xfrm>
            <a:off x="227469" y="2342867"/>
            <a:ext cx="6859786" cy="3316805"/>
          </a:xfrm>
          <a:prstGeom prst="rect">
            <a:avLst/>
          </a:prstGeom>
        </p:spPr>
        <p:txBody>
          <a:bodyPr>
            <a:spAutoFit/>
          </a:bodyPr>
          <a:lstStyle/>
          <a:p>
            <a:r>
              <a:rPr lang="en-US" sz="2000" dirty="0">
                <a:latin typeface="Tahoma" panose="020B0604030504040204" pitchFamily="34" charset="0"/>
                <a:ea typeface="Tahoma" panose="020B0604030504040204" pitchFamily="34" charset="0"/>
                <a:cs typeface="Tahoma" panose="020B0604030504040204" pitchFamily="34" charset="0"/>
              </a:rPr>
              <a:t>Surface Area Ratio</a:t>
            </a:r>
          </a:p>
          <a:p>
            <a:r>
              <a:rPr lang="en-US" sz="2000" dirty="0">
                <a:latin typeface="Tahoma" panose="020B0604030504040204" pitchFamily="34" charset="0"/>
                <a:ea typeface="Tahoma" panose="020B0604030504040204" pitchFamily="34" charset="0"/>
                <a:cs typeface="Tahoma" panose="020B0604030504040204" pitchFamily="34" charset="0"/>
              </a:rPr>
              <a:t>Slope </a:t>
            </a:r>
          </a:p>
          <a:p>
            <a:r>
              <a:rPr lang="en-US" sz="2000" dirty="0">
                <a:latin typeface="Tahoma" panose="020B0604030504040204" pitchFamily="34" charset="0"/>
                <a:ea typeface="Tahoma" panose="020B0604030504040204" pitchFamily="34" charset="0"/>
                <a:cs typeface="Tahoma" panose="020B0604030504040204" pitchFamily="34" charset="0"/>
              </a:rPr>
              <a:t>Surface Relief Ratio </a:t>
            </a:r>
          </a:p>
          <a:p>
            <a:r>
              <a:rPr lang="en-US" sz="2000" dirty="0">
                <a:latin typeface="Tahoma" panose="020B0604030504040204" pitchFamily="34" charset="0"/>
                <a:ea typeface="Tahoma" panose="020B0604030504040204" pitchFamily="34" charset="0"/>
                <a:cs typeface="Tahoma" panose="020B0604030504040204" pitchFamily="34" charset="0"/>
              </a:rPr>
              <a:t>Slope Position</a:t>
            </a:r>
          </a:p>
          <a:p>
            <a:r>
              <a:rPr lang="en-US" sz="2000" dirty="0">
                <a:latin typeface="Tahoma" panose="020B0604030504040204" pitchFamily="34" charset="0"/>
                <a:ea typeface="Tahoma" panose="020B0604030504040204" pitchFamily="34" charset="0"/>
                <a:cs typeface="Tahoma" panose="020B0604030504040204" pitchFamily="34" charset="0"/>
              </a:rPr>
              <a:t>Curvature </a:t>
            </a:r>
          </a:p>
          <a:p>
            <a:r>
              <a:rPr lang="en-US" sz="2000" dirty="0">
                <a:latin typeface="Tahoma" panose="020B0604030504040204" pitchFamily="34" charset="0"/>
                <a:ea typeface="Tahoma" panose="020B0604030504040204" pitchFamily="34" charset="0"/>
                <a:cs typeface="Tahoma" panose="020B0604030504040204" pitchFamily="34" charset="0"/>
              </a:rPr>
              <a:t>Topographic Roughness</a:t>
            </a:r>
          </a:p>
          <a:p>
            <a:r>
              <a:rPr lang="en-US" sz="2000" dirty="0">
                <a:latin typeface="Tahoma" panose="020B0604030504040204" pitchFamily="34" charset="0"/>
                <a:ea typeface="Tahoma" panose="020B0604030504040204" pitchFamily="34" charset="0"/>
                <a:cs typeface="Tahoma" panose="020B0604030504040204" pitchFamily="34" charset="0"/>
              </a:rPr>
              <a:t>Topographic Dissection </a:t>
            </a:r>
          </a:p>
          <a:p>
            <a:pPr marL="0" indent="0">
              <a:buNone/>
            </a:pPr>
            <a:endParaRPr lang="en-US" dirty="0"/>
          </a:p>
        </p:txBody>
      </p:sp>
      <p:pic>
        <p:nvPicPr>
          <p:cNvPr id="6" name="Picture 5">
            <a:extLst>
              <a:ext uri="{FF2B5EF4-FFF2-40B4-BE49-F238E27FC236}">
                <a16:creationId xmlns:a16="http://schemas.microsoft.com/office/drawing/2014/main" id="{74158128-31E7-4A53-8490-6E60A899EB99}"/>
              </a:ext>
            </a:extLst>
          </p:cNvPr>
          <p:cNvPicPr>
            <a:picLocks noChangeAspect="1"/>
          </p:cNvPicPr>
          <p:nvPr/>
        </p:nvPicPr>
        <p:blipFill rotWithShape="1">
          <a:blip r:embed="rId3"/>
          <a:srcRect t="10486"/>
          <a:stretch/>
        </p:blipFill>
        <p:spPr>
          <a:xfrm>
            <a:off x="3368841" y="2301622"/>
            <a:ext cx="5618761" cy="2757362"/>
          </a:xfrm>
          <a:prstGeom prst="rect">
            <a:avLst/>
          </a:prstGeom>
        </p:spPr>
      </p:pic>
      <p:sp>
        <p:nvSpPr>
          <p:cNvPr id="7"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Method Development</a:t>
            </a:r>
          </a:p>
        </p:txBody>
      </p:sp>
    </p:spTree>
    <p:extLst>
      <p:ext uri="{BB962C8B-B14F-4D97-AF65-F5344CB8AC3E}">
        <p14:creationId xmlns:p14="http://schemas.microsoft.com/office/powerpoint/2010/main" val="1517945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C8328B-F59A-459B-AB93-DD0B7A235C3B}"/>
              </a:ext>
            </a:extLst>
          </p:cNvPr>
          <p:cNvSpPr>
            <a:spLocks noGrp="1"/>
          </p:cNvSpPr>
          <p:nvPr>
            <p:ph type="title"/>
          </p:nvPr>
        </p:nvSpPr>
        <p:spPr>
          <a:xfrm>
            <a:off x="628650" y="818888"/>
            <a:ext cx="7886700" cy="1325563"/>
          </a:xfrm>
        </p:spPr>
        <p:txBody>
          <a:bodyPr/>
          <a:lstStyle/>
          <a:p>
            <a:r>
              <a:rPr lang="en-US" sz="2800" b="1" dirty="0">
                <a:solidFill>
                  <a:srgbClr val="E38B4F"/>
                </a:solidFill>
                <a:latin typeface="Tahoma" panose="020B0604030504040204" pitchFamily="34" charset="0"/>
                <a:ea typeface="Tahoma" panose="020B0604030504040204" pitchFamily="34" charset="0"/>
                <a:cs typeface="Tahoma" panose="020B0604030504040204" pitchFamily="34" charset="0"/>
              </a:rPr>
              <a:t>Moving Forward</a:t>
            </a:r>
          </a:p>
        </p:txBody>
      </p:sp>
      <p:sp>
        <p:nvSpPr>
          <p:cNvPr id="3" name="Content Placeholder 2">
            <a:extLst>
              <a:ext uri="{FF2B5EF4-FFF2-40B4-BE49-F238E27FC236}">
                <a16:creationId xmlns:a16="http://schemas.microsoft.com/office/drawing/2014/main" id="{22C10BE4-90FF-4A2D-BB7A-FDC56AD28146}"/>
              </a:ext>
            </a:extLst>
          </p:cNvPr>
          <p:cNvSpPr>
            <a:spLocks noGrp="1"/>
          </p:cNvSpPr>
          <p:nvPr>
            <p:ph idx="1"/>
          </p:nvPr>
        </p:nvSpPr>
        <p:spPr>
          <a:xfrm>
            <a:off x="462619" y="2217824"/>
            <a:ext cx="4287365" cy="3201234"/>
          </a:xfrm>
        </p:spPr>
        <p:txBody>
          <a:bodyPr>
            <a:normAutofit/>
          </a:bodyPr>
          <a:lstStyle/>
          <a:p>
            <a:r>
              <a:rPr lang="en-US" sz="2000" dirty="0">
                <a:latin typeface="Tahoma" panose="020B0604030504040204" pitchFamily="34" charset="0"/>
                <a:ea typeface="Tahoma" panose="020B0604030504040204" pitchFamily="34" charset="0"/>
                <a:cs typeface="Tahoma" panose="020B0604030504040204" pitchFamily="34" charset="0"/>
              </a:rPr>
              <a:t>Semi-automate with scripting</a:t>
            </a:r>
          </a:p>
          <a:p>
            <a:r>
              <a:rPr lang="en-US" sz="2000" dirty="0">
                <a:latin typeface="Tahoma" panose="020B0604030504040204" pitchFamily="34" charset="0"/>
                <a:ea typeface="Tahoma" panose="020B0604030504040204" pitchFamily="34" charset="0"/>
                <a:cs typeface="Tahoma" panose="020B0604030504040204" pitchFamily="34" charset="0"/>
              </a:rPr>
              <a:t>Develop models for different physiographic regions</a:t>
            </a:r>
          </a:p>
          <a:p>
            <a:r>
              <a:rPr lang="en-US" sz="2000" dirty="0">
                <a:latin typeface="Tahoma" panose="020B0604030504040204" pitchFamily="34" charset="0"/>
                <a:ea typeface="Tahoma" panose="020B0604030504040204" pitchFamily="34" charset="0"/>
                <a:cs typeface="Tahoma" panose="020B0604030504040204" pitchFamily="34" charset="0"/>
              </a:rPr>
              <a:t>Predict entire state</a:t>
            </a:r>
          </a:p>
          <a:p>
            <a:r>
              <a:rPr lang="en-US" sz="2000" dirty="0">
                <a:latin typeface="Tahoma" panose="020B0604030504040204" pitchFamily="34" charset="0"/>
                <a:ea typeface="Tahoma" panose="020B0604030504040204" pitchFamily="34" charset="0"/>
                <a:cs typeface="Tahoma" panose="020B0604030504040204" pitchFamily="34" charset="0"/>
              </a:rPr>
              <a:t>Further validate results</a:t>
            </a:r>
          </a:p>
        </p:txBody>
      </p:sp>
      <p:pic>
        <p:nvPicPr>
          <p:cNvPr id="4" name="Content Placeholder 4">
            <a:extLst>
              <a:ext uri="{FF2B5EF4-FFF2-40B4-BE49-F238E27FC236}">
                <a16:creationId xmlns:a16="http://schemas.microsoft.com/office/drawing/2014/main" id="{ECF8E688-CBCD-4AC7-8348-87F8FDFF5976}"/>
              </a:ext>
            </a:extLst>
          </p:cNvPr>
          <p:cNvPicPr>
            <a:picLocks noChangeAspect="1"/>
          </p:cNvPicPr>
          <p:nvPr/>
        </p:nvPicPr>
        <p:blipFill>
          <a:blip r:embed="rId2"/>
          <a:stretch>
            <a:fillRect/>
          </a:stretch>
        </p:blipFill>
        <p:spPr>
          <a:xfrm>
            <a:off x="4286176" y="2217824"/>
            <a:ext cx="4598542" cy="3554408"/>
          </a:xfrm>
          <a:prstGeom prst="rect">
            <a:avLst/>
          </a:prstGeom>
        </p:spPr>
      </p:pic>
      <p:sp>
        <p:nvSpPr>
          <p:cNvPr id="5"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Method Development</a:t>
            </a:r>
          </a:p>
        </p:txBody>
      </p:sp>
    </p:spTree>
    <p:extLst>
      <p:ext uri="{BB962C8B-B14F-4D97-AF65-F5344CB8AC3E}">
        <p14:creationId xmlns:p14="http://schemas.microsoft.com/office/powerpoint/2010/main" val="16181554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C8328B-F59A-459B-AB93-DD0B7A235C3B}"/>
              </a:ext>
            </a:extLst>
          </p:cNvPr>
          <p:cNvSpPr>
            <a:spLocks noGrp="1"/>
          </p:cNvSpPr>
          <p:nvPr>
            <p:ph type="title"/>
          </p:nvPr>
        </p:nvSpPr>
        <p:spPr>
          <a:xfrm>
            <a:off x="628650" y="818888"/>
            <a:ext cx="7886700" cy="1325563"/>
          </a:xfrm>
        </p:spPr>
        <p:txBody>
          <a:bodyPr/>
          <a:lstStyle/>
          <a:p>
            <a:r>
              <a:rPr lang="en-US" sz="2800" b="1" dirty="0" smtClean="0">
                <a:solidFill>
                  <a:srgbClr val="E38B4F"/>
                </a:solidFill>
                <a:latin typeface="Tahoma" panose="020B0604030504040204" pitchFamily="34" charset="0"/>
                <a:ea typeface="Tahoma" panose="020B0604030504040204" pitchFamily="34" charset="0"/>
                <a:cs typeface="Tahoma" panose="020B0604030504040204" pitchFamily="34" charset="0"/>
              </a:rPr>
              <a:t>Susceptibility and Hazard Assessment</a:t>
            </a:r>
            <a:endParaRPr lang="en-US" sz="2800" b="1" dirty="0">
              <a:solidFill>
                <a:srgbClr val="E38B4F"/>
              </a:solidFill>
              <a:latin typeface="Tahoma" panose="020B0604030504040204" pitchFamily="34" charset="0"/>
              <a:ea typeface="Tahoma" panose="020B0604030504040204" pitchFamily="34" charset="0"/>
              <a:cs typeface="Tahoma" panose="020B0604030504040204" pitchFamily="34" charset="0"/>
            </a:endParaRPr>
          </a:p>
        </p:txBody>
      </p:sp>
      <p:sp>
        <p:nvSpPr>
          <p:cNvPr id="3" name="Content Placeholder 2">
            <a:extLst>
              <a:ext uri="{FF2B5EF4-FFF2-40B4-BE49-F238E27FC236}">
                <a16:creationId xmlns:a16="http://schemas.microsoft.com/office/drawing/2014/main" id="{22C10BE4-90FF-4A2D-BB7A-FDC56AD28146}"/>
              </a:ext>
            </a:extLst>
          </p:cNvPr>
          <p:cNvSpPr>
            <a:spLocks noGrp="1"/>
          </p:cNvSpPr>
          <p:nvPr>
            <p:ph idx="1"/>
          </p:nvPr>
        </p:nvSpPr>
        <p:spPr>
          <a:xfrm>
            <a:off x="462619" y="2217824"/>
            <a:ext cx="2823721" cy="3201234"/>
          </a:xfrm>
        </p:spPr>
        <p:txBody>
          <a:bodyPr>
            <a:normAutofit/>
          </a:bodyPr>
          <a:lstStyle/>
          <a:p>
            <a:r>
              <a:rPr lang="en-US" sz="2000" dirty="0" smtClean="0">
                <a:latin typeface="Tahoma" panose="020B0604030504040204" pitchFamily="34" charset="0"/>
                <a:ea typeface="Tahoma" panose="020B0604030504040204" pitchFamily="34" charset="0"/>
                <a:cs typeface="Tahoma" panose="020B0604030504040204" pitchFamily="34" charset="0"/>
              </a:rPr>
              <a:t>Produce landslide susceptibility map by county</a:t>
            </a:r>
            <a:endParaRPr lang="en-US" sz="2000" dirty="0">
              <a:latin typeface="Tahoma" panose="020B0604030504040204" pitchFamily="34" charset="0"/>
              <a:ea typeface="Tahoma" panose="020B0604030504040204" pitchFamily="34" charset="0"/>
              <a:cs typeface="Tahoma" panose="020B0604030504040204" pitchFamily="34" charset="0"/>
            </a:endParaRPr>
          </a:p>
          <a:p>
            <a:r>
              <a:rPr lang="en-US" sz="2000" dirty="0" smtClean="0">
                <a:latin typeface="Tahoma" panose="020B0604030504040204" pitchFamily="34" charset="0"/>
                <a:ea typeface="Tahoma" panose="020B0604030504040204" pitchFamily="34" charset="0"/>
                <a:cs typeface="Tahoma" panose="020B0604030504040204" pitchFamily="34" charset="0"/>
              </a:rPr>
              <a:t>Calculate at risk properties for each county</a:t>
            </a:r>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5"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Susceptibility Prediction</a:t>
            </a:r>
          </a:p>
        </p:txBody>
      </p:sp>
      <p:pic>
        <p:nvPicPr>
          <p:cNvPr id="6" name="Picture 5"/>
          <p:cNvPicPr>
            <a:picLocks noChangeAspect="1"/>
          </p:cNvPicPr>
          <p:nvPr/>
        </p:nvPicPr>
        <p:blipFill>
          <a:blip r:embed="rId2"/>
          <a:stretch>
            <a:fillRect/>
          </a:stretch>
        </p:blipFill>
        <p:spPr>
          <a:xfrm>
            <a:off x="3148837" y="1993804"/>
            <a:ext cx="5680838" cy="3668489"/>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8975481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Incident Inventory</a:t>
            </a:r>
          </a:p>
        </p:txBody>
      </p:sp>
      <p:sp>
        <p:nvSpPr>
          <p:cNvPr id="5" name="Rectangle 4"/>
          <p:cNvSpPr/>
          <p:nvPr/>
        </p:nvSpPr>
        <p:spPr>
          <a:xfrm>
            <a:off x="641419" y="6095920"/>
            <a:ext cx="7576516" cy="646331"/>
          </a:xfrm>
          <a:prstGeom prst="rect">
            <a:avLst/>
          </a:prstGeom>
        </p:spPr>
        <p:txBody>
          <a:bodyPr wrap="square">
            <a:spAutoFit/>
          </a:bodyPr>
          <a:lstStyle/>
          <a:p>
            <a:pPr algn="ctr"/>
            <a:r>
              <a:rPr lang="en-US" i="1" dirty="0" smtClean="0">
                <a:solidFill>
                  <a:schemeClr val="accent1">
                    <a:lumMod val="50000"/>
                  </a:schemeClr>
                </a:solidFill>
              </a:rPr>
              <a:t>Over 100,000 landslide incident point and polygon features have been inventoried into a digital geodatabase</a:t>
            </a:r>
            <a:endParaRPr lang="en-US" i="1" dirty="0">
              <a:solidFill>
                <a:schemeClr val="accent1">
                  <a:lumMod val="50000"/>
                </a:schemeClr>
              </a:solidFill>
            </a:endParaRPr>
          </a:p>
        </p:txBody>
      </p:sp>
      <p:pic>
        <p:nvPicPr>
          <p:cNvPr id="3" name="Picture 2"/>
          <p:cNvPicPr>
            <a:picLocks noChangeAspect="1"/>
          </p:cNvPicPr>
          <p:nvPr/>
        </p:nvPicPr>
        <p:blipFill>
          <a:blip r:embed="rId2"/>
          <a:stretch>
            <a:fillRect/>
          </a:stretch>
        </p:blipFill>
        <p:spPr>
          <a:xfrm>
            <a:off x="641419" y="1440422"/>
            <a:ext cx="7524208" cy="4685895"/>
          </a:xfrm>
          <a:prstGeom prst="rect">
            <a:avLst/>
          </a:prstGeom>
          <a:ln>
            <a:solidFill>
              <a:schemeClr val="tx1"/>
            </a:solidFill>
          </a:ln>
          <a:effectLst>
            <a:outerShdw blurRad="50800" dist="38100" dir="2700000" algn="tl" rotWithShape="0">
              <a:prstClr val="black">
                <a:alpha val="40000"/>
              </a:prstClr>
            </a:outerShdw>
          </a:effectLst>
        </p:spPr>
      </p:pic>
      <p:sp>
        <p:nvSpPr>
          <p:cNvPr id="9" name="Rectangle 8"/>
          <p:cNvSpPr/>
          <p:nvPr/>
        </p:nvSpPr>
        <p:spPr>
          <a:xfrm>
            <a:off x="1688123" y="942224"/>
            <a:ext cx="6791070" cy="461665"/>
          </a:xfrm>
          <a:prstGeom prst="rect">
            <a:avLst/>
          </a:prstGeom>
        </p:spPr>
        <p:txBody>
          <a:bodyPr wrap="square">
            <a:spAutoFit/>
          </a:bodyPr>
          <a:lstStyle/>
          <a:p>
            <a:r>
              <a:rPr lang="en-US" sz="2400" i="1" dirty="0" smtClean="0">
                <a:hlinkClick r:id="rId3"/>
              </a:rPr>
              <a:t>www.mapWV.gov/Landslide</a:t>
            </a:r>
            <a:r>
              <a:rPr lang="en-US" sz="2400" i="1" dirty="0" smtClean="0"/>
              <a:t> (in development)</a:t>
            </a:r>
            <a:endParaRPr lang="en-US" sz="2400" i="1" dirty="0"/>
          </a:p>
        </p:txBody>
      </p:sp>
    </p:spTree>
    <p:extLst>
      <p:ext uri="{BB962C8B-B14F-4D97-AF65-F5344CB8AC3E}">
        <p14:creationId xmlns:p14="http://schemas.microsoft.com/office/powerpoint/2010/main" val="360652678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688123" y="942224"/>
            <a:ext cx="6791070" cy="461665"/>
          </a:xfrm>
          <a:prstGeom prst="rect">
            <a:avLst/>
          </a:prstGeom>
        </p:spPr>
        <p:txBody>
          <a:bodyPr wrap="square">
            <a:spAutoFit/>
          </a:bodyPr>
          <a:lstStyle/>
          <a:p>
            <a:r>
              <a:rPr lang="en-US" sz="2400" i="1" dirty="0" smtClean="0">
                <a:hlinkClick r:id="rId2"/>
              </a:rPr>
              <a:t>www.mapWV.gov/Landslide</a:t>
            </a:r>
            <a:r>
              <a:rPr lang="en-US" sz="2400" i="1" dirty="0" smtClean="0"/>
              <a:t> (in development)</a:t>
            </a:r>
            <a:endParaRPr lang="en-US" sz="2400" i="1" dirty="0"/>
          </a:p>
        </p:txBody>
      </p:sp>
      <p:sp>
        <p:nvSpPr>
          <p:cNvPr id="12"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Incident Inventory</a:t>
            </a:r>
          </a:p>
        </p:txBody>
      </p:sp>
      <p:sp>
        <p:nvSpPr>
          <p:cNvPr id="5" name="Rectangle 4"/>
          <p:cNvSpPr/>
          <p:nvPr/>
        </p:nvSpPr>
        <p:spPr>
          <a:xfrm>
            <a:off x="641419" y="6095920"/>
            <a:ext cx="7576516" cy="646331"/>
          </a:xfrm>
          <a:prstGeom prst="rect">
            <a:avLst/>
          </a:prstGeom>
        </p:spPr>
        <p:txBody>
          <a:bodyPr wrap="square">
            <a:spAutoFit/>
          </a:bodyPr>
          <a:lstStyle/>
          <a:p>
            <a:pPr algn="ctr"/>
            <a:r>
              <a:rPr lang="en-US" i="1" dirty="0" smtClean="0">
                <a:solidFill>
                  <a:schemeClr val="accent1">
                    <a:lumMod val="50000"/>
                  </a:schemeClr>
                </a:solidFill>
              </a:rPr>
              <a:t>Over 100,000 landslide incident point and polygon features have been inventories into a digital geodatabase</a:t>
            </a:r>
            <a:endParaRPr lang="en-US" i="1" dirty="0">
              <a:solidFill>
                <a:schemeClr val="accent1">
                  <a:lumMod val="50000"/>
                </a:schemeClr>
              </a:solidFill>
            </a:endParaRPr>
          </a:p>
        </p:txBody>
      </p:sp>
      <p:pic>
        <p:nvPicPr>
          <p:cNvPr id="8" name="Content Placeholder 4"/>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45288" y="1431713"/>
            <a:ext cx="7474712" cy="3678899"/>
          </a:xfrm>
          <a:ln>
            <a:solidFill>
              <a:schemeClr val="tx1"/>
            </a:solidFill>
          </a:ln>
          <a:effectLst>
            <a:outerShdw blurRad="50800" dist="38100" dir="2700000" algn="tl" rotWithShape="0">
              <a:prstClr val="black">
                <a:alpha val="40000"/>
              </a:prstClr>
            </a:outerShdw>
          </a:effectLst>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39680" y="3638016"/>
            <a:ext cx="3407932" cy="1989909"/>
          </a:xfrm>
          <a:prstGeom prst="rect">
            <a:avLst/>
          </a:prstGeo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78975767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688123" y="942224"/>
            <a:ext cx="6791070" cy="461665"/>
          </a:xfrm>
          <a:prstGeom prst="rect">
            <a:avLst/>
          </a:prstGeom>
        </p:spPr>
        <p:txBody>
          <a:bodyPr wrap="square">
            <a:spAutoFit/>
          </a:bodyPr>
          <a:lstStyle/>
          <a:p>
            <a:r>
              <a:rPr lang="en-US" sz="2400" i="1" dirty="0" smtClean="0">
                <a:hlinkClick r:id="rId2"/>
              </a:rPr>
              <a:t>www.mapWV.gov/Landslide</a:t>
            </a:r>
            <a:r>
              <a:rPr lang="en-US" sz="2400" i="1" dirty="0" smtClean="0"/>
              <a:t> (in development)</a:t>
            </a:r>
            <a:endParaRPr lang="en-US" sz="2400" i="1" dirty="0"/>
          </a:p>
        </p:txBody>
      </p:sp>
      <p:sp>
        <p:nvSpPr>
          <p:cNvPr id="12"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Incident Inventory</a:t>
            </a:r>
          </a:p>
        </p:txBody>
      </p:sp>
      <p:sp>
        <p:nvSpPr>
          <p:cNvPr id="5" name="Rectangle 4"/>
          <p:cNvSpPr/>
          <p:nvPr/>
        </p:nvSpPr>
        <p:spPr>
          <a:xfrm>
            <a:off x="148046" y="6095920"/>
            <a:ext cx="8551817" cy="646331"/>
          </a:xfrm>
          <a:prstGeom prst="rect">
            <a:avLst/>
          </a:prstGeom>
        </p:spPr>
        <p:txBody>
          <a:bodyPr wrap="square">
            <a:spAutoFit/>
          </a:bodyPr>
          <a:lstStyle/>
          <a:p>
            <a:pPr algn="ctr"/>
            <a:r>
              <a:rPr lang="en-US" i="1" dirty="0" smtClean="0"/>
              <a:t>5000-8000 </a:t>
            </a:r>
            <a:r>
              <a:rPr lang="en-US" i="1" dirty="0"/>
              <a:t>square meter range in total.  </a:t>
            </a:r>
            <a:r>
              <a:rPr lang="en-US" i="1" dirty="0" smtClean="0"/>
              <a:t>One </a:t>
            </a:r>
            <a:r>
              <a:rPr lang="en-US" i="1" dirty="0"/>
              <a:t>of the biggest observed </a:t>
            </a:r>
            <a:r>
              <a:rPr lang="en-US" i="1" dirty="0" smtClean="0"/>
              <a:t>in </a:t>
            </a:r>
            <a:r>
              <a:rPr lang="en-US" i="1" dirty="0"/>
              <a:t>the </a:t>
            </a:r>
            <a:r>
              <a:rPr lang="en-US" i="1" dirty="0" smtClean="0"/>
              <a:t>state</a:t>
            </a:r>
            <a:r>
              <a:rPr lang="en-US" dirty="0" smtClean="0"/>
              <a:t>. </a:t>
            </a:r>
            <a:r>
              <a:rPr lang="en-US" dirty="0" smtClean="0"/>
              <a:t>Feb 25, 2019</a:t>
            </a:r>
            <a:endParaRPr lang="en-US" i="1" dirty="0">
              <a:solidFill>
                <a:schemeClr val="accent1">
                  <a:lumMod val="50000"/>
                </a:schemeClr>
              </a:solidFill>
            </a:endParaRPr>
          </a:p>
        </p:txBody>
      </p:sp>
      <p:sp>
        <p:nvSpPr>
          <p:cNvPr id="2" name="Content Placeholder 1"/>
          <p:cNvSpPr>
            <a:spLocks noGrp="1"/>
          </p:cNvSpPr>
          <p:nvPr>
            <p:ph idx="1"/>
          </p:nvPr>
        </p:nvSpPr>
        <p:spPr/>
        <p:txBody>
          <a:bodyPr/>
          <a:lstStyle/>
          <a:p>
            <a:endParaRPr lang="en-US"/>
          </a:p>
        </p:txBody>
      </p:sp>
      <p:pic>
        <p:nvPicPr>
          <p:cNvPr id="3" name="Picture 2"/>
          <p:cNvPicPr>
            <a:picLocks noChangeAspect="1"/>
          </p:cNvPicPr>
          <p:nvPr/>
        </p:nvPicPr>
        <p:blipFill>
          <a:blip r:embed="rId3"/>
          <a:stretch>
            <a:fillRect/>
          </a:stretch>
        </p:blipFill>
        <p:spPr>
          <a:xfrm>
            <a:off x="322218" y="1549939"/>
            <a:ext cx="6705599" cy="4528871"/>
          </a:xfrm>
          <a:prstGeom prst="rect">
            <a:avLst/>
          </a:prstGeom>
          <a:ln>
            <a:solidFill>
              <a:schemeClr val="tx1"/>
            </a:solidFill>
          </a:ln>
          <a:effectLst>
            <a:outerShdw blurRad="50800" dist="38100" dir="2700000" algn="tl" rotWithShape="0">
              <a:prstClr val="black">
                <a:alpha val="40000"/>
              </a:prstClr>
            </a:outerShdw>
          </a:effectLst>
        </p:spPr>
      </p:pic>
      <p:pic>
        <p:nvPicPr>
          <p:cNvPr id="4" name="Picture 3">
            <a:hlinkClick r:id="rId4"/>
          </p:cNvPr>
          <p:cNvPicPr>
            <a:picLocks noChangeAspect="1"/>
          </p:cNvPicPr>
          <p:nvPr/>
        </p:nvPicPr>
        <p:blipFill>
          <a:blip r:embed="rId5"/>
          <a:stretch>
            <a:fillRect/>
          </a:stretch>
        </p:blipFill>
        <p:spPr>
          <a:xfrm>
            <a:off x="5594519" y="4086632"/>
            <a:ext cx="2772124" cy="2090332"/>
          </a:xfrm>
          <a:prstGeom prst="rect">
            <a:avLst/>
          </a:prstGeo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49124945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688123" y="942224"/>
            <a:ext cx="6245386" cy="461665"/>
          </a:xfrm>
          <a:prstGeom prst="rect">
            <a:avLst/>
          </a:prstGeom>
        </p:spPr>
        <p:txBody>
          <a:bodyPr wrap="square">
            <a:spAutoFit/>
          </a:bodyPr>
          <a:lstStyle/>
          <a:p>
            <a:r>
              <a:rPr lang="en-US" sz="2400" i="1" dirty="0" smtClean="0"/>
              <a:t>Cabell County buyout properties</a:t>
            </a:r>
            <a:endParaRPr lang="en-US" sz="2400" i="1" dirty="0"/>
          </a:p>
        </p:txBody>
      </p:sp>
      <p:sp>
        <p:nvSpPr>
          <p:cNvPr id="12"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a:t>
            </a:r>
            <a:r>
              <a:rPr lang="en-US" dirty="0" smtClean="0">
                <a:solidFill>
                  <a:schemeClr val="bg1"/>
                </a:solidFill>
                <a:latin typeface="Arial" panose="020B0604020202020204" pitchFamily="34" charset="0"/>
                <a:cs typeface="Arial" panose="020B0604020202020204" pitchFamily="34" charset="0"/>
              </a:rPr>
              <a:t>Buyout properties</a:t>
            </a:r>
            <a:endParaRPr lang="en-US" dirty="0">
              <a:solidFill>
                <a:schemeClr val="bg1"/>
              </a:solidFill>
              <a:latin typeface="Arial" panose="020B0604020202020204" pitchFamily="34" charset="0"/>
              <a:cs typeface="Arial" panose="020B0604020202020204" pitchFamily="34" charset="0"/>
            </a:endParaRPr>
          </a:p>
        </p:txBody>
      </p:sp>
      <p:sp>
        <p:nvSpPr>
          <p:cNvPr id="2" name="Content Placeholder 1"/>
          <p:cNvSpPr>
            <a:spLocks noGrp="1"/>
          </p:cNvSpPr>
          <p:nvPr>
            <p:ph idx="1"/>
          </p:nvPr>
        </p:nvSpPr>
        <p:spPr>
          <a:xfrm>
            <a:off x="223701" y="1576486"/>
            <a:ext cx="7084624" cy="815967"/>
          </a:xfrm>
        </p:spPr>
        <p:txBody>
          <a:bodyPr>
            <a:normAutofit/>
          </a:bodyPr>
          <a:lstStyle/>
          <a:p>
            <a:r>
              <a:rPr lang="en-US" sz="1100" dirty="0" smtClean="0"/>
              <a:t>06-08-004A-0049-0004 - </a:t>
            </a:r>
            <a:r>
              <a:rPr lang="en-US" sz="1100" u="sng" dirty="0" smtClean="0">
                <a:hlinkClick r:id="rId2"/>
              </a:rPr>
              <a:t>https</a:t>
            </a:r>
            <a:r>
              <a:rPr lang="en-US" sz="1100" u="sng" dirty="0">
                <a:hlinkClick r:id="rId2"/>
              </a:rPr>
              <a:t>://www.mapwv.gov/flood/map/?wkid=102100&amp;x=-</a:t>
            </a:r>
            <a:r>
              <a:rPr lang="en-US" sz="1100" u="sng" dirty="0" smtClean="0">
                <a:hlinkClick r:id="rId2"/>
              </a:rPr>
              <a:t>9159293&amp;y=4632966&amp;l=11&amp;v=1</a:t>
            </a:r>
            <a:endParaRPr lang="en-US" sz="1100" u="sng" dirty="0" smtClean="0"/>
          </a:p>
          <a:p>
            <a:pPr marL="0" marR="0">
              <a:spcBef>
                <a:spcPts val="0"/>
              </a:spcBef>
              <a:spcAft>
                <a:spcPts val="0"/>
              </a:spcAft>
            </a:pPr>
            <a:r>
              <a:rPr lang="en-US" sz="1100" dirty="0" smtClean="0">
                <a:latin typeface="Times New Roman" panose="02020603050405020304" pitchFamily="18" charset="0"/>
                <a:ea typeface="Calibri" panose="020F0502020204030204" pitchFamily="34" charset="0"/>
              </a:rPr>
              <a:t>06-08-004A-0049-0007 - </a:t>
            </a:r>
            <a:r>
              <a:rPr lang="en-US" sz="1100" u="sng" dirty="0" smtClean="0">
                <a:solidFill>
                  <a:srgbClr val="0000FF"/>
                </a:solidFill>
                <a:latin typeface="Times New Roman" panose="02020603050405020304" pitchFamily="18" charset="0"/>
                <a:ea typeface="Calibri" panose="020F0502020204030204" pitchFamily="34" charset="0"/>
                <a:hlinkClick r:id="rId3"/>
              </a:rPr>
              <a:t>https</a:t>
            </a:r>
            <a:r>
              <a:rPr lang="en-US" sz="1100" u="sng" dirty="0">
                <a:solidFill>
                  <a:srgbClr val="0000FF"/>
                </a:solidFill>
                <a:latin typeface="Times New Roman" panose="02020603050405020304" pitchFamily="18" charset="0"/>
                <a:ea typeface="Calibri" panose="020F0502020204030204" pitchFamily="34" charset="0"/>
                <a:hlinkClick r:id="rId3"/>
              </a:rPr>
              <a:t>://www.mapwv.gov/flood/map/?wkid=102100&amp;x=-</a:t>
            </a:r>
            <a:r>
              <a:rPr lang="en-US" sz="1100" u="sng" dirty="0" smtClean="0">
                <a:solidFill>
                  <a:srgbClr val="0000FF"/>
                </a:solidFill>
                <a:latin typeface="Times New Roman" panose="02020603050405020304" pitchFamily="18" charset="0"/>
                <a:ea typeface="Calibri" panose="020F0502020204030204" pitchFamily="34" charset="0"/>
                <a:hlinkClick r:id="rId3"/>
              </a:rPr>
              <a:t>9159328&amp;y=4632979&amp;l=11&amp;v=1</a:t>
            </a:r>
            <a:endParaRPr lang="en-US" sz="1100" u="sng" dirty="0" smtClean="0">
              <a:solidFill>
                <a:srgbClr val="0000FF"/>
              </a:solidFill>
              <a:latin typeface="Times New Roman" panose="02020603050405020304" pitchFamily="18" charset="0"/>
              <a:ea typeface="Calibri" panose="020F0502020204030204" pitchFamily="34" charset="0"/>
            </a:endParaRPr>
          </a:p>
          <a:p>
            <a:pPr marL="0" marR="0">
              <a:spcBef>
                <a:spcPts val="0"/>
              </a:spcBef>
              <a:spcAft>
                <a:spcPts val="0"/>
              </a:spcAft>
            </a:pPr>
            <a:r>
              <a:rPr lang="en-US" sz="1100" dirty="0" smtClean="0">
                <a:latin typeface="Times New Roman" panose="02020603050405020304" pitchFamily="18" charset="0"/>
                <a:ea typeface="Calibri" panose="020F0502020204030204" pitchFamily="34" charset="0"/>
              </a:rPr>
              <a:t>06-08-004A-0049-0005 - </a:t>
            </a:r>
            <a:r>
              <a:rPr lang="en-US" sz="1100" u="sng" dirty="0" smtClean="0">
                <a:solidFill>
                  <a:srgbClr val="0000FF"/>
                </a:solidFill>
                <a:latin typeface="Times New Roman" panose="02020603050405020304" pitchFamily="18" charset="0"/>
                <a:ea typeface="Calibri" panose="020F0502020204030204" pitchFamily="34" charset="0"/>
                <a:hlinkClick r:id="rId4"/>
              </a:rPr>
              <a:t>https</a:t>
            </a:r>
            <a:r>
              <a:rPr lang="en-US" sz="1100" u="sng" dirty="0">
                <a:solidFill>
                  <a:srgbClr val="0000FF"/>
                </a:solidFill>
                <a:latin typeface="Times New Roman" panose="02020603050405020304" pitchFamily="18" charset="0"/>
                <a:ea typeface="Calibri" panose="020F0502020204030204" pitchFamily="34" charset="0"/>
                <a:hlinkClick r:id="rId4"/>
              </a:rPr>
              <a:t>://www.mapwv.gov/flood/map/?wkid=102100&amp;x=-9159374&amp;y=4633002&amp;l=11&amp;v=1</a:t>
            </a:r>
            <a:endParaRPr lang="en-US" sz="1100" dirty="0">
              <a:latin typeface="Times New Roman" panose="02020603050405020304" pitchFamily="18" charset="0"/>
              <a:ea typeface="Calibri" panose="020F0502020204030204" pitchFamily="34" charset="0"/>
            </a:endParaRPr>
          </a:p>
          <a:p>
            <a:pPr marL="0" marR="0">
              <a:spcBef>
                <a:spcPts val="0"/>
              </a:spcBef>
              <a:spcAft>
                <a:spcPts val="0"/>
              </a:spcAft>
            </a:pPr>
            <a:endParaRPr lang="en-US" sz="1100" dirty="0" smtClean="0">
              <a:latin typeface="Times New Roman" panose="02020603050405020304" pitchFamily="18" charset="0"/>
              <a:ea typeface="Calibri" panose="020F0502020204030204" pitchFamily="34" charset="0"/>
            </a:endParaRPr>
          </a:p>
          <a:p>
            <a:endParaRPr lang="en-US" sz="1100" u="sng" dirty="0" smtClean="0"/>
          </a:p>
          <a:p>
            <a:endParaRPr lang="en-US" sz="1100" dirty="0"/>
          </a:p>
        </p:txBody>
      </p:sp>
      <p:sp>
        <p:nvSpPr>
          <p:cNvPr id="16" name="TextBox 15"/>
          <p:cNvSpPr txBox="1"/>
          <p:nvPr/>
        </p:nvSpPr>
        <p:spPr>
          <a:xfrm>
            <a:off x="1597929" y="6173661"/>
            <a:ext cx="1622881" cy="276999"/>
          </a:xfrm>
          <a:prstGeom prst="rect">
            <a:avLst/>
          </a:prstGeom>
          <a:noFill/>
        </p:spPr>
        <p:txBody>
          <a:bodyPr wrap="square" rtlCol="0">
            <a:spAutoFit/>
          </a:bodyPr>
          <a:lstStyle/>
          <a:p>
            <a:r>
              <a:rPr lang="en-US" sz="1200" dirty="0">
                <a:hlinkClick r:id="rId5"/>
              </a:rPr>
              <a:t>https://arcg.is/1SW0Sn</a:t>
            </a:r>
            <a:endParaRPr lang="en-US" sz="1200" dirty="0"/>
          </a:p>
        </p:txBody>
      </p:sp>
      <p:pic>
        <p:nvPicPr>
          <p:cNvPr id="3" name="Picture 2"/>
          <p:cNvPicPr>
            <a:picLocks noChangeAspect="1"/>
          </p:cNvPicPr>
          <p:nvPr/>
        </p:nvPicPr>
        <p:blipFill>
          <a:blip r:embed="rId6"/>
          <a:stretch>
            <a:fillRect/>
          </a:stretch>
        </p:blipFill>
        <p:spPr>
          <a:xfrm>
            <a:off x="3326001" y="2100813"/>
            <a:ext cx="4887803" cy="4211347"/>
          </a:xfrm>
          <a:prstGeom prst="rect">
            <a:avLst/>
          </a:prstGeom>
        </p:spPr>
      </p:pic>
    </p:spTree>
    <p:extLst>
      <p:ext uri="{BB962C8B-B14F-4D97-AF65-F5344CB8AC3E}">
        <p14:creationId xmlns:p14="http://schemas.microsoft.com/office/powerpoint/2010/main" val="145288220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688123" y="942224"/>
            <a:ext cx="6245386" cy="461665"/>
          </a:xfrm>
          <a:prstGeom prst="rect">
            <a:avLst/>
          </a:prstGeom>
        </p:spPr>
        <p:txBody>
          <a:bodyPr wrap="square">
            <a:spAutoFit/>
          </a:bodyPr>
          <a:lstStyle/>
          <a:p>
            <a:r>
              <a:rPr lang="en-US" sz="2400" i="1" dirty="0" smtClean="0"/>
              <a:t>Cabell County buyout properties</a:t>
            </a:r>
            <a:endParaRPr lang="en-US" sz="2400" i="1" dirty="0"/>
          </a:p>
        </p:txBody>
      </p:sp>
      <p:sp>
        <p:nvSpPr>
          <p:cNvPr id="12"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a:t>
            </a:r>
            <a:r>
              <a:rPr lang="en-US" dirty="0" smtClean="0">
                <a:solidFill>
                  <a:schemeClr val="bg1"/>
                </a:solidFill>
                <a:latin typeface="Arial" panose="020B0604020202020204" pitchFamily="34" charset="0"/>
                <a:cs typeface="Arial" panose="020B0604020202020204" pitchFamily="34" charset="0"/>
              </a:rPr>
              <a:t>Buyout properties</a:t>
            </a:r>
            <a:endParaRPr lang="en-US" dirty="0">
              <a:solidFill>
                <a:schemeClr val="bg1"/>
              </a:solidFill>
              <a:latin typeface="Arial" panose="020B0604020202020204" pitchFamily="34" charset="0"/>
              <a:cs typeface="Arial" panose="020B0604020202020204" pitchFamily="34" charset="0"/>
            </a:endParaRPr>
          </a:p>
        </p:txBody>
      </p:sp>
      <p:sp>
        <p:nvSpPr>
          <p:cNvPr id="2" name="Content Placeholder 1"/>
          <p:cNvSpPr>
            <a:spLocks noGrp="1"/>
          </p:cNvSpPr>
          <p:nvPr>
            <p:ph idx="1"/>
          </p:nvPr>
        </p:nvSpPr>
        <p:spPr>
          <a:xfrm>
            <a:off x="313079" y="1385275"/>
            <a:ext cx="7084624" cy="815967"/>
          </a:xfrm>
        </p:spPr>
        <p:txBody>
          <a:bodyPr>
            <a:normAutofit/>
          </a:bodyPr>
          <a:lstStyle/>
          <a:p>
            <a:r>
              <a:rPr lang="en-US" sz="1100" dirty="0" smtClean="0"/>
              <a:t>06-08-004A-0049-0004 - </a:t>
            </a:r>
            <a:r>
              <a:rPr lang="en-US" sz="1100" u="sng" dirty="0" smtClean="0">
                <a:hlinkClick r:id="rId2"/>
              </a:rPr>
              <a:t>https</a:t>
            </a:r>
            <a:r>
              <a:rPr lang="en-US" sz="1100" u="sng" dirty="0">
                <a:hlinkClick r:id="rId2"/>
              </a:rPr>
              <a:t>://www.mapwv.gov/flood/map/?wkid=102100&amp;x=-</a:t>
            </a:r>
            <a:r>
              <a:rPr lang="en-US" sz="1100" u="sng" dirty="0" smtClean="0">
                <a:hlinkClick r:id="rId2"/>
              </a:rPr>
              <a:t>9159293&amp;y=4632966&amp;l=11&amp;v=1</a:t>
            </a:r>
            <a:endParaRPr lang="en-US" sz="1100" u="sng" dirty="0" smtClean="0"/>
          </a:p>
          <a:p>
            <a:pPr marL="0" marR="0">
              <a:spcBef>
                <a:spcPts val="0"/>
              </a:spcBef>
              <a:spcAft>
                <a:spcPts val="0"/>
              </a:spcAft>
            </a:pPr>
            <a:r>
              <a:rPr lang="en-US" sz="1100" dirty="0" smtClean="0">
                <a:latin typeface="Times New Roman" panose="02020603050405020304" pitchFamily="18" charset="0"/>
                <a:ea typeface="Calibri" panose="020F0502020204030204" pitchFamily="34" charset="0"/>
              </a:rPr>
              <a:t>06-08-004A-0049-0007 - </a:t>
            </a:r>
            <a:r>
              <a:rPr lang="en-US" sz="1100" u="sng" dirty="0" smtClean="0">
                <a:solidFill>
                  <a:srgbClr val="0000FF"/>
                </a:solidFill>
                <a:latin typeface="Times New Roman" panose="02020603050405020304" pitchFamily="18" charset="0"/>
                <a:ea typeface="Calibri" panose="020F0502020204030204" pitchFamily="34" charset="0"/>
                <a:hlinkClick r:id="rId3"/>
              </a:rPr>
              <a:t>https</a:t>
            </a:r>
            <a:r>
              <a:rPr lang="en-US" sz="1100" u="sng" dirty="0">
                <a:solidFill>
                  <a:srgbClr val="0000FF"/>
                </a:solidFill>
                <a:latin typeface="Times New Roman" panose="02020603050405020304" pitchFamily="18" charset="0"/>
                <a:ea typeface="Calibri" panose="020F0502020204030204" pitchFamily="34" charset="0"/>
                <a:hlinkClick r:id="rId3"/>
              </a:rPr>
              <a:t>://www.mapwv.gov/flood/map/?wkid=102100&amp;x=-</a:t>
            </a:r>
            <a:r>
              <a:rPr lang="en-US" sz="1100" u="sng" dirty="0" smtClean="0">
                <a:solidFill>
                  <a:srgbClr val="0000FF"/>
                </a:solidFill>
                <a:latin typeface="Times New Roman" panose="02020603050405020304" pitchFamily="18" charset="0"/>
                <a:ea typeface="Calibri" panose="020F0502020204030204" pitchFamily="34" charset="0"/>
                <a:hlinkClick r:id="rId3"/>
              </a:rPr>
              <a:t>9159328&amp;y=4632979&amp;l=11&amp;v=1</a:t>
            </a:r>
            <a:endParaRPr lang="en-US" sz="1100" u="sng" dirty="0" smtClean="0">
              <a:solidFill>
                <a:srgbClr val="0000FF"/>
              </a:solidFill>
              <a:latin typeface="Times New Roman" panose="02020603050405020304" pitchFamily="18" charset="0"/>
              <a:ea typeface="Calibri" panose="020F0502020204030204" pitchFamily="34" charset="0"/>
            </a:endParaRPr>
          </a:p>
          <a:p>
            <a:pPr marL="0" marR="0">
              <a:spcBef>
                <a:spcPts val="0"/>
              </a:spcBef>
              <a:spcAft>
                <a:spcPts val="0"/>
              </a:spcAft>
            </a:pPr>
            <a:r>
              <a:rPr lang="en-US" sz="1100" dirty="0" smtClean="0">
                <a:latin typeface="Times New Roman" panose="02020603050405020304" pitchFamily="18" charset="0"/>
                <a:ea typeface="Calibri" panose="020F0502020204030204" pitchFamily="34" charset="0"/>
              </a:rPr>
              <a:t>06-08-004A-0049-0005 - </a:t>
            </a:r>
            <a:r>
              <a:rPr lang="en-US" sz="1100" u="sng" dirty="0" smtClean="0">
                <a:solidFill>
                  <a:srgbClr val="0000FF"/>
                </a:solidFill>
                <a:latin typeface="Times New Roman" panose="02020603050405020304" pitchFamily="18" charset="0"/>
                <a:ea typeface="Calibri" panose="020F0502020204030204" pitchFamily="34" charset="0"/>
                <a:hlinkClick r:id="rId4"/>
              </a:rPr>
              <a:t>https</a:t>
            </a:r>
            <a:r>
              <a:rPr lang="en-US" sz="1100" u="sng" dirty="0">
                <a:solidFill>
                  <a:srgbClr val="0000FF"/>
                </a:solidFill>
                <a:latin typeface="Times New Roman" panose="02020603050405020304" pitchFamily="18" charset="0"/>
                <a:ea typeface="Calibri" panose="020F0502020204030204" pitchFamily="34" charset="0"/>
                <a:hlinkClick r:id="rId4"/>
              </a:rPr>
              <a:t>://www.mapwv.gov/flood/map/?wkid=102100&amp;x=-9159374&amp;y=4633002&amp;l=11&amp;v=1</a:t>
            </a:r>
            <a:endParaRPr lang="en-US" sz="1100" dirty="0">
              <a:latin typeface="Times New Roman" panose="02020603050405020304" pitchFamily="18" charset="0"/>
              <a:ea typeface="Calibri" panose="020F0502020204030204" pitchFamily="34" charset="0"/>
            </a:endParaRPr>
          </a:p>
          <a:p>
            <a:pPr marL="0" marR="0">
              <a:spcBef>
                <a:spcPts val="0"/>
              </a:spcBef>
              <a:spcAft>
                <a:spcPts val="0"/>
              </a:spcAft>
            </a:pPr>
            <a:endParaRPr lang="en-US" sz="1100" dirty="0" smtClean="0">
              <a:latin typeface="Times New Roman" panose="02020603050405020304" pitchFamily="18" charset="0"/>
              <a:ea typeface="Calibri" panose="020F0502020204030204" pitchFamily="34" charset="0"/>
            </a:endParaRPr>
          </a:p>
          <a:p>
            <a:endParaRPr lang="en-US" sz="1100" u="sng" dirty="0" smtClean="0"/>
          </a:p>
          <a:p>
            <a:endParaRPr lang="en-US" sz="1100" dirty="0"/>
          </a:p>
        </p:txBody>
      </p:sp>
      <p:sp>
        <p:nvSpPr>
          <p:cNvPr id="11" name="Content Placeholder 1"/>
          <p:cNvSpPr txBox="1">
            <a:spLocks/>
          </p:cNvSpPr>
          <p:nvPr/>
        </p:nvSpPr>
        <p:spPr>
          <a:xfrm>
            <a:off x="223701" y="2284748"/>
            <a:ext cx="2997109" cy="560603"/>
          </a:xfrm>
          <a:prstGeom prst="rect">
            <a:avLst/>
          </a:prstGeom>
        </p:spPr>
        <p:txBody>
          <a:bodyPr vert="horz" lIns="91440" tIns="45720" rIns="91440" bIns="45720" rtlCol="0">
            <a:normAutofit fontScale="3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u="sng" dirty="0">
                <a:hlinkClick r:id="rId5"/>
              </a:rPr>
              <a:t>https://www.google.com/maps/@38.3778004,-82.279586,3a,75y,11.27h,89.43t/data=!3m6!1e1!3m4!1spOtoDUQ2dS6GV8gLGijnSA!2e0!7i3328!8i1664</a:t>
            </a:r>
            <a:r>
              <a:rPr lang="en-US" dirty="0"/>
              <a:t>  </a:t>
            </a:r>
            <a:endParaRPr lang="en-US" sz="2000" dirty="0" smtClean="0"/>
          </a:p>
        </p:txBody>
      </p:sp>
      <p:pic>
        <p:nvPicPr>
          <p:cNvPr id="4" name="Picture 3"/>
          <p:cNvPicPr>
            <a:picLocks noChangeAspect="1"/>
          </p:cNvPicPr>
          <p:nvPr/>
        </p:nvPicPr>
        <p:blipFill>
          <a:blip r:embed="rId6"/>
          <a:stretch>
            <a:fillRect/>
          </a:stretch>
        </p:blipFill>
        <p:spPr>
          <a:xfrm>
            <a:off x="3220810" y="2101645"/>
            <a:ext cx="5653829" cy="4209777"/>
          </a:xfrm>
          <a:prstGeom prst="rect">
            <a:avLst/>
          </a:prstGeom>
        </p:spPr>
      </p:pic>
    </p:spTree>
    <p:extLst>
      <p:ext uri="{BB962C8B-B14F-4D97-AF65-F5344CB8AC3E}">
        <p14:creationId xmlns:p14="http://schemas.microsoft.com/office/powerpoint/2010/main" val="11625261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688123" y="942224"/>
            <a:ext cx="6245386" cy="461665"/>
          </a:xfrm>
          <a:prstGeom prst="rect">
            <a:avLst/>
          </a:prstGeom>
        </p:spPr>
        <p:txBody>
          <a:bodyPr wrap="square">
            <a:spAutoFit/>
          </a:bodyPr>
          <a:lstStyle/>
          <a:p>
            <a:r>
              <a:rPr lang="en-US" sz="2400" i="1" dirty="0" smtClean="0"/>
              <a:t>Two </a:t>
            </a:r>
            <a:r>
              <a:rPr lang="en-US" sz="2400" i="1" dirty="0" err="1" smtClean="0"/>
              <a:t>StoryMaps</a:t>
            </a:r>
            <a:r>
              <a:rPr lang="en-US" sz="2400" i="1" dirty="0" smtClean="0"/>
              <a:t> In Development</a:t>
            </a:r>
            <a:endParaRPr lang="en-US" sz="2400" i="1" dirty="0"/>
          </a:p>
        </p:txBody>
      </p:sp>
      <p:sp>
        <p:nvSpPr>
          <p:cNvPr id="12"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a:t>
            </a:r>
            <a:r>
              <a:rPr lang="en-US" dirty="0" smtClean="0">
                <a:solidFill>
                  <a:schemeClr val="bg1"/>
                </a:solidFill>
                <a:latin typeface="Arial" panose="020B0604020202020204" pitchFamily="34" charset="0"/>
                <a:cs typeface="Arial" panose="020B0604020202020204" pitchFamily="34" charset="0"/>
              </a:rPr>
              <a:t>Outreach Material</a:t>
            </a:r>
            <a:endParaRPr lang="en-US" dirty="0">
              <a:solidFill>
                <a:schemeClr val="bg1"/>
              </a:solidFill>
              <a:latin typeface="Arial" panose="020B0604020202020204" pitchFamily="34" charset="0"/>
              <a:cs typeface="Arial" panose="020B0604020202020204" pitchFamily="34" charset="0"/>
            </a:endParaRPr>
          </a:p>
        </p:txBody>
      </p:sp>
      <p:sp>
        <p:nvSpPr>
          <p:cNvPr id="2" name="Content Placeholder 1"/>
          <p:cNvSpPr>
            <a:spLocks noGrp="1"/>
          </p:cNvSpPr>
          <p:nvPr>
            <p:ph idx="1"/>
          </p:nvPr>
        </p:nvSpPr>
        <p:spPr>
          <a:xfrm>
            <a:off x="223701" y="1576486"/>
            <a:ext cx="3181351" cy="1683929"/>
          </a:xfrm>
        </p:spPr>
        <p:txBody>
          <a:bodyPr>
            <a:normAutofit/>
          </a:bodyPr>
          <a:lstStyle/>
          <a:p>
            <a:pPr marL="457200" lvl="1" indent="0">
              <a:buNone/>
            </a:pPr>
            <a:r>
              <a:rPr lang="en-US" sz="1800" dirty="0" smtClean="0"/>
              <a:t>West Virginia Landslides and Slide-Prone Areas, WVGES 1976</a:t>
            </a:r>
            <a:endParaRPr lang="en-US" sz="1800" dirty="0"/>
          </a:p>
        </p:txBody>
      </p:sp>
      <p:sp>
        <p:nvSpPr>
          <p:cNvPr id="11" name="Content Placeholder 1"/>
          <p:cNvSpPr txBox="1">
            <a:spLocks/>
          </p:cNvSpPr>
          <p:nvPr/>
        </p:nvSpPr>
        <p:spPr>
          <a:xfrm>
            <a:off x="223701" y="4411991"/>
            <a:ext cx="2997109" cy="560603"/>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000" dirty="0" smtClean="0"/>
              <a:t>Causes of Landslides in Mountain State, West Virginia</a:t>
            </a:r>
          </a:p>
        </p:txBody>
      </p:sp>
      <p:pic>
        <p:nvPicPr>
          <p:cNvPr id="13" name="Picture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20810" y="1619225"/>
            <a:ext cx="4450376" cy="2254177"/>
          </a:xfrm>
          <a:prstGeom prst="rect">
            <a:avLst/>
          </a:prstGeom>
          <a:ln>
            <a:solidFill>
              <a:schemeClr val="tx1"/>
            </a:solidFill>
          </a:ln>
          <a:effectLst>
            <a:outerShdw blurRad="50800" dist="38100" dir="2700000" algn="tl" rotWithShape="0">
              <a:prstClr val="black">
                <a:alpha val="40000"/>
              </a:prstClr>
            </a:outerShdw>
          </a:effectLst>
        </p:spPr>
      </p:pic>
      <p:sp>
        <p:nvSpPr>
          <p:cNvPr id="14" name="TextBox 13"/>
          <p:cNvSpPr txBox="1"/>
          <p:nvPr/>
        </p:nvSpPr>
        <p:spPr>
          <a:xfrm>
            <a:off x="1368902" y="3465387"/>
            <a:ext cx="1851908" cy="307777"/>
          </a:xfrm>
          <a:prstGeom prst="rect">
            <a:avLst/>
          </a:prstGeom>
          <a:noFill/>
        </p:spPr>
        <p:txBody>
          <a:bodyPr wrap="square" rtlCol="0">
            <a:spAutoFit/>
          </a:bodyPr>
          <a:lstStyle/>
          <a:p>
            <a:r>
              <a:rPr lang="en-US" sz="1400" dirty="0">
                <a:hlinkClick r:id="rId3"/>
              </a:rPr>
              <a:t>https://arcg.is/1KDnvq</a:t>
            </a:r>
            <a:endParaRPr lang="en-US" sz="1400" dirty="0"/>
          </a:p>
        </p:txBody>
      </p:sp>
      <p:pic>
        <p:nvPicPr>
          <p:cNvPr id="15" name="Picture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20810" y="4182207"/>
            <a:ext cx="4450376" cy="2268453"/>
          </a:xfrm>
          <a:prstGeom prst="rect">
            <a:avLst/>
          </a:prstGeom>
          <a:ln>
            <a:solidFill>
              <a:schemeClr val="tx1"/>
            </a:solidFill>
          </a:ln>
          <a:effectLst>
            <a:outerShdw blurRad="50800" dist="38100" dir="2700000" algn="tl" rotWithShape="0">
              <a:prstClr val="black">
                <a:alpha val="40000"/>
              </a:prstClr>
            </a:outerShdw>
          </a:effectLst>
        </p:spPr>
      </p:pic>
      <p:sp>
        <p:nvSpPr>
          <p:cNvPr id="16" name="TextBox 15"/>
          <p:cNvSpPr txBox="1"/>
          <p:nvPr/>
        </p:nvSpPr>
        <p:spPr>
          <a:xfrm>
            <a:off x="1597929" y="6173661"/>
            <a:ext cx="1622881" cy="276999"/>
          </a:xfrm>
          <a:prstGeom prst="rect">
            <a:avLst/>
          </a:prstGeom>
          <a:noFill/>
        </p:spPr>
        <p:txBody>
          <a:bodyPr wrap="square" rtlCol="0">
            <a:spAutoFit/>
          </a:bodyPr>
          <a:lstStyle/>
          <a:p>
            <a:r>
              <a:rPr lang="en-US" sz="1200" dirty="0">
                <a:hlinkClick r:id="rId5"/>
              </a:rPr>
              <a:t>https://arcg.is/1SW0Sn</a:t>
            </a:r>
            <a:endParaRPr lang="en-US" sz="1200" dirty="0"/>
          </a:p>
        </p:txBody>
      </p:sp>
    </p:spTree>
    <p:extLst>
      <p:ext uri="{BB962C8B-B14F-4D97-AF65-F5344CB8AC3E}">
        <p14:creationId xmlns:p14="http://schemas.microsoft.com/office/powerpoint/2010/main" val="295215487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smtClean="0">
                <a:solidFill>
                  <a:schemeClr val="bg1"/>
                </a:solidFill>
                <a:latin typeface="Arial" panose="020B0604020202020204" pitchFamily="34" charset="0"/>
                <a:cs typeface="Arial" panose="020B0604020202020204" pitchFamily="34" charset="0"/>
              </a:rPr>
              <a:t>Mitigation Approaches</a:t>
            </a:r>
            <a:endParaRPr lang="en-US" dirty="0">
              <a:solidFill>
                <a:schemeClr val="bg1"/>
              </a:solidFill>
              <a:latin typeface="Arial" panose="020B0604020202020204" pitchFamily="34" charset="0"/>
              <a:cs typeface="Arial" panose="020B0604020202020204" pitchFamily="34" charset="0"/>
            </a:endParaRPr>
          </a:p>
        </p:txBody>
      </p:sp>
      <p:sp>
        <p:nvSpPr>
          <p:cNvPr id="2" name="Rectangle 1"/>
          <p:cNvSpPr/>
          <p:nvPr/>
        </p:nvSpPr>
        <p:spPr>
          <a:xfrm>
            <a:off x="613112" y="1372620"/>
            <a:ext cx="8112214" cy="5355312"/>
          </a:xfrm>
          <a:prstGeom prst="rect">
            <a:avLst/>
          </a:prstGeom>
        </p:spPr>
        <p:txBody>
          <a:bodyPr wrap="square">
            <a:spAutoFit/>
          </a:bodyPr>
          <a:lstStyle/>
          <a:p>
            <a:pPr marL="285750" indent="-285750">
              <a:buFont typeface="Arial" panose="020B0604020202020204" pitchFamily="34" charset="0"/>
              <a:buChar char="•"/>
            </a:pPr>
            <a:r>
              <a:rPr lang="en-US" dirty="0" smtClean="0"/>
              <a:t>Landslide is classed as sever hazard</a:t>
            </a:r>
          </a:p>
          <a:p>
            <a:pPr marL="285750" indent="-285750">
              <a:buFont typeface="Arial" panose="020B0604020202020204" pitchFamily="34" charset="0"/>
              <a:buChar char="•"/>
            </a:pPr>
            <a:r>
              <a:rPr lang="en-US" b="1" dirty="0" smtClean="0"/>
              <a:t>Two mitigation approaches</a:t>
            </a:r>
          </a:p>
          <a:p>
            <a:pPr marL="800100" lvl="1" indent="-342900">
              <a:buFont typeface="+mj-lt"/>
              <a:buAutoNum type="arabicPeriod"/>
            </a:pPr>
            <a:r>
              <a:rPr lang="en-US" b="1" dirty="0" smtClean="0"/>
              <a:t>Emergency Management and Response</a:t>
            </a:r>
          </a:p>
          <a:p>
            <a:pPr marL="1257300" lvl="2" indent="-342900">
              <a:buFont typeface="+mj-lt"/>
              <a:buAutoNum type="arabicPeriod"/>
            </a:pPr>
            <a:r>
              <a:rPr lang="en-US" dirty="0" smtClean="0"/>
              <a:t>Emergency Management</a:t>
            </a:r>
          </a:p>
          <a:p>
            <a:pPr marL="1714500" lvl="3" indent="-342900">
              <a:buFont typeface="+mj-lt"/>
              <a:buAutoNum type="arabicPeriod"/>
            </a:pPr>
            <a:r>
              <a:rPr lang="en-US" dirty="0"/>
              <a:t>Anticipation</a:t>
            </a:r>
          </a:p>
          <a:p>
            <a:pPr marL="1714500" lvl="3" indent="-342900">
              <a:buFont typeface="+mj-lt"/>
              <a:buAutoNum type="arabicPeriod"/>
            </a:pPr>
            <a:r>
              <a:rPr lang="en-US" dirty="0"/>
              <a:t>Prediction</a:t>
            </a:r>
          </a:p>
          <a:p>
            <a:pPr marL="1714500" lvl="3" indent="-342900">
              <a:buFont typeface="+mj-lt"/>
              <a:buAutoNum type="arabicPeriod"/>
            </a:pPr>
            <a:r>
              <a:rPr lang="en-US" dirty="0"/>
              <a:t>Issuance of warnings of impending occurrence of life- and property-threatening landslides</a:t>
            </a:r>
          </a:p>
          <a:p>
            <a:pPr marL="1257300" lvl="2" indent="-342900">
              <a:buFont typeface="+mj-lt"/>
              <a:buAutoNum type="arabicPeriod"/>
            </a:pPr>
            <a:r>
              <a:rPr lang="en-US" dirty="0" smtClean="0"/>
              <a:t>Response</a:t>
            </a:r>
          </a:p>
          <a:p>
            <a:pPr marL="1714500" lvl="3" indent="-342900">
              <a:buFont typeface="+mj-lt"/>
              <a:buAutoNum type="arabicPeriod"/>
            </a:pPr>
            <a:r>
              <a:rPr lang="en-US" dirty="0" smtClean="0"/>
              <a:t>Identification of landslide-prone areas</a:t>
            </a:r>
          </a:p>
          <a:p>
            <a:pPr marL="1714500" lvl="3" indent="-342900">
              <a:buFont typeface="+mj-lt"/>
              <a:buAutoNum type="arabicPeriod"/>
            </a:pPr>
            <a:r>
              <a:rPr lang="en-US" dirty="0" smtClean="0"/>
              <a:t>Planning, training and other preparatory measures to ensure effective warning and response</a:t>
            </a:r>
          </a:p>
          <a:p>
            <a:pPr marL="1714500" lvl="3" indent="-342900">
              <a:buFont typeface="+mj-lt"/>
              <a:buAutoNum type="arabicPeriod"/>
            </a:pPr>
            <a:endParaRPr lang="en-US" dirty="0" smtClean="0"/>
          </a:p>
          <a:p>
            <a:pPr marL="800100" lvl="1" indent="-342900">
              <a:buFont typeface="+mj-lt"/>
              <a:buAutoNum type="arabicPeriod"/>
            </a:pPr>
            <a:r>
              <a:rPr lang="en-US" b="1" dirty="0" smtClean="0"/>
              <a:t>Long Term Hazard Reduction</a:t>
            </a:r>
          </a:p>
          <a:p>
            <a:pPr marL="1257300" lvl="2" indent="-342900">
              <a:buFont typeface="+mj-lt"/>
              <a:buAutoNum type="arabicPeriod"/>
            </a:pPr>
            <a:r>
              <a:rPr lang="en-US" dirty="0" smtClean="0"/>
              <a:t>Focus on reducing frequency of landslides</a:t>
            </a:r>
          </a:p>
          <a:p>
            <a:pPr marL="1257300" lvl="2" indent="-342900">
              <a:buFont typeface="+mj-lt"/>
              <a:buAutoNum type="arabicPeriod"/>
            </a:pPr>
            <a:r>
              <a:rPr lang="en-US" dirty="0" smtClean="0"/>
              <a:t>Reducing the likelihood of slide causing damage</a:t>
            </a:r>
          </a:p>
          <a:p>
            <a:pPr marL="1257300" lvl="2" indent="-342900">
              <a:buFont typeface="+mj-lt"/>
              <a:buAutoNum type="arabicPeriod"/>
            </a:pPr>
            <a:r>
              <a:rPr lang="en-US" dirty="0" smtClean="0"/>
              <a:t>Minimizing damage when slides do occur</a:t>
            </a:r>
          </a:p>
          <a:p>
            <a:endParaRPr lang="en-US" b="1" dirty="0" smtClean="0">
              <a:solidFill>
                <a:schemeClr val="tx1">
                  <a:lumMod val="95000"/>
                  <a:lumOff val="5000"/>
                </a:schemeClr>
              </a:solidFill>
            </a:endParaRPr>
          </a:p>
          <a:p>
            <a:r>
              <a:rPr lang="en-US" sz="1050" dirty="0">
                <a:hlinkClick r:id="rId2"/>
              </a:rPr>
              <a:t>https://</a:t>
            </a:r>
            <a:r>
              <a:rPr lang="en-US" sz="1050" dirty="0" smtClean="0">
                <a:hlinkClick r:id="rId2"/>
              </a:rPr>
              <a:t>www.fema.gov/media-library/assets/documents/7251</a:t>
            </a:r>
            <a:endParaRPr lang="en-US" sz="1050" dirty="0"/>
          </a:p>
        </p:txBody>
      </p:sp>
    </p:spTree>
    <p:extLst>
      <p:ext uri="{BB962C8B-B14F-4D97-AF65-F5344CB8AC3E}">
        <p14:creationId xmlns:p14="http://schemas.microsoft.com/office/powerpoint/2010/main" val="39093068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dirty="0" smtClean="0">
                <a:solidFill>
                  <a:schemeClr val="bg1"/>
                </a:solidFill>
                <a:latin typeface="Arial" panose="020B0604020202020204" pitchFamily="34" charset="0"/>
                <a:cs typeface="Arial" panose="020B0604020202020204" pitchFamily="34" charset="0"/>
              </a:rPr>
              <a:t>HMGP Landslide Tasks</a:t>
            </a:r>
            <a:endParaRPr lang="en-US" sz="3600" dirty="0">
              <a:solidFill>
                <a:schemeClr val="bg1"/>
              </a:solidFill>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2"/>
          <a:stretch>
            <a:fillRect/>
          </a:stretch>
        </p:blipFill>
        <p:spPr>
          <a:xfrm>
            <a:off x="1007981" y="1384450"/>
            <a:ext cx="6585893" cy="5332523"/>
          </a:xfrm>
          <a:prstGeom prst="rect">
            <a:avLst/>
          </a:prstGeom>
        </p:spPr>
      </p:pic>
      <p:sp>
        <p:nvSpPr>
          <p:cNvPr id="7" name="TextBox 6"/>
          <p:cNvSpPr txBox="1"/>
          <p:nvPr/>
        </p:nvSpPr>
        <p:spPr>
          <a:xfrm>
            <a:off x="2511764" y="964759"/>
            <a:ext cx="4716603" cy="369332"/>
          </a:xfrm>
          <a:prstGeom prst="rect">
            <a:avLst/>
          </a:prstGeom>
          <a:noFill/>
        </p:spPr>
        <p:txBody>
          <a:bodyPr wrap="square" rtlCol="0">
            <a:spAutoFit/>
          </a:bodyPr>
          <a:lstStyle/>
          <a:p>
            <a:r>
              <a:rPr lang="en-US" i="1" dirty="0" smtClean="0">
                <a:solidFill>
                  <a:schemeClr val="accent1">
                    <a:lumMod val="50000"/>
                  </a:schemeClr>
                </a:solidFill>
              </a:rPr>
              <a:t>Five Major Landslide Goals and Deliverables</a:t>
            </a:r>
            <a:endParaRPr lang="en-US" i="1" dirty="0">
              <a:solidFill>
                <a:schemeClr val="accent1">
                  <a:lumMod val="50000"/>
                </a:schemeClr>
              </a:solidFill>
            </a:endParaRPr>
          </a:p>
        </p:txBody>
      </p:sp>
    </p:spTree>
    <p:extLst>
      <p:ext uri="{BB962C8B-B14F-4D97-AF65-F5344CB8AC3E}">
        <p14:creationId xmlns:p14="http://schemas.microsoft.com/office/powerpoint/2010/main" val="159964344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smtClean="0">
                <a:solidFill>
                  <a:schemeClr val="bg1"/>
                </a:solidFill>
                <a:latin typeface="Arial" panose="020B0604020202020204" pitchFamily="34" charset="0"/>
                <a:cs typeface="Arial" panose="020B0604020202020204" pitchFamily="34" charset="0"/>
              </a:rPr>
              <a:t>Mitigation Approaches</a:t>
            </a:r>
            <a:endParaRPr lang="en-US" dirty="0">
              <a:solidFill>
                <a:schemeClr val="bg1"/>
              </a:solidFill>
              <a:latin typeface="Arial" panose="020B0604020202020204" pitchFamily="34" charset="0"/>
              <a:cs typeface="Arial" panose="020B0604020202020204" pitchFamily="34" charset="0"/>
            </a:endParaRPr>
          </a:p>
        </p:txBody>
      </p:sp>
      <p:sp>
        <p:nvSpPr>
          <p:cNvPr id="2" name="Rectangle 1"/>
          <p:cNvSpPr/>
          <p:nvPr/>
        </p:nvSpPr>
        <p:spPr>
          <a:xfrm>
            <a:off x="592487" y="1812632"/>
            <a:ext cx="8112214" cy="2585323"/>
          </a:xfrm>
          <a:prstGeom prst="rect">
            <a:avLst/>
          </a:prstGeom>
        </p:spPr>
        <p:txBody>
          <a:bodyPr wrap="square">
            <a:spAutoFit/>
          </a:bodyPr>
          <a:lstStyle/>
          <a:p>
            <a:pPr marL="285750" indent="-285750">
              <a:buFont typeface="Arial" panose="020B0604020202020204" pitchFamily="34" charset="0"/>
              <a:buChar char="•"/>
            </a:pPr>
            <a:r>
              <a:rPr lang="en-US" b="1" dirty="0" smtClean="0"/>
              <a:t>Landslide losses can be reduced </a:t>
            </a:r>
            <a:r>
              <a:rPr lang="en-US" dirty="0" smtClean="0"/>
              <a:t>in two ways</a:t>
            </a:r>
          </a:p>
          <a:p>
            <a:pPr marL="800100" lvl="1" indent="-342900">
              <a:buFont typeface="+mj-lt"/>
              <a:buAutoNum type="arabicPeriod"/>
            </a:pPr>
            <a:r>
              <a:rPr lang="en-US" b="1" dirty="0" smtClean="0"/>
              <a:t>Reduce the occurrence </a:t>
            </a:r>
            <a:r>
              <a:rPr lang="en-US" dirty="0" smtClean="0"/>
              <a:t>by requiring</a:t>
            </a:r>
          </a:p>
          <a:p>
            <a:pPr marL="1257300" lvl="2" indent="-342900">
              <a:buFont typeface="+mj-lt"/>
              <a:buAutoNum type="arabicPeriod"/>
            </a:pPr>
            <a:r>
              <a:rPr lang="en-US" dirty="0" smtClean="0"/>
              <a:t>Excavation, grading, landscaping and construction do NOT contribute to slope instability</a:t>
            </a:r>
          </a:p>
          <a:p>
            <a:pPr marL="1714500" lvl="3" indent="-342900">
              <a:buFont typeface="+mj-lt"/>
              <a:buAutoNum type="arabicPeriod"/>
            </a:pPr>
            <a:endParaRPr lang="en-US" dirty="0" smtClean="0"/>
          </a:p>
          <a:p>
            <a:pPr marL="800100" lvl="1" indent="-342900">
              <a:buFont typeface="+mj-lt"/>
              <a:buAutoNum type="arabicPeriod"/>
            </a:pPr>
            <a:r>
              <a:rPr lang="en-US" b="1" dirty="0" smtClean="0"/>
              <a:t>Minimize damage </a:t>
            </a:r>
            <a:r>
              <a:rPr lang="en-US" dirty="0" smtClean="0"/>
              <a:t>when landslide do occur by</a:t>
            </a:r>
          </a:p>
          <a:p>
            <a:pPr marL="1257300" lvl="2" indent="-342900">
              <a:buFont typeface="+mj-lt"/>
              <a:buAutoNum type="arabicPeriod"/>
            </a:pPr>
            <a:r>
              <a:rPr lang="en-US" dirty="0" smtClean="0"/>
              <a:t>Restricting development in landslide prone terrain</a:t>
            </a:r>
          </a:p>
          <a:p>
            <a:pPr marL="1257300" lvl="2" indent="-342900">
              <a:buFont typeface="+mj-lt"/>
              <a:buAutoNum type="arabicPeriod"/>
            </a:pPr>
            <a:r>
              <a:rPr lang="en-US" dirty="0" smtClean="0"/>
              <a:t>By protecting building and other structure from landslide damage</a:t>
            </a:r>
          </a:p>
          <a:p>
            <a:pPr marL="285750" indent="-285750">
              <a:buFont typeface="Arial" panose="020B0604020202020204" pitchFamily="34" charset="0"/>
              <a:buChar char="•"/>
            </a:pPr>
            <a:endParaRPr lang="en-US" b="1" dirty="0" smtClean="0">
              <a:solidFill>
                <a:schemeClr val="tx1">
                  <a:lumMod val="95000"/>
                  <a:lumOff val="5000"/>
                </a:schemeClr>
              </a:solidFill>
            </a:endParaRPr>
          </a:p>
        </p:txBody>
      </p:sp>
    </p:spTree>
    <p:extLst>
      <p:ext uri="{BB962C8B-B14F-4D97-AF65-F5344CB8AC3E}">
        <p14:creationId xmlns:p14="http://schemas.microsoft.com/office/powerpoint/2010/main" val="158106180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0" y="2"/>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smtClean="0">
                <a:solidFill>
                  <a:schemeClr val="bg1"/>
                </a:solidFill>
                <a:latin typeface="Arial" panose="020B0604020202020204" pitchFamily="34" charset="0"/>
                <a:cs typeface="Arial" panose="020B0604020202020204" pitchFamily="34" charset="0"/>
              </a:rPr>
              <a:t>Outreach: Landslide Remediation</a:t>
            </a:r>
            <a:endParaRPr lang="en-US" dirty="0">
              <a:solidFill>
                <a:schemeClr val="bg1"/>
              </a:solidFill>
              <a:latin typeface="Arial" panose="020B0604020202020204" pitchFamily="34" charset="0"/>
              <a:cs typeface="Arial" panose="020B0604020202020204" pitchFamily="34" charset="0"/>
            </a:endParaRPr>
          </a:p>
        </p:txBody>
      </p:sp>
      <p:sp>
        <p:nvSpPr>
          <p:cNvPr id="4" name="Content Placeholder 3"/>
          <p:cNvSpPr>
            <a:spLocks noGrp="1"/>
          </p:cNvSpPr>
          <p:nvPr>
            <p:ph idx="1"/>
          </p:nvPr>
        </p:nvSpPr>
        <p:spPr>
          <a:xfrm>
            <a:off x="628650" y="1224733"/>
            <a:ext cx="7886700" cy="4351338"/>
          </a:xfrm>
        </p:spPr>
        <p:txBody>
          <a:bodyPr/>
          <a:lstStyle/>
          <a:p>
            <a:pPr lvl="2"/>
            <a:endParaRPr lang="en-US" dirty="0" smtClean="0"/>
          </a:p>
          <a:p>
            <a:pPr lvl="2"/>
            <a:endParaRPr lang="en-US" dirty="0" smtClean="0"/>
          </a:p>
          <a:p>
            <a:pPr lvl="1"/>
            <a:endParaRPr lang="en-US" dirty="0"/>
          </a:p>
        </p:txBody>
      </p:sp>
      <p:pic>
        <p:nvPicPr>
          <p:cNvPr id="2" name="Picture 1"/>
          <p:cNvPicPr>
            <a:picLocks noChangeAspect="1"/>
          </p:cNvPicPr>
          <p:nvPr/>
        </p:nvPicPr>
        <p:blipFill>
          <a:blip r:embed="rId3"/>
          <a:stretch>
            <a:fillRect/>
          </a:stretch>
        </p:blipFill>
        <p:spPr>
          <a:xfrm>
            <a:off x="405726" y="1196065"/>
            <a:ext cx="3153804" cy="3238625"/>
          </a:xfrm>
          <a:prstGeom prst="rect">
            <a:avLst/>
          </a:prstGeom>
          <a:ln w="28575">
            <a:solidFill>
              <a:schemeClr val="accent1">
                <a:lumMod val="50000"/>
              </a:schemeClr>
            </a:solidFill>
          </a:ln>
        </p:spPr>
      </p:pic>
      <p:pic>
        <p:nvPicPr>
          <p:cNvPr id="3" name="Picture 2"/>
          <p:cNvPicPr>
            <a:picLocks noChangeAspect="1"/>
          </p:cNvPicPr>
          <p:nvPr/>
        </p:nvPicPr>
        <p:blipFill rotWithShape="1">
          <a:blip r:embed="rId4"/>
          <a:srcRect l="370" t="962" r="582" b="1138"/>
          <a:stretch/>
        </p:blipFill>
        <p:spPr>
          <a:xfrm>
            <a:off x="3885783" y="1196065"/>
            <a:ext cx="4916032" cy="2335795"/>
          </a:xfrm>
          <a:prstGeom prst="rect">
            <a:avLst/>
          </a:prstGeom>
          <a:ln w="28575">
            <a:solidFill>
              <a:schemeClr val="accent1">
                <a:lumMod val="50000"/>
              </a:schemeClr>
            </a:solidFill>
          </a:ln>
        </p:spPr>
      </p:pic>
      <p:sp>
        <p:nvSpPr>
          <p:cNvPr id="9" name="TextBox 8"/>
          <p:cNvSpPr txBox="1"/>
          <p:nvPr/>
        </p:nvSpPr>
        <p:spPr>
          <a:xfrm>
            <a:off x="3308299" y="1142238"/>
            <a:ext cx="334709" cy="246221"/>
          </a:xfrm>
          <a:prstGeom prst="rect">
            <a:avLst/>
          </a:prstGeom>
          <a:noFill/>
        </p:spPr>
        <p:txBody>
          <a:bodyPr wrap="square" rtlCol="0">
            <a:spAutoFit/>
          </a:bodyPr>
          <a:lstStyle/>
          <a:p>
            <a:r>
              <a:rPr lang="en-US" sz="1000" dirty="0" smtClean="0">
                <a:solidFill>
                  <a:schemeClr val="accent1">
                    <a:lumMod val="50000"/>
                  </a:schemeClr>
                </a:solidFill>
                <a:latin typeface="Times New Roman" panose="02020603050405020304" pitchFamily="18" charset="0"/>
                <a:cs typeface="Times New Roman" panose="02020603050405020304" pitchFamily="18" charset="0"/>
              </a:rPr>
              <a:t>(1)</a:t>
            </a:r>
            <a:endParaRPr lang="en-US" sz="1000" dirty="0">
              <a:solidFill>
                <a:schemeClr val="accent1">
                  <a:lumMod val="50000"/>
                </a:schemeClr>
              </a:solidFill>
              <a:latin typeface="Times New Roman" panose="02020603050405020304" pitchFamily="18" charset="0"/>
              <a:cs typeface="Times New Roman" panose="02020603050405020304" pitchFamily="18" charset="0"/>
            </a:endParaRPr>
          </a:p>
        </p:txBody>
      </p:sp>
      <p:sp>
        <p:nvSpPr>
          <p:cNvPr id="10" name="TextBox 9"/>
          <p:cNvSpPr txBox="1"/>
          <p:nvPr/>
        </p:nvSpPr>
        <p:spPr>
          <a:xfrm>
            <a:off x="3802305" y="1161514"/>
            <a:ext cx="334709" cy="246221"/>
          </a:xfrm>
          <a:prstGeom prst="rect">
            <a:avLst/>
          </a:prstGeom>
          <a:noFill/>
        </p:spPr>
        <p:txBody>
          <a:bodyPr wrap="square" rtlCol="0">
            <a:spAutoFit/>
          </a:bodyPr>
          <a:lstStyle/>
          <a:p>
            <a:r>
              <a:rPr lang="en-US" sz="1000" dirty="0" smtClean="0">
                <a:solidFill>
                  <a:schemeClr val="accent1">
                    <a:lumMod val="50000"/>
                  </a:schemeClr>
                </a:solidFill>
                <a:latin typeface="Times New Roman" panose="02020603050405020304" pitchFamily="18" charset="0"/>
                <a:cs typeface="Times New Roman" panose="02020603050405020304" pitchFamily="18" charset="0"/>
              </a:rPr>
              <a:t>(2)</a:t>
            </a:r>
            <a:endParaRPr lang="en-US" sz="1000" dirty="0">
              <a:solidFill>
                <a:schemeClr val="accent1">
                  <a:lumMod val="50000"/>
                </a:schemeClr>
              </a:solidFill>
              <a:latin typeface="Times New Roman" panose="02020603050405020304" pitchFamily="18" charset="0"/>
              <a:cs typeface="Times New Roman" panose="02020603050405020304" pitchFamily="18" charset="0"/>
            </a:endParaRPr>
          </a:p>
        </p:txBody>
      </p:sp>
      <p:pic>
        <p:nvPicPr>
          <p:cNvPr id="11" name="Picture 10"/>
          <p:cNvPicPr>
            <a:picLocks noChangeAspect="1"/>
          </p:cNvPicPr>
          <p:nvPr/>
        </p:nvPicPr>
        <p:blipFill>
          <a:blip r:embed="rId5"/>
          <a:stretch>
            <a:fillRect/>
          </a:stretch>
        </p:blipFill>
        <p:spPr>
          <a:xfrm>
            <a:off x="405726" y="4677265"/>
            <a:ext cx="3153804" cy="1924050"/>
          </a:xfrm>
          <a:prstGeom prst="rect">
            <a:avLst/>
          </a:prstGeom>
          <a:ln w="28575">
            <a:solidFill>
              <a:schemeClr val="accent1">
                <a:lumMod val="50000"/>
              </a:schemeClr>
            </a:solidFill>
          </a:ln>
        </p:spPr>
      </p:pic>
      <p:sp>
        <p:nvSpPr>
          <p:cNvPr id="12" name="TextBox 11"/>
          <p:cNvSpPr txBox="1"/>
          <p:nvPr/>
        </p:nvSpPr>
        <p:spPr>
          <a:xfrm>
            <a:off x="3308299" y="4621911"/>
            <a:ext cx="334709" cy="246221"/>
          </a:xfrm>
          <a:prstGeom prst="rect">
            <a:avLst/>
          </a:prstGeom>
          <a:noFill/>
        </p:spPr>
        <p:txBody>
          <a:bodyPr wrap="square" rtlCol="0">
            <a:spAutoFit/>
          </a:bodyPr>
          <a:lstStyle/>
          <a:p>
            <a:r>
              <a:rPr lang="en-US" sz="1000" dirty="0" smtClean="0">
                <a:solidFill>
                  <a:schemeClr val="accent1">
                    <a:lumMod val="50000"/>
                  </a:schemeClr>
                </a:solidFill>
                <a:latin typeface="Times New Roman" panose="02020603050405020304" pitchFamily="18" charset="0"/>
                <a:cs typeface="Times New Roman" panose="02020603050405020304" pitchFamily="18" charset="0"/>
              </a:rPr>
              <a:t>(3)</a:t>
            </a:r>
            <a:endParaRPr lang="en-US" sz="1000" dirty="0">
              <a:solidFill>
                <a:schemeClr val="accent1">
                  <a:lumMod val="50000"/>
                </a:schemeClr>
              </a:solidFill>
              <a:latin typeface="Times New Roman" panose="02020603050405020304" pitchFamily="18" charset="0"/>
              <a:cs typeface="Times New Roman" panose="02020603050405020304" pitchFamily="18" charset="0"/>
            </a:endParaRPr>
          </a:p>
        </p:txBody>
      </p:sp>
      <p:pic>
        <p:nvPicPr>
          <p:cNvPr id="13" name="Picture 12"/>
          <p:cNvPicPr>
            <a:picLocks noChangeAspect="1"/>
          </p:cNvPicPr>
          <p:nvPr/>
        </p:nvPicPr>
        <p:blipFill>
          <a:blip r:embed="rId6"/>
          <a:stretch>
            <a:fillRect/>
          </a:stretch>
        </p:blipFill>
        <p:spPr>
          <a:xfrm>
            <a:off x="3885783" y="3771866"/>
            <a:ext cx="4916032" cy="1946310"/>
          </a:xfrm>
          <a:prstGeom prst="rect">
            <a:avLst/>
          </a:prstGeom>
          <a:ln w="28575">
            <a:solidFill>
              <a:schemeClr val="accent1">
                <a:lumMod val="50000"/>
              </a:schemeClr>
            </a:solidFill>
          </a:ln>
        </p:spPr>
      </p:pic>
      <p:sp>
        <p:nvSpPr>
          <p:cNvPr id="14" name="TextBox 13"/>
          <p:cNvSpPr txBox="1"/>
          <p:nvPr/>
        </p:nvSpPr>
        <p:spPr>
          <a:xfrm>
            <a:off x="8515350" y="3771866"/>
            <a:ext cx="334709" cy="246221"/>
          </a:xfrm>
          <a:prstGeom prst="rect">
            <a:avLst/>
          </a:prstGeom>
          <a:noFill/>
        </p:spPr>
        <p:txBody>
          <a:bodyPr wrap="square" rtlCol="0">
            <a:spAutoFit/>
          </a:bodyPr>
          <a:lstStyle/>
          <a:p>
            <a:r>
              <a:rPr lang="en-US" sz="1000" dirty="0" smtClean="0">
                <a:solidFill>
                  <a:schemeClr val="accent1">
                    <a:lumMod val="50000"/>
                  </a:schemeClr>
                </a:solidFill>
                <a:latin typeface="Times New Roman" panose="02020603050405020304" pitchFamily="18" charset="0"/>
                <a:cs typeface="Times New Roman" panose="02020603050405020304" pitchFamily="18" charset="0"/>
              </a:rPr>
              <a:t>(4)</a:t>
            </a:r>
            <a:endParaRPr lang="en-US" sz="1000" dirty="0">
              <a:solidFill>
                <a:schemeClr val="accent1">
                  <a:lumMod val="50000"/>
                </a:schemeClr>
              </a:solidFill>
              <a:latin typeface="Times New Roman" panose="02020603050405020304" pitchFamily="18" charset="0"/>
              <a:cs typeface="Times New Roman" panose="02020603050405020304" pitchFamily="18" charset="0"/>
            </a:endParaRPr>
          </a:p>
        </p:txBody>
      </p:sp>
      <p:sp>
        <p:nvSpPr>
          <p:cNvPr id="15" name="TextBox 14"/>
          <p:cNvSpPr txBox="1"/>
          <p:nvPr/>
        </p:nvSpPr>
        <p:spPr>
          <a:xfrm>
            <a:off x="3751328" y="5825950"/>
            <a:ext cx="5184941" cy="646331"/>
          </a:xfrm>
          <a:prstGeom prst="rect">
            <a:avLst/>
          </a:prstGeom>
          <a:noFill/>
        </p:spPr>
        <p:txBody>
          <a:bodyPr wrap="square" rtlCol="0">
            <a:spAutoFit/>
          </a:bodyPr>
          <a:lstStyle/>
          <a:p>
            <a:r>
              <a:rPr lang="en-US" sz="900" dirty="0" smtClean="0">
                <a:solidFill>
                  <a:schemeClr val="bg1">
                    <a:lumMod val="50000"/>
                  </a:schemeClr>
                </a:solidFill>
                <a:latin typeface="Times New Roman" panose="02020603050405020304" pitchFamily="18" charset="0"/>
                <a:cs typeface="Times New Roman" panose="02020603050405020304" pitchFamily="18" charset="0"/>
              </a:rPr>
              <a:t>(1) https://files.dnr.state.mn.us/waters/watermgmt_section/shoreland/landslide-mitigation.pdf</a:t>
            </a:r>
          </a:p>
          <a:p>
            <a:r>
              <a:rPr lang="en-US" sz="900" dirty="0" smtClean="0">
                <a:solidFill>
                  <a:schemeClr val="bg1">
                    <a:lumMod val="50000"/>
                  </a:schemeClr>
                </a:solidFill>
                <a:latin typeface="Times New Roman" panose="02020603050405020304" pitchFamily="18" charset="0"/>
                <a:cs typeface="Times New Roman" panose="02020603050405020304" pitchFamily="18" charset="0"/>
              </a:rPr>
              <a:t>(2) </a:t>
            </a:r>
            <a:r>
              <a:rPr lang="en-US" sz="900" dirty="0" err="1" smtClean="0">
                <a:solidFill>
                  <a:schemeClr val="bg1">
                    <a:lumMod val="50000"/>
                  </a:schemeClr>
                </a:solidFill>
                <a:latin typeface="Times New Roman" panose="02020603050405020304" pitchFamily="18" charset="0"/>
                <a:cs typeface="Times New Roman" panose="02020603050405020304" pitchFamily="18" charset="0"/>
              </a:rPr>
              <a:t>SafeLand</a:t>
            </a:r>
            <a:r>
              <a:rPr lang="en-US" sz="900" dirty="0" smtClean="0">
                <a:solidFill>
                  <a:schemeClr val="bg1">
                    <a:lumMod val="50000"/>
                  </a:schemeClr>
                </a:solidFill>
                <a:latin typeface="Times New Roman" panose="02020603050405020304" pitchFamily="18" charset="0"/>
                <a:cs typeface="Times New Roman" panose="02020603050405020304" pitchFamily="18" charset="0"/>
              </a:rPr>
              <a:t> Grant Agreement No.: 226479 (2011); Toolbox of landslide mitigation measures</a:t>
            </a:r>
          </a:p>
          <a:p>
            <a:r>
              <a:rPr lang="en-US" sz="900" dirty="0" smtClean="0">
                <a:solidFill>
                  <a:schemeClr val="bg1">
                    <a:lumMod val="50000"/>
                  </a:schemeClr>
                </a:solidFill>
                <a:latin typeface="Times New Roman" panose="02020603050405020304" pitchFamily="18" charset="0"/>
                <a:cs typeface="Times New Roman" panose="02020603050405020304" pitchFamily="18" charset="0"/>
              </a:rPr>
              <a:t>(3) https://www.fema.gov/media-library-data/20130726-1440-20490-1637/fema_182.pdf</a:t>
            </a:r>
          </a:p>
          <a:p>
            <a:r>
              <a:rPr lang="en-US" sz="900" dirty="0" smtClean="0">
                <a:solidFill>
                  <a:schemeClr val="bg1">
                    <a:lumMod val="50000"/>
                  </a:schemeClr>
                </a:solidFill>
                <a:latin typeface="Times New Roman" panose="02020603050405020304" pitchFamily="18" charset="0"/>
                <a:cs typeface="Times New Roman" panose="02020603050405020304" pitchFamily="18" charset="0"/>
              </a:rPr>
              <a:t>(4) https://www.beavertonoregon.gov/DocumentCenter/View/4662/NHMP-Chapter-9-Landslide</a:t>
            </a:r>
            <a:endParaRPr lang="en-US" sz="900" dirty="0">
              <a:solidFill>
                <a:schemeClr val="bg1">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1862527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0" y="2"/>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smtClean="0">
                <a:solidFill>
                  <a:prstClr val="white"/>
                </a:solidFill>
                <a:latin typeface="Arial" panose="020B0604020202020204" pitchFamily="34" charset="0"/>
                <a:cs typeface="Arial" panose="020B0604020202020204" pitchFamily="34" charset="0"/>
              </a:rPr>
              <a:t>Outreach: For Homeowners</a:t>
            </a:r>
            <a:endParaRPr lang="en-US" dirty="0">
              <a:solidFill>
                <a:prstClr val="white"/>
              </a:solidFill>
              <a:latin typeface="Arial" panose="020B0604020202020204" pitchFamily="34" charset="0"/>
              <a:cs typeface="Arial" panose="020B0604020202020204" pitchFamily="34" charset="0"/>
            </a:endParaRPr>
          </a:p>
        </p:txBody>
      </p:sp>
      <p:pic>
        <p:nvPicPr>
          <p:cNvPr id="3" name="Picture 2"/>
          <p:cNvPicPr>
            <a:picLocks noChangeAspect="1"/>
          </p:cNvPicPr>
          <p:nvPr/>
        </p:nvPicPr>
        <p:blipFill rotWithShape="1">
          <a:blip r:embed="rId3"/>
          <a:srcRect l="772" r="436" b="662"/>
          <a:stretch/>
        </p:blipFill>
        <p:spPr>
          <a:xfrm>
            <a:off x="298764" y="1223926"/>
            <a:ext cx="3458423" cy="5333513"/>
          </a:xfrm>
          <a:prstGeom prst="rect">
            <a:avLst/>
          </a:prstGeom>
          <a:ln w="28575">
            <a:solidFill>
              <a:schemeClr val="accent1">
                <a:lumMod val="50000"/>
              </a:schemeClr>
            </a:solidFill>
          </a:ln>
        </p:spPr>
      </p:pic>
      <p:pic>
        <p:nvPicPr>
          <p:cNvPr id="10" name="Picture 9"/>
          <p:cNvPicPr>
            <a:picLocks noChangeAspect="1"/>
          </p:cNvPicPr>
          <p:nvPr/>
        </p:nvPicPr>
        <p:blipFill>
          <a:blip r:embed="rId4"/>
          <a:stretch>
            <a:fillRect/>
          </a:stretch>
        </p:blipFill>
        <p:spPr>
          <a:xfrm>
            <a:off x="4100683" y="1223926"/>
            <a:ext cx="4628355" cy="2166685"/>
          </a:xfrm>
          <a:prstGeom prst="rect">
            <a:avLst/>
          </a:prstGeom>
          <a:ln w="28575">
            <a:solidFill>
              <a:schemeClr val="accent1">
                <a:lumMod val="50000"/>
              </a:schemeClr>
            </a:solidFill>
          </a:ln>
        </p:spPr>
      </p:pic>
      <p:pic>
        <p:nvPicPr>
          <p:cNvPr id="11" name="Picture 10"/>
          <p:cNvPicPr>
            <a:picLocks noChangeAspect="1"/>
          </p:cNvPicPr>
          <p:nvPr/>
        </p:nvPicPr>
        <p:blipFill>
          <a:blip r:embed="rId5"/>
          <a:stretch>
            <a:fillRect/>
          </a:stretch>
        </p:blipFill>
        <p:spPr>
          <a:xfrm>
            <a:off x="4100683" y="3548732"/>
            <a:ext cx="3024394" cy="3022174"/>
          </a:xfrm>
          <a:prstGeom prst="rect">
            <a:avLst/>
          </a:prstGeom>
          <a:ln w="28575">
            <a:solidFill>
              <a:schemeClr val="accent1">
                <a:lumMod val="50000"/>
              </a:schemeClr>
            </a:solidFill>
          </a:ln>
        </p:spPr>
      </p:pic>
      <p:sp>
        <p:nvSpPr>
          <p:cNvPr id="12" name="TextBox 11"/>
          <p:cNvSpPr txBox="1"/>
          <p:nvPr/>
        </p:nvSpPr>
        <p:spPr>
          <a:xfrm>
            <a:off x="3431263" y="1223926"/>
            <a:ext cx="334709" cy="246221"/>
          </a:xfrm>
          <a:prstGeom prst="rect">
            <a:avLst/>
          </a:prstGeom>
          <a:noFill/>
        </p:spPr>
        <p:txBody>
          <a:bodyPr wrap="square" rtlCol="0">
            <a:spAutoFit/>
          </a:bodyPr>
          <a:lstStyle/>
          <a:p>
            <a:r>
              <a:rPr lang="en-US" sz="1000" dirty="0" smtClean="0">
                <a:solidFill>
                  <a:schemeClr val="bg1">
                    <a:lumMod val="75000"/>
                  </a:schemeClr>
                </a:solidFill>
                <a:latin typeface="Times New Roman" panose="02020603050405020304" pitchFamily="18" charset="0"/>
                <a:cs typeface="Times New Roman" panose="02020603050405020304" pitchFamily="18" charset="0"/>
              </a:rPr>
              <a:t>(1)</a:t>
            </a:r>
            <a:endParaRPr lang="en-US" sz="1000" dirty="0">
              <a:solidFill>
                <a:schemeClr val="bg1">
                  <a:lumMod val="75000"/>
                </a:schemeClr>
              </a:solidFill>
              <a:latin typeface="Times New Roman" panose="02020603050405020304" pitchFamily="18" charset="0"/>
              <a:cs typeface="Times New Roman" panose="02020603050405020304" pitchFamily="18" charset="0"/>
            </a:endParaRPr>
          </a:p>
        </p:txBody>
      </p:sp>
      <p:sp>
        <p:nvSpPr>
          <p:cNvPr id="13" name="TextBox 12"/>
          <p:cNvSpPr txBox="1"/>
          <p:nvPr/>
        </p:nvSpPr>
        <p:spPr>
          <a:xfrm>
            <a:off x="7270954" y="4065996"/>
            <a:ext cx="1666789" cy="2616101"/>
          </a:xfrm>
          <a:prstGeom prst="rect">
            <a:avLst/>
          </a:prstGeom>
          <a:noFill/>
        </p:spPr>
        <p:txBody>
          <a:bodyPr wrap="square" rtlCol="0">
            <a:spAutoFit/>
          </a:bodyPr>
          <a:lstStyle/>
          <a:p>
            <a:pPr marL="171450" indent="-171450">
              <a:buAutoNum type="arabicParenBoth"/>
            </a:pPr>
            <a:r>
              <a:rPr lang="en-US" sz="900" dirty="0" smtClean="0">
                <a:solidFill>
                  <a:schemeClr val="bg1">
                    <a:lumMod val="50000"/>
                  </a:schemeClr>
                </a:solidFill>
                <a:latin typeface="Times New Roman" panose="02020603050405020304" pitchFamily="18" charset="0"/>
                <a:cs typeface="Times New Roman" panose="02020603050405020304" pitchFamily="18" charset="0"/>
              </a:rPr>
              <a:t>https://www.oregongeology.org/Landslide/ger_homeowners_guide_landslides.pdf</a:t>
            </a:r>
            <a:endParaRPr lang="en-US" sz="900" dirty="0">
              <a:solidFill>
                <a:schemeClr val="bg1">
                  <a:lumMod val="50000"/>
                </a:schemeClr>
              </a:solidFill>
              <a:latin typeface="Times New Roman" panose="02020603050405020304" pitchFamily="18" charset="0"/>
              <a:cs typeface="Times New Roman" panose="02020603050405020304" pitchFamily="18" charset="0"/>
            </a:endParaRPr>
          </a:p>
          <a:p>
            <a:pPr marL="171450" indent="-171450">
              <a:buAutoNum type="arabicParenBoth"/>
            </a:pPr>
            <a:r>
              <a:rPr lang="en-US" sz="900" dirty="0" smtClean="0">
                <a:solidFill>
                  <a:schemeClr val="bg1">
                    <a:lumMod val="50000"/>
                  </a:schemeClr>
                </a:solidFill>
                <a:latin typeface="Times New Roman" panose="02020603050405020304" pitchFamily="18" charset="0"/>
                <a:cs typeface="Times New Roman" panose="02020603050405020304" pitchFamily="18" charset="0"/>
              </a:rPr>
              <a:t>https://www.oregongeology.org/Landslide/homeowners-landslide-guide.pdf</a:t>
            </a:r>
          </a:p>
          <a:p>
            <a:pPr marL="171450" indent="-171450">
              <a:buAutoNum type="arabicParenBoth"/>
            </a:pPr>
            <a:r>
              <a:rPr lang="en-US" sz="900" dirty="0" smtClean="0">
                <a:solidFill>
                  <a:schemeClr val="bg1">
                    <a:lumMod val="50000"/>
                  </a:schemeClr>
                </a:solidFill>
                <a:latin typeface="Times New Roman" panose="02020603050405020304" pitchFamily="18" charset="0"/>
                <a:cs typeface="Times New Roman" panose="02020603050405020304" pitchFamily="18" charset="0"/>
              </a:rPr>
              <a:t>https://www2.gov.bc.ca/assets/gov/public-safety-and-emergency-services/emergency-preparedness-response-recovery/embc/preparedbc/preparedbc-guides/preparedbc_landslide_info_for_homeowners_and_home_buyers_2018.pdf</a:t>
            </a:r>
          </a:p>
          <a:p>
            <a:pPr marL="171450" indent="-171450">
              <a:buAutoNum type="arabicParenBoth"/>
            </a:pPr>
            <a:endParaRPr lang="en-US" sz="900" dirty="0" smtClean="0">
              <a:latin typeface="Times New Roman" panose="02020603050405020304" pitchFamily="18" charset="0"/>
              <a:cs typeface="Times New Roman" panose="02020603050405020304" pitchFamily="18" charset="0"/>
            </a:endParaRPr>
          </a:p>
          <a:p>
            <a:endParaRPr lang="en-US" sz="1100" u="sng" dirty="0">
              <a:latin typeface="Times New Roman" panose="02020603050405020304" pitchFamily="18" charset="0"/>
              <a:cs typeface="Times New Roman" panose="02020603050405020304" pitchFamily="18" charset="0"/>
            </a:endParaRPr>
          </a:p>
        </p:txBody>
      </p:sp>
      <p:sp>
        <p:nvSpPr>
          <p:cNvPr id="14" name="TextBox 13"/>
          <p:cNvSpPr txBox="1"/>
          <p:nvPr/>
        </p:nvSpPr>
        <p:spPr>
          <a:xfrm>
            <a:off x="8394329" y="1223926"/>
            <a:ext cx="334709" cy="246221"/>
          </a:xfrm>
          <a:prstGeom prst="rect">
            <a:avLst/>
          </a:prstGeom>
          <a:noFill/>
        </p:spPr>
        <p:txBody>
          <a:bodyPr wrap="square" rtlCol="0">
            <a:spAutoFit/>
          </a:bodyPr>
          <a:lstStyle/>
          <a:p>
            <a:r>
              <a:rPr lang="en-US" sz="1000" dirty="0" smtClean="0">
                <a:solidFill>
                  <a:schemeClr val="accent1">
                    <a:lumMod val="50000"/>
                  </a:schemeClr>
                </a:solidFill>
                <a:latin typeface="Times New Roman" panose="02020603050405020304" pitchFamily="18" charset="0"/>
                <a:cs typeface="Times New Roman" panose="02020603050405020304" pitchFamily="18" charset="0"/>
              </a:rPr>
              <a:t>(2)</a:t>
            </a:r>
            <a:endParaRPr lang="en-US" sz="1000" dirty="0">
              <a:solidFill>
                <a:schemeClr val="accent1">
                  <a:lumMod val="50000"/>
                </a:schemeClr>
              </a:solidFill>
              <a:latin typeface="Times New Roman" panose="02020603050405020304" pitchFamily="18" charset="0"/>
              <a:cs typeface="Times New Roman" panose="02020603050405020304" pitchFamily="18" charset="0"/>
            </a:endParaRPr>
          </a:p>
        </p:txBody>
      </p:sp>
      <p:sp>
        <p:nvSpPr>
          <p:cNvPr id="16" name="TextBox 15"/>
          <p:cNvSpPr txBox="1"/>
          <p:nvPr/>
        </p:nvSpPr>
        <p:spPr>
          <a:xfrm>
            <a:off x="6822045" y="3548732"/>
            <a:ext cx="334720" cy="246221"/>
          </a:xfrm>
          <a:prstGeom prst="rect">
            <a:avLst/>
          </a:prstGeom>
          <a:noFill/>
        </p:spPr>
        <p:txBody>
          <a:bodyPr wrap="square" rtlCol="0">
            <a:spAutoFit/>
          </a:bodyPr>
          <a:lstStyle/>
          <a:p>
            <a:r>
              <a:rPr lang="en-US" sz="1000" dirty="0" smtClean="0">
                <a:solidFill>
                  <a:schemeClr val="accent1">
                    <a:lumMod val="50000"/>
                  </a:schemeClr>
                </a:solidFill>
                <a:latin typeface="Times New Roman" panose="02020603050405020304" pitchFamily="18" charset="0"/>
                <a:cs typeface="Times New Roman" panose="02020603050405020304" pitchFamily="18" charset="0"/>
              </a:rPr>
              <a:t>(3)</a:t>
            </a:r>
            <a:endParaRPr lang="en-US" sz="1000" dirty="0">
              <a:solidFill>
                <a:schemeClr val="accent1">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148974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2"/>
          <p:cNvSpPr>
            <a:spLocks noGrp="1"/>
          </p:cNvSpPr>
          <p:nvPr>
            <p:ph idx="1"/>
          </p:nvPr>
        </p:nvSpPr>
        <p:spPr>
          <a:xfrm>
            <a:off x="145921" y="1047536"/>
            <a:ext cx="5542271" cy="3694591"/>
          </a:xfrm>
          <a:solidFill>
            <a:schemeClr val="accent4">
              <a:lumMod val="20000"/>
              <a:lumOff val="80000"/>
            </a:schemeClr>
          </a:solidFill>
        </p:spPr>
        <p:txBody>
          <a:bodyPr>
            <a:normAutofit fontScale="70000" lnSpcReduction="20000"/>
          </a:bodyPr>
          <a:lstStyle/>
          <a:p>
            <a:pPr marL="0" indent="0" algn="ctr">
              <a:buNone/>
            </a:pPr>
            <a:r>
              <a:rPr lang="en-US" sz="4000" b="1" dirty="0">
                <a:solidFill>
                  <a:schemeClr val="accent1">
                    <a:lumMod val="50000"/>
                  </a:schemeClr>
                </a:solidFill>
                <a:latin typeface="Arial" panose="020B0604020202020204" pitchFamily="34" charset="0"/>
                <a:cs typeface="Arial" panose="020B0604020202020204" pitchFamily="34" charset="0"/>
              </a:rPr>
              <a:t>Goals</a:t>
            </a:r>
          </a:p>
          <a:p>
            <a:pPr>
              <a:lnSpc>
                <a:spcPct val="100000"/>
              </a:lnSpc>
            </a:pPr>
            <a:r>
              <a:rPr lang="en-US" dirty="0">
                <a:latin typeface="Arial" panose="020B0604020202020204" pitchFamily="34" charset="0"/>
                <a:cs typeface="Arial" panose="020B0604020202020204" pitchFamily="34" charset="0"/>
              </a:rPr>
              <a:t>Develop a landslide inventory</a:t>
            </a:r>
          </a:p>
          <a:p>
            <a:pPr>
              <a:lnSpc>
                <a:spcPct val="100000"/>
              </a:lnSpc>
            </a:pPr>
            <a:r>
              <a:rPr lang="en-US" dirty="0" smtClean="0">
                <a:latin typeface="Arial" panose="020B0604020202020204" pitchFamily="34" charset="0"/>
                <a:cs typeface="Arial" panose="020B0604020202020204" pitchFamily="34" charset="0"/>
              </a:rPr>
              <a:t>Create valid </a:t>
            </a:r>
            <a:r>
              <a:rPr lang="en-US" dirty="0">
                <a:latin typeface="Arial" panose="020B0604020202020204" pitchFamily="34" charset="0"/>
                <a:cs typeface="Arial" panose="020B0604020202020204" pitchFamily="34" charset="0"/>
              </a:rPr>
              <a:t>landslide models for specific WV regions</a:t>
            </a:r>
          </a:p>
          <a:p>
            <a:pPr>
              <a:lnSpc>
                <a:spcPct val="100000"/>
              </a:lnSpc>
            </a:pPr>
            <a:r>
              <a:rPr lang="en-US" dirty="0">
                <a:latin typeface="Arial" panose="020B0604020202020204" pitchFamily="34" charset="0"/>
                <a:cs typeface="Arial" panose="020B0604020202020204" pitchFamily="34" charset="0"/>
              </a:rPr>
              <a:t>Generate county-level resolution landslide maps</a:t>
            </a:r>
          </a:p>
          <a:p>
            <a:pPr>
              <a:lnSpc>
                <a:spcPct val="100000"/>
              </a:lnSpc>
            </a:pPr>
            <a:r>
              <a:rPr lang="en-US" dirty="0">
                <a:latin typeface="Arial" panose="020B0604020202020204" pitchFamily="34" charset="0"/>
                <a:cs typeface="Arial" panose="020B0604020202020204" pitchFamily="34" charset="0"/>
              </a:rPr>
              <a:t>Create an interactive web map application for displaying landslide models and </a:t>
            </a:r>
            <a:r>
              <a:rPr lang="en-US" dirty="0" smtClean="0">
                <a:latin typeface="Arial" panose="020B0604020202020204" pitchFamily="34" charset="0"/>
                <a:cs typeface="Arial" panose="020B0604020202020204" pitchFamily="34" charset="0"/>
              </a:rPr>
              <a:t>variables</a:t>
            </a:r>
            <a:endParaRPr lang="en-US" dirty="0">
              <a:latin typeface="Arial" panose="020B0604020202020204" pitchFamily="34" charset="0"/>
              <a:cs typeface="Arial" panose="020B0604020202020204" pitchFamily="34" charset="0"/>
            </a:endParaRPr>
          </a:p>
          <a:p>
            <a:pPr>
              <a:lnSpc>
                <a:spcPct val="100000"/>
              </a:lnSpc>
            </a:pPr>
            <a:r>
              <a:rPr lang="en-US" dirty="0">
                <a:latin typeface="Arial" panose="020B0604020202020204" pitchFamily="34" charset="0"/>
                <a:cs typeface="Arial" panose="020B0604020202020204" pitchFamily="34" charset="0"/>
              </a:rPr>
              <a:t>Use the new landslide models and information to update the State Hazard Mitigation Plan</a:t>
            </a:r>
            <a:endParaRPr lang="en-US" sz="2700" dirty="0">
              <a:solidFill>
                <a:schemeClr val="accent1">
                  <a:lumMod val="50000"/>
                </a:schemeClr>
              </a:solidFill>
              <a:latin typeface="Arial" panose="020B0604020202020204" pitchFamily="34" charset="0"/>
              <a:cs typeface="Arial" panose="020B0604020202020204" pitchFamily="34" charset="0"/>
            </a:endParaRPr>
          </a:p>
        </p:txBody>
      </p:sp>
      <p:sp>
        <p:nvSpPr>
          <p:cNvPr id="13" name="TextBox 12"/>
          <p:cNvSpPr txBox="1"/>
          <p:nvPr/>
        </p:nvSpPr>
        <p:spPr>
          <a:xfrm>
            <a:off x="145921" y="4932015"/>
            <a:ext cx="5619153" cy="830997"/>
          </a:xfrm>
          <a:prstGeom prst="rect">
            <a:avLst/>
          </a:prstGeom>
          <a:solidFill>
            <a:schemeClr val="accent4">
              <a:lumMod val="40000"/>
              <a:lumOff val="60000"/>
            </a:schemeClr>
          </a:solidFill>
          <a:scene3d>
            <a:camera prst="orthographicFront"/>
            <a:lightRig rig="threePt" dir="t"/>
          </a:scene3d>
          <a:sp3d>
            <a:bevelT/>
          </a:sp3d>
        </p:spPr>
        <p:txBody>
          <a:bodyPr wrap="square" rtlCol="0">
            <a:spAutoFit/>
          </a:bodyPr>
          <a:lstStyle/>
          <a:p>
            <a:pPr algn="ctr"/>
            <a:r>
              <a:rPr lang="en-US" sz="4800" b="1" i="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QUESTIONS?</a:t>
            </a:r>
            <a:endParaRPr lang="en-US" sz="48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33794" name="Picture 2"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63765" y="1047536"/>
            <a:ext cx="3045770" cy="457697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14" name="TextBox 13"/>
          <p:cNvSpPr txBox="1"/>
          <p:nvPr/>
        </p:nvSpPr>
        <p:spPr>
          <a:xfrm>
            <a:off x="6771458" y="5212169"/>
            <a:ext cx="1970480" cy="507831"/>
          </a:xfrm>
          <a:prstGeom prst="rect">
            <a:avLst/>
          </a:prstGeom>
          <a:solidFill>
            <a:schemeClr val="tx1"/>
          </a:solidFill>
        </p:spPr>
        <p:txBody>
          <a:bodyPr wrap="square" rtlCol="0">
            <a:spAutoFit/>
          </a:bodyPr>
          <a:lstStyle/>
          <a:p>
            <a:pPr algn="ctr"/>
            <a:r>
              <a:rPr lang="en-US" sz="1350" b="1" dirty="0">
                <a:solidFill>
                  <a:schemeClr val="bg1"/>
                </a:solidFill>
              </a:rPr>
              <a:t>2015 Yeager Airport Slide</a:t>
            </a:r>
          </a:p>
        </p:txBody>
      </p:sp>
      <p:sp>
        <p:nvSpPr>
          <p:cNvPr id="8" name="Title 1">
            <a:extLst>
              <a:ext uri="{FF2B5EF4-FFF2-40B4-BE49-F238E27FC236}">
                <a16:creationId xmlns:a16="http://schemas.microsoft.com/office/drawing/2014/main" id="{A1983888-5B5C-46FC-A7F2-140FCC2ECCF1}"/>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Landslide Risk Assessment</a:t>
            </a:r>
          </a:p>
        </p:txBody>
      </p:sp>
    </p:spTree>
    <p:extLst>
      <p:ext uri="{BB962C8B-B14F-4D97-AF65-F5344CB8AC3E}">
        <p14:creationId xmlns:p14="http://schemas.microsoft.com/office/powerpoint/2010/main" val="354158669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dirty="0" smtClean="0">
                <a:solidFill>
                  <a:schemeClr val="bg1"/>
                </a:solidFill>
                <a:latin typeface="Arial" panose="020B0604020202020204" pitchFamily="34" charset="0"/>
                <a:cs typeface="Arial" panose="020B0604020202020204" pitchFamily="34" charset="0"/>
              </a:rPr>
              <a:t>HMGP Landslide Tasks (Cont.) </a:t>
            </a:r>
            <a:endParaRPr lang="en-US" sz="3600" dirty="0">
              <a:solidFill>
                <a:schemeClr val="bg1"/>
              </a:solidFill>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2"/>
          <a:stretch>
            <a:fillRect/>
          </a:stretch>
        </p:blipFill>
        <p:spPr>
          <a:xfrm>
            <a:off x="933449" y="1743960"/>
            <a:ext cx="7469197" cy="3891295"/>
          </a:xfrm>
          <a:prstGeom prst="rect">
            <a:avLst/>
          </a:prstGeom>
        </p:spPr>
      </p:pic>
      <p:sp>
        <p:nvSpPr>
          <p:cNvPr id="6" name="TextBox 5"/>
          <p:cNvSpPr txBox="1"/>
          <p:nvPr/>
        </p:nvSpPr>
        <p:spPr>
          <a:xfrm>
            <a:off x="2309745" y="1144514"/>
            <a:ext cx="4716603" cy="369332"/>
          </a:xfrm>
          <a:prstGeom prst="rect">
            <a:avLst/>
          </a:prstGeom>
          <a:noFill/>
        </p:spPr>
        <p:txBody>
          <a:bodyPr wrap="square" rtlCol="0">
            <a:spAutoFit/>
          </a:bodyPr>
          <a:lstStyle/>
          <a:p>
            <a:r>
              <a:rPr lang="en-US" i="1" dirty="0" smtClean="0">
                <a:solidFill>
                  <a:schemeClr val="accent1">
                    <a:lumMod val="50000"/>
                  </a:schemeClr>
                </a:solidFill>
              </a:rPr>
              <a:t>Five Major Landslide Goals and Deliverables</a:t>
            </a:r>
            <a:endParaRPr lang="en-US" i="1" dirty="0">
              <a:solidFill>
                <a:schemeClr val="accent1">
                  <a:lumMod val="50000"/>
                </a:schemeClr>
              </a:solidFill>
            </a:endParaRPr>
          </a:p>
        </p:txBody>
      </p:sp>
    </p:spTree>
    <p:extLst>
      <p:ext uri="{BB962C8B-B14F-4D97-AF65-F5344CB8AC3E}">
        <p14:creationId xmlns:p14="http://schemas.microsoft.com/office/powerpoint/2010/main" val="85066179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51B4D47C-E8FD-4B24-83A3-E3AA9654E45B}"/>
              </a:ext>
            </a:extLst>
          </p:cNvPr>
          <p:cNvSpPr txBox="1">
            <a:spLocks/>
          </p:cNvSpPr>
          <p:nvPr/>
        </p:nvSpPr>
        <p:spPr>
          <a:xfrm>
            <a:off x="0" y="0"/>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Landslide Incident Inventory</a:t>
            </a:r>
          </a:p>
        </p:txBody>
      </p:sp>
      <p:sp>
        <p:nvSpPr>
          <p:cNvPr id="4" name="Content Placeholder 3"/>
          <p:cNvSpPr>
            <a:spLocks noGrp="1"/>
          </p:cNvSpPr>
          <p:nvPr>
            <p:ph idx="1"/>
          </p:nvPr>
        </p:nvSpPr>
        <p:spPr>
          <a:xfrm>
            <a:off x="715736" y="984068"/>
            <a:ext cx="7886700" cy="5381898"/>
          </a:xfrm>
        </p:spPr>
        <p:txBody>
          <a:bodyPr>
            <a:normAutofit fontScale="92500" lnSpcReduction="20000"/>
          </a:bodyPr>
          <a:lstStyle/>
          <a:p>
            <a:pPr marL="0" indent="0">
              <a:buNone/>
            </a:pPr>
            <a:r>
              <a:rPr lang="en-US" dirty="0" smtClean="0"/>
              <a:t>Collected data from various sources</a:t>
            </a:r>
          </a:p>
          <a:p>
            <a:pPr marL="971550" lvl="1" indent="-514350">
              <a:buFont typeface="+mj-lt"/>
              <a:buAutoNum type="arabicPeriod"/>
            </a:pPr>
            <a:r>
              <a:rPr lang="en-US" dirty="0" smtClean="0"/>
              <a:t>WVGES</a:t>
            </a:r>
          </a:p>
          <a:p>
            <a:pPr lvl="2"/>
            <a:r>
              <a:rPr lang="en-US" dirty="0" smtClean="0">
                <a:solidFill>
                  <a:schemeClr val="tx1">
                    <a:lumMod val="65000"/>
                    <a:lumOff val="35000"/>
                  </a:schemeClr>
                </a:solidFill>
              </a:rPr>
              <a:t>Landers and Smosna, 1973</a:t>
            </a:r>
          </a:p>
          <a:p>
            <a:pPr lvl="2"/>
            <a:r>
              <a:rPr lang="en-US" dirty="0" smtClean="0">
                <a:solidFill>
                  <a:schemeClr val="tx1">
                    <a:lumMod val="65000"/>
                    <a:lumOff val="35000"/>
                  </a:schemeClr>
                </a:solidFill>
              </a:rPr>
              <a:t>Lessing et al, 1976</a:t>
            </a:r>
          </a:p>
          <a:p>
            <a:pPr lvl="2"/>
            <a:r>
              <a:rPr lang="en-US" dirty="0" smtClean="0">
                <a:solidFill>
                  <a:schemeClr val="tx1">
                    <a:lumMod val="65000"/>
                    <a:lumOff val="35000"/>
                  </a:schemeClr>
                </a:solidFill>
              </a:rPr>
              <a:t>Kite, 1985</a:t>
            </a:r>
          </a:p>
          <a:p>
            <a:pPr marL="971550" lvl="1" indent="-514350">
              <a:buFont typeface="+mj-lt"/>
              <a:buAutoNum type="arabicPeriod"/>
            </a:pPr>
            <a:r>
              <a:rPr lang="en-US" dirty="0"/>
              <a:t>NPS/WVGES</a:t>
            </a:r>
          </a:p>
          <a:p>
            <a:pPr lvl="2"/>
            <a:r>
              <a:rPr lang="en-US" dirty="0">
                <a:solidFill>
                  <a:schemeClr val="tx1">
                    <a:lumMod val="65000"/>
                    <a:lumOff val="35000"/>
                  </a:schemeClr>
                </a:solidFill>
              </a:rPr>
              <a:t>Yates and Kite, 2014-15</a:t>
            </a:r>
          </a:p>
          <a:p>
            <a:pPr marL="971550" lvl="1" indent="-514350">
              <a:buFont typeface="+mj-lt"/>
              <a:buAutoNum type="arabicPeriod"/>
            </a:pPr>
            <a:r>
              <a:rPr lang="en-US" dirty="0" smtClean="0"/>
              <a:t>USGS</a:t>
            </a:r>
          </a:p>
          <a:p>
            <a:pPr lvl="2"/>
            <a:r>
              <a:rPr lang="en-US" dirty="0" smtClean="0">
                <a:solidFill>
                  <a:schemeClr val="tx1">
                    <a:lumMod val="65000"/>
                    <a:lumOff val="35000"/>
                  </a:schemeClr>
                </a:solidFill>
              </a:rPr>
              <a:t>Ohlmacher et al, 1978-85</a:t>
            </a:r>
          </a:p>
          <a:p>
            <a:pPr lvl="2"/>
            <a:r>
              <a:rPr lang="en-US" dirty="0" smtClean="0">
                <a:solidFill>
                  <a:schemeClr val="tx1">
                    <a:lumMod val="65000"/>
                    <a:lumOff val="35000"/>
                  </a:schemeClr>
                </a:solidFill>
              </a:rPr>
              <a:t>Jacobson et al, 1993</a:t>
            </a:r>
          </a:p>
          <a:p>
            <a:pPr marL="971550" lvl="1" indent="-514350">
              <a:buFont typeface="+mj-lt"/>
              <a:buAutoNum type="arabicPeriod"/>
            </a:pPr>
            <a:r>
              <a:rPr lang="en-US" dirty="0" smtClean="0"/>
              <a:t>WVDHSEM</a:t>
            </a:r>
            <a:endParaRPr lang="en-US" dirty="0"/>
          </a:p>
          <a:p>
            <a:pPr lvl="2"/>
            <a:r>
              <a:rPr lang="en-US" dirty="0" smtClean="0">
                <a:solidFill>
                  <a:schemeClr val="tx1">
                    <a:lumMod val="65000"/>
                    <a:lumOff val="35000"/>
                  </a:schemeClr>
                </a:solidFill>
              </a:rPr>
              <a:t>State Hazard Mitigation office</a:t>
            </a:r>
          </a:p>
          <a:p>
            <a:pPr marL="971550" lvl="1" indent="-514350">
              <a:buFont typeface="+mj-lt"/>
              <a:buAutoNum type="arabicPeriod"/>
            </a:pPr>
            <a:r>
              <a:rPr lang="en-US" dirty="0" smtClean="0"/>
              <a:t>WVDOT</a:t>
            </a:r>
            <a:endParaRPr lang="en-US" dirty="0"/>
          </a:p>
          <a:p>
            <a:pPr lvl="2"/>
            <a:r>
              <a:rPr lang="en-US" dirty="0" smtClean="0">
                <a:solidFill>
                  <a:schemeClr val="tx1">
                    <a:lumMod val="65000"/>
                    <a:lumOff val="35000"/>
                  </a:schemeClr>
                </a:solidFill>
              </a:rPr>
              <a:t>Geospatial Transportation Information (GTI) Section, 1973-2016</a:t>
            </a:r>
          </a:p>
          <a:p>
            <a:pPr marL="971550" lvl="1" indent="-514350">
              <a:buFont typeface="+mj-lt"/>
              <a:buAutoNum type="arabicPeriod"/>
            </a:pPr>
            <a:r>
              <a:rPr lang="en-US" dirty="0" smtClean="0"/>
              <a:t>WVU</a:t>
            </a:r>
          </a:p>
          <a:p>
            <a:pPr lvl="2"/>
            <a:r>
              <a:rPr lang="en-US" dirty="0" smtClean="0">
                <a:solidFill>
                  <a:schemeClr val="tx1">
                    <a:lumMod val="65000"/>
                    <a:lumOff val="35000"/>
                  </a:schemeClr>
                </a:solidFill>
              </a:rPr>
              <a:t>Kite, 1983-97</a:t>
            </a:r>
          </a:p>
          <a:p>
            <a:pPr lvl="2"/>
            <a:r>
              <a:rPr lang="en-US" dirty="0" smtClean="0">
                <a:solidFill>
                  <a:schemeClr val="tx1">
                    <a:lumMod val="65000"/>
                    <a:lumOff val="35000"/>
                  </a:schemeClr>
                </a:solidFill>
              </a:rPr>
              <a:t>Konsoer et al, 2008</a:t>
            </a:r>
          </a:p>
          <a:p>
            <a:pPr lvl="2"/>
            <a:r>
              <a:rPr lang="en-US" dirty="0" smtClean="0">
                <a:solidFill>
                  <a:schemeClr val="tx1">
                    <a:lumMod val="65000"/>
                    <a:lumOff val="35000"/>
                  </a:schemeClr>
                </a:solidFill>
              </a:rPr>
              <a:t>WVGISTC, 2018-ongoing</a:t>
            </a:r>
          </a:p>
          <a:p>
            <a:pPr marL="914400" lvl="2" indent="0">
              <a:buNone/>
            </a:pPr>
            <a:endParaRPr lang="en-US" dirty="0" smtClean="0"/>
          </a:p>
          <a:p>
            <a:pPr marL="1428750" lvl="2" indent="-514350">
              <a:buFont typeface="+mj-lt"/>
              <a:buAutoNum type="romanUcPeriod"/>
            </a:pPr>
            <a:endParaRPr lang="en-US" dirty="0"/>
          </a:p>
          <a:p>
            <a:pPr marL="1428750" lvl="2" indent="-514350">
              <a:buFont typeface="+mj-lt"/>
              <a:buAutoNum type="romanUcPeriod"/>
            </a:pPr>
            <a:endParaRPr lang="en-US" dirty="0" smtClean="0"/>
          </a:p>
          <a:p>
            <a:pPr marL="971550" lvl="1" indent="-514350">
              <a:buFont typeface="+mj-lt"/>
              <a:buAutoNum type="arabicPeriod"/>
            </a:pPr>
            <a:endParaRPr lang="en-US" dirty="0"/>
          </a:p>
        </p:txBody>
      </p:sp>
    </p:spTree>
    <p:extLst>
      <p:ext uri="{BB962C8B-B14F-4D97-AF65-F5344CB8AC3E}">
        <p14:creationId xmlns:p14="http://schemas.microsoft.com/office/powerpoint/2010/main" val="205256752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Incident Inventory</a:t>
            </a:r>
          </a:p>
        </p:txBody>
      </p:sp>
      <p:sp>
        <p:nvSpPr>
          <p:cNvPr id="5" name="Rectangle 4"/>
          <p:cNvSpPr/>
          <p:nvPr/>
        </p:nvSpPr>
        <p:spPr>
          <a:xfrm>
            <a:off x="6635931" y="6441421"/>
            <a:ext cx="2477408" cy="338554"/>
          </a:xfrm>
          <a:prstGeom prst="rect">
            <a:avLst/>
          </a:prstGeom>
        </p:spPr>
        <p:txBody>
          <a:bodyPr wrap="square">
            <a:spAutoFit/>
          </a:bodyPr>
          <a:lstStyle/>
          <a:p>
            <a:r>
              <a:rPr lang="en-US" sz="1600" b="1" i="1" dirty="0" smtClean="0">
                <a:solidFill>
                  <a:srgbClr val="FF0000"/>
                </a:solidFill>
              </a:rPr>
              <a:t>111,061 </a:t>
            </a:r>
            <a:r>
              <a:rPr lang="en-US" sz="1600" b="1" i="1" dirty="0">
                <a:solidFill>
                  <a:srgbClr val="FF0000"/>
                </a:solidFill>
              </a:rPr>
              <a:t>landslide </a:t>
            </a:r>
            <a:r>
              <a:rPr lang="en-US" sz="1600" b="1" i="1" dirty="0" smtClean="0">
                <a:solidFill>
                  <a:srgbClr val="FF0000"/>
                </a:solidFill>
              </a:rPr>
              <a:t>features</a:t>
            </a:r>
            <a:endParaRPr lang="en-US" sz="1600" b="1" i="1" dirty="0">
              <a:solidFill>
                <a:srgbClr val="FF0000"/>
              </a:solidFill>
            </a:endParaRPr>
          </a:p>
        </p:txBody>
      </p:sp>
      <p:graphicFrame>
        <p:nvGraphicFramePr>
          <p:cNvPr id="6" name="Table 5"/>
          <p:cNvGraphicFramePr>
            <a:graphicFrameLocks noGrp="1"/>
          </p:cNvGraphicFramePr>
          <p:nvPr>
            <p:extLst>
              <p:ext uri="{D42A27DB-BD31-4B8C-83A1-F6EECF244321}">
                <p14:modId xmlns:p14="http://schemas.microsoft.com/office/powerpoint/2010/main" val="2500232347"/>
              </p:ext>
            </p:extLst>
          </p:nvPr>
        </p:nvGraphicFramePr>
        <p:xfrm>
          <a:off x="30660" y="1034880"/>
          <a:ext cx="9082679" cy="5457659"/>
        </p:xfrm>
        <a:graphic>
          <a:graphicData uri="http://schemas.openxmlformats.org/drawingml/2006/table">
            <a:tbl>
              <a:tblPr>
                <a:tableStyleId>{5C22544A-7EE6-4342-B048-85BDC9FD1C3A}</a:tableStyleId>
              </a:tblPr>
              <a:tblGrid>
                <a:gridCol w="413436">
                  <a:extLst>
                    <a:ext uri="{9D8B030D-6E8A-4147-A177-3AD203B41FA5}">
                      <a16:colId xmlns:a16="http://schemas.microsoft.com/office/drawing/2014/main" val="2109001684"/>
                    </a:ext>
                  </a:extLst>
                </a:gridCol>
                <a:gridCol w="630119">
                  <a:extLst>
                    <a:ext uri="{9D8B030D-6E8A-4147-A177-3AD203B41FA5}">
                      <a16:colId xmlns:a16="http://schemas.microsoft.com/office/drawing/2014/main" val="1988769307"/>
                    </a:ext>
                  </a:extLst>
                </a:gridCol>
                <a:gridCol w="358427">
                  <a:extLst>
                    <a:ext uri="{9D8B030D-6E8A-4147-A177-3AD203B41FA5}">
                      <a16:colId xmlns:a16="http://schemas.microsoft.com/office/drawing/2014/main" val="1291165275"/>
                    </a:ext>
                  </a:extLst>
                </a:gridCol>
                <a:gridCol w="1425320">
                  <a:extLst>
                    <a:ext uri="{9D8B030D-6E8A-4147-A177-3AD203B41FA5}">
                      <a16:colId xmlns:a16="http://schemas.microsoft.com/office/drawing/2014/main" val="3762394313"/>
                    </a:ext>
                  </a:extLst>
                </a:gridCol>
                <a:gridCol w="2732941">
                  <a:extLst>
                    <a:ext uri="{9D8B030D-6E8A-4147-A177-3AD203B41FA5}">
                      <a16:colId xmlns:a16="http://schemas.microsoft.com/office/drawing/2014/main" val="3951751182"/>
                    </a:ext>
                  </a:extLst>
                </a:gridCol>
                <a:gridCol w="1298784">
                  <a:extLst>
                    <a:ext uri="{9D8B030D-6E8A-4147-A177-3AD203B41FA5}">
                      <a16:colId xmlns:a16="http://schemas.microsoft.com/office/drawing/2014/main" val="3097151579"/>
                    </a:ext>
                  </a:extLst>
                </a:gridCol>
                <a:gridCol w="1348622">
                  <a:extLst>
                    <a:ext uri="{9D8B030D-6E8A-4147-A177-3AD203B41FA5}">
                      <a16:colId xmlns:a16="http://schemas.microsoft.com/office/drawing/2014/main" val="911308270"/>
                    </a:ext>
                  </a:extLst>
                </a:gridCol>
                <a:gridCol w="875030">
                  <a:extLst>
                    <a:ext uri="{9D8B030D-6E8A-4147-A177-3AD203B41FA5}">
                      <a16:colId xmlns:a16="http://schemas.microsoft.com/office/drawing/2014/main" val="259102766"/>
                    </a:ext>
                  </a:extLst>
                </a:gridCol>
              </a:tblGrid>
              <a:tr h="255003">
                <a:tc>
                  <a:txBody>
                    <a:bodyPr/>
                    <a:lstStyle/>
                    <a:p>
                      <a:pPr algn="ctr" fontAlgn="ctr"/>
                      <a:r>
                        <a:rPr lang="en-US" sz="900" b="1" u="none" strike="noStrike" dirty="0">
                          <a:effectLst/>
                        </a:rPr>
                        <a:t>#</a:t>
                      </a:r>
                      <a:endParaRPr lang="en-US" sz="900" b="1" i="0" u="none" strike="noStrike" dirty="0">
                        <a:solidFill>
                          <a:srgbClr val="000000"/>
                        </a:solidFill>
                        <a:effectLst/>
                        <a:latin typeface="Calibri" panose="020F0502020204030204" pitchFamily="34" charset="0"/>
                      </a:endParaRPr>
                    </a:p>
                  </a:txBody>
                  <a:tcPr marL="6160" marR="6160" marT="6160" marB="0" anchor="ctr">
                    <a:solidFill>
                      <a:schemeClr val="accent4">
                        <a:lumMod val="40000"/>
                        <a:lumOff val="60000"/>
                      </a:schemeClr>
                    </a:solidFill>
                  </a:tcPr>
                </a:tc>
                <a:tc>
                  <a:txBody>
                    <a:bodyPr/>
                    <a:lstStyle/>
                    <a:p>
                      <a:pPr algn="ctr" fontAlgn="ctr"/>
                      <a:r>
                        <a:rPr lang="en-US" sz="900" b="1" u="none" strike="noStrike" dirty="0">
                          <a:effectLst/>
                        </a:rPr>
                        <a:t>Agency</a:t>
                      </a:r>
                      <a:endParaRPr lang="en-US" sz="900" b="1" i="0" u="none" strike="noStrike" dirty="0">
                        <a:solidFill>
                          <a:srgbClr val="000000"/>
                        </a:solidFill>
                        <a:effectLst/>
                        <a:latin typeface="Calibri" panose="020F0502020204030204" pitchFamily="34" charset="0"/>
                      </a:endParaRPr>
                    </a:p>
                  </a:txBody>
                  <a:tcPr marL="6160" marR="6160" marT="6160" marB="0" anchor="ctr">
                    <a:solidFill>
                      <a:schemeClr val="accent4">
                        <a:lumMod val="40000"/>
                        <a:lumOff val="60000"/>
                      </a:schemeClr>
                    </a:solidFill>
                  </a:tcPr>
                </a:tc>
                <a:tc>
                  <a:txBody>
                    <a:bodyPr/>
                    <a:lstStyle/>
                    <a:p>
                      <a:pPr algn="ctr" fontAlgn="ctr"/>
                      <a:r>
                        <a:rPr lang="en-US" sz="900" b="1" u="none" strike="noStrike">
                          <a:effectLst/>
                        </a:rPr>
                        <a:t>Year</a:t>
                      </a:r>
                      <a:endParaRPr lang="en-US" sz="900" b="1" i="0" u="none" strike="noStrike">
                        <a:solidFill>
                          <a:srgbClr val="000000"/>
                        </a:solidFill>
                        <a:effectLst/>
                        <a:latin typeface="Calibri" panose="020F0502020204030204" pitchFamily="34" charset="0"/>
                      </a:endParaRPr>
                    </a:p>
                  </a:txBody>
                  <a:tcPr marL="6160" marR="6160" marT="6160" marB="0" anchor="ctr">
                    <a:solidFill>
                      <a:schemeClr val="accent4">
                        <a:lumMod val="40000"/>
                        <a:lumOff val="60000"/>
                      </a:schemeClr>
                    </a:solidFill>
                  </a:tcPr>
                </a:tc>
                <a:tc>
                  <a:txBody>
                    <a:bodyPr/>
                    <a:lstStyle/>
                    <a:p>
                      <a:pPr algn="ctr" fontAlgn="ctr"/>
                      <a:r>
                        <a:rPr lang="en-US" sz="900" b="1" u="none" strike="noStrike">
                          <a:effectLst/>
                        </a:rPr>
                        <a:t>Author or Source Agency</a:t>
                      </a:r>
                      <a:endParaRPr lang="en-US" sz="900" b="1" i="0" u="none" strike="noStrike">
                        <a:solidFill>
                          <a:srgbClr val="000000"/>
                        </a:solidFill>
                        <a:effectLst/>
                        <a:latin typeface="Calibri" panose="020F0502020204030204" pitchFamily="34" charset="0"/>
                      </a:endParaRPr>
                    </a:p>
                  </a:txBody>
                  <a:tcPr marL="6160" marR="6160" marT="6160" marB="0" anchor="ctr">
                    <a:solidFill>
                      <a:schemeClr val="accent4">
                        <a:lumMod val="40000"/>
                        <a:lumOff val="60000"/>
                      </a:schemeClr>
                    </a:solidFill>
                  </a:tcPr>
                </a:tc>
                <a:tc>
                  <a:txBody>
                    <a:bodyPr/>
                    <a:lstStyle/>
                    <a:p>
                      <a:pPr algn="ctr" fontAlgn="ctr"/>
                      <a:r>
                        <a:rPr lang="en-US" sz="900" b="1" u="none" strike="noStrike">
                          <a:effectLst/>
                        </a:rPr>
                        <a:t>Title/Description</a:t>
                      </a:r>
                      <a:endParaRPr lang="en-US" sz="900" b="1" i="0" u="none" strike="noStrike">
                        <a:solidFill>
                          <a:srgbClr val="000000"/>
                        </a:solidFill>
                        <a:effectLst/>
                        <a:latin typeface="Calibri" panose="020F0502020204030204" pitchFamily="34" charset="0"/>
                      </a:endParaRPr>
                    </a:p>
                  </a:txBody>
                  <a:tcPr marL="6160" marR="6160" marT="6160" marB="0" anchor="ctr">
                    <a:solidFill>
                      <a:schemeClr val="accent4">
                        <a:lumMod val="40000"/>
                        <a:lumOff val="60000"/>
                      </a:schemeClr>
                    </a:solidFill>
                  </a:tcPr>
                </a:tc>
                <a:tc>
                  <a:txBody>
                    <a:bodyPr/>
                    <a:lstStyle/>
                    <a:p>
                      <a:pPr algn="ctr" fontAlgn="ctr"/>
                      <a:r>
                        <a:rPr lang="en-US" sz="900" b="1" u="none" strike="noStrike" dirty="0">
                          <a:effectLst/>
                        </a:rPr>
                        <a:t>General Location</a:t>
                      </a:r>
                      <a:endParaRPr lang="en-US" sz="900" b="1" i="0" u="none" strike="noStrike" dirty="0">
                        <a:solidFill>
                          <a:srgbClr val="000000"/>
                        </a:solidFill>
                        <a:effectLst/>
                        <a:latin typeface="Calibri" panose="020F0502020204030204" pitchFamily="34" charset="0"/>
                      </a:endParaRPr>
                    </a:p>
                  </a:txBody>
                  <a:tcPr marL="6160" marR="6160" marT="6160" marB="0" anchor="ctr">
                    <a:solidFill>
                      <a:schemeClr val="accent4">
                        <a:lumMod val="40000"/>
                        <a:lumOff val="60000"/>
                      </a:schemeClr>
                    </a:solidFill>
                  </a:tcPr>
                </a:tc>
                <a:tc>
                  <a:txBody>
                    <a:bodyPr/>
                    <a:lstStyle/>
                    <a:p>
                      <a:pPr algn="ctr" fontAlgn="ctr"/>
                      <a:r>
                        <a:rPr lang="en-US" sz="900" b="1" u="none" strike="noStrike" dirty="0">
                          <a:effectLst/>
                        </a:rPr>
                        <a:t>Purpose</a:t>
                      </a:r>
                      <a:endParaRPr lang="en-US" sz="900" b="1" i="0" u="none" strike="noStrike" dirty="0">
                        <a:solidFill>
                          <a:srgbClr val="000000"/>
                        </a:solidFill>
                        <a:effectLst/>
                        <a:latin typeface="Calibri" panose="020F0502020204030204" pitchFamily="34" charset="0"/>
                      </a:endParaRPr>
                    </a:p>
                  </a:txBody>
                  <a:tcPr marL="6160" marR="6160" marT="6160" marB="0" anchor="ctr">
                    <a:solidFill>
                      <a:schemeClr val="accent4">
                        <a:lumMod val="40000"/>
                        <a:lumOff val="60000"/>
                      </a:schemeClr>
                    </a:solidFill>
                  </a:tcPr>
                </a:tc>
                <a:tc>
                  <a:txBody>
                    <a:bodyPr/>
                    <a:lstStyle/>
                    <a:p>
                      <a:pPr algn="ctr" fontAlgn="ctr"/>
                      <a:r>
                        <a:rPr lang="en-US" sz="900" b="1" i="0" u="none" strike="noStrike" dirty="0" smtClean="0">
                          <a:solidFill>
                            <a:srgbClr val="000000"/>
                          </a:solidFill>
                          <a:effectLst/>
                          <a:latin typeface="Calibri" panose="020F0502020204030204" pitchFamily="34" charset="0"/>
                        </a:rPr>
                        <a:t>Total Incidence Data</a:t>
                      </a:r>
                      <a:endParaRPr lang="en-US" sz="900" b="1" i="0" u="none" strike="noStrike" dirty="0">
                        <a:solidFill>
                          <a:srgbClr val="000000"/>
                        </a:solidFill>
                        <a:effectLst/>
                        <a:latin typeface="Calibri" panose="020F0502020204030204" pitchFamily="34" charset="0"/>
                      </a:endParaRPr>
                    </a:p>
                  </a:txBody>
                  <a:tcPr marL="6160" marR="6160" marT="6160" marB="0" anchor="ctr">
                    <a:solidFill>
                      <a:schemeClr val="accent4">
                        <a:lumMod val="40000"/>
                        <a:lumOff val="60000"/>
                      </a:schemeClr>
                    </a:solidFill>
                  </a:tcPr>
                </a:tc>
                <a:extLst>
                  <a:ext uri="{0D108BD9-81ED-4DB2-BD59-A6C34878D82A}">
                    <a16:rowId xmlns:a16="http://schemas.microsoft.com/office/drawing/2014/main" val="983774224"/>
                  </a:ext>
                </a:extLst>
              </a:tr>
              <a:tr h="363133">
                <a:tc>
                  <a:txBody>
                    <a:bodyPr/>
                    <a:lstStyle/>
                    <a:p>
                      <a:pPr algn="ctr" fontAlgn="ctr"/>
                      <a:r>
                        <a:rPr lang="en-US" sz="900" b="0" i="0" u="none" strike="noStrike" dirty="0" smtClean="0">
                          <a:solidFill>
                            <a:srgbClr val="000000"/>
                          </a:solidFill>
                          <a:effectLst/>
                          <a:latin typeface="Calibri" panose="020F0502020204030204" pitchFamily="34" charset="0"/>
                        </a:rPr>
                        <a:t>1</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b="0" i="0" u="none" strike="noStrike" dirty="0" smtClean="0">
                          <a:solidFill>
                            <a:srgbClr val="000000"/>
                          </a:solidFill>
                          <a:effectLst/>
                          <a:latin typeface="Calibri" panose="020F0502020204030204" pitchFamily="34" charset="0"/>
                        </a:rPr>
                        <a:t>WVGES</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b="1" i="0" u="none" strike="noStrike" dirty="0" smtClean="0">
                          <a:solidFill>
                            <a:srgbClr val="000000"/>
                          </a:solidFill>
                          <a:effectLst/>
                          <a:latin typeface="Calibri" panose="020F0502020204030204" pitchFamily="34" charset="0"/>
                        </a:rPr>
                        <a:t>1973</a:t>
                      </a:r>
                      <a:endParaRPr lang="en-US"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b="0" i="0" u="none" strike="noStrike" dirty="0" smtClean="0">
                          <a:solidFill>
                            <a:srgbClr val="000000"/>
                          </a:solidFill>
                          <a:effectLst/>
                          <a:latin typeface="Calibri" panose="020F0502020204030204" pitchFamily="34" charset="0"/>
                        </a:rPr>
                        <a:t>Landers and</a:t>
                      </a:r>
                      <a:r>
                        <a:rPr lang="en-US" sz="900" b="0" i="0" u="none" strike="noStrike" baseline="0" dirty="0" smtClean="0">
                          <a:solidFill>
                            <a:srgbClr val="000000"/>
                          </a:solidFill>
                          <a:effectLst/>
                          <a:latin typeface="Calibri" panose="020F0502020204030204" pitchFamily="34" charset="0"/>
                        </a:rPr>
                        <a:t> Smosna</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b="0" i="0" u="none" strike="noStrike" dirty="0" smtClean="0">
                          <a:solidFill>
                            <a:srgbClr val="000000"/>
                          </a:solidFill>
                          <a:effectLst/>
                          <a:latin typeface="Calibri" panose="020F0502020204030204" pitchFamily="34" charset="0"/>
                        </a:rPr>
                        <a:t>Final Report on Landslides of July 9, 1973 in Kanawha City Area</a:t>
                      </a:r>
                      <a:r>
                        <a:rPr lang="en-US" sz="900" b="0" i="0" u="none" strike="noStrike" baseline="0" dirty="0" smtClean="0">
                          <a:solidFill>
                            <a:srgbClr val="000000"/>
                          </a:solidFill>
                          <a:effectLst/>
                          <a:latin typeface="Calibri" panose="020F0502020204030204" pitchFamily="34" charset="0"/>
                        </a:rPr>
                        <a:t> of Charleston, West Virginia</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b="0" i="0" u="none" strike="noStrike" dirty="0" smtClean="0">
                          <a:solidFill>
                            <a:srgbClr val="000000"/>
                          </a:solidFill>
                          <a:effectLst/>
                          <a:latin typeface="Calibri" panose="020F0502020204030204" pitchFamily="34" charset="0"/>
                        </a:rPr>
                        <a:t>Charleston, West Virginia</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n-US" sz="900" u="none" strike="noStrike" dirty="0" smtClean="0">
                          <a:effectLst/>
                        </a:rPr>
                        <a:t>Landslide mapping</a:t>
                      </a:r>
                      <a:endParaRPr lang="en-US" sz="900" b="0" i="0" u="none" strike="noStrike" dirty="0" smtClean="0">
                        <a:solidFill>
                          <a:srgbClr val="000000"/>
                        </a:solidFill>
                        <a:effectLst/>
                        <a:latin typeface="Calibri" panose="020F0502020204030204" pitchFamily="34" charset="0"/>
                      </a:endParaRPr>
                    </a:p>
                  </a:txBody>
                  <a:tcPr marL="6160" marR="6160" marT="6160" marB="0" anchor="ct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sz="900" b="0" i="0" u="none" strike="noStrike" dirty="0" smtClean="0">
                          <a:solidFill>
                            <a:srgbClr val="000000"/>
                          </a:solidFill>
                          <a:effectLst/>
                          <a:latin typeface="Calibri" panose="020F0502020204030204" pitchFamily="34" charset="0"/>
                        </a:rPr>
                        <a:t>10</a:t>
                      </a:r>
                    </a:p>
                  </a:txBody>
                  <a:tcPr marL="6160" marR="6160" marT="6160" marB="0" anchor="ctr"/>
                </a:tc>
                <a:extLst>
                  <a:ext uri="{0D108BD9-81ED-4DB2-BD59-A6C34878D82A}">
                    <a16:rowId xmlns:a16="http://schemas.microsoft.com/office/drawing/2014/main" val="4037378971"/>
                  </a:ext>
                </a:extLst>
              </a:tr>
              <a:tr h="354579">
                <a:tc>
                  <a:txBody>
                    <a:bodyPr/>
                    <a:lstStyle/>
                    <a:p>
                      <a:pPr algn="ctr" fontAlgn="ctr"/>
                      <a:r>
                        <a:rPr lang="en-US" sz="900" u="none" strike="noStrike" dirty="0" smtClean="0">
                          <a:effectLst/>
                        </a:rPr>
                        <a:t>2</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u="none" strike="noStrike" dirty="0">
                          <a:effectLst/>
                        </a:rPr>
                        <a:t>WVGES</a:t>
                      </a:r>
                      <a:endParaRPr lang="en-US"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b="1" u="none" strike="noStrike" dirty="0" smtClean="0">
                          <a:effectLst/>
                        </a:rPr>
                        <a:t>1976-80</a:t>
                      </a:r>
                      <a:endParaRPr lang="en-US"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u="none" strike="noStrike" dirty="0">
                          <a:effectLst/>
                        </a:rPr>
                        <a:t>Lessing et al.</a:t>
                      </a:r>
                      <a:endParaRPr lang="en-US"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u="none" strike="noStrike" dirty="0">
                          <a:effectLst/>
                        </a:rPr>
                        <a:t>WV Landslides and Slide-Prone Areas; funded by Appalachian Regional Commission</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u="none" strike="noStrike">
                          <a:effectLst/>
                        </a:rPr>
                        <a:t>Statewide (39 topo quads)</a:t>
                      </a:r>
                      <a:endParaRPr lang="en-US" sz="900" b="0" i="0" u="none" strike="noStrike">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u="none" strike="noStrike" dirty="0">
                          <a:effectLst/>
                        </a:rPr>
                        <a:t>Landslide </a:t>
                      </a:r>
                      <a:r>
                        <a:rPr lang="en-US" sz="900" u="none" strike="noStrike" dirty="0" smtClean="0">
                          <a:effectLst/>
                        </a:rPr>
                        <a:t>mapping</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sz="900" b="0" i="0" u="none" strike="noStrike" dirty="0" smtClean="0">
                          <a:solidFill>
                            <a:srgbClr val="000000"/>
                          </a:solidFill>
                          <a:effectLst/>
                          <a:latin typeface="Calibri" panose="020F0502020204030204" pitchFamily="34" charset="0"/>
                        </a:rPr>
                        <a:t>46,330</a:t>
                      </a:r>
                    </a:p>
                    <a:p>
                      <a:pPr algn="ctr" fontAlgn="ctr"/>
                      <a:endParaRPr lang="en-US" sz="900" b="0" i="0" u="none" strike="noStrike" dirty="0">
                        <a:solidFill>
                          <a:srgbClr val="000000"/>
                        </a:solidFill>
                        <a:effectLst/>
                        <a:latin typeface="Calibri" panose="020F0502020204030204" pitchFamily="34" charset="0"/>
                      </a:endParaRPr>
                    </a:p>
                  </a:txBody>
                  <a:tcPr marL="6160" marR="6160" marT="6160" marB="0" anchor="ctr"/>
                </a:tc>
                <a:extLst>
                  <a:ext uri="{0D108BD9-81ED-4DB2-BD59-A6C34878D82A}">
                    <a16:rowId xmlns:a16="http://schemas.microsoft.com/office/drawing/2014/main" val="3798112587"/>
                  </a:ext>
                </a:extLst>
              </a:tr>
              <a:tr h="243621">
                <a:tc>
                  <a:txBody>
                    <a:bodyPr/>
                    <a:lstStyle/>
                    <a:p>
                      <a:pPr algn="ctr" fontAlgn="ctr"/>
                      <a:r>
                        <a:rPr lang="en-US" sz="900" u="none" strike="noStrike" dirty="0" smtClean="0">
                          <a:effectLst/>
                        </a:rPr>
                        <a:t>3</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u="none" strike="noStrike" dirty="0">
                          <a:effectLst/>
                        </a:rPr>
                        <a:t>USGS</a:t>
                      </a:r>
                      <a:endParaRPr lang="en-US"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b="1" u="none" strike="noStrike" dirty="0" smtClean="0">
                          <a:effectLst/>
                        </a:rPr>
                        <a:t>1978-85</a:t>
                      </a:r>
                      <a:endParaRPr lang="en-US"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u="none" strike="noStrike" dirty="0" smtClean="0">
                          <a:effectLst/>
                        </a:rPr>
                        <a:t>USGS (various)</a:t>
                      </a:r>
                      <a:endParaRPr lang="en-US"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nn-NO" sz="900" u="none" strike="noStrike" dirty="0">
                          <a:effectLst/>
                        </a:rPr>
                        <a:t>Landslide Quad Maps: Open File Maps</a:t>
                      </a:r>
                      <a:endParaRPr lang="nn-NO"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u="none" strike="noStrike">
                          <a:effectLst/>
                        </a:rPr>
                        <a:t>Statewide (382 topo quads)</a:t>
                      </a:r>
                      <a:endParaRPr lang="en-US" sz="900" b="0" i="0" u="none" strike="noStrike">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u="none" strike="noStrike" dirty="0">
                          <a:effectLst/>
                        </a:rPr>
                        <a:t>Landslide </a:t>
                      </a:r>
                      <a:r>
                        <a:rPr lang="en-US" sz="900" u="none" strike="noStrike" dirty="0" smtClean="0">
                          <a:effectLst/>
                        </a:rPr>
                        <a:t>mapping</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b="0" i="0" u="none" strike="noStrike" dirty="0" smtClean="0">
                          <a:solidFill>
                            <a:srgbClr val="000000"/>
                          </a:solidFill>
                          <a:effectLst/>
                          <a:latin typeface="Calibri" panose="020F0502020204030204" pitchFamily="34" charset="0"/>
                        </a:rPr>
                        <a:t>41,307</a:t>
                      </a:r>
                      <a:endParaRPr lang="en-US" sz="900" b="0" i="0" u="none" strike="noStrike" dirty="0">
                        <a:solidFill>
                          <a:srgbClr val="000000"/>
                        </a:solidFill>
                        <a:effectLst/>
                        <a:latin typeface="Calibri" panose="020F0502020204030204" pitchFamily="34" charset="0"/>
                      </a:endParaRPr>
                    </a:p>
                  </a:txBody>
                  <a:tcPr marL="6160" marR="6160" marT="6160" marB="0" anchor="ctr"/>
                </a:tc>
                <a:extLst>
                  <a:ext uri="{0D108BD9-81ED-4DB2-BD59-A6C34878D82A}">
                    <a16:rowId xmlns:a16="http://schemas.microsoft.com/office/drawing/2014/main" val="3591909789"/>
                  </a:ext>
                </a:extLst>
              </a:tr>
              <a:tr h="602154">
                <a:tc>
                  <a:txBody>
                    <a:bodyPr/>
                    <a:lstStyle/>
                    <a:p>
                      <a:pPr algn="ctr" fontAlgn="ctr"/>
                      <a:r>
                        <a:rPr lang="en-US" sz="900" u="none" strike="noStrike" dirty="0" smtClean="0">
                          <a:effectLst/>
                        </a:rPr>
                        <a:t>4</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u="none" strike="noStrike">
                          <a:effectLst/>
                        </a:rPr>
                        <a:t>USGS</a:t>
                      </a:r>
                      <a:endParaRPr lang="en-US" sz="900" b="1" i="0" u="none" strike="noStrike">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b="1" u="none" strike="noStrike" dirty="0">
                          <a:effectLst/>
                        </a:rPr>
                        <a:t>1993</a:t>
                      </a:r>
                      <a:endParaRPr lang="en-US"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u="none" strike="noStrike" dirty="0" smtClean="0">
                          <a:effectLst/>
                        </a:rPr>
                        <a:t>Jacobson et al</a:t>
                      </a:r>
                      <a:endParaRPr lang="en-US"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u="none" strike="noStrike" dirty="0">
                          <a:effectLst/>
                        </a:rPr>
                        <a:t>U.S. Geological Survey Bulletin 1981: Geomorphic studies of the storm and flood of November 3-5, 1985, in the upper Potomac and Cheat River basins in West Virginia and Virginia</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u="none" strike="noStrike">
                          <a:effectLst/>
                        </a:rPr>
                        <a:t>Cheat and Potomac River basins; Wills Mountain Anticline; Eastern WV</a:t>
                      </a:r>
                      <a:endParaRPr lang="en-US" sz="900" b="0" i="0" u="none" strike="noStrike">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u="none" strike="noStrike">
                          <a:effectLst/>
                        </a:rPr>
                        <a:t>Research study (1985)</a:t>
                      </a:r>
                      <a:endParaRPr lang="en-US" sz="900" b="0" i="0" u="none" strike="noStrike">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b="0" i="0" u="none" strike="noStrike" dirty="0" smtClean="0">
                          <a:solidFill>
                            <a:srgbClr val="000000"/>
                          </a:solidFill>
                          <a:effectLst/>
                          <a:latin typeface="Calibri" panose="020F0502020204030204" pitchFamily="34" charset="0"/>
                        </a:rPr>
                        <a:t>3,571</a:t>
                      </a:r>
                      <a:endParaRPr lang="en-US" sz="900" b="0" i="0" u="none" strike="noStrike" dirty="0">
                        <a:solidFill>
                          <a:srgbClr val="000000"/>
                        </a:solidFill>
                        <a:effectLst/>
                        <a:latin typeface="Calibri" panose="020F0502020204030204" pitchFamily="34" charset="0"/>
                      </a:endParaRPr>
                    </a:p>
                  </a:txBody>
                  <a:tcPr marL="6160" marR="6160" marT="6160" marB="0" anchor="ctr"/>
                </a:tc>
                <a:extLst>
                  <a:ext uri="{0D108BD9-81ED-4DB2-BD59-A6C34878D82A}">
                    <a16:rowId xmlns:a16="http://schemas.microsoft.com/office/drawing/2014/main" val="525961772"/>
                  </a:ext>
                </a:extLst>
              </a:tr>
              <a:tr h="243621">
                <a:tc>
                  <a:txBody>
                    <a:bodyPr/>
                    <a:lstStyle/>
                    <a:p>
                      <a:pPr algn="ctr" fontAlgn="ctr"/>
                      <a:r>
                        <a:rPr lang="en-US" sz="900" b="0" i="0" u="none" strike="noStrike" dirty="0" smtClean="0">
                          <a:solidFill>
                            <a:srgbClr val="000000"/>
                          </a:solidFill>
                          <a:effectLst/>
                          <a:latin typeface="Calibri" panose="020F0502020204030204" pitchFamily="34" charset="0"/>
                        </a:rPr>
                        <a:t>5</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b="0" i="0" u="none" strike="noStrike" dirty="0" smtClean="0">
                          <a:solidFill>
                            <a:srgbClr val="000000"/>
                          </a:solidFill>
                          <a:effectLst/>
                          <a:latin typeface="Calibri" panose="020F0502020204030204" pitchFamily="34" charset="0"/>
                        </a:rPr>
                        <a:t>WVU</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b="1" i="0" u="none" strike="noStrike" dirty="0" smtClean="0">
                          <a:solidFill>
                            <a:srgbClr val="000000"/>
                          </a:solidFill>
                          <a:effectLst/>
                          <a:latin typeface="Calibri" panose="020F0502020204030204" pitchFamily="34" charset="0"/>
                        </a:rPr>
                        <a:t>1983-97</a:t>
                      </a:r>
                      <a:endParaRPr lang="en-US"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b="0" i="0" u="none" strike="noStrike" dirty="0" smtClean="0">
                          <a:solidFill>
                            <a:srgbClr val="000000"/>
                          </a:solidFill>
                          <a:effectLst/>
                          <a:latin typeface="Calibri" panose="020F0502020204030204" pitchFamily="34" charset="0"/>
                        </a:rPr>
                        <a:t>WVU</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b="0" i="0" u="none" strike="noStrike" dirty="0" smtClean="0">
                          <a:solidFill>
                            <a:srgbClr val="000000"/>
                          </a:solidFill>
                          <a:effectLst/>
                          <a:latin typeface="Calibri" panose="020F0502020204030204" pitchFamily="34" charset="0"/>
                        </a:rPr>
                        <a:t> Landslide incidences with Images</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b="0" i="0" u="none" strike="noStrike" dirty="0" smtClean="0">
                          <a:solidFill>
                            <a:srgbClr val="000000"/>
                          </a:solidFill>
                          <a:effectLst/>
                          <a:latin typeface="Calibri" panose="020F0502020204030204" pitchFamily="34" charset="0"/>
                        </a:rPr>
                        <a:t>Statewide</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b="0" i="0" u="none" strike="noStrike" dirty="0" smtClean="0">
                          <a:solidFill>
                            <a:srgbClr val="000000"/>
                          </a:solidFill>
                          <a:effectLst/>
                          <a:latin typeface="Calibri" panose="020F0502020204030204" pitchFamily="34" charset="0"/>
                        </a:rPr>
                        <a:t>Instruction &amp; landslide inventory</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b="0" i="0" u="none" strike="noStrike" dirty="0" smtClean="0">
                          <a:solidFill>
                            <a:srgbClr val="000000"/>
                          </a:solidFill>
                          <a:effectLst/>
                          <a:latin typeface="Calibri" panose="020F0502020204030204" pitchFamily="34" charset="0"/>
                        </a:rPr>
                        <a:t>46</a:t>
                      </a:r>
                      <a:endParaRPr lang="en-US" sz="900" b="0" i="0" u="none" strike="noStrike" dirty="0">
                        <a:solidFill>
                          <a:srgbClr val="000000"/>
                        </a:solidFill>
                        <a:effectLst/>
                        <a:latin typeface="Calibri" panose="020F0502020204030204" pitchFamily="34" charset="0"/>
                      </a:endParaRPr>
                    </a:p>
                  </a:txBody>
                  <a:tcPr marL="6160" marR="6160" marT="6160" marB="0" anchor="ctr"/>
                </a:tc>
                <a:extLst>
                  <a:ext uri="{0D108BD9-81ED-4DB2-BD59-A6C34878D82A}">
                    <a16:rowId xmlns:a16="http://schemas.microsoft.com/office/drawing/2014/main" val="67006464"/>
                  </a:ext>
                </a:extLst>
              </a:tr>
              <a:tr h="363133">
                <a:tc>
                  <a:txBody>
                    <a:bodyPr/>
                    <a:lstStyle/>
                    <a:p>
                      <a:pPr algn="ctr" fontAlgn="ctr"/>
                      <a:r>
                        <a:rPr lang="en-US" sz="900" b="0" i="0" u="none" strike="noStrike" dirty="0" smtClean="0">
                          <a:solidFill>
                            <a:srgbClr val="000000"/>
                          </a:solidFill>
                          <a:effectLst/>
                          <a:latin typeface="Calibri" panose="020F0502020204030204" pitchFamily="34" charset="0"/>
                        </a:rPr>
                        <a:t>6</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b="0" i="0" u="none" strike="noStrike" dirty="0" smtClean="0">
                          <a:solidFill>
                            <a:srgbClr val="000000"/>
                          </a:solidFill>
                          <a:effectLst/>
                          <a:latin typeface="Calibri" panose="020F0502020204030204" pitchFamily="34" charset="0"/>
                        </a:rPr>
                        <a:t>WVU</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b="1" i="0" u="none" strike="noStrike" dirty="0" smtClean="0">
                          <a:solidFill>
                            <a:srgbClr val="000000"/>
                          </a:solidFill>
                          <a:effectLst/>
                          <a:latin typeface="Calibri" panose="020F0502020204030204" pitchFamily="34" charset="0"/>
                        </a:rPr>
                        <a:t>1996</a:t>
                      </a:r>
                      <a:endParaRPr lang="en-US"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b="0" i="0" u="none" strike="noStrike" dirty="0" smtClean="0">
                          <a:solidFill>
                            <a:srgbClr val="000000"/>
                          </a:solidFill>
                          <a:effectLst/>
                          <a:latin typeface="Calibri" panose="020F0502020204030204" pitchFamily="34" charset="0"/>
                        </a:rPr>
                        <a:t>Kite and</a:t>
                      </a:r>
                      <a:r>
                        <a:rPr lang="en-US" sz="900" b="0" i="0" u="none" strike="noStrike" baseline="0" dirty="0" smtClean="0">
                          <a:solidFill>
                            <a:srgbClr val="000000"/>
                          </a:solidFill>
                          <a:effectLst/>
                          <a:latin typeface="Calibri" panose="020F0502020204030204" pitchFamily="34" charset="0"/>
                        </a:rPr>
                        <a:t> Grubb</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b="0" i="0" u="none" strike="noStrike" dirty="0" smtClean="0">
                          <a:solidFill>
                            <a:srgbClr val="000000"/>
                          </a:solidFill>
                          <a:effectLst/>
                          <a:latin typeface="Calibri" panose="020F0502020204030204" pitchFamily="34" charset="0"/>
                        </a:rPr>
                        <a:t>Update of 1976 </a:t>
                      </a:r>
                      <a:r>
                        <a:rPr lang="en-US" sz="900" b="0" i="0" u="none" strike="noStrike" smtClean="0">
                          <a:solidFill>
                            <a:srgbClr val="000000"/>
                          </a:solidFill>
                          <a:effectLst/>
                          <a:latin typeface="Calibri" panose="020F0502020204030204" pitchFamily="34" charset="0"/>
                        </a:rPr>
                        <a:t>Landslide Maps, </a:t>
                      </a:r>
                      <a:r>
                        <a:rPr lang="en-US" sz="900" b="0" i="0" u="none" strike="noStrike" dirty="0" smtClean="0">
                          <a:solidFill>
                            <a:srgbClr val="000000"/>
                          </a:solidFill>
                          <a:effectLst/>
                          <a:latin typeface="Calibri" panose="020F0502020204030204" pitchFamily="34" charset="0"/>
                        </a:rPr>
                        <a:t>Morgantown North and South Quadrangles</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b="0" i="0" u="none" strike="noStrike" dirty="0" smtClean="0">
                          <a:solidFill>
                            <a:srgbClr val="000000"/>
                          </a:solidFill>
                          <a:effectLst/>
                          <a:latin typeface="Calibri" panose="020F0502020204030204" pitchFamily="34" charset="0"/>
                        </a:rPr>
                        <a:t>Morgantown,</a:t>
                      </a:r>
                      <a:r>
                        <a:rPr lang="en-US" sz="900" b="0" i="0" u="none" strike="noStrike" baseline="0" dirty="0" smtClean="0">
                          <a:solidFill>
                            <a:srgbClr val="000000"/>
                          </a:solidFill>
                          <a:effectLst/>
                          <a:latin typeface="Calibri" panose="020F0502020204030204" pitchFamily="34" charset="0"/>
                        </a:rPr>
                        <a:t> West Virginia</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b="0" i="0" u="none" strike="noStrike" dirty="0" smtClean="0">
                          <a:solidFill>
                            <a:srgbClr val="000000"/>
                          </a:solidFill>
                          <a:effectLst/>
                          <a:latin typeface="Calibri" panose="020F0502020204030204" pitchFamily="34" charset="0"/>
                        </a:rPr>
                        <a:t>Landslide inventory</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b="0" i="0" u="none" strike="noStrike" dirty="0" smtClean="0">
                          <a:solidFill>
                            <a:srgbClr val="000000"/>
                          </a:solidFill>
                          <a:effectLst/>
                          <a:latin typeface="Calibri" panose="020F0502020204030204" pitchFamily="34" charset="0"/>
                        </a:rPr>
                        <a:t>41</a:t>
                      </a:r>
                      <a:endParaRPr lang="en-US" sz="900" b="0" i="0" u="none" strike="noStrike" dirty="0">
                        <a:solidFill>
                          <a:srgbClr val="000000"/>
                        </a:solidFill>
                        <a:effectLst/>
                        <a:latin typeface="Calibri" panose="020F0502020204030204" pitchFamily="34" charset="0"/>
                      </a:endParaRPr>
                    </a:p>
                  </a:txBody>
                  <a:tcPr marL="6160" marR="6160" marT="6160" marB="0" anchor="ctr"/>
                </a:tc>
                <a:extLst>
                  <a:ext uri="{0D108BD9-81ED-4DB2-BD59-A6C34878D82A}">
                    <a16:rowId xmlns:a16="http://schemas.microsoft.com/office/drawing/2014/main" val="3910931700"/>
                  </a:ext>
                </a:extLst>
              </a:tr>
              <a:tr h="363133">
                <a:tc>
                  <a:txBody>
                    <a:bodyPr/>
                    <a:lstStyle/>
                    <a:p>
                      <a:pPr algn="ctr" fontAlgn="ctr"/>
                      <a:r>
                        <a:rPr lang="en-US" sz="900" b="0" i="0" u="none" strike="noStrike" dirty="0" smtClean="0">
                          <a:solidFill>
                            <a:schemeClr val="dk1"/>
                          </a:solidFill>
                          <a:effectLst/>
                          <a:latin typeface="+mn-lt"/>
                        </a:rPr>
                        <a:t>7</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u="none" strike="noStrike" dirty="0">
                          <a:effectLst/>
                        </a:rPr>
                        <a:t>WVU</a:t>
                      </a:r>
                      <a:endParaRPr lang="en-US"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b="1" u="none" strike="noStrike" dirty="0">
                          <a:effectLst/>
                        </a:rPr>
                        <a:t>2008</a:t>
                      </a:r>
                      <a:endParaRPr lang="en-US"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u="none" strike="noStrike" dirty="0" smtClean="0">
                          <a:effectLst/>
                        </a:rPr>
                        <a:t>Konsoer et al</a:t>
                      </a:r>
                      <a:endParaRPr lang="en-US"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u="none" strike="noStrike" dirty="0">
                          <a:effectLst/>
                        </a:rPr>
                        <a:t>LiDAR, GIS, and multivariate statistical analysis to assess landslide risk, Horseshoe Run watershed, West Virginia</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u="none" strike="noStrike">
                          <a:effectLst/>
                        </a:rPr>
                        <a:t>Horseshoe Run Watershed, Tucker County</a:t>
                      </a:r>
                      <a:endParaRPr lang="en-US" sz="900" b="0" i="0" u="none" strike="noStrike">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u="none" strike="noStrike" dirty="0" smtClean="0">
                          <a:effectLst/>
                        </a:rPr>
                        <a:t>Surficial</a:t>
                      </a:r>
                      <a:r>
                        <a:rPr lang="en-US" sz="900" u="none" strike="noStrike" baseline="0" dirty="0" smtClean="0">
                          <a:effectLst/>
                        </a:rPr>
                        <a:t> Geology Mapping</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b="0" i="0" u="none" strike="noStrike" dirty="0" smtClean="0">
                          <a:solidFill>
                            <a:srgbClr val="000000"/>
                          </a:solidFill>
                          <a:effectLst/>
                          <a:latin typeface="Calibri" panose="020F0502020204030204" pitchFamily="34" charset="0"/>
                        </a:rPr>
                        <a:t>149</a:t>
                      </a:r>
                      <a:endParaRPr lang="en-US" sz="900" b="0" i="0" u="none" strike="noStrike" dirty="0">
                        <a:solidFill>
                          <a:srgbClr val="000000"/>
                        </a:solidFill>
                        <a:effectLst/>
                        <a:latin typeface="Calibri" panose="020F0502020204030204" pitchFamily="34" charset="0"/>
                      </a:endParaRPr>
                    </a:p>
                  </a:txBody>
                  <a:tcPr marL="6160" marR="6160" marT="6160" marB="0" anchor="ctr"/>
                </a:tc>
                <a:extLst>
                  <a:ext uri="{0D108BD9-81ED-4DB2-BD59-A6C34878D82A}">
                    <a16:rowId xmlns:a16="http://schemas.microsoft.com/office/drawing/2014/main" val="469413006"/>
                  </a:ext>
                </a:extLst>
              </a:tr>
              <a:tr h="672091">
                <a:tc>
                  <a:txBody>
                    <a:bodyPr/>
                    <a:lstStyle/>
                    <a:p>
                      <a:pPr algn="ctr" fontAlgn="ctr"/>
                      <a:r>
                        <a:rPr lang="en-US" sz="900" b="0" i="0" u="none" strike="noStrike" dirty="0" smtClean="0">
                          <a:solidFill>
                            <a:srgbClr val="000000"/>
                          </a:solidFill>
                          <a:effectLst/>
                          <a:latin typeface="Calibri" panose="020F0502020204030204" pitchFamily="34" charset="0"/>
                        </a:rPr>
                        <a:t>8</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b="0" i="0" u="none" strike="noStrike" dirty="0" smtClean="0">
                          <a:solidFill>
                            <a:srgbClr val="000000"/>
                          </a:solidFill>
                          <a:effectLst/>
                          <a:latin typeface="Calibri" panose="020F0502020204030204" pitchFamily="34" charset="0"/>
                        </a:rPr>
                        <a:t>NPS/WVGES</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b="1" i="0" u="none" strike="noStrike" dirty="0" smtClean="0">
                          <a:solidFill>
                            <a:srgbClr val="000000"/>
                          </a:solidFill>
                          <a:effectLst/>
                          <a:latin typeface="Calibri" panose="020F0502020204030204" pitchFamily="34" charset="0"/>
                        </a:rPr>
                        <a:t>2014</a:t>
                      </a:r>
                      <a:endParaRPr lang="en-US"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b="0" i="0" u="none" strike="noStrike" dirty="0" smtClean="0">
                          <a:solidFill>
                            <a:srgbClr val="000000"/>
                          </a:solidFill>
                          <a:effectLst/>
                          <a:latin typeface="Calibri" panose="020F0502020204030204" pitchFamily="34" charset="0"/>
                        </a:rPr>
                        <a:t>Yates</a:t>
                      </a:r>
                      <a:r>
                        <a:rPr lang="en-US" sz="900" b="0" i="0" u="none" strike="noStrike" baseline="0" dirty="0" smtClean="0">
                          <a:solidFill>
                            <a:srgbClr val="000000"/>
                          </a:solidFill>
                          <a:effectLst/>
                          <a:latin typeface="Calibri" panose="020F0502020204030204" pitchFamily="34" charset="0"/>
                        </a:rPr>
                        <a:t> and Kite</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b="0" i="0" u="none" strike="noStrike" dirty="0" smtClean="0">
                          <a:solidFill>
                            <a:srgbClr val="000000"/>
                          </a:solidFill>
                          <a:effectLst/>
                          <a:latin typeface="Calibri" panose="020F0502020204030204" pitchFamily="34" charset="0"/>
                        </a:rPr>
                        <a:t>Unpublished Digital Surficial Geologic Map of Bluestone National Scenic River and Vicinity, West Virginia (NPS, GRD, GRI, BLUE, BLUS digital map) adapted from a West Virginia University and West Virginia Geological and Economic Survey Open File Map by Yates and Kite (2014)</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b="0" i="0" u="none" strike="noStrike" dirty="0" smtClean="0">
                          <a:solidFill>
                            <a:srgbClr val="000000"/>
                          </a:solidFill>
                          <a:effectLst/>
                          <a:latin typeface="Calibri" panose="020F0502020204030204" pitchFamily="34" charset="0"/>
                        </a:rPr>
                        <a:t>Bluestone National Scenic River and Vicinity</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u="none" strike="noStrike" dirty="0" smtClean="0">
                          <a:effectLst/>
                        </a:rPr>
                        <a:t>Surficial</a:t>
                      </a:r>
                      <a:r>
                        <a:rPr lang="en-US" sz="900" u="none" strike="noStrike" baseline="0" dirty="0" smtClean="0">
                          <a:effectLst/>
                        </a:rPr>
                        <a:t> Geology Mapping</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b="0" i="0" u="none" strike="noStrike" dirty="0" smtClean="0">
                          <a:solidFill>
                            <a:srgbClr val="000000"/>
                          </a:solidFill>
                          <a:effectLst/>
                          <a:latin typeface="Calibri" panose="020F0502020204030204" pitchFamily="34" charset="0"/>
                        </a:rPr>
                        <a:t>12</a:t>
                      </a:r>
                      <a:endParaRPr lang="en-US" sz="900" b="0" i="0" u="none" strike="noStrike" dirty="0">
                        <a:solidFill>
                          <a:srgbClr val="000000"/>
                        </a:solidFill>
                        <a:effectLst/>
                        <a:latin typeface="Calibri" panose="020F0502020204030204" pitchFamily="34" charset="0"/>
                      </a:endParaRPr>
                    </a:p>
                  </a:txBody>
                  <a:tcPr marL="6160" marR="6160" marT="6160" marB="0" anchor="ctr"/>
                </a:tc>
                <a:extLst>
                  <a:ext uri="{0D108BD9-81ED-4DB2-BD59-A6C34878D82A}">
                    <a16:rowId xmlns:a16="http://schemas.microsoft.com/office/drawing/2014/main" val="1996119288"/>
                  </a:ext>
                </a:extLst>
              </a:tr>
              <a:tr h="672091">
                <a:tc>
                  <a:txBody>
                    <a:bodyPr/>
                    <a:lstStyle/>
                    <a:p>
                      <a:pPr algn="ctr" fontAlgn="ctr"/>
                      <a:r>
                        <a:rPr lang="en-US" sz="900" b="0" i="0" u="none" strike="noStrike" dirty="0" smtClean="0">
                          <a:solidFill>
                            <a:srgbClr val="000000"/>
                          </a:solidFill>
                          <a:effectLst/>
                          <a:latin typeface="Calibri" panose="020F0502020204030204" pitchFamily="34" charset="0"/>
                        </a:rPr>
                        <a:t>9</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b="0" i="0" u="none" strike="noStrike" dirty="0" smtClean="0">
                          <a:solidFill>
                            <a:srgbClr val="000000"/>
                          </a:solidFill>
                          <a:effectLst/>
                          <a:latin typeface="Calibri" panose="020F0502020204030204" pitchFamily="34" charset="0"/>
                        </a:rPr>
                        <a:t>NPS/WVGES</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b="1" i="0" u="none" strike="noStrike" dirty="0" smtClean="0">
                          <a:solidFill>
                            <a:srgbClr val="000000"/>
                          </a:solidFill>
                          <a:effectLst/>
                          <a:latin typeface="Calibri" panose="020F0502020204030204" pitchFamily="34" charset="0"/>
                        </a:rPr>
                        <a:t>2015</a:t>
                      </a:r>
                      <a:endParaRPr lang="en-US"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b="0" i="0" u="none" strike="noStrike" dirty="0" smtClean="0">
                          <a:solidFill>
                            <a:srgbClr val="000000"/>
                          </a:solidFill>
                          <a:effectLst/>
                          <a:latin typeface="Calibri" panose="020F0502020204030204" pitchFamily="34" charset="0"/>
                        </a:rPr>
                        <a:t>Yates and Kite</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b="0" i="0" u="none" strike="noStrike" dirty="0" smtClean="0">
                          <a:solidFill>
                            <a:srgbClr val="000000"/>
                          </a:solidFill>
                          <a:effectLst/>
                          <a:latin typeface="Calibri" panose="020F0502020204030204" pitchFamily="34" charset="0"/>
                        </a:rPr>
                        <a:t>Digital Surficial Geologic Map of New River Gorge National River, West Virginia (NPS, GRD, GRI, NERI, NERS digital map) adapted from a West Virginia University and West Virginia Geological and Economic Survey Open File Report map by Yates and Kite (and Gooding) (2015)</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b="0" i="0" u="none" strike="noStrike" dirty="0" smtClean="0">
                          <a:solidFill>
                            <a:srgbClr val="000000"/>
                          </a:solidFill>
                          <a:effectLst/>
                          <a:latin typeface="Calibri" panose="020F0502020204030204" pitchFamily="34" charset="0"/>
                        </a:rPr>
                        <a:t>New</a:t>
                      </a:r>
                      <a:r>
                        <a:rPr lang="en-US" sz="900" b="0" i="0" u="none" strike="noStrike" baseline="0" dirty="0" smtClean="0">
                          <a:solidFill>
                            <a:srgbClr val="000000"/>
                          </a:solidFill>
                          <a:effectLst/>
                          <a:latin typeface="Calibri" panose="020F0502020204030204" pitchFamily="34" charset="0"/>
                        </a:rPr>
                        <a:t> River Gorge National River</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u="none" strike="noStrike" dirty="0" smtClean="0">
                          <a:effectLst/>
                        </a:rPr>
                        <a:t>Surficial</a:t>
                      </a:r>
                      <a:r>
                        <a:rPr lang="en-US" sz="900" u="none" strike="noStrike" baseline="0" dirty="0" smtClean="0">
                          <a:effectLst/>
                        </a:rPr>
                        <a:t> Geology Mapping</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b="0" i="0" u="none" strike="noStrike" dirty="0" smtClean="0">
                          <a:solidFill>
                            <a:srgbClr val="000000"/>
                          </a:solidFill>
                          <a:effectLst/>
                          <a:latin typeface="Calibri" panose="020F0502020204030204" pitchFamily="34" charset="0"/>
                        </a:rPr>
                        <a:t>212</a:t>
                      </a:r>
                      <a:endParaRPr lang="en-US" sz="900" b="0" i="0" u="none" strike="noStrike" dirty="0">
                        <a:solidFill>
                          <a:srgbClr val="000000"/>
                        </a:solidFill>
                        <a:effectLst/>
                        <a:latin typeface="Calibri" panose="020F0502020204030204" pitchFamily="34" charset="0"/>
                      </a:endParaRPr>
                    </a:p>
                  </a:txBody>
                  <a:tcPr marL="6160" marR="6160" marT="6160" marB="0" anchor="ctr"/>
                </a:tc>
                <a:extLst>
                  <a:ext uri="{0D108BD9-81ED-4DB2-BD59-A6C34878D82A}">
                    <a16:rowId xmlns:a16="http://schemas.microsoft.com/office/drawing/2014/main" val="1853698778"/>
                  </a:ext>
                </a:extLst>
              </a:tr>
              <a:tr h="471273">
                <a:tc>
                  <a:txBody>
                    <a:bodyPr/>
                    <a:lstStyle/>
                    <a:p>
                      <a:pPr algn="ctr" fontAlgn="ctr"/>
                      <a:r>
                        <a:rPr lang="en-US" sz="900" u="none" strike="noStrike" dirty="0" smtClean="0">
                          <a:effectLst/>
                        </a:rPr>
                        <a:t>10</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u="none" strike="noStrike" dirty="0">
                          <a:effectLst/>
                        </a:rPr>
                        <a:t>WVDOT</a:t>
                      </a:r>
                      <a:endParaRPr lang="en-US"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b="1" u="none" strike="noStrike" dirty="0">
                          <a:effectLst/>
                        </a:rPr>
                        <a:t>2016</a:t>
                      </a:r>
                      <a:endParaRPr lang="en-US"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fr-FR" sz="900" u="none" strike="noStrike" dirty="0">
                          <a:effectLst/>
                        </a:rPr>
                        <a:t>Geospatial Transportation Information (GTI) Section</a:t>
                      </a:r>
                      <a:endParaRPr lang="fr-FR"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u="none" strike="noStrike">
                          <a:effectLst/>
                        </a:rPr>
                        <a:t>Road landslide inventory</a:t>
                      </a:r>
                      <a:endParaRPr lang="en-US" sz="900" b="0" i="0" u="none" strike="noStrike">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u="none" strike="noStrike" dirty="0">
                          <a:effectLst/>
                        </a:rPr>
                        <a:t>Statewide</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u="none" strike="noStrike" dirty="0">
                          <a:effectLst/>
                        </a:rPr>
                        <a:t>Landslide inventory</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b="0" i="0" u="none" strike="noStrike" dirty="0" smtClean="0">
                          <a:solidFill>
                            <a:srgbClr val="000000"/>
                          </a:solidFill>
                          <a:effectLst/>
                          <a:latin typeface="Calibri" panose="020F0502020204030204" pitchFamily="34" charset="0"/>
                        </a:rPr>
                        <a:t>1,406</a:t>
                      </a:r>
                      <a:endParaRPr lang="en-US" sz="900" b="0" i="0" u="none" strike="noStrike" dirty="0">
                        <a:solidFill>
                          <a:srgbClr val="000000"/>
                        </a:solidFill>
                        <a:effectLst/>
                        <a:latin typeface="Calibri" panose="020F0502020204030204" pitchFamily="34" charset="0"/>
                      </a:endParaRPr>
                    </a:p>
                  </a:txBody>
                  <a:tcPr marL="6160" marR="6160" marT="6160" marB="0" anchor="ctr"/>
                </a:tc>
                <a:extLst>
                  <a:ext uri="{0D108BD9-81ED-4DB2-BD59-A6C34878D82A}">
                    <a16:rowId xmlns:a16="http://schemas.microsoft.com/office/drawing/2014/main" val="400852545"/>
                  </a:ext>
                </a:extLst>
              </a:tr>
              <a:tr h="243621">
                <a:tc>
                  <a:txBody>
                    <a:bodyPr/>
                    <a:lstStyle/>
                    <a:p>
                      <a:pPr algn="ctr" fontAlgn="ctr"/>
                      <a:r>
                        <a:rPr lang="en-US" sz="900" b="0" i="0" u="none" strike="noStrike" dirty="0" smtClean="0">
                          <a:solidFill>
                            <a:schemeClr val="dk1"/>
                          </a:solidFill>
                          <a:effectLst/>
                          <a:latin typeface="+mn-lt"/>
                        </a:rPr>
                        <a:t>11</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u="none" strike="noStrike" dirty="0">
                          <a:effectLst/>
                        </a:rPr>
                        <a:t>WVDHSEM</a:t>
                      </a:r>
                      <a:endParaRPr lang="en-US"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b="1" u="none" strike="noStrike" dirty="0">
                          <a:effectLst/>
                        </a:rPr>
                        <a:t>2017</a:t>
                      </a:r>
                      <a:endParaRPr lang="en-US"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u="none" strike="noStrike" dirty="0">
                          <a:effectLst/>
                        </a:rPr>
                        <a:t>State Hazard Mitigation Office</a:t>
                      </a:r>
                      <a:endParaRPr lang="en-US"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u="none" strike="noStrike">
                          <a:effectLst/>
                        </a:rPr>
                        <a:t>FEMA Buyout Properties for Landslides</a:t>
                      </a:r>
                      <a:endParaRPr lang="en-US" sz="900" b="0" i="0" u="none" strike="noStrike">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u="none" strike="noStrike">
                          <a:effectLst/>
                        </a:rPr>
                        <a:t>Southern West Virginia</a:t>
                      </a:r>
                      <a:endParaRPr lang="en-US" sz="900" b="0" i="0" u="none" strike="noStrike">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u="none" strike="noStrike" dirty="0">
                          <a:effectLst/>
                        </a:rPr>
                        <a:t>Landslide mitigation</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b="0" i="0" u="none" strike="noStrike" dirty="0" smtClean="0">
                          <a:solidFill>
                            <a:srgbClr val="000000"/>
                          </a:solidFill>
                          <a:effectLst/>
                          <a:latin typeface="Calibri" panose="020F0502020204030204" pitchFamily="34" charset="0"/>
                        </a:rPr>
                        <a:t>7</a:t>
                      </a:r>
                      <a:endParaRPr lang="en-US" sz="900" b="0" i="0" u="none" strike="noStrike" dirty="0">
                        <a:solidFill>
                          <a:srgbClr val="000000"/>
                        </a:solidFill>
                        <a:effectLst/>
                        <a:latin typeface="Calibri" panose="020F0502020204030204" pitchFamily="34" charset="0"/>
                      </a:endParaRPr>
                    </a:p>
                  </a:txBody>
                  <a:tcPr marL="6160" marR="6160" marT="6160" marB="0" anchor="ctr"/>
                </a:tc>
                <a:extLst>
                  <a:ext uri="{0D108BD9-81ED-4DB2-BD59-A6C34878D82A}">
                    <a16:rowId xmlns:a16="http://schemas.microsoft.com/office/drawing/2014/main" val="673825218"/>
                  </a:ext>
                </a:extLst>
              </a:tr>
              <a:tr h="471273">
                <a:tc>
                  <a:txBody>
                    <a:bodyPr/>
                    <a:lstStyle/>
                    <a:p>
                      <a:pPr algn="ctr" fontAlgn="ctr"/>
                      <a:r>
                        <a:rPr lang="en-US" sz="900" u="none" strike="noStrike" dirty="0" smtClean="0">
                          <a:effectLst/>
                        </a:rPr>
                        <a:t>12</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u="none" strike="noStrike" dirty="0">
                          <a:effectLst/>
                        </a:rPr>
                        <a:t>WVU</a:t>
                      </a:r>
                      <a:endParaRPr lang="en-US"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b="1" u="none" strike="noStrike" dirty="0">
                          <a:effectLst/>
                        </a:rPr>
                        <a:t>2019</a:t>
                      </a:r>
                      <a:endParaRPr lang="en-US"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u="none" strike="noStrike" dirty="0">
                          <a:effectLst/>
                        </a:rPr>
                        <a:t>WVGISTC</a:t>
                      </a:r>
                      <a:endParaRPr lang="en-US"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u="none" strike="noStrike">
                          <a:effectLst/>
                        </a:rPr>
                        <a:t>Statewide Landslide Risk Assessment; Funded by FEMA and WV Division of Homeland Security and Emergency Management</a:t>
                      </a:r>
                      <a:endParaRPr lang="en-US" sz="900" b="0" i="0" u="none" strike="noStrike">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u="none" strike="noStrike" dirty="0">
                          <a:effectLst/>
                        </a:rPr>
                        <a:t>Statewide</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u="none" strike="noStrike" dirty="0">
                          <a:effectLst/>
                        </a:rPr>
                        <a:t>Landslide risk assessment</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b="0" i="0" u="none" strike="noStrike" dirty="0" smtClean="0">
                          <a:solidFill>
                            <a:srgbClr val="000000"/>
                          </a:solidFill>
                          <a:effectLst/>
                          <a:latin typeface="Calibri" panose="020F0502020204030204" pitchFamily="34" charset="0"/>
                        </a:rPr>
                        <a:t>17,970</a:t>
                      </a:r>
                      <a:endParaRPr lang="en-US" sz="900" b="0" i="0" u="none" strike="noStrike" dirty="0">
                        <a:solidFill>
                          <a:srgbClr val="000000"/>
                        </a:solidFill>
                        <a:effectLst/>
                        <a:latin typeface="Calibri" panose="020F0502020204030204" pitchFamily="34" charset="0"/>
                      </a:endParaRPr>
                    </a:p>
                  </a:txBody>
                  <a:tcPr marL="6160" marR="6160" marT="6160" marB="0" anchor="ctr"/>
                </a:tc>
                <a:extLst>
                  <a:ext uri="{0D108BD9-81ED-4DB2-BD59-A6C34878D82A}">
                    <a16:rowId xmlns:a16="http://schemas.microsoft.com/office/drawing/2014/main" val="391969767"/>
                  </a:ext>
                </a:extLst>
              </a:tr>
            </a:tbl>
          </a:graphicData>
        </a:graphic>
      </p:graphicFrame>
      <p:sp>
        <p:nvSpPr>
          <p:cNvPr id="3" name="Rectangle 2"/>
          <p:cNvSpPr/>
          <p:nvPr/>
        </p:nvSpPr>
        <p:spPr>
          <a:xfrm>
            <a:off x="6620600" y="6492539"/>
            <a:ext cx="2477408" cy="341469"/>
          </a:xfrm>
          <a:prstGeom prst="rect">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30660" y="1333786"/>
            <a:ext cx="9082679" cy="1000111"/>
          </a:xfrm>
          <a:prstGeom prst="rect">
            <a:avLst/>
          </a:pr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45990" y="3936404"/>
            <a:ext cx="9052018" cy="1397726"/>
          </a:xfrm>
          <a:prstGeom prst="rect">
            <a:avLst/>
          </a:pr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86652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0" y="0"/>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Incident Inventory</a:t>
            </a:r>
          </a:p>
        </p:txBody>
      </p:sp>
      <p:pic>
        <p:nvPicPr>
          <p:cNvPr id="6" name="Content Placeholder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95251" y="3117079"/>
            <a:ext cx="4204061" cy="3059884"/>
          </a:xfrm>
          <a:prstGeom prst="rect">
            <a:avLst/>
          </a:prstGeom>
          <a:ln>
            <a:solidFill>
              <a:schemeClr val="tx1"/>
            </a:solidFill>
          </a:ln>
          <a:effectLst>
            <a:outerShdw blurRad="50800" dist="38100" dir="2700000" algn="tl" rotWithShape="0">
              <a:prstClr val="black">
                <a:alpha val="40000"/>
              </a:prstClr>
            </a:outerShdw>
          </a:effectLst>
        </p:spPr>
      </p:pic>
      <p:sp>
        <p:nvSpPr>
          <p:cNvPr id="4" name="Content Placeholder 3"/>
          <p:cNvSpPr>
            <a:spLocks noGrp="1"/>
          </p:cNvSpPr>
          <p:nvPr>
            <p:ph idx="1"/>
          </p:nvPr>
        </p:nvSpPr>
        <p:spPr>
          <a:xfrm>
            <a:off x="628650" y="1236617"/>
            <a:ext cx="7886700" cy="4940346"/>
          </a:xfrm>
        </p:spPr>
        <p:txBody>
          <a:bodyPr/>
          <a:lstStyle/>
          <a:p>
            <a:r>
              <a:rPr lang="en-US" dirty="0"/>
              <a:t>Landslide Incidence Points with </a:t>
            </a:r>
            <a:r>
              <a:rPr lang="en-US" dirty="0" smtClean="0"/>
              <a:t>Images</a:t>
            </a:r>
          </a:p>
          <a:p>
            <a:pPr lvl="1"/>
            <a:r>
              <a:rPr lang="en-US" dirty="0" smtClean="0"/>
              <a:t>From Dr. Kite</a:t>
            </a:r>
          </a:p>
          <a:p>
            <a:pPr lvl="2"/>
            <a:r>
              <a:rPr lang="en-US" dirty="0"/>
              <a:t>Slides were scanned and tagged with geographical information, dates taken, and descriptions</a:t>
            </a:r>
          </a:p>
          <a:p>
            <a:pPr lvl="2"/>
            <a:r>
              <a:rPr lang="en-US" dirty="0" smtClean="0"/>
              <a:t>Added to the landslide incidence database</a:t>
            </a:r>
          </a:p>
          <a:p>
            <a:pPr marL="914400" lvl="2" indent="0">
              <a:buNone/>
            </a:pPr>
            <a:endParaRPr lang="en-US" dirty="0"/>
          </a:p>
        </p:txBody>
      </p:sp>
      <p:pic>
        <p:nvPicPr>
          <p:cNvPr id="7" name="Content Placeholder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71859" y="4313830"/>
            <a:ext cx="3401007" cy="2274409"/>
          </a:xfrm>
          <a:prstGeom prst="rect">
            <a:avLst/>
          </a:prstGeom>
          <a:ln>
            <a:solidFill>
              <a:schemeClr val="tx1"/>
            </a:solidFill>
          </a:ln>
          <a:effectLst>
            <a:outerShdw blurRad="50800" dist="38100" dir="2700000" algn="tl" rotWithShape="0">
              <a:prstClr val="black">
                <a:alpha val="40000"/>
              </a:prstClr>
            </a:outerShdw>
          </a:effectLst>
        </p:spPr>
      </p:pic>
      <p:sp>
        <p:nvSpPr>
          <p:cNvPr id="2" name="Rectangle 1"/>
          <p:cNvSpPr/>
          <p:nvPr/>
        </p:nvSpPr>
        <p:spPr>
          <a:xfrm>
            <a:off x="3232902" y="4194973"/>
            <a:ext cx="598044" cy="277353"/>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36821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a:stretch>
            <a:fillRect/>
          </a:stretch>
        </p:blipFill>
        <p:spPr>
          <a:xfrm>
            <a:off x="1782869" y="1536333"/>
            <a:ext cx="6523500" cy="5042290"/>
          </a:xfrm>
          <a:prstGeom prst="rect">
            <a:avLst/>
          </a:prstGeom>
        </p:spPr>
      </p:pic>
      <p:sp>
        <p:nvSpPr>
          <p:cNvPr id="7" name="TextBox 6"/>
          <p:cNvSpPr txBox="1"/>
          <p:nvPr/>
        </p:nvSpPr>
        <p:spPr>
          <a:xfrm>
            <a:off x="3473125" y="3538233"/>
            <a:ext cx="1929629" cy="346249"/>
          </a:xfrm>
          <a:prstGeom prst="rect">
            <a:avLst/>
          </a:prstGeom>
          <a:noFill/>
        </p:spPr>
        <p:txBody>
          <a:bodyPr wrap="square" rtlCol="0">
            <a:spAutoFit/>
          </a:bodyPr>
          <a:lstStyle/>
          <a:p>
            <a:r>
              <a:rPr lang="en-US" sz="1650" b="1" dirty="0">
                <a:solidFill>
                  <a:srgbClr val="960000"/>
                </a:solidFill>
                <a:effectLst>
                  <a:outerShdw blurRad="38100" dist="38100" dir="2700000" algn="tl">
                    <a:srgbClr val="000000">
                      <a:alpha val="43137"/>
                    </a:srgbClr>
                  </a:outerShdw>
                </a:effectLst>
              </a:rPr>
              <a:t>Kanawha Section</a:t>
            </a:r>
          </a:p>
        </p:txBody>
      </p:sp>
      <p:sp>
        <p:nvSpPr>
          <p:cNvPr id="8" name="TextBox 7"/>
          <p:cNvSpPr txBox="1"/>
          <p:nvPr/>
        </p:nvSpPr>
        <p:spPr>
          <a:xfrm>
            <a:off x="2356099" y="5087639"/>
            <a:ext cx="1629580" cy="346249"/>
          </a:xfrm>
          <a:prstGeom prst="rect">
            <a:avLst/>
          </a:prstGeom>
          <a:noFill/>
        </p:spPr>
        <p:txBody>
          <a:bodyPr wrap="square" rtlCol="0">
            <a:spAutoFit/>
          </a:bodyPr>
          <a:lstStyle/>
          <a:p>
            <a:pPr algn="ctr"/>
            <a:r>
              <a:rPr lang="en-US" sz="1650" b="1" dirty="0">
                <a:solidFill>
                  <a:srgbClr val="960000"/>
                </a:solidFill>
                <a:effectLst>
                  <a:outerShdw blurRad="38100" dist="38100" dir="2700000" algn="tl">
                    <a:srgbClr val="000000">
                      <a:alpha val="43137"/>
                    </a:srgbClr>
                  </a:outerShdw>
                </a:effectLst>
              </a:rPr>
              <a:t>Logan Plateau</a:t>
            </a:r>
          </a:p>
        </p:txBody>
      </p:sp>
      <p:sp>
        <p:nvSpPr>
          <p:cNvPr id="9" name="TextBox 8"/>
          <p:cNvSpPr txBox="1"/>
          <p:nvPr/>
        </p:nvSpPr>
        <p:spPr>
          <a:xfrm rot="18635258">
            <a:off x="4217993" y="3987229"/>
            <a:ext cx="2339896" cy="346249"/>
          </a:xfrm>
          <a:prstGeom prst="rect">
            <a:avLst/>
          </a:prstGeom>
          <a:noFill/>
        </p:spPr>
        <p:txBody>
          <a:bodyPr wrap="square" rtlCol="0">
            <a:spAutoFit/>
          </a:bodyPr>
          <a:lstStyle/>
          <a:p>
            <a:r>
              <a:rPr lang="en-US" sz="1650" b="1" dirty="0">
                <a:solidFill>
                  <a:srgbClr val="960000"/>
                </a:solidFill>
                <a:effectLst>
                  <a:outerShdw blurRad="38100" dist="38100" dir="2700000" algn="tl">
                    <a:srgbClr val="000000">
                      <a:alpha val="43137"/>
                    </a:srgbClr>
                  </a:outerShdw>
                </a:effectLst>
              </a:rPr>
              <a:t>Allegheny Mountains </a:t>
            </a:r>
          </a:p>
        </p:txBody>
      </p:sp>
      <p:sp>
        <p:nvSpPr>
          <p:cNvPr id="10" name="Freeform 9"/>
          <p:cNvSpPr/>
          <p:nvPr/>
        </p:nvSpPr>
        <p:spPr>
          <a:xfrm>
            <a:off x="6880212" y="2921184"/>
            <a:ext cx="491705" cy="951062"/>
          </a:xfrm>
          <a:custGeom>
            <a:avLst/>
            <a:gdLst>
              <a:gd name="connsiteX0" fmla="*/ 655607 w 655607"/>
              <a:gd name="connsiteY0" fmla="*/ 0 h 1268083"/>
              <a:gd name="connsiteX1" fmla="*/ 491706 w 655607"/>
              <a:gd name="connsiteY1" fmla="*/ 414068 h 1268083"/>
              <a:gd name="connsiteX2" fmla="*/ 258792 w 655607"/>
              <a:gd name="connsiteY2" fmla="*/ 828136 h 1268083"/>
              <a:gd name="connsiteX3" fmla="*/ 77638 w 655607"/>
              <a:gd name="connsiteY3" fmla="*/ 1104182 h 1268083"/>
              <a:gd name="connsiteX4" fmla="*/ 0 w 655607"/>
              <a:gd name="connsiteY4" fmla="*/ 1268083 h 12680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607" h="1268083">
                <a:moveTo>
                  <a:pt x="655607" y="0"/>
                </a:moveTo>
                <a:lnTo>
                  <a:pt x="491706" y="414068"/>
                </a:lnTo>
                <a:lnTo>
                  <a:pt x="258792" y="828136"/>
                </a:lnTo>
                <a:lnTo>
                  <a:pt x="77638" y="1104182"/>
                </a:lnTo>
                <a:lnTo>
                  <a:pt x="0" y="1268083"/>
                </a:lnTo>
              </a:path>
            </a:pathLst>
          </a:custGeom>
          <a:noFill/>
          <a:ln w="381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TextBox 10"/>
          <p:cNvSpPr txBox="1"/>
          <p:nvPr/>
        </p:nvSpPr>
        <p:spPr>
          <a:xfrm rot="18322497">
            <a:off x="5298531" y="3699122"/>
            <a:ext cx="1707978" cy="346249"/>
          </a:xfrm>
          <a:prstGeom prst="rect">
            <a:avLst/>
          </a:prstGeom>
          <a:noFill/>
        </p:spPr>
        <p:txBody>
          <a:bodyPr wrap="square" rtlCol="0">
            <a:spAutoFit/>
          </a:bodyPr>
          <a:lstStyle/>
          <a:p>
            <a:pPr algn="ctr"/>
            <a:r>
              <a:rPr lang="en-US" sz="1650" b="1" dirty="0">
                <a:solidFill>
                  <a:srgbClr val="960000"/>
                </a:solidFill>
                <a:effectLst>
                  <a:outerShdw blurRad="38100" dist="38100" dir="2700000" algn="tl">
                    <a:srgbClr val="000000">
                      <a:alpha val="43137"/>
                    </a:srgbClr>
                  </a:outerShdw>
                </a:effectLst>
              </a:rPr>
              <a:t>Ridge &amp; Valley </a:t>
            </a:r>
          </a:p>
        </p:txBody>
      </p:sp>
      <p:sp>
        <p:nvSpPr>
          <p:cNvPr id="12" name="TextBox 11"/>
          <p:cNvSpPr txBox="1"/>
          <p:nvPr/>
        </p:nvSpPr>
        <p:spPr>
          <a:xfrm rot="17796018">
            <a:off x="6435114" y="3310896"/>
            <a:ext cx="1707978" cy="346249"/>
          </a:xfrm>
          <a:prstGeom prst="rect">
            <a:avLst/>
          </a:prstGeom>
          <a:noFill/>
        </p:spPr>
        <p:txBody>
          <a:bodyPr wrap="square" rtlCol="0">
            <a:spAutoFit/>
          </a:bodyPr>
          <a:lstStyle/>
          <a:p>
            <a:pPr algn="ctr"/>
            <a:r>
              <a:rPr lang="en-US" sz="1650" b="1" dirty="0">
                <a:effectLst>
                  <a:outerShdw blurRad="38100" dist="38100" dir="2700000" algn="tl">
                    <a:srgbClr val="000000">
                      <a:alpha val="43137"/>
                    </a:srgbClr>
                  </a:outerShdw>
                </a:effectLst>
              </a:rPr>
              <a:t>Great Valley </a:t>
            </a:r>
          </a:p>
        </p:txBody>
      </p:sp>
      <p:sp>
        <p:nvSpPr>
          <p:cNvPr id="13" name="TextBox 12"/>
          <p:cNvSpPr txBox="1"/>
          <p:nvPr/>
        </p:nvSpPr>
        <p:spPr>
          <a:xfrm rot="17532827">
            <a:off x="7182568" y="3538232"/>
            <a:ext cx="1120890" cy="346249"/>
          </a:xfrm>
          <a:prstGeom prst="rect">
            <a:avLst/>
          </a:prstGeom>
          <a:noFill/>
        </p:spPr>
        <p:txBody>
          <a:bodyPr wrap="square" rtlCol="0">
            <a:spAutoFit/>
          </a:bodyPr>
          <a:lstStyle/>
          <a:p>
            <a:pPr algn="ctr"/>
            <a:r>
              <a:rPr lang="en-US" sz="1650" b="1" dirty="0">
                <a:solidFill>
                  <a:srgbClr val="960000"/>
                </a:solidFill>
                <a:effectLst>
                  <a:outerShdw blurRad="38100" dist="38100" dir="2700000" algn="tl">
                    <a:srgbClr val="000000">
                      <a:alpha val="43137"/>
                    </a:srgbClr>
                  </a:outerShdw>
                </a:effectLst>
              </a:rPr>
              <a:t>Blue Ridge</a:t>
            </a:r>
          </a:p>
        </p:txBody>
      </p:sp>
      <p:cxnSp>
        <p:nvCxnSpPr>
          <p:cNvPr id="15" name="Straight Arrow Connector 14"/>
          <p:cNvCxnSpPr/>
          <p:nvPr/>
        </p:nvCxnSpPr>
        <p:spPr>
          <a:xfrm flipH="1" flipV="1">
            <a:off x="7540803" y="3532137"/>
            <a:ext cx="157857" cy="66139"/>
          </a:xfrm>
          <a:prstGeom prst="straightConnector1">
            <a:avLst/>
          </a:prstGeom>
          <a:ln w="3810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H="1" flipV="1">
            <a:off x="7470379" y="3716117"/>
            <a:ext cx="157857" cy="66139"/>
          </a:xfrm>
          <a:prstGeom prst="straightConnector1">
            <a:avLst/>
          </a:prstGeom>
          <a:ln w="3810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6"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smtClean="0">
                <a:solidFill>
                  <a:schemeClr val="bg1"/>
                </a:solidFill>
                <a:latin typeface="Arial" panose="020B0604020202020204" pitchFamily="34" charset="0"/>
                <a:cs typeface="Arial" panose="020B0604020202020204" pitchFamily="34" charset="0"/>
              </a:rPr>
              <a:t>Mapping Landslides from new DEM</a:t>
            </a:r>
            <a:endParaRPr lang="en-US" dirty="0">
              <a:solidFill>
                <a:schemeClr val="bg1"/>
              </a:solidFill>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3"/>
          <a:stretch>
            <a:fillRect/>
          </a:stretch>
        </p:blipFill>
        <p:spPr>
          <a:xfrm>
            <a:off x="6312617" y="4461308"/>
            <a:ext cx="2116473" cy="2109442"/>
          </a:xfrm>
          <a:prstGeom prst="rect">
            <a:avLst/>
          </a:prstGeom>
        </p:spPr>
      </p:pic>
      <p:cxnSp>
        <p:nvCxnSpPr>
          <p:cNvPr id="14" name="Straight Connector 13"/>
          <p:cNvCxnSpPr/>
          <p:nvPr/>
        </p:nvCxnSpPr>
        <p:spPr>
          <a:xfrm>
            <a:off x="6495638" y="3973859"/>
            <a:ext cx="630426" cy="1252101"/>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9" name="Isosceles Triangle 18"/>
          <p:cNvSpPr/>
          <p:nvPr/>
        </p:nvSpPr>
        <p:spPr>
          <a:xfrm>
            <a:off x="6431374" y="3884482"/>
            <a:ext cx="105501" cy="89377"/>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a:off x="-1" y="918817"/>
            <a:ext cx="9068373" cy="584775"/>
          </a:xfrm>
          <a:prstGeom prst="rect">
            <a:avLst/>
          </a:prstGeom>
        </p:spPr>
        <p:txBody>
          <a:bodyPr wrap="square">
            <a:spAutoFit/>
          </a:bodyPr>
          <a:lstStyle/>
          <a:p>
            <a:r>
              <a:rPr lang="en-US" sz="1600" i="1" dirty="0" smtClean="0">
                <a:solidFill>
                  <a:schemeClr val="accent1">
                    <a:lumMod val="50000"/>
                  </a:schemeClr>
                </a:solidFill>
              </a:rPr>
              <a:t>FEMA is purchasing statewide Quality Level 2 lidar for the entire State that will improve the mapping of existing landslides.  Lidar-derived products include 1-meter DEM and 1-foot Contours</a:t>
            </a:r>
            <a:endParaRPr lang="en-US" sz="1600" i="1" dirty="0">
              <a:solidFill>
                <a:schemeClr val="accent1">
                  <a:lumMod val="50000"/>
                </a:schemeClr>
              </a:solidFill>
            </a:endParaRPr>
          </a:p>
        </p:txBody>
      </p:sp>
    </p:spTree>
    <p:extLst>
      <p:ext uri="{BB962C8B-B14F-4D97-AF65-F5344CB8AC3E}">
        <p14:creationId xmlns:p14="http://schemas.microsoft.com/office/powerpoint/2010/main" val="4236497067"/>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6&quot;/&gt;&lt;/TableIndex&gt;&lt;/ShapeTextInfo&gt;"/>
  <p:tag name="HTML_SHAPEINFO" val="&lt;ThreeDShapeInfo&gt;&lt;uuid val=&quot;{81796EF3-DF84-4E4A-8F9E-37F4D7575726}&quot;/&gt;&lt;isInvalidForFieldText val=&quot;0&quot;/&gt;&lt;Image&gt;&lt;filename val=&quot;C:\Users\amaxwel6\AppData\Local\Temp\CP183401724800984Session\CPTrustFolder183401724800984\PPTImport183401724836078\data\asimages\{81796EF3-DF84-4E4A-8F9E-37F4D7575726}_5.png&quot;/&gt;&lt;left val=&quot;47&quot;/&gt;&lt;top val=&quot;28&quot;/&gt;&lt;width val=&quot;1145&quot;/&gt;&lt;height val=&quot;129&quot;/&gt;&lt;hasText val=&quot;1&quot;/&gt;&lt;/Image&gt;&lt;/ThreeDShapeInfo&gt;"/>
</p:tagLst>
</file>

<file path=ppt/tags/tag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6&quot;/&gt;&lt;/TableIndex&gt;&lt;/ShapeTextInfo&gt;"/>
  <p:tag name="HTML_SHAPEINFO" val="&lt;ThreeDShapeInfo&gt;&lt;uuid val=&quot;{81796EF3-DF84-4E4A-8F9E-37F4D7575726}&quot;/&gt;&lt;isInvalidForFieldText val=&quot;0&quot;/&gt;&lt;Image&gt;&lt;filename val=&quot;C:\Users\amaxwel6\AppData\Local\Temp\CP183401724800984Session\CPTrustFolder183401724800984\PPTImport183401724836078\data\asimages\{81796EF3-DF84-4E4A-8F9E-37F4D7575726}_5.png&quot;/&gt;&lt;left val=&quot;47&quot;/&gt;&lt;top val=&quot;28&quot;/&gt;&lt;width val=&quot;1145&quot;/&gt;&lt;height val=&quot;129&quot;/&gt;&lt;hasText val=&quot;1&quot;/&gt;&lt;/Image&gt;&lt;/ThreeDShapeInfo&gt;"/>
</p:tagLst>
</file>

<file path=ppt/tags/tag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7975</TotalTime>
  <Words>2111</Words>
  <Application>Microsoft Office PowerPoint</Application>
  <PresentationFormat>On-screen Show (4:3)</PresentationFormat>
  <Paragraphs>468</Paragraphs>
  <Slides>43</Slides>
  <Notes>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43</vt:i4>
      </vt:variant>
    </vt:vector>
  </HeadingPairs>
  <TitlesOfParts>
    <vt:vector size="50" baseType="lpstr">
      <vt:lpstr>Arial</vt:lpstr>
      <vt:lpstr>Calibri</vt:lpstr>
      <vt:lpstr>Calibri Light</vt:lpstr>
      <vt:lpstr>Tahoma</vt:lpstr>
      <vt:lpstr>Times New Roman</vt:lpstr>
      <vt:lpstr>Univers (WN)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Old DEM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Machine Learning = Learning from Examples</vt:lpstr>
      <vt:lpstr>Training the Model</vt:lpstr>
      <vt:lpstr>Modeling Methods: Predictor Variables</vt:lpstr>
      <vt:lpstr>Modeling Methods: Predictor Variables</vt:lpstr>
      <vt:lpstr>Modeling Method</vt:lpstr>
      <vt:lpstr>Predict to Entire Extent</vt:lpstr>
      <vt:lpstr>Results</vt:lpstr>
      <vt:lpstr>Important Variables</vt:lpstr>
      <vt:lpstr>Moving Forward</vt:lpstr>
      <vt:lpstr>Susceptibility and Hazard Assessment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Kurt Donaldson</dc:creator>
  <cp:lastModifiedBy>Maneesh Sharma</cp:lastModifiedBy>
  <cp:revision>114</cp:revision>
  <cp:lastPrinted>2019-11-04T20:36:23Z</cp:lastPrinted>
  <dcterms:created xsi:type="dcterms:W3CDTF">2019-02-08T17:05:32Z</dcterms:created>
  <dcterms:modified xsi:type="dcterms:W3CDTF">2019-12-12T11:54:53Z</dcterms:modified>
</cp:coreProperties>
</file>