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3"/>
  </p:sldMasterIdLst>
  <p:sldIdLst>
    <p:sldId id="256" r:id="rId4"/>
  </p:sldIdLst>
  <p:sldSz cx="39868475" cy="2240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99"/>
    <a:srgbClr val="004386"/>
    <a:srgbClr val="FFCC99"/>
    <a:srgbClr val="1C1C1C"/>
    <a:srgbClr val="000000"/>
    <a:srgbClr val="FFD521"/>
    <a:srgbClr val="FFCC00"/>
    <a:srgbClr val="FFFFFF"/>
    <a:srgbClr val="FFE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43" autoAdjust="0"/>
    <p:restoredTop sz="94660"/>
  </p:normalViewPr>
  <p:slideViewPr>
    <p:cSldViewPr snapToGrid="0">
      <p:cViewPr varScale="1">
        <p:scale>
          <a:sx n="27" d="100"/>
          <a:sy n="27" d="100"/>
        </p:scale>
        <p:origin x="26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560" y="3666386"/>
            <a:ext cx="29901356" cy="7799493"/>
          </a:xfrm>
        </p:spPr>
        <p:txBody>
          <a:bodyPr anchor="b"/>
          <a:lstStyle>
            <a:lvl1pPr algn="ctr">
              <a:defRPr sz="1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560" y="11766657"/>
            <a:ext cx="29901356" cy="5408823"/>
          </a:xfrm>
        </p:spPr>
        <p:txBody>
          <a:bodyPr/>
          <a:lstStyle>
            <a:lvl1pPr marL="0" indent="0" algn="ctr">
              <a:buNone/>
              <a:defRPr sz="7840"/>
            </a:lvl1pPr>
            <a:lvl2pPr marL="1493535" indent="0" algn="ctr">
              <a:buNone/>
              <a:defRPr sz="6533"/>
            </a:lvl2pPr>
            <a:lvl3pPr marL="2987070" indent="0" algn="ctr">
              <a:buNone/>
              <a:defRPr sz="5880"/>
            </a:lvl3pPr>
            <a:lvl4pPr marL="4480606" indent="0" algn="ctr">
              <a:buNone/>
              <a:defRPr sz="5227"/>
            </a:lvl4pPr>
            <a:lvl5pPr marL="5974141" indent="0" algn="ctr">
              <a:buNone/>
              <a:defRPr sz="5227"/>
            </a:lvl5pPr>
            <a:lvl6pPr marL="7467676" indent="0" algn="ctr">
              <a:buNone/>
              <a:defRPr sz="5227"/>
            </a:lvl6pPr>
            <a:lvl7pPr marL="8961211" indent="0" algn="ctr">
              <a:buNone/>
              <a:defRPr sz="5227"/>
            </a:lvl7pPr>
            <a:lvl8pPr marL="10454747" indent="0" algn="ctr">
              <a:buNone/>
              <a:defRPr sz="5227"/>
            </a:lvl8pPr>
            <a:lvl9pPr marL="11948282" indent="0" algn="ctr">
              <a:buNone/>
              <a:defRPr sz="52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30877" y="1192742"/>
            <a:ext cx="8596640" cy="18985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0958" y="1192742"/>
            <a:ext cx="25291564" cy="18985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49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6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93" y="5585146"/>
            <a:ext cx="34386560" cy="9318941"/>
          </a:xfrm>
        </p:spPr>
        <p:txBody>
          <a:bodyPr anchor="b"/>
          <a:lstStyle>
            <a:lvl1pPr>
              <a:defRPr sz="1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3" y="14992247"/>
            <a:ext cx="34386560" cy="4900611"/>
          </a:xfrm>
        </p:spPr>
        <p:txBody>
          <a:bodyPr/>
          <a:lstStyle>
            <a:lvl1pPr marL="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1pPr>
            <a:lvl2pPr marL="1493535" indent="0">
              <a:buNone/>
              <a:defRPr sz="6533">
                <a:solidFill>
                  <a:schemeClr val="tx1">
                    <a:tint val="75000"/>
                  </a:schemeClr>
                </a:solidFill>
              </a:defRPr>
            </a:lvl2pPr>
            <a:lvl3pPr marL="298707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4480606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4pPr>
            <a:lvl5pPr marL="5974141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5pPr>
            <a:lvl6pPr marL="7467676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6pPr>
            <a:lvl7pPr marL="8961211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7pPr>
            <a:lvl8pPr marL="10454747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8pPr>
            <a:lvl9pPr marL="11948282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6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0958" y="5963708"/>
            <a:ext cx="16944102" cy="14214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3415" y="5963708"/>
            <a:ext cx="16944102" cy="14214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150" y="1192744"/>
            <a:ext cx="34386560" cy="4330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152" y="5491799"/>
            <a:ext cx="16866232" cy="2691446"/>
          </a:xfrm>
        </p:spPr>
        <p:txBody>
          <a:bodyPr anchor="b"/>
          <a:lstStyle>
            <a:lvl1pPr marL="0" indent="0">
              <a:buNone/>
              <a:defRPr sz="7840" b="1"/>
            </a:lvl1pPr>
            <a:lvl2pPr marL="1493535" indent="0">
              <a:buNone/>
              <a:defRPr sz="6533" b="1"/>
            </a:lvl2pPr>
            <a:lvl3pPr marL="2987070" indent="0">
              <a:buNone/>
              <a:defRPr sz="5880" b="1"/>
            </a:lvl3pPr>
            <a:lvl4pPr marL="4480606" indent="0">
              <a:buNone/>
              <a:defRPr sz="5227" b="1"/>
            </a:lvl4pPr>
            <a:lvl5pPr marL="5974141" indent="0">
              <a:buNone/>
              <a:defRPr sz="5227" b="1"/>
            </a:lvl5pPr>
            <a:lvl6pPr marL="7467676" indent="0">
              <a:buNone/>
              <a:defRPr sz="5227" b="1"/>
            </a:lvl6pPr>
            <a:lvl7pPr marL="8961211" indent="0">
              <a:buNone/>
              <a:defRPr sz="5227" b="1"/>
            </a:lvl7pPr>
            <a:lvl8pPr marL="10454747" indent="0">
              <a:buNone/>
              <a:defRPr sz="5227" b="1"/>
            </a:lvl8pPr>
            <a:lvl9pPr marL="11948282" indent="0">
              <a:buNone/>
              <a:defRPr sz="5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152" y="8183245"/>
            <a:ext cx="16866232" cy="12036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83415" y="5491799"/>
            <a:ext cx="16949295" cy="2691446"/>
          </a:xfrm>
        </p:spPr>
        <p:txBody>
          <a:bodyPr anchor="b"/>
          <a:lstStyle>
            <a:lvl1pPr marL="0" indent="0">
              <a:buNone/>
              <a:defRPr sz="7840" b="1"/>
            </a:lvl1pPr>
            <a:lvl2pPr marL="1493535" indent="0">
              <a:buNone/>
              <a:defRPr sz="6533" b="1"/>
            </a:lvl2pPr>
            <a:lvl3pPr marL="2987070" indent="0">
              <a:buNone/>
              <a:defRPr sz="5880" b="1"/>
            </a:lvl3pPr>
            <a:lvl4pPr marL="4480606" indent="0">
              <a:buNone/>
              <a:defRPr sz="5227" b="1"/>
            </a:lvl4pPr>
            <a:lvl5pPr marL="5974141" indent="0">
              <a:buNone/>
              <a:defRPr sz="5227" b="1"/>
            </a:lvl5pPr>
            <a:lvl6pPr marL="7467676" indent="0">
              <a:buNone/>
              <a:defRPr sz="5227" b="1"/>
            </a:lvl6pPr>
            <a:lvl7pPr marL="8961211" indent="0">
              <a:buNone/>
              <a:defRPr sz="5227" b="1"/>
            </a:lvl7pPr>
            <a:lvl8pPr marL="10454747" indent="0">
              <a:buNone/>
              <a:defRPr sz="5227" b="1"/>
            </a:lvl8pPr>
            <a:lvl9pPr marL="11948282" indent="0">
              <a:buNone/>
              <a:defRPr sz="5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83415" y="8183245"/>
            <a:ext cx="16949295" cy="12036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6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152" y="1493520"/>
            <a:ext cx="12858620" cy="5227320"/>
          </a:xfrm>
        </p:spPr>
        <p:txBody>
          <a:bodyPr anchor="b"/>
          <a:lstStyle>
            <a:lvl1pPr>
              <a:defRPr sz="104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9295" y="3225590"/>
            <a:ext cx="20183415" cy="15920508"/>
          </a:xfrm>
        </p:spPr>
        <p:txBody>
          <a:bodyPr/>
          <a:lstStyle>
            <a:lvl1pPr>
              <a:defRPr sz="10453"/>
            </a:lvl1pPr>
            <a:lvl2pPr>
              <a:defRPr sz="9147"/>
            </a:lvl2pPr>
            <a:lvl3pPr>
              <a:defRPr sz="7840"/>
            </a:lvl3pPr>
            <a:lvl4pPr>
              <a:defRPr sz="6533"/>
            </a:lvl4pPr>
            <a:lvl5pPr>
              <a:defRPr sz="6533"/>
            </a:lvl5pPr>
            <a:lvl6pPr>
              <a:defRPr sz="6533"/>
            </a:lvl6pPr>
            <a:lvl7pPr>
              <a:defRPr sz="6533"/>
            </a:lvl7pPr>
            <a:lvl8pPr>
              <a:defRPr sz="6533"/>
            </a:lvl8pPr>
            <a:lvl9pPr>
              <a:defRPr sz="6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6152" y="6720840"/>
            <a:ext cx="12858620" cy="12451187"/>
          </a:xfrm>
        </p:spPr>
        <p:txBody>
          <a:bodyPr/>
          <a:lstStyle>
            <a:lvl1pPr marL="0" indent="0">
              <a:buNone/>
              <a:defRPr sz="5227"/>
            </a:lvl1pPr>
            <a:lvl2pPr marL="1493535" indent="0">
              <a:buNone/>
              <a:defRPr sz="4573"/>
            </a:lvl2pPr>
            <a:lvl3pPr marL="2987070" indent="0">
              <a:buNone/>
              <a:defRPr sz="3920"/>
            </a:lvl3pPr>
            <a:lvl4pPr marL="4480606" indent="0">
              <a:buNone/>
              <a:defRPr sz="3267"/>
            </a:lvl4pPr>
            <a:lvl5pPr marL="5974141" indent="0">
              <a:buNone/>
              <a:defRPr sz="3267"/>
            </a:lvl5pPr>
            <a:lvl6pPr marL="7467676" indent="0">
              <a:buNone/>
              <a:defRPr sz="3267"/>
            </a:lvl6pPr>
            <a:lvl7pPr marL="8961211" indent="0">
              <a:buNone/>
              <a:defRPr sz="3267"/>
            </a:lvl7pPr>
            <a:lvl8pPr marL="10454747" indent="0">
              <a:buNone/>
              <a:defRPr sz="3267"/>
            </a:lvl8pPr>
            <a:lvl9pPr marL="11948282" indent="0">
              <a:buNone/>
              <a:defRPr sz="3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152" y="1493520"/>
            <a:ext cx="12858620" cy="5227320"/>
          </a:xfrm>
        </p:spPr>
        <p:txBody>
          <a:bodyPr anchor="b"/>
          <a:lstStyle>
            <a:lvl1pPr>
              <a:defRPr sz="104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49295" y="3225590"/>
            <a:ext cx="20183415" cy="15920508"/>
          </a:xfrm>
        </p:spPr>
        <p:txBody>
          <a:bodyPr anchor="t"/>
          <a:lstStyle>
            <a:lvl1pPr marL="0" indent="0">
              <a:buNone/>
              <a:defRPr sz="10453"/>
            </a:lvl1pPr>
            <a:lvl2pPr marL="1493535" indent="0">
              <a:buNone/>
              <a:defRPr sz="9147"/>
            </a:lvl2pPr>
            <a:lvl3pPr marL="2987070" indent="0">
              <a:buNone/>
              <a:defRPr sz="7840"/>
            </a:lvl3pPr>
            <a:lvl4pPr marL="4480606" indent="0">
              <a:buNone/>
              <a:defRPr sz="6533"/>
            </a:lvl4pPr>
            <a:lvl5pPr marL="5974141" indent="0">
              <a:buNone/>
              <a:defRPr sz="6533"/>
            </a:lvl5pPr>
            <a:lvl6pPr marL="7467676" indent="0">
              <a:buNone/>
              <a:defRPr sz="6533"/>
            </a:lvl6pPr>
            <a:lvl7pPr marL="8961211" indent="0">
              <a:buNone/>
              <a:defRPr sz="6533"/>
            </a:lvl7pPr>
            <a:lvl8pPr marL="10454747" indent="0">
              <a:buNone/>
              <a:defRPr sz="6533"/>
            </a:lvl8pPr>
            <a:lvl9pPr marL="11948282" indent="0">
              <a:buNone/>
              <a:defRPr sz="65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6152" y="6720840"/>
            <a:ext cx="12858620" cy="12451187"/>
          </a:xfrm>
        </p:spPr>
        <p:txBody>
          <a:bodyPr/>
          <a:lstStyle>
            <a:lvl1pPr marL="0" indent="0">
              <a:buNone/>
              <a:defRPr sz="5227"/>
            </a:lvl1pPr>
            <a:lvl2pPr marL="1493535" indent="0">
              <a:buNone/>
              <a:defRPr sz="4573"/>
            </a:lvl2pPr>
            <a:lvl3pPr marL="2987070" indent="0">
              <a:buNone/>
              <a:defRPr sz="3920"/>
            </a:lvl3pPr>
            <a:lvl4pPr marL="4480606" indent="0">
              <a:buNone/>
              <a:defRPr sz="3267"/>
            </a:lvl4pPr>
            <a:lvl5pPr marL="5974141" indent="0">
              <a:buNone/>
              <a:defRPr sz="3267"/>
            </a:lvl5pPr>
            <a:lvl6pPr marL="7467676" indent="0">
              <a:buNone/>
              <a:defRPr sz="3267"/>
            </a:lvl6pPr>
            <a:lvl7pPr marL="8961211" indent="0">
              <a:buNone/>
              <a:defRPr sz="3267"/>
            </a:lvl7pPr>
            <a:lvl8pPr marL="10454747" indent="0">
              <a:buNone/>
              <a:defRPr sz="3267"/>
            </a:lvl8pPr>
            <a:lvl9pPr marL="11948282" indent="0">
              <a:buNone/>
              <a:defRPr sz="3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0958" y="1192744"/>
            <a:ext cx="34386560" cy="433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0958" y="5963708"/>
            <a:ext cx="34386560" cy="1421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0958" y="20764078"/>
            <a:ext cx="8970407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06433" y="20764078"/>
            <a:ext cx="13455610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157110" y="20764078"/>
            <a:ext cx="8970407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2987070" rtl="0" eaLnBrk="1" latinLnBrk="0" hangingPunct="1">
        <a:lnSpc>
          <a:spcPct val="90000"/>
        </a:lnSpc>
        <a:spcBef>
          <a:spcPct val="0"/>
        </a:spcBef>
        <a:buNone/>
        <a:defRPr sz="14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6768" indent="-746768" algn="l" defTabSz="2987070" rtl="0" eaLnBrk="1" latinLnBrk="0" hangingPunct="1">
        <a:lnSpc>
          <a:spcPct val="90000"/>
        </a:lnSpc>
        <a:spcBef>
          <a:spcPts val="3267"/>
        </a:spcBef>
        <a:buFont typeface="Arial" panose="020B0604020202020204" pitchFamily="34" charset="0"/>
        <a:buChar char="•"/>
        <a:defRPr sz="9147" kern="1200">
          <a:solidFill>
            <a:schemeClr val="tx1"/>
          </a:solidFill>
          <a:latin typeface="+mn-lt"/>
          <a:ea typeface="+mn-ea"/>
          <a:cs typeface="+mn-cs"/>
        </a:defRPr>
      </a:lvl1pPr>
      <a:lvl2pPr marL="2240303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2pPr>
      <a:lvl3pPr marL="3733838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6533" kern="1200">
          <a:solidFill>
            <a:schemeClr val="tx1"/>
          </a:solidFill>
          <a:latin typeface="+mn-lt"/>
          <a:ea typeface="+mn-ea"/>
          <a:cs typeface="+mn-cs"/>
        </a:defRPr>
      </a:lvl3pPr>
      <a:lvl4pPr marL="5227373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4pPr>
      <a:lvl5pPr marL="6720909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5pPr>
      <a:lvl6pPr marL="8214444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6pPr>
      <a:lvl7pPr marL="9707979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514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8pPr>
      <a:lvl9pPr marL="12695050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93535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2pPr>
      <a:lvl3pPr marL="2987070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3pPr>
      <a:lvl4pPr marL="4480606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4pPr>
      <a:lvl5pPr marL="5974141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5pPr>
      <a:lvl6pPr marL="7467676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6pPr>
      <a:lvl7pPr marL="8961211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7pPr>
      <a:lvl8pPr marL="10454747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8pPr>
      <a:lvl9pPr marL="11948282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hyperlink" Target="https://wvu.maps.arcgis.com/apps/webappviewer/index.html?id=cb01c47cfa884309b4f38dcd7542f805/" TargetMode="External"/><Relationship Id="rId4" Type="http://schemas.openxmlformats.org/officeDocument/2006/relationships/hyperlink" Target="https://jamesthompson.plantandsoil.wvu.edu/files/d/edafb843-93e2-4cc7-9287-b0e95519585f/mlraregionsmap.pdf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89B282-BD31-48AF-94CC-C3E0942C7A7F}"/>
              </a:ext>
            </a:extLst>
          </p:cNvPr>
          <p:cNvSpPr/>
          <p:nvPr/>
        </p:nvSpPr>
        <p:spPr>
          <a:xfrm>
            <a:off x="0" y="-75011"/>
            <a:ext cx="39868475" cy="4837520"/>
          </a:xfrm>
          <a:prstGeom prst="rect">
            <a:avLst/>
          </a:prstGeom>
          <a:solidFill>
            <a:srgbClr val="004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91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8500CE-8D35-43BD-BFCC-339160F1ABAE}"/>
              </a:ext>
            </a:extLst>
          </p:cNvPr>
          <p:cNvSpPr txBox="1"/>
          <p:nvPr/>
        </p:nvSpPr>
        <p:spPr>
          <a:xfrm>
            <a:off x="0" y="216621"/>
            <a:ext cx="3641230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20535">
              <a:defRPr/>
            </a:pPr>
            <a:r>
              <a:rPr lang="en-US" sz="4800" b="1" dirty="0" smtClean="0">
                <a:solidFill>
                  <a:srgbClr val="FFD521"/>
                </a:solidFill>
              </a:rPr>
              <a:t>Landslide Risk Assessment in the Mountain State: Random Forest Modelling in Major Land Resource Areas Helps Surmount Gaps </a:t>
            </a:r>
          </a:p>
          <a:p>
            <a:pPr algn="ctr" defTabSz="5120535">
              <a:defRPr/>
            </a:pPr>
            <a:r>
              <a:rPr lang="en-US" sz="4800" b="1" dirty="0" smtClean="0">
                <a:solidFill>
                  <a:srgbClr val="FFD521"/>
                </a:solidFill>
              </a:rPr>
              <a:t>in the West Virginia Landslide Inventory and Better Align LiDAR-Based Mapping with Local Geologic Knowledge</a:t>
            </a:r>
          </a:p>
          <a:p>
            <a:pPr algn="ctr" defTabSz="5120535">
              <a:defRPr/>
            </a:pPr>
            <a:r>
              <a:rPr lang="en-US" sz="4000" b="1" dirty="0">
                <a:solidFill>
                  <a:srgbClr val="FFFFFF"/>
                </a:solidFill>
              </a:rPr>
              <a:t>KITE, J. </a:t>
            </a:r>
            <a:r>
              <a:rPr lang="en-US" sz="4000" b="1" dirty="0" smtClean="0">
                <a:solidFill>
                  <a:srgbClr val="FFFFFF"/>
                </a:solidFill>
              </a:rPr>
              <a:t>Steven, </a:t>
            </a:r>
            <a:r>
              <a:rPr lang="en-US" sz="4000" b="1" dirty="0">
                <a:solidFill>
                  <a:srgbClr val="FFFFFF"/>
                </a:solidFill>
              </a:rPr>
              <a:t>MAXWELL, Aaron </a:t>
            </a:r>
            <a:r>
              <a:rPr lang="en-US" sz="4000" b="1" dirty="0" smtClean="0">
                <a:solidFill>
                  <a:srgbClr val="FFFFFF"/>
                </a:solidFill>
              </a:rPr>
              <a:t>Edward, </a:t>
            </a:r>
            <a:r>
              <a:rPr lang="en-US" sz="4000" b="1" dirty="0">
                <a:solidFill>
                  <a:srgbClr val="FFFFFF"/>
                </a:solidFill>
              </a:rPr>
              <a:t>SHARMA, </a:t>
            </a:r>
            <a:r>
              <a:rPr lang="en-US" sz="4000" b="1" dirty="0" smtClean="0">
                <a:solidFill>
                  <a:srgbClr val="FFFFFF"/>
                </a:solidFill>
              </a:rPr>
              <a:t>Maneesh, </a:t>
            </a:r>
            <a:r>
              <a:rPr lang="en-US" sz="4000" b="1" dirty="0">
                <a:solidFill>
                  <a:srgbClr val="FFFFFF"/>
                </a:solidFill>
              </a:rPr>
              <a:t>DONALDSON, </a:t>
            </a:r>
            <a:r>
              <a:rPr lang="en-US" sz="4000" b="1" dirty="0" smtClean="0">
                <a:solidFill>
                  <a:srgbClr val="FFFFFF"/>
                </a:solidFill>
              </a:rPr>
              <a:t>Kurt, </a:t>
            </a:r>
          </a:p>
          <a:p>
            <a:pPr algn="ctr" defTabSz="5120535"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MAYNARD</a:t>
            </a:r>
            <a:r>
              <a:rPr lang="en-US" sz="4000" b="1" dirty="0">
                <a:solidFill>
                  <a:srgbClr val="FFFFFF"/>
                </a:solidFill>
              </a:rPr>
              <a:t>, Shannon </a:t>
            </a:r>
            <a:r>
              <a:rPr lang="en-US" sz="4000" b="1" dirty="0" smtClean="0">
                <a:solidFill>
                  <a:srgbClr val="FFFFFF"/>
                </a:solidFill>
              </a:rPr>
              <a:t>Marie, BELL</a:t>
            </a:r>
            <a:r>
              <a:rPr lang="en-US" sz="4000" b="1" dirty="0">
                <a:solidFill>
                  <a:srgbClr val="FFFFFF"/>
                </a:solidFill>
              </a:rPr>
              <a:t>, </a:t>
            </a:r>
            <a:r>
              <a:rPr lang="en-US" sz="4000" b="1" dirty="0" smtClean="0">
                <a:solidFill>
                  <a:srgbClr val="FFFFFF"/>
                </a:solidFill>
              </a:rPr>
              <a:t>Matthew, </a:t>
            </a:r>
            <a:r>
              <a:rPr lang="en-US" sz="4000" b="1" dirty="0">
                <a:solidFill>
                  <a:srgbClr val="FFFFFF"/>
                </a:solidFill>
              </a:rPr>
              <a:t>HANWELL, </a:t>
            </a:r>
            <a:r>
              <a:rPr lang="en-US" sz="4000" b="1" dirty="0" smtClean="0">
                <a:solidFill>
                  <a:srgbClr val="FFFFFF"/>
                </a:solidFill>
              </a:rPr>
              <a:t>Elizabeth, &amp; YESENCHAK</a:t>
            </a:r>
            <a:r>
              <a:rPr lang="en-US" sz="4000" b="1" dirty="0">
                <a:solidFill>
                  <a:srgbClr val="FFFFFF"/>
                </a:solidFill>
              </a:rPr>
              <a:t>, </a:t>
            </a:r>
            <a:r>
              <a:rPr lang="en-US" sz="4000" b="1" dirty="0" smtClean="0">
                <a:solidFill>
                  <a:srgbClr val="FFFFFF"/>
                </a:solidFill>
              </a:rPr>
              <a:t>Rachel </a:t>
            </a:r>
          </a:p>
          <a:p>
            <a:pPr algn="ctr" defTabSz="5120535">
              <a:defRPr/>
            </a:pPr>
            <a:r>
              <a:rPr lang="en-US" sz="4000" b="1" dirty="0">
                <a:solidFill>
                  <a:srgbClr val="FFD521"/>
                </a:solidFill>
              </a:rPr>
              <a:t>WV GIS Technical Center, Department of Geology &amp; Geography, West Virginia </a:t>
            </a:r>
            <a:r>
              <a:rPr lang="en-US" sz="4000" b="1" dirty="0" smtClean="0">
                <a:solidFill>
                  <a:srgbClr val="FFD521"/>
                </a:solidFill>
              </a:rPr>
              <a:t>University</a:t>
            </a:r>
          </a:p>
          <a:p>
            <a:pPr algn="ctr" defTabSz="5120535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Session </a:t>
            </a:r>
            <a:r>
              <a:rPr lang="en-US" sz="3600" b="1" dirty="0">
                <a:solidFill>
                  <a:schemeClr val="bg1"/>
                </a:solidFill>
              </a:rPr>
              <a:t>194: </a:t>
            </a:r>
            <a:r>
              <a:rPr lang="en-US" sz="3600" b="1" dirty="0" smtClean="0">
                <a:solidFill>
                  <a:schemeClr val="bg1"/>
                </a:solidFill>
              </a:rPr>
              <a:t>Landslide </a:t>
            </a:r>
            <a:r>
              <a:rPr lang="en-US" sz="3600" b="1" dirty="0">
                <a:solidFill>
                  <a:schemeClr val="bg1"/>
                </a:solidFill>
              </a:rPr>
              <a:t>Hazard Assessments </a:t>
            </a:r>
            <a:r>
              <a:rPr lang="en-US" sz="3600" b="1" dirty="0" smtClean="0">
                <a:solidFill>
                  <a:schemeClr val="bg1"/>
                </a:solidFill>
              </a:rPr>
              <a:t>&amp; Risk </a:t>
            </a:r>
            <a:r>
              <a:rPr lang="en-US" sz="3600" b="1" dirty="0">
                <a:solidFill>
                  <a:schemeClr val="bg1"/>
                </a:solidFill>
              </a:rPr>
              <a:t>Reduction: Data Collection </a:t>
            </a:r>
            <a:r>
              <a:rPr lang="en-US" sz="3600" b="1" dirty="0" smtClean="0">
                <a:solidFill>
                  <a:schemeClr val="bg1"/>
                </a:solidFill>
              </a:rPr>
              <a:t>&amp; Modelling Challenges</a:t>
            </a:r>
          </a:p>
          <a:p>
            <a:pPr algn="ctr" defTabSz="5120535"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Geological Society of America Annual Meeting Virtual Poster Presentation, Thursday, 29 October 2020: 10:00 AM - 12:00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PM</a:t>
            </a:r>
            <a:endParaRPr lang="en-C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6389B3A-4095-43DF-B888-35E8A9041452}"/>
              </a:ext>
            </a:extLst>
          </p:cNvPr>
          <p:cNvSpPr/>
          <p:nvPr/>
        </p:nvSpPr>
        <p:spPr>
          <a:xfrm>
            <a:off x="42986744" y="23868596"/>
            <a:ext cx="2452973" cy="1691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FB419B6-557A-448E-9A03-096D7B2EBAC8}"/>
              </a:ext>
            </a:extLst>
          </p:cNvPr>
          <p:cNvSpPr/>
          <p:nvPr/>
        </p:nvSpPr>
        <p:spPr>
          <a:xfrm>
            <a:off x="36412301" y="-8022"/>
            <a:ext cx="3456174" cy="4837520"/>
          </a:xfrm>
          <a:prstGeom prst="rect">
            <a:avLst/>
          </a:prstGeom>
          <a:solidFill>
            <a:srgbClr val="0063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Leave Empty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This space will be automatically filled with a QR code and number for easy sharing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B8146F-FE10-4740-9772-9F02C28ABCD4}"/>
              </a:ext>
            </a:extLst>
          </p:cNvPr>
          <p:cNvSpPr/>
          <p:nvPr/>
        </p:nvSpPr>
        <p:spPr>
          <a:xfrm>
            <a:off x="31355119" y="20685156"/>
            <a:ext cx="8513356" cy="1691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Will be covered by controls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if you define slides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4" y="1852267"/>
            <a:ext cx="6139975" cy="1597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6927"/>
          <a:stretch/>
        </p:blipFill>
        <p:spPr>
          <a:xfrm>
            <a:off x="30057771" y="1771730"/>
            <a:ext cx="6057863" cy="1885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317" y="5081755"/>
            <a:ext cx="11333363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West </a:t>
            </a:r>
            <a:r>
              <a:rPr lang="en-US" sz="3600" b="1" dirty="0">
                <a:solidFill>
                  <a:srgbClr val="000000"/>
                </a:solidFill>
              </a:rPr>
              <a:t>Virginia Landslide Risk Assessment </a:t>
            </a:r>
            <a:r>
              <a:rPr lang="en-US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2018-2021</a:t>
            </a:r>
            <a:endParaRPr lang="en-US" sz="36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Funded </a:t>
            </a:r>
            <a:r>
              <a:rPr 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by FEMA Hazard Mitigation Grant Program &amp;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WV </a:t>
            </a:r>
            <a:r>
              <a:rPr 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Division of Homeland Security 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&amp; Emergency Preparedness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rgbClr val="000000"/>
                </a:solidFill>
              </a:rPr>
              <a:t>Step </a:t>
            </a:r>
            <a:r>
              <a:rPr lang="en-US" sz="3200" b="1" u="sng" dirty="0" smtClean="0">
                <a:solidFill>
                  <a:srgbClr val="000000"/>
                </a:solidFill>
              </a:rPr>
              <a:t>1:</a:t>
            </a:r>
            <a:r>
              <a:rPr lang="en-US" sz="3200" b="1" dirty="0" smtClean="0">
                <a:solidFill>
                  <a:srgbClr val="000000"/>
                </a:solidFill>
              </a:rPr>
              <a:t> Statewide </a:t>
            </a:r>
            <a:r>
              <a:rPr lang="en-US" sz="3200" b="1" dirty="0">
                <a:solidFill>
                  <a:srgbClr val="000000"/>
                </a:solidFill>
              </a:rPr>
              <a:t>digital landslide </a:t>
            </a:r>
            <a:r>
              <a:rPr lang="en-US" sz="3200" b="1" dirty="0" smtClean="0">
                <a:solidFill>
                  <a:srgbClr val="000000"/>
                </a:solidFill>
              </a:rPr>
              <a:t>inventory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	&gt; 93,000 </a:t>
            </a:r>
            <a:r>
              <a:rPr lang="en-US" sz="3200" b="1" dirty="0">
                <a:solidFill>
                  <a:srgbClr val="000000"/>
                </a:solidFill>
              </a:rPr>
              <a:t>previously </a:t>
            </a:r>
            <a:r>
              <a:rPr lang="en-US" sz="3200" b="1" dirty="0" smtClean="0">
                <a:solidFill>
                  <a:srgbClr val="000000"/>
                </a:solidFill>
              </a:rPr>
              <a:t>mapped landslides (WVGES, USGS, etc.)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	&gt; </a:t>
            </a:r>
            <a:r>
              <a:rPr lang="en-US" sz="3200" b="1" dirty="0">
                <a:solidFill>
                  <a:srgbClr val="000000"/>
                </a:solidFill>
              </a:rPr>
              <a:t>65,000 </a:t>
            </a:r>
            <a:r>
              <a:rPr lang="en-US" sz="3200" b="1" dirty="0" smtClean="0">
                <a:solidFill>
                  <a:srgbClr val="000000"/>
                </a:solidFill>
              </a:rPr>
              <a:t>more landslides mapped on LiDAR-based DEMs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Step 2: 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Susceptibility models built from </a:t>
            </a:r>
            <a:r>
              <a:rPr lang="en-US" sz="3200" b="1" dirty="0" smtClean="0"/>
              <a:t>LiDAR-based mapping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/>
              <a:t>	Separate model for each major 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NRCS </a:t>
            </a:r>
            <a:r>
              <a:rPr lang="en-US" sz="3200" b="1" dirty="0"/>
              <a:t>Major Land </a:t>
            </a:r>
            <a:r>
              <a:rPr lang="en-US" sz="3200" b="1" dirty="0" smtClean="0"/>
              <a:t>Resource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/>
              <a:t>		Area 	(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MLRA) (≈ physiographic units) </a:t>
            </a:r>
            <a:r>
              <a:rPr 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West Virginia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	 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* </a:t>
            </a:r>
            <a:r>
              <a:rPr lang="en-US" sz="3200" b="1" i="1" dirty="0" smtClean="0"/>
              <a:t>MLRA </a:t>
            </a:r>
            <a:r>
              <a:rPr lang="en-US" sz="3200" b="1" i="1" dirty="0"/>
              <a:t>147 Northern Appalachian Ridges &amp; </a:t>
            </a:r>
            <a:r>
              <a:rPr lang="en-US" sz="3200" b="1" i="1" dirty="0" smtClean="0"/>
              <a:t>Valleys Focus</a:t>
            </a:r>
            <a:endParaRPr lang="en-US" sz="3200" b="1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3200" b="1" dirty="0" smtClean="0"/>
              <a:t>Random Forest Machine </a:t>
            </a:r>
            <a:r>
              <a:rPr lang="en-US" sz="3200" b="1" dirty="0"/>
              <a:t>L</a:t>
            </a:r>
            <a:r>
              <a:rPr lang="en-US" sz="3200" b="1" dirty="0" smtClean="0"/>
              <a:t>earning: best predictive power</a:t>
            </a:r>
            <a:endParaRPr lang="en-US" sz="3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US" sz="3200" b="1" dirty="0" smtClean="0"/>
              <a:t>(Maxwell </a:t>
            </a:r>
            <a:r>
              <a:rPr lang="en-US" sz="3200" b="1" i="1" dirty="0"/>
              <a:t>et al.</a:t>
            </a:r>
            <a:r>
              <a:rPr lang="en-US" sz="3200" b="1" dirty="0"/>
              <a:t> </a:t>
            </a:r>
            <a:r>
              <a:rPr lang="en-US" sz="3200" b="1" dirty="0" smtClean="0"/>
              <a:t>2020, Remote Sensing  v. 12 no. 486) </a:t>
            </a: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Strongest Correlations: Topographic Attributes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Geology has </a:t>
            </a:r>
            <a:r>
              <a:rPr lang="en-US" sz="3200" b="1" smtClean="0">
                <a:solidFill>
                  <a:srgbClr val="000000"/>
                </a:solidFill>
                <a:cs typeface="Arial" panose="020B0604020202020204" pitchFamily="34" charset="0"/>
              </a:rPr>
              <a:t>weaker correlations 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than Topography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Step 3: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Landslide Risk Model  - 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progress, not in this poster 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929" y="13838957"/>
            <a:ext cx="8229855" cy="103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Northern </a:t>
            </a:r>
            <a:r>
              <a:rPr lang="en-US" sz="3200" b="1" u="sng" dirty="0"/>
              <a:t>Appalachian Ridges </a:t>
            </a:r>
            <a:r>
              <a:rPr lang="en-US" sz="3200" b="1" u="sng" dirty="0" smtClean="0"/>
              <a:t>&amp; Valleys</a:t>
            </a:r>
            <a:r>
              <a:rPr lang="en-US" sz="3200" b="1" dirty="0" smtClean="0"/>
              <a:t> </a:t>
            </a:r>
            <a:r>
              <a:rPr lang="en-US" sz="2800" b="1" dirty="0" smtClean="0"/>
              <a:t>+  bits of Blue </a:t>
            </a:r>
            <a:r>
              <a:rPr lang="en-US" sz="2800" b="1" dirty="0"/>
              <a:t>Ridge </a:t>
            </a:r>
            <a:r>
              <a:rPr lang="en-US" sz="2800" b="1" dirty="0" smtClean="0"/>
              <a:t>&amp; Southern </a:t>
            </a:r>
            <a:r>
              <a:rPr lang="en-US" sz="2800" b="1" dirty="0"/>
              <a:t>Appalachian Ridges </a:t>
            </a:r>
            <a:r>
              <a:rPr lang="en-US" sz="2800" b="1" dirty="0" smtClean="0"/>
              <a:t>&amp; Valleys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96185" y="20767596"/>
            <a:ext cx="7289759" cy="124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MLRA Map by Jim Thompson, WVU </a:t>
            </a:r>
          </a:p>
          <a:p>
            <a:pPr algn="ctr"/>
            <a:r>
              <a:rPr lang="en-US" sz="2000" b="1" dirty="0" smtClean="0">
                <a:hlinkClick r:id="rId4"/>
              </a:rPr>
              <a:t>https</a:t>
            </a:r>
            <a:r>
              <a:rPr lang="en-US" sz="2000" b="1" dirty="0">
                <a:hlinkClick r:id="rId4"/>
              </a:rPr>
              <a:t>://</a:t>
            </a:r>
            <a:r>
              <a:rPr lang="en-US" sz="2000" b="1" dirty="0" smtClean="0">
                <a:hlinkClick r:id="rId4"/>
              </a:rPr>
              <a:t>jamesthompson.plantandsoil.wvu.edu/files/d/edafb843-93e2-4cc7-9287-b0e95519585f/mlraregionsmap.pdf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09163" y="14876308"/>
            <a:ext cx="7463801" cy="5804581"/>
            <a:chOff x="17563952" y="15071948"/>
            <a:chExt cx="7321284" cy="56132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63952" y="15071948"/>
              <a:ext cx="7321284" cy="561320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1992979" y="18869274"/>
              <a:ext cx="2773179" cy="1815882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MLRA 147 Northern Appalachian Ridges &amp; Valleys</a:t>
              </a:r>
              <a:endParaRPr lang="en-US" sz="2800" b="1" dirty="0"/>
            </a:p>
          </p:txBody>
        </p:sp>
        <p:sp>
          <p:nvSpPr>
            <p:cNvPr id="25" name="Right Arrow 24"/>
            <p:cNvSpPr/>
            <p:nvPr/>
          </p:nvSpPr>
          <p:spPr>
            <a:xfrm rot="14110091">
              <a:off x="22165906" y="18371846"/>
              <a:ext cx="978408" cy="29253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320743" y="14425156"/>
            <a:ext cx="7779001" cy="6230161"/>
            <a:chOff x="31082862" y="5123075"/>
            <a:chExt cx="8022369" cy="6807668"/>
          </a:xfrm>
        </p:grpSpPr>
        <p:grpSp>
          <p:nvGrpSpPr>
            <p:cNvPr id="42" name="Group 41"/>
            <p:cNvGrpSpPr/>
            <p:nvPr/>
          </p:nvGrpSpPr>
          <p:grpSpPr>
            <a:xfrm>
              <a:off x="31082862" y="5123075"/>
              <a:ext cx="8022369" cy="6807668"/>
              <a:chOff x="31082862" y="5123075"/>
              <a:chExt cx="8022369" cy="680766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/>
              <a:srcRect l="25216" r="1581" b="5395"/>
              <a:stretch/>
            </p:blipFill>
            <p:spPr>
              <a:xfrm>
                <a:off x="31093345" y="5155680"/>
                <a:ext cx="8011886" cy="677506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82862" y="5741282"/>
                <a:ext cx="3374403" cy="1964205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 flipH="1">
                <a:off x="31082862" y="5123075"/>
                <a:ext cx="599728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Landslide Susceptibility Model </a:t>
                </a:r>
                <a:endParaRPr lang="en-US" sz="3200" b="1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4946212" y="6296259"/>
              <a:ext cx="12218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WV</a:t>
              </a:r>
              <a:endParaRPr lang="en-US" sz="5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442196" y="9045332"/>
              <a:ext cx="976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VA</a:t>
              </a:r>
              <a:endParaRPr lang="en-US" sz="5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575155" y="5155680"/>
              <a:ext cx="12266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MD</a:t>
              </a:r>
              <a:endParaRPr lang="en-US" sz="54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330908" y="6220528"/>
            <a:ext cx="7355914" cy="6713420"/>
            <a:chOff x="22563857" y="5046822"/>
            <a:chExt cx="7987120" cy="6926402"/>
          </a:xfrm>
        </p:grpSpPr>
        <p:grpSp>
          <p:nvGrpSpPr>
            <p:cNvPr id="46" name="Group 45"/>
            <p:cNvGrpSpPr/>
            <p:nvPr/>
          </p:nvGrpSpPr>
          <p:grpSpPr>
            <a:xfrm>
              <a:off x="22563857" y="5085448"/>
              <a:ext cx="7987120" cy="6887776"/>
              <a:chOff x="22176448" y="5042967"/>
              <a:chExt cx="7987120" cy="688777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82139" y="5045998"/>
                <a:ext cx="7981429" cy="6884745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 flipH="1">
                <a:off x="22176448" y="5042967"/>
                <a:ext cx="5258310" cy="6033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LiDAR DEM Landslide Map</a:t>
                </a:r>
                <a:endParaRPr lang="en-US" sz="3200" b="1" dirty="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76448" y="5652716"/>
                <a:ext cx="1989838" cy="795935"/>
              </a:xfrm>
              <a:prstGeom prst="rect">
                <a:avLst/>
              </a:prstGeom>
            </p:spPr>
          </p:pic>
          <p:sp>
            <p:nvSpPr>
              <p:cNvPr id="41" name="Multiply 40"/>
              <p:cNvSpPr/>
              <p:nvPr/>
            </p:nvSpPr>
            <p:spPr>
              <a:xfrm>
                <a:off x="23085867" y="10926375"/>
                <a:ext cx="676414" cy="637764"/>
              </a:xfrm>
              <a:prstGeom prst="mathMultiply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204277" y="5970152"/>
                <a:ext cx="1221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WV</a:t>
                </a:r>
                <a:endParaRPr lang="en-US" sz="5400" b="1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678880" y="8581015"/>
              <a:ext cx="976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VA</a:t>
              </a:r>
              <a:endParaRPr lang="en-US" sz="5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757720" y="5046822"/>
              <a:ext cx="12266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MD</a:t>
              </a:r>
              <a:endParaRPr lang="en-US" sz="5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639580" y="5081755"/>
            <a:ext cx="17093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West Virginia Landslide </a:t>
            </a:r>
            <a:r>
              <a:rPr lang="en-US" sz="4000" b="1" dirty="0" smtClean="0"/>
              <a:t>Tool Inventory Images (October 2020)</a:t>
            </a:r>
          </a:p>
          <a:p>
            <a:pPr algn="ctr"/>
            <a:r>
              <a:rPr lang="en-US" sz="2800" b="1" dirty="0">
                <a:hlinkClick r:id="rId10"/>
              </a:rPr>
              <a:t>https://wvu.maps.arcgis.com/apps/webappviewer/index.html?id=cb01c47cfa884309b4f38dcd7542f805</a:t>
            </a:r>
            <a:r>
              <a:rPr lang="en-US" sz="2800" b="1" dirty="0" smtClean="0">
                <a:hlinkClick r:id="rId10"/>
              </a:rPr>
              <a:t>/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0343622" y="17389815"/>
            <a:ext cx="239294" cy="18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2639580" y="6438237"/>
            <a:ext cx="8156217" cy="7311549"/>
            <a:chOff x="12639580" y="6438237"/>
            <a:chExt cx="8156217" cy="73115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/>
            <a:srcRect l="3263" t="778" r="2473" b="267"/>
            <a:stretch/>
          </p:blipFill>
          <p:spPr>
            <a:xfrm>
              <a:off x="12639580" y="6438237"/>
              <a:ext cx="8156217" cy="7311549"/>
            </a:xfrm>
            <a:prstGeom prst="rect">
              <a:avLst/>
            </a:prstGeom>
            <a:ln w="38100">
              <a:solidFill>
                <a:srgbClr val="004386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2"/>
            <a:srcRect t="701" r="18141"/>
            <a:stretch/>
          </p:blipFill>
          <p:spPr>
            <a:xfrm>
              <a:off x="18803235" y="10369552"/>
              <a:ext cx="1914185" cy="33802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6499484" y="6484662"/>
              <a:ext cx="429631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Previously Mapped Landslides</a:t>
              </a:r>
              <a:endParaRPr lang="en-US" sz="2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177505" y="6343018"/>
            <a:ext cx="8242971" cy="7407390"/>
            <a:chOff x="21359894" y="6479205"/>
            <a:chExt cx="8151401" cy="7271203"/>
          </a:xfrm>
        </p:grpSpPr>
        <p:grpSp>
          <p:nvGrpSpPr>
            <p:cNvPr id="20" name="Group 19"/>
            <p:cNvGrpSpPr/>
            <p:nvPr/>
          </p:nvGrpSpPr>
          <p:grpSpPr>
            <a:xfrm>
              <a:off x="21359894" y="6479205"/>
              <a:ext cx="8151401" cy="7271203"/>
              <a:chOff x="9488436" y="6900474"/>
              <a:chExt cx="8151401" cy="727120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3"/>
              <a:srcRect l="2222" t="1122" r="3129" b="530"/>
              <a:stretch/>
            </p:blipFill>
            <p:spPr>
              <a:xfrm>
                <a:off x="9488436" y="6900474"/>
                <a:ext cx="8151401" cy="7271203"/>
              </a:xfrm>
              <a:prstGeom prst="rect">
                <a:avLst/>
              </a:prstGeom>
              <a:ln w="38100">
                <a:solidFill>
                  <a:srgbClr val="004386"/>
                </a:solidFill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470485" y="6946640"/>
                <a:ext cx="4130055" cy="1377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0000"/>
                    </a:solidFill>
                  </a:rPr>
                  <a:t>Landslides Mapped on LiDAR- Based DEMs by WV GIS Tech Center</a:t>
                </a:r>
                <a:endParaRPr lang="en-US" sz="28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6997545" y="11084597"/>
              <a:ext cx="2489662" cy="2665189"/>
              <a:chOff x="27649714" y="10559996"/>
              <a:chExt cx="1962119" cy="199502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4"/>
              <a:srcRect r="6955" b="56275"/>
              <a:stretch/>
            </p:blipFill>
            <p:spPr>
              <a:xfrm>
                <a:off x="27649714" y="10559996"/>
                <a:ext cx="1950133" cy="136732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/>
              <a:srcRect t="63822" r="6384" b="14164"/>
              <a:stretch/>
            </p:blipFill>
            <p:spPr>
              <a:xfrm>
                <a:off x="27649714" y="11866652"/>
                <a:ext cx="1962119" cy="688368"/>
              </a:xfrm>
              <a:prstGeom prst="rect">
                <a:avLst/>
              </a:prstGeom>
            </p:spPr>
          </p:pic>
        </p:grp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941"/>
              </p:ext>
            </p:extLst>
          </p:nvPr>
        </p:nvGraphicFramePr>
        <p:xfrm>
          <a:off x="16898161" y="14236505"/>
          <a:ext cx="8023909" cy="77198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526362"/>
                <a:gridCol w="1001486"/>
                <a:gridCol w="1175657"/>
                <a:gridCol w="1320404"/>
              </a:tblGrid>
              <a:tr h="103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 smtClean="0">
                          <a:effectLst/>
                        </a:rPr>
                        <a:t>Geology is Significant </a:t>
                      </a:r>
                      <a:endParaRPr lang="en-US" sz="3200" u="sng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WVGES </a:t>
                      </a:r>
                      <a:r>
                        <a:rPr lang="en-US" sz="2400" dirty="0">
                          <a:effectLst/>
                        </a:rPr>
                        <a:t>Geological Map Unit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Slide </a:t>
                      </a:r>
                      <a:r>
                        <a:rPr lang="en-US" sz="2400" dirty="0">
                          <a:effectLst/>
                        </a:rPr>
                        <a:t>Count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Debris Flow % 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Slides </a:t>
                      </a:r>
                      <a:r>
                        <a:rPr lang="en-US" sz="2400" dirty="0">
                          <a:effectLst/>
                        </a:rPr>
                        <a:t>/100 Mi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Alluvium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Price = Pocono Group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Hampshire Fm.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Chemung Group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Brallier Fm. &amp; Harrell </a:t>
                      </a:r>
                      <a:r>
                        <a:rPr lang="en-US" sz="2400" dirty="0" smtClean="0">
                          <a:effectLst/>
                        </a:rPr>
                        <a:t>Shale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3366CC"/>
                          </a:solidFill>
                          <a:effectLst/>
                        </a:rPr>
                        <a:t>56</a:t>
                      </a:r>
                      <a:endParaRPr lang="en-US" sz="2400" b="0" dirty="0">
                        <a:solidFill>
                          <a:srgbClr val="33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Middle Devonian </a:t>
                      </a:r>
                      <a:r>
                        <a:rPr lang="en-US" sz="2400" dirty="0" smtClean="0">
                          <a:effectLst/>
                        </a:rPr>
                        <a:t>shale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Oriskany </a:t>
                      </a:r>
                      <a:r>
                        <a:rPr lang="en-US" sz="2400" dirty="0" smtClean="0">
                          <a:effectLst/>
                        </a:rPr>
                        <a:t>SS </a:t>
                      </a:r>
                      <a:r>
                        <a:rPr lang="en-US" sz="2400" dirty="0">
                          <a:effectLst/>
                        </a:rPr>
                        <a:t>&amp; Huntersville Chert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3366CC"/>
                          </a:solidFill>
                          <a:effectLst/>
                        </a:rPr>
                        <a:t>75</a:t>
                      </a:r>
                      <a:endParaRPr lang="en-US" sz="2400" b="0" dirty="0">
                        <a:solidFill>
                          <a:srgbClr val="33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Oriskany &amp; Helderberg, undivided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3366CC"/>
                          </a:solidFill>
                          <a:effectLst/>
                        </a:rPr>
                        <a:t>68</a:t>
                      </a:r>
                      <a:endParaRPr lang="en-US" sz="2400" b="0" dirty="0">
                        <a:solidFill>
                          <a:srgbClr val="33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Helderberg Group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3366CC"/>
                          </a:solidFill>
                          <a:effectLst/>
                        </a:rPr>
                        <a:t>79</a:t>
                      </a:r>
                      <a:endParaRPr lang="en-US" sz="2400" b="0" dirty="0">
                        <a:solidFill>
                          <a:srgbClr val="33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Tonoloway, Wills Crk. &amp; </a:t>
                      </a:r>
                      <a:r>
                        <a:rPr lang="en-US" sz="2400" dirty="0" smtClean="0">
                          <a:effectLst/>
                        </a:rPr>
                        <a:t>W’msport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3366CC"/>
                          </a:solidFill>
                          <a:effectLst/>
                        </a:rPr>
                        <a:t>73</a:t>
                      </a:r>
                      <a:endParaRPr lang="en-US" sz="2400" b="0" dirty="0">
                        <a:solidFill>
                          <a:srgbClr val="33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McKenzie Fm. &amp; Clinton Group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301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99"/>
                          </a:solidFill>
                          <a:effectLst/>
                        </a:rPr>
                        <a:t>191</a:t>
                      </a:r>
                      <a:endParaRPr lang="en-US" sz="2400" b="1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Tuscarora Sandstone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99"/>
                          </a:solidFill>
                          <a:effectLst/>
                        </a:rPr>
                        <a:t>134</a:t>
                      </a:r>
                      <a:endParaRPr lang="en-US" sz="2400" b="1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Juniata &amp; Oswego Fm.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3366CC"/>
                          </a:solidFill>
                          <a:effectLst/>
                        </a:rPr>
                        <a:t>59</a:t>
                      </a:r>
                      <a:endParaRPr lang="en-US" sz="2400" b="0" dirty="0">
                        <a:solidFill>
                          <a:srgbClr val="33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Martinsburg &amp; </a:t>
                      </a:r>
                      <a:r>
                        <a:rPr lang="en-US" sz="2400" dirty="0" smtClean="0">
                          <a:effectLst/>
                        </a:rPr>
                        <a:t>Reedsville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4386"/>
                          </a:solidFill>
                          <a:effectLst/>
                        </a:rPr>
                        <a:t>102</a:t>
                      </a:r>
                      <a:endParaRPr lang="en-US" sz="2400" b="1" dirty="0">
                        <a:solidFill>
                          <a:srgbClr val="0043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Cambro-Ordovician </a:t>
                      </a:r>
                      <a:r>
                        <a:rPr lang="en-US" sz="2400" dirty="0" smtClean="0">
                          <a:effectLst/>
                        </a:rPr>
                        <a:t>carbonates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6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Overall Ridges &amp; </a:t>
                      </a:r>
                      <a:r>
                        <a:rPr lang="en-US" sz="2400" dirty="0" smtClean="0">
                          <a:effectLst/>
                        </a:rPr>
                        <a:t>Valleys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1799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6230826" y="21176356"/>
            <a:ext cx="3826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West Virginia Landslide Tool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Image </a:t>
            </a:r>
            <a:r>
              <a:rPr lang="en-US" sz="2400" b="1" dirty="0"/>
              <a:t>(October 2020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6890" y="15522638"/>
            <a:ext cx="7050486" cy="546790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356689" y="13952978"/>
            <a:ext cx="7117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Topographic Attributes</a:t>
            </a:r>
            <a:r>
              <a:rPr lang="en-US" sz="3200" b="1" dirty="0" smtClean="0"/>
              <a:t> (e.g. Slope &amp; Slope Area Ratio) show very strong correlation to landslide initiation points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9356688" y="21053866"/>
            <a:ext cx="7117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80 % of Landslides Initiate on 20-40</a:t>
            </a:r>
            <a:r>
              <a:rPr lang="en-US" sz="2800" b="1" u="sng" dirty="0" smtClean="0">
                <a:cs typeface="Courier New" panose="02070309020205020404" pitchFamily="49" charset="0"/>
              </a:rPr>
              <a:t>°</a:t>
            </a:r>
            <a:r>
              <a:rPr lang="en-US" sz="2800" b="1" u="sng" dirty="0" smtClean="0"/>
              <a:t>slopes</a:t>
            </a:r>
          </a:p>
          <a:p>
            <a:pPr algn="ctr"/>
            <a:r>
              <a:rPr lang="en-US" sz="2800" b="1" u="sng" dirty="0"/>
              <a:t>80 % of </a:t>
            </a:r>
            <a:r>
              <a:rPr lang="en-US" sz="2800" b="1" u="sng" dirty="0" smtClean="0"/>
              <a:t>Debris Flows Initiate </a:t>
            </a:r>
            <a:r>
              <a:rPr lang="en-US" sz="2800" b="1" u="sng" dirty="0"/>
              <a:t>on </a:t>
            </a:r>
            <a:r>
              <a:rPr lang="en-US" sz="2800" b="1" u="sng" dirty="0" smtClean="0"/>
              <a:t>25-45</a:t>
            </a:r>
            <a:r>
              <a:rPr lang="en-US" sz="2800" b="1" u="sng" dirty="0" smtClean="0">
                <a:cs typeface="Courier New" panose="02070309020205020404" pitchFamily="49" charset="0"/>
              </a:rPr>
              <a:t>°</a:t>
            </a:r>
            <a:r>
              <a:rPr lang="en-US" sz="2800" b="1" u="sng" dirty="0" smtClean="0"/>
              <a:t>slopes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5212647" y="14071147"/>
            <a:ext cx="5832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Random Forest Susceptibility Model</a:t>
            </a:r>
            <a:r>
              <a:rPr lang="en-US" sz="3200" b="1" dirty="0" smtClean="0"/>
              <a:t>, WV Eastern Panhandle</a:t>
            </a:r>
            <a:endParaRPr lang="en-US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1009646" y="5087376"/>
            <a:ext cx="8003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Known Landslide </a:t>
            </a:r>
            <a:r>
              <a:rPr lang="en-US" sz="3200" b="1" u="sng" dirty="0" smtClean="0"/>
              <a:t>Issues</a:t>
            </a:r>
            <a:r>
              <a:rPr lang="en-US" sz="3200" b="1" dirty="0" smtClean="0"/>
              <a:t> exist near Harpers Ferry, but mapping shows only one landslide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1100502" y="13272098"/>
            <a:ext cx="8303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Model Predicted Medium to High Susceptibility</a:t>
            </a:r>
            <a:r>
              <a:rPr lang="en-US" sz="3200" b="1" dirty="0" smtClean="0"/>
              <a:t> based on correlations elsewhere in MLRA</a:t>
            </a:r>
            <a:endParaRPr lang="en-US" sz="32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435942" y="15116971"/>
            <a:ext cx="5408461" cy="5936895"/>
            <a:chOff x="25435942" y="15116971"/>
            <a:chExt cx="5408461" cy="5936895"/>
          </a:xfrm>
        </p:grpSpPr>
        <p:grpSp>
          <p:nvGrpSpPr>
            <p:cNvPr id="72" name="Group 71"/>
            <p:cNvGrpSpPr/>
            <p:nvPr/>
          </p:nvGrpSpPr>
          <p:grpSpPr>
            <a:xfrm>
              <a:off x="25435942" y="15116971"/>
              <a:ext cx="5408461" cy="5936895"/>
              <a:chOff x="25435942" y="15116971"/>
              <a:chExt cx="5408461" cy="5936895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16"/>
              <a:srcRect l="10933" b="7716"/>
              <a:stretch/>
            </p:blipFill>
            <p:spPr>
              <a:xfrm>
                <a:off x="25435942" y="15116971"/>
                <a:ext cx="5408461" cy="5936895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6159584" y="19813379"/>
                <a:ext cx="16524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Virginia</a:t>
                </a:r>
                <a:endParaRPr lang="en-US" sz="3600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622718" y="15153752"/>
                <a:ext cx="2038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Maryland</a:t>
                </a:r>
                <a:endParaRPr lang="en-US" sz="3600" b="1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30140031" y="19005452"/>
              <a:ext cx="562707" cy="42906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05EBF51B383459307B0B11B309B77" ma:contentTypeVersion="93" ma:contentTypeDescription="Create a new document." ma:contentTypeScope="" ma:versionID="db3cf96ea6add0d98021ad520fbc1128">
  <xsd:schema xmlns:xsd="http://www.w3.org/2001/XMLSchema" xmlns:xs="http://www.w3.org/2001/XMLSchema" xmlns:p="http://schemas.microsoft.com/office/2006/metadata/properties" xmlns:ns1="http://schemas.microsoft.com/sharepoint/v3" xmlns:ns2="cb0cdeb1-6362-47db-b402-b9a5ce5bedfd" xmlns:ns3="bcd09660-be93-4bd9-869c-f45048cb599a" targetNamespace="http://schemas.microsoft.com/office/2006/metadata/properties" ma:root="true" ma:fieldsID="53b313519160b538be10f5b9c0b54631" ns1:_="" ns2:_="" ns3:_="">
    <xsd:import namespace="http://schemas.microsoft.com/sharepoint/v3"/>
    <xsd:import namespace="cb0cdeb1-6362-47db-b402-b9a5ce5bedfd"/>
    <xsd:import namespace="bcd09660-be93-4bd9-869c-f45048cb599a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9" nillable="true" ma:displayName="E-Mail Sender" ma:description="" ma:hidden="true" ma:internalName="EmailSender">
      <xsd:simpleType>
        <xsd:restriction base="dms:Note">
          <xsd:maxLength value="255"/>
        </xsd:restriction>
      </xsd:simpleType>
    </xsd:element>
    <xsd:element name="EmailTo" ma:index="10" nillable="true" ma:displayName="E-Mail To" ma:description="" ma:hidden="true" ma:internalName="EmailTo">
      <xsd:simpleType>
        <xsd:restriction base="dms:Note">
          <xsd:maxLength value="255"/>
        </xsd:restriction>
      </xsd:simpleType>
    </xsd:element>
    <xsd:element name="EmailCc" ma:index="11" nillable="true" ma:displayName="E-Mail Cc" ma:description="" ma:hidden="true" ma:internalName="EmailCc">
      <xsd:simpleType>
        <xsd:restriction base="dms:Note">
          <xsd:maxLength value="255"/>
        </xsd:restriction>
      </xsd:simpleType>
    </xsd:element>
    <xsd:element name="EmailFrom" ma:index="12" nillable="true" ma:displayName="E-Mail From" ma:description="" ma:hidden="true" ma:internalName="EmailFrom">
      <xsd:simpleType>
        <xsd:restriction base="dms:Text"/>
      </xsd:simpleType>
    </xsd:element>
    <xsd:element name="EmailSubject" ma:index="13" nillable="true" ma:displayName="E-Mail Subject" ma:description="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cdeb1-6362-47db-b402-b9a5ce5bedfd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8" nillable="true" ma:displayName="Target Audiences" ma:internalName="Target_x0020_Audiences" ma:readOnly="false">
      <xsd:simpleType>
        <xsd:restriction base="dms:Unknown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09660-be93-4bd9-869c-f45048cb59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Ev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E78FE-6D60-4055-A904-750FB4F1C9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AF42C1-1EF6-494F-A1A8-A8763B8C6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0cdeb1-6362-47db-b402-b9a5ce5bedfd"/>
    <ds:schemaRef ds:uri="bcd09660-be93-4bd9-869c-f45048cb5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2526</TotalTime>
  <Words>425</Words>
  <Application>Microsoft Office PowerPoint</Application>
  <PresentationFormat>Custom</PresentationFormat>
  <Paragraphs>122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136</cp:revision>
  <dcterms:created xsi:type="dcterms:W3CDTF">2015-06-29T16:44:08Z</dcterms:created>
  <dcterms:modified xsi:type="dcterms:W3CDTF">2020-10-16T00:59:52Z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0x010100BFE05EBF51B383459307B0B11B309B77</vt:lpwstr>
  </property>
  <property fmtid="{D5CDD505-2E9C-101B-9397-08002B2CF9AE}" pid="3" name="EmailTo">
    <vt:lpwstr/>
  </property>
  <property fmtid="{D5CDD505-2E9C-101B-9397-08002B2CF9AE}" pid="4" name="Target Audience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