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6" r:id="rId5"/>
    <p:sldMasterId id="2147483679" r:id="rId6"/>
  </p:sldMasterIdLst>
  <p:notesMasterIdLst>
    <p:notesMasterId r:id="rId59"/>
  </p:notesMasterIdLst>
  <p:sldIdLst>
    <p:sldId id="256" r:id="rId7"/>
    <p:sldId id="257" r:id="rId8"/>
    <p:sldId id="258" r:id="rId9"/>
    <p:sldId id="259" r:id="rId10"/>
    <p:sldId id="261" r:id="rId11"/>
    <p:sldId id="686" r:id="rId12"/>
    <p:sldId id="262" r:id="rId13"/>
    <p:sldId id="647" r:id="rId14"/>
    <p:sldId id="676" r:id="rId15"/>
    <p:sldId id="683" r:id="rId16"/>
    <p:sldId id="708" r:id="rId17"/>
    <p:sldId id="292" r:id="rId18"/>
    <p:sldId id="268" r:id="rId19"/>
    <p:sldId id="716" r:id="rId20"/>
    <p:sldId id="265" r:id="rId21"/>
    <p:sldId id="275" r:id="rId22"/>
    <p:sldId id="710" r:id="rId23"/>
    <p:sldId id="543" r:id="rId24"/>
    <p:sldId id="273" r:id="rId25"/>
    <p:sldId id="274" r:id="rId26"/>
    <p:sldId id="714" r:id="rId27"/>
    <p:sldId id="715" r:id="rId28"/>
    <p:sldId id="272" r:id="rId29"/>
    <p:sldId id="684" r:id="rId30"/>
    <p:sldId id="287" r:id="rId31"/>
    <p:sldId id="283" r:id="rId32"/>
    <p:sldId id="284" r:id="rId33"/>
    <p:sldId id="278" r:id="rId34"/>
    <p:sldId id="279" r:id="rId35"/>
    <p:sldId id="280" r:id="rId36"/>
    <p:sldId id="281" r:id="rId37"/>
    <p:sldId id="282" r:id="rId38"/>
    <p:sldId id="719" r:id="rId39"/>
    <p:sldId id="296" r:id="rId40"/>
    <p:sldId id="720" r:id="rId41"/>
    <p:sldId id="721" r:id="rId42"/>
    <p:sldId id="718" r:id="rId43"/>
    <p:sldId id="554" r:id="rId44"/>
    <p:sldId id="678" r:id="rId45"/>
    <p:sldId id="679" r:id="rId46"/>
    <p:sldId id="681" r:id="rId47"/>
    <p:sldId id="680" r:id="rId48"/>
    <p:sldId id="734" r:id="rId49"/>
    <p:sldId id="733" r:id="rId50"/>
    <p:sldId id="722" r:id="rId51"/>
    <p:sldId id="723" r:id="rId52"/>
    <p:sldId id="724" r:id="rId53"/>
    <p:sldId id="291" r:id="rId54"/>
    <p:sldId id="727" r:id="rId55"/>
    <p:sldId id="726" r:id="rId56"/>
    <p:sldId id="269" r:id="rId57"/>
    <p:sldId id="294" r:id="rId58"/>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208785F-BDAD-A93E-DA4E-9378E0787691}" name="Sevanick, Jason" initials="SJ" userId="S::jason.sevanick@amecfw.com::9b559bfb-d524-4f84-a87e-0aa01b02e88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ramer, Brandon" initials="CB" lastIdx="1" clrIdx="0">
    <p:extLst>
      <p:ext uri="{19B8F6BF-5375-455C-9EA6-DF929625EA0E}">
        <p15:presenceInfo xmlns:p15="http://schemas.microsoft.com/office/powerpoint/2012/main" userId="Cramer, Brand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AEC"/>
    <a:srgbClr val="598600"/>
    <a:srgbClr val="FFFFCC"/>
    <a:srgbClr val="9239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4EF12A-0DF5-3CFD-11B3-04D401598738}" v="6" dt="2022-06-21T12:21:27.834"/>
    <p1510:client id="{2ECAA319-90DD-4CD3-AC5C-58DAAEA184D3}" vWet="4" dt="2022-06-20T17:48:16.743"/>
    <p1510:client id="{A1E3E32C-9DDF-532D-90EB-62F7587C53EB}" v="23" dt="2022-06-20T18:06:05.201"/>
    <p1510:client id="{F0D53B9A-BD6E-50E9-625E-8B4B6B1E8EEE}" v="1" dt="2022-06-20T17:48:18.30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1162" y="77"/>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commentAuthors" Target="commentAuthors.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notesMaster" Target="notesMasters/notesMaster1.xml"/><Relationship Id="rId67" Type="http://schemas.microsoft.com/office/2018/10/relationships/authors" Target="author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rd, Crystal" userId="509c3304-6709-41f8-990f-f8368bc6dcb1" providerId="ADAL" clId="{E4180C83-8EC0-4828-931E-9DD59B890853}"/>
    <pc:docChg chg="modSld">
      <pc:chgData name="Ward, Crystal" userId="509c3304-6709-41f8-990f-f8368bc6dcb1" providerId="ADAL" clId="{E4180C83-8EC0-4828-931E-9DD59B890853}" dt="2022-06-21T15:15:45.790" v="6" actId="20577"/>
      <pc:docMkLst>
        <pc:docMk/>
      </pc:docMkLst>
      <pc:sldChg chg="modSp mod">
        <pc:chgData name="Ward, Crystal" userId="509c3304-6709-41f8-990f-f8368bc6dcb1" providerId="ADAL" clId="{E4180C83-8EC0-4828-931E-9DD59B890853}" dt="2022-06-21T15:15:45.790" v="6" actId="20577"/>
        <pc:sldMkLst>
          <pc:docMk/>
          <pc:sldMk cId="0" sldId="274"/>
        </pc:sldMkLst>
        <pc:spChg chg="mod">
          <ac:chgData name="Ward, Crystal" userId="509c3304-6709-41f8-990f-f8368bc6dcb1" providerId="ADAL" clId="{E4180C83-8EC0-4828-931E-9DD59B890853}" dt="2022-06-21T15:15:45.790" v="6" actId="20577"/>
          <ac:spMkLst>
            <pc:docMk/>
            <pc:sldMk cId="0" sldId="274"/>
            <ac:spMk id="12" creationId="{B7408860-5EF8-473B-9A17-C8859FA12779}"/>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555555555555555E-2"/>
          <c:y val="5.2365066151097546E-2"/>
          <c:w val="0.96944444444444444"/>
          <c:h val="0.94021739130434778"/>
        </c:manualLayout>
      </c:layout>
      <c:barChart>
        <c:barDir val="bar"/>
        <c:grouping val="percentStacked"/>
        <c:varyColors val="0"/>
        <c:ser>
          <c:idx val="0"/>
          <c:order val="0"/>
          <c:tx>
            <c:strRef>
              <c:f>Sheet1!$B$1</c:f>
              <c:strCache>
                <c:ptCount val="1"/>
                <c:pt idx="0">
                  <c:v>Series 1</c:v>
                </c:pt>
              </c:strCache>
            </c:strRef>
          </c:tx>
          <c:spPr>
            <a:solidFill>
              <a:srgbClr val="5E9732"/>
            </a:solidFill>
            <a:ln>
              <a:noFill/>
            </a:ln>
            <a:effectLst/>
          </c:spPr>
          <c:invertIfNegative val="0"/>
          <c:dLbls>
            <c:dLbl>
              <c:idx val="0"/>
              <c:tx>
                <c:rich>
                  <a:bodyPr/>
                  <a:lstStyle/>
                  <a:p>
                    <a:r>
                      <a:rPr lang="en-US" sz="1300" b="1" spc="100" baseline="0">
                        <a:solidFill>
                          <a:schemeClr val="bg1"/>
                        </a:solidFill>
                        <a:latin typeface="Yu Gothic Medium" panose="020B0500000000000000" pitchFamily="34" charset="-128"/>
                        <a:ea typeface="Yu Gothic Medium" panose="020B0500000000000000" pitchFamily="34" charset="-128"/>
                        <a:cs typeface="Arial" panose="020B0604020202020204" pitchFamily="34" charset="0"/>
                      </a:rPr>
                      <a:t>17%</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2019-44D3-8E68-0701F05E092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1"/>
                <c:pt idx="0">
                  <c:v>Category 1</c:v>
                </c:pt>
              </c:strCache>
            </c:strRef>
          </c:cat>
          <c:val>
            <c:numRef>
              <c:f>Sheet1!$B$2:$B$5</c:f>
              <c:numCache>
                <c:formatCode>General</c:formatCode>
                <c:ptCount val="4"/>
                <c:pt idx="0">
                  <c:v>17</c:v>
                </c:pt>
              </c:numCache>
            </c:numRef>
          </c:val>
          <c:extLst>
            <c:ext xmlns:c16="http://schemas.microsoft.com/office/drawing/2014/chart" uri="{C3380CC4-5D6E-409C-BE32-E72D297353CC}">
              <c16:uniqueId val="{00000001-2019-44D3-8E68-0701F05E092D}"/>
            </c:ext>
          </c:extLst>
        </c:ser>
        <c:ser>
          <c:idx val="1"/>
          <c:order val="1"/>
          <c:tx>
            <c:strRef>
              <c:f>Sheet1!$C$1</c:f>
              <c:strCache>
                <c:ptCount val="1"/>
                <c:pt idx="0">
                  <c:v>Series 2</c:v>
                </c:pt>
              </c:strCache>
            </c:strRef>
          </c:tx>
          <c:spPr>
            <a:solidFill>
              <a:srgbClr val="006699"/>
            </a:solidFill>
            <a:ln>
              <a:noFill/>
            </a:ln>
            <a:effectLst/>
          </c:spPr>
          <c:invertIfNegative val="0"/>
          <c:dLbls>
            <c:dLbl>
              <c:idx val="0"/>
              <c:tx>
                <c:rich>
                  <a:bodyPr/>
                  <a:lstStyle/>
                  <a:p>
                    <a:r>
                      <a:rPr lang="en-US" sz="1300" b="1" spc="100" baseline="0">
                        <a:solidFill>
                          <a:schemeClr val="bg1"/>
                        </a:solidFill>
                        <a:latin typeface="Yu Gothic Medium" panose="020B0500000000000000" pitchFamily="34" charset="-128"/>
                        <a:ea typeface="Yu Gothic Medium" panose="020B0500000000000000" pitchFamily="34" charset="-128"/>
                        <a:cs typeface="Arial" panose="020B0604020202020204" pitchFamily="34" charset="0"/>
                      </a:rPr>
                      <a:t>60%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2019-44D3-8E68-0701F05E092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1"/>
                <c:pt idx="0">
                  <c:v>Category 1</c:v>
                </c:pt>
              </c:strCache>
            </c:strRef>
          </c:cat>
          <c:val>
            <c:numRef>
              <c:f>Sheet1!$C$2:$C$5</c:f>
              <c:numCache>
                <c:formatCode>General</c:formatCode>
                <c:ptCount val="4"/>
                <c:pt idx="0">
                  <c:v>60</c:v>
                </c:pt>
              </c:numCache>
            </c:numRef>
          </c:val>
          <c:extLst>
            <c:ext xmlns:c16="http://schemas.microsoft.com/office/drawing/2014/chart" uri="{C3380CC4-5D6E-409C-BE32-E72D297353CC}">
              <c16:uniqueId val="{00000003-2019-44D3-8E68-0701F05E092D}"/>
            </c:ext>
          </c:extLst>
        </c:ser>
        <c:ser>
          <c:idx val="2"/>
          <c:order val="2"/>
          <c:tx>
            <c:strRef>
              <c:f>Sheet1!$D$1</c:f>
              <c:strCache>
                <c:ptCount val="1"/>
                <c:pt idx="0">
                  <c:v>Series 22</c:v>
                </c:pt>
              </c:strCache>
            </c:strRef>
          </c:tx>
          <c:spPr>
            <a:solidFill>
              <a:srgbClr val="005288"/>
            </a:solidFill>
            <a:ln>
              <a:noFill/>
            </a:ln>
            <a:effectLst/>
          </c:spPr>
          <c:invertIfNegative val="0"/>
          <c:dLbls>
            <c:dLbl>
              <c:idx val="0"/>
              <c:tx>
                <c:rich>
                  <a:bodyPr/>
                  <a:lstStyle/>
                  <a:p>
                    <a:r>
                      <a:rPr lang="en-US" sz="1300" b="1">
                        <a:solidFill>
                          <a:schemeClr val="bg1"/>
                        </a:solidFill>
                        <a:latin typeface="Yu Gothic Medium" panose="020B0500000000000000" pitchFamily="34" charset="-128"/>
                        <a:ea typeface="Yu Gothic Medium" panose="020B0500000000000000" pitchFamily="34" charset="-128"/>
                        <a:cs typeface="Arial" panose="020B0604020202020204" pitchFamily="34" charset="0"/>
                      </a:rPr>
                      <a:t>9%</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2019-44D3-8E68-0701F05E092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1"/>
                <c:pt idx="0">
                  <c:v>Category 1</c:v>
                </c:pt>
              </c:strCache>
            </c:strRef>
          </c:cat>
          <c:val>
            <c:numRef>
              <c:f>Sheet1!$D$2:$D$5</c:f>
              <c:numCache>
                <c:formatCode>General</c:formatCode>
                <c:ptCount val="4"/>
                <c:pt idx="0">
                  <c:v>9</c:v>
                </c:pt>
              </c:numCache>
            </c:numRef>
          </c:val>
          <c:extLst>
            <c:ext xmlns:c16="http://schemas.microsoft.com/office/drawing/2014/chart" uri="{C3380CC4-5D6E-409C-BE32-E72D297353CC}">
              <c16:uniqueId val="{00000005-2019-44D3-8E68-0701F05E092D}"/>
            </c:ext>
          </c:extLst>
        </c:ser>
        <c:ser>
          <c:idx val="3"/>
          <c:order val="3"/>
          <c:tx>
            <c:strRef>
              <c:f>Sheet1!$E$1</c:f>
              <c:strCache>
                <c:ptCount val="1"/>
                <c:pt idx="0">
                  <c:v>Series 3</c:v>
                </c:pt>
              </c:strCache>
            </c:strRef>
          </c:tx>
          <c:spPr>
            <a:solidFill>
              <a:srgbClr val="C0C2C4"/>
            </a:solidFill>
            <a:ln>
              <a:noFill/>
            </a:ln>
            <a:effectLst/>
          </c:spPr>
          <c:invertIfNegative val="0"/>
          <c:dLbls>
            <c:dLbl>
              <c:idx val="0"/>
              <c:layout>
                <c:manualLayout>
                  <c:x val="-2.7777777777778798E-3"/>
                  <c:y val="-1.6669459360655629E-3"/>
                </c:manualLayout>
              </c:layout>
              <c:tx>
                <c:rich>
                  <a:bodyPr/>
                  <a:lstStyle/>
                  <a:p>
                    <a:r>
                      <a:rPr lang="en-US" sz="1300" b="1">
                        <a:solidFill>
                          <a:schemeClr val="tx1">
                            <a:lumMod val="65000"/>
                            <a:lumOff val="35000"/>
                          </a:schemeClr>
                        </a:solidFill>
                        <a:latin typeface="Yu Gothic Medium" panose="020B0500000000000000" pitchFamily="34" charset="-128"/>
                        <a:ea typeface="Yu Gothic Medium" panose="020B0500000000000000" pitchFamily="34" charset="-128"/>
                        <a:cs typeface="Arial" panose="020B0604020202020204" pitchFamily="34" charset="0"/>
                      </a:rPr>
                      <a:t>14%</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2019-44D3-8E68-0701F05E092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1"/>
                <c:pt idx="0">
                  <c:v>Category 1</c:v>
                </c:pt>
              </c:strCache>
            </c:strRef>
          </c:cat>
          <c:val>
            <c:numRef>
              <c:f>Sheet1!$E$2:$E$5</c:f>
              <c:numCache>
                <c:formatCode>General</c:formatCode>
                <c:ptCount val="4"/>
                <c:pt idx="0">
                  <c:v>14</c:v>
                </c:pt>
              </c:numCache>
            </c:numRef>
          </c:val>
          <c:extLst>
            <c:ext xmlns:c16="http://schemas.microsoft.com/office/drawing/2014/chart" uri="{C3380CC4-5D6E-409C-BE32-E72D297353CC}">
              <c16:uniqueId val="{00000007-2019-44D3-8E68-0701F05E092D}"/>
            </c:ext>
          </c:extLst>
        </c:ser>
        <c:dLbls>
          <c:dLblPos val="ctr"/>
          <c:showLegendKey val="0"/>
          <c:showVal val="1"/>
          <c:showCatName val="0"/>
          <c:showSerName val="0"/>
          <c:showPercent val="0"/>
          <c:showBubbleSize val="0"/>
        </c:dLbls>
        <c:gapWidth val="150"/>
        <c:overlap val="100"/>
        <c:axId val="770934200"/>
        <c:axId val="770934856"/>
      </c:barChart>
      <c:catAx>
        <c:axId val="770934200"/>
        <c:scaling>
          <c:orientation val="minMax"/>
        </c:scaling>
        <c:delete val="1"/>
        <c:axPos val="l"/>
        <c:numFmt formatCode="General" sourceLinked="1"/>
        <c:majorTickMark val="none"/>
        <c:minorTickMark val="none"/>
        <c:tickLblPos val="nextTo"/>
        <c:crossAx val="770934856"/>
        <c:crosses val="autoZero"/>
        <c:auto val="1"/>
        <c:lblAlgn val="ctr"/>
        <c:lblOffset val="100"/>
        <c:noMultiLvlLbl val="0"/>
      </c:catAx>
      <c:valAx>
        <c:axId val="770934856"/>
        <c:scaling>
          <c:orientation val="minMax"/>
        </c:scaling>
        <c:delete val="1"/>
        <c:axPos val="b"/>
        <c:numFmt formatCode="0%" sourceLinked="1"/>
        <c:majorTickMark val="none"/>
        <c:minorTickMark val="none"/>
        <c:tickLblPos val="nextTo"/>
        <c:crossAx val="770934200"/>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4191396C-B0F1-4723-882A-02D28D57EE98}" type="datetimeFigureOut">
              <a:rPr lang="en-US" smtClean="0"/>
              <a:t>6/21/2022</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EBC06C0C-4ADA-4813-BC87-B650B673D154}" type="slidenum">
              <a:rPr lang="en-US" smtClean="0"/>
              <a:t>‹#›</a:t>
            </a:fld>
            <a:endParaRPr lang="en-US"/>
          </a:p>
        </p:txBody>
      </p:sp>
    </p:spTree>
    <p:extLst>
      <p:ext uri="{BB962C8B-B14F-4D97-AF65-F5344CB8AC3E}">
        <p14:creationId xmlns:p14="http://schemas.microsoft.com/office/powerpoint/2010/main" val="1997275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Discovery meeting was the South Branch Potomac River Watershed Flood Risk meeting that included officials from Grant, Hampshire, Hardy, Highland, and Pendleton Counties. </a:t>
            </a:r>
          </a:p>
        </p:txBody>
      </p:sp>
      <p:sp>
        <p:nvSpPr>
          <p:cNvPr id="4" name="Slide Number Placeholder 3"/>
          <p:cNvSpPr>
            <a:spLocks noGrp="1"/>
          </p:cNvSpPr>
          <p:nvPr>
            <p:ph type="sldNum" sz="quarter" idx="5"/>
          </p:nvPr>
        </p:nvSpPr>
        <p:spPr/>
        <p:txBody>
          <a:bodyPr/>
          <a:lstStyle/>
          <a:p>
            <a:fld id="{EBC06C0C-4ADA-4813-BC87-B650B673D154}" type="slidenum">
              <a:rPr lang="en-US" smtClean="0"/>
              <a:t>5</a:t>
            </a:fld>
            <a:endParaRPr lang="en-US"/>
          </a:p>
        </p:txBody>
      </p:sp>
    </p:spTree>
    <p:extLst>
      <p:ext uri="{BB962C8B-B14F-4D97-AF65-F5344CB8AC3E}">
        <p14:creationId xmlns:p14="http://schemas.microsoft.com/office/powerpoint/2010/main" val="741113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Discovery meeting was the South Branch Potomac River Watershed Flood Risk meeting that included officials from Grant, Hampshire, Hardy, Highland, and Pendleton Counties. </a:t>
            </a:r>
          </a:p>
        </p:txBody>
      </p:sp>
      <p:sp>
        <p:nvSpPr>
          <p:cNvPr id="4" name="Slide Number Placeholder 3"/>
          <p:cNvSpPr>
            <a:spLocks noGrp="1"/>
          </p:cNvSpPr>
          <p:nvPr>
            <p:ph type="sldNum" sz="quarter" idx="5"/>
          </p:nvPr>
        </p:nvSpPr>
        <p:spPr/>
        <p:txBody>
          <a:bodyPr/>
          <a:lstStyle/>
          <a:p>
            <a:fld id="{EBC06C0C-4ADA-4813-BC87-B650B673D154}" type="slidenum">
              <a:rPr lang="en-US" smtClean="0"/>
              <a:t>6</a:t>
            </a:fld>
            <a:endParaRPr lang="en-US"/>
          </a:p>
        </p:txBody>
      </p:sp>
    </p:spTree>
    <p:extLst>
      <p:ext uri="{BB962C8B-B14F-4D97-AF65-F5344CB8AC3E}">
        <p14:creationId xmlns:p14="http://schemas.microsoft.com/office/powerpoint/2010/main" val="3899772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1% floodplain and 0.2% floodplain, floodway, cross sections, and BFEs</a:t>
            </a:r>
          </a:p>
          <a:p>
            <a:r>
              <a:rPr lang="en-US"/>
              <a:t>“Cross sections now show water surface elevations.”</a:t>
            </a:r>
          </a:p>
          <a:p>
            <a:r>
              <a:rPr lang="en-US"/>
              <a:t>“Transparent fills over aerial photography”</a:t>
            </a:r>
          </a:p>
          <a:p>
            <a:r>
              <a:rPr lang="en-US"/>
              <a:t>“new maps will look different”</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BAA584D-CB89-4012-AB9E-F58D7933403B}" type="slidenum">
              <a:rPr kumimoji="0" lang="en-US" sz="11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1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925476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1% floodplain and 0.2% floodplain, floodway, cross sections, and BFEs</a:t>
            </a:r>
          </a:p>
          <a:p>
            <a:r>
              <a:rPr lang="en-US"/>
              <a:t>“Cross sections now show water surface elevations.”</a:t>
            </a:r>
          </a:p>
          <a:p>
            <a:r>
              <a:rPr lang="en-US"/>
              <a:t>“Transparent fills over aerial photography”</a:t>
            </a:r>
          </a:p>
          <a:p>
            <a:r>
              <a:rPr lang="en-US"/>
              <a:t>“new maps will look different”</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BAA584D-CB89-4012-AB9E-F58D7933403B}" type="slidenum">
              <a:rPr kumimoji="0" lang="en-US" sz="11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1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324914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Acknowledgement of AMP – objective and refinements</a:t>
            </a:r>
          </a:p>
        </p:txBody>
      </p:sp>
      <p:sp>
        <p:nvSpPr>
          <p:cNvPr id="4" name="Slide Number Placeholder 3"/>
          <p:cNvSpPr>
            <a:spLocks noGrp="1"/>
          </p:cNvSpPr>
          <p:nvPr>
            <p:ph type="sldNum" sz="quarter" idx="5"/>
          </p:nvPr>
        </p:nvSpPr>
        <p:spPr/>
        <p:txBody>
          <a:bodyPr/>
          <a:lstStyle/>
          <a:p>
            <a:fld id="{EBC06C0C-4ADA-4813-BC87-B650B673D154}" type="slidenum">
              <a:rPr lang="en-US" smtClean="0"/>
              <a:t>10</a:t>
            </a:fld>
            <a:endParaRPr lang="en-US"/>
          </a:p>
        </p:txBody>
      </p:sp>
    </p:spTree>
    <p:extLst>
      <p:ext uri="{BB962C8B-B14F-4D97-AF65-F5344CB8AC3E}">
        <p14:creationId xmlns:p14="http://schemas.microsoft.com/office/powerpoint/2010/main" val="1468946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F88D15-60DF-4237-860D-5482BC2E4957}" type="slidenum">
              <a:rPr kumimoji="0" lang="en-US" sz="11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1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457202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entire state of WV</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70C294-C74F-4F01-8BDC-AF402B1DAEC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6745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2F88D15-60DF-4237-860D-5482BC2E4957}" type="slidenum">
              <a:rPr kumimoji="0" lang="en-US" sz="11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1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185679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Discovery meeting was the South Branch Potomac River Watershed Flood Risk meeting that included officials from Grant, Hampshire, Hardy, Highland, and Pendleton Counties.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C06C0C-4ADA-4813-BC87-B650B673D1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8367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35940" y="427101"/>
            <a:ext cx="8072119" cy="57404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6/21/2022</a:t>
            </a:fld>
            <a:endParaRPr lang="en-US"/>
          </a:p>
        </p:txBody>
      </p:sp>
      <p:sp>
        <p:nvSpPr>
          <p:cNvPr id="6" name="Holder 6"/>
          <p:cNvSpPr>
            <a:spLocks noGrp="1"/>
          </p:cNvSpPr>
          <p:nvPr>
            <p:ph type="sldNum" sz="quarter" idx="7"/>
          </p:nvPr>
        </p:nvSpPr>
        <p:spPr/>
        <p:txBody>
          <a:bodyPr lIns="0" tIns="0" rIns="0" bIns="0"/>
          <a:lstStyle>
            <a:lvl1pPr>
              <a:defRPr sz="1000" b="0" i="0">
                <a:solidFill>
                  <a:srgbClr val="5B5C5E"/>
                </a:solidFill>
                <a:latin typeface="Arial Nova Cond Light"/>
                <a:cs typeface="Arial Nova Cond Light"/>
              </a:defRPr>
            </a:lvl1pPr>
          </a:lstStyle>
          <a:p>
            <a:pPr marL="38100">
              <a:lnSpc>
                <a:spcPct val="100000"/>
              </a:lnSpc>
              <a:spcBef>
                <a:spcPts val="30"/>
              </a:spcBef>
            </a:pPr>
            <a:fld id="{81D60167-4931-47E6-BA6A-407CBD079E47}" type="slidenum">
              <a:rPr spc="5" dirty="0"/>
              <a:t>‹#›</a:t>
            </a:fld>
            <a:endParaRPr spc="5"/>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437273"/>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935487"/>
            <a:ext cx="4040188" cy="639762"/>
          </a:xfrm>
        </p:spPr>
        <p:txBody>
          <a:bodyPr anchor="b"/>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575249"/>
            <a:ext cx="4040188" cy="3692556"/>
          </a:xfrm>
        </p:spPr>
        <p:txBody>
          <a:bodyPr/>
          <a:lstStyle>
            <a:lvl1pPr marL="231775" indent="-231775">
              <a:buFont typeface="Wingdings" panose="05000000000000000000" pitchFamily="2" charset="2"/>
              <a:buChar char="Ø"/>
              <a:defRPr sz="2000"/>
            </a:lvl1pPr>
            <a:lvl2pPr>
              <a:defRPr sz="18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935487"/>
            <a:ext cx="4041775" cy="639762"/>
          </a:xfrm>
        </p:spPr>
        <p:txBody>
          <a:bodyPr anchor="b"/>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575249"/>
            <a:ext cx="4041775" cy="3692556"/>
          </a:xfrm>
        </p:spPr>
        <p:txBody>
          <a:bodyPr/>
          <a:lstStyle>
            <a:lvl1pPr marL="231775" indent="-231775">
              <a:buFont typeface="Wingdings" panose="05000000000000000000" pitchFamily="2" charset="2"/>
              <a:buChar char="Ø"/>
              <a:defRPr sz="2000"/>
            </a:lvl1pPr>
            <a:lvl2pPr>
              <a:defRPr sz="18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7434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557675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9534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1946609"/>
            <a:ext cx="5486400" cy="278096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576946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marL="231775" indent="-231775">
              <a:buFont typeface="Wingdings" panose="05000000000000000000" pitchFamily="2" charset="2"/>
              <a:buChar char="Ø"/>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8935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1604962"/>
          </a:xfrm>
        </p:spPr>
        <p:txBody>
          <a:bodyPr/>
          <a:lstStyle/>
          <a:p>
            <a:r>
              <a:rPr lang="en-US"/>
              <a:t>Click to edit Master title style</a:t>
            </a:r>
          </a:p>
        </p:txBody>
      </p:sp>
      <p:sp>
        <p:nvSpPr>
          <p:cNvPr id="3" name="Text Placeholder 2"/>
          <p:cNvSpPr>
            <a:spLocks noGrp="1"/>
          </p:cNvSpPr>
          <p:nvPr>
            <p:ph type="body" sz="half" idx="1"/>
          </p:nvPr>
        </p:nvSpPr>
        <p:spPr>
          <a:xfrm>
            <a:off x="457200" y="2015071"/>
            <a:ext cx="4038600" cy="4182533"/>
          </a:xfrm>
        </p:spPr>
        <p:txBody>
          <a:bodyPr/>
          <a:lstStyle>
            <a:lvl1pPr marL="231775" indent="-231775">
              <a:buFont typeface="Wingdings" panose="05000000000000000000" pitchFamily="2" charset="2"/>
              <a:buChar char="Ø"/>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15071"/>
            <a:ext cx="4038600" cy="4182533"/>
          </a:xfrm>
        </p:spPr>
        <p:txBody>
          <a:bodyPr/>
          <a:lstStyle>
            <a:lvl1pPr marL="231775" indent="-231775">
              <a:buFont typeface="Wingdings" panose="05000000000000000000" pitchFamily="2" charset="2"/>
              <a:buChar char="Ø"/>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90433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7"/>
            <a:ext cx="8229600" cy="1626129"/>
          </a:xfrm>
        </p:spPr>
        <p:txBody>
          <a:bodyPr/>
          <a:lstStyle/>
          <a:p>
            <a:r>
              <a:rPr lang="en-US"/>
              <a:t>Click to edit Master title style</a:t>
            </a:r>
          </a:p>
        </p:txBody>
      </p:sp>
      <p:sp>
        <p:nvSpPr>
          <p:cNvPr id="3" name="Content Placeholder 2"/>
          <p:cNvSpPr>
            <a:spLocks noGrp="1"/>
          </p:cNvSpPr>
          <p:nvPr>
            <p:ph sz="half" idx="1"/>
          </p:nvPr>
        </p:nvSpPr>
        <p:spPr>
          <a:xfrm>
            <a:off x="457200" y="1960039"/>
            <a:ext cx="4038600" cy="4224866"/>
          </a:xfrm>
        </p:spPr>
        <p:txBody>
          <a:bodyPr/>
          <a:lstStyle>
            <a:lvl1pPr marL="231775" indent="-231775">
              <a:buFont typeface="Wingdings" panose="05000000000000000000" pitchFamily="2" charset="2"/>
              <a:buChar char="Ø"/>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60038"/>
            <a:ext cx="4038600" cy="4224867"/>
          </a:xfrm>
        </p:spPr>
        <p:txBody>
          <a:bodyPr/>
          <a:lstStyle>
            <a:lvl1pPr marL="231775" indent="-231775">
              <a:buFont typeface="Wingdings" panose="05000000000000000000" pitchFamily="2" charset="2"/>
              <a:buChar char="Ø"/>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1591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651000"/>
          </a:xfrm>
        </p:spPr>
        <p:txBody>
          <a:bodyPr/>
          <a:lstStyle/>
          <a:p>
            <a:r>
              <a:rPr lang="en-US"/>
              <a:t>Click to edit Master title style</a:t>
            </a:r>
          </a:p>
        </p:txBody>
      </p:sp>
      <p:sp>
        <p:nvSpPr>
          <p:cNvPr id="3" name="Table Placeholder 2"/>
          <p:cNvSpPr>
            <a:spLocks noGrp="1"/>
          </p:cNvSpPr>
          <p:nvPr>
            <p:ph type="tbl" idx="1"/>
          </p:nvPr>
        </p:nvSpPr>
        <p:spPr>
          <a:xfrm>
            <a:off x="457200" y="1955804"/>
            <a:ext cx="8229600" cy="4199467"/>
          </a:xfrm>
        </p:spPr>
        <p:txBody>
          <a:bodyPr/>
          <a:lstStyle>
            <a:lvl1pPr marL="231775" indent="-231775">
              <a:buFont typeface="Wingdings" panose="05000000000000000000" pitchFamily="2" charset="2"/>
              <a:buChar char="Ø"/>
              <a:defRPr/>
            </a:lvl1pPr>
          </a:lstStyle>
          <a:p>
            <a:pPr lvl="0"/>
            <a:endParaRPr lang="en-US" noProof="0"/>
          </a:p>
        </p:txBody>
      </p:sp>
    </p:spTree>
    <p:extLst>
      <p:ext uri="{BB962C8B-B14F-4D97-AF65-F5344CB8AC3E}">
        <p14:creationId xmlns:p14="http://schemas.microsoft.com/office/powerpoint/2010/main" val="41856528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35940" y="427101"/>
            <a:ext cx="8072119" cy="57404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6/21/2022</a:t>
            </a:fld>
            <a:endParaRPr lang="en-US"/>
          </a:p>
        </p:txBody>
      </p:sp>
      <p:sp>
        <p:nvSpPr>
          <p:cNvPr id="6" name="Holder 6"/>
          <p:cNvSpPr>
            <a:spLocks noGrp="1"/>
          </p:cNvSpPr>
          <p:nvPr>
            <p:ph type="sldNum" sz="quarter" idx="7"/>
          </p:nvPr>
        </p:nvSpPr>
        <p:spPr/>
        <p:txBody>
          <a:bodyPr lIns="0" tIns="0" rIns="0" bIns="0"/>
          <a:lstStyle>
            <a:lvl1pPr>
              <a:defRPr sz="1000" b="0" i="0">
                <a:solidFill>
                  <a:srgbClr val="5B5C5E"/>
                </a:solidFill>
                <a:latin typeface="Arial Narrow"/>
                <a:cs typeface="Arial Narrow"/>
              </a:defRPr>
            </a:lvl1pPr>
          </a:lstStyle>
          <a:p>
            <a:pPr marL="38100">
              <a:lnSpc>
                <a:spcPct val="100000"/>
              </a:lnSpc>
              <a:spcBef>
                <a:spcPts val="30"/>
              </a:spcBef>
            </a:pPr>
            <a:fld id="{81D60167-4931-47E6-BA6A-407CBD079E47}" type="slidenum">
              <a:rPr spc="-5" dirty="0"/>
              <a:t>‹#›</a:t>
            </a:fld>
            <a:endParaRPr spc="-5"/>
          </a:p>
        </p:txBody>
      </p:sp>
    </p:spTree>
    <p:extLst>
      <p:ext uri="{BB962C8B-B14F-4D97-AF65-F5344CB8AC3E}">
        <p14:creationId xmlns:p14="http://schemas.microsoft.com/office/powerpoint/2010/main" val="5736203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1" i="0">
                <a:solidFill>
                  <a:srgbClr val="005A87"/>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6/21/2022</a:t>
            </a:fld>
            <a:endParaRPr lang="en-US"/>
          </a:p>
        </p:txBody>
      </p:sp>
      <p:sp>
        <p:nvSpPr>
          <p:cNvPr id="6" name="Holder 6"/>
          <p:cNvSpPr>
            <a:spLocks noGrp="1"/>
          </p:cNvSpPr>
          <p:nvPr>
            <p:ph type="sldNum" sz="quarter" idx="7"/>
          </p:nvPr>
        </p:nvSpPr>
        <p:spPr/>
        <p:txBody>
          <a:bodyPr lIns="0" tIns="0" rIns="0" bIns="0"/>
          <a:lstStyle>
            <a:lvl1pPr>
              <a:defRPr sz="1000" b="0" i="0">
                <a:solidFill>
                  <a:srgbClr val="5B5C5E"/>
                </a:solidFill>
                <a:latin typeface="Arial Narrow"/>
                <a:cs typeface="Arial Narrow"/>
              </a:defRPr>
            </a:lvl1pPr>
          </a:lstStyle>
          <a:p>
            <a:pPr marL="38100">
              <a:lnSpc>
                <a:spcPct val="100000"/>
              </a:lnSpc>
              <a:spcBef>
                <a:spcPts val="30"/>
              </a:spcBef>
            </a:pPr>
            <a:fld id="{81D60167-4931-47E6-BA6A-407CBD079E47}" type="slidenum">
              <a:rPr spc="-5" dirty="0"/>
              <a:t>‹#›</a:t>
            </a:fld>
            <a:endParaRPr spc="-5"/>
          </a:p>
        </p:txBody>
      </p:sp>
    </p:spTree>
    <p:extLst>
      <p:ext uri="{BB962C8B-B14F-4D97-AF65-F5344CB8AC3E}">
        <p14:creationId xmlns:p14="http://schemas.microsoft.com/office/powerpoint/2010/main" val="3713192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9143999" cy="1222839"/>
          </a:xfrm>
          <a:prstGeom prst="rect">
            <a:avLst/>
          </a:prstGeom>
        </p:spPr>
      </p:pic>
      <p:pic>
        <p:nvPicPr>
          <p:cNvPr id="17" name="bg object 17"/>
          <p:cNvPicPr/>
          <p:nvPr/>
        </p:nvPicPr>
        <p:blipFill>
          <a:blip r:embed="rId3" cstate="print"/>
          <a:stretch>
            <a:fillRect/>
          </a:stretch>
        </p:blipFill>
        <p:spPr>
          <a:xfrm>
            <a:off x="513663" y="6068724"/>
            <a:ext cx="1574144" cy="546735"/>
          </a:xfrm>
          <a:prstGeom prst="rect">
            <a:avLst/>
          </a:prstGeom>
        </p:spPr>
      </p:pic>
      <p:pic>
        <p:nvPicPr>
          <p:cNvPr id="18" name="bg object 18"/>
          <p:cNvPicPr/>
          <p:nvPr/>
        </p:nvPicPr>
        <p:blipFill>
          <a:blip r:embed="rId4" cstate="print"/>
          <a:stretch>
            <a:fillRect/>
          </a:stretch>
        </p:blipFill>
        <p:spPr>
          <a:xfrm>
            <a:off x="7202502" y="6164859"/>
            <a:ext cx="1473590" cy="439907"/>
          </a:xfrm>
          <a:prstGeom prst="rect">
            <a:avLst/>
          </a:prstGeom>
        </p:spPr>
      </p:pic>
      <p:sp>
        <p:nvSpPr>
          <p:cNvPr id="2" name="Holder 2"/>
          <p:cNvSpPr>
            <a:spLocks noGrp="1"/>
          </p:cNvSpPr>
          <p:nvPr>
            <p:ph type="title"/>
          </p:nvPr>
        </p:nvSpPr>
        <p:spPr/>
        <p:txBody>
          <a:bodyPr lIns="0" tIns="0" rIns="0" bIns="0"/>
          <a:lstStyle>
            <a:lvl1pPr>
              <a:defRPr sz="3600" b="0"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6/21/2022</a:t>
            </a:fld>
            <a:endParaRPr lang="en-US"/>
          </a:p>
        </p:txBody>
      </p:sp>
      <p:sp>
        <p:nvSpPr>
          <p:cNvPr id="6" name="Holder 6"/>
          <p:cNvSpPr>
            <a:spLocks noGrp="1"/>
          </p:cNvSpPr>
          <p:nvPr>
            <p:ph type="sldNum" sz="quarter" idx="7"/>
          </p:nvPr>
        </p:nvSpPr>
        <p:spPr/>
        <p:txBody>
          <a:bodyPr lIns="0" tIns="0" rIns="0" bIns="0"/>
          <a:lstStyle>
            <a:lvl1pPr>
              <a:defRPr sz="1000" b="0" i="0">
                <a:solidFill>
                  <a:srgbClr val="5B5C5E"/>
                </a:solidFill>
                <a:latin typeface="Arial Nova Cond Light"/>
                <a:cs typeface="Arial Nova Cond Light"/>
              </a:defRPr>
            </a:lvl1pPr>
          </a:lstStyle>
          <a:p>
            <a:pPr marL="38100">
              <a:lnSpc>
                <a:spcPct val="100000"/>
              </a:lnSpc>
              <a:spcBef>
                <a:spcPts val="30"/>
              </a:spcBef>
            </a:pPr>
            <a:fld id="{81D60167-4931-47E6-BA6A-407CBD079E47}" type="slidenum">
              <a:rPr spc="5" dirty="0"/>
              <a:t>‹#›</a:t>
            </a:fld>
            <a:endParaRPr spc="5"/>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9144000" cy="1222839"/>
          </a:xfrm>
          <a:prstGeom prst="rect">
            <a:avLst/>
          </a:prstGeom>
        </p:spPr>
      </p:pic>
      <p:pic>
        <p:nvPicPr>
          <p:cNvPr id="17" name="bg object 17"/>
          <p:cNvPicPr/>
          <p:nvPr/>
        </p:nvPicPr>
        <p:blipFill>
          <a:blip r:embed="rId3" cstate="print"/>
          <a:stretch>
            <a:fillRect/>
          </a:stretch>
        </p:blipFill>
        <p:spPr>
          <a:xfrm>
            <a:off x="512463" y="6074433"/>
            <a:ext cx="1571968" cy="539634"/>
          </a:xfrm>
          <a:prstGeom prst="rect">
            <a:avLst/>
          </a:prstGeom>
        </p:spPr>
      </p:pic>
      <p:pic>
        <p:nvPicPr>
          <p:cNvPr id="18" name="bg object 18"/>
          <p:cNvPicPr/>
          <p:nvPr/>
        </p:nvPicPr>
        <p:blipFill>
          <a:blip r:embed="rId4" cstate="print"/>
          <a:stretch>
            <a:fillRect/>
          </a:stretch>
        </p:blipFill>
        <p:spPr>
          <a:xfrm>
            <a:off x="7205689" y="6166234"/>
            <a:ext cx="1464055" cy="442656"/>
          </a:xfrm>
          <a:prstGeom prst="rect">
            <a:avLst/>
          </a:prstGeom>
        </p:spPr>
      </p:pic>
      <p:pic>
        <p:nvPicPr>
          <p:cNvPr id="19" name="bg object 19"/>
          <p:cNvPicPr/>
          <p:nvPr/>
        </p:nvPicPr>
        <p:blipFill>
          <a:blip r:embed="rId5" cstate="print"/>
          <a:stretch>
            <a:fillRect/>
          </a:stretch>
        </p:blipFill>
        <p:spPr>
          <a:xfrm>
            <a:off x="1808988" y="1799843"/>
            <a:ext cx="5231891" cy="3823716"/>
          </a:xfrm>
          <a:prstGeom prst="rect">
            <a:avLst/>
          </a:prstGeom>
        </p:spPr>
      </p:pic>
      <p:pic>
        <p:nvPicPr>
          <p:cNvPr id="20" name="bg object 20"/>
          <p:cNvPicPr/>
          <p:nvPr/>
        </p:nvPicPr>
        <p:blipFill>
          <a:blip r:embed="rId6" cstate="print"/>
          <a:stretch>
            <a:fillRect/>
          </a:stretch>
        </p:blipFill>
        <p:spPr>
          <a:xfrm>
            <a:off x="5486400" y="2791968"/>
            <a:ext cx="3393948" cy="2479548"/>
          </a:xfrm>
          <a:prstGeom prst="rect">
            <a:avLst/>
          </a:prstGeom>
        </p:spPr>
      </p:pic>
      <p:pic>
        <p:nvPicPr>
          <p:cNvPr id="21" name="bg object 21"/>
          <p:cNvPicPr/>
          <p:nvPr/>
        </p:nvPicPr>
        <p:blipFill>
          <a:blip r:embed="rId7" cstate="print"/>
          <a:stretch>
            <a:fillRect/>
          </a:stretch>
        </p:blipFill>
        <p:spPr>
          <a:xfrm>
            <a:off x="5446776" y="2718816"/>
            <a:ext cx="3493008" cy="2555748"/>
          </a:xfrm>
          <a:prstGeom prst="rect">
            <a:avLst/>
          </a:prstGeom>
        </p:spPr>
      </p:pic>
      <p:sp>
        <p:nvSpPr>
          <p:cNvPr id="2" name="Holder 2"/>
          <p:cNvSpPr>
            <a:spLocks noGrp="1"/>
          </p:cNvSpPr>
          <p:nvPr>
            <p:ph type="title"/>
          </p:nvPr>
        </p:nvSpPr>
        <p:spPr/>
        <p:txBody>
          <a:bodyPr lIns="0" tIns="0" rIns="0" bIns="0"/>
          <a:lstStyle>
            <a:lvl1pPr>
              <a:defRPr sz="6000" b="1" i="0">
                <a:solidFill>
                  <a:srgbClr val="005A87"/>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6/21/2022</a:t>
            </a:fld>
            <a:endParaRPr lang="en-US"/>
          </a:p>
        </p:txBody>
      </p:sp>
      <p:sp>
        <p:nvSpPr>
          <p:cNvPr id="7" name="Holder 7"/>
          <p:cNvSpPr>
            <a:spLocks noGrp="1"/>
          </p:cNvSpPr>
          <p:nvPr>
            <p:ph type="sldNum" sz="quarter" idx="7"/>
          </p:nvPr>
        </p:nvSpPr>
        <p:spPr/>
        <p:txBody>
          <a:bodyPr lIns="0" tIns="0" rIns="0" bIns="0"/>
          <a:lstStyle>
            <a:lvl1pPr>
              <a:defRPr sz="1000" b="0" i="0">
                <a:solidFill>
                  <a:srgbClr val="5B5C5E"/>
                </a:solidFill>
                <a:latin typeface="Arial Narrow"/>
                <a:cs typeface="Arial Narrow"/>
              </a:defRPr>
            </a:lvl1pPr>
          </a:lstStyle>
          <a:p>
            <a:pPr marL="38100">
              <a:lnSpc>
                <a:spcPct val="100000"/>
              </a:lnSpc>
              <a:spcBef>
                <a:spcPts val="30"/>
              </a:spcBef>
            </a:pPr>
            <a:fld id="{81D60167-4931-47E6-BA6A-407CBD079E47}" type="slidenum">
              <a:rPr spc="-5" dirty="0"/>
              <a:t>‹#›</a:t>
            </a:fld>
            <a:endParaRPr spc="-5"/>
          </a:p>
        </p:txBody>
      </p:sp>
    </p:spTree>
    <p:extLst>
      <p:ext uri="{BB962C8B-B14F-4D97-AF65-F5344CB8AC3E}">
        <p14:creationId xmlns:p14="http://schemas.microsoft.com/office/powerpoint/2010/main" val="13136510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1" i="0">
                <a:solidFill>
                  <a:srgbClr val="005A87"/>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6/21/2022</a:t>
            </a:fld>
            <a:endParaRPr lang="en-US"/>
          </a:p>
        </p:txBody>
      </p:sp>
      <p:sp>
        <p:nvSpPr>
          <p:cNvPr id="5" name="Holder 5"/>
          <p:cNvSpPr>
            <a:spLocks noGrp="1"/>
          </p:cNvSpPr>
          <p:nvPr>
            <p:ph type="sldNum" sz="quarter" idx="7"/>
          </p:nvPr>
        </p:nvSpPr>
        <p:spPr/>
        <p:txBody>
          <a:bodyPr lIns="0" tIns="0" rIns="0" bIns="0"/>
          <a:lstStyle>
            <a:lvl1pPr>
              <a:defRPr sz="1000" b="0" i="0">
                <a:solidFill>
                  <a:srgbClr val="5B5C5E"/>
                </a:solidFill>
                <a:latin typeface="Arial Narrow"/>
                <a:cs typeface="Arial Narrow"/>
              </a:defRPr>
            </a:lvl1pPr>
          </a:lstStyle>
          <a:p>
            <a:pPr marL="38100">
              <a:lnSpc>
                <a:spcPct val="100000"/>
              </a:lnSpc>
              <a:spcBef>
                <a:spcPts val="30"/>
              </a:spcBef>
            </a:pPr>
            <a:fld id="{81D60167-4931-47E6-BA6A-407CBD079E47}" type="slidenum">
              <a:rPr spc="-5" dirty="0"/>
              <a:t>‹#›</a:t>
            </a:fld>
            <a:endParaRPr spc="-5"/>
          </a:p>
        </p:txBody>
      </p:sp>
    </p:spTree>
    <p:extLst>
      <p:ext uri="{BB962C8B-B14F-4D97-AF65-F5344CB8AC3E}">
        <p14:creationId xmlns:p14="http://schemas.microsoft.com/office/powerpoint/2010/main" val="42634842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6/21/2022</a:t>
            </a:fld>
            <a:endParaRPr lang="en-US"/>
          </a:p>
        </p:txBody>
      </p:sp>
      <p:sp>
        <p:nvSpPr>
          <p:cNvPr id="4" name="Holder 4"/>
          <p:cNvSpPr>
            <a:spLocks noGrp="1"/>
          </p:cNvSpPr>
          <p:nvPr>
            <p:ph type="sldNum" sz="quarter" idx="7"/>
          </p:nvPr>
        </p:nvSpPr>
        <p:spPr/>
        <p:txBody>
          <a:bodyPr lIns="0" tIns="0" rIns="0" bIns="0"/>
          <a:lstStyle>
            <a:lvl1pPr>
              <a:defRPr sz="1000" b="0" i="0">
                <a:solidFill>
                  <a:srgbClr val="5B5C5E"/>
                </a:solidFill>
                <a:latin typeface="Arial Narrow"/>
                <a:cs typeface="Arial Narrow"/>
              </a:defRPr>
            </a:lvl1pPr>
          </a:lstStyle>
          <a:p>
            <a:pPr marL="38100">
              <a:lnSpc>
                <a:spcPct val="100000"/>
              </a:lnSpc>
              <a:spcBef>
                <a:spcPts val="30"/>
              </a:spcBef>
            </a:pPr>
            <a:fld id="{81D60167-4931-47E6-BA6A-407CBD079E47}" type="slidenum">
              <a:rPr spc="-5" dirty="0"/>
              <a:t>‹#›</a:t>
            </a:fld>
            <a:endParaRPr spc="-5"/>
          </a:p>
        </p:txBody>
      </p:sp>
    </p:spTree>
    <p:extLst>
      <p:ext uri="{BB962C8B-B14F-4D97-AF65-F5344CB8AC3E}">
        <p14:creationId xmlns:p14="http://schemas.microsoft.com/office/powerpoint/2010/main" val="1361447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bg1"/>
                </a:solidFill>
                <a:latin typeface="Arial"/>
                <a:cs typeface="Arial"/>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689219" y="1631950"/>
            <a:ext cx="3148329" cy="4134485"/>
          </a:xfrm>
          <a:prstGeom prst="rect">
            <a:avLst/>
          </a:prstGeom>
        </p:spPr>
        <p:txBody>
          <a:bodyPr wrap="square" lIns="0" tIns="0" rIns="0" bIns="0">
            <a:spAutoFit/>
          </a:bodyPr>
          <a:lstStyle>
            <a:lvl1pPr>
              <a:defRPr sz="1800" b="1" i="0">
                <a:solidFill>
                  <a:srgbClr val="005A87"/>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6/21/2022</a:t>
            </a:fld>
            <a:endParaRPr lang="en-US"/>
          </a:p>
        </p:txBody>
      </p:sp>
      <p:sp>
        <p:nvSpPr>
          <p:cNvPr id="7" name="Holder 7"/>
          <p:cNvSpPr>
            <a:spLocks noGrp="1"/>
          </p:cNvSpPr>
          <p:nvPr>
            <p:ph type="sldNum" sz="quarter" idx="7"/>
          </p:nvPr>
        </p:nvSpPr>
        <p:spPr/>
        <p:txBody>
          <a:bodyPr lIns="0" tIns="0" rIns="0" bIns="0"/>
          <a:lstStyle>
            <a:lvl1pPr>
              <a:defRPr sz="1000" b="0" i="0">
                <a:solidFill>
                  <a:srgbClr val="5B5C5E"/>
                </a:solidFill>
                <a:latin typeface="Arial Nova Cond Light"/>
                <a:cs typeface="Arial Nova Cond Light"/>
              </a:defRPr>
            </a:lvl1pPr>
          </a:lstStyle>
          <a:p>
            <a:pPr marL="38100">
              <a:lnSpc>
                <a:spcPct val="100000"/>
              </a:lnSpc>
              <a:spcBef>
                <a:spcPts val="30"/>
              </a:spcBef>
            </a:pPr>
            <a:fld id="{81D60167-4931-47E6-BA6A-407CBD079E47}" type="slidenum">
              <a:rPr spc="5" dirty="0"/>
              <a:t>‹#›</a:t>
            </a:fld>
            <a:endParaRPr spc="5"/>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6/21/2022</a:t>
            </a:fld>
            <a:endParaRPr lang="en-US"/>
          </a:p>
        </p:txBody>
      </p:sp>
      <p:sp>
        <p:nvSpPr>
          <p:cNvPr id="5" name="Holder 5"/>
          <p:cNvSpPr>
            <a:spLocks noGrp="1"/>
          </p:cNvSpPr>
          <p:nvPr>
            <p:ph type="sldNum" sz="quarter" idx="7"/>
          </p:nvPr>
        </p:nvSpPr>
        <p:spPr/>
        <p:txBody>
          <a:bodyPr lIns="0" tIns="0" rIns="0" bIns="0"/>
          <a:lstStyle>
            <a:lvl1pPr>
              <a:defRPr sz="1000" b="0" i="0">
                <a:solidFill>
                  <a:srgbClr val="5B5C5E"/>
                </a:solidFill>
                <a:latin typeface="Arial Nova Cond Light"/>
                <a:cs typeface="Arial Nova Cond Light"/>
              </a:defRPr>
            </a:lvl1pPr>
          </a:lstStyle>
          <a:p>
            <a:pPr marL="38100">
              <a:lnSpc>
                <a:spcPct val="100000"/>
              </a:lnSpc>
              <a:spcBef>
                <a:spcPts val="30"/>
              </a:spcBef>
            </a:pPr>
            <a:fld id="{81D60167-4931-47E6-BA6A-407CBD079E47}" type="slidenum">
              <a:rPr spc="5" dirty="0"/>
              <a:t>‹#›</a:t>
            </a:fld>
            <a:endParaRPr spc="5"/>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6/21/2022</a:t>
            </a:fld>
            <a:endParaRPr lang="en-US"/>
          </a:p>
        </p:txBody>
      </p:sp>
      <p:sp>
        <p:nvSpPr>
          <p:cNvPr id="4" name="Holder 4"/>
          <p:cNvSpPr>
            <a:spLocks noGrp="1"/>
          </p:cNvSpPr>
          <p:nvPr>
            <p:ph type="sldNum" sz="quarter" idx="7"/>
          </p:nvPr>
        </p:nvSpPr>
        <p:spPr/>
        <p:txBody>
          <a:bodyPr lIns="0" tIns="0" rIns="0" bIns="0"/>
          <a:lstStyle>
            <a:lvl1pPr>
              <a:defRPr sz="1000" b="0" i="0">
                <a:solidFill>
                  <a:srgbClr val="5B5C5E"/>
                </a:solidFill>
                <a:latin typeface="Arial Nova Cond Light"/>
                <a:cs typeface="Arial Nova Cond Light"/>
              </a:defRPr>
            </a:lvl1pPr>
          </a:lstStyle>
          <a:p>
            <a:pPr marL="38100">
              <a:lnSpc>
                <a:spcPct val="100000"/>
              </a:lnSpc>
              <a:spcBef>
                <a:spcPts val="30"/>
              </a:spcBef>
            </a:pPr>
            <a:fld id="{81D60167-4931-47E6-BA6A-407CBD079E47}" type="slidenum">
              <a:rPr spc="5" dirty="0"/>
              <a:t>‹#›</a:t>
            </a:fld>
            <a:endParaRPr spc="5"/>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RiskMap_PPT_013015.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4"/>
          <p:cNvSpPr>
            <a:spLocks noGrp="1" noChangeArrowheads="1"/>
          </p:cNvSpPr>
          <p:nvPr>
            <p:ph type="ctrTitle"/>
          </p:nvPr>
        </p:nvSpPr>
        <p:spPr>
          <a:xfrm>
            <a:off x="372530" y="3587587"/>
            <a:ext cx="8229600" cy="445473"/>
          </a:xfrm>
        </p:spPr>
        <p:txBody>
          <a:bodyPr bIns="228600" anchor="ctr"/>
          <a:lstStyle>
            <a:lvl1pPr>
              <a:defRPr sz="3600" b="0">
                <a:solidFill>
                  <a:schemeClr val="accent3"/>
                </a:solidFill>
              </a:defRPr>
            </a:lvl1pPr>
          </a:lstStyle>
          <a:p>
            <a:pPr lvl="0"/>
            <a:r>
              <a:rPr lang="en-US" noProof="0"/>
              <a:t>Click to edit Master title style</a:t>
            </a:r>
          </a:p>
        </p:txBody>
      </p:sp>
      <p:sp>
        <p:nvSpPr>
          <p:cNvPr id="8197" name="Rectangle 5"/>
          <p:cNvSpPr>
            <a:spLocks noGrp="1" noChangeArrowheads="1"/>
          </p:cNvSpPr>
          <p:nvPr>
            <p:ph type="subTitle" idx="1"/>
          </p:nvPr>
        </p:nvSpPr>
        <p:spPr>
          <a:xfrm>
            <a:off x="372530" y="4033060"/>
            <a:ext cx="8229600" cy="313615"/>
          </a:xfrm>
        </p:spPr>
        <p:txBody>
          <a:bodyPr lIns="100584" tIns="182880" anchor="ctr"/>
          <a:lstStyle>
            <a:lvl1pPr marL="0" indent="0">
              <a:lnSpc>
                <a:spcPct val="95000"/>
              </a:lnSpc>
              <a:spcBef>
                <a:spcPct val="0"/>
              </a:spcBef>
              <a:buFont typeface="Wingdings" pitchFamily="2" charset="2"/>
              <a:buNone/>
              <a:defRPr sz="2000">
                <a:solidFill>
                  <a:srgbClr val="363636"/>
                </a:solidFill>
              </a:defRPr>
            </a:lvl1pPr>
          </a:lstStyle>
          <a:p>
            <a:pPr lvl="0"/>
            <a:r>
              <a:rPr lang="en-US" noProof="0"/>
              <a:t>Click to edit Master subtitle style</a:t>
            </a:r>
          </a:p>
        </p:txBody>
      </p:sp>
      <p:pic>
        <p:nvPicPr>
          <p:cNvPr id="6" name="Picture 5" descr="FEMA_FEMA blu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26471" y="6036073"/>
            <a:ext cx="1743268" cy="625447"/>
          </a:xfrm>
          <a:prstGeom prst="rect">
            <a:avLst/>
          </a:prstGeom>
        </p:spPr>
      </p:pic>
    </p:spTree>
    <p:extLst>
      <p:ext uri="{BB962C8B-B14F-4D97-AF65-F5344CB8AC3E}">
        <p14:creationId xmlns:p14="http://schemas.microsoft.com/office/powerpoint/2010/main" val="1009289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231775" indent="-231775">
              <a:buFont typeface="Wingdings" panose="05000000000000000000" pitchFamily="2" charset="2"/>
              <a:buChar char="Ø"/>
              <a:defRPr>
                <a:solidFill>
                  <a:srgbClr val="363636"/>
                </a:solidFill>
              </a:defRPr>
            </a:lvl1pPr>
            <a:lvl2pPr>
              <a:defRPr>
                <a:solidFill>
                  <a:srgbClr val="363636"/>
                </a:solidFill>
              </a:defRPr>
            </a:lvl2pPr>
            <a:lvl3pPr>
              <a:defRPr>
                <a:solidFill>
                  <a:srgbClr val="363636"/>
                </a:solidFill>
              </a:defRPr>
            </a:lvl3pPr>
            <a:lvl4pPr>
              <a:defRPr>
                <a:solidFill>
                  <a:srgbClr val="363636"/>
                </a:solidFill>
              </a:defRPr>
            </a:lvl4pPr>
            <a:lvl5pPr>
              <a:defRPr>
                <a:solidFill>
                  <a:srgbClr val="36363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2539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135966"/>
            <a:ext cx="7772400" cy="1362075"/>
          </a:xfrm>
        </p:spPr>
        <p:txBody>
          <a:bodyPr anchor="t"/>
          <a:lstStyle>
            <a:lvl1pPr algn="l">
              <a:defRPr sz="3600" b="1" cap="all">
                <a:solidFill>
                  <a:schemeClr val="tx2"/>
                </a:solidFill>
              </a:defRPr>
            </a:lvl1pPr>
          </a:lstStyle>
          <a:p>
            <a:r>
              <a:rPr lang="en-US"/>
              <a:t>Click to edit Master title style</a:t>
            </a:r>
          </a:p>
        </p:txBody>
      </p:sp>
      <p:sp>
        <p:nvSpPr>
          <p:cNvPr id="3" name="Text Placeholder 2"/>
          <p:cNvSpPr>
            <a:spLocks noGrp="1"/>
          </p:cNvSpPr>
          <p:nvPr>
            <p:ph type="body" idx="1"/>
          </p:nvPr>
        </p:nvSpPr>
        <p:spPr>
          <a:xfrm>
            <a:off x="722313" y="2635779"/>
            <a:ext cx="7772400" cy="1500187"/>
          </a:xfrm>
        </p:spPr>
        <p:txBody>
          <a:bodyPr anchor="b"/>
          <a:lstStyle>
            <a:lvl1pPr marL="0" indent="0">
              <a:buNone/>
              <a:defRPr sz="2000">
                <a:solidFill>
                  <a:srgbClr val="363636"/>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48472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66574"/>
            <a:ext cx="4038600" cy="4258734"/>
          </a:xfrm>
        </p:spPr>
        <p:txBody>
          <a:bodyPr/>
          <a:lstStyle>
            <a:lvl1pPr marL="231775" indent="-231775">
              <a:buFont typeface="Wingdings" panose="05000000000000000000" pitchFamily="2" charset="2"/>
              <a:buChar char="Ø"/>
              <a:defRPr sz="2000">
                <a:solidFill>
                  <a:srgbClr val="363636"/>
                </a:solidFill>
              </a:defRPr>
            </a:lvl1pPr>
            <a:lvl2pPr>
              <a:defRPr sz="1800">
                <a:solidFill>
                  <a:srgbClr val="363636"/>
                </a:solidFill>
              </a:defRPr>
            </a:lvl2pPr>
            <a:lvl3pPr>
              <a:defRPr sz="2000">
                <a:solidFill>
                  <a:srgbClr val="363636"/>
                </a:solidFill>
              </a:defRPr>
            </a:lvl3pPr>
            <a:lvl4pPr>
              <a:defRPr sz="1800">
                <a:solidFill>
                  <a:srgbClr val="363636"/>
                </a:solidFill>
              </a:defRPr>
            </a:lvl4pPr>
            <a:lvl5pPr>
              <a:defRPr sz="1800">
                <a:solidFill>
                  <a:srgbClr val="363636"/>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66573"/>
            <a:ext cx="4038600" cy="4258735"/>
          </a:xfrm>
        </p:spPr>
        <p:txBody>
          <a:bodyPr/>
          <a:lstStyle>
            <a:lvl1pPr marL="231775" indent="-231775">
              <a:buFont typeface="Wingdings" panose="05000000000000000000" pitchFamily="2" charset="2"/>
              <a:buChar char="Ø"/>
              <a:defRPr sz="2000">
                <a:solidFill>
                  <a:srgbClr val="363636"/>
                </a:solidFill>
              </a:defRPr>
            </a:lvl1pPr>
            <a:lvl2pPr>
              <a:defRPr sz="1800">
                <a:solidFill>
                  <a:srgbClr val="363636"/>
                </a:solidFill>
              </a:defRPr>
            </a:lvl2pPr>
            <a:lvl3pPr>
              <a:defRPr sz="2000">
                <a:solidFill>
                  <a:srgbClr val="363636"/>
                </a:solidFill>
              </a:defRPr>
            </a:lvl3pPr>
            <a:lvl4pPr>
              <a:defRPr sz="1800">
                <a:solidFill>
                  <a:srgbClr val="363636"/>
                </a:solidFill>
              </a:defRPr>
            </a:lvl4pPr>
            <a:lvl5pPr>
              <a:defRPr sz="1800">
                <a:solidFill>
                  <a:srgbClr val="363636"/>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48053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6"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image" Target="../media/image5.png"/><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4.jpe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1.jp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9143999" cy="1222839"/>
          </a:xfrm>
          <a:prstGeom prst="rect">
            <a:avLst/>
          </a:prstGeom>
        </p:spPr>
      </p:pic>
      <p:sp>
        <p:nvSpPr>
          <p:cNvPr id="2" name="Holder 2"/>
          <p:cNvSpPr>
            <a:spLocks noGrp="1"/>
          </p:cNvSpPr>
          <p:nvPr>
            <p:ph type="title"/>
          </p:nvPr>
        </p:nvSpPr>
        <p:spPr>
          <a:xfrm>
            <a:off x="530859" y="427101"/>
            <a:ext cx="8082280" cy="574040"/>
          </a:xfrm>
          <a:prstGeom prst="rect">
            <a:avLst/>
          </a:prstGeom>
        </p:spPr>
        <p:txBody>
          <a:bodyPr wrap="square" lIns="0" tIns="0" rIns="0" bIns="0">
            <a:spAutoFit/>
          </a:bodyPr>
          <a:lstStyle>
            <a:lvl1pPr>
              <a:defRPr sz="3600" b="0" i="0">
                <a:solidFill>
                  <a:schemeClr val="bg1"/>
                </a:solidFill>
                <a:latin typeface="Arial"/>
                <a:cs typeface="Arial"/>
              </a:defRPr>
            </a:lvl1pPr>
          </a:lstStyle>
          <a:p>
            <a:endParaRPr/>
          </a:p>
        </p:txBody>
      </p:sp>
      <p:sp>
        <p:nvSpPr>
          <p:cNvPr id="3" name="Holder 3"/>
          <p:cNvSpPr>
            <a:spLocks noGrp="1"/>
          </p:cNvSpPr>
          <p:nvPr>
            <p:ph type="body" idx="1"/>
          </p:nvPr>
        </p:nvSpPr>
        <p:spPr>
          <a:xfrm>
            <a:off x="457200" y="1794361"/>
            <a:ext cx="8229600" cy="38354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6/21/2022</a:t>
            </a:fld>
            <a:endParaRPr lang="en-US"/>
          </a:p>
        </p:txBody>
      </p:sp>
      <p:sp>
        <p:nvSpPr>
          <p:cNvPr id="6" name="Holder 6"/>
          <p:cNvSpPr>
            <a:spLocks noGrp="1"/>
          </p:cNvSpPr>
          <p:nvPr>
            <p:ph type="sldNum" sz="quarter" idx="7"/>
          </p:nvPr>
        </p:nvSpPr>
        <p:spPr>
          <a:xfrm>
            <a:off x="4476622" y="6277076"/>
            <a:ext cx="205104" cy="170814"/>
          </a:xfrm>
          <a:prstGeom prst="rect">
            <a:avLst/>
          </a:prstGeom>
        </p:spPr>
        <p:txBody>
          <a:bodyPr wrap="square" lIns="0" tIns="0" rIns="0" bIns="0">
            <a:spAutoFit/>
          </a:bodyPr>
          <a:lstStyle>
            <a:lvl1pPr>
              <a:defRPr sz="1000" b="0" i="0">
                <a:solidFill>
                  <a:srgbClr val="5B5C5E"/>
                </a:solidFill>
                <a:latin typeface="Arial Nova Cond Light"/>
                <a:cs typeface="Arial Nova Cond Light"/>
              </a:defRPr>
            </a:lvl1pPr>
          </a:lstStyle>
          <a:p>
            <a:pPr marL="38100">
              <a:lnSpc>
                <a:spcPct val="100000"/>
              </a:lnSpc>
              <a:spcBef>
                <a:spcPts val="30"/>
              </a:spcBef>
            </a:pPr>
            <a:fld id="{81D60167-4931-47E6-BA6A-407CBD079E47}" type="slidenum">
              <a:rPr spc="5" dirty="0"/>
              <a:t>‹#›</a:t>
            </a:fld>
            <a:endParaRPr spc="5"/>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4" descr="RiskMap_PPT_0130153.jp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0"/>
            <a:ext cx="914400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Text Box 14"/>
          <p:cNvSpPr txBox="1">
            <a:spLocks noChangeArrowheads="1"/>
          </p:cNvSpPr>
          <p:nvPr userDrawn="1"/>
        </p:nvSpPr>
        <p:spPr bwMode="auto">
          <a:xfrm>
            <a:off x="457200" y="6283325"/>
            <a:ext cx="8229600" cy="153988"/>
          </a:xfrm>
          <a:prstGeom prst="rect">
            <a:avLst/>
          </a:prstGeom>
          <a:noFill/>
          <a:ln>
            <a:noFill/>
          </a:ln>
          <a:effectLst/>
          <a:extLst>
            <a:ext uri="{909E8E84-426E-40dd-AFC4-6F175D3DCCD1}"/>
            <a:ext uri="{91240B29-F687-4f45-9708-019B960494DF}"/>
            <a:ext uri="{AF507438-7753-43e0-B8FC-AC1667EBCBE1}"/>
          </a:extLst>
        </p:spPr>
        <p:txBody>
          <a:bodyPr lIns="0" tIns="0" rIns="0" bIns="0">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fld id="{89165284-E3D3-4B73-881F-23AF27173312}" type="slidenum">
              <a:rPr lang="en-US" sz="1000" smtClean="0">
                <a:solidFill>
                  <a:srgbClr val="5B5C5E"/>
                </a:solidFill>
                <a:latin typeface="Arial Narrow"/>
                <a:cs typeface="Arial Narrow"/>
              </a:rPr>
              <a:pPr algn="ctr" eaLnBrk="1" hangingPunct="1">
                <a:spcBef>
                  <a:spcPct val="50000"/>
                </a:spcBef>
                <a:defRPr/>
              </a:pPr>
              <a:t>‹#›</a:t>
            </a:fld>
            <a:endParaRPr lang="en-US" sz="1000">
              <a:solidFill>
                <a:srgbClr val="5B5C5E"/>
              </a:solidFill>
              <a:latin typeface="Arial Narrow"/>
              <a:cs typeface="Arial Narrow"/>
            </a:endParaRPr>
          </a:p>
        </p:txBody>
      </p:sp>
      <p:sp>
        <p:nvSpPr>
          <p:cNvPr id="1028" name="Rectangle 2"/>
          <p:cNvSpPr>
            <a:spLocks noGrp="1" noChangeArrowheads="1"/>
          </p:cNvSpPr>
          <p:nvPr>
            <p:ph type="title"/>
          </p:nvPr>
        </p:nvSpPr>
        <p:spPr bwMode="auto">
          <a:xfrm>
            <a:off x="457200" y="139700"/>
            <a:ext cx="82296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 name="Rectangle 3"/>
          <p:cNvSpPr>
            <a:spLocks noGrp="1" noChangeArrowheads="1"/>
          </p:cNvSpPr>
          <p:nvPr>
            <p:ph type="body" idx="1"/>
          </p:nvPr>
        </p:nvSpPr>
        <p:spPr bwMode="auto">
          <a:xfrm>
            <a:off x="457200" y="1485900"/>
            <a:ext cx="8229600" cy="444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8" name="Picture 7" descr="FEMA_FEMA blue.png"/>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426471" y="6036073"/>
            <a:ext cx="1743268" cy="625447"/>
          </a:xfrm>
          <a:prstGeom prst="rect">
            <a:avLst/>
          </a:prstGeom>
        </p:spPr>
      </p:pic>
      <p:pic>
        <p:nvPicPr>
          <p:cNvPr id="9" name="Picture 8" descr="RiskMap_Logo_Full Color.png"/>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7120392" y="6041893"/>
            <a:ext cx="1597137" cy="672129"/>
          </a:xfrm>
          <a:prstGeom prst="rect">
            <a:avLst/>
          </a:prstGeom>
        </p:spPr>
      </p:pic>
    </p:spTree>
    <p:extLst>
      <p:ext uri="{BB962C8B-B14F-4D97-AF65-F5344CB8AC3E}">
        <p14:creationId xmlns:p14="http://schemas.microsoft.com/office/powerpoint/2010/main" val="105645936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hf hdr="0" ftr="0" dt="0"/>
  <p:txStyles>
    <p:titleStyle>
      <a:lvl1pPr algn="l" rtl="0" eaLnBrk="0" fontAlgn="base" hangingPunct="0">
        <a:lnSpc>
          <a:spcPct val="80000"/>
        </a:lnSpc>
        <a:spcBef>
          <a:spcPct val="0"/>
        </a:spcBef>
        <a:spcAft>
          <a:spcPct val="0"/>
        </a:spcAft>
        <a:defRPr sz="3600">
          <a:solidFill>
            <a:schemeClr val="bg1"/>
          </a:solidFill>
          <a:latin typeface="+mj-lt"/>
          <a:ea typeface="ＭＳ Ｐゴシック" charset="0"/>
          <a:cs typeface="ＭＳ Ｐゴシック" charset="0"/>
        </a:defRPr>
      </a:lvl1pPr>
      <a:lvl2pPr algn="l" rtl="0" eaLnBrk="0" fontAlgn="base" hangingPunct="0">
        <a:lnSpc>
          <a:spcPct val="80000"/>
        </a:lnSpc>
        <a:spcBef>
          <a:spcPct val="0"/>
        </a:spcBef>
        <a:spcAft>
          <a:spcPct val="0"/>
        </a:spcAft>
        <a:defRPr sz="3600">
          <a:solidFill>
            <a:schemeClr val="bg1"/>
          </a:solidFill>
          <a:latin typeface="Arial" panose="020B0604020202020204" pitchFamily="34" charset="0"/>
          <a:ea typeface="ＭＳ Ｐゴシック" charset="0"/>
          <a:cs typeface="ＭＳ Ｐゴシック" charset="0"/>
        </a:defRPr>
      </a:lvl2pPr>
      <a:lvl3pPr algn="l" rtl="0" eaLnBrk="0" fontAlgn="base" hangingPunct="0">
        <a:lnSpc>
          <a:spcPct val="80000"/>
        </a:lnSpc>
        <a:spcBef>
          <a:spcPct val="0"/>
        </a:spcBef>
        <a:spcAft>
          <a:spcPct val="0"/>
        </a:spcAft>
        <a:defRPr sz="3600">
          <a:solidFill>
            <a:schemeClr val="bg1"/>
          </a:solidFill>
          <a:latin typeface="Arial" panose="020B0604020202020204" pitchFamily="34" charset="0"/>
          <a:ea typeface="ＭＳ Ｐゴシック" charset="0"/>
          <a:cs typeface="ＭＳ Ｐゴシック" charset="0"/>
        </a:defRPr>
      </a:lvl3pPr>
      <a:lvl4pPr algn="l" rtl="0" eaLnBrk="0" fontAlgn="base" hangingPunct="0">
        <a:lnSpc>
          <a:spcPct val="80000"/>
        </a:lnSpc>
        <a:spcBef>
          <a:spcPct val="0"/>
        </a:spcBef>
        <a:spcAft>
          <a:spcPct val="0"/>
        </a:spcAft>
        <a:defRPr sz="3600">
          <a:solidFill>
            <a:schemeClr val="bg1"/>
          </a:solidFill>
          <a:latin typeface="Arial" panose="020B0604020202020204" pitchFamily="34" charset="0"/>
          <a:ea typeface="ＭＳ Ｐゴシック" charset="0"/>
          <a:cs typeface="ＭＳ Ｐゴシック" charset="0"/>
        </a:defRPr>
      </a:lvl4pPr>
      <a:lvl5pPr algn="l" rtl="0" eaLnBrk="0" fontAlgn="base" hangingPunct="0">
        <a:lnSpc>
          <a:spcPct val="80000"/>
        </a:lnSpc>
        <a:spcBef>
          <a:spcPct val="0"/>
        </a:spcBef>
        <a:spcAft>
          <a:spcPct val="0"/>
        </a:spcAft>
        <a:defRPr sz="3600">
          <a:solidFill>
            <a:schemeClr val="bg1"/>
          </a:solidFill>
          <a:latin typeface="Arial" panose="020B0604020202020204" pitchFamily="34" charset="0"/>
          <a:ea typeface="ＭＳ Ｐゴシック" charset="0"/>
          <a:cs typeface="ＭＳ Ｐゴシック" charset="0"/>
        </a:defRPr>
      </a:lvl5pPr>
      <a:lvl6pPr marL="457200" algn="l" rtl="0" fontAlgn="base">
        <a:lnSpc>
          <a:spcPct val="80000"/>
        </a:lnSpc>
        <a:spcBef>
          <a:spcPct val="0"/>
        </a:spcBef>
        <a:spcAft>
          <a:spcPct val="0"/>
        </a:spcAft>
        <a:defRPr sz="4000">
          <a:solidFill>
            <a:schemeClr val="bg1"/>
          </a:solidFill>
          <a:latin typeface="Joanna MT Std SemiBold" pitchFamily="18" charset="0"/>
        </a:defRPr>
      </a:lvl6pPr>
      <a:lvl7pPr marL="914400" algn="l" rtl="0" fontAlgn="base">
        <a:lnSpc>
          <a:spcPct val="80000"/>
        </a:lnSpc>
        <a:spcBef>
          <a:spcPct val="0"/>
        </a:spcBef>
        <a:spcAft>
          <a:spcPct val="0"/>
        </a:spcAft>
        <a:defRPr sz="4000">
          <a:solidFill>
            <a:schemeClr val="bg1"/>
          </a:solidFill>
          <a:latin typeface="Joanna MT Std SemiBold" pitchFamily="18" charset="0"/>
        </a:defRPr>
      </a:lvl7pPr>
      <a:lvl8pPr marL="1371600" algn="l" rtl="0" fontAlgn="base">
        <a:lnSpc>
          <a:spcPct val="80000"/>
        </a:lnSpc>
        <a:spcBef>
          <a:spcPct val="0"/>
        </a:spcBef>
        <a:spcAft>
          <a:spcPct val="0"/>
        </a:spcAft>
        <a:defRPr sz="4000">
          <a:solidFill>
            <a:schemeClr val="bg1"/>
          </a:solidFill>
          <a:latin typeface="Joanna MT Std SemiBold" pitchFamily="18" charset="0"/>
        </a:defRPr>
      </a:lvl8pPr>
      <a:lvl9pPr marL="1828800" algn="l" rtl="0" fontAlgn="base">
        <a:lnSpc>
          <a:spcPct val="80000"/>
        </a:lnSpc>
        <a:spcBef>
          <a:spcPct val="0"/>
        </a:spcBef>
        <a:spcAft>
          <a:spcPct val="0"/>
        </a:spcAft>
        <a:defRPr sz="4000">
          <a:solidFill>
            <a:schemeClr val="bg1"/>
          </a:solidFill>
          <a:latin typeface="Joanna MT Std SemiBold" pitchFamily="18" charset="0"/>
        </a:defRPr>
      </a:lvl9pPr>
    </p:titleStyle>
    <p:bodyStyle>
      <a:lvl1pPr marL="231775" indent="-231775" algn="l" rtl="0" eaLnBrk="0" fontAlgn="base" hangingPunct="0">
        <a:spcBef>
          <a:spcPct val="35000"/>
        </a:spcBef>
        <a:spcAft>
          <a:spcPct val="0"/>
        </a:spcAft>
        <a:buClr>
          <a:schemeClr val="accent1"/>
        </a:buClr>
        <a:buSzPct val="90000"/>
        <a:buFont typeface="Lucida Grande"/>
        <a:buChar char="▸"/>
        <a:defRPr sz="2000">
          <a:solidFill>
            <a:srgbClr val="363636"/>
          </a:solidFill>
          <a:latin typeface="+mn-lt"/>
          <a:ea typeface="ＭＳ Ｐゴシック" charset="0"/>
          <a:cs typeface="ＭＳ Ｐゴシック" charset="0"/>
        </a:defRPr>
      </a:lvl1pPr>
      <a:lvl2pPr marL="568325" indent="-222250" algn="l" rtl="0" eaLnBrk="0" fontAlgn="base" hangingPunct="0">
        <a:spcBef>
          <a:spcPct val="25000"/>
        </a:spcBef>
        <a:spcAft>
          <a:spcPct val="0"/>
        </a:spcAft>
        <a:buClr>
          <a:srgbClr val="5B5C5E"/>
        </a:buClr>
        <a:buSzPct val="90000"/>
        <a:buChar char="•"/>
        <a:defRPr>
          <a:solidFill>
            <a:srgbClr val="363636"/>
          </a:solidFill>
          <a:latin typeface="+mn-lt"/>
          <a:ea typeface="ＭＳ Ｐゴシック" charset="0"/>
        </a:defRPr>
      </a:lvl2pPr>
      <a:lvl3pPr marL="914400" indent="-231775" algn="l" rtl="0" eaLnBrk="0" fontAlgn="base" hangingPunct="0">
        <a:spcBef>
          <a:spcPct val="25000"/>
        </a:spcBef>
        <a:spcAft>
          <a:spcPct val="0"/>
        </a:spcAft>
        <a:buClr>
          <a:srgbClr val="C1C2C4"/>
        </a:buClr>
        <a:buSzPct val="90000"/>
        <a:buFont typeface="Wingdings" panose="05000000000000000000" pitchFamily="2" charset="2"/>
        <a:buChar char="§"/>
        <a:defRPr sz="1600">
          <a:solidFill>
            <a:srgbClr val="363636"/>
          </a:solidFill>
          <a:latin typeface="+mn-lt"/>
          <a:ea typeface="ＭＳ Ｐゴシック" charset="0"/>
        </a:defRPr>
      </a:lvl3pPr>
      <a:lvl4pPr marL="1260475" indent="-230188" algn="l" rtl="0" eaLnBrk="0" fontAlgn="base" hangingPunct="0">
        <a:spcBef>
          <a:spcPct val="20000"/>
        </a:spcBef>
        <a:spcAft>
          <a:spcPct val="0"/>
        </a:spcAft>
        <a:buClr>
          <a:srgbClr val="C1C2C4"/>
        </a:buClr>
        <a:buSzPct val="90000"/>
        <a:buFont typeface="Wingdings" panose="05000000000000000000" pitchFamily="2" charset="2"/>
        <a:buChar char="§"/>
        <a:defRPr sz="1400">
          <a:solidFill>
            <a:srgbClr val="363636"/>
          </a:solidFill>
          <a:latin typeface="+mn-lt"/>
          <a:ea typeface="ＭＳ Ｐゴシック" charset="0"/>
        </a:defRPr>
      </a:lvl4pPr>
      <a:lvl5pPr marL="1544638" indent="-168275" algn="l" rtl="0" eaLnBrk="0" fontAlgn="base" hangingPunct="0">
        <a:spcBef>
          <a:spcPct val="20000"/>
        </a:spcBef>
        <a:spcAft>
          <a:spcPct val="0"/>
        </a:spcAft>
        <a:buClr>
          <a:srgbClr val="C1C2C4"/>
        </a:buClr>
        <a:buSzPct val="90000"/>
        <a:buFont typeface="Wingdings" panose="05000000000000000000" pitchFamily="2" charset="2"/>
        <a:buChar char="§"/>
        <a:defRPr sz="1400">
          <a:solidFill>
            <a:srgbClr val="363636"/>
          </a:solidFill>
          <a:latin typeface="+mn-lt"/>
          <a:ea typeface="ＭＳ Ｐゴシック" charset="0"/>
        </a:defRPr>
      </a:lvl5pPr>
      <a:lvl6pPr marL="2001838" indent="-168275" algn="l" rtl="0" fontAlgn="base">
        <a:spcBef>
          <a:spcPct val="20000"/>
        </a:spcBef>
        <a:spcAft>
          <a:spcPct val="0"/>
        </a:spcAft>
        <a:buClr>
          <a:srgbClr val="C1C2C4"/>
        </a:buClr>
        <a:buSzPct val="90000"/>
        <a:buFont typeface="Wingdings" pitchFamily="2" charset="2"/>
        <a:buChar char="§"/>
        <a:defRPr sz="1400">
          <a:solidFill>
            <a:schemeClr val="tx1"/>
          </a:solidFill>
          <a:latin typeface="+mn-lt"/>
        </a:defRPr>
      </a:lvl6pPr>
      <a:lvl7pPr marL="2459038" indent="-168275" algn="l" rtl="0" fontAlgn="base">
        <a:spcBef>
          <a:spcPct val="20000"/>
        </a:spcBef>
        <a:spcAft>
          <a:spcPct val="0"/>
        </a:spcAft>
        <a:buClr>
          <a:srgbClr val="C1C2C4"/>
        </a:buClr>
        <a:buSzPct val="90000"/>
        <a:buFont typeface="Wingdings" pitchFamily="2" charset="2"/>
        <a:buChar char="§"/>
        <a:defRPr sz="1400">
          <a:solidFill>
            <a:schemeClr val="tx1"/>
          </a:solidFill>
          <a:latin typeface="+mn-lt"/>
        </a:defRPr>
      </a:lvl7pPr>
      <a:lvl8pPr marL="2916238" indent="-168275" algn="l" rtl="0" fontAlgn="base">
        <a:spcBef>
          <a:spcPct val="20000"/>
        </a:spcBef>
        <a:spcAft>
          <a:spcPct val="0"/>
        </a:spcAft>
        <a:buClr>
          <a:srgbClr val="C1C2C4"/>
        </a:buClr>
        <a:buSzPct val="90000"/>
        <a:buFont typeface="Wingdings" pitchFamily="2" charset="2"/>
        <a:buChar char="§"/>
        <a:defRPr sz="1400">
          <a:solidFill>
            <a:schemeClr val="tx1"/>
          </a:solidFill>
          <a:latin typeface="+mn-lt"/>
        </a:defRPr>
      </a:lvl8pPr>
      <a:lvl9pPr marL="3373438" indent="-168275" algn="l" rtl="0" fontAlgn="base">
        <a:spcBef>
          <a:spcPct val="20000"/>
        </a:spcBef>
        <a:spcAft>
          <a:spcPct val="0"/>
        </a:spcAft>
        <a:buClr>
          <a:srgbClr val="C1C2C4"/>
        </a:buClr>
        <a:buSzPct val="90000"/>
        <a:buFont typeface="Wingdings" pitchFamily="2" charset="2"/>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9144000" cy="1222839"/>
          </a:xfrm>
          <a:prstGeom prst="rect">
            <a:avLst/>
          </a:prstGeom>
        </p:spPr>
      </p:pic>
      <p:sp>
        <p:nvSpPr>
          <p:cNvPr id="2" name="Holder 2"/>
          <p:cNvSpPr>
            <a:spLocks noGrp="1"/>
          </p:cNvSpPr>
          <p:nvPr>
            <p:ph type="title"/>
          </p:nvPr>
        </p:nvSpPr>
        <p:spPr>
          <a:xfrm>
            <a:off x="531368" y="1993519"/>
            <a:ext cx="8081263" cy="1854835"/>
          </a:xfrm>
          <a:prstGeom prst="rect">
            <a:avLst/>
          </a:prstGeom>
        </p:spPr>
        <p:txBody>
          <a:bodyPr wrap="square" lIns="0" tIns="0" rIns="0" bIns="0">
            <a:spAutoFit/>
          </a:bodyPr>
          <a:lstStyle>
            <a:lvl1pPr>
              <a:defRPr sz="6000" b="1" i="0">
                <a:solidFill>
                  <a:srgbClr val="005A87"/>
                </a:solidFill>
                <a:latin typeface="Arial"/>
                <a:cs typeface="Arial"/>
              </a:defRPr>
            </a:lvl1pPr>
          </a:lstStyle>
          <a:p>
            <a:endParaRPr/>
          </a:p>
        </p:txBody>
      </p:sp>
      <p:sp>
        <p:nvSpPr>
          <p:cNvPr id="3" name="Holder 3"/>
          <p:cNvSpPr>
            <a:spLocks noGrp="1"/>
          </p:cNvSpPr>
          <p:nvPr>
            <p:ph type="body" idx="1"/>
          </p:nvPr>
        </p:nvSpPr>
        <p:spPr>
          <a:xfrm>
            <a:off x="544474" y="1967738"/>
            <a:ext cx="7910830" cy="290893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6/21/2022</a:t>
            </a:fld>
            <a:endParaRPr lang="en-US"/>
          </a:p>
        </p:txBody>
      </p:sp>
      <p:sp>
        <p:nvSpPr>
          <p:cNvPr id="6" name="Holder 6"/>
          <p:cNvSpPr>
            <a:spLocks noGrp="1"/>
          </p:cNvSpPr>
          <p:nvPr>
            <p:ph type="sldNum" sz="quarter" idx="7"/>
          </p:nvPr>
        </p:nvSpPr>
        <p:spPr>
          <a:xfrm>
            <a:off x="4476622" y="6277076"/>
            <a:ext cx="205104" cy="170814"/>
          </a:xfrm>
          <a:prstGeom prst="rect">
            <a:avLst/>
          </a:prstGeom>
        </p:spPr>
        <p:txBody>
          <a:bodyPr wrap="square" lIns="0" tIns="0" rIns="0" bIns="0">
            <a:spAutoFit/>
          </a:bodyPr>
          <a:lstStyle>
            <a:lvl1pPr>
              <a:defRPr sz="1000" b="0" i="0">
                <a:solidFill>
                  <a:srgbClr val="5B5C5E"/>
                </a:solidFill>
                <a:latin typeface="Arial Narrow"/>
                <a:cs typeface="Arial Narrow"/>
              </a:defRPr>
            </a:lvl1pPr>
          </a:lstStyle>
          <a:p>
            <a:pPr marL="38100">
              <a:lnSpc>
                <a:spcPct val="100000"/>
              </a:lnSpc>
              <a:spcBef>
                <a:spcPts val="30"/>
              </a:spcBef>
            </a:pPr>
            <a:fld id="{81D60167-4931-47E6-BA6A-407CBD079E47}" type="slidenum">
              <a:rPr spc="-5" dirty="0"/>
              <a:t>‹#›</a:t>
            </a:fld>
            <a:endParaRPr spc="-5"/>
          </a:p>
        </p:txBody>
      </p:sp>
    </p:spTree>
    <p:extLst>
      <p:ext uri="{BB962C8B-B14F-4D97-AF65-F5344CB8AC3E}">
        <p14:creationId xmlns:p14="http://schemas.microsoft.com/office/powerpoint/2010/main" val="167294141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19.xml"/><Relationship Id="rId6" Type="http://schemas.openxmlformats.org/officeDocument/2006/relationships/image" Target="../media/image35.png"/><Relationship Id="rId5" Type="http://schemas.openxmlformats.org/officeDocument/2006/relationships/image" Target="../media/image34.jpg"/><Relationship Id="rId4" Type="http://schemas.openxmlformats.org/officeDocument/2006/relationships/image" Target="../media/image28.png"/><Relationship Id="rId9"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9.xml"/><Relationship Id="rId6" Type="http://schemas.openxmlformats.org/officeDocument/2006/relationships/image" Target="../media/image39.png"/><Relationship Id="rId5" Type="http://schemas.openxmlformats.org/officeDocument/2006/relationships/hyperlink" Target="https://msc.fema.gov/portal/home" TargetMode="External"/><Relationship Id="rId4" Type="http://schemas.openxmlformats.org/officeDocument/2006/relationships/image" Target="../media/image38.jp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1.png"/><Relationship Id="rId2" Type="http://schemas.openxmlformats.org/officeDocument/2006/relationships/image" Target="../media/image27.png"/><Relationship Id="rId1" Type="http://schemas.openxmlformats.org/officeDocument/2006/relationships/slideLayout" Target="../slideLayouts/slideLayout18.xml"/><Relationship Id="rId6" Type="http://schemas.microsoft.com/office/2007/relationships/hdphoto" Target="../media/hdphoto4.wdp"/><Relationship Id="rId5" Type="http://schemas.openxmlformats.org/officeDocument/2006/relationships/image" Target="../media/image40.png"/><Relationship Id="rId4" Type="http://schemas.openxmlformats.org/officeDocument/2006/relationships/hyperlink" Target="https://www.fema.gov/national-flood-hazard-layer-nfh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arcg.is/1y44Ov" TargetMode="External"/><Relationship Id="rId1" Type="http://schemas.openxmlformats.org/officeDocument/2006/relationships/slideLayout" Target="../slideLayouts/slideLayout2.xml"/><Relationship Id="rId4" Type="http://schemas.openxmlformats.org/officeDocument/2006/relationships/hyperlink" Target="https://msc.fema.gov/fmcv"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9.xml"/><Relationship Id="rId5" Type="http://schemas.microsoft.com/office/2007/relationships/hdphoto" Target="../media/hdphoto5.wdp"/><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jpg"/><Relationship Id="rId4" Type="http://schemas.openxmlformats.org/officeDocument/2006/relationships/image" Target="../media/image48.jpg"/></Relationships>
</file>

<file path=ppt/slides/_rels/slide21.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png"/><Relationship Id="rId7"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49.jpg"/><Relationship Id="rId4" Type="http://schemas.openxmlformats.org/officeDocument/2006/relationships/image" Target="../media/image48.jpg"/></Relationships>
</file>

<file path=ppt/slides/_rels/slide2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png"/><Relationship Id="rId7"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49.jpg"/><Relationship Id="rId4" Type="http://schemas.openxmlformats.org/officeDocument/2006/relationships/image" Target="../media/image48.jpg"/><Relationship Id="rId9"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hyperlink" Target="https://www.fema.gov/data-visualization/public-assistance-program-summary-obligations" TargetMode="Externa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54.jpg"/></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9.xml"/><Relationship Id="rId4" Type="http://schemas.openxmlformats.org/officeDocument/2006/relationships/image" Target="../media/image59.jp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7.jp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9.xml"/><Relationship Id="rId5" Type="http://schemas.openxmlformats.org/officeDocument/2006/relationships/image" Target="../media/image61.jpg"/><Relationship Id="rId4" Type="http://schemas.openxmlformats.org/officeDocument/2006/relationships/image" Target="../media/image60.jp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21.xml"/><Relationship Id="rId6" Type="http://schemas.openxmlformats.org/officeDocument/2006/relationships/image" Target="../media/image15.png"/><Relationship Id="rId5" Type="http://schemas.microsoft.com/office/2007/relationships/hdphoto" Target="../media/hdphoto7.wdp"/><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image" Target="../media/image28.png"/><Relationship Id="rId7" Type="http://schemas.openxmlformats.org/officeDocument/2006/relationships/image" Target="../media/image66.png"/><Relationship Id="rId2" Type="http://schemas.openxmlformats.org/officeDocument/2006/relationships/image" Target="../media/image27.png"/><Relationship Id="rId1" Type="http://schemas.openxmlformats.org/officeDocument/2006/relationships/slideLayout" Target="../slideLayouts/slideLayout19.xml"/><Relationship Id="rId6" Type="http://schemas.openxmlformats.org/officeDocument/2006/relationships/image" Target="../media/image65.jpg"/><Relationship Id="rId5" Type="http://schemas.openxmlformats.org/officeDocument/2006/relationships/image" Target="../media/image64.pn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9.xml"/><Relationship Id="rId5" Type="http://schemas.openxmlformats.org/officeDocument/2006/relationships/image" Target="../media/image63.png"/><Relationship Id="rId4" Type="http://schemas.openxmlformats.org/officeDocument/2006/relationships/hyperlink" Target="https://www.youtube.com/playlist?list=PL720Kw_OojlIUiWw2bDc-On5MjQw13E6e"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www.floodsmart.gov/" TargetMode="External"/><Relationship Id="rId3" Type="http://schemas.openxmlformats.org/officeDocument/2006/relationships/image" Target="../media/image9.png"/><Relationship Id="rId7" Type="http://schemas.openxmlformats.org/officeDocument/2006/relationships/image" Target="../media/image68.jpg"/><Relationship Id="rId2" Type="http://schemas.openxmlformats.org/officeDocument/2006/relationships/image" Target="../media/image8.png"/><Relationship Id="rId1" Type="http://schemas.openxmlformats.org/officeDocument/2006/relationships/slideLayout" Target="../slideLayouts/slideLayout19.xml"/><Relationship Id="rId6" Type="http://schemas.openxmlformats.org/officeDocument/2006/relationships/image" Target="../media/image61.jpg"/><Relationship Id="rId5" Type="http://schemas.openxmlformats.org/officeDocument/2006/relationships/hyperlink" Target="http://www.mapwv.gov/flood/" TargetMode="External"/><Relationship Id="rId4" Type="http://schemas.openxmlformats.org/officeDocument/2006/relationships/image" Target="../media/image60.jpg"/><Relationship Id="rId9" Type="http://schemas.openxmlformats.org/officeDocument/2006/relationships/hyperlink" Target="http://www.fema.gov/national-flood-insurance-program"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9.xml"/><Relationship Id="rId5" Type="http://schemas.openxmlformats.org/officeDocument/2006/relationships/image" Target="../media/image70.png"/><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46.png"/><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9.png"/><Relationship Id="rId7" Type="http://schemas.openxmlformats.org/officeDocument/2006/relationships/image" Target="../media/image72.png"/><Relationship Id="rId2" Type="http://schemas.openxmlformats.org/officeDocument/2006/relationships/image" Target="../media/image8.png"/><Relationship Id="rId1" Type="http://schemas.openxmlformats.org/officeDocument/2006/relationships/slideLayout" Target="../slideLayouts/slideLayout19.xml"/><Relationship Id="rId6" Type="http://schemas.openxmlformats.org/officeDocument/2006/relationships/hyperlink" Target="https://www.fema.gov/nfiptransformation" TargetMode="External"/><Relationship Id="rId5" Type="http://schemas.openxmlformats.org/officeDocument/2006/relationships/image" Target="../media/image61.jpg"/><Relationship Id="rId4" Type="http://schemas.openxmlformats.org/officeDocument/2006/relationships/image" Target="../media/image60.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8.jpg"/></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9.xml"/><Relationship Id="rId6" Type="http://schemas.openxmlformats.org/officeDocument/2006/relationships/hyperlink" Target="https://www.fema.gov/nfiptransformation" TargetMode="External"/><Relationship Id="rId5" Type="http://schemas.openxmlformats.org/officeDocument/2006/relationships/image" Target="../media/image61.jpg"/><Relationship Id="rId4" Type="http://schemas.openxmlformats.org/officeDocument/2006/relationships/image" Target="../media/image60.jpg"/></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9.xml"/><Relationship Id="rId6" Type="http://schemas.openxmlformats.org/officeDocument/2006/relationships/hyperlink" Target="https://www.fema.gov/floodplain-management/community-rating-system" TargetMode="External"/><Relationship Id="rId5" Type="http://schemas.openxmlformats.org/officeDocument/2006/relationships/image" Target="../media/image61.jpg"/><Relationship Id="rId4" Type="http://schemas.openxmlformats.org/officeDocument/2006/relationships/image" Target="../media/image60.jpg"/></Relationships>
</file>

<file path=ppt/slides/_rels/slide4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8.png"/><Relationship Id="rId1" Type="http://schemas.openxmlformats.org/officeDocument/2006/relationships/slideLayout" Target="../slideLayouts/slideLayout19.xml"/><Relationship Id="rId6" Type="http://schemas.openxmlformats.org/officeDocument/2006/relationships/hyperlink" Target="https://www.fema.gov/flood-insurance/risk-rating/profiles" TargetMode="External"/><Relationship Id="rId5" Type="http://schemas.openxmlformats.org/officeDocument/2006/relationships/image" Target="../media/image74.png"/><Relationship Id="rId4" Type="http://schemas.openxmlformats.org/officeDocument/2006/relationships/chart" Target="../charts/chart1.xml"/></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9.xml"/><Relationship Id="rId5" Type="http://schemas.openxmlformats.org/officeDocument/2006/relationships/hyperlink" Target="https://r20.rs6.net/tn.jsp?f=001mQERUXxSVtYT_hzTBNjNj0vu7uyM8EKyB3lVhfiaGQni0Wj_6L40Xp3btOzl-JXcCZUIuQNwJ8AetSWIyPawywXYw1zHkYuvfT1oHwV62RqoAZTCZPBhUaK8tSq706eKFwbF0YPFX9Iz12Wxamc2Gw==&amp;c=WphNAwJvpDZUJ4S0--DFNwDNztYGjPCEK4TJAKsoEfe6T2Ba7kx1jQ==&amp;ch=m52z94ctLTwpPxk17tGZd2JQRqQrAxIn0qGTiIYNcw7ZPuOihFVcmQ==" TargetMode="External"/><Relationship Id="rId4" Type="http://schemas.openxmlformats.org/officeDocument/2006/relationships/hyperlink" Target="https://r20.rs6.net/tn.jsp?f=001mQERUXxSVtYT_hzTBNjNj0vu7uyM8EKyB3lVhfiaGQni0Wj_6L40Xp3btOzl-JXcg068GC3qSu92rz-q5UbeAEOf0HDAIoubs9SooUfu8lTm21EZNcjyI4w_XPw38Bi7bQ9CYOK8I5lyf34aMdjDUQ==&amp;c=WphNAwJvpDZUJ4S0--DFNwDNztYGjPCEK4TJAKsoEfe6T2Ba7kx1jQ==&amp;ch=m52z94ctLTwpPxk17tGZd2JQRqQrAxIn0qGTiIYNcw7ZPuOihFVcmQ==" TargetMode="External"/></Relationships>
</file>

<file path=ppt/slides/_rels/slide44.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image" Target="../media/image9.png"/><Relationship Id="rId7" Type="http://schemas.openxmlformats.org/officeDocument/2006/relationships/hyperlink" Target="https://www.fema.gov/sites/default/files/documents/fema_rr-2.0-equity-action_0.pdf" TargetMode="External"/><Relationship Id="rId2" Type="http://schemas.openxmlformats.org/officeDocument/2006/relationships/image" Target="../media/image8.png"/><Relationship Id="rId1" Type="http://schemas.openxmlformats.org/officeDocument/2006/relationships/slideLayout" Target="../slideLayouts/slideLayout19.xml"/><Relationship Id="rId6" Type="http://schemas.openxmlformats.org/officeDocument/2006/relationships/hyperlink" Target="https://www.youtube.com/watch?v=5YKAhagAo3Y" TargetMode="External"/><Relationship Id="rId5" Type="http://schemas.openxmlformats.org/officeDocument/2006/relationships/hyperlink" Target="https://www.youtube.com/watch?v=f-27QHILSw8" TargetMode="External"/><Relationship Id="rId4" Type="http://schemas.openxmlformats.org/officeDocument/2006/relationships/image" Target="../media/image60.jpg"/><Relationship Id="rId9" Type="http://schemas.openxmlformats.org/officeDocument/2006/relationships/image" Target="../media/image77.pn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78.jpg"/></Relationships>
</file>

<file path=ppt/slides/_rels/slide46.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28.png"/><Relationship Id="rId7" Type="http://schemas.openxmlformats.org/officeDocument/2006/relationships/image" Target="../media/image82.png"/><Relationship Id="rId2" Type="http://schemas.openxmlformats.org/officeDocument/2006/relationships/image" Target="../media/image27.png"/><Relationship Id="rId1" Type="http://schemas.openxmlformats.org/officeDocument/2006/relationships/slideLayout" Target="../slideLayouts/slideLayout19.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hyperlink" Target="https://www.fema.gov/sites/default/files/documents/fema_protect-your-home-from-flooding-brochure_2020.pdf" TargetMode="External"/><Relationship Id="rId2" Type="http://schemas.openxmlformats.org/officeDocument/2006/relationships/image" Target="../media/image27.png"/><Relationship Id="rId1" Type="http://schemas.openxmlformats.org/officeDocument/2006/relationships/slideLayout" Target="../slideLayouts/slideLayout19.xml"/><Relationship Id="rId5" Type="http://schemas.microsoft.com/office/2007/relationships/hdphoto" Target="../media/hdphoto8.wdp"/><Relationship Id="rId4" Type="http://schemas.openxmlformats.org/officeDocument/2006/relationships/image" Target="../media/image84.png"/></Relationships>
</file>

<file path=ppt/slides/_rels/slide49.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3.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8" Type="http://schemas.openxmlformats.org/officeDocument/2006/relationships/hyperlink" Target="mailto:Elizabeth.Ranson@fema.dhs.gov" TargetMode="External"/><Relationship Id="rId3" Type="http://schemas.openxmlformats.org/officeDocument/2006/relationships/image" Target="../media/image9.png"/><Relationship Id="rId7" Type="http://schemas.openxmlformats.org/officeDocument/2006/relationships/hyperlink" Target="mailto:Tim.W.Keaton@wv.gov" TargetMode="External"/><Relationship Id="rId12" Type="http://schemas.openxmlformats.org/officeDocument/2006/relationships/hyperlink" Target="mailto:Matt.Breen@woodplc.com" TargetMode="External"/><Relationship Id="rId2" Type="http://schemas.openxmlformats.org/officeDocument/2006/relationships/image" Target="../media/image8.png"/><Relationship Id="rId1" Type="http://schemas.openxmlformats.org/officeDocument/2006/relationships/slideLayout" Target="../slideLayouts/slideLayout19.xml"/><Relationship Id="rId6" Type="http://schemas.openxmlformats.org/officeDocument/2006/relationships/image" Target="../media/image87.png"/><Relationship Id="rId11" Type="http://schemas.openxmlformats.org/officeDocument/2006/relationships/hyperlink" Target="mailto:Kurt.Donaldson@mail.wvu.edu" TargetMode="External"/><Relationship Id="rId5" Type="http://schemas.openxmlformats.org/officeDocument/2006/relationships/image" Target="../media/image86.png"/><Relationship Id="rId10" Type="http://schemas.openxmlformats.org/officeDocument/2006/relationships/hyperlink" Target="mailto:Robert.Pierson@fema.dhs.gov" TargetMode="External"/><Relationship Id="rId4" Type="http://schemas.openxmlformats.org/officeDocument/2006/relationships/image" Target="../media/image85.png"/><Relationship Id="rId9" Type="http://schemas.openxmlformats.org/officeDocument/2006/relationships/hyperlink" Target="mailto:brandon.cramer@woodplc.com" TargetMode="External"/></Relationships>
</file>

<file path=ppt/slides/_rels/slide51.xml.rels><?xml version="1.0" encoding="UTF-8" standalone="yes"?>
<Relationships xmlns="http://schemas.openxmlformats.org/package/2006/relationships"><Relationship Id="rId8" Type="http://schemas.openxmlformats.org/officeDocument/2006/relationships/image" Target="../media/image89.jpg"/><Relationship Id="rId3" Type="http://schemas.openxmlformats.org/officeDocument/2006/relationships/image" Target="../media/image9.png"/><Relationship Id="rId7" Type="http://schemas.openxmlformats.org/officeDocument/2006/relationships/hyperlink" Target="http://www.floodmaps.fema.gov/fhm/fmx_main.html" TargetMode="External"/><Relationship Id="rId2" Type="http://schemas.openxmlformats.org/officeDocument/2006/relationships/image" Target="../media/image8.png"/><Relationship Id="rId1" Type="http://schemas.openxmlformats.org/officeDocument/2006/relationships/slideLayout" Target="../slideLayouts/slideLayout19.xml"/><Relationship Id="rId6" Type="http://schemas.openxmlformats.org/officeDocument/2006/relationships/hyperlink" Target="mailto:FEMAMapSpecialist@riskmapcds.com" TargetMode="External"/><Relationship Id="rId5" Type="http://schemas.openxmlformats.org/officeDocument/2006/relationships/image" Target="../media/image88.jpg"/><Relationship Id="rId4" Type="http://schemas.openxmlformats.org/officeDocument/2006/relationships/image" Target="../media/image60.jpg"/><Relationship Id="rId9" Type="http://schemas.openxmlformats.org/officeDocument/2006/relationships/image" Target="../media/image61.jpg"/></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0.jpg"/><Relationship Id="rId2" Type="http://schemas.openxmlformats.org/officeDocument/2006/relationships/image" Target="../media/image1.jpg"/><Relationship Id="rId1" Type="http://schemas.openxmlformats.org/officeDocument/2006/relationships/slideLayout" Target="../slideLayouts/slideLayout22.xml"/><Relationship Id="rId6" Type="http://schemas.openxmlformats.org/officeDocument/2006/relationships/image" Target="../media/image61.jpg"/><Relationship Id="rId5" Type="http://schemas.openxmlformats.org/officeDocument/2006/relationships/image" Target="../media/image9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22.jpg"/><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3" Type="http://schemas.openxmlformats.org/officeDocument/2006/relationships/image" Target="../media/image23.emf"/><Relationship Id="rId7" Type="http://schemas.openxmlformats.org/officeDocument/2006/relationships/hyperlink" Target="https://www.massivecert.com/blog/fema-100-year-flood-zone-explained"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emf"/><Relationship Id="rId4" Type="http://schemas.openxmlformats.org/officeDocument/2006/relationships/image" Target="../media/image24.emf"/></Relationships>
</file>

<file path=ppt/slides/_rels/slide9.xml.rels><?xml version="1.0" encoding="UTF-8" standalone="yes"?>
<Relationships xmlns="http://schemas.openxmlformats.org/package/2006/relationships"><Relationship Id="rId3" Type="http://schemas.openxmlformats.org/officeDocument/2006/relationships/image" Target="../media/image23.emf"/><Relationship Id="rId7" Type="http://schemas.openxmlformats.org/officeDocument/2006/relationships/hyperlink" Target="https://www.massivecert.com/blog/fema-100-year-flood-zone-explained"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emf"/><Relationship Id="rId4" Type="http://schemas.openxmlformats.org/officeDocument/2006/relationships/image" Target="../media/image24.em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3999" cy="3276598"/>
          </a:xfrm>
          <a:prstGeom prst="rect">
            <a:avLst/>
          </a:prstGeom>
        </p:spPr>
      </p:pic>
      <p:pic>
        <p:nvPicPr>
          <p:cNvPr id="3" name="object 3"/>
          <p:cNvPicPr/>
          <p:nvPr/>
        </p:nvPicPr>
        <p:blipFill>
          <a:blip r:embed="rId3" cstate="print"/>
          <a:stretch>
            <a:fillRect/>
          </a:stretch>
        </p:blipFill>
        <p:spPr>
          <a:xfrm>
            <a:off x="513663" y="6068724"/>
            <a:ext cx="1574144" cy="546735"/>
          </a:xfrm>
          <a:prstGeom prst="rect">
            <a:avLst/>
          </a:prstGeom>
        </p:spPr>
      </p:pic>
      <p:sp>
        <p:nvSpPr>
          <p:cNvPr id="4" name="object 4"/>
          <p:cNvSpPr txBox="1"/>
          <p:nvPr/>
        </p:nvSpPr>
        <p:spPr>
          <a:xfrm>
            <a:off x="451814" y="3664153"/>
            <a:ext cx="8463585" cy="1276632"/>
          </a:xfrm>
          <a:prstGeom prst="rect">
            <a:avLst/>
          </a:prstGeom>
        </p:spPr>
        <p:txBody>
          <a:bodyPr vert="horz" wrap="square" lIns="0" tIns="12065" rIns="0" bIns="0" rtlCol="0">
            <a:spAutoFit/>
          </a:bodyPr>
          <a:lstStyle/>
          <a:p>
            <a:pPr marL="12700">
              <a:lnSpc>
                <a:spcPct val="100000"/>
              </a:lnSpc>
              <a:spcBef>
                <a:spcPts val="95"/>
              </a:spcBef>
            </a:pPr>
            <a:r>
              <a:rPr lang="en-US" sz="2800" spc="-5" dirty="0">
                <a:solidFill>
                  <a:srgbClr val="005A87"/>
                </a:solidFill>
                <a:latin typeface="Arial"/>
                <a:cs typeface="Arial"/>
              </a:rPr>
              <a:t>Community</a:t>
            </a:r>
            <a:r>
              <a:rPr lang="en-US" sz="2800" spc="25" dirty="0">
                <a:solidFill>
                  <a:srgbClr val="005A87"/>
                </a:solidFill>
                <a:latin typeface="Arial"/>
                <a:cs typeface="Arial"/>
              </a:rPr>
              <a:t> </a:t>
            </a:r>
            <a:r>
              <a:rPr lang="en-US" sz="2800" dirty="0">
                <a:solidFill>
                  <a:srgbClr val="005A87"/>
                </a:solidFill>
                <a:latin typeface="Arial"/>
                <a:cs typeface="Arial"/>
              </a:rPr>
              <a:t>Coordination</a:t>
            </a:r>
            <a:r>
              <a:rPr lang="en-US" sz="2800" spc="25" dirty="0">
                <a:solidFill>
                  <a:srgbClr val="005A87"/>
                </a:solidFill>
                <a:latin typeface="Arial"/>
                <a:cs typeface="Arial"/>
              </a:rPr>
              <a:t> </a:t>
            </a:r>
            <a:r>
              <a:rPr lang="en-US" sz="2800" spc="-5" dirty="0">
                <a:solidFill>
                  <a:srgbClr val="005A87"/>
                </a:solidFill>
                <a:latin typeface="Arial"/>
                <a:cs typeface="Arial"/>
              </a:rPr>
              <a:t>&amp;</a:t>
            </a:r>
            <a:r>
              <a:rPr lang="en-US" sz="2800" spc="-25" dirty="0">
                <a:solidFill>
                  <a:srgbClr val="005A87"/>
                </a:solidFill>
                <a:latin typeface="Arial"/>
                <a:cs typeface="Arial"/>
              </a:rPr>
              <a:t> </a:t>
            </a:r>
            <a:r>
              <a:rPr lang="en-US" sz="2800" dirty="0">
                <a:solidFill>
                  <a:srgbClr val="005A87"/>
                </a:solidFill>
                <a:latin typeface="Arial"/>
                <a:cs typeface="Arial"/>
              </a:rPr>
              <a:t>Outreach </a:t>
            </a:r>
            <a:r>
              <a:rPr lang="en-US" sz="2800" spc="-5" dirty="0">
                <a:solidFill>
                  <a:srgbClr val="005A87"/>
                </a:solidFill>
                <a:latin typeface="Arial"/>
                <a:cs typeface="Arial"/>
              </a:rPr>
              <a:t>(CCO)</a:t>
            </a:r>
            <a:r>
              <a:rPr lang="en-US" sz="2800" spc="20" dirty="0">
                <a:solidFill>
                  <a:srgbClr val="005A87"/>
                </a:solidFill>
                <a:latin typeface="Arial"/>
                <a:cs typeface="Arial"/>
              </a:rPr>
              <a:t> </a:t>
            </a:r>
            <a:r>
              <a:rPr lang="en-US" sz="2800" spc="-5" dirty="0">
                <a:solidFill>
                  <a:srgbClr val="005A87"/>
                </a:solidFill>
                <a:latin typeface="Arial"/>
                <a:cs typeface="Arial"/>
              </a:rPr>
              <a:t>Meeting</a:t>
            </a:r>
            <a:endParaRPr lang="en-US" sz="3100" dirty="0">
              <a:latin typeface="Arial"/>
              <a:cs typeface="Arial"/>
            </a:endParaRPr>
          </a:p>
          <a:p>
            <a:pPr marL="21590" marR="1720214">
              <a:lnSpc>
                <a:spcPts val="2280"/>
              </a:lnSpc>
              <a:spcBef>
                <a:spcPts val="1900"/>
              </a:spcBef>
            </a:pPr>
            <a:r>
              <a:rPr lang="en-US" sz="2000" dirty="0">
                <a:solidFill>
                  <a:srgbClr val="363636"/>
                </a:solidFill>
                <a:latin typeface="Arial"/>
                <a:cs typeface="Arial"/>
              </a:rPr>
              <a:t>Hardy</a:t>
            </a:r>
            <a:r>
              <a:rPr sz="2000" spc="-40" dirty="0">
                <a:solidFill>
                  <a:srgbClr val="363636"/>
                </a:solidFill>
                <a:latin typeface="Arial"/>
                <a:cs typeface="Arial"/>
              </a:rPr>
              <a:t> </a:t>
            </a:r>
            <a:r>
              <a:rPr sz="2000" dirty="0">
                <a:solidFill>
                  <a:srgbClr val="363636"/>
                </a:solidFill>
                <a:latin typeface="Arial"/>
                <a:cs typeface="Arial"/>
              </a:rPr>
              <a:t>County,</a:t>
            </a:r>
            <a:r>
              <a:rPr sz="2000" spc="-40" dirty="0">
                <a:solidFill>
                  <a:srgbClr val="363636"/>
                </a:solidFill>
                <a:latin typeface="Arial"/>
                <a:cs typeface="Arial"/>
              </a:rPr>
              <a:t> </a:t>
            </a:r>
            <a:r>
              <a:rPr sz="2000" dirty="0">
                <a:solidFill>
                  <a:srgbClr val="363636"/>
                </a:solidFill>
                <a:latin typeface="Arial"/>
                <a:cs typeface="Arial"/>
              </a:rPr>
              <a:t>West</a:t>
            </a:r>
            <a:r>
              <a:rPr sz="2000" spc="-50" dirty="0">
                <a:solidFill>
                  <a:srgbClr val="363636"/>
                </a:solidFill>
                <a:latin typeface="Arial"/>
                <a:cs typeface="Arial"/>
              </a:rPr>
              <a:t> </a:t>
            </a:r>
            <a:r>
              <a:rPr sz="2000" dirty="0">
                <a:solidFill>
                  <a:srgbClr val="363636"/>
                </a:solidFill>
                <a:latin typeface="Arial"/>
                <a:cs typeface="Arial"/>
              </a:rPr>
              <a:t>Virginia</a:t>
            </a:r>
            <a:br>
              <a:rPr lang="en-US" sz="2000" dirty="0">
                <a:solidFill>
                  <a:srgbClr val="363636"/>
                </a:solidFill>
                <a:latin typeface="Arial"/>
                <a:cs typeface="Arial"/>
              </a:rPr>
            </a:br>
            <a:r>
              <a:rPr lang="en-US" sz="2000" dirty="0">
                <a:latin typeface="Arial"/>
                <a:cs typeface="Arial"/>
              </a:rPr>
              <a:t>June 21, 2022</a:t>
            </a:r>
            <a:endParaRPr sz="2000" dirty="0">
              <a:latin typeface="Arial"/>
              <a:cs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518159" y="6072962"/>
            <a:ext cx="1572767" cy="539910"/>
          </a:xfrm>
          <a:prstGeom prst="rect">
            <a:avLst/>
          </a:prstGeom>
        </p:spPr>
      </p:pic>
      <p:pic>
        <p:nvPicPr>
          <p:cNvPr id="3" name="object 3"/>
          <p:cNvPicPr/>
          <p:nvPr/>
        </p:nvPicPr>
        <p:blipFill>
          <a:blip r:embed="rId4" cstate="print"/>
          <a:stretch>
            <a:fillRect/>
          </a:stretch>
        </p:blipFill>
        <p:spPr>
          <a:xfrm>
            <a:off x="7205471" y="6169733"/>
            <a:ext cx="1469135" cy="434783"/>
          </a:xfrm>
          <a:prstGeom prst="rect">
            <a:avLst/>
          </a:prstGeom>
        </p:spPr>
      </p:pic>
      <p:sp>
        <p:nvSpPr>
          <p:cNvPr id="4" name="object 4"/>
          <p:cNvSpPr txBox="1">
            <a:spLocks noGrp="1"/>
          </p:cNvSpPr>
          <p:nvPr>
            <p:ph type="title"/>
          </p:nvPr>
        </p:nvSpPr>
        <p:spPr>
          <a:xfrm>
            <a:off x="535940" y="427101"/>
            <a:ext cx="5180330" cy="574040"/>
          </a:xfrm>
          <a:prstGeom prst="rect">
            <a:avLst/>
          </a:prstGeom>
        </p:spPr>
        <p:txBody>
          <a:bodyPr vert="horz" wrap="square" lIns="0" tIns="12700" rIns="0" bIns="0" rtlCol="0">
            <a:spAutoFit/>
          </a:bodyPr>
          <a:lstStyle/>
          <a:p>
            <a:pPr marL="12700">
              <a:lnSpc>
                <a:spcPct val="100000"/>
              </a:lnSpc>
              <a:spcBef>
                <a:spcPts val="100"/>
              </a:spcBef>
            </a:pPr>
            <a:r>
              <a:rPr sz="3600" b="0">
                <a:solidFill>
                  <a:srgbClr val="FFFFFF"/>
                </a:solidFill>
                <a:latin typeface="Arial"/>
                <a:cs typeface="Arial"/>
              </a:rPr>
              <a:t>Floodplain</a:t>
            </a:r>
            <a:r>
              <a:rPr sz="3600" b="0" spc="-45">
                <a:solidFill>
                  <a:srgbClr val="FFFFFF"/>
                </a:solidFill>
                <a:latin typeface="Arial"/>
                <a:cs typeface="Arial"/>
              </a:rPr>
              <a:t> </a:t>
            </a:r>
            <a:r>
              <a:rPr sz="3600" b="0" spc="-5">
                <a:solidFill>
                  <a:srgbClr val="FFFFFF"/>
                </a:solidFill>
                <a:latin typeface="Arial"/>
                <a:cs typeface="Arial"/>
              </a:rPr>
              <a:t>Map</a:t>
            </a:r>
            <a:r>
              <a:rPr sz="3600" b="0" spc="-40">
                <a:solidFill>
                  <a:srgbClr val="FFFFFF"/>
                </a:solidFill>
                <a:latin typeface="Arial"/>
                <a:cs typeface="Arial"/>
              </a:rPr>
              <a:t> </a:t>
            </a:r>
            <a:r>
              <a:rPr sz="3600" b="0" spc="-5">
                <a:solidFill>
                  <a:srgbClr val="FFFFFF"/>
                </a:solidFill>
                <a:latin typeface="Arial"/>
                <a:cs typeface="Arial"/>
              </a:rPr>
              <a:t>Overview</a:t>
            </a:r>
            <a:endParaRPr sz="3600">
              <a:latin typeface="Arial"/>
              <a:cs typeface="Arial"/>
            </a:endParaRPr>
          </a:p>
        </p:txBody>
      </p:sp>
      <p:sp>
        <p:nvSpPr>
          <p:cNvPr id="6" name="object 6"/>
          <p:cNvSpPr txBox="1"/>
          <p:nvPr/>
        </p:nvSpPr>
        <p:spPr>
          <a:xfrm>
            <a:off x="4505578" y="6277076"/>
            <a:ext cx="146685" cy="170815"/>
          </a:xfrm>
          <a:prstGeom prst="rect">
            <a:avLst/>
          </a:prstGeom>
        </p:spPr>
        <p:txBody>
          <a:bodyPr vert="horz" wrap="square" lIns="0" tIns="3810" rIns="0" bIns="0" rtlCol="0">
            <a:spAutoFit/>
          </a:bodyPr>
          <a:lstStyle/>
          <a:p>
            <a:pPr marL="38100" marR="0" lvl="0" indent="0" algn="l" defTabSz="914400" rtl="0" eaLnBrk="1" fontAlgn="auto" latinLnBrk="0" hangingPunct="1">
              <a:lnSpc>
                <a:spcPct val="100000"/>
              </a:lnSpc>
              <a:spcBef>
                <a:spcPts val="30"/>
              </a:spcBef>
              <a:spcAft>
                <a:spcPts val="0"/>
              </a:spcAft>
              <a:buClrTx/>
              <a:buSzTx/>
              <a:buFontTx/>
              <a:buNone/>
              <a:tabLst/>
              <a:defRPr/>
            </a:pPr>
            <a:r>
              <a:rPr kumimoji="0" sz="1000" b="0" i="0" u="none" strike="noStrike" kern="1200" cap="none" spc="-5" normalizeH="0" baseline="0" noProof="0">
                <a:ln>
                  <a:noFill/>
                </a:ln>
                <a:solidFill>
                  <a:srgbClr val="5B5C5E"/>
                </a:solidFill>
                <a:effectLst/>
                <a:uLnTx/>
                <a:uFillTx/>
                <a:latin typeface="Arial Narrow"/>
                <a:ea typeface="+mn-ea"/>
                <a:cs typeface="Arial Narrow"/>
              </a:rPr>
              <a:t>6</a:t>
            </a:r>
            <a:endParaRPr kumimoji="0" sz="1000" b="0" i="0" u="none" strike="noStrike" kern="1200" cap="none" spc="0" normalizeH="0" baseline="0" noProof="0">
              <a:ln>
                <a:noFill/>
              </a:ln>
              <a:solidFill>
                <a:prstClr val="black"/>
              </a:solidFill>
              <a:effectLst/>
              <a:uLnTx/>
              <a:uFillTx/>
              <a:latin typeface="Arial Narrow"/>
              <a:ea typeface="+mn-ea"/>
              <a:cs typeface="Arial Narrow"/>
            </a:endParaRPr>
          </a:p>
        </p:txBody>
      </p:sp>
      <p:pic>
        <p:nvPicPr>
          <p:cNvPr id="8" name="Picture 7">
            <a:extLst>
              <a:ext uri="{FF2B5EF4-FFF2-40B4-BE49-F238E27FC236}">
                <a16:creationId xmlns:a16="http://schemas.microsoft.com/office/drawing/2014/main" id="{736BE787-FC75-4AFE-B864-2E332DA56BF6}"/>
              </a:ext>
            </a:extLst>
          </p:cNvPr>
          <p:cNvPicPr>
            <a:picLocks noChangeAspect="1"/>
          </p:cNvPicPr>
          <p:nvPr/>
        </p:nvPicPr>
        <p:blipFill>
          <a:blip r:embed="rId5"/>
          <a:stretch>
            <a:fillRect/>
          </a:stretch>
        </p:blipFill>
        <p:spPr>
          <a:xfrm>
            <a:off x="4598127" y="1277565"/>
            <a:ext cx="4459822" cy="5361360"/>
          </a:xfrm>
          <a:prstGeom prst="rect">
            <a:avLst/>
          </a:prstGeom>
        </p:spPr>
      </p:pic>
      <p:pic>
        <p:nvPicPr>
          <p:cNvPr id="12" name="Picture 11">
            <a:extLst>
              <a:ext uri="{FF2B5EF4-FFF2-40B4-BE49-F238E27FC236}">
                <a16:creationId xmlns:a16="http://schemas.microsoft.com/office/drawing/2014/main" id="{950D2039-571C-41A2-9927-33538C93BB38}"/>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a:stretch/>
        </p:blipFill>
        <p:spPr>
          <a:xfrm>
            <a:off x="178527" y="1335765"/>
            <a:ext cx="4444017" cy="5359260"/>
          </a:xfrm>
          <a:prstGeom prst="rect">
            <a:avLst/>
          </a:prstGeom>
          <a:ln>
            <a:solidFill>
              <a:schemeClr val="bg1">
                <a:lumMod val="65000"/>
              </a:schemeClr>
            </a:solid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9700"/>
            <a:ext cx="8493794" cy="906463"/>
          </a:xfrm>
        </p:spPr>
        <p:txBody>
          <a:bodyPr/>
          <a:lstStyle/>
          <a:p>
            <a:r>
              <a:rPr lang="en-US"/>
              <a:t>Study Recap (from FRR in Sept 2021)</a:t>
            </a:r>
          </a:p>
        </p:txBody>
      </p:sp>
      <p:sp>
        <p:nvSpPr>
          <p:cNvPr id="3" name="Content Placeholder 3"/>
          <p:cNvSpPr txBox="1">
            <a:spLocks/>
          </p:cNvSpPr>
          <p:nvPr/>
        </p:nvSpPr>
        <p:spPr>
          <a:xfrm>
            <a:off x="415314" y="1330930"/>
            <a:ext cx="8493794" cy="4969202"/>
          </a:xfrm>
          <a:prstGeom prst="rect">
            <a:avLst/>
          </a:prstGeom>
        </p:spPr>
        <p:txBody>
          <a:bodyPr/>
          <a:lstStyle>
            <a:lvl1pPr marL="231775" indent="-231775" algn="l" rtl="0" eaLnBrk="0" fontAlgn="base" hangingPunct="0">
              <a:spcBef>
                <a:spcPct val="35000"/>
              </a:spcBef>
              <a:spcAft>
                <a:spcPct val="0"/>
              </a:spcAft>
              <a:buClr>
                <a:schemeClr val="accent1"/>
              </a:buClr>
              <a:buSzPct val="90000"/>
              <a:buFont typeface="Lucida Grande"/>
              <a:buChar char="▸"/>
              <a:defRPr sz="2000">
                <a:solidFill>
                  <a:srgbClr val="363636"/>
                </a:solidFill>
                <a:latin typeface="+mn-lt"/>
                <a:ea typeface="ＭＳ Ｐゴシック" charset="0"/>
                <a:cs typeface="ＭＳ Ｐゴシック" charset="0"/>
              </a:defRPr>
            </a:lvl1pPr>
            <a:lvl2pPr marL="568325" indent="-222250" algn="l" rtl="0" eaLnBrk="0" fontAlgn="base" hangingPunct="0">
              <a:spcBef>
                <a:spcPct val="25000"/>
              </a:spcBef>
              <a:spcAft>
                <a:spcPct val="0"/>
              </a:spcAft>
              <a:buClr>
                <a:srgbClr val="5B5C5E"/>
              </a:buClr>
              <a:buSzPct val="90000"/>
              <a:buChar char="•"/>
              <a:defRPr>
                <a:solidFill>
                  <a:srgbClr val="363636"/>
                </a:solidFill>
                <a:latin typeface="+mn-lt"/>
                <a:ea typeface="ＭＳ Ｐゴシック" charset="0"/>
              </a:defRPr>
            </a:lvl2pPr>
            <a:lvl3pPr marL="914400" indent="-231775" algn="l" rtl="0" eaLnBrk="0" fontAlgn="base" hangingPunct="0">
              <a:spcBef>
                <a:spcPct val="25000"/>
              </a:spcBef>
              <a:spcAft>
                <a:spcPct val="0"/>
              </a:spcAft>
              <a:buClr>
                <a:srgbClr val="C1C2C4"/>
              </a:buClr>
              <a:buSzPct val="90000"/>
              <a:buFont typeface="Wingdings" panose="05000000000000000000" pitchFamily="2" charset="2"/>
              <a:buChar char="§"/>
              <a:defRPr sz="1600">
                <a:solidFill>
                  <a:srgbClr val="363636"/>
                </a:solidFill>
                <a:latin typeface="+mn-lt"/>
                <a:ea typeface="ＭＳ Ｐゴシック" charset="0"/>
              </a:defRPr>
            </a:lvl3pPr>
            <a:lvl4pPr marL="1260475" indent="-230188" algn="l" rtl="0" eaLnBrk="0" fontAlgn="base" hangingPunct="0">
              <a:spcBef>
                <a:spcPct val="20000"/>
              </a:spcBef>
              <a:spcAft>
                <a:spcPct val="0"/>
              </a:spcAft>
              <a:buClr>
                <a:srgbClr val="C1C2C4"/>
              </a:buClr>
              <a:buSzPct val="90000"/>
              <a:buFont typeface="Wingdings" panose="05000000000000000000" pitchFamily="2" charset="2"/>
              <a:buChar char="§"/>
              <a:defRPr sz="1400">
                <a:solidFill>
                  <a:srgbClr val="363636"/>
                </a:solidFill>
                <a:latin typeface="+mn-lt"/>
                <a:ea typeface="ＭＳ Ｐゴシック" charset="0"/>
              </a:defRPr>
            </a:lvl4pPr>
            <a:lvl5pPr marL="1544638" indent="-168275" algn="l" rtl="0" eaLnBrk="0" fontAlgn="base" hangingPunct="0">
              <a:spcBef>
                <a:spcPct val="20000"/>
              </a:spcBef>
              <a:spcAft>
                <a:spcPct val="0"/>
              </a:spcAft>
              <a:buClr>
                <a:srgbClr val="C1C2C4"/>
              </a:buClr>
              <a:buSzPct val="90000"/>
              <a:buFont typeface="Wingdings" panose="05000000000000000000" pitchFamily="2" charset="2"/>
              <a:buChar char="§"/>
              <a:defRPr sz="1400">
                <a:solidFill>
                  <a:srgbClr val="363636"/>
                </a:solidFill>
                <a:latin typeface="+mn-lt"/>
                <a:ea typeface="ＭＳ Ｐゴシック" charset="0"/>
              </a:defRPr>
            </a:lvl5pPr>
            <a:lvl6pPr marL="2001838" indent="-168275" algn="l" rtl="0" fontAlgn="base">
              <a:spcBef>
                <a:spcPct val="20000"/>
              </a:spcBef>
              <a:spcAft>
                <a:spcPct val="0"/>
              </a:spcAft>
              <a:buClr>
                <a:srgbClr val="C1C2C4"/>
              </a:buClr>
              <a:buSzPct val="90000"/>
              <a:buFont typeface="Wingdings" pitchFamily="2" charset="2"/>
              <a:buChar char="§"/>
              <a:defRPr sz="1400">
                <a:solidFill>
                  <a:schemeClr val="tx1"/>
                </a:solidFill>
                <a:latin typeface="+mn-lt"/>
              </a:defRPr>
            </a:lvl6pPr>
            <a:lvl7pPr marL="2459038" indent="-168275" algn="l" rtl="0" fontAlgn="base">
              <a:spcBef>
                <a:spcPct val="20000"/>
              </a:spcBef>
              <a:spcAft>
                <a:spcPct val="0"/>
              </a:spcAft>
              <a:buClr>
                <a:srgbClr val="C1C2C4"/>
              </a:buClr>
              <a:buSzPct val="90000"/>
              <a:buFont typeface="Wingdings" pitchFamily="2" charset="2"/>
              <a:buChar char="§"/>
              <a:defRPr sz="1400">
                <a:solidFill>
                  <a:schemeClr val="tx1"/>
                </a:solidFill>
                <a:latin typeface="+mn-lt"/>
              </a:defRPr>
            </a:lvl7pPr>
            <a:lvl8pPr marL="2916238" indent="-168275" algn="l" rtl="0" fontAlgn="base">
              <a:spcBef>
                <a:spcPct val="20000"/>
              </a:spcBef>
              <a:spcAft>
                <a:spcPct val="0"/>
              </a:spcAft>
              <a:buClr>
                <a:srgbClr val="C1C2C4"/>
              </a:buClr>
              <a:buSzPct val="90000"/>
              <a:buFont typeface="Wingdings" pitchFamily="2" charset="2"/>
              <a:buChar char="§"/>
              <a:defRPr sz="1400">
                <a:solidFill>
                  <a:schemeClr val="tx1"/>
                </a:solidFill>
                <a:latin typeface="+mn-lt"/>
              </a:defRPr>
            </a:lvl8pPr>
            <a:lvl9pPr marL="3373438" indent="-168275" algn="l" rtl="0" fontAlgn="base">
              <a:spcBef>
                <a:spcPct val="20000"/>
              </a:spcBef>
              <a:spcAft>
                <a:spcPct val="0"/>
              </a:spcAft>
              <a:buClr>
                <a:srgbClr val="C1C2C4"/>
              </a:buClr>
              <a:buSzPct val="90000"/>
              <a:buFont typeface="Wingdings" pitchFamily="2" charset="2"/>
              <a:buChar char="§"/>
              <a:defRPr sz="1400">
                <a:solidFill>
                  <a:schemeClr val="tx1"/>
                </a:solidFill>
                <a:latin typeface="+mn-lt"/>
              </a:defRPr>
            </a:lvl9pPr>
          </a:lstStyle>
          <a:p>
            <a:pPr marL="0" marR="0" lvl="0" indent="0" algn="l" defTabSz="914400" rtl="0" eaLnBrk="0" fontAlgn="base" latinLnBrk="0" hangingPunct="0">
              <a:lnSpc>
                <a:spcPct val="100000"/>
              </a:lnSpc>
              <a:spcBef>
                <a:spcPts val="1200"/>
              </a:spcBef>
              <a:spcAft>
                <a:spcPts val="1200"/>
              </a:spcAft>
              <a:buClr>
                <a:srgbClr val="00365E"/>
              </a:buClr>
              <a:buSzPct val="90000"/>
              <a:buFont typeface="Lucida Grande"/>
              <a:buNone/>
              <a:tabLst/>
              <a:defRPr/>
            </a:pPr>
            <a:r>
              <a:rPr kumimoji="0" lang="en-US" sz="2000" b="1" i="0" u="none" strike="noStrike" kern="0" cap="none" spc="0" normalizeH="0" baseline="0" noProof="0">
                <a:ln>
                  <a:noFill/>
                </a:ln>
                <a:solidFill>
                  <a:srgbClr val="00365E"/>
                </a:solidFill>
                <a:effectLst/>
                <a:uLnTx/>
                <a:uFillTx/>
                <a:latin typeface="Arial"/>
                <a:ea typeface="ＭＳ Ｐゴシック" charset="0"/>
              </a:rPr>
              <a:t>Revised Modeling and Mapping, including:</a:t>
            </a:r>
          </a:p>
          <a:p>
            <a:pPr marR="0" lvl="0" algn="l" defTabSz="914400" rtl="0" eaLnBrk="0" fontAlgn="base" latinLnBrk="0" hangingPunct="0">
              <a:lnSpc>
                <a:spcPct val="100000"/>
              </a:lnSpc>
              <a:spcBef>
                <a:spcPts val="1200"/>
              </a:spcBef>
              <a:spcAft>
                <a:spcPts val="1200"/>
              </a:spcAft>
              <a:buClr>
                <a:srgbClr val="3E3F3E"/>
              </a:buClr>
              <a:buSzPct val="65000"/>
              <a:buFont typeface="Wingdings" panose="05000000000000000000" pitchFamily="2" charset="2"/>
              <a:buChar char="Ø"/>
              <a:tabLst/>
              <a:defRPr/>
            </a:pPr>
            <a:r>
              <a:rPr lang="en-US" sz="1600" kern="0">
                <a:solidFill>
                  <a:srgbClr val="00365E"/>
                </a:solidFill>
                <a:latin typeface="Arial"/>
              </a:rPr>
              <a:t>Updated GIS-based regulatory products, including u</a:t>
            </a:r>
            <a:r>
              <a:rPr kumimoji="0" lang="en-US" sz="1600" b="0" i="0" u="none" strike="noStrike" kern="0" cap="none" spc="0" normalizeH="0" baseline="0" noProof="0" err="1">
                <a:ln>
                  <a:noFill/>
                </a:ln>
                <a:solidFill>
                  <a:srgbClr val="00365E"/>
                </a:solidFill>
                <a:effectLst/>
                <a:uLnTx/>
                <a:uFillTx/>
                <a:latin typeface="Arial"/>
                <a:ea typeface="ＭＳ Ｐゴシック" charset="0"/>
                <a:cs typeface="+mn-cs"/>
              </a:rPr>
              <a:t>pdated</a:t>
            </a:r>
            <a:r>
              <a:rPr kumimoji="0" lang="en-US" sz="1600" b="0" i="0" u="none" strike="noStrike" kern="0" cap="none" spc="0" normalizeH="0" baseline="0" noProof="0">
                <a:ln>
                  <a:noFill/>
                </a:ln>
                <a:solidFill>
                  <a:srgbClr val="00365E"/>
                </a:solidFill>
                <a:effectLst/>
                <a:uLnTx/>
                <a:uFillTx/>
                <a:latin typeface="Arial"/>
                <a:ea typeface="ＭＳ Ｐゴシック" charset="0"/>
                <a:cs typeface="+mn-cs"/>
              </a:rPr>
              <a:t> maps / database / report formats based on new FEMA guidelines and specifications</a:t>
            </a:r>
          </a:p>
          <a:p>
            <a:pPr>
              <a:spcBef>
                <a:spcPts val="1200"/>
              </a:spcBef>
              <a:spcAft>
                <a:spcPts val="1200"/>
              </a:spcAft>
              <a:buClr>
                <a:srgbClr val="00365E"/>
              </a:buClr>
              <a:buSzPct val="65000"/>
              <a:buFont typeface="Wingdings" panose="05000000000000000000" pitchFamily="2" charset="2"/>
              <a:buChar char="Ø"/>
              <a:defRPr/>
            </a:pPr>
            <a:r>
              <a:rPr lang="en-US" sz="1600" kern="0">
                <a:solidFill>
                  <a:srgbClr val="00365E"/>
                </a:solidFill>
                <a:latin typeface="Arial"/>
              </a:rPr>
              <a:t>Utilization of high-resolution topographic data (for modeling and mapping)</a:t>
            </a:r>
          </a:p>
          <a:p>
            <a:pPr marR="0" lvl="0" algn="l" defTabSz="914400" rtl="0" eaLnBrk="0" fontAlgn="base" latinLnBrk="0" hangingPunct="0">
              <a:lnSpc>
                <a:spcPct val="100000"/>
              </a:lnSpc>
              <a:spcBef>
                <a:spcPts val="1200"/>
              </a:spcBef>
              <a:spcAft>
                <a:spcPts val="1200"/>
              </a:spcAft>
              <a:buClr>
                <a:srgbClr val="00365E"/>
              </a:buClr>
              <a:buSzPct val="65000"/>
              <a:buFont typeface="Wingdings" panose="05000000000000000000" pitchFamily="2" charset="2"/>
              <a:buChar char="Ø"/>
              <a:tabLst/>
              <a:defRPr/>
            </a:pPr>
            <a:r>
              <a:rPr kumimoji="0" lang="en-US" sz="1600" b="1" i="1" u="none" strike="noStrike" kern="0" cap="none" spc="0" normalizeH="0" baseline="0" noProof="0">
                <a:ln>
                  <a:noFill/>
                </a:ln>
                <a:solidFill>
                  <a:srgbClr val="00365E"/>
                </a:solidFill>
                <a:effectLst/>
                <a:uLnTx/>
                <a:uFillTx/>
                <a:latin typeface="Arial"/>
                <a:ea typeface="ＭＳ Ｐゴシック" charset="0"/>
              </a:rPr>
              <a:t>Model-backed Approximate ‘Zone A’ Studies </a:t>
            </a:r>
            <a:r>
              <a:rPr kumimoji="0" lang="en-US" sz="1600" b="0" i="0" u="none" strike="noStrike" kern="0" cap="none" spc="0" normalizeH="0" baseline="0" noProof="0">
                <a:ln>
                  <a:noFill/>
                </a:ln>
                <a:solidFill>
                  <a:srgbClr val="00365E"/>
                </a:solidFill>
                <a:effectLst/>
                <a:uLnTx/>
                <a:uFillTx/>
                <a:latin typeface="Arial"/>
                <a:ea typeface="ＭＳ Ｐゴシック" charset="0"/>
              </a:rPr>
              <a:t>– </a:t>
            </a:r>
            <a:r>
              <a:rPr kumimoji="0" lang="en-US" sz="1600" b="1" i="1" u="none" strike="noStrike" kern="0" cap="none" spc="0" normalizeH="0" baseline="0" noProof="0">
                <a:ln>
                  <a:noFill/>
                </a:ln>
                <a:solidFill>
                  <a:srgbClr val="00365E"/>
                </a:solidFill>
                <a:effectLst/>
                <a:uLnTx/>
                <a:uFillTx/>
                <a:latin typeface="Arial"/>
                <a:ea typeface="ＭＳ Ｐゴシック" charset="0"/>
              </a:rPr>
              <a:t>332 miles</a:t>
            </a:r>
          </a:p>
          <a:p>
            <a:pPr lvl="1">
              <a:spcBef>
                <a:spcPts val="600"/>
              </a:spcBef>
              <a:spcAft>
                <a:spcPts val="600"/>
              </a:spcAft>
              <a:buClr>
                <a:srgbClr val="00365E"/>
              </a:buClr>
              <a:buSzPct val="65000"/>
              <a:buFont typeface="Wingdings" panose="05000000000000000000" pitchFamily="2" charset="2"/>
              <a:buChar char="Ø"/>
              <a:defRPr/>
            </a:pPr>
            <a:r>
              <a:rPr kumimoji="0" lang="en-US" sz="1400" i="1" u="none" strike="noStrike" kern="0" cap="none" spc="0" normalizeH="0" baseline="0" noProof="0">
                <a:ln>
                  <a:noFill/>
                </a:ln>
                <a:solidFill>
                  <a:srgbClr val="00365E"/>
                </a:solidFill>
                <a:effectLst/>
                <a:uLnTx/>
                <a:uFillTx/>
                <a:latin typeface="Arial"/>
                <a:ea typeface="ＭＳ Ｐゴシック" charset="0"/>
              </a:rPr>
              <a:t>Modeled cross-sections are not published on FIRM, but included in the database.</a:t>
            </a:r>
          </a:p>
          <a:p>
            <a:pPr lvl="1">
              <a:spcBef>
                <a:spcPts val="600"/>
              </a:spcBef>
              <a:spcAft>
                <a:spcPts val="600"/>
              </a:spcAft>
              <a:buClr>
                <a:srgbClr val="00365E"/>
              </a:buClr>
              <a:buSzPct val="65000"/>
              <a:buFont typeface="Wingdings" panose="05000000000000000000" pitchFamily="2" charset="2"/>
              <a:buChar char="Ø"/>
              <a:defRPr/>
            </a:pPr>
            <a:r>
              <a:rPr lang="en-US" sz="1400" i="1" kern="0">
                <a:solidFill>
                  <a:srgbClr val="00365E"/>
                </a:solidFill>
                <a:latin typeface="Arial"/>
              </a:rPr>
              <a:t>Approximate Zone A models include additional flood frequencies (0.2% annual chance flood event)</a:t>
            </a:r>
            <a:endParaRPr kumimoji="0" lang="en-US" sz="1400" i="1" u="none" strike="noStrike" kern="0" cap="none" spc="0" normalizeH="0" baseline="0" noProof="0">
              <a:ln>
                <a:noFill/>
              </a:ln>
              <a:solidFill>
                <a:srgbClr val="00365E"/>
              </a:solidFill>
              <a:effectLst/>
              <a:uLnTx/>
              <a:uFillTx/>
              <a:latin typeface="Arial"/>
              <a:ea typeface="ＭＳ Ｐゴシック" charset="0"/>
            </a:endParaRPr>
          </a:p>
          <a:p>
            <a:pPr marR="0" lvl="0" algn="l" defTabSz="914400" rtl="0" eaLnBrk="0" fontAlgn="base" latinLnBrk="0" hangingPunct="0">
              <a:lnSpc>
                <a:spcPct val="100000"/>
              </a:lnSpc>
              <a:spcBef>
                <a:spcPts val="1200"/>
              </a:spcBef>
              <a:spcAft>
                <a:spcPts val="1200"/>
              </a:spcAft>
              <a:buClr>
                <a:srgbClr val="00365E"/>
              </a:buClr>
              <a:buSzPct val="65000"/>
              <a:buFont typeface="Wingdings" panose="05000000000000000000" pitchFamily="2" charset="2"/>
              <a:buChar char="Ø"/>
              <a:tabLst/>
              <a:defRPr/>
            </a:pPr>
            <a:r>
              <a:rPr kumimoji="0" lang="en-US" sz="1600" b="0" i="0" u="none" strike="noStrike" kern="0" cap="none" spc="0" normalizeH="0" baseline="0" noProof="0">
                <a:ln>
                  <a:noFill/>
                </a:ln>
                <a:solidFill>
                  <a:srgbClr val="00365E"/>
                </a:solidFill>
                <a:effectLst/>
                <a:uLnTx/>
                <a:uFillTx/>
                <a:latin typeface="Arial"/>
                <a:ea typeface="ＭＳ Ｐゴシック" charset="0"/>
              </a:rPr>
              <a:t>Production of associated non-regulatory flood risk datasets</a:t>
            </a:r>
          </a:p>
          <a:p>
            <a:pPr marL="0" marR="0" lvl="0" indent="0" algn="ctr" defTabSz="914400" rtl="0" eaLnBrk="0" fontAlgn="base" latinLnBrk="0" hangingPunct="0">
              <a:lnSpc>
                <a:spcPct val="100000"/>
              </a:lnSpc>
              <a:spcBef>
                <a:spcPts val="1200"/>
              </a:spcBef>
              <a:spcAft>
                <a:spcPts val="1200"/>
              </a:spcAft>
              <a:buClr>
                <a:srgbClr val="00365E"/>
              </a:buClr>
              <a:buSzPct val="90000"/>
              <a:buNone/>
              <a:tabLst/>
              <a:defRPr/>
            </a:pPr>
            <a:r>
              <a:rPr lang="en-US" sz="1600" b="1" i="1" kern="0">
                <a:solidFill>
                  <a:srgbClr val="00365E"/>
                </a:solidFill>
                <a:latin typeface="Arial"/>
              </a:rPr>
              <a:t>** Ongoing levee recertification effort in Moorefield ** </a:t>
            </a:r>
            <a:br>
              <a:rPr lang="en-US" sz="1600" b="1" i="1" kern="0">
                <a:solidFill>
                  <a:srgbClr val="00365E"/>
                </a:solidFill>
                <a:latin typeface="Arial"/>
              </a:rPr>
            </a:br>
            <a:r>
              <a:rPr lang="en-US" sz="1600" b="1" i="1" kern="0">
                <a:solidFill>
                  <a:srgbClr val="00365E"/>
                </a:solidFill>
                <a:latin typeface="Arial"/>
              </a:rPr>
              <a:t>will follow separate path/update</a:t>
            </a:r>
            <a:endParaRPr kumimoji="0" lang="en-US" sz="1600" b="1" i="1" u="none" strike="noStrike" kern="0" cap="none" spc="0" normalizeH="0" baseline="0" noProof="0">
              <a:ln>
                <a:noFill/>
              </a:ln>
              <a:solidFill>
                <a:srgbClr val="00365E"/>
              </a:solidFill>
              <a:effectLst/>
              <a:uLnTx/>
              <a:uFillTx/>
              <a:latin typeface="Arial"/>
              <a:ea typeface="ＭＳ Ｐゴシック" charset="0"/>
            </a:endParaRPr>
          </a:p>
          <a:p>
            <a:pPr marL="231775" marR="0" lvl="0" indent="-231775" algn="l" defTabSz="914400" rtl="0" eaLnBrk="0" fontAlgn="base" latinLnBrk="0" hangingPunct="0">
              <a:lnSpc>
                <a:spcPct val="100000"/>
              </a:lnSpc>
              <a:spcBef>
                <a:spcPts val="1200"/>
              </a:spcBef>
              <a:spcAft>
                <a:spcPts val="1200"/>
              </a:spcAft>
              <a:buClr>
                <a:srgbClr val="00365E"/>
              </a:buClr>
              <a:buSzPct val="90000"/>
              <a:buFont typeface="Lucida Grande"/>
              <a:buChar char="▸"/>
              <a:tabLst/>
              <a:defRPr/>
            </a:pPr>
            <a:endParaRPr kumimoji="0" lang="en-US" sz="1800" b="1" i="1" u="none" strike="noStrike" kern="0" cap="none" spc="0" normalizeH="0" baseline="0" noProof="0">
              <a:ln>
                <a:noFill/>
              </a:ln>
              <a:solidFill>
                <a:prstClr val="white">
                  <a:lumMod val="85000"/>
                </a:prstClr>
              </a:solidFill>
              <a:effectLst/>
              <a:uLnTx/>
              <a:uFillTx/>
              <a:latin typeface="Arial"/>
              <a:ea typeface="ＭＳ Ｐゴシック" charset="0"/>
            </a:endParaRPr>
          </a:p>
        </p:txBody>
      </p:sp>
    </p:spTree>
    <p:extLst>
      <p:ext uri="{BB962C8B-B14F-4D97-AF65-F5344CB8AC3E}">
        <p14:creationId xmlns:p14="http://schemas.microsoft.com/office/powerpoint/2010/main" val="2827053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13663" y="6068724"/>
            <a:ext cx="1574144" cy="546735"/>
          </a:xfrm>
          <a:prstGeom prst="rect">
            <a:avLst/>
          </a:prstGeom>
        </p:spPr>
      </p:pic>
      <p:sp>
        <p:nvSpPr>
          <p:cNvPr id="6" name="object 6"/>
          <p:cNvSpPr txBox="1">
            <a:spLocks noGrp="1"/>
          </p:cNvSpPr>
          <p:nvPr>
            <p:ph type="title"/>
          </p:nvPr>
        </p:nvSpPr>
        <p:spPr>
          <a:xfrm>
            <a:off x="535940" y="427101"/>
            <a:ext cx="4569460" cy="566822"/>
          </a:xfrm>
          <a:prstGeom prst="rect">
            <a:avLst/>
          </a:prstGeom>
        </p:spPr>
        <p:txBody>
          <a:bodyPr vert="horz" wrap="square" lIns="0" tIns="12700" rIns="0" bIns="0" rtlCol="0">
            <a:spAutoFit/>
          </a:bodyPr>
          <a:lstStyle/>
          <a:p>
            <a:pPr marL="12700">
              <a:lnSpc>
                <a:spcPct val="100000"/>
              </a:lnSpc>
              <a:spcBef>
                <a:spcPts val="100"/>
              </a:spcBef>
            </a:pPr>
            <a:r>
              <a:rPr lang="en-US"/>
              <a:t>Study Overview</a:t>
            </a:r>
            <a:endParaRPr spc="-5"/>
          </a:p>
        </p:txBody>
      </p:sp>
      <p:sp>
        <p:nvSpPr>
          <p:cNvPr id="7" name="object 7"/>
          <p:cNvSpPr txBox="1">
            <a:spLocks noGrp="1"/>
          </p:cNvSpPr>
          <p:nvPr>
            <p:ph type="sldNum" sz="quarter" idx="7"/>
          </p:nvPr>
        </p:nvSpPr>
        <p:spPr>
          <a:prstGeom prst="rect">
            <a:avLst/>
          </a:prstGeom>
        </p:spPr>
        <p:txBody>
          <a:bodyPr vert="horz" wrap="square" lIns="0" tIns="3810" rIns="0" bIns="0" rtlCol="0">
            <a:spAutoFit/>
          </a:bodyPr>
          <a:lstStyle/>
          <a:p>
            <a:pPr marL="38100">
              <a:lnSpc>
                <a:spcPct val="100000"/>
              </a:lnSpc>
              <a:spcBef>
                <a:spcPts val="30"/>
              </a:spcBef>
            </a:pPr>
            <a:r>
              <a:rPr spc="5"/>
              <a:t>10</a:t>
            </a:r>
          </a:p>
        </p:txBody>
      </p:sp>
      <p:pic>
        <p:nvPicPr>
          <p:cNvPr id="8" name="Picture 7">
            <a:extLst>
              <a:ext uri="{FF2B5EF4-FFF2-40B4-BE49-F238E27FC236}">
                <a16:creationId xmlns:a16="http://schemas.microsoft.com/office/drawing/2014/main" id="{9201D74A-3FD2-4B7E-8314-E5F843145DC4}"/>
              </a:ext>
            </a:extLst>
          </p:cNvPr>
          <p:cNvPicPr/>
          <p:nvPr/>
        </p:nvPicPr>
        <p:blipFill rotWithShape="1">
          <a:blip r:embed="rId3">
            <a:extLst>
              <a:ext uri="{28A0092B-C50C-407E-A947-70E740481C1C}">
                <a14:useLocalDpi xmlns:a14="http://schemas.microsoft.com/office/drawing/2010/main" val="0"/>
              </a:ext>
            </a:extLst>
          </a:blip>
          <a:srcRect b="20498"/>
          <a:stretch/>
        </p:blipFill>
        <p:spPr bwMode="auto">
          <a:xfrm>
            <a:off x="2979707" y="1219200"/>
            <a:ext cx="5951229" cy="5562600"/>
          </a:xfrm>
          <a:prstGeom prst="rect">
            <a:avLst/>
          </a:prstGeom>
          <a:noFill/>
          <a:ln>
            <a:noFill/>
          </a:ln>
        </p:spPr>
      </p:pic>
      <p:pic>
        <p:nvPicPr>
          <p:cNvPr id="9" name="Picture 8">
            <a:extLst>
              <a:ext uri="{FF2B5EF4-FFF2-40B4-BE49-F238E27FC236}">
                <a16:creationId xmlns:a16="http://schemas.microsoft.com/office/drawing/2014/main" id="{8F9D1EB9-3ECA-495E-A99C-4C9CD8AE1488}"/>
              </a:ext>
            </a:extLst>
          </p:cNvPr>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1" t="81297" r="89620"/>
          <a:stretch/>
        </p:blipFill>
        <p:spPr bwMode="auto">
          <a:xfrm>
            <a:off x="222763" y="2207339"/>
            <a:ext cx="467634" cy="990600"/>
          </a:xfrm>
          <a:prstGeom prst="rect">
            <a:avLst/>
          </a:prstGeom>
          <a:noFill/>
          <a:ln>
            <a:noFill/>
          </a:ln>
        </p:spPr>
      </p:pic>
      <p:sp>
        <p:nvSpPr>
          <p:cNvPr id="5" name="Rectangle 4">
            <a:extLst>
              <a:ext uri="{FF2B5EF4-FFF2-40B4-BE49-F238E27FC236}">
                <a16:creationId xmlns:a16="http://schemas.microsoft.com/office/drawing/2014/main" id="{0155AF84-09C6-4C5B-A1D6-FFFA7A27C523}"/>
              </a:ext>
            </a:extLst>
          </p:cNvPr>
          <p:cNvSpPr/>
          <p:nvPr/>
        </p:nvSpPr>
        <p:spPr>
          <a:xfrm>
            <a:off x="3200400" y="6691659"/>
            <a:ext cx="685800" cy="1663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F6F8CEA-7E11-4BE5-AFDC-90194FFA82C8}"/>
              </a:ext>
            </a:extLst>
          </p:cNvPr>
          <p:cNvSpPr txBox="1"/>
          <p:nvPr/>
        </p:nvSpPr>
        <p:spPr>
          <a:xfrm>
            <a:off x="653329" y="2202835"/>
            <a:ext cx="3383298" cy="968470"/>
          </a:xfrm>
          <a:prstGeom prst="rect">
            <a:avLst/>
          </a:prstGeom>
          <a:noFill/>
        </p:spPr>
        <p:txBody>
          <a:bodyPr wrap="none" rtlCol="0">
            <a:spAutoFit/>
          </a:bodyPr>
          <a:lstStyle/>
          <a:p>
            <a:pPr>
              <a:lnSpc>
                <a:spcPts val="1400"/>
              </a:lnSpc>
            </a:pPr>
            <a:r>
              <a:rPr lang="en-US" sz="800" kern="0" spc="-10">
                <a:latin typeface="Arial" panose="020B0604020202020204" pitchFamily="34" charset="0"/>
                <a:cs typeface="Arial" panose="020B0604020202020204" pitchFamily="34" charset="0"/>
              </a:rPr>
              <a:t>Zone A streams (studied for this project, but completely outside of PMR)</a:t>
            </a:r>
          </a:p>
          <a:p>
            <a:pPr>
              <a:lnSpc>
                <a:spcPts val="1400"/>
              </a:lnSpc>
            </a:pPr>
            <a:r>
              <a:rPr lang="en-US" sz="800" kern="0" spc="-10">
                <a:latin typeface="Arial" panose="020B0604020202020204" pitchFamily="34" charset="0"/>
                <a:cs typeface="Arial" panose="020B0604020202020204" pitchFamily="34" charset="0"/>
              </a:rPr>
              <a:t>Zone A streams (part of the PMR)</a:t>
            </a:r>
          </a:p>
          <a:p>
            <a:pPr>
              <a:lnSpc>
                <a:spcPts val="1400"/>
              </a:lnSpc>
            </a:pPr>
            <a:r>
              <a:rPr lang="en-US" sz="800" kern="0" spc="-10">
                <a:latin typeface="Arial" panose="020B0604020202020204" pitchFamily="34" charset="0"/>
                <a:cs typeface="Arial" panose="020B0604020202020204" pitchFamily="34" charset="0"/>
              </a:rPr>
              <a:t>Zone AE restudy associated with Moorefield Levees</a:t>
            </a:r>
          </a:p>
          <a:p>
            <a:pPr>
              <a:lnSpc>
                <a:spcPts val="1400"/>
              </a:lnSpc>
            </a:pPr>
            <a:r>
              <a:rPr lang="en-US" sz="800" kern="0" spc="-10">
                <a:latin typeface="Arial" panose="020B0604020202020204" pitchFamily="34" charset="0"/>
                <a:cs typeface="Arial" panose="020B0604020202020204" pitchFamily="34" charset="0"/>
              </a:rPr>
              <a:t>Area not included as part of this PMR</a:t>
            </a:r>
          </a:p>
          <a:p>
            <a:pPr>
              <a:lnSpc>
                <a:spcPts val="1400"/>
              </a:lnSpc>
            </a:pPr>
            <a:r>
              <a:rPr lang="en-US" sz="800" kern="0" spc="-10">
                <a:latin typeface="Arial" panose="020B0604020202020204" pitchFamily="34" charset="0"/>
                <a:cs typeface="Arial" panose="020B0604020202020204" pitchFamily="34" charset="0"/>
              </a:rPr>
              <a:t>Hardy County Boundary</a:t>
            </a:r>
          </a:p>
        </p:txBody>
      </p:sp>
      <p:sp>
        <p:nvSpPr>
          <p:cNvPr id="10" name="TextBox 9">
            <a:extLst>
              <a:ext uri="{FF2B5EF4-FFF2-40B4-BE49-F238E27FC236}">
                <a16:creationId xmlns:a16="http://schemas.microsoft.com/office/drawing/2014/main" id="{1E03AFD5-BB01-4030-8ED7-536780E3F1A1}"/>
              </a:ext>
            </a:extLst>
          </p:cNvPr>
          <p:cNvSpPr txBox="1"/>
          <p:nvPr/>
        </p:nvSpPr>
        <p:spPr>
          <a:xfrm>
            <a:off x="196129" y="1984776"/>
            <a:ext cx="600164" cy="250325"/>
          </a:xfrm>
          <a:prstGeom prst="rect">
            <a:avLst/>
          </a:prstGeom>
          <a:noFill/>
        </p:spPr>
        <p:txBody>
          <a:bodyPr wrap="none" rtlCol="0">
            <a:spAutoFit/>
          </a:bodyPr>
          <a:lstStyle/>
          <a:p>
            <a:pPr>
              <a:lnSpc>
                <a:spcPts val="1400"/>
              </a:lnSpc>
            </a:pPr>
            <a:r>
              <a:rPr lang="en-US" sz="800" b="1" kern="0" spc="-10">
                <a:latin typeface="Arial" panose="020B0604020202020204" pitchFamily="34" charset="0"/>
                <a:cs typeface="Arial" panose="020B0604020202020204" pitchFamily="34" charset="0"/>
              </a:rPr>
              <a:t>LEGEND</a:t>
            </a:r>
          </a:p>
        </p:txBody>
      </p:sp>
      <p:sp>
        <p:nvSpPr>
          <p:cNvPr id="11" name="TextBox 10">
            <a:extLst>
              <a:ext uri="{FF2B5EF4-FFF2-40B4-BE49-F238E27FC236}">
                <a16:creationId xmlns:a16="http://schemas.microsoft.com/office/drawing/2014/main" id="{56F6A320-711C-4629-8E97-42E3BC7FF633}"/>
              </a:ext>
            </a:extLst>
          </p:cNvPr>
          <p:cNvSpPr txBox="1"/>
          <p:nvPr/>
        </p:nvSpPr>
        <p:spPr>
          <a:xfrm>
            <a:off x="5715000" y="3583216"/>
            <a:ext cx="609782" cy="429861"/>
          </a:xfrm>
          <a:prstGeom prst="rect">
            <a:avLst/>
          </a:prstGeom>
          <a:noFill/>
        </p:spPr>
        <p:txBody>
          <a:bodyPr wrap="none" rtlCol="0">
            <a:spAutoFit/>
          </a:bodyPr>
          <a:lstStyle/>
          <a:p>
            <a:pPr algn="ctr">
              <a:lnSpc>
                <a:spcPts val="1400"/>
              </a:lnSpc>
            </a:pPr>
            <a:r>
              <a:rPr lang="en-US" sz="800" kern="0" spc="-10">
                <a:latin typeface="Arial" panose="020B0604020202020204" pitchFamily="34" charset="0"/>
                <a:cs typeface="Arial" panose="020B0604020202020204" pitchFamily="34" charset="0"/>
              </a:rPr>
              <a:t>HARDY</a:t>
            </a:r>
          </a:p>
          <a:p>
            <a:pPr algn="ctr">
              <a:lnSpc>
                <a:spcPts val="1400"/>
              </a:lnSpc>
            </a:pPr>
            <a:r>
              <a:rPr lang="en-US" sz="800" kern="0" spc="-10">
                <a:latin typeface="Arial" panose="020B0604020202020204" pitchFamily="34" charset="0"/>
                <a:cs typeface="Arial" panose="020B0604020202020204" pitchFamily="34" charset="0"/>
              </a:rPr>
              <a:t>COUNTY</a:t>
            </a:r>
          </a:p>
        </p:txBody>
      </p:sp>
      <p:sp>
        <p:nvSpPr>
          <p:cNvPr id="12" name="TextBox 11">
            <a:extLst>
              <a:ext uri="{FF2B5EF4-FFF2-40B4-BE49-F238E27FC236}">
                <a16:creationId xmlns:a16="http://schemas.microsoft.com/office/drawing/2014/main" id="{5485FBFE-DCDD-4C62-B778-8113CEBD11CD}"/>
              </a:ext>
            </a:extLst>
          </p:cNvPr>
          <p:cNvSpPr txBox="1"/>
          <p:nvPr/>
        </p:nvSpPr>
        <p:spPr>
          <a:xfrm>
            <a:off x="7162800" y="2819400"/>
            <a:ext cx="975588" cy="250325"/>
          </a:xfrm>
          <a:prstGeom prst="rect">
            <a:avLst/>
          </a:prstGeom>
          <a:noFill/>
        </p:spPr>
        <p:txBody>
          <a:bodyPr wrap="none" rtlCol="0">
            <a:spAutoFit/>
          </a:bodyPr>
          <a:lstStyle/>
          <a:p>
            <a:pPr>
              <a:lnSpc>
                <a:spcPts val="1400"/>
              </a:lnSpc>
            </a:pPr>
            <a:r>
              <a:rPr lang="en-US" sz="800" kern="0" spc="-10">
                <a:latin typeface="Arial" panose="020B0604020202020204" pitchFamily="34" charset="0"/>
                <a:cs typeface="Arial" panose="020B0604020202020204" pitchFamily="34" charset="0"/>
              </a:rPr>
              <a:t>WARDENSVILLE</a:t>
            </a:r>
          </a:p>
        </p:txBody>
      </p:sp>
      <p:sp>
        <p:nvSpPr>
          <p:cNvPr id="13" name="TextBox 12">
            <a:extLst>
              <a:ext uri="{FF2B5EF4-FFF2-40B4-BE49-F238E27FC236}">
                <a16:creationId xmlns:a16="http://schemas.microsoft.com/office/drawing/2014/main" id="{35DEE6F0-5F33-4C03-B20D-BB3E15ADE729}"/>
              </a:ext>
            </a:extLst>
          </p:cNvPr>
          <p:cNvSpPr txBox="1"/>
          <p:nvPr/>
        </p:nvSpPr>
        <p:spPr>
          <a:xfrm>
            <a:off x="4800600" y="2944562"/>
            <a:ext cx="851515" cy="250325"/>
          </a:xfrm>
          <a:prstGeom prst="rect">
            <a:avLst/>
          </a:prstGeom>
          <a:noFill/>
        </p:spPr>
        <p:txBody>
          <a:bodyPr wrap="none" rtlCol="0">
            <a:spAutoFit/>
          </a:bodyPr>
          <a:lstStyle/>
          <a:p>
            <a:pPr>
              <a:lnSpc>
                <a:spcPts val="1400"/>
              </a:lnSpc>
            </a:pPr>
            <a:r>
              <a:rPr lang="en-US" sz="800" kern="0" spc="-10">
                <a:latin typeface="Arial" panose="020B0604020202020204" pitchFamily="34" charset="0"/>
                <a:cs typeface="Arial" panose="020B0604020202020204" pitchFamily="34" charset="0"/>
              </a:rPr>
              <a:t>MOOREFIELD</a:t>
            </a:r>
          </a:p>
        </p:txBody>
      </p:sp>
      <p:sp>
        <p:nvSpPr>
          <p:cNvPr id="14" name="TextBox 13">
            <a:extLst>
              <a:ext uri="{FF2B5EF4-FFF2-40B4-BE49-F238E27FC236}">
                <a16:creationId xmlns:a16="http://schemas.microsoft.com/office/drawing/2014/main" id="{58C6597A-27D4-4ED8-B4A0-94D79216B681}"/>
              </a:ext>
            </a:extLst>
          </p:cNvPr>
          <p:cNvSpPr txBox="1"/>
          <p:nvPr/>
        </p:nvSpPr>
        <p:spPr>
          <a:xfrm>
            <a:off x="496211" y="1533005"/>
            <a:ext cx="2815492" cy="369332"/>
          </a:xfrm>
          <a:prstGeom prst="rect">
            <a:avLst/>
          </a:prstGeom>
          <a:noFill/>
        </p:spPr>
        <p:txBody>
          <a:bodyPr wrap="square">
            <a:spAutoFit/>
          </a:bodyPr>
          <a:lstStyle/>
          <a:p>
            <a:r>
              <a:rPr kumimoji="0" lang="en-US" sz="1800" b="1" i="0" u="none" strike="noStrike" kern="0" cap="none" spc="0" normalizeH="0" baseline="0" noProof="0">
                <a:ln>
                  <a:noFill/>
                </a:ln>
                <a:solidFill>
                  <a:srgbClr val="00365E"/>
                </a:solidFill>
                <a:effectLst/>
                <a:uLnTx/>
                <a:uFillTx/>
                <a:latin typeface="Arial"/>
                <a:ea typeface="ＭＳ Ｐゴシック" charset="0"/>
              </a:rPr>
              <a:t>The “PMR” Project </a:t>
            </a:r>
            <a:r>
              <a:rPr lang="en-US" b="1" kern="0">
                <a:solidFill>
                  <a:srgbClr val="00365E"/>
                </a:solidFill>
                <a:latin typeface="Arial"/>
                <a:ea typeface="ＭＳ Ｐゴシック" charset="0"/>
              </a:rPr>
              <a:t>A</a:t>
            </a:r>
            <a:r>
              <a:rPr kumimoji="0" lang="en-US" sz="1800" b="1" i="0" u="none" strike="noStrike" kern="0" cap="none" spc="0" normalizeH="0" baseline="0" noProof="0">
                <a:ln>
                  <a:noFill/>
                </a:ln>
                <a:solidFill>
                  <a:srgbClr val="00365E"/>
                </a:solidFill>
                <a:effectLst/>
                <a:uLnTx/>
                <a:uFillTx/>
                <a:latin typeface="Arial"/>
                <a:ea typeface="ＭＳ Ｐゴシック" charset="0"/>
              </a:rPr>
              <a:t>rea</a:t>
            </a:r>
            <a:endParaRPr lang="en-US"/>
          </a:p>
        </p:txBody>
      </p:sp>
    </p:spTree>
    <p:extLst>
      <p:ext uri="{BB962C8B-B14F-4D97-AF65-F5344CB8AC3E}">
        <p14:creationId xmlns:p14="http://schemas.microsoft.com/office/powerpoint/2010/main" val="32887704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F9E1024-CC2D-4295-B2DB-725C38DF1BFC}"/>
              </a:ext>
            </a:extLst>
          </p:cNvPr>
          <p:cNvPicPr>
            <a:picLocks noChangeAspect="1"/>
          </p:cNvPicPr>
          <p:nvPr/>
        </p:nvPicPr>
        <p:blipFill rotWithShape="1">
          <a:blip r:embed="rId2"/>
          <a:srcRect b="8353"/>
          <a:stretch/>
        </p:blipFill>
        <p:spPr>
          <a:xfrm>
            <a:off x="5366310" y="3035425"/>
            <a:ext cx="3406841" cy="2918419"/>
          </a:xfrm>
          <a:prstGeom prst="rect">
            <a:avLst/>
          </a:prstGeom>
        </p:spPr>
      </p:pic>
      <p:pic>
        <p:nvPicPr>
          <p:cNvPr id="2" name="object 2"/>
          <p:cNvPicPr/>
          <p:nvPr/>
        </p:nvPicPr>
        <p:blipFill>
          <a:blip r:embed="rId3" cstate="print"/>
          <a:stretch>
            <a:fillRect/>
          </a:stretch>
        </p:blipFill>
        <p:spPr>
          <a:xfrm>
            <a:off x="518159" y="6072962"/>
            <a:ext cx="1572767" cy="539910"/>
          </a:xfrm>
          <a:prstGeom prst="rect">
            <a:avLst/>
          </a:prstGeom>
        </p:spPr>
      </p:pic>
      <p:pic>
        <p:nvPicPr>
          <p:cNvPr id="3" name="object 3"/>
          <p:cNvPicPr/>
          <p:nvPr/>
        </p:nvPicPr>
        <p:blipFill>
          <a:blip r:embed="rId4" cstate="print"/>
          <a:stretch>
            <a:fillRect/>
          </a:stretch>
        </p:blipFill>
        <p:spPr>
          <a:xfrm>
            <a:off x="7205471" y="6169733"/>
            <a:ext cx="1469135" cy="434783"/>
          </a:xfrm>
          <a:prstGeom prst="rect">
            <a:avLst/>
          </a:prstGeom>
        </p:spPr>
      </p:pic>
      <p:sp>
        <p:nvSpPr>
          <p:cNvPr id="4" name="object 4"/>
          <p:cNvSpPr txBox="1"/>
          <p:nvPr/>
        </p:nvSpPr>
        <p:spPr>
          <a:xfrm>
            <a:off x="583793" y="1232373"/>
            <a:ext cx="7973120" cy="1227259"/>
          </a:xfrm>
          <a:prstGeom prst="rect">
            <a:avLst/>
          </a:prstGeom>
        </p:spPr>
        <p:txBody>
          <a:bodyPr vert="horz" wrap="square" lIns="0" tIns="77470" rIns="0" bIns="0" rtlCol="0">
            <a:spAutoFit/>
          </a:bodyPr>
          <a:lstStyle/>
          <a:p>
            <a:pPr marL="12700" marR="0" lvl="0" indent="0" algn="l" defTabSz="914400" rtl="0" eaLnBrk="1" fontAlgn="auto" latinLnBrk="0" hangingPunct="1">
              <a:lnSpc>
                <a:spcPct val="100000"/>
              </a:lnSpc>
              <a:spcBef>
                <a:spcPts val="610"/>
              </a:spcBef>
              <a:spcAft>
                <a:spcPts val="0"/>
              </a:spcAft>
              <a:buClrTx/>
              <a:buSzTx/>
              <a:buFontTx/>
              <a:buNone/>
              <a:tabLst/>
              <a:defRPr/>
            </a:pPr>
            <a:r>
              <a:rPr kumimoji="0" sz="2000" b="1" i="0" u="none" strike="noStrike" kern="1200" cap="none" spc="0" normalizeH="0" baseline="0" noProof="0">
                <a:ln>
                  <a:noFill/>
                </a:ln>
                <a:solidFill>
                  <a:srgbClr val="00365E"/>
                </a:solidFill>
                <a:effectLst/>
                <a:uLnTx/>
                <a:uFillTx/>
                <a:latin typeface="Arial"/>
                <a:ea typeface="+mn-ea"/>
                <a:cs typeface="Arial"/>
              </a:rPr>
              <a:t>Preliminary</a:t>
            </a:r>
            <a:r>
              <a:rPr kumimoji="0" sz="2000" b="1" i="0" u="none" strike="noStrike" kern="1200" cap="none" spc="-45" normalizeH="0" baseline="0" noProof="0">
                <a:ln>
                  <a:noFill/>
                </a:ln>
                <a:solidFill>
                  <a:srgbClr val="00365E"/>
                </a:solidFill>
                <a:effectLst/>
                <a:uLnTx/>
                <a:uFillTx/>
                <a:latin typeface="Arial"/>
                <a:ea typeface="+mn-ea"/>
                <a:cs typeface="Arial"/>
              </a:rPr>
              <a:t> </a:t>
            </a:r>
            <a:r>
              <a:rPr kumimoji="0" sz="2000" b="1" i="0" u="none" strike="noStrike" kern="1200" cap="none" spc="0" normalizeH="0" baseline="0" noProof="0">
                <a:ln>
                  <a:noFill/>
                </a:ln>
                <a:solidFill>
                  <a:srgbClr val="00365E"/>
                </a:solidFill>
                <a:effectLst/>
                <a:uLnTx/>
                <a:uFillTx/>
                <a:latin typeface="Arial"/>
                <a:ea typeface="+mn-ea"/>
                <a:cs typeface="Arial"/>
              </a:rPr>
              <a:t>Summary</a:t>
            </a:r>
            <a:r>
              <a:rPr kumimoji="0" sz="2000" b="1" i="0" u="none" strike="noStrike" kern="1200" cap="none" spc="-35" normalizeH="0" baseline="0" noProof="0">
                <a:ln>
                  <a:noFill/>
                </a:ln>
                <a:solidFill>
                  <a:srgbClr val="00365E"/>
                </a:solidFill>
                <a:effectLst/>
                <a:uLnTx/>
                <a:uFillTx/>
                <a:latin typeface="Arial"/>
                <a:ea typeface="+mn-ea"/>
                <a:cs typeface="Arial"/>
              </a:rPr>
              <a:t> </a:t>
            </a:r>
            <a:r>
              <a:rPr kumimoji="0" sz="2000" b="1" i="0" u="none" strike="noStrike" kern="1200" cap="none" spc="0" normalizeH="0" baseline="0" noProof="0">
                <a:ln>
                  <a:noFill/>
                </a:ln>
                <a:solidFill>
                  <a:srgbClr val="00365E"/>
                </a:solidFill>
                <a:effectLst/>
                <a:uLnTx/>
                <a:uFillTx/>
                <a:latin typeface="Arial"/>
                <a:ea typeface="+mn-ea"/>
                <a:cs typeface="Arial"/>
              </a:rPr>
              <a:t>of</a:t>
            </a:r>
            <a:r>
              <a:rPr kumimoji="0" sz="2000" b="1" i="0" u="none" strike="noStrike" kern="1200" cap="none" spc="-20" normalizeH="0" baseline="0" noProof="0">
                <a:ln>
                  <a:noFill/>
                </a:ln>
                <a:solidFill>
                  <a:srgbClr val="00365E"/>
                </a:solidFill>
                <a:effectLst/>
                <a:uLnTx/>
                <a:uFillTx/>
                <a:latin typeface="Arial"/>
                <a:ea typeface="+mn-ea"/>
                <a:cs typeface="Arial"/>
              </a:rPr>
              <a:t> </a:t>
            </a:r>
            <a:r>
              <a:rPr kumimoji="0" sz="2000" b="1" i="0" u="none" strike="noStrike" kern="1200" cap="none" spc="0" normalizeH="0" baseline="0" noProof="0">
                <a:ln>
                  <a:noFill/>
                </a:ln>
                <a:solidFill>
                  <a:srgbClr val="00365E"/>
                </a:solidFill>
                <a:effectLst/>
                <a:uLnTx/>
                <a:uFillTx/>
                <a:latin typeface="Arial"/>
                <a:ea typeface="+mn-ea"/>
                <a:cs typeface="Arial"/>
              </a:rPr>
              <a:t>Maps</a:t>
            </a:r>
            <a:r>
              <a:rPr kumimoji="0" sz="2000" b="1" i="0" u="none" strike="noStrike" kern="1200" cap="none" spc="-100" normalizeH="0" baseline="0" noProof="0">
                <a:ln>
                  <a:noFill/>
                </a:ln>
                <a:solidFill>
                  <a:srgbClr val="00365E"/>
                </a:solidFill>
                <a:effectLst/>
                <a:uLnTx/>
                <a:uFillTx/>
                <a:latin typeface="Arial"/>
                <a:ea typeface="+mn-ea"/>
                <a:cs typeface="Arial"/>
              </a:rPr>
              <a:t> </a:t>
            </a:r>
            <a:r>
              <a:rPr kumimoji="0" sz="2000" b="1" i="0" u="none" strike="noStrike" kern="1200" cap="none" spc="0" normalizeH="0" baseline="0" noProof="0">
                <a:ln>
                  <a:noFill/>
                </a:ln>
                <a:solidFill>
                  <a:srgbClr val="00365E"/>
                </a:solidFill>
                <a:effectLst/>
                <a:uLnTx/>
                <a:uFillTx/>
                <a:latin typeface="Arial"/>
                <a:ea typeface="+mn-ea"/>
                <a:cs typeface="Arial"/>
              </a:rPr>
              <a:t>Actions</a:t>
            </a:r>
            <a:r>
              <a:rPr kumimoji="0" sz="2000" b="1" i="0" u="none" strike="noStrike" kern="1200" cap="none" spc="-35" normalizeH="0" baseline="0" noProof="0">
                <a:ln>
                  <a:noFill/>
                </a:ln>
                <a:solidFill>
                  <a:srgbClr val="00365E"/>
                </a:solidFill>
                <a:effectLst/>
                <a:uLnTx/>
                <a:uFillTx/>
                <a:latin typeface="Arial"/>
                <a:ea typeface="+mn-ea"/>
                <a:cs typeface="Arial"/>
              </a:rPr>
              <a:t> </a:t>
            </a:r>
            <a:r>
              <a:rPr kumimoji="0" sz="2000" b="1" i="0" u="none" strike="noStrike" kern="1200" cap="none" spc="0" normalizeH="0" baseline="0" noProof="0">
                <a:ln>
                  <a:noFill/>
                </a:ln>
                <a:solidFill>
                  <a:srgbClr val="00365E"/>
                </a:solidFill>
                <a:effectLst/>
                <a:uLnTx/>
                <a:uFillTx/>
                <a:latin typeface="Arial"/>
                <a:ea typeface="+mn-ea"/>
                <a:cs typeface="Arial"/>
              </a:rPr>
              <a:t>(SOMA)</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812800" marR="0" lvl="0" indent="-343535" algn="l" defTabSz="914400" rtl="0" eaLnBrk="1" fontAlgn="auto" latinLnBrk="0" hangingPunct="1">
              <a:lnSpc>
                <a:spcPct val="100000"/>
              </a:lnSpc>
              <a:spcBef>
                <a:spcPts val="400"/>
              </a:spcBef>
              <a:spcAft>
                <a:spcPts val="0"/>
              </a:spcAft>
              <a:buClrTx/>
              <a:buSzPct val="65000"/>
              <a:buFont typeface="Wingdings" panose="05000000000000000000" pitchFamily="2" charset="2"/>
              <a:buChar char="Ø"/>
              <a:tabLst>
                <a:tab pos="812165" algn="l"/>
                <a:tab pos="813435" algn="l"/>
              </a:tabLst>
              <a:defRPr/>
            </a:pPr>
            <a:r>
              <a:rPr kumimoji="0" sz="1600" b="0" i="0" u="none" strike="noStrike" kern="1200" cap="none" spc="-5" normalizeH="0" baseline="0" noProof="0">
                <a:ln>
                  <a:noFill/>
                </a:ln>
                <a:solidFill>
                  <a:srgbClr val="00365E"/>
                </a:solidFill>
                <a:effectLst/>
                <a:uLnTx/>
                <a:uFillTx/>
                <a:latin typeface="Arial"/>
                <a:ea typeface="+mn-ea"/>
                <a:cs typeface="Arial"/>
              </a:rPr>
              <a:t>Now available</a:t>
            </a:r>
            <a:r>
              <a:rPr kumimoji="0" sz="1600" b="0" i="0" u="none" strike="noStrike" kern="1200" cap="none" spc="-25" normalizeH="0" baseline="0" noProof="0">
                <a:ln>
                  <a:noFill/>
                </a:ln>
                <a:solidFill>
                  <a:srgbClr val="00365E"/>
                </a:solidFill>
                <a:effectLst/>
                <a:uLnTx/>
                <a:uFillTx/>
                <a:latin typeface="Arial"/>
                <a:ea typeface="+mn-ea"/>
                <a:cs typeface="Arial"/>
              </a:rPr>
              <a:t> </a:t>
            </a:r>
            <a:r>
              <a:rPr kumimoji="0" sz="1600" b="0" i="0" u="none" strike="noStrike" kern="1200" cap="none" spc="-10" normalizeH="0" baseline="0" noProof="0">
                <a:ln>
                  <a:noFill/>
                </a:ln>
                <a:solidFill>
                  <a:srgbClr val="00365E"/>
                </a:solidFill>
                <a:effectLst/>
                <a:uLnTx/>
                <a:uFillTx/>
                <a:latin typeface="Arial"/>
                <a:ea typeface="+mn-ea"/>
                <a:cs typeface="Arial"/>
              </a:rPr>
              <a:t>with</a:t>
            </a:r>
            <a:r>
              <a:rPr kumimoji="0" sz="1600" b="0" i="0" u="none" strike="noStrike" kern="1200" cap="none" spc="10" normalizeH="0" baseline="0" noProof="0">
                <a:ln>
                  <a:noFill/>
                </a:ln>
                <a:solidFill>
                  <a:srgbClr val="00365E"/>
                </a:solidFill>
                <a:effectLst/>
                <a:uLnTx/>
                <a:uFillTx/>
                <a:latin typeface="Arial"/>
                <a:ea typeface="+mn-ea"/>
                <a:cs typeface="Arial"/>
              </a:rPr>
              <a:t> </a:t>
            </a:r>
            <a:r>
              <a:rPr kumimoji="0" sz="1600" b="0" i="0" u="none" strike="noStrike" kern="1200" cap="none" spc="-5" normalizeH="0" baseline="0" noProof="0">
                <a:ln>
                  <a:noFill/>
                </a:ln>
                <a:solidFill>
                  <a:srgbClr val="00365E"/>
                </a:solidFill>
                <a:effectLst/>
                <a:uLnTx/>
                <a:uFillTx/>
                <a:latin typeface="Arial"/>
                <a:ea typeface="+mn-ea"/>
                <a:cs typeface="Arial"/>
              </a:rPr>
              <a:t>preliminary</a:t>
            </a:r>
            <a:r>
              <a:rPr kumimoji="0" sz="1600" b="0" i="0" u="none" strike="noStrike" kern="1200" cap="none" spc="-15" normalizeH="0" baseline="0" noProof="0">
                <a:ln>
                  <a:noFill/>
                </a:ln>
                <a:solidFill>
                  <a:srgbClr val="00365E"/>
                </a:solidFill>
                <a:effectLst/>
                <a:uLnTx/>
                <a:uFillTx/>
                <a:latin typeface="Arial"/>
                <a:ea typeface="+mn-ea"/>
                <a:cs typeface="Arial"/>
              </a:rPr>
              <a:t> </a:t>
            </a:r>
            <a:r>
              <a:rPr kumimoji="0" sz="1600" b="0" i="0" u="none" strike="noStrike" kern="1200" cap="none" spc="-5" normalizeH="0" baseline="0" noProof="0">
                <a:ln>
                  <a:noFill/>
                </a:ln>
                <a:solidFill>
                  <a:srgbClr val="00365E"/>
                </a:solidFill>
                <a:effectLst/>
                <a:uLnTx/>
                <a:uFillTx/>
                <a:latin typeface="Arial"/>
                <a:ea typeface="+mn-ea"/>
                <a:cs typeface="Arial"/>
              </a:rPr>
              <a:t>maps</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812800" marR="0" lvl="0" indent="-343535" algn="l" defTabSz="914400" rtl="0" eaLnBrk="1" fontAlgn="auto" latinLnBrk="0" hangingPunct="1">
              <a:lnSpc>
                <a:spcPct val="100000"/>
              </a:lnSpc>
              <a:spcBef>
                <a:spcPts val="384"/>
              </a:spcBef>
              <a:spcAft>
                <a:spcPts val="0"/>
              </a:spcAft>
              <a:buClrTx/>
              <a:buSzPct val="65000"/>
              <a:buFont typeface="Wingdings" panose="05000000000000000000" pitchFamily="2" charset="2"/>
              <a:buChar char="Ø"/>
              <a:tabLst>
                <a:tab pos="812165" algn="l"/>
                <a:tab pos="813435" algn="l"/>
              </a:tabLst>
              <a:defRPr/>
            </a:pPr>
            <a:r>
              <a:rPr kumimoji="0" sz="1600" b="0" i="0" u="none" strike="noStrike" kern="1200" cap="none" spc="-5" normalizeH="0" baseline="0" noProof="0">
                <a:ln>
                  <a:noFill/>
                </a:ln>
                <a:solidFill>
                  <a:srgbClr val="00365E"/>
                </a:solidFill>
                <a:effectLst/>
                <a:uLnTx/>
                <a:uFillTx/>
                <a:latin typeface="Arial"/>
                <a:ea typeface="+mn-ea"/>
                <a:cs typeface="Arial"/>
              </a:rPr>
              <a:t>Identifies</a:t>
            </a:r>
            <a:r>
              <a:rPr kumimoji="0" sz="1600" b="0" i="0" u="none" strike="noStrike" kern="1200" cap="none" spc="0" normalizeH="0" baseline="0" noProof="0">
                <a:ln>
                  <a:noFill/>
                </a:ln>
                <a:solidFill>
                  <a:srgbClr val="00365E"/>
                </a:solidFill>
                <a:effectLst/>
                <a:uLnTx/>
                <a:uFillTx/>
                <a:latin typeface="Arial"/>
                <a:ea typeface="+mn-ea"/>
                <a:cs typeface="Arial"/>
              </a:rPr>
              <a:t> previously</a:t>
            </a:r>
            <a:r>
              <a:rPr kumimoji="0" sz="1600" b="0" i="0" u="none" strike="noStrike" kern="1200" cap="none" spc="-10" normalizeH="0" baseline="0" noProof="0">
                <a:ln>
                  <a:noFill/>
                </a:ln>
                <a:solidFill>
                  <a:srgbClr val="00365E"/>
                </a:solidFill>
                <a:effectLst/>
                <a:uLnTx/>
                <a:uFillTx/>
                <a:latin typeface="Arial"/>
                <a:ea typeface="+mn-ea"/>
                <a:cs typeface="Arial"/>
              </a:rPr>
              <a:t> </a:t>
            </a:r>
            <a:r>
              <a:rPr kumimoji="0" sz="1600" b="0" i="0" u="none" strike="noStrike" kern="1200" cap="none" spc="-5" normalizeH="0" baseline="0" noProof="0">
                <a:ln>
                  <a:noFill/>
                </a:ln>
                <a:solidFill>
                  <a:srgbClr val="00365E"/>
                </a:solidFill>
                <a:effectLst/>
                <a:uLnTx/>
                <a:uFillTx/>
                <a:latin typeface="Arial"/>
                <a:ea typeface="+mn-ea"/>
                <a:cs typeface="Arial"/>
              </a:rPr>
              <a:t>issued</a:t>
            </a:r>
            <a:r>
              <a:rPr kumimoji="0" sz="1600" b="0" i="0" u="none" strike="noStrike" kern="1200" cap="none" spc="5" normalizeH="0" baseline="0" noProof="0">
                <a:ln>
                  <a:noFill/>
                </a:ln>
                <a:solidFill>
                  <a:srgbClr val="00365E"/>
                </a:solidFill>
                <a:effectLst/>
                <a:uLnTx/>
                <a:uFillTx/>
                <a:latin typeface="Arial"/>
                <a:ea typeface="+mn-ea"/>
                <a:cs typeface="Arial"/>
              </a:rPr>
              <a:t> </a:t>
            </a:r>
            <a:r>
              <a:rPr kumimoji="0" sz="1600" b="0" i="0" u="none" strike="noStrike" kern="1200" cap="none" spc="-5" normalizeH="0" baseline="0" noProof="0">
                <a:ln>
                  <a:noFill/>
                </a:ln>
                <a:solidFill>
                  <a:srgbClr val="00365E"/>
                </a:solidFill>
                <a:effectLst/>
                <a:uLnTx/>
                <a:uFillTx/>
                <a:latin typeface="Arial"/>
                <a:ea typeface="+mn-ea"/>
                <a:cs typeface="Arial"/>
              </a:rPr>
              <a:t>L</a:t>
            </a:r>
            <a:r>
              <a:rPr kumimoji="0" lang="en-US" sz="1600" b="0" i="0" u="none" strike="noStrike" kern="1200" cap="none" spc="-5" normalizeH="0" baseline="0" noProof="0">
                <a:ln>
                  <a:noFill/>
                </a:ln>
                <a:solidFill>
                  <a:srgbClr val="00365E"/>
                </a:solidFill>
                <a:effectLst/>
                <a:uLnTx/>
                <a:uFillTx/>
                <a:latin typeface="Arial"/>
                <a:ea typeface="+mn-ea"/>
                <a:cs typeface="Arial"/>
              </a:rPr>
              <a:t>etter of Map Change (L</a:t>
            </a:r>
            <a:r>
              <a:rPr kumimoji="0" sz="1600" b="0" i="0" u="none" strike="noStrike" kern="1200" cap="none" spc="-5" normalizeH="0" baseline="0" noProof="0">
                <a:ln>
                  <a:noFill/>
                </a:ln>
                <a:solidFill>
                  <a:srgbClr val="00365E"/>
                </a:solidFill>
                <a:effectLst/>
                <a:uLnTx/>
                <a:uFillTx/>
                <a:latin typeface="Arial"/>
                <a:ea typeface="+mn-ea"/>
                <a:cs typeface="Arial"/>
              </a:rPr>
              <a:t>OMCs</a:t>
            </a:r>
            <a:r>
              <a:rPr kumimoji="0" lang="en-US" sz="1600" b="0" i="0" u="none" strike="noStrike" kern="1200" cap="none" spc="-5" normalizeH="0" baseline="0" noProof="0">
                <a:ln>
                  <a:noFill/>
                </a:ln>
                <a:solidFill>
                  <a:srgbClr val="00365E"/>
                </a:solidFill>
                <a:effectLst/>
                <a:uLnTx/>
                <a:uFillTx/>
                <a:latin typeface="Arial"/>
                <a:ea typeface="+mn-ea"/>
                <a:cs typeface="Arial"/>
              </a:rPr>
              <a:t>)</a:t>
            </a:r>
            <a:r>
              <a:rPr kumimoji="0" sz="1600" b="0" i="0" u="none" strike="noStrike" kern="1200" cap="none" spc="35" normalizeH="0" baseline="0" noProof="0">
                <a:ln>
                  <a:noFill/>
                </a:ln>
                <a:solidFill>
                  <a:srgbClr val="00365E"/>
                </a:solidFill>
                <a:effectLst/>
                <a:uLnTx/>
                <a:uFillTx/>
                <a:latin typeface="Arial"/>
                <a:ea typeface="+mn-ea"/>
                <a:cs typeface="Arial"/>
              </a:rPr>
              <a:t> </a:t>
            </a:r>
            <a:r>
              <a:rPr kumimoji="0" sz="1600" b="0" i="0" u="none" strike="noStrike" kern="1200" cap="none" spc="-5" normalizeH="0" baseline="0" noProof="0">
                <a:ln>
                  <a:noFill/>
                </a:ln>
                <a:solidFill>
                  <a:srgbClr val="00365E"/>
                </a:solidFill>
                <a:effectLst/>
                <a:uLnTx/>
                <a:uFillTx/>
                <a:latin typeface="Arial"/>
                <a:ea typeface="+mn-ea"/>
                <a:cs typeface="Arial"/>
              </a:rPr>
              <a:t>and</a:t>
            </a:r>
            <a:r>
              <a:rPr kumimoji="0" sz="1600" b="0" i="0" u="none" strike="noStrike" kern="1200" cap="none" spc="5" normalizeH="0" baseline="0" noProof="0">
                <a:ln>
                  <a:noFill/>
                </a:ln>
                <a:solidFill>
                  <a:srgbClr val="00365E"/>
                </a:solidFill>
                <a:effectLst/>
                <a:uLnTx/>
                <a:uFillTx/>
                <a:latin typeface="Arial"/>
                <a:ea typeface="+mn-ea"/>
                <a:cs typeface="Arial"/>
              </a:rPr>
              <a:t> </a:t>
            </a:r>
            <a:r>
              <a:rPr kumimoji="0" sz="1600" b="0" i="0" u="none" strike="noStrike" kern="1200" cap="none" spc="-5" normalizeH="0" baseline="0" noProof="0">
                <a:ln>
                  <a:noFill/>
                </a:ln>
                <a:solidFill>
                  <a:srgbClr val="00365E"/>
                </a:solidFill>
                <a:effectLst/>
                <a:uLnTx/>
                <a:uFillTx/>
                <a:latin typeface="Arial"/>
                <a:ea typeface="+mn-ea"/>
                <a:cs typeface="Arial"/>
              </a:rPr>
              <a:t>how</a:t>
            </a:r>
            <a:r>
              <a:rPr kumimoji="0" sz="1600" b="0" i="0" u="none" strike="noStrike" kern="1200" cap="none" spc="0" normalizeH="0" baseline="0" noProof="0">
                <a:ln>
                  <a:noFill/>
                </a:ln>
                <a:solidFill>
                  <a:srgbClr val="00365E"/>
                </a:solidFill>
                <a:effectLst/>
                <a:uLnTx/>
                <a:uFillTx/>
                <a:latin typeface="Arial"/>
                <a:ea typeface="+mn-ea"/>
                <a:cs typeface="Arial"/>
              </a:rPr>
              <a:t> </a:t>
            </a:r>
            <a:r>
              <a:rPr kumimoji="0" sz="1600" b="0" i="0" u="none" strike="noStrike" kern="1200" cap="none" spc="-5" normalizeH="0" baseline="0" noProof="0">
                <a:ln>
                  <a:noFill/>
                </a:ln>
                <a:solidFill>
                  <a:srgbClr val="00365E"/>
                </a:solidFill>
                <a:effectLst/>
                <a:uLnTx/>
                <a:uFillTx/>
                <a:latin typeface="Arial"/>
                <a:ea typeface="+mn-ea"/>
                <a:cs typeface="Arial"/>
              </a:rPr>
              <a:t>those</a:t>
            </a:r>
            <a:r>
              <a:rPr kumimoji="0" sz="1600" b="0" i="0" u="none" strike="noStrike" kern="1200" cap="none" spc="15" normalizeH="0" baseline="0" noProof="0">
                <a:ln>
                  <a:noFill/>
                </a:ln>
                <a:solidFill>
                  <a:srgbClr val="00365E"/>
                </a:solidFill>
                <a:effectLst/>
                <a:uLnTx/>
                <a:uFillTx/>
                <a:latin typeface="Arial"/>
                <a:ea typeface="+mn-ea"/>
                <a:cs typeface="Arial"/>
              </a:rPr>
              <a:t> </a:t>
            </a:r>
            <a:r>
              <a:rPr kumimoji="0" sz="1600" b="0" i="0" u="none" strike="noStrike" kern="1200" cap="none" spc="-5" normalizeH="0" baseline="0" noProof="0">
                <a:ln>
                  <a:noFill/>
                </a:ln>
                <a:solidFill>
                  <a:srgbClr val="00365E"/>
                </a:solidFill>
                <a:effectLst/>
                <a:uLnTx/>
                <a:uFillTx/>
                <a:latin typeface="Arial"/>
                <a:ea typeface="+mn-ea"/>
                <a:cs typeface="Arial"/>
              </a:rPr>
              <a:t>determinations</a:t>
            </a:r>
            <a:r>
              <a:rPr kumimoji="0" sz="1600" b="0" i="0" u="none" strike="noStrike" kern="1200" cap="none" spc="10" normalizeH="0" baseline="0" noProof="0">
                <a:ln>
                  <a:noFill/>
                </a:ln>
                <a:solidFill>
                  <a:srgbClr val="00365E"/>
                </a:solidFill>
                <a:effectLst/>
                <a:uLnTx/>
                <a:uFillTx/>
                <a:latin typeface="Arial"/>
                <a:ea typeface="+mn-ea"/>
                <a:cs typeface="Arial"/>
              </a:rPr>
              <a:t> </a:t>
            </a:r>
            <a:r>
              <a:rPr kumimoji="0" sz="1600" b="0" i="0" u="none" strike="noStrike" kern="1200" cap="none" spc="-5" normalizeH="0" baseline="0" noProof="0">
                <a:ln>
                  <a:noFill/>
                </a:ln>
                <a:solidFill>
                  <a:srgbClr val="00365E"/>
                </a:solidFill>
                <a:effectLst/>
                <a:uLnTx/>
                <a:uFillTx/>
                <a:latin typeface="Arial"/>
                <a:ea typeface="+mn-ea"/>
                <a:cs typeface="Arial"/>
              </a:rPr>
              <a:t>are</a:t>
            </a:r>
            <a:r>
              <a:rPr kumimoji="0" lang="en-US" sz="1600" b="0" i="0" u="none" strike="noStrike" kern="1200" cap="none" spc="0" normalizeH="0" baseline="0" noProof="0">
                <a:ln>
                  <a:noFill/>
                </a:ln>
                <a:solidFill>
                  <a:prstClr val="black"/>
                </a:solidFill>
                <a:effectLst/>
                <a:uLnTx/>
                <a:uFillTx/>
                <a:latin typeface="Arial"/>
                <a:ea typeface="+mn-ea"/>
                <a:cs typeface="Arial"/>
              </a:rPr>
              <a:t> </a:t>
            </a:r>
            <a:r>
              <a:rPr kumimoji="0" sz="1600" b="0" i="0" u="none" strike="noStrike" kern="1200" cap="none" spc="-5" normalizeH="0" baseline="0" noProof="0">
                <a:ln>
                  <a:noFill/>
                </a:ln>
                <a:solidFill>
                  <a:srgbClr val="00365E"/>
                </a:solidFill>
                <a:effectLst/>
                <a:uLnTx/>
                <a:uFillTx/>
                <a:latin typeface="Arial"/>
                <a:ea typeface="+mn-ea"/>
                <a:cs typeface="Arial"/>
              </a:rPr>
              <a:t>impacted</a:t>
            </a:r>
            <a:r>
              <a:rPr kumimoji="0" sz="1600" b="0" i="0" u="none" strike="noStrike" kern="1200" cap="none" spc="-10" normalizeH="0" baseline="0" noProof="0">
                <a:ln>
                  <a:noFill/>
                </a:ln>
                <a:solidFill>
                  <a:srgbClr val="00365E"/>
                </a:solidFill>
                <a:effectLst/>
                <a:uLnTx/>
                <a:uFillTx/>
                <a:latin typeface="Arial"/>
                <a:ea typeface="+mn-ea"/>
                <a:cs typeface="Arial"/>
              </a:rPr>
              <a:t> </a:t>
            </a:r>
            <a:r>
              <a:rPr kumimoji="0" sz="1600" b="0" i="0" u="none" strike="noStrike" kern="1200" cap="none" spc="-5" normalizeH="0" baseline="0" noProof="0">
                <a:ln>
                  <a:noFill/>
                </a:ln>
                <a:solidFill>
                  <a:srgbClr val="00365E"/>
                </a:solidFill>
                <a:effectLst/>
                <a:uLnTx/>
                <a:uFillTx/>
                <a:latin typeface="Arial"/>
                <a:ea typeface="+mn-ea"/>
                <a:cs typeface="Arial"/>
              </a:rPr>
              <a:t>by</a:t>
            </a:r>
            <a:r>
              <a:rPr kumimoji="0" sz="1600" b="0" i="0" u="none" strike="noStrike" kern="1200" cap="none" spc="5" normalizeH="0" baseline="0" noProof="0">
                <a:ln>
                  <a:noFill/>
                </a:ln>
                <a:solidFill>
                  <a:srgbClr val="00365E"/>
                </a:solidFill>
                <a:effectLst/>
                <a:uLnTx/>
                <a:uFillTx/>
                <a:latin typeface="Arial"/>
                <a:ea typeface="+mn-ea"/>
                <a:cs typeface="Arial"/>
              </a:rPr>
              <a:t> </a:t>
            </a:r>
            <a:r>
              <a:rPr kumimoji="0" sz="1600" b="0" i="0" u="none" strike="noStrike" kern="1200" cap="none" spc="-5" normalizeH="0" baseline="0" noProof="0">
                <a:ln>
                  <a:noFill/>
                </a:ln>
                <a:solidFill>
                  <a:srgbClr val="00365E"/>
                </a:solidFill>
                <a:effectLst/>
                <a:uLnTx/>
                <a:uFillTx/>
                <a:latin typeface="Arial"/>
                <a:ea typeface="+mn-ea"/>
                <a:cs typeface="Arial"/>
              </a:rPr>
              <a:t>the</a:t>
            </a:r>
            <a:r>
              <a:rPr kumimoji="0" sz="1600" b="0" i="0" u="none" strike="noStrike" kern="1200" cap="none" spc="10" normalizeH="0" baseline="0" noProof="0">
                <a:ln>
                  <a:noFill/>
                </a:ln>
                <a:solidFill>
                  <a:srgbClr val="00365E"/>
                </a:solidFill>
                <a:effectLst/>
                <a:uLnTx/>
                <a:uFillTx/>
                <a:latin typeface="Arial"/>
                <a:ea typeface="+mn-ea"/>
                <a:cs typeface="Arial"/>
              </a:rPr>
              <a:t> </a:t>
            </a:r>
            <a:r>
              <a:rPr kumimoji="0" sz="1600" b="0" i="0" u="none" strike="noStrike" kern="1200" cap="none" spc="-5" normalizeH="0" baseline="0" noProof="0">
                <a:ln>
                  <a:noFill/>
                </a:ln>
                <a:solidFill>
                  <a:srgbClr val="00365E"/>
                </a:solidFill>
                <a:effectLst/>
                <a:uLnTx/>
                <a:uFillTx/>
                <a:latin typeface="Arial"/>
                <a:ea typeface="+mn-ea"/>
                <a:cs typeface="Arial"/>
              </a:rPr>
              <a:t>new mapping </a:t>
            </a:r>
            <a:r>
              <a:rPr kumimoji="0" sz="1600" b="0" i="0" u="none" strike="noStrike" kern="1200" cap="none" spc="-10" normalizeH="0" baseline="0" noProof="0">
                <a:ln>
                  <a:noFill/>
                </a:ln>
                <a:solidFill>
                  <a:srgbClr val="00365E"/>
                </a:solidFill>
                <a:effectLst/>
                <a:uLnTx/>
                <a:uFillTx/>
                <a:latin typeface="Arial"/>
                <a:ea typeface="+mn-ea"/>
                <a:cs typeface="Arial"/>
              </a:rPr>
              <a:t>effort</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8" name="object 8"/>
          <p:cNvSpPr txBox="1">
            <a:spLocks noGrp="1"/>
          </p:cNvSpPr>
          <p:nvPr>
            <p:ph type="title"/>
          </p:nvPr>
        </p:nvSpPr>
        <p:spPr>
          <a:xfrm>
            <a:off x="535940" y="427101"/>
            <a:ext cx="4165600" cy="574040"/>
          </a:xfrm>
          <a:prstGeom prst="rect">
            <a:avLst/>
          </a:prstGeom>
        </p:spPr>
        <p:txBody>
          <a:bodyPr vert="horz" wrap="square" lIns="0" tIns="12700" rIns="0" bIns="0" rtlCol="0">
            <a:spAutoFit/>
          </a:bodyPr>
          <a:lstStyle/>
          <a:p>
            <a:pPr marL="12700">
              <a:lnSpc>
                <a:spcPct val="100000"/>
              </a:lnSpc>
              <a:spcBef>
                <a:spcPts val="100"/>
              </a:spcBef>
            </a:pPr>
            <a:r>
              <a:rPr sz="3600" b="0" spc="-5">
                <a:solidFill>
                  <a:srgbClr val="FFFFFF"/>
                </a:solidFill>
                <a:latin typeface="Arial"/>
                <a:cs typeface="Arial"/>
              </a:rPr>
              <a:t>LOMCs</a:t>
            </a:r>
            <a:r>
              <a:rPr sz="3600" b="0" spc="-25">
                <a:solidFill>
                  <a:srgbClr val="FFFFFF"/>
                </a:solidFill>
                <a:latin typeface="Arial"/>
                <a:cs typeface="Arial"/>
              </a:rPr>
              <a:t> </a:t>
            </a:r>
            <a:r>
              <a:rPr sz="3600" b="0" spc="-5">
                <a:solidFill>
                  <a:srgbClr val="FFFFFF"/>
                </a:solidFill>
                <a:latin typeface="Arial"/>
                <a:cs typeface="Arial"/>
              </a:rPr>
              <a:t>and</a:t>
            </a:r>
            <a:r>
              <a:rPr sz="3600" b="0" spc="-25">
                <a:solidFill>
                  <a:srgbClr val="FFFFFF"/>
                </a:solidFill>
                <a:latin typeface="Arial"/>
                <a:cs typeface="Arial"/>
              </a:rPr>
              <a:t> </a:t>
            </a:r>
            <a:r>
              <a:rPr sz="3600" b="0" spc="-5">
                <a:solidFill>
                  <a:srgbClr val="FFFFFF"/>
                </a:solidFill>
                <a:latin typeface="Arial"/>
                <a:cs typeface="Arial"/>
              </a:rPr>
              <a:t>SOMAs</a:t>
            </a:r>
            <a:endParaRPr sz="3600">
              <a:latin typeface="Arial"/>
              <a:cs typeface="Arial"/>
            </a:endParaRPr>
          </a:p>
        </p:txBody>
      </p:sp>
      <p:sp>
        <p:nvSpPr>
          <p:cNvPr id="16" name="object 16"/>
          <p:cNvSpPr/>
          <p:nvPr/>
        </p:nvSpPr>
        <p:spPr>
          <a:xfrm>
            <a:off x="2787395" y="4021835"/>
            <a:ext cx="967740" cy="68580"/>
          </a:xfrm>
          <a:custGeom>
            <a:avLst/>
            <a:gdLst/>
            <a:ahLst/>
            <a:cxnLst/>
            <a:rect l="l" t="t" r="r" b="b"/>
            <a:pathLst>
              <a:path w="967739" h="68579">
                <a:moveTo>
                  <a:pt x="967740" y="0"/>
                </a:moveTo>
                <a:lnTo>
                  <a:pt x="0" y="0"/>
                </a:lnTo>
                <a:lnTo>
                  <a:pt x="0" y="68580"/>
                </a:lnTo>
                <a:lnTo>
                  <a:pt x="967740" y="68580"/>
                </a:lnTo>
                <a:lnTo>
                  <a:pt x="96774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txBox="1">
            <a:spLocks noGrp="1"/>
          </p:cNvSpPr>
          <p:nvPr>
            <p:ph type="sldNum" sz="quarter" idx="7"/>
          </p:nvPr>
        </p:nvSpPr>
        <p:spPr>
          <a:prstGeom prst="rect">
            <a:avLst/>
          </a:prstGeom>
        </p:spPr>
        <p:txBody>
          <a:bodyPr vert="horz" wrap="square" lIns="0" tIns="3810" rIns="0" bIns="0" rtlCol="0">
            <a:spAutoFit/>
          </a:bodyPr>
          <a:lstStyle/>
          <a:p>
            <a:pPr marL="38100" marR="0" lvl="0" indent="0" algn="l" defTabSz="914400" rtl="0" eaLnBrk="1" fontAlgn="auto" latinLnBrk="0" hangingPunct="1">
              <a:lnSpc>
                <a:spcPct val="100000"/>
              </a:lnSpc>
              <a:spcBef>
                <a:spcPts val="30"/>
              </a:spcBef>
              <a:spcAft>
                <a:spcPts val="0"/>
              </a:spcAft>
              <a:buClrTx/>
              <a:buSzTx/>
              <a:buFontTx/>
              <a:buNone/>
              <a:tabLst/>
              <a:defRPr/>
            </a:pPr>
            <a:r>
              <a:rPr kumimoji="0" sz="1000" b="0" i="0" u="none" strike="noStrike" kern="1200" cap="none" spc="-5" normalizeH="0" baseline="0" noProof="0">
                <a:ln>
                  <a:noFill/>
                </a:ln>
                <a:solidFill>
                  <a:srgbClr val="5B5C5E"/>
                </a:solidFill>
                <a:effectLst/>
                <a:uLnTx/>
                <a:uFillTx/>
                <a:latin typeface="Arial Narrow"/>
                <a:ea typeface="+mn-ea"/>
              </a:rPr>
              <a:t>12</a:t>
            </a:r>
          </a:p>
        </p:txBody>
      </p:sp>
      <p:pic>
        <p:nvPicPr>
          <p:cNvPr id="10" name="object 10"/>
          <p:cNvPicPr/>
          <p:nvPr/>
        </p:nvPicPr>
        <p:blipFill>
          <a:blip r:embed="rId5" cstate="print"/>
          <a:stretch>
            <a:fillRect/>
          </a:stretch>
        </p:blipFill>
        <p:spPr>
          <a:xfrm>
            <a:off x="6553200" y="2548509"/>
            <a:ext cx="914400" cy="484631"/>
          </a:xfrm>
          <a:prstGeom prst="rect">
            <a:avLst/>
          </a:prstGeom>
        </p:spPr>
      </p:pic>
      <p:pic>
        <p:nvPicPr>
          <p:cNvPr id="9" name="Picture 8">
            <a:extLst>
              <a:ext uri="{FF2B5EF4-FFF2-40B4-BE49-F238E27FC236}">
                <a16:creationId xmlns:a16="http://schemas.microsoft.com/office/drawing/2014/main" id="{7D4D0E36-F348-41E3-A9A0-6ADC5E25FF8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81000" y="2674575"/>
            <a:ext cx="3987930" cy="3104488"/>
          </a:xfrm>
          <a:prstGeom prst="rect">
            <a:avLst/>
          </a:prstGeom>
        </p:spPr>
      </p:pic>
      <p:pic>
        <p:nvPicPr>
          <p:cNvPr id="14" name="Picture 13">
            <a:extLst>
              <a:ext uri="{FF2B5EF4-FFF2-40B4-BE49-F238E27FC236}">
                <a16:creationId xmlns:a16="http://schemas.microsoft.com/office/drawing/2014/main" id="{162F9691-22D7-40C2-851C-5F81796336A4}"/>
              </a:ext>
            </a:extLst>
          </p:cNvPr>
          <p:cNvPicPr>
            <a:picLocks noChangeAspect="1"/>
          </p:cNvPicPr>
          <p:nvPr/>
        </p:nvPicPr>
        <p:blipFill rotWithShape="1">
          <a:blip r:embed="rId7"/>
          <a:srcRect r="8720"/>
          <a:stretch/>
        </p:blipFill>
        <p:spPr>
          <a:xfrm>
            <a:off x="2144529" y="3691244"/>
            <a:ext cx="2904377" cy="2381718"/>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12" name="Picture 11" descr="Shape, icon&#10;&#10;Description automatically generated">
            <a:extLst>
              <a:ext uri="{FF2B5EF4-FFF2-40B4-BE49-F238E27FC236}">
                <a16:creationId xmlns:a16="http://schemas.microsoft.com/office/drawing/2014/main" id="{4E4685F4-D0B8-46B0-A80F-1E5BB181AAE1}"/>
              </a:ext>
            </a:extLst>
          </p:cNvPr>
          <p:cNvPicPr>
            <a:picLocks noChangeAspect="1"/>
          </p:cNvPicPr>
          <p:nvPr/>
        </p:nvPicPr>
        <p:blipFill>
          <a:blip r:embed="rId8" cstate="print">
            <a:duotone>
              <a:prstClr val="black"/>
              <a:srgbClr val="FFC000">
                <a:tint val="45000"/>
                <a:satMod val="400000"/>
              </a:srgbClr>
            </a:duotone>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tretch>
            <a:fillRect/>
          </a:stretch>
        </p:blipFill>
        <p:spPr>
          <a:xfrm rot="18969208" flipH="1">
            <a:off x="4215430" y="4208481"/>
            <a:ext cx="559149" cy="190594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12463" y="6074433"/>
            <a:ext cx="1571968" cy="539634"/>
          </a:xfrm>
          <a:prstGeom prst="rect">
            <a:avLst/>
          </a:prstGeom>
        </p:spPr>
      </p:pic>
      <p:pic>
        <p:nvPicPr>
          <p:cNvPr id="3" name="object 3"/>
          <p:cNvPicPr/>
          <p:nvPr/>
        </p:nvPicPr>
        <p:blipFill>
          <a:blip r:embed="rId3" cstate="print"/>
          <a:stretch>
            <a:fillRect/>
          </a:stretch>
        </p:blipFill>
        <p:spPr>
          <a:xfrm>
            <a:off x="7205689" y="6166234"/>
            <a:ext cx="1464055" cy="442656"/>
          </a:xfrm>
          <a:prstGeom prst="rect">
            <a:avLst/>
          </a:prstGeom>
        </p:spPr>
      </p:pic>
      <p:grpSp>
        <p:nvGrpSpPr>
          <p:cNvPr id="4" name="object 4"/>
          <p:cNvGrpSpPr/>
          <p:nvPr/>
        </p:nvGrpSpPr>
        <p:grpSpPr>
          <a:xfrm>
            <a:off x="351060" y="2209800"/>
            <a:ext cx="6278340" cy="2464307"/>
            <a:chOff x="457200" y="2691384"/>
            <a:chExt cx="6063996" cy="2464307"/>
          </a:xfrm>
        </p:grpSpPr>
        <p:pic>
          <p:nvPicPr>
            <p:cNvPr id="7" name="object 7"/>
            <p:cNvPicPr/>
            <p:nvPr/>
          </p:nvPicPr>
          <p:blipFill>
            <a:blip r:embed="rId4" cstate="print"/>
            <a:stretch>
              <a:fillRect/>
            </a:stretch>
          </p:blipFill>
          <p:spPr>
            <a:xfrm>
              <a:off x="457200" y="2691384"/>
              <a:ext cx="6063996" cy="2464307"/>
            </a:xfrm>
            <a:prstGeom prst="rect">
              <a:avLst/>
            </a:prstGeom>
            <a:ln>
              <a:solidFill>
                <a:schemeClr val="bg1">
                  <a:lumMod val="65000"/>
                </a:schemeClr>
              </a:solidFill>
            </a:ln>
            <a:effectLst>
              <a:outerShdw blurRad="50800" dist="38100" dir="5400000" algn="t" rotWithShape="0">
                <a:prstClr val="black">
                  <a:alpha val="40000"/>
                </a:prstClr>
              </a:outerShdw>
            </a:effectLst>
          </p:spPr>
        </p:pic>
        <p:sp>
          <p:nvSpPr>
            <p:cNvPr id="8" name="object 8"/>
            <p:cNvSpPr/>
            <p:nvPr/>
          </p:nvSpPr>
          <p:spPr>
            <a:xfrm>
              <a:off x="3650854" y="2872958"/>
              <a:ext cx="2360930" cy="683260"/>
            </a:xfrm>
            <a:custGeom>
              <a:avLst/>
              <a:gdLst/>
              <a:ahLst/>
              <a:cxnLst/>
              <a:rect l="l" t="t" r="r" b="b"/>
              <a:pathLst>
                <a:path w="2360929" h="683260">
                  <a:moveTo>
                    <a:pt x="2246884" y="0"/>
                  </a:moveTo>
                  <a:lnTo>
                    <a:pt x="113791" y="0"/>
                  </a:lnTo>
                  <a:lnTo>
                    <a:pt x="69490" y="8939"/>
                  </a:lnTo>
                  <a:lnTo>
                    <a:pt x="33321" y="33321"/>
                  </a:lnTo>
                  <a:lnTo>
                    <a:pt x="8939" y="69490"/>
                  </a:lnTo>
                  <a:lnTo>
                    <a:pt x="0" y="113792"/>
                  </a:lnTo>
                  <a:lnTo>
                    <a:pt x="0" y="568960"/>
                  </a:lnTo>
                  <a:lnTo>
                    <a:pt x="8939" y="613250"/>
                  </a:lnTo>
                  <a:lnTo>
                    <a:pt x="33321" y="649420"/>
                  </a:lnTo>
                  <a:lnTo>
                    <a:pt x="69490" y="673808"/>
                  </a:lnTo>
                  <a:lnTo>
                    <a:pt x="113791" y="682752"/>
                  </a:lnTo>
                  <a:lnTo>
                    <a:pt x="2246884" y="682752"/>
                  </a:lnTo>
                  <a:lnTo>
                    <a:pt x="2291185" y="673808"/>
                  </a:lnTo>
                  <a:lnTo>
                    <a:pt x="2327354" y="649420"/>
                  </a:lnTo>
                  <a:lnTo>
                    <a:pt x="2351736" y="613250"/>
                  </a:lnTo>
                  <a:lnTo>
                    <a:pt x="2360675" y="568960"/>
                  </a:lnTo>
                  <a:lnTo>
                    <a:pt x="2360675" y="113792"/>
                  </a:lnTo>
                  <a:lnTo>
                    <a:pt x="2351736" y="69490"/>
                  </a:lnTo>
                  <a:lnTo>
                    <a:pt x="2327354" y="33321"/>
                  </a:lnTo>
                  <a:lnTo>
                    <a:pt x="2291185" y="8939"/>
                  </a:lnTo>
                  <a:lnTo>
                    <a:pt x="2246884" y="0"/>
                  </a:lnTo>
                  <a:close/>
                </a:path>
              </a:pathLst>
            </a:custGeom>
            <a:solidFill>
              <a:srgbClr val="F87D95"/>
            </a:solidFill>
            <a:ln w="28575">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object 10"/>
          <p:cNvSpPr txBox="1">
            <a:spLocks noGrp="1"/>
          </p:cNvSpPr>
          <p:nvPr>
            <p:ph type="title"/>
          </p:nvPr>
        </p:nvSpPr>
        <p:spPr>
          <a:xfrm>
            <a:off x="535940" y="427101"/>
            <a:ext cx="7112000" cy="574040"/>
          </a:xfrm>
          <a:prstGeom prst="rect">
            <a:avLst/>
          </a:prstGeom>
        </p:spPr>
        <p:txBody>
          <a:bodyPr vert="horz" wrap="square" lIns="0" tIns="12700" rIns="0" bIns="0" rtlCol="0">
            <a:spAutoFit/>
          </a:bodyPr>
          <a:lstStyle/>
          <a:p>
            <a:pPr marL="12700">
              <a:lnSpc>
                <a:spcPct val="100000"/>
              </a:lnSpc>
              <a:spcBef>
                <a:spcPts val="100"/>
              </a:spcBef>
            </a:pPr>
            <a:r>
              <a:rPr sz="3600" b="0" spc="-5">
                <a:solidFill>
                  <a:srgbClr val="FFFFFF"/>
                </a:solidFill>
                <a:latin typeface="Arial"/>
                <a:cs typeface="Arial"/>
              </a:rPr>
              <a:t>Where Can </a:t>
            </a:r>
            <a:r>
              <a:rPr sz="3600" b="0">
                <a:solidFill>
                  <a:srgbClr val="FFFFFF"/>
                </a:solidFill>
                <a:latin typeface="Arial"/>
                <a:cs typeface="Arial"/>
              </a:rPr>
              <a:t>I </a:t>
            </a:r>
            <a:r>
              <a:rPr sz="3600" b="0" spc="-5">
                <a:solidFill>
                  <a:srgbClr val="FFFFFF"/>
                </a:solidFill>
                <a:latin typeface="Arial"/>
                <a:cs typeface="Arial"/>
              </a:rPr>
              <a:t>Find</a:t>
            </a:r>
            <a:r>
              <a:rPr sz="3600" b="0" spc="-20">
                <a:solidFill>
                  <a:srgbClr val="FFFFFF"/>
                </a:solidFill>
                <a:latin typeface="Arial"/>
                <a:cs typeface="Arial"/>
              </a:rPr>
              <a:t> </a:t>
            </a:r>
            <a:r>
              <a:rPr sz="3600" b="0">
                <a:solidFill>
                  <a:srgbClr val="FFFFFF"/>
                </a:solidFill>
                <a:latin typeface="Arial"/>
                <a:cs typeface="Arial"/>
              </a:rPr>
              <a:t>My Flood</a:t>
            </a:r>
            <a:r>
              <a:rPr sz="3600" b="0" spc="-20">
                <a:solidFill>
                  <a:srgbClr val="FFFFFF"/>
                </a:solidFill>
                <a:latin typeface="Arial"/>
                <a:cs typeface="Arial"/>
              </a:rPr>
              <a:t> </a:t>
            </a:r>
            <a:r>
              <a:rPr sz="3600" b="0" spc="-5">
                <a:solidFill>
                  <a:srgbClr val="FFFFFF"/>
                </a:solidFill>
                <a:latin typeface="Arial"/>
                <a:cs typeface="Arial"/>
              </a:rPr>
              <a:t>Maps?</a:t>
            </a:r>
            <a:endParaRPr sz="3600">
              <a:latin typeface="Arial"/>
              <a:cs typeface="Arial"/>
            </a:endParaRPr>
          </a:p>
        </p:txBody>
      </p:sp>
      <p:sp>
        <p:nvSpPr>
          <p:cNvPr id="11" name="object 11"/>
          <p:cNvSpPr txBox="1"/>
          <p:nvPr/>
        </p:nvSpPr>
        <p:spPr>
          <a:xfrm>
            <a:off x="313131" y="1295400"/>
            <a:ext cx="8297469" cy="635635"/>
          </a:xfrm>
          <a:prstGeom prst="rect">
            <a:avLst/>
          </a:prstGeom>
        </p:spPr>
        <p:txBody>
          <a:bodyPr vert="horz" wrap="square" lIns="0" tIns="13335" rIns="0" bIns="0" rtlCol="0">
            <a:spAutoFit/>
          </a:bodyPr>
          <a:lstStyle/>
          <a:p>
            <a:pPr marL="12700" marR="5080" lvl="0" indent="0" algn="l" defTabSz="914400" rtl="0" eaLnBrk="1" fontAlgn="auto" latinLnBrk="0" hangingPunct="1">
              <a:lnSpc>
                <a:spcPct val="100000"/>
              </a:lnSpc>
              <a:spcBef>
                <a:spcPts val="105"/>
              </a:spcBef>
              <a:spcAft>
                <a:spcPts val="0"/>
              </a:spcAft>
              <a:buClrTx/>
              <a:buSzTx/>
              <a:buFontTx/>
              <a:buNone/>
              <a:tabLst/>
              <a:defRPr/>
            </a:pPr>
            <a:r>
              <a:rPr kumimoji="0" sz="2000" b="0" i="0" u="none" strike="noStrike" kern="1200" cap="none" spc="0" normalizeH="0" baseline="0" noProof="0">
                <a:ln>
                  <a:noFill/>
                </a:ln>
                <a:solidFill>
                  <a:srgbClr val="333333"/>
                </a:solidFill>
                <a:effectLst/>
                <a:uLnTx/>
                <a:uFillTx/>
                <a:latin typeface="Arial"/>
                <a:ea typeface="+mn-ea"/>
                <a:cs typeface="Arial"/>
              </a:rPr>
              <a:t>The</a:t>
            </a:r>
            <a:r>
              <a:rPr kumimoji="0" sz="2000" b="0" i="0" u="none" strike="noStrike" kern="1200" cap="none" spc="-2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FEMA Map</a:t>
            </a:r>
            <a:r>
              <a:rPr kumimoji="0" sz="2000" b="0" i="0" u="none" strike="noStrike" kern="1200" cap="none" spc="-1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Service</a:t>
            </a:r>
            <a:r>
              <a:rPr kumimoji="0" sz="2000" b="0" i="0" u="none" strike="noStrike" kern="1200" cap="none" spc="-1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Center</a:t>
            </a:r>
            <a:r>
              <a:rPr kumimoji="0" sz="2000" b="0" i="0" u="none" strike="noStrike" kern="1200" cap="none" spc="-4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(MSC)</a:t>
            </a:r>
            <a:r>
              <a:rPr kumimoji="0" sz="2000" b="0" i="0" u="none" strike="noStrike" kern="1200" cap="none" spc="-1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is</a:t>
            </a:r>
            <a:r>
              <a:rPr kumimoji="0" sz="2000" b="0" i="0" u="none" strike="noStrike" kern="1200" cap="none" spc="-1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the</a:t>
            </a:r>
            <a:r>
              <a:rPr kumimoji="0" sz="2000" b="0" i="0" u="none" strike="noStrike" kern="1200" cap="none" spc="-2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official public</a:t>
            </a:r>
            <a:r>
              <a:rPr kumimoji="0" sz="2000" b="0" i="0" u="none" strike="noStrike" kern="1200" cap="none" spc="-1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source</a:t>
            </a:r>
            <a:r>
              <a:rPr kumimoji="0" sz="2000" b="0" i="0" u="none" strike="noStrike" kern="1200" cap="none" spc="-3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for</a:t>
            </a:r>
            <a:r>
              <a:rPr kumimoji="0" sz="2000" b="0" i="0" u="none" strike="noStrike" kern="1200" cap="none" spc="-1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flood </a:t>
            </a:r>
            <a:r>
              <a:rPr kumimoji="0" sz="2000" b="0" i="0" u="none" strike="noStrike" kern="1200" cap="none" spc="-54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hazard</a:t>
            </a:r>
            <a:r>
              <a:rPr kumimoji="0" sz="2000" b="0" i="0" u="none" strike="noStrike" kern="1200" cap="none" spc="-4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information: </a:t>
            </a:r>
            <a:r>
              <a:rPr kumimoji="0" sz="2000" b="0" i="0" u="none" strike="noStrike" kern="1200" cap="none" spc="0" normalizeH="0" baseline="0" noProof="0">
                <a:ln>
                  <a:noFill/>
                </a:ln>
                <a:solidFill>
                  <a:srgbClr val="333333"/>
                </a:solidFill>
                <a:effectLst/>
                <a:uLnTx/>
                <a:uFillTx/>
                <a:latin typeface="Arial"/>
                <a:ea typeface="+mn-ea"/>
                <a:cs typeface="Arial"/>
                <a:hlinkClick r:id="rId5"/>
              </a:rPr>
              <a:t>https://msc.fema.gov/portal/home</a:t>
            </a:r>
            <a:endParaRPr kumimoji="0" sz="2000" b="0" i="0" u="none" strike="noStrike" kern="1200" cap="none" spc="0" normalizeH="0" baseline="0" noProof="0">
              <a:ln>
                <a:noFill/>
              </a:ln>
              <a:solidFill>
                <a:srgbClr val="333333"/>
              </a:solidFill>
              <a:effectLst/>
              <a:uLnTx/>
              <a:uFillTx/>
              <a:latin typeface="Arial"/>
              <a:ea typeface="+mn-ea"/>
              <a:cs typeface="Arial"/>
            </a:endParaRPr>
          </a:p>
        </p:txBody>
      </p:sp>
      <p:sp>
        <p:nvSpPr>
          <p:cNvPr id="12" name="object 12"/>
          <p:cNvSpPr txBox="1"/>
          <p:nvPr/>
        </p:nvSpPr>
        <p:spPr>
          <a:xfrm>
            <a:off x="3810000" y="2467574"/>
            <a:ext cx="2095500" cy="566822"/>
          </a:xfrm>
          <a:prstGeom prst="rect">
            <a:avLst/>
          </a:prstGeom>
        </p:spPr>
        <p:txBody>
          <a:bodyPr vert="horz" wrap="square" lIns="0" tIns="12700" rIns="0" bIns="0" rtlCol="0">
            <a:spAutoFit/>
          </a:bodyPr>
          <a:lstStyle/>
          <a:p>
            <a:pPr marL="0" marR="0" lvl="0" indent="0" algn="ctr"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5" normalizeH="0" baseline="0" noProof="0">
                <a:ln>
                  <a:noFill/>
                </a:ln>
                <a:solidFill>
                  <a:srgbClr val="050000"/>
                </a:solidFill>
                <a:effectLst/>
                <a:uLnTx/>
                <a:uFillTx/>
                <a:latin typeface="Arial"/>
                <a:ea typeface="+mn-ea"/>
                <a:cs typeface="Arial"/>
              </a:rPr>
              <a:t>Enter</a:t>
            </a:r>
            <a:r>
              <a:rPr kumimoji="0" sz="1800" b="0" i="0" u="none" strike="noStrike" kern="1200" cap="none" spc="-20" normalizeH="0" baseline="0" noProof="0">
                <a:ln>
                  <a:noFill/>
                </a:ln>
                <a:solidFill>
                  <a:srgbClr val="050000"/>
                </a:solidFill>
                <a:effectLst/>
                <a:uLnTx/>
                <a:uFillTx/>
                <a:latin typeface="Arial"/>
                <a:ea typeface="+mn-ea"/>
                <a:cs typeface="Arial"/>
              </a:rPr>
              <a:t> </a:t>
            </a:r>
            <a:r>
              <a:rPr kumimoji="0" sz="1800" b="0" i="0" u="none" strike="noStrike" kern="1200" cap="none" spc="-5" normalizeH="0" baseline="0" noProof="0">
                <a:ln>
                  <a:noFill/>
                </a:ln>
                <a:solidFill>
                  <a:srgbClr val="050000"/>
                </a:solidFill>
                <a:effectLst/>
                <a:uLnTx/>
                <a:uFillTx/>
                <a:latin typeface="Arial"/>
                <a:ea typeface="+mn-ea"/>
                <a:cs typeface="Arial"/>
              </a:rPr>
              <a:t>an</a:t>
            </a:r>
            <a:r>
              <a:rPr kumimoji="0" sz="1800" b="0" i="0" u="none" strike="noStrike" kern="1200" cap="none" spc="-30" normalizeH="0" baseline="0" noProof="0">
                <a:ln>
                  <a:noFill/>
                </a:ln>
                <a:solidFill>
                  <a:srgbClr val="050000"/>
                </a:solidFill>
                <a:effectLst/>
                <a:uLnTx/>
                <a:uFillTx/>
                <a:latin typeface="Arial"/>
                <a:ea typeface="+mn-ea"/>
                <a:cs typeface="Arial"/>
              </a:rPr>
              <a:t> </a:t>
            </a:r>
            <a:r>
              <a:rPr kumimoji="0" sz="1800" b="0" i="0" u="none" strike="noStrike" kern="1200" cap="none" spc="-5" normalizeH="0" baseline="0" noProof="0">
                <a:ln>
                  <a:noFill/>
                </a:ln>
                <a:solidFill>
                  <a:srgbClr val="050000"/>
                </a:solidFill>
                <a:effectLst/>
                <a:uLnTx/>
                <a:uFillTx/>
                <a:latin typeface="Arial"/>
                <a:ea typeface="+mn-ea"/>
                <a:cs typeface="Arial"/>
              </a:rPr>
              <a:t>address </a:t>
            </a:r>
            <a:r>
              <a:rPr kumimoji="0" lang="en-US" sz="1800" b="0" i="0" u="none" strike="noStrike" kern="1200" cap="none" spc="-5" normalizeH="0" baseline="0" noProof="0">
                <a:ln>
                  <a:noFill/>
                </a:ln>
                <a:solidFill>
                  <a:srgbClr val="050000"/>
                </a:solidFill>
                <a:effectLst/>
                <a:uLnTx/>
                <a:uFillTx/>
                <a:latin typeface="Arial"/>
                <a:ea typeface="+mn-ea"/>
                <a:cs typeface="Arial"/>
              </a:rPr>
              <a:t> </a:t>
            </a:r>
            <a:r>
              <a:rPr kumimoji="0" sz="1800" b="0" i="0" u="none" strike="noStrike" kern="1200" cap="none" spc="0" normalizeH="0" baseline="0" noProof="0">
                <a:ln>
                  <a:noFill/>
                </a:ln>
                <a:solidFill>
                  <a:srgbClr val="050000"/>
                </a:solidFill>
                <a:effectLst/>
                <a:uLnTx/>
                <a:uFillTx/>
                <a:latin typeface="Arial"/>
                <a:ea typeface="+mn-ea"/>
                <a:cs typeface="Arial"/>
              </a:rPr>
              <a:t>for</a:t>
            </a:r>
            <a:r>
              <a:rPr kumimoji="0" lang="en-US" sz="1800" b="0" i="0" u="none" strike="noStrike" kern="1200" cap="none" spc="0" normalizeH="0" baseline="0" noProof="0">
                <a:ln>
                  <a:noFill/>
                </a:ln>
                <a:solidFill>
                  <a:prstClr val="black"/>
                </a:solidFill>
                <a:effectLst/>
                <a:uLnTx/>
                <a:uFillTx/>
                <a:latin typeface="Arial"/>
                <a:ea typeface="+mn-ea"/>
                <a:cs typeface="Arial"/>
              </a:rPr>
              <a:t> </a:t>
            </a:r>
            <a:r>
              <a:rPr kumimoji="0" sz="1800" b="0" i="0" u="none" strike="noStrike" kern="1200" cap="none" spc="-5" normalizeH="0" baseline="0" noProof="0">
                <a:ln>
                  <a:noFill/>
                </a:ln>
                <a:solidFill>
                  <a:srgbClr val="050000"/>
                </a:solidFill>
                <a:effectLst/>
                <a:uLnTx/>
                <a:uFillTx/>
                <a:latin typeface="Arial"/>
                <a:ea typeface="+mn-ea"/>
                <a:cs typeface="Arial"/>
              </a:rPr>
              <a:t>location</a:t>
            </a:r>
            <a:r>
              <a:rPr kumimoji="0" sz="1800" b="0" i="0" u="none" strike="noStrike" kern="1200" cap="none" spc="-30" normalizeH="0" baseline="0" noProof="0">
                <a:ln>
                  <a:noFill/>
                </a:ln>
                <a:solidFill>
                  <a:srgbClr val="050000"/>
                </a:solidFill>
                <a:effectLst/>
                <a:uLnTx/>
                <a:uFillTx/>
                <a:latin typeface="Arial"/>
                <a:ea typeface="+mn-ea"/>
                <a:cs typeface="Arial"/>
              </a:rPr>
              <a:t> </a:t>
            </a:r>
            <a:r>
              <a:rPr kumimoji="0" sz="1800" b="0" i="0" u="none" strike="noStrike" kern="1200" cap="none" spc="-5" normalizeH="0" baseline="0" noProof="0">
                <a:ln>
                  <a:noFill/>
                </a:ln>
                <a:solidFill>
                  <a:srgbClr val="050000"/>
                </a:solidFill>
                <a:effectLst/>
                <a:uLnTx/>
                <a:uFillTx/>
                <a:latin typeface="Arial"/>
                <a:ea typeface="+mn-ea"/>
                <a:cs typeface="Arial"/>
              </a:rPr>
              <a:t>search</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sp>
        <p:nvSpPr>
          <p:cNvPr id="18" name="object 18"/>
          <p:cNvSpPr txBox="1"/>
          <p:nvPr/>
        </p:nvSpPr>
        <p:spPr>
          <a:xfrm>
            <a:off x="4505578" y="6277076"/>
            <a:ext cx="146685" cy="170815"/>
          </a:xfrm>
          <a:prstGeom prst="rect">
            <a:avLst/>
          </a:prstGeom>
        </p:spPr>
        <p:txBody>
          <a:bodyPr vert="horz" wrap="square" lIns="0" tIns="3810" rIns="0" bIns="0" rtlCol="0">
            <a:spAutoFit/>
          </a:bodyPr>
          <a:lstStyle/>
          <a:p>
            <a:pPr marL="38100" marR="0" lvl="0" indent="0" algn="l" defTabSz="914400" rtl="0" eaLnBrk="1" fontAlgn="auto" latinLnBrk="0" hangingPunct="1">
              <a:lnSpc>
                <a:spcPct val="100000"/>
              </a:lnSpc>
              <a:spcBef>
                <a:spcPts val="30"/>
              </a:spcBef>
              <a:spcAft>
                <a:spcPts val="0"/>
              </a:spcAft>
              <a:buClrTx/>
              <a:buSzTx/>
              <a:buFontTx/>
              <a:buNone/>
              <a:tabLst/>
              <a:defRPr/>
            </a:pPr>
            <a:r>
              <a:rPr kumimoji="0" sz="1000" b="0" i="0" u="none" strike="noStrike" kern="1200" cap="none" spc="-5" normalizeH="0" baseline="0" noProof="0">
                <a:ln>
                  <a:noFill/>
                </a:ln>
                <a:solidFill>
                  <a:srgbClr val="5B5C5E"/>
                </a:solidFill>
                <a:effectLst/>
                <a:uLnTx/>
                <a:uFillTx/>
                <a:latin typeface="Arial Narrow"/>
                <a:ea typeface="+mn-ea"/>
                <a:cs typeface="Arial Narrow"/>
              </a:rPr>
              <a:t>5</a:t>
            </a:r>
            <a:endParaRPr kumimoji="0" sz="1000" b="0" i="0" u="none" strike="noStrike" kern="1200" cap="none" spc="0" normalizeH="0" baseline="0" noProof="0">
              <a:ln>
                <a:noFill/>
              </a:ln>
              <a:solidFill>
                <a:prstClr val="black"/>
              </a:solidFill>
              <a:effectLst/>
              <a:uLnTx/>
              <a:uFillTx/>
              <a:latin typeface="Arial Narrow"/>
              <a:ea typeface="+mn-ea"/>
              <a:cs typeface="Arial Narrow"/>
            </a:endParaRPr>
          </a:p>
        </p:txBody>
      </p:sp>
      <p:cxnSp>
        <p:nvCxnSpPr>
          <p:cNvPr id="20" name="Connector: Elbow 19">
            <a:extLst>
              <a:ext uri="{FF2B5EF4-FFF2-40B4-BE49-F238E27FC236}">
                <a16:creationId xmlns:a16="http://schemas.microsoft.com/office/drawing/2014/main" id="{10E060B5-9EDB-4B7B-A2A1-FE6785CA466B}"/>
              </a:ext>
            </a:extLst>
          </p:cNvPr>
          <p:cNvCxnSpPr>
            <a:cxnSpLocks/>
          </p:cNvCxnSpPr>
          <p:nvPr/>
        </p:nvCxnSpPr>
        <p:spPr>
          <a:xfrm rot="10800000" flipV="1">
            <a:off x="2590800" y="2743200"/>
            <a:ext cx="1066800" cy="624264"/>
          </a:xfrm>
          <a:prstGeom prst="bentConnector3">
            <a:avLst>
              <a:gd name="adj1" fmla="val 99796"/>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6" name="object 8">
            <a:extLst>
              <a:ext uri="{FF2B5EF4-FFF2-40B4-BE49-F238E27FC236}">
                <a16:creationId xmlns:a16="http://schemas.microsoft.com/office/drawing/2014/main" id="{C5708AD2-29F6-40D1-BB1C-BAAF82985952}"/>
              </a:ext>
            </a:extLst>
          </p:cNvPr>
          <p:cNvSpPr/>
          <p:nvPr/>
        </p:nvSpPr>
        <p:spPr>
          <a:xfrm>
            <a:off x="568912" y="4229052"/>
            <a:ext cx="1265859" cy="228600"/>
          </a:xfrm>
          <a:custGeom>
            <a:avLst/>
            <a:gdLst/>
            <a:ahLst/>
            <a:cxnLst/>
            <a:rect l="l" t="t" r="r" b="b"/>
            <a:pathLst>
              <a:path w="2360929" h="683260">
                <a:moveTo>
                  <a:pt x="2246884" y="0"/>
                </a:moveTo>
                <a:lnTo>
                  <a:pt x="113791" y="0"/>
                </a:lnTo>
                <a:lnTo>
                  <a:pt x="69490" y="8939"/>
                </a:lnTo>
                <a:lnTo>
                  <a:pt x="33321" y="33321"/>
                </a:lnTo>
                <a:lnTo>
                  <a:pt x="8939" y="69490"/>
                </a:lnTo>
                <a:lnTo>
                  <a:pt x="0" y="113792"/>
                </a:lnTo>
                <a:lnTo>
                  <a:pt x="0" y="568960"/>
                </a:lnTo>
                <a:lnTo>
                  <a:pt x="8939" y="613250"/>
                </a:lnTo>
                <a:lnTo>
                  <a:pt x="33321" y="649420"/>
                </a:lnTo>
                <a:lnTo>
                  <a:pt x="69490" y="673808"/>
                </a:lnTo>
                <a:lnTo>
                  <a:pt x="113791" y="682752"/>
                </a:lnTo>
                <a:lnTo>
                  <a:pt x="2246884" y="682752"/>
                </a:lnTo>
                <a:lnTo>
                  <a:pt x="2291185" y="673808"/>
                </a:lnTo>
                <a:lnTo>
                  <a:pt x="2327354" y="649420"/>
                </a:lnTo>
                <a:lnTo>
                  <a:pt x="2351736" y="613250"/>
                </a:lnTo>
                <a:lnTo>
                  <a:pt x="2360675" y="568960"/>
                </a:lnTo>
                <a:lnTo>
                  <a:pt x="2360675" y="113792"/>
                </a:lnTo>
                <a:lnTo>
                  <a:pt x="2351736" y="69490"/>
                </a:lnTo>
                <a:lnTo>
                  <a:pt x="2327354" y="33321"/>
                </a:lnTo>
                <a:lnTo>
                  <a:pt x="2291185" y="8939"/>
                </a:lnTo>
                <a:lnTo>
                  <a:pt x="2246884" y="0"/>
                </a:lnTo>
                <a:close/>
              </a:path>
            </a:pathLst>
          </a:custGeom>
          <a:noFill/>
          <a:ln w="28575">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29" name="Connector: Elbow 28">
            <a:extLst>
              <a:ext uri="{FF2B5EF4-FFF2-40B4-BE49-F238E27FC236}">
                <a16:creationId xmlns:a16="http://schemas.microsoft.com/office/drawing/2014/main" id="{A603330C-5608-4820-AF7B-0297B80181D6}"/>
              </a:ext>
            </a:extLst>
          </p:cNvPr>
          <p:cNvCxnSpPr>
            <a:cxnSpLocks/>
          </p:cNvCxnSpPr>
          <p:nvPr/>
        </p:nvCxnSpPr>
        <p:spPr>
          <a:xfrm>
            <a:off x="1201840" y="4457652"/>
            <a:ext cx="2760560" cy="647748"/>
          </a:xfrm>
          <a:prstGeom prst="bentConnector3">
            <a:avLst>
              <a:gd name="adj1" fmla="val 797"/>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4" name="object 8">
            <a:extLst>
              <a:ext uri="{FF2B5EF4-FFF2-40B4-BE49-F238E27FC236}">
                <a16:creationId xmlns:a16="http://schemas.microsoft.com/office/drawing/2014/main" id="{5CA797A6-9B04-460A-8CC6-1D42DA218B4C}"/>
              </a:ext>
            </a:extLst>
          </p:cNvPr>
          <p:cNvSpPr/>
          <p:nvPr/>
        </p:nvSpPr>
        <p:spPr>
          <a:xfrm>
            <a:off x="1552232" y="4905974"/>
            <a:ext cx="1571968" cy="366023"/>
          </a:xfrm>
          <a:custGeom>
            <a:avLst/>
            <a:gdLst/>
            <a:ahLst/>
            <a:cxnLst/>
            <a:rect l="l" t="t" r="r" b="b"/>
            <a:pathLst>
              <a:path w="2360929" h="683260">
                <a:moveTo>
                  <a:pt x="2246884" y="0"/>
                </a:moveTo>
                <a:lnTo>
                  <a:pt x="113791" y="0"/>
                </a:lnTo>
                <a:lnTo>
                  <a:pt x="69490" y="8939"/>
                </a:lnTo>
                <a:lnTo>
                  <a:pt x="33321" y="33321"/>
                </a:lnTo>
                <a:lnTo>
                  <a:pt x="8939" y="69490"/>
                </a:lnTo>
                <a:lnTo>
                  <a:pt x="0" y="113792"/>
                </a:lnTo>
                <a:lnTo>
                  <a:pt x="0" y="568960"/>
                </a:lnTo>
                <a:lnTo>
                  <a:pt x="8939" y="613250"/>
                </a:lnTo>
                <a:lnTo>
                  <a:pt x="33321" y="649420"/>
                </a:lnTo>
                <a:lnTo>
                  <a:pt x="69490" y="673808"/>
                </a:lnTo>
                <a:lnTo>
                  <a:pt x="113791" y="682752"/>
                </a:lnTo>
                <a:lnTo>
                  <a:pt x="2246884" y="682752"/>
                </a:lnTo>
                <a:lnTo>
                  <a:pt x="2291185" y="673808"/>
                </a:lnTo>
                <a:lnTo>
                  <a:pt x="2327354" y="649420"/>
                </a:lnTo>
                <a:lnTo>
                  <a:pt x="2351736" y="613250"/>
                </a:lnTo>
                <a:lnTo>
                  <a:pt x="2360675" y="568960"/>
                </a:lnTo>
                <a:lnTo>
                  <a:pt x="2360675" y="113792"/>
                </a:lnTo>
                <a:lnTo>
                  <a:pt x="2351736" y="69490"/>
                </a:lnTo>
                <a:lnTo>
                  <a:pt x="2327354" y="33321"/>
                </a:lnTo>
                <a:lnTo>
                  <a:pt x="2291185" y="8939"/>
                </a:lnTo>
                <a:lnTo>
                  <a:pt x="2246884" y="0"/>
                </a:lnTo>
                <a:close/>
              </a:path>
            </a:pathLst>
          </a:custGeom>
          <a:solidFill>
            <a:srgbClr val="F87D95"/>
          </a:solidFill>
          <a:ln w="28575">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object 12">
            <a:extLst>
              <a:ext uri="{FF2B5EF4-FFF2-40B4-BE49-F238E27FC236}">
                <a16:creationId xmlns:a16="http://schemas.microsoft.com/office/drawing/2014/main" id="{7D538868-B7C8-405B-B4C3-1D4F64B53FCB}"/>
              </a:ext>
            </a:extLst>
          </p:cNvPr>
          <p:cNvSpPr txBox="1"/>
          <p:nvPr/>
        </p:nvSpPr>
        <p:spPr>
          <a:xfrm>
            <a:off x="1623451" y="4946662"/>
            <a:ext cx="1415671" cy="289823"/>
          </a:xfrm>
          <a:prstGeom prst="rect">
            <a:avLst/>
          </a:prstGeom>
        </p:spPr>
        <p:txBody>
          <a:bodyPr vert="horz" wrap="square" lIns="0" tIns="12700" rIns="0" bIns="0" rtlCol="0">
            <a:spAutoFit/>
          </a:bodyPr>
          <a:lstStyle/>
          <a:p>
            <a:pPr marL="0" marR="0" lvl="0" indent="0" algn="ctr" defTabSz="914400" rtl="0" eaLnBrk="1" fontAlgn="auto" latinLnBrk="0" hangingPunct="1">
              <a:lnSpc>
                <a:spcPct val="100000"/>
              </a:lnSpc>
              <a:spcBef>
                <a:spcPts val="100"/>
              </a:spcBef>
              <a:spcAft>
                <a:spcPts val="0"/>
              </a:spcAft>
              <a:buClrTx/>
              <a:buSzTx/>
              <a:buFontTx/>
              <a:buNone/>
              <a:tabLst/>
              <a:defRPr/>
            </a:pPr>
            <a:r>
              <a:rPr kumimoji="0" lang="en-US" sz="1800" b="0" i="0" u="none" strike="noStrike" kern="1200" cap="none" spc="-5" normalizeH="0" baseline="0" noProof="0">
                <a:ln>
                  <a:noFill/>
                </a:ln>
                <a:solidFill>
                  <a:srgbClr val="050000"/>
                </a:solidFill>
                <a:effectLst/>
                <a:uLnTx/>
                <a:uFillTx/>
                <a:latin typeface="Arial"/>
                <a:ea typeface="+mn-ea"/>
                <a:cs typeface="Arial"/>
              </a:rPr>
              <a:t>Menu S</a:t>
            </a:r>
            <a:r>
              <a:rPr kumimoji="0" sz="1800" b="0" i="0" u="none" strike="noStrike" kern="1200" cap="none" spc="-5" normalizeH="0" baseline="0" noProof="0">
                <a:ln>
                  <a:noFill/>
                </a:ln>
                <a:solidFill>
                  <a:srgbClr val="050000"/>
                </a:solidFill>
                <a:effectLst/>
                <a:uLnTx/>
                <a:uFillTx/>
                <a:latin typeface="Arial"/>
                <a:ea typeface="+mn-ea"/>
                <a:cs typeface="Arial"/>
              </a:rPr>
              <a:t>earch</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pic>
        <p:nvPicPr>
          <p:cNvPr id="6" name="Picture 5">
            <a:extLst>
              <a:ext uri="{FF2B5EF4-FFF2-40B4-BE49-F238E27FC236}">
                <a16:creationId xmlns:a16="http://schemas.microsoft.com/office/drawing/2014/main" id="{E219545A-435F-44D6-B461-B8E0D655C3CB}"/>
              </a:ext>
            </a:extLst>
          </p:cNvPr>
          <p:cNvPicPr>
            <a:picLocks noChangeAspect="1"/>
          </p:cNvPicPr>
          <p:nvPr/>
        </p:nvPicPr>
        <p:blipFill>
          <a:blip r:embed="rId6"/>
          <a:stretch>
            <a:fillRect/>
          </a:stretch>
        </p:blipFill>
        <p:spPr>
          <a:xfrm>
            <a:off x="3968938" y="4100313"/>
            <a:ext cx="4946462" cy="1817757"/>
          </a:xfrm>
          <a:prstGeom prst="rect">
            <a:avLst/>
          </a:prstGeom>
          <a:ln>
            <a:solidFill>
              <a:schemeClr val="bg1">
                <a:lumMod val="65000"/>
              </a:schemeClr>
            </a:solidFill>
          </a:ln>
          <a:effectLst>
            <a:outerShdw blurRad="50800" dist="38100" dir="5400000" algn="t" rotWithShape="0">
              <a:prstClr val="black">
                <a:alpha val="40000"/>
              </a:prst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518159" y="6072962"/>
            <a:ext cx="1572767" cy="539910"/>
          </a:xfrm>
          <a:prstGeom prst="rect">
            <a:avLst/>
          </a:prstGeom>
        </p:spPr>
      </p:pic>
      <p:grpSp>
        <p:nvGrpSpPr>
          <p:cNvPr id="4" name="object 4"/>
          <p:cNvGrpSpPr/>
          <p:nvPr/>
        </p:nvGrpSpPr>
        <p:grpSpPr>
          <a:xfrm>
            <a:off x="123444" y="6019798"/>
            <a:ext cx="8879205" cy="759460"/>
            <a:chOff x="123444" y="6019798"/>
            <a:chExt cx="8879205" cy="759460"/>
          </a:xfrm>
        </p:grpSpPr>
        <p:pic>
          <p:nvPicPr>
            <p:cNvPr id="5" name="object 5"/>
            <p:cNvPicPr/>
            <p:nvPr/>
          </p:nvPicPr>
          <p:blipFill>
            <a:blip r:embed="rId3" cstate="print"/>
            <a:stretch>
              <a:fillRect/>
            </a:stretch>
          </p:blipFill>
          <p:spPr>
            <a:xfrm>
              <a:off x="7205472" y="6169733"/>
              <a:ext cx="1469135" cy="434783"/>
            </a:xfrm>
            <a:prstGeom prst="rect">
              <a:avLst/>
            </a:prstGeom>
          </p:spPr>
        </p:pic>
        <p:sp>
          <p:nvSpPr>
            <p:cNvPr id="6" name="object 6"/>
            <p:cNvSpPr/>
            <p:nvPr/>
          </p:nvSpPr>
          <p:spPr>
            <a:xfrm>
              <a:off x="123444" y="6019798"/>
              <a:ext cx="8879205" cy="759460"/>
            </a:xfrm>
            <a:custGeom>
              <a:avLst/>
              <a:gdLst/>
              <a:ahLst/>
              <a:cxnLst/>
              <a:rect l="l" t="t" r="r" b="b"/>
              <a:pathLst>
                <a:path w="8879205" h="759459">
                  <a:moveTo>
                    <a:pt x="8878824" y="0"/>
                  </a:moveTo>
                  <a:lnTo>
                    <a:pt x="0" y="0"/>
                  </a:lnTo>
                  <a:lnTo>
                    <a:pt x="0" y="758951"/>
                  </a:lnTo>
                  <a:lnTo>
                    <a:pt x="8878824" y="758951"/>
                  </a:lnTo>
                  <a:lnTo>
                    <a:pt x="8878824"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object 7"/>
          <p:cNvSpPr txBox="1"/>
          <p:nvPr/>
        </p:nvSpPr>
        <p:spPr>
          <a:xfrm>
            <a:off x="535940" y="427101"/>
            <a:ext cx="5842000" cy="57404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3600" b="0" i="0" u="none" strike="noStrike" kern="1200" cap="none" spc="0" normalizeH="0" baseline="0" noProof="0">
                <a:ln>
                  <a:noFill/>
                </a:ln>
                <a:solidFill>
                  <a:srgbClr val="FFFFFF"/>
                </a:solidFill>
                <a:effectLst/>
                <a:uLnTx/>
                <a:uFillTx/>
                <a:latin typeface="Arial"/>
                <a:ea typeface="+mn-ea"/>
                <a:cs typeface="Arial"/>
              </a:rPr>
              <a:t>National</a:t>
            </a:r>
            <a:r>
              <a:rPr kumimoji="0" sz="3600" b="0" i="0" u="none" strike="noStrike" kern="1200" cap="none" spc="-40" normalizeH="0" baseline="0" noProof="0">
                <a:ln>
                  <a:noFill/>
                </a:ln>
                <a:solidFill>
                  <a:srgbClr val="FFFFFF"/>
                </a:solidFill>
                <a:effectLst/>
                <a:uLnTx/>
                <a:uFillTx/>
                <a:latin typeface="Arial"/>
                <a:ea typeface="+mn-ea"/>
                <a:cs typeface="Arial"/>
              </a:rPr>
              <a:t> </a:t>
            </a:r>
            <a:r>
              <a:rPr kumimoji="0" sz="3600" b="0" i="0" u="none" strike="noStrike" kern="1200" cap="none" spc="-5" normalizeH="0" baseline="0" noProof="0">
                <a:ln>
                  <a:noFill/>
                </a:ln>
                <a:solidFill>
                  <a:srgbClr val="FFFFFF"/>
                </a:solidFill>
                <a:effectLst/>
                <a:uLnTx/>
                <a:uFillTx/>
                <a:latin typeface="Arial"/>
                <a:ea typeface="+mn-ea"/>
                <a:cs typeface="Arial"/>
              </a:rPr>
              <a:t>Flood</a:t>
            </a:r>
            <a:r>
              <a:rPr kumimoji="0" sz="3600" b="0" i="0" u="none" strike="noStrike" kern="1200" cap="none" spc="-15" normalizeH="0" baseline="0" noProof="0">
                <a:ln>
                  <a:noFill/>
                </a:ln>
                <a:solidFill>
                  <a:srgbClr val="FFFFFF"/>
                </a:solidFill>
                <a:effectLst/>
                <a:uLnTx/>
                <a:uFillTx/>
                <a:latin typeface="Arial"/>
                <a:ea typeface="+mn-ea"/>
                <a:cs typeface="Arial"/>
              </a:rPr>
              <a:t> </a:t>
            </a:r>
            <a:r>
              <a:rPr kumimoji="0" sz="3600" b="0" i="0" u="none" strike="noStrike" kern="1200" cap="none" spc="0" normalizeH="0" baseline="0" noProof="0">
                <a:ln>
                  <a:noFill/>
                </a:ln>
                <a:solidFill>
                  <a:srgbClr val="FFFFFF"/>
                </a:solidFill>
                <a:effectLst/>
                <a:uLnTx/>
                <a:uFillTx/>
                <a:latin typeface="Arial"/>
                <a:ea typeface="+mn-ea"/>
                <a:cs typeface="Arial"/>
              </a:rPr>
              <a:t>Hazard</a:t>
            </a:r>
            <a:r>
              <a:rPr kumimoji="0" sz="3600" b="0" i="0" u="none" strike="noStrike" kern="1200" cap="none" spc="-30" normalizeH="0" baseline="0" noProof="0">
                <a:ln>
                  <a:noFill/>
                </a:ln>
                <a:solidFill>
                  <a:srgbClr val="FFFFFF"/>
                </a:solidFill>
                <a:effectLst/>
                <a:uLnTx/>
                <a:uFillTx/>
                <a:latin typeface="Arial"/>
                <a:ea typeface="+mn-ea"/>
                <a:cs typeface="Arial"/>
              </a:rPr>
              <a:t> </a:t>
            </a:r>
            <a:r>
              <a:rPr kumimoji="0" sz="3600" b="0" i="0" u="none" strike="noStrike" kern="1200" cap="none" spc="-5" normalizeH="0" baseline="0" noProof="0">
                <a:ln>
                  <a:noFill/>
                </a:ln>
                <a:solidFill>
                  <a:srgbClr val="FFFFFF"/>
                </a:solidFill>
                <a:effectLst/>
                <a:uLnTx/>
                <a:uFillTx/>
                <a:latin typeface="Arial"/>
                <a:ea typeface="+mn-ea"/>
                <a:cs typeface="Arial"/>
              </a:rPr>
              <a:t>Layer</a:t>
            </a:r>
            <a:endParaRPr kumimoji="0" sz="3600" b="0" i="0" u="none" strike="noStrike" kern="1200" cap="none" spc="0" normalizeH="0" baseline="0" noProof="0">
              <a:ln>
                <a:noFill/>
              </a:ln>
              <a:solidFill>
                <a:prstClr val="black"/>
              </a:solidFill>
              <a:effectLst/>
              <a:uLnTx/>
              <a:uFillTx/>
              <a:latin typeface="Arial"/>
              <a:ea typeface="+mn-ea"/>
              <a:cs typeface="Arial"/>
            </a:endParaRPr>
          </a:p>
        </p:txBody>
      </p:sp>
      <p:sp>
        <p:nvSpPr>
          <p:cNvPr id="8" name="object 8"/>
          <p:cNvSpPr txBox="1"/>
          <p:nvPr/>
        </p:nvSpPr>
        <p:spPr>
          <a:xfrm>
            <a:off x="332105" y="1295400"/>
            <a:ext cx="7897495" cy="635635"/>
          </a:xfrm>
          <a:prstGeom prst="rect">
            <a:avLst/>
          </a:prstGeom>
        </p:spPr>
        <p:txBody>
          <a:bodyPr vert="horz" wrap="square" lIns="0" tIns="13335" rIns="0" bIns="0" rtlCol="0">
            <a:spAutoFit/>
          </a:bodyPr>
          <a:lstStyle/>
          <a:p>
            <a:pPr marL="12700" marR="5080" lvl="0" indent="0" algn="l" defTabSz="914400" rtl="0" eaLnBrk="1" fontAlgn="auto" latinLnBrk="0" hangingPunct="1">
              <a:lnSpc>
                <a:spcPct val="100000"/>
              </a:lnSpc>
              <a:spcBef>
                <a:spcPts val="105"/>
              </a:spcBef>
              <a:spcAft>
                <a:spcPts val="0"/>
              </a:spcAft>
              <a:buClrTx/>
              <a:buSzTx/>
              <a:buFontTx/>
              <a:buNone/>
              <a:tabLst/>
              <a:defRPr/>
            </a:pPr>
            <a:r>
              <a:rPr kumimoji="0" sz="2000" b="0" i="0" u="none" strike="noStrike" kern="1200" cap="none" spc="0" normalizeH="0" baseline="0" noProof="0">
                <a:ln>
                  <a:noFill/>
                </a:ln>
                <a:solidFill>
                  <a:srgbClr val="333333"/>
                </a:solidFill>
                <a:effectLst/>
                <a:uLnTx/>
                <a:uFillTx/>
                <a:latin typeface="Arial"/>
                <a:ea typeface="+mn-ea"/>
                <a:cs typeface="Arial"/>
              </a:rPr>
              <a:t>Visit</a:t>
            </a:r>
            <a:r>
              <a:rPr kumimoji="0" sz="2000" b="0" i="0" u="none" strike="noStrike" kern="1200" cap="none" spc="4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hlinkClick r:id="rId4"/>
              </a:rPr>
              <a:t>https://www.fema.gov/national-flood-hazard-layer-nfhl</a:t>
            </a:r>
            <a:r>
              <a:rPr kumimoji="0" lang="en-US" sz="2000" b="0" i="0" u="none" strike="noStrike" kern="1200" cap="none" spc="0" normalizeH="0" baseline="0" noProof="0">
                <a:ln>
                  <a:noFill/>
                </a:ln>
                <a:solidFill>
                  <a:srgbClr val="333333"/>
                </a:solidFill>
                <a:effectLst/>
                <a:uLnTx/>
                <a:uFillTx/>
                <a:latin typeface="Arial"/>
                <a:ea typeface="+mn-ea"/>
                <a:cs typeface="Arial"/>
              </a:rPr>
              <a:t> f</a:t>
            </a:r>
            <a:r>
              <a:rPr kumimoji="0" sz="2000" b="0" i="0" u="none" strike="noStrike" kern="1200" cap="none" spc="0" normalizeH="0" baseline="0" noProof="0">
                <a:ln>
                  <a:noFill/>
                </a:ln>
                <a:solidFill>
                  <a:srgbClr val="333333"/>
                </a:solidFill>
                <a:effectLst/>
                <a:uLnTx/>
                <a:uFillTx/>
                <a:latin typeface="Arial"/>
                <a:ea typeface="+mn-ea"/>
                <a:cs typeface="Arial"/>
              </a:rPr>
              <a:t>or</a:t>
            </a:r>
            <a:r>
              <a:rPr kumimoji="0" sz="2000" b="0" i="0" u="none" strike="noStrike" kern="1200" cap="none" spc="3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multiple </a:t>
            </a:r>
            <a:r>
              <a:rPr kumimoji="0" sz="2000" b="0" i="0" u="none" strike="noStrike" kern="1200" cap="none" spc="-54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options</a:t>
            </a:r>
            <a:r>
              <a:rPr kumimoji="0" sz="2000" b="0" i="0" u="none" strike="noStrike" kern="1200" cap="none" spc="-3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to</a:t>
            </a:r>
            <a:r>
              <a:rPr kumimoji="0" sz="2000" b="0" i="0" u="none" strike="noStrike" kern="1200" cap="none" spc="-5" normalizeH="0" baseline="0" noProof="0">
                <a:ln>
                  <a:noFill/>
                </a:ln>
                <a:solidFill>
                  <a:srgbClr val="333333"/>
                </a:solidFill>
                <a:effectLst/>
                <a:uLnTx/>
                <a:uFillTx/>
                <a:latin typeface="Arial"/>
                <a:ea typeface="+mn-ea"/>
                <a:cs typeface="Arial"/>
              </a:rPr>
              <a:t> </a:t>
            </a:r>
            <a:r>
              <a:rPr kumimoji="0" sz="1800" b="0" i="0" u="none" strike="noStrike" kern="1200" cap="none" spc="-5" normalizeH="0" baseline="0" noProof="0">
                <a:ln>
                  <a:noFill/>
                </a:ln>
                <a:solidFill>
                  <a:prstClr val="black"/>
                </a:solidFill>
                <a:effectLst/>
                <a:uLnTx/>
                <a:uFillTx/>
                <a:latin typeface="Arial"/>
                <a:ea typeface="+mn-ea"/>
                <a:cs typeface="Arial"/>
              </a:rPr>
              <a:t>view and</a:t>
            </a:r>
            <a:r>
              <a:rPr kumimoji="0" sz="1800" b="0" i="0" u="none" strike="noStrike" kern="1200" cap="none" spc="5" normalizeH="0" baseline="0" noProof="0">
                <a:ln>
                  <a:noFill/>
                </a:ln>
                <a:solidFill>
                  <a:prstClr val="black"/>
                </a:solidFill>
                <a:effectLst/>
                <a:uLnTx/>
                <a:uFillTx/>
                <a:latin typeface="Arial"/>
                <a:ea typeface="+mn-ea"/>
                <a:cs typeface="Arial"/>
              </a:rPr>
              <a:t> </a:t>
            </a:r>
            <a:r>
              <a:rPr kumimoji="0" sz="1800" b="0" i="0" u="none" strike="noStrike" kern="1200" cap="none" spc="-10" normalizeH="0" baseline="0" noProof="0">
                <a:ln>
                  <a:noFill/>
                </a:ln>
                <a:solidFill>
                  <a:prstClr val="black"/>
                </a:solidFill>
                <a:effectLst/>
                <a:uLnTx/>
                <a:uFillTx/>
                <a:latin typeface="Arial"/>
                <a:ea typeface="+mn-ea"/>
                <a:cs typeface="Arial"/>
              </a:rPr>
              <a:t>download</a:t>
            </a:r>
            <a:r>
              <a:rPr kumimoji="0" sz="1800" b="0" i="0" u="none" strike="noStrike" kern="1200" cap="none" spc="45" normalizeH="0" baseline="0" noProof="0">
                <a:ln>
                  <a:noFill/>
                </a:ln>
                <a:solidFill>
                  <a:prstClr val="black"/>
                </a:solidFill>
                <a:effectLst/>
                <a:uLnTx/>
                <a:uFillTx/>
                <a:latin typeface="Arial"/>
                <a:ea typeface="+mn-ea"/>
                <a:cs typeface="Arial"/>
              </a:rPr>
              <a:t> </a:t>
            </a:r>
            <a:r>
              <a:rPr kumimoji="0" sz="1800" b="0" i="0" u="none" strike="noStrike" kern="1200" cap="none" spc="-5" normalizeH="0" baseline="0" noProof="0">
                <a:ln>
                  <a:noFill/>
                </a:ln>
                <a:solidFill>
                  <a:prstClr val="black"/>
                </a:solidFill>
                <a:effectLst/>
                <a:uLnTx/>
                <a:uFillTx/>
                <a:latin typeface="Arial"/>
                <a:ea typeface="+mn-ea"/>
                <a:cs typeface="Arial"/>
              </a:rPr>
              <a:t>NFHL</a:t>
            </a:r>
            <a:r>
              <a:rPr kumimoji="0" sz="1800" b="0" i="0" u="none" strike="noStrike" kern="1200" cap="none" spc="-65" normalizeH="0" baseline="0" noProof="0">
                <a:ln>
                  <a:noFill/>
                </a:ln>
                <a:solidFill>
                  <a:prstClr val="black"/>
                </a:solidFill>
                <a:effectLst/>
                <a:uLnTx/>
                <a:uFillTx/>
                <a:latin typeface="Arial"/>
                <a:ea typeface="+mn-ea"/>
                <a:cs typeface="Arial"/>
              </a:rPr>
              <a:t> </a:t>
            </a:r>
            <a:r>
              <a:rPr kumimoji="0" sz="1800" b="0" i="0" u="none" strike="noStrike" kern="1200" cap="none" spc="-5" normalizeH="0" baseline="0" noProof="0">
                <a:ln>
                  <a:noFill/>
                </a:ln>
                <a:solidFill>
                  <a:prstClr val="black"/>
                </a:solidFill>
                <a:effectLst/>
                <a:uLnTx/>
                <a:uFillTx/>
                <a:latin typeface="Arial"/>
                <a:ea typeface="+mn-ea"/>
                <a:cs typeface="Arial"/>
              </a:rPr>
              <a:t>data.</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pic>
        <p:nvPicPr>
          <p:cNvPr id="17" name="Picture 16">
            <a:extLst>
              <a:ext uri="{FF2B5EF4-FFF2-40B4-BE49-F238E27FC236}">
                <a16:creationId xmlns:a16="http://schemas.microsoft.com/office/drawing/2014/main" id="{72C1DA2A-0623-402B-8DCB-5969D9D1E016}"/>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268739" y="1981200"/>
            <a:ext cx="2703061" cy="4712880"/>
          </a:xfrm>
          <a:prstGeom prst="rect">
            <a:avLst/>
          </a:prstGeom>
        </p:spPr>
      </p:pic>
      <p:sp>
        <p:nvSpPr>
          <p:cNvPr id="24" name="Rectangle: Rounded Corners 23">
            <a:extLst>
              <a:ext uri="{FF2B5EF4-FFF2-40B4-BE49-F238E27FC236}">
                <a16:creationId xmlns:a16="http://schemas.microsoft.com/office/drawing/2014/main" id="{A144EA1D-D98E-4279-A4B7-8D8B949A8597}"/>
              </a:ext>
            </a:extLst>
          </p:cNvPr>
          <p:cNvSpPr/>
          <p:nvPr/>
        </p:nvSpPr>
        <p:spPr>
          <a:xfrm>
            <a:off x="266700" y="5447144"/>
            <a:ext cx="2644831" cy="60768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E2E80A10-89F3-4234-B22D-9D97957E6C3F}"/>
              </a:ext>
            </a:extLst>
          </p:cNvPr>
          <p:cNvPicPr>
            <a:picLocks noChangeAspect="1"/>
          </p:cNvPicPr>
          <p:nvPr/>
        </p:nvPicPr>
        <p:blipFill>
          <a:blip r:embed="rId7"/>
          <a:stretch>
            <a:fillRect/>
          </a:stretch>
        </p:blipFill>
        <p:spPr>
          <a:xfrm>
            <a:off x="3054787" y="2231869"/>
            <a:ext cx="5911316" cy="438100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40" y="427101"/>
            <a:ext cx="8150860" cy="566822"/>
          </a:xfrm>
          <a:prstGeom prst="rect">
            <a:avLst/>
          </a:prstGeom>
        </p:spPr>
        <p:txBody>
          <a:bodyPr vert="horz" wrap="square" lIns="0" tIns="12700" rIns="0" bIns="0" rtlCol="0">
            <a:spAutoFit/>
          </a:bodyPr>
          <a:lstStyle/>
          <a:p>
            <a:pPr marL="12700">
              <a:lnSpc>
                <a:spcPct val="100000"/>
              </a:lnSpc>
              <a:spcBef>
                <a:spcPts val="100"/>
              </a:spcBef>
            </a:pPr>
            <a:r>
              <a:rPr spc="-5"/>
              <a:t>How</a:t>
            </a:r>
            <a:r>
              <a:rPr spc="-20"/>
              <a:t> </a:t>
            </a:r>
            <a:r>
              <a:rPr spc="-5"/>
              <a:t>Did</a:t>
            </a:r>
            <a:r>
              <a:rPr spc="5"/>
              <a:t> </a:t>
            </a:r>
            <a:r>
              <a:t>the </a:t>
            </a:r>
            <a:r>
              <a:rPr spc="-5"/>
              <a:t>Floodplain</a:t>
            </a:r>
            <a:r>
              <a:rPr spc="-45"/>
              <a:t> </a:t>
            </a:r>
            <a:r>
              <a:rPr spc="-5"/>
              <a:t>Map</a:t>
            </a:r>
            <a:r>
              <a:rPr lang="en-US" spc="-5"/>
              <a:t>s</a:t>
            </a:r>
            <a:r>
              <a:t> Change?</a:t>
            </a:r>
          </a:p>
        </p:txBody>
      </p:sp>
      <p:sp>
        <p:nvSpPr>
          <p:cNvPr id="3" name="object 3"/>
          <p:cNvSpPr txBox="1"/>
          <p:nvPr/>
        </p:nvSpPr>
        <p:spPr>
          <a:xfrm>
            <a:off x="381000" y="1624964"/>
            <a:ext cx="4175379" cy="2583400"/>
          </a:xfrm>
          <a:prstGeom prst="rect">
            <a:avLst/>
          </a:prstGeom>
        </p:spPr>
        <p:txBody>
          <a:bodyPr vert="horz" wrap="square" lIns="0" tIns="13335" rIns="0" bIns="0" rtlCol="0">
            <a:spAutoFit/>
          </a:bodyPr>
          <a:lstStyle/>
          <a:p>
            <a:pPr marL="12065" marR="342900">
              <a:lnSpc>
                <a:spcPct val="100000"/>
              </a:lnSpc>
              <a:spcBef>
                <a:spcPts val="2400"/>
              </a:spcBef>
              <a:buClr>
                <a:srgbClr val="3D3E3D"/>
              </a:buClr>
              <a:buSzPct val="65000"/>
              <a:tabLst>
                <a:tab pos="244475" algn="l"/>
              </a:tabLst>
            </a:pPr>
            <a:r>
              <a:rPr sz="2000">
                <a:solidFill>
                  <a:srgbClr val="363636"/>
                </a:solidFill>
                <a:latin typeface="Arial"/>
                <a:cs typeface="Arial"/>
              </a:rPr>
              <a:t>FEMA</a:t>
            </a:r>
            <a:r>
              <a:rPr sz="2000" spc="-20">
                <a:solidFill>
                  <a:srgbClr val="363636"/>
                </a:solidFill>
                <a:latin typeface="Arial"/>
                <a:cs typeface="Arial"/>
              </a:rPr>
              <a:t> </a:t>
            </a:r>
            <a:r>
              <a:rPr sz="2000">
                <a:solidFill>
                  <a:srgbClr val="363636"/>
                </a:solidFill>
                <a:latin typeface="Arial"/>
                <a:cs typeface="Arial"/>
              </a:rPr>
              <a:t>Region</a:t>
            </a:r>
            <a:r>
              <a:rPr sz="2000" spc="-25">
                <a:solidFill>
                  <a:srgbClr val="363636"/>
                </a:solidFill>
                <a:latin typeface="Arial"/>
                <a:cs typeface="Arial"/>
              </a:rPr>
              <a:t> </a:t>
            </a:r>
            <a:r>
              <a:rPr sz="2000">
                <a:solidFill>
                  <a:srgbClr val="363636"/>
                </a:solidFill>
                <a:latin typeface="Arial"/>
                <a:cs typeface="Arial"/>
              </a:rPr>
              <a:t>3</a:t>
            </a:r>
            <a:r>
              <a:rPr sz="2000" spc="-10">
                <a:solidFill>
                  <a:srgbClr val="363636"/>
                </a:solidFill>
                <a:latin typeface="Arial"/>
                <a:cs typeface="Arial"/>
              </a:rPr>
              <a:t> </a:t>
            </a:r>
            <a:r>
              <a:rPr sz="2000">
                <a:solidFill>
                  <a:srgbClr val="363636"/>
                </a:solidFill>
                <a:latin typeface="Arial"/>
                <a:cs typeface="Arial"/>
              </a:rPr>
              <a:t>Changes</a:t>
            </a:r>
            <a:r>
              <a:rPr sz="2000" spc="-45">
                <a:solidFill>
                  <a:srgbClr val="363636"/>
                </a:solidFill>
                <a:latin typeface="Arial"/>
                <a:cs typeface="Arial"/>
              </a:rPr>
              <a:t> </a:t>
            </a:r>
            <a:r>
              <a:rPr sz="2000">
                <a:solidFill>
                  <a:srgbClr val="363636"/>
                </a:solidFill>
                <a:latin typeface="Arial"/>
                <a:cs typeface="Arial"/>
              </a:rPr>
              <a:t>Since </a:t>
            </a:r>
            <a:r>
              <a:rPr sz="2000" spc="-540">
                <a:solidFill>
                  <a:srgbClr val="363636"/>
                </a:solidFill>
                <a:latin typeface="Arial"/>
                <a:cs typeface="Arial"/>
              </a:rPr>
              <a:t> </a:t>
            </a:r>
            <a:r>
              <a:rPr sz="2000">
                <a:solidFill>
                  <a:srgbClr val="363636"/>
                </a:solidFill>
                <a:latin typeface="Arial"/>
                <a:cs typeface="Arial"/>
              </a:rPr>
              <a:t>Last</a:t>
            </a:r>
            <a:r>
              <a:rPr sz="2000" spc="-40">
                <a:solidFill>
                  <a:srgbClr val="363636"/>
                </a:solidFill>
                <a:latin typeface="Arial"/>
                <a:cs typeface="Arial"/>
              </a:rPr>
              <a:t> </a:t>
            </a:r>
            <a:r>
              <a:rPr sz="2000">
                <a:solidFill>
                  <a:srgbClr val="363636"/>
                </a:solidFill>
                <a:latin typeface="Arial"/>
                <a:cs typeface="Arial"/>
              </a:rPr>
              <a:t>FIRM</a:t>
            </a:r>
            <a:r>
              <a:rPr sz="2000" spc="-10">
                <a:solidFill>
                  <a:srgbClr val="363636"/>
                </a:solidFill>
                <a:latin typeface="Arial"/>
                <a:cs typeface="Arial"/>
              </a:rPr>
              <a:t> </a:t>
            </a:r>
            <a:r>
              <a:rPr sz="2000">
                <a:solidFill>
                  <a:srgbClr val="363636"/>
                </a:solidFill>
                <a:latin typeface="Arial"/>
                <a:cs typeface="Arial"/>
              </a:rPr>
              <a:t>(CSLF)</a:t>
            </a:r>
            <a:r>
              <a:rPr sz="2000" spc="-35">
                <a:solidFill>
                  <a:srgbClr val="363636"/>
                </a:solidFill>
                <a:latin typeface="Arial"/>
                <a:cs typeface="Arial"/>
              </a:rPr>
              <a:t> </a:t>
            </a:r>
            <a:r>
              <a:rPr sz="2000">
                <a:solidFill>
                  <a:srgbClr val="363636"/>
                </a:solidFill>
                <a:latin typeface="Arial"/>
                <a:cs typeface="Arial"/>
              </a:rPr>
              <a:t>Viewer</a:t>
            </a:r>
            <a:r>
              <a:rPr lang="en-US" sz="2000">
                <a:solidFill>
                  <a:srgbClr val="363636"/>
                </a:solidFill>
                <a:latin typeface="Arial"/>
                <a:cs typeface="Arial"/>
              </a:rPr>
              <a:t>: </a:t>
            </a:r>
            <a:br>
              <a:rPr lang="en-US" sz="2000">
                <a:solidFill>
                  <a:srgbClr val="363636"/>
                </a:solidFill>
                <a:latin typeface="Arial"/>
                <a:cs typeface="Arial"/>
              </a:rPr>
            </a:br>
            <a:r>
              <a:rPr lang="en-US" sz="2000">
                <a:solidFill>
                  <a:srgbClr val="363636"/>
                </a:solidFill>
                <a:latin typeface="Arial"/>
                <a:cs typeface="Arial"/>
                <a:hlinkClick r:id="rId2"/>
              </a:rPr>
              <a:t>https://arcg.is/1y44Ov</a:t>
            </a:r>
            <a:endParaRPr lang="en-US" sz="2000">
              <a:solidFill>
                <a:srgbClr val="363636"/>
              </a:solidFill>
              <a:latin typeface="Arial"/>
              <a:cs typeface="Arial"/>
            </a:endParaRPr>
          </a:p>
          <a:p>
            <a:pPr marL="12065" marR="342900">
              <a:lnSpc>
                <a:spcPct val="100000"/>
              </a:lnSpc>
              <a:spcBef>
                <a:spcPts val="2400"/>
              </a:spcBef>
              <a:buClr>
                <a:srgbClr val="3D3E3D"/>
              </a:buClr>
              <a:buSzPct val="65000"/>
              <a:tabLst>
                <a:tab pos="244475" algn="l"/>
              </a:tabLst>
            </a:pPr>
            <a:r>
              <a:rPr sz="1800" spc="-5">
                <a:solidFill>
                  <a:srgbClr val="363636"/>
                </a:solidFill>
                <a:latin typeface="Arial"/>
                <a:cs typeface="Arial"/>
              </a:rPr>
              <a:t>Change</a:t>
            </a:r>
            <a:r>
              <a:rPr sz="1800">
                <a:solidFill>
                  <a:srgbClr val="363636"/>
                </a:solidFill>
                <a:latin typeface="Arial"/>
                <a:cs typeface="Arial"/>
              </a:rPr>
              <a:t> </a:t>
            </a:r>
            <a:r>
              <a:rPr sz="1800" spc="-5">
                <a:solidFill>
                  <a:srgbClr val="363636"/>
                </a:solidFill>
                <a:latin typeface="Arial"/>
                <a:cs typeface="Arial"/>
              </a:rPr>
              <a:t>in</a:t>
            </a:r>
            <a:r>
              <a:rPr sz="1800" spc="-25">
                <a:solidFill>
                  <a:srgbClr val="363636"/>
                </a:solidFill>
                <a:latin typeface="Arial"/>
                <a:cs typeface="Arial"/>
              </a:rPr>
              <a:t> </a:t>
            </a:r>
            <a:r>
              <a:rPr sz="1800" spc="-5">
                <a:solidFill>
                  <a:srgbClr val="363636"/>
                </a:solidFill>
                <a:latin typeface="Arial"/>
                <a:cs typeface="Arial"/>
              </a:rPr>
              <a:t>Floodplain</a:t>
            </a:r>
            <a:r>
              <a:rPr sz="1800" spc="10">
                <a:solidFill>
                  <a:srgbClr val="363636"/>
                </a:solidFill>
                <a:latin typeface="Arial"/>
                <a:cs typeface="Arial"/>
              </a:rPr>
              <a:t> </a:t>
            </a:r>
            <a:r>
              <a:rPr sz="1800" spc="-5">
                <a:solidFill>
                  <a:srgbClr val="363636"/>
                </a:solidFill>
                <a:latin typeface="Arial"/>
                <a:cs typeface="Arial"/>
              </a:rPr>
              <a:t>Extents:</a:t>
            </a:r>
            <a:endParaRPr sz="1800">
              <a:latin typeface="Arial"/>
              <a:cs typeface="Arial"/>
            </a:endParaRPr>
          </a:p>
          <a:p>
            <a:pPr marL="927100" lvl="2" indent="-231775">
              <a:lnSpc>
                <a:spcPct val="100000"/>
              </a:lnSpc>
              <a:spcBef>
                <a:spcPts val="600"/>
              </a:spcBef>
              <a:buClr>
                <a:srgbClr val="C1C2C4"/>
              </a:buClr>
              <a:buSzPct val="88888"/>
              <a:buFont typeface="Wingdings"/>
              <a:buChar char=""/>
              <a:tabLst>
                <a:tab pos="926465" algn="l"/>
                <a:tab pos="927100" algn="l"/>
              </a:tabLst>
            </a:pPr>
            <a:r>
              <a:rPr sz="1800" spc="-5">
                <a:solidFill>
                  <a:srgbClr val="6F2F9F"/>
                </a:solidFill>
                <a:latin typeface="Arial"/>
                <a:cs typeface="Arial"/>
              </a:rPr>
              <a:t>Purple</a:t>
            </a:r>
            <a:r>
              <a:rPr sz="1800" spc="-15">
                <a:solidFill>
                  <a:srgbClr val="6F2F9F"/>
                </a:solidFill>
                <a:latin typeface="Arial"/>
                <a:cs typeface="Arial"/>
              </a:rPr>
              <a:t> </a:t>
            </a:r>
            <a:r>
              <a:rPr sz="1800">
                <a:solidFill>
                  <a:srgbClr val="363636"/>
                </a:solidFill>
                <a:latin typeface="Arial"/>
                <a:cs typeface="Arial"/>
              </a:rPr>
              <a:t>–</a:t>
            </a:r>
            <a:r>
              <a:rPr sz="1800" spc="-20">
                <a:solidFill>
                  <a:srgbClr val="363636"/>
                </a:solidFill>
                <a:latin typeface="Arial"/>
                <a:cs typeface="Arial"/>
              </a:rPr>
              <a:t> </a:t>
            </a:r>
            <a:r>
              <a:rPr sz="1800" spc="-5">
                <a:solidFill>
                  <a:srgbClr val="363636"/>
                </a:solidFill>
                <a:latin typeface="Arial"/>
                <a:cs typeface="Arial"/>
              </a:rPr>
              <a:t>Increase</a:t>
            </a:r>
            <a:endParaRPr sz="1800">
              <a:latin typeface="Arial"/>
              <a:cs typeface="Arial"/>
            </a:endParaRPr>
          </a:p>
          <a:p>
            <a:pPr marL="927100" lvl="2" indent="-231775">
              <a:lnSpc>
                <a:spcPct val="100000"/>
              </a:lnSpc>
              <a:spcBef>
                <a:spcPts val="600"/>
              </a:spcBef>
              <a:buClr>
                <a:srgbClr val="C1C2C4"/>
              </a:buClr>
              <a:buSzPct val="88888"/>
              <a:buFont typeface="Wingdings"/>
              <a:buChar char=""/>
              <a:tabLst>
                <a:tab pos="926465" algn="l"/>
                <a:tab pos="927100" algn="l"/>
              </a:tabLst>
            </a:pPr>
            <a:r>
              <a:rPr sz="1800" spc="-5">
                <a:solidFill>
                  <a:srgbClr val="0071C5"/>
                </a:solidFill>
                <a:latin typeface="Arial"/>
                <a:cs typeface="Arial"/>
              </a:rPr>
              <a:t>Blue </a:t>
            </a:r>
            <a:r>
              <a:rPr sz="1800">
                <a:solidFill>
                  <a:srgbClr val="363636"/>
                </a:solidFill>
                <a:latin typeface="Arial"/>
                <a:cs typeface="Arial"/>
              </a:rPr>
              <a:t>–</a:t>
            </a:r>
            <a:r>
              <a:rPr sz="1800" spc="-20">
                <a:solidFill>
                  <a:srgbClr val="363636"/>
                </a:solidFill>
                <a:latin typeface="Arial"/>
                <a:cs typeface="Arial"/>
              </a:rPr>
              <a:t> </a:t>
            </a:r>
            <a:r>
              <a:rPr sz="1800" spc="-5">
                <a:solidFill>
                  <a:srgbClr val="363636"/>
                </a:solidFill>
                <a:latin typeface="Arial"/>
                <a:cs typeface="Arial"/>
              </a:rPr>
              <a:t>Still</a:t>
            </a:r>
            <a:r>
              <a:rPr sz="1800" spc="-20">
                <a:solidFill>
                  <a:srgbClr val="363636"/>
                </a:solidFill>
                <a:latin typeface="Arial"/>
                <a:cs typeface="Arial"/>
              </a:rPr>
              <a:t> </a:t>
            </a:r>
            <a:r>
              <a:rPr sz="1800" spc="-5">
                <a:solidFill>
                  <a:srgbClr val="363636"/>
                </a:solidFill>
                <a:latin typeface="Arial"/>
                <a:cs typeface="Arial"/>
              </a:rPr>
              <a:t>Floodplain</a:t>
            </a:r>
            <a:endParaRPr sz="1800">
              <a:latin typeface="Arial"/>
              <a:cs typeface="Arial"/>
            </a:endParaRPr>
          </a:p>
          <a:p>
            <a:pPr marL="927100" lvl="2" indent="-231775">
              <a:lnSpc>
                <a:spcPct val="100000"/>
              </a:lnSpc>
              <a:spcBef>
                <a:spcPts val="600"/>
              </a:spcBef>
              <a:buClr>
                <a:srgbClr val="C1C2C4"/>
              </a:buClr>
              <a:buSzPct val="88888"/>
              <a:buFont typeface="Wingdings"/>
              <a:buChar char=""/>
              <a:tabLst>
                <a:tab pos="926465" algn="l"/>
                <a:tab pos="927100" algn="l"/>
              </a:tabLst>
            </a:pPr>
            <a:r>
              <a:rPr lang="en-US" sz="1800" spc="-5">
                <a:solidFill>
                  <a:srgbClr val="FAE233"/>
                </a:solidFill>
                <a:latin typeface="Arial"/>
                <a:cs typeface="Arial"/>
              </a:rPr>
              <a:t>Yellow</a:t>
            </a:r>
            <a:r>
              <a:rPr lang="en-US" sz="1800" spc="-15">
                <a:solidFill>
                  <a:srgbClr val="FAE233"/>
                </a:solidFill>
                <a:latin typeface="Arial"/>
                <a:cs typeface="Arial"/>
              </a:rPr>
              <a:t> </a:t>
            </a:r>
            <a:r>
              <a:rPr lang="en-US" sz="1800">
                <a:solidFill>
                  <a:srgbClr val="363636"/>
                </a:solidFill>
                <a:latin typeface="Arial"/>
                <a:cs typeface="Arial"/>
              </a:rPr>
              <a:t>–</a:t>
            </a:r>
            <a:r>
              <a:rPr lang="en-US" sz="1800" spc="-30">
                <a:solidFill>
                  <a:srgbClr val="363636"/>
                </a:solidFill>
                <a:latin typeface="Arial"/>
                <a:cs typeface="Arial"/>
              </a:rPr>
              <a:t> </a:t>
            </a:r>
            <a:r>
              <a:rPr lang="en-US" sz="1800" spc="-5">
                <a:solidFill>
                  <a:srgbClr val="363636"/>
                </a:solidFill>
                <a:latin typeface="Arial"/>
                <a:cs typeface="Arial"/>
              </a:rPr>
              <a:t>Decrease</a:t>
            </a:r>
          </a:p>
        </p:txBody>
      </p:sp>
      <p:sp>
        <p:nvSpPr>
          <p:cNvPr id="5" name="object 5"/>
          <p:cNvSpPr txBox="1">
            <a:spLocks noGrp="1"/>
          </p:cNvSpPr>
          <p:nvPr>
            <p:ph type="sldNum" sz="quarter" idx="7"/>
          </p:nvPr>
        </p:nvSpPr>
        <p:spPr>
          <a:prstGeom prst="rect">
            <a:avLst/>
          </a:prstGeom>
        </p:spPr>
        <p:txBody>
          <a:bodyPr vert="horz" wrap="square" lIns="0" tIns="3810" rIns="0" bIns="0" rtlCol="0">
            <a:spAutoFit/>
          </a:bodyPr>
          <a:lstStyle/>
          <a:p>
            <a:pPr marL="38100">
              <a:lnSpc>
                <a:spcPct val="100000"/>
              </a:lnSpc>
              <a:spcBef>
                <a:spcPts val="30"/>
              </a:spcBef>
            </a:pPr>
            <a:r>
              <a:rPr spc="5"/>
              <a:t>19</a:t>
            </a:r>
          </a:p>
        </p:txBody>
      </p:sp>
      <p:pic>
        <p:nvPicPr>
          <p:cNvPr id="9" name="Picture 8">
            <a:extLst>
              <a:ext uri="{FF2B5EF4-FFF2-40B4-BE49-F238E27FC236}">
                <a16:creationId xmlns:a16="http://schemas.microsoft.com/office/drawing/2014/main" id="{98516BFF-0358-4B58-AF88-497EF56D0E1F}"/>
              </a:ext>
            </a:extLst>
          </p:cNvPr>
          <p:cNvPicPr>
            <a:picLocks noChangeAspect="1"/>
          </p:cNvPicPr>
          <p:nvPr/>
        </p:nvPicPr>
        <p:blipFill>
          <a:blip r:embed="rId3"/>
          <a:stretch>
            <a:fillRect/>
          </a:stretch>
        </p:blipFill>
        <p:spPr>
          <a:xfrm>
            <a:off x="4191000" y="1380430"/>
            <a:ext cx="4866842" cy="5226671"/>
          </a:xfrm>
          <a:prstGeom prst="rect">
            <a:avLst/>
          </a:prstGeom>
        </p:spPr>
      </p:pic>
      <p:sp>
        <p:nvSpPr>
          <p:cNvPr id="7" name="TextBox 6">
            <a:extLst>
              <a:ext uri="{FF2B5EF4-FFF2-40B4-BE49-F238E27FC236}">
                <a16:creationId xmlns:a16="http://schemas.microsoft.com/office/drawing/2014/main" id="{159CCC80-F545-4D76-99CC-B4C418C4FBAE}"/>
              </a:ext>
            </a:extLst>
          </p:cNvPr>
          <p:cNvSpPr txBox="1"/>
          <p:nvPr/>
        </p:nvSpPr>
        <p:spPr>
          <a:xfrm>
            <a:off x="304800" y="4484402"/>
            <a:ext cx="4572000" cy="923330"/>
          </a:xfrm>
          <a:prstGeom prst="rect">
            <a:avLst/>
          </a:prstGeom>
          <a:noFill/>
        </p:spPr>
        <p:txBody>
          <a:bodyPr wrap="square">
            <a:spAutoFit/>
          </a:bodyPr>
          <a:lstStyle/>
          <a:p>
            <a:pPr marL="12065" marR="5080" lvl="0" algn="l" defTabSz="914400" rtl="0" eaLnBrk="1" fontAlgn="auto" latinLnBrk="0" hangingPunct="1">
              <a:lnSpc>
                <a:spcPct val="100000"/>
              </a:lnSpc>
              <a:spcBef>
                <a:spcPts val="2400"/>
              </a:spcBef>
              <a:spcAft>
                <a:spcPts val="0"/>
              </a:spcAft>
              <a:buClr>
                <a:srgbClr val="3D3E3D"/>
              </a:buClr>
              <a:buSzPct val="65000"/>
              <a:tabLst>
                <a:tab pos="244475" algn="l"/>
              </a:tabLst>
              <a:defRPr/>
            </a:pPr>
            <a:r>
              <a:rPr kumimoji="0" lang="en-US" sz="1800" b="0" i="0" u="none" strike="noStrike" kern="1200" cap="none" spc="0" normalizeH="0" baseline="0" noProof="0">
                <a:ln>
                  <a:noFill/>
                </a:ln>
                <a:solidFill>
                  <a:srgbClr val="363636"/>
                </a:solidFill>
                <a:effectLst/>
                <a:uLnTx/>
                <a:uFillTx/>
                <a:latin typeface="Arial"/>
                <a:ea typeface="+mn-ea"/>
                <a:cs typeface="Arial"/>
              </a:rPr>
              <a:t>FEMA</a:t>
            </a:r>
            <a:r>
              <a:rPr kumimoji="0" lang="en-US" sz="1800" b="0" i="0" u="none" strike="noStrike" kern="1200" cap="none" spc="-35" normalizeH="0" baseline="0" noProof="0">
                <a:ln>
                  <a:noFill/>
                </a:ln>
                <a:solidFill>
                  <a:srgbClr val="363636"/>
                </a:solidFill>
                <a:effectLst/>
                <a:uLnTx/>
                <a:uFillTx/>
                <a:latin typeface="Arial"/>
                <a:ea typeface="+mn-ea"/>
                <a:cs typeface="Arial"/>
              </a:rPr>
              <a:t> </a:t>
            </a:r>
            <a:r>
              <a:rPr kumimoji="0" lang="en-US" sz="1800" b="0" i="0" u="none" strike="noStrike" kern="1200" cap="none" spc="0" normalizeH="0" baseline="0" noProof="0">
                <a:ln>
                  <a:noFill/>
                </a:ln>
                <a:solidFill>
                  <a:srgbClr val="363636"/>
                </a:solidFill>
                <a:effectLst/>
                <a:uLnTx/>
                <a:uFillTx/>
                <a:latin typeface="Arial"/>
                <a:ea typeface="+mn-ea"/>
                <a:cs typeface="Arial"/>
              </a:rPr>
              <a:t>Flood</a:t>
            </a:r>
            <a:r>
              <a:rPr kumimoji="0" lang="en-US" sz="1800" b="0" i="0" u="none" strike="noStrike" kern="1200" cap="none" spc="-20" normalizeH="0" baseline="0" noProof="0">
                <a:ln>
                  <a:noFill/>
                </a:ln>
                <a:solidFill>
                  <a:srgbClr val="363636"/>
                </a:solidFill>
                <a:effectLst/>
                <a:uLnTx/>
                <a:uFillTx/>
                <a:latin typeface="Arial"/>
                <a:ea typeface="+mn-ea"/>
                <a:cs typeface="Arial"/>
              </a:rPr>
              <a:t> </a:t>
            </a:r>
            <a:r>
              <a:rPr kumimoji="0" lang="en-US" sz="1800" b="0" i="0" u="none" strike="noStrike" kern="1200" cap="none" spc="0" normalizeH="0" baseline="0" noProof="0">
                <a:ln>
                  <a:noFill/>
                </a:ln>
                <a:solidFill>
                  <a:srgbClr val="363636"/>
                </a:solidFill>
                <a:effectLst/>
                <a:uLnTx/>
                <a:uFillTx/>
                <a:latin typeface="Arial"/>
                <a:ea typeface="+mn-ea"/>
                <a:cs typeface="Arial"/>
              </a:rPr>
              <a:t>Map</a:t>
            </a:r>
            <a:br>
              <a:rPr lang="en-US" spc="-35">
                <a:solidFill>
                  <a:srgbClr val="363636"/>
                </a:solidFill>
                <a:latin typeface="Arial"/>
                <a:cs typeface="Arial"/>
              </a:rPr>
            </a:br>
            <a:r>
              <a:rPr kumimoji="0" lang="en-US" sz="1800" b="0" i="0" u="none" strike="noStrike" kern="1200" cap="none" spc="0" normalizeH="0" baseline="0" noProof="0">
                <a:ln>
                  <a:noFill/>
                </a:ln>
                <a:solidFill>
                  <a:srgbClr val="363636"/>
                </a:solidFill>
                <a:effectLst/>
                <a:uLnTx/>
                <a:uFillTx/>
                <a:latin typeface="Arial"/>
                <a:ea typeface="+mn-ea"/>
                <a:cs typeface="Arial"/>
              </a:rPr>
              <a:t>Changes </a:t>
            </a:r>
            <a:r>
              <a:rPr kumimoji="0" lang="en-US" sz="1800" b="0" i="0" u="none" strike="noStrike" kern="1200" cap="none" spc="-540" normalizeH="0" baseline="0" noProof="0">
                <a:ln>
                  <a:noFill/>
                </a:ln>
                <a:solidFill>
                  <a:srgbClr val="363636"/>
                </a:solidFill>
                <a:effectLst/>
                <a:uLnTx/>
                <a:uFillTx/>
                <a:latin typeface="Arial"/>
                <a:ea typeface="+mn-ea"/>
                <a:cs typeface="Arial"/>
              </a:rPr>
              <a:t> </a:t>
            </a:r>
            <a:r>
              <a:rPr kumimoji="0" lang="en-US" sz="1800" b="0" i="0" u="none" strike="noStrike" kern="1200" cap="none" spc="0" normalizeH="0" baseline="0" noProof="0">
                <a:ln>
                  <a:noFill/>
                </a:ln>
                <a:solidFill>
                  <a:srgbClr val="363636"/>
                </a:solidFill>
                <a:effectLst/>
                <a:uLnTx/>
                <a:uFillTx/>
                <a:latin typeface="Arial"/>
                <a:ea typeface="+mn-ea"/>
                <a:cs typeface="Arial"/>
              </a:rPr>
              <a:t>Viewer: </a:t>
            </a:r>
            <a:r>
              <a:rPr kumimoji="0" lang="en-US" sz="1800" b="0" i="0" u="none" strike="noStrike" kern="1200" cap="none" spc="5" normalizeH="0" baseline="0" noProof="0">
                <a:ln>
                  <a:noFill/>
                </a:ln>
                <a:solidFill>
                  <a:srgbClr val="09629D"/>
                </a:solidFill>
                <a:effectLst/>
                <a:uLnTx/>
                <a:uFillTx/>
                <a:latin typeface="Arial"/>
                <a:ea typeface="+mn-ea"/>
                <a:cs typeface="Arial"/>
              </a:rPr>
              <a:t> </a:t>
            </a:r>
            <a:r>
              <a:rPr kumimoji="0" lang="en-US" sz="1800" b="0" i="0" u="none" strike="noStrike" kern="1200" cap="none" spc="0" normalizeH="0" baseline="0" noProof="0">
                <a:ln>
                  <a:noFill/>
                </a:ln>
                <a:solidFill>
                  <a:srgbClr val="363636"/>
                </a:solidFill>
                <a:effectLst/>
                <a:uLnTx/>
                <a:uFillTx/>
                <a:latin typeface="Arial"/>
                <a:ea typeface="+mn-ea"/>
                <a:cs typeface="Arial"/>
                <a:hlinkClick r:id="rId4"/>
              </a:rPr>
              <a:t>https://msc.fema.gov/fmcv</a:t>
            </a:r>
            <a:endParaRPr kumimoji="0" lang="en-US" sz="1800" b="0" i="0" u="none" strike="noStrike" kern="1200" cap="none" spc="0" normalizeH="0" baseline="0" noProof="0">
              <a:ln>
                <a:noFill/>
              </a:ln>
              <a:solidFill>
                <a:srgbClr val="363636"/>
              </a:solidFill>
              <a:effectLst/>
              <a:uLnTx/>
              <a:uFillTx/>
              <a:latin typeface="Arial"/>
              <a:ea typeface="+mn-ea"/>
              <a:cs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18159" y="6072962"/>
            <a:ext cx="1572767" cy="539910"/>
          </a:xfrm>
          <a:prstGeom prst="rect">
            <a:avLst/>
          </a:prstGeom>
        </p:spPr>
      </p:pic>
      <p:pic>
        <p:nvPicPr>
          <p:cNvPr id="3" name="object 3"/>
          <p:cNvPicPr/>
          <p:nvPr/>
        </p:nvPicPr>
        <p:blipFill>
          <a:blip r:embed="rId3" cstate="print"/>
          <a:stretch>
            <a:fillRect/>
          </a:stretch>
        </p:blipFill>
        <p:spPr>
          <a:xfrm>
            <a:off x="7205471" y="6169733"/>
            <a:ext cx="1469135" cy="434783"/>
          </a:xfrm>
          <a:prstGeom prst="rect">
            <a:avLst/>
          </a:prstGeom>
        </p:spPr>
      </p:pic>
      <p:sp>
        <p:nvSpPr>
          <p:cNvPr id="5" name="object 5"/>
          <p:cNvSpPr txBox="1">
            <a:spLocks noGrp="1"/>
          </p:cNvSpPr>
          <p:nvPr>
            <p:ph type="title"/>
          </p:nvPr>
        </p:nvSpPr>
        <p:spPr>
          <a:xfrm>
            <a:off x="535940" y="427101"/>
            <a:ext cx="7747000" cy="574040"/>
          </a:xfrm>
          <a:prstGeom prst="rect">
            <a:avLst/>
          </a:prstGeom>
        </p:spPr>
        <p:txBody>
          <a:bodyPr vert="horz" wrap="square" lIns="0" tIns="12700" rIns="0" bIns="0" rtlCol="0">
            <a:spAutoFit/>
          </a:bodyPr>
          <a:lstStyle/>
          <a:p>
            <a:pPr marL="12700">
              <a:lnSpc>
                <a:spcPct val="100000"/>
              </a:lnSpc>
              <a:spcBef>
                <a:spcPts val="100"/>
              </a:spcBef>
            </a:pPr>
            <a:r>
              <a:rPr lang="en-US" sz="3600" b="0" spc="-5">
                <a:solidFill>
                  <a:srgbClr val="FFFFFF"/>
                </a:solidFill>
                <a:latin typeface="Arial"/>
                <a:cs typeface="Arial"/>
              </a:rPr>
              <a:t>WV Flood Tool</a:t>
            </a:r>
            <a:endParaRPr sz="3600">
              <a:latin typeface="Arial"/>
              <a:cs typeface="Arial"/>
            </a:endParaRPr>
          </a:p>
        </p:txBody>
      </p:sp>
      <p:sp>
        <p:nvSpPr>
          <p:cNvPr id="7" name="object 7"/>
          <p:cNvSpPr txBox="1">
            <a:spLocks noGrp="1"/>
          </p:cNvSpPr>
          <p:nvPr>
            <p:ph type="sldNum" sz="quarter" idx="7"/>
          </p:nvPr>
        </p:nvSpPr>
        <p:spPr>
          <a:prstGeom prst="rect">
            <a:avLst/>
          </a:prstGeom>
        </p:spPr>
        <p:txBody>
          <a:bodyPr vert="horz" wrap="square" lIns="0" tIns="3810" rIns="0" bIns="0" rtlCol="0">
            <a:spAutoFit/>
          </a:bodyPr>
          <a:lstStyle/>
          <a:p>
            <a:pPr marL="38100" marR="0" lvl="0" indent="0" algn="l" defTabSz="914400" rtl="0" eaLnBrk="1" fontAlgn="auto" latinLnBrk="0" hangingPunct="1">
              <a:lnSpc>
                <a:spcPct val="100000"/>
              </a:lnSpc>
              <a:spcBef>
                <a:spcPts val="30"/>
              </a:spcBef>
              <a:spcAft>
                <a:spcPts val="0"/>
              </a:spcAft>
              <a:buClrTx/>
              <a:buSzTx/>
              <a:buFontTx/>
              <a:buNone/>
              <a:tabLst/>
              <a:defRPr/>
            </a:pPr>
            <a:r>
              <a:rPr kumimoji="0" sz="1000" b="0" i="0" u="none" strike="noStrike" kern="1200" cap="none" spc="-5" normalizeH="0" baseline="0" noProof="0">
                <a:ln>
                  <a:noFill/>
                </a:ln>
                <a:solidFill>
                  <a:srgbClr val="5B5C5E"/>
                </a:solidFill>
                <a:effectLst/>
                <a:uLnTx/>
                <a:uFillTx/>
                <a:latin typeface="Arial Narrow"/>
                <a:ea typeface="+mn-ea"/>
              </a:rPr>
              <a:t>11</a:t>
            </a:r>
          </a:p>
        </p:txBody>
      </p:sp>
      <p:sp>
        <p:nvSpPr>
          <p:cNvPr id="10" name="TextBox 9">
            <a:extLst>
              <a:ext uri="{FF2B5EF4-FFF2-40B4-BE49-F238E27FC236}">
                <a16:creationId xmlns:a16="http://schemas.microsoft.com/office/drawing/2014/main" id="{038CAEE6-B777-423B-8106-ACD190BCDCDA}"/>
              </a:ext>
            </a:extLst>
          </p:cNvPr>
          <p:cNvSpPr txBox="1"/>
          <p:nvPr/>
        </p:nvSpPr>
        <p:spPr>
          <a:xfrm>
            <a:off x="0" y="6488668"/>
            <a:ext cx="9151174" cy="369332"/>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http://www.mapwv.gov/flood/</a:t>
            </a:r>
          </a:p>
        </p:txBody>
      </p:sp>
      <p:pic>
        <p:nvPicPr>
          <p:cNvPr id="9" name="Picture 8">
            <a:extLst>
              <a:ext uri="{FF2B5EF4-FFF2-40B4-BE49-F238E27FC236}">
                <a16:creationId xmlns:a16="http://schemas.microsoft.com/office/drawing/2014/main" id="{4D7E3D7E-9254-47A6-BF9B-113FFEBF6CC3}"/>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10000"/>
                    </a14:imgEffect>
                  </a14:imgLayer>
                </a14:imgProps>
              </a:ext>
            </a:extLst>
          </a:blip>
          <a:srcRect b="6755"/>
          <a:stretch/>
        </p:blipFill>
        <p:spPr>
          <a:xfrm>
            <a:off x="0" y="-1"/>
            <a:ext cx="9143999" cy="6488669"/>
          </a:xfrm>
          <a:prstGeom prst="rect">
            <a:avLst/>
          </a:prstGeom>
        </p:spPr>
      </p:pic>
    </p:spTree>
    <p:extLst>
      <p:ext uri="{BB962C8B-B14F-4D97-AF65-F5344CB8AC3E}">
        <p14:creationId xmlns:p14="http://schemas.microsoft.com/office/powerpoint/2010/main" val="28418004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E030D3E-AB12-4D58-849B-87852AE79C0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a:stretch/>
        </p:blipFill>
        <p:spPr>
          <a:xfrm>
            <a:off x="1" y="1143000"/>
            <a:ext cx="9144000" cy="5772150"/>
          </a:xfrm>
          <a:prstGeom prst="rect">
            <a:avLst/>
          </a:prstGeom>
        </p:spPr>
      </p:pic>
      <p:sp>
        <p:nvSpPr>
          <p:cNvPr id="10" name="Rectangle 9"/>
          <p:cNvSpPr/>
          <p:nvPr/>
        </p:nvSpPr>
        <p:spPr>
          <a:xfrm>
            <a:off x="-3" y="2026906"/>
            <a:ext cx="8306875" cy="18288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Text Placeholder 4"/>
          <p:cNvSpPr txBox="1">
            <a:spLocks/>
          </p:cNvSpPr>
          <p:nvPr/>
        </p:nvSpPr>
        <p:spPr bwMode="auto">
          <a:xfrm>
            <a:off x="452439" y="2026906"/>
            <a:ext cx="7723998" cy="1828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ctr" anchorCtr="0" compatLnSpc="1">
            <a:prstTxWarp prst="textNoShape">
              <a:avLst/>
            </a:prstTxWarp>
          </a:bodyPr>
          <a:lstStyle>
            <a:lvl1pPr marL="231775" indent="-231775" algn="l" rtl="0" eaLnBrk="0" fontAlgn="base" hangingPunct="0">
              <a:spcBef>
                <a:spcPct val="35000"/>
              </a:spcBef>
              <a:spcAft>
                <a:spcPct val="0"/>
              </a:spcAft>
              <a:buClr>
                <a:schemeClr val="accent1"/>
              </a:buClr>
              <a:buSzPct val="90000"/>
              <a:buFont typeface="Lucida Grande"/>
              <a:buChar char="▸"/>
              <a:defRPr sz="2000" b="1">
                <a:solidFill>
                  <a:schemeClr val="tx1"/>
                </a:solidFill>
                <a:latin typeface="+mn-lt"/>
                <a:ea typeface="ＭＳ Ｐゴシック" charset="0"/>
                <a:cs typeface="ＭＳ Ｐゴシック" charset="0"/>
              </a:defRPr>
            </a:lvl1pPr>
            <a:lvl2pPr marL="568325" indent="-222250" algn="l" rtl="0" eaLnBrk="0" fontAlgn="base" hangingPunct="0">
              <a:spcBef>
                <a:spcPct val="25000"/>
              </a:spcBef>
              <a:spcAft>
                <a:spcPct val="0"/>
              </a:spcAft>
              <a:buClr>
                <a:srgbClr val="5B5C5E"/>
              </a:buClr>
              <a:buSzPct val="90000"/>
              <a:buChar char="•"/>
              <a:defRPr>
                <a:solidFill>
                  <a:schemeClr val="tx1"/>
                </a:solidFill>
                <a:latin typeface="+mn-lt"/>
                <a:ea typeface="ＭＳ Ｐゴシック" charset="0"/>
              </a:defRPr>
            </a:lvl2pPr>
            <a:lvl3pPr marL="914400" indent="-231775" algn="l" rtl="0" eaLnBrk="0" fontAlgn="base" hangingPunct="0">
              <a:spcBef>
                <a:spcPct val="25000"/>
              </a:spcBef>
              <a:spcAft>
                <a:spcPct val="0"/>
              </a:spcAft>
              <a:buClr>
                <a:srgbClr val="C1C2C4"/>
              </a:buClr>
              <a:buSzPct val="90000"/>
              <a:buFont typeface="Wingdings" charset="0"/>
              <a:buChar char="§"/>
              <a:defRPr sz="1600">
                <a:solidFill>
                  <a:schemeClr val="tx1"/>
                </a:solidFill>
                <a:latin typeface="+mn-lt"/>
                <a:ea typeface="ＭＳ Ｐゴシック" charset="0"/>
              </a:defRPr>
            </a:lvl3pPr>
            <a:lvl4pPr marL="1260475" indent="-230188" algn="l" rtl="0" eaLnBrk="0" fontAlgn="base" hangingPunct="0">
              <a:spcBef>
                <a:spcPct val="20000"/>
              </a:spcBef>
              <a:spcAft>
                <a:spcPct val="0"/>
              </a:spcAft>
              <a:buClr>
                <a:srgbClr val="C1C2C4"/>
              </a:buClr>
              <a:buSzPct val="90000"/>
              <a:buFont typeface="Wingdings" charset="0"/>
              <a:buChar char="§"/>
              <a:defRPr sz="1400">
                <a:solidFill>
                  <a:schemeClr val="tx1"/>
                </a:solidFill>
                <a:latin typeface="+mn-lt"/>
                <a:ea typeface="ＭＳ Ｐゴシック" charset="0"/>
              </a:defRPr>
            </a:lvl4pPr>
            <a:lvl5pPr marL="1544638" indent="-168275" algn="l" rtl="0" eaLnBrk="0" fontAlgn="base" hangingPunct="0">
              <a:spcBef>
                <a:spcPct val="20000"/>
              </a:spcBef>
              <a:spcAft>
                <a:spcPct val="0"/>
              </a:spcAft>
              <a:buClr>
                <a:srgbClr val="C1C2C4"/>
              </a:buClr>
              <a:buSzPct val="90000"/>
              <a:buFont typeface="Wingdings" charset="0"/>
              <a:buChar char="§"/>
              <a:defRPr sz="1400">
                <a:solidFill>
                  <a:schemeClr val="tx1"/>
                </a:solidFill>
                <a:latin typeface="+mn-lt"/>
                <a:ea typeface="ＭＳ Ｐゴシック" charset="0"/>
              </a:defRPr>
            </a:lvl5pPr>
            <a:lvl6pPr marL="2001838" indent="-168275" algn="l" rtl="0" fontAlgn="base">
              <a:spcBef>
                <a:spcPct val="20000"/>
              </a:spcBef>
              <a:spcAft>
                <a:spcPct val="0"/>
              </a:spcAft>
              <a:buClr>
                <a:srgbClr val="C1C2C4"/>
              </a:buClr>
              <a:buSzPct val="90000"/>
              <a:buFont typeface="Wingdings" pitchFamily="2" charset="2"/>
              <a:buChar char="§"/>
              <a:defRPr sz="1400">
                <a:solidFill>
                  <a:schemeClr val="tx1"/>
                </a:solidFill>
                <a:latin typeface="+mn-lt"/>
              </a:defRPr>
            </a:lvl6pPr>
            <a:lvl7pPr marL="2459038" indent="-168275" algn="l" rtl="0" fontAlgn="base">
              <a:spcBef>
                <a:spcPct val="20000"/>
              </a:spcBef>
              <a:spcAft>
                <a:spcPct val="0"/>
              </a:spcAft>
              <a:buClr>
                <a:srgbClr val="C1C2C4"/>
              </a:buClr>
              <a:buSzPct val="90000"/>
              <a:buFont typeface="Wingdings" pitchFamily="2" charset="2"/>
              <a:buChar char="§"/>
              <a:defRPr sz="1400">
                <a:solidFill>
                  <a:schemeClr val="tx1"/>
                </a:solidFill>
                <a:latin typeface="+mn-lt"/>
              </a:defRPr>
            </a:lvl7pPr>
            <a:lvl8pPr marL="2916238" indent="-168275" algn="l" rtl="0" fontAlgn="base">
              <a:spcBef>
                <a:spcPct val="20000"/>
              </a:spcBef>
              <a:spcAft>
                <a:spcPct val="0"/>
              </a:spcAft>
              <a:buClr>
                <a:srgbClr val="C1C2C4"/>
              </a:buClr>
              <a:buSzPct val="90000"/>
              <a:buFont typeface="Wingdings" pitchFamily="2" charset="2"/>
              <a:buChar char="§"/>
              <a:defRPr sz="1400">
                <a:solidFill>
                  <a:schemeClr val="tx1"/>
                </a:solidFill>
                <a:latin typeface="+mn-lt"/>
              </a:defRPr>
            </a:lvl8pPr>
            <a:lvl9pPr marL="3373438" indent="-168275" algn="l" rtl="0" fontAlgn="base">
              <a:spcBef>
                <a:spcPct val="20000"/>
              </a:spcBef>
              <a:spcAft>
                <a:spcPct val="0"/>
              </a:spcAft>
              <a:buClr>
                <a:srgbClr val="C1C2C4"/>
              </a:buClr>
              <a:buSzPct val="90000"/>
              <a:buFont typeface="Wingdings" pitchFamily="2" charset="2"/>
              <a:buChar char="§"/>
              <a:defRPr sz="1400">
                <a:solidFill>
                  <a:schemeClr val="tx1"/>
                </a:solidFill>
                <a:latin typeface="+mn-lt"/>
              </a:defRPr>
            </a:lvl9pPr>
          </a:lstStyle>
          <a:p>
            <a:pPr marL="0" marR="0" lvl="0" indent="0" algn="l" defTabSz="914400" rtl="0" eaLnBrk="0" fontAlgn="base" latinLnBrk="0" hangingPunct="0">
              <a:lnSpc>
                <a:spcPct val="100000"/>
              </a:lnSpc>
              <a:spcBef>
                <a:spcPts val="0"/>
              </a:spcBef>
              <a:spcAft>
                <a:spcPct val="0"/>
              </a:spcAft>
              <a:buClr>
                <a:srgbClr val="3E3F3E"/>
              </a:buClr>
              <a:buSzPct val="90000"/>
              <a:buFont typeface="Lucida Grande"/>
              <a:buNone/>
              <a:tabLst/>
              <a:defRPr/>
            </a:pPr>
            <a:r>
              <a:rPr kumimoji="0" lang="en-US" sz="6000" b="1" i="0" u="none" strike="noStrike" kern="1200" cap="none" spc="0" normalizeH="0" baseline="0" noProof="0">
                <a:ln>
                  <a:noFill/>
                </a:ln>
                <a:solidFill>
                  <a:srgbClr val="005A88"/>
                </a:solidFill>
                <a:effectLst/>
                <a:uLnTx/>
                <a:uFillTx/>
                <a:latin typeface="Arial"/>
                <a:ea typeface="ＭＳ Ｐゴシック" charset="0"/>
              </a:rPr>
              <a:t>Study Impacts</a:t>
            </a:r>
          </a:p>
        </p:txBody>
      </p:sp>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13735" y="6226174"/>
            <a:ext cx="1038139" cy="314325"/>
          </a:xfrm>
          <a:prstGeom prst="rect">
            <a:avLst/>
          </a:prstGeom>
        </p:spPr>
      </p:pic>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9111" y="6130926"/>
            <a:ext cx="1133993" cy="400048"/>
          </a:xfrm>
          <a:prstGeom prst="rect">
            <a:avLst/>
          </a:prstGeom>
        </p:spPr>
      </p:pic>
    </p:spTree>
    <p:extLst>
      <p:ext uri="{BB962C8B-B14F-4D97-AF65-F5344CB8AC3E}">
        <p14:creationId xmlns:p14="http://schemas.microsoft.com/office/powerpoint/2010/main" val="457850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7FE1E4B1-05AE-47D4-8D16-02201C428775}"/>
              </a:ext>
            </a:extLst>
          </p:cNvPr>
          <p:cNvPicPr>
            <a:picLocks noChangeAspect="1"/>
          </p:cNvPicPr>
          <p:nvPr/>
        </p:nvPicPr>
        <p:blipFill>
          <a:blip r:embed="rId2">
            <a:alphaModFix amt="49000"/>
          </a:blip>
          <a:stretch>
            <a:fillRect/>
          </a:stretch>
        </p:blipFill>
        <p:spPr>
          <a:xfrm>
            <a:off x="1481368" y="2134051"/>
            <a:ext cx="5986232" cy="3733349"/>
          </a:xfrm>
          <a:prstGeom prst="rect">
            <a:avLst/>
          </a:prstGeom>
        </p:spPr>
      </p:pic>
      <p:sp>
        <p:nvSpPr>
          <p:cNvPr id="2" name="object 2"/>
          <p:cNvSpPr txBox="1"/>
          <p:nvPr/>
        </p:nvSpPr>
        <p:spPr>
          <a:xfrm>
            <a:off x="4514722" y="6289776"/>
            <a:ext cx="116205" cy="145415"/>
          </a:xfrm>
          <a:prstGeom prst="rect">
            <a:avLst/>
          </a:prstGeom>
        </p:spPr>
        <p:txBody>
          <a:bodyPr vert="horz" wrap="square" lIns="0" tIns="0" rIns="0" bIns="0" rtlCol="0">
            <a:spAutoFit/>
          </a:bodyPr>
          <a:lstStyle/>
          <a:p>
            <a:pPr>
              <a:lnSpc>
                <a:spcPts val="1130"/>
              </a:lnSpc>
            </a:pPr>
            <a:r>
              <a:rPr sz="1000" b="0" spc="5">
                <a:solidFill>
                  <a:srgbClr val="5B5C5E"/>
                </a:solidFill>
                <a:latin typeface="Arial Nova Cond Light"/>
                <a:cs typeface="Arial Nova Cond Light"/>
              </a:rPr>
              <a:t>17</a:t>
            </a:r>
            <a:endParaRPr sz="1000">
              <a:latin typeface="Arial Nova Cond Light"/>
              <a:cs typeface="Arial Nova Cond Light"/>
            </a:endParaRPr>
          </a:p>
        </p:txBody>
      </p:sp>
      <p:pic>
        <p:nvPicPr>
          <p:cNvPr id="3" name="object 3"/>
          <p:cNvPicPr/>
          <p:nvPr/>
        </p:nvPicPr>
        <p:blipFill>
          <a:blip r:embed="rId3" cstate="print"/>
          <a:stretch>
            <a:fillRect/>
          </a:stretch>
        </p:blipFill>
        <p:spPr>
          <a:xfrm>
            <a:off x="513663" y="6068724"/>
            <a:ext cx="1574144" cy="546735"/>
          </a:xfrm>
          <a:prstGeom prst="rect">
            <a:avLst/>
          </a:prstGeom>
        </p:spPr>
      </p:pic>
      <p:sp>
        <p:nvSpPr>
          <p:cNvPr id="10" name="object 10"/>
          <p:cNvSpPr txBox="1"/>
          <p:nvPr/>
        </p:nvSpPr>
        <p:spPr>
          <a:xfrm>
            <a:off x="1626834" y="1249016"/>
            <a:ext cx="2510155" cy="483234"/>
          </a:xfrm>
          <a:prstGeom prst="rect">
            <a:avLst/>
          </a:prstGeom>
        </p:spPr>
        <p:txBody>
          <a:bodyPr vert="horz" wrap="square" lIns="0" tIns="12700" rIns="0" bIns="0" rtlCol="0">
            <a:spAutoFit/>
          </a:bodyPr>
          <a:lstStyle/>
          <a:p>
            <a:pPr marL="12700">
              <a:lnSpc>
                <a:spcPct val="100000"/>
              </a:lnSpc>
              <a:spcBef>
                <a:spcPts val="100"/>
              </a:spcBef>
              <a:tabLst>
                <a:tab pos="2496820" algn="l"/>
              </a:tabLst>
            </a:pPr>
            <a:r>
              <a:rPr sz="1500" b="1" spc="-5">
                <a:solidFill>
                  <a:srgbClr val="005A87"/>
                </a:solidFill>
                <a:latin typeface="Arial"/>
                <a:cs typeface="Arial"/>
              </a:rPr>
              <a:t>NFIP</a:t>
            </a:r>
            <a:r>
              <a:rPr sz="1500" b="1" spc="-55">
                <a:solidFill>
                  <a:srgbClr val="005A87"/>
                </a:solidFill>
                <a:latin typeface="Arial"/>
                <a:cs typeface="Arial"/>
              </a:rPr>
              <a:t> </a:t>
            </a:r>
            <a:r>
              <a:rPr sz="1500" b="1" spc="-5">
                <a:solidFill>
                  <a:srgbClr val="005A87"/>
                </a:solidFill>
                <a:latin typeface="Arial"/>
                <a:cs typeface="Arial"/>
              </a:rPr>
              <a:t>FLOOD</a:t>
            </a:r>
            <a:r>
              <a:rPr sz="1500" b="1" spc="-20">
                <a:solidFill>
                  <a:srgbClr val="005A87"/>
                </a:solidFill>
                <a:latin typeface="Arial"/>
                <a:cs typeface="Arial"/>
              </a:rPr>
              <a:t> </a:t>
            </a:r>
            <a:r>
              <a:rPr sz="1500" b="1" spc="-15">
                <a:solidFill>
                  <a:srgbClr val="005A87"/>
                </a:solidFill>
                <a:latin typeface="Arial"/>
                <a:cs typeface="Arial"/>
              </a:rPr>
              <a:t>CLAIM </a:t>
            </a:r>
            <a:r>
              <a:rPr sz="1500" b="1" spc="114">
                <a:solidFill>
                  <a:srgbClr val="005A87"/>
                </a:solidFill>
                <a:latin typeface="Arial"/>
                <a:cs typeface="Arial"/>
              </a:rPr>
              <a:t> </a:t>
            </a:r>
            <a:r>
              <a:rPr sz="1500" b="1" u="heavy">
                <a:solidFill>
                  <a:srgbClr val="005A87"/>
                </a:solidFill>
                <a:uFill>
                  <a:solidFill>
                    <a:srgbClr val="C00000"/>
                  </a:solidFill>
                </a:uFill>
                <a:latin typeface="Arial"/>
                <a:cs typeface="Arial"/>
              </a:rPr>
              <a:t> 	</a:t>
            </a:r>
            <a:endParaRPr sz="1500">
              <a:latin typeface="Arial"/>
              <a:cs typeface="Arial"/>
            </a:endParaRPr>
          </a:p>
          <a:p>
            <a:pPr marL="928369">
              <a:lnSpc>
                <a:spcPct val="100000"/>
              </a:lnSpc>
            </a:pPr>
            <a:r>
              <a:rPr sz="1500" b="1" spc="-50">
                <a:solidFill>
                  <a:srgbClr val="005A87"/>
                </a:solidFill>
                <a:latin typeface="Arial"/>
                <a:cs typeface="Arial"/>
              </a:rPr>
              <a:t>PAYOUTS</a:t>
            </a:r>
            <a:endParaRPr sz="1500">
              <a:latin typeface="Arial"/>
              <a:cs typeface="Arial"/>
            </a:endParaRPr>
          </a:p>
        </p:txBody>
      </p:sp>
      <p:sp>
        <p:nvSpPr>
          <p:cNvPr id="11" name="object 11"/>
          <p:cNvSpPr txBox="1"/>
          <p:nvPr/>
        </p:nvSpPr>
        <p:spPr>
          <a:xfrm>
            <a:off x="2429522" y="6162204"/>
            <a:ext cx="1619885" cy="482600"/>
          </a:xfrm>
          <a:prstGeom prst="rect">
            <a:avLst/>
          </a:prstGeom>
        </p:spPr>
        <p:txBody>
          <a:bodyPr vert="horz" wrap="square" lIns="0" tIns="12700" rIns="0" bIns="0" rtlCol="0">
            <a:spAutoFit/>
          </a:bodyPr>
          <a:lstStyle/>
          <a:p>
            <a:pPr marL="35560" marR="5080" indent="-22860">
              <a:lnSpc>
                <a:spcPct val="100000"/>
              </a:lnSpc>
              <a:spcBef>
                <a:spcPts val="100"/>
              </a:spcBef>
              <a:tabLst>
                <a:tab pos="1606550" algn="l"/>
              </a:tabLst>
            </a:pPr>
            <a:r>
              <a:rPr sz="1500" b="1" spc="-25">
                <a:solidFill>
                  <a:srgbClr val="005A87"/>
                </a:solidFill>
                <a:latin typeface="Arial"/>
                <a:cs typeface="Arial"/>
              </a:rPr>
              <a:t>AVERAGE </a:t>
            </a:r>
            <a:r>
              <a:rPr sz="1500" b="1" u="heavy" spc="-25">
                <a:solidFill>
                  <a:srgbClr val="005A87"/>
                </a:solidFill>
                <a:uFill>
                  <a:solidFill>
                    <a:srgbClr val="C00000"/>
                  </a:solidFill>
                </a:uFill>
                <a:latin typeface="Arial"/>
                <a:cs typeface="Arial"/>
              </a:rPr>
              <a:t>	</a:t>
            </a:r>
            <a:r>
              <a:rPr sz="1500" b="1">
                <a:solidFill>
                  <a:srgbClr val="005A87"/>
                </a:solidFill>
                <a:latin typeface="Arial"/>
                <a:cs typeface="Arial"/>
              </a:rPr>
              <a:t> </a:t>
            </a:r>
            <a:r>
              <a:rPr sz="1500" b="1" spc="-5">
                <a:solidFill>
                  <a:srgbClr val="005A87"/>
                </a:solidFill>
                <a:latin typeface="Arial"/>
                <a:cs typeface="Arial"/>
              </a:rPr>
              <a:t>PREMIUM</a:t>
            </a:r>
            <a:endParaRPr sz="1500">
              <a:latin typeface="Arial"/>
              <a:cs typeface="Arial"/>
            </a:endParaRPr>
          </a:p>
        </p:txBody>
      </p:sp>
      <p:sp>
        <p:nvSpPr>
          <p:cNvPr id="12" name="object 12"/>
          <p:cNvSpPr txBox="1"/>
          <p:nvPr/>
        </p:nvSpPr>
        <p:spPr>
          <a:xfrm>
            <a:off x="5908802" y="2319044"/>
            <a:ext cx="3119120" cy="482600"/>
          </a:xfrm>
          <a:prstGeom prst="rect">
            <a:avLst/>
          </a:prstGeom>
        </p:spPr>
        <p:txBody>
          <a:bodyPr vert="horz" wrap="square" lIns="0" tIns="12700" rIns="0" bIns="0" rtlCol="0">
            <a:spAutoFit/>
          </a:bodyPr>
          <a:lstStyle/>
          <a:p>
            <a:pPr marL="12700">
              <a:lnSpc>
                <a:spcPct val="100000"/>
              </a:lnSpc>
              <a:spcBef>
                <a:spcPts val="100"/>
              </a:spcBef>
              <a:tabLst>
                <a:tab pos="1916430" algn="l"/>
              </a:tabLst>
            </a:pPr>
            <a:r>
              <a:rPr sz="1500" b="1" u="heavy">
                <a:solidFill>
                  <a:srgbClr val="005A87"/>
                </a:solidFill>
                <a:uFill>
                  <a:solidFill>
                    <a:srgbClr val="C00000"/>
                  </a:solidFill>
                </a:uFill>
                <a:latin typeface="Arial"/>
                <a:cs typeface="Arial"/>
              </a:rPr>
              <a:t> 	</a:t>
            </a:r>
            <a:r>
              <a:rPr sz="1500" b="1" spc="-80">
                <a:solidFill>
                  <a:srgbClr val="005A87"/>
                </a:solidFill>
                <a:latin typeface="Arial"/>
                <a:cs typeface="Arial"/>
              </a:rPr>
              <a:t> </a:t>
            </a:r>
            <a:r>
              <a:rPr sz="1500" b="1">
                <a:solidFill>
                  <a:srgbClr val="005A87"/>
                </a:solidFill>
                <a:latin typeface="Arial"/>
                <a:cs typeface="Arial"/>
              </a:rPr>
              <a:t>N</a:t>
            </a:r>
            <a:r>
              <a:rPr sz="1500" b="1" spc="-10">
                <a:solidFill>
                  <a:srgbClr val="005A87"/>
                </a:solidFill>
                <a:latin typeface="Arial"/>
                <a:cs typeface="Arial"/>
              </a:rPr>
              <a:t>F</a:t>
            </a:r>
            <a:r>
              <a:rPr sz="1500" b="1">
                <a:solidFill>
                  <a:srgbClr val="005A87"/>
                </a:solidFill>
                <a:latin typeface="Arial"/>
                <a:cs typeface="Arial"/>
              </a:rPr>
              <a:t>IP</a:t>
            </a:r>
            <a:r>
              <a:rPr sz="1500" b="1" spc="-35">
                <a:solidFill>
                  <a:srgbClr val="005A87"/>
                </a:solidFill>
                <a:latin typeface="Arial"/>
                <a:cs typeface="Arial"/>
              </a:rPr>
              <a:t> </a:t>
            </a:r>
            <a:r>
              <a:rPr sz="1500" b="1" spc="-5">
                <a:solidFill>
                  <a:srgbClr val="005A87"/>
                </a:solidFill>
                <a:latin typeface="Arial"/>
                <a:cs typeface="Arial"/>
              </a:rPr>
              <a:t>FL</a:t>
            </a:r>
            <a:r>
              <a:rPr sz="1500" b="1">
                <a:solidFill>
                  <a:srgbClr val="005A87"/>
                </a:solidFill>
                <a:latin typeface="Arial"/>
                <a:cs typeface="Arial"/>
              </a:rPr>
              <a:t>O</a:t>
            </a:r>
            <a:r>
              <a:rPr sz="1500" b="1" spc="-10">
                <a:solidFill>
                  <a:srgbClr val="005A87"/>
                </a:solidFill>
                <a:latin typeface="Arial"/>
                <a:cs typeface="Arial"/>
              </a:rPr>
              <a:t>O</a:t>
            </a:r>
            <a:r>
              <a:rPr sz="1500" b="1" spc="-5">
                <a:solidFill>
                  <a:srgbClr val="005A87"/>
                </a:solidFill>
                <a:latin typeface="Arial"/>
                <a:cs typeface="Arial"/>
              </a:rPr>
              <a:t>D</a:t>
            </a:r>
            <a:endParaRPr sz="1500">
              <a:latin typeface="Arial"/>
              <a:cs typeface="Arial"/>
            </a:endParaRPr>
          </a:p>
          <a:p>
            <a:pPr marL="1958975">
              <a:lnSpc>
                <a:spcPct val="100000"/>
              </a:lnSpc>
            </a:pPr>
            <a:r>
              <a:rPr sz="1500" b="1" spc="-5">
                <a:solidFill>
                  <a:srgbClr val="005A87"/>
                </a:solidFill>
                <a:latin typeface="Arial"/>
                <a:cs typeface="Arial"/>
              </a:rPr>
              <a:t>POLICIES</a:t>
            </a:r>
            <a:endParaRPr sz="1500">
              <a:latin typeface="Arial"/>
              <a:cs typeface="Arial"/>
            </a:endParaRPr>
          </a:p>
        </p:txBody>
      </p:sp>
      <p:sp>
        <p:nvSpPr>
          <p:cNvPr id="13" name="object 13"/>
          <p:cNvSpPr txBox="1"/>
          <p:nvPr/>
        </p:nvSpPr>
        <p:spPr>
          <a:xfrm>
            <a:off x="4982209" y="6171082"/>
            <a:ext cx="1971039" cy="482600"/>
          </a:xfrm>
          <a:prstGeom prst="rect">
            <a:avLst/>
          </a:prstGeom>
        </p:spPr>
        <p:txBody>
          <a:bodyPr vert="horz" wrap="square" lIns="0" tIns="12700" rIns="0" bIns="0" rtlCol="0">
            <a:spAutoFit/>
          </a:bodyPr>
          <a:lstStyle/>
          <a:p>
            <a:pPr marL="12700">
              <a:lnSpc>
                <a:spcPct val="100000"/>
              </a:lnSpc>
              <a:spcBef>
                <a:spcPts val="100"/>
              </a:spcBef>
              <a:tabLst>
                <a:tab pos="803275" algn="l"/>
              </a:tabLst>
            </a:pPr>
            <a:r>
              <a:rPr sz="1500" b="1" u="heavy">
                <a:solidFill>
                  <a:srgbClr val="005A87"/>
                </a:solidFill>
                <a:uFill>
                  <a:solidFill>
                    <a:srgbClr val="C00000"/>
                  </a:solidFill>
                </a:uFill>
                <a:latin typeface="Arial"/>
                <a:cs typeface="Arial"/>
              </a:rPr>
              <a:t> 	</a:t>
            </a:r>
            <a:r>
              <a:rPr sz="1500" b="1" spc="-15">
                <a:solidFill>
                  <a:srgbClr val="005A87"/>
                </a:solidFill>
                <a:latin typeface="Arial"/>
                <a:cs typeface="Arial"/>
              </a:rPr>
              <a:t> </a:t>
            </a:r>
            <a:r>
              <a:rPr sz="1500" b="1" spc="-10">
                <a:solidFill>
                  <a:srgbClr val="005A87"/>
                </a:solidFill>
                <a:latin typeface="Arial"/>
                <a:cs typeface="Arial"/>
              </a:rPr>
              <a:t>REPETITIVE</a:t>
            </a:r>
            <a:endParaRPr sz="1500">
              <a:latin typeface="Arial"/>
              <a:cs typeface="Arial"/>
            </a:endParaRPr>
          </a:p>
          <a:p>
            <a:pPr marL="854710">
              <a:lnSpc>
                <a:spcPct val="100000"/>
              </a:lnSpc>
            </a:pPr>
            <a:r>
              <a:rPr sz="1500" b="1" spc="-5">
                <a:solidFill>
                  <a:srgbClr val="005A87"/>
                </a:solidFill>
                <a:latin typeface="Arial"/>
                <a:cs typeface="Arial"/>
              </a:rPr>
              <a:t>LOSSES</a:t>
            </a:r>
            <a:endParaRPr sz="1500">
              <a:latin typeface="Arial"/>
              <a:cs typeface="Arial"/>
            </a:endParaRPr>
          </a:p>
        </p:txBody>
      </p:sp>
      <p:sp>
        <p:nvSpPr>
          <p:cNvPr id="14" name="object 14"/>
          <p:cNvSpPr txBox="1"/>
          <p:nvPr/>
        </p:nvSpPr>
        <p:spPr>
          <a:xfrm>
            <a:off x="7772400" y="3676269"/>
            <a:ext cx="1321435" cy="483234"/>
          </a:xfrm>
          <a:prstGeom prst="rect">
            <a:avLst/>
          </a:prstGeom>
        </p:spPr>
        <p:txBody>
          <a:bodyPr vert="horz" wrap="square" lIns="0" tIns="12700" rIns="0" bIns="0" rtlCol="0">
            <a:spAutoFit/>
          </a:bodyPr>
          <a:lstStyle/>
          <a:p>
            <a:pPr marL="12700">
              <a:lnSpc>
                <a:spcPct val="100000"/>
              </a:lnSpc>
              <a:spcBef>
                <a:spcPts val="100"/>
              </a:spcBef>
            </a:pPr>
            <a:r>
              <a:rPr sz="1500" b="1" spc="-5">
                <a:solidFill>
                  <a:srgbClr val="005A87"/>
                </a:solidFill>
                <a:latin typeface="Arial"/>
                <a:cs typeface="Arial"/>
              </a:rPr>
              <a:t>HIGH-RISK</a:t>
            </a:r>
            <a:endParaRPr sz="1500">
              <a:latin typeface="Arial"/>
              <a:cs typeface="Arial"/>
            </a:endParaRPr>
          </a:p>
          <a:p>
            <a:pPr marL="12700">
              <a:lnSpc>
                <a:spcPct val="100000"/>
              </a:lnSpc>
            </a:pPr>
            <a:r>
              <a:rPr sz="1500" b="1" spc="-10">
                <a:solidFill>
                  <a:srgbClr val="005A87"/>
                </a:solidFill>
                <a:latin typeface="Arial"/>
                <a:cs typeface="Arial"/>
              </a:rPr>
              <a:t>STRUCTURES</a:t>
            </a:r>
            <a:endParaRPr sz="1500">
              <a:latin typeface="Arial"/>
              <a:cs typeface="Arial"/>
            </a:endParaRPr>
          </a:p>
        </p:txBody>
      </p:sp>
      <p:sp>
        <p:nvSpPr>
          <p:cNvPr id="15" name="object 15"/>
          <p:cNvSpPr txBox="1"/>
          <p:nvPr/>
        </p:nvSpPr>
        <p:spPr>
          <a:xfrm>
            <a:off x="140004" y="3482720"/>
            <a:ext cx="1109980" cy="482600"/>
          </a:xfrm>
          <a:prstGeom prst="rect">
            <a:avLst/>
          </a:prstGeom>
        </p:spPr>
        <p:txBody>
          <a:bodyPr vert="horz" wrap="square" lIns="0" tIns="12700" rIns="0" bIns="0" rtlCol="0">
            <a:spAutoFit/>
          </a:bodyPr>
          <a:lstStyle/>
          <a:p>
            <a:pPr marL="12700" marR="5080" indent="74295">
              <a:lnSpc>
                <a:spcPct val="100000"/>
              </a:lnSpc>
              <a:spcBef>
                <a:spcPts val="100"/>
              </a:spcBef>
            </a:pPr>
            <a:r>
              <a:rPr sz="1500" b="1" spc="-60">
                <a:solidFill>
                  <a:srgbClr val="005A87"/>
                </a:solidFill>
                <a:latin typeface="Arial"/>
                <a:cs typeface="Arial"/>
              </a:rPr>
              <a:t>A</a:t>
            </a:r>
            <a:r>
              <a:rPr sz="1500" b="1" spc="-5">
                <a:solidFill>
                  <a:srgbClr val="005A87"/>
                </a:solidFill>
                <a:latin typeface="Arial"/>
                <a:cs typeface="Arial"/>
              </a:rPr>
              <a:t>FF</a:t>
            </a:r>
            <a:r>
              <a:rPr sz="1500" b="1" spc="5">
                <a:solidFill>
                  <a:srgbClr val="005A87"/>
                </a:solidFill>
                <a:latin typeface="Arial"/>
                <a:cs typeface="Arial"/>
              </a:rPr>
              <a:t>E</a:t>
            </a:r>
            <a:r>
              <a:rPr sz="1500" b="1">
                <a:solidFill>
                  <a:srgbClr val="005A87"/>
                </a:solidFill>
                <a:latin typeface="Arial"/>
                <a:cs typeface="Arial"/>
              </a:rPr>
              <a:t>C</a:t>
            </a:r>
            <a:r>
              <a:rPr sz="1500" b="1" spc="-20">
                <a:solidFill>
                  <a:srgbClr val="005A87"/>
                </a:solidFill>
                <a:latin typeface="Arial"/>
                <a:cs typeface="Arial"/>
              </a:rPr>
              <a:t>T</a:t>
            </a:r>
            <a:r>
              <a:rPr sz="1500" b="1" spc="5">
                <a:solidFill>
                  <a:srgbClr val="005A87"/>
                </a:solidFill>
                <a:latin typeface="Arial"/>
                <a:cs typeface="Arial"/>
              </a:rPr>
              <a:t>E</a:t>
            </a:r>
            <a:r>
              <a:rPr sz="1500" b="1" spc="-5">
                <a:solidFill>
                  <a:srgbClr val="005A87"/>
                </a:solidFill>
                <a:latin typeface="Arial"/>
                <a:cs typeface="Arial"/>
              </a:rPr>
              <a:t>D  R</a:t>
            </a:r>
            <a:r>
              <a:rPr sz="1500" b="1" spc="-15">
                <a:solidFill>
                  <a:srgbClr val="005A87"/>
                </a:solidFill>
                <a:latin typeface="Arial"/>
                <a:cs typeface="Arial"/>
              </a:rPr>
              <a:t>E</a:t>
            </a:r>
            <a:r>
              <a:rPr sz="1500" b="1" spc="-5">
                <a:solidFill>
                  <a:srgbClr val="005A87"/>
                </a:solidFill>
                <a:latin typeface="Arial"/>
                <a:cs typeface="Arial"/>
              </a:rPr>
              <a:t>S</a:t>
            </a:r>
            <a:r>
              <a:rPr sz="1500" b="1">
                <a:solidFill>
                  <a:srgbClr val="005A87"/>
                </a:solidFill>
                <a:latin typeface="Arial"/>
                <a:cs typeface="Arial"/>
              </a:rPr>
              <a:t>ID</a:t>
            </a:r>
            <a:r>
              <a:rPr sz="1500" b="1" spc="-5">
                <a:solidFill>
                  <a:srgbClr val="005A87"/>
                </a:solidFill>
                <a:latin typeface="Arial"/>
                <a:cs typeface="Arial"/>
              </a:rPr>
              <a:t>E</a:t>
            </a:r>
            <a:r>
              <a:rPr sz="1500" b="1">
                <a:solidFill>
                  <a:srgbClr val="005A87"/>
                </a:solidFill>
                <a:latin typeface="Arial"/>
                <a:cs typeface="Arial"/>
              </a:rPr>
              <a:t>N</a:t>
            </a:r>
            <a:r>
              <a:rPr sz="1500" b="1" spc="-35">
                <a:solidFill>
                  <a:srgbClr val="005A87"/>
                </a:solidFill>
                <a:latin typeface="Arial"/>
                <a:cs typeface="Arial"/>
              </a:rPr>
              <a:t>T</a:t>
            </a:r>
            <a:r>
              <a:rPr sz="1500" b="1">
                <a:solidFill>
                  <a:srgbClr val="005A87"/>
                </a:solidFill>
                <a:latin typeface="Arial"/>
                <a:cs typeface="Arial"/>
              </a:rPr>
              <a:t>S</a:t>
            </a:r>
            <a:endParaRPr sz="1500">
              <a:latin typeface="Arial"/>
              <a:cs typeface="Arial"/>
            </a:endParaRPr>
          </a:p>
        </p:txBody>
      </p:sp>
      <p:sp>
        <p:nvSpPr>
          <p:cNvPr id="16" name="object 16"/>
          <p:cNvSpPr txBox="1"/>
          <p:nvPr/>
        </p:nvSpPr>
        <p:spPr>
          <a:xfrm>
            <a:off x="6934200" y="1270000"/>
            <a:ext cx="1652270" cy="482600"/>
          </a:xfrm>
          <a:prstGeom prst="rect">
            <a:avLst/>
          </a:prstGeom>
        </p:spPr>
        <p:txBody>
          <a:bodyPr vert="horz" wrap="square" lIns="0" tIns="12700" rIns="0" bIns="0" rtlCol="0">
            <a:spAutoFit/>
          </a:bodyPr>
          <a:lstStyle/>
          <a:p>
            <a:pPr marL="12700" marR="5080">
              <a:lnSpc>
                <a:spcPct val="100000"/>
              </a:lnSpc>
              <a:spcBef>
                <a:spcPts val="100"/>
              </a:spcBef>
            </a:pPr>
            <a:r>
              <a:rPr sz="1500" b="1" spc="-10">
                <a:solidFill>
                  <a:srgbClr val="005A87"/>
                </a:solidFill>
                <a:latin typeface="Arial"/>
                <a:cs typeface="Arial"/>
              </a:rPr>
              <a:t>CLAIMS</a:t>
            </a:r>
            <a:r>
              <a:rPr sz="1500" b="1" spc="-35">
                <a:solidFill>
                  <a:srgbClr val="005A87"/>
                </a:solidFill>
                <a:latin typeface="Arial"/>
                <a:cs typeface="Arial"/>
              </a:rPr>
              <a:t> </a:t>
            </a:r>
            <a:r>
              <a:rPr sz="1500" b="1" spc="-5">
                <a:solidFill>
                  <a:srgbClr val="005A87"/>
                </a:solidFill>
                <a:latin typeface="Arial"/>
                <a:cs typeface="Arial"/>
              </a:rPr>
              <a:t>OUTSIDE </a:t>
            </a:r>
            <a:r>
              <a:rPr sz="1500" b="1" spc="-405">
                <a:solidFill>
                  <a:srgbClr val="005A87"/>
                </a:solidFill>
                <a:latin typeface="Arial"/>
                <a:cs typeface="Arial"/>
              </a:rPr>
              <a:t> </a:t>
            </a:r>
            <a:r>
              <a:rPr sz="1500" b="1">
                <a:solidFill>
                  <a:srgbClr val="005A87"/>
                </a:solidFill>
                <a:latin typeface="Arial"/>
                <a:cs typeface="Arial"/>
              </a:rPr>
              <a:t>OF</a:t>
            </a:r>
            <a:r>
              <a:rPr sz="1500" b="1" spc="-20">
                <a:solidFill>
                  <a:srgbClr val="005A87"/>
                </a:solidFill>
                <a:latin typeface="Arial"/>
                <a:cs typeface="Arial"/>
              </a:rPr>
              <a:t> </a:t>
            </a:r>
            <a:r>
              <a:rPr sz="1500" b="1" spc="-5">
                <a:solidFill>
                  <a:srgbClr val="005A87"/>
                </a:solidFill>
                <a:latin typeface="Arial"/>
                <a:cs typeface="Arial"/>
              </a:rPr>
              <a:t>SFHA</a:t>
            </a:r>
            <a:endParaRPr sz="1500">
              <a:latin typeface="Arial"/>
              <a:cs typeface="Arial"/>
            </a:endParaRPr>
          </a:p>
        </p:txBody>
      </p:sp>
      <p:grpSp>
        <p:nvGrpSpPr>
          <p:cNvPr id="17" name="object 17"/>
          <p:cNvGrpSpPr/>
          <p:nvPr/>
        </p:nvGrpSpPr>
        <p:grpSpPr>
          <a:xfrm>
            <a:off x="1327210" y="1447800"/>
            <a:ext cx="6441186" cy="4953126"/>
            <a:chOff x="1327210" y="1330912"/>
            <a:chExt cx="6441186" cy="5070014"/>
          </a:xfrm>
        </p:grpSpPr>
        <p:sp>
          <p:nvSpPr>
            <p:cNvPr id="18" name="object 18"/>
            <p:cNvSpPr/>
            <p:nvPr/>
          </p:nvSpPr>
          <p:spPr>
            <a:xfrm>
              <a:off x="4931410" y="5228081"/>
              <a:ext cx="127000" cy="1172845"/>
            </a:xfrm>
            <a:custGeom>
              <a:avLst/>
              <a:gdLst/>
              <a:ahLst/>
              <a:cxnLst/>
              <a:rect l="l" t="t" r="r" b="b"/>
              <a:pathLst>
                <a:path w="127000" h="1172845">
                  <a:moveTo>
                    <a:pt x="76200" y="63500"/>
                  </a:moveTo>
                  <a:lnTo>
                    <a:pt x="50800" y="63500"/>
                  </a:lnTo>
                  <a:lnTo>
                    <a:pt x="50800" y="1172235"/>
                  </a:lnTo>
                  <a:lnTo>
                    <a:pt x="76200" y="1172235"/>
                  </a:lnTo>
                  <a:lnTo>
                    <a:pt x="76200" y="63500"/>
                  </a:lnTo>
                  <a:close/>
                </a:path>
                <a:path w="127000" h="1172845">
                  <a:moveTo>
                    <a:pt x="63500" y="0"/>
                  </a:moveTo>
                  <a:lnTo>
                    <a:pt x="0" y="76200"/>
                  </a:lnTo>
                  <a:lnTo>
                    <a:pt x="50800" y="76200"/>
                  </a:lnTo>
                  <a:lnTo>
                    <a:pt x="50800" y="63500"/>
                  </a:lnTo>
                  <a:lnTo>
                    <a:pt x="116416" y="63500"/>
                  </a:lnTo>
                  <a:lnTo>
                    <a:pt x="63500" y="0"/>
                  </a:lnTo>
                  <a:close/>
                </a:path>
                <a:path w="127000" h="1172845">
                  <a:moveTo>
                    <a:pt x="116416" y="63500"/>
                  </a:moveTo>
                  <a:lnTo>
                    <a:pt x="76200" y="63500"/>
                  </a:lnTo>
                  <a:lnTo>
                    <a:pt x="76200" y="76200"/>
                  </a:lnTo>
                  <a:lnTo>
                    <a:pt x="127000" y="76200"/>
                  </a:lnTo>
                  <a:lnTo>
                    <a:pt x="116416" y="63500"/>
                  </a:lnTo>
                  <a:close/>
                </a:path>
              </a:pathLst>
            </a:custGeom>
            <a:solidFill>
              <a:srgbClr val="C00000"/>
            </a:solidFill>
          </p:spPr>
          <p:txBody>
            <a:bodyPr wrap="square" lIns="0" tIns="0" rIns="0" bIns="0" rtlCol="0"/>
            <a:lstStyle/>
            <a:p>
              <a:endParaRPr/>
            </a:p>
          </p:txBody>
        </p:sp>
        <p:sp>
          <p:nvSpPr>
            <p:cNvPr id="19" name="object 19"/>
            <p:cNvSpPr/>
            <p:nvPr/>
          </p:nvSpPr>
          <p:spPr>
            <a:xfrm>
              <a:off x="1327210" y="1330912"/>
              <a:ext cx="6441186" cy="5033010"/>
            </a:xfrm>
            <a:custGeom>
              <a:avLst/>
              <a:gdLst/>
              <a:ahLst/>
              <a:cxnLst/>
              <a:rect l="l" t="t" r="r" b="b"/>
              <a:pathLst>
                <a:path w="6416040" h="5033010">
                  <a:moveTo>
                    <a:pt x="1521079" y="2363724"/>
                  </a:moveTo>
                  <a:lnTo>
                    <a:pt x="1505839" y="2351024"/>
                  </a:lnTo>
                  <a:lnTo>
                    <a:pt x="1444879" y="2300224"/>
                  </a:lnTo>
                  <a:lnTo>
                    <a:pt x="1444879" y="2351024"/>
                  </a:lnTo>
                  <a:lnTo>
                    <a:pt x="0" y="2351024"/>
                  </a:lnTo>
                  <a:lnTo>
                    <a:pt x="0" y="2376424"/>
                  </a:lnTo>
                  <a:lnTo>
                    <a:pt x="1444879" y="2376424"/>
                  </a:lnTo>
                  <a:lnTo>
                    <a:pt x="1444879" y="2427224"/>
                  </a:lnTo>
                  <a:lnTo>
                    <a:pt x="1505839" y="2376424"/>
                  </a:lnTo>
                  <a:lnTo>
                    <a:pt x="1521079" y="2363724"/>
                  </a:lnTo>
                  <a:close/>
                </a:path>
                <a:path w="6416040" h="5033010">
                  <a:moveTo>
                    <a:pt x="2756408" y="3936492"/>
                  </a:moveTo>
                  <a:lnTo>
                    <a:pt x="2745816" y="3923792"/>
                  </a:lnTo>
                  <a:lnTo>
                    <a:pt x="2692908" y="3860292"/>
                  </a:lnTo>
                  <a:lnTo>
                    <a:pt x="2629408" y="3936492"/>
                  </a:lnTo>
                  <a:lnTo>
                    <a:pt x="2680208" y="3936492"/>
                  </a:lnTo>
                  <a:lnTo>
                    <a:pt x="2680208" y="5032527"/>
                  </a:lnTo>
                  <a:lnTo>
                    <a:pt x="2705608" y="5032527"/>
                  </a:lnTo>
                  <a:lnTo>
                    <a:pt x="2705608" y="3936492"/>
                  </a:lnTo>
                  <a:lnTo>
                    <a:pt x="2756408" y="3936492"/>
                  </a:lnTo>
                  <a:close/>
                </a:path>
                <a:path w="6416040" h="5033010">
                  <a:moveTo>
                    <a:pt x="2837180" y="1460373"/>
                  </a:moveTo>
                  <a:lnTo>
                    <a:pt x="2786380" y="1460373"/>
                  </a:lnTo>
                  <a:lnTo>
                    <a:pt x="2786380" y="0"/>
                  </a:lnTo>
                  <a:lnTo>
                    <a:pt x="2760980" y="0"/>
                  </a:lnTo>
                  <a:lnTo>
                    <a:pt x="2760980" y="1460373"/>
                  </a:lnTo>
                  <a:lnTo>
                    <a:pt x="2710180" y="1460373"/>
                  </a:lnTo>
                  <a:lnTo>
                    <a:pt x="2773680" y="1536573"/>
                  </a:lnTo>
                  <a:lnTo>
                    <a:pt x="2826588" y="1473073"/>
                  </a:lnTo>
                  <a:lnTo>
                    <a:pt x="2837180" y="1460373"/>
                  </a:lnTo>
                  <a:close/>
                </a:path>
                <a:path w="6416040" h="5033010">
                  <a:moveTo>
                    <a:pt x="4653788" y="1473962"/>
                  </a:moveTo>
                  <a:lnTo>
                    <a:pt x="4602988" y="1473962"/>
                  </a:lnTo>
                  <a:lnTo>
                    <a:pt x="4602988" y="1114044"/>
                  </a:lnTo>
                  <a:lnTo>
                    <a:pt x="4577588" y="1114044"/>
                  </a:lnTo>
                  <a:lnTo>
                    <a:pt x="4577588" y="1473962"/>
                  </a:lnTo>
                  <a:lnTo>
                    <a:pt x="4526788" y="1473962"/>
                  </a:lnTo>
                  <a:lnTo>
                    <a:pt x="4590288" y="1550162"/>
                  </a:lnTo>
                  <a:lnTo>
                    <a:pt x="4643196" y="1486662"/>
                  </a:lnTo>
                  <a:lnTo>
                    <a:pt x="4653788" y="1473962"/>
                  </a:lnTo>
                  <a:close/>
                </a:path>
                <a:path w="6416040" h="5033010">
                  <a:moveTo>
                    <a:pt x="6415659" y="2544572"/>
                  </a:moveTo>
                  <a:lnTo>
                    <a:pt x="6013704" y="2544572"/>
                  </a:lnTo>
                  <a:lnTo>
                    <a:pt x="6013704" y="2493772"/>
                  </a:lnTo>
                  <a:lnTo>
                    <a:pt x="5937504" y="2557272"/>
                  </a:lnTo>
                  <a:lnTo>
                    <a:pt x="6013704" y="2620772"/>
                  </a:lnTo>
                  <a:lnTo>
                    <a:pt x="6013704" y="2569972"/>
                  </a:lnTo>
                  <a:lnTo>
                    <a:pt x="6415659" y="2569972"/>
                  </a:lnTo>
                  <a:lnTo>
                    <a:pt x="6415659" y="2544572"/>
                  </a:lnTo>
                  <a:close/>
                </a:path>
              </a:pathLst>
            </a:custGeom>
            <a:solidFill>
              <a:srgbClr val="C00000"/>
            </a:solidFill>
          </p:spPr>
          <p:txBody>
            <a:bodyPr wrap="square" lIns="0" tIns="0" rIns="0" bIns="0" rtlCol="0"/>
            <a:lstStyle/>
            <a:p>
              <a:endParaRPr/>
            </a:p>
          </p:txBody>
        </p:sp>
        <p:sp>
          <p:nvSpPr>
            <p:cNvPr id="20" name="object 20"/>
            <p:cNvSpPr/>
            <p:nvPr/>
          </p:nvSpPr>
          <p:spPr>
            <a:xfrm>
              <a:off x="4994910" y="1367789"/>
              <a:ext cx="1854835" cy="0"/>
            </a:xfrm>
            <a:custGeom>
              <a:avLst/>
              <a:gdLst/>
              <a:ahLst/>
              <a:cxnLst/>
              <a:rect l="l" t="t" r="r" b="b"/>
              <a:pathLst>
                <a:path w="1854834">
                  <a:moveTo>
                    <a:pt x="0" y="0"/>
                  </a:moveTo>
                  <a:lnTo>
                    <a:pt x="1854708" y="0"/>
                  </a:lnTo>
                </a:path>
              </a:pathLst>
            </a:custGeom>
            <a:ln w="25400">
              <a:solidFill>
                <a:srgbClr val="C00000"/>
              </a:solidFill>
            </a:ln>
          </p:spPr>
          <p:txBody>
            <a:bodyPr wrap="square" lIns="0" tIns="0" rIns="0" bIns="0" rtlCol="0"/>
            <a:lstStyle/>
            <a:p>
              <a:endParaRPr/>
            </a:p>
          </p:txBody>
        </p:sp>
        <p:sp>
          <p:nvSpPr>
            <p:cNvPr id="21" name="object 21"/>
            <p:cNvSpPr/>
            <p:nvPr/>
          </p:nvSpPr>
          <p:spPr>
            <a:xfrm>
              <a:off x="4931410" y="1367789"/>
              <a:ext cx="127000" cy="1536700"/>
            </a:xfrm>
            <a:custGeom>
              <a:avLst/>
              <a:gdLst/>
              <a:ahLst/>
              <a:cxnLst/>
              <a:rect l="l" t="t" r="r" b="b"/>
              <a:pathLst>
                <a:path w="127000" h="1536700">
                  <a:moveTo>
                    <a:pt x="50800" y="1460373"/>
                  </a:moveTo>
                  <a:lnTo>
                    <a:pt x="0" y="1460373"/>
                  </a:lnTo>
                  <a:lnTo>
                    <a:pt x="63500" y="1536573"/>
                  </a:lnTo>
                  <a:lnTo>
                    <a:pt x="116416" y="1473073"/>
                  </a:lnTo>
                  <a:lnTo>
                    <a:pt x="50800" y="1473073"/>
                  </a:lnTo>
                  <a:lnTo>
                    <a:pt x="50800" y="1460373"/>
                  </a:lnTo>
                  <a:close/>
                </a:path>
                <a:path w="127000" h="1536700">
                  <a:moveTo>
                    <a:pt x="76200" y="0"/>
                  </a:moveTo>
                  <a:lnTo>
                    <a:pt x="50800" y="0"/>
                  </a:lnTo>
                  <a:lnTo>
                    <a:pt x="50800" y="1473073"/>
                  </a:lnTo>
                  <a:lnTo>
                    <a:pt x="76200" y="1473073"/>
                  </a:lnTo>
                  <a:lnTo>
                    <a:pt x="76200" y="0"/>
                  </a:lnTo>
                  <a:close/>
                </a:path>
                <a:path w="127000" h="1536700">
                  <a:moveTo>
                    <a:pt x="127000" y="1460373"/>
                  </a:moveTo>
                  <a:lnTo>
                    <a:pt x="76200" y="1460373"/>
                  </a:lnTo>
                  <a:lnTo>
                    <a:pt x="76200" y="1473073"/>
                  </a:lnTo>
                  <a:lnTo>
                    <a:pt x="116416" y="1473073"/>
                  </a:lnTo>
                  <a:lnTo>
                    <a:pt x="127000" y="1460373"/>
                  </a:lnTo>
                  <a:close/>
                </a:path>
              </a:pathLst>
            </a:custGeom>
            <a:solidFill>
              <a:srgbClr val="C00000"/>
            </a:solidFill>
          </p:spPr>
          <p:txBody>
            <a:bodyPr wrap="square" lIns="0" tIns="0" rIns="0" bIns="0" rtlCol="0"/>
            <a:lstStyle/>
            <a:p>
              <a:endParaRPr/>
            </a:p>
          </p:txBody>
        </p:sp>
      </p:grpSp>
      <p:sp>
        <p:nvSpPr>
          <p:cNvPr id="7" name="Title 6">
            <a:extLst>
              <a:ext uri="{FF2B5EF4-FFF2-40B4-BE49-F238E27FC236}">
                <a16:creationId xmlns:a16="http://schemas.microsoft.com/office/drawing/2014/main" id="{CAD83290-4B67-40D4-98B1-6ABB75749995}"/>
              </a:ext>
            </a:extLst>
          </p:cNvPr>
          <p:cNvSpPr>
            <a:spLocks noGrp="1"/>
          </p:cNvSpPr>
          <p:nvPr>
            <p:ph type="title"/>
          </p:nvPr>
        </p:nvSpPr>
        <p:spPr/>
        <p:txBody>
          <a:bodyPr/>
          <a:lstStyle/>
          <a:p>
            <a:r>
              <a:rPr lang="en-US"/>
              <a:t>Flood Risk Dashboard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43678" y="6289776"/>
            <a:ext cx="57785" cy="145415"/>
          </a:xfrm>
          <a:prstGeom prst="rect">
            <a:avLst/>
          </a:prstGeom>
        </p:spPr>
        <p:txBody>
          <a:bodyPr vert="horz" wrap="square" lIns="0" tIns="0" rIns="0" bIns="0" rtlCol="0">
            <a:spAutoFit/>
          </a:bodyPr>
          <a:lstStyle/>
          <a:p>
            <a:pPr marL="0" marR="0" lvl="0" indent="0" algn="l" defTabSz="914400" rtl="0" eaLnBrk="1" fontAlgn="auto" latinLnBrk="0" hangingPunct="1">
              <a:lnSpc>
                <a:spcPts val="1130"/>
              </a:lnSpc>
              <a:spcBef>
                <a:spcPts val="0"/>
              </a:spcBef>
              <a:spcAft>
                <a:spcPts val="0"/>
              </a:spcAft>
              <a:buClrTx/>
              <a:buSzTx/>
              <a:buFontTx/>
              <a:buNone/>
              <a:tabLst/>
              <a:defRPr/>
            </a:pPr>
            <a:r>
              <a:rPr kumimoji="0" sz="1000" b="0" i="0" u="none" strike="noStrike" kern="1200" cap="none" spc="-5" normalizeH="0" baseline="0" noProof="0">
                <a:ln>
                  <a:noFill/>
                </a:ln>
                <a:solidFill>
                  <a:srgbClr val="5B5C5E"/>
                </a:solidFill>
                <a:effectLst/>
                <a:uLnTx/>
                <a:uFillTx/>
                <a:latin typeface="Arial Narrow"/>
                <a:ea typeface="+mn-ea"/>
                <a:cs typeface="Arial Narrow"/>
              </a:rPr>
              <a:t>1</a:t>
            </a:r>
            <a:endParaRPr kumimoji="0" sz="1000" b="0" i="0" u="none" strike="noStrike" kern="1200" cap="none" spc="0" normalizeH="0" baseline="0" noProof="0">
              <a:ln>
                <a:noFill/>
              </a:ln>
              <a:solidFill>
                <a:prstClr val="black"/>
              </a:solidFill>
              <a:effectLst/>
              <a:uLnTx/>
              <a:uFillTx/>
              <a:latin typeface="Arial Narrow"/>
              <a:ea typeface="+mn-ea"/>
              <a:cs typeface="Arial Narrow"/>
            </a:endParaRPr>
          </a:p>
        </p:txBody>
      </p:sp>
      <p:pic>
        <p:nvPicPr>
          <p:cNvPr id="3" name="object 3"/>
          <p:cNvPicPr/>
          <p:nvPr/>
        </p:nvPicPr>
        <p:blipFill>
          <a:blip r:embed="rId2" cstate="print"/>
          <a:stretch>
            <a:fillRect/>
          </a:stretch>
        </p:blipFill>
        <p:spPr>
          <a:xfrm>
            <a:off x="512463" y="6074433"/>
            <a:ext cx="1571968" cy="539634"/>
          </a:xfrm>
          <a:prstGeom prst="rect">
            <a:avLst/>
          </a:prstGeom>
        </p:spPr>
      </p:pic>
      <p:grpSp>
        <p:nvGrpSpPr>
          <p:cNvPr id="4" name="object 4"/>
          <p:cNvGrpSpPr/>
          <p:nvPr/>
        </p:nvGrpSpPr>
        <p:grpSpPr>
          <a:xfrm>
            <a:off x="0" y="1143000"/>
            <a:ext cx="9144000" cy="5790680"/>
            <a:chOff x="0" y="1176527"/>
            <a:chExt cx="9144000" cy="5681470"/>
          </a:xfrm>
        </p:grpSpPr>
        <p:pic>
          <p:nvPicPr>
            <p:cNvPr id="5" name="object 5"/>
            <p:cNvPicPr/>
            <p:nvPr/>
          </p:nvPicPr>
          <p:blipFill>
            <a:blip r:embed="rId3" cstate="print"/>
            <a:stretch>
              <a:fillRect/>
            </a:stretch>
          </p:blipFill>
          <p:spPr>
            <a:xfrm>
              <a:off x="7205689" y="6166234"/>
              <a:ext cx="1464055" cy="442656"/>
            </a:xfrm>
            <a:prstGeom prst="rect">
              <a:avLst/>
            </a:prstGeom>
          </p:spPr>
        </p:pic>
        <p:pic>
          <p:nvPicPr>
            <p:cNvPr id="6" name="object 6"/>
            <p:cNvPicPr/>
            <p:nvPr/>
          </p:nvPicPr>
          <p:blipFill>
            <a:blip r:embed="rId4" cstate="print"/>
            <a:stretch>
              <a:fillRect/>
            </a:stretch>
          </p:blipFill>
          <p:spPr>
            <a:xfrm>
              <a:off x="0" y="1176527"/>
              <a:ext cx="9144000" cy="5681470"/>
            </a:xfrm>
            <a:prstGeom prst="rect">
              <a:avLst/>
            </a:prstGeom>
          </p:spPr>
        </p:pic>
        <p:sp>
          <p:nvSpPr>
            <p:cNvPr id="7" name="object 7"/>
            <p:cNvSpPr/>
            <p:nvPr/>
          </p:nvSpPr>
          <p:spPr>
            <a:xfrm>
              <a:off x="0" y="1868423"/>
              <a:ext cx="7924800" cy="3793877"/>
            </a:xfrm>
            <a:custGeom>
              <a:avLst/>
              <a:gdLst/>
              <a:ahLst/>
              <a:cxnLst/>
              <a:rect l="l" t="t" r="r" b="b"/>
              <a:pathLst>
                <a:path w="7924800" h="3214370">
                  <a:moveTo>
                    <a:pt x="7924800" y="0"/>
                  </a:moveTo>
                  <a:lnTo>
                    <a:pt x="0" y="0"/>
                  </a:lnTo>
                  <a:lnTo>
                    <a:pt x="0" y="3214116"/>
                  </a:lnTo>
                  <a:lnTo>
                    <a:pt x="7924800" y="3214116"/>
                  </a:lnTo>
                  <a:lnTo>
                    <a:pt x="7924800" y="0"/>
                  </a:lnTo>
                  <a:close/>
                </a:path>
              </a:pathLst>
            </a:custGeom>
            <a:solidFill>
              <a:srgbClr val="FFFFFF">
                <a:alpha val="54901"/>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object 8"/>
          <p:cNvSpPr txBox="1">
            <a:spLocks noGrp="1"/>
          </p:cNvSpPr>
          <p:nvPr>
            <p:ph type="title"/>
          </p:nvPr>
        </p:nvSpPr>
        <p:spPr>
          <a:xfrm>
            <a:off x="535940" y="427101"/>
            <a:ext cx="1601470" cy="574040"/>
          </a:xfrm>
          <a:prstGeom prst="rect">
            <a:avLst/>
          </a:prstGeom>
        </p:spPr>
        <p:txBody>
          <a:bodyPr vert="horz" wrap="square" lIns="0" tIns="12700" rIns="0" bIns="0" rtlCol="0">
            <a:spAutoFit/>
          </a:bodyPr>
          <a:lstStyle/>
          <a:p>
            <a:pPr marL="12700">
              <a:lnSpc>
                <a:spcPct val="100000"/>
              </a:lnSpc>
              <a:spcBef>
                <a:spcPts val="100"/>
              </a:spcBef>
            </a:pPr>
            <a:r>
              <a:rPr sz="3600" b="0" spc="-5">
                <a:solidFill>
                  <a:srgbClr val="FFFFFF"/>
                </a:solidFill>
                <a:latin typeface="Arial"/>
                <a:cs typeface="Arial"/>
              </a:rPr>
              <a:t>Agenda</a:t>
            </a:r>
            <a:endParaRPr sz="3600">
              <a:latin typeface="Arial"/>
              <a:cs typeface="Arial"/>
            </a:endParaRPr>
          </a:p>
        </p:txBody>
      </p:sp>
      <p:sp>
        <p:nvSpPr>
          <p:cNvPr id="9" name="object 9"/>
          <p:cNvSpPr txBox="1"/>
          <p:nvPr/>
        </p:nvSpPr>
        <p:spPr>
          <a:xfrm>
            <a:off x="535940" y="1966111"/>
            <a:ext cx="5656580" cy="3518271"/>
          </a:xfrm>
          <a:prstGeom prst="rect">
            <a:avLst/>
          </a:prstGeom>
        </p:spPr>
        <p:txBody>
          <a:bodyPr vert="horz" wrap="square" lIns="0" tIns="161925" rIns="0" bIns="0" rtlCol="0">
            <a:spAutoFit/>
          </a:bodyPr>
          <a:lstStyle/>
          <a:p>
            <a:pPr marL="243840" marR="0" lvl="0" indent="-231775" algn="l" defTabSz="914400" rtl="0" eaLnBrk="1" fontAlgn="auto" latinLnBrk="0" hangingPunct="1">
              <a:lnSpc>
                <a:spcPct val="100000"/>
              </a:lnSpc>
              <a:spcBef>
                <a:spcPts val="1275"/>
              </a:spcBef>
              <a:spcAft>
                <a:spcPts val="0"/>
              </a:spcAft>
              <a:buClrTx/>
              <a:buSzPct val="89285"/>
              <a:buFontTx/>
              <a:buChar char="•"/>
              <a:tabLst>
                <a:tab pos="244475" algn="l"/>
              </a:tabLst>
              <a:defRPr/>
            </a:pPr>
            <a:r>
              <a:rPr kumimoji="0" sz="2800" b="0" i="0" u="none" strike="noStrike" kern="1200" cap="none" spc="-5" normalizeH="0" baseline="0" noProof="0">
                <a:ln>
                  <a:noFill/>
                </a:ln>
                <a:solidFill>
                  <a:srgbClr val="005A87"/>
                </a:solidFill>
                <a:effectLst/>
                <a:uLnTx/>
                <a:uFillTx/>
                <a:latin typeface="Arial"/>
                <a:ea typeface="+mn-ea"/>
                <a:cs typeface="Arial"/>
              </a:rPr>
              <a:t>Welcome and</a:t>
            </a:r>
            <a:r>
              <a:rPr kumimoji="0" sz="2800" b="0" i="0" u="none" strike="noStrike" kern="1200" cap="none" spc="-20" normalizeH="0" baseline="0" noProof="0">
                <a:ln>
                  <a:noFill/>
                </a:ln>
                <a:solidFill>
                  <a:srgbClr val="005A87"/>
                </a:solidFill>
                <a:effectLst/>
                <a:uLnTx/>
                <a:uFillTx/>
                <a:latin typeface="Arial"/>
                <a:ea typeface="+mn-ea"/>
                <a:cs typeface="Arial"/>
              </a:rPr>
              <a:t> </a:t>
            </a:r>
            <a:r>
              <a:rPr kumimoji="0" sz="2800" b="0" i="0" u="none" strike="noStrike" kern="1200" cap="none" spc="0" normalizeH="0" baseline="0" noProof="0">
                <a:ln>
                  <a:noFill/>
                </a:ln>
                <a:solidFill>
                  <a:srgbClr val="005A87"/>
                </a:solidFill>
                <a:effectLst/>
                <a:uLnTx/>
                <a:uFillTx/>
                <a:latin typeface="Arial"/>
                <a:ea typeface="+mn-ea"/>
                <a:cs typeface="Arial"/>
              </a:rPr>
              <a:t>Introductions</a:t>
            </a:r>
            <a:endParaRPr kumimoji="0" sz="2800" b="0" i="0" u="none" strike="noStrike" kern="1200" cap="none" spc="0" normalizeH="0" baseline="0" noProof="0">
              <a:ln>
                <a:noFill/>
              </a:ln>
              <a:solidFill>
                <a:prstClr val="black"/>
              </a:solidFill>
              <a:effectLst/>
              <a:uLnTx/>
              <a:uFillTx/>
              <a:latin typeface="Arial"/>
              <a:ea typeface="+mn-ea"/>
              <a:cs typeface="Arial"/>
            </a:endParaRPr>
          </a:p>
          <a:p>
            <a:pPr marL="243840" marR="0" lvl="0" indent="-231775" algn="l" defTabSz="914400" rtl="0" eaLnBrk="1" fontAlgn="auto" latinLnBrk="0" hangingPunct="1">
              <a:lnSpc>
                <a:spcPct val="100000"/>
              </a:lnSpc>
              <a:spcBef>
                <a:spcPts val="1175"/>
              </a:spcBef>
              <a:spcAft>
                <a:spcPts val="0"/>
              </a:spcAft>
              <a:buClrTx/>
              <a:buSzPct val="89285"/>
              <a:buFontTx/>
              <a:buChar char="•"/>
              <a:tabLst>
                <a:tab pos="244475" algn="l"/>
              </a:tabLst>
              <a:defRPr/>
            </a:pPr>
            <a:r>
              <a:rPr kumimoji="0" sz="2800" b="0" i="0" u="none" strike="noStrike" kern="1200" cap="none" spc="-5" normalizeH="0" baseline="0" noProof="0">
                <a:ln>
                  <a:noFill/>
                </a:ln>
                <a:solidFill>
                  <a:srgbClr val="005A87"/>
                </a:solidFill>
                <a:effectLst/>
                <a:uLnTx/>
                <a:uFillTx/>
                <a:latin typeface="Arial"/>
                <a:ea typeface="+mn-ea"/>
                <a:cs typeface="Arial"/>
              </a:rPr>
              <a:t>Where We Are</a:t>
            </a:r>
            <a:r>
              <a:rPr kumimoji="0" sz="2800" b="0" i="0" u="none" strike="noStrike" kern="1200" cap="none" spc="20" normalizeH="0" baseline="0" noProof="0">
                <a:ln>
                  <a:noFill/>
                </a:ln>
                <a:solidFill>
                  <a:srgbClr val="005A87"/>
                </a:solidFill>
                <a:effectLst/>
                <a:uLnTx/>
                <a:uFillTx/>
                <a:latin typeface="Arial"/>
                <a:ea typeface="+mn-ea"/>
                <a:cs typeface="Arial"/>
              </a:rPr>
              <a:t> </a:t>
            </a:r>
            <a:r>
              <a:rPr kumimoji="0" sz="2800" b="0" i="0" u="none" strike="noStrike" kern="1200" cap="none" spc="-5" normalizeH="0" baseline="0" noProof="0">
                <a:ln>
                  <a:noFill/>
                </a:ln>
                <a:solidFill>
                  <a:srgbClr val="005A87"/>
                </a:solidFill>
                <a:effectLst/>
                <a:uLnTx/>
                <a:uFillTx/>
                <a:latin typeface="Arial"/>
                <a:ea typeface="+mn-ea"/>
                <a:cs typeface="Arial"/>
              </a:rPr>
              <a:t>-</a:t>
            </a:r>
            <a:r>
              <a:rPr kumimoji="0" sz="2800" b="0" i="0" u="none" strike="noStrike" kern="1200" cap="none" spc="5" normalizeH="0" baseline="0" noProof="0">
                <a:ln>
                  <a:noFill/>
                </a:ln>
                <a:solidFill>
                  <a:srgbClr val="005A87"/>
                </a:solidFill>
                <a:effectLst/>
                <a:uLnTx/>
                <a:uFillTx/>
                <a:latin typeface="Arial"/>
                <a:ea typeface="+mn-ea"/>
                <a:cs typeface="Arial"/>
              </a:rPr>
              <a:t> </a:t>
            </a:r>
            <a:r>
              <a:rPr kumimoji="0" sz="2800" b="0" i="0" u="none" strike="noStrike" kern="1200" cap="none" spc="-5" normalizeH="0" baseline="0" noProof="0">
                <a:ln>
                  <a:noFill/>
                </a:ln>
                <a:solidFill>
                  <a:srgbClr val="005A87"/>
                </a:solidFill>
                <a:effectLst/>
                <a:uLnTx/>
                <a:uFillTx/>
                <a:latin typeface="Arial"/>
                <a:ea typeface="+mn-ea"/>
                <a:cs typeface="Arial"/>
              </a:rPr>
              <a:t>Preliminary</a:t>
            </a:r>
            <a:r>
              <a:rPr kumimoji="0" sz="2800" b="0" i="0" u="none" strike="noStrike" kern="1200" cap="none" spc="20" normalizeH="0" baseline="0" noProof="0">
                <a:ln>
                  <a:noFill/>
                </a:ln>
                <a:solidFill>
                  <a:srgbClr val="005A87"/>
                </a:solidFill>
                <a:effectLst/>
                <a:uLnTx/>
                <a:uFillTx/>
                <a:latin typeface="Arial"/>
                <a:ea typeface="+mn-ea"/>
                <a:cs typeface="Arial"/>
              </a:rPr>
              <a:t> </a:t>
            </a:r>
            <a:r>
              <a:rPr kumimoji="0" sz="2800" b="0" i="0" u="none" strike="noStrike" kern="1200" cap="none" spc="-5" normalizeH="0" baseline="0" noProof="0">
                <a:ln>
                  <a:noFill/>
                </a:ln>
                <a:solidFill>
                  <a:srgbClr val="005A87"/>
                </a:solidFill>
                <a:effectLst/>
                <a:uLnTx/>
                <a:uFillTx/>
                <a:latin typeface="Arial"/>
                <a:ea typeface="+mn-ea"/>
                <a:cs typeface="Arial"/>
              </a:rPr>
              <a:t>Maps</a:t>
            </a:r>
            <a:endParaRPr kumimoji="0" sz="2800" b="0" i="0" u="none" strike="noStrike" kern="1200" cap="none" spc="0" normalizeH="0" baseline="0" noProof="0">
              <a:ln>
                <a:noFill/>
              </a:ln>
              <a:solidFill>
                <a:prstClr val="black"/>
              </a:solidFill>
              <a:effectLst/>
              <a:uLnTx/>
              <a:uFillTx/>
              <a:latin typeface="Arial"/>
              <a:ea typeface="+mn-ea"/>
              <a:cs typeface="Arial"/>
            </a:endParaRPr>
          </a:p>
          <a:p>
            <a:pPr marL="243840" marR="0" lvl="0" indent="-231775" algn="l" defTabSz="914400" rtl="0" eaLnBrk="1" fontAlgn="auto" latinLnBrk="0" hangingPunct="1">
              <a:lnSpc>
                <a:spcPct val="100000"/>
              </a:lnSpc>
              <a:spcBef>
                <a:spcPts val="1180"/>
              </a:spcBef>
              <a:spcAft>
                <a:spcPts val="0"/>
              </a:spcAft>
              <a:buClrTx/>
              <a:buSzPct val="89285"/>
              <a:buFontTx/>
              <a:buChar char="•"/>
              <a:tabLst>
                <a:tab pos="244475" algn="l"/>
              </a:tabLst>
              <a:defRPr/>
            </a:pPr>
            <a:r>
              <a:rPr kumimoji="0" sz="2800" b="0" i="0" u="none" strike="noStrike" kern="1200" cap="none" spc="-5" normalizeH="0" baseline="0" noProof="0">
                <a:ln>
                  <a:noFill/>
                </a:ln>
                <a:solidFill>
                  <a:srgbClr val="005A87"/>
                </a:solidFill>
                <a:effectLst/>
                <a:uLnTx/>
                <a:uFillTx/>
                <a:latin typeface="Arial"/>
                <a:ea typeface="+mn-ea"/>
                <a:cs typeface="Arial"/>
              </a:rPr>
              <a:t>Impacts</a:t>
            </a:r>
            <a:endParaRPr kumimoji="0" sz="2800" b="0" i="0" u="none" strike="noStrike" kern="1200" cap="none" spc="0" normalizeH="0" baseline="0" noProof="0">
              <a:ln>
                <a:noFill/>
              </a:ln>
              <a:solidFill>
                <a:prstClr val="black"/>
              </a:solidFill>
              <a:effectLst/>
              <a:uLnTx/>
              <a:uFillTx/>
              <a:latin typeface="Arial"/>
              <a:ea typeface="+mn-ea"/>
              <a:cs typeface="Arial"/>
            </a:endParaRPr>
          </a:p>
          <a:p>
            <a:pPr marL="243840" marR="0" lvl="0" indent="-231775" algn="l" defTabSz="914400" rtl="0" eaLnBrk="1" fontAlgn="auto" latinLnBrk="0" hangingPunct="1">
              <a:lnSpc>
                <a:spcPct val="100000"/>
              </a:lnSpc>
              <a:spcBef>
                <a:spcPts val="1175"/>
              </a:spcBef>
              <a:spcAft>
                <a:spcPts val="0"/>
              </a:spcAft>
              <a:buClrTx/>
              <a:buSzPct val="89285"/>
              <a:buFontTx/>
              <a:buChar char="•"/>
              <a:tabLst>
                <a:tab pos="244475" algn="l"/>
              </a:tabLst>
              <a:defRPr/>
            </a:pPr>
            <a:r>
              <a:rPr kumimoji="0" sz="2800" b="0" i="0" u="none" strike="noStrike" kern="1200" cap="none" spc="-5" normalizeH="0" baseline="0" noProof="0">
                <a:ln>
                  <a:noFill/>
                </a:ln>
                <a:solidFill>
                  <a:srgbClr val="005A87"/>
                </a:solidFill>
                <a:effectLst/>
                <a:uLnTx/>
                <a:uFillTx/>
                <a:latin typeface="Arial"/>
                <a:ea typeface="+mn-ea"/>
                <a:cs typeface="Arial"/>
              </a:rPr>
              <a:t>Floodplain</a:t>
            </a:r>
            <a:r>
              <a:rPr kumimoji="0" sz="2800" b="0" i="0" u="none" strike="noStrike" kern="1200" cap="none" spc="20" normalizeH="0" baseline="0" noProof="0">
                <a:ln>
                  <a:noFill/>
                </a:ln>
                <a:solidFill>
                  <a:srgbClr val="005A87"/>
                </a:solidFill>
                <a:effectLst/>
                <a:uLnTx/>
                <a:uFillTx/>
                <a:latin typeface="Arial"/>
                <a:ea typeface="+mn-ea"/>
                <a:cs typeface="Arial"/>
              </a:rPr>
              <a:t> </a:t>
            </a:r>
            <a:r>
              <a:rPr kumimoji="0" sz="2800" b="0" i="0" u="none" strike="noStrike" kern="1200" cap="none" spc="-5" normalizeH="0" baseline="0" noProof="0">
                <a:ln>
                  <a:noFill/>
                </a:ln>
                <a:solidFill>
                  <a:srgbClr val="005A87"/>
                </a:solidFill>
                <a:effectLst/>
                <a:uLnTx/>
                <a:uFillTx/>
                <a:latin typeface="Arial"/>
                <a:ea typeface="+mn-ea"/>
                <a:cs typeface="Arial"/>
              </a:rPr>
              <a:t>Management</a:t>
            </a:r>
            <a:endParaRPr kumimoji="0" sz="2800" b="0" i="0" u="none" strike="noStrike" kern="1200" cap="none" spc="0" normalizeH="0" baseline="0" noProof="0">
              <a:ln>
                <a:noFill/>
              </a:ln>
              <a:solidFill>
                <a:prstClr val="black"/>
              </a:solidFill>
              <a:effectLst/>
              <a:uLnTx/>
              <a:uFillTx/>
              <a:latin typeface="Arial"/>
              <a:ea typeface="+mn-ea"/>
              <a:cs typeface="Arial"/>
            </a:endParaRPr>
          </a:p>
          <a:p>
            <a:pPr marL="243840" marR="0" lvl="0" indent="-231775" algn="l" defTabSz="914400" rtl="0" eaLnBrk="1" fontAlgn="auto" latinLnBrk="0" hangingPunct="1">
              <a:lnSpc>
                <a:spcPct val="100000"/>
              </a:lnSpc>
              <a:spcBef>
                <a:spcPts val="1175"/>
              </a:spcBef>
              <a:spcAft>
                <a:spcPts val="0"/>
              </a:spcAft>
              <a:buClrTx/>
              <a:buSzPct val="89285"/>
              <a:buFontTx/>
              <a:buChar char="•"/>
              <a:tabLst>
                <a:tab pos="244475" algn="l"/>
              </a:tabLst>
              <a:defRPr/>
            </a:pPr>
            <a:r>
              <a:rPr kumimoji="0" lang="en-US" sz="2800" b="0" i="0" u="none" strike="noStrike" kern="1200" cap="none" spc="0" normalizeH="0" baseline="0" noProof="0">
                <a:ln>
                  <a:noFill/>
                </a:ln>
                <a:solidFill>
                  <a:srgbClr val="005A87"/>
                </a:solidFill>
                <a:effectLst/>
                <a:uLnTx/>
                <a:uFillTx/>
                <a:latin typeface="Arial"/>
                <a:ea typeface="+mn-ea"/>
                <a:cs typeface="Arial"/>
              </a:rPr>
              <a:t>Public Outreach</a:t>
            </a:r>
          </a:p>
          <a:p>
            <a:pPr marL="243840" marR="0" lvl="0" indent="-231775" algn="l" defTabSz="914400" rtl="0" eaLnBrk="1" fontAlgn="auto" latinLnBrk="0" hangingPunct="1">
              <a:lnSpc>
                <a:spcPct val="100000"/>
              </a:lnSpc>
              <a:spcBef>
                <a:spcPts val="1175"/>
              </a:spcBef>
              <a:spcAft>
                <a:spcPts val="0"/>
              </a:spcAft>
              <a:buClrTx/>
              <a:buSzPct val="89285"/>
              <a:buFontTx/>
              <a:buChar char="•"/>
              <a:tabLst>
                <a:tab pos="244475" algn="l"/>
              </a:tabLst>
              <a:defRPr/>
            </a:pPr>
            <a:r>
              <a:rPr kumimoji="0" sz="2800" b="0" i="0" u="none" strike="noStrike" kern="1200" cap="none" spc="0" normalizeH="0" baseline="0" noProof="0">
                <a:ln>
                  <a:noFill/>
                </a:ln>
                <a:solidFill>
                  <a:srgbClr val="005A87"/>
                </a:solidFill>
                <a:effectLst/>
                <a:uLnTx/>
                <a:uFillTx/>
                <a:latin typeface="Arial"/>
                <a:ea typeface="+mn-ea"/>
                <a:cs typeface="Arial"/>
              </a:rPr>
              <a:t>What</a:t>
            </a:r>
            <a:r>
              <a:rPr kumimoji="0" sz="2800" b="0" i="0" u="none" strike="noStrike" kern="1200" cap="none" spc="-15" normalizeH="0" baseline="0" noProof="0">
                <a:ln>
                  <a:noFill/>
                </a:ln>
                <a:solidFill>
                  <a:srgbClr val="005A87"/>
                </a:solidFill>
                <a:effectLst/>
                <a:uLnTx/>
                <a:uFillTx/>
                <a:latin typeface="Arial"/>
                <a:ea typeface="+mn-ea"/>
                <a:cs typeface="Arial"/>
              </a:rPr>
              <a:t> </a:t>
            </a:r>
            <a:r>
              <a:rPr kumimoji="0" sz="2800" b="0" i="0" u="none" strike="noStrike" kern="1200" cap="none" spc="-10" normalizeH="0" baseline="0" noProof="0">
                <a:ln>
                  <a:noFill/>
                </a:ln>
                <a:solidFill>
                  <a:srgbClr val="005A87"/>
                </a:solidFill>
                <a:effectLst/>
                <a:uLnTx/>
                <a:uFillTx/>
                <a:latin typeface="Arial"/>
                <a:ea typeface="+mn-ea"/>
                <a:cs typeface="Arial"/>
              </a:rPr>
              <a:t>You</a:t>
            </a:r>
            <a:r>
              <a:rPr kumimoji="0" sz="2800" b="0" i="0" u="none" strike="noStrike" kern="1200" cap="none" spc="0" normalizeH="0" baseline="0" noProof="0">
                <a:ln>
                  <a:noFill/>
                </a:ln>
                <a:solidFill>
                  <a:srgbClr val="005A87"/>
                </a:solidFill>
                <a:effectLst/>
                <a:uLnTx/>
                <a:uFillTx/>
                <a:latin typeface="Arial"/>
                <a:ea typeface="+mn-ea"/>
                <a:cs typeface="Arial"/>
              </a:rPr>
              <a:t> </a:t>
            </a:r>
            <a:r>
              <a:rPr kumimoji="0" sz="2800" b="0" i="0" u="none" strike="noStrike" kern="1200" cap="none" spc="-5" normalizeH="0" baseline="0" noProof="0">
                <a:ln>
                  <a:noFill/>
                </a:ln>
                <a:solidFill>
                  <a:srgbClr val="005A87"/>
                </a:solidFill>
                <a:effectLst/>
                <a:uLnTx/>
                <a:uFillTx/>
                <a:latin typeface="Arial"/>
                <a:ea typeface="+mn-ea"/>
                <a:cs typeface="Arial"/>
              </a:rPr>
              <a:t>Should</a:t>
            </a:r>
            <a:r>
              <a:rPr kumimoji="0" sz="2800" b="0" i="0" u="none" strike="noStrike" kern="1200" cap="none" spc="-10" normalizeH="0" baseline="0" noProof="0">
                <a:ln>
                  <a:noFill/>
                </a:ln>
                <a:solidFill>
                  <a:srgbClr val="005A87"/>
                </a:solidFill>
                <a:effectLst/>
                <a:uLnTx/>
                <a:uFillTx/>
                <a:latin typeface="Arial"/>
                <a:ea typeface="+mn-ea"/>
                <a:cs typeface="Arial"/>
              </a:rPr>
              <a:t> </a:t>
            </a:r>
            <a:r>
              <a:rPr kumimoji="0" sz="2800" b="0" i="0" u="none" strike="noStrike" kern="1200" cap="none" spc="-5" normalizeH="0" baseline="0" noProof="0">
                <a:ln>
                  <a:noFill/>
                </a:ln>
                <a:solidFill>
                  <a:srgbClr val="005A87"/>
                </a:solidFill>
                <a:effectLst/>
                <a:uLnTx/>
                <a:uFillTx/>
                <a:latin typeface="Arial"/>
                <a:ea typeface="+mn-ea"/>
                <a:cs typeface="Arial"/>
              </a:rPr>
              <a:t>Do</a:t>
            </a:r>
            <a:endParaRPr kumimoji="0" sz="2800" b="0" i="0" u="none" strike="noStrike" kern="1200" cap="none" spc="0" normalizeH="0" baseline="0" noProof="0">
              <a:ln>
                <a:noFill/>
              </a:ln>
              <a:solidFill>
                <a:prstClr val="black"/>
              </a:solidFill>
              <a:effectLst/>
              <a:uLnTx/>
              <a:uFillTx/>
              <a:latin typeface="Arial"/>
              <a:ea typeface="+mn-ea"/>
              <a:cs typeface="Arial"/>
            </a:endParaRPr>
          </a:p>
        </p:txBody>
      </p:sp>
      <p:grpSp>
        <p:nvGrpSpPr>
          <p:cNvPr id="10" name="object 10"/>
          <p:cNvGrpSpPr/>
          <p:nvPr/>
        </p:nvGrpSpPr>
        <p:grpSpPr>
          <a:xfrm>
            <a:off x="519683" y="6131052"/>
            <a:ext cx="8132445" cy="410209"/>
            <a:chOff x="519683" y="6131052"/>
            <a:chExt cx="8132445" cy="410209"/>
          </a:xfrm>
        </p:grpSpPr>
        <p:pic>
          <p:nvPicPr>
            <p:cNvPr id="11" name="object 11"/>
            <p:cNvPicPr/>
            <p:nvPr/>
          </p:nvPicPr>
          <p:blipFill>
            <a:blip r:embed="rId5" cstate="print"/>
            <a:stretch>
              <a:fillRect/>
            </a:stretch>
          </p:blipFill>
          <p:spPr>
            <a:xfrm>
              <a:off x="7613903" y="6225540"/>
              <a:ext cx="1037844" cy="315467"/>
            </a:xfrm>
            <a:prstGeom prst="rect">
              <a:avLst/>
            </a:prstGeom>
          </p:spPr>
        </p:pic>
        <p:pic>
          <p:nvPicPr>
            <p:cNvPr id="12" name="object 12"/>
            <p:cNvPicPr/>
            <p:nvPr/>
          </p:nvPicPr>
          <p:blipFill>
            <a:blip r:embed="rId6" cstate="print"/>
            <a:stretch>
              <a:fillRect/>
            </a:stretch>
          </p:blipFill>
          <p:spPr>
            <a:xfrm>
              <a:off x="519683" y="6131052"/>
              <a:ext cx="1133855" cy="399288"/>
            </a:xfrm>
            <a:prstGeom prst="rect">
              <a:avLst/>
            </a:prstGeom>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13663" y="6068724"/>
            <a:ext cx="1574144" cy="546735"/>
          </a:xfrm>
          <a:prstGeom prst="rect">
            <a:avLst/>
          </a:prstGeom>
        </p:spPr>
      </p:pic>
      <p:pic>
        <p:nvPicPr>
          <p:cNvPr id="3" name="object 3"/>
          <p:cNvPicPr/>
          <p:nvPr/>
        </p:nvPicPr>
        <p:blipFill>
          <a:blip r:embed="rId3" cstate="print"/>
          <a:stretch>
            <a:fillRect/>
          </a:stretch>
        </p:blipFill>
        <p:spPr>
          <a:xfrm>
            <a:off x="7202502" y="6164859"/>
            <a:ext cx="1473590" cy="439907"/>
          </a:xfrm>
          <a:prstGeom prst="rect">
            <a:avLst/>
          </a:prstGeom>
        </p:spPr>
      </p:pic>
      <p:sp>
        <p:nvSpPr>
          <p:cNvPr id="4" name="object 4"/>
          <p:cNvSpPr txBox="1">
            <a:spLocks noGrp="1"/>
          </p:cNvSpPr>
          <p:nvPr>
            <p:ph type="title"/>
          </p:nvPr>
        </p:nvSpPr>
        <p:spPr>
          <a:xfrm>
            <a:off x="535940" y="427101"/>
            <a:ext cx="6017260" cy="566822"/>
          </a:xfrm>
          <a:prstGeom prst="rect">
            <a:avLst/>
          </a:prstGeom>
        </p:spPr>
        <p:txBody>
          <a:bodyPr vert="horz" wrap="square" lIns="0" tIns="12700" rIns="0" bIns="0" rtlCol="0">
            <a:spAutoFit/>
          </a:bodyPr>
          <a:lstStyle/>
          <a:p>
            <a:pPr marL="12700">
              <a:lnSpc>
                <a:spcPct val="100000"/>
              </a:lnSpc>
              <a:spcBef>
                <a:spcPts val="100"/>
              </a:spcBef>
            </a:pPr>
            <a:r>
              <a:rPr lang="en-US"/>
              <a:t>Flood Risk Dashboard</a:t>
            </a:r>
            <a:endParaRPr spc="-5"/>
          </a:p>
        </p:txBody>
      </p:sp>
      <p:sp>
        <p:nvSpPr>
          <p:cNvPr id="9" name="object 9"/>
          <p:cNvSpPr txBox="1">
            <a:spLocks noGrp="1"/>
          </p:cNvSpPr>
          <p:nvPr>
            <p:ph type="sldNum" sz="quarter" idx="7"/>
          </p:nvPr>
        </p:nvSpPr>
        <p:spPr>
          <a:prstGeom prst="rect">
            <a:avLst/>
          </a:prstGeom>
        </p:spPr>
        <p:txBody>
          <a:bodyPr vert="horz" wrap="square" lIns="0" tIns="3810" rIns="0" bIns="0" rtlCol="0">
            <a:spAutoFit/>
          </a:bodyPr>
          <a:lstStyle/>
          <a:p>
            <a:pPr marL="38100">
              <a:lnSpc>
                <a:spcPct val="100000"/>
              </a:lnSpc>
              <a:spcBef>
                <a:spcPts val="30"/>
              </a:spcBef>
            </a:pPr>
            <a:r>
              <a:rPr spc="5"/>
              <a:t>18</a:t>
            </a:r>
          </a:p>
        </p:txBody>
      </p:sp>
      <p:pic>
        <p:nvPicPr>
          <p:cNvPr id="6" name="object 6"/>
          <p:cNvPicPr/>
          <p:nvPr/>
        </p:nvPicPr>
        <p:blipFill>
          <a:blip r:embed="rId4" cstate="print"/>
          <a:stretch>
            <a:fillRect/>
          </a:stretch>
        </p:blipFill>
        <p:spPr>
          <a:xfrm>
            <a:off x="457199" y="6042659"/>
            <a:ext cx="1714500" cy="606552"/>
          </a:xfrm>
          <a:prstGeom prst="rect">
            <a:avLst/>
          </a:prstGeom>
        </p:spPr>
      </p:pic>
      <p:pic>
        <p:nvPicPr>
          <p:cNvPr id="7" name="object 7"/>
          <p:cNvPicPr/>
          <p:nvPr/>
        </p:nvPicPr>
        <p:blipFill>
          <a:blip r:embed="rId5" cstate="print"/>
          <a:stretch>
            <a:fillRect/>
          </a:stretch>
        </p:blipFill>
        <p:spPr>
          <a:xfrm>
            <a:off x="7071359" y="6051803"/>
            <a:ext cx="1808988" cy="699514"/>
          </a:xfrm>
          <a:prstGeom prst="rect">
            <a:avLst/>
          </a:prstGeom>
        </p:spPr>
      </p:pic>
      <p:pic>
        <p:nvPicPr>
          <p:cNvPr id="8" name="Picture 7">
            <a:extLst>
              <a:ext uri="{FF2B5EF4-FFF2-40B4-BE49-F238E27FC236}">
                <a16:creationId xmlns:a16="http://schemas.microsoft.com/office/drawing/2014/main" id="{B1FA01D4-CB2B-454F-9AFE-E64ADC9B04ED}"/>
              </a:ext>
            </a:extLst>
          </p:cNvPr>
          <p:cNvPicPr>
            <a:picLocks noChangeAspect="1"/>
          </p:cNvPicPr>
          <p:nvPr/>
        </p:nvPicPr>
        <p:blipFill>
          <a:blip r:embed="rId6"/>
          <a:stretch>
            <a:fillRect/>
          </a:stretch>
        </p:blipFill>
        <p:spPr>
          <a:xfrm>
            <a:off x="0" y="1143000"/>
            <a:ext cx="9144000" cy="5715000"/>
          </a:xfrm>
          <a:prstGeom prst="rect">
            <a:avLst/>
          </a:prstGeom>
        </p:spPr>
      </p:pic>
      <p:sp>
        <p:nvSpPr>
          <p:cNvPr id="10" name="Rectangle 9">
            <a:extLst>
              <a:ext uri="{FF2B5EF4-FFF2-40B4-BE49-F238E27FC236}">
                <a16:creationId xmlns:a16="http://schemas.microsoft.com/office/drawing/2014/main" id="{0B7721A4-884A-4F73-B6C3-3E43D9225718}"/>
              </a:ext>
            </a:extLst>
          </p:cNvPr>
          <p:cNvSpPr/>
          <p:nvPr/>
        </p:nvSpPr>
        <p:spPr>
          <a:xfrm>
            <a:off x="7330289" y="3986855"/>
            <a:ext cx="1261814" cy="813745"/>
          </a:xfrm>
          <a:prstGeom prst="rect">
            <a:avLst/>
          </a:prstGeom>
          <a:solidFill>
            <a:srgbClr val="0070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7E0FF88-3D59-40DE-ACA8-9A2120FC433F}"/>
              </a:ext>
            </a:extLst>
          </p:cNvPr>
          <p:cNvSpPr txBox="1"/>
          <p:nvPr/>
        </p:nvSpPr>
        <p:spPr>
          <a:xfrm>
            <a:off x="7330289" y="4267200"/>
            <a:ext cx="1280232" cy="553998"/>
          </a:xfrm>
          <a:prstGeom prst="rect">
            <a:avLst/>
          </a:prstGeom>
          <a:noFill/>
        </p:spPr>
        <p:txBody>
          <a:bodyPr wrap="square" rtlCol="0">
            <a:spAutoFit/>
          </a:bodyPr>
          <a:lstStyle/>
          <a:p>
            <a:pPr algn="ctr"/>
            <a:r>
              <a:rPr lang="en-US" sz="1000">
                <a:solidFill>
                  <a:schemeClr val="bg1"/>
                </a:solidFill>
              </a:rPr>
              <a:t>Estimated structures in the draft high hazard area</a:t>
            </a:r>
          </a:p>
        </p:txBody>
      </p:sp>
      <p:sp>
        <p:nvSpPr>
          <p:cNvPr id="12" name="TextBox 11">
            <a:extLst>
              <a:ext uri="{FF2B5EF4-FFF2-40B4-BE49-F238E27FC236}">
                <a16:creationId xmlns:a16="http://schemas.microsoft.com/office/drawing/2014/main" id="{B7408860-5EF8-473B-9A17-C8859FA12779}"/>
              </a:ext>
            </a:extLst>
          </p:cNvPr>
          <p:cNvSpPr txBox="1"/>
          <p:nvPr/>
        </p:nvSpPr>
        <p:spPr>
          <a:xfrm>
            <a:off x="7296703" y="3920594"/>
            <a:ext cx="1295400" cy="400110"/>
          </a:xfrm>
          <a:prstGeom prst="rect">
            <a:avLst/>
          </a:prstGeom>
          <a:noFill/>
        </p:spPr>
        <p:txBody>
          <a:bodyPr wrap="square" rtlCol="0">
            <a:spAutoFit/>
          </a:bodyPr>
          <a:lstStyle/>
          <a:p>
            <a:pPr algn="ctr"/>
            <a:r>
              <a:rPr lang="en-US" sz="2000" b="1" spc="100" dirty="0">
                <a:solidFill>
                  <a:schemeClr val="bg1"/>
                </a:solidFill>
                <a:latin typeface="Franklin Gothic Book" panose="020B0503020102020204" pitchFamily="34" charset="0"/>
              </a:rPr>
              <a:t>364</a:t>
            </a:r>
          </a:p>
        </p:txBody>
      </p:sp>
      <p:sp>
        <p:nvSpPr>
          <p:cNvPr id="13" name="Rectangle 12">
            <a:extLst>
              <a:ext uri="{FF2B5EF4-FFF2-40B4-BE49-F238E27FC236}">
                <a16:creationId xmlns:a16="http://schemas.microsoft.com/office/drawing/2014/main" id="{D308B08C-099B-4003-8405-F59F6CE34B03}"/>
              </a:ext>
            </a:extLst>
          </p:cNvPr>
          <p:cNvSpPr/>
          <p:nvPr/>
        </p:nvSpPr>
        <p:spPr>
          <a:xfrm>
            <a:off x="8016905" y="5383367"/>
            <a:ext cx="553376" cy="329521"/>
          </a:xfrm>
          <a:prstGeom prst="rect">
            <a:avLst/>
          </a:prstGeom>
          <a:solidFill>
            <a:srgbClr val="0070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F184DE1-9EBF-40D9-874C-E6734D4FDF6C}"/>
              </a:ext>
            </a:extLst>
          </p:cNvPr>
          <p:cNvSpPr/>
          <p:nvPr/>
        </p:nvSpPr>
        <p:spPr>
          <a:xfrm>
            <a:off x="7305212" y="5422511"/>
            <a:ext cx="645481" cy="329521"/>
          </a:xfrm>
          <a:prstGeom prst="rect">
            <a:avLst/>
          </a:prstGeom>
          <a:solidFill>
            <a:srgbClr val="0070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65DF044-95AF-4578-81AE-005DC432F0D9}"/>
              </a:ext>
            </a:extLst>
          </p:cNvPr>
          <p:cNvSpPr txBox="1"/>
          <p:nvPr/>
        </p:nvSpPr>
        <p:spPr>
          <a:xfrm>
            <a:off x="7279688" y="5414612"/>
            <a:ext cx="685800" cy="307777"/>
          </a:xfrm>
          <a:prstGeom prst="rect">
            <a:avLst/>
          </a:prstGeom>
          <a:noFill/>
        </p:spPr>
        <p:txBody>
          <a:bodyPr wrap="square" rtlCol="0">
            <a:spAutoFit/>
          </a:bodyPr>
          <a:lstStyle/>
          <a:p>
            <a:pPr algn="ctr"/>
            <a:r>
              <a:rPr lang="en-US" sz="1400" b="1" spc="100">
                <a:solidFill>
                  <a:schemeClr val="bg1"/>
                </a:solidFill>
                <a:latin typeface="Franklin Gothic Book" panose="020B0503020102020204" pitchFamily="34" charset="0"/>
              </a:rPr>
              <a:t>+145</a:t>
            </a:r>
          </a:p>
        </p:txBody>
      </p:sp>
      <p:sp>
        <p:nvSpPr>
          <p:cNvPr id="16" name="TextBox 15">
            <a:extLst>
              <a:ext uri="{FF2B5EF4-FFF2-40B4-BE49-F238E27FC236}">
                <a16:creationId xmlns:a16="http://schemas.microsoft.com/office/drawing/2014/main" id="{6FB07764-61AE-46B3-AB63-66D24A86930F}"/>
              </a:ext>
            </a:extLst>
          </p:cNvPr>
          <p:cNvSpPr txBox="1"/>
          <p:nvPr/>
        </p:nvSpPr>
        <p:spPr>
          <a:xfrm>
            <a:off x="7950693" y="5424712"/>
            <a:ext cx="641410" cy="307777"/>
          </a:xfrm>
          <a:prstGeom prst="rect">
            <a:avLst/>
          </a:prstGeom>
          <a:noFill/>
        </p:spPr>
        <p:txBody>
          <a:bodyPr wrap="square" rtlCol="0">
            <a:spAutoFit/>
          </a:bodyPr>
          <a:lstStyle/>
          <a:p>
            <a:pPr algn="ctr"/>
            <a:r>
              <a:rPr lang="en-US" sz="1400" b="1" spc="100">
                <a:solidFill>
                  <a:schemeClr val="bg1"/>
                </a:solidFill>
                <a:latin typeface="Franklin Gothic Book" panose="020B0503020102020204" pitchFamily="34" charset="0"/>
              </a:rPr>
              <a:t>-179</a:t>
            </a:r>
          </a:p>
        </p:txBody>
      </p:sp>
      <p:sp>
        <p:nvSpPr>
          <p:cNvPr id="5" name="Rectangle 4">
            <a:extLst>
              <a:ext uri="{FF2B5EF4-FFF2-40B4-BE49-F238E27FC236}">
                <a16:creationId xmlns:a16="http://schemas.microsoft.com/office/drawing/2014/main" id="{D9067F41-60EA-4E97-B3B4-371335A95042}"/>
              </a:ext>
            </a:extLst>
          </p:cNvPr>
          <p:cNvSpPr/>
          <p:nvPr/>
        </p:nvSpPr>
        <p:spPr>
          <a:xfrm>
            <a:off x="2087807" y="3505200"/>
            <a:ext cx="960193" cy="304800"/>
          </a:xfrm>
          <a:prstGeom prst="rect">
            <a:avLst/>
          </a:prstGeom>
          <a:solidFill>
            <a:srgbClr val="598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2BC202D-B2B5-43CC-897F-38A21FAA3447}"/>
              </a:ext>
            </a:extLst>
          </p:cNvPr>
          <p:cNvSpPr txBox="1"/>
          <p:nvPr/>
        </p:nvSpPr>
        <p:spPr>
          <a:xfrm>
            <a:off x="1998956" y="3431517"/>
            <a:ext cx="1295400" cy="400110"/>
          </a:xfrm>
          <a:prstGeom prst="rect">
            <a:avLst/>
          </a:prstGeom>
          <a:noFill/>
        </p:spPr>
        <p:txBody>
          <a:bodyPr wrap="square" rtlCol="0">
            <a:spAutoFit/>
          </a:bodyPr>
          <a:lstStyle/>
          <a:p>
            <a:pPr algn="ctr"/>
            <a:r>
              <a:rPr lang="en-US" sz="2000" b="1" spc="100">
                <a:solidFill>
                  <a:schemeClr val="bg1"/>
                </a:solidFill>
                <a:latin typeface="Franklin Gothic Book" panose="020B0503020102020204" pitchFamily="34" charset="0"/>
              </a:rPr>
              <a:t>4%</a:t>
            </a:r>
          </a:p>
        </p:txBody>
      </p:sp>
      <p:pic>
        <p:nvPicPr>
          <p:cNvPr id="21" name="Picture 20">
            <a:extLst>
              <a:ext uri="{FF2B5EF4-FFF2-40B4-BE49-F238E27FC236}">
                <a16:creationId xmlns:a16="http://schemas.microsoft.com/office/drawing/2014/main" id="{6821C937-A51B-4CC0-8EC1-4600D4ADEDF4}"/>
              </a:ext>
            </a:extLst>
          </p:cNvPr>
          <p:cNvPicPr>
            <a:picLocks noChangeAspect="1"/>
          </p:cNvPicPr>
          <p:nvPr/>
        </p:nvPicPr>
        <p:blipFill rotWithShape="1">
          <a:blip r:embed="rId7"/>
          <a:srcRect r="5185" b="-6667"/>
          <a:stretch/>
        </p:blipFill>
        <p:spPr>
          <a:xfrm>
            <a:off x="3630966" y="2195746"/>
            <a:ext cx="1981200" cy="24765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13663" y="6068724"/>
            <a:ext cx="1574144" cy="546735"/>
          </a:xfrm>
          <a:prstGeom prst="rect">
            <a:avLst/>
          </a:prstGeom>
        </p:spPr>
      </p:pic>
      <p:pic>
        <p:nvPicPr>
          <p:cNvPr id="3" name="object 3"/>
          <p:cNvPicPr/>
          <p:nvPr/>
        </p:nvPicPr>
        <p:blipFill>
          <a:blip r:embed="rId3" cstate="print"/>
          <a:stretch>
            <a:fillRect/>
          </a:stretch>
        </p:blipFill>
        <p:spPr>
          <a:xfrm>
            <a:off x="7202502" y="6164859"/>
            <a:ext cx="1473590" cy="439907"/>
          </a:xfrm>
          <a:prstGeom prst="rect">
            <a:avLst/>
          </a:prstGeom>
        </p:spPr>
      </p:pic>
      <p:sp>
        <p:nvSpPr>
          <p:cNvPr id="4" name="object 4"/>
          <p:cNvSpPr txBox="1">
            <a:spLocks noGrp="1"/>
          </p:cNvSpPr>
          <p:nvPr>
            <p:ph type="title"/>
          </p:nvPr>
        </p:nvSpPr>
        <p:spPr>
          <a:xfrm>
            <a:off x="535940" y="427101"/>
            <a:ext cx="6017260" cy="566822"/>
          </a:xfrm>
          <a:prstGeom prst="rect">
            <a:avLst/>
          </a:prstGeom>
        </p:spPr>
        <p:txBody>
          <a:bodyPr vert="horz" wrap="square" lIns="0" tIns="12700" rIns="0" bIns="0" rtlCol="0">
            <a:spAutoFit/>
          </a:bodyPr>
          <a:lstStyle/>
          <a:p>
            <a:pPr marL="12700">
              <a:lnSpc>
                <a:spcPct val="100000"/>
              </a:lnSpc>
              <a:spcBef>
                <a:spcPts val="100"/>
              </a:spcBef>
            </a:pPr>
            <a:r>
              <a:rPr lang="en-US"/>
              <a:t>Flood Risk Dashboard</a:t>
            </a:r>
            <a:endParaRPr spc="-5"/>
          </a:p>
        </p:txBody>
      </p:sp>
      <p:sp>
        <p:nvSpPr>
          <p:cNvPr id="9" name="object 9"/>
          <p:cNvSpPr txBox="1">
            <a:spLocks noGrp="1"/>
          </p:cNvSpPr>
          <p:nvPr>
            <p:ph type="sldNum" sz="quarter" idx="7"/>
          </p:nvPr>
        </p:nvSpPr>
        <p:spPr>
          <a:prstGeom prst="rect">
            <a:avLst/>
          </a:prstGeom>
        </p:spPr>
        <p:txBody>
          <a:bodyPr vert="horz" wrap="square" lIns="0" tIns="3810" rIns="0" bIns="0" rtlCol="0">
            <a:spAutoFit/>
          </a:bodyPr>
          <a:lstStyle/>
          <a:p>
            <a:pPr marL="38100">
              <a:lnSpc>
                <a:spcPct val="100000"/>
              </a:lnSpc>
              <a:spcBef>
                <a:spcPts val="30"/>
              </a:spcBef>
            </a:pPr>
            <a:r>
              <a:rPr spc="5"/>
              <a:t>18</a:t>
            </a:r>
          </a:p>
        </p:txBody>
      </p:sp>
      <p:pic>
        <p:nvPicPr>
          <p:cNvPr id="6" name="object 6"/>
          <p:cNvPicPr/>
          <p:nvPr/>
        </p:nvPicPr>
        <p:blipFill>
          <a:blip r:embed="rId4" cstate="print"/>
          <a:stretch>
            <a:fillRect/>
          </a:stretch>
        </p:blipFill>
        <p:spPr>
          <a:xfrm>
            <a:off x="457199" y="6042659"/>
            <a:ext cx="1714500" cy="606552"/>
          </a:xfrm>
          <a:prstGeom prst="rect">
            <a:avLst/>
          </a:prstGeom>
        </p:spPr>
      </p:pic>
      <p:pic>
        <p:nvPicPr>
          <p:cNvPr id="7" name="object 7"/>
          <p:cNvPicPr/>
          <p:nvPr/>
        </p:nvPicPr>
        <p:blipFill>
          <a:blip r:embed="rId5" cstate="print"/>
          <a:stretch>
            <a:fillRect/>
          </a:stretch>
        </p:blipFill>
        <p:spPr>
          <a:xfrm>
            <a:off x="7071359" y="6051803"/>
            <a:ext cx="1808988" cy="699514"/>
          </a:xfrm>
          <a:prstGeom prst="rect">
            <a:avLst/>
          </a:prstGeom>
        </p:spPr>
      </p:pic>
      <p:sp>
        <p:nvSpPr>
          <p:cNvPr id="10" name="Rectangle 9">
            <a:extLst>
              <a:ext uri="{FF2B5EF4-FFF2-40B4-BE49-F238E27FC236}">
                <a16:creationId xmlns:a16="http://schemas.microsoft.com/office/drawing/2014/main" id="{0B7721A4-884A-4F73-B6C3-3E43D9225718}"/>
              </a:ext>
            </a:extLst>
          </p:cNvPr>
          <p:cNvSpPr/>
          <p:nvPr/>
        </p:nvSpPr>
        <p:spPr>
          <a:xfrm>
            <a:off x="7330289" y="3986855"/>
            <a:ext cx="1261814" cy="813745"/>
          </a:xfrm>
          <a:prstGeom prst="rect">
            <a:avLst/>
          </a:prstGeom>
          <a:solidFill>
            <a:srgbClr val="0070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7E0FF88-3D59-40DE-ACA8-9A2120FC433F}"/>
              </a:ext>
            </a:extLst>
          </p:cNvPr>
          <p:cNvSpPr txBox="1"/>
          <p:nvPr/>
        </p:nvSpPr>
        <p:spPr>
          <a:xfrm>
            <a:off x="7330289" y="4267200"/>
            <a:ext cx="1280232" cy="553998"/>
          </a:xfrm>
          <a:prstGeom prst="rect">
            <a:avLst/>
          </a:prstGeom>
          <a:noFill/>
        </p:spPr>
        <p:txBody>
          <a:bodyPr wrap="square" rtlCol="0">
            <a:spAutoFit/>
          </a:bodyPr>
          <a:lstStyle/>
          <a:p>
            <a:pPr algn="ctr"/>
            <a:r>
              <a:rPr lang="en-US" sz="1000">
                <a:solidFill>
                  <a:schemeClr val="bg1"/>
                </a:solidFill>
              </a:rPr>
              <a:t>Estimated structures in the draft high hazard area</a:t>
            </a:r>
          </a:p>
        </p:txBody>
      </p:sp>
      <p:sp>
        <p:nvSpPr>
          <p:cNvPr id="12" name="TextBox 11">
            <a:extLst>
              <a:ext uri="{FF2B5EF4-FFF2-40B4-BE49-F238E27FC236}">
                <a16:creationId xmlns:a16="http://schemas.microsoft.com/office/drawing/2014/main" id="{B7408860-5EF8-473B-9A17-C8859FA12779}"/>
              </a:ext>
            </a:extLst>
          </p:cNvPr>
          <p:cNvSpPr txBox="1"/>
          <p:nvPr/>
        </p:nvSpPr>
        <p:spPr>
          <a:xfrm>
            <a:off x="7315121" y="3980156"/>
            <a:ext cx="1295400" cy="400110"/>
          </a:xfrm>
          <a:prstGeom prst="rect">
            <a:avLst/>
          </a:prstGeom>
          <a:noFill/>
        </p:spPr>
        <p:txBody>
          <a:bodyPr wrap="square" rtlCol="0">
            <a:spAutoFit/>
          </a:bodyPr>
          <a:lstStyle/>
          <a:p>
            <a:pPr algn="ctr"/>
            <a:r>
              <a:rPr lang="en-US" sz="2000" b="1" spc="100">
                <a:solidFill>
                  <a:schemeClr val="bg1"/>
                </a:solidFill>
                <a:latin typeface="Franklin Gothic Book" panose="020B0503020102020204" pitchFamily="34" charset="0"/>
              </a:rPr>
              <a:t>431</a:t>
            </a:r>
          </a:p>
        </p:txBody>
      </p:sp>
      <p:sp>
        <p:nvSpPr>
          <p:cNvPr id="13" name="Rectangle 12">
            <a:extLst>
              <a:ext uri="{FF2B5EF4-FFF2-40B4-BE49-F238E27FC236}">
                <a16:creationId xmlns:a16="http://schemas.microsoft.com/office/drawing/2014/main" id="{D308B08C-099B-4003-8405-F59F6CE34B03}"/>
              </a:ext>
            </a:extLst>
          </p:cNvPr>
          <p:cNvSpPr/>
          <p:nvPr/>
        </p:nvSpPr>
        <p:spPr>
          <a:xfrm>
            <a:off x="8016905" y="5383367"/>
            <a:ext cx="553376" cy="329521"/>
          </a:xfrm>
          <a:prstGeom prst="rect">
            <a:avLst/>
          </a:prstGeom>
          <a:solidFill>
            <a:srgbClr val="0070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F184DE1-9EBF-40D9-874C-E6734D4FDF6C}"/>
              </a:ext>
            </a:extLst>
          </p:cNvPr>
          <p:cNvSpPr/>
          <p:nvPr/>
        </p:nvSpPr>
        <p:spPr>
          <a:xfrm>
            <a:off x="7305212" y="5422511"/>
            <a:ext cx="645481" cy="329521"/>
          </a:xfrm>
          <a:prstGeom prst="rect">
            <a:avLst/>
          </a:prstGeom>
          <a:solidFill>
            <a:srgbClr val="0070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65DF044-95AF-4578-81AE-005DC432F0D9}"/>
              </a:ext>
            </a:extLst>
          </p:cNvPr>
          <p:cNvSpPr txBox="1"/>
          <p:nvPr/>
        </p:nvSpPr>
        <p:spPr>
          <a:xfrm>
            <a:off x="7279688" y="5414612"/>
            <a:ext cx="685800" cy="307777"/>
          </a:xfrm>
          <a:prstGeom prst="rect">
            <a:avLst/>
          </a:prstGeom>
          <a:noFill/>
        </p:spPr>
        <p:txBody>
          <a:bodyPr wrap="square" rtlCol="0">
            <a:spAutoFit/>
          </a:bodyPr>
          <a:lstStyle/>
          <a:p>
            <a:pPr algn="ctr"/>
            <a:r>
              <a:rPr lang="en-US" sz="1400" b="1" spc="100">
                <a:solidFill>
                  <a:schemeClr val="bg1"/>
                </a:solidFill>
                <a:latin typeface="Franklin Gothic Book" panose="020B0503020102020204" pitchFamily="34" charset="0"/>
              </a:rPr>
              <a:t>+145</a:t>
            </a:r>
          </a:p>
        </p:txBody>
      </p:sp>
      <p:sp>
        <p:nvSpPr>
          <p:cNvPr id="16" name="TextBox 15">
            <a:extLst>
              <a:ext uri="{FF2B5EF4-FFF2-40B4-BE49-F238E27FC236}">
                <a16:creationId xmlns:a16="http://schemas.microsoft.com/office/drawing/2014/main" id="{6FB07764-61AE-46B3-AB63-66D24A86930F}"/>
              </a:ext>
            </a:extLst>
          </p:cNvPr>
          <p:cNvSpPr txBox="1"/>
          <p:nvPr/>
        </p:nvSpPr>
        <p:spPr>
          <a:xfrm>
            <a:off x="7950693" y="5424712"/>
            <a:ext cx="641410" cy="307777"/>
          </a:xfrm>
          <a:prstGeom prst="rect">
            <a:avLst/>
          </a:prstGeom>
          <a:noFill/>
        </p:spPr>
        <p:txBody>
          <a:bodyPr wrap="square" rtlCol="0">
            <a:spAutoFit/>
          </a:bodyPr>
          <a:lstStyle/>
          <a:p>
            <a:pPr algn="ctr"/>
            <a:r>
              <a:rPr lang="en-US" sz="1400" b="1" spc="100">
                <a:solidFill>
                  <a:schemeClr val="bg1"/>
                </a:solidFill>
                <a:latin typeface="Franklin Gothic Book" panose="020B0503020102020204" pitchFamily="34" charset="0"/>
              </a:rPr>
              <a:t>-179</a:t>
            </a:r>
          </a:p>
        </p:txBody>
      </p:sp>
      <p:sp>
        <p:nvSpPr>
          <p:cNvPr id="5" name="Rectangle 4">
            <a:extLst>
              <a:ext uri="{FF2B5EF4-FFF2-40B4-BE49-F238E27FC236}">
                <a16:creationId xmlns:a16="http://schemas.microsoft.com/office/drawing/2014/main" id="{D9067F41-60EA-4E97-B3B4-371335A95042}"/>
              </a:ext>
            </a:extLst>
          </p:cNvPr>
          <p:cNvSpPr/>
          <p:nvPr/>
        </p:nvSpPr>
        <p:spPr>
          <a:xfrm>
            <a:off x="2087807" y="3505200"/>
            <a:ext cx="960193" cy="304800"/>
          </a:xfrm>
          <a:prstGeom prst="rect">
            <a:avLst/>
          </a:prstGeom>
          <a:solidFill>
            <a:srgbClr val="598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2BC202D-B2B5-43CC-897F-38A21FAA3447}"/>
              </a:ext>
            </a:extLst>
          </p:cNvPr>
          <p:cNvSpPr txBox="1"/>
          <p:nvPr/>
        </p:nvSpPr>
        <p:spPr>
          <a:xfrm>
            <a:off x="1998956" y="3431517"/>
            <a:ext cx="1295400" cy="400110"/>
          </a:xfrm>
          <a:prstGeom prst="rect">
            <a:avLst/>
          </a:prstGeom>
          <a:noFill/>
        </p:spPr>
        <p:txBody>
          <a:bodyPr wrap="square" rtlCol="0">
            <a:spAutoFit/>
          </a:bodyPr>
          <a:lstStyle/>
          <a:p>
            <a:pPr algn="ctr"/>
            <a:r>
              <a:rPr lang="en-US" sz="2000" b="1" spc="100">
                <a:solidFill>
                  <a:schemeClr val="bg1"/>
                </a:solidFill>
                <a:latin typeface="Franklin Gothic Book" panose="020B0503020102020204" pitchFamily="34" charset="0"/>
              </a:rPr>
              <a:t>4%</a:t>
            </a:r>
          </a:p>
        </p:txBody>
      </p:sp>
      <p:pic>
        <p:nvPicPr>
          <p:cNvPr id="21" name="Picture 20">
            <a:extLst>
              <a:ext uri="{FF2B5EF4-FFF2-40B4-BE49-F238E27FC236}">
                <a16:creationId xmlns:a16="http://schemas.microsoft.com/office/drawing/2014/main" id="{6821C937-A51B-4CC0-8EC1-4600D4ADEDF4}"/>
              </a:ext>
            </a:extLst>
          </p:cNvPr>
          <p:cNvPicPr>
            <a:picLocks noChangeAspect="1"/>
          </p:cNvPicPr>
          <p:nvPr/>
        </p:nvPicPr>
        <p:blipFill rotWithShape="1">
          <a:blip r:embed="rId6"/>
          <a:srcRect r="5185" b="-6667"/>
          <a:stretch/>
        </p:blipFill>
        <p:spPr>
          <a:xfrm>
            <a:off x="3630966" y="2195746"/>
            <a:ext cx="1981200" cy="247650"/>
          </a:xfrm>
          <a:prstGeom prst="rect">
            <a:avLst/>
          </a:prstGeom>
        </p:spPr>
      </p:pic>
      <p:pic>
        <p:nvPicPr>
          <p:cNvPr id="22" name="Picture 21">
            <a:extLst>
              <a:ext uri="{FF2B5EF4-FFF2-40B4-BE49-F238E27FC236}">
                <a16:creationId xmlns:a16="http://schemas.microsoft.com/office/drawing/2014/main" id="{6D988198-3202-487A-ADE3-74767107EC43}"/>
              </a:ext>
            </a:extLst>
          </p:cNvPr>
          <p:cNvPicPr>
            <a:picLocks noChangeAspect="1"/>
          </p:cNvPicPr>
          <p:nvPr/>
        </p:nvPicPr>
        <p:blipFill rotWithShape="1">
          <a:blip r:embed="rId7">
            <a:alphaModFix/>
            <a:extLst>
              <a:ext uri="{BEBA8EAE-BF5A-486C-A8C5-ECC9F3942E4B}">
                <a14:imgProps xmlns:a14="http://schemas.microsoft.com/office/drawing/2010/main">
                  <a14:imgLayer r:embed="rId8">
                    <a14:imgEffect>
                      <a14:sharpenSoften amount="10000"/>
                    </a14:imgEffect>
                  </a14:imgLayer>
                </a14:imgProps>
              </a:ext>
            </a:extLst>
          </a:blip>
          <a:srcRect t="669" b="1719"/>
          <a:stretch/>
        </p:blipFill>
        <p:spPr>
          <a:xfrm>
            <a:off x="0" y="1145113"/>
            <a:ext cx="9144000" cy="5712888"/>
          </a:xfrm>
          <a:prstGeom prst="rect">
            <a:avLst/>
          </a:prstGeom>
        </p:spPr>
      </p:pic>
    </p:spTree>
    <p:extLst>
      <p:ext uri="{BB962C8B-B14F-4D97-AF65-F5344CB8AC3E}">
        <p14:creationId xmlns:p14="http://schemas.microsoft.com/office/powerpoint/2010/main" val="21681958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13663" y="6068724"/>
            <a:ext cx="1574144" cy="546735"/>
          </a:xfrm>
          <a:prstGeom prst="rect">
            <a:avLst/>
          </a:prstGeom>
        </p:spPr>
      </p:pic>
      <p:pic>
        <p:nvPicPr>
          <p:cNvPr id="3" name="object 3"/>
          <p:cNvPicPr/>
          <p:nvPr/>
        </p:nvPicPr>
        <p:blipFill>
          <a:blip r:embed="rId3" cstate="print"/>
          <a:stretch>
            <a:fillRect/>
          </a:stretch>
        </p:blipFill>
        <p:spPr>
          <a:xfrm>
            <a:off x="7202502" y="6164859"/>
            <a:ext cx="1473590" cy="439907"/>
          </a:xfrm>
          <a:prstGeom prst="rect">
            <a:avLst/>
          </a:prstGeom>
        </p:spPr>
      </p:pic>
      <p:sp>
        <p:nvSpPr>
          <p:cNvPr id="4" name="object 4"/>
          <p:cNvSpPr txBox="1">
            <a:spLocks noGrp="1"/>
          </p:cNvSpPr>
          <p:nvPr>
            <p:ph type="title"/>
          </p:nvPr>
        </p:nvSpPr>
        <p:spPr>
          <a:xfrm>
            <a:off x="535940" y="427101"/>
            <a:ext cx="6017260" cy="566822"/>
          </a:xfrm>
          <a:prstGeom prst="rect">
            <a:avLst/>
          </a:prstGeom>
        </p:spPr>
        <p:txBody>
          <a:bodyPr vert="horz" wrap="square" lIns="0" tIns="12700" rIns="0" bIns="0" rtlCol="0">
            <a:spAutoFit/>
          </a:bodyPr>
          <a:lstStyle/>
          <a:p>
            <a:pPr marL="12700">
              <a:lnSpc>
                <a:spcPct val="100000"/>
              </a:lnSpc>
              <a:spcBef>
                <a:spcPts val="100"/>
              </a:spcBef>
            </a:pPr>
            <a:r>
              <a:rPr lang="en-US"/>
              <a:t>Flood Risk Dashboard</a:t>
            </a:r>
            <a:endParaRPr spc="-5"/>
          </a:p>
        </p:txBody>
      </p:sp>
      <p:sp>
        <p:nvSpPr>
          <p:cNvPr id="9" name="object 9"/>
          <p:cNvSpPr txBox="1">
            <a:spLocks noGrp="1"/>
          </p:cNvSpPr>
          <p:nvPr>
            <p:ph type="sldNum" sz="quarter" idx="7"/>
          </p:nvPr>
        </p:nvSpPr>
        <p:spPr>
          <a:prstGeom prst="rect">
            <a:avLst/>
          </a:prstGeom>
        </p:spPr>
        <p:txBody>
          <a:bodyPr vert="horz" wrap="square" lIns="0" tIns="3810" rIns="0" bIns="0" rtlCol="0">
            <a:spAutoFit/>
          </a:bodyPr>
          <a:lstStyle/>
          <a:p>
            <a:pPr marL="38100">
              <a:lnSpc>
                <a:spcPct val="100000"/>
              </a:lnSpc>
              <a:spcBef>
                <a:spcPts val="30"/>
              </a:spcBef>
            </a:pPr>
            <a:r>
              <a:rPr spc="5"/>
              <a:t>18</a:t>
            </a:r>
          </a:p>
        </p:txBody>
      </p:sp>
      <p:pic>
        <p:nvPicPr>
          <p:cNvPr id="6" name="object 6"/>
          <p:cNvPicPr/>
          <p:nvPr/>
        </p:nvPicPr>
        <p:blipFill>
          <a:blip r:embed="rId4" cstate="print"/>
          <a:stretch>
            <a:fillRect/>
          </a:stretch>
        </p:blipFill>
        <p:spPr>
          <a:xfrm>
            <a:off x="457199" y="6042659"/>
            <a:ext cx="1714500" cy="606552"/>
          </a:xfrm>
          <a:prstGeom prst="rect">
            <a:avLst/>
          </a:prstGeom>
        </p:spPr>
      </p:pic>
      <p:pic>
        <p:nvPicPr>
          <p:cNvPr id="7" name="object 7"/>
          <p:cNvPicPr/>
          <p:nvPr/>
        </p:nvPicPr>
        <p:blipFill>
          <a:blip r:embed="rId5" cstate="print"/>
          <a:stretch>
            <a:fillRect/>
          </a:stretch>
        </p:blipFill>
        <p:spPr>
          <a:xfrm>
            <a:off x="7071359" y="6051803"/>
            <a:ext cx="1808988" cy="699514"/>
          </a:xfrm>
          <a:prstGeom prst="rect">
            <a:avLst/>
          </a:prstGeom>
        </p:spPr>
      </p:pic>
      <p:sp>
        <p:nvSpPr>
          <p:cNvPr id="10" name="Rectangle 9">
            <a:extLst>
              <a:ext uri="{FF2B5EF4-FFF2-40B4-BE49-F238E27FC236}">
                <a16:creationId xmlns:a16="http://schemas.microsoft.com/office/drawing/2014/main" id="{0B7721A4-884A-4F73-B6C3-3E43D9225718}"/>
              </a:ext>
            </a:extLst>
          </p:cNvPr>
          <p:cNvSpPr/>
          <p:nvPr/>
        </p:nvSpPr>
        <p:spPr>
          <a:xfrm>
            <a:off x="7330289" y="3986855"/>
            <a:ext cx="1261814" cy="813745"/>
          </a:xfrm>
          <a:prstGeom prst="rect">
            <a:avLst/>
          </a:prstGeom>
          <a:solidFill>
            <a:srgbClr val="0070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7E0FF88-3D59-40DE-ACA8-9A2120FC433F}"/>
              </a:ext>
            </a:extLst>
          </p:cNvPr>
          <p:cNvSpPr txBox="1"/>
          <p:nvPr/>
        </p:nvSpPr>
        <p:spPr>
          <a:xfrm>
            <a:off x="7330289" y="4267200"/>
            <a:ext cx="1280232" cy="553998"/>
          </a:xfrm>
          <a:prstGeom prst="rect">
            <a:avLst/>
          </a:prstGeom>
          <a:noFill/>
        </p:spPr>
        <p:txBody>
          <a:bodyPr wrap="square" rtlCol="0">
            <a:spAutoFit/>
          </a:bodyPr>
          <a:lstStyle/>
          <a:p>
            <a:pPr algn="ctr"/>
            <a:r>
              <a:rPr lang="en-US" sz="1000">
                <a:solidFill>
                  <a:schemeClr val="bg1"/>
                </a:solidFill>
              </a:rPr>
              <a:t>Estimated structures in the draft high hazard area</a:t>
            </a:r>
          </a:p>
        </p:txBody>
      </p:sp>
      <p:sp>
        <p:nvSpPr>
          <p:cNvPr id="12" name="TextBox 11">
            <a:extLst>
              <a:ext uri="{FF2B5EF4-FFF2-40B4-BE49-F238E27FC236}">
                <a16:creationId xmlns:a16="http://schemas.microsoft.com/office/drawing/2014/main" id="{B7408860-5EF8-473B-9A17-C8859FA12779}"/>
              </a:ext>
            </a:extLst>
          </p:cNvPr>
          <p:cNvSpPr txBox="1"/>
          <p:nvPr/>
        </p:nvSpPr>
        <p:spPr>
          <a:xfrm>
            <a:off x="7315121" y="3980156"/>
            <a:ext cx="1295400" cy="400110"/>
          </a:xfrm>
          <a:prstGeom prst="rect">
            <a:avLst/>
          </a:prstGeom>
          <a:noFill/>
        </p:spPr>
        <p:txBody>
          <a:bodyPr wrap="square" rtlCol="0">
            <a:spAutoFit/>
          </a:bodyPr>
          <a:lstStyle/>
          <a:p>
            <a:pPr algn="ctr"/>
            <a:r>
              <a:rPr lang="en-US" sz="2000" b="1" spc="100">
                <a:solidFill>
                  <a:schemeClr val="bg1"/>
                </a:solidFill>
                <a:latin typeface="Franklin Gothic Book" panose="020B0503020102020204" pitchFamily="34" charset="0"/>
              </a:rPr>
              <a:t>431</a:t>
            </a:r>
          </a:p>
        </p:txBody>
      </p:sp>
      <p:sp>
        <p:nvSpPr>
          <p:cNvPr id="13" name="Rectangle 12">
            <a:extLst>
              <a:ext uri="{FF2B5EF4-FFF2-40B4-BE49-F238E27FC236}">
                <a16:creationId xmlns:a16="http://schemas.microsoft.com/office/drawing/2014/main" id="{D308B08C-099B-4003-8405-F59F6CE34B03}"/>
              </a:ext>
            </a:extLst>
          </p:cNvPr>
          <p:cNvSpPr/>
          <p:nvPr/>
        </p:nvSpPr>
        <p:spPr>
          <a:xfrm>
            <a:off x="8016905" y="5383367"/>
            <a:ext cx="553376" cy="329521"/>
          </a:xfrm>
          <a:prstGeom prst="rect">
            <a:avLst/>
          </a:prstGeom>
          <a:solidFill>
            <a:srgbClr val="0070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F184DE1-9EBF-40D9-874C-E6734D4FDF6C}"/>
              </a:ext>
            </a:extLst>
          </p:cNvPr>
          <p:cNvSpPr/>
          <p:nvPr/>
        </p:nvSpPr>
        <p:spPr>
          <a:xfrm>
            <a:off x="7305212" y="5422511"/>
            <a:ext cx="645481" cy="329521"/>
          </a:xfrm>
          <a:prstGeom prst="rect">
            <a:avLst/>
          </a:prstGeom>
          <a:solidFill>
            <a:srgbClr val="0070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65DF044-95AF-4578-81AE-005DC432F0D9}"/>
              </a:ext>
            </a:extLst>
          </p:cNvPr>
          <p:cNvSpPr txBox="1"/>
          <p:nvPr/>
        </p:nvSpPr>
        <p:spPr>
          <a:xfrm>
            <a:off x="7279688" y="5414612"/>
            <a:ext cx="685800" cy="307777"/>
          </a:xfrm>
          <a:prstGeom prst="rect">
            <a:avLst/>
          </a:prstGeom>
          <a:noFill/>
        </p:spPr>
        <p:txBody>
          <a:bodyPr wrap="square" rtlCol="0">
            <a:spAutoFit/>
          </a:bodyPr>
          <a:lstStyle/>
          <a:p>
            <a:pPr algn="ctr"/>
            <a:r>
              <a:rPr lang="en-US" sz="1400" b="1" spc="100">
                <a:solidFill>
                  <a:schemeClr val="bg1"/>
                </a:solidFill>
                <a:latin typeface="Franklin Gothic Book" panose="020B0503020102020204" pitchFamily="34" charset="0"/>
              </a:rPr>
              <a:t>+145</a:t>
            </a:r>
          </a:p>
        </p:txBody>
      </p:sp>
      <p:sp>
        <p:nvSpPr>
          <p:cNvPr id="16" name="TextBox 15">
            <a:extLst>
              <a:ext uri="{FF2B5EF4-FFF2-40B4-BE49-F238E27FC236}">
                <a16:creationId xmlns:a16="http://schemas.microsoft.com/office/drawing/2014/main" id="{6FB07764-61AE-46B3-AB63-66D24A86930F}"/>
              </a:ext>
            </a:extLst>
          </p:cNvPr>
          <p:cNvSpPr txBox="1"/>
          <p:nvPr/>
        </p:nvSpPr>
        <p:spPr>
          <a:xfrm>
            <a:off x="7950693" y="5424712"/>
            <a:ext cx="641410" cy="307777"/>
          </a:xfrm>
          <a:prstGeom prst="rect">
            <a:avLst/>
          </a:prstGeom>
          <a:noFill/>
        </p:spPr>
        <p:txBody>
          <a:bodyPr wrap="square" rtlCol="0">
            <a:spAutoFit/>
          </a:bodyPr>
          <a:lstStyle/>
          <a:p>
            <a:pPr algn="ctr"/>
            <a:r>
              <a:rPr lang="en-US" sz="1400" b="1" spc="100">
                <a:solidFill>
                  <a:schemeClr val="bg1"/>
                </a:solidFill>
                <a:latin typeface="Franklin Gothic Book" panose="020B0503020102020204" pitchFamily="34" charset="0"/>
              </a:rPr>
              <a:t>-179</a:t>
            </a:r>
          </a:p>
        </p:txBody>
      </p:sp>
      <p:sp>
        <p:nvSpPr>
          <p:cNvPr id="5" name="Rectangle 4">
            <a:extLst>
              <a:ext uri="{FF2B5EF4-FFF2-40B4-BE49-F238E27FC236}">
                <a16:creationId xmlns:a16="http://schemas.microsoft.com/office/drawing/2014/main" id="{D9067F41-60EA-4E97-B3B4-371335A95042}"/>
              </a:ext>
            </a:extLst>
          </p:cNvPr>
          <p:cNvSpPr/>
          <p:nvPr/>
        </p:nvSpPr>
        <p:spPr>
          <a:xfrm>
            <a:off x="2087807" y="3505200"/>
            <a:ext cx="960193" cy="304800"/>
          </a:xfrm>
          <a:prstGeom prst="rect">
            <a:avLst/>
          </a:prstGeom>
          <a:solidFill>
            <a:srgbClr val="598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32BC202D-B2B5-43CC-897F-38A21FAA3447}"/>
              </a:ext>
            </a:extLst>
          </p:cNvPr>
          <p:cNvSpPr txBox="1"/>
          <p:nvPr/>
        </p:nvSpPr>
        <p:spPr>
          <a:xfrm>
            <a:off x="1998956" y="3431517"/>
            <a:ext cx="1295400" cy="400110"/>
          </a:xfrm>
          <a:prstGeom prst="rect">
            <a:avLst/>
          </a:prstGeom>
          <a:noFill/>
        </p:spPr>
        <p:txBody>
          <a:bodyPr wrap="square" rtlCol="0">
            <a:spAutoFit/>
          </a:bodyPr>
          <a:lstStyle/>
          <a:p>
            <a:pPr algn="ctr"/>
            <a:r>
              <a:rPr lang="en-US" sz="2000" b="1" spc="100">
                <a:solidFill>
                  <a:schemeClr val="bg1"/>
                </a:solidFill>
                <a:latin typeface="Franklin Gothic Book" panose="020B0503020102020204" pitchFamily="34" charset="0"/>
              </a:rPr>
              <a:t>4%</a:t>
            </a:r>
          </a:p>
        </p:txBody>
      </p:sp>
      <p:pic>
        <p:nvPicPr>
          <p:cNvPr id="21" name="Picture 20">
            <a:extLst>
              <a:ext uri="{FF2B5EF4-FFF2-40B4-BE49-F238E27FC236}">
                <a16:creationId xmlns:a16="http://schemas.microsoft.com/office/drawing/2014/main" id="{6821C937-A51B-4CC0-8EC1-4600D4ADEDF4}"/>
              </a:ext>
            </a:extLst>
          </p:cNvPr>
          <p:cNvPicPr>
            <a:picLocks noChangeAspect="1"/>
          </p:cNvPicPr>
          <p:nvPr/>
        </p:nvPicPr>
        <p:blipFill rotWithShape="1">
          <a:blip r:embed="rId6"/>
          <a:srcRect r="5185" b="-6667"/>
          <a:stretch/>
        </p:blipFill>
        <p:spPr>
          <a:xfrm>
            <a:off x="3630966" y="2195746"/>
            <a:ext cx="1981200" cy="247650"/>
          </a:xfrm>
          <a:prstGeom prst="rect">
            <a:avLst/>
          </a:prstGeom>
        </p:spPr>
      </p:pic>
      <p:pic>
        <p:nvPicPr>
          <p:cNvPr id="22" name="Picture 21">
            <a:extLst>
              <a:ext uri="{FF2B5EF4-FFF2-40B4-BE49-F238E27FC236}">
                <a16:creationId xmlns:a16="http://schemas.microsoft.com/office/drawing/2014/main" id="{6D988198-3202-487A-ADE3-74767107EC43}"/>
              </a:ext>
            </a:extLst>
          </p:cNvPr>
          <p:cNvPicPr>
            <a:picLocks noChangeAspect="1"/>
          </p:cNvPicPr>
          <p:nvPr/>
        </p:nvPicPr>
        <p:blipFill rotWithShape="1">
          <a:blip r:embed="rId7">
            <a:alphaModFix/>
            <a:extLst>
              <a:ext uri="{BEBA8EAE-BF5A-486C-A8C5-ECC9F3942E4B}">
                <a14:imgProps xmlns:a14="http://schemas.microsoft.com/office/drawing/2010/main">
                  <a14:imgLayer r:embed="rId8">
                    <a14:imgEffect>
                      <a14:sharpenSoften amount="10000"/>
                    </a14:imgEffect>
                  </a14:imgLayer>
                </a14:imgProps>
              </a:ext>
            </a:extLst>
          </a:blip>
          <a:srcRect t="669" b="1719"/>
          <a:stretch/>
        </p:blipFill>
        <p:spPr>
          <a:xfrm>
            <a:off x="0" y="1145113"/>
            <a:ext cx="9144000" cy="5712888"/>
          </a:xfrm>
          <a:prstGeom prst="rect">
            <a:avLst/>
          </a:prstGeom>
        </p:spPr>
      </p:pic>
      <p:pic>
        <p:nvPicPr>
          <p:cNvPr id="18" name="Picture 17">
            <a:extLst>
              <a:ext uri="{FF2B5EF4-FFF2-40B4-BE49-F238E27FC236}">
                <a16:creationId xmlns:a16="http://schemas.microsoft.com/office/drawing/2014/main" id="{B2D005B5-44B7-4093-90E5-C97BA3B26E56}"/>
              </a:ext>
            </a:extLst>
          </p:cNvPr>
          <p:cNvPicPr>
            <a:picLocks noChangeAspect="1"/>
          </p:cNvPicPr>
          <p:nvPr/>
        </p:nvPicPr>
        <p:blipFill rotWithShape="1">
          <a:blip r:embed="rId9">
            <a:alphaModFix/>
          </a:blip>
          <a:srcRect l="194" t="1012" r="1027" b="1153"/>
          <a:stretch/>
        </p:blipFill>
        <p:spPr>
          <a:xfrm>
            <a:off x="0" y="1145111"/>
            <a:ext cx="9067800" cy="5735305"/>
          </a:xfrm>
          <a:prstGeom prst="rect">
            <a:avLst/>
          </a:prstGeom>
        </p:spPr>
      </p:pic>
    </p:spTree>
    <p:extLst>
      <p:ext uri="{BB962C8B-B14F-4D97-AF65-F5344CB8AC3E}">
        <p14:creationId xmlns:p14="http://schemas.microsoft.com/office/powerpoint/2010/main" val="21414284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518159" y="6072962"/>
            <a:ext cx="1572767" cy="539910"/>
          </a:xfrm>
          <a:prstGeom prst="rect">
            <a:avLst/>
          </a:prstGeom>
        </p:spPr>
      </p:pic>
      <p:pic>
        <p:nvPicPr>
          <p:cNvPr id="3" name="object 3"/>
          <p:cNvPicPr/>
          <p:nvPr/>
        </p:nvPicPr>
        <p:blipFill>
          <a:blip r:embed="rId4" cstate="print"/>
          <a:stretch>
            <a:fillRect/>
          </a:stretch>
        </p:blipFill>
        <p:spPr>
          <a:xfrm>
            <a:off x="7205471" y="6169733"/>
            <a:ext cx="1469135" cy="434783"/>
          </a:xfrm>
          <a:prstGeom prst="rect">
            <a:avLst/>
          </a:prstGeom>
        </p:spPr>
      </p:pic>
      <p:sp>
        <p:nvSpPr>
          <p:cNvPr id="4" name="object 4"/>
          <p:cNvSpPr txBox="1">
            <a:spLocks noGrp="1"/>
          </p:cNvSpPr>
          <p:nvPr>
            <p:ph type="title"/>
          </p:nvPr>
        </p:nvSpPr>
        <p:spPr>
          <a:xfrm>
            <a:off x="535940" y="427101"/>
            <a:ext cx="5180965" cy="574040"/>
          </a:xfrm>
          <a:prstGeom prst="rect">
            <a:avLst/>
          </a:prstGeom>
        </p:spPr>
        <p:txBody>
          <a:bodyPr vert="horz" wrap="square" lIns="0" tIns="12700" rIns="0" bIns="0" rtlCol="0">
            <a:spAutoFit/>
          </a:bodyPr>
          <a:lstStyle/>
          <a:p>
            <a:pPr marL="12700">
              <a:lnSpc>
                <a:spcPct val="100000"/>
              </a:lnSpc>
              <a:spcBef>
                <a:spcPts val="100"/>
              </a:spcBef>
            </a:pPr>
            <a:r>
              <a:rPr sz="3600" b="0">
                <a:solidFill>
                  <a:srgbClr val="FFFFFF"/>
                </a:solidFill>
                <a:latin typeface="Arial"/>
                <a:cs typeface="Arial"/>
              </a:rPr>
              <a:t>County</a:t>
            </a:r>
            <a:r>
              <a:rPr sz="3600" b="0" spc="-70">
                <a:solidFill>
                  <a:srgbClr val="FFFFFF"/>
                </a:solidFill>
                <a:latin typeface="Arial"/>
                <a:cs typeface="Arial"/>
              </a:rPr>
              <a:t> </a:t>
            </a:r>
            <a:r>
              <a:rPr sz="3600" b="0">
                <a:solidFill>
                  <a:srgbClr val="FFFFFF"/>
                </a:solidFill>
                <a:latin typeface="Arial"/>
                <a:cs typeface="Arial"/>
              </a:rPr>
              <a:t>Public</a:t>
            </a:r>
            <a:r>
              <a:rPr sz="3600" b="0" spc="-60">
                <a:solidFill>
                  <a:srgbClr val="FFFFFF"/>
                </a:solidFill>
                <a:latin typeface="Arial"/>
                <a:cs typeface="Arial"/>
              </a:rPr>
              <a:t> </a:t>
            </a:r>
            <a:r>
              <a:rPr sz="3600" b="0">
                <a:solidFill>
                  <a:srgbClr val="FFFFFF"/>
                </a:solidFill>
                <a:latin typeface="Arial"/>
                <a:cs typeface="Arial"/>
              </a:rPr>
              <a:t>Assistance</a:t>
            </a:r>
            <a:endParaRPr sz="3600">
              <a:latin typeface="Arial"/>
              <a:cs typeface="Arial"/>
            </a:endParaRPr>
          </a:p>
        </p:txBody>
      </p:sp>
      <p:sp>
        <p:nvSpPr>
          <p:cNvPr id="6" name="object 6"/>
          <p:cNvSpPr txBox="1"/>
          <p:nvPr/>
        </p:nvSpPr>
        <p:spPr>
          <a:xfrm>
            <a:off x="4502022" y="6277076"/>
            <a:ext cx="141605" cy="170815"/>
          </a:xfrm>
          <a:prstGeom prst="rect">
            <a:avLst/>
          </a:prstGeom>
        </p:spPr>
        <p:txBody>
          <a:bodyPr vert="horz" wrap="square" lIns="0" tIns="3810" rIns="0" bIns="0" rtlCol="0">
            <a:spAutoFit/>
          </a:bodyPr>
          <a:lstStyle/>
          <a:p>
            <a:pPr marL="12700" marR="0" lvl="0" indent="0" algn="l" defTabSz="914400" rtl="0" eaLnBrk="1" fontAlgn="auto" latinLnBrk="0" hangingPunct="1">
              <a:lnSpc>
                <a:spcPct val="100000"/>
              </a:lnSpc>
              <a:spcBef>
                <a:spcPts val="30"/>
              </a:spcBef>
              <a:spcAft>
                <a:spcPts val="0"/>
              </a:spcAft>
              <a:buClrTx/>
              <a:buSzTx/>
              <a:buFontTx/>
              <a:buNone/>
              <a:tabLst/>
              <a:defRPr/>
            </a:pPr>
            <a:r>
              <a:rPr kumimoji="0" sz="1000" b="0" i="0" u="none" strike="noStrike" kern="1200" cap="none" spc="-5" normalizeH="0" baseline="0" noProof="0">
                <a:ln>
                  <a:noFill/>
                </a:ln>
                <a:solidFill>
                  <a:srgbClr val="5B5C5E"/>
                </a:solidFill>
                <a:effectLst/>
                <a:uLnTx/>
                <a:uFillTx/>
                <a:latin typeface="Arial Narrow"/>
                <a:ea typeface="+mn-ea"/>
                <a:cs typeface="Arial Narrow"/>
              </a:rPr>
              <a:t>16</a:t>
            </a:r>
            <a:endParaRPr kumimoji="0" sz="1000" b="0" i="0" u="none" strike="noStrike" kern="1200" cap="none" spc="0" normalizeH="0" baseline="0" noProof="0">
              <a:ln>
                <a:noFill/>
              </a:ln>
              <a:solidFill>
                <a:prstClr val="black"/>
              </a:solidFill>
              <a:effectLst/>
              <a:uLnTx/>
              <a:uFillTx/>
              <a:latin typeface="Arial Narrow"/>
              <a:ea typeface="+mn-ea"/>
              <a:cs typeface="Arial Narrow"/>
            </a:endParaRPr>
          </a:p>
        </p:txBody>
      </p:sp>
      <p:graphicFrame>
        <p:nvGraphicFramePr>
          <p:cNvPr id="5" name="object 5"/>
          <p:cNvGraphicFramePr>
            <a:graphicFrameLocks noGrp="1"/>
          </p:cNvGraphicFramePr>
          <p:nvPr>
            <p:extLst>
              <p:ext uri="{D42A27DB-BD31-4B8C-83A1-F6EECF244321}">
                <p14:modId xmlns:p14="http://schemas.microsoft.com/office/powerpoint/2010/main" val="1543681798"/>
              </p:ext>
            </p:extLst>
          </p:nvPr>
        </p:nvGraphicFramePr>
        <p:xfrm>
          <a:off x="547688" y="2012242"/>
          <a:ext cx="8048625" cy="3568039"/>
        </p:xfrm>
        <a:graphic>
          <a:graphicData uri="http://schemas.openxmlformats.org/drawingml/2006/table">
            <a:tbl>
              <a:tblPr firstRow="1" bandRow="1">
                <a:tableStyleId>{2D5ABB26-0587-4C30-8999-92F81FD0307C}</a:tableStyleId>
              </a:tblPr>
              <a:tblGrid>
                <a:gridCol w="2734958">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gridCol w="2418067">
                  <a:extLst>
                    <a:ext uri="{9D8B030D-6E8A-4147-A177-3AD203B41FA5}">
                      <a16:colId xmlns:a16="http://schemas.microsoft.com/office/drawing/2014/main" val="2553042894"/>
                    </a:ext>
                  </a:extLst>
                </a:gridCol>
              </a:tblGrid>
              <a:tr h="392524">
                <a:tc>
                  <a:txBody>
                    <a:bodyPr/>
                    <a:lstStyle/>
                    <a:p>
                      <a:pPr marL="5080" algn="ctr">
                        <a:lnSpc>
                          <a:spcPct val="100000"/>
                        </a:lnSpc>
                        <a:spcBef>
                          <a:spcPts val="484"/>
                        </a:spcBef>
                      </a:pPr>
                      <a:r>
                        <a:rPr sz="1600" b="1" spc="-5">
                          <a:solidFill>
                            <a:srgbClr val="FFFFFF"/>
                          </a:solidFill>
                          <a:latin typeface="Arial"/>
                          <a:cs typeface="Arial"/>
                        </a:rPr>
                        <a:t>Category</a:t>
                      </a:r>
                      <a:endParaRPr sz="1600">
                        <a:latin typeface="Arial"/>
                        <a:cs typeface="Arial"/>
                      </a:endParaRPr>
                    </a:p>
                  </a:txBody>
                  <a:tcPr marL="0" marR="0" marT="6159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005A87"/>
                    </a:solidFill>
                  </a:tcPr>
                </a:tc>
                <a:tc>
                  <a:txBody>
                    <a:bodyPr/>
                    <a:lstStyle/>
                    <a:p>
                      <a:pPr algn="ctr">
                        <a:lnSpc>
                          <a:spcPct val="100000"/>
                        </a:lnSpc>
                        <a:spcBef>
                          <a:spcPts val="484"/>
                        </a:spcBef>
                      </a:pPr>
                      <a:r>
                        <a:rPr sz="1600" b="1" spc="-5">
                          <a:solidFill>
                            <a:srgbClr val="FFFFFF"/>
                          </a:solidFill>
                          <a:latin typeface="Arial"/>
                          <a:cs typeface="Arial"/>
                        </a:rPr>
                        <a:t>Federal</a:t>
                      </a:r>
                      <a:r>
                        <a:rPr sz="1600" b="1" spc="10">
                          <a:solidFill>
                            <a:srgbClr val="FFFFFF"/>
                          </a:solidFill>
                          <a:latin typeface="Arial"/>
                          <a:cs typeface="Arial"/>
                        </a:rPr>
                        <a:t> </a:t>
                      </a:r>
                      <a:r>
                        <a:rPr sz="1600" b="1" spc="-5">
                          <a:solidFill>
                            <a:srgbClr val="FFFFFF"/>
                          </a:solidFill>
                          <a:latin typeface="Arial"/>
                          <a:cs typeface="Arial"/>
                        </a:rPr>
                        <a:t>Funding</a:t>
                      </a:r>
                      <a:endParaRPr sz="1600">
                        <a:latin typeface="Arial"/>
                        <a:cs typeface="Arial"/>
                      </a:endParaRPr>
                    </a:p>
                  </a:txBody>
                  <a:tcPr marL="0" marR="0" marT="61594"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38100" cap="flat" cmpd="sng" algn="ctr">
                      <a:solidFill>
                        <a:srgbClr val="FFFFFF"/>
                      </a:solidFill>
                      <a:prstDash val="solid"/>
                      <a:round/>
                      <a:headEnd type="none" w="med" len="med"/>
                      <a:tailEnd type="none" w="med" len="med"/>
                    </a:lnB>
                    <a:solidFill>
                      <a:srgbClr val="005A87"/>
                    </a:solidFill>
                  </a:tcPr>
                </a:tc>
                <a:tc>
                  <a:txBody>
                    <a:bodyPr/>
                    <a:lstStyle/>
                    <a:p>
                      <a:pPr algn="ctr">
                        <a:lnSpc>
                          <a:spcPct val="100000"/>
                        </a:lnSpc>
                        <a:spcBef>
                          <a:spcPts val="484"/>
                        </a:spcBef>
                      </a:pPr>
                      <a:r>
                        <a:rPr lang="en-US" sz="1600" b="1" spc="-5">
                          <a:solidFill>
                            <a:srgbClr val="FFFFFF"/>
                          </a:solidFill>
                          <a:latin typeface="Arial"/>
                          <a:ea typeface="+mn-ea"/>
                          <a:cs typeface="Arial"/>
                        </a:rPr>
                        <a:t># of Projects</a:t>
                      </a:r>
                      <a:endParaRPr sz="1600" b="1" spc="-5">
                        <a:solidFill>
                          <a:srgbClr val="FFFFFF"/>
                        </a:solidFill>
                        <a:latin typeface="Arial"/>
                        <a:ea typeface="+mn-ea"/>
                        <a:cs typeface="Arial"/>
                      </a:endParaRPr>
                    </a:p>
                  </a:txBody>
                  <a:tcPr marL="0" marR="0" marT="61594" marB="0">
                    <a:lnL w="12700">
                      <a:solidFill>
                        <a:srgbClr val="FFFFFF"/>
                      </a:solidFill>
                      <a:prstDash val="solid"/>
                    </a:lnL>
                    <a:lnT w="12700">
                      <a:solidFill>
                        <a:srgbClr val="FFFFFF"/>
                      </a:solidFill>
                      <a:prstDash val="solid"/>
                    </a:lnT>
                    <a:lnB w="38100" cap="flat" cmpd="sng" algn="ctr">
                      <a:solidFill>
                        <a:srgbClr val="FFFFFF"/>
                      </a:solidFill>
                      <a:prstDash val="solid"/>
                      <a:round/>
                      <a:headEnd type="none" w="med" len="med"/>
                      <a:tailEnd type="none" w="med" len="med"/>
                    </a:lnB>
                    <a:solidFill>
                      <a:srgbClr val="005A87"/>
                    </a:solidFill>
                  </a:tcPr>
                </a:tc>
                <a:extLst>
                  <a:ext uri="{0D108BD9-81ED-4DB2-BD59-A6C34878D82A}">
                    <a16:rowId xmlns:a16="http://schemas.microsoft.com/office/drawing/2014/main" val="10000"/>
                  </a:ext>
                </a:extLst>
              </a:tr>
              <a:tr h="459749">
                <a:tc>
                  <a:txBody>
                    <a:bodyPr/>
                    <a:lstStyle/>
                    <a:p>
                      <a:pPr marL="466725" lvl="0">
                        <a:lnSpc>
                          <a:spcPct val="100000"/>
                        </a:lnSpc>
                        <a:spcBef>
                          <a:spcPts val="1010"/>
                        </a:spcBef>
                      </a:pPr>
                      <a:r>
                        <a:rPr lang="en-US" sz="1400" spc="-5">
                          <a:latin typeface="Arial"/>
                          <a:cs typeface="Arial"/>
                        </a:rPr>
                        <a:t>Protective</a:t>
                      </a:r>
                      <a:r>
                        <a:rPr lang="en-US" sz="1400" spc="-15">
                          <a:latin typeface="Arial"/>
                          <a:cs typeface="Arial"/>
                        </a:rPr>
                        <a:t> </a:t>
                      </a:r>
                      <a:r>
                        <a:rPr lang="en-US" sz="1400" spc="-5">
                          <a:latin typeface="Arial"/>
                          <a:cs typeface="Arial"/>
                        </a:rPr>
                        <a:t>Measures</a:t>
                      </a:r>
                      <a:endParaRPr lang="en-US" sz="1400">
                        <a:latin typeface="Arial"/>
                        <a:cs typeface="Arial"/>
                      </a:endParaRPr>
                    </a:p>
                  </a:txBody>
                  <a:tcPr marL="0" marR="0" marT="128270" marB="0">
                    <a:lnL w="12700">
                      <a:solidFill>
                        <a:srgbClr val="FFFFFF"/>
                      </a:solidFill>
                      <a:prstDash val="solid"/>
                    </a:lnL>
                    <a:lnR w="12700" cap="flat" cmpd="sng" algn="ctr">
                      <a:solidFill>
                        <a:srgbClr val="FFFFFF"/>
                      </a:solidFill>
                      <a:prstDash val="solid"/>
                      <a:round/>
                      <a:headEnd type="none" w="med" len="med"/>
                      <a:tailEnd type="none" w="med" len="med"/>
                    </a:lnR>
                    <a:lnT w="38100">
                      <a:solidFill>
                        <a:srgbClr val="FFFFFF"/>
                      </a:solidFill>
                      <a:prstDash val="solid"/>
                    </a:lnT>
                    <a:lnB w="12700" cap="flat" cmpd="sng" algn="ctr">
                      <a:solidFill>
                        <a:srgbClr val="FFFFFF"/>
                      </a:solidFill>
                      <a:prstDash val="solid"/>
                      <a:round/>
                      <a:headEnd type="none" w="med" len="med"/>
                      <a:tailEnd type="none" w="med" len="med"/>
                    </a:lnB>
                    <a:solidFill>
                      <a:srgbClr val="E7EAEC"/>
                    </a:solidFill>
                  </a:tcPr>
                </a:tc>
                <a:tc>
                  <a:txBody>
                    <a:bodyPr/>
                    <a:lstStyle/>
                    <a:p>
                      <a:pPr algn="r" fontAlgn="ctr"/>
                      <a:r>
                        <a:rPr lang="en-US" sz="1400" b="0" i="0" u="none" strike="noStrike">
                          <a:solidFill>
                            <a:srgbClr val="000000"/>
                          </a:solidFill>
                          <a:effectLst/>
                          <a:latin typeface="Arial" panose="020B0604020202020204" pitchFamily="34" charset="0"/>
                        </a:rPr>
                        <a:t>$72,821</a:t>
                      </a:r>
                    </a:p>
                  </a:txBody>
                  <a:tcPr marL="9525" marR="428625" marT="9525" marB="0" anchor="ctr">
                    <a:lnL w="12700">
                      <a:solidFill>
                        <a:srgbClr val="FFFFFF"/>
                      </a:solidFill>
                      <a:prstDash val="solid"/>
                    </a:lnL>
                    <a:lnR w="12700" cap="flat" cmpd="sng" algn="ctr">
                      <a:solidFill>
                        <a:srgbClr val="FFFFFF"/>
                      </a:solidFill>
                      <a:prstDash val="solid"/>
                      <a:round/>
                      <a:headEnd type="none" w="med" len="med"/>
                      <a:tailEnd type="none" w="med" len="med"/>
                    </a:lnR>
                    <a:lnT w="38100">
                      <a:solidFill>
                        <a:srgbClr val="FFFFFF"/>
                      </a:solidFill>
                      <a:prstDash val="solid"/>
                    </a:lnT>
                    <a:lnB w="12700">
                      <a:solidFill>
                        <a:srgbClr val="FFFFFF"/>
                      </a:solidFill>
                      <a:prstDash val="solid"/>
                    </a:lnB>
                    <a:solidFill>
                      <a:srgbClr val="E7EAEC"/>
                    </a:solidFill>
                  </a:tcPr>
                </a:tc>
                <a:tc>
                  <a:txBody>
                    <a:bodyPr/>
                    <a:lstStyle/>
                    <a:p>
                      <a:pPr algn="r" fontAlgn="ctr"/>
                      <a:r>
                        <a:rPr lang="en-US" sz="1400" b="0" i="0" u="none" strike="noStrike">
                          <a:solidFill>
                            <a:srgbClr val="000000"/>
                          </a:solidFill>
                          <a:effectLst/>
                          <a:latin typeface="Arial" panose="020B0604020202020204" pitchFamily="34" charset="0"/>
                        </a:rPr>
                        <a:t>10</a:t>
                      </a:r>
                    </a:p>
                  </a:txBody>
                  <a:tcPr marL="9525" marR="428625" marT="9525" marB="0" anchor="ctr">
                    <a:lnL w="12700">
                      <a:solidFill>
                        <a:srgbClr val="FFFFFF"/>
                      </a:solidFill>
                      <a:prstDash val="solid"/>
                    </a:lnL>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EC"/>
                    </a:solidFill>
                  </a:tcPr>
                </a:tc>
                <a:extLst>
                  <a:ext uri="{0D108BD9-81ED-4DB2-BD59-A6C34878D82A}">
                    <a16:rowId xmlns:a16="http://schemas.microsoft.com/office/drawing/2014/main" val="10001"/>
                  </a:ext>
                </a:extLst>
              </a:tr>
              <a:tr h="459749">
                <a:tc>
                  <a:txBody>
                    <a:bodyPr/>
                    <a:lstStyle/>
                    <a:p>
                      <a:pPr marL="466725" lvl="0">
                        <a:lnSpc>
                          <a:spcPct val="100000"/>
                        </a:lnSpc>
                        <a:spcBef>
                          <a:spcPts val="1015"/>
                        </a:spcBef>
                      </a:pPr>
                      <a:r>
                        <a:rPr sz="1400" spc="-5">
                          <a:latin typeface="Arial"/>
                          <a:cs typeface="Arial"/>
                        </a:rPr>
                        <a:t>Public</a:t>
                      </a:r>
                      <a:r>
                        <a:rPr sz="1400" spc="-30">
                          <a:latin typeface="Arial"/>
                          <a:cs typeface="Arial"/>
                        </a:rPr>
                        <a:t> </a:t>
                      </a:r>
                      <a:r>
                        <a:rPr sz="1400" spc="-5">
                          <a:latin typeface="Arial"/>
                          <a:cs typeface="Arial"/>
                        </a:rPr>
                        <a:t>Buildings</a:t>
                      </a:r>
                      <a:endParaRPr sz="1400">
                        <a:latin typeface="Arial"/>
                        <a:cs typeface="Arial"/>
                      </a:endParaRPr>
                    </a:p>
                  </a:txBody>
                  <a:tcPr marL="0" marR="0" marT="128905" marB="0">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CAD1DA"/>
                    </a:solidFill>
                  </a:tcPr>
                </a:tc>
                <a:tc>
                  <a:txBody>
                    <a:bodyPr/>
                    <a:lstStyle/>
                    <a:p>
                      <a:pPr algn="r" fontAlgn="ctr"/>
                      <a:r>
                        <a:rPr lang="en-US" sz="1400" b="0" i="0" u="none" strike="noStrike">
                          <a:solidFill>
                            <a:srgbClr val="000000"/>
                          </a:solidFill>
                          <a:effectLst/>
                          <a:latin typeface="Arial" panose="020B0604020202020204" pitchFamily="34" charset="0"/>
                        </a:rPr>
                        <a:t>$133,832</a:t>
                      </a:r>
                    </a:p>
                  </a:txBody>
                  <a:tcPr marL="9525" marR="4286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CAD1DA"/>
                    </a:solidFill>
                  </a:tcPr>
                </a:tc>
                <a:tc>
                  <a:txBody>
                    <a:bodyPr/>
                    <a:lstStyle/>
                    <a:p>
                      <a:pPr algn="r" fontAlgn="ctr"/>
                      <a:r>
                        <a:rPr lang="en-US" sz="1400" b="0" i="0" u="none" strike="noStrike">
                          <a:solidFill>
                            <a:srgbClr val="000000"/>
                          </a:solidFill>
                          <a:effectLst/>
                          <a:latin typeface="Arial" panose="020B0604020202020204" pitchFamily="34" charset="0"/>
                        </a:rPr>
                        <a:t>2</a:t>
                      </a:r>
                    </a:p>
                  </a:txBody>
                  <a:tcPr marL="9525" marR="428625" marT="9525" marB="0" anchor="ctr">
                    <a:lnL w="12700">
                      <a:solidFill>
                        <a:srgbClr val="FFFFFF"/>
                      </a:solidFill>
                      <a:prstDash val="solid"/>
                    </a:lnL>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1DA"/>
                    </a:solidFill>
                  </a:tcPr>
                </a:tc>
                <a:extLst>
                  <a:ext uri="{0D108BD9-81ED-4DB2-BD59-A6C34878D82A}">
                    <a16:rowId xmlns:a16="http://schemas.microsoft.com/office/drawing/2014/main" val="10002"/>
                  </a:ext>
                </a:extLst>
              </a:tr>
              <a:tr h="417021">
                <a:tc>
                  <a:txBody>
                    <a:bodyPr/>
                    <a:lstStyle/>
                    <a:p>
                      <a:pPr marL="466725" lvl="0">
                        <a:lnSpc>
                          <a:spcPct val="100000"/>
                        </a:lnSpc>
                        <a:spcBef>
                          <a:spcPts val="1015"/>
                        </a:spcBef>
                      </a:pPr>
                      <a:r>
                        <a:rPr sz="1400" spc="-5">
                          <a:latin typeface="Arial"/>
                          <a:cs typeface="Arial"/>
                        </a:rPr>
                        <a:t>Public</a:t>
                      </a:r>
                      <a:r>
                        <a:rPr sz="1400" spc="-50">
                          <a:latin typeface="Arial"/>
                          <a:cs typeface="Arial"/>
                        </a:rPr>
                        <a:t> </a:t>
                      </a:r>
                      <a:r>
                        <a:rPr sz="1400" spc="-5">
                          <a:latin typeface="Arial"/>
                          <a:cs typeface="Arial"/>
                        </a:rPr>
                        <a:t>Utilities</a:t>
                      </a:r>
                      <a:endParaRPr sz="1400">
                        <a:latin typeface="Arial"/>
                        <a:cs typeface="Arial"/>
                      </a:endParaRPr>
                    </a:p>
                  </a:txBody>
                  <a:tcPr marL="0" marR="0" marT="128905" marB="0">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solidFill>
                      <a:srgbClr val="E7EAEC"/>
                    </a:solidFill>
                  </a:tcPr>
                </a:tc>
                <a:tc>
                  <a:txBody>
                    <a:bodyPr/>
                    <a:lstStyle/>
                    <a:p>
                      <a:pPr algn="r" fontAlgn="ctr"/>
                      <a:r>
                        <a:rPr lang="en-US" sz="1400" b="0" i="0" u="none" strike="noStrike">
                          <a:solidFill>
                            <a:srgbClr val="000000"/>
                          </a:solidFill>
                          <a:effectLst/>
                          <a:latin typeface="Arial" panose="020B0604020202020204" pitchFamily="34" charset="0"/>
                        </a:rPr>
                        <a:t>$50,000</a:t>
                      </a:r>
                    </a:p>
                  </a:txBody>
                  <a:tcPr marL="9525" marR="4286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solidFill>
                      <a:srgbClr val="E7EAEC"/>
                    </a:solidFill>
                  </a:tcPr>
                </a:tc>
                <a:tc>
                  <a:txBody>
                    <a:bodyPr/>
                    <a:lstStyle/>
                    <a:p>
                      <a:pPr algn="r" fontAlgn="ctr"/>
                      <a:r>
                        <a:rPr lang="en-US" sz="1400" b="0" i="0" u="none" strike="noStrike">
                          <a:solidFill>
                            <a:srgbClr val="000000"/>
                          </a:solidFill>
                          <a:effectLst/>
                          <a:latin typeface="Arial" panose="020B0604020202020204" pitchFamily="34" charset="0"/>
                        </a:rPr>
                        <a:t>6</a:t>
                      </a:r>
                    </a:p>
                  </a:txBody>
                  <a:tcPr marL="9525" marR="428625" marT="9525" marB="0" anchor="ctr">
                    <a:lnL w="12700" cap="flat" cmpd="sng" algn="ctr">
                      <a:solidFill>
                        <a:srgbClr val="FFFFFF"/>
                      </a:solidFill>
                      <a:prstDash val="solid"/>
                      <a:round/>
                      <a:headEnd type="none" w="med" len="med"/>
                      <a:tailEnd type="none" w="med" len="med"/>
                    </a:lnL>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EC"/>
                    </a:solidFill>
                  </a:tcPr>
                </a:tc>
                <a:extLst>
                  <a:ext uri="{0D108BD9-81ED-4DB2-BD59-A6C34878D82A}">
                    <a16:rowId xmlns:a16="http://schemas.microsoft.com/office/drawing/2014/main" val="10005"/>
                  </a:ext>
                </a:extLst>
              </a:tr>
              <a:tr h="459749">
                <a:tc>
                  <a:txBody>
                    <a:bodyPr/>
                    <a:lstStyle/>
                    <a:p>
                      <a:pPr marL="466725" lvl="0">
                        <a:lnSpc>
                          <a:spcPct val="100000"/>
                        </a:lnSpc>
                        <a:spcBef>
                          <a:spcPts val="1015"/>
                        </a:spcBef>
                      </a:pPr>
                      <a:r>
                        <a:rPr lang="en-US" sz="1400" spc="-5">
                          <a:latin typeface="Arial"/>
                          <a:cs typeface="Arial"/>
                        </a:rPr>
                        <a:t>Recreational or Other</a:t>
                      </a:r>
                      <a:endParaRPr sz="1400">
                        <a:latin typeface="Arial"/>
                        <a:cs typeface="Arial"/>
                      </a:endParaRPr>
                    </a:p>
                  </a:txBody>
                  <a:tcPr marL="0" marR="0" marT="128905" marB="0">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solidFill>
                      <a:srgbClr val="CAD1DA"/>
                    </a:solidFill>
                  </a:tcPr>
                </a:tc>
                <a:tc>
                  <a:txBody>
                    <a:bodyPr/>
                    <a:lstStyle/>
                    <a:p>
                      <a:pPr algn="r" fontAlgn="ctr"/>
                      <a:r>
                        <a:rPr lang="en-US" sz="1400" b="0" i="0" u="none" strike="noStrike">
                          <a:solidFill>
                            <a:srgbClr val="000000"/>
                          </a:solidFill>
                          <a:effectLst/>
                          <a:latin typeface="Arial" panose="020B0604020202020204" pitchFamily="34" charset="0"/>
                        </a:rPr>
                        <a:t>$1,125</a:t>
                      </a:r>
                    </a:p>
                  </a:txBody>
                  <a:tcPr marL="9525" marR="428625" marT="9525" marB="0" anchor="ctr">
                    <a:lnL w="12700">
                      <a:solidFill>
                        <a:srgbClr val="FFFFFF"/>
                      </a:solidFill>
                      <a:prstDash val="solid"/>
                    </a:lnL>
                    <a:lnR w="12700" cap="flat" cmpd="sng" algn="ctr">
                      <a:solidFill>
                        <a:srgbClr val="FFFFFF"/>
                      </a:solidFill>
                      <a:prstDash val="solid"/>
                      <a:round/>
                      <a:headEnd type="none" w="med" len="med"/>
                      <a:tailEnd type="none" w="med" len="med"/>
                    </a:lnR>
                    <a:lnT w="12700">
                      <a:solidFill>
                        <a:srgbClr val="FFFFFF"/>
                      </a:solidFill>
                      <a:prstDash val="solid"/>
                    </a:lnT>
                    <a:lnB w="12700">
                      <a:solidFill>
                        <a:srgbClr val="FFFFFF"/>
                      </a:solidFill>
                      <a:prstDash val="solid"/>
                    </a:lnB>
                    <a:solidFill>
                      <a:srgbClr val="CAD1DA"/>
                    </a:solidFill>
                  </a:tcPr>
                </a:tc>
                <a:tc>
                  <a:txBody>
                    <a:bodyPr/>
                    <a:lstStyle/>
                    <a:p>
                      <a:pPr algn="r" fontAlgn="ctr"/>
                      <a:r>
                        <a:rPr lang="en-US" sz="1400" b="0" i="0" u="none" strike="noStrike">
                          <a:solidFill>
                            <a:srgbClr val="000000"/>
                          </a:solidFill>
                          <a:effectLst/>
                          <a:latin typeface="Arial" panose="020B0604020202020204" pitchFamily="34" charset="0"/>
                        </a:rPr>
                        <a:t>1</a:t>
                      </a:r>
                    </a:p>
                  </a:txBody>
                  <a:tcPr marL="9525" marR="428625" marT="9525" marB="0" anchor="ctr">
                    <a:lnL w="12700">
                      <a:solidFill>
                        <a:srgbClr val="FFFFFF"/>
                      </a:solidFill>
                      <a:prstDash val="solid"/>
                    </a:lnL>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1DA"/>
                    </a:solidFill>
                  </a:tcPr>
                </a:tc>
                <a:extLst>
                  <a:ext uri="{0D108BD9-81ED-4DB2-BD59-A6C34878D82A}">
                    <a16:rowId xmlns:a16="http://schemas.microsoft.com/office/drawing/2014/main" val="10006"/>
                  </a:ext>
                </a:extLst>
              </a:tr>
              <a:tr h="459749">
                <a:tc>
                  <a:txBody>
                    <a:bodyPr/>
                    <a:lstStyle/>
                    <a:p>
                      <a:pPr marL="466725" lvl="0">
                        <a:lnSpc>
                          <a:spcPct val="100000"/>
                        </a:lnSpc>
                        <a:spcBef>
                          <a:spcPts val="1015"/>
                        </a:spcBef>
                      </a:pPr>
                      <a:r>
                        <a:rPr lang="en-US" sz="1400" spc="-5">
                          <a:solidFill>
                            <a:schemeClr val="tx1"/>
                          </a:solidFill>
                          <a:latin typeface="Arial"/>
                          <a:ea typeface="+mn-ea"/>
                          <a:cs typeface="Arial"/>
                        </a:rPr>
                        <a:t>Roads and Bridges</a:t>
                      </a:r>
                      <a:endParaRPr sz="1400" spc="-5">
                        <a:solidFill>
                          <a:schemeClr val="tx1"/>
                        </a:solidFill>
                        <a:latin typeface="Arial"/>
                        <a:ea typeface="+mn-ea"/>
                        <a:cs typeface="Arial"/>
                      </a:endParaRPr>
                    </a:p>
                  </a:txBody>
                  <a:tcPr marL="0" marR="0" marT="128905" marB="0">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solidFill>
                      <a:srgbClr val="E7EAEC"/>
                    </a:solidFill>
                  </a:tcPr>
                </a:tc>
                <a:tc>
                  <a:txBody>
                    <a:bodyPr/>
                    <a:lstStyle/>
                    <a:p>
                      <a:pPr marL="466725" lvl="0" algn="r" fontAlgn="ctr">
                        <a:lnSpc>
                          <a:spcPct val="100000"/>
                        </a:lnSpc>
                        <a:spcBef>
                          <a:spcPts val="1015"/>
                        </a:spcBef>
                      </a:pPr>
                      <a:r>
                        <a:rPr lang="en-US" sz="1400" spc="-5">
                          <a:solidFill>
                            <a:schemeClr val="tx1"/>
                          </a:solidFill>
                          <a:latin typeface="Arial"/>
                          <a:ea typeface="+mn-ea"/>
                          <a:cs typeface="Arial"/>
                        </a:rPr>
                        <a:t>$30,535</a:t>
                      </a:r>
                    </a:p>
                  </a:txBody>
                  <a:tcPr marL="9525" marR="4286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solidFill>
                      <a:srgbClr val="E7EAEC"/>
                    </a:solidFill>
                  </a:tcPr>
                </a:tc>
                <a:tc>
                  <a:txBody>
                    <a:bodyPr/>
                    <a:lstStyle/>
                    <a:p>
                      <a:pPr marL="466725" lvl="0" algn="r" fontAlgn="ctr">
                        <a:lnSpc>
                          <a:spcPct val="100000"/>
                        </a:lnSpc>
                        <a:spcBef>
                          <a:spcPts val="1015"/>
                        </a:spcBef>
                      </a:pPr>
                      <a:r>
                        <a:rPr lang="en-US" sz="1400" spc="-5">
                          <a:solidFill>
                            <a:schemeClr val="tx1"/>
                          </a:solidFill>
                          <a:latin typeface="Arial"/>
                          <a:ea typeface="+mn-ea"/>
                          <a:cs typeface="Arial"/>
                        </a:rPr>
                        <a:t>3</a:t>
                      </a:r>
                    </a:p>
                  </a:txBody>
                  <a:tcPr marL="9525" marR="428625" marT="9525" marB="0" anchor="ctr">
                    <a:lnL w="12700" cap="flat" cmpd="sng" algn="ctr">
                      <a:solidFill>
                        <a:srgbClr val="FFFFFF"/>
                      </a:solidFill>
                      <a:prstDash val="solid"/>
                      <a:round/>
                      <a:headEnd type="none" w="med" len="med"/>
                      <a:tailEnd type="none" w="med" len="med"/>
                    </a:lnL>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AEC"/>
                    </a:solidFill>
                  </a:tcPr>
                </a:tc>
                <a:extLst>
                  <a:ext uri="{0D108BD9-81ED-4DB2-BD59-A6C34878D82A}">
                    <a16:rowId xmlns:a16="http://schemas.microsoft.com/office/drawing/2014/main" val="4982977"/>
                  </a:ext>
                </a:extLst>
              </a:tr>
              <a:tr h="459749">
                <a:tc>
                  <a:txBody>
                    <a:bodyPr/>
                    <a:lstStyle/>
                    <a:p>
                      <a:pPr marL="466725" lvl="0">
                        <a:lnSpc>
                          <a:spcPct val="100000"/>
                        </a:lnSpc>
                        <a:spcBef>
                          <a:spcPts val="1015"/>
                        </a:spcBef>
                      </a:pPr>
                      <a:r>
                        <a:rPr lang="en-US" sz="1400">
                          <a:latin typeface="Arial"/>
                          <a:cs typeface="Arial"/>
                        </a:rPr>
                        <a:t>State Management</a:t>
                      </a:r>
                      <a:endParaRPr sz="1400">
                        <a:latin typeface="Arial"/>
                        <a:cs typeface="Arial"/>
                      </a:endParaRPr>
                    </a:p>
                  </a:txBody>
                  <a:tcPr marL="0" marR="0" marT="128905" marB="0">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solidFill>
                      <a:srgbClr val="CAD1DA"/>
                    </a:solidFill>
                  </a:tcPr>
                </a:tc>
                <a:tc>
                  <a:txBody>
                    <a:bodyPr/>
                    <a:lstStyle/>
                    <a:p>
                      <a:pPr algn="r" fontAlgn="ctr"/>
                      <a:r>
                        <a:rPr lang="en-US" sz="1400" b="0" i="0" u="none" strike="noStrike">
                          <a:solidFill>
                            <a:srgbClr val="000000"/>
                          </a:solidFill>
                          <a:effectLst/>
                          <a:latin typeface="Arial" panose="020B0604020202020204" pitchFamily="34" charset="0"/>
                        </a:rPr>
                        <a:t>$9,302</a:t>
                      </a:r>
                    </a:p>
                  </a:txBody>
                  <a:tcPr marL="9525" marR="4286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1DA"/>
                    </a:solidFill>
                  </a:tcPr>
                </a:tc>
                <a:tc>
                  <a:txBody>
                    <a:bodyPr/>
                    <a:lstStyle/>
                    <a:p>
                      <a:pPr algn="r" fontAlgn="ctr"/>
                      <a:r>
                        <a:rPr lang="en-US" sz="1400" b="0" i="0" u="none" strike="noStrike">
                          <a:solidFill>
                            <a:srgbClr val="000000"/>
                          </a:solidFill>
                          <a:effectLst/>
                          <a:latin typeface="Arial" panose="020B0604020202020204" pitchFamily="34" charset="0"/>
                        </a:rPr>
                        <a:t>3</a:t>
                      </a:r>
                    </a:p>
                  </a:txBody>
                  <a:tcPr marL="9525" marR="428625" marT="9525" marB="0" anchor="ctr">
                    <a:lnL w="12700" cap="flat" cmpd="sng" algn="ctr">
                      <a:solidFill>
                        <a:srgbClr val="FFFFFF"/>
                      </a:solidFill>
                      <a:prstDash val="solid"/>
                      <a:round/>
                      <a:headEnd type="none" w="med" len="med"/>
                      <a:tailEnd type="none" w="med" len="med"/>
                    </a:lnL>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AD1DA"/>
                    </a:solidFill>
                  </a:tcPr>
                </a:tc>
                <a:extLst>
                  <a:ext uri="{0D108BD9-81ED-4DB2-BD59-A6C34878D82A}">
                    <a16:rowId xmlns:a16="http://schemas.microsoft.com/office/drawing/2014/main" val="846371402"/>
                  </a:ext>
                </a:extLst>
              </a:tr>
              <a:tr h="459749">
                <a:tc>
                  <a:txBody>
                    <a:bodyPr/>
                    <a:lstStyle/>
                    <a:p>
                      <a:pPr marL="466725" algn="ctr">
                        <a:lnSpc>
                          <a:spcPct val="100000"/>
                        </a:lnSpc>
                        <a:spcBef>
                          <a:spcPts val="1020"/>
                        </a:spcBef>
                      </a:pPr>
                      <a:r>
                        <a:rPr lang="en-US" sz="1400" b="1" i="1" spc="-30">
                          <a:latin typeface="Arial"/>
                          <a:cs typeface="Arial"/>
                        </a:rPr>
                        <a:t>                     TOTAL</a:t>
                      </a:r>
                      <a:endParaRPr sz="1400" i="1">
                        <a:latin typeface="Arial"/>
                        <a:cs typeface="Arial"/>
                      </a:endParaRPr>
                    </a:p>
                  </a:txBody>
                  <a:tcPr marL="0" marR="0" marT="129540" marB="0">
                    <a:lnL w="12700">
                      <a:solidFill>
                        <a:srgbClr val="FFFFFF"/>
                      </a:solidFill>
                      <a:prstDash val="soli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solidFill>
                      <a:schemeClr val="bg1"/>
                    </a:solidFill>
                  </a:tcPr>
                </a:tc>
                <a:tc>
                  <a:txBody>
                    <a:bodyPr/>
                    <a:lstStyle/>
                    <a:p>
                      <a:pPr algn="r" fontAlgn="ctr"/>
                      <a:r>
                        <a:rPr lang="en-US" sz="1400" b="1" i="0" u="none" strike="noStrike">
                          <a:solidFill>
                            <a:srgbClr val="000000"/>
                          </a:solidFill>
                          <a:effectLst/>
                          <a:latin typeface="Arial" panose="020B0604020202020204" pitchFamily="34" charset="0"/>
                        </a:rPr>
                        <a:t>$297,616</a:t>
                      </a:r>
                    </a:p>
                  </a:txBody>
                  <a:tcPr marL="9525" marR="4286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a:solidFill>
                        <a:srgbClr val="FFFFFF"/>
                      </a:solidFill>
                      <a:prstDash val="solid"/>
                    </a:lnB>
                    <a:solidFill>
                      <a:schemeClr val="bg1"/>
                    </a:solidFill>
                  </a:tcPr>
                </a:tc>
                <a:tc>
                  <a:txBody>
                    <a:bodyPr/>
                    <a:lstStyle/>
                    <a:p>
                      <a:pPr algn="r" fontAlgn="ctr"/>
                      <a:r>
                        <a:rPr lang="en-US" sz="1400" b="1" i="0" u="none" strike="noStrike">
                          <a:solidFill>
                            <a:srgbClr val="000000"/>
                          </a:solidFill>
                          <a:effectLst/>
                          <a:latin typeface="Arial" panose="020B0604020202020204" pitchFamily="34" charset="0"/>
                        </a:rPr>
                        <a:t>25</a:t>
                      </a:r>
                    </a:p>
                  </a:txBody>
                  <a:tcPr marL="9525" marR="428625" marT="9525" marB="0" anchor="ctr">
                    <a:lnL w="12700" cap="flat" cmpd="sng" algn="ctr">
                      <a:solidFill>
                        <a:srgbClr val="FFFFFF"/>
                      </a:solidFill>
                      <a:prstDash val="solid"/>
                      <a:round/>
                      <a:headEnd type="none" w="med" len="med"/>
                      <a:tailEnd type="none" w="med" len="med"/>
                    </a:lnL>
                    <a:lnT w="12700" cap="flat" cmpd="sng" algn="ctr">
                      <a:solidFill>
                        <a:srgbClr val="FFFFFF"/>
                      </a:solidFill>
                      <a:prstDash val="solid"/>
                      <a:round/>
                      <a:headEnd type="none" w="med" len="med"/>
                      <a:tailEnd type="none" w="med" len="med"/>
                    </a:lnT>
                    <a:lnB w="12700">
                      <a:solidFill>
                        <a:srgbClr val="FFFFFF"/>
                      </a:solidFill>
                      <a:prstDash val="solid"/>
                    </a:lnB>
                    <a:solidFill>
                      <a:schemeClr val="bg1"/>
                    </a:solidFill>
                  </a:tcPr>
                </a:tc>
                <a:extLst>
                  <a:ext uri="{0D108BD9-81ED-4DB2-BD59-A6C34878D82A}">
                    <a16:rowId xmlns:a16="http://schemas.microsoft.com/office/drawing/2014/main" val="10008"/>
                  </a:ext>
                </a:extLst>
              </a:tr>
            </a:tbl>
          </a:graphicData>
        </a:graphic>
      </p:graphicFrame>
      <p:sp>
        <p:nvSpPr>
          <p:cNvPr id="8" name="TextBox 7">
            <a:extLst>
              <a:ext uri="{FF2B5EF4-FFF2-40B4-BE49-F238E27FC236}">
                <a16:creationId xmlns:a16="http://schemas.microsoft.com/office/drawing/2014/main" id="{F980E57E-DD00-4521-A296-4F39745D4672}"/>
              </a:ext>
            </a:extLst>
          </p:cNvPr>
          <p:cNvSpPr txBox="1"/>
          <p:nvPr/>
        </p:nvSpPr>
        <p:spPr>
          <a:xfrm>
            <a:off x="436435" y="1272030"/>
            <a:ext cx="8130349" cy="646331"/>
          </a:xfrm>
          <a:prstGeom prst="rect">
            <a:avLst/>
          </a:prstGeom>
          <a:noFill/>
        </p:spPr>
        <p:txBody>
          <a:bodyPr wrap="square">
            <a:spAutoFit/>
          </a:bodyPr>
          <a:lstStyle/>
          <a:p>
            <a:pPr marL="12065" marR="5080" lvl="0" indent="0" algn="ctr" defTabSz="914400" rtl="0" eaLnBrk="1" fontAlgn="auto" latinLnBrk="0" hangingPunct="1">
              <a:lnSpc>
                <a:spcPct val="100000"/>
              </a:lnSpc>
              <a:spcBef>
                <a:spcPts val="2400"/>
              </a:spcBef>
              <a:spcAft>
                <a:spcPts val="0"/>
              </a:spcAft>
              <a:buClr>
                <a:srgbClr val="3D3E3D"/>
              </a:buClr>
              <a:buSzPct val="65000"/>
              <a:buFontTx/>
              <a:buNone/>
              <a:tabLst>
                <a:tab pos="244475" algn="l"/>
              </a:tabLst>
              <a:defRPr/>
            </a:pPr>
            <a:r>
              <a:rPr kumimoji="0" lang="en-US" sz="1800" b="0" i="0" u="none" strike="noStrike" kern="1200" cap="none" spc="0" normalizeH="0" baseline="0" noProof="0">
                <a:ln>
                  <a:noFill/>
                </a:ln>
                <a:solidFill>
                  <a:srgbClr val="363636"/>
                </a:solidFill>
                <a:effectLst/>
                <a:uLnTx/>
                <a:uFillTx/>
                <a:latin typeface="Arial" panose="020B0604020202020204" pitchFamily="34" charset="0"/>
                <a:ea typeface="+mn-ea"/>
                <a:cs typeface="+mn-cs"/>
              </a:rPr>
              <a:t>This information reflects projects in Hardy County related to </a:t>
            </a:r>
            <a:br>
              <a:rPr kumimoji="0" lang="en-US" sz="1800" b="0" i="0" u="none" strike="noStrike" kern="1200" cap="none" spc="0" normalizeH="0" baseline="0" noProof="0">
                <a:ln>
                  <a:noFill/>
                </a:ln>
                <a:solidFill>
                  <a:srgbClr val="363636"/>
                </a:solidFill>
                <a:effectLst/>
                <a:uLnTx/>
                <a:uFillTx/>
                <a:latin typeface="Arial" panose="020B0604020202020204" pitchFamily="34" charset="0"/>
                <a:ea typeface="+mn-ea"/>
                <a:cs typeface="+mn-cs"/>
              </a:rPr>
            </a:br>
            <a:r>
              <a:rPr kumimoji="0" lang="en-US" sz="1800" b="0" i="0" u="none" strike="noStrike" kern="1200" cap="none" spc="0" normalizeH="0" baseline="0" noProof="0">
                <a:ln>
                  <a:noFill/>
                </a:ln>
                <a:solidFill>
                  <a:srgbClr val="363636"/>
                </a:solidFill>
                <a:effectLst/>
                <a:uLnTx/>
                <a:uFillTx/>
                <a:latin typeface="Arial" panose="020B0604020202020204" pitchFamily="34" charset="0"/>
                <a:ea typeface="+mn-ea"/>
                <a:cs typeface="+mn-cs"/>
              </a:rPr>
              <a:t>severe storms and hurricanes since 2003. </a:t>
            </a:r>
          </a:p>
        </p:txBody>
      </p:sp>
      <p:sp>
        <p:nvSpPr>
          <p:cNvPr id="12" name="TextBox 11">
            <a:extLst>
              <a:ext uri="{FF2B5EF4-FFF2-40B4-BE49-F238E27FC236}">
                <a16:creationId xmlns:a16="http://schemas.microsoft.com/office/drawing/2014/main" id="{2D0D45FF-8775-4F14-9E40-11D0DD9BE9FC}"/>
              </a:ext>
            </a:extLst>
          </p:cNvPr>
          <p:cNvSpPr txBox="1"/>
          <p:nvPr/>
        </p:nvSpPr>
        <p:spPr>
          <a:xfrm>
            <a:off x="547687" y="5605118"/>
            <a:ext cx="8048626"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a:ea typeface="+mn-ea"/>
                <a:cs typeface="+mn-cs"/>
                <a:hlinkClick r:id="rId5"/>
              </a:rPr>
              <a:t>https://www.fema.gov/data-visualization/public-assistance-program-summary-obligations</a:t>
            </a:r>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18159" y="6072962"/>
            <a:ext cx="1572767" cy="539910"/>
          </a:xfrm>
          <a:prstGeom prst="rect">
            <a:avLst/>
          </a:prstGeom>
        </p:spPr>
      </p:pic>
      <p:pic>
        <p:nvPicPr>
          <p:cNvPr id="3" name="object 3"/>
          <p:cNvPicPr/>
          <p:nvPr/>
        </p:nvPicPr>
        <p:blipFill>
          <a:blip r:embed="rId3" cstate="print"/>
          <a:stretch>
            <a:fillRect/>
          </a:stretch>
        </p:blipFill>
        <p:spPr>
          <a:xfrm>
            <a:off x="7205471" y="6169733"/>
            <a:ext cx="1469135" cy="434783"/>
          </a:xfrm>
          <a:prstGeom prst="rect">
            <a:avLst/>
          </a:prstGeom>
        </p:spPr>
      </p:pic>
      <p:sp>
        <p:nvSpPr>
          <p:cNvPr id="4" name="object 4"/>
          <p:cNvSpPr txBox="1">
            <a:spLocks noGrp="1"/>
          </p:cNvSpPr>
          <p:nvPr>
            <p:ph type="title"/>
          </p:nvPr>
        </p:nvSpPr>
        <p:spPr>
          <a:xfrm>
            <a:off x="535940" y="427101"/>
            <a:ext cx="5892165" cy="574040"/>
          </a:xfrm>
          <a:prstGeom prst="rect">
            <a:avLst/>
          </a:prstGeom>
        </p:spPr>
        <p:txBody>
          <a:bodyPr vert="horz" wrap="square" lIns="0" tIns="12700" rIns="0" bIns="0" rtlCol="0">
            <a:spAutoFit/>
          </a:bodyPr>
          <a:lstStyle/>
          <a:p>
            <a:pPr marL="12700">
              <a:lnSpc>
                <a:spcPct val="100000"/>
              </a:lnSpc>
              <a:spcBef>
                <a:spcPts val="100"/>
              </a:spcBef>
            </a:pPr>
            <a:r>
              <a:rPr sz="3600" b="0">
                <a:solidFill>
                  <a:srgbClr val="FFFFFF"/>
                </a:solidFill>
                <a:latin typeface="Arial"/>
                <a:cs typeface="Arial"/>
              </a:rPr>
              <a:t>Significant</a:t>
            </a:r>
            <a:r>
              <a:rPr sz="3600" b="0" spc="-40">
                <a:solidFill>
                  <a:srgbClr val="FFFFFF"/>
                </a:solidFill>
                <a:latin typeface="Arial"/>
                <a:cs typeface="Arial"/>
              </a:rPr>
              <a:t> </a:t>
            </a:r>
            <a:r>
              <a:rPr sz="3600" b="0" spc="-5">
                <a:solidFill>
                  <a:srgbClr val="FFFFFF"/>
                </a:solidFill>
                <a:latin typeface="Arial"/>
                <a:cs typeface="Arial"/>
              </a:rPr>
              <a:t>Impacts</a:t>
            </a:r>
            <a:r>
              <a:rPr sz="3600" b="0" spc="-15">
                <a:solidFill>
                  <a:srgbClr val="FFFFFF"/>
                </a:solidFill>
                <a:latin typeface="Arial"/>
                <a:cs typeface="Arial"/>
              </a:rPr>
              <a:t> </a:t>
            </a:r>
            <a:r>
              <a:rPr sz="3600" b="0" spc="-5">
                <a:solidFill>
                  <a:srgbClr val="FFFFFF"/>
                </a:solidFill>
                <a:latin typeface="Arial"/>
                <a:cs typeface="Arial"/>
              </a:rPr>
              <a:t>Overview</a:t>
            </a:r>
            <a:endParaRPr sz="3600">
              <a:latin typeface="Arial"/>
              <a:cs typeface="Arial"/>
            </a:endParaRPr>
          </a:p>
        </p:txBody>
      </p:sp>
      <p:sp>
        <p:nvSpPr>
          <p:cNvPr id="6" name="object 6"/>
          <p:cNvSpPr txBox="1">
            <a:spLocks noGrp="1"/>
          </p:cNvSpPr>
          <p:nvPr>
            <p:ph type="sldNum" sz="quarter" idx="7"/>
          </p:nvPr>
        </p:nvSpPr>
        <p:spPr>
          <a:prstGeom prst="rect">
            <a:avLst/>
          </a:prstGeom>
        </p:spPr>
        <p:txBody>
          <a:bodyPr vert="horz" wrap="square" lIns="0" tIns="3810" rIns="0" bIns="0" rtlCol="0">
            <a:spAutoFit/>
          </a:bodyPr>
          <a:lstStyle/>
          <a:p>
            <a:pPr marL="38100" marR="0" lvl="0" indent="0" algn="l" defTabSz="914400" rtl="0" eaLnBrk="1" fontAlgn="auto" latinLnBrk="0" hangingPunct="1">
              <a:lnSpc>
                <a:spcPct val="100000"/>
              </a:lnSpc>
              <a:spcBef>
                <a:spcPts val="30"/>
              </a:spcBef>
              <a:spcAft>
                <a:spcPts val="0"/>
              </a:spcAft>
              <a:buClrTx/>
              <a:buSzTx/>
              <a:buFontTx/>
              <a:buNone/>
              <a:tabLst/>
              <a:defRPr/>
            </a:pPr>
            <a:r>
              <a:rPr kumimoji="0" sz="1000" b="0" i="0" u="none" strike="noStrike" kern="1200" cap="none" spc="-5" normalizeH="0" baseline="0" noProof="0">
                <a:ln>
                  <a:noFill/>
                </a:ln>
                <a:solidFill>
                  <a:srgbClr val="5B5C5E"/>
                </a:solidFill>
                <a:effectLst/>
                <a:uLnTx/>
                <a:uFillTx/>
                <a:latin typeface="Arial Narrow"/>
                <a:ea typeface="+mn-ea"/>
              </a:rPr>
              <a:t>19</a:t>
            </a:r>
          </a:p>
        </p:txBody>
      </p:sp>
      <p:sp>
        <p:nvSpPr>
          <p:cNvPr id="5" name="object 5"/>
          <p:cNvSpPr txBox="1"/>
          <p:nvPr/>
        </p:nvSpPr>
        <p:spPr>
          <a:xfrm>
            <a:off x="535940" y="1447800"/>
            <a:ext cx="8379460" cy="4106252"/>
          </a:xfrm>
          <a:prstGeom prst="rect">
            <a:avLst/>
          </a:prstGeom>
        </p:spPr>
        <p:txBody>
          <a:bodyPr vert="horz" wrap="square" lIns="0" tIns="12700" rIns="0" bIns="0" rtlCol="0">
            <a:spAutoFit/>
          </a:bodyPr>
          <a:lstStyle/>
          <a:p>
            <a:pPr marL="243840" marR="5080" lvl="0" indent="-231775" algn="l" defTabSz="914400" rtl="0" eaLnBrk="1" fontAlgn="auto" latinLnBrk="0" hangingPunct="1">
              <a:lnSpc>
                <a:spcPct val="100000"/>
              </a:lnSpc>
              <a:spcBef>
                <a:spcPts val="2400"/>
              </a:spcBef>
              <a:spcAft>
                <a:spcPts val="0"/>
              </a:spcAft>
              <a:buClr>
                <a:srgbClr val="3D3E3D"/>
              </a:buClr>
              <a:buSzPct val="65000"/>
              <a:buFont typeface="Wingdings"/>
              <a:buChar char=""/>
              <a:tabLst>
                <a:tab pos="244475" algn="l"/>
              </a:tabLst>
              <a:defRPr/>
            </a:pPr>
            <a:r>
              <a:rPr kumimoji="0" lang="en-US" sz="1800" b="0" i="0" u="none" strike="noStrike" kern="1200" cap="none" spc="0" normalizeH="0" baseline="0" noProof="0">
                <a:ln>
                  <a:noFill/>
                </a:ln>
                <a:solidFill>
                  <a:srgbClr val="363636"/>
                </a:solidFill>
                <a:effectLst/>
                <a:uLnTx/>
                <a:uFillTx/>
                <a:latin typeface="Arial" panose="020B0604020202020204" pitchFamily="34" charset="0"/>
                <a:ea typeface="+mn-ea"/>
                <a:cs typeface="+mn-cs"/>
              </a:rPr>
              <a:t>Compared to effective NFHL, </a:t>
            </a:r>
            <a:r>
              <a:rPr kumimoji="0" lang="en-US" sz="1800" b="1" i="0" u="none" strike="noStrike" kern="1200" cap="none" spc="0" normalizeH="0" baseline="0" noProof="0">
                <a:ln>
                  <a:noFill/>
                </a:ln>
                <a:solidFill>
                  <a:srgbClr val="005A87"/>
                </a:solidFill>
                <a:effectLst/>
                <a:uLnTx/>
                <a:uFillTx/>
                <a:latin typeface="Arial" panose="020B0604020202020204" pitchFamily="34" charset="0"/>
                <a:ea typeface="+mn-ea"/>
                <a:cs typeface="+mn-cs"/>
              </a:rPr>
              <a:t>widening and narrowing of the 1-percent-annual-chance floodplain (SFHA) extent </a:t>
            </a:r>
            <a:r>
              <a:rPr kumimoji="0" lang="en-US" sz="1800" b="0" i="0" u="none" strike="noStrike" kern="1200" cap="none" spc="0" normalizeH="0" baseline="0" noProof="0">
                <a:ln>
                  <a:noFill/>
                </a:ln>
                <a:solidFill>
                  <a:srgbClr val="363636"/>
                </a:solidFill>
                <a:effectLst/>
                <a:uLnTx/>
                <a:uFillTx/>
                <a:latin typeface="Arial" panose="020B0604020202020204" pitchFamily="34" charset="0"/>
                <a:ea typeface="+mn-ea"/>
                <a:cs typeface="+mn-cs"/>
              </a:rPr>
              <a:t>was observed throughout the county.</a:t>
            </a:r>
          </a:p>
          <a:p>
            <a:pPr marL="243840" marR="5080" lvl="0" indent="-231775" algn="l" defTabSz="914400" rtl="0" eaLnBrk="1" fontAlgn="auto" latinLnBrk="0" hangingPunct="1">
              <a:lnSpc>
                <a:spcPct val="100000"/>
              </a:lnSpc>
              <a:spcBef>
                <a:spcPts val="2400"/>
              </a:spcBef>
              <a:spcAft>
                <a:spcPts val="0"/>
              </a:spcAft>
              <a:buClr>
                <a:srgbClr val="3D3E3D"/>
              </a:buClr>
              <a:buSzPct val="65000"/>
              <a:buFont typeface="Wingdings"/>
              <a:buChar char=""/>
              <a:tabLst>
                <a:tab pos="244475" algn="l"/>
              </a:tabLst>
              <a:defRPr/>
            </a:pPr>
            <a:r>
              <a:rPr lang="en-US">
                <a:solidFill>
                  <a:srgbClr val="363636"/>
                </a:solidFill>
                <a:latin typeface="Arial" panose="020B0604020202020204" pitchFamily="34" charset="0"/>
              </a:rPr>
              <a:t>Extended study reaches (with drainage areas of 2 square mile and greater, and not on current effective FIRM) result in new properties within the SFHA.</a:t>
            </a:r>
            <a:endParaRPr kumimoji="0" lang="en-US" sz="1800" b="0" i="0" u="none" strike="noStrike" kern="1200" cap="none" spc="0" normalizeH="0" baseline="0" noProof="0">
              <a:ln>
                <a:noFill/>
              </a:ln>
              <a:solidFill>
                <a:srgbClr val="363636"/>
              </a:solidFill>
              <a:effectLst/>
              <a:uLnTx/>
              <a:uFillTx/>
              <a:latin typeface="Arial" panose="020B0604020202020204" pitchFamily="34" charset="0"/>
              <a:ea typeface="+mn-ea"/>
              <a:cs typeface="+mn-cs"/>
            </a:endParaRPr>
          </a:p>
          <a:p>
            <a:pPr marL="243840" marR="5080" lvl="0" indent="-231775" algn="l" defTabSz="914400" rtl="0" eaLnBrk="1" fontAlgn="auto" latinLnBrk="0" hangingPunct="1">
              <a:lnSpc>
                <a:spcPct val="100000"/>
              </a:lnSpc>
              <a:spcBef>
                <a:spcPts val="2400"/>
              </a:spcBef>
              <a:spcAft>
                <a:spcPts val="0"/>
              </a:spcAft>
              <a:buClr>
                <a:srgbClr val="3D3E3D"/>
              </a:buClr>
              <a:buSzPct val="65000"/>
              <a:buFont typeface="Wingdings"/>
              <a:buChar char=""/>
              <a:tabLst>
                <a:tab pos="244475" algn="l"/>
              </a:tabLst>
              <a:defRPr/>
            </a:pPr>
            <a:r>
              <a:rPr kumimoji="0" lang="en-US" sz="1800" b="0" i="0" u="none" strike="noStrike" kern="1200" cap="none" spc="0" normalizeH="0" baseline="0" noProof="0">
                <a:ln>
                  <a:noFill/>
                </a:ln>
                <a:solidFill>
                  <a:srgbClr val="363636"/>
                </a:solidFill>
                <a:effectLst/>
                <a:uLnTx/>
                <a:uFillTx/>
                <a:latin typeface="Arial" panose="020B0604020202020204" pitchFamily="34" charset="0"/>
                <a:ea typeface="+mn-ea"/>
                <a:cs typeface="+mn-cs"/>
              </a:rPr>
              <a:t>Most streams experienced both </a:t>
            </a:r>
            <a:r>
              <a:rPr kumimoji="0" lang="en-US" sz="1800" b="1" i="0" u="none" strike="noStrike" kern="1200" cap="none" spc="0" normalizeH="0" baseline="0" noProof="0">
                <a:ln>
                  <a:noFill/>
                </a:ln>
                <a:solidFill>
                  <a:srgbClr val="005A87"/>
                </a:solidFill>
                <a:effectLst/>
                <a:uLnTx/>
                <a:uFillTx/>
                <a:latin typeface="Arial" panose="020B0604020202020204" pitchFamily="34" charset="0"/>
                <a:ea typeface="+mn-ea"/>
                <a:cs typeface="+mn-cs"/>
              </a:rPr>
              <a:t>increases and decreases </a:t>
            </a:r>
            <a:r>
              <a:rPr kumimoji="0" lang="en-US" sz="1800" b="0" i="0" u="none" strike="noStrike" kern="1200" cap="none" spc="0" normalizeH="0" baseline="0" noProof="0">
                <a:ln>
                  <a:noFill/>
                </a:ln>
                <a:solidFill>
                  <a:srgbClr val="363636"/>
                </a:solidFill>
                <a:effectLst/>
                <a:uLnTx/>
                <a:uFillTx/>
                <a:latin typeface="Arial" panose="020B0604020202020204" pitchFamily="34" charset="0"/>
                <a:ea typeface="+mn-ea"/>
                <a:cs typeface="+mn-cs"/>
              </a:rPr>
              <a:t>when comparing </a:t>
            </a:r>
            <a:br>
              <a:rPr kumimoji="0" lang="en-US" sz="1800" b="0" i="0" u="none" strike="noStrike" kern="1200" cap="none" spc="0" normalizeH="0" baseline="0" noProof="0">
                <a:ln>
                  <a:noFill/>
                </a:ln>
                <a:solidFill>
                  <a:srgbClr val="363636"/>
                </a:solidFill>
                <a:effectLst/>
                <a:uLnTx/>
                <a:uFillTx/>
                <a:latin typeface="Arial" panose="020B0604020202020204" pitchFamily="34" charset="0"/>
                <a:ea typeface="+mn-ea"/>
                <a:cs typeface="+mn-cs"/>
              </a:rPr>
            </a:br>
            <a:r>
              <a:rPr kumimoji="0" lang="en-US" sz="1800" b="0" i="0" u="none" strike="noStrike" kern="1200" cap="none" spc="0" normalizeH="0" baseline="0" noProof="0">
                <a:ln>
                  <a:noFill/>
                </a:ln>
                <a:solidFill>
                  <a:srgbClr val="363636"/>
                </a:solidFill>
                <a:effectLst/>
                <a:uLnTx/>
                <a:uFillTx/>
                <a:latin typeface="Arial" panose="020B0604020202020204" pitchFamily="34" charset="0"/>
                <a:ea typeface="+mn-ea"/>
                <a:cs typeface="+mn-cs"/>
              </a:rPr>
              <a:t>the computed model WSELs to the current regulatory base flood elevations.</a:t>
            </a:r>
          </a:p>
          <a:p>
            <a:pPr marL="243840" marR="5080" lvl="0" indent="-231775" algn="l" defTabSz="914400" rtl="0" eaLnBrk="1" fontAlgn="auto" latinLnBrk="0" hangingPunct="1">
              <a:lnSpc>
                <a:spcPct val="100000"/>
              </a:lnSpc>
              <a:spcBef>
                <a:spcPts val="2400"/>
              </a:spcBef>
              <a:spcAft>
                <a:spcPts val="0"/>
              </a:spcAft>
              <a:buClr>
                <a:srgbClr val="3D3E3D"/>
              </a:buClr>
              <a:buSzPct val="65000"/>
              <a:buFont typeface="Wingdings"/>
              <a:buChar char=""/>
              <a:tabLst>
                <a:tab pos="244475" algn="l"/>
              </a:tabLst>
              <a:defRPr/>
            </a:pPr>
            <a:r>
              <a:rPr kumimoji="0" lang="en-US" sz="1800" b="0" i="0" u="none" strike="noStrike" kern="1200" cap="none" spc="0" normalizeH="0" baseline="0" noProof="0">
                <a:ln>
                  <a:noFill/>
                </a:ln>
                <a:solidFill>
                  <a:srgbClr val="363636"/>
                </a:solidFill>
                <a:effectLst/>
                <a:uLnTx/>
                <a:uFillTx/>
                <a:latin typeface="Arial" panose="020B0604020202020204" pitchFamily="34" charset="0"/>
                <a:ea typeface="+mn-ea"/>
                <a:cs typeface="+mn-cs"/>
              </a:rPr>
              <a:t>A</a:t>
            </a: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fter the map update, an </a:t>
            </a:r>
            <a:r>
              <a:rPr kumimoji="0" lang="en-US" sz="1800" b="1" i="0" u="none" strike="noStrike" kern="1200" cap="none" spc="0" normalizeH="0" baseline="0" noProof="0">
                <a:ln>
                  <a:noFill/>
                </a:ln>
                <a:solidFill>
                  <a:srgbClr val="005A87"/>
                </a:solidFill>
                <a:effectLst/>
                <a:uLnTx/>
                <a:uFillTx/>
                <a:latin typeface="Arial" panose="020B0604020202020204" pitchFamily="34" charset="0"/>
                <a:ea typeface="+mn-ea"/>
                <a:cs typeface="+mn-cs"/>
              </a:rPr>
              <a:t>estimated total of 364 structures</a:t>
            </a:r>
            <a:r>
              <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(excl. Moorefield) are expected to be in the SFHA.</a:t>
            </a:r>
          </a:p>
          <a:p>
            <a:pPr marL="243840" marR="5080" lvl="0" indent="-231775" algn="l" defTabSz="914400" rtl="0" eaLnBrk="1" fontAlgn="auto" latinLnBrk="0" hangingPunct="1">
              <a:lnSpc>
                <a:spcPct val="100000"/>
              </a:lnSpc>
              <a:spcBef>
                <a:spcPts val="2400"/>
              </a:spcBef>
              <a:spcAft>
                <a:spcPts val="0"/>
              </a:spcAft>
              <a:buClr>
                <a:srgbClr val="3D3E3D"/>
              </a:buClr>
              <a:buSzPct val="65000"/>
              <a:buFont typeface="Wingdings"/>
              <a:buChar char=""/>
              <a:tabLst>
                <a:tab pos="244475" algn="l"/>
              </a:tabLst>
              <a:defRPr/>
            </a:pPr>
            <a:r>
              <a:rPr kumimoji="0" lang="en-US" sz="1800" b="1" i="0" u="none" strike="noStrike" kern="1200" cap="none" spc="0" normalizeH="0" baseline="0" noProof="0">
                <a:ln>
                  <a:noFill/>
                </a:ln>
                <a:solidFill>
                  <a:srgbClr val="015C90"/>
                </a:solidFill>
                <a:effectLst/>
                <a:uLnTx/>
                <a:uFillTx/>
                <a:latin typeface="Arial" panose="020B0604020202020204" pitchFamily="34" charset="0"/>
                <a:ea typeface="+mn-ea"/>
                <a:cs typeface="+mn-cs"/>
              </a:rPr>
              <a:t>Slightly more structures will be mapped out (-179) than mapped in (+145).</a:t>
            </a:r>
          </a:p>
          <a:p>
            <a:pPr marL="12065" marR="5080" lvl="0" indent="0" algn="l" defTabSz="914400" rtl="0" eaLnBrk="1" fontAlgn="auto" latinLnBrk="0" hangingPunct="1">
              <a:lnSpc>
                <a:spcPct val="100000"/>
              </a:lnSpc>
              <a:spcBef>
                <a:spcPts val="0"/>
              </a:spcBef>
              <a:spcAft>
                <a:spcPts val="0"/>
              </a:spcAft>
              <a:buClr>
                <a:srgbClr val="3D3E3D"/>
              </a:buClr>
              <a:buSzPct val="65000"/>
              <a:buFontTx/>
              <a:buNone/>
              <a:tabLst>
                <a:tab pos="244475" algn="l"/>
              </a:tabLst>
              <a:defRPr/>
            </a:pPr>
            <a:endParaRPr kumimoji="0" sz="2400" b="0" i="0" u="none" strike="noStrike" kern="1200" cap="none" spc="0" normalizeH="0" baseline="0" noProof="0">
              <a:ln>
                <a:noFill/>
              </a:ln>
              <a:solidFill>
                <a:prstClr val="black"/>
              </a:solidFill>
              <a:effectLst/>
              <a:uLnTx/>
              <a:uFillTx/>
              <a:latin typeface="Arial"/>
              <a:ea typeface="+mn-ea"/>
              <a:cs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14722" y="6289776"/>
            <a:ext cx="116205" cy="145415"/>
          </a:xfrm>
          <a:prstGeom prst="rect">
            <a:avLst/>
          </a:prstGeom>
        </p:spPr>
        <p:txBody>
          <a:bodyPr vert="horz" wrap="square" lIns="0" tIns="0" rIns="0" bIns="0" rtlCol="0">
            <a:spAutoFit/>
          </a:bodyPr>
          <a:lstStyle/>
          <a:p>
            <a:pPr>
              <a:lnSpc>
                <a:spcPts val="1130"/>
              </a:lnSpc>
            </a:pPr>
            <a:r>
              <a:rPr sz="1000" b="0" spc="5">
                <a:solidFill>
                  <a:srgbClr val="5B5C5E"/>
                </a:solidFill>
                <a:latin typeface="Arial Nova Cond Light"/>
                <a:cs typeface="Arial Nova Cond Light"/>
              </a:rPr>
              <a:t>31</a:t>
            </a:r>
            <a:endParaRPr sz="1000">
              <a:latin typeface="Arial Nova Cond Light"/>
              <a:cs typeface="Arial Nova Cond Light"/>
            </a:endParaRPr>
          </a:p>
        </p:txBody>
      </p:sp>
      <p:pic>
        <p:nvPicPr>
          <p:cNvPr id="3" name="object 3"/>
          <p:cNvPicPr/>
          <p:nvPr/>
        </p:nvPicPr>
        <p:blipFill>
          <a:blip r:embed="rId2" cstate="print"/>
          <a:stretch>
            <a:fillRect/>
          </a:stretch>
        </p:blipFill>
        <p:spPr>
          <a:xfrm>
            <a:off x="513663" y="6068724"/>
            <a:ext cx="1574144" cy="546735"/>
          </a:xfrm>
          <a:prstGeom prst="rect">
            <a:avLst/>
          </a:prstGeom>
        </p:spPr>
      </p:pic>
      <p:grpSp>
        <p:nvGrpSpPr>
          <p:cNvPr id="4" name="object 4"/>
          <p:cNvGrpSpPr/>
          <p:nvPr/>
        </p:nvGrpSpPr>
        <p:grpSpPr>
          <a:xfrm>
            <a:off x="0" y="1144142"/>
            <a:ext cx="9143999" cy="5713855"/>
            <a:chOff x="0" y="1144142"/>
            <a:chExt cx="9143999" cy="5713855"/>
          </a:xfrm>
        </p:grpSpPr>
        <p:pic>
          <p:nvPicPr>
            <p:cNvPr id="5" name="object 5"/>
            <p:cNvPicPr/>
            <p:nvPr/>
          </p:nvPicPr>
          <p:blipFill>
            <a:blip r:embed="rId3" cstate="print"/>
            <a:stretch>
              <a:fillRect/>
            </a:stretch>
          </p:blipFill>
          <p:spPr>
            <a:xfrm>
              <a:off x="7202502" y="6164859"/>
              <a:ext cx="1473590" cy="439907"/>
            </a:xfrm>
            <a:prstGeom prst="rect">
              <a:avLst/>
            </a:prstGeom>
          </p:spPr>
        </p:pic>
        <p:pic>
          <p:nvPicPr>
            <p:cNvPr id="6" name="object 6"/>
            <p:cNvPicPr/>
            <p:nvPr/>
          </p:nvPicPr>
          <p:blipFill>
            <a:blip r:embed="rId4" cstate="print"/>
            <a:stretch>
              <a:fillRect/>
            </a:stretch>
          </p:blipFill>
          <p:spPr>
            <a:xfrm>
              <a:off x="0" y="1144142"/>
              <a:ext cx="9143999" cy="5713855"/>
            </a:xfrm>
            <a:prstGeom prst="rect">
              <a:avLst/>
            </a:prstGeom>
          </p:spPr>
        </p:pic>
        <p:sp>
          <p:nvSpPr>
            <p:cNvPr id="7" name="object 7"/>
            <p:cNvSpPr/>
            <p:nvPr/>
          </p:nvSpPr>
          <p:spPr>
            <a:xfrm>
              <a:off x="0" y="2026918"/>
              <a:ext cx="5181600" cy="2545082"/>
            </a:xfrm>
            <a:custGeom>
              <a:avLst/>
              <a:gdLst/>
              <a:ahLst/>
              <a:cxnLst/>
              <a:rect l="l" t="t" r="r" b="b"/>
              <a:pathLst>
                <a:path w="4788535" h="1828800">
                  <a:moveTo>
                    <a:pt x="4788408" y="0"/>
                  </a:moveTo>
                  <a:lnTo>
                    <a:pt x="0" y="0"/>
                  </a:lnTo>
                  <a:lnTo>
                    <a:pt x="0" y="1828799"/>
                  </a:lnTo>
                  <a:lnTo>
                    <a:pt x="4788408" y="1828799"/>
                  </a:lnTo>
                  <a:lnTo>
                    <a:pt x="4788408" y="0"/>
                  </a:lnTo>
                  <a:close/>
                </a:path>
              </a:pathLst>
            </a:custGeom>
            <a:solidFill>
              <a:srgbClr val="FFFFFF">
                <a:alpha val="70195"/>
              </a:srgbClr>
            </a:solidFill>
          </p:spPr>
          <p:txBody>
            <a:bodyPr wrap="square" lIns="0" tIns="0" rIns="0" bIns="0" rtlCol="0"/>
            <a:lstStyle/>
            <a:p>
              <a:endParaRPr/>
            </a:p>
          </p:txBody>
        </p:sp>
      </p:grpSp>
      <p:sp>
        <p:nvSpPr>
          <p:cNvPr id="8" name="object 8"/>
          <p:cNvSpPr txBox="1">
            <a:spLocks noGrp="1"/>
          </p:cNvSpPr>
          <p:nvPr>
            <p:ph type="title"/>
          </p:nvPr>
        </p:nvSpPr>
        <p:spPr>
          <a:xfrm>
            <a:off x="531368" y="2499486"/>
            <a:ext cx="4955032" cy="1674817"/>
          </a:xfrm>
          <a:prstGeom prst="rect">
            <a:avLst/>
          </a:prstGeom>
        </p:spPr>
        <p:txBody>
          <a:bodyPr vert="horz" wrap="square" lIns="0" tIns="12700" rIns="0" bIns="0" rtlCol="0">
            <a:spAutoFit/>
          </a:bodyPr>
          <a:lstStyle/>
          <a:p>
            <a:pPr marL="12700">
              <a:lnSpc>
                <a:spcPct val="100000"/>
              </a:lnSpc>
              <a:spcBef>
                <a:spcPts val="100"/>
              </a:spcBef>
            </a:pPr>
            <a:r>
              <a:rPr lang="en-US" sz="5400" b="1">
                <a:solidFill>
                  <a:srgbClr val="005A87"/>
                </a:solidFill>
                <a:latin typeface="Arial"/>
                <a:cs typeface="Arial"/>
              </a:rPr>
              <a:t>Floodplain Management</a:t>
            </a:r>
            <a:endParaRPr sz="5400">
              <a:latin typeface="Arial"/>
              <a:cs typeface="Arial"/>
            </a:endParaRPr>
          </a:p>
        </p:txBody>
      </p:sp>
      <p:grpSp>
        <p:nvGrpSpPr>
          <p:cNvPr id="9" name="object 9"/>
          <p:cNvGrpSpPr/>
          <p:nvPr/>
        </p:nvGrpSpPr>
        <p:grpSpPr>
          <a:xfrm>
            <a:off x="519683" y="6131052"/>
            <a:ext cx="8132445" cy="410209"/>
            <a:chOff x="519683" y="6131052"/>
            <a:chExt cx="8132445" cy="410209"/>
          </a:xfrm>
        </p:grpSpPr>
        <p:pic>
          <p:nvPicPr>
            <p:cNvPr id="10" name="object 10"/>
            <p:cNvPicPr/>
            <p:nvPr/>
          </p:nvPicPr>
          <p:blipFill>
            <a:blip r:embed="rId5" cstate="print"/>
            <a:stretch>
              <a:fillRect/>
            </a:stretch>
          </p:blipFill>
          <p:spPr>
            <a:xfrm>
              <a:off x="7613903" y="6225540"/>
              <a:ext cx="1037844" cy="315467"/>
            </a:xfrm>
            <a:prstGeom prst="rect">
              <a:avLst/>
            </a:prstGeom>
          </p:spPr>
        </p:pic>
        <p:pic>
          <p:nvPicPr>
            <p:cNvPr id="11" name="object 11"/>
            <p:cNvPicPr/>
            <p:nvPr/>
          </p:nvPicPr>
          <p:blipFill>
            <a:blip r:embed="rId6" cstate="print"/>
            <a:stretch>
              <a:fillRect/>
            </a:stretch>
          </p:blipFill>
          <p:spPr>
            <a:xfrm>
              <a:off x="519683" y="6131052"/>
              <a:ext cx="1133855" cy="399288"/>
            </a:xfrm>
            <a:prstGeom prst="rect">
              <a:avLst/>
            </a:prstGeom>
          </p:spPr>
        </p:pic>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40" y="427101"/>
            <a:ext cx="4929505" cy="574040"/>
          </a:xfrm>
          <a:prstGeom prst="rect">
            <a:avLst/>
          </a:prstGeom>
        </p:spPr>
        <p:txBody>
          <a:bodyPr vert="horz" wrap="square" lIns="0" tIns="12700" rIns="0" bIns="0" rtlCol="0">
            <a:spAutoFit/>
          </a:bodyPr>
          <a:lstStyle/>
          <a:p>
            <a:pPr marL="12700">
              <a:lnSpc>
                <a:spcPct val="100000"/>
              </a:lnSpc>
              <a:spcBef>
                <a:spcPts val="100"/>
              </a:spcBef>
            </a:pPr>
            <a:r>
              <a:t>Floodplain</a:t>
            </a:r>
            <a:r>
              <a:rPr spc="-110"/>
              <a:t> </a:t>
            </a:r>
            <a:r>
              <a:t>Management</a:t>
            </a:r>
          </a:p>
        </p:txBody>
      </p:sp>
      <p:sp>
        <p:nvSpPr>
          <p:cNvPr id="3" name="object 3"/>
          <p:cNvSpPr txBox="1"/>
          <p:nvPr/>
        </p:nvSpPr>
        <p:spPr>
          <a:xfrm>
            <a:off x="535940" y="1421718"/>
            <a:ext cx="4097020" cy="4014561"/>
          </a:xfrm>
          <a:prstGeom prst="rect">
            <a:avLst/>
          </a:prstGeom>
        </p:spPr>
        <p:txBody>
          <a:bodyPr vert="horz" wrap="square" lIns="0" tIns="13335" rIns="0" bIns="0" rtlCol="0">
            <a:spAutoFit/>
          </a:bodyPr>
          <a:lstStyle/>
          <a:p>
            <a:pPr marL="243840" marR="133985" indent="-231775">
              <a:lnSpc>
                <a:spcPct val="100000"/>
              </a:lnSpc>
              <a:spcBef>
                <a:spcPts val="2400"/>
              </a:spcBef>
              <a:buClr>
                <a:srgbClr val="3D3E3D"/>
              </a:buClr>
              <a:buSzPct val="65000"/>
              <a:buFont typeface="Wingdings"/>
              <a:buChar char=""/>
              <a:tabLst>
                <a:tab pos="244475" algn="l"/>
              </a:tabLst>
            </a:pPr>
            <a:r>
              <a:rPr sz="2000" b="1">
                <a:solidFill>
                  <a:srgbClr val="004E87"/>
                </a:solidFill>
                <a:latin typeface="Arial"/>
                <a:cs typeface="Arial"/>
              </a:rPr>
              <a:t>Permits are Required for ALL </a:t>
            </a:r>
            <a:r>
              <a:rPr sz="2000" b="1" spc="5">
                <a:solidFill>
                  <a:srgbClr val="004E87"/>
                </a:solidFill>
                <a:latin typeface="Arial"/>
                <a:cs typeface="Arial"/>
              </a:rPr>
              <a:t> </a:t>
            </a:r>
            <a:r>
              <a:rPr sz="2000" b="1" spc="-5">
                <a:solidFill>
                  <a:srgbClr val="004E87"/>
                </a:solidFill>
                <a:latin typeface="Arial"/>
                <a:cs typeface="Arial"/>
              </a:rPr>
              <a:t>Development</a:t>
            </a:r>
            <a:r>
              <a:rPr sz="2000" b="1" spc="-15">
                <a:solidFill>
                  <a:srgbClr val="004E87"/>
                </a:solidFill>
                <a:latin typeface="Arial"/>
                <a:cs typeface="Arial"/>
              </a:rPr>
              <a:t> </a:t>
            </a:r>
            <a:r>
              <a:rPr sz="2000" b="1">
                <a:solidFill>
                  <a:srgbClr val="004E87"/>
                </a:solidFill>
                <a:latin typeface="Arial"/>
                <a:cs typeface="Arial"/>
              </a:rPr>
              <a:t>in</a:t>
            </a:r>
            <a:r>
              <a:rPr sz="2000" b="1" spc="-35">
                <a:solidFill>
                  <a:srgbClr val="004E87"/>
                </a:solidFill>
                <a:latin typeface="Arial"/>
                <a:cs typeface="Arial"/>
              </a:rPr>
              <a:t> </a:t>
            </a:r>
            <a:r>
              <a:rPr sz="2000" b="1">
                <a:solidFill>
                  <a:srgbClr val="004E87"/>
                </a:solidFill>
                <a:latin typeface="Arial"/>
                <a:cs typeface="Arial"/>
              </a:rPr>
              <a:t>the</a:t>
            </a:r>
            <a:r>
              <a:rPr sz="2000" b="1" spc="-25">
                <a:solidFill>
                  <a:srgbClr val="004E87"/>
                </a:solidFill>
                <a:latin typeface="Arial"/>
                <a:cs typeface="Arial"/>
              </a:rPr>
              <a:t> </a:t>
            </a:r>
            <a:r>
              <a:rPr sz="2000" b="1">
                <a:solidFill>
                  <a:srgbClr val="004E87"/>
                </a:solidFill>
                <a:latin typeface="Arial"/>
                <a:cs typeface="Arial"/>
              </a:rPr>
              <a:t>floodplain!</a:t>
            </a:r>
            <a:endParaRPr sz="2000">
              <a:latin typeface="Arial"/>
              <a:cs typeface="Arial"/>
            </a:endParaRPr>
          </a:p>
          <a:p>
            <a:pPr marL="243840" marR="5080" indent="-231775">
              <a:lnSpc>
                <a:spcPct val="100000"/>
              </a:lnSpc>
              <a:spcBef>
                <a:spcPts val="2400"/>
              </a:spcBef>
              <a:buClr>
                <a:srgbClr val="00365E"/>
              </a:buClr>
              <a:buSzPct val="65000"/>
              <a:buFont typeface="Wingdings"/>
              <a:buChar char=""/>
              <a:tabLst>
                <a:tab pos="244475" algn="l"/>
              </a:tabLst>
            </a:pPr>
            <a:r>
              <a:rPr sz="2000">
                <a:solidFill>
                  <a:srgbClr val="363636"/>
                </a:solidFill>
                <a:latin typeface="Arial"/>
                <a:cs typeface="Arial"/>
              </a:rPr>
              <a:t>Development means any </a:t>
            </a:r>
            <a:r>
              <a:rPr sz="2000" spc="5">
                <a:solidFill>
                  <a:srgbClr val="363636"/>
                </a:solidFill>
                <a:latin typeface="Arial"/>
                <a:cs typeface="Arial"/>
              </a:rPr>
              <a:t> </a:t>
            </a:r>
            <a:r>
              <a:rPr sz="2000" b="1">
                <a:solidFill>
                  <a:srgbClr val="004E87"/>
                </a:solidFill>
                <a:latin typeface="Arial"/>
                <a:cs typeface="Arial"/>
              </a:rPr>
              <a:t>manmade</a:t>
            </a:r>
            <a:r>
              <a:rPr sz="2000" b="1" spc="-30">
                <a:solidFill>
                  <a:srgbClr val="004E87"/>
                </a:solidFill>
                <a:latin typeface="Arial"/>
                <a:cs typeface="Arial"/>
              </a:rPr>
              <a:t> </a:t>
            </a:r>
            <a:r>
              <a:rPr sz="2000" b="1">
                <a:solidFill>
                  <a:srgbClr val="004E87"/>
                </a:solidFill>
                <a:latin typeface="Arial"/>
                <a:cs typeface="Arial"/>
              </a:rPr>
              <a:t>change</a:t>
            </a:r>
            <a:r>
              <a:rPr sz="2000" b="1" spc="-25">
                <a:solidFill>
                  <a:srgbClr val="004E87"/>
                </a:solidFill>
                <a:latin typeface="Arial"/>
                <a:cs typeface="Arial"/>
              </a:rPr>
              <a:t> </a:t>
            </a:r>
            <a:r>
              <a:rPr sz="2000">
                <a:solidFill>
                  <a:srgbClr val="363636"/>
                </a:solidFill>
                <a:latin typeface="Arial"/>
                <a:cs typeface="Arial"/>
              </a:rPr>
              <a:t>to</a:t>
            </a:r>
            <a:r>
              <a:rPr sz="2000" spc="-15">
                <a:solidFill>
                  <a:srgbClr val="363636"/>
                </a:solidFill>
                <a:latin typeface="Arial"/>
                <a:cs typeface="Arial"/>
              </a:rPr>
              <a:t> </a:t>
            </a:r>
            <a:r>
              <a:rPr sz="2000">
                <a:solidFill>
                  <a:srgbClr val="363636"/>
                </a:solidFill>
                <a:latin typeface="Arial"/>
                <a:cs typeface="Arial"/>
              </a:rPr>
              <a:t>improved</a:t>
            </a:r>
            <a:r>
              <a:rPr sz="2000" spc="-40">
                <a:solidFill>
                  <a:srgbClr val="363636"/>
                </a:solidFill>
                <a:latin typeface="Arial"/>
                <a:cs typeface="Arial"/>
              </a:rPr>
              <a:t> </a:t>
            </a:r>
            <a:r>
              <a:rPr sz="2000">
                <a:solidFill>
                  <a:srgbClr val="363636"/>
                </a:solidFill>
                <a:latin typeface="Arial"/>
                <a:cs typeface="Arial"/>
              </a:rPr>
              <a:t>or </a:t>
            </a:r>
            <a:r>
              <a:rPr sz="2000" spc="-540">
                <a:solidFill>
                  <a:srgbClr val="363636"/>
                </a:solidFill>
                <a:latin typeface="Arial"/>
                <a:cs typeface="Arial"/>
              </a:rPr>
              <a:t> </a:t>
            </a:r>
            <a:r>
              <a:rPr sz="2000">
                <a:solidFill>
                  <a:srgbClr val="363636"/>
                </a:solidFill>
                <a:latin typeface="Arial"/>
                <a:cs typeface="Arial"/>
              </a:rPr>
              <a:t>unimproved</a:t>
            </a:r>
            <a:r>
              <a:rPr sz="2000" spc="-35">
                <a:solidFill>
                  <a:srgbClr val="363636"/>
                </a:solidFill>
                <a:latin typeface="Arial"/>
                <a:cs typeface="Arial"/>
              </a:rPr>
              <a:t> </a:t>
            </a:r>
            <a:r>
              <a:rPr sz="2000">
                <a:solidFill>
                  <a:srgbClr val="363636"/>
                </a:solidFill>
                <a:latin typeface="Arial"/>
                <a:cs typeface="Arial"/>
              </a:rPr>
              <a:t>real</a:t>
            </a:r>
            <a:r>
              <a:rPr sz="2000" spc="-20">
                <a:solidFill>
                  <a:srgbClr val="363636"/>
                </a:solidFill>
                <a:latin typeface="Arial"/>
                <a:cs typeface="Arial"/>
              </a:rPr>
              <a:t> </a:t>
            </a:r>
            <a:r>
              <a:rPr sz="2000">
                <a:solidFill>
                  <a:srgbClr val="363636"/>
                </a:solidFill>
                <a:latin typeface="Arial"/>
                <a:cs typeface="Arial"/>
              </a:rPr>
              <a:t>estate</a:t>
            </a:r>
            <a:endParaRPr sz="2000">
              <a:latin typeface="Arial"/>
              <a:cs typeface="Arial"/>
            </a:endParaRPr>
          </a:p>
          <a:p>
            <a:pPr marL="243840" indent="-231775">
              <a:lnSpc>
                <a:spcPct val="100000"/>
              </a:lnSpc>
              <a:spcBef>
                <a:spcPts val="2400"/>
              </a:spcBef>
              <a:buClr>
                <a:srgbClr val="00365E"/>
              </a:buClr>
              <a:buSzPct val="65000"/>
              <a:buFont typeface="Wingdings"/>
              <a:buChar char=""/>
              <a:tabLst>
                <a:tab pos="244475" algn="l"/>
              </a:tabLst>
            </a:pPr>
            <a:r>
              <a:rPr sz="2000">
                <a:solidFill>
                  <a:srgbClr val="363636"/>
                </a:solidFill>
                <a:latin typeface="Arial"/>
                <a:cs typeface="Arial"/>
              </a:rPr>
              <a:t>Build</a:t>
            </a:r>
            <a:r>
              <a:rPr sz="2000" spc="-15">
                <a:solidFill>
                  <a:srgbClr val="363636"/>
                </a:solidFill>
                <a:latin typeface="Arial"/>
                <a:cs typeface="Arial"/>
              </a:rPr>
              <a:t> </a:t>
            </a:r>
            <a:r>
              <a:rPr sz="2000">
                <a:solidFill>
                  <a:srgbClr val="363636"/>
                </a:solidFill>
                <a:latin typeface="Arial"/>
                <a:cs typeface="Arial"/>
              </a:rPr>
              <a:t>it</a:t>
            </a:r>
            <a:r>
              <a:rPr sz="2000" spc="-15">
                <a:solidFill>
                  <a:srgbClr val="363636"/>
                </a:solidFill>
                <a:latin typeface="Arial"/>
                <a:cs typeface="Arial"/>
              </a:rPr>
              <a:t> </a:t>
            </a:r>
            <a:r>
              <a:rPr sz="2000" b="1">
                <a:solidFill>
                  <a:srgbClr val="015C90"/>
                </a:solidFill>
                <a:latin typeface="Arial"/>
                <a:cs typeface="Arial"/>
              </a:rPr>
              <a:t>right</a:t>
            </a:r>
            <a:r>
              <a:rPr sz="2000" b="1" spc="-40">
                <a:solidFill>
                  <a:srgbClr val="015C90"/>
                </a:solidFill>
                <a:latin typeface="Arial"/>
                <a:cs typeface="Arial"/>
              </a:rPr>
              <a:t> </a:t>
            </a:r>
            <a:r>
              <a:rPr sz="2000">
                <a:solidFill>
                  <a:srgbClr val="363636"/>
                </a:solidFill>
                <a:latin typeface="Arial"/>
                <a:cs typeface="Arial"/>
              </a:rPr>
              <a:t>and</a:t>
            </a:r>
            <a:r>
              <a:rPr sz="2000" spc="-25">
                <a:solidFill>
                  <a:srgbClr val="363636"/>
                </a:solidFill>
                <a:latin typeface="Arial"/>
                <a:cs typeface="Arial"/>
              </a:rPr>
              <a:t> </a:t>
            </a:r>
            <a:r>
              <a:rPr sz="2000">
                <a:solidFill>
                  <a:srgbClr val="363636"/>
                </a:solidFill>
                <a:latin typeface="Arial"/>
                <a:cs typeface="Arial"/>
              </a:rPr>
              <a:t>insurance</a:t>
            </a:r>
            <a:r>
              <a:rPr lang="en-US" sz="2000">
                <a:latin typeface="Arial"/>
                <a:cs typeface="Arial"/>
              </a:rPr>
              <a:t> </a:t>
            </a:r>
            <a:r>
              <a:rPr sz="2000">
                <a:solidFill>
                  <a:srgbClr val="363636"/>
                </a:solidFill>
                <a:latin typeface="Arial"/>
                <a:cs typeface="Arial"/>
              </a:rPr>
              <a:t>premiums</a:t>
            </a:r>
            <a:r>
              <a:rPr sz="2000" spc="-50">
                <a:solidFill>
                  <a:srgbClr val="363636"/>
                </a:solidFill>
                <a:latin typeface="Arial"/>
                <a:cs typeface="Arial"/>
              </a:rPr>
              <a:t> </a:t>
            </a:r>
            <a:r>
              <a:rPr sz="2000">
                <a:solidFill>
                  <a:srgbClr val="363636"/>
                </a:solidFill>
                <a:latin typeface="Arial"/>
                <a:cs typeface="Arial"/>
              </a:rPr>
              <a:t>will</a:t>
            </a:r>
            <a:r>
              <a:rPr sz="2000" spc="-10">
                <a:solidFill>
                  <a:srgbClr val="363636"/>
                </a:solidFill>
                <a:latin typeface="Arial"/>
                <a:cs typeface="Arial"/>
              </a:rPr>
              <a:t> </a:t>
            </a:r>
            <a:r>
              <a:rPr sz="2000">
                <a:solidFill>
                  <a:srgbClr val="363636"/>
                </a:solidFill>
                <a:latin typeface="Arial"/>
                <a:cs typeface="Arial"/>
              </a:rPr>
              <a:t>be more</a:t>
            </a:r>
            <a:r>
              <a:rPr sz="2000" spc="-35">
                <a:solidFill>
                  <a:srgbClr val="363636"/>
                </a:solidFill>
                <a:latin typeface="Arial"/>
                <a:cs typeface="Arial"/>
              </a:rPr>
              <a:t> </a:t>
            </a:r>
            <a:r>
              <a:rPr sz="2000">
                <a:solidFill>
                  <a:srgbClr val="363636"/>
                </a:solidFill>
                <a:latin typeface="Arial"/>
                <a:cs typeface="Arial"/>
              </a:rPr>
              <a:t>affordable</a:t>
            </a:r>
            <a:endParaRPr lang="en-US" sz="2000">
              <a:solidFill>
                <a:srgbClr val="363636"/>
              </a:solidFill>
              <a:latin typeface="Arial"/>
              <a:cs typeface="Arial"/>
            </a:endParaRPr>
          </a:p>
          <a:p>
            <a:pPr marL="243840" indent="-231775">
              <a:lnSpc>
                <a:spcPct val="100000"/>
              </a:lnSpc>
              <a:spcBef>
                <a:spcPts val="2400"/>
              </a:spcBef>
              <a:buClr>
                <a:srgbClr val="00365E"/>
              </a:buClr>
              <a:buSzPct val="65000"/>
              <a:buFont typeface="Wingdings"/>
              <a:buChar char=""/>
              <a:tabLst>
                <a:tab pos="244475" algn="l"/>
              </a:tabLst>
            </a:pPr>
            <a:r>
              <a:rPr lang="en-US" sz="2000">
                <a:solidFill>
                  <a:srgbClr val="363636"/>
                </a:solidFill>
                <a:latin typeface="Arial"/>
                <a:cs typeface="Arial"/>
              </a:rPr>
              <a:t>Build</a:t>
            </a:r>
            <a:r>
              <a:rPr lang="en-US" sz="2000" spc="-10">
                <a:solidFill>
                  <a:srgbClr val="363636"/>
                </a:solidFill>
                <a:latin typeface="Arial"/>
                <a:cs typeface="Arial"/>
              </a:rPr>
              <a:t> </a:t>
            </a:r>
            <a:r>
              <a:rPr lang="en-US" sz="2000">
                <a:solidFill>
                  <a:srgbClr val="363636"/>
                </a:solidFill>
                <a:latin typeface="Arial"/>
                <a:cs typeface="Arial"/>
              </a:rPr>
              <a:t>it</a:t>
            </a:r>
            <a:r>
              <a:rPr lang="en-US" sz="2000" spc="-30">
                <a:solidFill>
                  <a:srgbClr val="363636"/>
                </a:solidFill>
                <a:latin typeface="Arial"/>
                <a:cs typeface="Arial"/>
              </a:rPr>
              <a:t> </a:t>
            </a:r>
            <a:r>
              <a:rPr lang="en-US" sz="2000" b="1" spc="5">
                <a:solidFill>
                  <a:srgbClr val="015C90"/>
                </a:solidFill>
                <a:latin typeface="Arial"/>
                <a:cs typeface="Arial"/>
              </a:rPr>
              <a:t>wrong</a:t>
            </a:r>
            <a:r>
              <a:rPr lang="en-US" sz="2000" b="1" spc="-50">
                <a:solidFill>
                  <a:srgbClr val="015C90"/>
                </a:solidFill>
                <a:latin typeface="Arial"/>
                <a:cs typeface="Arial"/>
              </a:rPr>
              <a:t> </a:t>
            </a:r>
            <a:r>
              <a:rPr lang="en-US" sz="2000">
                <a:solidFill>
                  <a:srgbClr val="363636"/>
                </a:solidFill>
                <a:latin typeface="Arial"/>
                <a:cs typeface="Arial"/>
              </a:rPr>
              <a:t>and</a:t>
            </a:r>
            <a:r>
              <a:rPr lang="en-US" sz="2000" spc="-25">
                <a:solidFill>
                  <a:srgbClr val="363636"/>
                </a:solidFill>
                <a:latin typeface="Arial"/>
                <a:cs typeface="Arial"/>
              </a:rPr>
              <a:t> </a:t>
            </a:r>
            <a:r>
              <a:rPr lang="en-US" sz="2000">
                <a:solidFill>
                  <a:srgbClr val="363636"/>
                </a:solidFill>
                <a:latin typeface="Arial"/>
                <a:cs typeface="Arial"/>
              </a:rPr>
              <a:t>premiums</a:t>
            </a:r>
            <a:r>
              <a:rPr lang="en-US" sz="2000" spc="-45">
                <a:solidFill>
                  <a:srgbClr val="363636"/>
                </a:solidFill>
                <a:latin typeface="Arial"/>
                <a:cs typeface="Arial"/>
              </a:rPr>
              <a:t> </a:t>
            </a:r>
            <a:r>
              <a:rPr lang="en-US" sz="2000">
                <a:solidFill>
                  <a:srgbClr val="363636"/>
                </a:solidFill>
                <a:latin typeface="Arial"/>
                <a:cs typeface="Arial"/>
              </a:rPr>
              <a:t>will </a:t>
            </a:r>
            <a:r>
              <a:rPr lang="en-US" sz="2000" spc="-540">
                <a:solidFill>
                  <a:srgbClr val="363636"/>
                </a:solidFill>
                <a:latin typeface="Arial"/>
                <a:cs typeface="Arial"/>
              </a:rPr>
              <a:t> </a:t>
            </a:r>
            <a:r>
              <a:rPr lang="en-US" sz="2000">
                <a:solidFill>
                  <a:srgbClr val="363636"/>
                </a:solidFill>
                <a:latin typeface="Arial"/>
                <a:cs typeface="Arial"/>
              </a:rPr>
              <a:t>be</a:t>
            </a:r>
            <a:r>
              <a:rPr lang="en-US" sz="2000" spc="-20">
                <a:solidFill>
                  <a:srgbClr val="363636"/>
                </a:solidFill>
                <a:latin typeface="Arial"/>
                <a:cs typeface="Arial"/>
              </a:rPr>
              <a:t> </a:t>
            </a:r>
            <a:r>
              <a:rPr lang="en-US" sz="2000">
                <a:solidFill>
                  <a:srgbClr val="363636"/>
                </a:solidFill>
                <a:latin typeface="Arial"/>
                <a:cs typeface="Arial"/>
              </a:rPr>
              <a:t>very</a:t>
            </a:r>
            <a:r>
              <a:rPr lang="en-US" sz="2000" spc="-15">
                <a:solidFill>
                  <a:srgbClr val="363636"/>
                </a:solidFill>
                <a:latin typeface="Arial"/>
                <a:cs typeface="Arial"/>
              </a:rPr>
              <a:t> </a:t>
            </a:r>
            <a:r>
              <a:rPr lang="en-US" sz="2000">
                <a:solidFill>
                  <a:srgbClr val="363636"/>
                </a:solidFill>
                <a:latin typeface="Arial"/>
                <a:cs typeface="Arial"/>
              </a:rPr>
              <a:t>expensive</a:t>
            </a:r>
            <a:endParaRPr lang="en-US" sz="2000">
              <a:latin typeface="Arial"/>
              <a:cs typeface="Arial"/>
            </a:endParaRPr>
          </a:p>
          <a:p>
            <a:pPr marL="243840">
              <a:lnSpc>
                <a:spcPct val="100000"/>
              </a:lnSpc>
            </a:pPr>
            <a:endParaRPr lang="en-US" sz="2000">
              <a:solidFill>
                <a:srgbClr val="363636"/>
              </a:solidFill>
              <a:latin typeface="Arial"/>
              <a:cs typeface="Arial"/>
            </a:endParaRPr>
          </a:p>
        </p:txBody>
      </p:sp>
      <p:sp>
        <p:nvSpPr>
          <p:cNvPr id="6" name="object 6"/>
          <p:cNvSpPr txBox="1"/>
          <p:nvPr/>
        </p:nvSpPr>
        <p:spPr>
          <a:xfrm>
            <a:off x="5181600" y="5562600"/>
            <a:ext cx="3411051" cy="382156"/>
          </a:xfrm>
          <a:prstGeom prst="rect">
            <a:avLst/>
          </a:prstGeom>
        </p:spPr>
        <p:txBody>
          <a:bodyPr vert="horz" wrap="square" lIns="0" tIns="12700" rIns="0" bIns="0" rtlCol="0">
            <a:spAutoFit/>
          </a:bodyPr>
          <a:lstStyle/>
          <a:p>
            <a:pPr marL="12700" marR="5080">
              <a:lnSpc>
                <a:spcPct val="100000"/>
              </a:lnSpc>
              <a:spcBef>
                <a:spcPts val="100"/>
              </a:spcBef>
            </a:pPr>
            <a:r>
              <a:rPr lang="en-US" sz="1200" i="1" spc="-5">
                <a:solidFill>
                  <a:srgbClr val="363636"/>
                </a:solidFill>
                <a:latin typeface="Arial"/>
                <a:cs typeface="Arial"/>
              </a:rPr>
              <a:t>Taken from U.S. Route 48 Bridge</a:t>
            </a:r>
            <a:r>
              <a:rPr sz="1200" i="1" spc="-5">
                <a:solidFill>
                  <a:srgbClr val="363636"/>
                </a:solidFill>
                <a:latin typeface="Arial"/>
                <a:cs typeface="Arial"/>
              </a:rPr>
              <a:t>,</a:t>
            </a:r>
            <a:r>
              <a:rPr sz="1200" i="1" spc="-20">
                <a:solidFill>
                  <a:srgbClr val="363636"/>
                </a:solidFill>
                <a:latin typeface="Arial"/>
                <a:cs typeface="Arial"/>
              </a:rPr>
              <a:t> </a:t>
            </a:r>
            <a:r>
              <a:rPr lang="en-US" sz="1200" i="1" spc="-5">
                <a:solidFill>
                  <a:srgbClr val="363636"/>
                </a:solidFill>
                <a:latin typeface="Arial"/>
                <a:cs typeface="Arial"/>
              </a:rPr>
              <a:t>Hardy</a:t>
            </a:r>
            <a:r>
              <a:rPr sz="1200" i="1" spc="-45">
                <a:solidFill>
                  <a:srgbClr val="363636"/>
                </a:solidFill>
                <a:latin typeface="Arial"/>
                <a:cs typeface="Arial"/>
              </a:rPr>
              <a:t> </a:t>
            </a:r>
            <a:r>
              <a:rPr sz="1200" i="1" spc="-15">
                <a:solidFill>
                  <a:srgbClr val="363636"/>
                </a:solidFill>
                <a:latin typeface="Arial"/>
                <a:cs typeface="Arial"/>
              </a:rPr>
              <a:t>County,</a:t>
            </a:r>
            <a:r>
              <a:rPr sz="1200" i="1" spc="-5">
                <a:solidFill>
                  <a:srgbClr val="363636"/>
                </a:solidFill>
                <a:latin typeface="Arial"/>
                <a:cs typeface="Arial"/>
              </a:rPr>
              <a:t> </a:t>
            </a:r>
            <a:r>
              <a:rPr sz="1200" i="1">
                <a:solidFill>
                  <a:srgbClr val="363636"/>
                </a:solidFill>
                <a:latin typeface="Arial"/>
                <a:cs typeface="Arial"/>
              </a:rPr>
              <a:t>West</a:t>
            </a:r>
            <a:r>
              <a:rPr sz="1200" i="1" spc="-35">
                <a:solidFill>
                  <a:srgbClr val="363636"/>
                </a:solidFill>
                <a:latin typeface="Arial"/>
                <a:cs typeface="Arial"/>
              </a:rPr>
              <a:t> </a:t>
            </a:r>
            <a:r>
              <a:rPr sz="1200" i="1" spc="-10">
                <a:solidFill>
                  <a:srgbClr val="363636"/>
                </a:solidFill>
                <a:latin typeface="Arial"/>
                <a:cs typeface="Arial"/>
              </a:rPr>
              <a:t>Virginia </a:t>
            </a:r>
            <a:r>
              <a:rPr sz="1200" i="1" spc="-320">
                <a:solidFill>
                  <a:srgbClr val="363636"/>
                </a:solidFill>
                <a:latin typeface="Arial"/>
                <a:cs typeface="Arial"/>
              </a:rPr>
              <a:t> </a:t>
            </a:r>
            <a:r>
              <a:rPr sz="1200" i="1">
                <a:solidFill>
                  <a:srgbClr val="363636"/>
                </a:solidFill>
                <a:latin typeface="Arial"/>
                <a:cs typeface="Arial"/>
              </a:rPr>
              <a:t>(</a:t>
            </a:r>
            <a:r>
              <a:rPr lang="en-US" sz="1200" i="1">
                <a:solidFill>
                  <a:srgbClr val="363636"/>
                </a:solidFill>
                <a:latin typeface="Arial"/>
                <a:cs typeface="Arial"/>
              </a:rPr>
              <a:t>Eastern Panhandle Working Fires</a:t>
            </a:r>
            <a:r>
              <a:rPr sz="1200" i="1">
                <a:solidFill>
                  <a:srgbClr val="363636"/>
                </a:solidFill>
                <a:latin typeface="Arial"/>
                <a:cs typeface="Arial"/>
              </a:rPr>
              <a:t>)</a:t>
            </a:r>
            <a:endParaRPr sz="1200" i="1">
              <a:latin typeface="Arial"/>
              <a:cs typeface="Arial"/>
            </a:endParaRPr>
          </a:p>
        </p:txBody>
      </p:sp>
      <p:sp>
        <p:nvSpPr>
          <p:cNvPr id="7" name="object 7"/>
          <p:cNvSpPr txBox="1">
            <a:spLocks noGrp="1"/>
          </p:cNvSpPr>
          <p:nvPr>
            <p:ph type="sldNum" sz="quarter" idx="7"/>
          </p:nvPr>
        </p:nvSpPr>
        <p:spPr>
          <a:prstGeom prst="rect">
            <a:avLst/>
          </a:prstGeom>
        </p:spPr>
        <p:txBody>
          <a:bodyPr vert="horz" wrap="square" lIns="0" tIns="3810" rIns="0" bIns="0" rtlCol="0">
            <a:spAutoFit/>
          </a:bodyPr>
          <a:lstStyle/>
          <a:p>
            <a:pPr marL="38100">
              <a:lnSpc>
                <a:spcPct val="100000"/>
              </a:lnSpc>
              <a:spcBef>
                <a:spcPts val="30"/>
              </a:spcBef>
            </a:pPr>
            <a:r>
              <a:rPr spc="5"/>
              <a:t>27</a:t>
            </a:r>
          </a:p>
        </p:txBody>
      </p:sp>
      <p:pic>
        <p:nvPicPr>
          <p:cNvPr id="9" name="Picture 8">
            <a:extLst>
              <a:ext uri="{FF2B5EF4-FFF2-40B4-BE49-F238E27FC236}">
                <a16:creationId xmlns:a16="http://schemas.microsoft.com/office/drawing/2014/main" id="{59A07A44-F7F3-482F-B06F-205788155982}"/>
              </a:ext>
            </a:extLst>
          </p:cNvPr>
          <p:cNvPicPr>
            <a:picLocks noChangeAspect="1"/>
          </p:cNvPicPr>
          <p:nvPr/>
        </p:nvPicPr>
        <p:blipFill>
          <a:blip r:embed="rId2"/>
          <a:stretch>
            <a:fillRect/>
          </a:stretch>
        </p:blipFill>
        <p:spPr>
          <a:xfrm>
            <a:off x="5341348" y="1375969"/>
            <a:ext cx="2897504" cy="4106061"/>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40" y="427101"/>
            <a:ext cx="4929505" cy="574040"/>
          </a:xfrm>
          <a:prstGeom prst="rect">
            <a:avLst/>
          </a:prstGeom>
        </p:spPr>
        <p:txBody>
          <a:bodyPr vert="horz" wrap="square" lIns="0" tIns="12700" rIns="0" bIns="0" rtlCol="0">
            <a:spAutoFit/>
          </a:bodyPr>
          <a:lstStyle/>
          <a:p>
            <a:pPr marL="12700">
              <a:lnSpc>
                <a:spcPct val="100000"/>
              </a:lnSpc>
              <a:spcBef>
                <a:spcPts val="100"/>
              </a:spcBef>
            </a:pPr>
            <a:r>
              <a:t>Floodplain</a:t>
            </a:r>
            <a:r>
              <a:rPr spc="-110"/>
              <a:t> </a:t>
            </a:r>
            <a:r>
              <a:t>Management</a:t>
            </a:r>
          </a:p>
        </p:txBody>
      </p:sp>
      <p:sp>
        <p:nvSpPr>
          <p:cNvPr id="3" name="object 3"/>
          <p:cNvSpPr txBox="1"/>
          <p:nvPr/>
        </p:nvSpPr>
        <p:spPr>
          <a:xfrm>
            <a:off x="535940" y="1511553"/>
            <a:ext cx="5080000" cy="4260782"/>
          </a:xfrm>
          <a:prstGeom prst="rect">
            <a:avLst/>
          </a:prstGeom>
        </p:spPr>
        <p:txBody>
          <a:bodyPr vert="horz" wrap="square" lIns="0" tIns="13335" rIns="0" bIns="0" rtlCol="0">
            <a:spAutoFit/>
          </a:bodyPr>
          <a:lstStyle/>
          <a:p>
            <a:pPr marL="243840" marR="333375" indent="-231775">
              <a:lnSpc>
                <a:spcPct val="100000"/>
              </a:lnSpc>
              <a:spcBef>
                <a:spcPts val="1200"/>
              </a:spcBef>
              <a:buClr>
                <a:srgbClr val="3D3E3D"/>
              </a:buClr>
              <a:buSzPct val="65000"/>
              <a:buFont typeface="Wingdings"/>
              <a:buChar char=""/>
              <a:tabLst>
                <a:tab pos="244475" algn="l"/>
              </a:tabLst>
            </a:pPr>
            <a:r>
              <a:rPr>
                <a:solidFill>
                  <a:srgbClr val="363636"/>
                </a:solidFill>
                <a:latin typeface="Arial"/>
                <a:cs typeface="Arial"/>
              </a:rPr>
              <a:t>Communities</a:t>
            </a:r>
            <a:r>
              <a:rPr spc="-40">
                <a:solidFill>
                  <a:srgbClr val="363636"/>
                </a:solidFill>
                <a:latin typeface="Arial"/>
                <a:cs typeface="Arial"/>
              </a:rPr>
              <a:t> </a:t>
            </a:r>
            <a:r>
              <a:rPr>
                <a:solidFill>
                  <a:srgbClr val="363636"/>
                </a:solidFill>
                <a:latin typeface="Arial"/>
                <a:cs typeface="Arial"/>
              </a:rPr>
              <a:t>must</a:t>
            </a:r>
            <a:r>
              <a:rPr spc="-45">
                <a:solidFill>
                  <a:srgbClr val="363636"/>
                </a:solidFill>
                <a:latin typeface="Arial"/>
                <a:cs typeface="Arial"/>
              </a:rPr>
              <a:t> </a:t>
            </a:r>
            <a:r>
              <a:rPr>
                <a:solidFill>
                  <a:srgbClr val="363636"/>
                </a:solidFill>
                <a:latin typeface="Arial"/>
                <a:cs typeface="Arial"/>
              </a:rPr>
              <a:t>regulate</a:t>
            </a:r>
            <a:r>
              <a:rPr spc="-40">
                <a:solidFill>
                  <a:srgbClr val="363636"/>
                </a:solidFill>
                <a:latin typeface="Arial"/>
                <a:cs typeface="Arial"/>
              </a:rPr>
              <a:t> </a:t>
            </a:r>
            <a:r>
              <a:rPr>
                <a:solidFill>
                  <a:srgbClr val="363636"/>
                </a:solidFill>
                <a:latin typeface="Arial"/>
                <a:cs typeface="Arial"/>
              </a:rPr>
              <a:t>based</a:t>
            </a:r>
            <a:r>
              <a:rPr spc="-35">
                <a:solidFill>
                  <a:srgbClr val="363636"/>
                </a:solidFill>
                <a:latin typeface="Arial"/>
                <a:cs typeface="Arial"/>
              </a:rPr>
              <a:t> </a:t>
            </a:r>
            <a:r>
              <a:rPr>
                <a:solidFill>
                  <a:srgbClr val="363636"/>
                </a:solidFill>
                <a:latin typeface="Arial"/>
                <a:cs typeface="Arial"/>
              </a:rPr>
              <a:t>on </a:t>
            </a:r>
            <a:r>
              <a:rPr spc="-540">
                <a:solidFill>
                  <a:srgbClr val="363636"/>
                </a:solidFill>
                <a:latin typeface="Arial"/>
                <a:cs typeface="Arial"/>
              </a:rPr>
              <a:t> </a:t>
            </a:r>
            <a:r>
              <a:rPr>
                <a:solidFill>
                  <a:srgbClr val="363636"/>
                </a:solidFill>
                <a:latin typeface="Arial"/>
                <a:cs typeface="Arial"/>
              </a:rPr>
              <a:t>FIRMs</a:t>
            </a:r>
            <a:endParaRPr>
              <a:latin typeface="Arial"/>
              <a:cs typeface="Arial"/>
            </a:endParaRPr>
          </a:p>
          <a:p>
            <a:pPr marL="243840" marR="5080" indent="-231775">
              <a:lnSpc>
                <a:spcPct val="100000"/>
              </a:lnSpc>
              <a:spcBef>
                <a:spcPts val="1200"/>
              </a:spcBef>
              <a:buClr>
                <a:srgbClr val="3D3E3D"/>
              </a:buClr>
              <a:buSzPct val="65000"/>
              <a:buFont typeface="Wingdings"/>
              <a:buChar char=""/>
              <a:tabLst>
                <a:tab pos="244475" algn="l"/>
              </a:tabLst>
            </a:pPr>
            <a:r>
              <a:rPr>
                <a:solidFill>
                  <a:srgbClr val="363636"/>
                </a:solidFill>
                <a:latin typeface="Arial"/>
                <a:cs typeface="Arial"/>
              </a:rPr>
              <a:t>Development</a:t>
            </a:r>
            <a:r>
              <a:rPr spc="-40">
                <a:solidFill>
                  <a:srgbClr val="363636"/>
                </a:solidFill>
                <a:latin typeface="Arial"/>
                <a:cs typeface="Arial"/>
              </a:rPr>
              <a:t> </a:t>
            </a:r>
            <a:r>
              <a:rPr>
                <a:solidFill>
                  <a:srgbClr val="363636"/>
                </a:solidFill>
                <a:latin typeface="Arial"/>
                <a:cs typeface="Arial"/>
              </a:rPr>
              <a:t>should</a:t>
            </a:r>
            <a:r>
              <a:rPr spc="-20">
                <a:solidFill>
                  <a:srgbClr val="363636"/>
                </a:solidFill>
                <a:latin typeface="Arial"/>
                <a:cs typeface="Arial"/>
              </a:rPr>
              <a:t> </a:t>
            </a:r>
            <a:r>
              <a:rPr>
                <a:solidFill>
                  <a:srgbClr val="363636"/>
                </a:solidFill>
                <a:latin typeface="Arial"/>
                <a:cs typeface="Arial"/>
              </a:rPr>
              <a:t>be</a:t>
            </a:r>
            <a:r>
              <a:rPr spc="-20">
                <a:solidFill>
                  <a:srgbClr val="363636"/>
                </a:solidFill>
                <a:latin typeface="Arial"/>
                <a:cs typeface="Arial"/>
              </a:rPr>
              <a:t> </a:t>
            </a:r>
            <a:r>
              <a:rPr>
                <a:solidFill>
                  <a:srgbClr val="363636"/>
                </a:solidFill>
                <a:latin typeface="Arial"/>
                <a:cs typeface="Arial"/>
              </a:rPr>
              <a:t>reasonably</a:t>
            </a:r>
            <a:r>
              <a:rPr spc="-55">
                <a:solidFill>
                  <a:srgbClr val="363636"/>
                </a:solidFill>
                <a:latin typeface="Arial"/>
                <a:cs typeface="Arial"/>
              </a:rPr>
              <a:t> </a:t>
            </a:r>
            <a:r>
              <a:rPr>
                <a:solidFill>
                  <a:srgbClr val="363636"/>
                </a:solidFill>
                <a:latin typeface="Arial"/>
                <a:cs typeface="Arial"/>
              </a:rPr>
              <a:t>safe </a:t>
            </a:r>
            <a:r>
              <a:rPr spc="-545">
                <a:solidFill>
                  <a:srgbClr val="363636"/>
                </a:solidFill>
                <a:latin typeface="Arial"/>
                <a:cs typeface="Arial"/>
              </a:rPr>
              <a:t> </a:t>
            </a:r>
            <a:r>
              <a:rPr>
                <a:solidFill>
                  <a:srgbClr val="363636"/>
                </a:solidFill>
                <a:latin typeface="Arial"/>
                <a:cs typeface="Arial"/>
              </a:rPr>
              <a:t>from</a:t>
            </a:r>
            <a:r>
              <a:rPr spc="-35">
                <a:solidFill>
                  <a:srgbClr val="363636"/>
                </a:solidFill>
                <a:latin typeface="Arial"/>
                <a:cs typeface="Arial"/>
              </a:rPr>
              <a:t> </a:t>
            </a:r>
            <a:r>
              <a:rPr>
                <a:solidFill>
                  <a:srgbClr val="363636"/>
                </a:solidFill>
                <a:latin typeface="Arial"/>
                <a:cs typeface="Arial"/>
              </a:rPr>
              <a:t>flooding</a:t>
            </a:r>
            <a:endParaRPr>
              <a:latin typeface="Arial"/>
              <a:cs typeface="Arial"/>
            </a:endParaRPr>
          </a:p>
          <a:p>
            <a:pPr marL="243840" indent="-231775">
              <a:lnSpc>
                <a:spcPct val="100000"/>
              </a:lnSpc>
              <a:spcBef>
                <a:spcPts val="1200"/>
              </a:spcBef>
              <a:buClr>
                <a:srgbClr val="3D3E3D"/>
              </a:buClr>
              <a:buSzPct val="65000"/>
              <a:buFont typeface="Wingdings"/>
              <a:buChar char=""/>
              <a:tabLst>
                <a:tab pos="244475" algn="l"/>
              </a:tabLst>
            </a:pPr>
            <a:r>
              <a:rPr>
                <a:solidFill>
                  <a:srgbClr val="363636"/>
                </a:solidFill>
                <a:latin typeface="Arial"/>
                <a:cs typeface="Arial"/>
              </a:rPr>
              <a:t>Permits</a:t>
            </a:r>
            <a:r>
              <a:rPr spc="-40">
                <a:solidFill>
                  <a:srgbClr val="363636"/>
                </a:solidFill>
                <a:latin typeface="Arial"/>
                <a:cs typeface="Arial"/>
              </a:rPr>
              <a:t> </a:t>
            </a:r>
            <a:r>
              <a:rPr>
                <a:solidFill>
                  <a:srgbClr val="363636"/>
                </a:solidFill>
                <a:latin typeface="Arial"/>
                <a:cs typeface="Arial"/>
              </a:rPr>
              <a:t>are</a:t>
            </a:r>
            <a:r>
              <a:rPr spc="-25">
                <a:solidFill>
                  <a:srgbClr val="363636"/>
                </a:solidFill>
                <a:latin typeface="Arial"/>
                <a:cs typeface="Arial"/>
              </a:rPr>
              <a:t> </a:t>
            </a:r>
            <a:r>
              <a:rPr>
                <a:solidFill>
                  <a:srgbClr val="363636"/>
                </a:solidFill>
                <a:latin typeface="Arial"/>
                <a:cs typeface="Arial"/>
              </a:rPr>
              <a:t>required</a:t>
            </a:r>
            <a:r>
              <a:rPr spc="-45">
                <a:solidFill>
                  <a:srgbClr val="363636"/>
                </a:solidFill>
                <a:latin typeface="Arial"/>
                <a:cs typeface="Arial"/>
              </a:rPr>
              <a:t> </a:t>
            </a:r>
            <a:r>
              <a:rPr>
                <a:solidFill>
                  <a:srgbClr val="363636"/>
                </a:solidFill>
                <a:latin typeface="Arial"/>
                <a:cs typeface="Arial"/>
              </a:rPr>
              <a:t>for</a:t>
            </a:r>
            <a:r>
              <a:rPr spc="-25">
                <a:solidFill>
                  <a:srgbClr val="363636"/>
                </a:solidFill>
                <a:latin typeface="Arial"/>
                <a:cs typeface="Arial"/>
              </a:rPr>
              <a:t> </a:t>
            </a:r>
            <a:r>
              <a:rPr>
                <a:solidFill>
                  <a:srgbClr val="363636"/>
                </a:solidFill>
                <a:latin typeface="Arial"/>
                <a:cs typeface="Arial"/>
              </a:rPr>
              <a:t>all</a:t>
            </a:r>
            <a:r>
              <a:rPr spc="-10">
                <a:solidFill>
                  <a:srgbClr val="363636"/>
                </a:solidFill>
                <a:latin typeface="Arial"/>
                <a:cs typeface="Arial"/>
              </a:rPr>
              <a:t> </a:t>
            </a:r>
            <a:r>
              <a:rPr>
                <a:solidFill>
                  <a:srgbClr val="363636"/>
                </a:solidFill>
                <a:latin typeface="Arial"/>
                <a:cs typeface="Arial"/>
              </a:rPr>
              <a:t>development</a:t>
            </a:r>
            <a:endParaRPr>
              <a:latin typeface="Arial"/>
              <a:cs typeface="Arial"/>
            </a:endParaRPr>
          </a:p>
          <a:p>
            <a:pPr marL="243840" indent="-231775">
              <a:lnSpc>
                <a:spcPct val="100000"/>
              </a:lnSpc>
              <a:spcBef>
                <a:spcPts val="1200"/>
              </a:spcBef>
              <a:buClr>
                <a:srgbClr val="3D3E3D"/>
              </a:buClr>
              <a:buSzPct val="65000"/>
              <a:buFont typeface="Wingdings"/>
              <a:buChar char=""/>
              <a:tabLst>
                <a:tab pos="244475" algn="l"/>
              </a:tabLst>
            </a:pPr>
            <a:r>
              <a:rPr>
                <a:solidFill>
                  <a:srgbClr val="363636"/>
                </a:solidFill>
                <a:latin typeface="Arial"/>
                <a:cs typeface="Arial"/>
              </a:rPr>
              <a:t>State/federal</a:t>
            </a:r>
            <a:r>
              <a:rPr spc="-50">
                <a:solidFill>
                  <a:srgbClr val="363636"/>
                </a:solidFill>
                <a:latin typeface="Arial"/>
                <a:cs typeface="Arial"/>
              </a:rPr>
              <a:t> </a:t>
            </a:r>
            <a:r>
              <a:rPr>
                <a:solidFill>
                  <a:srgbClr val="363636"/>
                </a:solidFill>
                <a:latin typeface="Arial"/>
                <a:cs typeface="Arial"/>
              </a:rPr>
              <a:t>permits</a:t>
            </a:r>
            <a:r>
              <a:rPr spc="-50">
                <a:solidFill>
                  <a:srgbClr val="363636"/>
                </a:solidFill>
                <a:latin typeface="Arial"/>
                <a:cs typeface="Arial"/>
              </a:rPr>
              <a:t> </a:t>
            </a:r>
            <a:r>
              <a:rPr>
                <a:solidFill>
                  <a:srgbClr val="363636"/>
                </a:solidFill>
                <a:latin typeface="Arial"/>
                <a:cs typeface="Arial"/>
              </a:rPr>
              <a:t>are</a:t>
            </a:r>
            <a:r>
              <a:rPr spc="-30">
                <a:solidFill>
                  <a:srgbClr val="363636"/>
                </a:solidFill>
                <a:latin typeface="Arial"/>
                <a:cs typeface="Arial"/>
              </a:rPr>
              <a:t> </a:t>
            </a:r>
            <a:r>
              <a:rPr>
                <a:solidFill>
                  <a:srgbClr val="363636"/>
                </a:solidFill>
                <a:latin typeface="Arial"/>
                <a:cs typeface="Arial"/>
              </a:rPr>
              <a:t>required</a:t>
            </a:r>
            <a:endParaRPr>
              <a:latin typeface="Arial"/>
              <a:cs typeface="Arial"/>
            </a:endParaRPr>
          </a:p>
          <a:p>
            <a:pPr marL="243840" marR="572135" indent="-231775">
              <a:lnSpc>
                <a:spcPct val="100000"/>
              </a:lnSpc>
              <a:spcBef>
                <a:spcPts val="1200"/>
              </a:spcBef>
              <a:buClr>
                <a:srgbClr val="3D3E3D"/>
              </a:buClr>
              <a:buSzPct val="65000"/>
              <a:buFont typeface="Wingdings"/>
              <a:buChar char=""/>
              <a:tabLst>
                <a:tab pos="244475" algn="l"/>
              </a:tabLst>
            </a:pPr>
            <a:r>
              <a:rPr>
                <a:solidFill>
                  <a:srgbClr val="363636"/>
                </a:solidFill>
                <a:latin typeface="Arial"/>
                <a:cs typeface="Arial"/>
              </a:rPr>
              <a:t>Elevate</a:t>
            </a:r>
            <a:r>
              <a:rPr spc="-15">
                <a:solidFill>
                  <a:srgbClr val="363636"/>
                </a:solidFill>
                <a:latin typeface="Arial"/>
                <a:cs typeface="Arial"/>
              </a:rPr>
              <a:t> </a:t>
            </a:r>
            <a:r>
              <a:rPr>
                <a:solidFill>
                  <a:srgbClr val="363636"/>
                </a:solidFill>
                <a:latin typeface="Arial"/>
                <a:cs typeface="Arial"/>
              </a:rPr>
              <a:t>and/or</a:t>
            </a:r>
            <a:r>
              <a:rPr spc="-35">
                <a:solidFill>
                  <a:srgbClr val="363636"/>
                </a:solidFill>
                <a:latin typeface="Arial"/>
                <a:cs typeface="Arial"/>
              </a:rPr>
              <a:t> </a:t>
            </a:r>
            <a:r>
              <a:rPr>
                <a:solidFill>
                  <a:srgbClr val="363636"/>
                </a:solidFill>
                <a:latin typeface="Arial"/>
                <a:cs typeface="Arial"/>
              </a:rPr>
              <a:t>construct</a:t>
            </a:r>
            <a:r>
              <a:rPr spc="-65">
                <a:solidFill>
                  <a:srgbClr val="363636"/>
                </a:solidFill>
                <a:latin typeface="Arial"/>
                <a:cs typeface="Arial"/>
              </a:rPr>
              <a:t> </a:t>
            </a:r>
            <a:r>
              <a:rPr>
                <a:solidFill>
                  <a:srgbClr val="363636"/>
                </a:solidFill>
                <a:latin typeface="Arial"/>
                <a:cs typeface="Arial"/>
              </a:rPr>
              <a:t>with</a:t>
            </a:r>
            <a:r>
              <a:rPr spc="-25">
                <a:solidFill>
                  <a:srgbClr val="363636"/>
                </a:solidFill>
                <a:latin typeface="Arial"/>
                <a:cs typeface="Arial"/>
              </a:rPr>
              <a:t> </a:t>
            </a:r>
            <a:r>
              <a:rPr>
                <a:solidFill>
                  <a:srgbClr val="363636"/>
                </a:solidFill>
                <a:latin typeface="Arial"/>
                <a:cs typeface="Arial"/>
              </a:rPr>
              <a:t>flood- </a:t>
            </a:r>
            <a:r>
              <a:rPr spc="-540">
                <a:solidFill>
                  <a:srgbClr val="363636"/>
                </a:solidFill>
                <a:latin typeface="Arial"/>
                <a:cs typeface="Arial"/>
              </a:rPr>
              <a:t> </a:t>
            </a:r>
            <a:r>
              <a:rPr>
                <a:solidFill>
                  <a:srgbClr val="363636"/>
                </a:solidFill>
                <a:latin typeface="Arial"/>
                <a:cs typeface="Arial"/>
              </a:rPr>
              <a:t>resistant</a:t>
            </a:r>
            <a:r>
              <a:rPr spc="-55">
                <a:solidFill>
                  <a:srgbClr val="363636"/>
                </a:solidFill>
                <a:latin typeface="Arial"/>
                <a:cs typeface="Arial"/>
              </a:rPr>
              <a:t> </a:t>
            </a:r>
            <a:r>
              <a:rPr>
                <a:solidFill>
                  <a:srgbClr val="363636"/>
                </a:solidFill>
                <a:latin typeface="Arial"/>
                <a:cs typeface="Arial"/>
              </a:rPr>
              <a:t>materials</a:t>
            </a:r>
            <a:endParaRPr>
              <a:latin typeface="Arial"/>
              <a:cs typeface="Arial"/>
            </a:endParaRPr>
          </a:p>
          <a:p>
            <a:pPr marL="243840" marR="539115" indent="-231775">
              <a:lnSpc>
                <a:spcPct val="100000"/>
              </a:lnSpc>
              <a:spcBef>
                <a:spcPts val="1200"/>
              </a:spcBef>
              <a:buClr>
                <a:srgbClr val="3D3E3D"/>
              </a:buClr>
              <a:buSzPct val="65000"/>
              <a:buFont typeface="Wingdings"/>
              <a:buChar char=""/>
              <a:tabLst>
                <a:tab pos="244475" algn="l"/>
              </a:tabLst>
            </a:pPr>
            <a:r>
              <a:rPr>
                <a:solidFill>
                  <a:srgbClr val="363636"/>
                </a:solidFill>
                <a:latin typeface="Arial"/>
                <a:cs typeface="Arial"/>
              </a:rPr>
              <a:t>Locate and design mechanicals to </a:t>
            </a:r>
            <a:r>
              <a:rPr spc="5">
                <a:solidFill>
                  <a:srgbClr val="363636"/>
                </a:solidFill>
                <a:latin typeface="Arial"/>
                <a:cs typeface="Arial"/>
              </a:rPr>
              <a:t> </a:t>
            </a:r>
            <a:r>
              <a:rPr>
                <a:solidFill>
                  <a:srgbClr val="363636"/>
                </a:solidFill>
                <a:latin typeface="Arial"/>
                <a:cs typeface="Arial"/>
              </a:rPr>
              <a:t>minimize</a:t>
            </a:r>
            <a:r>
              <a:rPr spc="-30">
                <a:solidFill>
                  <a:srgbClr val="363636"/>
                </a:solidFill>
                <a:latin typeface="Arial"/>
                <a:cs typeface="Arial"/>
              </a:rPr>
              <a:t> </a:t>
            </a:r>
            <a:r>
              <a:rPr>
                <a:solidFill>
                  <a:srgbClr val="363636"/>
                </a:solidFill>
                <a:latin typeface="Arial"/>
                <a:cs typeface="Arial"/>
              </a:rPr>
              <a:t>or</a:t>
            </a:r>
            <a:r>
              <a:rPr spc="-25">
                <a:solidFill>
                  <a:srgbClr val="363636"/>
                </a:solidFill>
                <a:latin typeface="Arial"/>
                <a:cs typeface="Arial"/>
              </a:rPr>
              <a:t> </a:t>
            </a:r>
            <a:r>
              <a:rPr>
                <a:solidFill>
                  <a:srgbClr val="363636"/>
                </a:solidFill>
                <a:latin typeface="Arial"/>
                <a:cs typeface="Arial"/>
              </a:rPr>
              <a:t>eliminate</a:t>
            </a:r>
            <a:r>
              <a:rPr spc="-35">
                <a:solidFill>
                  <a:srgbClr val="363636"/>
                </a:solidFill>
                <a:latin typeface="Arial"/>
                <a:cs typeface="Arial"/>
              </a:rPr>
              <a:t> </a:t>
            </a:r>
            <a:r>
              <a:rPr>
                <a:solidFill>
                  <a:srgbClr val="363636"/>
                </a:solidFill>
                <a:latin typeface="Arial"/>
                <a:cs typeface="Arial"/>
              </a:rPr>
              <a:t>flood</a:t>
            </a:r>
            <a:r>
              <a:rPr spc="-10">
                <a:solidFill>
                  <a:srgbClr val="363636"/>
                </a:solidFill>
                <a:latin typeface="Arial"/>
                <a:cs typeface="Arial"/>
              </a:rPr>
              <a:t> </a:t>
            </a:r>
            <a:r>
              <a:rPr>
                <a:solidFill>
                  <a:srgbClr val="363636"/>
                </a:solidFill>
                <a:latin typeface="Arial"/>
                <a:cs typeface="Arial"/>
              </a:rPr>
              <a:t>damage</a:t>
            </a:r>
            <a:endParaRPr>
              <a:latin typeface="Arial"/>
              <a:cs typeface="Arial"/>
            </a:endParaRPr>
          </a:p>
          <a:p>
            <a:pPr marL="243840" marR="273685" indent="-231775">
              <a:lnSpc>
                <a:spcPct val="100000"/>
              </a:lnSpc>
              <a:spcBef>
                <a:spcPts val="1200"/>
              </a:spcBef>
              <a:buClr>
                <a:srgbClr val="3D3E3D"/>
              </a:buClr>
              <a:buSzPct val="65000"/>
              <a:buFont typeface="Wingdings"/>
              <a:buChar char=""/>
              <a:tabLst>
                <a:tab pos="244475" algn="l"/>
              </a:tabLst>
            </a:pPr>
            <a:r>
              <a:rPr>
                <a:solidFill>
                  <a:srgbClr val="363636"/>
                </a:solidFill>
                <a:latin typeface="Arial"/>
                <a:cs typeface="Arial"/>
              </a:rPr>
              <a:t>Locate and design public </a:t>
            </a:r>
            <a:r>
              <a:rPr spc="-5">
                <a:solidFill>
                  <a:srgbClr val="363636"/>
                </a:solidFill>
                <a:latin typeface="Arial"/>
                <a:cs typeface="Arial"/>
              </a:rPr>
              <a:t>utilities </a:t>
            </a:r>
            <a:r>
              <a:rPr>
                <a:solidFill>
                  <a:srgbClr val="363636"/>
                </a:solidFill>
                <a:latin typeface="Arial"/>
                <a:cs typeface="Arial"/>
              </a:rPr>
              <a:t>and </a:t>
            </a:r>
            <a:r>
              <a:rPr spc="5">
                <a:solidFill>
                  <a:srgbClr val="363636"/>
                </a:solidFill>
                <a:latin typeface="Arial"/>
                <a:cs typeface="Arial"/>
              </a:rPr>
              <a:t> </a:t>
            </a:r>
            <a:r>
              <a:rPr>
                <a:solidFill>
                  <a:srgbClr val="363636"/>
                </a:solidFill>
                <a:latin typeface="Arial"/>
                <a:cs typeface="Arial"/>
              </a:rPr>
              <a:t>facilities</a:t>
            </a:r>
            <a:r>
              <a:rPr spc="-10">
                <a:solidFill>
                  <a:srgbClr val="363636"/>
                </a:solidFill>
                <a:latin typeface="Arial"/>
                <a:cs typeface="Arial"/>
              </a:rPr>
              <a:t> </a:t>
            </a:r>
            <a:r>
              <a:rPr spc="-5">
                <a:solidFill>
                  <a:srgbClr val="363636"/>
                </a:solidFill>
                <a:latin typeface="Arial"/>
                <a:cs typeface="Arial"/>
              </a:rPr>
              <a:t>to</a:t>
            </a:r>
            <a:r>
              <a:rPr spc="-25">
                <a:solidFill>
                  <a:srgbClr val="363636"/>
                </a:solidFill>
                <a:latin typeface="Arial"/>
                <a:cs typeface="Arial"/>
              </a:rPr>
              <a:t> </a:t>
            </a:r>
            <a:r>
              <a:rPr>
                <a:solidFill>
                  <a:srgbClr val="363636"/>
                </a:solidFill>
                <a:latin typeface="Arial"/>
                <a:cs typeface="Arial"/>
              </a:rPr>
              <a:t>minimize</a:t>
            </a:r>
            <a:r>
              <a:rPr spc="-25">
                <a:solidFill>
                  <a:srgbClr val="363636"/>
                </a:solidFill>
                <a:latin typeface="Arial"/>
                <a:cs typeface="Arial"/>
              </a:rPr>
              <a:t> </a:t>
            </a:r>
            <a:r>
              <a:rPr>
                <a:solidFill>
                  <a:srgbClr val="363636"/>
                </a:solidFill>
                <a:latin typeface="Arial"/>
                <a:cs typeface="Arial"/>
              </a:rPr>
              <a:t>or</a:t>
            </a:r>
            <a:r>
              <a:rPr spc="-25">
                <a:solidFill>
                  <a:srgbClr val="363636"/>
                </a:solidFill>
                <a:latin typeface="Arial"/>
                <a:cs typeface="Arial"/>
              </a:rPr>
              <a:t> </a:t>
            </a:r>
            <a:r>
              <a:rPr>
                <a:solidFill>
                  <a:srgbClr val="363636"/>
                </a:solidFill>
                <a:latin typeface="Arial"/>
                <a:cs typeface="Arial"/>
              </a:rPr>
              <a:t>eliminate</a:t>
            </a:r>
            <a:r>
              <a:rPr spc="-25">
                <a:solidFill>
                  <a:srgbClr val="363636"/>
                </a:solidFill>
                <a:latin typeface="Arial"/>
                <a:cs typeface="Arial"/>
              </a:rPr>
              <a:t> </a:t>
            </a:r>
            <a:r>
              <a:rPr>
                <a:solidFill>
                  <a:srgbClr val="363636"/>
                </a:solidFill>
                <a:latin typeface="Arial"/>
                <a:cs typeface="Arial"/>
              </a:rPr>
              <a:t>flood </a:t>
            </a:r>
            <a:r>
              <a:rPr spc="-540">
                <a:solidFill>
                  <a:srgbClr val="363636"/>
                </a:solidFill>
                <a:latin typeface="Arial"/>
                <a:cs typeface="Arial"/>
              </a:rPr>
              <a:t> </a:t>
            </a:r>
            <a:r>
              <a:rPr>
                <a:solidFill>
                  <a:srgbClr val="363636"/>
                </a:solidFill>
                <a:latin typeface="Arial"/>
                <a:cs typeface="Arial"/>
              </a:rPr>
              <a:t>damage</a:t>
            </a:r>
            <a:endParaRPr>
              <a:latin typeface="Arial"/>
              <a:cs typeface="Arial"/>
            </a:endParaRPr>
          </a:p>
        </p:txBody>
      </p:sp>
      <p:grpSp>
        <p:nvGrpSpPr>
          <p:cNvPr id="4" name="object 4"/>
          <p:cNvGrpSpPr/>
          <p:nvPr/>
        </p:nvGrpSpPr>
        <p:grpSpPr>
          <a:xfrm>
            <a:off x="5562600" y="1316736"/>
            <a:ext cx="3532631" cy="3994713"/>
            <a:chOff x="5640323" y="1316736"/>
            <a:chExt cx="3532631" cy="3994713"/>
          </a:xfrm>
        </p:grpSpPr>
        <p:pic>
          <p:nvPicPr>
            <p:cNvPr id="5" name="object 5"/>
            <p:cNvPicPr/>
            <p:nvPr/>
          </p:nvPicPr>
          <p:blipFill>
            <a:blip r:embed="rId2" cstate="print"/>
            <a:stretch>
              <a:fillRect/>
            </a:stretch>
          </p:blipFill>
          <p:spPr>
            <a:xfrm>
              <a:off x="5640323" y="1316736"/>
              <a:ext cx="3276600" cy="2432304"/>
            </a:xfrm>
            <a:prstGeom prst="rect">
              <a:avLst/>
            </a:prstGeom>
          </p:spPr>
        </p:pic>
        <p:pic>
          <p:nvPicPr>
            <p:cNvPr id="6" name="object 6"/>
            <p:cNvPicPr/>
            <p:nvPr/>
          </p:nvPicPr>
          <p:blipFill>
            <a:blip r:embed="rId3" cstate="print"/>
            <a:stretch>
              <a:fillRect/>
            </a:stretch>
          </p:blipFill>
          <p:spPr>
            <a:xfrm>
              <a:off x="7391400" y="4018787"/>
              <a:ext cx="1502663" cy="1292662"/>
            </a:xfrm>
            <a:prstGeom prst="rect">
              <a:avLst/>
            </a:prstGeom>
            <a:ln>
              <a:solidFill>
                <a:schemeClr val="bg1">
                  <a:lumMod val="50000"/>
                </a:schemeClr>
              </a:solidFill>
            </a:ln>
          </p:spPr>
        </p:pic>
        <p:pic>
          <p:nvPicPr>
            <p:cNvPr id="7" name="object 7"/>
            <p:cNvPicPr/>
            <p:nvPr/>
          </p:nvPicPr>
          <p:blipFill>
            <a:blip r:embed="rId4" cstate="print">
              <a:duotone>
                <a:schemeClr val="accent6">
                  <a:shade val="45000"/>
                  <a:satMod val="135000"/>
                </a:schemeClr>
                <a:prstClr val="white"/>
              </a:duotone>
            </a:blip>
            <a:stretch>
              <a:fillRect/>
            </a:stretch>
          </p:blipFill>
          <p:spPr>
            <a:xfrm>
              <a:off x="8356089" y="3719449"/>
              <a:ext cx="816865" cy="751332"/>
            </a:xfrm>
            <a:prstGeom prst="rect">
              <a:avLst/>
            </a:prstGeom>
          </p:spPr>
        </p:pic>
        <p:sp>
          <p:nvSpPr>
            <p:cNvPr id="8" name="object 8"/>
            <p:cNvSpPr/>
            <p:nvPr/>
          </p:nvSpPr>
          <p:spPr>
            <a:xfrm>
              <a:off x="8349233" y="2369058"/>
              <a:ext cx="642367" cy="673735"/>
            </a:xfrm>
            <a:custGeom>
              <a:avLst/>
              <a:gdLst/>
              <a:ahLst/>
              <a:cxnLst/>
              <a:rect l="l" t="t" r="r" b="b"/>
              <a:pathLst>
                <a:path w="704215" h="673735">
                  <a:moveTo>
                    <a:pt x="0" y="336803"/>
                  </a:moveTo>
                  <a:lnTo>
                    <a:pt x="3213" y="291092"/>
                  </a:lnTo>
                  <a:lnTo>
                    <a:pt x="12574" y="247253"/>
                  </a:lnTo>
                  <a:lnTo>
                    <a:pt x="27664" y="205686"/>
                  </a:lnTo>
                  <a:lnTo>
                    <a:pt x="48062" y="166793"/>
                  </a:lnTo>
                  <a:lnTo>
                    <a:pt x="73350" y="130974"/>
                  </a:lnTo>
                  <a:lnTo>
                    <a:pt x="103108" y="98631"/>
                  </a:lnTo>
                  <a:lnTo>
                    <a:pt x="136916" y="70164"/>
                  </a:lnTo>
                  <a:lnTo>
                    <a:pt x="174356" y="45974"/>
                  </a:lnTo>
                  <a:lnTo>
                    <a:pt x="215009" y="26461"/>
                  </a:lnTo>
                  <a:lnTo>
                    <a:pt x="258453" y="12027"/>
                  </a:lnTo>
                  <a:lnTo>
                    <a:pt x="304271" y="3073"/>
                  </a:lnTo>
                  <a:lnTo>
                    <a:pt x="352044" y="0"/>
                  </a:lnTo>
                  <a:lnTo>
                    <a:pt x="399816" y="3073"/>
                  </a:lnTo>
                  <a:lnTo>
                    <a:pt x="445634" y="12027"/>
                  </a:lnTo>
                  <a:lnTo>
                    <a:pt x="489078" y="26461"/>
                  </a:lnTo>
                  <a:lnTo>
                    <a:pt x="529731" y="45974"/>
                  </a:lnTo>
                  <a:lnTo>
                    <a:pt x="567171" y="70164"/>
                  </a:lnTo>
                  <a:lnTo>
                    <a:pt x="600979" y="98631"/>
                  </a:lnTo>
                  <a:lnTo>
                    <a:pt x="630737" y="130974"/>
                  </a:lnTo>
                  <a:lnTo>
                    <a:pt x="656025" y="166793"/>
                  </a:lnTo>
                  <a:lnTo>
                    <a:pt x="676423" y="205686"/>
                  </a:lnTo>
                  <a:lnTo>
                    <a:pt x="691513" y="247253"/>
                  </a:lnTo>
                  <a:lnTo>
                    <a:pt x="700874" y="291092"/>
                  </a:lnTo>
                  <a:lnTo>
                    <a:pt x="704088" y="336803"/>
                  </a:lnTo>
                  <a:lnTo>
                    <a:pt x="700874" y="382515"/>
                  </a:lnTo>
                  <a:lnTo>
                    <a:pt x="691513" y="426354"/>
                  </a:lnTo>
                  <a:lnTo>
                    <a:pt x="676423" y="467921"/>
                  </a:lnTo>
                  <a:lnTo>
                    <a:pt x="656025" y="506814"/>
                  </a:lnTo>
                  <a:lnTo>
                    <a:pt x="630737" y="542633"/>
                  </a:lnTo>
                  <a:lnTo>
                    <a:pt x="600979" y="574976"/>
                  </a:lnTo>
                  <a:lnTo>
                    <a:pt x="567171" y="603443"/>
                  </a:lnTo>
                  <a:lnTo>
                    <a:pt x="529731" y="627633"/>
                  </a:lnTo>
                  <a:lnTo>
                    <a:pt x="489078" y="647146"/>
                  </a:lnTo>
                  <a:lnTo>
                    <a:pt x="445634" y="661580"/>
                  </a:lnTo>
                  <a:lnTo>
                    <a:pt x="399816" y="670534"/>
                  </a:lnTo>
                  <a:lnTo>
                    <a:pt x="352044" y="673607"/>
                  </a:lnTo>
                  <a:lnTo>
                    <a:pt x="304271" y="670534"/>
                  </a:lnTo>
                  <a:lnTo>
                    <a:pt x="258453" y="661580"/>
                  </a:lnTo>
                  <a:lnTo>
                    <a:pt x="215009" y="647146"/>
                  </a:lnTo>
                  <a:lnTo>
                    <a:pt x="174356" y="627633"/>
                  </a:lnTo>
                  <a:lnTo>
                    <a:pt x="136916" y="603443"/>
                  </a:lnTo>
                  <a:lnTo>
                    <a:pt x="103108" y="574976"/>
                  </a:lnTo>
                  <a:lnTo>
                    <a:pt x="73350" y="542633"/>
                  </a:lnTo>
                  <a:lnTo>
                    <a:pt x="48062" y="506814"/>
                  </a:lnTo>
                  <a:lnTo>
                    <a:pt x="27664" y="467921"/>
                  </a:lnTo>
                  <a:lnTo>
                    <a:pt x="12574" y="426354"/>
                  </a:lnTo>
                  <a:lnTo>
                    <a:pt x="3213" y="382515"/>
                  </a:lnTo>
                  <a:lnTo>
                    <a:pt x="0" y="336803"/>
                  </a:lnTo>
                  <a:close/>
                </a:path>
              </a:pathLst>
            </a:custGeom>
            <a:ln w="25400">
              <a:solidFill>
                <a:srgbClr val="FF0000"/>
              </a:solidFill>
            </a:ln>
          </p:spPr>
          <p:txBody>
            <a:bodyPr wrap="square" lIns="0" tIns="0" rIns="0" bIns="0" rtlCol="0"/>
            <a:lstStyle/>
            <a:p>
              <a:endParaRPr/>
            </a:p>
          </p:txBody>
        </p:sp>
      </p:grpSp>
      <p:sp>
        <p:nvSpPr>
          <p:cNvPr id="9" name="object 9"/>
          <p:cNvSpPr txBox="1"/>
          <p:nvPr/>
        </p:nvSpPr>
        <p:spPr>
          <a:xfrm>
            <a:off x="5562600" y="4018788"/>
            <a:ext cx="1612391" cy="1292662"/>
          </a:xfrm>
          <a:prstGeom prst="rect">
            <a:avLst/>
          </a:prstGeom>
          <a:solidFill>
            <a:srgbClr val="3D3E3D"/>
          </a:solidFill>
        </p:spPr>
        <p:txBody>
          <a:bodyPr vert="horz" wrap="square" lIns="0" tIns="91440" rIns="0" bIns="91440" rtlCol="0">
            <a:spAutoFit/>
          </a:bodyPr>
          <a:lstStyle/>
          <a:p>
            <a:pPr marL="262890" marR="254000" algn="ctr">
              <a:lnSpc>
                <a:spcPct val="100000"/>
              </a:lnSpc>
              <a:spcBef>
                <a:spcPts val="325"/>
              </a:spcBef>
            </a:pPr>
            <a:r>
              <a:rPr sz="1200" b="1">
                <a:solidFill>
                  <a:srgbClr val="FFFFFF"/>
                </a:solidFill>
                <a:latin typeface="Arial"/>
                <a:cs typeface="Arial"/>
              </a:rPr>
              <a:t>A</a:t>
            </a:r>
            <a:r>
              <a:rPr sz="1200" b="1" spc="-90">
                <a:solidFill>
                  <a:srgbClr val="FFFFFF"/>
                </a:solidFill>
                <a:latin typeface="Arial"/>
                <a:cs typeface="Arial"/>
              </a:rPr>
              <a:t> </a:t>
            </a:r>
            <a:r>
              <a:rPr sz="1200" b="1" spc="-5">
                <a:solidFill>
                  <a:srgbClr val="FFFFFF"/>
                </a:solidFill>
                <a:latin typeface="Arial"/>
                <a:cs typeface="Arial"/>
              </a:rPr>
              <a:t>Zones:</a:t>
            </a:r>
            <a:r>
              <a:rPr sz="1200" b="1" spc="-45">
                <a:solidFill>
                  <a:srgbClr val="FFFFFF"/>
                </a:solidFill>
                <a:latin typeface="Arial"/>
                <a:cs typeface="Arial"/>
              </a:rPr>
              <a:t> </a:t>
            </a:r>
            <a:r>
              <a:rPr sz="1200">
                <a:solidFill>
                  <a:srgbClr val="FFFFFF"/>
                </a:solidFill>
                <a:latin typeface="Arial"/>
                <a:cs typeface="Arial"/>
              </a:rPr>
              <a:t>top</a:t>
            </a:r>
            <a:r>
              <a:rPr sz="1200" spc="-45">
                <a:solidFill>
                  <a:srgbClr val="FFFFFF"/>
                </a:solidFill>
                <a:latin typeface="Arial"/>
                <a:cs typeface="Arial"/>
              </a:rPr>
              <a:t> </a:t>
            </a:r>
            <a:r>
              <a:rPr sz="1200">
                <a:solidFill>
                  <a:srgbClr val="FFFFFF"/>
                </a:solidFill>
                <a:latin typeface="Arial"/>
                <a:cs typeface="Arial"/>
              </a:rPr>
              <a:t>of </a:t>
            </a:r>
            <a:r>
              <a:rPr sz="1200" spc="-375">
                <a:solidFill>
                  <a:srgbClr val="FFFFFF"/>
                </a:solidFill>
                <a:latin typeface="Arial"/>
                <a:cs typeface="Arial"/>
              </a:rPr>
              <a:t> </a:t>
            </a:r>
            <a:r>
              <a:rPr sz="1200" spc="-5">
                <a:solidFill>
                  <a:srgbClr val="FFFFFF"/>
                </a:solidFill>
                <a:latin typeface="Arial"/>
                <a:cs typeface="Arial"/>
              </a:rPr>
              <a:t>lowest </a:t>
            </a:r>
            <a:r>
              <a:rPr sz="1200">
                <a:solidFill>
                  <a:srgbClr val="FFFFFF"/>
                </a:solidFill>
                <a:latin typeface="Arial"/>
                <a:cs typeface="Arial"/>
              </a:rPr>
              <a:t>floor </a:t>
            </a:r>
            <a:r>
              <a:rPr sz="1200" spc="5">
                <a:solidFill>
                  <a:srgbClr val="FFFFFF"/>
                </a:solidFill>
                <a:latin typeface="Arial"/>
                <a:cs typeface="Arial"/>
              </a:rPr>
              <a:t> </a:t>
            </a:r>
            <a:r>
              <a:rPr sz="1200">
                <a:solidFill>
                  <a:srgbClr val="FFFFFF"/>
                </a:solidFill>
                <a:latin typeface="Arial"/>
                <a:cs typeface="Arial"/>
              </a:rPr>
              <a:t>(residential) </a:t>
            </a:r>
            <a:r>
              <a:rPr sz="1200" spc="5">
                <a:solidFill>
                  <a:srgbClr val="FFFFFF"/>
                </a:solidFill>
                <a:latin typeface="Arial"/>
                <a:cs typeface="Arial"/>
              </a:rPr>
              <a:t> </a:t>
            </a:r>
            <a:r>
              <a:rPr sz="1200" spc="-5">
                <a:solidFill>
                  <a:srgbClr val="FFFFFF"/>
                </a:solidFill>
                <a:latin typeface="Arial"/>
                <a:cs typeface="Arial"/>
              </a:rPr>
              <a:t>elevated </a:t>
            </a:r>
            <a:r>
              <a:rPr sz="1200">
                <a:solidFill>
                  <a:srgbClr val="FFFFFF"/>
                </a:solidFill>
                <a:latin typeface="Arial"/>
                <a:cs typeface="Arial"/>
              </a:rPr>
              <a:t>to or </a:t>
            </a:r>
            <a:r>
              <a:rPr sz="1200" spc="5">
                <a:solidFill>
                  <a:srgbClr val="FFFFFF"/>
                </a:solidFill>
                <a:latin typeface="Arial"/>
                <a:cs typeface="Arial"/>
              </a:rPr>
              <a:t> </a:t>
            </a:r>
            <a:r>
              <a:rPr sz="1200" spc="-5">
                <a:solidFill>
                  <a:srgbClr val="FFFFFF"/>
                </a:solidFill>
                <a:latin typeface="Arial"/>
                <a:cs typeface="Arial"/>
              </a:rPr>
              <a:t>above </a:t>
            </a:r>
            <a:r>
              <a:rPr sz="1200">
                <a:solidFill>
                  <a:srgbClr val="FFFFFF"/>
                </a:solidFill>
                <a:latin typeface="Arial"/>
                <a:cs typeface="Arial"/>
              </a:rPr>
              <a:t>the base </a:t>
            </a:r>
            <a:r>
              <a:rPr sz="1200" spc="-375">
                <a:solidFill>
                  <a:srgbClr val="FFFFFF"/>
                </a:solidFill>
                <a:latin typeface="Arial"/>
                <a:cs typeface="Arial"/>
              </a:rPr>
              <a:t> </a:t>
            </a:r>
            <a:r>
              <a:rPr sz="1200">
                <a:solidFill>
                  <a:srgbClr val="FFFFFF"/>
                </a:solidFill>
                <a:latin typeface="Arial"/>
                <a:cs typeface="Arial"/>
              </a:rPr>
              <a:t>flood</a:t>
            </a:r>
            <a:r>
              <a:rPr sz="1200" spc="-45">
                <a:solidFill>
                  <a:srgbClr val="FFFFFF"/>
                </a:solidFill>
                <a:latin typeface="Arial"/>
                <a:cs typeface="Arial"/>
              </a:rPr>
              <a:t> </a:t>
            </a:r>
            <a:r>
              <a:rPr sz="1200" spc="-5">
                <a:solidFill>
                  <a:srgbClr val="FFFFFF"/>
                </a:solidFill>
                <a:latin typeface="Arial"/>
                <a:cs typeface="Arial"/>
              </a:rPr>
              <a:t>level</a:t>
            </a:r>
            <a:endParaRPr sz="1200">
              <a:latin typeface="Arial"/>
              <a:cs typeface="Arial"/>
            </a:endParaRPr>
          </a:p>
        </p:txBody>
      </p:sp>
      <p:sp>
        <p:nvSpPr>
          <p:cNvPr id="10" name="object 10"/>
          <p:cNvSpPr txBox="1">
            <a:spLocks noGrp="1"/>
          </p:cNvSpPr>
          <p:nvPr>
            <p:ph type="sldNum" sz="quarter" idx="7"/>
          </p:nvPr>
        </p:nvSpPr>
        <p:spPr>
          <a:prstGeom prst="rect">
            <a:avLst/>
          </a:prstGeom>
        </p:spPr>
        <p:txBody>
          <a:bodyPr vert="horz" wrap="square" lIns="0" tIns="3810" rIns="0" bIns="0" rtlCol="0">
            <a:spAutoFit/>
          </a:bodyPr>
          <a:lstStyle/>
          <a:p>
            <a:pPr marL="38100">
              <a:lnSpc>
                <a:spcPct val="100000"/>
              </a:lnSpc>
              <a:spcBef>
                <a:spcPts val="30"/>
              </a:spcBef>
            </a:pPr>
            <a:r>
              <a:rPr spc="5"/>
              <a:t>28</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12463" y="6074433"/>
            <a:ext cx="1571968" cy="539634"/>
          </a:xfrm>
          <a:prstGeom prst="rect">
            <a:avLst/>
          </a:prstGeom>
        </p:spPr>
      </p:pic>
      <p:pic>
        <p:nvPicPr>
          <p:cNvPr id="3" name="object 3"/>
          <p:cNvPicPr/>
          <p:nvPr/>
        </p:nvPicPr>
        <p:blipFill>
          <a:blip r:embed="rId3" cstate="print"/>
          <a:stretch>
            <a:fillRect/>
          </a:stretch>
        </p:blipFill>
        <p:spPr>
          <a:xfrm>
            <a:off x="7205689" y="6166234"/>
            <a:ext cx="1464055" cy="442656"/>
          </a:xfrm>
          <a:prstGeom prst="rect">
            <a:avLst/>
          </a:prstGeom>
        </p:spPr>
      </p:pic>
      <p:sp>
        <p:nvSpPr>
          <p:cNvPr id="4" name="object 4"/>
          <p:cNvSpPr txBox="1"/>
          <p:nvPr/>
        </p:nvSpPr>
        <p:spPr>
          <a:xfrm>
            <a:off x="535940" y="1453388"/>
            <a:ext cx="8061325" cy="4014561"/>
          </a:xfrm>
          <a:prstGeom prst="rect">
            <a:avLst/>
          </a:prstGeom>
        </p:spPr>
        <p:txBody>
          <a:bodyPr vert="horz" wrap="square" lIns="0" tIns="13335" rIns="0" bIns="0" rtlCol="0">
            <a:spAutoFit/>
          </a:bodyPr>
          <a:lstStyle/>
          <a:p>
            <a:pPr marL="355600" marR="457834" lvl="0" indent="-342900" algn="l" defTabSz="914400" rtl="0" eaLnBrk="1" fontAlgn="auto" latinLnBrk="0" hangingPunct="1">
              <a:lnSpc>
                <a:spcPct val="100000"/>
              </a:lnSpc>
              <a:spcBef>
                <a:spcPts val="2400"/>
              </a:spcBef>
              <a:spcAft>
                <a:spcPts val="0"/>
              </a:spcAft>
              <a:buClr>
                <a:srgbClr val="3D3E3D"/>
              </a:buClr>
              <a:buSzPct val="65000"/>
              <a:buFont typeface="Wingdings"/>
              <a:buChar char=""/>
              <a:tabLst>
                <a:tab pos="354965" algn="l"/>
                <a:tab pos="355600" algn="l"/>
              </a:tabLst>
              <a:defRPr/>
            </a:pPr>
            <a:r>
              <a:rPr kumimoji="0" sz="2000" b="0" i="0" u="none" strike="noStrike" kern="1200" cap="none" spc="0" normalizeH="0" baseline="0" noProof="0">
                <a:ln>
                  <a:noFill/>
                </a:ln>
                <a:solidFill>
                  <a:srgbClr val="333333"/>
                </a:solidFill>
                <a:effectLst/>
                <a:uLnTx/>
                <a:uFillTx/>
                <a:latin typeface="Arial"/>
                <a:ea typeface="+mn-ea"/>
                <a:cs typeface="Arial"/>
              </a:rPr>
              <a:t>Communities</a:t>
            </a:r>
            <a:r>
              <a:rPr kumimoji="0" sz="2000" b="0" i="0" u="none" strike="noStrike" kern="1200" cap="none" spc="-2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agree</a:t>
            </a:r>
            <a:r>
              <a:rPr kumimoji="0" sz="2000" b="0" i="0" u="none" strike="noStrike" kern="1200" cap="none" spc="-2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to</a:t>
            </a:r>
            <a:r>
              <a:rPr kumimoji="0" sz="2000" b="0" i="0" u="none" strike="noStrike" kern="1200" cap="none" spc="-1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adopt</a:t>
            </a:r>
            <a:r>
              <a:rPr kumimoji="0" sz="2000" b="0" i="0" u="none" strike="noStrike" kern="1200" cap="none" spc="-2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ordinances</a:t>
            </a:r>
            <a:r>
              <a:rPr kumimoji="0" sz="2000" b="0" i="0" u="none" strike="noStrike" kern="1200" cap="none" spc="-5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that</a:t>
            </a:r>
            <a:r>
              <a:rPr kumimoji="0" sz="2000" b="0" i="0" u="none" strike="noStrike" kern="1200" cap="none" spc="-1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meet</a:t>
            </a:r>
            <a:r>
              <a:rPr kumimoji="0" sz="2000" b="0" i="0" u="none" strike="noStrike" kern="1200" cap="none" spc="-2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or</a:t>
            </a:r>
            <a:r>
              <a:rPr kumimoji="0" sz="2000" b="0" i="0" u="none" strike="noStrike" kern="1200" cap="none" spc="-2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exceed</a:t>
            </a:r>
            <a:r>
              <a:rPr kumimoji="0" sz="2000" b="0" i="0" u="none" strike="noStrike" kern="1200" cap="none" spc="-1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the </a:t>
            </a:r>
            <a:r>
              <a:rPr kumimoji="0" sz="2000" b="0" i="0" u="none" strike="noStrike" kern="1200" cap="none" spc="-54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minimum</a:t>
            </a:r>
            <a:r>
              <a:rPr kumimoji="0" sz="2000" b="0" i="0" u="none" strike="noStrike" kern="1200" cap="none" spc="-1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requirements</a:t>
            </a:r>
            <a:r>
              <a:rPr kumimoji="0" sz="2000" b="0" i="0" u="none" strike="noStrike" kern="1200" cap="none" spc="-3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of</a:t>
            </a:r>
            <a:r>
              <a:rPr kumimoji="0" sz="2000" b="0" i="0" u="none" strike="noStrike" kern="1200" cap="none" spc="-1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the</a:t>
            </a:r>
            <a:r>
              <a:rPr kumimoji="0" sz="2000" b="0" i="0" u="none" strike="noStrike" kern="1200" cap="none" spc="-1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NFIP</a:t>
            </a:r>
            <a:r>
              <a:rPr kumimoji="0" sz="2000" b="0" i="0" u="none" strike="noStrike" kern="1200" cap="none" spc="-40" normalizeH="0" baseline="0" noProof="0">
                <a:ln>
                  <a:noFill/>
                </a:ln>
                <a:solidFill>
                  <a:srgbClr val="333333"/>
                </a:solidFill>
                <a:effectLst/>
                <a:uLnTx/>
                <a:uFillTx/>
                <a:latin typeface="Arial"/>
                <a:ea typeface="+mn-ea"/>
                <a:cs typeface="Arial"/>
              </a:rPr>
              <a:t> </a:t>
            </a:r>
            <a:r>
              <a:rPr kumimoji="0" sz="2000" b="0" i="0" u="none" strike="noStrike" kern="1200" cap="none" spc="-5" normalizeH="0" baseline="0" noProof="0">
                <a:ln>
                  <a:noFill/>
                </a:ln>
                <a:solidFill>
                  <a:srgbClr val="333333"/>
                </a:solidFill>
                <a:effectLst/>
                <a:uLnTx/>
                <a:uFillTx/>
                <a:latin typeface="Arial"/>
                <a:ea typeface="+mn-ea"/>
                <a:cs typeface="Arial"/>
              </a:rPr>
              <a:t>to</a:t>
            </a:r>
            <a:r>
              <a:rPr kumimoji="0" sz="2000" b="0" i="0" u="none" strike="noStrike" kern="1200" cap="none" spc="-1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participate</a:t>
            </a:r>
            <a:r>
              <a:rPr kumimoji="0" sz="2000" b="0" i="0" u="none" strike="noStrike" kern="1200" cap="none" spc="-2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in</a:t>
            </a:r>
            <a:r>
              <a:rPr kumimoji="0" sz="2000" b="0" i="0" u="none" strike="noStrike" kern="1200" cap="none" spc="5" normalizeH="0" baseline="0" noProof="0">
                <a:ln>
                  <a:noFill/>
                </a:ln>
                <a:solidFill>
                  <a:srgbClr val="333333"/>
                </a:solidFill>
                <a:effectLst/>
                <a:uLnTx/>
                <a:uFillTx/>
                <a:latin typeface="Arial"/>
                <a:ea typeface="+mn-ea"/>
                <a:cs typeface="Arial"/>
              </a:rPr>
              <a:t> </a:t>
            </a:r>
            <a:r>
              <a:rPr kumimoji="0" sz="2000" b="0" i="0" u="none" strike="noStrike" kern="1200" cap="none" spc="-5" normalizeH="0" baseline="0" noProof="0">
                <a:ln>
                  <a:noFill/>
                </a:ln>
                <a:solidFill>
                  <a:srgbClr val="333333"/>
                </a:solidFill>
                <a:effectLst/>
                <a:uLnTx/>
                <a:uFillTx/>
                <a:latin typeface="Arial"/>
                <a:ea typeface="+mn-ea"/>
                <a:cs typeface="Arial"/>
              </a:rPr>
              <a:t>the</a:t>
            </a:r>
            <a:r>
              <a:rPr kumimoji="0" sz="2000" b="0" i="0" u="none" strike="noStrike" kern="1200" cap="none" spc="-1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program</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355600" marR="0" lvl="0" indent="-342900" algn="l" defTabSz="914400" rtl="0" eaLnBrk="1" fontAlgn="auto" latinLnBrk="0" hangingPunct="1">
              <a:lnSpc>
                <a:spcPct val="100000"/>
              </a:lnSpc>
              <a:spcBef>
                <a:spcPts val="2400"/>
              </a:spcBef>
              <a:spcAft>
                <a:spcPts val="0"/>
              </a:spcAft>
              <a:buClr>
                <a:srgbClr val="3D3E3D"/>
              </a:buClr>
              <a:buSzPct val="65000"/>
              <a:buFont typeface="Wingdings"/>
              <a:buChar char=""/>
              <a:tabLst>
                <a:tab pos="354965" algn="l"/>
                <a:tab pos="355600" algn="l"/>
              </a:tabLst>
              <a:defRPr/>
            </a:pPr>
            <a:r>
              <a:rPr kumimoji="0" sz="2000" b="0" i="0" u="none" strike="noStrike" kern="1200" cap="none" spc="0" normalizeH="0" baseline="0" noProof="0">
                <a:ln>
                  <a:noFill/>
                </a:ln>
                <a:solidFill>
                  <a:srgbClr val="333333"/>
                </a:solidFill>
                <a:effectLst/>
                <a:uLnTx/>
                <a:uFillTx/>
                <a:latin typeface="Arial"/>
                <a:ea typeface="+mn-ea"/>
                <a:cs typeface="Arial"/>
              </a:rPr>
              <a:t>New</a:t>
            </a:r>
            <a:r>
              <a:rPr kumimoji="0" sz="2000" b="0" i="0" u="none" strike="noStrike" kern="1200" cap="none" spc="-1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maps</a:t>
            </a:r>
            <a:r>
              <a:rPr kumimoji="0" sz="2000" b="0" i="0" u="none" strike="noStrike" kern="1200" cap="none" spc="-3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a:t>
            </a:r>
            <a:r>
              <a:rPr kumimoji="0" sz="2000" b="0" i="0" u="none" strike="noStrike" kern="1200" cap="none" spc="-2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new</a:t>
            </a:r>
            <a:r>
              <a:rPr kumimoji="0" sz="2000" b="0" i="0" u="none" strike="noStrike" kern="1200" cap="none" spc="-2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ordinances</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355600" marR="0" lvl="0" indent="-342900" algn="l" defTabSz="914400" rtl="0" eaLnBrk="1" fontAlgn="auto" latinLnBrk="0" hangingPunct="1">
              <a:lnSpc>
                <a:spcPct val="100000"/>
              </a:lnSpc>
              <a:spcBef>
                <a:spcPts val="2400"/>
              </a:spcBef>
              <a:spcAft>
                <a:spcPts val="0"/>
              </a:spcAft>
              <a:buClr>
                <a:srgbClr val="3D3E3D"/>
              </a:buClr>
              <a:buSzPct val="65000"/>
              <a:buFont typeface="Wingdings"/>
              <a:buChar char=""/>
              <a:tabLst>
                <a:tab pos="354965" algn="l"/>
                <a:tab pos="355600" algn="l"/>
              </a:tabLst>
              <a:defRPr/>
            </a:pPr>
            <a:r>
              <a:rPr kumimoji="0" sz="2000" b="0" i="0" u="none" strike="noStrike" kern="1200" cap="none" spc="0" normalizeH="0" baseline="0" noProof="0">
                <a:ln>
                  <a:noFill/>
                </a:ln>
                <a:solidFill>
                  <a:srgbClr val="333333"/>
                </a:solidFill>
                <a:effectLst/>
                <a:uLnTx/>
                <a:uFillTx/>
                <a:latin typeface="Arial"/>
                <a:ea typeface="+mn-ea"/>
                <a:cs typeface="Arial"/>
              </a:rPr>
              <a:t>No</a:t>
            </a:r>
            <a:r>
              <a:rPr kumimoji="0" sz="2000" b="0" i="0" u="none" strike="noStrike" kern="1200" cap="none" spc="-1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postponement</a:t>
            </a:r>
            <a:r>
              <a:rPr kumimoji="0" sz="2000" b="0" i="0" u="none" strike="noStrike" kern="1200" cap="none" spc="-5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waivers</a:t>
            </a:r>
            <a:r>
              <a:rPr kumimoji="0" sz="2000" b="0" i="0" u="none" strike="noStrike" kern="1200" cap="none" spc="-1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or</a:t>
            </a:r>
            <a:r>
              <a:rPr kumimoji="0" sz="2000" b="0" i="0" u="none" strike="noStrike" kern="1200" cap="none" spc="-1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extensions</a:t>
            </a:r>
            <a:r>
              <a:rPr kumimoji="0" sz="2000" b="0" i="0" u="none" strike="noStrike" kern="1200" cap="none" spc="-3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will</a:t>
            </a:r>
            <a:r>
              <a:rPr kumimoji="0" sz="2000" b="0" i="0" u="none" strike="noStrike" kern="1200" cap="none" spc="1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be</a:t>
            </a:r>
            <a:r>
              <a:rPr kumimoji="0" sz="2000" b="0" i="0" u="none" strike="noStrike" kern="1200" cap="none" spc="-1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granted</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355600" marR="269875" lvl="0" indent="-342900" algn="l" defTabSz="914400" rtl="0" eaLnBrk="1" fontAlgn="auto" latinLnBrk="0" hangingPunct="1">
              <a:lnSpc>
                <a:spcPct val="100000"/>
              </a:lnSpc>
              <a:spcBef>
                <a:spcPts val="2400"/>
              </a:spcBef>
              <a:spcAft>
                <a:spcPts val="0"/>
              </a:spcAft>
              <a:buClr>
                <a:srgbClr val="3D3E3D"/>
              </a:buClr>
              <a:buSzPct val="65000"/>
              <a:buFont typeface="Wingdings"/>
              <a:buChar char=""/>
              <a:tabLst>
                <a:tab pos="354965" algn="l"/>
                <a:tab pos="355600" algn="l"/>
              </a:tabLst>
              <a:defRPr/>
            </a:pPr>
            <a:r>
              <a:rPr kumimoji="0" sz="2000" b="0" i="0" u="none" strike="noStrike" kern="1200" cap="none" spc="0" normalizeH="0" baseline="0" noProof="0">
                <a:ln>
                  <a:noFill/>
                </a:ln>
                <a:solidFill>
                  <a:srgbClr val="333333"/>
                </a:solidFill>
                <a:effectLst/>
                <a:uLnTx/>
                <a:uFillTx/>
                <a:latin typeface="Arial"/>
                <a:ea typeface="+mn-ea"/>
                <a:cs typeface="Arial"/>
              </a:rPr>
              <a:t>The</a:t>
            </a:r>
            <a:r>
              <a:rPr kumimoji="0" sz="2000" b="0" i="0" u="none" strike="noStrike" kern="1200" cap="none" spc="-1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time</a:t>
            </a:r>
            <a:r>
              <a:rPr kumimoji="0" sz="2000" b="0" i="0" u="none" strike="noStrike" kern="1200" cap="none" spc="5" normalizeH="0" baseline="0" noProof="0">
                <a:ln>
                  <a:noFill/>
                </a:ln>
                <a:solidFill>
                  <a:srgbClr val="333333"/>
                </a:solidFill>
                <a:effectLst/>
                <a:uLnTx/>
                <a:uFillTx/>
                <a:latin typeface="Arial"/>
                <a:ea typeface="+mn-ea"/>
                <a:cs typeface="Arial"/>
              </a:rPr>
              <a:t> </a:t>
            </a:r>
            <a:r>
              <a:rPr kumimoji="0" sz="2000" b="0" i="0" u="none" strike="noStrike" kern="1200" cap="none" spc="-5" normalizeH="0" baseline="0" noProof="0">
                <a:ln>
                  <a:noFill/>
                </a:ln>
                <a:solidFill>
                  <a:srgbClr val="333333"/>
                </a:solidFill>
                <a:effectLst/>
                <a:uLnTx/>
                <a:uFillTx/>
                <a:latin typeface="Arial"/>
                <a:ea typeface="+mn-ea"/>
                <a:cs typeface="Arial"/>
              </a:rPr>
              <a:t>to</a:t>
            </a:r>
            <a:r>
              <a:rPr kumimoji="0" sz="2000" b="0" i="0" u="none" strike="noStrike" kern="1200" cap="none" spc="-1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update</a:t>
            </a:r>
            <a:r>
              <a:rPr kumimoji="0" sz="2000" b="0" i="0" u="none" strike="noStrike" kern="1200" cap="none" spc="-2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your</a:t>
            </a:r>
            <a:r>
              <a:rPr kumimoji="0" sz="2000" b="0" i="0" u="none" strike="noStrike" kern="1200" cap="none" spc="-1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ordinance</a:t>
            </a:r>
            <a:r>
              <a:rPr kumimoji="0" sz="2000" b="0" i="0" u="none" strike="noStrike" kern="1200" cap="none" spc="-3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will</a:t>
            </a:r>
            <a:r>
              <a:rPr kumimoji="0" sz="2000" b="0" i="0" u="none" strike="noStrike" kern="1200" cap="none" spc="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be</a:t>
            </a:r>
            <a:r>
              <a:rPr kumimoji="0" sz="2000" b="0" i="0" u="none" strike="noStrike" kern="1200" cap="none" spc="5" normalizeH="0" baseline="0" noProof="0">
                <a:ln>
                  <a:noFill/>
                </a:ln>
                <a:solidFill>
                  <a:srgbClr val="333333"/>
                </a:solidFill>
                <a:effectLst/>
                <a:uLnTx/>
                <a:uFillTx/>
                <a:latin typeface="Arial"/>
                <a:ea typeface="+mn-ea"/>
                <a:cs typeface="Arial"/>
              </a:rPr>
              <a:t> </a:t>
            </a:r>
            <a:r>
              <a:rPr kumimoji="0" sz="2000" b="0" i="0" u="none" strike="noStrike" kern="1200" cap="none" spc="-5" normalizeH="0" baseline="0" noProof="0">
                <a:ln>
                  <a:noFill/>
                </a:ln>
                <a:solidFill>
                  <a:srgbClr val="333333"/>
                </a:solidFill>
                <a:effectLst/>
                <a:uLnTx/>
                <a:uFillTx/>
                <a:latin typeface="Arial"/>
                <a:ea typeface="+mn-ea"/>
                <a:cs typeface="Arial"/>
              </a:rPr>
              <a:t>after</a:t>
            </a:r>
            <a:r>
              <a:rPr kumimoji="0" sz="2000" b="0" i="0" u="none" strike="noStrike" kern="1200" cap="none" spc="-2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the</a:t>
            </a:r>
            <a:r>
              <a:rPr kumimoji="0" sz="2000" b="0" i="0" u="none" strike="noStrike" kern="1200" cap="none" spc="-12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Appeals</a:t>
            </a:r>
            <a:r>
              <a:rPr kumimoji="0" sz="2000" b="0" i="0" u="none" strike="noStrike" kern="1200" cap="none" spc="-1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Period </a:t>
            </a:r>
            <a:r>
              <a:rPr kumimoji="0" sz="2000" b="0" i="0" u="none" strike="noStrike" kern="1200" cap="none" spc="-54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and</a:t>
            </a:r>
            <a:r>
              <a:rPr kumimoji="0" sz="2000" b="0" i="0" u="none" strike="noStrike" kern="1200" cap="none" spc="-20" normalizeH="0" baseline="0" noProof="0">
                <a:ln>
                  <a:noFill/>
                </a:ln>
                <a:solidFill>
                  <a:srgbClr val="333333"/>
                </a:solidFill>
                <a:effectLst/>
                <a:uLnTx/>
                <a:uFillTx/>
                <a:latin typeface="Arial"/>
                <a:ea typeface="+mn-ea"/>
                <a:cs typeface="Arial"/>
              </a:rPr>
              <a:t> </a:t>
            </a:r>
            <a:r>
              <a:rPr kumimoji="0" sz="2000" b="0" i="0" u="none" strike="noStrike" kern="1200" cap="none" spc="-5" normalizeH="0" baseline="0" noProof="0">
                <a:ln>
                  <a:noFill/>
                </a:ln>
                <a:solidFill>
                  <a:srgbClr val="333333"/>
                </a:solidFill>
                <a:effectLst/>
                <a:uLnTx/>
                <a:uFillTx/>
                <a:latin typeface="Arial"/>
                <a:ea typeface="+mn-ea"/>
                <a:cs typeface="Arial"/>
              </a:rPr>
              <a:t>after</a:t>
            </a:r>
            <a:r>
              <a:rPr kumimoji="0" sz="2000" b="0" i="0" u="none" strike="noStrike" kern="1200" cap="none" spc="-2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the</a:t>
            </a:r>
            <a:r>
              <a:rPr kumimoji="0" sz="2000" b="0" i="0" u="none" strike="noStrike" kern="1200" cap="none" spc="-1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LFD</a:t>
            </a:r>
            <a:r>
              <a:rPr kumimoji="0" sz="2000" b="0" i="0" u="none" strike="noStrike" kern="1200" cap="none" spc="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is</a:t>
            </a:r>
            <a:r>
              <a:rPr kumimoji="0" sz="2000" b="0" i="0" u="none" strike="noStrike" kern="1200" cap="none" spc="-2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issued</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355600" marR="5080" lvl="0" indent="-342900" algn="l" defTabSz="914400" rtl="0" eaLnBrk="1" fontAlgn="auto" latinLnBrk="0" hangingPunct="1">
              <a:lnSpc>
                <a:spcPct val="100000"/>
              </a:lnSpc>
              <a:spcBef>
                <a:spcPts val="2400"/>
              </a:spcBef>
              <a:spcAft>
                <a:spcPts val="0"/>
              </a:spcAft>
              <a:buClr>
                <a:srgbClr val="3D3E3D"/>
              </a:buClr>
              <a:buSzPct val="65000"/>
              <a:buFont typeface="Wingdings"/>
              <a:buChar char=""/>
              <a:tabLst>
                <a:tab pos="354965" algn="l"/>
                <a:tab pos="355600" algn="l"/>
              </a:tabLst>
              <a:defRPr/>
            </a:pPr>
            <a:r>
              <a:rPr kumimoji="0" sz="2000" b="0" i="0" u="none" strike="noStrike" kern="1200" cap="none" spc="-10" normalizeH="0" baseline="0" noProof="0">
                <a:ln>
                  <a:noFill/>
                </a:ln>
                <a:solidFill>
                  <a:srgbClr val="333333"/>
                </a:solidFill>
                <a:effectLst/>
                <a:uLnTx/>
                <a:uFillTx/>
                <a:latin typeface="Arial"/>
                <a:ea typeface="+mn-ea"/>
                <a:cs typeface="Arial"/>
              </a:rPr>
              <a:t>Remember, </a:t>
            </a:r>
            <a:r>
              <a:rPr kumimoji="0" sz="2000" b="0" i="0" u="none" strike="noStrike" kern="1200" cap="none" spc="0" normalizeH="0" baseline="0" noProof="0">
                <a:ln>
                  <a:noFill/>
                </a:ln>
                <a:solidFill>
                  <a:srgbClr val="333333"/>
                </a:solidFill>
                <a:effectLst/>
                <a:uLnTx/>
                <a:uFillTx/>
                <a:latin typeface="Arial"/>
                <a:ea typeface="+mn-ea"/>
                <a:cs typeface="Arial"/>
              </a:rPr>
              <a:t>without a compliant floodplain ordinance adopted and </a:t>
            </a:r>
            <a:r>
              <a:rPr kumimoji="0" sz="2000" b="0" i="0" u="none" strike="noStrike" kern="1200" cap="none" spc="5" normalizeH="0" baseline="0" noProof="0">
                <a:ln>
                  <a:noFill/>
                </a:ln>
                <a:solidFill>
                  <a:srgbClr val="333333"/>
                </a:solidFill>
                <a:effectLst/>
                <a:uLnTx/>
                <a:uFillTx/>
                <a:latin typeface="Arial"/>
                <a:ea typeface="+mn-ea"/>
                <a:cs typeface="Arial"/>
              </a:rPr>
              <a:t> </a:t>
            </a:r>
            <a:r>
              <a:rPr kumimoji="0" sz="2000" b="0" i="0" u="none" strike="noStrike" kern="1200" cap="none" spc="-5" normalizeH="0" baseline="0" noProof="0">
                <a:ln>
                  <a:noFill/>
                </a:ln>
                <a:solidFill>
                  <a:srgbClr val="333333"/>
                </a:solidFill>
                <a:effectLst/>
                <a:uLnTx/>
                <a:uFillTx/>
                <a:latin typeface="Arial"/>
                <a:ea typeface="+mn-ea"/>
                <a:cs typeface="Arial"/>
              </a:rPr>
              <a:t>effective</a:t>
            </a:r>
            <a:r>
              <a:rPr kumimoji="0" sz="2000" b="0" i="0" u="none" strike="noStrike" kern="1200" cap="none" spc="-1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prior</a:t>
            </a:r>
            <a:r>
              <a:rPr kumimoji="0" sz="2000" b="0" i="0" u="none" strike="noStrike" kern="1200" cap="none" spc="-2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to</a:t>
            </a:r>
            <a:r>
              <a:rPr kumimoji="0" sz="2000" b="0" i="0" u="none" strike="noStrike" kern="1200" cap="none" spc="-2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the</a:t>
            </a:r>
            <a:r>
              <a:rPr kumimoji="0" sz="2000" b="0" i="0" u="none" strike="noStrike" kern="1200" cap="none" spc="-15" normalizeH="0" baseline="0" noProof="0">
                <a:ln>
                  <a:noFill/>
                </a:ln>
                <a:solidFill>
                  <a:srgbClr val="333333"/>
                </a:solidFill>
                <a:effectLst/>
                <a:uLnTx/>
                <a:uFillTx/>
                <a:latin typeface="Arial"/>
                <a:ea typeface="+mn-ea"/>
                <a:cs typeface="Arial"/>
              </a:rPr>
              <a:t> </a:t>
            </a:r>
            <a:r>
              <a:rPr kumimoji="0" sz="2000" b="0" i="0" u="none" strike="noStrike" kern="1200" cap="none" spc="-5" normalizeH="0" baseline="0" noProof="0">
                <a:ln>
                  <a:noFill/>
                </a:ln>
                <a:solidFill>
                  <a:srgbClr val="333333"/>
                </a:solidFill>
                <a:effectLst/>
                <a:uLnTx/>
                <a:uFillTx/>
                <a:latin typeface="Arial"/>
                <a:ea typeface="+mn-ea"/>
                <a:cs typeface="Arial"/>
              </a:rPr>
              <a:t>effect</a:t>
            </a:r>
            <a:r>
              <a:rPr kumimoji="0" sz="2000" b="0" i="0" u="none" strike="noStrike" kern="1200" cap="none" spc="-2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date</a:t>
            </a:r>
            <a:r>
              <a:rPr kumimoji="0" sz="2000" b="0" i="0" u="none" strike="noStrike" kern="1200" cap="none" spc="-2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of</a:t>
            </a:r>
            <a:r>
              <a:rPr kumimoji="0" sz="2000" b="0" i="0" u="none" strike="noStrike" kern="1200" cap="none" spc="-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the</a:t>
            </a:r>
            <a:r>
              <a:rPr kumimoji="0" sz="2000" b="0" i="0" u="none" strike="noStrike" kern="1200" cap="none" spc="-1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new</a:t>
            </a:r>
            <a:r>
              <a:rPr kumimoji="0" sz="2000" b="0" i="0" u="none" strike="noStrike" kern="1200" cap="none" spc="-1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maps</a:t>
            </a:r>
            <a:r>
              <a:rPr kumimoji="0" sz="2000" b="0" i="0" u="none" strike="noStrike" kern="1200" cap="none" spc="-2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a</a:t>
            </a:r>
            <a:r>
              <a:rPr kumimoji="0" sz="2000" b="0" i="0" u="none" strike="noStrike" kern="1200" cap="none" spc="-1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community</a:t>
            </a:r>
            <a:r>
              <a:rPr kumimoji="0" sz="2000" b="0" i="0" u="none" strike="noStrike" kern="1200" cap="none" spc="-4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will</a:t>
            </a:r>
            <a:r>
              <a:rPr kumimoji="0" sz="2000" b="0" i="0" u="none" strike="noStrike" kern="1200" cap="none" spc="1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be </a:t>
            </a:r>
            <a:r>
              <a:rPr kumimoji="0" sz="2000" b="0" i="0" u="none" strike="noStrike" kern="1200" cap="none" spc="-540" normalizeH="0" baseline="0" noProof="0">
                <a:ln>
                  <a:noFill/>
                </a:ln>
                <a:solidFill>
                  <a:srgbClr val="333333"/>
                </a:solidFill>
                <a:effectLst/>
                <a:uLnTx/>
                <a:uFillTx/>
                <a:latin typeface="Arial"/>
                <a:ea typeface="+mn-ea"/>
                <a:cs typeface="Arial"/>
              </a:rPr>
              <a:t> </a:t>
            </a:r>
            <a:r>
              <a:rPr kumimoji="0" sz="2000" b="1" i="0" u="none" strike="noStrike" kern="1200" cap="none" spc="0" normalizeH="0" baseline="0" noProof="0">
                <a:ln>
                  <a:noFill/>
                </a:ln>
                <a:solidFill>
                  <a:srgbClr val="005A87"/>
                </a:solidFill>
                <a:effectLst/>
                <a:uLnTx/>
                <a:uFillTx/>
                <a:latin typeface="Arial"/>
                <a:ea typeface="+mn-ea"/>
                <a:cs typeface="Arial"/>
              </a:rPr>
              <a:t>suspended</a:t>
            </a:r>
            <a:r>
              <a:rPr kumimoji="0" sz="2000" b="1" i="0" u="none" strike="noStrike" kern="1200" cap="none" spc="-25" normalizeH="0" baseline="0" noProof="0">
                <a:ln>
                  <a:noFill/>
                </a:ln>
                <a:solidFill>
                  <a:srgbClr val="005A87"/>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from</a:t>
            </a:r>
            <a:r>
              <a:rPr kumimoji="0" sz="2000" b="0" i="0" u="none" strike="noStrike" kern="1200" cap="none" spc="-3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the</a:t>
            </a:r>
            <a:r>
              <a:rPr kumimoji="0" sz="2000" b="0" i="0" u="none" strike="noStrike" kern="1200" cap="none" spc="-2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National</a:t>
            </a:r>
            <a:r>
              <a:rPr kumimoji="0" sz="2000" b="0" i="0" u="none" strike="noStrike" kern="1200" cap="none" spc="-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Flood</a:t>
            </a:r>
            <a:r>
              <a:rPr kumimoji="0" sz="2000" b="0" i="0" u="none" strike="noStrike" kern="1200" cap="none" spc="-1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Insurance</a:t>
            </a:r>
            <a:r>
              <a:rPr kumimoji="0" sz="2000" b="0" i="0" u="none" strike="noStrike" kern="1200" cap="none" spc="-5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Program</a:t>
            </a:r>
            <a:r>
              <a:rPr kumimoji="0" sz="2000" b="0" i="0" u="none" strike="noStrike" kern="1200" cap="none" spc="-30" normalizeH="0" baseline="0" noProof="0">
                <a:ln>
                  <a:noFill/>
                </a:ln>
                <a:solidFill>
                  <a:srgbClr val="333333"/>
                </a:solidFill>
                <a:effectLst/>
                <a:uLnTx/>
                <a:uFillTx/>
                <a:latin typeface="Arial"/>
                <a:ea typeface="+mn-ea"/>
                <a:cs typeface="Arial"/>
              </a:rPr>
              <a:t> </a:t>
            </a:r>
            <a:r>
              <a:rPr kumimoji="0" lang="en-US" sz="2000" b="0" i="0" u="none" strike="noStrike" kern="1200" cap="none" spc="-30" normalizeH="0" baseline="0" noProof="0">
                <a:ln>
                  <a:noFill/>
                </a:ln>
                <a:solidFill>
                  <a:srgbClr val="333333"/>
                </a:solidFill>
                <a:effectLst/>
                <a:uLnTx/>
                <a:uFillTx/>
                <a:latin typeface="Arial"/>
                <a:ea typeface="+mn-ea"/>
                <a:cs typeface="Arial"/>
              </a:rPr>
              <a:t>(</a:t>
            </a:r>
            <a:r>
              <a:rPr kumimoji="0" sz="2000" b="0" i="0" u="none" strike="noStrike" kern="1200" cap="none" spc="0" normalizeH="0" baseline="0" noProof="0">
                <a:ln>
                  <a:noFill/>
                </a:ln>
                <a:solidFill>
                  <a:srgbClr val="333333"/>
                </a:solidFill>
                <a:effectLst/>
                <a:uLnTx/>
                <a:uFillTx/>
                <a:latin typeface="Arial"/>
                <a:ea typeface="+mn-ea"/>
                <a:cs typeface="Arial"/>
              </a:rPr>
              <a:t>NFIP</a:t>
            </a:r>
            <a:r>
              <a:rPr kumimoji="0" lang="en-US" sz="2000" b="0" i="0" u="none" strike="noStrike" kern="1200" cap="none" spc="0" normalizeH="0" baseline="0" noProof="0">
                <a:ln>
                  <a:noFill/>
                </a:ln>
                <a:solidFill>
                  <a:srgbClr val="333333"/>
                </a:solidFill>
                <a:effectLst/>
                <a:uLnTx/>
                <a:uFillTx/>
                <a:latin typeface="Arial"/>
                <a:ea typeface="+mn-ea"/>
                <a:cs typeface="Arial"/>
              </a:rPr>
              <a:t>)</a:t>
            </a:r>
            <a:endParaRPr kumimoji="0" sz="2000" b="0" i="0" u="none" strike="noStrike" kern="1200" cap="none" spc="0" normalizeH="0" baseline="0" noProof="0">
              <a:ln>
                <a:noFill/>
              </a:ln>
              <a:solidFill>
                <a:prstClr val="black"/>
              </a:solidFill>
              <a:effectLst/>
              <a:uLnTx/>
              <a:uFillTx/>
              <a:latin typeface="Arial"/>
              <a:ea typeface="+mn-ea"/>
              <a:cs typeface="Arial"/>
            </a:endParaRPr>
          </a:p>
        </p:txBody>
      </p:sp>
      <p:sp>
        <p:nvSpPr>
          <p:cNvPr id="6" name="object 6"/>
          <p:cNvSpPr txBox="1">
            <a:spLocks noGrp="1"/>
          </p:cNvSpPr>
          <p:nvPr>
            <p:ph type="sldNum" sz="quarter" idx="7"/>
          </p:nvPr>
        </p:nvSpPr>
        <p:spPr>
          <a:prstGeom prst="rect">
            <a:avLst/>
          </a:prstGeom>
        </p:spPr>
        <p:txBody>
          <a:bodyPr vert="horz" wrap="square" lIns="0" tIns="3810" rIns="0" bIns="0" rtlCol="0">
            <a:spAutoFit/>
          </a:bodyPr>
          <a:lstStyle/>
          <a:p>
            <a:pPr marL="38100" marR="0" lvl="0" indent="0" algn="l" defTabSz="914400" rtl="0" eaLnBrk="1" fontAlgn="auto" latinLnBrk="0" hangingPunct="1">
              <a:lnSpc>
                <a:spcPct val="100000"/>
              </a:lnSpc>
              <a:spcBef>
                <a:spcPts val="30"/>
              </a:spcBef>
              <a:spcAft>
                <a:spcPts val="0"/>
              </a:spcAft>
              <a:buClrTx/>
              <a:buSzTx/>
              <a:buFontTx/>
              <a:buNone/>
              <a:tabLst/>
              <a:defRPr/>
            </a:pPr>
            <a:r>
              <a:rPr kumimoji="0" sz="1000" b="0" i="0" u="none" strike="noStrike" kern="1200" cap="none" spc="-5" normalizeH="0" baseline="0" noProof="0">
                <a:ln>
                  <a:noFill/>
                </a:ln>
                <a:solidFill>
                  <a:srgbClr val="5B5C5E"/>
                </a:solidFill>
                <a:effectLst/>
                <a:uLnTx/>
                <a:uFillTx/>
                <a:latin typeface="Arial Narrow"/>
                <a:ea typeface="+mn-ea"/>
              </a:rPr>
              <a:t>22</a:t>
            </a:r>
          </a:p>
        </p:txBody>
      </p:sp>
      <p:sp>
        <p:nvSpPr>
          <p:cNvPr id="5" name="object 5"/>
          <p:cNvSpPr txBox="1">
            <a:spLocks noGrp="1"/>
          </p:cNvSpPr>
          <p:nvPr>
            <p:ph type="title"/>
          </p:nvPr>
        </p:nvSpPr>
        <p:spPr>
          <a:xfrm>
            <a:off x="535940" y="427101"/>
            <a:ext cx="3734435" cy="574040"/>
          </a:xfrm>
          <a:prstGeom prst="rect">
            <a:avLst/>
          </a:prstGeom>
        </p:spPr>
        <p:txBody>
          <a:bodyPr vert="horz" wrap="square" lIns="0" tIns="12700" rIns="0" bIns="0" rtlCol="0">
            <a:spAutoFit/>
          </a:bodyPr>
          <a:lstStyle/>
          <a:p>
            <a:pPr marL="12700">
              <a:lnSpc>
                <a:spcPct val="100000"/>
              </a:lnSpc>
              <a:spcBef>
                <a:spcPts val="100"/>
              </a:spcBef>
            </a:pPr>
            <a:r>
              <a:rPr sz="3600" b="0">
                <a:solidFill>
                  <a:srgbClr val="FFFFFF"/>
                </a:solidFill>
                <a:latin typeface="Arial"/>
                <a:cs typeface="Arial"/>
              </a:rPr>
              <a:t>Update</a:t>
            </a:r>
            <a:r>
              <a:rPr sz="3600" b="0" spc="-70">
                <a:solidFill>
                  <a:srgbClr val="FFFFFF"/>
                </a:solidFill>
                <a:latin typeface="Arial"/>
                <a:cs typeface="Arial"/>
              </a:rPr>
              <a:t> </a:t>
            </a:r>
            <a:r>
              <a:rPr sz="3600" b="0" spc="-5">
                <a:solidFill>
                  <a:srgbClr val="FFFFFF"/>
                </a:solidFill>
                <a:latin typeface="Arial"/>
                <a:cs typeface="Arial"/>
              </a:rPr>
              <a:t>Ordinance</a:t>
            </a:r>
            <a:endParaRPr sz="3600">
              <a:latin typeface="Arial"/>
              <a:cs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12463" y="6074433"/>
            <a:ext cx="1571968" cy="539634"/>
          </a:xfrm>
          <a:prstGeom prst="rect">
            <a:avLst/>
          </a:prstGeom>
        </p:spPr>
      </p:pic>
      <p:pic>
        <p:nvPicPr>
          <p:cNvPr id="3" name="object 3"/>
          <p:cNvPicPr/>
          <p:nvPr/>
        </p:nvPicPr>
        <p:blipFill>
          <a:blip r:embed="rId3" cstate="print"/>
          <a:stretch>
            <a:fillRect/>
          </a:stretch>
        </p:blipFill>
        <p:spPr>
          <a:xfrm>
            <a:off x="7205689" y="6166234"/>
            <a:ext cx="1464055" cy="442656"/>
          </a:xfrm>
          <a:prstGeom prst="rect">
            <a:avLst/>
          </a:prstGeom>
        </p:spPr>
      </p:pic>
      <p:sp>
        <p:nvSpPr>
          <p:cNvPr id="4" name="object 4"/>
          <p:cNvSpPr txBox="1"/>
          <p:nvPr/>
        </p:nvSpPr>
        <p:spPr>
          <a:xfrm>
            <a:off x="535940" y="1347317"/>
            <a:ext cx="3032125" cy="4217670"/>
          </a:xfrm>
          <a:prstGeom prst="rect">
            <a:avLst/>
          </a:prstGeom>
        </p:spPr>
        <p:txBody>
          <a:bodyPr vert="horz" wrap="square" lIns="0" tIns="119380" rIns="0" bIns="0" rtlCol="0">
            <a:spAutoFit/>
          </a:bodyPr>
          <a:lstStyle/>
          <a:p>
            <a:pPr marL="355600" marR="0" lvl="0" indent="-342900" algn="l" defTabSz="914400" rtl="0" eaLnBrk="1" fontAlgn="auto" latinLnBrk="0" hangingPunct="1">
              <a:lnSpc>
                <a:spcPct val="100000"/>
              </a:lnSpc>
              <a:spcBef>
                <a:spcPts val="940"/>
              </a:spcBef>
              <a:spcAft>
                <a:spcPts val="0"/>
              </a:spcAft>
              <a:buClr>
                <a:srgbClr val="3D3E3D"/>
              </a:buClr>
              <a:buSzPct val="65000"/>
              <a:buFont typeface="Wingdings"/>
              <a:buChar char=""/>
              <a:tabLst>
                <a:tab pos="354965" algn="l"/>
                <a:tab pos="355600" algn="l"/>
              </a:tabLst>
              <a:defRPr/>
            </a:pPr>
            <a:r>
              <a:rPr kumimoji="0" sz="2000" b="1" i="0" u="none" strike="noStrike" kern="1200" cap="none" spc="0" normalizeH="0" baseline="0" noProof="0">
                <a:ln>
                  <a:noFill/>
                </a:ln>
                <a:solidFill>
                  <a:srgbClr val="005A87"/>
                </a:solidFill>
                <a:effectLst/>
                <a:uLnTx/>
                <a:uFillTx/>
                <a:latin typeface="Arial"/>
                <a:ea typeface="+mn-ea"/>
                <a:cs typeface="Arial"/>
              </a:rPr>
              <a:t>Zoning</a:t>
            </a:r>
            <a:r>
              <a:rPr kumimoji="0" sz="2000" b="1" i="0" u="none" strike="noStrike" kern="1200" cap="none" spc="-30" normalizeH="0" baseline="0" noProof="0">
                <a:ln>
                  <a:noFill/>
                </a:ln>
                <a:solidFill>
                  <a:srgbClr val="005A87"/>
                </a:solidFill>
                <a:effectLst/>
                <a:uLnTx/>
                <a:uFillTx/>
                <a:latin typeface="Arial"/>
                <a:ea typeface="+mn-ea"/>
                <a:cs typeface="Arial"/>
              </a:rPr>
              <a:t> </a:t>
            </a:r>
            <a:r>
              <a:rPr kumimoji="0" sz="2000" b="1" i="0" u="none" strike="noStrike" kern="1200" cap="none" spc="0" normalizeH="0" baseline="0" noProof="0">
                <a:ln>
                  <a:noFill/>
                </a:ln>
                <a:solidFill>
                  <a:srgbClr val="005A87"/>
                </a:solidFill>
                <a:effectLst/>
                <a:uLnTx/>
                <a:uFillTx/>
                <a:latin typeface="Arial"/>
                <a:ea typeface="+mn-ea"/>
                <a:cs typeface="Arial"/>
              </a:rPr>
              <a:t>Ordinances</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355600" marR="0" lvl="0" indent="-342900" algn="l" defTabSz="914400" rtl="0" eaLnBrk="1" fontAlgn="auto" latinLnBrk="0" hangingPunct="1">
              <a:lnSpc>
                <a:spcPct val="100000"/>
              </a:lnSpc>
              <a:spcBef>
                <a:spcPts val="840"/>
              </a:spcBef>
              <a:spcAft>
                <a:spcPts val="0"/>
              </a:spcAft>
              <a:buClr>
                <a:srgbClr val="3D3E3D"/>
              </a:buClr>
              <a:buSzPct val="65000"/>
              <a:buFont typeface="Wingdings"/>
              <a:buChar char=""/>
              <a:tabLst>
                <a:tab pos="354965" algn="l"/>
                <a:tab pos="355600" algn="l"/>
              </a:tabLst>
              <a:defRPr/>
            </a:pPr>
            <a:r>
              <a:rPr kumimoji="0" sz="2000" b="1" i="0" u="none" strike="noStrike" kern="1200" cap="none" spc="0" normalizeH="0" baseline="0" noProof="0">
                <a:ln>
                  <a:noFill/>
                </a:ln>
                <a:solidFill>
                  <a:srgbClr val="005A87"/>
                </a:solidFill>
                <a:effectLst/>
                <a:uLnTx/>
                <a:uFillTx/>
                <a:latin typeface="Arial"/>
                <a:ea typeface="+mn-ea"/>
                <a:cs typeface="Arial"/>
              </a:rPr>
              <a:t>Building</a:t>
            </a:r>
            <a:r>
              <a:rPr kumimoji="0" sz="2000" b="1" i="0" u="none" strike="noStrike" kern="1200" cap="none" spc="-45" normalizeH="0" baseline="0" noProof="0">
                <a:ln>
                  <a:noFill/>
                </a:ln>
                <a:solidFill>
                  <a:srgbClr val="005A87"/>
                </a:solidFill>
                <a:effectLst/>
                <a:uLnTx/>
                <a:uFillTx/>
                <a:latin typeface="Arial"/>
                <a:ea typeface="+mn-ea"/>
                <a:cs typeface="Arial"/>
              </a:rPr>
              <a:t> </a:t>
            </a:r>
            <a:r>
              <a:rPr kumimoji="0" sz="2000" b="1" i="0" u="none" strike="noStrike" kern="1200" cap="none" spc="0" normalizeH="0" baseline="0" noProof="0">
                <a:ln>
                  <a:noFill/>
                </a:ln>
                <a:solidFill>
                  <a:srgbClr val="005A87"/>
                </a:solidFill>
                <a:effectLst/>
                <a:uLnTx/>
                <a:uFillTx/>
                <a:latin typeface="Arial"/>
                <a:ea typeface="+mn-ea"/>
                <a:cs typeface="Arial"/>
              </a:rPr>
              <a:t>Codes</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812800" marR="866775" lvl="1" indent="-342900" algn="l" defTabSz="914400" rtl="0" eaLnBrk="1" fontAlgn="auto" latinLnBrk="0" hangingPunct="1">
              <a:lnSpc>
                <a:spcPct val="100000"/>
              </a:lnSpc>
              <a:spcBef>
                <a:spcPts val="840"/>
              </a:spcBef>
              <a:spcAft>
                <a:spcPts val="0"/>
              </a:spcAft>
              <a:buClr>
                <a:srgbClr val="3D3E3D"/>
              </a:buClr>
              <a:buSzPct val="90000"/>
              <a:buFontTx/>
              <a:buChar char="•"/>
              <a:tabLst>
                <a:tab pos="812800" algn="l"/>
                <a:tab pos="813435" algn="l"/>
              </a:tabLst>
              <a:defRPr/>
            </a:pPr>
            <a:r>
              <a:rPr kumimoji="0" sz="2000" b="0" i="0" u="none" strike="noStrike" kern="1200" cap="none" spc="0" normalizeH="0" baseline="0" noProof="0">
                <a:ln>
                  <a:noFill/>
                </a:ln>
                <a:solidFill>
                  <a:srgbClr val="333333"/>
                </a:solidFill>
                <a:effectLst/>
                <a:uLnTx/>
                <a:uFillTx/>
                <a:latin typeface="Arial"/>
                <a:ea typeface="+mn-ea"/>
                <a:cs typeface="Arial"/>
              </a:rPr>
              <a:t>Subdivision </a:t>
            </a:r>
            <a:r>
              <a:rPr kumimoji="0" sz="2000" b="0" i="0" u="none" strike="noStrike" kern="1200" cap="none" spc="-54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Regulations</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812800" marR="866775" lvl="1" indent="-342900" algn="l" defTabSz="914400" rtl="0" eaLnBrk="1" fontAlgn="auto" latinLnBrk="0" hangingPunct="1">
              <a:lnSpc>
                <a:spcPct val="100000"/>
              </a:lnSpc>
              <a:spcBef>
                <a:spcPts val="840"/>
              </a:spcBef>
              <a:spcAft>
                <a:spcPts val="0"/>
              </a:spcAft>
              <a:buClr>
                <a:srgbClr val="3D3E3D"/>
              </a:buClr>
              <a:buSzPct val="90000"/>
              <a:buFontTx/>
              <a:buChar char="•"/>
              <a:tabLst>
                <a:tab pos="812800" algn="l"/>
                <a:tab pos="813435" algn="l"/>
              </a:tabLst>
              <a:defRPr/>
            </a:pPr>
            <a:r>
              <a:rPr kumimoji="0" sz="2000" b="0" i="0" u="none" strike="noStrike" kern="1200" cap="none" spc="0" normalizeH="0" baseline="0" noProof="0">
                <a:ln>
                  <a:noFill/>
                </a:ln>
                <a:solidFill>
                  <a:srgbClr val="333333"/>
                </a:solidFill>
                <a:effectLst/>
                <a:uLnTx/>
                <a:uFillTx/>
                <a:latin typeface="Arial"/>
                <a:ea typeface="+mn-ea"/>
                <a:cs typeface="Arial"/>
              </a:rPr>
              <a:t>Sanitary </a:t>
            </a:r>
            <a:r>
              <a:rPr kumimoji="0" sz="2000" b="0" i="0" u="none" strike="noStrike" kern="1200" cap="none" spc="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Regulations</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355600" marR="0" lvl="0" indent="-342900" algn="l" defTabSz="914400" rtl="0" eaLnBrk="1" fontAlgn="auto" latinLnBrk="0" hangingPunct="1">
              <a:lnSpc>
                <a:spcPct val="100000"/>
              </a:lnSpc>
              <a:spcBef>
                <a:spcPts val="840"/>
              </a:spcBef>
              <a:spcAft>
                <a:spcPts val="0"/>
              </a:spcAft>
              <a:buClr>
                <a:srgbClr val="3D3E3D"/>
              </a:buClr>
              <a:buSzPct val="65000"/>
              <a:buFont typeface="Wingdings"/>
              <a:buChar char=""/>
              <a:tabLst>
                <a:tab pos="354965" algn="l"/>
                <a:tab pos="355600" algn="l"/>
              </a:tabLst>
              <a:defRPr/>
            </a:pPr>
            <a:r>
              <a:rPr kumimoji="0" sz="2000" b="1" i="0" u="none" strike="noStrike" kern="1200" cap="none" spc="0" normalizeH="0" baseline="0" noProof="0">
                <a:ln>
                  <a:noFill/>
                </a:ln>
                <a:solidFill>
                  <a:srgbClr val="005A87"/>
                </a:solidFill>
                <a:effectLst/>
                <a:uLnTx/>
                <a:uFillTx/>
                <a:latin typeface="Arial"/>
                <a:ea typeface="+mn-ea"/>
                <a:cs typeface="Arial"/>
              </a:rPr>
              <a:t>“Stand</a:t>
            </a:r>
            <a:r>
              <a:rPr kumimoji="0" sz="2000" b="1" i="0" u="none" strike="noStrike" kern="1200" cap="none" spc="-114" normalizeH="0" baseline="0" noProof="0">
                <a:ln>
                  <a:noFill/>
                </a:ln>
                <a:solidFill>
                  <a:srgbClr val="005A87"/>
                </a:solidFill>
                <a:effectLst/>
                <a:uLnTx/>
                <a:uFillTx/>
                <a:latin typeface="Arial"/>
                <a:ea typeface="+mn-ea"/>
                <a:cs typeface="Arial"/>
              </a:rPr>
              <a:t> </a:t>
            </a:r>
            <a:r>
              <a:rPr kumimoji="0" sz="2000" b="1" i="0" u="none" strike="noStrike" kern="1200" cap="none" spc="-5" normalizeH="0" baseline="0" noProof="0">
                <a:ln>
                  <a:noFill/>
                </a:ln>
                <a:solidFill>
                  <a:srgbClr val="005A87"/>
                </a:solidFill>
                <a:effectLst/>
                <a:uLnTx/>
                <a:uFillTx/>
                <a:latin typeface="Arial"/>
                <a:ea typeface="+mn-ea"/>
                <a:cs typeface="Arial"/>
              </a:rPr>
              <a:t>Alone”</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355600" marR="0" lvl="0" indent="0" algn="l" defTabSz="914400" rtl="0" eaLnBrk="1" fontAlgn="auto" latinLnBrk="0" hangingPunct="1">
              <a:lnSpc>
                <a:spcPct val="100000"/>
              </a:lnSpc>
              <a:spcBef>
                <a:spcPts val="5"/>
              </a:spcBef>
              <a:spcAft>
                <a:spcPts val="0"/>
              </a:spcAft>
              <a:buClrTx/>
              <a:buSzTx/>
              <a:buFontTx/>
              <a:buNone/>
              <a:tabLst/>
              <a:defRPr/>
            </a:pPr>
            <a:r>
              <a:rPr kumimoji="0" sz="2000" b="1" i="0" u="none" strike="noStrike" kern="1200" cap="none" spc="0" normalizeH="0" baseline="0" noProof="0">
                <a:ln>
                  <a:noFill/>
                </a:ln>
                <a:solidFill>
                  <a:srgbClr val="005A87"/>
                </a:solidFill>
                <a:effectLst/>
                <a:uLnTx/>
                <a:uFillTx/>
                <a:latin typeface="Arial"/>
                <a:ea typeface="+mn-ea"/>
                <a:cs typeface="Arial"/>
              </a:rPr>
              <a:t>Ordinance</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40"/>
              </a:spcBef>
              <a:spcAft>
                <a:spcPts val="0"/>
              </a:spcAft>
              <a:buClrTx/>
              <a:buSzTx/>
              <a:buFontTx/>
              <a:buNone/>
              <a:tabLst/>
              <a:defRPr/>
            </a:pPr>
            <a:endParaRPr kumimoji="0" sz="2050" b="0" i="0" u="none" strike="noStrike" kern="1200" cap="none" spc="0" normalizeH="0" baseline="0" noProof="0">
              <a:ln>
                <a:noFill/>
              </a:ln>
              <a:solidFill>
                <a:prstClr val="black"/>
              </a:solidFill>
              <a:effectLst/>
              <a:uLnTx/>
              <a:uFillTx/>
              <a:latin typeface="Arial"/>
              <a:ea typeface="+mn-ea"/>
              <a:cs typeface="Arial"/>
            </a:endParaRPr>
          </a:p>
          <a:p>
            <a:pPr marL="12700" marR="5080" lvl="0" indent="0" algn="l" defTabSz="914400" rtl="0" eaLnBrk="1" fontAlgn="auto" latinLnBrk="0" hangingPunct="1">
              <a:lnSpc>
                <a:spcPct val="100000"/>
              </a:lnSpc>
              <a:spcBef>
                <a:spcPts val="0"/>
              </a:spcBef>
              <a:spcAft>
                <a:spcPts val="0"/>
              </a:spcAft>
              <a:buClrTx/>
              <a:buSzTx/>
              <a:buFontTx/>
              <a:buNone/>
              <a:tabLst/>
              <a:defRPr/>
            </a:pPr>
            <a:r>
              <a:rPr kumimoji="0" sz="2000" b="0" i="1" u="none" strike="noStrike" kern="1200" cap="none" spc="-5" normalizeH="0" baseline="0" noProof="0">
                <a:ln>
                  <a:noFill/>
                </a:ln>
                <a:solidFill>
                  <a:srgbClr val="333333"/>
                </a:solidFill>
                <a:effectLst/>
                <a:uLnTx/>
                <a:uFillTx/>
                <a:latin typeface="Arial"/>
                <a:ea typeface="+mn-ea"/>
                <a:cs typeface="Arial"/>
              </a:rPr>
              <a:t>*</a:t>
            </a:r>
            <a:r>
              <a:rPr kumimoji="0" lang="en-US" sz="2000" b="0" i="1" u="none" strike="noStrike" kern="1200" cap="none" spc="-5" normalizeH="0" baseline="0" noProof="0">
                <a:ln>
                  <a:noFill/>
                </a:ln>
                <a:solidFill>
                  <a:srgbClr val="333333"/>
                </a:solidFill>
                <a:effectLst/>
                <a:uLnTx/>
                <a:uFillTx/>
                <a:latin typeface="Arial"/>
                <a:ea typeface="+mn-ea"/>
                <a:cs typeface="Arial"/>
              </a:rPr>
              <a:t>R</a:t>
            </a:r>
            <a:r>
              <a:rPr kumimoji="0" sz="2000" b="0" i="1" u="none" strike="noStrike" kern="1200" cap="none" spc="-5" normalizeH="0" baseline="0" noProof="0">
                <a:ln>
                  <a:noFill/>
                </a:ln>
                <a:solidFill>
                  <a:srgbClr val="333333"/>
                </a:solidFill>
                <a:effectLst/>
                <a:uLnTx/>
                <a:uFillTx/>
                <a:latin typeface="Arial"/>
                <a:ea typeface="+mn-ea"/>
                <a:cs typeface="Arial"/>
              </a:rPr>
              <a:t>emember </a:t>
            </a:r>
            <a:r>
              <a:rPr kumimoji="0" sz="2000" b="0" i="1" u="none" strike="noStrike" kern="1200" cap="none" spc="0" normalizeH="0" baseline="0" noProof="0">
                <a:ln>
                  <a:noFill/>
                </a:ln>
                <a:solidFill>
                  <a:srgbClr val="333333"/>
                </a:solidFill>
                <a:effectLst/>
                <a:uLnTx/>
                <a:uFillTx/>
                <a:latin typeface="Arial"/>
                <a:ea typeface="+mn-ea"/>
                <a:cs typeface="Arial"/>
              </a:rPr>
              <a:t>severability </a:t>
            </a:r>
            <a:r>
              <a:rPr kumimoji="0" sz="2000" b="0" i="1" u="none" strike="noStrike" kern="1200" cap="none" spc="5" normalizeH="0" baseline="0" noProof="0">
                <a:ln>
                  <a:noFill/>
                </a:ln>
                <a:solidFill>
                  <a:srgbClr val="333333"/>
                </a:solidFill>
                <a:effectLst/>
                <a:uLnTx/>
                <a:uFillTx/>
                <a:latin typeface="Arial"/>
                <a:ea typeface="+mn-ea"/>
                <a:cs typeface="Arial"/>
              </a:rPr>
              <a:t> </a:t>
            </a:r>
            <a:r>
              <a:rPr kumimoji="0" sz="2000" b="0" i="1" u="none" strike="noStrike" kern="1200" cap="none" spc="0" normalizeH="0" baseline="0" noProof="0">
                <a:ln>
                  <a:noFill/>
                </a:ln>
                <a:solidFill>
                  <a:srgbClr val="333333"/>
                </a:solidFill>
                <a:effectLst/>
                <a:uLnTx/>
                <a:uFillTx/>
                <a:latin typeface="Arial"/>
                <a:ea typeface="+mn-ea"/>
                <a:cs typeface="Arial"/>
              </a:rPr>
              <a:t>clause</a:t>
            </a:r>
            <a:r>
              <a:rPr kumimoji="0" sz="2000" b="0" i="1" u="none" strike="noStrike" kern="1200" cap="none" spc="-45" normalizeH="0" baseline="0" noProof="0">
                <a:ln>
                  <a:noFill/>
                </a:ln>
                <a:solidFill>
                  <a:srgbClr val="333333"/>
                </a:solidFill>
                <a:effectLst/>
                <a:uLnTx/>
                <a:uFillTx/>
                <a:latin typeface="Arial"/>
                <a:ea typeface="+mn-ea"/>
                <a:cs typeface="Arial"/>
              </a:rPr>
              <a:t> </a:t>
            </a:r>
            <a:r>
              <a:rPr kumimoji="0" sz="2000" b="0" i="1" u="none" strike="noStrike" kern="1200" cap="none" spc="0" normalizeH="0" baseline="0" noProof="0">
                <a:ln>
                  <a:noFill/>
                </a:ln>
                <a:solidFill>
                  <a:srgbClr val="333333"/>
                </a:solidFill>
                <a:effectLst/>
                <a:uLnTx/>
                <a:uFillTx/>
                <a:latin typeface="Arial"/>
                <a:ea typeface="+mn-ea"/>
                <a:cs typeface="Arial"/>
              </a:rPr>
              <a:t>and</a:t>
            </a:r>
            <a:r>
              <a:rPr kumimoji="0" sz="2000" b="0" i="1" u="none" strike="noStrike" kern="1200" cap="none" spc="-30" normalizeH="0" baseline="0" noProof="0">
                <a:ln>
                  <a:noFill/>
                </a:ln>
                <a:solidFill>
                  <a:srgbClr val="333333"/>
                </a:solidFill>
                <a:effectLst/>
                <a:uLnTx/>
                <a:uFillTx/>
                <a:latin typeface="Arial"/>
                <a:ea typeface="+mn-ea"/>
                <a:cs typeface="Arial"/>
              </a:rPr>
              <a:t> </a:t>
            </a:r>
            <a:r>
              <a:rPr kumimoji="0" sz="2000" b="0" i="1" u="none" strike="noStrike" kern="1200" cap="none" spc="-5" normalizeH="0" baseline="0" noProof="0">
                <a:ln>
                  <a:noFill/>
                </a:ln>
                <a:solidFill>
                  <a:srgbClr val="333333"/>
                </a:solidFill>
                <a:effectLst/>
                <a:uLnTx/>
                <a:uFillTx/>
                <a:latin typeface="Arial"/>
                <a:ea typeface="+mn-ea"/>
                <a:cs typeface="Arial"/>
              </a:rPr>
              <a:t>most</a:t>
            </a:r>
            <a:r>
              <a:rPr kumimoji="0" sz="2000" b="0" i="1" u="none" strike="noStrike" kern="1200" cap="none" spc="-35" normalizeH="0" baseline="0" noProof="0">
                <a:ln>
                  <a:noFill/>
                </a:ln>
                <a:solidFill>
                  <a:srgbClr val="333333"/>
                </a:solidFill>
                <a:effectLst/>
                <a:uLnTx/>
                <a:uFillTx/>
                <a:latin typeface="Arial"/>
                <a:ea typeface="+mn-ea"/>
                <a:cs typeface="Arial"/>
              </a:rPr>
              <a:t> </a:t>
            </a:r>
            <a:r>
              <a:rPr kumimoji="0" sz="2000" b="0" i="1" u="none" strike="noStrike" kern="1200" cap="none" spc="0" normalizeH="0" baseline="0" noProof="0">
                <a:ln>
                  <a:noFill/>
                </a:ln>
                <a:solidFill>
                  <a:srgbClr val="333333"/>
                </a:solidFill>
                <a:effectLst/>
                <a:uLnTx/>
                <a:uFillTx/>
                <a:latin typeface="Arial"/>
                <a:ea typeface="+mn-ea"/>
                <a:cs typeface="Arial"/>
              </a:rPr>
              <a:t>restrictive </a:t>
            </a:r>
            <a:r>
              <a:rPr kumimoji="0" sz="2000" b="0" i="1" u="none" strike="noStrike" kern="1200" cap="none" spc="-540" normalizeH="0" baseline="0" noProof="0">
                <a:ln>
                  <a:noFill/>
                </a:ln>
                <a:solidFill>
                  <a:srgbClr val="333333"/>
                </a:solidFill>
                <a:effectLst/>
                <a:uLnTx/>
                <a:uFillTx/>
                <a:latin typeface="Arial"/>
                <a:ea typeface="+mn-ea"/>
                <a:cs typeface="Arial"/>
              </a:rPr>
              <a:t> </a:t>
            </a:r>
            <a:r>
              <a:rPr kumimoji="0" sz="2000" b="0" i="1" u="none" strike="noStrike" kern="1200" cap="none" spc="0" normalizeH="0" baseline="0" noProof="0">
                <a:ln>
                  <a:noFill/>
                </a:ln>
                <a:solidFill>
                  <a:srgbClr val="333333"/>
                </a:solidFill>
                <a:effectLst/>
                <a:uLnTx/>
                <a:uFillTx/>
                <a:latin typeface="Arial"/>
                <a:ea typeface="+mn-ea"/>
                <a:cs typeface="Arial"/>
              </a:rPr>
              <a:t>local</a:t>
            </a:r>
            <a:r>
              <a:rPr kumimoji="0" sz="2000" b="0" i="1" u="none" strike="noStrike" kern="1200" cap="none" spc="-10" normalizeH="0" baseline="0" noProof="0">
                <a:ln>
                  <a:noFill/>
                </a:ln>
                <a:solidFill>
                  <a:srgbClr val="333333"/>
                </a:solidFill>
                <a:effectLst/>
                <a:uLnTx/>
                <a:uFillTx/>
                <a:latin typeface="Arial"/>
                <a:ea typeface="+mn-ea"/>
                <a:cs typeface="Arial"/>
              </a:rPr>
              <a:t> </a:t>
            </a:r>
            <a:r>
              <a:rPr kumimoji="0" sz="2000" b="0" i="1" u="none" strike="noStrike" kern="1200" cap="none" spc="0" normalizeH="0" baseline="0" noProof="0">
                <a:ln>
                  <a:noFill/>
                </a:ln>
                <a:solidFill>
                  <a:srgbClr val="333333"/>
                </a:solidFill>
                <a:effectLst/>
                <a:uLnTx/>
                <a:uFillTx/>
                <a:latin typeface="Arial"/>
                <a:ea typeface="+mn-ea"/>
                <a:cs typeface="Arial"/>
              </a:rPr>
              <a:t>regulation</a:t>
            </a:r>
            <a:r>
              <a:rPr kumimoji="0" sz="2000" b="0" i="1" u="none" strike="noStrike" kern="1200" cap="none" spc="-40" normalizeH="0" baseline="0" noProof="0">
                <a:ln>
                  <a:noFill/>
                </a:ln>
                <a:solidFill>
                  <a:srgbClr val="333333"/>
                </a:solidFill>
                <a:effectLst/>
                <a:uLnTx/>
                <a:uFillTx/>
                <a:latin typeface="Arial"/>
                <a:ea typeface="+mn-ea"/>
                <a:cs typeface="Arial"/>
              </a:rPr>
              <a:t> </a:t>
            </a:r>
            <a:r>
              <a:rPr kumimoji="0" sz="2000" b="0" i="1" u="none" strike="noStrike" kern="1200" cap="none" spc="0" normalizeH="0" baseline="0" noProof="0">
                <a:ln>
                  <a:noFill/>
                </a:ln>
                <a:solidFill>
                  <a:srgbClr val="333333"/>
                </a:solidFill>
                <a:effectLst/>
                <a:uLnTx/>
                <a:uFillTx/>
                <a:latin typeface="Arial"/>
                <a:ea typeface="+mn-ea"/>
                <a:cs typeface="Arial"/>
              </a:rPr>
              <a:t>applies!</a:t>
            </a:r>
            <a:endParaRPr kumimoji="0" sz="2000" b="0" i="0" u="none" strike="noStrike" kern="1200" cap="none" spc="0" normalizeH="0" baseline="0" noProof="0">
              <a:ln>
                <a:noFill/>
              </a:ln>
              <a:solidFill>
                <a:prstClr val="black"/>
              </a:solidFill>
              <a:effectLst/>
              <a:uLnTx/>
              <a:uFillTx/>
              <a:latin typeface="Arial"/>
              <a:ea typeface="+mn-ea"/>
              <a:cs typeface="Arial"/>
            </a:endParaRPr>
          </a:p>
        </p:txBody>
      </p:sp>
      <p:sp>
        <p:nvSpPr>
          <p:cNvPr id="5" name="object 5"/>
          <p:cNvSpPr txBox="1">
            <a:spLocks noGrp="1"/>
          </p:cNvSpPr>
          <p:nvPr>
            <p:ph type="title"/>
          </p:nvPr>
        </p:nvSpPr>
        <p:spPr>
          <a:xfrm>
            <a:off x="535940" y="427101"/>
            <a:ext cx="4243070" cy="574040"/>
          </a:xfrm>
          <a:prstGeom prst="rect">
            <a:avLst/>
          </a:prstGeom>
        </p:spPr>
        <p:txBody>
          <a:bodyPr vert="horz" wrap="square" lIns="0" tIns="12700" rIns="0" bIns="0" rtlCol="0">
            <a:spAutoFit/>
          </a:bodyPr>
          <a:lstStyle/>
          <a:p>
            <a:pPr marL="12700">
              <a:lnSpc>
                <a:spcPct val="100000"/>
              </a:lnSpc>
              <a:spcBef>
                <a:spcPts val="100"/>
              </a:spcBef>
            </a:pPr>
            <a:r>
              <a:rPr sz="3600" b="0" spc="-5">
                <a:solidFill>
                  <a:srgbClr val="FFFFFF"/>
                </a:solidFill>
                <a:latin typeface="Arial"/>
                <a:cs typeface="Arial"/>
              </a:rPr>
              <a:t>Types</a:t>
            </a:r>
            <a:r>
              <a:rPr sz="3600" b="0" spc="-15">
                <a:solidFill>
                  <a:srgbClr val="FFFFFF"/>
                </a:solidFill>
                <a:latin typeface="Arial"/>
                <a:cs typeface="Arial"/>
              </a:rPr>
              <a:t> </a:t>
            </a:r>
            <a:r>
              <a:rPr sz="3600" b="0" spc="-5">
                <a:solidFill>
                  <a:srgbClr val="FFFFFF"/>
                </a:solidFill>
                <a:latin typeface="Arial"/>
                <a:cs typeface="Arial"/>
              </a:rPr>
              <a:t>of</a:t>
            </a:r>
            <a:r>
              <a:rPr sz="3600" b="0" spc="-15">
                <a:solidFill>
                  <a:srgbClr val="FFFFFF"/>
                </a:solidFill>
                <a:latin typeface="Arial"/>
                <a:cs typeface="Arial"/>
              </a:rPr>
              <a:t> </a:t>
            </a:r>
            <a:r>
              <a:rPr sz="3600" b="0" spc="-5">
                <a:solidFill>
                  <a:srgbClr val="FFFFFF"/>
                </a:solidFill>
                <a:latin typeface="Arial"/>
                <a:cs typeface="Arial"/>
              </a:rPr>
              <a:t>Ordinances</a:t>
            </a:r>
            <a:endParaRPr sz="3600">
              <a:latin typeface="Arial"/>
              <a:cs typeface="Arial"/>
            </a:endParaRPr>
          </a:p>
        </p:txBody>
      </p:sp>
      <p:pic>
        <p:nvPicPr>
          <p:cNvPr id="6" name="object 6"/>
          <p:cNvPicPr/>
          <p:nvPr/>
        </p:nvPicPr>
        <p:blipFill>
          <a:blip r:embed="rId4" cstate="print"/>
          <a:stretch>
            <a:fillRect/>
          </a:stretch>
        </p:blipFill>
        <p:spPr>
          <a:xfrm>
            <a:off x="3810000" y="1347216"/>
            <a:ext cx="4846320" cy="4494276"/>
          </a:xfrm>
          <a:prstGeom prst="rect">
            <a:avLst/>
          </a:prstGeom>
        </p:spPr>
      </p:pic>
      <p:sp>
        <p:nvSpPr>
          <p:cNvPr id="7" name="object 7"/>
          <p:cNvSpPr txBox="1">
            <a:spLocks noGrp="1"/>
          </p:cNvSpPr>
          <p:nvPr>
            <p:ph type="sldNum" sz="quarter" idx="7"/>
          </p:nvPr>
        </p:nvSpPr>
        <p:spPr>
          <a:prstGeom prst="rect">
            <a:avLst/>
          </a:prstGeom>
        </p:spPr>
        <p:txBody>
          <a:bodyPr vert="horz" wrap="square" lIns="0" tIns="3810" rIns="0" bIns="0" rtlCol="0">
            <a:spAutoFit/>
          </a:bodyPr>
          <a:lstStyle/>
          <a:p>
            <a:pPr marL="38100" marR="0" lvl="0" indent="0" algn="l" defTabSz="914400" rtl="0" eaLnBrk="1" fontAlgn="auto" latinLnBrk="0" hangingPunct="1">
              <a:lnSpc>
                <a:spcPct val="100000"/>
              </a:lnSpc>
              <a:spcBef>
                <a:spcPts val="30"/>
              </a:spcBef>
              <a:spcAft>
                <a:spcPts val="0"/>
              </a:spcAft>
              <a:buClrTx/>
              <a:buSzTx/>
              <a:buFontTx/>
              <a:buNone/>
              <a:tabLst/>
              <a:defRPr/>
            </a:pPr>
            <a:r>
              <a:rPr kumimoji="0" sz="1000" b="0" i="0" u="none" strike="noStrike" kern="1200" cap="none" spc="-5" normalizeH="0" baseline="0" noProof="0">
                <a:ln>
                  <a:noFill/>
                </a:ln>
                <a:solidFill>
                  <a:srgbClr val="5B5C5E"/>
                </a:solidFill>
                <a:effectLst/>
                <a:uLnTx/>
                <a:uFillTx/>
                <a:latin typeface="Arial Narrow"/>
                <a:ea typeface="+mn-ea"/>
              </a:rPr>
              <a:t>23</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43678" y="6289776"/>
            <a:ext cx="57785" cy="145415"/>
          </a:xfrm>
          <a:prstGeom prst="rect">
            <a:avLst/>
          </a:prstGeom>
        </p:spPr>
        <p:txBody>
          <a:bodyPr vert="horz" wrap="square" lIns="0" tIns="0" rIns="0" bIns="0" rtlCol="0">
            <a:spAutoFit/>
          </a:bodyPr>
          <a:lstStyle/>
          <a:p>
            <a:pPr marL="0" marR="0" lvl="0" indent="0" algn="l" defTabSz="914400" rtl="0" eaLnBrk="1" fontAlgn="auto" latinLnBrk="0" hangingPunct="1">
              <a:lnSpc>
                <a:spcPts val="1130"/>
              </a:lnSpc>
              <a:spcBef>
                <a:spcPts val="0"/>
              </a:spcBef>
              <a:spcAft>
                <a:spcPts val="0"/>
              </a:spcAft>
              <a:buClrTx/>
              <a:buSzTx/>
              <a:buFontTx/>
              <a:buNone/>
              <a:tabLst/>
              <a:defRPr/>
            </a:pPr>
            <a:r>
              <a:rPr kumimoji="0" sz="1000" b="0" i="0" u="none" strike="noStrike" kern="1200" cap="none" spc="-5" normalizeH="0" baseline="0" noProof="0">
                <a:ln>
                  <a:noFill/>
                </a:ln>
                <a:solidFill>
                  <a:srgbClr val="5B5C5E"/>
                </a:solidFill>
                <a:effectLst/>
                <a:uLnTx/>
                <a:uFillTx/>
                <a:latin typeface="Arial Narrow"/>
                <a:ea typeface="+mn-ea"/>
                <a:cs typeface="Arial Narrow"/>
              </a:rPr>
              <a:t>2</a:t>
            </a:r>
            <a:endParaRPr kumimoji="0" sz="1000" b="0" i="0" u="none" strike="noStrike" kern="1200" cap="none" spc="0" normalizeH="0" baseline="0" noProof="0">
              <a:ln>
                <a:noFill/>
              </a:ln>
              <a:solidFill>
                <a:prstClr val="black"/>
              </a:solidFill>
              <a:effectLst/>
              <a:uLnTx/>
              <a:uFillTx/>
              <a:latin typeface="Arial Narrow"/>
              <a:ea typeface="+mn-ea"/>
              <a:cs typeface="Arial Narrow"/>
            </a:endParaRPr>
          </a:p>
        </p:txBody>
      </p:sp>
      <p:pic>
        <p:nvPicPr>
          <p:cNvPr id="3" name="object 3"/>
          <p:cNvPicPr/>
          <p:nvPr/>
        </p:nvPicPr>
        <p:blipFill>
          <a:blip r:embed="rId2" cstate="print"/>
          <a:stretch>
            <a:fillRect/>
          </a:stretch>
        </p:blipFill>
        <p:spPr>
          <a:xfrm>
            <a:off x="512463" y="6074433"/>
            <a:ext cx="1571968" cy="539634"/>
          </a:xfrm>
          <a:prstGeom prst="rect">
            <a:avLst/>
          </a:prstGeom>
        </p:spPr>
      </p:pic>
      <p:grpSp>
        <p:nvGrpSpPr>
          <p:cNvPr id="4" name="object 4"/>
          <p:cNvGrpSpPr/>
          <p:nvPr/>
        </p:nvGrpSpPr>
        <p:grpSpPr>
          <a:xfrm>
            <a:off x="0" y="1165858"/>
            <a:ext cx="9144000" cy="5768341"/>
            <a:chOff x="0" y="1165859"/>
            <a:chExt cx="9144000" cy="5692140"/>
          </a:xfrm>
        </p:grpSpPr>
        <p:pic>
          <p:nvPicPr>
            <p:cNvPr id="5" name="object 5"/>
            <p:cNvPicPr/>
            <p:nvPr/>
          </p:nvPicPr>
          <p:blipFill>
            <a:blip r:embed="rId3" cstate="print"/>
            <a:stretch>
              <a:fillRect/>
            </a:stretch>
          </p:blipFill>
          <p:spPr>
            <a:xfrm>
              <a:off x="7205689" y="6166234"/>
              <a:ext cx="1464055" cy="442656"/>
            </a:xfrm>
            <a:prstGeom prst="rect">
              <a:avLst/>
            </a:prstGeom>
          </p:spPr>
        </p:pic>
        <p:pic>
          <p:nvPicPr>
            <p:cNvPr id="6" name="object 6"/>
            <p:cNvPicPr/>
            <p:nvPr/>
          </p:nvPicPr>
          <p:blipFill>
            <a:blip r:embed="rId4" cstate="print"/>
            <a:stretch>
              <a:fillRect/>
            </a:stretch>
          </p:blipFill>
          <p:spPr>
            <a:xfrm>
              <a:off x="0" y="1165859"/>
              <a:ext cx="9144000" cy="5692137"/>
            </a:xfrm>
            <a:prstGeom prst="rect">
              <a:avLst/>
            </a:prstGeom>
          </p:spPr>
        </p:pic>
        <p:sp>
          <p:nvSpPr>
            <p:cNvPr id="7" name="object 7"/>
            <p:cNvSpPr/>
            <p:nvPr/>
          </p:nvSpPr>
          <p:spPr>
            <a:xfrm>
              <a:off x="0" y="2026919"/>
              <a:ext cx="5831205" cy="1828800"/>
            </a:xfrm>
            <a:custGeom>
              <a:avLst/>
              <a:gdLst/>
              <a:ahLst/>
              <a:cxnLst/>
              <a:rect l="l" t="t" r="r" b="b"/>
              <a:pathLst>
                <a:path w="5831205" h="1828800">
                  <a:moveTo>
                    <a:pt x="5830824" y="0"/>
                  </a:moveTo>
                  <a:lnTo>
                    <a:pt x="0" y="0"/>
                  </a:lnTo>
                  <a:lnTo>
                    <a:pt x="0" y="1828799"/>
                  </a:lnTo>
                  <a:lnTo>
                    <a:pt x="5830824" y="1828799"/>
                  </a:lnTo>
                  <a:lnTo>
                    <a:pt x="5830824" y="0"/>
                  </a:lnTo>
                  <a:close/>
                </a:path>
              </a:pathLst>
            </a:custGeom>
            <a:solidFill>
              <a:srgbClr val="FFFFFF">
                <a:alpha val="70195"/>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object 8"/>
          <p:cNvSpPr txBox="1">
            <a:spLocks noGrp="1"/>
          </p:cNvSpPr>
          <p:nvPr>
            <p:ph type="title"/>
          </p:nvPr>
        </p:nvSpPr>
        <p:spPr>
          <a:prstGeom prst="rect">
            <a:avLst/>
          </a:prstGeom>
        </p:spPr>
        <p:txBody>
          <a:bodyPr vert="horz" wrap="square" lIns="0" tIns="12700" rIns="0" bIns="0" rtlCol="0">
            <a:spAutoFit/>
          </a:bodyPr>
          <a:lstStyle/>
          <a:p>
            <a:pPr marL="12700" marR="5080">
              <a:lnSpc>
                <a:spcPct val="100000"/>
              </a:lnSpc>
              <a:spcBef>
                <a:spcPts val="100"/>
              </a:spcBef>
            </a:pPr>
            <a:r>
              <a:rPr spc="-20"/>
              <a:t>Welcome</a:t>
            </a:r>
            <a:r>
              <a:rPr spc="-70"/>
              <a:t> </a:t>
            </a:r>
            <a:r>
              <a:t>and </a:t>
            </a:r>
            <a:r>
              <a:rPr spc="-1660"/>
              <a:t> </a:t>
            </a:r>
            <a:r>
              <a:t>Introductions</a:t>
            </a:r>
          </a:p>
        </p:txBody>
      </p:sp>
      <p:grpSp>
        <p:nvGrpSpPr>
          <p:cNvPr id="9" name="object 9"/>
          <p:cNvGrpSpPr/>
          <p:nvPr/>
        </p:nvGrpSpPr>
        <p:grpSpPr>
          <a:xfrm>
            <a:off x="519683" y="6131052"/>
            <a:ext cx="8132445" cy="410209"/>
            <a:chOff x="519683" y="6131052"/>
            <a:chExt cx="8132445" cy="410209"/>
          </a:xfrm>
        </p:grpSpPr>
        <p:pic>
          <p:nvPicPr>
            <p:cNvPr id="10" name="object 10"/>
            <p:cNvPicPr/>
            <p:nvPr/>
          </p:nvPicPr>
          <p:blipFill>
            <a:blip r:embed="rId5" cstate="print"/>
            <a:stretch>
              <a:fillRect/>
            </a:stretch>
          </p:blipFill>
          <p:spPr>
            <a:xfrm>
              <a:off x="7613903" y="6225540"/>
              <a:ext cx="1037844" cy="315467"/>
            </a:xfrm>
            <a:prstGeom prst="rect">
              <a:avLst/>
            </a:prstGeom>
          </p:spPr>
        </p:pic>
        <p:pic>
          <p:nvPicPr>
            <p:cNvPr id="11" name="object 11"/>
            <p:cNvPicPr/>
            <p:nvPr/>
          </p:nvPicPr>
          <p:blipFill>
            <a:blip r:embed="rId6" cstate="print"/>
            <a:stretch>
              <a:fillRect/>
            </a:stretch>
          </p:blipFill>
          <p:spPr>
            <a:xfrm>
              <a:off x="519683" y="6131052"/>
              <a:ext cx="1133855" cy="399288"/>
            </a:xfrm>
            <a:prstGeom prst="rect">
              <a:avLst/>
            </a:prstGeom>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12463" y="6074433"/>
            <a:ext cx="1571968" cy="539634"/>
          </a:xfrm>
          <a:prstGeom prst="rect">
            <a:avLst/>
          </a:prstGeom>
        </p:spPr>
      </p:pic>
      <p:pic>
        <p:nvPicPr>
          <p:cNvPr id="3" name="object 3"/>
          <p:cNvPicPr/>
          <p:nvPr/>
        </p:nvPicPr>
        <p:blipFill>
          <a:blip r:embed="rId3" cstate="print"/>
          <a:stretch>
            <a:fillRect/>
          </a:stretch>
        </p:blipFill>
        <p:spPr>
          <a:xfrm>
            <a:off x="7205689" y="6166234"/>
            <a:ext cx="1464055" cy="442656"/>
          </a:xfrm>
          <a:prstGeom prst="rect">
            <a:avLst/>
          </a:prstGeom>
        </p:spPr>
      </p:pic>
      <p:grpSp>
        <p:nvGrpSpPr>
          <p:cNvPr id="4" name="object 4"/>
          <p:cNvGrpSpPr/>
          <p:nvPr/>
        </p:nvGrpSpPr>
        <p:grpSpPr>
          <a:xfrm>
            <a:off x="219392" y="2194560"/>
            <a:ext cx="8696325" cy="3801110"/>
            <a:chOff x="219392" y="2194560"/>
            <a:chExt cx="8696325" cy="3801110"/>
          </a:xfrm>
        </p:grpSpPr>
        <p:sp>
          <p:nvSpPr>
            <p:cNvPr id="5" name="object 5"/>
            <p:cNvSpPr/>
            <p:nvPr/>
          </p:nvSpPr>
          <p:spPr>
            <a:xfrm>
              <a:off x="228599" y="2194560"/>
              <a:ext cx="8686800" cy="3801110"/>
            </a:xfrm>
            <a:custGeom>
              <a:avLst/>
              <a:gdLst/>
              <a:ahLst/>
              <a:cxnLst/>
              <a:rect l="l" t="t" r="r" b="b"/>
              <a:pathLst>
                <a:path w="8686800" h="3801110">
                  <a:moveTo>
                    <a:pt x="6786372" y="0"/>
                  </a:moveTo>
                  <a:lnTo>
                    <a:pt x="6786372" y="950213"/>
                  </a:lnTo>
                  <a:lnTo>
                    <a:pt x="0" y="950213"/>
                  </a:lnTo>
                  <a:lnTo>
                    <a:pt x="0" y="2850641"/>
                  </a:lnTo>
                  <a:lnTo>
                    <a:pt x="6786372" y="2850641"/>
                  </a:lnTo>
                  <a:lnTo>
                    <a:pt x="6786372" y="3800855"/>
                  </a:lnTo>
                  <a:lnTo>
                    <a:pt x="8686800" y="1900427"/>
                  </a:lnTo>
                  <a:lnTo>
                    <a:pt x="6786372" y="0"/>
                  </a:lnTo>
                  <a:close/>
                </a:path>
              </a:pathLst>
            </a:custGeom>
            <a:solidFill>
              <a:srgbClr val="CACED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232409" y="3335274"/>
              <a:ext cx="1531620" cy="1521460"/>
            </a:xfrm>
            <a:custGeom>
              <a:avLst/>
              <a:gdLst/>
              <a:ahLst/>
              <a:cxnLst/>
              <a:rect l="l" t="t" r="r" b="b"/>
              <a:pathLst>
                <a:path w="1531620" h="1521460">
                  <a:moveTo>
                    <a:pt x="1278128" y="0"/>
                  </a:moveTo>
                  <a:lnTo>
                    <a:pt x="253491" y="0"/>
                  </a:lnTo>
                  <a:lnTo>
                    <a:pt x="207928" y="4085"/>
                  </a:lnTo>
                  <a:lnTo>
                    <a:pt x="165043" y="15864"/>
                  </a:lnTo>
                  <a:lnTo>
                    <a:pt x="125553" y="34619"/>
                  </a:lnTo>
                  <a:lnTo>
                    <a:pt x="90173" y="59633"/>
                  </a:lnTo>
                  <a:lnTo>
                    <a:pt x="59620" y="90189"/>
                  </a:lnTo>
                  <a:lnTo>
                    <a:pt x="34610" y="125570"/>
                  </a:lnTo>
                  <a:lnTo>
                    <a:pt x="15859" y="165058"/>
                  </a:lnTo>
                  <a:lnTo>
                    <a:pt x="4084" y="207938"/>
                  </a:lnTo>
                  <a:lnTo>
                    <a:pt x="0" y="253491"/>
                  </a:lnTo>
                  <a:lnTo>
                    <a:pt x="0" y="1267459"/>
                  </a:lnTo>
                  <a:lnTo>
                    <a:pt x="4084" y="1313013"/>
                  </a:lnTo>
                  <a:lnTo>
                    <a:pt x="15859" y="1355893"/>
                  </a:lnTo>
                  <a:lnTo>
                    <a:pt x="34610" y="1395381"/>
                  </a:lnTo>
                  <a:lnTo>
                    <a:pt x="59620" y="1430762"/>
                  </a:lnTo>
                  <a:lnTo>
                    <a:pt x="90173" y="1461318"/>
                  </a:lnTo>
                  <a:lnTo>
                    <a:pt x="125553" y="1486332"/>
                  </a:lnTo>
                  <a:lnTo>
                    <a:pt x="165043" y="1505087"/>
                  </a:lnTo>
                  <a:lnTo>
                    <a:pt x="207928" y="1516866"/>
                  </a:lnTo>
                  <a:lnTo>
                    <a:pt x="253491" y="1520952"/>
                  </a:lnTo>
                  <a:lnTo>
                    <a:pt x="1278128" y="1520952"/>
                  </a:lnTo>
                  <a:lnTo>
                    <a:pt x="1323681" y="1516866"/>
                  </a:lnTo>
                  <a:lnTo>
                    <a:pt x="1366561" y="1505087"/>
                  </a:lnTo>
                  <a:lnTo>
                    <a:pt x="1406049" y="1486332"/>
                  </a:lnTo>
                  <a:lnTo>
                    <a:pt x="1441430" y="1461318"/>
                  </a:lnTo>
                  <a:lnTo>
                    <a:pt x="1471986" y="1430762"/>
                  </a:lnTo>
                  <a:lnTo>
                    <a:pt x="1497000" y="1395381"/>
                  </a:lnTo>
                  <a:lnTo>
                    <a:pt x="1515755" y="1355893"/>
                  </a:lnTo>
                  <a:lnTo>
                    <a:pt x="1527534" y="1313013"/>
                  </a:lnTo>
                  <a:lnTo>
                    <a:pt x="1531620" y="1267459"/>
                  </a:lnTo>
                  <a:lnTo>
                    <a:pt x="1531620" y="253491"/>
                  </a:lnTo>
                  <a:lnTo>
                    <a:pt x="1527534" y="207938"/>
                  </a:lnTo>
                  <a:lnTo>
                    <a:pt x="1515755" y="165058"/>
                  </a:lnTo>
                  <a:lnTo>
                    <a:pt x="1497000" y="125570"/>
                  </a:lnTo>
                  <a:lnTo>
                    <a:pt x="1471986" y="90189"/>
                  </a:lnTo>
                  <a:lnTo>
                    <a:pt x="1441430" y="59633"/>
                  </a:lnTo>
                  <a:lnTo>
                    <a:pt x="1406049" y="34619"/>
                  </a:lnTo>
                  <a:lnTo>
                    <a:pt x="1366561" y="15864"/>
                  </a:lnTo>
                  <a:lnTo>
                    <a:pt x="1323681" y="4085"/>
                  </a:lnTo>
                  <a:lnTo>
                    <a:pt x="1278128" y="0"/>
                  </a:lnTo>
                  <a:close/>
                </a:path>
              </a:pathLst>
            </a:custGeom>
            <a:solidFill>
              <a:srgbClr val="006FC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232409" y="3335274"/>
              <a:ext cx="1531620" cy="1521460"/>
            </a:xfrm>
            <a:custGeom>
              <a:avLst/>
              <a:gdLst/>
              <a:ahLst/>
              <a:cxnLst/>
              <a:rect l="l" t="t" r="r" b="b"/>
              <a:pathLst>
                <a:path w="1531620" h="1521460">
                  <a:moveTo>
                    <a:pt x="0" y="253491"/>
                  </a:moveTo>
                  <a:lnTo>
                    <a:pt x="4084" y="207938"/>
                  </a:lnTo>
                  <a:lnTo>
                    <a:pt x="15859" y="165058"/>
                  </a:lnTo>
                  <a:lnTo>
                    <a:pt x="34610" y="125570"/>
                  </a:lnTo>
                  <a:lnTo>
                    <a:pt x="59620" y="90189"/>
                  </a:lnTo>
                  <a:lnTo>
                    <a:pt x="90173" y="59633"/>
                  </a:lnTo>
                  <a:lnTo>
                    <a:pt x="125553" y="34619"/>
                  </a:lnTo>
                  <a:lnTo>
                    <a:pt x="165043" y="15864"/>
                  </a:lnTo>
                  <a:lnTo>
                    <a:pt x="207928" y="4085"/>
                  </a:lnTo>
                  <a:lnTo>
                    <a:pt x="253491" y="0"/>
                  </a:lnTo>
                  <a:lnTo>
                    <a:pt x="1278128" y="0"/>
                  </a:lnTo>
                  <a:lnTo>
                    <a:pt x="1323681" y="4085"/>
                  </a:lnTo>
                  <a:lnTo>
                    <a:pt x="1366561" y="15864"/>
                  </a:lnTo>
                  <a:lnTo>
                    <a:pt x="1406049" y="34619"/>
                  </a:lnTo>
                  <a:lnTo>
                    <a:pt x="1441430" y="59633"/>
                  </a:lnTo>
                  <a:lnTo>
                    <a:pt x="1471986" y="90189"/>
                  </a:lnTo>
                  <a:lnTo>
                    <a:pt x="1497000" y="125570"/>
                  </a:lnTo>
                  <a:lnTo>
                    <a:pt x="1515755" y="165058"/>
                  </a:lnTo>
                  <a:lnTo>
                    <a:pt x="1527534" y="207938"/>
                  </a:lnTo>
                  <a:lnTo>
                    <a:pt x="1531620" y="253491"/>
                  </a:lnTo>
                  <a:lnTo>
                    <a:pt x="1531620" y="1267459"/>
                  </a:lnTo>
                  <a:lnTo>
                    <a:pt x="1527534" y="1313013"/>
                  </a:lnTo>
                  <a:lnTo>
                    <a:pt x="1515755" y="1355893"/>
                  </a:lnTo>
                  <a:lnTo>
                    <a:pt x="1497000" y="1395381"/>
                  </a:lnTo>
                  <a:lnTo>
                    <a:pt x="1471986" y="1430762"/>
                  </a:lnTo>
                  <a:lnTo>
                    <a:pt x="1441430" y="1461318"/>
                  </a:lnTo>
                  <a:lnTo>
                    <a:pt x="1406049" y="1486332"/>
                  </a:lnTo>
                  <a:lnTo>
                    <a:pt x="1366561" y="1505087"/>
                  </a:lnTo>
                  <a:lnTo>
                    <a:pt x="1323681" y="1516866"/>
                  </a:lnTo>
                  <a:lnTo>
                    <a:pt x="1278128" y="1520952"/>
                  </a:lnTo>
                  <a:lnTo>
                    <a:pt x="253491" y="1520952"/>
                  </a:lnTo>
                  <a:lnTo>
                    <a:pt x="207928" y="1516866"/>
                  </a:lnTo>
                  <a:lnTo>
                    <a:pt x="165043" y="1505087"/>
                  </a:lnTo>
                  <a:lnTo>
                    <a:pt x="125553" y="1486332"/>
                  </a:lnTo>
                  <a:lnTo>
                    <a:pt x="90173" y="1461318"/>
                  </a:lnTo>
                  <a:lnTo>
                    <a:pt x="59620" y="1430762"/>
                  </a:lnTo>
                  <a:lnTo>
                    <a:pt x="34610" y="1395381"/>
                  </a:lnTo>
                  <a:lnTo>
                    <a:pt x="15859" y="1355893"/>
                  </a:lnTo>
                  <a:lnTo>
                    <a:pt x="4084" y="1313013"/>
                  </a:lnTo>
                  <a:lnTo>
                    <a:pt x="0" y="1267459"/>
                  </a:lnTo>
                  <a:lnTo>
                    <a:pt x="0" y="253491"/>
                  </a:lnTo>
                  <a:close/>
                </a:path>
              </a:pathLst>
            </a:custGeom>
            <a:ln w="25908">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object 8"/>
          <p:cNvSpPr txBox="1"/>
          <p:nvPr/>
        </p:nvSpPr>
        <p:spPr>
          <a:xfrm>
            <a:off x="399389" y="3522979"/>
            <a:ext cx="1194435" cy="1102995"/>
          </a:xfrm>
          <a:prstGeom prst="rect">
            <a:avLst/>
          </a:prstGeom>
        </p:spPr>
        <p:txBody>
          <a:bodyPr vert="horz" wrap="square" lIns="0" tIns="51435" rIns="0" bIns="0" rtlCol="0">
            <a:spAutoFit/>
          </a:bodyPr>
          <a:lstStyle/>
          <a:p>
            <a:pPr marL="71755" marR="62230" lvl="0" indent="126364" algn="l" defTabSz="914400" rtl="0" eaLnBrk="1" fontAlgn="auto" latinLnBrk="0" hangingPunct="1">
              <a:lnSpc>
                <a:spcPts val="1870"/>
              </a:lnSpc>
              <a:spcBef>
                <a:spcPts val="405"/>
              </a:spcBef>
              <a:spcAft>
                <a:spcPts val="0"/>
              </a:spcAft>
              <a:buClrTx/>
              <a:buSzTx/>
              <a:buFontTx/>
              <a:buNone/>
              <a:tabLst/>
              <a:defRPr/>
            </a:pPr>
            <a:r>
              <a:rPr kumimoji="0" sz="1800" b="0" i="0" u="none" strike="noStrike" kern="1200" cap="none" spc="-5" normalizeH="0" baseline="0" noProof="0">
                <a:ln>
                  <a:noFill/>
                </a:ln>
                <a:solidFill>
                  <a:srgbClr val="FFFFFF"/>
                </a:solidFill>
                <a:effectLst/>
                <a:uLnTx/>
                <a:uFillTx/>
                <a:latin typeface="Arial"/>
                <a:ea typeface="+mn-ea"/>
                <a:cs typeface="Arial"/>
              </a:rPr>
              <a:t>Existing </a:t>
            </a:r>
            <a:r>
              <a:rPr kumimoji="0" sz="1800" b="0" i="0" u="none" strike="noStrike" kern="1200" cap="none" spc="0" normalizeH="0" baseline="0" noProof="0">
                <a:ln>
                  <a:noFill/>
                </a:ln>
                <a:solidFill>
                  <a:srgbClr val="FFFFFF"/>
                </a:solidFill>
                <a:effectLst/>
                <a:uLnTx/>
                <a:uFillTx/>
                <a:latin typeface="Arial"/>
                <a:ea typeface="+mn-ea"/>
                <a:cs typeface="Arial"/>
              </a:rPr>
              <a:t> </a:t>
            </a:r>
            <a:r>
              <a:rPr kumimoji="0" sz="1800" b="0" i="0" u="none" strike="noStrike" kern="1200" cap="none" spc="-5" normalizeH="0" baseline="0" noProof="0">
                <a:ln>
                  <a:noFill/>
                </a:ln>
                <a:solidFill>
                  <a:srgbClr val="FFFFFF"/>
                </a:solidFill>
                <a:effectLst/>
                <a:uLnTx/>
                <a:uFillTx/>
                <a:latin typeface="Arial"/>
                <a:ea typeface="+mn-ea"/>
                <a:cs typeface="Arial"/>
              </a:rPr>
              <a:t>Ordi</a:t>
            </a:r>
            <a:r>
              <a:rPr kumimoji="0" sz="1800" b="0" i="0" u="none" strike="noStrike" kern="1200" cap="none" spc="-15" normalizeH="0" baseline="0" noProof="0">
                <a:ln>
                  <a:noFill/>
                </a:ln>
                <a:solidFill>
                  <a:srgbClr val="FFFFFF"/>
                </a:solidFill>
                <a:effectLst/>
                <a:uLnTx/>
                <a:uFillTx/>
                <a:latin typeface="Arial"/>
                <a:ea typeface="+mn-ea"/>
                <a:cs typeface="Arial"/>
              </a:rPr>
              <a:t>n</a:t>
            </a:r>
            <a:r>
              <a:rPr kumimoji="0" sz="1800" b="0" i="0" u="none" strike="noStrike" kern="1200" cap="none" spc="-5" normalizeH="0" baseline="0" noProof="0">
                <a:ln>
                  <a:noFill/>
                </a:ln>
                <a:solidFill>
                  <a:srgbClr val="FFFFFF"/>
                </a:solidFill>
                <a:effectLst/>
                <a:uLnTx/>
                <a:uFillTx/>
                <a:latin typeface="Arial"/>
                <a:ea typeface="+mn-ea"/>
                <a:cs typeface="Arial"/>
              </a:rPr>
              <a:t>a</a:t>
            </a:r>
            <a:r>
              <a:rPr kumimoji="0" sz="1800" b="0" i="0" u="none" strike="noStrike" kern="1200" cap="none" spc="-15" normalizeH="0" baseline="0" noProof="0">
                <a:ln>
                  <a:noFill/>
                </a:ln>
                <a:solidFill>
                  <a:srgbClr val="FFFFFF"/>
                </a:solidFill>
                <a:effectLst/>
                <a:uLnTx/>
                <a:uFillTx/>
                <a:latin typeface="Arial"/>
                <a:ea typeface="+mn-ea"/>
                <a:cs typeface="Arial"/>
              </a:rPr>
              <a:t>n</a:t>
            </a:r>
            <a:r>
              <a:rPr kumimoji="0" sz="1800" b="0" i="0" u="none" strike="noStrike" kern="1200" cap="none" spc="-5" normalizeH="0" baseline="0" noProof="0">
                <a:ln>
                  <a:noFill/>
                </a:ln>
                <a:solidFill>
                  <a:srgbClr val="FFFFFF"/>
                </a:solidFill>
                <a:effectLst/>
                <a:uLnTx/>
                <a:uFillTx/>
                <a:latin typeface="Arial"/>
                <a:ea typeface="+mn-ea"/>
                <a:cs typeface="Arial"/>
              </a:rPr>
              <a:t>ce</a:t>
            </a:r>
            <a:endParaRPr kumimoji="0" sz="1800" b="0" i="0" u="none" strike="noStrike" kern="1200" cap="none" spc="0" normalizeH="0" baseline="0" noProof="0">
              <a:ln>
                <a:noFill/>
              </a:ln>
              <a:solidFill>
                <a:prstClr val="black"/>
              </a:solidFill>
              <a:effectLst/>
              <a:uLnTx/>
              <a:uFillTx/>
              <a:latin typeface="Arial"/>
              <a:ea typeface="+mn-ea"/>
              <a:cs typeface="Arial"/>
            </a:endParaRPr>
          </a:p>
          <a:p>
            <a:pPr marL="12700" marR="5080" lvl="0" indent="83820" algn="l" defTabSz="914400" rtl="0" eaLnBrk="1" fontAlgn="auto" latinLnBrk="0" hangingPunct="1">
              <a:lnSpc>
                <a:spcPts val="1870"/>
              </a:lnSpc>
              <a:spcBef>
                <a:spcPts val="710"/>
              </a:spcBef>
              <a:spcAft>
                <a:spcPts val="0"/>
              </a:spcAft>
              <a:buClrTx/>
              <a:buSzTx/>
              <a:buFontTx/>
              <a:buNone/>
              <a:tabLst/>
              <a:defRPr/>
            </a:pPr>
            <a:r>
              <a:rPr kumimoji="0" sz="1800" b="0" i="0" u="none" strike="noStrike" kern="1200" cap="none" spc="-5" normalizeH="0" baseline="0" noProof="0">
                <a:ln>
                  <a:noFill/>
                </a:ln>
                <a:solidFill>
                  <a:srgbClr val="FFFFFF"/>
                </a:solidFill>
                <a:effectLst/>
                <a:uLnTx/>
                <a:uFillTx/>
                <a:latin typeface="Arial"/>
                <a:ea typeface="+mn-ea"/>
                <a:cs typeface="Arial"/>
              </a:rPr>
              <a:t>Update or </a:t>
            </a:r>
            <a:r>
              <a:rPr kumimoji="0" sz="1800" b="0" i="0" u="none" strike="noStrike" kern="1200" cap="none" spc="0" normalizeH="0" baseline="0" noProof="0">
                <a:ln>
                  <a:noFill/>
                </a:ln>
                <a:solidFill>
                  <a:srgbClr val="FFFFFF"/>
                </a:solidFill>
                <a:effectLst/>
                <a:uLnTx/>
                <a:uFillTx/>
                <a:latin typeface="Arial"/>
                <a:ea typeface="+mn-ea"/>
                <a:cs typeface="Arial"/>
              </a:rPr>
              <a:t> </a:t>
            </a:r>
            <a:r>
              <a:rPr kumimoji="0" sz="1800" b="0" i="0" u="none" strike="noStrike" kern="1200" cap="none" spc="-5" normalizeH="0" baseline="0" noProof="0">
                <a:ln>
                  <a:noFill/>
                </a:ln>
                <a:solidFill>
                  <a:srgbClr val="FFFFFF"/>
                </a:solidFill>
                <a:effectLst/>
                <a:uLnTx/>
                <a:uFillTx/>
                <a:latin typeface="Arial"/>
                <a:ea typeface="+mn-ea"/>
                <a:cs typeface="Arial"/>
              </a:rPr>
              <a:t>adopt</a:t>
            </a:r>
            <a:r>
              <a:rPr kumimoji="0" sz="1800" b="0" i="0" u="none" strike="noStrike" kern="1200" cap="none" spc="-80" normalizeH="0" baseline="0" noProof="0">
                <a:ln>
                  <a:noFill/>
                </a:ln>
                <a:solidFill>
                  <a:srgbClr val="FFFFFF"/>
                </a:solidFill>
                <a:effectLst/>
                <a:uLnTx/>
                <a:uFillTx/>
                <a:latin typeface="Arial"/>
                <a:ea typeface="+mn-ea"/>
                <a:cs typeface="Arial"/>
              </a:rPr>
              <a:t> </a:t>
            </a:r>
            <a:r>
              <a:rPr kumimoji="0" sz="1800" b="0" i="0" u="none" strike="noStrike" kern="1200" cap="none" spc="0" normalizeH="0" baseline="0" noProof="0">
                <a:ln>
                  <a:noFill/>
                </a:ln>
                <a:solidFill>
                  <a:srgbClr val="FFFFFF"/>
                </a:solidFill>
                <a:effectLst/>
                <a:uLnTx/>
                <a:uFillTx/>
                <a:latin typeface="Arial"/>
                <a:ea typeface="+mn-ea"/>
                <a:cs typeface="Arial"/>
              </a:rPr>
              <a:t>NEW</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grpSp>
        <p:nvGrpSpPr>
          <p:cNvPr id="9" name="object 9"/>
          <p:cNvGrpSpPr/>
          <p:nvPr/>
        </p:nvGrpSpPr>
        <p:grpSpPr>
          <a:xfrm>
            <a:off x="2007044" y="3322256"/>
            <a:ext cx="1557655" cy="1547495"/>
            <a:chOff x="2007044" y="3322256"/>
            <a:chExt cx="1557655" cy="1547495"/>
          </a:xfrm>
        </p:grpSpPr>
        <p:sp>
          <p:nvSpPr>
            <p:cNvPr id="10" name="object 10"/>
            <p:cNvSpPr/>
            <p:nvPr/>
          </p:nvSpPr>
          <p:spPr>
            <a:xfrm>
              <a:off x="2020062" y="3335274"/>
              <a:ext cx="1531620" cy="1521460"/>
            </a:xfrm>
            <a:custGeom>
              <a:avLst/>
              <a:gdLst/>
              <a:ahLst/>
              <a:cxnLst/>
              <a:rect l="l" t="t" r="r" b="b"/>
              <a:pathLst>
                <a:path w="1531620" h="1521460">
                  <a:moveTo>
                    <a:pt x="1278127" y="0"/>
                  </a:moveTo>
                  <a:lnTo>
                    <a:pt x="253492" y="0"/>
                  </a:lnTo>
                  <a:lnTo>
                    <a:pt x="207938" y="4085"/>
                  </a:lnTo>
                  <a:lnTo>
                    <a:pt x="165058" y="15864"/>
                  </a:lnTo>
                  <a:lnTo>
                    <a:pt x="125570" y="34619"/>
                  </a:lnTo>
                  <a:lnTo>
                    <a:pt x="90189" y="59633"/>
                  </a:lnTo>
                  <a:lnTo>
                    <a:pt x="59633" y="90189"/>
                  </a:lnTo>
                  <a:lnTo>
                    <a:pt x="34619" y="125570"/>
                  </a:lnTo>
                  <a:lnTo>
                    <a:pt x="15864" y="165058"/>
                  </a:lnTo>
                  <a:lnTo>
                    <a:pt x="4085" y="207938"/>
                  </a:lnTo>
                  <a:lnTo>
                    <a:pt x="0" y="253491"/>
                  </a:lnTo>
                  <a:lnTo>
                    <a:pt x="0" y="1267459"/>
                  </a:lnTo>
                  <a:lnTo>
                    <a:pt x="4085" y="1313013"/>
                  </a:lnTo>
                  <a:lnTo>
                    <a:pt x="15864" y="1355893"/>
                  </a:lnTo>
                  <a:lnTo>
                    <a:pt x="34619" y="1395381"/>
                  </a:lnTo>
                  <a:lnTo>
                    <a:pt x="59633" y="1430762"/>
                  </a:lnTo>
                  <a:lnTo>
                    <a:pt x="90189" y="1461318"/>
                  </a:lnTo>
                  <a:lnTo>
                    <a:pt x="125570" y="1486332"/>
                  </a:lnTo>
                  <a:lnTo>
                    <a:pt x="165058" y="1505087"/>
                  </a:lnTo>
                  <a:lnTo>
                    <a:pt x="207938" y="1516866"/>
                  </a:lnTo>
                  <a:lnTo>
                    <a:pt x="253492" y="1520952"/>
                  </a:lnTo>
                  <a:lnTo>
                    <a:pt x="1278127" y="1520952"/>
                  </a:lnTo>
                  <a:lnTo>
                    <a:pt x="1323681" y="1516866"/>
                  </a:lnTo>
                  <a:lnTo>
                    <a:pt x="1366561" y="1505087"/>
                  </a:lnTo>
                  <a:lnTo>
                    <a:pt x="1406049" y="1486332"/>
                  </a:lnTo>
                  <a:lnTo>
                    <a:pt x="1441430" y="1461318"/>
                  </a:lnTo>
                  <a:lnTo>
                    <a:pt x="1471986" y="1430762"/>
                  </a:lnTo>
                  <a:lnTo>
                    <a:pt x="1497000" y="1395381"/>
                  </a:lnTo>
                  <a:lnTo>
                    <a:pt x="1515755" y="1355893"/>
                  </a:lnTo>
                  <a:lnTo>
                    <a:pt x="1527534" y="1313013"/>
                  </a:lnTo>
                  <a:lnTo>
                    <a:pt x="1531620" y="1267459"/>
                  </a:lnTo>
                  <a:lnTo>
                    <a:pt x="1531620" y="253491"/>
                  </a:lnTo>
                  <a:lnTo>
                    <a:pt x="1527534" y="207938"/>
                  </a:lnTo>
                  <a:lnTo>
                    <a:pt x="1515755" y="165058"/>
                  </a:lnTo>
                  <a:lnTo>
                    <a:pt x="1497000" y="125570"/>
                  </a:lnTo>
                  <a:lnTo>
                    <a:pt x="1471986" y="90189"/>
                  </a:lnTo>
                  <a:lnTo>
                    <a:pt x="1441430" y="59633"/>
                  </a:lnTo>
                  <a:lnTo>
                    <a:pt x="1406049" y="34619"/>
                  </a:lnTo>
                  <a:lnTo>
                    <a:pt x="1366561" y="15864"/>
                  </a:lnTo>
                  <a:lnTo>
                    <a:pt x="1323681" y="4085"/>
                  </a:lnTo>
                  <a:lnTo>
                    <a:pt x="1278127" y="0"/>
                  </a:lnTo>
                  <a:close/>
                </a:path>
              </a:pathLst>
            </a:custGeom>
            <a:solidFill>
              <a:srgbClr val="006FC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2020062" y="3335274"/>
              <a:ext cx="1531620" cy="1521460"/>
            </a:xfrm>
            <a:custGeom>
              <a:avLst/>
              <a:gdLst/>
              <a:ahLst/>
              <a:cxnLst/>
              <a:rect l="l" t="t" r="r" b="b"/>
              <a:pathLst>
                <a:path w="1531620" h="1521460">
                  <a:moveTo>
                    <a:pt x="0" y="253491"/>
                  </a:moveTo>
                  <a:lnTo>
                    <a:pt x="4085" y="207938"/>
                  </a:lnTo>
                  <a:lnTo>
                    <a:pt x="15864" y="165058"/>
                  </a:lnTo>
                  <a:lnTo>
                    <a:pt x="34619" y="125570"/>
                  </a:lnTo>
                  <a:lnTo>
                    <a:pt x="59633" y="90189"/>
                  </a:lnTo>
                  <a:lnTo>
                    <a:pt x="90189" y="59633"/>
                  </a:lnTo>
                  <a:lnTo>
                    <a:pt x="125570" y="34619"/>
                  </a:lnTo>
                  <a:lnTo>
                    <a:pt x="165058" y="15864"/>
                  </a:lnTo>
                  <a:lnTo>
                    <a:pt x="207938" y="4085"/>
                  </a:lnTo>
                  <a:lnTo>
                    <a:pt x="253492" y="0"/>
                  </a:lnTo>
                  <a:lnTo>
                    <a:pt x="1278127" y="0"/>
                  </a:lnTo>
                  <a:lnTo>
                    <a:pt x="1323681" y="4085"/>
                  </a:lnTo>
                  <a:lnTo>
                    <a:pt x="1366561" y="15864"/>
                  </a:lnTo>
                  <a:lnTo>
                    <a:pt x="1406049" y="34619"/>
                  </a:lnTo>
                  <a:lnTo>
                    <a:pt x="1441430" y="59633"/>
                  </a:lnTo>
                  <a:lnTo>
                    <a:pt x="1471986" y="90189"/>
                  </a:lnTo>
                  <a:lnTo>
                    <a:pt x="1497000" y="125570"/>
                  </a:lnTo>
                  <a:lnTo>
                    <a:pt x="1515755" y="165058"/>
                  </a:lnTo>
                  <a:lnTo>
                    <a:pt x="1527534" y="207938"/>
                  </a:lnTo>
                  <a:lnTo>
                    <a:pt x="1531620" y="253491"/>
                  </a:lnTo>
                  <a:lnTo>
                    <a:pt x="1531620" y="1267459"/>
                  </a:lnTo>
                  <a:lnTo>
                    <a:pt x="1527534" y="1313013"/>
                  </a:lnTo>
                  <a:lnTo>
                    <a:pt x="1515755" y="1355893"/>
                  </a:lnTo>
                  <a:lnTo>
                    <a:pt x="1497000" y="1395381"/>
                  </a:lnTo>
                  <a:lnTo>
                    <a:pt x="1471986" y="1430762"/>
                  </a:lnTo>
                  <a:lnTo>
                    <a:pt x="1441430" y="1461318"/>
                  </a:lnTo>
                  <a:lnTo>
                    <a:pt x="1406049" y="1486332"/>
                  </a:lnTo>
                  <a:lnTo>
                    <a:pt x="1366561" y="1505087"/>
                  </a:lnTo>
                  <a:lnTo>
                    <a:pt x="1323681" y="1516866"/>
                  </a:lnTo>
                  <a:lnTo>
                    <a:pt x="1278127" y="1520952"/>
                  </a:lnTo>
                  <a:lnTo>
                    <a:pt x="253492" y="1520952"/>
                  </a:lnTo>
                  <a:lnTo>
                    <a:pt x="207938" y="1516866"/>
                  </a:lnTo>
                  <a:lnTo>
                    <a:pt x="165058" y="1505087"/>
                  </a:lnTo>
                  <a:lnTo>
                    <a:pt x="125570" y="1486332"/>
                  </a:lnTo>
                  <a:lnTo>
                    <a:pt x="90189" y="1461318"/>
                  </a:lnTo>
                  <a:lnTo>
                    <a:pt x="59633" y="1430762"/>
                  </a:lnTo>
                  <a:lnTo>
                    <a:pt x="34619" y="1395381"/>
                  </a:lnTo>
                  <a:lnTo>
                    <a:pt x="15864" y="1355893"/>
                  </a:lnTo>
                  <a:lnTo>
                    <a:pt x="4085" y="1313013"/>
                  </a:lnTo>
                  <a:lnTo>
                    <a:pt x="0" y="1267459"/>
                  </a:lnTo>
                  <a:lnTo>
                    <a:pt x="0" y="253491"/>
                  </a:lnTo>
                  <a:close/>
                </a:path>
              </a:pathLst>
            </a:custGeom>
            <a:ln w="25908">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object 12"/>
          <p:cNvSpPr txBox="1"/>
          <p:nvPr/>
        </p:nvSpPr>
        <p:spPr>
          <a:xfrm>
            <a:off x="2400426" y="3805554"/>
            <a:ext cx="772795" cy="537845"/>
          </a:xfrm>
          <a:prstGeom prst="rect">
            <a:avLst/>
          </a:prstGeom>
        </p:spPr>
        <p:txBody>
          <a:bodyPr vert="horz" wrap="square" lIns="0" tIns="50800" rIns="0" bIns="0" rtlCol="0">
            <a:spAutoFit/>
          </a:bodyPr>
          <a:lstStyle/>
          <a:p>
            <a:pPr marL="12700" marR="5080" lvl="0" indent="104775" algn="l" defTabSz="914400" rtl="0" eaLnBrk="1" fontAlgn="auto" latinLnBrk="0" hangingPunct="1">
              <a:lnSpc>
                <a:spcPts val="1870"/>
              </a:lnSpc>
              <a:spcBef>
                <a:spcPts val="400"/>
              </a:spcBef>
              <a:spcAft>
                <a:spcPts val="0"/>
              </a:spcAft>
              <a:buClrTx/>
              <a:buSzTx/>
              <a:buFontTx/>
              <a:buNone/>
              <a:tabLst/>
              <a:defRPr/>
            </a:pPr>
            <a:r>
              <a:rPr kumimoji="0" sz="1800" b="0" i="0" u="none" strike="noStrike" kern="1200" cap="none" spc="0" normalizeH="0" baseline="0" noProof="0">
                <a:ln>
                  <a:noFill/>
                </a:ln>
                <a:solidFill>
                  <a:srgbClr val="FFFFFF"/>
                </a:solidFill>
                <a:effectLst/>
                <a:uLnTx/>
                <a:uFillTx/>
                <a:latin typeface="Arial"/>
                <a:ea typeface="+mn-ea"/>
                <a:cs typeface="Arial"/>
              </a:rPr>
              <a:t>State </a:t>
            </a:r>
            <a:r>
              <a:rPr kumimoji="0" sz="1800" b="0" i="0" u="none" strike="noStrike" kern="1200" cap="none" spc="5" normalizeH="0" baseline="0" noProof="0">
                <a:ln>
                  <a:noFill/>
                </a:ln>
                <a:solidFill>
                  <a:srgbClr val="FFFFFF"/>
                </a:solidFill>
                <a:effectLst/>
                <a:uLnTx/>
                <a:uFillTx/>
                <a:latin typeface="Arial"/>
                <a:ea typeface="+mn-ea"/>
                <a:cs typeface="Arial"/>
              </a:rPr>
              <a:t> </a:t>
            </a:r>
            <a:r>
              <a:rPr kumimoji="0" sz="1800" b="0" i="0" u="none" strike="noStrike" kern="1200" cap="none" spc="-5" normalizeH="0" baseline="0" noProof="0">
                <a:ln>
                  <a:noFill/>
                </a:ln>
                <a:solidFill>
                  <a:srgbClr val="FFFFFF"/>
                </a:solidFill>
                <a:effectLst/>
                <a:uLnTx/>
                <a:uFillTx/>
                <a:latin typeface="Arial"/>
                <a:ea typeface="+mn-ea"/>
                <a:cs typeface="Arial"/>
              </a:rPr>
              <a:t>R</a:t>
            </a:r>
            <a:r>
              <a:rPr kumimoji="0" sz="1800" b="0" i="0" u="none" strike="noStrike" kern="1200" cap="none" spc="-15" normalizeH="0" baseline="0" noProof="0">
                <a:ln>
                  <a:noFill/>
                </a:ln>
                <a:solidFill>
                  <a:srgbClr val="FFFFFF"/>
                </a:solidFill>
                <a:effectLst/>
                <a:uLnTx/>
                <a:uFillTx/>
                <a:latin typeface="Arial"/>
                <a:ea typeface="+mn-ea"/>
                <a:cs typeface="Arial"/>
              </a:rPr>
              <a:t>e</a:t>
            </a:r>
            <a:r>
              <a:rPr kumimoji="0" sz="1800" b="0" i="0" u="none" strike="noStrike" kern="1200" cap="none" spc="-5" normalizeH="0" baseline="0" noProof="0">
                <a:ln>
                  <a:noFill/>
                </a:ln>
                <a:solidFill>
                  <a:srgbClr val="FFFFFF"/>
                </a:solidFill>
                <a:effectLst/>
                <a:uLnTx/>
                <a:uFillTx/>
                <a:latin typeface="Arial"/>
                <a:ea typeface="+mn-ea"/>
                <a:cs typeface="Arial"/>
              </a:rPr>
              <a:t>vi</a:t>
            </a:r>
            <a:r>
              <a:rPr kumimoji="0" sz="1800" b="0" i="0" u="none" strike="noStrike" kern="1200" cap="none" spc="-15" normalizeH="0" baseline="0" noProof="0">
                <a:ln>
                  <a:noFill/>
                </a:ln>
                <a:solidFill>
                  <a:srgbClr val="FFFFFF"/>
                </a:solidFill>
                <a:effectLst/>
                <a:uLnTx/>
                <a:uFillTx/>
                <a:latin typeface="Arial"/>
                <a:ea typeface="+mn-ea"/>
                <a:cs typeface="Arial"/>
              </a:rPr>
              <a:t>e</a:t>
            </a:r>
            <a:r>
              <a:rPr kumimoji="0" sz="1800" b="0" i="0" u="none" strike="noStrike" kern="1200" cap="none" spc="-5" normalizeH="0" baseline="0" noProof="0">
                <a:ln>
                  <a:noFill/>
                </a:ln>
                <a:solidFill>
                  <a:srgbClr val="FFFFFF"/>
                </a:solidFill>
                <a:effectLst/>
                <a:uLnTx/>
                <a:uFillTx/>
                <a:latin typeface="Arial"/>
                <a:ea typeface="+mn-ea"/>
                <a:cs typeface="Arial"/>
              </a:rPr>
              <a:t>w</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grpSp>
        <p:nvGrpSpPr>
          <p:cNvPr id="13" name="object 13"/>
          <p:cNvGrpSpPr/>
          <p:nvPr/>
        </p:nvGrpSpPr>
        <p:grpSpPr>
          <a:xfrm>
            <a:off x="3793172" y="3322256"/>
            <a:ext cx="1559560" cy="1547495"/>
            <a:chOff x="3793172" y="3322256"/>
            <a:chExt cx="1559560" cy="1547495"/>
          </a:xfrm>
        </p:grpSpPr>
        <p:sp>
          <p:nvSpPr>
            <p:cNvPr id="14" name="object 14"/>
            <p:cNvSpPr/>
            <p:nvPr/>
          </p:nvSpPr>
          <p:spPr>
            <a:xfrm>
              <a:off x="3806189" y="3335274"/>
              <a:ext cx="1533525" cy="1521460"/>
            </a:xfrm>
            <a:custGeom>
              <a:avLst/>
              <a:gdLst/>
              <a:ahLst/>
              <a:cxnLst/>
              <a:rect l="l" t="t" r="r" b="b"/>
              <a:pathLst>
                <a:path w="1533525" h="1521460">
                  <a:moveTo>
                    <a:pt x="1279652" y="0"/>
                  </a:moveTo>
                  <a:lnTo>
                    <a:pt x="253492" y="0"/>
                  </a:lnTo>
                  <a:lnTo>
                    <a:pt x="207938" y="4085"/>
                  </a:lnTo>
                  <a:lnTo>
                    <a:pt x="165058" y="15864"/>
                  </a:lnTo>
                  <a:lnTo>
                    <a:pt x="125570" y="34619"/>
                  </a:lnTo>
                  <a:lnTo>
                    <a:pt x="90189" y="59633"/>
                  </a:lnTo>
                  <a:lnTo>
                    <a:pt x="59633" y="90189"/>
                  </a:lnTo>
                  <a:lnTo>
                    <a:pt x="34619" y="125570"/>
                  </a:lnTo>
                  <a:lnTo>
                    <a:pt x="15864" y="165058"/>
                  </a:lnTo>
                  <a:lnTo>
                    <a:pt x="4085" y="207938"/>
                  </a:lnTo>
                  <a:lnTo>
                    <a:pt x="0" y="253491"/>
                  </a:lnTo>
                  <a:lnTo>
                    <a:pt x="0" y="1267459"/>
                  </a:lnTo>
                  <a:lnTo>
                    <a:pt x="4085" y="1313013"/>
                  </a:lnTo>
                  <a:lnTo>
                    <a:pt x="15864" y="1355893"/>
                  </a:lnTo>
                  <a:lnTo>
                    <a:pt x="34619" y="1395381"/>
                  </a:lnTo>
                  <a:lnTo>
                    <a:pt x="59633" y="1430762"/>
                  </a:lnTo>
                  <a:lnTo>
                    <a:pt x="90189" y="1461318"/>
                  </a:lnTo>
                  <a:lnTo>
                    <a:pt x="125570" y="1486332"/>
                  </a:lnTo>
                  <a:lnTo>
                    <a:pt x="165058" y="1505087"/>
                  </a:lnTo>
                  <a:lnTo>
                    <a:pt x="207938" y="1516866"/>
                  </a:lnTo>
                  <a:lnTo>
                    <a:pt x="253492" y="1520952"/>
                  </a:lnTo>
                  <a:lnTo>
                    <a:pt x="1279652" y="1520952"/>
                  </a:lnTo>
                  <a:lnTo>
                    <a:pt x="1325205" y="1516866"/>
                  </a:lnTo>
                  <a:lnTo>
                    <a:pt x="1368085" y="1505087"/>
                  </a:lnTo>
                  <a:lnTo>
                    <a:pt x="1407573" y="1486332"/>
                  </a:lnTo>
                  <a:lnTo>
                    <a:pt x="1442954" y="1461318"/>
                  </a:lnTo>
                  <a:lnTo>
                    <a:pt x="1473510" y="1430762"/>
                  </a:lnTo>
                  <a:lnTo>
                    <a:pt x="1498524" y="1395381"/>
                  </a:lnTo>
                  <a:lnTo>
                    <a:pt x="1517279" y="1355893"/>
                  </a:lnTo>
                  <a:lnTo>
                    <a:pt x="1529058" y="1313013"/>
                  </a:lnTo>
                  <a:lnTo>
                    <a:pt x="1533144" y="1267459"/>
                  </a:lnTo>
                  <a:lnTo>
                    <a:pt x="1533144" y="253491"/>
                  </a:lnTo>
                  <a:lnTo>
                    <a:pt x="1529058" y="207938"/>
                  </a:lnTo>
                  <a:lnTo>
                    <a:pt x="1517279" y="165058"/>
                  </a:lnTo>
                  <a:lnTo>
                    <a:pt x="1498524" y="125570"/>
                  </a:lnTo>
                  <a:lnTo>
                    <a:pt x="1473510" y="90189"/>
                  </a:lnTo>
                  <a:lnTo>
                    <a:pt x="1442954" y="59633"/>
                  </a:lnTo>
                  <a:lnTo>
                    <a:pt x="1407573" y="34619"/>
                  </a:lnTo>
                  <a:lnTo>
                    <a:pt x="1368085" y="15864"/>
                  </a:lnTo>
                  <a:lnTo>
                    <a:pt x="1325205" y="4085"/>
                  </a:lnTo>
                  <a:lnTo>
                    <a:pt x="1279652" y="0"/>
                  </a:lnTo>
                  <a:close/>
                </a:path>
              </a:pathLst>
            </a:custGeom>
            <a:solidFill>
              <a:srgbClr val="006FC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3806189" y="3335274"/>
              <a:ext cx="1533525" cy="1521460"/>
            </a:xfrm>
            <a:custGeom>
              <a:avLst/>
              <a:gdLst/>
              <a:ahLst/>
              <a:cxnLst/>
              <a:rect l="l" t="t" r="r" b="b"/>
              <a:pathLst>
                <a:path w="1533525" h="1521460">
                  <a:moveTo>
                    <a:pt x="0" y="253491"/>
                  </a:moveTo>
                  <a:lnTo>
                    <a:pt x="4085" y="207938"/>
                  </a:lnTo>
                  <a:lnTo>
                    <a:pt x="15864" y="165058"/>
                  </a:lnTo>
                  <a:lnTo>
                    <a:pt x="34619" y="125570"/>
                  </a:lnTo>
                  <a:lnTo>
                    <a:pt x="59633" y="90189"/>
                  </a:lnTo>
                  <a:lnTo>
                    <a:pt x="90189" y="59633"/>
                  </a:lnTo>
                  <a:lnTo>
                    <a:pt x="125570" y="34619"/>
                  </a:lnTo>
                  <a:lnTo>
                    <a:pt x="165058" y="15864"/>
                  </a:lnTo>
                  <a:lnTo>
                    <a:pt x="207938" y="4085"/>
                  </a:lnTo>
                  <a:lnTo>
                    <a:pt x="253492" y="0"/>
                  </a:lnTo>
                  <a:lnTo>
                    <a:pt x="1279652" y="0"/>
                  </a:lnTo>
                  <a:lnTo>
                    <a:pt x="1325205" y="4085"/>
                  </a:lnTo>
                  <a:lnTo>
                    <a:pt x="1368085" y="15864"/>
                  </a:lnTo>
                  <a:lnTo>
                    <a:pt x="1407573" y="34619"/>
                  </a:lnTo>
                  <a:lnTo>
                    <a:pt x="1442954" y="59633"/>
                  </a:lnTo>
                  <a:lnTo>
                    <a:pt x="1473510" y="90189"/>
                  </a:lnTo>
                  <a:lnTo>
                    <a:pt x="1498524" y="125570"/>
                  </a:lnTo>
                  <a:lnTo>
                    <a:pt x="1517279" y="165058"/>
                  </a:lnTo>
                  <a:lnTo>
                    <a:pt x="1529058" y="207938"/>
                  </a:lnTo>
                  <a:lnTo>
                    <a:pt x="1533144" y="253491"/>
                  </a:lnTo>
                  <a:lnTo>
                    <a:pt x="1533144" y="1267459"/>
                  </a:lnTo>
                  <a:lnTo>
                    <a:pt x="1529058" y="1313013"/>
                  </a:lnTo>
                  <a:lnTo>
                    <a:pt x="1517279" y="1355893"/>
                  </a:lnTo>
                  <a:lnTo>
                    <a:pt x="1498524" y="1395381"/>
                  </a:lnTo>
                  <a:lnTo>
                    <a:pt x="1473510" y="1430762"/>
                  </a:lnTo>
                  <a:lnTo>
                    <a:pt x="1442954" y="1461318"/>
                  </a:lnTo>
                  <a:lnTo>
                    <a:pt x="1407573" y="1486332"/>
                  </a:lnTo>
                  <a:lnTo>
                    <a:pt x="1368085" y="1505087"/>
                  </a:lnTo>
                  <a:lnTo>
                    <a:pt x="1325205" y="1516866"/>
                  </a:lnTo>
                  <a:lnTo>
                    <a:pt x="1279652" y="1520952"/>
                  </a:lnTo>
                  <a:lnTo>
                    <a:pt x="253492" y="1520952"/>
                  </a:lnTo>
                  <a:lnTo>
                    <a:pt x="207938" y="1516866"/>
                  </a:lnTo>
                  <a:lnTo>
                    <a:pt x="165058" y="1505087"/>
                  </a:lnTo>
                  <a:lnTo>
                    <a:pt x="125570" y="1486332"/>
                  </a:lnTo>
                  <a:lnTo>
                    <a:pt x="90189" y="1461318"/>
                  </a:lnTo>
                  <a:lnTo>
                    <a:pt x="59633" y="1430762"/>
                  </a:lnTo>
                  <a:lnTo>
                    <a:pt x="34619" y="1395381"/>
                  </a:lnTo>
                  <a:lnTo>
                    <a:pt x="15864" y="1355893"/>
                  </a:lnTo>
                  <a:lnTo>
                    <a:pt x="4085" y="1313013"/>
                  </a:lnTo>
                  <a:lnTo>
                    <a:pt x="0" y="1267459"/>
                  </a:lnTo>
                  <a:lnTo>
                    <a:pt x="0" y="253491"/>
                  </a:lnTo>
                  <a:close/>
                </a:path>
              </a:pathLst>
            </a:custGeom>
            <a:ln w="25908">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object 16"/>
          <p:cNvSpPr txBox="1"/>
          <p:nvPr/>
        </p:nvSpPr>
        <p:spPr>
          <a:xfrm>
            <a:off x="3983863" y="3687317"/>
            <a:ext cx="1179195" cy="774065"/>
          </a:xfrm>
          <a:prstGeom prst="rect">
            <a:avLst/>
          </a:prstGeom>
        </p:spPr>
        <p:txBody>
          <a:bodyPr vert="horz" wrap="square" lIns="0" tIns="49530" rIns="0" bIns="0" rtlCol="0">
            <a:spAutoFit/>
          </a:bodyPr>
          <a:lstStyle/>
          <a:p>
            <a:pPr marL="12700" marR="5080" lvl="0" indent="0" algn="ctr" defTabSz="914400" rtl="0" eaLnBrk="1" fontAlgn="auto" latinLnBrk="0" hangingPunct="1">
              <a:lnSpc>
                <a:spcPct val="86400"/>
              </a:lnSpc>
              <a:spcBef>
                <a:spcPts val="390"/>
              </a:spcBef>
              <a:spcAft>
                <a:spcPts val="0"/>
              </a:spcAft>
              <a:buClrTx/>
              <a:buSzTx/>
              <a:buFontTx/>
              <a:buNone/>
              <a:tabLst/>
              <a:defRPr/>
            </a:pPr>
            <a:r>
              <a:rPr kumimoji="0" sz="1800" b="0" i="0" u="none" strike="noStrike" kern="1200" cap="none" spc="-5" normalizeH="0" baseline="0" noProof="0">
                <a:ln>
                  <a:noFill/>
                </a:ln>
                <a:solidFill>
                  <a:srgbClr val="FFFFFF"/>
                </a:solidFill>
                <a:effectLst/>
                <a:uLnTx/>
                <a:uFillTx/>
                <a:latin typeface="Arial"/>
                <a:ea typeface="+mn-ea"/>
                <a:cs typeface="Arial"/>
              </a:rPr>
              <a:t>C</a:t>
            </a:r>
            <a:r>
              <a:rPr kumimoji="0" sz="1800" b="0" i="0" u="none" strike="noStrike" kern="1200" cap="none" spc="-15" normalizeH="0" baseline="0" noProof="0">
                <a:ln>
                  <a:noFill/>
                </a:ln>
                <a:solidFill>
                  <a:srgbClr val="FFFFFF"/>
                </a:solidFill>
                <a:effectLst/>
                <a:uLnTx/>
                <a:uFillTx/>
                <a:latin typeface="Arial"/>
                <a:ea typeface="+mn-ea"/>
                <a:cs typeface="Arial"/>
              </a:rPr>
              <a:t>o</a:t>
            </a:r>
            <a:r>
              <a:rPr kumimoji="0" sz="1800" b="0" i="0" u="none" strike="noStrike" kern="1200" cap="none" spc="-5" normalizeH="0" baseline="0" noProof="0">
                <a:ln>
                  <a:noFill/>
                </a:ln>
                <a:solidFill>
                  <a:srgbClr val="FFFFFF"/>
                </a:solidFill>
                <a:effectLst/>
                <a:uLnTx/>
                <a:uFillTx/>
                <a:latin typeface="Arial"/>
                <a:ea typeface="+mn-ea"/>
                <a:cs typeface="Arial"/>
              </a:rPr>
              <a:t>mmu</a:t>
            </a:r>
            <a:r>
              <a:rPr kumimoji="0" sz="1800" b="0" i="0" u="none" strike="noStrike" kern="1200" cap="none" spc="-15" normalizeH="0" baseline="0" noProof="0">
                <a:ln>
                  <a:noFill/>
                </a:ln>
                <a:solidFill>
                  <a:srgbClr val="FFFFFF"/>
                </a:solidFill>
                <a:effectLst/>
                <a:uLnTx/>
                <a:uFillTx/>
                <a:latin typeface="Arial"/>
                <a:ea typeface="+mn-ea"/>
                <a:cs typeface="Arial"/>
              </a:rPr>
              <a:t>n</a:t>
            </a:r>
            <a:r>
              <a:rPr kumimoji="0" sz="1800" b="0" i="0" u="none" strike="noStrike" kern="1200" cap="none" spc="0" normalizeH="0" baseline="0" noProof="0">
                <a:ln>
                  <a:noFill/>
                </a:ln>
                <a:solidFill>
                  <a:srgbClr val="FFFFFF"/>
                </a:solidFill>
                <a:effectLst/>
                <a:uLnTx/>
                <a:uFillTx/>
                <a:latin typeface="Arial"/>
                <a:ea typeface="+mn-ea"/>
                <a:cs typeface="Arial"/>
              </a:rPr>
              <a:t>ity  </a:t>
            </a:r>
            <a:r>
              <a:rPr kumimoji="0" sz="1800" b="0" i="0" u="none" strike="noStrike" kern="1200" cap="none" spc="-5" normalizeH="0" baseline="0" noProof="0">
                <a:ln>
                  <a:noFill/>
                </a:ln>
                <a:solidFill>
                  <a:srgbClr val="FFFFFF"/>
                </a:solidFill>
                <a:effectLst/>
                <a:uLnTx/>
                <a:uFillTx/>
                <a:latin typeface="Arial"/>
                <a:ea typeface="+mn-ea"/>
                <a:cs typeface="Arial"/>
              </a:rPr>
              <a:t>Revises </a:t>
            </a:r>
            <a:r>
              <a:rPr kumimoji="0" sz="1800" b="0" i="0" u="none" strike="noStrike" kern="1200" cap="none" spc="0" normalizeH="0" baseline="0" noProof="0">
                <a:ln>
                  <a:noFill/>
                </a:ln>
                <a:solidFill>
                  <a:srgbClr val="FFFFFF"/>
                </a:solidFill>
                <a:effectLst/>
                <a:uLnTx/>
                <a:uFillTx/>
                <a:latin typeface="Arial"/>
                <a:ea typeface="+mn-ea"/>
                <a:cs typeface="Arial"/>
              </a:rPr>
              <a:t> </a:t>
            </a:r>
            <a:r>
              <a:rPr kumimoji="0" sz="1800" b="0" i="0" u="none" strike="noStrike" kern="1200" cap="none" spc="-5" normalizeH="0" baseline="0" noProof="0">
                <a:ln>
                  <a:noFill/>
                </a:ln>
                <a:solidFill>
                  <a:srgbClr val="FFFFFF"/>
                </a:solidFill>
                <a:effectLst/>
                <a:uLnTx/>
                <a:uFillTx/>
                <a:latin typeface="Arial"/>
                <a:ea typeface="+mn-ea"/>
                <a:cs typeface="Arial"/>
              </a:rPr>
              <a:t>a</a:t>
            </a:r>
            <a:r>
              <a:rPr kumimoji="0" sz="1800" b="0" i="0" u="none" strike="noStrike" kern="1200" cap="none" spc="-15" normalizeH="0" baseline="0" noProof="0">
                <a:ln>
                  <a:noFill/>
                </a:ln>
                <a:solidFill>
                  <a:srgbClr val="FFFFFF"/>
                </a:solidFill>
                <a:effectLst/>
                <a:uLnTx/>
                <a:uFillTx/>
                <a:latin typeface="Arial"/>
                <a:ea typeface="+mn-ea"/>
                <a:cs typeface="Arial"/>
              </a:rPr>
              <a:t>n</a:t>
            </a:r>
            <a:r>
              <a:rPr kumimoji="0" sz="1800" b="0" i="0" u="none" strike="noStrike" kern="1200" cap="none" spc="-5" normalizeH="0" baseline="0" noProof="0">
                <a:ln>
                  <a:noFill/>
                </a:ln>
                <a:solidFill>
                  <a:srgbClr val="FFFFFF"/>
                </a:solidFill>
                <a:effectLst/>
                <a:uLnTx/>
                <a:uFillTx/>
                <a:latin typeface="Arial"/>
                <a:ea typeface="+mn-ea"/>
                <a:cs typeface="Arial"/>
              </a:rPr>
              <a:t>d</a:t>
            </a:r>
            <a:r>
              <a:rPr kumimoji="0" sz="1800" b="0" i="0" u="none" strike="noStrike" kern="1200" cap="none" spc="-85" normalizeH="0" baseline="0" noProof="0">
                <a:ln>
                  <a:noFill/>
                </a:ln>
                <a:solidFill>
                  <a:srgbClr val="FFFFFF"/>
                </a:solidFill>
                <a:effectLst/>
                <a:uLnTx/>
                <a:uFillTx/>
                <a:latin typeface="Arial"/>
                <a:ea typeface="+mn-ea"/>
                <a:cs typeface="Arial"/>
              </a:rPr>
              <a:t> </a:t>
            </a:r>
            <a:r>
              <a:rPr kumimoji="0" sz="1800" b="0" i="0" u="none" strike="noStrike" kern="1200" cap="none" spc="-5" normalizeH="0" baseline="0" noProof="0">
                <a:ln>
                  <a:noFill/>
                </a:ln>
                <a:solidFill>
                  <a:srgbClr val="FFFFFF"/>
                </a:solidFill>
                <a:effectLst/>
                <a:uLnTx/>
                <a:uFillTx/>
                <a:latin typeface="Arial"/>
                <a:ea typeface="+mn-ea"/>
                <a:cs typeface="Arial"/>
              </a:rPr>
              <a:t>A</a:t>
            </a:r>
            <a:r>
              <a:rPr kumimoji="0" sz="1800" b="0" i="0" u="none" strike="noStrike" kern="1200" cap="none" spc="-15" normalizeH="0" baseline="0" noProof="0">
                <a:ln>
                  <a:noFill/>
                </a:ln>
                <a:solidFill>
                  <a:srgbClr val="FFFFFF"/>
                </a:solidFill>
                <a:effectLst/>
                <a:uLnTx/>
                <a:uFillTx/>
                <a:latin typeface="Arial"/>
                <a:ea typeface="+mn-ea"/>
                <a:cs typeface="Arial"/>
              </a:rPr>
              <a:t>d</a:t>
            </a:r>
            <a:r>
              <a:rPr kumimoji="0" sz="1800" b="0" i="0" u="none" strike="noStrike" kern="1200" cap="none" spc="-5" normalizeH="0" baseline="0" noProof="0">
                <a:ln>
                  <a:noFill/>
                </a:ln>
                <a:solidFill>
                  <a:srgbClr val="FFFFFF"/>
                </a:solidFill>
                <a:effectLst/>
                <a:uLnTx/>
                <a:uFillTx/>
                <a:latin typeface="Arial"/>
                <a:ea typeface="+mn-ea"/>
                <a:cs typeface="Arial"/>
              </a:rPr>
              <a:t>o</a:t>
            </a:r>
            <a:r>
              <a:rPr kumimoji="0" sz="1800" b="0" i="0" u="none" strike="noStrike" kern="1200" cap="none" spc="-15" normalizeH="0" baseline="0" noProof="0">
                <a:ln>
                  <a:noFill/>
                </a:ln>
                <a:solidFill>
                  <a:srgbClr val="FFFFFF"/>
                </a:solidFill>
                <a:effectLst/>
                <a:uLnTx/>
                <a:uFillTx/>
                <a:latin typeface="Arial"/>
                <a:ea typeface="+mn-ea"/>
                <a:cs typeface="Arial"/>
              </a:rPr>
              <a:t>p</a:t>
            </a:r>
            <a:r>
              <a:rPr kumimoji="0" sz="1800" b="0" i="0" u="none" strike="noStrike" kern="1200" cap="none" spc="0" normalizeH="0" baseline="0" noProof="0">
                <a:ln>
                  <a:noFill/>
                </a:ln>
                <a:solidFill>
                  <a:srgbClr val="FFFFFF"/>
                </a:solidFill>
                <a:effectLst/>
                <a:uLnTx/>
                <a:uFillTx/>
                <a:latin typeface="Arial"/>
                <a:ea typeface="+mn-ea"/>
                <a:cs typeface="Arial"/>
              </a:rPr>
              <a:t>ts</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grpSp>
        <p:nvGrpSpPr>
          <p:cNvPr id="17" name="object 17"/>
          <p:cNvGrpSpPr/>
          <p:nvPr/>
        </p:nvGrpSpPr>
        <p:grpSpPr>
          <a:xfrm>
            <a:off x="5580824" y="3322256"/>
            <a:ext cx="1557655" cy="1547495"/>
            <a:chOff x="5580824" y="3322256"/>
            <a:chExt cx="1557655" cy="1547495"/>
          </a:xfrm>
        </p:grpSpPr>
        <p:sp>
          <p:nvSpPr>
            <p:cNvPr id="18" name="object 18"/>
            <p:cNvSpPr/>
            <p:nvPr/>
          </p:nvSpPr>
          <p:spPr>
            <a:xfrm>
              <a:off x="5593841" y="3335274"/>
              <a:ext cx="1531620" cy="1521460"/>
            </a:xfrm>
            <a:custGeom>
              <a:avLst/>
              <a:gdLst/>
              <a:ahLst/>
              <a:cxnLst/>
              <a:rect l="l" t="t" r="r" b="b"/>
              <a:pathLst>
                <a:path w="1531620" h="1521460">
                  <a:moveTo>
                    <a:pt x="1278128" y="0"/>
                  </a:moveTo>
                  <a:lnTo>
                    <a:pt x="253492" y="0"/>
                  </a:lnTo>
                  <a:lnTo>
                    <a:pt x="207938" y="4085"/>
                  </a:lnTo>
                  <a:lnTo>
                    <a:pt x="165058" y="15864"/>
                  </a:lnTo>
                  <a:lnTo>
                    <a:pt x="125570" y="34619"/>
                  </a:lnTo>
                  <a:lnTo>
                    <a:pt x="90189" y="59633"/>
                  </a:lnTo>
                  <a:lnTo>
                    <a:pt x="59633" y="90189"/>
                  </a:lnTo>
                  <a:lnTo>
                    <a:pt x="34619" y="125570"/>
                  </a:lnTo>
                  <a:lnTo>
                    <a:pt x="15864" y="165058"/>
                  </a:lnTo>
                  <a:lnTo>
                    <a:pt x="4085" y="207938"/>
                  </a:lnTo>
                  <a:lnTo>
                    <a:pt x="0" y="253491"/>
                  </a:lnTo>
                  <a:lnTo>
                    <a:pt x="0" y="1267459"/>
                  </a:lnTo>
                  <a:lnTo>
                    <a:pt x="4085" y="1313013"/>
                  </a:lnTo>
                  <a:lnTo>
                    <a:pt x="15864" y="1355893"/>
                  </a:lnTo>
                  <a:lnTo>
                    <a:pt x="34619" y="1395381"/>
                  </a:lnTo>
                  <a:lnTo>
                    <a:pt x="59633" y="1430762"/>
                  </a:lnTo>
                  <a:lnTo>
                    <a:pt x="90189" y="1461318"/>
                  </a:lnTo>
                  <a:lnTo>
                    <a:pt x="125570" y="1486332"/>
                  </a:lnTo>
                  <a:lnTo>
                    <a:pt x="165058" y="1505087"/>
                  </a:lnTo>
                  <a:lnTo>
                    <a:pt x="207938" y="1516866"/>
                  </a:lnTo>
                  <a:lnTo>
                    <a:pt x="253492" y="1520952"/>
                  </a:lnTo>
                  <a:lnTo>
                    <a:pt x="1278128" y="1520952"/>
                  </a:lnTo>
                  <a:lnTo>
                    <a:pt x="1323681" y="1516866"/>
                  </a:lnTo>
                  <a:lnTo>
                    <a:pt x="1366561" y="1505087"/>
                  </a:lnTo>
                  <a:lnTo>
                    <a:pt x="1406049" y="1486332"/>
                  </a:lnTo>
                  <a:lnTo>
                    <a:pt x="1441430" y="1461318"/>
                  </a:lnTo>
                  <a:lnTo>
                    <a:pt x="1471986" y="1430762"/>
                  </a:lnTo>
                  <a:lnTo>
                    <a:pt x="1497000" y="1395381"/>
                  </a:lnTo>
                  <a:lnTo>
                    <a:pt x="1515755" y="1355893"/>
                  </a:lnTo>
                  <a:lnTo>
                    <a:pt x="1527534" y="1313013"/>
                  </a:lnTo>
                  <a:lnTo>
                    <a:pt x="1531619" y="1267459"/>
                  </a:lnTo>
                  <a:lnTo>
                    <a:pt x="1531619" y="253491"/>
                  </a:lnTo>
                  <a:lnTo>
                    <a:pt x="1527534" y="207938"/>
                  </a:lnTo>
                  <a:lnTo>
                    <a:pt x="1515755" y="165058"/>
                  </a:lnTo>
                  <a:lnTo>
                    <a:pt x="1497000" y="125570"/>
                  </a:lnTo>
                  <a:lnTo>
                    <a:pt x="1471986" y="90189"/>
                  </a:lnTo>
                  <a:lnTo>
                    <a:pt x="1441430" y="59633"/>
                  </a:lnTo>
                  <a:lnTo>
                    <a:pt x="1406049" y="34619"/>
                  </a:lnTo>
                  <a:lnTo>
                    <a:pt x="1366561" y="15864"/>
                  </a:lnTo>
                  <a:lnTo>
                    <a:pt x="1323681" y="4085"/>
                  </a:lnTo>
                  <a:lnTo>
                    <a:pt x="1278128" y="0"/>
                  </a:lnTo>
                  <a:close/>
                </a:path>
              </a:pathLst>
            </a:custGeom>
            <a:solidFill>
              <a:srgbClr val="006FC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5593841" y="3335274"/>
              <a:ext cx="1531620" cy="1521460"/>
            </a:xfrm>
            <a:custGeom>
              <a:avLst/>
              <a:gdLst/>
              <a:ahLst/>
              <a:cxnLst/>
              <a:rect l="l" t="t" r="r" b="b"/>
              <a:pathLst>
                <a:path w="1531620" h="1521460">
                  <a:moveTo>
                    <a:pt x="0" y="253491"/>
                  </a:moveTo>
                  <a:lnTo>
                    <a:pt x="4085" y="207938"/>
                  </a:lnTo>
                  <a:lnTo>
                    <a:pt x="15864" y="165058"/>
                  </a:lnTo>
                  <a:lnTo>
                    <a:pt x="34619" y="125570"/>
                  </a:lnTo>
                  <a:lnTo>
                    <a:pt x="59633" y="90189"/>
                  </a:lnTo>
                  <a:lnTo>
                    <a:pt x="90189" y="59633"/>
                  </a:lnTo>
                  <a:lnTo>
                    <a:pt x="125570" y="34619"/>
                  </a:lnTo>
                  <a:lnTo>
                    <a:pt x="165058" y="15864"/>
                  </a:lnTo>
                  <a:lnTo>
                    <a:pt x="207938" y="4085"/>
                  </a:lnTo>
                  <a:lnTo>
                    <a:pt x="253492" y="0"/>
                  </a:lnTo>
                  <a:lnTo>
                    <a:pt x="1278128" y="0"/>
                  </a:lnTo>
                  <a:lnTo>
                    <a:pt x="1323681" y="4085"/>
                  </a:lnTo>
                  <a:lnTo>
                    <a:pt x="1366561" y="15864"/>
                  </a:lnTo>
                  <a:lnTo>
                    <a:pt x="1406049" y="34619"/>
                  </a:lnTo>
                  <a:lnTo>
                    <a:pt x="1441430" y="59633"/>
                  </a:lnTo>
                  <a:lnTo>
                    <a:pt x="1471986" y="90189"/>
                  </a:lnTo>
                  <a:lnTo>
                    <a:pt x="1497000" y="125570"/>
                  </a:lnTo>
                  <a:lnTo>
                    <a:pt x="1515755" y="165058"/>
                  </a:lnTo>
                  <a:lnTo>
                    <a:pt x="1527534" y="207938"/>
                  </a:lnTo>
                  <a:lnTo>
                    <a:pt x="1531619" y="253491"/>
                  </a:lnTo>
                  <a:lnTo>
                    <a:pt x="1531619" y="1267459"/>
                  </a:lnTo>
                  <a:lnTo>
                    <a:pt x="1527534" y="1313013"/>
                  </a:lnTo>
                  <a:lnTo>
                    <a:pt x="1515755" y="1355893"/>
                  </a:lnTo>
                  <a:lnTo>
                    <a:pt x="1497000" y="1395381"/>
                  </a:lnTo>
                  <a:lnTo>
                    <a:pt x="1471986" y="1430762"/>
                  </a:lnTo>
                  <a:lnTo>
                    <a:pt x="1441430" y="1461318"/>
                  </a:lnTo>
                  <a:lnTo>
                    <a:pt x="1406049" y="1486332"/>
                  </a:lnTo>
                  <a:lnTo>
                    <a:pt x="1366561" y="1505087"/>
                  </a:lnTo>
                  <a:lnTo>
                    <a:pt x="1323681" y="1516866"/>
                  </a:lnTo>
                  <a:lnTo>
                    <a:pt x="1278128" y="1520952"/>
                  </a:lnTo>
                  <a:lnTo>
                    <a:pt x="253492" y="1520952"/>
                  </a:lnTo>
                  <a:lnTo>
                    <a:pt x="207938" y="1516866"/>
                  </a:lnTo>
                  <a:lnTo>
                    <a:pt x="165058" y="1505087"/>
                  </a:lnTo>
                  <a:lnTo>
                    <a:pt x="125570" y="1486332"/>
                  </a:lnTo>
                  <a:lnTo>
                    <a:pt x="90189" y="1461318"/>
                  </a:lnTo>
                  <a:lnTo>
                    <a:pt x="59633" y="1430762"/>
                  </a:lnTo>
                  <a:lnTo>
                    <a:pt x="34619" y="1395381"/>
                  </a:lnTo>
                  <a:lnTo>
                    <a:pt x="15864" y="1355893"/>
                  </a:lnTo>
                  <a:lnTo>
                    <a:pt x="4085" y="1313013"/>
                  </a:lnTo>
                  <a:lnTo>
                    <a:pt x="0" y="1267459"/>
                  </a:lnTo>
                  <a:lnTo>
                    <a:pt x="0" y="253491"/>
                  </a:lnTo>
                  <a:close/>
                </a:path>
              </a:pathLst>
            </a:custGeom>
            <a:ln w="25908">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object 20"/>
          <p:cNvSpPr txBox="1"/>
          <p:nvPr/>
        </p:nvSpPr>
        <p:spPr>
          <a:xfrm>
            <a:off x="5745607" y="3568954"/>
            <a:ext cx="1229360" cy="1010285"/>
          </a:xfrm>
          <a:prstGeom prst="rect">
            <a:avLst/>
          </a:prstGeom>
        </p:spPr>
        <p:txBody>
          <a:bodyPr vert="horz" wrap="square" lIns="0" tIns="50165" rIns="0" bIns="0" rtlCol="0">
            <a:spAutoFit/>
          </a:bodyPr>
          <a:lstStyle/>
          <a:p>
            <a:pPr marL="12065" marR="5080" lvl="0" indent="1270" algn="ctr" defTabSz="914400" rtl="0" eaLnBrk="1" fontAlgn="auto" latinLnBrk="0" hangingPunct="1">
              <a:lnSpc>
                <a:spcPct val="86300"/>
              </a:lnSpc>
              <a:spcBef>
                <a:spcPts val="395"/>
              </a:spcBef>
              <a:spcAft>
                <a:spcPts val="0"/>
              </a:spcAft>
              <a:buClrTx/>
              <a:buSzTx/>
              <a:buFontTx/>
              <a:buNone/>
              <a:tabLst/>
              <a:defRPr/>
            </a:pPr>
            <a:r>
              <a:rPr kumimoji="0" sz="1800" b="0" i="0" u="none" strike="noStrike" kern="1200" cap="none" spc="-5" normalizeH="0" baseline="0" noProof="0">
                <a:ln>
                  <a:noFill/>
                </a:ln>
                <a:solidFill>
                  <a:srgbClr val="FFFFFF"/>
                </a:solidFill>
                <a:effectLst/>
                <a:uLnTx/>
                <a:uFillTx/>
                <a:latin typeface="Arial"/>
                <a:ea typeface="+mn-ea"/>
                <a:cs typeface="Arial"/>
              </a:rPr>
              <a:t>Final </a:t>
            </a:r>
            <a:r>
              <a:rPr kumimoji="0" sz="1800" b="0" i="0" u="none" strike="noStrike" kern="1200" cap="none" spc="0" normalizeH="0" baseline="0" noProof="0">
                <a:ln>
                  <a:noFill/>
                </a:ln>
                <a:solidFill>
                  <a:srgbClr val="FFFFFF"/>
                </a:solidFill>
                <a:effectLst/>
                <a:uLnTx/>
                <a:uFillTx/>
                <a:latin typeface="Arial"/>
                <a:ea typeface="+mn-ea"/>
                <a:cs typeface="Arial"/>
              </a:rPr>
              <a:t> </a:t>
            </a:r>
            <a:r>
              <a:rPr kumimoji="0" sz="1800" b="0" i="0" u="none" strike="noStrike" kern="1200" cap="none" spc="-5" normalizeH="0" baseline="0" noProof="0">
                <a:ln>
                  <a:noFill/>
                </a:ln>
                <a:solidFill>
                  <a:srgbClr val="FFFFFF"/>
                </a:solidFill>
                <a:effectLst/>
                <a:uLnTx/>
                <a:uFillTx/>
                <a:latin typeface="Arial"/>
                <a:ea typeface="+mn-ea"/>
                <a:cs typeface="Arial"/>
              </a:rPr>
              <a:t>Review and </a:t>
            </a:r>
            <a:r>
              <a:rPr kumimoji="0" sz="1800" b="0" i="0" u="none" strike="noStrike" kern="1200" cap="none" spc="-490" normalizeH="0" baseline="0" noProof="0">
                <a:ln>
                  <a:noFill/>
                </a:ln>
                <a:solidFill>
                  <a:srgbClr val="FFFFFF"/>
                </a:solidFill>
                <a:effectLst/>
                <a:uLnTx/>
                <a:uFillTx/>
                <a:latin typeface="Arial"/>
                <a:ea typeface="+mn-ea"/>
                <a:cs typeface="Arial"/>
              </a:rPr>
              <a:t> </a:t>
            </a:r>
            <a:r>
              <a:rPr kumimoji="0" sz="1800" b="0" i="0" u="none" strike="noStrike" kern="1200" cap="none" spc="-5" normalizeH="0" baseline="0" noProof="0">
                <a:ln>
                  <a:noFill/>
                </a:ln>
                <a:solidFill>
                  <a:srgbClr val="FFFFFF"/>
                </a:solidFill>
                <a:effectLst/>
                <a:uLnTx/>
                <a:uFillTx/>
                <a:latin typeface="Arial"/>
                <a:ea typeface="+mn-ea"/>
                <a:cs typeface="Arial"/>
              </a:rPr>
              <a:t>C</a:t>
            </a:r>
            <a:r>
              <a:rPr kumimoji="0" sz="1800" b="0" i="0" u="none" strike="noStrike" kern="1200" cap="none" spc="-15" normalizeH="0" baseline="0" noProof="0">
                <a:ln>
                  <a:noFill/>
                </a:ln>
                <a:solidFill>
                  <a:srgbClr val="FFFFFF"/>
                </a:solidFill>
                <a:effectLst/>
                <a:uLnTx/>
                <a:uFillTx/>
                <a:latin typeface="Arial"/>
                <a:ea typeface="+mn-ea"/>
                <a:cs typeface="Arial"/>
              </a:rPr>
              <a:t>o</a:t>
            </a:r>
            <a:r>
              <a:rPr kumimoji="0" sz="1800" b="0" i="0" u="none" strike="noStrike" kern="1200" cap="none" spc="-5" normalizeH="0" baseline="0" noProof="0">
                <a:ln>
                  <a:noFill/>
                </a:ln>
                <a:solidFill>
                  <a:srgbClr val="FFFFFF"/>
                </a:solidFill>
                <a:effectLst/>
                <a:uLnTx/>
                <a:uFillTx/>
                <a:latin typeface="Arial"/>
                <a:ea typeface="+mn-ea"/>
                <a:cs typeface="Arial"/>
              </a:rPr>
              <a:t>mp</a:t>
            </a:r>
            <a:r>
              <a:rPr kumimoji="0" sz="1800" b="0" i="0" u="none" strike="noStrike" kern="1200" cap="none" spc="-15" normalizeH="0" baseline="0" noProof="0">
                <a:ln>
                  <a:noFill/>
                </a:ln>
                <a:solidFill>
                  <a:srgbClr val="FFFFFF"/>
                </a:solidFill>
                <a:effectLst/>
                <a:uLnTx/>
                <a:uFillTx/>
                <a:latin typeface="Arial"/>
                <a:ea typeface="+mn-ea"/>
                <a:cs typeface="Arial"/>
              </a:rPr>
              <a:t>l</a:t>
            </a:r>
            <a:r>
              <a:rPr kumimoji="0" sz="1800" b="0" i="0" u="none" strike="noStrike" kern="1200" cap="none" spc="-5" normalizeH="0" baseline="0" noProof="0">
                <a:ln>
                  <a:noFill/>
                </a:ln>
                <a:solidFill>
                  <a:srgbClr val="FFFFFF"/>
                </a:solidFill>
                <a:effectLst/>
                <a:uLnTx/>
                <a:uFillTx/>
                <a:latin typeface="Arial"/>
                <a:ea typeface="+mn-ea"/>
                <a:cs typeface="Arial"/>
              </a:rPr>
              <a:t>i</a:t>
            </a:r>
            <a:r>
              <a:rPr kumimoji="0" sz="1800" b="0" i="0" u="none" strike="noStrike" kern="1200" cap="none" spc="-15" normalizeH="0" baseline="0" noProof="0">
                <a:ln>
                  <a:noFill/>
                </a:ln>
                <a:solidFill>
                  <a:srgbClr val="FFFFFF"/>
                </a:solidFill>
                <a:effectLst/>
                <a:uLnTx/>
                <a:uFillTx/>
                <a:latin typeface="Arial"/>
                <a:ea typeface="+mn-ea"/>
                <a:cs typeface="Arial"/>
              </a:rPr>
              <a:t>a</a:t>
            </a:r>
            <a:r>
              <a:rPr kumimoji="0" sz="1800" b="0" i="0" u="none" strike="noStrike" kern="1200" cap="none" spc="-5" normalizeH="0" baseline="0" noProof="0">
                <a:ln>
                  <a:noFill/>
                </a:ln>
                <a:solidFill>
                  <a:srgbClr val="FFFFFF"/>
                </a:solidFill>
                <a:effectLst/>
                <a:uLnTx/>
                <a:uFillTx/>
                <a:latin typeface="Arial"/>
                <a:ea typeface="+mn-ea"/>
                <a:cs typeface="Arial"/>
              </a:rPr>
              <a:t>nce  Check</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grpSp>
        <p:nvGrpSpPr>
          <p:cNvPr id="21" name="object 21"/>
          <p:cNvGrpSpPr/>
          <p:nvPr/>
        </p:nvGrpSpPr>
        <p:grpSpPr>
          <a:xfrm>
            <a:off x="7368476" y="3322256"/>
            <a:ext cx="1557655" cy="1547495"/>
            <a:chOff x="7368476" y="3322256"/>
            <a:chExt cx="1557655" cy="1547495"/>
          </a:xfrm>
        </p:grpSpPr>
        <p:sp>
          <p:nvSpPr>
            <p:cNvPr id="22" name="object 22"/>
            <p:cNvSpPr/>
            <p:nvPr/>
          </p:nvSpPr>
          <p:spPr>
            <a:xfrm>
              <a:off x="7381494" y="3335274"/>
              <a:ext cx="1531620" cy="1521460"/>
            </a:xfrm>
            <a:custGeom>
              <a:avLst/>
              <a:gdLst/>
              <a:ahLst/>
              <a:cxnLst/>
              <a:rect l="l" t="t" r="r" b="b"/>
              <a:pathLst>
                <a:path w="1531620" h="1521460">
                  <a:moveTo>
                    <a:pt x="1278127" y="0"/>
                  </a:moveTo>
                  <a:lnTo>
                    <a:pt x="253491" y="0"/>
                  </a:lnTo>
                  <a:lnTo>
                    <a:pt x="207938" y="4085"/>
                  </a:lnTo>
                  <a:lnTo>
                    <a:pt x="165058" y="15864"/>
                  </a:lnTo>
                  <a:lnTo>
                    <a:pt x="125570" y="34619"/>
                  </a:lnTo>
                  <a:lnTo>
                    <a:pt x="90189" y="59633"/>
                  </a:lnTo>
                  <a:lnTo>
                    <a:pt x="59633" y="90189"/>
                  </a:lnTo>
                  <a:lnTo>
                    <a:pt x="34619" y="125570"/>
                  </a:lnTo>
                  <a:lnTo>
                    <a:pt x="15864" y="165058"/>
                  </a:lnTo>
                  <a:lnTo>
                    <a:pt x="4085" y="207938"/>
                  </a:lnTo>
                  <a:lnTo>
                    <a:pt x="0" y="253491"/>
                  </a:lnTo>
                  <a:lnTo>
                    <a:pt x="0" y="1267459"/>
                  </a:lnTo>
                  <a:lnTo>
                    <a:pt x="4085" y="1313013"/>
                  </a:lnTo>
                  <a:lnTo>
                    <a:pt x="15864" y="1355893"/>
                  </a:lnTo>
                  <a:lnTo>
                    <a:pt x="34619" y="1395381"/>
                  </a:lnTo>
                  <a:lnTo>
                    <a:pt x="59633" y="1430762"/>
                  </a:lnTo>
                  <a:lnTo>
                    <a:pt x="90189" y="1461318"/>
                  </a:lnTo>
                  <a:lnTo>
                    <a:pt x="125570" y="1486332"/>
                  </a:lnTo>
                  <a:lnTo>
                    <a:pt x="165058" y="1505087"/>
                  </a:lnTo>
                  <a:lnTo>
                    <a:pt x="207938" y="1516866"/>
                  </a:lnTo>
                  <a:lnTo>
                    <a:pt x="253491" y="1520952"/>
                  </a:lnTo>
                  <a:lnTo>
                    <a:pt x="1278127" y="1520952"/>
                  </a:lnTo>
                  <a:lnTo>
                    <a:pt x="1323681" y="1516866"/>
                  </a:lnTo>
                  <a:lnTo>
                    <a:pt x="1366561" y="1505087"/>
                  </a:lnTo>
                  <a:lnTo>
                    <a:pt x="1406049" y="1486332"/>
                  </a:lnTo>
                  <a:lnTo>
                    <a:pt x="1441430" y="1461318"/>
                  </a:lnTo>
                  <a:lnTo>
                    <a:pt x="1471986" y="1430762"/>
                  </a:lnTo>
                  <a:lnTo>
                    <a:pt x="1497000" y="1395381"/>
                  </a:lnTo>
                  <a:lnTo>
                    <a:pt x="1515755" y="1355893"/>
                  </a:lnTo>
                  <a:lnTo>
                    <a:pt x="1527534" y="1313013"/>
                  </a:lnTo>
                  <a:lnTo>
                    <a:pt x="1531620" y="1267459"/>
                  </a:lnTo>
                  <a:lnTo>
                    <a:pt x="1531620" y="253491"/>
                  </a:lnTo>
                  <a:lnTo>
                    <a:pt x="1527534" y="207938"/>
                  </a:lnTo>
                  <a:lnTo>
                    <a:pt x="1515755" y="165058"/>
                  </a:lnTo>
                  <a:lnTo>
                    <a:pt x="1497000" y="125570"/>
                  </a:lnTo>
                  <a:lnTo>
                    <a:pt x="1471986" y="90189"/>
                  </a:lnTo>
                  <a:lnTo>
                    <a:pt x="1441430" y="59633"/>
                  </a:lnTo>
                  <a:lnTo>
                    <a:pt x="1406049" y="34619"/>
                  </a:lnTo>
                  <a:lnTo>
                    <a:pt x="1366561" y="15864"/>
                  </a:lnTo>
                  <a:lnTo>
                    <a:pt x="1323681" y="4085"/>
                  </a:lnTo>
                  <a:lnTo>
                    <a:pt x="1278127" y="0"/>
                  </a:lnTo>
                  <a:close/>
                </a:path>
              </a:pathLst>
            </a:custGeom>
            <a:solidFill>
              <a:srgbClr val="9F09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p:nvPr/>
          </p:nvSpPr>
          <p:spPr>
            <a:xfrm>
              <a:off x="7381494" y="3335274"/>
              <a:ext cx="1531620" cy="1521460"/>
            </a:xfrm>
            <a:custGeom>
              <a:avLst/>
              <a:gdLst/>
              <a:ahLst/>
              <a:cxnLst/>
              <a:rect l="l" t="t" r="r" b="b"/>
              <a:pathLst>
                <a:path w="1531620" h="1521460">
                  <a:moveTo>
                    <a:pt x="0" y="253491"/>
                  </a:moveTo>
                  <a:lnTo>
                    <a:pt x="4085" y="207938"/>
                  </a:lnTo>
                  <a:lnTo>
                    <a:pt x="15864" y="165058"/>
                  </a:lnTo>
                  <a:lnTo>
                    <a:pt x="34619" y="125570"/>
                  </a:lnTo>
                  <a:lnTo>
                    <a:pt x="59633" y="90189"/>
                  </a:lnTo>
                  <a:lnTo>
                    <a:pt x="90189" y="59633"/>
                  </a:lnTo>
                  <a:lnTo>
                    <a:pt x="125570" y="34619"/>
                  </a:lnTo>
                  <a:lnTo>
                    <a:pt x="165058" y="15864"/>
                  </a:lnTo>
                  <a:lnTo>
                    <a:pt x="207938" y="4085"/>
                  </a:lnTo>
                  <a:lnTo>
                    <a:pt x="253491" y="0"/>
                  </a:lnTo>
                  <a:lnTo>
                    <a:pt x="1278127" y="0"/>
                  </a:lnTo>
                  <a:lnTo>
                    <a:pt x="1323681" y="4085"/>
                  </a:lnTo>
                  <a:lnTo>
                    <a:pt x="1366561" y="15864"/>
                  </a:lnTo>
                  <a:lnTo>
                    <a:pt x="1406049" y="34619"/>
                  </a:lnTo>
                  <a:lnTo>
                    <a:pt x="1441430" y="59633"/>
                  </a:lnTo>
                  <a:lnTo>
                    <a:pt x="1471986" y="90189"/>
                  </a:lnTo>
                  <a:lnTo>
                    <a:pt x="1497000" y="125570"/>
                  </a:lnTo>
                  <a:lnTo>
                    <a:pt x="1515755" y="165058"/>
                  </a:lnTo>
                  <a:lnTo>
                    <a:pt x="1527534" y="207938"/>
                  </a:lnTo>
                  <a:lnTo>
                    <a:pt x="1531620" y="253491"/>
                  </a:lnTo>
                  <a:lnTo>
                    <a:pt x="1531620" y="1267459"/>
                  </a:lnTo>
                  <a:lnTo>
                    <a:pt x="1527534" y="1313013"/>
                  </a:lnTo>
                  <a:lnTo>
                    <a:pt x="1515755" y="1355893"/>
                  </a:lnTo>
                  <a:lnTo>
                    <a:pt x="1497000" y="1395381"/>
                  </a:lnTo>
                  <a:lnTo>
                    <a:pt x="1471986" y="1430762"/>
                  </a:lnTo>
                  <a:lnTo>
                    <a:pt x="1441430" y="1461318"/>
                  </a:lnTo>
                  <a:lnTo>
                    <a:pt x="1406049" y="1486332"/>
                  </a:lnTo>
                  <a:lnTo>
                    <a:pt x="1366561" y="1505087"/>
                  </a:lnTo>
                  <a:lnTo>
                    <a:pt x="1323681" y="1516866"/>
                  </a:lnTo>
                  <a:lnTo>
                    <a:pt x="1278127" y="1520952"/>
                  </a:lnTo>
                  <a:lnTo>
                    <a:pt x="253491" y="1520952"/>
                  </a:lnTo>
                  <a:lnTo>
                    <a:pt x="207938" y="1516866"/>
                  </a:lnTo>
                  <a:lnTo>
                    <a:pt x="165058" y="1505087"/>
                  </a:lnTo>
                  <a:lnTo>
                    <a:pt x="125570" y="1486332"/>
                  </a:lnTo>
                  <a:lnTo>
                    <a:pt x="90189" y="1461318"/>
                  </a:lnTo>
                  <a:lnTo>
                    <a:pt x="59633" y="1430762"/>
                  </a:lnTo>
                  <a:lnTo>
                    <a:pt x="34619" y="1395381"/>
                  </a:lnTo>
                  <a:lnTo>
                    <a:pt x="15864" y="1355893"/>
                  </a:lnTo>
                  <a:lnTo>
                    <a:pt x="4085" y="1313013"/>
                  </a:lnTo>
                  <a:lnTo>
                    <a:pt x="0" y="1267459"/>
                  </a:lnTo>
                  <a:lnTo>
                    <a:pt x="0" y="253491"/>
                  </a:lnTo>
                  <a:close/>
                </a:path>
              </a:pathLst>
            </a:custGeom>
            <a:ln w="25908">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object 24"/>
          <p:cNvSpPr txBox="1"/>
          <p:nvPr/>
        </p:nvSpPr>
        <p:spPr>
          <a:xfrm>
            <a:off x="7699629" y="3805554"/>
            <a:ext cx="898525" cy="537845"/>
          </a:xfrm>
          <a:prstGeom prst="rect">
            <a:avLst/>
          </a:prstGeom>
        </p:spPr>
        <p:txBody>
          <a:bodyPr vert="horz" wrap="square" lIns="0" tIns="50800" rIns="0" bIns="0" rtlCol="0">
            <a:spAutoFit/>
          </a:bodyPr>
          <a:lstStyle/>
          <a:p>
            <a:pPr marL="207645" marR="5080" lvl="0" indent="-195580" algn="l" defTabSz="914400" rtl="0" eaLnBrk="1" fontAlgn="auto" latinLnBrk="0" hangingPunct="1">
              <a:lnSpc>
                <a:spcPts val="1870"/>
              </a:lnSpc>
              <a:spcBef>
                <a:spcPts val="400"/>
              </a:spcBef>
              <a:spcAft>
                <a:spcPts val="0"/>
              </a:spcAft>
              <a:buClrTx/>
              <a:buSzTx/>
              <a:buFontTx/>
              <a:buNone/>
              <a:tabLst/>
              <a:defRPr/>
            </a:pPr>
            <a:r>
              <a:rPr kumimoji="0" sz="1800" b="0" i="0" u="none" strike="noStrike" kern="1200" cap="none" spc="0" normalizeH="0" baseline="0" noProof="0">
                <a:ln>
                  <a:noFill/>
                </a:ln>
                <a:solidFill>
                  <a:srgbClr val="FFFFFF"/>
                </a:solidFill>
                <a:effectLst/>
                <a:uLnTx/>
                <a:uFillTx/>
                <a:latin typeface="Arial"/>
                <a:ea typeface="+mn-ea"/>
                <a:cs typeface="Arial"/>
              </a:rPr>
              <a:t>E</a:t>
            </a:r>
            <a:r>
              <a:rPr kumimoji="0" sz="1800" b="0" i="0" u="none" strike="noStrike" kern="1200" cap="none" spc="-35" normalizeH="0" baseline="0" noProof="0">
                <a:ln>
                  <a:noFill/>
                </a:ln>
                <a:solidFill>
                  <a:srgbClr val="FFFFFF"/>
                </a:solidFill>
                <a:effectLst/>
                <a:uLnTx/>
                <a:uFillTx/>
                <a:latin typeface="Arial"/>
                <a:ea typeface="+mn-ea"/>
                <a:cs typeface="Arial"/>
              </a:rPr>
              <a:t>f</a:t>
            </a:r>
            <a:r>
              <a:rPr kumimoji="0" sz="1800" b="0" i="0" u="none" strike="noStrike" kern="1200" cap="none" spc="0" normalizeH="0" baseline="0" noProof="0">
                <a:ln>
                  <a:noFill/>
                </a:ln>
                <a:solidFill>
                  <a:srgbClr val="FFFFFF"/>
                </a:solidFill>
                <a:effectLst/>
                <a:uLnTx/>
                <a:uFillTx/>
                <a:latin typeface="Arial"/>
                <a:ea typeface="+mn-ea"/>
                <a:cs typeface="Arial"/>
              </a:rPr>
              <a:t>fective  </a:t>
            </a:r>
            <a:r>
              <a:rPr kumimoji="0" sz="1800" b="0" i="0" u="none" strike="noStrike" kern="1200" cap="none" spc="-5" normalizeH="0" baseline="0" noProof="0">
                <a:ln>
                  <a:noFill/>
                </a:ln>
                <a:solidFill>
                  <a:srgbClr val="FFFFFF"/>
                </a:solidFill>
                <a:effectLst/>
                <a:uLnTx/>
                <a:uFillTx/>
                <a:latin typeface="Arial"/>
                <a:ea typeface="+mn-ea"/>
                <a:cs typeface="Arial"/>
              </a:rPr>
              <a:t>Date</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sp>
        <p:nvSpPr>
          <p:cNvPr id="25" name="object 25"/>
          <p:cNvSpPr/>
          <p:nvPr/>
        </p:nvSpPr>
        <p:spPr>
          <a:xfrm rot="18663712">
            <a:off x="4225095" y="2316475"/>
            <a:ext cx="819091" cy="734276"/>
          </a:xfrm>
          <a:custGeom>
            <a:avLst/>
            <a:gdLst/>
            <a:ahLst/>
            <a:cxnLst/>
            <a:rect l="l" t="t" r="r" b="b"/>
            <a:pathLst>
              <a:path w="1109979" h="995045">
                <a:moveTo>
                  <a:pt x="94614" y="757681"/>
                </a:moveTo>
                <a:lnTo>
                  <a:pt x="0" y="995044"/>
                </a:lnTo>
                <a:lnTo>
                  <a:pt x="246634" y="928242"/>
                </a:lnTo>
                <a:lnTo>
                  <a:pt x="218561" y="896746"/>
                </a:lnTo>
                <a:lnTo>
                  <a:pt x="167512" y="896746"/>
                </a:lnTo>
                <a:lnTo>
                  <a:pt x="116839" y="839851"/>
                </a:lnTo>
                <a:lnTo>
                  <a:pt x="145263" y="814508"/>
                </a:lnTo>
                <a:lnTo>
                  <a:pt x="94614" y="757681"/>
                </a:lnTo>
                <a:close/>
              </a:path>
              <a:path w="1109979" h="995045">
                <a:moveTo>
                  <a:pt x="145263" y="814508"/>
                </a:moveTo>
                <a:lnTo>
                  <a:pt x="116839" y="839851"/>
                </a:lnTo>
                <a:lnTo>
                  <a:pt x="167512" y="896746"/>
                </a:lnTo>
                <a:lnTo>
                  <a:pt x="195959" y="871387"/>
                </a:lnTo>
                <a:lnTo>
                  <a:pt x="145263" y="814508"/>
                </a:lnTo>
                <a:close/>
              </a:path>
              <a:path w="1109979" h="995045">
                <a:moveTo>
                  <a:pt x="195959" y="871387"/>
                </a:moveTo>
                <a:lnTo>
                  <a:pt x="167512" y="896746"/>
                </a:lnTo>
                <a:lnTo>
                  <a:pt x="218561" y="896746"/>
                </a:lnTo>
                <a:lnTo>
                  <a:pt x="195959" y="871387"/>
                </a:lnTo>
                <a:close/>
              </a:path>
              <a:path w="1109979" h="995045">
                <a:moveTo>
                  <a:pt x="1058799" y="0"/>
                </a:moveTo>
                <a:lnTo>
                  <a:pt x="145263" y="814508"/>
                </a:lnTo>
                <a:lnTo>
                  <a:pt x="195959" y="871387"/>
                </a:lnTo>
                <a:lnTo>
                  <a:pt x="1109599" y="56895"/>
                </a:lnTo>
                <a:lnTo>
                  <a:pt x="1058799" y="0"/>
                </a:lnTo>
                <a:close/>
              </a:path>
            </a:pathLst>
          </a:custGeom>
          <a:solidFill>
            <a:srgbClr val="9F042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txBox="1"/>
          <p:nvPr/>
        </p:nvSpPr>
        <p:spPr>
          <a:xfrm>
            <a:off x="1161084" y="1413128"/>
            <a:ext cx="7049770" cy="635635"/>
          </a:xfrm>
          <a:prstGeom prst="rect">
            <a:avLst/>
          </a:prstGeom>
        </p:spPr>
        <p:txBody>
          <a:bodyPr vert="horz" wrap="square" lIns="0" tIns="13335" rIns="0" bIns="0" rtlCol="0">
            <a:spAutoFit/>
          </a:bodyPr>
          <a:lstStyle/>
          <a:p>
            <a:pPr marL="12700" marR="5080" lvl="0" indent="0" algn="l" defTabSz="914400" rtl="0" eaLnBrk="1" fontAlgn="auto" latinLnBrk="0" hangingPunct="1">
              <a:lnSpc>
                <a:spcPct val="100000"/>
              </a:lnSpc>
              <a:spcBef>
                <a:spcPts val="105"/>
              </a:spcBef>
              <a:spcAft>
                <a:spcPts val="0"/>
              </a:spcAft>
              <a:buClrTx/>
              <a:buSzTx/>
              <a:buFontTx/>
              <a:buNone/>
              <a:tabLst/>
              <a:defRPr/>
            </a:pPr>
            <a:r>
              <a:rPr kumimoji="0" sz="2000" b="0" i="0" u="none" strike="noStrike" kern="1200" cap="none" spc="0" normalizeH="0" baseline="0" noProof="0">
                <a:ln>
                  <a:noFill/>
                </a:ln>
                <a:solidFill>
                  <a:srgbClr val="333333"/>
                </a:solidFill>
                <a:effectLst/>
                <a:uLnTx/>
                <a:uFillTx/>
                <a:latin typeface="Arial"/>
                <a:ea typeface="+mn-ea"/>
                <a:cs typeface="Arial"/>
              </a:rPr>
              <a:t>Anticipate your local procedural requirements and timeline for </a:t>
            </a:r>
            <a:r>
              <a:rPr kumimoji="0" sz="2000" b="0" i="0" u="none" strike="noStrike" kern="1200" cap="none" spc="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the</a:t>
            </a:r>
            <a:r>
              <a:rPr kumimoji="0" sz="2000" b="0" i="0" u="none" strike="noStrike" kern="1200" cap="none" spc="-2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process</a:t>
            </a:r>
            <a:r>
              <a:rPr kumimoji="0" sz="2000" b="0" i="0" u="none" strike="noStrike" kern="1200" cap="none" spc="-5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for</a:t>
            </a:r>
            <a:r>
              <a:rPr kumimoji="0" sz="2000" b="0" i="0" u="none" strike="noStrike" kern="1200" cap="none" spc="-1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adoption</a:t>
            </a:r>
            <a:r>
              <a:rPr kumimoji="0" sz="2000" b="0" i="0" u="none" strike="noStrike" kern="1200" cap="none" spc="-3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meetings,</a:t>
            </a:r>
            <a:r>
              <a:rPr kumimoji="0" sz="2000" b="0" i="0" u="none" strike="noStrike" kern="1200" cap="none" spc="-3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postings,</a:t>
            </a:r>
            <a:r>
              <a:rPr kumimoji="0" sz="2000" b="0" i="0" u="none" strike="noStrike" kern="1200" cap="none" spc="-4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reviews,</a:t>
            </a:r>
            <a:r>
              <a:rPr kumimoji="0" sz="2000" b="0" i="0" u="none" strike="noStrike" kern="1200" cap="none" spc="-1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adoption</a:t>
            </a:r>
            <a:endParaRPr kumimoji="0" sz="2000" b="0" i="0" u="none" strike="noStrike" kern="1200" cap="none" spc="0" normalizeH="0" baseline="0" noProof="0">
              <a:ln>
                <a:noFill/>
              </a:ln>
              <a:solidFill>
                <a:prstClr val="black"/>
              </a:solidFill>
              <a:effectLst/>
              <a:uLnTx/>
              <a:uFillTx/>
              <a:latin typeface="Arial"/>
              <a:ea typeface="+mn-ea"/>
              <a:cs typeface="Arial"/>
            </a:endParaRPr>
          </a:p>
        </p:txBody>
      </p:sp>
      <p:sp>
        <p:nvSpPr>
          <p:cNvPr id="28" name="object 28"/>
          <p:cNvSpPr txBox="1">
            <a:spLocks noGrp="1"/>
          </p:cNvSpPr>
          <p:nvPr>
            <p:ph type="sldNum" sz="quarter" idx="7"/>
          </p:nvPr>
        </p:nvSpPr>
        <p:spPr>
          <a:prstGeom prst="rect">
            <a:avLst/>
          </a:prstGeom>
        </p:spPr>
        <p:txBody>
          <a:bodyPr vert="horz" wrap="square" lIns="0" tIns="3810" rIns="0" bIns="0" rtlCol="0">
            <a:spAutoFit/>
          </a:bodyPr>
          <a:lstStyle/>
          <a:p>
            <a:pPr marL="38100" marR="0" lvl="0" indent="0" algn="l" defTabSz="914400" rtl="0" eaLnBrk="1" fontAlgn="auto" latinLnBrk="0" hangingPunct="1">
              <a:lnSpc>
                <a:spcPct val="100000"/>
              </a:lnSpc>
              <a:spcBef>
                <a:spcPts val="30"/>
              </a:spcBef>
              <a:spcAft>
                <a:spcPts val="0"/>
              </a:spcAft>
              <a:buClrTx/>
              <a:buSzTx/>
              <a:buFontTx/>
              <a:buNone/>
              <a:tabLst/>
              <a:defRPr/>
            </a:pPr>
            <a:r>
              <a:rPr kumimoji="0" sz="1000" b="0" i="0" u="none" strike="noStrike" kern="1200" cap="none" spc="-5" normalizeH="0" baseline="0" noProof="0">
                <a:ln>
                  <a:noFill/>
                </a:ln>
                <a:solidFill>
                  <a:srgbClr val="5B5C5E"/>
                </a:solidFill>
                <a:effectLst/>
                <a:uLnTx/>
                <a:uFillTx/>
                <a:latin typeface="Arial Narrow"/>
                <a:ea typeface="+mn-ea"/>
              </a:rPr>
              <a:t>24</a:t>
            </a:r>
          </a:p>
        </p:txBody>
      </p:sp>
      <p:sp>
        <p:nvSpPr>
          <p:cNvPr id="27" name="object 27"/>
          <p:cNvSpPr txBox="1">
            <a:spLocks noGrp="1"/>
          </p:cNvSpPr>
          <p:nvPr>
            <p:ph type="title"/>
          </p:nvPr>
        </p:nvSpPr>
        <p:spPr>
          <a:xfrm>
            <a:off x="535940" y="427101"/>
            <a:ext cx="6503034" cy="574040"/>
          </a:xfrm>
          <a:prstGeom prst="rect">
            <a:avLst/>
          </a:prstGeom>
        </p:spPr>
        <p:txBody>
          <a:bodyPr vert="horz" wrap="square" lIns="0" tIns="12700" rIns="0" bIns="0" rtlCol="0">
            <a:spAutoFit/>
          </a:bodyPr>
          <a:lstStyle/>
          <a:p>
            <a:pPr marL="12700">
              <a:lnSpc>
                <a:spcPct val="100000"/>
              </a:lnSpc>
              <a:spcBef>
                <a:spcPts val="100"/>
              </a:spcBef>
            </a:pPr>
            <a:r>
              <a:rPr sz="3600" b="0" spc="-5">
                <a:solidFill>
                  <a:srgbClr val="FFFFFF"/>
                </a:solidFill>
                <a:latin typeface="Arial"/>
                <a:cs typeface="Arial"/>
              </a:rPr>
              <a:t>Establish a</a:t>
            </a:r>
            <a:r>
              <a:rPr sz="3600" b="0">
                <a:solidFill>
                  <a:srgbClr val="FFFFFF"/>
                </a:solidFill>
                <a:latin typeface="Arial"/>
                <a:cs typeface="Arial"/>
              </a:rPr>
              <a:t> </a:t>
            </a:r>
            <a:r>
              <a:rPr sz="3600" b="0" spc="-5">
                <a:solidFill>
                  <a:srgbClr val="FFFFFF"/>
                </a:solidFill>
                <a:latin typeface="Arial"/>
                <a:cs typeface="Arial"/>
              </a:rPr>
              <a:t>Timeline</a:t>
            </a:r>
            <a:r>
              <a:rPr sz="3600" b="0">
                <a:solidFill>
                  <a:srgbClr val="FFFFFF"/>
                </a:solidFill>
                <a:latin typeface="Arial"/>
                <a:cs typeface="Arial"/>
              </a:rPr>
              <a:t> </a:t>
            </a:r>
            <a:r>
              <a:rPr sz="3600" b="0" spc="-5">
                <a:solidFill>
                  <a:srgbClr val="FFFFFF"/>
                </a:solidFill>
                <a:latin typeface="Arial"/>
                <a:cs typeface="Arial"/>
              </a:rPr>
              <a:t>(After</a:t>
            </a:r>
            <a:r>
              <a:rPr sz="3600" b="0">
                <a:solidFill>
                  <a:srgbClr val="FFFFFF"/>
                </a:solidFill>
                <a:latin typeface="Arial"/>
                <a:cs typeface="Arial"/>
              </a:rPr>
              <a:t> LFD)</a:t>
            </a:r>
            <a:endParaRPr sz="3600">
              <a:latin typeface="Arial"/>
              <a:cs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12463" y="6074433"/>
            <a:ext cx="1571968" cy="539634"/>
          </a:xfrm>
          <a:prstGeom prst="rect">
            <a:avLst/>
          </a:prstGeom>
        </p:spPr>
      </p:pic>
      <p:pic>
        <p:nvPicPr>
          <p:cNvPr id="3" name="object 3"/>
          <p:cNvPicPr/>
          <p:nvPr/>
        </p:nvPicPr>
        <p:blipFill>
          <a:blip r:embed="rId3" cstate="print"/>
          <a:stretch>
            <a:fillRect/>
          </a:stretch>
        </p:blipFill>
        <p:spPr>
          <a:xfrm>
            <a:off x="7205689" y="6166234"/>
            <a:ext cx="1464055" cy="442656"/>
          </a:xfrm>
          <a:prstGeom prst="rect">
            <a:avLst/>
          </a:prstGeom>
        </p:spPr>
      </p:pic>
      <p:sp>
        <p:nvSpPr>
          <p:cNvPr id="4" name="object 4"/>
          <p:cNvSpPr txBox="1"/>
          <p:nvPr/>
        </p:nvSpPr>
        <p:spPr>
          <a:xfrm>
            <a:off x="562457" y="1355572"/>
            <a:ext cx="8107288" cy="4275529"/>
          </a:xfrm>
          <a:prstGeom prst="rect">
            <a:avLst/>
          </a:prstGeom>
        </p:spPr>
        <p:txBody>
          <a:bodyPr vert="horz" wrap="square" lIns="0" tIns="119380" rIns="0" bIns="0" rtlCol="0">
            <a:spAutoFit/>
          </a:bodyPr>
          <a:lstStyle/>
          <a:p>
            <a:pPr marL="355600" marR="0" lvl="0" indent="-343535" algn="l" defTabSz="914400" rtl="0" eaLnBrk="1" fontAlgn="auto" latinLnBrk="0" hangingPunct="1">
              <a:lnSpc>
                <a:spcPct val="100000"/>
              </a:lnSpc>
              <a:spcBef>
                <a:spcPts val="1200"/>
              </a:spcBef>
              <a:spcAft>
                <a:spcPts val="0"/>
              </a:spcAft>
              <a:buClr>
                <a:srgbClr val="3D3E3D"/>
              </a:buClr>
              <a:buSzPct val="65000"/>
              <a:buFont typeface="Wingdings"/>
              <a:buChar char=""/>
              <a:tabLst>
                <a:tab pos="355600" algn="l"/>
                <a:tab pos="356235" algn="l"/>
              </a:tabLst>
              <a:defRPr/>
            </a:pPr>
            <a:r>
              <a:rPr kumimoji="0" sz="2000" b="0" i="0" u="none" strike="noStrike" kern="1200" cap="none" spc="0" normalizeH="0" baseline="0" noProof="0">
                <a:ln>
                  <a:noFill/>
                </a:ln>
                <a:solidFill>
                  <a:srgbClr val="333333"/>
                </a:solidFill>
                <a:effectLst/>
                <a:uLnTx/>
                <a:uFillTx/>
                <a:latin typeface="Arial"/>
                <a:ea typeface="+mn-ea"/>
                <a:cs typeface="Arial"/>
              </a:rPr>
              <a:t>Set</a:t>
            </a:r>
            <a:r>
              <a:rPr kumimoji="0" sz="2000" b="0" i="0" u="none" strike="noStrike" kern="1200" cap="none" spc="-1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a</a:t>
            </a:r>
            <a:r>
              <a:rPr kumimoji="0" sz="2000" b="0" i="0" u="none" strike="noStrike" kern="1200" cap="none" spc="-2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date</a:t>
            </a:r>
            <a:r>
              <a:rPr kumimoji="0" sz="2000" b="0" i="0" u="none" strike="noStrike" kern="1200" cap="none" spc="-1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for</a:t>
            </a:r>
            <a:r>
              <a:rPr kumimoji="0" sz="2000" b="0" i="0" u="none" strike="noStrike" kern="1200" cap="none" spc="-1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adoption</a:t>
            </a:r>
            <a:r>
              <a:rPr kumimoji="0" sz="2000" b="0" i="0" u="none" strike="noStrike" kern="1200" cap="none" spc="-3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and</a:t>
            </a:r>
            <a:r>
              <a:rPr kumimoji="0" sz="2000" b="0" i="0" u="none" strike="noStrike" kern="1200" cap="none" spc="-15" normalizeH="0" baseline="0" noProof="0">
                <a:ln>
                  <a:noFill/>
                </a:ln>
                <a:solidFill>
                  <a:srgbClr val="333333"/>
                </a:solidFill>
                <a:effectLst/>
                <a:uLnTx/>
                <a:uFillTx/>
                <a:latin typeface="Arial"/>
                <a:ea typeface="+mn-ea"/>
                <a:cs typeface="Arial"/>
              </a:rPr>
              <a:t> </a:t>
            </a:r>
            <a:r>
              <a:rPr kumimoji="0" sz="2000" b="0" i="0" u="none" strike="noStrike" kern="1200" cap="none" spc="-5" normalizeH="0" baseline="0" noProof="0">
                <a:ln>
                  <a:noFill/>
                </a:ln>
                <a:solidFill>
                  <a:srgbClr val="333333"/>
                </a:solidFill>
                <a:effectLst/>
                <a:uLnTx/>
                <a:uFillTx/>
                <a:latin typeface="Arial"/>
                <a:ea typeface="+mn-ea"/>
                <a:cs typeface="Arial"/>
              </a:rPr>
              <a:t>notify</a:t>
            </a:r>
            <a:r>
              <a:rPr kumimoji="0" sz="2000" b="0" i="0" u="none" strike="noStrike" kern="1200" cap="none" spc="-1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state</a:t>
            </a:r>
            <a:r>
              <a:rPr kumimoji="0" sz="2000" b="0" i="0" u="none" strike="noStrike" kern="1200" cap="none" spc="-2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of</a:t>
            </a:r>
            <a:r>
              <a:rPr kumimoji="0" sz="2000" b="0" i="0" u="none" strike="noStrike" kern="1200" cap="none" spc="-1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scheduled</a:t>
            </a:r>
            <a:r>
              <a:rPr kumimoji="0" sz="2000" b="0" i="0" u="none" strike="noStrike" kern="1200" cap="none" spc="-3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date</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355600" marR="522605" lvl="0" indent="-343535" algn="l" defTabSz="914400" rtl="0" eaLnBrk="1" fontAlgn="auto" latinLnBrk="0" hangingPunct="1">
              <a:lnSpc>
                <a:spcPct val="100000"/>
              </a:lnSpc>
              <a:spcBef>
                <a:spcPts val="1200"/>
              </a:spcBef>
              <a:spcAft>
                <a:spcPts val="0"/>
              </a:spcAft>
              <a:buClr>
                <a:srgbClr val="3D3E3D"/>
              </a:buClr>
              <a:buSzPct val="65000"/>
              <a:buFont typeface="Wingdings"/>
              <a:buChar char=""/>
              <a:tabLst>
                <a:tab pos="355600" algn="l"/>
                <a:tab pos="356235" algn="l"/>
              </a:tabLst>
              <a:defRPr/>
            </a:pPr>
            <a:r>
              <a:rPr kumimoji="0" sz="2000" b="0" i="0" u="none" strike="noStrike" kern="1200" cap="none" spc="0" normalizeH="0" baseline="0" noProof="0">
                <a:ln>
                  <a:noFill/>
                </a:ln>
                <a:solidFill>
                  <a:srgbClr val="333333"/>
                </a:solidFill>
                <a:effectLst/>
                <a:uLnTx/>
                <a:uFillTx/>
                <a:latin typeface="Arial"/>
                <a:ea typeface="+mn-ea"/>
                <a:cs typeface="Arial"/>
              </a:rPr>
              <a:t>Signed,</a:t>
            </a:r>
            <a:r>
              <a:rPr kumimoji="0" sz="2000" b="0" i="0" u="none" strike="noStrike" kern="1200" cap="none" spc="-2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adopted</a:t>
            </a:r>
            <a:r>
              <a:rPr kumimoji="0" sz="2000" b="0" i="0" u="none" strike="noStrike" kern="1200" cap="none" spc="-3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ordinances</a:t>
            </a:r>
            <a:r>
              <a:rPr kumimoji="0" sz="2000" b="0" i="0" u="none" strike="noStrike" kern="1200" cap="none" spc="-3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should</a:t>
            </a:r>
            <a:r>
              <a:rPr kumimoji="0" sz="2000" b="0" i="0" u="none" strike="noStrike" kern="1200" cap="none" spc="-2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be submitted</a:t>
            </a:r>
            <a:r>
              <a:rPr kumimoji="0" sz="2000" b="0" i="0" u="none" strike="noStrike" kern="1200" cap="none" spc="-3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to</a:t>
            </a:r>
            <a:r>
              <a:rPr kumimoji="0" sz="2000" b="0" i="0" u="none" strike="noStrike" kern="1200" cap="none" spc="-10" normalizeH="0" baseline="0" noProof="0">
                <a:ln>
                  <a:noFill/>
                </a:ln>
                <a:solidFill>
                  <a:srgbClr val="333333"/>
                </a:solidFill>
                <a:effectLst/>
                <a:uLnTx/>
                <a:uFillTx/>
                <a:latin typeface="Arial"/>
                <a:ea typeface="+mn-ea"/>
                <a:cs typeface="Arial"/>
              </a:rPr>
              <a:t> </a:t>
            </a:r>
            <a:r>
              <a:rPr kumimoji="0" sz="2000" b="0" i="0" u="none" strike="noStrike" kern="1200" cap="none" spc="-5" normalizeH="0" baseline="0" noProof="0">
                <a:ln>
                  <a:noFill/>
                </a:ln>
                <a:solidFill>
                  <a:srgbClr val="333333"/>
                </a:solidFill>
                <a:effectLst/>
                <a:uLnTx/>
                <a:uFillTx/>
                <a:latin typeface="Arial"/>
                <a:ea typeface="+mn-ea"/>
                <a:cs typeface="Arial"/>
              </a:rPr>
              <a:t>State</a:t>
            </a:r>
            <a:r>
              <a:rPr kumimoji="0" sz="2000" b="0" i="0" u="none" strike="noStrike" kern="1200" cap="none" spc="-1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NFIP </a:t>
            </a:r>
            <a:r>
              <a:rPr kumimoji="0" sz="2000" b="0" i="0" u="none" strike="noStrike" kern="1200" cap="none" spc="-54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Coordinator</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355600" marR="0" lvl="0" indent="-343535" algn="l" defTabSz="914400" rtl="0" eaLnBrk="1" fontAlgn="auto" latinLnBrk="0" hangingPunct="1">
              <a:lnSpc>
                <a:spcPct val="100000"/>
              </a:lnSpc>
              <a:spcBef>
                <a:spcPts val="1200"/>
              </a:spcBef>
              <a:spcAft>
                <a:spcPts val="0"/>
              </a:spcAft>
              <a:buClr>
                <a:srgbClr val="3D3E3D"/>
              </a:buClr>
              <a:buSzPct val="65000"/>
              <a:buFont typeface="Wingdings"/>
              <a:buChar char=""/>
              <a:tabLst>
                <a:tab pos="355600" algn="l"/>
                <a:tab pos="356235" algn="l"/>
              </a:tabLst>
              <a:defRPr/>
            </a:pPr>
            <a:r>
              <a:rPr kumimoji="0" sz="2000" b="0" i="0" u="none" strike="noStrike" kern="1200" cap="none" spc="0" normalizeH="0" baseline="0" noProof="0">
                <a:ln>
                  <a:noFill/>
                </a:ln>
                <a:solidFill>
                  <a:srgbClr val="333333"/>
                </a:solidFill>
                <a:effectLst/>
                <a:uLnTx/>
                <a:uFillTx/>
                <a:latin typeface="Arial"/>
                <a:ea typeface="+mn-ea"/>
                <a:cs typeface="Arial"/>
              </a:rPr>
              <a:t>All</a:t>
            </a:r>
            <a:r>
              <a:rPr kumimoji="0" sz="2000" b="0" i="0" u="none" strike="noStrike" kern="1200" cap="none" spc="-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communities</a:t>
            </a:r>
            <a:r>
              <a:rPr kumimoji="0" sz="2000" b="0" i="0" u="none" strike="noStrike" kern="1200" cap="none" spc="-3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need</a:t>
            </a:r>
            <a:r>
              <a:rPr kumimoji="0" sz="2000" b="0" i="0" u="none" strike="noStrike" kern="1200" cap="none" spc="-2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to</a:t>
            </a:r>
            <a:r>
              <a:rPr kumimoji="0" sz="2000" b="0" i="0" u="none" strike="noStrike" kern="1200" cap="none" spc="-1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have</a:t>
            </a:r>
            <a:r>
              <a:rPr kumimoji="0" sz="2000" b="0" i="0" u="none" strike="noStrike" kern="1200" cap="none" spc="-2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adopted</a:t>
            </a:r>
            <a:r>
              <a:rPr kumimoji="0" sz="2000" b="0" i="0" u="none" strike="noStrike" kern="1200" cap="none" spc="-3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a</a:t>
            </a:r>
            <a:r>
              <a:rPr kumimoji="0" sz="2000" b="0" i="0" u="none" strike="noStrike" kern="1200" cap="none" spc="-1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compliant</a:t>
            </a:r>
            <a:r>
              <a:rPr kumimoji="0" sz="2000" b="0" i="0" u="none" strike="noStrike" kern="1200" cap="none" spc="-2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ordinance</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812800" marR="0" lvl="1" indent="-343535" algn="l" defTabSz="914400" rtl="0" eaLnBrk="1" fontAlgn="auto" latinLnBrk="0" hangingPunct="1">
              <a:lnSpc>
                <a:spcPct val="100000"/>
              </a:lnSpc>
              <a:spcBef>
                <a:spcPts val="1200"/>
              </a:spcBef>
              <a:spcAft>
                <a:spcPts val="0"/>
              </a:spcAft>
              <a:buClr>
                <a:srgbClr val="3D3E3D"/>
              </a:buClr>
              <a:buSzPct val="90000"/>
              <a:buFontTx/>
              <a:buChar char="•"/>
              <a:tabLst>
                <a:tab pos="812800" algn="l"/>
                <a:tab pos="813435" algn="l"/>
              </a:tabLst>
              <a:defRPr/>
            </a:pPr>
            <a:r>
              <a:rPr kumimoji="0" sz="2000" b="0" i="0" u="none" strike="noStrike" kern="1200" cap="none" spc="0" normalizeH="0" baseline="0" noProof="0">
                <a:ln>
                  <a:noFill/>
                </a:ln>
                <a:solidFill>
                  <a:srgbClr val="333333"/>
                </a:solidFill>
                <a:effectLst/>
                <a:uLnTx/>
                <a:uFillTx/>
                <a:latin typeface="Arial"/>
                <a:ea typeface="+mn-ea"/>
                <a:cs typeface="Arial"/>
              </a:rPr>
              <a:t>Failure</a:t>
            </a:r>
            <a:r>
              <a:rPr kumimoji="0" sz="2000" b="0" i="0" u="none" strike="noStrike" kern="1200" cap="none" spc="-2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to</a:t>
            </a:r>
            <a:r>
              <a:rPr kumimoji="0" sz="2000" b="0" i="0" u="none" strike="noStrike" kern="1200" cap="none" spc="-1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do</a:t>
            </a:r>
            <a:r>
              <a:rPr kumimoji="0" sz="2000" b="0" i="0" u="none" strike="noStrike" kern="1200" cap="none" spc="-1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so</a:t>
            </a:r>
            <a:r>
              <a:rPr kumimoji="0" sz="2000" b="0" i="0" u="none" strike="noStrike" kern="1200" cap="none" spc="-1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will</a:t>
            </a:r>
            <a:r>
              <a:rPr kumimoji="0" sz="2000" b="0" i="0" u="none" strike="noStrike" kern="1200" cap="none" spc="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result</a:t>
            </a:r>
            <a:r>
              <a:rPr kumimoji="0" sz="2000" b="0" i="0" u="none" strike="noStrike" kern="1200" cap="none" spc="-3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in suspension</a:t>
            </a:r>
            <a:r>
              <a:rPr kumimoji="0" sz="2000" b="0" i="0" u="none" strike="noStrike" kern="1200" cap="none" spc="-4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from</a:t>
            </a:r>
            <a:r>
              <a:rPr kumimoji="0" sz="2000" b="0" i="0" u="none" strike="noStrike" kern="1200" cap="none" spc="-3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the</a:t>
            </a:r>
            <a:r>
              <a:rPr kumimoji="0" sz="2000" b="0" i="0" u="none" strike="noStrike" kern="1200" cap="none" spc="-2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NFIP</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812800" marR="0" lvl="1" indent="-343535" algn="l" defTabSz="914400" rtl="0" eaLnBrk="1" fontAlgn="auto" latinLnBrk="0" hangingPunct="1">
              <a:lnSpc>
                <a:spcPct val="100000"/>
              </a:lnSpc>
              <a:spcBef>
                <a:spcPts val="1200"/>
              </a:spcBef>
              <a:spcAft>
                <a:spcPts val="0"/>
              </a:spcAft>
              <a:buClr>
                <a:srgbClr val="3D3E3D"/>
              </a:buClr>
              <a:buSzPct val="90000"/>
              <a:buFontTx/>
              <a:buChar char="•"/>
              <a:tabLst>
                <a:tab pos="812800" algn="l"/>
                <a:tab pos="813435" algn="l"/>
              </a:tabLst>
              <a:defRPr/>
            </a:pPr>
            <a:r>
              <a:rPr kumimoji="0" sz="2000" b="0" i="0" u="none" strike="noStrike" kern="1200" cap="none" spc="0" normalizeH="0" baseline="0" noProof="0">
                <a:ln>
                  <a:noFill/>
                </a:ln>
                <a:solidFill>
                  <a:srgbClr val="333333"/>
                </a:solidFill>
                <a:effectLst/>
                <a:uLnTx/>
                <a:uFillTx/>
                <a:latin typeface="Arial"/>
                <a:ea typeface="+mn-ea"/>
                <a:cs typeface="Arial"/>
              </a:rPr>
              <a:t>Following</a:t>
            </a:r>
            <a:r>
              <a:rPr kumimoji="0" sz="2000" b="0" i="0" u="none" strike="noStrike" kern="1200" cap="none" spc="-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state</a:t>
            </a:r>
            <a:r>
              <a:rPr kumimoji="0" sz="2000" b="0" i="0" u="none" strike="noStrike" kern="1200" cap="none" spc="-35" normalizeH="0" baseline="0" noProof="0">
                <a:ln>
                  <a:noFill/>
                </a:ln>
                <a:solidFill>
                  <a:srgbClr val="333333"/>
                </a:solidFill>
                <a:effectLst/>
                <a:uLnTx/>
                <a:uFillTx/>
                <a:latin typeface="Arial"/>
                <a:ea typeface="+mn-ea"/>
                <a:cs typeface="Arial"/>
              </a:rPr>
              <a:t> </a:t>
            </a:r>
            <a:r>
              <a:rPr kumimoji="0" sz="2000" b="0" i="0" u="none" strike="noStrike" kern="1200" cap="none" spc="-15" normalizeH="0" baseline="0" noProof="0">
                <a:ln>
                  <a:noFill/>
                </a:ln>
                <a:solidFill>
                  <a:srgbClr val="333333"/>
                </a:solidFill>
                <a:effectLst/>
                <a:uLnTx/>
                <a:uFillTx/>
                <a:latin typeface="Arial"/>
                <a:ea typeface="+mn-ea"/>
                <a:cs typeface="Arial"/>
              </a:rPr>
              <a:t>review,</a:t>
            </a:r>
            <a:r>
              <a:rPr kumimoji="0" sz="2000" b="0" i="0" u="none" strike="noStrike" kern="1200" cap="none" spc="-3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ordinances</a:t>
            </a:r>
            <a:r>
              <a:rPr kumimoji="0" sz="2000" b="0" i="0" u="none" strike="noStrike" kern="1200" cap="none" spc="-3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will be</a:t>
            </a:r>
            <a:r>
              <a:rPr kumimoji="0" sz="2000" b="0" i="0" u="none" strike="noStrike" kern="1200" cap="none" spc="-1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forwarded</a:t>
            </a:r>
            <a:r>
              <a:rPr kumimoji="0" sz="2000" b="0" i="0" u="none" strike="noStrike" kern="1200" cap="none" spc="-5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to</a:t>
            </a:r>
            <a:r>
              <a:rPr kumimoji="0" sz="2000" b="0" i="0" u="none" strike="noStrike" kern="1200" cap="none" spc="-1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FEMA</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355600" marR="0" lvl="0" indent="-343535" algn="l" defTabSz="914400" rtl="0" eaLnBrk="1" fontAlgn="auto" latinLnBrk="0" hangingPunct="1">
              <a:lnSpc>
                <a:spcPct val="100000"/>
              </a:lnSpc>
              <a:spcBef>
                <a:spcPts val="1200"/>
              </a:spcBef>
              <a:spcAft>
                <a:spcPts val="0"/>
              </a:spcAft>
              <a:buClr>
                <a:srgbClr val="3D3E3D"/>
              </a:buClr>
              <a:buSzPct val="65000"/>
              <a:buFont typeface="Wingdings"/>
              <a:buChar char=""/>
              <a:tabLst>
                <a:tab pos="355600" algn="l"/>
                <a:tab pos="356235" algn="l"/>
              </a:tabLst>
              <a:defRPr/>
            </a:pPr>
            <a:r>
              <a:rPr kumimoji="0" sz="2000" b="0" i="0" u="none" strike="noStrike" kern="1200" cap="none" spc="0" normalizeH="0" baseline="0" noProof="0">
                <a:ln>
                  <a:noFill/>
                </a:ln>
                <a:solidFill>
                  <a:srgbClr val="333333"/>
                </a:solidFill>
                <a:effectLst/>
                <a:uLnTx/>
                <a:uFillTx/>
                <a:latin typeface="Arial"/>
                <a:ea typeface="+mn-ea"/>
                <a:cs typeface="Arial"/>
              </a:rPr>
              <a:t>It</a:t>
            </a:r>
            <a:r>
              <a:rPr kumimoji="0" sz="2000" b="0" i="0" u="none" strike="noStrike" kern="1200" cap="none" spc="-3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is</a:t>
            </a:r>
            <a:r>
              <a:rPr kumimoji="0" sz="2000" b="0" i="0" u="none" strike="noStrike" kern="1200" cap="none" spc="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strongly</a:t>
            </a:r>
            <a:r>
              <a:rPr kumimoji="0" sz="2000" b="0" i="0" u="none" strike="noStrike" kern="1200" cap="none" spc="-3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recommended</a:t>
            </a:r>
            <a:r>
              <a:rPr kumimoji="0" sz="2000" b="0" i="0" u="none" strike="noStrike" kern="1200" cap="none" spc="-4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that</a:t>
            </a:r>
            <a:r>
              <a:rPr kumimoji="0" sz="2000" b="0" i="0" u="none" strike="noStrike" kern="1200" cap="none" spc="-2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communities</a:t>
            </a:r>
            <a:r>
              <a:rPr kumimoji="0" sz="2000" b="0" i="0" u="none" strike="noStrike" kern="1200" cap="none" spc="-3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adopt</a:t>
            </a:r>
            <a:r>
              <a:rPr kumimoji="0" sz="2000" b="0" i="0" u="none" strike="noStrike" kern="1200" cap="none" spc="-3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and</a:t>
            </a:r>
            <a:r>
              <a:rPr kumimoji="0" sz="2000" b="0" i="0" u="none" strike="noStrike" kern="1200" cap="none" spc="-1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submit</a:t>
            </a:r>
            <a:r>
              <a:rPr kumimoji="0" sz="2000" b="0" i="0" u="none" strike="noStrike" kern="1200" cap="none" spc="-1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their</a:t>
            </a:r>
            <a:r>
              <a:rPr kumimoji="0" lang="en-US" sz="2000" b="0" i="0" u="none" strike="noStrike" kern="1200" cap="none" spc="0" normalizeH="0" baseline="0" noProof="0">
                <a:ln>
                  <a:noFill/>
                </a:ln>
                <a:solidFill>
                  <a:prstClr val="black"/>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ordinances</a:t>
            </a:r>
            <a:r>
              <a:rPr kumimoji="0" sz="2000" b="0" i="0" u="none" strike="noStrike" kern="1200" cap="none" spc="-5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as</a:t>
            </a:r>
            <a:r>
              <a:rPr kumimoji="0" sz="2000" b="0" i="0" u="none" strike="noStrike" kern="1200" cap="none" spc="-1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early as</a:t>
            </a:r>
            <a:r>
              <a:rPr kumimoji="0" sz="2000" b="0" i="0" u="none" strike="noStrike" kern="1200" cap="none" spc="-1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possible</a:t>
            </a:r>
            <a:r>
              <a:rPr kumimoji="0" sz="2000" b="0" i="0" u="none" strike="noStrike" kern="1200" cap="none" spc="-3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to</a:t>
            </a:r>
            <a:r>
              <a:rPr kumimoji="0" sz="2000" b="0" i="0" u="none" strike="noStrike" kern="1200" cap="none" spc="-1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avoid</a:t>
            </a:r>
            <a:r>
              <a:rPr kumimoji="0" sz="2000" b="0" i="0" u="none" strike="noStrike" kern="1200" cap="none" spc="-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last</a:t>
            </a:r>
            <a:r>
              <a:rPr kumimoji="0" sz="2000" b="0" i="0" u="none" strike="noStrike" kern="1200" cap="none" spc="-2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minute</a:t>
            </a:r>
            <a:r>
              <a:rPr kumimoji="0" sz="2000" b="0" i="0" u="none" strike="noStrike" kern="1200" cap="none" spc="-1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complications</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355600" marR="0" lvl="0" indent="-343535" algn="l" defTabSz="914400" rtl="0" eaLnBrk="1" fontAlgn="auto" latinLnBrk="0" hangingPunct="1">
              <a:lnSpc>
                <a:spcPct val="100000"/>
              </a:lnSpc>
              <a:spcBef>
                <a:spcPts val="1200"/>
              </a:spcBef>
              <a:spcAft>
                <a:spcPts val="0"/>
              </a:spcAft>
              <a:buClr>
                <a:srgbClr val="3D3E3D"/>
              </a:buClr>
              <a:buSzPct val="65000"/>
              <a:buFont typeface="Wingdings"/>
              <a:buChar char=""/>
              <a:tabLst>
                <a:tab pos="355600" algn="l"/>
                <a:tab pos="356235" algn="l"/>
              </a:tabLst>
              <a:defRPr/>
            </a:pPr>
            <a:r>
              <a:rPr kumimoji="0" sz="2000" b="0" i="0" u="none" strike="noStrike" kern="1200" cap="none" spc="0" normalizeH="0" baseline="0" noProof="0">
                <a:ln>
                  <a:noFill/>
                </a:ln>
                <a:solidFill>
                  <a:srgbClr val="333333"/>
                </a:solidFill>
                <a:effectLst/>
                <a:uLnTx/>
                <a:uFillTx/>
                <a:latin typeface="Arial"/>
                <a:ea typeface="+mn-ea"/>
                <a:cs typeface="Arial"/>
              </a:rPr>
              <a:t>FEMA</a:t>
            </a:r>
            <a:r>
              <a:rPr kumimoji="0" sz="2000" b="0" i="0" u="none" strike="noStrike" kern="1200" cap="none" spc="-12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can</a:t>
            </a:r>
            <a:r>
              <a:rPr kumimoji="0" sz="2000" b="0" i="0" u="none" strike="noStrike" kern="1200" cap="none" spc="-2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not</a:t>
            </a:r>
            <a:r>
              <a:rPr kumimoji="0" sz="2000" b="0" i="0" u="none" strike="noStrike" kern="1200" cap="none" spc="-2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guarantee</a:t>
            </a:r>
            <a:r>
              <a:rPr kumimoji="0" sz="2000" b="0" i="0" u="none" strike="noStrike" kern="1200" cap="none" spc="-4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last</a:t>
            </a:r>
            <a:r>
              <a:rPr kumimoji="0" sz="2000" b="0" i="0" u="none" strike="noStrike" kern="1200" cap="none" spc="-2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minute</a:t>
            </a:r>
            <a:r>
              <a:rPr kumimoji="0" sz="2000" b="0" i="0" u="none" strike="noStrike" kern="1200" cap="none" spc="-2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reviews</a:t>
            </a:r>
            <a:r>
              <a:rPr kumimoji="0" sz="2000" b="0" i="0" u="none" strike="noStrike" kern="1200" cap="none" spc="-3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by</a:t>
            </a:r>
            <a:r>
              <a:rPr kumimoji="0" sz="2000" b="0" i="0" u="none" strike="noStrike" kern="1200" cap="none" spc="-10" normalizeH="0" baseline="0" noProof="0">
                <a:ln>
                  <a:noFill/>
                </a:ln>
                <a:solidFill>
                  <a:srgbClr val="333333"/>
                </a:solidFill>
                <a:effectLst/>
                <a:uLnTx/>
                <a:uFillTx/>
                <a:latin typeface="Arial"/>
                <a:ea typeface="+mn-ea"/>
                <a:cs typeface="Arial"/>
              </a:rPr>
              <a:t> </a:t>
            </a:r>
            <a:r>
              <a:rPr kumimoji="0" sz="2000" b="0" i="0" u="none" strike="noStrike" kern="1200" cap="none" spc="-5" normalizeH="0" baseline="0" noProof="0">
                <a:ln>
                  <a:noFill/>
                </a:ln>
                <a:solidFill>
                  <a:srgbClr val="333333"/>
                </a:solidFill>
                <a:effectLst/>
                <a:uLnTx/>
                <a:uFillTx/>
                <a:latin typeface="Arial"/>
                <a:ea typeface="+mn-ea"/>
                <a:cs typeface="Arial"/>
              </a:rPr>
              <a:t>effective</a:t>
            </a:r>
            <a:r>
              <a:rPr kumimoji="0" sz="2000" b="0" i="0" u="none" strike="noStrike" kern="1200" cap="none" spc="-2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date</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355600" marR="0" lvl="0" indent="-343535" algn="l" defTabSz="914400" rtl="0" eaLnBrk="1" fontAlgn="auto" latinLnBrk="0" hangingPunct="1">
              <a:lnSpc>
                <a:spcPct val="100000"/>
              </a:lnSpc>
              <a:spcBef>
                <a:spcPts val="1200"/>
              </a:spcBef>
              <a:spcAft>
                <a:spcPts val="0"/>
              </a:spcAft>
              <a:buClr>
                <a:srgbClr val="3D3E3D"/>
              </a:buClr>
              <a:buSzPct val="65000"/>
              <a:buFont typeface="Wingdings"/>
              <a:buChar char=""/>
              <a:tabLst>
                <a:tab pos="355600" algn="l"/>
                <a:tab pos="356235" algn="l"/>
              </a:tabLst>
              <a:defRPr/>
            </a:pPr>
            <a:r>
              <a:rPr kumimoji="0" sz="2000" b="1" i="0" u="none" strike="noStrike" kern="1200" cap="none" spc="-5" normalizeH="0" baseline="0" noProof="0">
                <a:ln>
                  <a:noFill/>
                </a:ln>
                <a:solidFill>
                  <a:srgbClr val="005A87"/>
                </a:solidFill>
                <a:effectLst/>
                <a:uLnTx/>
                <a:uFillTx/>
                <a:latin typeface="Arial"/>
                <a:ea typeface="+mn-ea"/>
                <a:cs typeface="Arial"/>
              </a:rPr>
              <a:t>Don’t</a:t>
            </a:r>
            <a:r>
              <a:rPr kumimoji="0" sz="2000" b="1" i="0" u="none" strike="noStrike" kern="1200" cap="none" spc="-45" normalizeH="0" baseline="0" noProof="0">
                <a:ln>
                  <a:noFill/>
                </a:ln>
                <a:solidFill>
                  <a:srgbClr val="005A87"/>
                </a:solidFill>
                <a:effectLst/>
                <a:uLnTx/>
                <a:uFillTx/>
                <a:latin typeface="Arial"/>
                <a:ea typeface="+mn-ea"/>
                <a:cs typeface="Arial"/>
              </a:rPr>
              <a:t> </a:t>
            </a:r>
            <a:r>
              <a:rPr kumimoji="0" sz="2000" b="1" i="0" u="none" strike="noStrike" kern="1200" cap="none" spc="5" normalizeH="0" baseline="0" noProof="0">
                <a:ln>
                  <a:noFill/>
                </a:ln>
                <a:solidFill>
                  <a:srgbClr val="005A87"/>
                </a:solidFill>
                <a:effectLst/>
                <a:uLnTx/>
                <a:uFillTx/>
                <a:latin typeface="Arial"/>
                <a:ea typeface="+mn-ea"/>
                <a:cs typeface="Arial"/>
              </a:rPr>
              <a:t>wait</a:t>
            </a:r>
            <a:r>
              <a:rPr kumimoji="0" sz="2000" b="1" i="0" u="none" strike="noStrike" kern="1200" cap="none" spc="-65" normalizeH="0" baseline="0" noProof="0">
                <a:ln>
                  <a:noFill/>
                </a:ln>
                <a:solidFill>
                  <a:srgbClr val="005A87"/>
                </a:solidFill>
                <a:effectLst/>
                <a:uLnTx/>
                <a:uFillTx/>
                <a:latin typeface="Arial"/>
                <a:ea typeface="+mn-ea"/>
                <a:cs typeface="Arial"/>
              </a:rPr>
              <a:t> </a:t>
            </a:r>
            <a:r>
              <a:rPr kumimoji="0" sz="2000" b="1" i="0" u="none" strike="noStrike" kern="1200" cap="none" spc="0" normalizeH="0" baseline="0" noProof="0">
                <a:ln>
                  <a:noFill/>
                </a:ln>
                <a:solidFill>
                  <a:srgbClr val="005A87"/>
                </a:solidFill>
                <a:effectLst/>
                <a:uLnTx/>
                <a:uFillTx/>
                <a:latin typeface="Arial"/>
                <a:ea typeface="+mn-ea"/>
                <a:cs typeface="Arial"/>
              </a:rPr>
              <a:t>until</a:t>
            </a:r>
            <a:r>
              <a:rPr kumimoji="0" sz="2000" b="1" i="0" u="none" strike="noStrike" kern="1200" cap="none" spc="-35" normalizeH="0" baseline="0" noProof="0">
                <a:ln>
                  <a:noFill/>
                </a:ln>
                <a:solidFill>
                  <a:srgbClr val="005A87"/>
                </a:solidFill>
                <a:effectLst/>
                <a:uLnTx/>
                <a:uFillTx/>
                <a:latin typeface="Arial"/>
                <a:ea typeface="+mn-ea"/>
                <a:cs typeface="Arial"/>
              </a:rPr>
              <a:t> </a:t>
            </a:r>
            <a:r>
              <a:rPr kumimoji="0" sz="2000" b="1" i="0" u="none" strike="noStrike" kern="1200" cap="none" spc="0" normalizeH="0" baseline="0" noProof="0">
                <a:ln>
                  <a:noFill/>
                </a:ln>
                <a:solidFill>
                  <a:srgbClr val="005A87"/>
                </a:solidFill>
                <a:effectLst/>
                <a:uLnTx/>
                <a:uFillTx/>
                <a:latin typeface="Arial"/>
                <a:ea typeface="+mn-ea"/>
                <a:cs typeface="Arial"/>
              </a:rPr>
              <a:t>the</a:t>
            </a:r>
            <a:r>
              <a:rPr kumimoji="0" sz="2000" b="1" i="0" u="none" strike="noStrike" kern="1200" cap="none" spc="-35" normalizeH="0" baseline="0" noProof="0">
                <a:ln>
                  <a:noFill/>
                </a:ln>
                <a:solidFill>
                  <a:srgbClr val="005A87"/>
                </a:solidFill>
                <a:effectLst/>
                <a:uLnTx/>
                <a:uFillTx/>
                <a:latin typeface="Arial"/>
                <a:ea typeface="+mn-ea"/>
                <a:cs typeface="Arial"/>
              </a:rPr>
              <a:t> </a:t>
            </a:r>
            <a:r>
              <a:rPr kumimoji="0" sz="2000" b="1" i="0" u="none" strike="noStrike" kern="1200" cap="none" spc="0" normalizeH="0" baseline="0" noProof="0">
                <a:ln>
                  <a:noFill/>
                </a:ln>
                <a:solidFill>
                  <a:srgbClr val="005A87"/>
                </a:solidFill>
                <a:effectLst/>
                <a:uLnTx/>
                <a:uFillTx/>
                <a:latin typeface="Arial"/>
                <a:ea typeface="+mn-ea"/>
                <a:cs typeface="Arial"/>
              </a:rPr>
              <a:t>deadline!</a:t>
            </a:r>
            <a:endParaRPr kumimoji="0" sz="2000" b="0" i="0" u="none" strike="noStrike" kern="1200" cap="none" spc="0" normalizeH="0" baseline="0" noProof="0">
              <a:ln>
                <a:noFill/>
              </a:ln>
              <a:solidFill>
                <a:prstClr val="black"/>
              </a:solidFill>
              <a:effectLst/>
              <a:uLnTx/>
              <a:uFillTx/>
              <a:latin typeface="Arial"/>
              <a:ea typeface="+mn-ea"/>
              <a:cs typeface="Arial"/>
            </a:endParaRPr>
          </a:p>
        </p:txBody>
      </p:sp>
      <p:sp>
        <p:nvSpPr>
          <p:cNvPr id="6" name="object 6"/>
          <p:cNvSpPr txBox="1">
            <a:spLocks noGrp="1"/>
          </p:cNvSpPr>
          <p:nvPr>
            <p:ph type="sldNum" sz="quarter" idx="7"/>
          </p:nvPr>
        </p:nvSpPr>
        <p:spPr>
          <a:prstGeom prst="rect">
            <a:avLst/>
          </a:prstGeom>
        </p:spPr>
        <p:txBody>
          <a:bodyPr vert="horz" wrap="square" lIns="0" tIns="3810" rIns="0" bIns="0" rtlCol="0">
            <a:spAutoFit/>
          </a:bodyPr>
          <a:lstStyle/>
          <a:p>
            <a:pPr marL="38100" marR="0" lvl="0" indent="0" algn="l" defTabSz="914400" rtl="0" eaLnBrk="1" fontAlgn="auto" latinLnBrk="0" hangingPunct="1">
              <a:lnSpc>
                <a:spcPct val="100000"/>
              </a:lnSpc>
              <a:spcBef>
                <a:spcPts val="30"/>
              </a:spcBef>
              <a:spcAft>
                <a:spcPts val="0"/>
              </a:spcAft>
              <a:buClrTx/>
              <a:buSzTx/>
              <a:buFontTx/>
              <a:buNone/>
              <a:tabLst/>
              <a:defRPr/>
            </a:pPr>
            <a:r>
              <a:rPr kumimoji="0" sz="1000" b="0" i="0" u="none" strike="noStrike" kern="1200" cap="none" spc="-5" normalizeH="0" baseline="0" noProof="0">
                <a:ln>
                  <a:noFill/>
                </a:ln>
                <a:solidFill>
                  <a:srgbClr val="5B5C5E"/>
                </a:solidFill>
                <a:effectLst/>
                <a:uLnTx/>
                <a:uFillTx/>
                <a:latin typeface="Arial Narrow"/>
                <a:ea typeface="+mn-ea"/>
              </a:rPr>
              <a:t>25</a:t>
            </a:r>
          </a:p>
        </p:txBody>
      </p:sp>
      <p:sp>
        <p:nvSpPr>
          <p:cNvPr id="5" name="object 5"/>
          <p:cNvSpPr txBox="1">
            <a:spLocks noGrp="1"/>
          </p:cNvSpPr>
          <p:nvPr>
            <p:ph type="title"/>
          </p:nvPr>
        </p:nvSpPr>
        <p:spPr>
          <a:xfrm>
            <a:off x="535940" y="427101"/>
            <a:ext cx="5743575" cy="574040"/>
          </a:xfrm>
          <a:prstGeom prst="rect">
            <a:avLst/>
          </a:prstGeom>
        </p:spPr>
        <p:txBody>
          <a:bodyPr vert="horz" wrap="square" lIns="0" tIns="12700" rIns="0" bIns="0" rtlCol="0">
            <a:spAutoFit/>
          </a:bodyPr>
          <a:lstStyle/>
          <a:p>
            <a:pPr marL="12700">
              <a:lnSpc>
                <a:spcPct val="100000"/>
              </a:lnSpc>
              <a:spcBef>
                <a:spcPts val="100"/>
              </a:spcBef>
            </a:pPr>
            <a:r>
              <a:rPr sz="3600" b="0">
                <a:solidFill>
                  <a:srgbClr val="FFFFFF"/>
                </a:solidFill>
                <a:latin typeface="Arial"/>
                <a:cs typeface="Arial"/>
              </a:rPr>
              <a:t>Planning</a:t>
            </a:r>
            <a:r>
              <a:rPr sz="3600" b="0" spc="-105">
                <a:solidFill>
                  <a:srgbClr val="FFFFFF"/>
                </a:solidFill>
                <a:latin typeface="Arial"/>
                <a:cs typeface="Arial"/>
              </a:rPr>
              <a:t> </a:t>
            </a:r>
            <a:r>
              <a:rPr sz="3600" b="0">
                <a:solidFill>
                  <a:srgbClr val="FFFFFF"/>
                </a:solidFill>
                <a:latin typeface="Arial"/>
                <a:cs typeface="Arial"/>
              </a:rPr>
              <a:t>Recommendations</a:t>
            </a:r>
            <a:endParaRPr sz="3600">
              <a:latin typeface="Arial"/>
              <a:cs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12463" y="6074433"/>
            <a:ext cx="1571968" cy="539634"/>
          </a:xfrm>
          <a:prstGeom prst="rect">
            <a:avLst/>
          </a:prstGeom>
        </p:spPr>
      </p:pic>
      <p:grpSp>
        <p:nvGrpSpPr>
          <p:cNvPr id="3" name="object 3"/>
          <p:cNvGrpSpPr/>
          <p:nvPr/>
        </p:nvGrpSpPr>
        <p:grpSpPr>
          <a:xfrm>
            <a:off x="7039356" y="6003035"/>
            <a:ext cx="1788160" cy="690880"/>
            <a:chOff x="7039356" y="6003035"/>
            <a:chExt cx="1788160" cy="690880"/>
          </a:xfrm>
        </p:grpSpPr>
        <p:pic>
          <p:nvPicPr>
            <p:cNvPr id="4" name="object 4"/>
            <p:cNvPicPr/>
            <p:nvPr/>
          </p:nvPicPr>
          <p:blipFill>
            <a:blip r:embed="rId3" cstate="print"/>
            <a:stretch>
              <a:fillRect/>
            </a:stretch>
          </p:blipFill>
          <p:spPr>
            <a:xfrm>
              <a:off x="7205690" y="6166234"/>
              <a:ext cx="1464055" cy="442656"/>
            </a:xfrm>
            <a:prstGeom prst="rect">
              <a:avLst/>
            </a:prstGeom>
          </p:spPr>
        </p:pic>
        <p:pic>
          <p:nvPicPr>
            <p:cNvPr id="5" name="object 5"/>
            <p:cNvPicPr/>
            <p:nvPr/>
          </p:nvPicPr>
          <p:blipFill>
            <a:blip r:embed="rId4" cstate="print"/>
            <a:stretch>
              <a:fillRect/>
            </a:stretch>
          </p:blipFill>
          <p:spPr>
            <a:xfrm>
              <a:off x="7039356" y="6003035"/>
              <a:ext cx="1787652" cy="690371"/>
            </a:xfrm>
            <a:prstGeom prst="rect">
              <a:avLst/>
            </a:prstGeom>
          </p:spPr>
        </p:pic>
      </p:grpSp>
      <p:sp>
        <p:nvSpPr>
          <p:cNvPr id="6" name="object 6"/>
          <p:cNvSpPr txBox="1">
            <a:spLocks noGrp="1"/>
          </p:cNvSpPr>
          <p:nvPr>
            <p:ph type="title"/>
          </p:nvPr>
        </p:nvSpPr>
        <p:spPr>
          <a:xfrm>
            <a:off x="394817" y="432053"/>
            <a:ext cx="6527800" cy="574040"/>
          </a:xfrm>
          <a:prstGeom prst="rect">
            <a:avLst/>
          </a:prstGeom>
        </p:spPr>
        <p:txBody>
          <a:bodyPr vert="horz" wrap="square" lIns="0" tIns="12700" rIns="0" bIns="0" rtlCol="0">
            <a:spAutoFit/>
          </a:bodyPr>
          <a:lstStyle/>
          <a:p>
            <a:pPr marL="12700">
              <a:lnSpc>
                <a:spcPct val="100000"/>
              </a:lnSpc>
              <a:spcBef>
                <a:spcPts val="100"/>
              </a:spcBef>
            </a:pPr>
            <a:r>
              <a:rPr sz="3600" b="0" spc="-5">
                <a:solidFill>
                  <a:srgbClr val="FFFFFF"/>
                </a:solidFill>
                <a:latin typeface="Arial"/>
                <a:cs typeface="Arial"/>
              </a:rPr>
              <a:t>Permitting with </a:t>
            </a:r>
            <a:r>
              <a:rPr sz="3600" b="0">
                <a:solidFill>
                  <a:srgbClr val="FFFFFF"/>
                </a:solidFill>
                <a:latin typeface="Arial"/>
                <a:cs typeface="Arial"/>
              </a:rPr>
              <a:t>Preliminary</a:t>
            </a:r>
            <a:r>
              <a:rPr sz="3600" b="0" spc="-30">
                <a:solidFill>
                  <a:srgbClr val="FFFFFF"/>
                </a:solidFill>
                <a:latin typeface="Arial"/>
                <a:cs typeface="Arial"/>
              </a:rPr>
              <a:t> </a:t>
            </a:r>
            <a:r>
              <a:rPr sz="3600" b="0" spc="-5">
                <a:solidFill>
                  <a:srgbClr val="FFFFFF"/>
                </a:solidFill>
                <a:latin typeface="Arial"/>
                <a:cs typeface="Arial"/>
              </a:rPr>
              <a:t>Data</a:t>
            </a:r>
            <a:endParaRPr sz="3600">
              <a:latin typeface="Arial"/>
              <a:cs typeface="Arial"/>
            </a:endParaRPr>
          </a:p>
        </p:txBody>
      </p:sp>
      <p:sp>
        <p:nvSpPr>
          <p:cNvPr id="7" name="object 7"/>
          <p:cNvSpPr txBox="1"/>
          <p:nvPr/>
        </p:nvSpPr>
        <p:spPr>
          <a:xfrm>
            <a:off x="394817" y="1398258"/>
            <a:ext cx="8335645" cy="3936334"/>
          </a:xfrm>
          <a:prstGeom prst="rect">
            <a:avLst/>
          </a:prstGeom>
        </p:spPr>
        <p:txBody>
          <a:bodyPr vert="horz" wrap="square" lIns="0" tIns="88265" rIns="0" bIns="0" rtlCol="0">
            <a:spAutoFit/>
          </a:bodyPr>
          <a:lstStyle/>
          <a:p>
            <a:pPr marL="243840" marR="0" lvl="0" indent="-231775" algn="l" defTabSz="914400" rtl="0" eaLnBrk="1" fontAlgn="auto" latinLnBrk="0" hangingPunct="1">
              <a:lnSpc>
                <a:spcPct val="100000"/>
              </a:lnSpc>
              <a:spcBef>
                <a:spcPts val="1800"/>
              </a:spcBef>
              <a:spcAft>
                <a:spcPts val="0"/>
              </a:spcAft>
              <a:buClr>
                <a:srgbClr val="3D3E3D"/>
              </a:buClr>
              <a:buSzPct val="65000"/>
              <a:buFont typeface="Wingdings"/>
              <a:buChar char=""/>
              <a:tabLst>
                <a:tab pos="244475" algn="l"/>
              </a:tabLst>
              <a:defRPr/>
            </a:pPr>
            <a:r>
              <a:rPr kumimoji="0" sz="2000" b="0" i="0" u="none" strike="noStrike" kern="1200" cap="none" spc="0" normalizeH="0" baseline="0" noProof="0">
                <a:ln>
                  <a:noFill/>
                </a:ln>
                <a:solidFill>
                  <a:srgbClr val="363636"/>
                </a:solidFill>
                <a:effectLst/>
                <a:uLnTx/>
                <a:uFillTx/>
                <a:latin typeface="Arial"/>
                <a:ea typeface="+mn-ea"/>
                <a:cs typeface="Arial"/>
              </a:rPr>
              <a:t>Recommend</a:t>
            </a:r>
            <a:r>
              <a:rPr kumimoji="0" sz="2000" b="0" i="0" u="none" strike="noStrike" kern="1200" cap="none" spc="-40" normalizeH="0" baseline="0" noProof="0">
                <a:ln>
                  <a:noFill/>
                </a:ln>
                <a:solidFill>
                  <a:srgbClr val="363636"/>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using</a:t>
            </a:r>
            <a:r>
              <a:rPr kumimoji="0" sz="2000" b="0" i="0" u="none" strike="noStrike" kern="1200" cap="none" spc="-25" normalizeH="0" baseline="0" noProof="0">
                <a:ln>
                  <a:noFill/>
                </a:ln>
                <a:solidFill>
                  <a:srgbClr val="363636"/>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preliminary</a:t>
            </a:r>
            <a:r>
              <a:rPr kumimoji="0" sz="2000" b="0" i="0" u="none" strike="noStrike" kern="1200" cap="none" spc="-20" normalizeH="0" baseline="0" noProof="0">
                <a:ln>
                  <a:noFill/>
                </a:ln>
                <a:solidFill>
                  <a:srgbClr val="363636"/>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data</a:t>
            </a:r>
            <a:r>
              <a:rPr kumimoji="0" sz="2000" b="0" i="0" u="none" strike="noStrike" kern="1200" cap="none" spc="-15" normalizeH="0" baseline="0" noProof="0">
                <a:ln>
                  <a:noFill/>
                </a:ln>
                <a:solidFill>
                  <a:srgbClr val="363636"/>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to</a:t>
            </a:r>
            <a:r>
              <a:rPr kumimoji="0" sz="2000" b="0" i="0" u="none" strike="noStrike" kern="1200" cap="none" spc="-5" normalizeH="0" baseline="0" noProof="0">
                <a:ln>
                  <a:noFill/>
                </a:ln>
                <a:solidFill>
                  <a:srgbClr val="363636"/>
                </a:solidFill>
                <a:effectLst/>
                <a:uLnTx/>
                <a:uFillTx/>
                <a:latin typeface="Arial"/>
                <a:ea typeface="+mn-ea"/>
                <a:cs typeface="Arial"/>
              </a:rPr>
              <a:t> </a:t>
            </a:r>
            <a:r>
              <a:rPr kumimoji="0" sz="2000" b="1" i="0" u="none" strike="noStrike" kern="1200" cap="none" spc="-5" normalizeH="0" baseline="0" noProof="0">
                <a:ln>
                  <a:noFill/>
                </a:ln>
                <a:solidFill>
                  <a:srgbClr val="005A87"/>
                </a:solidFill>
                <a:effectLst/>
                <a:uLnTx/>
                <a:uFillTx/>
                <a:latin typeface="Arial"/>
                <a:ea typeface="+mn-ea"/>
                <a:cs typeface="Arial"/>
              </a:rPr>
              <a:t>build</a:t>
            </a:r>
            <a:r>
              <a:rPr kumimoji="0" sz="2000" b="1" i="0" u="none" strike="noStrike" kern="1200" cap="none" spc="0" normalizeH="0" baseline="0" noProof="0">
                <a:ln>
                  <a:noFill/>
                </a:ln>
                <a:solidFill>
                  <a:srgbClr val="005A87"/>
                </a:solidFill>
                <a:effectLst/>
                <a:uLnTx/>
                <a:uFillTx/>
                <a:latin typeface="Arial"/>
                <a:ea typeface="+mn-ea"/>
                <a:cs typeface="Arial"/>
              </a:rPr>
              <a:t> /</a:t>
            </a:r>
            <a:r>
              <a:rPr kumimoji="0" sz="2000" b="1" i="0" u="none" strike="noStrike" kern="1200" cap="none" spc="-30" normalizeH="0" baseline="0" noProof="0">
                <a:ln>
                  <a:noFill/>
                </a:ln>
                <a:solidFill>
                  <a:srgbClr val="005A87"/>
                </a:solidFill>
                <a:effectLst/>
                <a:uLnTx/>
                <a:uFillTx/>
                <a:latin typeface="Arial"/>
                <a:ea typeface="+mn-ea"/>
                <a:cs typeface="Arial"/>
              </a:rPr>
              <a:t> </a:t>
            </a:r>
            <a:r>
              <a:rPr kumimoji="0" sz="2000" b="1" i="0" u="none" strike="noStrike" kern="1200" cap="none" spc="0" normalizeH="0" baseline="0" noProof="0">
                <a:ln>
                  <a:noFill/>
                </a:ln>
                <a:solidFill>
                  <a:srgbClr val="005A87"/>
                </a:solidFill>
                <a:effectLst/>
                <a:uLnTx/>
                <a:uFillTx/>
                <a:latin typeface="Arial"/>
                <a:ea typeface="+mn-ea"/>
                <a:cs typeface="Arial"/>
              </a:rPr>
              <a:t>rebuild</a:t>
            </a:r>
            <a:r>
              <a:rPr kumimoji="0" sz="2000" b="1" i="0" u="none" strike="noStrike" kern="1200" cap="none" spc="-5" normalizeH="0" baseline="0" noProof="0">
                <a:ln>
                  <a:noFill/>
                </a:ln>
                <a:solidFill>
                  <a:srgbClr val="005A87"/>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safely</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581025" marR="0" lvl="1" indent="-223520" algn="l" defTabSz="914400" rtl="0" eaLnBrk="1" fontAlgn="auto" latinLnBrk="0" hangingPunct="1">
              <a:lnSpc>
                <a:spcPct val="100000"/>
              </a:lnSpc>
              <a:spcBef>
                <a:spcPts val="1800"/>
              </a:spcBef>
              <a:spcAft>
                <a:spcPts val="0"/>
              </a:spcAft>
              <a:buClr>
                <a:srgbClr val="5B5C5E"/>
              </a:buClr>
              <a:buSzPct val="90000"/>
              <a:buFontTx/>
              <a:buChar char="•"/>
              <a:tabLst>
                <a:tab pos="581025" algn="l"/>
                <a:tab pos="581660" algn="l"/>
              </a:tabLst>
              <a:defRPr/>
            </a:pPr>
            <a:r>
              <a:rPr kumimoji="0" sz="2000" b="0" i="0" u="none" strike="noStrike" kern="1200" cap="none" spc="0" normalizeH="0" baseline="0" noProof="0">
                <a:ln>
                  <a:noFill/>
                </a:ln>
                <a:solidFill>
                  <a:srgbClr val="363636"/>
                </a:solidFill>
                <a:effectLst/>
                <a:uLnTx/>
                <a:uFillTx/>
                <a:latin typeface="Arial"/>
                <a:ea typeface="+mn-ea"/>
                <a:cs typeface="Arial"/>
              </a:rPr>
              <a:t>Permit</a:t>
            </a:r>
            <a:r>
              <a:rPr kumimoji="0" sz="2000" b="0" i="0" u="none" strike="noStrike" kern="1200" cap="none" spc="-20" normalizeH="0" baseline="0" noProof="0">
                <a:ln>
                  <a:noFill/>
                </a:ln>
                <a:solidFill>
                  <a:srgbClr val="363636"/>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with</a:t>
            </a:r>
            <a:r>
              <a:rPr kumimoji="0" sz="2000" b="0" i="0" u="none" strike="noStrike" kern="1200" cap="none" spc="-5" normalizeH="0" baseline="0" noProof="0">
                <a:ln>
                  <a:noFill/>
                </a:ln>
                <a:solidFill>
                  <a:srgbClr val="363636"/>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two</a:t>
            </a:r>
            <a:r>
              <a:rPr kumimoji="0" sz="2000" b="0" i="0" u="none" strike="noStrike" kern="1200" cap="none" spc="-15" normalizeH="0" baseline="0" noProof="0">
                <a:ln>
                  <a:noFill/>
                </a:ln>
                <a:solidFill>
                  <a:srgbClr val="363636"/>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sets</a:t>
            </a:r>
            <a:r>
              <a:rPr kumimoji="0" sz="2000" b="0" i="0" u="none" strike="noStrike" kern="1200" cap="none" spc="-20" normalizeH="0" baseline="0" noProof="0">
                <a:ln>
                  <a:noFill/>
                </a:ln>
                <a:solidFill>
                  <a:srgbClr val="363636"/>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of</a:t>
            </a:r>
            <a:r>
              <a:rPr kumimoji="0" sz="2000" b="0" i="0" u="none" strike="noStrike" kern="1200" cap="none" spc="-20" normalizeH="0" baseline="0" noProof="0">
                <a:ln>
                  <a:noFill/>
                </a:ln>
                <a:solidFill>
                  <a:srgbClr val="363636"/>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data</a:t>
            </a:r>
            <a:r>
              <a:rPr kumimoji="0" sz="2000" b="0" i="0" u="none" strike="noStrike" kern="1200" cap="none" spc="-15" normalizeH="0" baseline="0" noProof="0">
                <a:ln>
                  <a:noFill/>
                </a:ln>
                <a:solidFill>
                  <a:srgbClr val="363636"/>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and</a:t>
            </a:r>
            <a:r>
              <a:rPr kumimoji="0" sz="2000" b="0" i="0" u="none" strike="noStrike" kern="1200" cap="none" spc="-10" normalizeH="0" baseline="0" noProof="0">
                <a:ln>
                  <a:noFill/>
                </a:ln>
                <a:solidFill>
                  <a:srgbClr val="363636"/>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regulate</a:t>
            </a:r>
            <a:r>
              <a:rPr kumimoji="0" sz="2000" b="0" i="0" u="none" strike="noStrike" kern="1200" cap="none" spc="-25" normalizeH="0" baseline="0" noProof="0">
                <a:ln>
                  <a:noFill/>
                </a:ln>
                <a:solidFill>
                  <a:srgbClr val="363636"/>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to</a:t>
            </a:r>
            <a:r>
              <a:rPr kumimoji="0" sz="2000" b="0" i="0" u="none" strike="noStrike" kern="1200" cap="none" spc="-20" normalizeH="0" baseline="0" noProof="0">
                <a:ln>
                  <a:noFill/>
                </a:ln>
                <a:solidFill>
                  <a:srgbClr val="363636"/>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the</a:t>
            </a:r>
            <a:r>
              <a:rPr kumimoji="0" sz="2000" b="0" i="0" u="none" strike="noStrike" kern="1200" cap="none" spc="5" normalizeH="0" baseline="0" noProof="0">
                <a:ln>
                  <a:noFill/>
                </a:ln>
                <a:solidFill>
                  <a:srgbClr val="363636"/>
                </a:solidFill>
                <a:effectLst/>
                <a:uLnTx/>
                <a:uFillTx/>
                <a:latin typeface="Arial"/>
                <a:ea typeface="+mn-ea"/>
                <a:cs typeface="Arial"/>
              </a:rPr>
              <a:t> </a:t>
            </a:r>
            <a:r>
              <a:rPr kumimoji="0" sz="2000" b="1" i="0" u="none" strike="noStrike" kern="1200" cap="none" spc="0" normalizeH="0" baseline="0" noProof="0">
                <a:ln>
                  <a:noFill/>
                </a:ln>
                <a:solidFill>
                  <a:srgbClr val="005A87"/>
                </a:solidFill>
                <a:effectLst/>
                <a:uLnTx/>
                <a:uFillTx/>
                <a:latin typeface="Arial"/>
                <a:ea typeface="+mn-ea"/>
                <a:cs typeface="Arial"/>
              </a:rPr>
              <a:t>most</a:t>
            </a:r>
            <a:r>
              <a:rPr kumimoji="0" sz="2000" b="1" i="0" u="none" strike="noStrike" kern="1200" cap="none" spc="-25" normalizeH="0" baseline="0" noProof="0">
                <a:ln>
                  <a:noFill/>
                </a:ln>
                <a:solidFill>
                  <a:srgbClr val="005A87"/>
                </a:solidFill>
                <a:effectLst/>
                <a:uLnTx/>
                <a:uFillTx/>
                <a:latin typeface="Arial"/>
                <a:ea typeface="+mn-ea"/>
                <a:cs typeface="Arial"/>
              </a:rPr>
              <a:t> </a:t>
            </a:r>
            <a:r>
              <a:rPr kumimoji="0" sz="2000" b="1" i="0" u="none" strike="noStrike" kern="1200" cap="none" spc="-5" normalizeH="0" baseline="0" noProof="0">
                <a:ln>
                  <a:noFill/>
                </a:ln>
                <a:solidFill>
                  <a:srgbClr val="005A87"/>
                </a:solidFill>
                <a:effectLst/>
                <a:uLnTx/>
                <a:uFillTx/>
                <a:latin typeface="Arial"/>
                <a:ea typeface="+mn-ea"/>
                <a:cs typeface="Arial"/>
              </a:rPr>
              <a:t>restrictive</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581025" marR="0" lvl="1" indent="-223520" algn="l" defTabSz="914400" rtl="0" eaLnBrk="1" fontAlgn="auto" latinLnBrk="0" hangingPunct="1">
              <a:lnSpc>
                <a:spcPct val="100000"/>
              </a:lnSpc>
              <a:spcBef>
                <a:spcPts val="1800"/>
              </a:spcBef>
              <a:spcAft>
                <a:spcPts val="0"/>
              </a:spcAft>
              <a:buClr>
                <a:srgbClr val="5B5C5E"/>
              </a:buClr>
              <a:buSzPct val="90000"/>
              <a:buFontTx/>
              <a:buChar char="•"/>
              <a:tabLst>
                <a:tab pos="581025" algn="l"/>
                <a:tab pos="581660" algn="l"/>
              </a:tabLst>
              <a:defRPr/>
            </a:pPr>
            <a:r>
              <a:rPr kumimoji="0" sz="2000" b="0" i="0" u="none" strike="noStrike" kern="1200" cap="none" spc="0" normalizeH="0" baseline="0" noProof="0">
                <a:ln>
                  <a:noFill/>
                </a:ln>
                <a:solidFill>
                  <a:srgbClr val="363636"/>
                </a:solidFill>
                <a:effectLst/>
                <a:uLnTx/>
                <a:uFillTx/>
                <a:latin typeface="Arial"/>
                <a:ea typeface="+mn-ea"/>
                <a:cs typeface="Arial"/>
              </a:rPr>
              <a:t>Inform</a:t>
            </a:r>
            <a:r>
              <a:rPr kumimoji="0" sz="2000" b="0" i="0" u="none" strike="noStrike" kern="1200" cap="none" spc="-35" normalizeH="0" baseline="0" noProof="0">
                <a:ln>
                  <a:noFill/>
                </a:ln>
                <a:solidFill>
                  <a:srgbClr val="363636"/>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applicants</a:t>
            </a:r>
            <a:r>
              <a:rPr kumimoji="0" sz="2000" b="0" i="0" u="none" strike="noStrike" kern="1200" cap="none" spc="-30" normalizeH="0" baseline="0" noProof="0">
                <a:ln>
                  <a:noFill/>
                </a:ln>
                <a:solidFill>
                  <a:srgbClr val="363636"/>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of</a:t>
            </a:r>
            <a:r>
              <a:rPr kumimoji="0" sz="2000" b="0" i="0" u="none" strike="noStrike" kern="1200" cap="none" spc="-20" normalizeH="0" baseline="0" noProof="0">
                <a:ln>
                  <a:noFill/>
                </a:ln>
                <a:solidFill>
                  <a:srgbClr val="363636"/>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the</a:t>
            </a:r>
            <a:r>
              <a:rPr kumimoji="0" sz="2000" b="0" i="0" u="none" strike="noStrike" kern="1200" cap="none" spc="-25" normalizeH="0" baseline="0" noProof="0">
                <a:ln>
                  <a:noFill/>
                </a:ln>
                <a:solidFill>
                  <a:srgbClr val="363636"/>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future</a:t>
            </a:r>
            <a:r>
              <a:rPr kumimoji="0" sz="2000" b="0" i="0" u="none" strike="noStrike" kern="1200" cap="none" spc="-30" normalizeH="0" baseline="0" noProof="0">
                <a:ln>
                  <a:noFill/>
                </a:ln>
                <a:solidFill>
                  <a:srgbClr val="363636"/>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risk</a:t>
            </a:r>
            <a:r>
              <a:rPr kumimoji="0" sz="2000" b="0" i="0" u="none" strike="noStrike" kern="1200" cap="none" spc="-30" normalizeH="0" baseline="0" noProof="0">
                <a:ln>
                  <a:noFill/>
                </a:ln>
                <a:solidFill>
                  <a:srgbClr val="363636"/>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and </a:t>
            </a:r>
            <a:r>
              <a:rPr kumimoji="0" sz="2000" b="1" i="0" u="none" strike="noStrike" kern="1200" cap="none" spc="0" normalizeH="0" baseline="0" noProof="0">
                <a:ln>
                  <a:noFill/>
                </a:ln>
                <a:solidFill>
                  <a:srgbClr val="005A87"/>
                </a:solidFill>
                <a:effectLst/>
                <a:uLnTx/>
                <a:uFillTx/>
                <a:latin typeface="Arial"/>
                <a:ea typeface="+mn-ea"/>
                <a:cs typeface="Arial"/>
              </a:rPr>
              <a:t>insurance</a:t>
            </a:r>
            <a:r>
              <a:rPr kumimoji="0" sz="2000" b="1" i="0" u="none" strike="noStrike" kern="1200" cap="none" spc="-35" normalizeH="0" baseline="0" noProof="0">
                <a:ln>
                  <a:noFill/>
                </a:ln>
                <a:solidFill>
                  <a:srgbClr val="005A87"/>
                </a:solidFill>
                <a:effectLst/>
                <a:uLnTx/>
                <a:uFillTx/>
                <a:latin typeface="Arial"/>
                <a:ea typeface="+mn-ea"/>
                <a:cs typeface="Arial"/>
              </a:rPr>
              <a:t> </a:t>
            </a:r>
            <a:r>
              <a:rPr kumimoji="0" sz="2000" b="1" i="0" u="none" strike="noStrike" kern="1200" cap="none" spc="0" normalizeH="0" baseline="0" noProof="0">
                <a:ln>
                  <a:noFill/>
                </a:ln>
                <a:solidFill>
                  <a:srgbClr val="005A87"/>
                </a:solidFill>
                <a:effectLst/>
                <a:uLnTx/>
                <a:uFillTx/>
                <a:latin typeface="Arial"/>
                <a:ea typeface="+mn-ea"/>
                <a:cs typeface="Arial"/>
              </a:rPr>
              <a:t>implications</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581025" marR="0" lvl="1" indent="-223520" algn="l" defTabSz="914400" rtl="0" eaLnBrk="1" fontAlgn="auto" latinLnBrk="0" hangingPunct="1">
              <a:lnSpc>
                <a:spcPct val="100000"/>
              </a:lnSpc>
              <a:spcBef>
                <a:spcPts val="1800"/>
              </a:spcBef>
              <a:spcAft>
                <a:spcPts val="0"/>
              </a:spcAft>
              <a:buClr>
                <a:srgbClr val="5B5C5E"/>
              </a:buClr>
              <a:buSzPct val="90000"/>
              <a:buFontTx/>
              <a:buChar char="•"/>
              <a:tabLst>
                <a:tab pos="581025" algn="l"/>
                <a:tab pos="581660" algn="l"/>
              </a:tabLst>
              <a:defRPr/>
            </a:pPr>
            <a:r>
              <a:rPr kumimoji="0" sz="2000" b="0" i="0" u="none" strike="noStrike" kern="1200" cap="none" spc="0" normalizeH="0" baseline="0" noProof="0">
                <a:ln>
                  <a:noFill/>
                </a:ln>
                <a:solidFill>
                  <a:srgbClr val="363636"/>
                </a:solidFill>
                <a:effectLst/>
                <a:uLnTx/>
                <a:uFillTx/>
                <a:latin typeface="Arial"/>
                <a:ea typeface="+mn-ea"/>
                <a:cs typeface="Arial"/>
              </a:rPr>
              <a:t>Potential</a:t>
            </a:r>
            <a:r>
              <a:rPr kumimoji="0" sz="2000" b="0" i="0" u="none" strike="noStrike" kern="1200" cap="none" spc="-40" normalizeH="0" baseline="0" noProof="0">
                <a:ln>
                  <a:noFill/>
                </a:ln>
                <a:solidFill>
                  <a:srgbClr val="363636"/>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community</a:t>
            </a:r>
            <a:r>
              <a:rPr kumimoji="0" sz="2000" b="0" i="0" u="none" strike="noStrike" kern="1200" cap="none" spc="-75" normalizeH="0" baseline="0" noProof="0">
                <a:ln>
                  <a:noFill/>
                </a:ln>
                <a:solidFill>
                  <a:srgbClr val="363636"/>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liability</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243840" marR="0" lvl="0" indent="-231775" algn="l" defTabSz="914400" rtl="0" eaLnBrk="1" fontAlgn="auto" latinLnBrk="0" hangingPunct="1">
              <a:lnSpc>
                <a:spcPct val="100000"/>
              </a:lnSpc>
              <a:spcBef>
                <a:spcPts val="1800"/>
              </a:spcBef>
              <a:spcAft>
                <a:spcPts val="0"/>
              </a:spcAft>
              <a:buClr>
                <a:srgbClr val="3D3E3D"/>
              </a:buClr>
              <a:buSzPct val="65000"/>
              <a:buFont typeface="Wingdings"/>
              <a:buChar char=""/>
              <a:tabLst>
                <a:tab pos="244475" algn="l"/>
              </a:tabLst>
              <a:defRPr/>
            </a:pPr>
            <a:r>
              <a:rPr kumimoji="0" sz="2000" b="0" i="0" u="none" strike="noStrike" kern="1200" cap="none" spc="0" normalizeH="0" baseline="0" noProof="0">
                <a:ln>
                  <a:noFill/>
                </a:ln>
                <a:solidFill>
                  <a:srgbClr val="363636"/>
                </a:solidFill>
                <a:effectLst/>
                <a:uLnTx/>
                <a:uFillTx/>
                <a:latin typeface="Arial"/>
                <a:ea typeface="+mn-ea"/>
                <a:cs typeface="Arial"/>
              </a:rPr>
              <a:t>Recommendation</a:t>
            </a:r>
            <a:r>
              <a:rPr kumimoji="0" sz="2000" b="0" i="0" u="none" strike="noStrike" kern="1200" cap="none" spc="-70" normalizeH="0" baseline="0" noProof="0">
                <a:ln>
                  <a:noFill/>
                </a:ln>
                <a:solidFill>
                  <a:srgbClr val="363636"/>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vs.</a:t>
            </a:r>
            <a:r>
              <a:rPr kumimoji="0" sz="2000" b="0" i="0" u="none" strike="noStrike" kern="1200" cap="none" spc="-50" normalizeH="0" baseline="0" noProof="0">
                <a:ln>
                  <a:noFill/>
                </a:ln>
                <a:solidFill>
                  <a:srgbClr val="363636"/>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requirement</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581025" marR="0" lvl="1" indent="-223520" algn="l" defTabSz="914400" rtl="0" eaLnBrk="1" fontAlgn="auto" latinLnBrk="0" hangingPunct="1">
              <a:lnSpc>
                <a:spcPct val="100000"/>
              </a:lnSpc>
              <a:spcBef>
                <a:spcPts val="1800"/>
              </a:spcBef>
              <a:spcAft>
                <a:spcPts val="0"/>
              </a:spcAft>
              <a:buClr>
                <a:srgbClr val="5B5C5E"/>
              </a:buClr>
              <a:buSzPct val="90000"/>
              <a:buFontTx/>
              <a:buChar char="•"/>
              <a:tabLst>
                <a:tab pos="581025" algn="l"/>
                <a:tab pos="581660" algn="l"/>
              </a:tabLst>
              <a:defRPr/>
            </a:pPr>
            <a:r>
              <a:rPr kumimoji="0" sz="2000" b="0" i="0" u="none" strike="noStrike" kern="1200" cap="none" spc="0" normalizeH="0" baseline="0" noProof="0">
                <a:ln>
                  <a:noFill/>
                </a:ln>
                <a:solidFill>
                  <a:srgbClr val="363636"/>
                </a:solidFill>
                <a:effectLst/>
                <a:uLnTx/>
                <a:uFillTx/>
                <a:latin typeface="Arial"/>
                <a:ea typeface="+mn-ea"/>
                <a:cs typeface="Arial"/>
              </a:rPr>
              <a:t>Unless</a:t>
            </a:r>
            <a:r>
              <a:rPr kumimoji="0" sz="2000" b="0" i="0" u="none" strike="noStrike" kern="1200" cap="none" spc="-25" normalizeH="0" baseline="0" noProof="0">
                <a:ln>
                  <a:noFill/>
                </a:ln>
                <a:solidFill>
                  <a:srgbClr val="363636"/>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formally</a:t>
            </a:r>
            <a:r>
              <a:rPr kumimoji="0" sz="2000" b="0" i="0" u="none" strike="noStrike" kern="1200" cap="none" spc="-20" normalizeH="0" baseline="0" noProof="0">
                <a:ln>
                  <a:noFill/>
                </a:ln>
                <a:solidFill>
                  <a:srgbClr val="363636"/>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adopted</a:t>
            </a:r>
            <a:r>
              <a:rPr kumimoji="0" sz="2000" b="0" i="0" u="none" strike="noStrike" kern="1200" cap="none" spc="-25" normalizeH="0" baseline="0" noProof="0">
                <a:ln>
                  <a:noFill/>
                </a:ln>
                <a:solidFill>
                  <a:srgbClr val="363636"/>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by </a:t>
            </a:r>
            <a:r>
              <a:rPr kumimoji="0" sz="2000" b="0" i="0" u="none" strike="noStrike" kern="1200" cap="none" spc="-5" normalizeH="0" baseline="0" noProof="0">
                <a:ln>
                  <a:noFill/>
                </a:ln>
                <a:solidFill>
                  <a:srgbClr val="363636"/>
                </a:solidFill>
                <a:effectLst/>
                <a:uLnTx/>
                <a:uFillTx/>
                <a:latin typeface="Arial"/>
                <a:ea typeface="+mn-ea"/>
                <a:cs typeface="Arial"/>
              </a:rPr>
              <a:t>the</a:t>
            </a:r>
            <a:r>
              <a:rPr kumimoji="0" sz="2000" b="0" i="0" u="none" strike="noStrike" kern="1200" cap="none" spc="-10" normalizeH="0" baseline="0" noProof="0">
                <a:ln>
                  <a:noFill/>
                </a:ln>
                <a:solidFill>
                  <a:srgbClr val="363636"/>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community,</a:t>
            </a:r>
            <a:r>
              <a:rPr kumimoji="0" sz="2000" b="0" i="0" u="none" strike="noStrike" kern="1200" cap="none" spc="-30" normalizeH="0" baseline="0" noProof="0">
                <a:ln>
                  <a:noFill/>
                </a:ln>
                <a:solidFill>
                  <a:srgbClr val="363636"/>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use</a:t>
            </a:r>
            <a:r>
              <a:rPr kumimoji="0" sz="2000" b="0" i="0" u="none" strike="noStrike" kern="1200" cap="none" spc="-5" normalizeH="0" baseline="0" noProof="0">
                <a:ln>
                  <a:noFill/>
                </a:ln>
                <a:solidFill>
                  <a:srgbClr val="363636"/>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of</a:t>
            </a:r>
            <a:r>
              <a:rPr kumimoji="0" sz="2000" b="0" i="0" u="none" strike="noStrike" kern="1200" cap="none" spc="-25" normalizeH="0" baseline="0" noProof="0">
                <a:ln>
                  <a:noFill/>
                </a:ln>
                <a:solidFill>
                  <a:srgbClr val="363636"/>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preliminary</a:t>
            </a:r>
            <a:r>
              <a:rPr kumimoji="0" sz="2000" b="0" i="0" u="none" strike="noStrike" kern="1200" cap="none" spc="-15" normalizeH="0" baseline="0" noProof="0">
                <a:ln>
                  <a:noFill/>
                </a:ln>
                <a:solidFill>
                  <a:srgbClr val="363636"/>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data</a:t>
            </a:r>
            <a:r>
              <a:rPr kumimoji="0" sz="2000" b="0" i="0" u="none" strike="noStrike" kern="1200" cap="none" spc="-30" normalizeH="0" baseline="0" noProof="0">
                <a:ln>
                  <a:noFill/>
                </a:ln>
                <a:solidFill>
                  <a:srgbClr val="363636"/>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is</a:t>
            </a:r>
            <a:r>
              <a:rPr kumimoji="0" lang="en-US" sz="2000" b="0" i="0" u="none" strike="noStrike" kern="1200" cap="none" spc="0" normalizeH="0" baseline="0" noProof="0">
                <a:ln>
                  <a:noFill/>
                </a:ln>
                <a:solidFill>
                  <a:prstClr val="black"/>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not</a:t>
            </a:r>
            <a:r>
              <a:rPr kumimoji="0" sz="2000" b="0" i="0" u="none" strike="noStrike" kern="1200" cap="none" spc="-55" normalizeH="0" baseline="0" noProof="0">
                <a:ln>
                  <a:noFill/>
                </a:ln>
                <a:solidFill>
                  <a:srgbClr val="363636"/>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required</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581025" marR="0" lvl="1" indent="-223520" algn="l" defTabSz="914400" rtl="0" eaLnBrk="1" fontAlgn="auto" latinLnBrk="0" hangingPunct="1">
              <a:lnSpc>
                <a:spcPct val="100000"/>
              </a:lnSpc>
              <a:spcBef>
                <a:spcPts val="1800"/>
              </a:spcBef>
              <a:spcAft>
                <a:spcPts val="0"/>
              </a:spcAft>
              <a:buClr>
                <a:srgbClr val="5B5C5E"/>
              </a:buClr>
              <a:buSzPct val="90000"/>
              <a:buFontTx/>
              <a:buChar char="•"/>
              <a:tabLst>
                <a:tab pos="581025" algn="l"/>
                <a:tab pos="581660" algn="l"/>
              </a:tabLst>
              <a:defRPr/>
            </a:pPr>
            <a:r>
              <a:rPr kumimoji="0" sz="2000" b="0" i="0" u="none" strike="noStrike" kern="1200" cap="none" spc="0" normalizeH="0" baseline="0" noProof="0">
                <a:ln>
                  <a:noFill/>
                </a:ln>
                <a:solidFill>
                  <a:srgbClr val="363636"/>
                </a:solidFill>
                <a:effectLst/>
                <a:uLnTx/>
                <a:uFillTx/>
                <a:latin typeface="Arial"/>
                <a:ea typeface="+mn-ea"/>
                <a:cs typeface="Arial"/>
              </a:rPr>
              <a:t>Communities</a:t>
            </a:r>
            <a:r>
              <a:rPr kumimoji="0" sz="2000" b="0" i="0" u="none" strike="noStrike" kern="1200" cap="none" spc="-30" normalizeH="0" baseline="0" noProof="0">
                <a:ln>
                  <a:noFill/>
                </a:ln>
                <a:solidFill>
                  <a:srgbClr val="363636"/>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must</a:t>
            </a:r>
            <a:r>
              <a:rPr kumimoji="0" sz="2000" b="0" i="0" u="none" strike="noStrike" kern="1200" cap="none" spc="-35" normalizeH="0" baseline="0" noProof="0">
                <a:ln>
                  <a:noFill/>
                </a:ln>
                <a:solidFill>
                  <a:srgbClr val="363636"/>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regulate</a:t>
            </a:r>
            <a:r>
              <a:rPr kumimoji="0" sz="2000" b="0" i="0" u="none" strike="noStrike" kern="1200" cap="none" spc="-30" normalizeH="0" baseline="0" noProof="0">
                <a:ln>
                  <a:noFill/>
                </a:ln>
                <a:solidFill>
                  <a:srgbClr val="363636"/>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at</a:t>
            </a:r>
            <a:r>
              <a:rPr kumimoji="0" sz="2000" b="0" i="0" u="none" strike="noStrike" kern="1200" cap="none" spc="-15" normalizeH="0" baseline="0" noProof="0">
                <a:ln>
                  <a:noFill/>
                </a:ln>
                <a:solidFill>
                  <a:srgbClr val="363636"/>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least</a:t>
            </a:r>
            <a:r>
              <a:rPr kumimoji="0" sz="2000" b="0" i="0" u="none" strike="noStrike" kern="1200" cap="none" spc="-25" normalizeH="0" baseline="0" noProof="0">
                <a:ln>
                  <a:noFill/>
                </a:ln>
                <a:solidFill>
                  <a:srgbClr val="363636"/>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to</a:t>
            </a:r>
            <a:r>
              <a:rPr kumimoji="0" sz="2000" b="0" i="0" u="none" strike="noStrike" kern="1200" cap="none" spc="5" normalizeH="0" baseline="0" noProof="0">
                <a:ln>
                  <a:noFill/>
                </a:ln>
                <a:solidFill>
                  <a:srgbClr val="363636"/>
                </a:solidFill>
                <a:effectLst/>
                <a:uLnTx/>
                <a:uFillTx/>
                <a:latin typeface="Arial"/>
                <a:ea typeface="+mn-ea"/>
                <a:cs typeface="Arial"/>
              </a:rPr>
              <a:t> </a:t>
            </a:r>
            <a:r>
              <a:rPr kumimoji="0" sz="2000" b="1" i="0" u="none" strike="noStrike" kern="1200" cap="none" spc="0" normalizeH="0" baseline="0" noProof="0">
                <a:ln>
                  <a:noFill/>
                </a:ln>
                <a:solidFill>
                  <a:srgbClr val="005A87"/>
                </a:solidFill>
                <a:effectLst/>
                <a:uLnTx/>
                <a:uFillTx/>
                <a:latin typeface="Arial"/>
                <a:ea typeface="+mn-ea"/>
                <a:cs typeface="Arial"/>
              </a:rPr>
              <a:t>current</a:t>
            </a:r>
            <a:r>
              <a:rPr kumimoji="0" sz="2000" b="1" i="0" u="none" strike="noStrike" kern="1200" cap="none" spc="-30" normalizeH="0" baseline="0" noProof="0">
                <a:ln>
                  <a:noFill/>
                </a:ln>
                <a:solidFill>
                  <a:srgbClr val="005A87"/>
                </a:solidFill>
                <a:effectLst/>
                <a:uLnTx/>
                <a:uFillTx/>
                <a:latin typeface="Arial"/>
                <a:ea typeface="+mn-ea"/>
                <a:cs typeface="Arial"/>
              </a:rPr>
              <a:t> </a:t>
            </a:r>
            <a:r>
              <a:rPr kumimoji="0" sz="2000" b="1" i="0" u="none" strike="noStrike" kern="1200" cap="none" spc="-5" normalizeH="0" baseline="0" noProof="0">
                <a:ln>
                  <a:noFill/>
                </a:ln>
                <a:solidFill>
                  <a:srgbClr val="005A87"/>
                </a:solidFill>
                <a:effectLst/>
                <a:uLnTx/>
                <a:uFillTx/>
                <a:latin typeface="Arial"/>
                <a:ea typeface="+mn-ea"/>
                <a:cs typeface="Arial"/>
              </a:rPr>
              <a:t>effective</a:t>
            </a:r>
            <a:r>
              <a:rPr kumimoji="0" sz="2000" b="1" i="0" u="none" strike="noStrike" kern="1200" cap="none" spc="-30" normalizeH="0" baseline="0" noProof="0">
                <a:ln>
                  <a:noFill/>
                </a:ln>
                <a:solidFill>
                  <a:srgbClr val="005A87"/>
                </a:solidFill>
                <a:effectLst/>
                <a:uLnTx/>
                <a:uFillTx/>
                <a:latin typeface="Arial"/>
                <a:ea typeface="+mn-ea"/>
                <a:cs typeface="Arial"/>
              </a:rPr>
              <a:t> </a:t>
            </a:r>
            <a:r>
              <a:rPr kumimoji="0" sz="2000" b="1" i="0" u="none" strike="noStrike" kern="1200" cap="none" spc="0" normalizeH="0" baseline="0" noProof="0">
                <a:ln>
                  <a:noFill/>
                </a:ln>
                <a:solidFill>
                  <a:srgbClr val="005A87"/>
                </a:solidFill>
                <a:effectLst/>
                <a:uLnTx/>
                <a:uFillTx/>
                <a:latin typeface="Arial"/>
                <a:ea typeface="+mn-ea"/>
                <a:cs typeface="Arial"/>
              </a:rPr>
              <a:t>data</a:t>
            </a:r>
            <a:endParaRPr kumimoji="0" sz="2000" b="0" i="0" u="none" strike="noStrike" kern="1200" cap="none" spc="0" normalizeH="0" baseline="0" noProof="0">
              <a:ln>
                <a:noFill/>
              </a:ln>
              <a:solidFill>
                <a:prstClr val="black"/>
              </a:solidFill>
              <a:effectLst/>
              <a:uLnTx/>
              <a:uFillTx/>
              <a:latin typeface="Arial"/>
              <a:ea typeface="+mn-ea"/>
              <a:cs typeface="Arial"/>
            </a:endParaRPr>
          </a:p>
        </p:txBody>
      </p:sp>
      <p:pic>
        <p:nvPicPr>
          <p:cNvPr id="8" name="object 8"/>
          <p:cNvPicPr/>
          <p:nvPr/>
        </p:nvPicPr>
        <p:blipFill>
          <a:blip r:embed="rId5" cstate="print"/>
          <a:stretch>
            <a:fillRect/>
          </a:stretch>
        </p:blipFill>
        <p:spPr>
          <a:xfrm>
            <a:off x="457200" y="6035040"/>
            <a:ext cx="1787652" cy="632460"/>
          </a:xfrm>
          <a:prstGeom prst="rect">
            <a:avLst/>
          </a:prstGeom>
        </p:spPr>
      </p:pic>
      <p:sp>
        <p:nvSpPr>
          <p:cNvPr id="9" name="object 9"/>
          <p:cNvSpPr txBox="1">
            <a:spLocks noGrp="1"/>
          </p:cNvSpPr>
          <p:nvPr>
            <p:ph type="sldNum" sz="quarter" idx="7"/>
          </p:nvPr>
        </p:nvSpPr>
        <p:spPr>
          <a:prstGeom prst="rect">
            <a:avLst/>
          </a:prstGeom>
        </p:spPr>
        <p:txBody>
          <a:bodyPr vert="horz" wrap="square" lIns="0" tIns="3810" rIns="0" bIns="0" rtlCol="0">
            <a:spAutoFit/>
          </a:bodyPr>
          <a:lstStyle/>
          <a:p>
            <a:pPr marL="38100" marR="0" lvl="0" indent="0" algn="l" defTabSz="914400" rtl="0" eaLnBrk="1" fontAlgn="auto" latinLnBrk="0" hangingPunct="1">
              <a:lnSpc>
                <a:spcPct val="100000"/>
              </a:lnSpc>
              <a:spcBef>
                <a:spcPts val="30"/>
              </a:spcBef>
              <a:spcAft>
                <a:spcPts val="0"/>
              </a:spcAft>
              <a:buClrTx/>
              <a:buSzTx/>
              <a:buFontTx/>
              <a:buNone/>
              <a:tabLst/>
              <a:defRPr/>
            </a:pPr>
            <a:r>
              <a:rPr kumimoji="0" sz="1000" b="0" i="0" u="none" strike="noStrike" kern="1200" cap="none" spc="-5" normalizeH="0" baseline="0" noProof="0">
                <a:ln>
                  <a:noFill/>
                </a:ln>
                <a:solidFill>
                  <a:srgbClr val="5B5C5E"/>
                </a:solidFill>
                <a:effectLst/>
                <a:uLnTx/>
                <a:uFillTx/>
                <a:latin typeface="Arial Narrow"/>
                <a:ea typeface="+mn-ea"/>
              </a:rPr>
              <a:t>26</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14722" y="6289776"/>
            <a:ext cx="116205" cy="145415"/>
          </a:xfrm>
          <a:prstGeom prst="rect">
            <a:avLst/>
          </a:prstGeom>
        </p:spPr>
        <p:txBody>
          <a:bodyPr vert="horz" wrap="square" lIns="0" tIns="0" rIns="0" bIns="0" rtlCol="0">
            <a:spAutoFit/>
          </a:bodyPr>
          <a:lstStyle/>
          <a:p>
            <a:pPr marL="0" marR="0" lvl="0" indent="0" algn="l" defTabSz="914400" rtl="0" eaLnBrk="1" fontAlgn="auto" latinLnBrk="0" hangingPunct="1">
              <a:lnSpc>
                <a:spcPts val="1130"/>
              </a:lnSpc>
              <a:spcBef>
                <a:spcPts val="0"/>
              </a:spcBef>
              <a:spcAft>
                <a:spcPts val="0"/>
              </a:spcAft>
              <a:buClrTx/>
              <a:buSzTx/>
              <a:buFontTx/>
              <a:buNone/>
              <a:tabLst/>
              <a:defRPr/>
            </a:pPr>
            <a:r>
              <a:rPr kumimoji="0" sz="1000" b="0" i="0" u="none" strike="noStrike" kern="1200" cap="none" spc="-5" normalizeH="0" baseline="0" noProof="0">
                <a:ln>
                  <a:noFill/>
                </a:ln>
                <a:solidFill>
                  <a:srgbClr val="5B5C5E"/>
                </a:solidFill>
                <a:effectLst/>
                <a:uLnTx/>
                <a:uFillTx/>
                <a:latin typeface="Arial Narrow"/>
                <a:ea typeface="+mn-ea"/>
                <a:cs typeface="Arial Narrow"/>
              </a:rPr>
              <a:t>21</a:t>
            </a:r>
            <a:endParaRPr kumimoji="0" sz="1000" b="0" i="0" u="none" strike="noStrike" kern="1200" cap="none" spc="0" normalizeH="0" baseline="0" noProof="0">
              <a:ln>
                <a:noFill/>
              </a:ln>
              <a:solidFill>
                <a:prstClr val="black"/>
              </a:solidFill>
              <a:effectLst/>
              <a:uLnTx/>
              <a:uFillTx/>
              <a:latin typeface="Arial Narrow"/>
              <a:ea typeface="+mn-ea"/>
              <a:cs typeface="Arial Narrow"/>
            </a:endParaRPr>
          </a:p>
        </p:txBody>
      </p:sp>
      <p:pic>
        <p:nvPicPr>
          <p:cNvPr id="3" name="object 3"/>
          <p:cNvPicPr/>
          <p:nvPr/>
        </p:nvPicPr>
        <p:blipFill>
          <a:blip r:embed="rId2" cstate="print"/>
          <a:stretch>
            <a:fillRect/>
          </a:stretch>
        </p:blipFill>
        <p:spPr>
          <a:xfrm>
            <a:off x="512463" y="6074433"/>
            <a:ext cx="1571968" cy="539634"/>
          </a:xfrm>
          <a:prstGeom prst="rect">
            <a:avLst/>
          </a:prstGeom>
        </p:spPr>
      </p:pic>
      <p:grpSp>
        <p:nvGrpSpPr>
          <p:cNvPr id="4" name="object 4"/>
          <p:cNvGrpSpPr/>
          <p:nvPr/>
        </p:nvGrpSpPr>
        <p:grpSpPr>
          <a:xfrm>
            <a:off x="0" y="1159510"/>
            <a:ext cx="9144000" cy="5807347"/>
            <a:chOff x="0" y="1159763"/>
            <a:chExt cx="9144000" cy="5698233"/>
          </a:xfrm>
        </p:grpSpPr>
        <p:pic>
          <p:nvPicPr>
            <p:cNvPr id="5" name="object 5"/>
            <p:cNvPicPr/>
            <p:nvPr/>
          </p:nvPicPr>
          <p:blipFill>
            <a:blip r:embed="rId3" cstate="print"/>
            <a:stretch>
              <a:fillRect/>
            </a:stretch>
          </p:blipFill>
          <p:spPr>
            <a:xfrm>
              <a:off x="7205689" y="6166234"/>
              <a:ext cx="1464055" cy="442656"/>
            </a:xfrm>
            <a:prstGeom prst="rect">
              <a:avLst/>
            </a:prstGeom>
          </p:spPr>
        </p:pic>
        <p:pic>
          <p:nvPicPr>
            <p:cNvPr id="6" name="object 6" descr="Person holding a puzzle piece"/>
            <p:cNvPicPr/>
            <p:nvPr/>
          </p:nvPicPr>
          <p:blipFill>
            <a:blip r:embed="rId4" cstate="print">
              <a:extLst>
                <a:ext uri="{BEBA8EAE-BF5A-486C-A8C5-ECC9F3942E4B}">
                  <a14:imgProps xmlns:a14="http://schemas.microsoft.com/office/drawing/2010/main">
                    <a14:imgLayer r:embed="rId5">
                      <a14:imgEffect>
                        <a14:brightnessContrast bright="-10000" contrast="-10000"/>
                      </a14:imgEffect>
                    </a14:imgLayer>
                  </a14:imgProps>
                </a:ext>
                <a:ext uri="{28A0092B-C50C-407E-A947-70E740481C1C}">
                  <a14:useLocalDpi xmlns:a14="http://schemas.microsoft.com/office/drawing/2010/main" val="0"/>
                </a:ext>
              </a:extLst>
            </a:blip>
            <a:srcRect/>
            <a:stretch/>
          </p:blipFill>
          <p:spPr>
            <a:xfrm>
              <a:off x="0" y="1159763"/>
              <a:ext cx="9144000" cy="5698233"/>
            </a:xfrm>
            <a:prstGeom prst="rect">
              <a:avLst/>
            </a:prstGeom>
          </p:spPr>
        </p:pic>
        <p:sp>
          <p:nvSpPr>
            <p:cNvPr id="7" name="object 7"/>
            <p:cNvSpPr/>
            <p:nvPr/>
          </p:nvSpPr>
          <p:spPr>
            <a:xfrm>
              <a:off x="1" y="2026919"/>
              <a:ext cx="3962400" cy="1828800"/>
            </a:xfrm>
            <a:custGeom>
              <a:avLst/>
              <a:gdLst/>
              <a:ahLst/>
              <a:cxnLst/>
              <a:rect l="l" t="t" r="r" b="b"/>
              <a:pathLst>
                <a:path w="5274945" h="1828800">
                  <a:moveTo>
                    <a:pt x="5274564" y="0"/>
                  </a:moveTo>
                  <a:lnTo>
                    <a:pt x="0" y="0"/>
                  </a:lnTo>
                  <a:lnTo>
                    <a:pt x="0" y="1828799"/>
                  </a:lnTo>
                  <a:lnTo>
                    <a:pt x="5274564" y="1828799"/>
                  </a:lnTo>
                  <a:lnTo>
                    <a:pt x="5274564" y="0"/>
                  </a:lnTo>
                  <a:close/>
                </a:path>
              </a:pathLst>
            </a:custGeom>
            <a:solidFill>
              <a:srgbClr val="FFFFFF">
                <a:alpha val="70195"/>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object 8"/>
          <p:cNvSpPr txBox="1">
            <a:spLocks noGrp="1"/>
          </p:cNvSpPr>
          <p:nvPr>
            <p:ph type="title"/>
          </p:nvPr>
        </p:nvSpPr>
        <p:spPr>
          <a:xfrm>
            <a:off x="531368" y="2088007"/>
            <a:ext cx="4216400" cy="1674817"/>
          </a:xfrm>
          <a:prstGeom prst="rect">
            <a:avLst/>
          </a:prstGeom>
        </p:spPr>
        <p:txBody>
          <a:bodyPr vert="horz" wrap="square" lIns="0" tIns="12700" rIns="0" bIns="0" rtlCol="0">
            <a:spAutoFit/>
          </a:bodyPr>
          <a:lstStyle/>
          <a:p>
            <a:pPr marL="12700" marR="5080">
              <a:lnSpc>
                <a:spcPct val="100000"/>
              </a:lnSpc>
              <a:spcBef>
                <a:spcPts val="100"/>
              </a:spcBef>
            </a:pPr>
            <a:r>
              <a:rPr lang="en-US" sz="5400"/>
              <a:t>Public Outreach</a:t>
            </a:r>
            <a:endParaRPr sz="5400"/>
          </a:p>
        </p:txBody>
      </p:sp>
      <p:grpSp>
        <p:nvGrpSpPr>
          <p:cNvPr id="9" name="object 9"/>
          <p:cNvGrpSpPr/>
          <p:nvPr/>
        </p:nvGrpSpPr>
        <p:grpSpPr>
          <a:xfrm>
            <a:off x="519683" y="6131052"/>
            <a:ext cx="8132445" cy="410209"/>
            <a:chOff x="519683" y="6131052"/>
            <a:chExt cx="8132445" cy="410209"/>
          </a:xfrm>
        </p:grpSpPr>
        <p:pic>
          <p:nvPicPr>
            <p:cNvPr id="10" name="object 10"/>
            <p:cNvPicPr/>
            <p:nvPr/>
          </p:nvPicPr>
          <p:blipFill>
            <a:blip r:embed="rId6" cstate="print"/>
            <a:stretch>
              <a:fillRect/>
            </a:stretch>
          </p:blipFill>
          <p:spPr>
            <a:xfrm>
              <a:off x="7613903" y="6225540"/>
              <a:ext cx="1037844" cy="315467"/>
            </a:xfrm>
            <a:prstGeom prst="rect">
              <a:avLst/>
            </a:prstGeom>
          </p:spPr>
        </p:pic>
        <p:pic>
          <p:nvPicPr>
            <p:cNvPr id="11" name="object 11"/>
            <p:cNvPicPr/>
            <p:nvPr/>
          </p:nvPicPr>
          <p:blipFill>
            <a:blip r:embed="rId7" cstate="print"/>
            <a:stretch>
              <a:fillRect/>
            </a:stretch>
          </p:blipFill>
          <p:spPr>
            <a:xfrm>
              <a:off x="519683" y="6131052"/>
              <a:ext cx="1133855" cy="399288"/>
            </a:xfrm>
            <a:prstGeom prst="rect">
              <a:avLst/>
            </a:prstGeom>
          </p:spPr>
        </p:pic>
      </p:grpSp>
    </p:spTree>
    <p:extLst>
      <p:ext uri="{BB962C8B-B14F-4D97-AF65-F5344CB8AC3E}">
        <p14:creationId xmlns:p14="http://schemas.microsoft.com/office/powerpoint/2010/main" val="18316103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18159" y="6072962"/>
            <a:ext cx="1572767" cy="539910"/>
          </a:xfrm>
          <a:prstGeom prst="rect">
            <a:avLst/>
          </a:prstGeom>
        </p:spPr>
      </p:pic>
      <p:pic>
        <p:nvPicPr>
          <p:cNvPr id="3" name="object 3"/>
          <p:cNvPicPr/>
          <p:nvPr/>
        </p:nvPicPr>
        <p:blipFill>
          <a:blip r:embed="rId3" cstate="print"/>
          <a:stretch>
            <a:fillRect/>
          </a:stretch>
        </p:blipFill>
        <p:spPr>
          <a:xfrm>
            <a:off x="7205471" y="6169733"/>
            <a:ext cx="1469135" cy="434783"/>
          </a:xfrm>
          <a:prstGeom prst="rect">
            <a:avLst/>
          </a:prstGeom>
        </p:spPr>
      </p:pic>
      <p:sp>
        <p:nvSpPr>
          <p:cNvPr id="4" name="object 4"/>
          <p:cNvSpPr txBox="1"/>
          <p:nvPr/>
        </p:nvSpPr>
        <p:spPr>
          <a:xfrm>
            <a:off x="4503165" y="6264046"/>
            <a:ext cx="141605"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1" i="0" u="none" strike="noStrike" kern="1200" cap="none" spc="-5" normalizeH="0" baseline="0" noProof="0">
                <a:ln>
                  <a:noFill/>
                </a:ln>
                <a:solidFill>
                  <a:srgbClr val="5B5C5E"/>
                </a:solidFill>
                <a:effectLst/>
                <a:uLnTx/>
                <a:uFillTx/>
                <a:latin typeface="Arial Narrow"/>
                <a:ea typeface="+mn-ea"/>
                <a:cs typeface="Arial Narrow"/>
              </a:rPr>
              <a:t>35</a:t>
            </a:r>
            <a:endParaRPr kumimoji="0" sz="1000" b="0" i="0" u="none" strike="noStrike" kern="1200" cap="none" spc="0" normalizeH="0" baseline="0" noProof="0">
              <a:ln>
                <a:noFill/>
              </a:ln>
              <a:solidFill>
                <a:prstClr val="black"/>
              </a:solidFill>
              <a:effectLst/>
              <a:uLnTx/>
              <a:uFillTx/>
              <a:latin typeface="Arial Narrow"/>
              <a:ea typeface="+mn-ea"/>
              <a:cs typeface="Arial Narrow"/>
            </a:endParaRPr>
          </a:p>
        </p:txBody>
      </p:sp>
      <p:sp>
        <p:nvSpPr>
          <p:cNvPr id="5" name="object 5"/>
          <p:cNvSpPr txBox="1"/>
          <p:nvPr/>
        </p:nvSpPr>
        <p:spPr>
          <a:xfrm>
            <a:off x="429133" y="1415038"/>
            <a:ext cx="4668268" cy="4047903"/>
          </a:xfrm>
          <a:prstGeom prst="rect">
            <a:avLst/>
          </a:prstGeom>
        </p:spPr>
        <p:txBody>
          <a:bodyPr vert="horz" wrap="square" lIns="0" tIns="13335" rIns="0" bIns="0" rtlCol="0">
            <a:spAutoFit/>
          </a:bodyPr>
          <a:lstStyle/>
          <a:p>
            <a:pPr marL="358775" marR="0" lvl="0" indent="0" algn="l" defTabSz="914400" rtl="0" eaLnBrk="1" fontAlgn="auto" latinLnBrk="0" hangingPunct="1">
              <a:lnSpc>
                <a:spcPct val="100000"/>
              </a:lnSpc>
              <a:spcBef>
                <a:spcPts val="105"/>
              </a:spcBef>
              <a:spcAft>
                <a:spcPts val="0"/>
              </a:spcAft>
              <a:buClrTx/>
              <a:buSzTx/>
              <a:buFontTx/>
              <a:buNone/>
              <a:tabLst/>
              <a:defRPr/>
            </a:pPr>
            <a:r>
              <a:rPr kumimoji="0" sz="3200" b="1" i="0" u="none" strike="noStrike" kern="1200" cap="none" spc="5" normalizeH="0" baseline="0" noProof="0">
                <a:ln>
                  <a:noFill/>
                </a:ln>
                <a:solidFill>
                  <a:srgbClr val="0D3961"/>
                </a:solidFill>
                <a:effectLst/>
                <a:uLnTx/>
                <a:uFillTx/>
                <a:latin typeface="Arial" panose="020B0604020202020204" pitchFamily="34" charset="0"/>
                <a:ea typeface="+mn-ea"/>
                <a:cs typeface="Arial" panose="020B0604020202020204" pitchFamily="34" charset="0"/>
              </a:rPr>
              <a:t>Local</a:t>
            </a:r>
            <a:r>
              <a:rPr kumimoji="0" sz="3200" b="1" i="0" u="none" strike="noStrike" kern="1200" cap="none" spc="-40" normalizeH="0" baseline="0" noProof="0">
                <a:ln>
                  <a:noFill/>
                </a:ln>
                <a:solidFill>
                  <a:srgbClr val="0D3961"/>
                </a:solidFill>
                <a:effectLst/>
                <a:uLnTx/>
                <a:uFillTx/>
                <a:latin typeface="Arial" panose="020B0604020202020204" pitchFamily="34" charset="0"/>
                <a:ea typeface="+mn-ea"/>
                <a:cs typeface="Arial" panose="020B0604020202020204" pitchFamily="34" charset="0"/>
              </a:rPr>
              <a:t> </a:t>
            </a:r>
            <a:r>
              <a:rPr kumimoji="0" sz="3200" b="1" i="0" u="none" strike="noStrike" kern="1200" cap="none" spc="0" normalizeH="0" baseline="0" noProof="0">
                <a:ln>
                  <a:noFill/>
                </a:ln>
                <a:solidFill>
                  <a:srgbClr val="0D3961"/>
                </a:solidFill>
                <a:effectLst/>
                <a:uLnTx/>
                <a:uFillTx/>
                <a:latin typeface="Arial" panose="020B0604020202020204" pitchFamily="34" charset="0"/>
                <a:ea typeface="+mn-ea"/>
                <a:cs typeface="Arial" panose="020B0604020202020204" pitchFamily="34" charset="0"/>
              </a:rPr>
              <a:t>Officials</a:t>
            </a:r>
            <a:r>
              <a:rPr kumimoji="0" sz="3200" b="1" i="0" u="none" strike="noStrike" kern="1200" cap="none" spc="-55" normalizeH="0" baseline="0" noProof="0">
                <a:ln>
                  <a:noFill/>
                </a:ln>
                <a:solidFill>
                  <a:srgbClr val="0D3961"/>
                </a:solidFill>
                <a:effectLst/>
                <a:uLnTx/>
                <a:uFillTx/>
                <a:latin typeface="Arial" panose="020B0604020202020204" pitchFamily="34" charset="0"/>
                <a:ea typeface="+mn-ea"/>
                <a:cs typeface="Arial" panose="020B0604020202020204" pitchFamily="34" charset="0"/>
              </a:rPr>
              <a:t> </a:t>
            </a:r>
            <a:r>
              <a:rPr kumimoji="0" sz="3200" b="1" i="0" u="none" strike="noStrike" kern="1200" cap="none" spc="5" normalizeH="0" baseline="0" noProof="0">
                <a:ln>
                  <a:noFill/>
                </a:ln>
                <a:solidFill>
                  <a:srgbClr val="0D3961"/>
                </a:solidFill>
                <a:effectLst/>
                <a:uLnTx/>
                <a:uFillTx/>
                <a:latin typeface="Arial" panose="020B0604020202020204" pitchFamily="34" charset="0"/>
                <a:ea typeface="+mn-ea"/>
                <a:cs typeface="Arial" panose="020B0604020202020204" pitchFamily="34" charset="0"/>
              </a:rPr>
              <a:t>Toolkit</a:t>
            </a:r>
            <a:endParaRPr kumimoji="0" sz="3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469900" marR="5080" lvl="0" indent="-457200" algn="l" defTabSz="914400" rtl="0" eaLnBrk="1" fontAlgn="auto" latinLnBrk="0" hangingPunct="1">
              <a:lnSpc>
                <a:spcPct val="100000"/>
              </a:lnSpc>
              <a:spcBef>
                <a:spcPts val="1725"/>
              </a:spcBef>
              <a:spcAft>
                <a:spcPts val="0"/>
              </a:spcAft>
              <a:buClrTx/>
              <a:buSzPct val="65000"/>
              <a:buFont typeface="Wingdings" panose="05000000000000000000" pitchFamily="2" charset="2"/>
              <a:buChar char="Ø"/>
              <a:tabLst>
                <a:tab pos="469265" algn="l"/>
                <a:tab pos="469900" algn="l"/>
              </a:tabLst>
              <a:defRPr/>
            </a:pPr>
            <a:r>
              <a:rPr kumimoji="0" sz="1800" b="0" i="0" u="none" strike="noStrike" kern="1200" cap="none" spc="0" normalizeH="0" baseline="0" noProof="0">
                <a:ln>
                  <a:noFill/>
                </a:ln>
                <a:solidFill>
                  <a:srgbClr val="333333"/>
                </a:solidFill>
                <a:effectLst/>
                <a:uLnTx/>
                <a:uFillTx/>
                <a:latin typeface="Arial"/>
                <a:ea typeface="+mn-ea"/>
                <a:cs typeface="Arial"/>
              </a:rPr>
              <a:t>Resource to support community  outreach following the CCO meeting  until maps become effective</a:t>
            </a:r>
          </a:p>
          <a:p>
            <a:pPr marL="342900" marR="0" lvl="0" indent="-342900" algn="l" defTabSz="914400" rtl="0" eaLnBrk="1" fontAlgn="auto" latinLnBrk="0" hangingPunct="1">
              <a:lnSpc>
                <a:spcPct val="100000"/>
              </a:lnSpc>
              <a:spcBef>
                <a:spcPts val="40"/>
              </a:spcBef>
              <a:spcAft>
                <a:spcPts val="0"/>
              </a:spcAft>
              <a:buClr>
                <a:srgbClr val="7E7E7E"/>
              </a:buClr>
              <a:buSzPct val="65000"/>
              <a:buFont typeface="Wingdings" panose="05000000000000000000" pitchFamily="2" charset="2"/>
              <a:buChar char="Ø"/>
              <a:tabLst/>
              <a:defRPr/>
            </a:pPr>
            <a:endParaRPr kumimoji="0" sz="1800" b="0" i="0" u="none" strike="noStrike" kern="1200" cap="none" spc="0" normalizeH="0" baseline="0" noProof="0">
              <a:ln>
                <a:noFill/>
              </a:ln>
              <a:solidFill>
                <a:srgbClr val="333333"/>
              </a:solidFill>
              <a:effectLst/>
              <a:uLnTx/>
              <a:uFillTx/>
              <a:latin typeface="Arial"/>
              <a:ea typeface="+mn-ea"/>
              <a:cs typeface="Arial"/>
            </a:endParaRPr>
          </a:p>
          <a:p>
            <a:pPr marL="469900" marR="5715" lvl="0" indent="-457200" algn="l" defTabSz="914400" rtl="0" eaLnBrk="1" fontAlgn="auto" latinLnBrk="0" hangingPunct="1">
              <a:lnSpc>
                <a:spcPct val="100000"/>
              </a:lnSpc>
              <a:spcBef>
                <a:spcPts val="5"/>
              </a:spcBef>
              <a:spcAft>
                <a:spcPts val="0"/>
              </a:spcAft>
              <a:buClrTx/>
              <a:buSzPct val="65000"/>
              <a:buFont typeface="Wingdings" panose="05000000000000000000" pitchFamily="2" charset="2"/>
              <a:buChar char="Ø"/>
              <a:tabLst>
                <a:tab pos="469265" algn="l"/>
                <a:tab pos="469900" algn="l"/>
              </a:tabLst>
              <a:defRPr/>
            </a:pPr>
            <a:r>
              <a:rPr kumimoji="0" sz="1800" b="0" i="0" u="none" strike="noStrike" kern="1200" cap="none" spc="0" normalizeH="0" baseline="0" noProof="0">
                <a:ln>
                  <a:noFill/>
                </a:ln>
                <a:solidFill>
                  <a:srgbClr val="333333"/>
                </a:solidFill>
                <a:effectLst/>
                <a:uLnTx/>
                <a:uFillTx/>
                <a:latin typeface="Arial"/>
                <a:ea typeface="+mn-ea"/>
                <a:cs typeface="Arial"/>
              </a:rPr>
              <a:t>Templatized letters, messaging, and  more to help communicate your  community’s flood risk and flood  insurance requirements</a:t>
            </a:r>
          </a:p>
          <a:p>
            <a:pPr marL="342900" marR="0" lvl="0" indent="-342900" algn="l" defTabSz="914400" rtl="0" eaLnBrk="1" fontAlgn="auto" latinLnBrk="0" hangingPunct="1">
              <a:lnSpc>
                <a:spcPct val="100000"/>
              </a:lnSpc>
              <a:spcBef>
                <a:spcPts val="40"/>
              </a:spcBef>
              <a:spcAft>
                <a:spcPts val="0"/>
              </a:spcAft>
              <a:buClr>
                <a:srgbClr val="7E7E7E"/>
              </a:buClr>
              <a:buSzPct val="65000"/>
              <a:buFont typeface="Wingdings" panose="05000000000000000000" pitchFamily="2" charset="2"/>
              <a:buChar char="Ø"/>
              <a:tabLst/>
              <a:defRPr/>
            </a:pPr>
            <a:endParaRPr kumimoji="0" sz="1800" b="0" i="0" u="none" strike="noStrike" kern="1200" cap="none" spc="0" normalizeH="0" baseline="0" noProof="0">
              <a:ln>
                <a:noFill/>
              </a:ln>
              <a:solidFill>
                <a:srgbClr val="333333"/>
              </a:solidFill>
              <a:effectLst/>
              <a:uLnTx/>
              <a:uFillTx/>
              <a:latin typeface="Arial"/>
              <a:ea typeface="+mn-ea"/>
              <a:cs typeface="Arial"/>
            </a:endParaRPr>
          </a:p>
          <a:p>
            <a:pPr marL="469900" marR="5715" lvl="0" indent="-457200" algn="l" defTabSz="914400" rtl="0" eaLnBrk="1" fontAlgn="auto" latinLnBrk="0" hangingPunct="1">
              <a:lnSpc>
                <a:spcPct val="100000"/>
              </a:lnSpc>
              <a:spcBef>
                <a:spcPts val="5"/>
              </a:spcBef>
              <a:spcAft>
                <a:spcPts val="0"/>
              </a:spcAft>
              <a:buClrTx/>
              <a:buSzPct val="65000"/>
              <a:buFont typeface="Wingdings" panose="05000000000000000000" pitchFamily="2" charset="2"/>
              <a:buChar char="Ø"/>
              <a:tabLst>
                <a:tab pos="469265" algn="l"/>
                <a:tab pos="469900" algn="l"/>
              </a:tabLst>
              <a:defRPr/>
            </a:pPr>
            <a:r>
              <a:rPr kumimoji="0" sz="1800" b="0" i="0" u="none" strike="noStrike" kern="1200" cap="none" spc="0" normalizeH="0" baseline="0" noProof="0">
                <a:ln>
                  <a:noFill/>
                </a:ln>
                <a:solidFill>
                  <a:srgbClr val="333333"/>
                </a:solidFill>
                <a:effectLst/>
                <a:uLnTx/>
                <a:uFillTx/>
                <a:latin typeface="Arial"/>
                <a:ea typeface="+mn-ea"/>
                <a:cs typeface="Arial"/>
              </a:rPr>
              <a:t>Compilation of FEMA resources and  tools to support your work to make</a:t>
            </a:r>
            <a:r>
              <a:rPr kumimoji="0" lang="en-US" sz="1800" b="0" i="0" u="none" strike="noStrike" kern="1200" cap="none" spc="0" normalizeH="0" baseline="0" noProof="0">
                <a:ln>
                  <a:noFill/>
                </a:ln>
                <a:solidFill>
                  <a:srgbClr val="333333"/>
                </a:solidFill>
                <a:effectLst/>
                <a:uLnTx/>
                <a:uFillTx/>
                <a:latin typeface="Arial"/>
                <a:ea typeface="+mn-ea"/>
                <a:cs typeface="Arial"/>
              </a:rPr>
              <a:t> </a:t>
            </a:r>
            <a:r>
              <a:rPr kumimoji="0" sz="1800" b="0" i="0" u="none" strike="noStrike" kern="1200" cap="none" spc="0" normalizeH="0" baseline="0" noProof="0">
                <a:ln>
                  <a:noFill/>
                </a:ln>
                <a:solidFill>
                  <a:srgbClr val="333333"/>
                </a:solidFill>
                <a:effectLst/>
                <a:uLnTx/>
                <a:uFillTx/>
                <a:latin typeface="Arial"/>
                <a:ea typeface="+mn-ea"/>
                <a:cs typeface="Arial"/>
              </a:rPr>
              <a:t>your community safer and stronger</a:t>
            </a:r>
          </a:p>
        </p:txBody>
      </p:sp>
      <p:grpSp>
        <p:nvGrpSpPr>
          <p:cNvPr id="6" name="object 6"/>
          <p:cNvGrpSpPr/>
          <p:nvPr/>
        </p:nvGrpSpPr>
        <p:grpSpPr>
          <a:xfrm>
            <a:off x="7226807" y="414527"/>
            <a:ext cx="1380744" cy="1380744"/>
            <a:chOff x="7226807" y="414527"/>
            <a:chExt cx="1380744" cy="1380744"/>
          </a:xfrm>
        </p:grpSpPr>
        <p:pic>
          <p:nvPicPr>
            <p:cNvPr id="7" name="object 7"/>
            <p:cNvPicPr/>
            <p:nvPr/>
          </p:nvPicPr>
          <p:blipFill>
            <a:blip r:embed="rId4" cstate="print"/>
            <a:stretch>
              <a:fillRect/>
            </a:stretch>
          </p:blipFill>
          <p:spPr>
            <a:xfrm>
              <a:off x="7226807" y="414527"/>
              <a:ext cx="1380744" cy="1380744"/>
            </a:xfrm>
            <a:prstGeom prst="rect">
              <a:avLst/>
            </a:prstGeom>
          </p:spPr>
        </p:pic>
        <p:sp>
          <p:nvSpPr>
            <p:cNvPr id="8" name="object 8"/>
            <p:cNvSpPr/>
            <p:nvPr/>
          </p:nvSpPr>
          <p:spPr>
            <a:xfrm>
              <a:off x="7391400" y="838620"/>
              <a:ext cx="988822" cy="563355"/>
            </a:xfrm>
            <a:custGeom>
              <a:avLst/>
              <a:gdLst/>
              <a:ahLst/>
              <a:cxnLst/>
              <a:rect l="l" t="t" r="r" b="b"/>
              <a:pathLst>
                <a:path w="1170304" h="666750">
                  <a:moveTo>
                    <a:pt x="148082" y="223901"/>
                  </a:moveTo>
                  <a:lnTo>
                    <a:pt x="146050" y="216281"/>
                  </a:lnTo>
                  <a:lnTo>
                    <a:pt x="144145" y="208661"/>
                  </a:lnTo>
                  <a:lnTo>
                    <a:pt x="140208" y="202565"/>
                  </a:lnTo>
                  <a:lnTo>
                    <a:pt x="134366" y="197866"/>
                  </a:lnTo>
                  <a:lnTo>
                    <a:pt x="133197" y="197104"/>
                  </a:lnTo>
                  <a:lnTo>
                    <a:pt x="129070" y="194398"/>
                  </a:lnTo>
                  <a:lnTo>
                    <a:pt x="122148" y="190868"/>
                  </a:lnTo>
                  <a:lnTo>
                    <a:pt x="117348" y="188874"/>
                  </a:lnTo>
                  <a:lnTo>
                    <a:pt x="117348" y="227838"/>
                  </a:lnTo>
                  <a:lnTo>
                    <a:pt x="115824" y="232537"/>
                  </a:lnTo>
                  <a:lnTo>
                    <a:pt x="114427" y="236601"/>
                  </a:lnTo>
                  <a:lnTo>
                    <a:pt x="112395" y="239776"/>
                  </a:lnTo>
                  <a:lnTo>
                    <a:pt x="106807" y="244094"/>
                  </a:lnTo>
                  <a:lnTo>
                    <a:pt x="103632" y="245237"/>
                  </a:lnTo>
                  <a:lnTo>
                    <a:pt x="99949" y="245237"/>
                  </a:lnTo>
                  <a:lnTo>
                    <a:pt x="53721" y="232156"/>
                  </a:lnTo>
                  <a:lnTo>
                    <a:pt x="65024" y="197104"/>
                  </a:lnTo>
                  <a:lnTo>
                    <a:pt x="86741" y="204216"/>
                  </a:lnTo>
                  <a:lnTo>
                    <a:pt x="98044" y="207772"/>
                  </a:lnTo>
                  <a:lnTo>
                    <a:pt x="115697" y="220091"/>
                  </a:lnTo>
                  <a:lnTo>
                    <a:pt x="117221" y="223647"/>
                  </a:lnTo>
                  <a:lnTo>
                    <a:pt x="117348" y="227838"/>
                  </a:lnTo>
                  <a:lnTo>
                    <a:pt x="117348" y="188874"/>
                  </a:lnTo>
                  <a:lnTo>
                    <a:pt x="113588" y="187312"/>
                  </a:lnTo>
                  <a:lnTo>
                    <a:pt x="103378" y="183769"/>
                  </a:lnTo>
                  <a:lnTo>
                    <a:pt x="44704" y="164719"/>
                  </a:lnTo>
                  <a:lnTo>
                    <a:pt x="0" y="302768"/>
                  </a:lnTo>
                  <a:lnTo>
                    <a:pt x="27940" y="311785"/>
                  </a:lnTo>
                  <a:lnTo>
                    <a:pt x="46609" y="254127"/>
                  </a:lnTo>
                  <a:lnTo>
                    <a:pt x="52197" y="256032"/>
                  </a:lnTo>
                  <a:lnTo>
                    <a:pt x="78155" y="287909"/>
                  </a:lnTo>
                  <a:lnTo>
                    <a:pt x="90805" y="332232"/>
                  </a:lnTo>
                  <a:lnTo>
                    <a:pt x="124079" y="343027"/>
                  </a:lnTo>
                  <a:lnTo>
                    <a:pt x="113626" y="301650"/>
                  </a:lnTo>
                  <a:lnTo>
                    <a:pt x="96266" y="266573"/>
                  </a:lnTo>
                  <a:lnTo>
                    <a:pt x="105308" y="267550"/>
                  </a:lnTo>
                  <a:lnTo>
                    <a:pt x="113563" y="267246"/>
                  </a:lnTo>
                  <a:lnTo>
                    <a:pt x="116674" y="266573"/>
                  </a:lnTo>
                  <a:lnTo>
                    <a:pt x="121018" y="265645"/>
                  </a:lnTo>
                  <a:lnTo>
                    <a:pt x="127635" y="262763"/>
                  </a:lnTo>
                  <a:lnTo>
                    <a:pt x="133362" y="258622"/>
                  </a:lnTo>
                  <a:lnTo>
                    <a:pt x="137553" y="254127"/>
                  </a:lnTo>
                  <a:lnTo>
                    <a:pt x="138188" y="253453"/>
                  </a:lnTo>
                  <a:lnTo>
                    <a:pt x="142074" y="247243"/>
                  </a:lnTo>
                  <a:lnTo>
                    <a:pt x="142900" y="245237"/>
                  </a:lnTo>
                  <a:lnTo>
                    <a:pt x="145034" y="240030"/>
                  </a:lnTo>
                  <a:lnTo>
                    <a:pt x="147701" y="231902"/>
                  </a:lnTo>
                  <a:lnTo>
                    <a:pt x="148082" y="223901"/>
                  </a:lnTo>
                  <a:close/>
                </a:path>
                <a:path w="1170304" h="666750">
                  <a:moveTo>
                    <a:pt x="286131" y="242951"/>
                  </a:moveTo>
                  <a:lnTo>
                    <a:pt x="283768" y="242189"/>
                  </a:lnTo>
                  <a:lnTo>
                    <a:pt x="183769" y="209804"/>
                  </a:lnTo>
                  <a:lnTo>
                    <a:pt x="139065" y="347853"/>
                  </a:lnTo>
                  <a:lnTo>
                    <a:pt x="244094" y="381762"/>
                  </a:lnTo>
                  <a:lnTo>
                    <a:pt x="251587" y="358521"/>
                  </a:lnTo>
                  <a:lnTo>
                    <a:pt x="174498" y="333629"/>
                  </a:lnTo>
                  <a:lnTo>
                    <a:pt x="186690" y="296037"/>
                  </a:lnTo>
                  <a:lnTo>
                    <a:pt x="256032" y="318516"/>
                  </a:lnTo>
                  <a:lnTo>
                    <a:pt x="263232" y="296037"/>
                  </a:lnTo>
                  <a:lnTo>
                    <a:pt x="263525" y="295148"/>
                  </a:lnTo>
                  <a:lnTo>
                    <a:pt x="194183" y="272796"/>
                  </a:lnTo>
                  <a:lnTo>
                    <a:pt x="204089" y="242189"/>
                  </a:lnTo>
                  <a:lnTo>
                    <a:pt x="278638" y="266319"/>
                  </a:lnTo>
                  <a:lnTo>
                    <a:pt x="286131" y="242951"/>
                  </a:lnTo>
                  <a:close/>
                </a:path>
                <a:path w="1170304" h="666750">
                  <a:moveTo>
                    <a:pt x="403123" y="314452"/>
                  </a:moveTo>
                  <a:lnTo>
                    <a:pt x="383755" y="275120"/>
                  </a:lnTo>
                  <a:lnTo>
                    <a:pt x="346786" y="261277"/>
                  </a:lnTo>
                  <a:lnTo>
                    <a:pt x="339813" y="260680"/>
                  </a:lnTo>
                  <a:lnTo>
                    <a:pt x="333248" y="260858"/>
                  </a:lnTo>
                  <a:lnTo>
                    <a:pt x="299085" y="287020"/>
                  </a:lnTo>
                  <a:lnTo>
                    <a:pt x="297319" y="295148"/>
                  </a:lnTo>
                  <a:lnTo>
                    <a:pt x="297421" y="303530"/>
                  </a:lnTo>
                  <a:lnTo>
                    <a:pt x="320408" y="336499"/>
                  </a:lnTo>
                  <a:lnTo>
                    <a:pt x="340487" y="349377"/>
                  </a:lnTo>
                  <a:lnTo>
                    <a:pt x="347345" y="353822"/>
                  </a:lnTo>
                  <a:lnTo>
                    <a:pt x="354457" y="359283"/>
                  </a:lnTo>
                  <a:lnTo>
                    <a:pt x="357124" y="362331"/>
                  </a:lnTo>
                  <a:lnTo>
                    <a:pt x="359410" y="368173"/>
                  </a:lnTo>
                  <a:lnTo>
                    <a:pt x="359537" y="371221"/>
                  </a:lnTo>
                  <a:lnTo>
                    <a:pt x="358305" y="374777"/>
                  </a:lnTo>
                  <a:lnTo>
                    <a:pt x="356743" y="379603"/>
                  </a:lnTo>
                  <a:lnTo>
                    <a:pt x="353060" y="383286"/>
                  </a:lnTo>
                  <a:lnTo>
                    <a:pt x="347345" y="385699"/>
                  </a:lnTo>
                  <a:lnTo>
                    <a:pt x="341503" y="387985"/>
                  </a:lnTo>
                  <a:lnTo>
                    <a:pt x="334137" y="387731"/>
                  </a:lnTo>
                  <a:lnTo>
                    <a:pt x="316738" y="382016"/>
                  </a:lnTo>
                  <a:lnTo>
                    <a:pt x="310642" y="377698"/>
                  </a:lnTo>
                  <a:lnTo>
                    <a:pt x="307086" y="371856"/>
                  </a:lnTo>
                  <a:lnTo>
                    <a:pt x="303403" y="365887"/>
                  </a:lnTo>
                  <a:lnTo>
                    <a:pt x="302260" y="358140"/>
                  </a:lnTo>
                  <a:lnTo>
                    <a:pt x="303657" y="348615"/>
                  </a:lnTo>
                  <a:lnTo>
                    <a:pt x="275590" y="342392"/>
                  </a:lnTo>
                  <a:lnTo>
                    <a:pt x="274129" y="353949"/>
                  </a:lnTo>
                  <a:lnTo>
                    <a:pt x="274535" y="364591"/>
                  </a:lnTo>
                  <a:lnTo>
                    <a:pt x="276796" y="374332"/>
                  </a:lnTo>
                  <a:lnTo>
                    <a:pt x="305193" y="403466"/>
                  </a:lnTo>
                  <a:lnTo>
                    <a:pt x="341871" y="413029"/>
                  </a:lnTo>
                  <a:lnTo>
                    <a:pt x="348996" y="412877"/>
                  </a:lnTo>
                  <a:lnTo>
                    <a:pt x="383794" y="391414"/>
                  </a:lnTo>
                  <a:lnTo>
                    <a:pt x="384873" y="387985"/>
                  </a:lnTo>
                  <a:lnTo>
                    <a:pt x="386867" y="381762"/>
                  </a:lnTo>
                  <a:lnTo>
                    <a:pt x="389128" y="374777"/>
                  </a:lnTo>
                  <a:lnTo>
                    <a:pt x="389763" y="366776"/>
                  </a:lnTo>
                  <a:lnTo>
                    <a:pt x="386207" y="352552"/>
                  </a:lnTo>
                  <a:lnTo>
                    <a:pt x="341909" y="315683"/>
                  </a:lnTo>
                  <a:lnTo>
                    <a:pt x="335318" y="310959"/>
                  </a:lnTo>
                  <a:lnTo>
                    <a:pt x="330619" y="306920"/>
                  </a:lnTo>
                  <a:lnTo>
                    <a:pt x="327787" y="303530"/>
                  </a:lnTo>
                  <a:lnTo>
                    <a:pt x="325755" y="300355"/>
                  </a:lnTo>
                  <a:lnTo>
                    <a:pt x="325247" y="297053"/>
                  </a:lnTo>
                  <a:lnTo>
                    <a:pt x="326390" y="293751"/>
                  </a:lnTo>
                  <a:lnTo>
                    <a:pt x="327533" y="290195"/>
                  </a:lnTo>
                  <a:lnTo>
                    <a:pt x="329946" y="287909"/>
                  </a:lnTo>
                  <a:lnTo>
                    <a:pt x="333502" y="286639"/>
                  </a:lnTo>
                  <a:lnTo>
                    <a:pt x="339217" y="284861"/>
                  </a:lnTo>
                  <a:lnTo>
                    <a:pt x="346075" y="285242"/>
                  </a:lnTo>
                  <a:lnTo>
                    <a:pt x="374142" y="308483"/>
                  </a:lnTo>
                  <a:lnTo>
                    <a:pt x="372999" y="315976"/>
                  </a:lnTo>
                  <a:lnTo>
                    <a:pt x="401320" y="323850"/>
                  </a:lnTo>
                  <a:lnTo>
                    <a:pt x="403123" y="314452"/>
                  </a:lnTo>
                  <a:close/>
                </a:path>
                <a:path w="1170304" h="666750">
                  <a:moveTo>
                    <a:pt x="552869" y="372579"/>
                  </a:moveTo>
                  <a:lnTo>
                    <a:pt x="539229" y="334048"/>
                  </a:lnTo>
                  <a:lnTo>
                    <a:pt x="523240" y="320167"/>
                  </a:lnTo>
                  <a:lnTo>
                    <a:pt x="523240" y="372605"/>
                  </a:lnTo>
                  <a:lnTo>
                    <a:pt x="522097" y="382803"/>
                  </a:lnTo>
                  <a:lnTo>
                    <a:pt x="503643" y="421411"/>
                  </a:lnTo>
                  <a:lnTo>
                    <a:pt x="481672" y="431711"/>
                  </a:lnTo>
                  <a:lnTo>
                    <a:pt x="473748" y="431634"/>
                  </a:lnTo>
                  <a:lnTo>
                    <a:pt x="441960" y="408813"/>
                  </a:lnTo>
                  <a:lnTo>
                    <a:pt x="438696" y="391210"/>
                  </a:lnTo>
                  <a:lnTo>
                    <a:pt x="439762" y="380936"/>
                  </a:lnTo>
                  <a:lnTo>
                    <a:pt x="457949" y="342722"/>
                  </a:lnTo>
                  <a:lnTo>
                    <a:pt x="479831" y="332638"/>
                  </a:lnTo>
                  <a:lnTo>
                    <a:pt x="487908" y="332765"/>
                  </a:lnTo>
                  <a:lnTo>
                    <a:pt x="520192" y="355346"/>
                  </a:lnTo>
                  <a:lnTo>
                    <a:pt x="523240" y="372605"/>
                  </a:lnTo>
                  <a:lnTo>
                    <a:pt x="523240" y="320167"/>
                  </a:lnTo>
                  <a:lnTo>
                    <a:pt x="487426" y="307009"/>
                  </a:lnTo>
                  <a:lnTo>
                    <a:pt x="479653" y="306400"/>
                  </a:lnTo>
                  <a:lnTo>
                    <a:pt x="472186" y="306578"/>
                  </a:lnTo>
                  <a:lnTo>
                    <a:pt x="436753" y="322072"/>
                  </a:lnTo>
                  <a:lnTo>
                    <a:pt x="413639" y="361442"/>
                  </a:lnTo>
                  <a:lnTo>
                    <a:pt x="408660" y="392303"/>
                  </a:lnTo>
                  <a:lnTo>
                    <a:pt x="410438" y="406171"/>
                  </a:lnTo>
                  <a:lnTo>
                    <a:pt x="431825" y="440029"/>
                  </a:lnTo>
                  <a:lnTo>
                    <a:pt x="472744" y="457149"/>
                  </a:lnTo>
                  <a:lnTo>
                    <a:pt x="486778" y="457771"/>
                  </a:lnTo>
                  <a:lnTo>
                    <a:pt x="500062" y="455549"/>
                  </a:lnTo>
                  <a:lnTo>
                    <a:pt x="512572" y="450469"/>
                  </a:lnTo>
                  <a:lnTo>
                    <a:pt x="523900" y="442709"/>
                  </a:lnTo>
                  <a:lnTo>
                    <a:pt x="533539" y="432396"/>
                  </a:lnTo>
                  <a:lnTo>
                    <a:pt x="533958" y="431711"/>
                  </a:lnTo>
                  <a:lnTo>
                    <a:pt x="541477" y="419519"/>
                  </a:lnTo>
                  <a:lnTo>
                    <a:pt x="547751" y="404114"/>
                  </a:lnTo>
                  <a:lnTo>
                    <a:pt x="551738" y="387807"/>
                  </a:lnTo>
                  <a:lnTo>
                    <a:pt x="552869" y="372579"/>
                  </a:lnTo>
                  <a:close/>
                </a:path>
                <a:path w="1170304" h="666750">
                  <a:moveTo>
                    <a:pt x="595376" y="35560"/>
                  </a:moveTo>
                  <a:lnTo>
                    <a:pt x="569468" y="27178"/>
                  </a:lnTo>
                  <a:lnTo>
                    <a:pt x="539623" y="119253"/>
                  </a:lnTo>
                  <a:lnTo>
                    <a:pt x="524510" y="56388"/>
                  </a:lnTo>
                  <a:lnTo>
                    <a:pt x="513080" y="8763"/>
                  </a:lnTo>
                  <a:lnTo>
                    <a:pt x="485902" y="0"/>
                  </a:lnTo>
                  <a:lnTo>
                    <a:pt x="441198" y="138049"/>
                  </a:lnTo>
                  <a:lnTo>
                    <a:pt x="467106" y="146431"/>
                  </a:lnTo>
                  <a:lnTo>
                    <a:pt x="496316" y="56388"/>
                  </a:lnTo>
                  <a:lnTo>
                    <a:pt x="522732" y="164465"/>
                  </a:lnTo>
                  <a:lnTo>
                    <a:pt x="550672" y="173482"/>
                  </a:lnTo>
                  <a:lnTo>
                    <a:pt x="568248" y="119253"/>
                  </a:lnTo>
                  <a:lnTo>
                    <a:pt x="595376" y="35560"/>
                  </a:lnTo>
                  <a:close/>
                </a:path>
                <a:path w="1170304" h="666750">
                  <a:moveTo>
                    <a:pt x="701167" y="377317"/>
                  </a:moveTo>
                  <a:lnTo>
                    <a:pt x="673227" y="368300"/>
                  </a:lnTo>
                  <a:lnTo>
                    <a:pt x="648017" y="446024"/>
                  </a:lnTo>
                  <a:lnTo>
                    <a:pt x="645033" y="455549"/>
                  </a:lnTo>
                  <a:lnTo>
                    <a:pt x="641985" y="463169"/>
                  </a:lnTo>
                  <a:lnTo>
                    <a:pt x="637413" y="472059"/>
                  </a:lnTo>
                  <a:lnTo>
                    <a:pt x="633603" y="475361"/>
                  </a:lnTo>
                  <a:lnTo>
                    <a:pt x="623570" y="479171"/>
                  </a:lnTo>
                  <a:lnTo>
                    <a:pt x="617093" y="478917"/>
                  </a:lnTo>
                  <a:lnTo>
                    <a:pt x="609092" y="476250"/>
                  </a:lnTo>
                  <a:lnTo>
                    <a:pt x="601345" y="473837"/>
                  </a:lnTo>
                  <a:lnTo>
                    <a:pt x="595757" y="470027"/>
                  </a:lnTo>
                  <a:lnTo>
                    <a:pt x="592455" y="465201"/>
                  </a:lnTo>
                  <a:lnTo>
                    <a:pt x="589026" y="460375"/>
                  </a:lnTo>
                  <a:lnTo>
                    <a:pt x="587629" y="454914"/>
                  </a:lnTo>
                  <a:lnTo>
                    <a:pt x="588264" y="448818"/>
                  </a:lnTo>
                  <a:lnTo>
                    <a:pt x="588772" y="445135"/>
                  </a:lnTo>
                  <a:lnTo>
                    <a:pt x="590931" y="437261"/>
                  </a:lnTo>
                  <a:lnTo>
                    <a:pt x="618871" y="350647"/>
                  </a:lnTo>
                  <a:lnTo>
                    <a:pt x="591058" y="341630"/>
                  </a:lnTo>
                  <a:lnTo>
                    <a:pt x="567182" y="415290"/>
                  </a:lnTo>
                  <a:lnTo>
                    <a:pt x="558165" y="456946"/>
                  </a:lnTo>
                  <a:lnTo>
                    <a:pt x="559054" y="462915"/>
                  </a:lnTo>
                  <a:lnTo>
                    <a:pt x="585292" y="493610"/>
                  </a:lnTo>
                  <a:lnTo>
                    <a:pt x="624128" y="504901"/>
                  </a:lnTo>
                  <a:lnTo>
                    <a:pt x="630174" y="504825"/>
                  </a:lnTo>
                  <a:lnTo>
                    <a:pt x="663956" y="484124"/>
                  </a:lnTo>
                  <a:lnTo>
                    <a:pt x="666546" y="479171"/>
                  </a:lnTo>
                  <a:lnTo>
                    <a:pt x="666953" y="478409"/>
                  </a:lnTo>
                  <a:lnTo>
                    <a:pt x="670242" y="470789"/>
                  </a:lnTo>
                  <a:lnTo>
                    <a:pt x="673811" y="461264"/>
                  </a:lnTo>
                  <a:lnTo>
                    <a:pt x="677672" y="449834"/>
                  </a:lnTo>
                  <a:lnTo>
                    <a:pt x="701167" y="377317"/>
                  </a:lnTo>
                  <a:close/>
                </a:path>
                <a:path w="1170304" h="666750">
                  <a:moveTo>
                    <a:pt x="727202" y="78105"/>
                  </a:moveTo>
                  <a:lnTo>
                    <a:pt x="724839" y="77343"/>
                  </a:lnTo>
                  <a:lnTo>
                    <a:pt x="624840" y="44958"/>
                  </a:lnTo>
                  <a:lnTo>
                    <a:pt x="580136" y="183007"/>
                  </a:lnTo>
                  <a:lnTo>
                    <a:pt x="685165" y="217043"/>
                  </a:lnTo>
                  <a:lnTo>
                    <a:pt x="692658" y="193802"/>
                  </a:lnTo>
                  <a:lnTo>
                    <a:pt x="615569" y="168783"/>
                  </a:lnTo>
                  <a:lnTo>
                    <a:pt x="627634" y="131318"/>
                  </a:lnTo>
                  <a:lnTo>
                    <a:pt x="696976" y="153670"/>
                  </a:lnTo>
                  <a:lnTo>
                    <a:pt x="704176" y="131318"/>
                  </a:lnTo>
                  <a:lnTo>
                    <a:pt x="704469" y="130429"/>
                  </a:lnTo>
                  <a:lnTo>
                    <a:pt x="635254" y="107950"/>
                  </a:lnTo>
                  <a:lnTo>
                    <a:pt x="645160" y="77343"/>
                  </a:lnTo>
                  <a:lnTo>
                    <a:pt x="719582" y="101473"/>
                  </a:lnTo>
                  <a:lnTo>
                    <a:pt x="727202" y="78105"/>
                  </a:lnTo>
                  <a:close/>
                </a:path>
                <a:path w="1170304" h="666750">
                  <a:moveTo>
                    <a:pt x="833805" y="445770"/>
                  </a:moveTo>
                  <a:lnTo>
                    <a:pt x="831850" y="438404"/>
                  </a:lnTo>
                  <a:lnTo>
                    <a:pt x="829945" y="430657"/>
                  </a:lnTo>
                  <a:lnTo>
                    <a:pt x="826008" y="424561"/>
                  </a:lnTo>
                  <a:lnTo>
                    <a:pt x="803148" y="410933"/>
                  </a:lnTo>
                  <a:lnTo>
                    <a:pt x="803148" y="449961"/>
                  </a:lnTo>
                  <a:lnTo>
                    <a:pt x="800227" y="458724"/>
                  </a:lnTo>
                  <a:lnTo>
                    <a:pt x="798195" y="461899"/>
                  </a:lnTo>
                  <a:lnTo>
                    <a:pt x="795401" y="463931"/>
                  </a:lnTo>
                  <a:lnTo>
                    <a:pt x="792607" y="466090"/>
                  </a:lnTo>
                  <a:lnTo>
                    <a:pt x="789432" y="467233"/>
                  </a:lnTo>
                  <a:lnTo>
                    <a:pt x="785749" y="467360"/>
                  </a:lnTo>
                  <a:lnTo>
                    <a:pt x="782053" y="466966"/>
                  </a:lnTo>
                  <a:lnTo>
                    <a:pt x="776541" y="465747"/>
                  </a:lnTo>
                  <a:lnTo>
                    <a:pt x="769200" y="463727"/>
                  </a:lnTo>
                  <a:lnTo>
                    <a:pt x="760095" y="460883"/>
                  </a:lnTo>
                  <a:lnTo>
                    <a:pt x="739521" y="454152"/>
                  </a:lnTo>
                  <a:lnTo>
                    <a:pt x="750824" y="419227"/>
                  </a:lnTo>
                  <a:lnTo>
                    <a:pt x="772642" y="426250"/>
                  </a:lnTo>
                  <a:lnTo>
                    <a:pt x="783844" y="429895"/>
                  </a:lnTo>
                  <a:lnTo>
                    <a:pt x="790575" y="432181"/>
                  </a:lnTo>
                  <a:lnTo>
                    <a:pt x="792734" y="433324"/>
                  </a:lnTo>
                  <a:lnTo>
                    <a:pt x="797052" y="435483"/>
                  </a:lnTo>
                  <a:lnTo>
                    <a:pt x="799973" y="438404"/>
                  </a:lnTo>
                  <a:lnTo>
                    <a:pt x="803021" y="445770"/>
                  </a:lnTo>
                  <a:lnTo>
                    <a:pt x="803148" y="449961"/>
                  </a:lnTo>
                  <a:lnTo>
                    <a:pt x="803148" y="410933"/>
                  </a:lnTo>
                  <a:lnTo>
                    <a:pt x="799388" y="409371"/>
                  </a:lnTo>
                  <a:lnTo>
                    <a:pt x="789178" y="405765"/>
                  </a:lnTo>
                  <a:lnTo>
                    <a:pt x="730504" y="386842"/>
                  </a:lnTo>
                  <a:lnTo>
                    <a:pt x="685800" y="524891"/>
                  </a:lnTo>
                  <a:lnTo>
                    <a:pt x="713740" y="533908"/>
                  </a:lnTo>
                  <a:lnTo>
                    <a:pt x="732409" y="476250"/>
                  </a:lnTo>
                  <a:lnTo>
                    <a:pt x="737997" y="478028"/>
                  </a:lnTo>
                  <a:lnTo>
                    <a:pt x="763612" y="508749"/>
                  </a:lnTo>
                  <a:lnTo>
                    <a:pt x="776605" y="554228"/>
                  </a:lnTo>
                  <a:lnTo>
                    <a:pt x="809879" y="565023"/>
                  </a:lnTo>
                  <a:lnTo>
                    <a:pt x="799426" y="523697"/>
                  </a:lnTo>
                  <a:lnTo>
                    <a:pt x="782066" y="488696"/>
                  </a:lnTo>
                  <a:lnTo>
                    <a:pt x="791108" y="489673"/>
                  </a:lnTo>
                  <a:lnTo>
                    <a:pt x="799363" y="489356"/>
                  </a:lnTo>
                  <a:lnTo>
                    <a:pt x="802335" y="488696"/>
                  </a:lnTo>
                  <a:lnTo>
                    <a:pt x="806818" y="487718"/>
                  </a:lnTo>
                  <a:lnTo>
                    <a:pt x="813435" y="484759"/>
                  </a:lnTo>
                  <a:lnTo>
                    <a:pt x="819162" y="480644"/>
                  </a:lnTo>
                  <a:lnTo>
                    <a:pt x="823277" y="476250"/>
                  </a:lnTo>
                  <a:lnTo>
                    <a:pt x="823988" y="475500"/>
                  </a:lnTo>
                  <a:lnTo>
                    <a:pt x="833742" y="448818"/>
                  </a:lnTo>
                  <a:lnTo>
                    <a:pt x="833805" y="445770"/>
                  </a:lnTo>
                  <a:close/>
                </a:path>
                <a:path w="1170304" h="666750">
                  <a:moveTo>
                    <a:pt x="921639" y="141097"/>
                  </a:moveTo>
                  <a:lnTo>
                    <a:pt x="893572" y="132080"/>
                  </a:lnTo>
                  <a:lnTo>
                    <a:pt x="841248" y="221615"/>
                  </a:lnTo>
                  <a:lnTo>
                    <a:pt x="846264" y="146685"/>
                  </a:lnTo>
                  <a:lnTo>
                    <a:pt x="848233" y="117348"/>
                  </a:lnTo>
                  <a:lnTo>
                    <a:pt x="815086" y="106680"/>
                  </a:lnTo>
                  <a:lnTo>
                    <a:pt x="759079" y="193294"/>
                  </a:lnTo>
                  <a:lnTo>
                    <a:pt x="768985" y="91694"/>
                  </a:lnTo>
                  <a:lnTo>
                    <a:pt x="740537" y="82423"/>
                  </a:lnTo>
                  <a:lnTo>
                    <a:pt x="728726" y="231140"/>
                  </a:lnTo>
                  <a:lnTo>
                    <a:pt x="758952" y="240919"/>
                  </a:lnTo>
                  <a:lnTo>
                    <a:pt x="789686" y="193294"/>
                  </a:lnTo>
                  <a:lnTo>
                    <a:pt x="819785" y="146685"/>
                  </a:lnTo>
                  <a:lnTo>
                    <a:pt x="813816" y="258699"/>
                  </a:lnTo>
                  <a:lnTo>
                    <a:pt x="843407" y="268351"/>
                  </a:lnTo>
                  <a:lnTo>
                    <a:pt x="872134" y="221615"/>
                  </a:lnTo>
                  <a:lnTo>
                    <a:pt x="921639" y="141097"/>
                  </a:lnTo>
                  <a:close/>
                </a:path>
                <a:path w="1170304" h="666750">
                  <a:moveTo>
                    <a:pt x="972312" y="507111"/>
                  </a:moveTo>
                  <a:lnTo>
                    <a:pt x="961783" y="470458"/>
                  </a:lnTo>
                  <a:lnTo>
                    <a:pt x="959980" y="467804"/>
                  </a:lnTo>
                  <a:lnTo>
                    <a:pt x="915847" y="445566"/>
                  </a:lnTo>
                  <a:lnTo>
                    <a:pt x="902296" y="445122"/>
                  </a:lnTo>
                  <a:lnTo>
                    <a:pt x="889368" y="447522"/>
                  </a:lnTo>
                  <a:lnTo>
                    <a:pt x="856297" y="471347"/>
                  </a:lnTo>
                  <a:lnTo>
                    <a:pt x="838073" y="516305"/>
                  </a:lnTo>
                  <a:lnTo>
                    <a:pt x="836942" y="531088"/>
                  </a:lnTo>
                  <a:lnTo>
                    <a:pt x="838593" y="544880"/>
                  </a:lnTo>
                  <a:lnTo>
                    <a:pt x="858621" y="578218"/>
                  </a:lnTo>
                  <a:lnTo>
                    <a:pt x="903312" y="594842"/>
                  </a:lnTo>
                  <a:lnTo>
                    <a:pt x="913104" y="594245"/>
                  </a:lnTo>
                  <a:lnTo>
                    <a:pt x="946848" y="574433"/>
                  </a:lnTo>
                  <a:lnTo>
                    <a:pt x="950556" y="569468"/>
                  </a:lnTo>
                  <a:lnTo>
                    <a:pt x="953897" y="565023"/>
                  </a:lnTo>
                  <a:lnTo>
                    <a:pt x="929640" y="547751"/>
                  </a:lnTo>
                  <a:lnTo>
                    <a:pt x="925322" y="554139"/>
                  </a:lnTo>
                  <a:lnTo>
                    <a:pt x="920775" y="559346"/>
                  </a:lnTo>
                  <a:lnTo>
                    <a:pt x="915987" y="563372"/>
                  </a:lnTo>
                  <a:lnTo>
                    <a:pt x="910971" y="566166"/>
                  </a:lnTo>
                  <a:lnTo>
                    <a:pt x="904113" y="569214"/>
                  </a:lnTo>
                  <a:lnTo>
                    <a:pt x="897001" y="569468"/>
                  </a:lnTo>
                  <a:lnTo>
                    <a:pt x="889635" y="567055"/>
                  </a:lnTo>
                  <a:lnTo>
                    <a:pt x="866482" y="530885"/>
                  </a:lnTo>
                  <a:lnTo>
                    <a:pt x="868032" y="520065"/>
                  </a:lnTo>
                  <a:lnTo>
                    <a:pt x="886180" y="480136"/>
                  </a:lnTo>
                  <a:lnTo>
                    <a:pt x="906145" y="470458"/>
                  </a:lnTo>
                  <a:lnTo>
                    <a:pt x="913422" y="470522"/>
                  </a:lnTo>
                  <a:lnTo>
                    <a:pt x="921004" y="472186"/>
                  </a:lnTo>
                  <a:lnTo>
                    <a:pt x="928370" y="474599"/>
                  </a:lnTo>
                  <a:lnTo>
                    <a:pt x="933958" y="478663"/>
                  </a:lnTo>
                  <a:lnTo>
                    <a:pt x="937818" y="484606"/>
                  </a:lnTo>
                  <a:lnTo>
                    <a:pt x="941705" y="490347"/>
                  </a:lnTo>
                  <a:lnTo>
                    <a:pt x="943076" y="496443"/>
                  </a:lnTo>
                  <a:lnTo>
                    <a:pt x="943114" y="498449"/>
                  </a:lnTo>
                  <a:lnTo>
                    <a:pt x="942594" y="504825"/>
                  </a:lnTo>
                  <a:lnTo>
                    <a:pt x="972312" y="507111"/>
                  </a:lnTo>
                  <a:close/>
                </a:path>
                <a:path w="1170304" h="666750">
                  <a:moveTo>
                    <a:pt x="1111123" y="510032"/>
                  </a:moveTo>
                  <a:lnTo>
                    <a:pt x="1108760" y="509270"/>
                  </a:lnTo>
                  <a:lnTo>
                    <a:pt x="1008761" y="476885"/>
                  </a:lnTo>
                  <a:lnTo>
                    <a:pt x="964057" y="614934"/>
                  </a:lnTo>
                  <a:lnTo>
                    <a:pt x="1069086" y="648970"/>
                  </a:lnTo>
                  <a:lnTo>
                    <a:pt x="1076579" y="625729"/>
                  </a:lnTo>
                  <a:lnTo>
                    <a:pt x="999490" y="600710"/>
                  </a:lnTo>
                  <a:lnTo>
                    <a:pt x="1011682" y="563118"/>
                  </a:lnTo>
                  <a:lnTo>
                    <a:pt x="1081024" y="585597"/>
                  </a:lnTo>
                  <a:lnTo>
                    <a:pt x="1088263" y="563118"/>
                  </a:lnTo>
                  <a:lnTo>
                    <a:pt x="1088517" y="562356"/>
                  </a:lnTo>
                  <a:lnTo>
                    <a:pt x="1019175" y="539877"/>
                  </a:lnTo>
                  <a:lnTo>
                    <a:pt x="1029081" y="509270"/>
                  </a:lnTo>
                  <a:lnTo>
                    <a:pt x="1103630" y="533400"/>
                  </a:lnTo>
                  <a:lnTo>
                    <a:pt x="1111123" y="510032"/>
                  </a:lnTo>
                  <a:close/>
                </a:path>
                <a:path w="1170304" h="666750">
                  <a:moveTo>
                    <a:pt x="1132586" y="640334"/>
                  </a:moveTo>
                  <a:lnTo>
                    <a:pt x="1106170" y="631698"/>
                  </a:lnTo>
                  <a:lnTo>
                    <a:pt x="1097534" y="658114"/>
                  </a:lnTo>
                  <a:lnTo>
                    <a:pt x="1124077" y="666750"/>
                  </a:lnTo>
                  <a:lnTo>
                    <a:pt x="1132586" y="640334"/>
                  </a:lnTo>
                  <a:close/>
                </a:path>
                <a:path w="1170304" h="666750">
                  <a:moveTo>
                    <a:pt x="1169797" y="529082"/>
                  </a:moveTo>
                  <a:lnTo>
                    <a:pt x="1141095" y="519811"/>
                  </a:lnTo>
                  <a:lnTo>
                    <a:pt x="1130681" y="552196"/>
                  </a:lnTo>
                  <a:lnTo>
                    <a:pt x="1114806" y="624459"/>
                  </a:lnTo>
                  <a:lnTo>
                    <a:pt x="1129792" y="629285"/>
                  </a:lnTo>
                  <a:lnTo>
                    <a:pt x="1159256" y="561467"/>
                  </a:lnTo>
                  <a:lnTo>
                    <a:pt x="1169797" y="529082"/>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object 9"/>
          <p:cNvGrpSpPr/>
          <p:nvPr/>
        </p:nvGrpSpPr>
        <p:grpSpPr>
          <a:xfrm>
            <a:off x="5191760" y="1981200"/>
            <a:ext cx="3723640" cy="3957954"/>
            <a:chOff x="4951476" y="1883664"/>
            <a:chExt cx="3723640" cy="3957954"/>
          </a:xfrm>
        </p:grpSpPr>
        <p:pic>
          <p:nvPicPr>
            <p:cNvPr id="10" name="object 10"/>
            <p:cNvPicPr/>
            <p:nvPr/>
          </p:nvPicPr>
          <p:blipFill>
            <a:blip r:embed="rId5" cstate="print"/>
            <a:stretch>
              <a:fillRect/>
            </a:stretch>
          </p:blipFill>
          <p:spPr>
            <a:xfrm>
              <a:off x="5785046" y="2128983"/>
              <a:ext cx="2889589" cy="3712530"/>
            </a:xfrm>
            <a:prstGeom prst="rect">
              <a:avLst/>
            </a:prstGeom>
          </p:spPr>
        </p:pic>
        <p:pic>
          <p:nvPicPr>
            <p:cNvPr id="11" name="object 11"/>
            <p:cNvPicPr/>
            <p:nvPr/>
          </p:nvPicPr>
          <p:blipFill>
            <a:blip r:embed="rId6" cstate="print"/>
            <a:stretch>
              <a:fillRect/>
            </a:stretch>
          </p:blipFill>
          <p:spPr>
            <a:xfrm>
              <a:off x="5820156" y="2113788"/>
              <a:ext cx="2814827" cy="3637788"/>
            </a:xfrm>
            <a:prstGeom prst="rect">
              <a:avLst/>
            </a:prstGeom>
          </p:spPr>
        </p:pic>
        <p:pic>
          <p:nvPicPr>
            <p:cNvPr id="12" name="object 12"/>
            <p:cNvPicPr/>
            <p:nvPr/>
          </p:nvPicPr>
          <p:blipFill>
            <a:blip r:embed="rId7" cstate="print"/>
            <a:stretch>
              <a:fillRect/>
            </a:stretch>
          </p:blipFill>
          <p:spPr>
            <a:xfrm>
              <a:off x="4951476" y="1883664"/>
              <a:ext cx="2877311" cy="3686556"/>
            </a:xfrm>
            <a:prstGeom prst="rect">
              <a:avLst/>
            </a:prstGeom>
          </p:spPr>
        </p:pic>
        <p:pic>
          <p:nvPicPr>
            <p:cNvPr id="13" name="object 13"/>
            <p:cNvPicPr/>
            <p:nvPr/>
          </p:nvPicPr>
          <p:blipFill>
            <a:blip r:embed="rId8" cstate="print"/>
            <a:stretch>
              <a:fillRect/>
            </a:stretch>
          </p:blipFill>
          <p:spPr>
            <a:xfrm>
              <a:off x="4977384" y="1909572"/>
              <a:ext cx="2775204" cy="3584448"/>
            </a:xfrm>
            <a:prstGeom prst="rect">
              <a:avLst/>
            </a:prstGeom>
          </p:spPr>
        </p:pic>
      </p:grpSp>
      <p:sp>
        <p:nvSpPr>
          <p:cNvPr id="14" name="object 14"/>
          <p:cNvSpPr txBox="1">
            <a:spLocks noGrp="1"/>
          </p:cNvSpPr>
          <p:nvPr>
            <p:ph type="title"/>
          </p:nvPr>
        </p:nvSpPr>
        <p:spPr>
          <a:xfrm>
            <a:off x="531368" y="444449"/>
            <a:ext cx="4928235" cy="574675"/>
          </a:xfrm>
          <a:prstGeom prst="rect">
            <a:avLst/>
          </a:prstGeom>
        </p:spPr>
        <p:txBody>
          <a:bodyPr vert="horz" wrap="square" lIns="0" tIns="12700" rIns="0" bIns="0" rtlCol="0">
            <a:spAutoFit/>
          </a:bodyPr>
          <a:lstStyle/>
          <a:p>
            <a:pPr marL="12700">
              <a:lnSpc>
                <a:spcPct val="100000"/>
              </a:lnSpc>
              <a:spcBef>
                <a:spcPts val="100"/>
              </a:spcBef>
            </a:pPr>
            <a:r>
              <a:rPr lang="en-US" sz="3600" b="0">
                <a:solidFill>
                  <a:srgbClr val="FFFFFF"/>
                </a:solidFill>
              </a:rPr>
              <a:t>Public Outreach</a:t>
            </a:r>
            <a:endParaRPr sz="3600">
              <a:latin typeface="Arial"/>
              <a:cs typeface="Arial"/>
            </a:endParaRPr>
          </a:p>
        </p:txBody>
      </p:sp>
    </p:spTree>
    <p:extLst>
      <p:ext uri="{BB962C8B-B14F-4D97-AF65-F5344CB8AC3E}">
        <p14:creationId xmlns:p14="http://schemas.microsoft.com/office/powerpoint/2010/main" val="18482979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12463" y="6074433"/>
            <a:ext cx="1571968" cy="539634"/>
          </a:xfrm>
          <a:prstGeom prst="rect">
            <a:avLst/>
          </a:prstGeom>
        </p:spPr>
      </p:pic>
      <p:pic>
        <p:nvPicPr>
          <p:cNvPr id="3" name="object 3"/>
          <p:cNvPicPr/>
          <p:nvPr/>
        </p:nvPicPr>
        <p:blipFill>
          <a:blip r:embed="rId3" cstate="print"/>
          <a:stretch>
            <a:fillRect/>
          </a:stretch>
        </p:blipFill>
        <p:spPr>
          <a:xfrm>
            <a:off x="7205689" y="6166234"/>
            <a:ext cx="1464055" cy="442656"/>
          </a:xfrm>
          <a:prstGeom prst="rect">
            <a:avLst/>
          </a:prstGeom>
        </p:spPr>
      </p:pic>
      <p:sp>
        <p:nvSpPr>
          <p:cNvPr id="4" name="object 4"/>
          <p:cNvSpPr txBox="1"/>
          <p:nvPr/>
        </p:nvSpPr>
        <p:spPr>
          <a:xfrm>
            <a:off x="533400" y="1565899"/>
            <a:ext cx="6463183" cy="2167901"/>
          </a:xfrm>
          <a:prstGeom prst="rect">
            <a:avLst/>
          </a:prstGeom>
        </p:spPr>
        <p:txBody>
          <a:bodyPr vert="horz" wrap="square" lIns="0" tIns="13335" rIns="0" bIns="0" rtlCol="0">
            <a:spAutoFit/>
          </a:bodyPr>
          <a:lstStyle/>
          <a:p>
            <a:pPr marL="243840" marR="5080" lvl="0" indent="-231775" algn="l" defTabSz="914400" rtl="0" eaLnBrk="1" fontAlgn="auto" latinLnBrk="0" hangingPunct="1">
              <a:lnSpc>
                <a:spcPct val="100000"/>
              </a:lnSpc>
              <a:spcBef>
                <a:spcPts val="2400"/>
              </a:spcBef>
              <a:spcAft>
                <a:spcPts val="0"/>
              </a:spcAft>
              <a:buClr>
                <a:srgbClr val="3D3E3D"/>
              </a:buClr>
              <a:buSzPct val="65000"/>
              <a:buFont typeface="Wingdings"/>
              <a:buChar char=""/>
              <a:tabLst>
                <a:tab pos="244475" algn="l"/>
              </a:tabLst>
              <a:defRPr/>
            </a:pPr>
            <a:r>
              <a:rPr kumimoji="0" sz="2000" b="1" i="1" u="none" strike="noStrike" kern="1200" cap="none" spc="0" normalizeH="0" baseline="0" noProof="0">
                <a:ln>
                  <a:noFill/>
                </a:ln>
                <a:solidFill>
                  <a:prstClr val="black"/>
                </a:solidFill>
                <a:effectLst/>
                <a:uLnTx/>
                <a:uFillTx/>
                <a:latin typeface="Arial"/>
                <a:ea typeface="+mn-ea"/>
                <a:cs typeface="Arial"/>
              </a:rPr>
              <a:t>NEW</a:t>
            </a:r>
            <a:r>
              <a:rPr kumimoji="0" sz="2000" b="0" i="1" u="none" strike="noStrike" kern="1200" cap="none" spc="-20" normalizeH="0" baseline="0" noProof="0">
                <a:ln>
                  <a:noFill/>
                </a:ln>
                <a:solidFill>
                  <a:prstClr val="black"/>
                </a:solidFill>
                <a:effectLst/>
                <a:uLnTx/>
                <a:uFillTx/>
                <a:latin typeface="Arial"/>
                <a:ea typeface="+mn-ea"/>
                <a:cs typeface="Arial"/>
              </a:rPr>
              <a:t> </a:t>
            </a:r>
            <a:r>
              <a:rPr kumimoji="0" sz="2000" b="0" i="0" u="none" strike="noStrike" kern="1200" cap="none" spc="0" normalizeH="0" baseline="0" noProof="0">
                <a:ln>
                  <a:noFill/>
                </a:ln>
                <a:solidFill>
                  <a:prstClr val="black"/>
                </a:solidFill>
                <a:effectLst/>
                <a:uLnTx/>
                <a:uFillTx/>
                <a:latin typeface="Arial"/>
                <a:ea typeface="+mn-ea"/>
                <a:cs typeface="Arial"/>
              </a:rPr>
              <a:t>Flood Risk</a:t>
            </a:r>
            <a:r>
              <a:rPr kumimoji="0" sz="2000" b="0" i="0" u="none" strike="noStrike" kern="1200" cap="none" spc="-20" normalizeH="0" baseline="0" noProof="0">
                <a:ln>
                  <a:noFill/>
                </a:ln>
                <a:solidFill>
                  <a:prstClr val="black"/>
                </a:solidFill>
                <a:effectLst/>
                <a:uLnTx/>
                <a:uFillTx/>
                <a:latin typeface="Arial"/>
                <a:ea typeface="+mn-ea"/>
                <a:cs typeface="Arial"/>
              </a:rPr>
              <a:t> </a:t>
            </a:r>
            <a:r>
              <a:rPr kumimoji="0" sz="2000" b="0" i="0" u="none" strike="noStrike" kern="1200" cap="none" spc="0" normalizeH="0" baseline="0" noProof="0">
                <a:ln>
                  <a:noFill/>
                </a:ln>
                <a:solidFill>
                  <a:prstClr val="black"/>
                </a:solidFill>
                <a:effectLst/>
                <a:uLnTx/>
                <a:uFillTx/>
                <a:latin typeface="Arial"/>
                <a:ea typeface="+mn-ea"/>
                <a:cs typeface="Arial"/>
              </a:rPr>
              <a:t>Communication</a:t>
            </a:r>
            <a:r>
              <a:rPr kumimoji="0" sz="2000" b="0" i="0" u="none" strike="noStrike" kern="1200" cap="none" spc="-45" normalizeH="0" baseline="0" noProof="0">
                <a:ln>
                  <a:noFill/>
                </a:ln>
                <a:solidFill>
                  <a:prstClr val="black"/>
                </a:solidFill>
                <a:effectLst/>
                <a:uLnTx/>
                <a:uFillTx/>
                <a:latin typeface="Arial"/>
                <a:ea typeface="+mn-ea"/>
                <a:cs typeface="Arial"/>
              </a:rPr>
              <a:t> </a:t>
            </a:r>
            <a:r>
              <a:rPr kumimoji="0" sz="2000" b="0" i="0" u="none" strike="noStrike" kern="1200" cap="none" spc="0" normalizeH="0" baseline="0" noProof="0">
                <a:ln>
                  <a:noFill/>
                </a:ln>
                <a:solidFill>
                  <a:prstClr val="black"/>
                </a:solidFill>
                <a:effectLst/>
                <a:uLnTx/>
                <a:uFillTx/>
                <a:latin typeface="Arial"/>
                <a:ea typeface="+mn-ea"/>
                <a:cs typeface="Arial"/>
              </a:rPr>
              <a:t>Video Series</a:t>
            </a:r>
            <a:r>
              <a:rPr kumimoji="0" sz="2000" b="0" i="0" u="none" strike="noStrike" kern="1200" cap="none" spc="-20" normalizeH="0" baseline="0" noProof="0">
                <a:ln>
                  <a:noFill/>
                </a:ln>
                <a:solidFill>
                  <a:prstClr val="black"/>
                </a:solidFill>
                <a:effectLst/>
                <a:uLnTx/>
                <a:uFillTx/>
                <a:latin typeface="Arial"/>
                <a:ea typeface="+mn-ea"/>
                <a:cs typeface="Arial"/>
              </a:rPr>
              <a:t> </a:t>
            </a:r>
            <a:r>
              <a:rPr kumimoji="0" sz="2000" b="0" i="0" u="none" strike="noStrike" kern="1200" cap="none" spc="0" normalizeH="0" baseline="0" noProof="0">
                <a:ln>
                  <a:noFill/>
                </a:ln>
                <a:solidFill>
                  <a:prstClr val="black"/>
                </a:solidFill>
                <a:effectLst/>
                <a:uLnTx/>
                <a:uFillTx/>
                <a:latin typeface="Arial"/>
                <a:ea typeface="+mn-ea"/>
                <a:cs typeface="Arial"/>
              </a:rPr>
              <a:t>available on </a:t>
            </a:r>
            <a:r>
              <a:rPr kumimoji="0" sz="2000" b="0" i="0" u="none" strike="noStrike" kern="1200" cap="none" spc="-540" normalizeH="0" baseline="0" noProof="0">
                <a:ln>
                  <a:noFill/>
                </a:ln>
                <a:solidFill>
                  <a:srgbClr val="09629D"/>
                </a:solidFill>
                <a:effectLst/>
                <a:uLnTx/>
                <a:uFillTx/>
                <a:latin typeface="Arial"/>
                <a:ea typeface="+mn-ea"/>
                <a:cs typeface="Arial"/>
              </a:rPr>
              <a:t> </a:t>
            </a:r>
            <a:r>
              <a:rPr kumimoji="0" sz="2000" b="0" i="0" u="sng" strike="noStrike" kern="1200" cap="none" spc="0" normalizeH="0" baseline="0" noProof="0">
                <a:ln>
                  <a:noFill/>
                </a:ln>
                <a:solidFill>
                  <a:srgbClr val="09629D"/>
                </a:solidFill>
                <a:effectLst/>
                <a:uLnTx/>
                <a:uFill>
                  <a:solidFill>
                    <a:srgbClr val="09629D"/>
                  </a:solidFill>
                </a:uFill>
                <a:latin typeface="Arial"/>
                <a:ea typeface="+mn-ea"/>
                <a:cs typeface="Arial"/>
                <a:hlinkClick r:id="rId4"/>
              </a:rPr>
              <a:t>FEMA</a:t>
            </a:r>
            <a:r>
              <a:rPr kumimoji="0" sz="2000" b="0" i="0" u="sng" strike="noStrike" kern="1200" cap="none" spc="-15" normalizeH="0" baseline="0" noProof="0">
                <a:ln>
                  <a:noFill/>
                </a:ln>
                <a:solidFill>
                  <a:srgbClr val="09629D"/>
                </a:solidFill>
                <a:effectLst/>
                <a:uLnTx/>
                <a:uFill>
                  <a:solidFill>
                    <a:srgbClr val="09629D"/>
                  </a:solidFill>
                </a:uFill>
                <a:latin typeface="Arial"/>
                <a:ea typeface="+mn-ea"/>
                <a:cs typeface="Arial"/>
                <a:hlinkClick r:id="rId4"/>
              </a:rPr>
              <a:t> </a:t>
            </a:r>
            <a:r>
              <a:rPr kumimoji="0" sz="2000" b="0" i="0" u="sng" strike="noStrike" kern="1200" cap="none" spc="0" normalizeH="0" baseline="0" noProof="0">
                <a:ln>
                  <a:noFill/>
                </a:ln>
                <a:solidFill>
                  <a:srgbClr val="09629D"/>
                </a:solidFill>
                <a:effectLst/>
                <a:uLnTx/>
                <a:uFill>
                  <a:solidFill>
                    <a:srgbClr val="09629D"/>
                  </a:solidFill>
                </a:uFill>
                <a:latin typeface="Arial"/>
                <a:ea typeface="+mn-ea"/>
                <a:cs typeface="Arial"/>
                <a:hlinkClick r:id="rId4"/>
              </a:rPr>
              <a:t>YouTube</a:t>
            </a:r>
            <a:r>
              <a:rPr kumimoji="0" sz="2000" b="0" i="0" u="sng" strike="noStrike" kern="1200" cap="none" spc="-15" normalizeH="0" baseline="0" noProof="0">
                <a:ln>
                  <a:noFill/>
                </a:ln>
                <a:solidFill>
                  <a:srgbClr val="09629D"/>
                </a:solidFill>
                <a:effectLst/>
                <a:uLnTx/>
                <a:uFill>
                  <a:solidFill>
                    <a:srgbClr val="09629D"/>
                  </a:solidFill>
                </a:uFill>
                <a:latin typeface="Arial"/>
                <a:ea typeface="+mn-ea"/>
                <a:cs typeface="Arial"/>
                <a:hlinkClick r:id="rId4"/>
              </a:rPr>
              <a:t> </a:t>
            </a:r>
            <a:r>
              <a:rPr kumimoji="0" sz="2000" b="0" i="0" u="sng" strike="noStrike" kern="1200" cap="none" spc="0" normalizeH="0" baseline="0" noProof="0">
                <a:ln>
                  <a:noFill/>
                </a:ln>
                <a:solidFill>
                  <a:srgbClr val="09629D"/>
                </a:solidFill>
                <a:effectLst/>
                <a:uLnTx/>
                <a:uFill>
                  <a:solidFill>
                    <a:srgbClr val="09629D"/>
                  </a:solidFill>
                </a:uFill>
                <a:latin typeface="Arial"/>
                <a:ea typeface="+mn-ea"/>
                <a:cs typeface="Arial"/>
                <a:hlinkClick r:id="rId4"/>
              </a:rPr>
              <a:t>Channel</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243840" marR="0" lvl="0" indent="-231775" algn="l" defTabSz="914400" rtl="0" eaLnBrk="1" fontAlgn="auto" latinLnBrk="0" hangingPunct="1">
              <a:lnSpc>
                <a:spcPct val="100000"/>
              </a:lnSpc>
              <a:spcBef>
                <a:spcPts val="2400"/>
              </a:spcBef>
              <a:spcAft>
                <a:spcPts val="0"/>
              </a:spcAft>
              <a:buClr>
                <a:srgbClr val="3D3E3D"/>
              </a:buClr>
              <a:buSzPct val="65000"/>
              <a:buFont typeface="Wingdings"/>
              <a:buChar char=""/>
              <a:tabLst>
                <a:tab pos="244475" algn="l"/>
              </a:tabLst>
              <a:defRPr/>
            </a:pPr>
            <a:r>
              <a:rPr kumimoji="0" sz="2000" b="0" i="0" u="none" strike="noStrike" kern="1200" cap="none" spc="0" normalizeH="0" baseline="0" noProof="0">
                <a:ln>
                  <a:noFill/>
                </a:ln>
                <a:solidFill>
                  <a:prstClr val="black"/>
                </a:solidFill>
                <a:effectLst/>
                <a:uLnTx/>
                <a:uFillTx/>
                <a:latin typeface="Arial"/>
                <a:ea typeface="+mn-ea"/>
                <a:cs typeface="Arial"/>
              </a:rPr>
              <a:t>Eight</a:t>
            </a:r>
            <a:r>
              <a:rPr kumimoji="0" sz="2000" b="0" i="0" u="none" strike="noStrike" kern="1200" cap="none" spc="-40" normalizeH="0" baseline="0" noProof="0">
                <a:ln>
                  <a:noFill/>
                </a:ln>
                <a:solidFill>
                  <a:prstClr val="black"/>
                </a:solidFill>
                <a:effectLst/>
                <a:uLnTx/>
                <a:uFillTx/>
                <a:latin typeface="Arial"/>
                <a:ea typeface="+mn-ea"/>
                <a:cs typeface="Arial"/>
              </a:rPr>
              <a:t> </a:t>
            </a:r>
            <a:r>
              <a:rPr kumimoji="0" sz="2000" b="0" i="1" u="none" strike="noStrike" kern="1200" cap="none" spc="0" normalizeH="0" baseline="0" noProof="0">
                <a:ln>
                  <a:noFill/>
                </a:ln>
                <a:solidFill>
                  <a:prstClr val="black"/>
                </a:solidFill>
                <a:effectLst/>
                <a:uLnTx/>
                <a:uFillTx/>
                <a:latin typeface="Arial"/>
                <a:ea typeface="+mn-ea"/>
                <a:cs typeface="Arial"/>
              </a:rPr>
              <a:t>short</a:t>
            </a:r>
            <a:r>
              <a:rPr kumimoji="0" sz="2000" b="0" i="1" u="none" strike="noStrike" kern="1200" cap="none" spc="-55" normalizeH="0" baseline="0" noProof="0">
                <a:ln>
                  <a:noFill/>
                </a:ln>
                <a:solidFill>
                  <a:prstClr val="black"/>
                </a:solidFill>
                <a:effectLst/>
                <a:uLnTx/>
                <a:uFillTx/>
                <a:latin typeface="Arial"/>
                <a:ea typeface="+mn-ea"/>
                <a:cs typeface="Arial"/>
              </a:rPr>
              <a:t> </a:t>
            </a:r>
            <a:r>
              <a:rPr kumimoji="0" sz="2000" b="0" i="0" u="none" strike="noStrike" kern="1200" cap="none" spc="0" normalizeH="0" baseline="0" noProof="0">
                <a:ln>
                  <a:noFill/>
                </a:ln>
                <a:solidFill>
                  <a:prstClr val="black"/>
                </a:solidFill>
                <a:effectLst/>
                <a:uLnTx/>
                <a:uFillTx/>
                <a:latin typeface="Arial"/>
                <a:ea typeface="+mn-ea"/>
                <a:cs typeface="Arial"/>
              </a:rPr>
              <a:t>videos</a:t>
            </a:r>
          </a:p>
          <a:p>
            <a:pPr marL="243840" marR="454025" lvl="0" indent="-231775" algn="l" defTabSz="914400" rtl="0" eaLnBrk="1" fontAlgn="auto" latinLnBrk="0" hangingPunct="1">
              <a:lnSpc>
                <a:spcPct val="100000"/>
              </a:lnSpc>
              <a:spcBef>
                <a:spcPts val="2400"/>
              </a:spcBef>
              <a:spcAft>
                <a:spcPts val="0"/>
              </a:spcAft>
              <a:buClr>
                <a:srgbClr val="3D3E3D"/>
              </a:buClr>
              <a:buSzPct val="65000"/>
              <a:buFont typeface="Wingdings"/>
              <a:buChar char=""/>
              <a:tabLst>
                <a:tab pos="244475" algn="l"/>
              </a:tabLst>
              <a:defRPr/>
            </a:pPr>
            <a:r>
              <a:rPr kumimoji="0" sz="2000" b="0" i="0" u="none" strike="noStrike" kern="1200" cap="none" spc="0" normalizeH="0" baseline="0" noProof="0">
                <a:ln>
                  <a:noFill/>
                </a:ln>
                <a:solidFill>
                  <a:prstClr val="black"/>
                </a:solidFill>
                <a:effectLst/>
                <a:uLnTx/>
                <a:uFillTx/>
                <a:latin typeface="Arial"/>
                <a:ea typeface="+mn-ea"/>
                <a:cs typeface="Arial"/>
              </a:rPr>
              <a:t>Help</a:t>
            </a:r>
            <a:r>
              <a:rPr kumimoji="0" sz="2000" b="0" i="0" u="none" strike="noStrike" kern="1200" cap="none" spc="-5" normalizeH="0" baseline="0" noProof="0">
                <a:ln>
                  <a:noFill/>
                </a:ln>
                <a:solidFill>
                  <a:prstClr val="black"/>
                </a:solidFill>
                <a:effectLst/>
                <a:uLnTx/>
                <a:uFillTx/>
                <a:latin typeface="Arial"/>
                <a:ea typeface="+mn-ea"/>
                <a:cs typeface="Arial"/>
              </a:rPr>
              <a:t> </a:t>
            </a:r>
            <a:r>
              <a:rPr kumimoji="0" sz="2000" b="0" i="0" u="none" strike="noStrike" kern="1200" cap="none" spc="0" normalizeH="0" baseline="0" noProof="0">
                <a:ln>
                  <a:noFill/>
                </a:ln>
                <a:solidFill>
                  <a:prstClr val="black"/>
                </a:solidFill>
                <a:effectLst/>
                <a:uLnTx/>
                <a:uFillTx/>
                <a:latin typeface="Arial"/>
                <a:ea typeface="+mn-ea"/>
                <a:cs typeface="Arial"/>
              </a:rPr>
              <a:t>understand,</a:t>
            </a:r>
            <a:r>
              <a:rPr kumimoji="0" sz="2000" b="0" i="0" u="none" strike="noStrike" kern="1200" cap="none" spc="-45" normalizeH="0" baseline="0" noProof="0">
                <a:ln>
                  <a:noFill/>
                </a:ln>
                <a:solidFill>
                  <a:prstClr val="black"/>
                </a:solidFill>
                <a:effectLst/>
                <a:uLnTx/>
                <a:uFillTx/>
                <a:latin typeface="Arial"/>
                <a:ea typeface="+mn-ea"/>
                <a:cs typeface="Arial"/>
              </a:rPr>
              <a:t> </a:t>
            </a:r>
            <a:r>
              <a:rPr kumimoji="0" sz="2000" b="0" i="0" u="none" strike="noStrike" kern="1200" cap="none" spc="0" normalizeH="0" baseline="0" noProof="0">
                <a:ln>
                  <a:noFill/>
                </a:ln>
                <a:solidFill>
                  <a:prstClr val="black"/>
                </a:solidFill>
                <a:effectLst/>
                <a:uLnTx/>
                <a:uFillTx/>
                <a:latin typeface="Arial"/>
                <a:ea typeface="+mn-ea"/>
                <a:cs typeface="Arial"/>
              </a:rPr>
              <a:t>relate</a:t>
            </a:r>
            <a:r>
              <a:rPr kumimoji="0" sz="2000" b="0" i="0" u="none" strike="noStrike" kern="1200" cap="none" spc="-35" normalizeH="0" baseline="0" noProof="0">
                <a:ln>
                  <a:noFill/>
                </a:ln>
                <a:solidFill>
                  <a:prstClr val="black"/>
                </a:solidFill>
                <a:effectLst/>
                <a:uLnTx/>
                <a:uFillTx/>
                <a:latin typeface="Arial"/>
                <a:ea typeface="+mn-ea"/>
                <a:cs typeface="Arial"/>
              </a:rPr>
              <a:t> </a:t>
            </a:r>
            <a:r>
              <a:rPr kumimoji="0" sz="2000" b="0" i="0" u="none" strike="noStrike" kern="1200" cap="none" spc="0" normalizeH="0" baseline="0" noProof="0">
                <a:ln>
                  <a:noFill/>
                </a:ln>
                <a:solidFill>
                  <a:prstClr val="black"/>
                </a:solidFill>
                <a:effectLst/>
                <a:uLnTx/>
                <a:uFillTx/>
                <a:latin typeface="Arial"/>
                <a:ea typeface="+mn-ea"/>
                <a:cs typeface="Arial"/>
              </a:rPr>
              <a:t>to,</a:t>
            </a:r>
            <a:r>
              <a:rPr kumimoji="0" sz="2000" b="0" i="0" u="none" strike="noStrike" kern="1200" cap="none" spc="-25" normalizeH="0" baseline="0" noProof="0">
                <a:ln>
                  <a:noFill/>
                </a:ln>
                <a:solidFill>
                  <a:prstClr val="black"/>
                </a:solidFill>
                <a:effectLst/>
                <a:uLnTx/>
                <a:uFillTx/>
                <a:latin typeface="Arial"/>
                <a:ea typeface="+mn-ea"/>
                <a:cs typeface="Arial"/>
              </a:rPr>
              <a:t> </a:t>
            </a:r>
            <a:r>
              <a:rPr kumimoji="0" sz="2000" b="0" i="0" u="none" strike="noStrike" kern="1200" cap="none" spc="0" normalizeH="0" baseline="0" noProof="0">
                <a:ln>
                  <a:noFill/>
                </a:ln>
                <a:solidFill>
                  <a:prstClr val="black"/>
                </a:solidFill>
                <a:effectLst/>
                <a:uLnTx/>
                <a:uFillTx/>
                <a:latin typeface="Arial"/>
                <a:ea typeface="+mn-ea"/>
                <a:cs typeface="Arial"/>
              </a:rPr>
              <a:t>and</a:t>
            </a:r>
            <a:r>
              <a:rPr kumimoji="0" sz="2000" b="0" i="0" u="none" strike="noStrike" kern="1200" cap="none" spc="-15" normalizeH="0" baseline="0" noProof="0">
                <a:ln>
                  <a:noFill/>
                </a:ln>
                <a:solidFill>
                  <a:prstClr val="black"/>
                </a:solidFill>
                <a:effectLst/>
                <a:uLnTx/>
                <a:uFillTx/>
                <a:latin typeface="Arial"/>
                <a:ea typeface="+mn-ea"/>
                <a:cs typeface="Arial"/>
              </a:rPr>
              <a:t> </a:t>
            </a:r>
            <a:r>
              <a:rPr kumimoji="0" sz="2000" b="0" i="0" u="none" strike="noStrike" kern="1200" cap="none" spc="0" normalizeH="0" baseline="0" noProof="0">
                <a:ln>
                  <a:noFill/>
                </a:ln>
                <a:solidFill>
                  <a:prstClr val="black"/>
                </a:solidFill>
                <a:effectLst/>
                <a:uLnTx/>
                <a:uFillTx/>
                <a:latin typeface="Arial"/>
                <a:ea typeface="+mn-ea"/>
                <a:cs typeface="Arial"/>
              </a:rPr>
              <a:t>communicate</a:t>
            </a:r>
            <a:r>
              <a:rPr kumimoji="0" sz="2000" b="0" i="0" u="none" strike="noStrike" kern="1200" cap="none" spc="-50" normalizeH="0" baseline="0" noProof="0">
                <a:ln>
                  <a:noFill/>
                </a:ln>
                <a:solidFill>
                  <a:prstClr val="black"/>
                </a:solidFill>
                <a:effectLst/>
                <a:uLnTx/>
                <a:uFillTx/>
                <a:latin typeface="Arial"/>
                <a:ea typeface="+mn-ea"/>
                <a:cs typeface="Arial"/>
              </a:rPr>
              <a:t> </a:t>
            </a:r>
            <a:r>
              <a:rPr kumimoji="0" sz="2000" b="0" i="0" u="none" strike="noStrike" kern="1200" cap="none" spc="0" normalizeH="0" baseline="0" noProof="0">
                <a:ln>
                  <a:noFill/>
                </a:ln>
                <a:solidFill>
                  <a:prstClr val="black"/>
                </a:solidFill>
                <a:effectLst/>
                <a:uLnTx/>
                <a:uFillTx/>
                <a:latin typeface="Arial"/>
                <a:ea typeface="+mn-ea"/>
                <a:cs typeface="Arial"/>
              </a:rPr>
              <a:t>about</a:t>
            </a:r>
            <a:r>
              <a:rPr kumimoji="0" sz="2000" b="0" i="0" u="none" strike="noStrike" kern="1200" cap="none" spc="-35" normalizeH="0" baseline="0" noProof="0">
                <a:ln>
                  <a:noFill/>
                </a:ln>
                <a:solidFill>
                  <a:prstClr val="black"/>
                </a:solidFill>
                <a:effectLst/>
                <a:uLnTx/>
                <a:uFillTx/>
                <a:latin typeface="Arial"/>
                <a:ea typeface="+mn-ea"/>
                <a:cs typeface="Arial"/>
              </a:rPr>
              <a:t> </a:t>
            </a:r>
            <a:r>
              <a:rPr kumimoji="0" sz="2000" b="0" i="0" u="none" strike="noStrike" kern="1200" cap="none" spc="0" normalizeH="0" baseline="0" noProof="0">
                <a:ln>
                  <a:noFill/>
                </a:ln>
                <a:solidFill>
                  <a:prstClr val="black"/>
                </a:solidFill>
                <a:effectLst/>
                <a:uLnTx/>
                <a:uFillTx/>
                <a:latin typeface="Arial"/>
                <a:ea typeface="+mn-ea"/>
                <a:cs typeface="Arial"/>
              </a:rPr>
              <a:t>the </a:t>
            </a:r>
            <a:r>
              <a:rPr kumimoji="0" sz="2000" b="0" i="0" u="none" strike="noStrike" kern="1200" cap="none" spc="-540" normalizeH="0" baseline="0" noProof="0">
                <a:ln>
                  <a:noFill/>
                </a:ln>
                <a:solidFill>
                  <a:prstClr val="black"/>
                </a:solidFill>
                <a:effectLst/>
                <a:uLnTx/>
                <a:uFillTx/>
                <a:latin typeface="Arial"/>
                <a:ea typeface="+mn-ea"/>
                <a:cs typeface="Arial"/>
              </a:rPr>
              <a:t> </a:t>
            </a:r>
            <a:r>
              <a:rPr kumimoji="0" sz="2000" b="0" i="0" u="none" strike="noStrike" kern="1200" cap="none" spc="0" normalizeH="0" baseline="0" noProof="0">
                <a:ln>
                  <a:noFill/>
                </a:ln>
                <a:solidFill>
                  <a:prstClr val="black"/>
                </a:solidFill>
                <a:effectLst/>
                <a:uLnTx/>
                <a:uFillTx/>
                <a:latin typeface="Arial"/>
                <a:ea typeface="+mn-ea"/>
                <a:cs typeface="Arial"/>
              </a:rPr>
              <a:t>flood</a:t>
            </a:r>
            <a:r>
              <a:rPr kumimoji="0" sz="2000" b="0" i="0" u="none" strike="noStrike" kern="1200" cap="none" spc="-25" normalizeH="0" baseline="0" noProof="0">
                <a:ln>
                  <a:noFill/>
                </a:ln>
                <a:solidFill>
                  <a:prstClr val="black"/>
                </a:solidFill>
                <a:effectLst/>
                <a:uLnTx/>
                <a:uFillTx/>
                <a:latin typeface="Arial"/>
                <a:ea typeface="+mn-ea"/>
                <a:cs typeface="Arial"/>
              </a:rPr>
              <a:t> </a:t>
            </a:r>
            <a:r>
              <a:rPr kumimoji="0" sz="2000" b="0" i="0" u="none" strike="noStrike" kern="1200" cap="none" spc="0" normalizeH="0" baseline="0" noProof="0">
                <a:ln>
                  <a:noFill/>
                </a:ln>
                <a:solidFill>
                  <a:prstClr val="black"/>
                </a:solidFill>
                <a:effectLst/>
                <a:uLnTx/>
                <a:uFillTx/>
                <a:latin typeface="Arial"/>
                <a:ea typeface="+mn-ea"/>
                <a:cs typeface="Arial"/>
              </a:rPr>
              <a:t>map</a:t>
            </a:r>
            <a:r>
              <a:rPr kumimoji="0" sz="2000" b="0" i="0" u="none" strike="noStrike" kern="1200" cap="none" spc="-15" normalizeH="0" baseline="0" noProof="0">
                <a:ln>
                  <a:noFill/>
                </a:ln>
                <a:solidFill>
                  <a:prstClr val="black"/>
                </a:solidFill>
                <a:effectLst/>
                <a:uLnTx/>
                <a:uFillTx/>
                <a:latin typeface="Arial"/>
                <a:ea typeface="+mn-ea"/>
                <a:cs typeface="Arial"/>
              </a:rPr>
              <a:t> </a:t>
            </a:r>
            <a:r>
              <a:rPr kumimoji="0" sz="2000" b="0" i="0" u="none" strike="noStrike" kern="1200" cap="none" spc="0" normalizeH="0" baseline="0" noProof="0">
                <a:ln>
                  <a:noFill/>
                </a:ln>
                <a:solidFill>
                  <a:prstClr val="black"/>
                </a:solidFill>
                <a:effectLst/>
                <a:uLnTx/>
                <a:uFillTx/>
                <a:latin typeface="Arial"/>
                <a:ea typeface="+mn-ea"/>
                <a:cs typeface="Arial"/>
              </a:rPr>
              <a:t>update</a:t>
            </a:r>
            <a:r>
              <a:rPr kumimoji="0" sz="2000" b="0" i="0" u="none" strike="noStrike" kern="1200" cap="none" spc="-35" normalizeH="0" baseline="0" noProof="0">
                <a:ln>
                  <a:noFill/>
                </a:ln>
                <a:solidFill>
                  <a:prstClr val="black"/>
                </a:solidFill>
                <a:effectLst/>
                <a:uLnTx/>
                <a:uFillTx/>
                <a:latin typeface="Arial"/>
                <a:ea typeface="+mn-ea"/>
                <a:cs typeface="Arial"/>
              </a:rPr>
              <a:t> </a:t>
            </a:r>
            <a:r>
              <a:rPr kumimoji="0" sz="2000" b="0" i="0" u="none" strike="noStrike" kern="1200" cap="none" spc="0" normalizeH="0" baseline="0" noProof="0">
                <a:ln>
                  <a:noFill/>
                </a:ln>
                <a:solidFill>
                  <a:prstClr val="black"/>
                </a:solidFill>
                <a:effectLst/>
                <a:uLnTx/>
                <a:uFillTx/>
                <a:latin typeface="Arial"/>
                <a:ea typeface="+mn-ea"/>
                <a:cs typeface="Arial"/>
              </a:rPr>
              <a:t>process</a:t>
            </a:r>
          </a:p>
        </p:txBody>
      </p:sp>
      <p:sp>
        <p:nvSpPr>
          <p:cNvPr id="5" name="object 5"/>
          <p:cNvSpPr txBox="1">
            <a:spLocks noGrp="1"/>
          </p:cNvSpPr>
          <p:nvPr>
            <p:ph type="title"/>
          </p:nvPr>
        </p:nvSpPr>
        <p:spPr>
          <a:xfrm>
            <a:off x="531368" y="444449"/>
            <a:ext cx="7064375" cy="574675"/>
          </a:xfrm>
          <a:prstGeom prst="rect">
            <a:avLst/>
          </a:prstGeom>
        </p:spPr>
        <p:txBody>
          <a:bodyPr vert="horz" wrap="square" lIns="0" tIns="12700" rIns="0" bIns="0" rtlCol="0">
            <a:spAutoFit/>
          </a:bodyPr>
          <a:lstStyle/>
          <a:p>
            <a:pPr marL="12700">
              <a:lnSpc>
                <a:spcPct val="100000"/>
              </a:lnSpc>
              <a:spcBef>
                <a:spcPts val="100"/>
              </a:spcBef>
            </a:pPr>
            <a:r>
              <a:rPr sz="3600" b="0" spc="-5">
                <a:solidFill>
                  <a:srgbClr val="FFFFFF"/>
                </a:solidFill>
                <a:latin typeface="Arial"/>
                <a:cs typeface="Arial"/>
              </a:rPr>
              <a:t>Outreach</a:t>
            </a:r>
            <a:r>
              <a:rPr sz="3600" b="0" spc="-20">
                <a:solidFill>
                  <a:srgbClr val="FFFFFF"/>
                </a:solidFill>
                <a:latin typeface="Arial"/>
                <a:cs typeface="Arial"/>
              </a:rPr>
              <a:t> </a:t>
            </a:r>
            <a:r>
              <a:rPr sz="3600" b="0">
                <a:solidFill>
                  <a:srgbClr val="FFFFFF"/>
                </a:solidFill>
                <a:latin typeface="Arial"/>
                <a:cs typeface="Arial"/>
              </a:rPr>
              <a:t>Messaging</a:t>
            </a:r>
            <a:r>
              <a:rPr sz="3600" b="0" spc="-40">
                <a:solidFill>
                  <a:srgbClr val="FFFFFF"/>
                </a:solidFill>
                <a:latin typeface="Arial"/>
                <a:cs typeface="Arial"/>
              </a:rPr>
              <a:t> </a:t>
            </a:r>
            <a:r>
              <a:rPr sz="3600" b="0">
                <a:solidFill>
                  <a:srgbClr val="FFFFFF"/>
                </a:solidFill>
                <a:latin typeface="Arial"/>
                <a:cs typeface="Arial"/>
              </a:rPr>
              <a:t>for</a:t>
            </a:r>
            <a:r>
              <a:rPr sz="3600" b="0" spc="-15">
                <a:solidFill>
                  <a:srgbClr val="FFFFFF"/>
                </a:solidFill>
                <a:latin typeface="Arial"/>
                <a:cs typeface="Arial"/>
              </a:rPr>
              <a:t> </a:t>
            </a:r>
            <a:r>
              <a:rPr sz="3600" b="0">
                <a:solidFill>
                  <a:srgbClr val="FFFFFF"/>
                </a:solidFill>
                <a:latin typeface="Arial"/>
                <a:cs typeface="Arial"/>
              </a:rPr>
              <a:t>Residents</a:t>
            </a:r>
            <a:endParaRPr sz="3600">
              <a:latin typeface="Arial"/>
              <a:cs typeface="Arial"/>
            </a:endParaRPr>
          </a:p>
        </p:txBody>
      </p:sp>
      <p:sp>
        <p:nvSpPr>
          <p:cNvPr id="6" name="object 6"/>
          <p:cNvSpPr txBox="1"/>
          <p:nvPr/>
        </p:nvSpPr>
        <p:spPr>
          <a:xfrm>
            <a:off x="549275" y="4088394"/>
            <a:ext cx="3794125" cy="1613262"/>
          </a:xfrm>
          <a:prstGeom prst="rect">
            <a:avLst/>
          </a:prstGeom>
        </p:spPr>
        <p:txBody>
          <a:bodyPr vert="horz" wrap="square" lIns="0" tIns="165100" rIns="0" bIns="0" rtlCol="0">
            <a:spAutoFit/>
          </a:bodyPr>
          <a:lstStyle/>
          <a:p>
            <a:pPr marL="355600" marR="0" lvl="0" indent="-343535" algn="l" defTabSz="914400" rtl="0" eaLnBrk="1" fontAlgn="auto" latinLnBrk="0" hangingPunct="1">
              <a:lnSpc>
                <a:spcPct val="100000"/>
              </a:lnSpc>
              <a:spcBef>
                <a:spcPts val="1300"/>
              </a:spcBef>
              <a:spcAft>
                <a:spcPts val="0"/>
              </a:spcAft>
              <a:buClr>
                <a:srgbClr val="3D3E3D"/>
              </a:buClr>
              <a:buSzPct val="88888"/>
              <a:buFontTx/>
              <a:buAutoNum type="arabicPeriod"/>
              <a:tabLst>
                <a:tab pos="355600" algn="l"/>
                <a:tab pos="356235" algn="l"/>
              </a:tabLst>
              <a:defRPr/>
            </a:pPr>
            <a:r>
              <a:rPr kumimoji="0" sz="1600" b="0" i="0" u="none" strike="noStrike" kern="1200" cap="none" spc="-5" normalizeH="0" baseline="0" noProof="0">
                <a:ln>
                  <a:noFill/>
                </a:ln>
                <a:solidFill>
                  <a:prstClr val="black"/>
                </a:solidFill>
                <a:effectLst/>
                <a:uLnTx/>
                <a:uFillTx/>
                <a:latin typeface="Arial"/>
                <a:ea typeface="+mn-ea"/>
                <a:cs typeface="Arial"/>
              </a:rPr>
              <a:t>Introduction </a:t>
            </a:r>
            <a:r>
              <a:rPr kumimoji="0" sz="1600" b="0" i="0" u="none" strike="noStrike" kern="1200" cap="none" spc="0" normalizeH="0" baseline="0" noProof="0">
                <a:ln>
                  <a:noFill/>
                </a:ln>
                <a:solidFill>
                  <a:prstClr val="black"/>
                </a:solidFill>
                <a:effectLst/>
                <a:uLnTx/>
                <a:uFillTx/>
                <a:latin typeface="Arial"/>
                <a:ea typeface="+mn-ea"/>
                <a:cs typeface="Arial"/>
              </a:rPr>
              <a:t>to</a:t>
            </a:r>
            <a:r>
              <a:rPr kumimoji="0" sz="1600" b="0" i="0" u="none" strike="noStrike" kern="1200" cap="none" spc="-10" normalizeH="0" baseline="0" noProof="0">
                <a:ln>
                  <a:noFill/>
                </a:ln>
                <a:solidFill>
                  <a:prstClr val="black"/>
                </a:solidFill>
                <a:effectLst/>
                <a:uLnTx/>
                <a:uFillTx/>
                <a:latin typeface="Arial"/>
                <a:ea typeface="+mn-ea"/>
                <a:cs typeface="Arial"/>
              </a:rPr>
              <a:t> </a:t>
            </a:r>
            <a:r>
              <a:rPr kumimoji="0" sz="1600" b="0" i="0" u="none" strike="noStrike" kern="1200" cap="none" spc="-5" normalizeH="0" baseline="0" noProof="0">
                <a:ln>
                  <a:noFill/>
                </a:ln>
                <a:solidFill>
                  <a:prstClr val="black"/>
                </a:solidFill>
                <a:effectLst/>
                <a:uLnTx/>
                <a:uFillTx/>
                <a:latin typeface="Arial"/>
                <a:ea typeface="+mn-ea"/>
                <a:cs typeface="Arial"/>
              </a:rPr>
              <a:t>the</a:t>
            </a:r>
            <a:r>
              <a:rPr kumimoji="0" sz="1600" b="0" i="0" u="none" strike="noStrike" kern="1200" cap="none" spc="-20" normalizeH="0" baseline="0" noProof="0">
                <a:ln>
                  <a:noFill/>
                </a:ln>
                <a:solidFill>
                  <a:prstClr val="black"/>
                </a:solidFill>
                <a:effectLst/>
                <a:uLnTx/>
                <a:uFillTx/>
                <a:latin typeface="Arial"/>
                <a:ea typeface="+mn-ea"/>
                <a:cs typeface="Arial"/>
              </a:rPr>
              <a:t> </a:t>
            </a:r>
            <a:r>
              <a:rPr kumimoji="0" sz="1600" b="0" i="0" u="none" strike="noStrike" kern="1200" cap="none" spc="0" normalizeH="0" baseline="0" noProof="0">
                <a:ln>
                  <a:noFill/>
                </a:ln>
                <a:solidFill>
                  <a:prstClr val="black"/>
                </a:solidFill>
                <a:effectLst/>
                <a:uLnTx/>
                <a:uFillTx/>
                <a:latin typeface="Arial"/>
                <a:ea typeface="+mn-ea"/>
                <a:cs typeface="Arial"/>
              </a:rPr>
              <a:t>NFIP</a:t>
            </a:r>
          </a:p>
          <a:p>
            <a:pPr marL="355600" marR="0" lvl="0" indent="-343535" algn="l" defTabSz="914400" rtl="0" eaLnBrk="1" fontAlgn="auto" latinLnBrk="0" hangingPunct="1">
              <a:lnSpc>
                <a:spcPct val="100000"/>
              </a:lnSpc>
              <a:spcBef>
                <a:spcPts val="1200"/>
              </a:spcBef>
              <a:spcAft>
                <a:spcPts val="0"/>
              </a:spcAft>
              <a:buClr>
                <a:srgbClr val="3D3E3D"/>
              </a:buClr>
              <a:buSzPct val="88888"/>
              <a:buFontTx/>
              <a:buAutoNum type="arabicPeriod"/>
              <a:tabLst>
                <a:tab pos="355600" algn="l"/>
                <a:tab pos="356235" algn="l"/>
              </a:tabLst>
              <a:defRPr/>
            </a:pPr>
            <a:r>
              <a:rPr kumimoji="0" sz="1600" b="0" i="0" u="none" strike="noStrike" kern="1200" cap="none" spc="-5" normalizeH="0" baseline="0" noProof="0">
                <a:ln>
                  <a:noFill/>
                </a:ln>
                <a:solidFill>
                  <a:prstClr val="black"/>
                </a:solidFill>
                <a:effectLst/>
                <a:uLnTx/>
                <a:uFillTx/>
                <a:latin typeface="Arial"/>
                <a:ea typeface="+mn-ea"/>
                <a:cs typeface="Arial"/>
              </a:rPr>
              <a:t>Flood</a:t>
            </a:r>
            <a:r>
              <a:rPr kumimoji="0" sz="1600" b="0" i="0" u="none" strike="noStrike" kern="1200" cap="none" spc="-10" normalizeH="0" baseline="0" noProof="0">
                <a:ln>
                  <a:noFill/>
                </a:ln>
                <a:solidFill>
                  <a:prstClr val="black"/>
                </a:solidFill>
                <a:effectLst/>
                <a:uLnTx/>
                <a:uFillTx/>
                <a:latin typeface="Arial"/>
                <a:ea typeface="+mn-ea"/>
                <a:cs typeface="Arial"/>
              </a:rPr>
              <a:t> </a:t>
            </a:r>
            <a:r>
              <a:rPr kumimoji="0" sz="1600" b="0" i="0" u="none" strike="noStrike" kern="1200" cap="none" spc="-5" normalizeH="0" baseline="0" noProof="0">
                <a:ln>
                  <a:noFill/>
                </a:ln>
                <a:solidFill>
                  <a:prstClr val="black"/>
                </a:solidFill>
                <a:effectLst/>
                <a:uLnTx/>
                <a:uFillTx/>
                <a:latin typeface="Arial"/>
                <a:ea typeface="+mn-ea"/>
                <a:cs typeface="Arial"/>
              </a:rPr>
              <a:t>Insurance</a:t>
            </a:r>
            <a:r>
              <a:rPr kumimoji="0" sz="1600" b="0" i="0" u="none" strike="noStrike" kern="1200" cap="none" spc="-10" normalizeH="0" baseline="0" noProof="0">
                <a:ln>
                  <a:noFill/>
                </a:ln>
                <a:solidFill>
                  <a:prstClr val="black"/>
                </a:solidFill>
                <a:effectLst/>
                <a:uLnTx/>
                <a:uFillTx/>
                <a:latin typeface="Arial"/>
                <a:ea typeface="+mn-ea"/>
                <a:cs typeface="Arial"/>
              </a:rPr>
              <a:t> </a:t>
            </a:r>
            <a:r>
              <a:rPr kumimoji="0" sz="1600" b="0" i="0" u="none" strike="noStrike" kern="1200" cap="none" spc="0" normalizeH="0" baseline="0" noProof="0">
                <a:ln>
                  <a:noFill/>
                </a:ln>
                <a:solidFill>
                  <a:prstClr val="black"/>
                </a:solidFill>
                <a:effectLst/>
                <a:uLnTx/>
                <a:uFillTx/>
                <a:latin typeface="Arial"/>
                <a:ea typeface="+mn-ea"/>
                <a:cs typeface="Arial"/>
              </a:rPr>
              <a:t>&amp;</a:t>
            </a:r>
            <a:r>
              <a:rPr kumimoji="0" sz="1600" b="0" i="0" u="none" strike="noStrike" kern="1200" cap="none" spc="-20" normalizeH="0" baseline="0" noProof="0">
                <a:ln>
                  <a:noFill/>
                </a:ln>
                <a:solidFill>
                  <a:prstClr val="black"/>
                </a:solidFill>
                <a:effectLst/>
                <a:uLnTx/>
                <a:uFillTx/>
                <a:latin typeface="Arial"/>
                <a:ea typeface="+mn-ea"/>
                <a:cs typeface="Arial"/>
              </a:rPr>
              <a:t> </a:t>
            </a:r>
            <a:r>
              <a:rPr kumimoji="0" sz="1600" b="0" i="0" u="none" strike="noStrike" kern="1200" cap="none" spc="-5" normalizeH="0" baseline="0" noProof="0">
                <a:ln>
                  <a:noFill/>
                </a:ln>
                <a:solidFill>
                  <a:prstClr val="black"/>
                </a:solidFill>
                <a:effectLst/>
                <a:uLnTx/>
                <a:uFillTx/>
                <a:latin typeface="Arial"/>
                <a:ea typeface="+mn-ea"/>
                <a:cs typeface="Arial"/>
              </a:rPr>
              <a:t>Communities</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355600" marR="0" lvl="0" indent="-343535" algn="l" defTabSz="914400" rtl="0" eaLnBrk="1" fontAlgn="auto" latinLnBrk="0" hangingPunct="1">
              <a:lnSpc>
                <a:spcPct val="100000"/>
              </a:lnSpc>
              <a:spcBef>
                <a:spcPts val="1200"/>
              </a:spcBef>
              <a:spcAft>
                <a:spcPts val="0"/>
              </a:spcAft>
              <a:buClr>
                <a:srgbClr val="3D3E3D"/>
              </a:buClr>
              <a:buSzPct val="88888"/>
              <a:buFontTx/>
              <a:buAutoNum type="arabicPeriod"/>
              <a:tabLst>
                <a:tab pos="355600" algn="l"/>
                <a:tab pos="356235" algn="l"/>
              </a:tabLst>
              <a:defRPr/>
            </a:pPr>
            <a:r>
              <a:rPr kumimoji="0" sz="1600" b="0" i="0" u="none" strike="noStrike" kern="1200" cap="none" spc="-5" normalizeH="0" baseline="0" noProof="0">
                <a:ln>
                  <a:noFill/>
                </a:ln>
                <a:solidFill>
                  <a:prstClr val="black"/>
                </a:solidFill>
                <a:effectLst/>
                <a:uLnTx/>
                <a:uFillTx/>
                <a:latin typeface="Arial"/>
                <a:ea typeface="+mn-ea"/>
                <a:cs typeface="Arial"/>
              </a:rPr>
              <a:t>Flood Risk</a:t>
            </a:r>
            <a:r>
              <a:rPr kumimoji="0" sz="1600" b="0" i="0" u="none" strike="noStrike" kern="1200" cap="none" spc="-10" normalizeH="0" baseline="0" noProof="0">
                <a:ln>
                  <a:noFill/>
                </a:ln>
                <a:solidFill>
                  <a:prstClr val="black"/>
                </a:solidFill>
                <a:effectLst/>
                <a:uLnTx/>
                <a:uFillTx/>
                <a:latin typeface="Arial"/>
                <a:ea typeface="+mn-ea"/>
                <a:cs typeface="Arial"/>
              </a:rPr>
              <a:t> </a:t>
            </a:r>
            <a:r>
              <a:rPr kumimoji="0" sz="1600" b="0" i="0" u="none" strike="noStrike" kern="1200" cap="none" spc="-5" normalizeH="0" baseline="0" noProof="0">
                <a:ln>
                  <a:noFill/>
                </a:ln>
                <a:solidFill>
                  <a:prstClr val="black"/>
                </a:solidFill>
                <a:effectLst/>
                <a:uLnTx/>
                <a:uFillTx/>
                <a:latin typeface="Arial"/>
                <a:ea typeface="+mn-ea"/>
                <a:cs typeface="Arial"/>
              </a:rPr>
              <a:t>Basics</a:t>
            </a:r>
            <a:r>
              <a:rPr kumimoji="0" sz="1600" b="0" i="0" u="none" strike="noStrike" kern="1200" cap="none" spc="-10" normalizeH="0" baseline="0" noProof="0">
                <a:ln>
                  <a:noFill/>
                </a:ln>
                <a:solidFill>
                  <a:prstClr val="black"/>
                </a:solidFill>
                <a:effectLst/>
                <a:uLnTx/>
                <a:uFillTx/>
                <a:latin typeface="Arial"/>
                <a:ea typeface="+mn-ea"/>
                <a:cs typeface="Arial"/>
              </a:rPr>
              <a:t> </a:t>
            </a:r>
            <a:r>
              <a:rPr kumimoji="0" sz="1600" b="0" i="0" u="none" strike="noStrike" kern="1200" cap="none" spc="0" normalizeH="0" baseline="0" noProof="0">
                <a:ln>
                  <a:noFill/>
                </a:ln>
                <a:solidFill>
                  <a:prstClr val="black"/>
                </a:solidFill>
                <a:effectLst/>
                <a:uLnTx/>
                <a:uFillTx/>
                <a:latin typeface="Arial"/>
                <a:ea typeface="+mn-ea"/>
                <a:cs typeface="Arial"/>
              </a:rPr>
              <a:t>&amp; </a:t>
            </a:r>
            <a:r>
              <a:rPr kumimoji="0" sz="1600" b="0" i="0" u="none" strike="noStrike" kern="1200" cap="none" spc="-5" normalizeH="0" baseline="0" noProof="0">
                <a:ln>
                  <a:noFill/>
                </a:ln>
                <a:solidFill>
                  <a:prstClr val="black"/>
                </a:solidFill>
                <a:effectLst/>
                <a:uLnTx/>
                <a:uFillTx/>
                <a:latin typeface="Arial"/>
                <a:ea typeface="+mn-ea"/>
                <a:cs typeface="Arial"/>
              </a:rPr>
              <a:t>Communities</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355600" marR="0" lvl="0" indent="-343535" algn="l" defTabSz="914400" rtl="0" eaLnBrk="1" fontAlgn="auto" latinLnBrk="0" hangingPunct="1">
              <a:lnSpc>
                <a:spcPct val="100000"/>
              </a:lnSpc>
              <a:spcBef>
                <a:spcPts val="1195"/>
              </a:spcBef>
              <a:spcAft>
                <a:spcPts val="0"/>
              </a:spcAft>
              <a:buClr>
                <a:srgbClr val="3D3E3D"/>
              </a:buClr>
              <a:buSzPct val="88888"/>
              <a:buFontTx/>
              <a:buAutoNum type="arabicPeriod"/>
              <a:tabLst>
                <a:tab pos="355600" algn="l"/>
                <a:tab pos="356235" algn="l"/>
              </a:tabLst>
              <a:defRPr/>
            </a:pPr>
            <a:r>
              <a:rPr kumimoji="0" sz="1600" b="0" i="0" u="none" strike="noStrike" kern="1200" cap="none" spc="-5" normalizeH="0" baseline="0" noProof="0">
                <a:ln>
                  <a:noFill/>
                </a:ln>
                <a:solidFill>
                  <a:srgbClr val="005A87"/>
                </a:solidFill>
                <a:effectLst/>
                <a:uLnTx/>
                <a:uFillTx/>
                <a:latin typeface="Arial"/>
                <a:ea typeface="+mn-ea"/>
                <a:cs typeface="Arial"/>
              </a:rPr>
              <a:t>Introduction </a:t>
            </a:r>
            <a:r>
              <a:rPr kumimoji="0" sz="1600" b="0" i="0" u="none" strike="noStrike" kern="1200" cap="none" spc="0" normalizeH="0" baseline="0" noProof="0">
                <a:ln>
                  <a:noFill/>
                </a:ln>
                <a:solidFill>
                  <a:srgbClr val="005A87"/>
                </a:solidFill>
                <a:effectLst/>
                <a:uLnTx/>
                <a:uFillTx/>
                <a:latin typeface="Arial"/>
                <a:ea typeface="+mn-ea"/>
                <a:cs typeface="Arial"/>
              </a:rPr>
              <a:t>to</a:t>
            </a:r>
            <a:r>
              <a:rPr kumimoji="0" sz="1600" b="0" i="0" u="none" strike="noStrike" kern="1200" cap="none" spc="-10" normalizeH="0" baseline="0" noProof="0">
                <a:ln>
                  <a:noFill/>
                </a:ln>
                <a:solidFill>
                  <a:srgbClr val="005A87"/>
                </a:solidFill>
                <a:effectLst/>
                <a:uLnTx/>
                <a:uFillTx/>
                <a:latin typeface="Arial"/>
                <a:ea typeface="+mn-ea"/>
                <a:cs typeface="Arial"/>
              </a:rPr>
              <a:t> </a:t>
            </a:r>
            <a:r>
              <a:rPr kumimoji="0" sz="1600" b="0" i="0" u="none" strike="noStrike" kern="1200" cap="none" spc="-5" normalizeH="0" baseline="0" noProof="0">
                <a:ln>
                  <a:noFill/>
                </a:ln>
                <a:solidFill>
                  <a:srgbClr val="005A87"/>
                </a:solidFill>
                <a:effectLst/>
                <a:uLnTx/>
                <a:uFillTx/>
                <a:latin typeface="Arial"/>
                <a:ea typeface="+mn-ea"/>
                <a:cs typeface="Arial"/>
              </a:rPr>
              <a:t>Risk</a:t>
            </a:r>
            <a:r>
              <a:rPr kumimoji="0" sz="1600" b="0" i="0" u="none" strike="noStrike" kern="1200" cap="none" spc="-10" normalizeH="0" baseline="0" noProof="0">
                <a:ln>
                  <a:noFill/>
                </a:ln>
                <a:solidFill>
                  <a:srgbClr val="005A87"/>
                </a:solidFill>
                <a:effectLst/>
                <a:uLnTx/>
                <a:uFillTx/>
                <a:latin typeface="Arial"/>
                <a:ea typeface="+mn-ea"/>
                <a:cs typeface="Arial"/>
              </a:rPr>
              <a:t> </a:t>
            </a:r>
            <a:r>
              <a:rPr kumimoji="0" sz="1600" b="0" i="0" u="none" strike="noStrike" kern="1200" cap="none" spc="0" normalizeH="0" baseline="0" noProof="0">
                <a:ln>
                  <a:noFill/>
                </a:ln>
                <a:solidFill>
                  <a:srgbClr val="005A87"/>
                </a:solidFill>
                <a:effectLst/>
                <a:uLnTx/>
                <a:uFillTx/>
                <a:latin typeface="Arial"/>
                <a:ea typeface="+mn-ea"/>
                <a:cs typeface="Arial"/>
              </a:rPr>
              <a:t>MAP</a:t>
            </a:r>
            <a:r>
              <a:rPr kumimoji="0" sz="1600" b="1" i="0" u="none" strike="noStrike" kern="1200" cap="none" spc="0" normalizeH="0" baseline="0" noProof="0">
                <a:ln>
                  <a:noFill/>
                </a:ln>
                <a:solidFill>
                  <a:srgbClr val="005A87"/>
                </a:solidFill>
                <a:effectLst/>
                <a:uLnTx/>
                <a:uFillTx/>
                <a:latin typeface="Arial"/>
                <a:ea typeface="+mn-ea"/>
                <a:cs typeface="Arial"/>
              </a:rPr>
              <a:t>*</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7" name="object 7"/>
          <p:cNvSpPr txBox="1"/>
          <p:nvPr/>
        </p:nvSpPr>
        <p:spPr>
          <a:xfrm>
            <a:off x="4474210" y="4090036"/>
            <a:ext cx="4364990" cy="1595950"/>
          </a:xfrm>
          <a:prstGeom prst="rect">
            <a:avLst/>
          </a:prstGeom>
        </p:spPr>
        <p:txBody>
          <a:bodyPr vert="horz" wrap="square" lIns="0" tIns="147955" rIns="0" bIns="0" rtlCol="0">
            <a:spAutoFit/>
          </a:bodyPr>
          <a:lstStyle/>
          <a:p>
            <a:pPr marL="355600" marR="0" lvl="0" indent="-342900" algn="l" defTabSz="914400" rtl="0" eaLnBrk="1" fontAlgn="auto" latinLnBrk="0" hangingPunct="1">
              <a:lnSpc>
                <a:spcPct val="100000"/>
              </a:lnSpc>
              <a:spcBef>
                <a:spcPts val="1165"/>
              </a:spcBef>
              <a:spcAft>
                <a:spcPts val="0"/>
              </a:spcAft>
              <a:buClr>
                <a:srgbClr val="3D3E3D"/>
              </a:buClr>
              <a:buSzPct val="88888"/>
              <a:buFontTx/>
              <a:buAutoNum type="arabicPeriod" startAt="5"/>
              <a:tabLst>
                <a:tab pos="354965" algn="l"/>
                <a:tab pos="355600" algn="l"/>
              </a:tabLst>
              <a:defRPr/>
            </a:pPr>
            <a:r>
              <a:rPr kumimoji="0" sz="1600" b="0" i="0" u="none" strike="noStrike" kern="1200" cap="none" spc="-5" normalizeH="0" baseline="0" noProof="0">
                <a:ln>
                  <a:noFill/>
                </a:ln>
                <a:solidFill>
                  <a:prstClr val="black"/>
                </a:solidFill>
                <a:effectLst/>
                <a:uLnTx/>
                <a:uFillTx/>
                <a:latin typeface="Arial"/>
                <a:ea typeface="+mn-ea"/>
                <a:cs typeface="Arial"/>
              </a:rPr>
              <a:t>Providing</a:t>
            </a:r>
            <a:r>
              <a:rPr kumimoji="0" sz="1600" b="0" i="0" u="none" strike="noStrike" kern="1200" cap="none" spc="10" normalizeH="0" baseline="0" noProof="0">
                <a:ln>
                  <a:noFill/>
                </a:ln>
                <a:solidFill>
                  <a:prstClr val="black"/>
                </a:solidFill>
                <a:effectLst/>
                <a:uLnTx/>
                <a:uFillTx/>
                <a:latin typeface="Arial"/>
                <a:ea typeface="+mn-ea"/>
                <a:cs typeface="Arial"/>
              </a:rPr>
              <a:t> </a:t>
            </a:r>
            <a:r>
              <a:rPr kumimoji="0" sz="1600" b="0" i="0" u="none" strike="noStrike" kern="1200" cap="none" spc="-5" normalizeH="0" baseline="0" noProof="0">
                <a:ln>
                  <a:noFill/>
                </a:ln>
                <a:solidFill>
                  <a:prstClr val="black"/>
                </a:solidFill>
                <a:effectLst/>
                <a:uLnTx/>
                <a:uFillTx/>
                <a:latin typeface="Arial"/>
                <a:ea typeface="+mn-ea"/>
                <a:cs typeface="Arial"/>
              </a:rPr>
              <a:t>Input as</a:t>
            </a:r>
            <a:r>
              <a:rPr kumimoji="0" sz="1600" b="0" i="0" u="none" strike="noStrike" kern="1200" cap="none" spc="0" normalizeH="0" baseline="0" noProof="0">
                <a:ln>
                  <a:noFill/>
                </a:ln>
                <a:solidFill>
                  <a:prstClr val="black"/>
                </a:solidFill>
                <a:effectLst/>
                <a:uLnTx/>
                <a:uFillTx/>
                <a:latin typeface="Arial"/>
                <a:ea typeface="+mn-ea"/>
                <a:cs typeface="Arial"/>
              </a:rPr>
              <a:t> </a:t>
            </a:r>
            <a:r>
              <a:rPr kumimoji="0" sz="1600" b="0" i="0" u="none" strike="noStrike" kern="1200" cap="none" spc="-5" normalizeH="0" baseline="0" noProof="0">
                <a:ln>
                  <a:noFill/>
                </a:ln>
                <a:solidFill>
                  <a:prstClr val="black"/>
                </a:solidFill>
                <a:effectLst/>
                <a:uLnTx/>
                <a:uFillTx/>
                <a:latin typeface="Arial"/>
                <a:ea typeface="+mn-ea"/>
                <a:cs typeface="Arial"/>
              </a:rPr>
              <a:t>Maps are</a:t>
            </a:r>
            <a:r>
              <a:rPr kumimoji="0" sz="1600" b="0" i="0" u="none" strike="noStrike" kern="1200" cap="none" spc="-10" normalizeH="0" baseline="0" noProof="0">
                <a:ln>
                  <a:noFill/>
                </a:ln>
                <a:solidFill>
                  <a:prstClr val="black"/>
                </a:solidFill>
                <a:effectLst/>
                <a:uLnTx/>
                <a:uFillTx/>
                <a:latin typeface="Arial"/>
                <a:ea typeface="+mn-ea"/>
                <a:cs typeface="Arial"/>
              </a:rPr>
              <a:t> </a:t>
            </a:r>
            <a:r>
              <a:rPr kumimoji="0" sz="1600" b="0" i="0" u="none" strike="noStrike" kern="1200" cap="none" spc="-5" normalizeH="0" baseline="0" noProof="0">
                <a:ln>
                  <a:noFill/>
                </a:ln>
                <a:solidFill>
                  <a:prstClr val="black"/>
                </a:solidFill>
                <a:effectLst/>
                <a:uLnTx/>
                <a:uFillTx/>
                <a:latin typeface="Arial"/>
                <a:ea typeface="+mn-ea"/>
                <a:cs typeface="Arial"/>
              </a:rPr>
              <a:t>Developed</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355600" marR="0" lvl="0" indent="-342900" algn="l" defTabSz="914400" rtl="0" eaLnBrk="1" fontAlgn="auto" latinLnBrk="0" hangingPunct="1">
              <a:lnSpc>
                <a:spcPct val="100000"/>
              </a:lnSpc>
              <a:spcBef>
                <a:spcPts val="1195"/>
              </a:spcBef>
              <a:spcAft>
                <a:spcPts val="0"/>
              </a:spcAft>
              <a:buClr>
                <a:srgbClr val="3D3E3D"/>
              </a:buClr>
              <a:buSzPct val="88888"/>
              <a:buFontTx/>
              <a:buAutoNum type="arabicPeriod" startAt="5"/>
              <a:tabLst>
                <a:tab pos="354965" algn="l"/>
                <a:tab pos="355600" algn="l"/>
              </a:tabLst>
              <a:defRPr/>
            </a:pPr>
            <a:r>
              <a:rPr kumimoji="0" sz="1600" b="0" i="0" u="none" strike="noStrike" kern="1200" cap="none" spc="-5" normalizeH="0" baseline="0" noProof="0">
                <a:ln>
                  <a:noFill/>
                </a:ln>
                <a:solidFill>
                  <a:srgbClr val="005A87"/>
                </a:solidFill>
                <a:effectLst/>
                <a:uLnTx/>
                <a:uFillTx/>
                <a:latin typeface="Arial"/>
                <a:ea typeface="+mn-ea"/>
                <a:cs typeface="Arial"/>
              </a:rPr>
              <a:t>Collecting</a:t>
            </a:r>
            <a:r>
              <a:rPr kumimoji="0" sz="1600" b="0" i="0" u="none" strike="noStrike" kern="1200" cap="none" spc="10" normalizeH="0" baseline="0" noProof="0">
                <a:ln>
                  <a:noFill/>
                </a:ln>
                <a:solidFill>
                  <a:srgbClr val="005A87"/>
                </a:solidFill>
                <a:effectLst/>
                <a:uLnTx/>
                <a:uFillTx/>
                <a:latin typeface="Arial"/>
                <a:ea typeface="+mn-ea"/>
                <a:cs typeface="Arial"/>
              </a:rPr>
              <a:t> </a:t>
            </a:r>
            <a:r>
              <a:rPr kumimoji="0" sz="1600" b="0" i="0" u="none" strike="noStrike" kern="1200" cap="none" spc="-5" normalizeH="0" baseline="0" noProof="0">
                <a:ln>
                  <a:noFill/>
                </a:ln>
                <a:solidFill>
                  <a:srgbClr val="005A87"/>
                </a:solidFill>
                <a:effectLst/>
                <a:uLnTx/>
                <a:uFillTx/>
                <a:latin typeface="Arial"/>
                <a:ea typeface="+mn-ea"/>
                <a:cs typeface="Arial"/>
              </a:rPr>
              <a:t>Data </a:t>
            </a:r>
            <a:r>
              <a:rPr kumimoji="0" sz="1600" b="0" i="0" u="none" strike="noStrike" kern="1200" cap="none" spc="0" normalizeH="0" baseline="0" noProof="0">
                <a:ln>
                  <a:noFill/>
                </a:ln>
                <a:solidFill>
                  <a:srgbClr val="005A87"/>
                </a:solidFill>
                <a:effectLst/>
                <a:uLnTx/>
                <a:uFillTx/>
                <a:latin typeface="Arial"/>
                <a:ea typeface="+mn-ea"/>
                <a:cs typeface="Arial"/>
              </a:rPr>
              <a:t>to</a:t>
            </a:r>
            <a:r>
              <a:rPr kumimoji="0" sz="1600" b="0" i="0" u="none" strike="noStrike" kern="1200" cap="none" spc="-5" normalizeH="0" baseline="0" noProof="0">
                <a:ln>
                  <a:noFill/>
                </a:ln>
                <a:solidFill>
                  <a:srgbClr val="005A87"/>
                </a:solidFill>
                <a:effectLst/>
                <a:uLnTx/>
                <a:uFillTx/>
                <a:latin typeface="Arial"/>
                <a:ea typeface="+mn-ea"/>
                <a:cs typeface="Arial"/>
              </a:rPr>
              <a:t> Create</a:t>
            </a:r>
            <a:r>
              <a:rPr kumimoji="0" sz="1600" b="0" i="0" u="none" strike="noStrike" kern="1200" cap="none" spc="0" normalizeH="0" baseline="0" noProof="0">
                <a:ln>
                  <a:noFill/>
                </a:ln>
                <a:solidFill>
                  <a:srgbClr val="005A87"/>
                </a:solidFill>
                <a:effectLst/>
                <a:uLnTx/>
                <a:uFillTx/>
                <a:latin typeface="Arial"/>
                <a:ea typeface="+mn-ea"/>
                <a:cs typeface="Arial"/>
              </a:rPr>
              <a:t> the</a:t>
            </a:r>
            <a:r>
              <a:rPr kumimoji="0" sz="1600" b="0" i="0" u="none" strike="noStrike" kern="1200" cap="none" spc="-15" normalizeH="0" baseline="0" noProof="0">
                <a:ln>
                  <a:noFill/>
                </a:ln>
                <a:solidFill>
                  <a:srgbClr val="005A87"/>
                </a:solidFill>
                <a:effectLst/>
                <a:uLnTx/>
                <a:uFillTx/>
                <a:latin typeface="Arial"/>
                <a:ea typeface="+mn-ea"/>
                <a:cs typeface="Arial"/>
              </a:rPr>
              <a:t> </a:t>
            </a:r>
            <a:r>
              <a:rPr kumimoji="0" sz="1600" b="0" i="0" u="none" strike="noStrike" kern="1200" cap="none" spc="-5" normalizeH="0" baseline="0" noProof="0">
                <a:ln>
                  <a:noFill/>
                </a:ln>
                <a:solidFill>
                  <a:srgbClr val="005A87"/>
                </a:solidFill>
                <a:effectLst/>
                <a:uLnTx/>
                <a:uFillTx/>
                <a:latin typeface="Arial"/>
                <a:ea typeface="+mn-ea"/>
                <a:cs typeface="Arial"/>
              </a:rPr>
              <a:t>Maps</a:t>
            </a:r>
            <a:r>
              <a:rPr kumimoji="0" sz="1600" b="1" i="0" u="none" strike="noStrike" kern="1200" cap="none" spc="-5" normalizeH="0" baseline="0" noProof="0">
                <a:ln>
                  <a:noFill/>
                </a:ln>
                <a:solidFill>
                  <a:srgbClr val="005A87"/>
                </a:solidFill>
                <a:effectLst/>
                <a:uLnTx/>
                <a:uFillTx/>
                <a:latin typeface="Arial"/>
                <a:ea typeface="+mn-ea"/>
                <a:cs typeface="Arial"/>
              </a:rPr>
              <a:t>*</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355600" marR="0" lvl="0" indent="-342900" algn="l" defTabSz="914400" rtl="0" eaLnBrk="1" fontAlgn="auto" latinLnBrk="0" hangingPunct="1">
              <a:lnSpc>
                <a:spcPct val="100000"/>
              </a:lnSpc>
              <a:spcBef>
                <a:spcPts val="1200"/>
              </a:spcBef>
              <a:spcAft>
                <a:spcPts val="0"/>
              </a:spcAft>
              <a:buClr>
                <a:srgbClr val="3D3E3D"/>
              </a:buClr>
              <a:buSzPct val="88888"/>
              <a:buFontTx/>
              <a:buAutoNum type="arabicPeriod" startAt="5"/>
              <a:tabLst>
                <a:tab pos="354965" algn="l"/>
                <a:tab pos="355600" algn="l"/>
              </a:tabLst>
              <a:defRPr/>
            </a:pPr>
            <a:r>
              <a:rPr kumimoji="0" sz="1600" b="0" i="0" u="none" strike="noStrike" kern="1200" cap="none" spc="0" normalizeH="0" baseline="0" noProof="0">
                <a:ln>
                  <a:noFill/>
                </a:ln>
                <a:solidFill>
                  <a:srgbClr val="005A87"/>
                </a:solidFill>
                <a:effectLst/>
                <a:uLnTx/>
                <a:uFillTx/>
                <a:latin typeface="Arial"/>
                <a:ea typeface="+mn-ea"/>
                <a:cs typeface="Arial"/>
              </a:rPr>
              <a:t>We</a:t>
            </a:r>
            <a:r>
              <a:rPr kumimoji="0" sz="1600" b="0" i="0" u="none" strike="noStrike" kern="1200" cap="none" spc="-10" normalizeH="0" baseline="0" noProof="0">
                <a:ln>
                  <a:noFill/>
                </a:ln>
                <a:solidFill>
                  <a:srgbClr val="005A87"/>
                </a:solidFill>
                <a:effectLst/>
                <a:uLnTx/>
                <a:uFillTx/>
                <a:latin typeface="Arial"/>
                <a:ea typeface="+mn-ea"/>
                <a:cs typeface="Arial"/>
              </a:rPr>
              <a:t> </a:t>
            </a:r>
            <a:r>
              <a:rPr kumimoji="0" sz="1600" b="0" i="0" u="none" strike="noStrike" kern="1200" cap="none" spc="-5" normalizeH="0" baseline="0" noProof="0">
                <a:ln>
                  <a:noFill/>
                </a:ln>
                <a:solidFill>
                  <a:srgbClr val="005A87"/>
                </a:solidFill>
                <a:effectLst/>
                <a:uLnTx/>
                <a:uFillTx/>
                <a:latin typeface="Arial"/>
                <a:ea typeface="+mn-ea"/>
                <a:cs typeface="Arial"/>
              </a:rPr>
              <a:t>Have</a:t>
            </a:r>
            <a:r>
              <a:rPr kumimoji="0" sz="1600" b="0" i="0" u="none" strike="noStrike" kern="1200" cap="none" spc="-20" normalizeH="0" baseline="0" noProof="0">
                <a:ln>
                  <a:noFill/>
                </a:ln>
                <a:solidFill>
                  <a:srgbClr val="005A87"/>
                </a:solidFill>
                <a:effectLst/>
                <a:uLnTx/>
                <a:uFillTx/>
                <a:latin typeface="Arial"/>
                <a:ea typeface="+mn-ea"/>
                <a:cs typeface="Arial"/>
              </a:rPr>
              <a:t> </a:t>
            </a:r>
            <a:r>
              <a:rPr kumimoji="0" sz="1600" b="0" i="0" u="none" strike="noStrike" kern="1200" cap="none" spc="-5" normalizeH="0" baseline="0" noProof="0">
                <a:ln>
                  <a:noFill/>
                </a:ln>
                <a:solidFill>
                  <a:srgbClr val="005A87"/>
                </a:solidFill>
                <a:effectLst/>
                <a:uLnTx/>
                <a:uFillTx/>
                <a:latin typeface="Arial"/>
                <a:ea typeface="+mn-ea"/>
                <a:cs typeface="Arial"/>
              </a:rPr>
              <a:t>a</a:t>
            </a:r>
            <a:r>
              <a:rPr kumimoji="0" sz="1600" b="0" i="0" u="none" strike="noStrike" kern="1200" cap="none" spc="-10" normalizeH="0" baseline="0" noProof="0">
                <a:ln>
                  <a:noFill/>
                </a:ln>
                <a:solidFill>
                  <a:srgbClr val="005A87"/>
                </a:solidFill>
                <a:effectLst/>
                <a:uLnTx/>
                <a:uFillTx/>
                <a:latin typeface="Arial"/>
                <a:ea typeface="+mn-ea"/>
                <a:cs typeface="Arial"/>
              </a:rPr>
              <a:t> </a:t>
            </a:r>
            <a:r>
              <a:rPr kumimoji="0" sz="1600" b="0" i="0" u="none" strike="noStrike" kern="1200" cap="none" spc="-5" normalizeH="0" baseline="0" noProof="0">
                <a:ln>
                  <a:noFill/>
                </a:ln>
                <a:solidFill>
                  <a:srgbClr val="005A87"/>
                </a:solidFill>
                <a:effectLst/>
                <a:uLnTx/>
                <a:uFillTx/>
                <a:latin typeface="Arial"/>
                <a:ea typeface="+mn-ea"/>
                <a:cs typeface="Arial"/>
              </a:rPr>
              <a:t>Map Now</a:t>
            </a:r>
            <a:r>
              <a:rPr kumimoji="0" sz="1600" b="0" i="0" u="none" strike="noStrike" kern="1200" cap="none" spc="-15" normalizeH="0" baseline="0" noProof="0">
                <a:ln>
                  <a:noFill/>
                </a:ln>
                <a:solidFill>
                  <a:srgbClr val="005A87"/>
                </a:solidFill>
                <a:effectLst/>
                <a:uLnTx/>
                <a:uFillTx/>
                <a:latin typeface="Arial"/>
                <a:ea typeface="+mn-ea"/>
                <a:cs typeface="Arial"/>
              </a:rPr>
              <a:t> </a:t>
            </a:r>
            <a:r>
              <a:rPr kumimoji="0" sz="1600" b="0" i="0" u="none" strike="noStrike" kern="1200" cap="none" spc="0" normalizeH="0" baseline="0" noProof="0">
                <a:ln>
                  <a:noFill/>
                </a:ln>
                <a:solidFill>
                  <a:srgbClr val="005A87"/>
                </a:solidFill>
                <a:effectLst/>
                <a:uLnTx/>
                <a:uFillTx/>
                <a:latin typeface="Arial"/>
                <a:ea typeface="+mn-ea"/>
                <a:cs typeface="Arial"/>
              </a:rPr>
              <a:t>What?</a:t>
            </a:r>
            <a:r>
              <a:rPr kumimoji="0" sz="1600" b="1" i="0" u="none" strike="noStrike" kern="1200" cap="none" spc="0" normalizeH="0" baseline="0" noProof="0">
                <a:ln>
                  <a:noFill/>
                </a:ln>
                <a:solidFill>
                  <a:srgbClr val="005A87"/>
                </a:solidFill>
                <a:effectLst/>
                <a:uLnTx/>
                <a:uFillTx/>
                <a:latin typeface="Arial"/>
                <a:ea typeface="+mn-ea"/>
                <a:cs typeface="Arial"/>
              </a:rPr>
              <a:t>*</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355600" marR="0" lvl="0" indent="-342900" algn="l" defTabSz="914400" rtl="0" eaLnBrk="1" fontAlgn="auto" latinLnBrk="0" hangingPunct="1">
              <a:lnSpc>
                <a:spcPct val="100000"/>
              </a:lnSpc>
              <a:spcBef>
                <a:spcPts val="1210"/>
              </a:spcBef>
              <a:spcAft>
                <a:spcPts val="0"/>
              </a:spcAft>
              <a:buClr>
                <a:srgbClr val="3D3E3D"/>
              </a:buClr>
              <a:buSzPct val="88888"/>
              <a:buFontTx/>
              <a:buAutoNum type="arabicPeriod" startAt="5"/>
              <a:tabLst>
                <a:tab pos="354965" algn="l"/>
                <a:tab pos="355600" algn="l"/>
              </a:tabLst>
              <a:defRPr/>
            </a:pPr>
            <a:r>
              <a:rPr kumimoji="0" sz="1600" b="0" i="0" u="none" strike="noStrike" kern="1200" cap="none" spc="-5" normalizeH="0" baseline="0" noProof="0">
                <a:ln>
                  <a:noFill/>
                </a:ln>
                <a:solidFill>
                  <a:prstClr val="black"/>
                </a:solidFill>
                <a:effectLst/>
                <a:uLnTx/>
                <a:uFillTx/>
                <a:latin typeface="Arial"/>
                <a:ea typeface="+mn-ea"/>
                <a:cs typeface="Arial"/>
              </a:rPr>
              <a:t>Mitigation</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grpSp>
        <p:nvGrpSpPr>
          <p:cNvPr id="8" name="object 8"/>
          <p:cNvGrpSpPr/>
          <p:nvPr/>
        </p:nvGrpSpPr>
        <p:grpSpPr>
          <a:xfrm>
            <a:off x="7452359" y="1278636"/>
            <a:ext cx="1380744" cy="1380744"/>
            <a:chOff x="7452359" y="1278636"/>
            <a:chExt cx="1380744" cy="1380744"/>
          </a:xfrm>
        </p:grpSpPr>
        <p:pic>
          <p:nvPicPr>
            <p:cNvPr id="9" name="object 9"/>
            <p:cNvPicPr/>
            <p:nvPr/>
          </p:nvPicPr>
          <p:blipFill>
            <a:blip r:embed="rId5" cstate="print"/>
            <a:stretch>
              <a:fillRect/>
            </a:stretch>
          </p:blipFill>
          <p:spPr>
            <a:xfrm>
              <a:off x="7452359" y="1278636"/>
              <a:ext cx="1380744" cy="1380744"/>
            </a:xfrm>
            <a:prstGeom prst="rect">
              <a:avLst/>
            </a:prstGeom>
          </p:spPr>
        </p:pic>
        <p:sp>
          <p:nvSpPr>
            <p:cNvPr id="10" name="object 10"/>
            <p:cNvSpPr/>
            <p:nvPr/>
          </p:nvSpPr>
          <p:spPr>
            <a:xfrm>
              <a:off x="7610002" y="1681416"/>
              <a:ext cx="1068451" cy="575184"/>
            </a:xfrm>
            <a:custGeom>
              <a:avLst/>
              <a:gdLst/>
              <a:ahLst/>
              <a:cxnLst/>
              <a:rect l="l" t="t" r="r" b="b"/>
              <a:pathLst>
                <a:path w="1170304" h="666750">
                  <a:moveTo>
                    <a:pt x="148082" y="223901"/>
                  </a:moveTo>
                  <a:lnTo>
                    <a:pt x="122199" y="190792"/>
                  </a:lnTo>
                  <a:lnTo>
                    <a:pt x="117348" y="188798"/>
                  </a:lnTo>
                  <a:lnTo>
                    <a:pt x="117348" y="227711"/>
                  </a:lnTo>
                  <a:lnTo>
                    <a:pt x="115824" y="232410"/>
                  </a:lnTo>
                  <a:lnTo>
                    <a:pt x="114427" y="236474"/>
                  </a:lnTo>
                  <a:lnTo>
                    <a:pt x="112395" y="239649"/>
                  </a:lnTo>
                  <a:lnTo>
                    <a:pt x="106807" y="243967"/>
                  </a:lnTo>
                  <a:lnTo>
                    <a:pt x="103632" y="245110"/>
                  </a:lnTo>
                  <a:lnTo>
                    <a:pt x="99949" y="245110"/>
                  </a:lnTo>
                  <a:lnTo>
                    <a:pt x="53721" y="232029"/>
                  </a:lnTo>
                  <a:lnTo>
                    <a:pt x="65024" y="196977"/>
                  </a:lnTo>
                  <a:lnTo>
                    <a:pt x="104775" y="210058"/>
                  </a:lnTo>
                  <a:lnTo>
                    <a:pt x="117348" y="227711"/>
                  </a:lnTo>
                  <a:lnTo>
                    <a:pt x="117348" y="188798"/>
                  </a:lnTo>
                  <a:lnTo>
                    <a:pt x="113601" y="187248"/>
                  </a:lnTo>
                  <a:lnTo>
                    <a:pt x="103378" y="183642"/>
                  </a:lnTo>
                  <a:lnTo>
                    <a:pt x="44704" y="164592"/>
                  </a:lnTo>
                  <a:lnTo>
                    <a:pt x="0" y="302641"/>
                  </a:lnTo>
                  <a:lnTo>
                    <a:pt x="27940" y="311658"/>
                  </a:lnTo>
                  <a:lnTo>
                    <a:pt x="46609" y="254127"/>
                  </a:lnTo>
                  <a:lnTo>
                    <a:pt x="58674" y="257937"/>
                  </a:lnTo>
                  <a:lnTo>
                    <a:pt x="90805" y="332105"/>
                  </a:lnTo>
                  <a:lnTo>
                    <a:pt x="124079" y="342900"/>
                  </a:lnTo>
                  <a:lnTo>
                    <a:pt x="113626" y="301523"/>
                  </a:lnTo>
                  <a:lnTo>
                    <a:pt x="96266" y="266573"/>
                  </a:lnTo>
                  <a:lnTo>
                    <a:pt x="105359" y="267538"/>
                  </a:lnTo>
                  <a:lnTo>
                    <a:pt x="113614" y="267182"/>
                  </a:lnTo>
                  <a:lnTo>
                    <a:pt x="116344" y="266573"/>
                  </a:lnTo>
                  <a:lnTo>
                    <a:pt x="121031" y="265544"/>
                  </a:lnTo>
                  <a:lnTo>
                    <a:pt x="147701" y="231775"/>
                  </a:lnTo>
                  <a:lnTo>
                    <a:pt x="148082" y="223901"/>
                  </a:lnTo>
                  <a:close/>
                </a:path>
                <a:path w="1170304" h="666750">
                  <a:moveTo>
                    <a:pt x="286131" y="242824"/>
                  </a:moveTo>
                  <a:lnTo>
                    <a:pt x="283768" y="242062"/>
                  </a:lnTo>
                  <a:lnTo>
                    <a:pt x="183769" y="209677"/>
                  </a:lnTo>
                  <a:lnTo>
                    <a:pt x="139192" y="347726"/>
                  </a:lnTo>
                  <a:lnTo>
                    <a:pt x="244094" y="381762"/>
                  </a:lnTo>
                  <a:lnTo>
                    <a:pt x="251714" y="358394"/>
                  </a:lnTo>
                  <a:lnTo>
                    <a:pt x="174498" y="333502"/>
                  </a:lnTo>
                  <a:lnTo>
                    <a:pt x="186690" y="295910"/>
                  </a:lnTo>
                  <a:lnTo>
                    <a:pt x="256032" y="318389"/>
                  </a:lnTo>
                  <a:lnTo>
                    <a:pt x="263271" y="295910"/>
                  </a:lnTo>
                  <a:lnTo>
                    <a:pt x="263525" y="295148"/>
                  </a:lnTo>
                  <a:lnTo>
                    <a:pt x="194183" y="272669"/>
                  </a:lnTo>
                  <a:lnTo>
                    <a:pt x="204089" y="242062"/>
                  </a:lnTo>
                  <a:lnTo>
                    <a:pt x="278638" y="266192"/>
                  </a:lnTo>
                  <a:lnTo>
                    <a:pt x="286131" y="242824"/>
                  </a:lnTo>
                  <a:close/>
                </a:path>
                <a:path w="1170304" h="666750">
                  <a:moveTo>
                    <a:pt x="403123" y="314325"/>
                  </a:moveTo>
                  <a:lnTo>
                    <a:pt x="383755" y="274993"/>
                  </a:lnTo>
                  <a:lnTo>
                    <a:pt x="346786" y="261200"/>
                  </a:lnTo>
                  <a:lnTo>
                    <a:pt x="339813" y="260565"/>
                  </a:lnTo>
                  <a:lnTo>
                    <a:pt x="333248" y="260731"/>
                  </a:lnTo>
                  <a:lnTo>
                    <a:pt x="299085" y="286893"/>
                  </a:lnTo>
                  <a:lnTo>
                    <a:pt x="297319" y="295046"/>
                  </a:lnTo>
                  <a:lnTo>
                    <a:pt x="297421" y="303403"/>
                  </a:lnTo>
                  <a:lnTo>
                    <a:pt x="320408" y="336372"/>
                  </a:lnTo>
                  <a:lnTo>
                    <a:pt x="347345" y="353695"/>
                  </a:lnTo>
                  <a:lnTo>
                    <a:pt x="350139" y="355981"/>
                  </a:lnTo>
                  <a:lnTo>
                    <a:pt x="354457" y="359156"/>
                  </a:lnTo>
                  <a:lnTo>
                    <a:pt x="357124" y="362204"/>
                  </a:lnTo>
                  <a:lnTo>
                    <a:pt x="359410" y="368046"/>
                  </a:lnTo>
                  <a:lnTo>
                    <a:pt x="359537" y="371221"/>
                  </a:lnTo>
                  <a:lnTo>
                    <a:pt x="356870" y="379476"/>
                  </a:lnTo>
                  <a:lnTo>
                    <a:pt x="353060" y="383159"/>
                  </a:lnTo>
                  <a:lnTo>
                    <a:pt x="347345" y="385572"/>
                  </a:lnTo>
                  <a:lnTo>
                    <a:pt x="341503" y="387858"/>
                  </a:lnTo>
                  <a:lnTo>
                    <a:pt x="334137" y="387604"/>
                  </a:lnTo>
                  <a:lnTo>
                    <a:pt x="316738" y="381889"/>
                  </a:lnTo>
                  <a:lnTo>
                    <a:pt x="310642" y="377571"/>
                  </a:lnTo>
                  <a:lnTo>
                    <a:pt x="307086" y="371729"/>
                  </a:lnTo>
                  <a:lnTo>
                    <a:pt x="303403" y="365887"/>
                  </a:lnTo>
                  <a:lnTo>
                    <a:pt x="302260" y="358140"/>
                  </a:lnTo>
                  <a:lnTo>
                    <a:pt x="303657" y="348488"/>
                  </a:lnTo>
                  <a:lnTo>
                    <a:pt x="275717" y="342265"/>
                  </a:lnTo>
                  <a:lnTo>
                    <a:pt x="274396" y="352425"/>
                  </a:lnTo>
                  <a:lnTo>
                    <a:pt x="274281" y="355981"/>
                  </a:lnTo>
                  <a:lnTo>
                    <a:pt x="274612" y="364515"/>
                  </a:lnTo>
                  <a:lnTo>
                    <a:pt x="295148" y="397598"/>
                  </a:lnTo>
                  <a:lnTo>
                    <a:pt x="334213" y="412165"/>
                  </a:lnTo>
                  <a:lnTo>
                    <a:pt x="341871" y="412902"/>
                  </a:lnTo>
                  <a:lnTo>
                    <a:pt x="348996" y="412750"/>
                  </a:lnTo>
                  <a:lnTo>
                    <a:pt x="383794" y="391287"/>
                  </a:lnTo>
                  <a:lnTo>
                    <a:pt x="384898" y="387858"/>
                  </a:lnTo>
                  <a:lnTo>
                    <a:pt x="386880" y="381762"/>
                  </a:lnTo>
                  <a:lnTo>
                    <a:pt x="389255" y="374650"/>
                  </a:lnTo>
                  <a:lnTo>
                    <a:pt x="389763" y="366649"/>
                  </a:lnTo>
                  <a:lnTo>
                    <a:pt x="386207" y="352425"/>
                  </a:lnTo>
                  <a:lnTo>
                    <a:pt x="341909" y="315556"/>
                  </a:lnTo>
                  <a:lnTo>
                    <a:pt x="335318" y="310832"/>
                  </a:lnTo>
                  <a:lnTo>
                    <a:pt x="330619" y="306793"/>
                  </a:lnTo>
                  <a:lnTo>
                    <a:pt x="327787" y="303403"/>
                  </a:lnTo>
                  <a:lnTo>
                    <a:pt x="325755" y="300228"/>
                  </a:lnTo>
                  <a:lnTo>
                    <a:pt x="325247" y="296926"/>
                  </a:lnTo>
                  <a:lnTo>
                    <a:pt x="326390" y="293751"/>
                  </a:lnTo>
                  <a:lnTo>
                    <a:pt x="327533" y="290068"/>
                  </a:lnTo>
                  <a:lnTo>
                    <a:pt x="329946" y="287782"/>
                  </a:lnTo>
                  <a:lnTo>
                    <a:pt x="333502" y="286512"/>
                  </a:lnTo>
                  <a:lnTo>
                    <a:pt x="339217" y="284734"/>
                  </a:lnTo>
                  <a:lnTo>
                    <a:pt x="346075" y="285115"/>
                  </a:lnTo>
                  <a:lnTo>
                    <a:pt x="354203" y="287782"/>
                  </a:lnTo>
                  <a:lnTo>
                    <a:pt x="362077" y="290322"/>
                  </a:lnTo>
                  <a:lnTo>
                    <a:pt x="367411" y="293751"/>
                  </a:lnTo>
                  <a:lnTo>
                    <a:pt x="370332" y="298069"/>
                  </a:lnTo>
                  <a:lnTo>
                    <a:pt x="373253" y="302514"/>
                  </a:lnTo>
                  <a:lnTo>
                    <a:pt x="374142" y="308356"/>
                  </a:lnTo>
                  <a:lnTo>
                    <a:pt x="372999" y="315849"/>
                  </a:lnTo>
                  <a:lnTo>
                    <a:pt x="401320" y="323723"/>
                  </a:lnTo>
                  <a:lnTo>
                    <a:pt x="403123" y="314325"/>
                  </a:lnTo>
                  <a:close/>
                </a:path>
                <a:path w="1170304" h="666750">
                  <a:moveTo>
                    <a:pt x="552869" y="372452"/>
                  </a:moveTo>
                  <a:lnTo>
                    <a:pt x="539229" y="333921"/>
                  </a:lnTo>
                  <a:lnTo>
                    <a:pt x="523240" y="320040"/>
                  </a:lnTo>
                  <a:lnTo>
                    <a:pt x="523240" y="372478"/>
                  </a:lnTo>
                  <a:lnTo>
                    <a:pt x="522097" y="382676"/>
                  </a:lnTo>
                  <a:lnTo>
                    <a:pt x="503643" y="421335"/>
                  </a:lnTo>
                  <a:lnTo>
                    <a:pt x="481672" y="431596"/>
                  </a:lnTo>
                  <a:lnTo>
                    <a:pt x="473748" y="431507"/>
                  </a:lnTo>
                  <a:lnTo>
                    <a:pt x="441960" y="408686"/>
                  </a:lnTo>
                  <a:lnTo>
                    <a:pt x="438721" y="391147"/>
                  </a:lnTo>
                  <a:lnTo>
                    <a:pt x="439813" y="380923"/>
                  </a:lnTo>
                  <a:lnTo>
                    <a:pt x="457949" y="342607"/>
                  </a:lnTo>
                  <a:lnTo>
                    <a:pt x="479831" y="332524"/>
                  </a:lnTo>
                  <a:lnTo>
                    <a:pt x="487908" y="332689"/>
                  </a:lnTo>
                  <a:lnTo>
                    <a:pt x="520192" y="355219"/>
                  </a:lnTo>
                  <a:lnTo>
                    <a:pt x="523240" y="372478"/>
                  </a:lnTo>
                  <a:lnTo>
                    <a:pt x="523240" y="320040"/>
                  </a:lnTo>
                  <a:lnTo>
                    <a:pt x="479767" y="306285"/>
                  </a:lnTo>
                  <a:lnTo>
                    <a:pt x="472313" y="306451"/>
                  </a:lnTo>
                  <a:lnTo>
                    <a:pt x="436880" y="321945"/>
                  </a:lnTo>
                  <a:lnTo>
                    <a:pt x="413639" y="361315"/>
                  </a:lnTo>
                  <a:lnTo>
                    <a:pt x="408660" y="392201"/>
                  </a:lnTo>
                  <a:lnTo>
                    <a:pt x="410438" y="406095"/>
                  </a:lnTo>
                  <a:lnTo>
                    <a:pt x="431825" y="439915"/>
                  </a:lnTo>
                  <a:lnTo>
                    <a:pt x="472744" y="457047"/>
                  </a:lnTo>
                  <a:lnTo>
                    <a:pt x="486803" y="457695"/>
                  </a:lnTo>
                  <a:lnTo>
                    <a:pt x="500126" y="455472"/>
                  </a:lnTo>
                  <a:lnTo>
                    <a:pt x="512699" y="450342"/>
                  </a:lnTo>
                  <a:lnTo>
                    <a:pt x="523951" y="442582"/>
                  </a:lnTo>
                  <a:lnTo>
                    <a:pt x="533552" y="432269"/>
                  </a:lnTo>
                  <a:lnTo>
                    <a:pt x="533958" y="431596"/>
                  </a:lnTo>
                  <a:lnTo>
                    <a:pt x="541477" y="419392"/>
                  </a:lnTo>
                  <a:lnTo>
                    <a:pt x="547751" y="403987"/>
                  </a:lnTo>
                  <a:lnTo>
                    <a:pt x="551738" y="387680"/>
                  </a:lnTo>
                  <a:lnTo>
                    <a:pt x="552869" y="372452"/>
                  </a:lnTo>
                  <a:close/>
                </a:path>
                <a:path w="1170304" h="666750">
                  <a:moveTo>
                    <a:pt x="595376" y="35433"/>
                  </a:moveTo>
                  <a:lnTo>
                    <a:pt x="569595" y="27051"/>
                  </a:lnTo>
                  <a:lnTo>
                    <a:pt x="539750" y="119253"/>
                  </a:lnTo>
                  <a:lnTo>
                    <a:pt x="524573" y="56388"/>
                  </a:lnTo>
                  <a:lnTo>
                    <a:pt x="513080" y="8763"/>
                  </a:lnTo>
                  <a:lnTo>
                    <a:pt x="485902" y="0"/>
                  </a:lnTo>
                  <a:lnTo>
                    <a:pt x="441198" y="137922"/>
                  </a:lnTo>
                  <a:lnTo>
                    <a:pt x="467106" y="146304"/>
                  </a:lnTo>
                  <a:lnTo>
                    <a:pt x="496316" y="56388"/>
                  </a:lnTo>
                  <a:lnTo>
                    <a:pt x="522732" y="164338"/>
                  </a:lnTo>
                  <a:lnTo>
                    <a:pt x="550799" y="173482"/>
                  </a:lnTo>
                  <a:lnTo>
                    <a:pt x="568299" y="119253"/>
                  </a:lnTo>
                  <a:lnTo>
                    <a:pt x="595376" y="35433"/>
                  </a:lnTo>
                  <a:close/>
                </a:path>
                <a:path w="1170304" h="666750">
                  <a:moveTo>
                    <a:pt x="701167" y="377190"/>
                  </a:moveTo>
                  <a:lnTo>
                    <a:pt x="673227" y="368173"/>
                  </a:lnTo>
                  <a:lnTo>
                    <a:pt x="645033" y="455422"/>
                  </a:lnTo>
                  <a:lnTo>
                    <a:pt x="642112" y="463169"/>
                  </a:lnTo>
                  <a:lnTo>
                    <a:pt x="639699" y="467614"/>
                  </a:lnTo>
                  <a:lnTo>
                    <a:pt x="637413" y="472059"/>
                  </a:lnTo>
                  <a:lnTo>
                    <a:pt x="633730" y="475234"/>
                  </a:lnTo>
                  <a:lnTo>
                    <a:pt x="623570" y="479044"/>
                  </a:lnTo>
                  <a:lnTo>
                    <a:pt x="617093" y="478790"/>
                  </a:lnTo>
                  <a:lnTo>
                    <a:pt x="609092" y="476250"/>
                  </a:lnTo>
                  <a:lnTo>
                    <a:pt x="601345" y="473710"/>
                  </a:lnTo>
                  <a:lnTo>
                    <a:pt x="595757" y="470027"/>
                  </a:lnTo>
                  <a:lnTo>
                    <a:pt x="592455" y="465074"/>
                  </a:lnTo>
                  <a:lnTo>
                    <a:pt x="589026" y="460248"/>
                  </a:lnTo>
                  <a:lnTo>
                    <a:pt x="587629" y="454787"/>
                  </a:lnTo>
                  <a:lnTo>
                    <a:pt x="588264" y="448691"/>
                  </a:lnTo>
                  <a:lnTo>
                    <a:pt x="588772" y="445008"/>
                  </a:lnTo>
                  <a:lnTo>
                    <a:pt x="590931" y="437134"/>
                  </a:lnTo>
                  <a:lnTo>
                    <a:pt x="618871" y="350520"/>
                  </a:lnTo>
                  <a:lnTo>
                    <a:pt x="591058" y="341503"/>
                  </a:lnTo>
                  <a:lnTo>
                    <a:pt x="567182" y="415163"/>
                  </a:lnTo>
                  <a:lnTo>
                    <a:pt x="558165" y="456819"/>
                  </a:lnTo>
                  <a:lnTo>
                    <a:pt x="559054" y="462788"/>
                  </a:lnTo>
                  <a:lnTo>
                    <a:pt x="561581" y="469188"/>
                  </a:lnTo>
                  <a:lnTo>
                    <a:pt x="563880" y="475107"/>
                  </a:lnTo>
                  <a:lnTo>
                    <a:pt x="602234" y="500253"/>
                  </a:lnTo>
                  <a:lnTo>
                    <a:pt x="624128" y="504774"/>
                  </a:lnTo>
                  <a:lnTo>
                    <a:pt x="630174" y="504698"/>
                  </a:lnTo>
                  <a:lnTo>
                    <a:pt x="664083" y="484124"/>
                  </a:lnTo>
                  <a:lnTo>
                    <a:pt x="677672" y="449707"/>
                  </a:lnTo>
                  <a:lnTo>
                    <a:pt x="701167" y="377190"/>
                  </a:lnTo>
                  <a:close/>
                </a:path>
                <a:path w="1170304" h="666750">
                  <a:moveTo>
                    <a:pt x="727202" y="78105"/>
                  </a:moveTo>
                  <a:lnTo>
                    <a:pt x="724839" y="77343"/>
                  </a:lnTo>
                  <a:lnTo>
                    <a:pt x="624840" y="44958"/>
                  </a:lnTo>
                  <a:lnTo>
                    <a:pt x="580136" y="183007"/>
                  </a:lnTo>
                  <a:lnTo>
                    <a:pt x="685165" y="216916"/>
                  </a:lnTo>
                  <a:lnTo>
                    <a:pt x="692658" y="193675"/>
                  </a:lnTo>
                  <a:lnTo>
                    <a:pt x="615569" y="168656"/>
                  </a:lnTo>
                  <a:lnTo>
                    <a:pt x="627761" y="131191"/>
                  </a:lnTo>
                  <a:lnTo>
                    <a:pt x="696976" y="153543"/>
                  </a:lnTo>
                  <a:lnTo>
                    <a:pt x="704303" y="131191"/>
                  </a:lnTo>
                  <a:lnTo>
                    <a:pt x="704596" y="130302"/>
                  </a:lnTo>
                  <a:lnTo>
                    <a:pt x="635254" y="107950"/>
                  </a:lnTo>
                  <a:lnTo>
                    <a:pt x="645160" y="77343"/>
                  </a:lnTo>
                  <a:lnTo>
                    <a:pt x="719582" y="101346"/>
                  </a:lnTo>
                  <a:lnTo>
                    <a:pt x="727202" y="78105"/>
                  </a:lnTo>
                  <a:close/>
                </a:path>
                <a:path w="1170304" h="666750">
                  <a:moveTo>
                    <a:pt x="833818" y="445643"/>
                  </a:moveTo>
                  <a:lnTo>
                    <a:pt x="819023" y="419100"/>
                  </a:lnTo>
                  <a:lnTo>
                    <a:pt x="814920" y="416344"/>
                  </a:lnTo>
                  <a:lnTo>
                    <a:pt x="807999" y="412800"/>
                  </a:lnTo>
                  <a:lnTo>
                    <a:pt x="803148" y="410806"/>
                  </a:lnTo>
                  <a:lnTo>
                    <a:pt x="803148" y="449834"/>
                  </a:lnTo>
                  <a:lnTo>
                    <a:pt x="800227" y="458597"/>
                  </a:lnTo>
                  <a:lnTo>
                    <a:pt x="798195" y="461772"/>
                  </a:lnTo>
                  <a:lnTo>
                    <a:pt x="792607" y="466090"/>
                  </a:lnTo>
                  <a:lnTo>
                    <a:pt x="789432" y="467106"/>
                  </a:lnTo>
                  <a:lnTo>
                    <a:pt x="785749" y="467233"/>
                  </a:lnTo>
                  <a:lnTo>
                    <a:pt x="782053" y="466839"/>
                  </a:lnTo>
                  <a:lnTo>
                    <a:pt x="776541" y="465620"/>
                  </a:lnTo>
                  <a:lnTo>
                    <a:pt x="769200" y="463600"/>
                  </a:lnTo>
                  <a:lnTo>
                    <a:pt x="760095" y="460756"/>
                  </a:lnTo>
                  <a:lnTo>
                    <a:pt x="739521" y="454152"/>
                  </a:lnTo>
                  <a:lnTo>
                    <a:pt x="750824" y="419100"/>
                  </a:lnTo>
                  <a:lnTo>
                    <a:pt x="790575" y="432181"/>
                  </a:lnTo>
                  <a:lnTo>
                    <a:pt x="803148" y="449834"/>
                  </a:lnTo>
                  <a:lnTo>
                    <a:pt x="803148" y="410806"/>
                  </a:lnTo>
                  <a:lnTo>
                    <a:pt x="799401" y="409244"/>
                  </a:lnTo>
                  <a:lnTo>
                    <a:pt x="789178" y="405638"/>
                  </a:lnTo>
                  <a:lnTo>
                    <a:pt x="730504" y="386715"/>
                  </a:lnTo>
                  <a:lnTo>
                    <a:pt x="685800" y="524764"/>
                  </a:lnTo>
                  <a:lnTo>
                    <a:pt x="713740" y="533781"/>
                  </a:lnTo>
                  <a:lnTo>
                    <a:pt x="732409" y="476123"/>
                  </a:lnTo>
                  <a:lnTo>
                    <a:pt x="737997" y="478028"/>
                  </a:lnTo>
                  <a:lnTo>
                    <a:pt x="763612" y="508673"/>
                  </a:lnTo>
                  <a:lnTo>
                    <a:pt x="776605" y="554101"/>
                  </a:lnTo>
                  <a:lnTo>
                    <a:pt x="809879" y="564896"/>
                  </a:lnTo>
                  <a:lnTo>
                    <a:pt x="799426" y="523570"/>
                  </a:lnTo>
                  <a:lnTo>
                    <a:pt x="782066" y="488569"/>
                  </a:lnTo>
                  <a:lnTo>
                    <a:pt x="791159" y="489546"/>
                  </a:lnTo>
                  <a:lnTo>
                    <a:pt x="799414" y="489229"/>
                  </a:lnTo>
                  <a:lnTo>
                    <a:pt x="802373" y="488569"/>
                  </a:lnTo>
                  <a:lnTo>
                    <a:pt x="806831" y="487591"/>
                  </a:lnTo>
                  <a:lnTo>
                    <a:pt x="813435" y="484632"/>
                  </a:lnTo>
                  <a:lnTo>
                    <a:pt x="819162" y="480568"/>
                  </a:lnTo>
                  <a:lnTo>
                    <a:pt x="823328" y="476123"/>
                  </a:lnTo>
                  <a:lnTo>
                    <a:pt x="824001" y="475411"/>
                  </a:lnTo>
                  <a:lnTo>
                    <a:pt x="833742" y="448691"/>
                  </a:lnTo>
                  <a:lnTo>
                    <a:pt x="833818" y="445643"/>
                  </a:lnTo>
                  <a:close/>
                </a:path>
                <a:path w="1170304" h="666750">
                  <a:moveTo>
                    <a:pt x="921639" y="140970"/>
                  </a:moveTo>
                  <a:lnTo>
                    <a:pt x="893572" y="131953"/>
                  </a:lnTo>
                  <a:lnTo>
                    <a:pt x="841248" y="221488"/>
                  </a:lnTo>
                  <a:lnTo>
                    <a:pt x="846264" y="146558"/>
                  </a:lnTo>
                  <a:lnTo>
                    <a:pt x="848233" y="117221"/>
                  </a:lnTo>
                  <a:lnTo>
                    <a:pt x="815086" y="106553"/>
                  </a:lnTo>
                  <a:lnTo>
                    <a:pt x="759206" y="193167"/>
                  </a:lnTo>
                  <a:lnTo>
                    <a:pt x="768985" y="91567"/>
                  </a:lnTo>
                  <a:lnTo>
                    <a:pt x="740537" y="82423"/>
                  </a:lnTo>
                  <a:lnTo>
                    <a:pt x="728726" y="231013"/>
                  </a:lnTo>
                  <a:lnTo>
                    <a:pt x="758952" y="240919"/>
                  </a:lnTo>
                  <a:lnTo>
                    <a:pt x="789736" y="193167"/>
                  </a:lnTo>
                  <a:lnTo>
                    <a:pt x="819785" y="146558"/>
                  </a:lnTo>
                  <a:lnTo>
                    <a:pt x="813943" y="258699"/>
                  </a:lnTo>
                  <a:lnTo>
                    <a:pt x="843407" y="268224"/>
                  </a:lnTo>
                  <a:lnTo>
                    <a:pt x="872134" y="221488"/>
                  </a:lnTo>
                  <a:lnTo>
                    <a:pt x="921639" y="140970"/>
                  </a:lnTo>
                  <a:close/>
                </a:path>
                <a:path w="1170304" h="666750">
                  <a:moveTo>
                    <a:pt x="972312" y="506984"/>
                  </a:moveTo>
                  <a:lnTo>
                    <a:pt x="961758" y="470331"/>
                  </a:lnTo>
                  <a:lnTo>
                    <a:pt x="959980" y="467741"/>
                  </a:lnTo>
                  <a:lnTo>
                    <a:pt x="915898" y="445439"/>
                  </a:lnTo>
                  <a:lnTo>
                    <a:pt x="902309" y="444995"/>
                  </a:lnTo>
                  <a:lnTo>
                    <a:pt x="889368" y="447395"/>
                  </a:lnTo>
                  <a:lnTo>
                    <a:pt x="856335" y="471220"/>
                  </a:lnTo>
                  <a:lnTo>
                    <a:pt x="838073" y="516178"/>
                  </a:lnTo>
                  <a:lnTo>
                    <a:pt x="836942" y="530961"/>
                  </a:lnTo>
                  <a:lnTo>
                    <a:pt x="838593" y="544753"/>
                  </a:lnTo>
                  <a:lnTo>
                    <a:pt x="858621" y="578091"/>
                  </a:lnTo>
                  <a:lnTo>
                    <a:pt x="903312" y="594766"/>
                  </a:lnTo>
                  <a:lnTo>
                    <a:pt x="913104" y="594131"/>
                  </a:lnTo>
                  <a:lnTo>
                    <a:pt x="946861" y="574306"/>
                  </a:lnTo>
                  <a:lnTo>
                    <a:pt x="950569" y="569341"/>
                  </a:lnTo>
                  <a:lnTo>
                    <a:pt x="953897" y="564896"/>
                  </a:lnTo>
                  <a:lnTo>
                    <a:pt x="929640" y="547624"/>
                  </a:lnTo>
                  <a:lnTo>
                    <a:pt x="925322" y="554062"/>
                  </a:lnTo>
                  <a:lnTo>
                    <a:pt x="920775" y="559282"/>
                  </a:lnTo>
                  <a:lnTo>
                    <a:pt x="915987" y="563308"/>
                  </a:lnTo>
                  <a:lnTo>
                    <a:pt x="910971" y="566166"/>
                  </a:lnTo>
                  <a:lnTo>
                    <a:pt x="904113" y="569087"/>
                  </a:lnTo>
                  <a:lnTo>
                    <a:pt x="897001" y="569341"/>
                  </a:lnTo>
                  <a:lnTo>
                    <a:pt x="889635" y="567055"/>
                  </a:lnTo>
                  <a:lnTo>
                    <a:pt x="866482" y="530771"/>
                  </a:lnTo>
                  <a:lnTo>
                    <a:pt x="868032" y="519938"/>
                  </a:lnTo>
                  <a:lnTo>
                    <a:pt x="886231" y="480034"/>
                  </a:lnTo>
                  <a:lnTo>
                    <a:pt x="906145" y="470331"/>
                  </a:lnTo>
                  <a:lnTo>
                    <a:pt x="913422" y="470395"/>
                  </a:lnTo>
                  <a:lnTo>
                    <a:pt x="921004" y="472059"/>
                  </a:lnTo>
                  <a:lnTo>
                    <a:pt x="928370" y="474472"/>
                  </a:lnTo>
                  <a:lnTo>
                    <a:pt x="933958" y="478536"/>
                  </a:lnTo>
                  <a:lnTo>
                    <a:pt x="937818" y="484479"/>
                  </a:lnTo>
                  <a:lnTo>
                    <a:pt x="941705" y="490220"/>
                  </a:lnTo>
                  <a:lnTo>
                    <a:pt x="943089" y="496366"/>
                  </a:lnTo>
                  <a:lnTo>
                    <a:pt x="943114" y="498322"/>
                  </a:lnTo>
                  <a:lnTo>
                    <a:pt x="942594" y="504698"/>
                  </a:lnTo>
                  <a:lnTo>
                    <a:pt x="972312" y="506984"/>
                  </a:lnTo>
                  <a:close/>
                </a:path>
                <a:path w="1170304" h="666750">
                  <a:moveTo>
                    <a:pt x="1111123" y="509905"/>
                  </a:moveTo>
                  <a:lnTo>
                    <a:pt x="1108760" y="509143"/>
                  </a:lnTo>
                  <a:lnTo>
                    <a:pt x="1008761" y="476758"/>
                  </a:lnTo>
                  <a:lnTo>
                    <a:pt x="964184" y="614807"/>
                  </a:lnTo>
                  <a:lnTo>
                    <a:pt x="1069086" y="648843"/>
                  </a:lnTo>
                  <a:lnTo>
                    <a:pt x="1076579" y="625602"/>
                  </a:lnTo>
                  <a:lnTo>
                    <a:pt x="999490" y="600583"/>
                  </a:lnTo>
                  <a:lnTo>
                    <a:pt x="1011682" y="562991"/>
                  </a:lnTo>
                  <a:lnTo>
                    <a:pt x="1081024" y="585470"/>
                  </a:lnTo>
                  <a:lnTo>
                    <a:pt x="1088263" y="562991"/>
                  </a:lnTo>
                  <a:lnTo>
                    <a:pt x="1088517" y="562229"/>
                  </a:lnTo>
                  <a:lnTo>
                    <a:pt x="1019175" y="539750"/>
                  </a:lnTo>
                  <a:lnTo>
                    <a:pt x="1029081" y="509143"/>
                  </a:lnTo>
                  <a:lnTo>
                    <a:pt x="1103630" y="533273"/>
                  </a:lnTo>
                  <a:lnTo>
                    <a:pt x="1111123" y="509905"/>
                  </a:lnTo>
                  <a:close/>
                </a:path>
                <a:path w="1170304" h="666750">
                  <a:moveTo>
                    <a:pt x="1132586" y="640207"/>
                  </a:moveTo>
                  <a:lnTo>
                    <a:pt x="1106170" y="631571"/>
                  </a:lnTo>
                  <a:lnTo>
                    <a:pt x="1097534" y="658114"/>
                  </a:lnTo>
                  <a:lnTo>
                    <a:pt x="1124077" y="666623"/>
                  </a:lnTo>
                  <a:lnTo>
                    <a:pt x="1132586" y="640207"/>
                  </a:lnTo>
                  <a:close/>
                </a:path>
                <a:path w="1170304" h="666750">
                  <a:moveTo>
                    <a:pt x="1169797" y="528955"/>
                  </a:moveTo>
                  <a:lnTo>
                    <a:pt x="1141095" y="519684"/>
                  </a:lnTo>
                  <a:lnTo>
                    <a:pt x="1130681" y="552069"/>
                  </a:lnTo>
                  <a:lnTo>
                    <a:pt x="1114806" y="624332"/>
                  </a:lnTo>
                  <a:lnTo>
                    <a:pt x="1129792" y="629158"/>
                  </a:lnTo>
                  <a:lnTo>
                    <a:pt x="1159256" y="561340"/>
                  </a:lnTo>
                  <a:lnTo>
                    <a:pt x="1169797" y="528955"/>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object 11"/>
          <p:cNvSpPr txBox="1">
            <a:spLocks noGrp="1"/>
          </p:cNvSpPr>
          <p:nvPr>
            <p:ph type="sldNum" sz="quarter" idx="7"/>
          </p:nvPr>
        </p:nvSpPr>
        <p:spPr>
          <a:prstGeom prst="rect">
            <a:avLst/>
          </a:prstGeom>
        </p:spPr>
        <p:txBody>
          <a:bodyPr vert="horz" wrap="square" lIns="0" tIns="3810" rIns="0" bIns="0" rtlCol="0">
            <a:spAutoFit/>
          </a:bodyPr>
          <a:lstStyle/>
          <a:p>
            <a:pPr marL="38100" marR="0" lvl="0" indent="0" algn="l" defTabSz="914400" rtl="0" eaLnBrk="1" fontAlgn="auto" latinLnBrk="0" hangingPunct="1">
              <a:lnSpc>
                <a:spcPct val="100000"/>
              </a:lnSpc>
              <a:spcBef>
                <a:spcPts val="30"/>
              </a:spcBef>
              <a:spcAft>
                <a:spcPts val="0"/>
              </a:spcAft>
              <a:buClrTx/>
              <a:buSzTx/>
              <a:buFontTx/>
              <a:buNone/>
              <a:tabLst/>
              <a:defRPr/>
            </a:pPr>
            <a:r>
              <a:rPr kumimoji="0" sz="1000" b="0" i="0" u="none" strike="noStrike" kern="1200" cap="none" spc="-5" normalizeH="0" baseline="0" noProof="0">
                <a:ln>
                  <a:noFill/>
                </a:ln>
                <a:solidFill>
                  <a:srgbClr val="5B5C5E"/>
                </a:solidFill>
                <a:effectLst/>
                <a:uLnTx/>
                <a:uFillTx/>
                <a:latin typeface="Arial Narrow"/>
                <a:ea typeface="+mn-ea"/>
              </a:rPr>
              <a:t>29</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12463" y="6074433"/>
            <a:ext cx="1571968" cy="539634"/>
          </a:xfrm>
          <a:prstGeom prst="rect">
            <a:avLst/>
          </a:prstGeom>
        </p:spPr>
      </p:pic>
      <p:grpSp>
        <p:nvGrpSpPr>
          <p:cNvPr id="3" name="object 3"/>
          <p:cNvGrpSpPr/>
          <p:nvPr/>
        </p:nvGrpSpPr>
        <p:grpSpPr>
          <a:xfrm>
            <a:off x="7005828" y="5999988"/>
            <a:ext cx="1681480" cy="649605"/>
            <a:chOff x="7005828" y="5999988"/>
            <a:chExt cx="1681480" cy="649605"/>
          </a:xfrm>
        </p:grpSpPr>
        <p:pic>
          <p:nvPicPr>
            <p:cNvPr id="4" name="object 4"/>
            <p:cNvPicPr/>
            <p:nvPr/>
          </p:nvPicPr>
          <p:blipFill>
            <a:blip r:embed="rId3" cstate="print"/>
            <a:stretch>
              <a:fillRect/>
            </a:stretch>
          </p:blipFill>
          <p:spPr>
            <a:xfrm>
              <a:off x="7205689" y="6166234"/>
              <a:ext cx="1464055" cy="442656"/>
            </a:xfrm>
            <a:prstGeom prst="rect">
              <a:avLst/>
            </a:prstGeom>
          </p:spPr>
        </p:pic>
        <p:pic>
          <p:nvPicPr>
            <p:cNvPr id="5" name="object 5"/>
            <p:cNvPicPr/>
            <p:nvPr/>
          </p:nvPicPr>
          <p:blipFill>
            <a:blip r:embed="rId4" cstate="print"/>
            <a:stretch>
              <a:fillRect/>
            </a:stretch>
          </p:blipFill>
          <p:spPr>
            <a:xfrm>
              <a:off x="7005828" y="5999988"/>
              <a:ext cx="1680972" cy="649224"/>
            </a:xfrm>
            <a:prstGeom prst="rect">
              <a:avLst/>
            </a:prstGeom>
          </p:spPr>
        </p:pic>
      </p:grpSp>
      <p:sp>
        <p:nvSpPr>
          <p:cNvPr id="6" name="object 6"/>
          <p:cNvSpPr txBox="1">
            <a:spLocks noGrp="1"/>
          </p:cNvSpPr>
          <p:nvPr>
            <p:ph type="title"/>
          </p:nvPr>
        </p:nvSpPr>
        <p:spPr>
          <a:xfrm>
            <a:off x="535940" y="432638"/>
            <a:ext cx="6427470" cy="574675"/>
          </a:xfrm>
          <a:prstGeom prst="rect">
            <a:avLst/>
          </a:prstGeom>
        </p:spPr>
        <p:txBody>
          <a:bodyPr vert="horz" wrap="square" lIns="0" tIns="12700" rIns="0" bIns="0" rtlCol="0">
            <a:spAutoFit/>
          </a:bodyPr>
          <a:lstStyle/>
          <a:p>
            <a:pPr marL="12700">
              <a:lnSpc>
                <a:spcPct val="100000"/>
              </a:lnSpc>
              <a:spcBef>
                <a:spcPts val="100"/>
              </a:spcBef>
            </a:pPr>
            <a:r>
              <a:rPr sz="3600" b="0">
                <a:solidFill>
                  <a:srgbClr val="FFFFFF"/>
                </a:solidFill>
                <a:latin typeface="Arial"/>
                <a:cs typeface="Arial"/>
              </a:rPr>
              <a:t>Resources</a:t>
            </a:r>
            <a:r>
              <a:rPr sz="3600" b="0" spc="-30">
                <a:solidFill>
                  <a:srgbClr val="FFFFFF"/>
                </a:solidFill>
                <a:latin typeface="Arial"/>
                <a:cs typeface="Arial"/>
              </a:rPr>
              <a:t> </a:t>
            </a:r>
            <a:r>
              <a:rPr sz="3600" b="0">
                <a:solidFill>
                  <a:srgbClr val="FFFFFF"/>
                </a:solidFill>
                <a:latin typeface="Arial"/>
                <a:cs typeface="Arial"/>
              </a:rPr>
              <a:t>for</a:t>
            </a:r>
            <a:r>
              <a:rPr sz="3600" b="0" spc="-10">
                <a:solidFill>
                  <a:srgbClr val="FFFFFF"/>
                </a:solidFill>
                <a:latin typeface="Arial"/>
                <a:cs typeface="Arial"/>
              </a:rPr>
              <a:t> </a:t>
            </a:r>
            <a:r>
              <a:rPr sz="3600" b="0" spc="-5">
                <a:solidFill>
                  <a:srgbClr val="FFFFFF"/>
                </a:solidFill>
                <a:latin typeface="Arial"/>
                <a:cs typeface="Arial"/>
              </a:rPr>
              <a:t>Property</a:t>
            </a:r>
            <a:r>
              <a:rPr sz="3600" b="0" spc="-10">
                <a:solidFill>
                  <a:srgbClr val="FFFFFF"/>
                </a:solidFill>
                <a:latin typeface="Arial"/>
                <a:cs typeface="Arial"/>
              </a:rPr>
              <a:t> </a:t>
            </a:r>
            <a:r>
              <a:rPr sz="3600" b="0" spc="-5">
                <a:solidFill>
                  <a:srgbClr val="FFFFFF"/>
                </a:solidFill>
                <a:latin typeface="Arial"/>
                <a:cs typeface="Arial"/>
              </a:rPr>
              <a:t>Owners</a:t>
            </a:r>
            <a:endParaRPr sz="3600">
              <a:latin typeface="Arial"/>
              <a:cs typeface="Arial"/>
            </a:endParaRPr>
          </a:p>
        </p:txBody>
      </p:sp>
      <p:sp>
        <p:nvSpPr>
          <p:cNvPr id="7" name="object 7"/>
          <p:cNvSpPr txBox="1"/>
          <p:nvPr/>
        </p:nvSpPr>
        <p:spPr>
          <a:xfrm>
            <a:off x="535940" y="1447800"/>
            <a:ext cx="3655060" cy="2937343"/>
          </a:xfrm>
          <a:prstGeom prst="rect">
            <a:avLst/>
          </a:prstGeom>
        </p:spPr>
        <p:txBody>
          <a:bodyPr vert="horz" wrap="square" lIns="0" tIns="13335" rIns="0" bIns="0" rtlCol="0">
            <a:spAutoFit/>
          </a:bodyPr>
          <a:lstStyle/>
          <a:p>
            <a:pPr marL="243840" marR="178435" lvl="0" indent="-231775" algn="l" defTabSz="914400" rtl="0" eaLnBrk="1" fontAlgn="auto" latinLnBrk="0" hangingPunct="1">
              <a:lnSpc>
                <a:spcPct val="100000"/>
              </a:lnSpc>
              <a:spcBef>
                <a:spcPts val="1800"/>
              </a:spcBef>
              <a:spcAft>
                <a:spcPts val="0"/>
              </a:spcAft>
              <a:buClr>
                <a:srgbClr val="3D3E3D"/>
              </a:buClr>
              <a:buSzPct val="65000"/>
              <a:buFont typeface="Wingdings"/>
              <a:buChar char=""/>
              <a:tabLst>
                <a:tab pos="244475" algn="l"/>
              </a:tabLst>
              <a:defRPr/>
            </a:pPr>
            <a:r>
              <a:rPr kumimoji="0" lang="en-US" sz="2000" b="0" i="0" u="none" strike="noStrike" kern="1200" cap="none" spc="0" normalizeH="0" baseline="0" noProof="0">
                <a:ln>
                  <a:noFill/>
                </a:ln>
                <a:solidFill>
                  <a:srgbClr val="363636"/>
                </a:solidFill>
                <a:effectLst/>
                <a:uLnTx/>
                <a:uFillTx/>
                <a:latin typeface="Arial"/>
                <a:ea typeface="+mn-ea"/>
                <a:cs typeface="Arial"/>
                <a:hlinkClick r:id="rId5"/>
              </a:rPr>
              <a:t>WV Flood Tool</a:t>
            </a:r>
            <a:r>
              <a:rPr kumimoji="0" lang="en-US" sz="2000" b="0" i="0" u="none" strike="noStrike" kern="1200" cap="none" spc="0" normalizeH="0" baseline="0" noProof="0">
                <a:ln>
                  <a:noFill/>
                </a:ln>
                <a:solidFill>
                  <a:srgbClr val="363636"/>
                </a:solidFill>
                <a:effectLst/>
                <a:uLnTx/>
                <a:uFillTx/>
                <a:latin typeface="Arial"/>
                <a:ea typeface="+mn-ea"/>
                <a:cs typeface="Arial"/>
              </a:rPr>
              <a:t> </a:t>
            </a:r>
            <a:br>
              <a:rPr kumimoji="0" lang="en-US" sz="2000" b="0" i="0" u="none" strike="noStrike" kern="1200" cap="none" spc="0" normalizeH="0" baseline="0" noProof="0">
                <a:ln>
                  <a:noFill/>
                </a:ln>
                <a:solidFill>
                  <a:srgbClr val="363636"/>
                </a:solidFill>
                <a:effectLst/>
                <a:uLnTx/>
                <a:uFillTx/>
                <a:latin typeface="Arial"/>
                <a:ea typeface="+mn-ea"/>
                <a:cs typeface="Arial"/>
              </a:rPr>
            </a:br>
            <a:r>
              <a:rPr kumimoji="0" lang="en-US" sz="2000" b="0" i="1" u="none" strike="noStrike" kern="1200" cap="none" spc="0" normalizeH="0" baseline="0" noProof="0">
                <a:ln>
                  <a:noFill/>
                </a:ln>
                <a:solidFill>
                  <a:srgbClr val="363636"/>
                </a:solidFill>
                <a:effectLst/>
                <a:uLnTx/>
                <a:uFillTx/>
                <a:latin typeface="Arial"/>
                <a:ea typeface="+mn-ea"/>
                <a:cs typeface="Arial"/>
              </a:rPr>
              <a:t>(updated end-user brochure)</a:t>
            </a:r>
            <a:endParaRPr kumimoji="0" lang="en-US" sz="2000" b="0" i="1" u="none" strike="noStrike" kern="1200" cap="none" spc="0" normalizeH="0" baseline="0" noProof="0">
              <a:ln>
                <a:noFill/>
              </a:ln>
              <a:solidFill>
                <a:prstClr val="black"/>
              </a:solidFill>
              <a:effectLst/>
              <a:uLnTx/>
              <a:uFillTx/>
              <a:latin typeface="Arial"/>
              <a:ea typeface="+mn-ea"/>
              <a:cs typeface="Arial"/>
            </a:endParaRPr>
          </a:p>
          <a:p>
            <a:pPr marL="243840" marR="178435" lvl="0" indent="-231775" algn="l" defTabSz="914400" rtl="0" eaLnBrk="1" fontAlgn="auto" latinLnBrk="0" hangingPunct="1">
              <a:lnSpc>
                <a:spcPct val="100000"/>
              </a:lnSpc>
              <a:spcBef>
                <a:spcPts val="1800"/>
              </a:spcBef>
              <a:spcAft>
                <a:spcPts val="0"/>
              </a:spcAft>
              <a:buClr>
                <a:srgbClr val="3D3E3D"/>
              </a:buClr>
              <a:buSzPct val="65000"/>
              <a:buFont typeface="Wingdings"/>
              <a:buChar char=""/>
              <a:tabLst>
                <a:tab pos="244475" algn="l"/>
              </a:tabLst>
              <a:defRPr/>
            </a:pPr>
            <a:r>
              <a:rPr kumimoji="0" sz="2000" b="0" i="0" u="none" strike="noStrike" kern="1200" cap="none" spc="0" normalizeH="0" baseline="0" noProof="0">
                <a:ln>
                  <a:noFill/>
                </a:ln>
                <a:solidFill>
                  <a:srgbClr val="333333"/>
                </a:solidFill>
                <a:effectLst/>
                <a:uLnTx/>
                <a:uFillTx/>
                <a:latin typeface="Arial"/>
                <a:ea typeface="+mn-ea"/>
                <a:cs typeface="Arial"/>
              </a:rPr>
              <a:t>Advise</a:t>
            </a:r>
            <a:r>
              <a:rPr kumimoji="0" sz="2000" b="0" i="0" u="none" strike="noStrike" kern="1200" cap="none" spc="-2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property</a:t>
            </a:r>
            <a:r>
              <a:rPr kumimoji="0" sz="2000" b="0" i="0" u="none" strike="noStrike" kern="1200" cap="none" spc="-7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owners</a:t>
            </a:r>
            <a:r>
              <a:rPr kumimoji="0" sz="2000" b="0" i="0" u="none" strike="noStrike" kern="1200" cap="none" spc="-5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to </a:t>
            </a:r>
            <a:r>
              <a:rPr kumimoji="0" sz="2000" b="0" i="0" u="none" strike="noStrike" kern="1200" cap="none" spc="-54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contact </a:t>
            </a:r>
            <a:r>
              <a:rPr kumimoji="0" sz="2000" b="1" i="0" u="none" strike="noStrike" kern="1200" cap="none" spc="0" normalizeH="0" baseline="0" noProof="0">
                <a:ln>
                  <a:noFill/>
                </a:ln>
                <a:solidFill>
                  <a:srgbClr val="005A87"/>
                </a:solidFill>
                <a:effectLst/>
                <a:uLnTx/>
                <a:uFillTx/>
                <a:latin typeface="Arial"/>
                <a:ea typeface="+mn-ea"/>
                <a:cs typeface="Arial"/>
              </a:rPr>
              <a:t>their insurance </a:t>
            </a:r>
            <a:r>
              <a:rPr kumimoji="0" sz="2000" b="1" i="0" u="none" strike="noStrike" kern="1200" cap="none" spc="5" normalizeH="0" baseline="0" noProof="0">
                <a:ln>
                  <a:noFill/>
                </a:ln>
                <a:solidFill>
                  <a:srgbClr val="005A87"/>
                </a:solidFill>
                <a:effectLst/>
                <a:uLnTx/>
                <a:uFillTx/>
                <a:latin typeface="Arial"/>
                <a:ea typeface="+mn-ea"/>
                <a:cs typeface="Arial"/>
              </a:rPr>
              <a:t> </a:t>
            </a:r>
            <a:r>
              <a:rPr kumimoji="0" sz="2000" b="1" i="0" u="none" strike="noStrike" kern="1200" cap="none" spc="0" normalizeH="0" baseline="0" noProof="0">
                <a:ln>
                  <a:noFill/>
                </a:ln>
                <a:solidFill>
                  <a:srgbClr val="005A87"/>
                </a:solidFill>
                <a:effectLst/>
                <a:uLnTx/>
                <a:uFillTx/>
                <a:latin typeface="Arial"/>
                <a:ea typeface="+mn-ea"/>
                <a:cs typeface="Arial"/>
              </a:rPr>
              <a:t>agents</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243840" marR="29209" lvl="0" indent="-231775" algn="l" defTabSz="914400" rtl="0" eaLnBrk="1" fontAlgn="auto" latinLnBrk="0" hangingPunct="1">
              <a:lnSpc>
                <a:spcPct val="100000"/>
              </a:lnSpc>
              <a:spcBef>
                <a:spcPts val="1800"/>
              </a:spcBef>
              <a:spcAft>
                <a:spcPts val="0"/>
              </a:spcAft>
              <a:buClr>
                <a:srgbClr val="3D3E3D"/>
              </a:buClr>
              <a:buSzPct val="65000"/>
              <a:buFont typeface="Wingdings"/>
              <a:buChar char=""/>
              <a:tabLst>
                <a:tab pos="244475" algn="l"/>
              </a:tabLst>
              <a:defRPr/>
            </a:pPr>
            <a:r>
              <a:rPr kumimoji="0" sz="2000" b="0" i="0" u="none" strike="noStrike" kern="1200" cap="none" spc="0" normalizeH="0" baseline="0" noProof="0">
                <a:ln>
                  <a:noFill/>
                </a:ln>
                <a:solidFill>
                  <a:srgbClr val="333333"/>
                </a:solidFill>
                <a:effectLst/>
                <a:uLnTx/>
                <a:uFillTx/>
                <a:latin typeface="Arial"/>
                <a:ea typeface="+mn-ea"/>
                <a:cs typeface="Arial"/>
              </a:rPr>
              <a:t>Call the </a:t>
            </a:r>
            <a:r>
              <a:rPr kumimoji="0" sz="2000" b="0" i="0" u="none" strike="noStrike" kern="1200" cap="none" spc="0" normalizeH="0" baseline="0" noProof="0">
                <a:ln>
                  <a:noFill/>
                </a:ln>
                <a:solidFill>
                  <a:srgbClr val="363636"/>
                </a:solidFill>
                <a:effectLst/>
                <a:uLnTx/>
                <a:uFillTx/>
                <a:latin typeface="Arial"/>
                <a:ea typeface="+mn-ea"/>
                <a:cs typeface="Arial"/>
              </a:rPr>
              <a:t>FEMA Flood </a:t>
            </a:r>
            <a:r>
              <a:rPr kumimoji="0" sz="2000" b="0" i="0" u="none" strike="noStrike" kern="1200" cap="none" spc="5" normalizeH="0" baseline="0" noProof="0">
                <a:ln>
                  <a:noFill/>
                </a:ln>
                <a:solidFill>
                  <a:srgbClr val="363636"/>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Mapping and Insurance </a:t>
            </a:r>
            <a:r>
              <a:rPr kumimoji="0" sz="2000" b="0" i="0" u="none" strike="noStrike" kern="1200" cap="none" spc="5" normalizeH="0" baseline="0" noProof="0">
                <a:ln>
                  <a:noFill/>
                </a:ln>
                <a:solidFill>
                  <a:srgbClr val="363636"/>
                </a:solidFill>
                <a:effectLst/>
                <a:uLnTx/>
                <a:uFillTx/>
                <a:latin typeface="Arial"/>
                <a:ea typeface="+mn-ea"/>
                <a:cs typeface="Arial"/>
              </a:rPr>
              <a:t> </a:t>
            </a:r>
            <a:r>
              <a:rPr kumimoji="0" sz="2000" b="0" i="0" u="none" strike="noStrike" kern="1200" cap="none" spc="0" normalizeH="0" baseline="0" noProof="0">
                <a:ln>
                  <a:noFill/>
                </a:ln>
                <a:solidFill>
                  <a:srgbClr val="363636"/>
                </a:solidFill>
                <a:effectLst/>
                <a:uLnTx/>
                <a:uFillTx/>
                <a:latin typeface="Arial"/>
                <a:ea typeface="+mn-ea"/>
                <a:cs typeface="Arial"/>
              </a:rPr>
              <a:t>Exchange</a:t>
            </a:r>
            <a:r>
              <a:rPr kumimoji="0" sz="2000" b="0" i="0" u="none" strike="noStrike" kern="1200" cap="none" spc="0" normalizeH="0" baseline="0" noProof="0">
                <a:ln>
                  <a:noFill/>
                </a:ln>
                <a:solidFill>
                  <a:srgbClr val="333333"/>
                </a:solidFill>
                <a:effectLst/>
                <a:uLnTx/>
                <a:uFillTx/>
                <a:latin typeface="Arial"/>
                <a:ea typeface="+mn-ea"/>
                <a:cs typeface="Arial"/>
              </a:rPr>
              <a:t>:</a:t>
            </a:r>
            <a:r>
              <a:rPr kumimoji="0" sz="2000" b="0" i="0" u="none" strike="noStrike" kern="1200" cap="none" spc="-105" normalizeH="0" baseline="0" noProof="0">
                <a:ln>
                  <a:noFill/>
                </a:ln>
                <a:solidFill>
                  <a:srgbClr val="333333"/>
                </a:solidFill>
                <a:effectLst/>
                <a:uLnTx/>
                <a:uFillTx/>
                <a:latin typeface="Arial"/>
                <a:ea typeface="+mn-ea"/>
                <a:cs typeface="Arial"/>
              </a:rPr>
              <a:t> </a:t>
            </a:r>
            <a:r>
              <a:rPr kumimoji="0" sz="2000" b="1" i="0" u="none" strike="noStrike" kern="1200" cap="none" spc="0" normalizeH="0" baseline="0" noProof="0">
                <a:ln>
                  <a:noFill/>
                </a:ln>
                <a:solidFill>
                  <a:srgbClr val="005A87"/>
                </a:solidFill>
                <a:effectLst/>
                <a:uLnTx/>
                <a:uFillTx/>
                <a:latin typeface="Arial"/>
                <a:ea typeface="+mn-ea"/>
                <a:cs typeface="Arial"/>
              </a:rPr>
              <a:t>1-877-336-2627</a:t>
            </a:r>
            <a:endParaRPr kumimoji="0" sz="2000" b="0" i="0" u="none" strike="noStrike" kern="1200" cap="none" spc="0" normalizeH="0" baseline="0" noProof="0">
              <a:ln>
                <a:noFill/>
              </a:ln>
              <a:solidFill>
                <a:prstClr val="black"/>
              </a:solidFill>
              <a:effectLst/>
              <a:uLnTx/>
              <a:uFillTx/>
              <a:latin typeface="Arial"/>
              <a:ea typeface="+mn-ea"/>
              <a:cs typeface="Arial"/>
            </a:endParaRPr>
          </a:p>
        </p:txBody>
      </p:sp>
      <p:pic>
        <p:nvPicPr>
          <p:cNvPr id="8" name="object 8"/>
          <p:cNvPicPr/>
          <p:nvPr/>
        </p:nvPicPr>
        <p:blipFill>
          <a:blip r:embed="rId6" cstate="print"/>
          <a:stretch>
            <a:fillRect/>
          </a:stretch>
        </p:blipFill>
        <p:spPr>
          <a:xfrm>
            <a:off x="457200" y="5999988"/>
            <a:ext cx="1833372" cy="649224"/>
          </a:xfrm>
          <a:prstGeom prst="rect">
            <a:avLst/>
          </a:prstGeom>
        </p:spPr>
      </p:pic>
      <p:pic>
        <p:nvPicPr>
          <p:cNvPr id="9" name="object 9"/>
          <p:cNvPicPr/>
          <p:nvPr/>
        </p:nvPicPr>
        <p:blipFill>
          <a:blip r:embed="rId7" cstate="print"/>
          <a:stretch>
            <a:fillRect/>
          </a:stretch>
        </p:blipFill>
        <p:spPr>
          <a:xfrm>
            <a:off x="4419600" y="1482636"/>
            <a:ext cx="4343400" cy="2971799"/>
          </a:xfrm>
          <a:prstGeom prst="rect">
            <a:avLst/>
          </a:prstGeom>
          <a:ln>
            <a:solidFill>
              <a:schemeClr val="bg1">
                <a:lumMod val="65000"/>
              </a:schemeClr>
            </a:solidFill>
          </a:ln>
        </p:spPr>
      </p:pic>
      <p:sp>
        <p:nvSpPr>
          <p:cNvPr id="10" name="object 10"/>
          <p:cNvSpPr txBox="1">
            <a:spLocks noGrp="1"/>
          </p:cNvSpPr>
          <p:nvPr>
            <p:ph type="sldNum" sz="quarter" idx="7"/>
          </p:nvPr>
        </p:nvSpPr>
        <p:spPr>
          <a:prstGeom prst="rect">
            <a:avLst/>
          </a:prstGeom>
        </p:spPr>
        <p:txBody>
          <a:bodyPr vert="horz" wrap="square" lIns="0" tIns="3810" rIns="0" bIns="0" rtlCol="0">
            <a:spAutoFit/>
          </a:bodyPr>
          <a:lstStyle/>
          <a:p>
            <a:pPr marL="38100" marR="0" lvl="0" indent="0" algn="l" defTabSz="914400" rtl="0" eaLnBrk="1" fontAlgn="auto" latinLnBrk="0" hangingPunct="1">
              <a:lnSpc>
                <a:spcPct val="100000"/>
              </a:lnSpc>
              <a:spcBef>
                <a:spcPts val="30"/>
              </a:spcBef>
              <a:spcAft>
                <a:spcPts val="0"/>
              </a:spcAft>
              <a:buClrTx/>
              <a:buSzTx/>
              <a:buFontTx/>
              <a:buNone/>
              <a:tabLst/>
              <a:defRPr/>
            </a:pPr>
            <a:r>
              <a:rPr kumimoji="0" sz="1000" b="0" i="0" u="none" strike="noStrike" kern="1200" cap="none" spc="-5" normalizeH="0" baseline="0" noProof="0">
                <a:ln>
                  <a:noFill/>
                </a:ln>
                <a:solidFill>
                  <a:srgbClr val="5B5C5E"/>
                </a:solidFill>
                <a:effectLst/>
                <a:uLnTx/>
                <a:uFillTx/>
                <a:latin typeface="Arial Narrow"/>
                <a:ea typeface="+mn-ea"/>
              </a:rPr>
              <a:t>32</a:t>
            </a:r>
          </a:p>
        </p:txBody>
      </p:sp>
      <p:sp>
        <p:nvSpPr>
          <p:cNvPr id="11" name="object 7">
            <a:extLst>
              <a:ext uri="{FF2B5EF4-FFF2-40B4-BE49-F238E27FC236}">
                <a16:creationId xmlns:a16="http://schemas.microsoft.com/office/drawing/2014/main" id="{4022106D-FC36-4317-9A97-9424ACEFC421}"/>
              </a:ext>
            </a:extLst>
          </p:cNvPr>
          <p:cNvSpPr txBox="1"/>
          <p:nvPr/>
        </p:nvSpPr>
        <p:spPr>
          <a:xfrm>
            <a:off x="535940" y="4648200"/>
            <a:ext cx="8531860" cy="629018"/>
          </a:xfrm>
          <a:prstGeom prst="rect">
            <a:avLst/>
          </a:prstGeom>
        </p:spPr>
        <p:txBody>
          <a:bodyPr vert="horz" wrap="square" lIns="0" tIns="13335" rIns="0" bIns="0" rtlCol="0">
            <a:spAutoFit/>
          </a:bodyPr>
          <a:lstStyle/>
          <a:p>
            <a:pPr marL="243840" marR="5080" lvl="0" indent="-231775" algn="l" defTabSz="914400" rtl="0" eaLnBrk="1" fontAlgn="auto" latinLnBrk="0" hangingPunct="1">
              <a:lnSpc>
                <a:spcPct val="100000"/>
              </a:lnSpc>
              <a:spcBef>
                <a:spcPts val="3000"/>
              </a:spcBef>
              <a:spcAft>
                <a:spcPts val="0"/>
              </a:spcAft>
              <a:buClr>
                <a:srgbClr val="3D3E3D"/>
              </a:buClr>
              <a:buSzPct val="65000"/>
              <a:buFont typeface="Wingdings"/>
              <a:buChar char=""/>
              <a:tabLst>
                <a:tab pos="244475" algn="l"/>
              </a:tabLst>
              <a:defRPr/>
            </a:pPr>
            <a:r>
              <a:rPr kumimoji="0" sz="2000" b="0" i="0" u="none" strike="noStrike" kern="1200" cap="none" spc="-10" normalizeH="0" baseline="0" noProof="0">
                <a:ln>
                  <a:noFill/>
                </a:ln>
                <a:solidFill>
                  <a:srgbClr val="363636"/>
                </a:solidFill>
                <a:effectLst/>
                <a:uLnTx/>
                <a:uFillTx/>
                <a:latin typeface="Arial"/>
                <a:ea typeface="+mn-ea"/>
                <a:cs typeface="Arial"/>
              </a:rPr>
              <a:t>Visit:</a:t>
            </a:r>
            <a:r>
              <a:rPr kumimoji="0" sz="2000" b="0" i="0" u="none" strike="noStrike" kern="1200" cap="none" spc="-70" normalizeH="0" baseline="0" noProof="0">
                <a:ln>
                  <a:noFill/>
                </a:ln>
                <a:solidFill>
                  <a:srgbClr val="09629D"/>
                </a:solidFill>
                <a:effectLst/>
                <a:uLnTx/>
                <a:uFillTx/>
                <a:latin typeface="Arial"/>
                <a:ea typeface="+mn-ea"/>
                <a:cs typeface="Arial"/>
              </a:rPr>
              <a:t> </a:t>
            </a:r>
            <a:r>
              <a:rPr kumimoji="0" sz="2000" b="0" i="0" u="none" strike="noStrike" kern="1200" cap="none" spc="-10" normalizeH="0" baseline="0" noProof="0">
                <a:ln>
                  <a:noFill/>
                </a:ln>
                <a:solidFill>
                  <a:srgbClr val="363636"/>
                </a:solidFill>
                <a:effectLst/>
                <a:uLnTx/>
                <a:uFillTx/>
                <a:latin typeface="Arial"/>
                <a:ea typeface="+mn-ea"/>
                <a:cs typeface="Arial"/>
                <a:hlinkClick r:id="rId8"/>
              </a:rPr>
              <a:t>www.floodsmart.gov</a:t>
            </a:r>
            <a:r>
              <a:rPr kumimoji="0" sz="2000" b="0" i="0" u="none" strike="noStrike" kern="1200" cap="none" spc="-10" normalizeH="0" baseline="0" noProof="0">
                <a:ln>
                  <a:noFill/>
                </a:ln>
                <a:solidFill>
                  <a:srgbClr val="363636"/>
                </a:solidFill>
                <a:effectLst/>
                <a:uLnTx/>
                <a:uFillTx/>
                <a:latin typeface="Arial"/>
                <a:ea typeface="+mn-ea"/>
                <a:cs typeface="Arial"/>
              </a:rPr>
              <a:t> and </a:t>
            </a:r>
            <a:br>
              <a:rPr kumimoji="0" lang="en-US" sz="2000" b="0" i="0" u="none" strike="noStrike" kern="1200" cap="none" spc="-10" normalizeH="0" baseline="0" noProof="0">
                <a:ln>
                  <a:noFill/>
                </a:ln>
                <a:solidFill>
                  <a:srgbClr val="363636"/>
                </a:solidFill>
                <a:effectLst/>
                <a:uLnTx/>
                <a:uFillTx/>
                <a:latin typeface="Arial"/>
                <a:ea typeface="+mn-ea"/>
                <a:cs typeface="Arial"/>
              </a:rPr>
            </a:br>
            <a:r>
              <a:rPr kumimoji="0" sz="2000" b="0" i="0" u="none" strike="noStrike" kern="1200" cap="none" spc="-10" normalizeH="0" baseline="0" noProof="0">
                <a:ln>
                  <a:noFill/>
                </a:ln>
                <a:solidFill>
                  <a:srgbClr val="363636"/>
                </a:solidFill>
                <a:effectLst/>
                <a:uLnTx/>
                <a:uFillTx/>
                <a:latin typeface="Arial"/>
                <a:ea typeface="+mn-ea"/>
                <a:cs typeface="Arial"/>
                <a:hlinkClick r:id="rId9"/>
              </a:rPr>
              <a:t>www.fema.gov/national-flood-insurance-program</a:t>
            </a:r>
            <a:r>
              <a:rPr kumimoji="0" sz="2000" b="0" i="0" u="none" strike="noStrike" kern="1200" cap="none" spc="-10" normalizeH="0" baseline="0" noProof="0">
                <a:ln>
                  <a:noFill/>
                </a:ln>
                <a:solidFill>
                  <a:srgbClr val="363636"/>
                </a:solidFill>
                <a:effectLst/>
                <a:uLnTx/>
                <a:uFillTx/>
                <a:latin typeface="Arial"/>
                <a:ea typeface="+mn-ea"/>
                <a:cs typeface="Arial"/>
              </a:rPr>
              <a:t> for additional</a:t>
            </a:r>
            <a:r>
              <a:rPr kumimoji="0" lang="en-US" sz="2000" b="0" i="0" u="none" strike="noStrike" kern="1200" cap="none" spc="-10" normalizeH="0" baseline="0" noProof="0">
                <a:ln>
                  <a:noFill/>
                </a:ln>
                <a:solidFill>
                  <a:srgbClr val="363636"/>
                </a:solidFill>
                <a:effectLst/>
                <a:uLnTx/>
                <a:uFillTx/>
                <a:latin typeface="Arial"/>
                <a:ea typeface="+mn-ea"/>
                <a:cs typeface="Arial"/>
              </a:rPr>
              <a:t> info</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14722" y="6289776"/>
            <a:ext cx="116205" cy="145415"/>
          </a:xfrm>
          <a:prstGeom prst="rect">
            <a:avLst/>
          </a:prstGeom>
        </p:spPr>
        <p:txBody>
          <a:bodyPr vert="horz" wrap="square" lIns="0" tIns="0" rIns="0" bIns="0" rtlCol="0">
            <a:spAutoFit/>
          </a:bodyPr>
          <a:lstStyle/>
          <a:p>
            <a:pPr marL="0" marR="0" lvl="0" indent="0" algn="l" defTabSz="914400" rtl="0" eaLnBrk="1" fontAlgn="auto" latinLnBrk="0" hangingPunct="1">
              <a:lnSpc>
                <a:spcPts val="1130"/>
              </a:lnSpc>
              <a:spcBef>
                <a:spcPts val="0"/>
              </a:spcBef>
              <a:spcAft>
                <a:spcPts val="0"/>
              </a:spcAft>
              <a:buClrTx/>
              <a:buSzTx/>
              <a:buFontTx/>
              <a:buNone/>
              <a:tabLst/>
              <a:defRPr/>
            </a:pPr>
            <a:r>
              <a:rPr kumimoji="0" sz="1000" b="0" i="0" u="none" strike="noStrike" kern="1200" cap="none" spc="-5" normalizeH="0" baseline="0" noProof="0">
                <a:ln>
                  <a:noFill/>
                </a:ln>
                <a:solidFill>
                  <a:srgbClr val="5B5C5E"/>
                </a:solidFill>
                <a:effectLst/>
                <a:uLnTx/>
                <a:uFillTx/>
                <a:latin typeface="Arial Narrow"/>
                <a:ea typeface="+mn-ea"/>
                <a:cs typeface="Arial Narrow"/>
              </a:rPr>
              <a:t>27</a:t>
            </a:r>
            <a:endParaRPr kumimoji="0" sz="1000" b="0" i="0" u="none" strike="noStrike" kern="1200" cap="none" spc="0" normalizeH="0" baseline="0" noProof="0">
              <a:ln>
                <a:noFill/>
              </a:ln>
              <a:solidFill>
                <a:prstClr val="black"/>
              </a:solidFill>
              <a:effectLst/>
              <a:uLnTx/>
              <a:uFillTx/>
              <a:latin typeface="Arial Narrow"/>
              <a:ea typeface="+mn-ea"/>
              <a:cs typeface="Arial Narrow"/>
            </a:endParaRPr>
          </a:p>
        </p:txBody>
      </p:sp>
      <p:pic>
        <p:nvPicPr>
          <p:cNvPr id="3" name="object 3"/>
          <p:cNvPicPr/>
          <p:nvPr/>
        </p:nvPicPr>
        <p:blipFill>
          <a:blip r:embed="rId2" cstate="print"/>
          <a:stretch>
            <a:fillRect/>
          </a:stretch>
        </p:blipFill>
        <p:spPr>
          <a:xfrm>
            <a:off x="512463" y="6074433"/>
            <a:ext cx="1571968" cy="539634"/>
          </a:xfrm>
          <a:prstGeom prst="rect">
            <a:avLst/>
          </a:prstGeom>
        </p:spPr>
      </p:pic>
      <p:grpSp>
        <p:nvGrpSpPr>
          <p:cNvPr id="4" name="object 4"/>
          <p:cNvGrpSpPr/>
          <p:nvPr/>
        </p:nvGrpSpPr>
        <p:grpSpPr>
          <a:xfrm>
            <a:off x="0" y="1177836"/>
            <a:ext cx="9143999" cy="5687565"/>
            <a:chOff x="0" y="1170434"/>
            <a:chExt cx="9143999" cy="5687565"/>
          </a:xfrm>
        </p:grpSpPr>
        <p:pic>
          <p:nvPicPr>
            <p:cNvPr id="5" name="object 5"/>
            <p:cNvPicPr/>
            <p:nvPr/>
          </p:nvPicPr>
          <p:blipFill>
            <a:blip r:embed="rId3" cstate="print"/>
            <a:stretch>
              <a:fillRect/>
            </a:stretch>
          </p:blipFill>
          <p:spPr>
            <a:xfrm>
              <a:off x="7205689" y="6166234"/>
              <a:ext cx="1464055" cy="442656"/>
            </a:xfrm>
            <a:prstGeom prst="rect">
              <a:avLst/>
            </a:prstGeom>
          </p:spPr>
        </p:pic>
        <p:pic>
          <p:nvPicPr>
            <p:cNvPr id="6" name="object 6"/>
            <p:cNvPicPr/>
            <p:nvPr/>
          </p:nvPicPr>
          <p:blipFill>
            <a:blip r:embed="rId4" cstate="print"/>
            <a:stretch>
              <a:fillRect/>
            </a:stretch>
          </p:blipFill>
          <p:spPr>
            <a:xfrm>
              <a:off x="0" y="1170434"/>
              <a:ext cx="9143999" cy="5687563"/>
            </a:xfrm>
            <a:prstGeom prst="rect">
              <a:avLst/>
            </a:prstGeom>
          </p:spPr>
        </p:pic>
        <p:sp>
          <p:nvSpPr>
            <p:cNvPr id="7" name="object 7"/>
            <p:cNvSpPr/>
            <p:nvPr/>
          </p:nvSpPr>
          <p:spPr>
            <a:xfrm>
              <a:off x="0" y="1173479"/>
              <a:ext cx="9136380" cy="5684520"/>
            </a:xfrm>
            <a:custGeom>
              <a:avLst/>
              <a:gdLst/>
              <a:ahLst/>
              <a:cxnLst/>
              <a:rect l="l" t="t" r="r" b="b"/>
              <a:pathLst>
                <a:path w="9136380" h="5684520">
                  <a:moveTo>
                    <a:pt x="9136380" y="5684518"/>
                  </a:moveTo>
                  <a:lnTo>
                    <a:pt x="9136380" y="0"/>
                  </a:lnTo>
                  <a:lnTo>
                    <a:pt x="0" y="0"/>
                  </a:lnTo>
                  <a:lnTo>
                    <a:pt x="0" y="5684518"/>
                  </a:lnTo>
                  <a:lnTo>
                    <a:pt x="9136380" y="5684518"/>
                  </a:lnTo>
                  <a:close/>
                </a:path>
              </a:pathLst>
            </a:custGeom>
            <a:solidFill>
              <a:srgbClr val="FFFFFF">
                <a:alpha val="599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452627" y="3795315"/>
              <a:ext cx="7109459" cy="318770"/>
            </a:xfrm>
            <a:custGeom>
              <a:avLst/>
              <a:gdLst/>
              <a:ahLst/>
              <a:cxnLst/>
              <a:rect l="l" t="t" r="r" b="b"/>
              <a:pathLst>
                <a:path w="7109459" h="318770">
                  <a:moveTo>
                    <a:pt x="6950202" y="0"/>
                  </a:moveTo>
                  <a:lnTo>
                    <a:pt x="6950202" y="79628"/>
                  </a:lnTo>
                  <a:lnTo>
                    <a:pt x="0" y="79628"/>
                  </a:lnTo>
                  <a:lnTo>
                    <a:pt x="79628" y="159257"/>
                  </a:lnTo>
                  <a:lnTo>
                    <a:pt x="0" y="238887"/>
                  </a:lnTo>
                  <a:lnTo>
                    <a:pt x="6950202" y="238887"/>
                  </a:lnTo>
                  <a:lnTo>
                    <a:pt x="6950202" y="318515"/>
                  </a:lnTo>
                  <a:lnTo>
                    <a:pt x="7109460" y="159257"/>
                  </a:lnTo>
                  <a:lnTo>
                    <a:pt x="6950202" y="0"/>
                  </a:lnTo>
                  <a:close/>
                </a:path>
              </a:pathLst>
            </a:custGeom>
            <a:solidFill>
              <a:srgbClr val="005A8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object 9"/>
          <p:cNvSpPr txBox="1">
            <a:spLocks noGrp="1"/>
          </p:cNvSpPr>
          <p:nvPr>
            <p:ph type="title"/>
          </p:nvPr>
        </p:nvSpPr>
        <p:spPr>
          <a:xfrm>
            <a:off x="535940" y="427101"/>
            <a:ext cx="7769860" cy="566822"/>
          </a:xfrm>
          <a:prstGeom prst="rect">
            <a:avLst/>
          </a:prstGeom>
        </p:spPr>
        <p:txBody>
          <a:bodyPr vert="horz" wrap="square" lIns="0" tIns="12700" rIns="0" bIns="0" rtlCol="0">
            <a:spAutoFit/>
          </a:bodyPr>
          <a:lstStyle/>
          <a:p>
            <a:pPr marL="12700">
              <a:lnSpc>
                <a:spcPct val="100000"/>
              </a:lnSpc>
              <a:spcBef>
                <a:spcPts val="100"/>
              </a:spcBef>
            </a:pPr>
            <a:r>
              <a:rPr sz="3600" b="0">
                <a:solidFill>
                  <a:srgbClr val="FFFFFF"/>
                </a:solidFill>
                <a:latin typeface="Arial"/>
                <a:cs typeface="Arial"/>
              </a:rPr>
              <a:t>Timeline</a:t>
            </a:r>
            <a:r>
              <a:rPr sz="3600" b="0" spc="-30">
                <a:solidFill>
                  <a:srgbClr val="FFFFFF"/>
                </a:solidFill>
                <a:latin typeface="Arial"/>
                <a:cs typeface="Arial"/>
              </a:rPr>
              <a:t> </a:t>
            </a:r>
            <a:r>
              <a:rPr sz="3600" b="0">
                <a:solidFill>
                  <a:srgbClr val="FFFFFF"/>
                </a:solidFill>
                <a:latin typeface="Arial"/>
                <a:cs typeface="Arial"/>
              </a:rPr>
              <a:t>for</a:t>
            </a:r>
            <a:r>
              <a:rPr sz="3600" b="0" spc="-15">
                <a:solidFill>
                  <a:srgbClr val="FFFFFF"/>
                </a:solidFill>
                <a:latin typeface="Arial"/>
                <a:cs typeface="Arial"/>
              </a:rPr>
              <a:t> </a:t>
            </a:r>
            <a:r>
              <a:rPr lang="en-US" sz="3600" b="0" spc="-5">
                <a:solidFill>
                  <a:srgbClr val="FFFFFF"/>
                </a:solidFill>
                <a:latin typeface="Arial"/>
                <a:cs typeface="Arial"/>
              </a:rPr>
              <a:t>Hardy</a:t>
            </a:r>
            <a:r>
              <a:rPr sz="3600" b="0" spc="-15">
                <a:solidFill>
                  <a:srgbClr val="FFFFFF"/>
                </a:solidFill>
                <a:latin typeface="Arial"/>
                <a:cs typeface="Arial"/>
              </a:rPr>
              <a:t> </a:t>
            </a:r>
            <a:r>
              <a:rPr sz="3600" b="0">
                <a:solidFill>
                  <a:srgbClr val="FFFFFF"/>
                </a:solidFill>
                <a:latin typeface="Arial"/>
                <a:cs typeface="Arial"/>
              </a:rPr>
              <a:t>County</a:t>
            </a:r>
            <a:endParaRPr sz="3600">
              <a:latin typeface="Arial"/>
              <a:cs typeface="Arial"/>
            </a:endParaRPr>
          </a:p>
        </p:txBody>
      </p:sp>
      <p:sp>
        <p:nvSpPr>
          <p:cNvPr id="10" name="object 10"/>
          <p:cNvSpPr txBox="1"/>
          <p:nvPr/>
        </p:nvSpPr>
        <p:spPr>
          <a:xfrm>
            <a:off x="976071" y="4408170"/>
            <a:ext cx="1397635" cy="808990"/>
          </a:xfrm>
          <a:prstGeom prst="rect">
            <a:avLst/>
          </a:prstGeom>
        </p:spPr>
        <p:txBody>
          <a:bodyPr vert="horz" wrap="square" lIns="0" tIns="12700" rIns="0" bIns="0" rtlCol="0">
            <a:spAutoFit/>
          </a:bodyPr>
          <a:lstStyle/>
          <a:p>
            <a:pPr marL="3175" marR="0" lvl="0" indent="0" algn="ctr" defTabSz="914400" rtl="0" eaLnBrk="1" fontAlgn="auto" latinLnBrk="0" hangingPunct="1">
              <a:lnSpc>
                <a:spcPts val="2050"/>
              </a:lnSpc>
              <a:spcBef>
                <a:spcPts val="100"/>
              </a:spcBef>
              <a:spcAft>
                <a:spcPts val="0"/>
              </a:spcAft>
              <a:buClrTx/>
              <a:buSzTx/>
              <a:buFontTx/>
              <a:buNone/>
              <a:tabLst/>
              <a:defRPr/>
            </a:pPr>
            <a:r>
              <a:rPr kumimoji="0" sz="1800" b="1" i="0" u="none" strike="noStrike" kern="1200" cap="none" spc="-5" normalizeH="0" baseline="0" noProof="0">
                <a:ln>
                  <a:noFill/>
                </a:ln>
                <a:solidFill>
                  <a:prstClr val="black"/>
                </a:solidFill>
                <a:effectLst/>
                <a:uLnTx/>
                <a:uFillTx/>
                <a:latin typeface="Arial"/>
                <a:ea typeface="+mn-ea"/>
                <a:cs typeface="Arial"/>
              </a:rPr>
              <a:t>Preliminary</a:t>
            </a:r>
            <a:endParaRPr kumimoji="0" sz="1800" b="0" i="0" u="none" strike="noStrike" kern="1200" cap="none" spc="0" normalizeH="0" baseline="0" noProof="0">
              <a:ln>
                <a:noFill/>
              </a:ln>
              <a:solidFill>
                <a:prstClr val="black"/>
              </a:solidFill>
              <a:effectLst/>
              <a:uLnTx/>
              <a:uFillTx/>
              <a:latin typeface="Arial"/>
              <a:ea typeface="+mn-ea"/>
              <a:cs typeface="Arial"/>
            </a:endParaRPr>
          </a:p>
          <a:p>
            <a:pPr marL="0" marR="0" lvl="0" indent="0" algn="ctr" defTabSz="914400" rtl="0" eaLnBrk="1" fontAlgn="auto" latinLnBrk="0" hangingPunct="1">
              <a:lnSpc>
                <a:spcPts val="2050"/>
              </a:lnSpc>
              <a:spcBef>
                <a:spcPts val="0"/>
              </a:spcBef>
              <a:spcAft>
                <a:spcPts val="0"/>
              </a:spcAft>
              <a:buClrTx/>
              <a:buSzTx/>
              <a:buFontTx/>
              <a:buNone/>
              <a:tabLst/>
              <a:defRPr/>
            </a:pPr>
            <a:r>
              <a:rPr kumimoji="0" sz="1800" b="1" i="0" u="none" strike="noStrike" kern="1200" cap="none" spc="-5" normalizeH="0" baseline="0" noProof="0">
                <a:ln>
                  <a:noFill/>
                </a:ln>
                <a:solidFill>
                  <a:prstClr val="black"/>
                </a:solidFill>
                <a:effectLst/>
                <a:uLnTx/>
                <a:uFillTx/>
                <a:latin typeface="Arial"/>
                <a:ea typeface="+mn-ea"/>
                <a:cs typeface="Arial"/>
              </a:rPr>
              <a:t>Maps</a:t>
            </a:r>
            <a:r>
              <a:rPr kumimoji="0" sz="1800" b="1" i="0" u="none" strike="noStrike" kern="1200" cap="none" spc="-40" normalizeH="0" baseline="0" noProof="0">
                <a:ln>
                  <a:noFill/>
                </a:ln>
                <a:solidFill>
                  <a:prstClr val="black"/>
                </a:solidFill>
                <a:effectLst/>
                <a:uLnTx/>
                <a:uFillTx/>
                <a:latin typeface="Arial"/>
                <a:ea typeface="+mn-ea"/>
                <a:cs typeface="Arial"/>
              </a:rPr>
              <a:t> </a:t>
            </a:r>
            <a:r>
              <a:rPr kumimoji="0" sz="1800" b="1" i="0" u="none" strike="noStrike" kern="1200" cap="none" spc="-5" normalizeH="0" baseline="0" noProof="0">
                <a:ln>
                  <a:noFill/>
                </a:ln>
                <a:solidFill>
                  <a:prstClr val="black"/>
                </a:solidFill>
                <a:effectLst/>
                <a:uLnTx/>
                <a:uFillTx/>
                <a:latin typeface="Arial"/>
                <a:ea typeface="+mn-ea"/>
                <a:cs typeface="Arial"/>
              </a:rPr>
              <a:t>Issued</a:t>
            </a:r>
            <a:endParaRPr kumimoji="0" sz="1800" b="0" i="0" u="none" strike="noStrike" kern="1200" cap="none" spc="0" normalizeH="0" baseline="0" noProof="0">
              <a:ln>
                <a:noFill/>
              </a:ln>
              <a:solidFill>
                <a:prstClr val="black"/>
              </a:solidFill>
              <a:effectLst/>
              <a:uLnTx/>
              <a:uFillTx/>
              <a:latin typeface="Arial"/>
              <a:ea typeface="+mn-ea"/>
              <a:cs typeface="Arial"/>
            </a:endParaRPr>
          </a:p>
          <a:p>
            <a:pPr marL="1270" marR="0" lvl="0" indent="0" algn="ctr" defTabSz="914400" rtl="0" eaLnBrk="1" fontAlgn="auto" latinLnBrk="0" hangingPunct="1">
              <a:lnSpc>
                <a:spcPct val="100000"/>
              </a:lnSpc>
              <a:spcBef>
                <a:spcPts val="625"/>
              </a:spcBef>
              <a:spcAft>
                <a:spcPts val="0"/>
              </a:spcAft>
              <a:buClrTx/>
              <a:buSzTx/>
              <a:buFontTx/>
              <a:buNone/>
              <a:tabLst/>
              <a:defRPr/>
            </a:pPr>
            <a:r>
              <a:rPr lang="en-US" sz="1200" b="1" spc="-10">
                <a:solidFill>
                  <a:srgbClr val="4F81BD">
                    <a:lumMod val="75000"/>
                  </a:srgbClr>
                </a:solidFill>
                <a:latin typeface="Arial"/>
                <a:cs typeface="Arial"/>
              </a:rPr>
              <a:t>April 14, 2022</a:t>
            </a:r>
            <a:endParaRPr kumimoji="0" sz="1200" b="0" i="0" u="none" strike="noStrike" kern="1200" cap="none" spc="0" normalizeH="0" baseline="0" noProof="0">
              <a:ln>
                <a:noFill/>
              </a:ln>
              <a:solidFill>
                <a:srgbClr val="4F81BD">
                  <a:lumMod val="75000"/>
                </a:srgbClr>
              </a:solidFill>
              <a:effectLst/>
              <a:uLnTx/>
              <a:uFillTx/>
              <a:latin typeface="Arial"/>
              <a:ea typeface="+mn-ea"/>
              <a:cs typeface="Arial"/>
            </a:endParaRPr>
          </a:p>
        </p:txBody>
      </p:sp>
      <p:sp>
        <p:nvSpPr>
          <p:cNvPr id="11" name="object 11"/>
          <p:cNvSpPr txBox="1"/>
          <p:nvPr/>
        </p:nvSpPr>
        <p:spPr>
          <a:xfrm>
            <a:off x="6312535" y="2717911"/>
            <a:ext cx="1536065" cy="680720"/>
          </a:xfrm>
          <a:prstGeom prst="rect">
            <a:avLst/>
          </a:prstGeom>
        </p:spPr>
        <p:txBody>
          <a:bodyPr vert="horz" wrap="square" lIns="0" tIns="131445" rIns="0" bIns="0" rtlCol="0">
            <a:spAutoFit/>
          </a:bodyPr>
          <a:lstStyle/>
          <a:p>
            <a:pPr marL="12700" marR="0" lvl="0" indent="0" algn="l" defTabSz="914400" rtl="0" eaLnBrk="1" fontAlgn="auto" latinLnBrk="0" hangingPunct="1">
              <a:lnSpc>
                <a:spcPct val="100000"/>
              </a:lnSpc>
              <a:spcBef>
                <a:spcPts val="1035"/>
              </a:spcBef>
              <a:spcAft>
                <a:spcPts val="0"/>
              </a:spcAft>
              <a:buClrTx/>
              <a:buSzTx/>
              <a:buFontTx/>
              <a:buNone/>
              <a:tabLst/>
              <a:defRPr/>
            </a:pPr>
            <a:r>
              <a:rPr kumimoji="0" sz="1800" b="1" i="0" u="none" strike="noStrike" kern="1200" cap="none" spc="-10" normalizeH="0" baseline="0" noProof="0">
                <a:ln>
                  <a:noFill/>
                </a:ln>
                <a:solidFill>
                  <a:prstClr val="black"/>
                </a:solidFill>
                <a:effectLst/>
                <a:uLnTx/>
                <a:uFillTx/>
                <a:latin typeface="Arial"/>
                <a:ea typeface="+mn-ea"/>
                <a:cs typeface="Arial"/>
              </a:rPr>
              <a:t>Effective</a:t>
            </a:r>
            <a:r>
              <a:rPr kumimoji="0" sz="1800" b="1" i="0" u="none" strike="noStrike" kern="1200" cap="none" spc="0" normalizeH="0" baseline="0" noProof="0">
                <a:ln>
                  <a:noFill/>
                </a:ln>
                <a:solidFill>
                  <a:prstClr val="black"/>
                </a:solidFill>
                <a:effectLst/>
                <a:uLnTx/>
                <a:uFillTx/>
                <a:latin typeface="Arial"/>
                <a:ea typeface="+mn-ea"/>
                <a:cs typeface="Arial"/>
              </a:rPr>
              <a:t> </a:t>
            </a:r>
            <a:r>
              <a:rPr kumimoji="0" sz="1800" b="1" i="0" u="none" strike="noStrike" kern="1200" cap="none" spc="-5" normalizeH="0" baseline="0" noProof="0">
                <a:ln>
                  <a:noFill/>
                </a:ln>
                <a:solidFill>
                  <a:prstClr val="black"/>
                </a:solidFill>
                <a:effectLst/>
                <a:uLnTx/>
                <a:uFillTx/>
                <a:latin typeface="Arial"/>
                <a:ea typeface="+mn-ea"/>
                <a:cs typeface="Arial"/>
              </a:rPr>
              <a:t>Date</a:t>
            </a:r>
            <a:endParaRPr kumimoji="0" sz="1800" b="0" i="0" u="none" strike="noStrike" kern="1200" cap="none" spc="0" normalizeH="0" baseline="0" noProof="0">
              <a:ln>
                <a:noFill/>
              </a:ln>
              <a:solidFill>
                <a:prstClr val="black"/>
              </a:solidFill>
              <a:effectLst/>
              <a:uLnTx/>
              <a:uFillTx/>
              <a:latin typeface="Arial"/>
              <a:ea typeface="+mn-ea"/>
              <a:cs typeface="Arial"/>
            </a:endParaRPr>
          </a:p>
          <a:p>
            <a:pPr marL="73025" marR="0" lvl="0" indent="0" algn="l" defTabSz="914400" rtl="0" eaLnBrk="1" fontAlgn="auto" latinLnBrk="0" hangingPunct="1">
              <a:lnSpc>
                <a:spcPct val="100000"/>
              </a:lnSpc>
              <a:spcBef>
                <a:spcPts val="625"/>
              </a:spcBef>
              <a:spcAft>
                <a:spcPts val="0"/>
              </a:spcAft>
              <a:buClrTx/>
              <a:buSzTx/>
              <a:buFontTx/>
              <a:buNone/>
              <a:tabLst/>
              <a:defRPr/>
            </a:pPr>
            <a:r>
              <a:rPr kumimoji="0" sz="1200" b="1" i="0" u="none" strike="noStrike" kern="1200" cap="none" spc="-5" normalizeH="0" baseline="0" noProof="0">
                <a:ln>
                  <a:noFill/>
                </a:ln>
                <a:solidFill>
                  <a:srgbClr val="005A87"/>
                </a:solidFill>
                <a:effectLst/>
                <a:uLnTx/>
                <a:uFillTx/>
                <a:latin typeface="Arial"/>
                <a:ea typeface="+mn-ea"/>
                <a:cs typeface="Arial"/>
              </a:rPr>
              <a:t>6</a:t>
            </a:r>
            <a:r>
              <a:rPr kumimoji="0" sz="1200" b="1" i="0" u="none" strike="noStrike" kern="1200" cap="none" spc="-25" normalizeH="0" baseline="0" noProof="0">
                <a:ln>
                  <a:noFill/>
                </a:ln>
                <a:solidFill>
                  <a:srgbClr val="005A87"/>
                </a:solidFill>
                <a:effectLst/>
                <a:uLnTx/>
                <a:uFillTx/>
                <a:latin typeface="Arial"/>
                <a:ea typeface="+mn-ea"/>
                <a:cs typeface="Arial"/>
              </a:rPr>
              <a:t> </a:t>
            </a:r>
            <a:r>
              <a:rPr kumimoji="0" sz="1200" b="1" i="0" u="none" strike="noStrike" kern="1200" cap="none" spc="-5" normalizeH="0" baseline="0" noProof="0">
                <a:ln>
                  <a:noFill/>
                </a:ln>
                <a:solidFill>
                  <a:srgbClr val="005A87"/>
                </a:solidFill>
                <a:effectLst/>
                <a:uLnTx/>
                <a:uFillTx/>
                <a:latin typeface="Arial"/>
                <a:ea typeface="+mn-ea"/>
                <a:cs typeface="Arial"/>
              </a:rPr>
              <a:t>months</a:t>
            </a:r>
            <a:r>
              <a:rPr kumimoji="0" sz="1200" b="1" i="0" u="none" strike="noStrike" kern="1200" cap="none" spc="0" normalizeH="0" baseline="0" noProof="0">
                <a:ln>
                  <a:noFill/>
                </a:ln>
                <a:solidFill>
                  <a:srgbClr val="005A87"/>
                </a:solidFill>
                <a:effectLst/>
                <a:uLnTx/>
                <a:uFillTx/>
                <a:latin typeface="Arial"/>
                <a:ea typeface="+mn-ea"/>
                <a:cs typeface="Arial"/>
              </a:rPr>
              <a:t> </a:t>
            </a:r>
            <a:r>
              <a:rPr kumimoji="0" sz="1200" b="1" i="0" u="none" strike="noStrike" kern="1200" cap="none" spc="-5" normalizeH="0" baseline="0" noProof="0">
                <a:ln>
                  <a:noFill/>
                </a:ln>
                <a:solidFill>
                  <a:srgbClr val="005A87"/>
                </a:solidFill>
                <a:effectLst/>
                <a:uLnTx/>
                <a:uFillTx/>
                <a:latin typeface="Arial"/>
                <a:ea typeface="+mn-ea"/>
                <a:cs typeface="Arial"/>
              </a:rPr>
              <a:t>after</a:t>
            </a:r>
            <a:r>
              <a:rPr kumimoji="0" sz="1200" b="1" i="0" u="none" strike="noStrike" kern="1200" cap="none" spc="-20" normalizeH="0" baseline="0" noProof="0">
                <a:ln>
                  <a:noFill/>
                </a:ln>
                <a:solidFill>
                  <a:srgbClr val="005A87"/>
                </a:solidFill>
                <a:effectLst/>
                <a:uLnTx/>
                <a:uFillTx/>
                <a:latin typeface="Arial"/>
                <a:ea typeface="+mn-ea"/>
                <a:cs typeface="Arial"/>
              </a:rPr>
              <a:t> </a:t>
            </a:r>
            <a:r>
              <a:rPr kumimoji="0" sz="1200" b="1" i="0" u="none" strike="noStrike" kern="1200" cap="none" spc="0" normalizeH="0" baseline="0" noProof="0">
                <a:ln>
                  <a:noFill/>
                </a:ln>
                <a:solidFill>
                  <a:srgbClr val="005A87"/>
                </a:solidFill>
                <a:effectLst/>
                <a:uLnTx/>
                <a:uFillTx/>
                <a:latin typeface="Arial"/>
                <a:ea typeface="+mn-ea"/>
                <a:cs typeface="Arial"/>
              </a:rPr>
              <a:t>LFD</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grpSp>
        <p:nvGrpSpPr>
          <p:cNvPr id="12" name="object 12"/>
          <p:cNvGrpSpPr/>
          <p:nvPr/>
        </p:nvGrpSpPr>
        <p:grpSpPr>
          <a:xfrm>
            <a:off x="1687829" y="3501389"/>
            <a:ext cx="6944106" cy="848106"/>
            <a:chOff x="1687829" y="3653789"/>
            <a:chExt cx="6944106" cy="848106"/>
          </a:xfrm>
        </p:grpSpPr>
        <p:pic>
          <p:nvPicPr>
            <p:cNvPr id="13" name="object 13"/>
            <p:cNvPicPr/>
            <p:nvPr/>
          </p:nvPicPr>
          <p:blipFill>
            <a:blip r:embed="rId5" cstate="print"/>
            <a:stretch>
              <a:fillRect/>
            </a:stretch>
          </p:blipFill>
          <p:spPr>
            <a:xfrm>
              <a:off x="7848600" y="3718559"/>
              <a:ext cx="783335" cy="783336"/>
            </a:xfrm>
            <a:prstGeom prst="rect">
              <a:avLst/>
            </a:prstGeom>
          </p:spPr>
        </p:pic>
        <p:sp>
          <p:nvSpPr>
            <p:cNvPr id="14" name="object 14"/>
            <p:cNvSpPr/>
            <p:nvPr/>
          </p:nvSpPr>
          <p:spPr>
            <a:xfrm>
              <a:off x="1687829" y="4027169"/>
              <a:ext cx="0" cy="174625"/>
            </a:xfrm>
            <a:custGeom>
              <a:avLst/>
              <a:gdLst/>
              <a:ahLst/>
              <a:cxnLst/>
              <a:rect l="l" t="t" r="r" b="b"/>
              <a:pathLst>
                <a:path h="174625">
                  <a:moveTo>
                    <a:pt x="0" y="0"/>
                  </a:moveTo>
                  <a:lnTo>
                    <a:pt x="0" y="174370"/>
                  </a:lnTo>
                </a:path>
              </a:pathLst>
            </a:custGeom>
            <a:ln w="19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1687829" y="3653789"/>
              <a:ext cx="5322571" cy="836294"/>
            </a:xfrm>
            <a:custGeom>
              <a:avLst/>
              <a:gdLst/>
              <a:ahLst/>
              <a:cxnLst/>
              <a:rect l="l" t="t" r="r" b="b"/>
              <a:pathLst>
                <a:path w="5084445" h="836295">
                  <a:moveTo>
                    <a:pt x="0" y="534924"/>
                  </a:moveTo>
                  <a:lnTo>
                    <a:pt x="2031" y="836295"/>
                  </a:lnTo>
                </a:path>
                <a:path w="5084445" h="836295">
                  <a:moveTo>
                    <a:pt x="5084064" y="0"/>
                  </a:moveTo>
                  <a:lnTo>
                    <a:pt x="5084064" y="367665"/>
                  </a:lnTo>
                </a:path>
              </a:pathLst>
            </a:custGeom>
            <a:ln w="19812">
              <a:solidFill>
                <a:srgbClr val="005A8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7010400" y="4027169"/>
              <a:ext cx="0" cy="174625"/>
            </a:xfrm>
            <a:custGeom>
              <a:avLst/>
              <a:gdLst/>
              <a:ahLst/>
              <a:cxnLst/>
              <a:rect l="l" t="t" r="r" b="b"/>
              <a:pathLst>
                <a:path h="174625">
                  <a:moveTo>
                    <a:pt x="0" y="0"/>
                  </a:moveTo>
                  <a:lnTo>
                    <a:pt x="0" y="174370"/>
                  </a:lnTo>
                </a:path>
              </a:pathLst>
            </a:custGeom>
            <a:ln w="19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object 18"/>
          <p:cNvSpPr txBox="1"/>
          <p:nvPr/>
        </p:nvSpPr>
        <p:spPr>
          <a:xfrm>
            <a:off x="2951489" y="1500401"/>
            <a:ext cx="2996565" cy="4748736"/>
          </a:xfrm>
          <a:prstGeom prst="rect">
            <a:avLst/>
          </a:prstGeom>
          <a:solidFill>
            <a:schemeClr val="bg1"/>
          </a:solidFill>
          <a:ln w="25907">
            <a:solidFill>
              <a:srgbClr val="015C90"/>
            </a:solidFill>
          </a:ln>
        </p:spPr>
        <p:txBody>
          <a:bodyPr vert="horz" wrap="square" lIns="0" tIns="130810" rIns="0" bIns="0" rtlCol="0">
            <a:spAutoFit/>
          </a:bodyPr>
          <a:lstStyle/>
          <a:p>
            <a:pPr marL="377190" marR="575945" lvl="0" indent="-287020" algn="l" defTabSz="914400" rtl="0" eaLnBrk="1" fontAlgn="auto" latinLnBrk="0" hangingPunct="1">
              <a:lnSpc>
                <a:spcPct val="100000"/>
              </a:lnSpc>
              <a:spcBef>
                <a:spcPts val="1030"/>
              </a:spcBef>
              <a:spcAft>
                <a:spcPts val="0"/>
              </a:spcAft>
              <a:buClrTx/>
              <a:buSzTx/>
              <a:buFontTx/>
              <a:buChar char="•"/>
              <a:tabLst>
                <a:tab pos="377190" algn="l"/>
                <a:tab pos="377825" algn="l"/>
              </a:tabLst>
              <a:defRPr/>
            </a:pPr>
            <a:r>
              <a:rPr kumimoji="0" sz="2000" b="0" i="0" u="none" strike="noStrike" kern="1200" cap="none" spc="0" normalizeH="0" baseline="0" noProof="0">
                <a:ln>
                  <a:noFill/>
                </a:ln>
                <a:solidFill>
                  <a:srgbClr val="015C90"/>
                </a:solidFill>
                <a:effectLst/>
                <a:uLnTx/>
                <a:uFillTx/>
                <a:latin typeface="Arial"/>
                <a:ea typeface="+mn-ea"/>
                <a:cs typeface="Arial"/>
              </a:rPr>
              <a:t>Insurance is not </a:t>
            </a:r>
            <a:r>
              <a:rPr kumimoji="0" sz="2000" b="0" i="0" u="none" strike="noStrike" kern="1200" cap="none" spc="5" normalizeH="0" baseline="0" noProof="0">
                <a:ln>
                  <a:noFill/>
                </a:ln>
                <a:solidFill>
                  <a:srgbClr val="015C90"/>
                </a:solidFill>
                <a:effectLst/>
                <a:uLnTx/>
                <a:uFillTx/>
                <a:latin typeface="Arial"/>
                <a:ea typeface="+mn-ea"/>
                <a:cs typeface="Arial"/>
              </a:rPr>
              <a:t> </a:t>
            </a:r>
            <a:r>
              <a:rPr kumimoji="0" sz="2000" b="0" i="0" u="none" strike="noStrike" kern="1200" cap="none" spc="0" normalizeH="0" baseline="0" noProof="0">
                <a:ln>
                  <a:noFill/>
                </a:ln>
                <a:solidFill>
                  <a:srgbClr val="015C90"/>
                </a:solidFill>
                <a:effectLst/>
                <a:uLnTx/>
                <a:uFillTx/>
                <a:latin typeface="Arial"/>
                <a:ea typeface="+mn-ea"/>
                <a:cs typeface="Arial"/>
              </a:rPr>
              <a:t>impacted by </a:t>
            </a:r>
            <a:r>
              <a:rPr kumimoji="0" sz="2000" b="0" i="0" u="none" strike="noStrike" kern="1200" cap="none" spc="5" normalizeH="0" baseline="0" noProof="0">
                <a:ln>
                  <a:noFill/>
                </a:ln>
                <a:solidFill>
                  <a:srgbClr val="015C90"/>
                </a:solidFill>
                <a:effectLst/>
                <a:uLnTx/>
                <a:uFillTx/>
                <a:latin typeface="Arial"/>
                <a:ea typeface="+mn-ea"/>
                <a:cs typeface="Arial"/>
              </a:rPr>
              <a:t> </a:t>
            </a:r>
            <a:r>
              <a:rPr kumimoji="0" sz="2000" b="0" i="0" u="none" strike="noStrike" kern="1200" cap="none" spc="0" normalizeH="0" baseline="0" noProof="0">
                <a:ln>
                  <a:noFill/>
                </a:ln>
                <a:solidFill>
                  <a:srgbClr val="015C90"/>
                </a:solidFill>
                <a:effectLst/>
                <a:uLnTx/>
                <a:uFillTx/>
                <a:latin typeface="Arial"/>
                <a:ea typeface="+mn-ea"/>
                <a:cs typeface="Arial"/>
              </a:rPr>
              <a:t>Preliminary</a:t>
            </a:r>
            <a:r>
              <a:rPr kumimoji="0" sz="2000" b="0" i="0" u="none" strike="noStrike" kern="1200" cap="none" spc="-90" normalizeH="0" baseline="0" noProof="0">
                <a:ln>
                  <a:noFill/>
                </a:ln>
                <a:solidFill>
                  <a:srgbClr val="015C90"/>
                </a:solidFill>
                <a:effectLst/>
                <a:uLnTx/>
                <a:uFillTx/>
                <a:latin typeface="Arial"/>
                <a:ea typeface="+mn-ea"/>
                <a:cs typeface="Arial"/>
              </a:rPr>
              <a:t> </a:t>
            </a:r>
            <a:r>
              <a:rPr kumimoji="0" sz="2000" b="0" i="0" u="none" strike="noStrike" kern="1200" cap="none" spc="0" normalizeH="0" baseline="0" noProof="0">
                <a:ln>
                  <a:noFill/>
                </a:ln>
                <a:solidFill>
                  <a:srgbClr val="015C90"/>
                </a:solidFill>
                <a:effectLst/>
                <a:uLnTx/>
                <a:uFillTx/>
                <a:latin typeface="Arial"/>
                <a:ea typeface="+mn-ea"/>
                <a:cs typeface="Arial"/>
              </a:rPr>
              <a:t>Maps.</a:t>
            </a:r>
            <a:br>
              <a:rPr kumimoji="0" lang="en-US" sz="2000" b="0" i="0" u="none" strike="noStrike" kern="1200" cap="none" spc="0" normalizeH="0" baseline="0" noProof="0">
                <a:ln>
                  <a:noFill/>
                </a:ln>
                <a:solidFill>
                  <a:srgbClr val="015C90"/>
                </a:solidFill>
                <a:effectLst/>
                <a:uLnTx/>
                <a:uFillTx/>
                <a:latin typeface="Arial"/>
                <a:ea typeface="+mn-ea"/>
                <a:cs typeface="Arial"/>
              </a:rPr>
            </a:br>
            <a:endParaRPr kumimoji="0" sz="2000" b="0" i="0" u="none" strike="noStrike" kern="1200" cap="none" spc="0" normalizeH="0" baseline="0" noProof="0">
              <a:ln>
                <a:noFill/>
              </a:ln>
              <a:solidFill>
                <a:prstClr val="black"/>
              </a:solidFill>
              <a:effectLst/>
              <a:uLnTx/>
              <a:uFillTx/>
              <a:latin typeface="Arial"/>
              <a:ea typeface="+mn-ea"/>
              <a:cs typeface="Arial"/>
            </a:endParaRPr>
          </a:p>
          <a:p>
            <a:pPr marL="377190" marR="356870" lvl="0" indent="-287020" algn="l" defTabSz="914400" rtl="0" eaLnBrk="1" fontAlgn="auto" latinLnBrk="0" hangingPunct="1">
              <a:lnSpc>
                <a:spcPct val="100000"/>
              </a:lnSpc>
              <a:spcBef>
                <a:spcPts val="5"/>
              </a:spcBef>
              <a:spcAft>
                <a:spcPts val="0"/>
              </a:spcAft>
              <a:buClrTx/>
              <a:buSzTx/>
              <a:buFontTx/>
              <a:buChar char="•"/>
              <a:tabLst>
                <a:tab pos="377190" algn="l"/>
                <a:tab pos="377825" algn="l"/>
              </a:tabLst>
              <a:defRPr/>
            </a:pPr>
            <a:r>
              <a:rPr lang="en-US" sz="2000">
                <a:solidFill>
                  <a:srgbClr val="015C90"/>
                </a:solidFill>
                <a:latin typeface="Arial"/>
                <a:cs typeface="Arial"/>
              </a:rPr>
              <a:t>Mandatory purchase requirements </a:t>
            </a:r>
            <a:r>
              <a:rPr kumimoji="0" sz="2000" b="0" i="0" u="none" strike="noStrike" kern="1200" cap="none" spc="0" normalizeH="0" baseline="0" noProof="0">
                <a:ln>
                  <a:noFill/>
                </a:ln>
                <a:solidFill>
                  <a:srgbClr val="015C90"/>
                </a:solidFill>
                <a:effectLst/>
                <a:uLnTx/>
                <a:uFillTx/>
                <a:latin typeface="Arial"/>
                <a:ea typeface="+mn-ea"/>
                <a:cs typeface="Arial"/>
              </a:rPr>
              <a:t>change</a:t>
            </a:r>
            <a:r>
              <a:rPr kumimoji="0" lang="en-US" sz="2000" b="0" i="0" u="none" strike="noStrike" kern="1200" cap="none" spc="0" normalizeH="0" baseline="0" noProof="0">
                <a:ln>
                  <a:noFill/>
                </a:ln>
                <a:solidFill>
                  <a:srgbClr val="015C90"/>
                </a:solidFill>
                <a:effectLst/>
                <a:uLnTx/>
                <a:uFillTx/>
                <a:latin typeface="Arial"/>
                <a:ea typeface="+mn-ea"/>
                <a:cs typeface="Arial"/>
              </a:rPr>
              <a:t> </a:t>
            </a:r>
            <a:r>
              <a:rPr kumimoji="0" sz="2000" b="0" i="0" u="none" strike="noStrike" kern="1200" cap="none" spc="0" normalizeH="0" baseline="0" noProof="0">
                <a:ln>
                  <a:noFill/>
                </a:ln>
                <a:solidFill>
                  <a:srgbClr val="015C90"/>
                </a:solidFill>
                <a:effectLst/>
                <a:uLnTx/>
                <a:uFillTx/>
                <a:latin typeface="Arial"/>
                <a:ea typeface="+mn-ea"/>
                <a:cs typeface="Arial"/>
              </a:rPr>
              <a:t>with</a:t>
            </a:r>
            <a:r>
              <a:rPr kumimoji="0" sz="2000" b="0" i="0" u="none" strike="noStrike" kern="1200" cap="none" spc="-20" normalizeH="0" baseline="0" noProof="0">
                <a:ln>
                  <a:noFill/>
                </a:ln>
                <a:solidFill>
                  <a:srgbClr val="015C90"/>
                </a:solidFill>
                <a:effectLst/>
                <a:uLnTx/>
                <a:uFillTx/>
                <a:latin typeface="Arial"/>
                <a:ea typeface="+mn-ea"/>
                <a:cs typeface="Arial"/>
              </a:rPr>
              <a:t> </a:t>
            </a:r>
            <a:r>
              <a:rPr kumimoji="0" sz="2000" b="0" i="0" u="none" strike="noStrike" kern="1200" cap="none" spc="-10" normalizeH="0" baseline="0" noProof="0">
                <a:ln>
                  <a:noFill/>
                </a:ln>
                <a:solidFill>
                  <a:srgbClr val="015C90"/>
                </a:solidFill>
                <a:effectLst/>
                <a:uLnTx/>
                <a:uFillTx/>
                <a:latin typeface="Arial"/>
                <a:ea typeface="+mn-ea"/>
                <a:cs typeface="Arial"/>
              </a:rPr>
              <a:t>Effective</a:t>
            </a:r>
            <a:r>
              <a:rPr kumimoji="0" sz="2000" b="0" i="0" u="none" strike="noStrike" kern="1200" cap="none" spc="-35" normalizeH="0" baseline="0" noProof="0">
                <a:ln>
                  <a:noFill/>
                </a:ln>
                <a:solidFill>
                  <a:srgbClr val="015C90"/>
                </a:solidFill>
                <a:effectLst/>
                <a:uLnTx/>
                <a:uFillTx/>
                <a:latin typeface="Arial"/>
                <a:ea typeface="+mn-ea"/>
                <a:cs typeface="Arial"/>
              </a:rPr>
              <a:t> </a:t>
            </a:r>
            <a:r>
              <a:rPr kumimoji="0" sz="2000" b="0" i="0" u="none" strike="noStrike" kern="1200" cap="none" spc="0" normalizeH="0" baseline="0" noProof="0">
                <a:ln>
                  <a:noFill/>
                </a:ln>
                <a:solidFill>
                  <a:srgbClr val="015C90"/>
                </a:solidFill>
                <a:effectLst/>
                <a:uLnTx/>
                <a:uFillTx/>
                <a:latin typeface="Arial"/>
                <a:ea typeface="+mn-ea"/>
                <a:cs typeface="Arial"/>
              </a:rPr>
              <a:t>Maps.</a:t>
            </a:r>
            <a:br>
              <a:rPr kumimoji="0" lang="en-US" sz="2000" b="0" i="0" u="none" strike="noStrike" kern="1200" cap="none" spc="0" normalizeH="0" baseline="0" noProof="0">
                <a:ln>
                  <a:noFill/>
                </a:ln>
                <a:solidFill>
                  <a:srgbClr val="015C90"/>
                </a:solidFill>
                <a:effectLst/>
                <a:uLnTx/>
                <a:uFillTx/>
                <a:latin typeface="Arial"/>
                <a:ea typeface="+mn-ea"/>
                <a:cs typeface="Arial"/>
              </a:rPr>
            </a:br>
            <a:endParaRPr kumimoji="0" sz="2000" b="0" i="0" u="none" strike="noStrike" kern="1200" cap="none" spc="0" normalizeH="0" baseline="0" noProof="0">
              <a:ln>
                <a:noFill/>
              </a:ln>
              <a:solidFill>
                <a:prstClr val="black"/>
              </a:solidFill>
              <a:effectLst/>
              <a:uLnTx/>
              <a:uFillTx/>
              <a:latin typeface="Arial"/>
              <a:ea typeface="+mn-ea"/>
              <a:cs typeface="Arial"/>
            </a:endParaRPr>
          </a:p>
          <a:p>
            <a:pPr marL="377190" marR="112395" lvl="0" indent="-287020" algn="l" defTabSz="914400" rtl="0" eaLnBrk="1" fontAlgn="auto" latinLnBrk="0" hangingPunct="1">
              <a:lnSpc>
                <a:spcPct val="100000"/>
              </a:lnSpc>
              <a:spcBef>
                <a:spcPts val="0"/>
              </a:spcBef>
              <a:spcAft>
                <a:spcPts val="0"/>
              </a:spcAft>
              <a:buClrTx/>
              <a:buSzTx/>
              <a:buFontTx/>
              <a:buChar char="•"/>
              <a:tabLst>
                <a:tab pos="377190" algn="l"/>
                <a:tab pos="377825" algn="l"/>
              </a:tabLst>
              <a:defRPr/>
            </a:pPr>
            <a:r>
              <a:rPr kumimoji="0" sz="2000" b="0" i="0" u="none" strike="noStrike" kern="1200" cap="none" spc="0" normalizeH="0" baseline="0" noProof="0">
                <a:ln>
                  <a:noFill/>
                </a:ln>
                <a:solidFill>
                  <a:srgbClr val="015C90"/>
                </a:solidFill>
                <a:effectLst/>
                <a:uLnTx/>
                <a:uFillTx/>
                <a:latin typeface="Arial"/>
                <a:ea typeface="+mn-ea"/>
                <a:cs typeface="Arial"/>
              </a:rPr>
              <a:t>There</a:t>
            </a:r>
            <a:r>
              <a:rPr kumimoji="0" sz="2000" b="0" i="0" u="none" strike="noStrike" kern="1200" cap="none" spc="-45" normalizeH="0" baseline="0" noProof="0">
                <a:ln>
                  <a:noFill/>
                </a:ln>
                <a:solidFill>
                  <a:srgbClr val="015C90"/>
                </a:solidFill>
                <a:effectLst/>
                <a:uLnTx/>
                <a:uFillTx/>
                <a:latin typeface="Arial"/>
                <a:ea typeface="+mn-ea"/>
                <a:cs typeface="Arial"/>
              </a:rPr>
              <a:t> </a:t>
            </a:r>
            <a:r>
              <a:rPr kumimoji="0" sz="2000" b="0" i="0" u="none" strike="noStrike" kern="1200" cap="none" spc="0" normalizeH="0" baseline="0" noProof="0">
                <a:ln>
                  <a:noFill/>
                </a:ln>
                <a:solidFill>
                  <a:srgbClr val="015C90"/>
                </a:solidFill>
                <a:effectLst/>
                <a:uLnTx/>
                <a:uFillTx/>
                <a:latin typeface="Arial"/>
                <a:ea typeface="+mn-ea"/>
                <a:cs typeface="Arial"/>
              </a:rPr>
              <a:t>is</a:t>
            </a:r>
            <a:r>
              <a:rPr kumimoji="0" sz="2000" b="0" i="0" u="none" strike="noStrike" kern="1200" cap="none" spc="-20" normalizeH="0" baseline="0" noProof="0">
                <a:ln>
                  <a:noFill/>
                </a:ln>
                <a:solidFill>
                  <a:srgbClr val="015C90"/>
                </a:solidFill>
                <a:effectLst/>
                <a:uLnTx/>
                <a:uFillTx/>
                <a:latin typeface="Arial"/>
                <a:ea typeface="+mn-ea"/>
                <a:cs typeface="Arial"/>
              </a:rPr>
              <a:t> </a:t>
            </a:r>
            <a:r>
              <a:rPr kumimoji="0" sz="2000" b="0" i="0" u="none" strike="noStrike" kern="1200" cap="none" spc="-5" normalizeH="0" baseline="0" noProof="0">
                <a:ln>
                  <a:noFill/>
                </a:ln>
                <a:solidFill>
                  <a:srgbClr val="015C90"/>
                </a:solidFill>
                <a:effectLst/>
                <a:uLnTx/>
                <a:uFillTx/>
                <a:latin typeface="Arial"/>
                <a:ea typeface="+mn-ea"/>
                <a:cs typeface="Arial"/>
              </a:rPr>
              <a:t>time</a:t>
            </a:r>
            <a:r>
              <a:rPr kumimoji="0" sz="2000" b="0" i="0" u="none" strike="noStrike" kern="1200" cap="none" spc="-30" normalizeH="0" baseline="0" noProof="0">
                <a:ln>
                  <a:noFill/>
                </a:ln>
                <a:solidFill>
                  <a:srgbClr val="015C90"/>
                </a:solidFill>
                <a:effectLst/>
                <a:uLnTx/>
                <a:uFillTx/>
                <a:latin typeface="Arial"/>
                <a:ea typeface="+mn-ea"/>
                <a:cs typeface="Arial"/>
              </a:rPr>
              <a:t> </a:t>
            </a:r>
            <a:r>
              <a:rPr kumimoji="0" sz="2000" b="0" i="0" u="none" strike="noStrike" kern="1200" cap="none" spc="0" normalizeH="0" baseline="0" noProof="0">
                <a:ln>
                  <a:noFill/>
                </a:ln>
                <a:solidFill>
                  <a:srgbClr val="015C90"/>
                </a:solidFill>
                <a:effectLst/>
                <a:uLnTx/>
                <a:uFillTx/>
                <a:latin typeface="Arial"/>
                <a:ea typeface="+mn-ea"/>
                <a:cs typeface="Arial"/>
              </a:rPr>
              <a:t>between </a:t>
            </a:r>
            <a:r>
              <a:rPr kumimoji="0" sz="2000" b="0" i="0" u="none" strike="noStrike" kern="1200" cap="none" spc="-540" normalizeH="0" baseline="0" noProof="0">
                <a:ln>
                  <a:noFill/>
                </a:ln>
                <a:solidFill>
                  <a:srgbClr val="015C90"/>
                </a:solidFill>
                <a:effectLst/>
                <a:uLnTx/>
                <a:uFillTx/>
                <a:latin typeface="Arial"/>
                <a:ea typeface="+mn-ea"/>
                <a:cs typeface="Arial"/>
              </a:rPr>
              <a:t> </a:t>
            </a:r>
            <a:r>
              <a:rPr kumimoji="0" sz="2000" b="0" i="0" u="none" strike="noStrike" kern="1200" cap="none" spc="0" normalizeH="0" baseline="0" noProof="0">
                <a:ln>
                  <a:noFill/>
                </a:ln>
                <a:solidFill>
                  <a:srgbClr val="015C90"/>
                </a:solidFill>
                <a:effectLst/>
                <a:uLnTx/>
                <a:uFillTx/>
                <a:latin typeface="Arial"/>
                <a:ea typeface="+mn-ea"/>
                <a:cs typeface="Arial"/>
              </a:rPr>
              <a:t>to reach out to </a:t>
            </a:r>
            <a:r>
              <a:rPr kumimoji="0" sz="2000" b="0" i="0" u="none" strike="noStrike" kern="1200" cap="none" spc="5" normalizeH="0" baseline="0" noProof="0">
                <a:ln>
                  <a:noFill/>
                </a:ln>
                <a:solidFill>
                  <a:srgbClr val="015C90"/>
                </a:solidFill>
                <a:effectLst/>
                <a:uLnTx/>
                <a:uFillTx/>
                <a:latin typeface="Arial"/>
                <a:ea typeface="+mn-ea"/>
                <a:cs typeface="Arial"/>
              </a:rPr>
              <a:t> </a:t>
            </a:r>
            <a:r>
              <a:rPr kumimoji="0" sz="2000" b="0" i="0" u="none" strike="noStrike" kern="1200" cap="none" spc="0" normalizeH="0" baseline="0" noProof="0">
                <a:ln>
                  <a:noFill/>
                </a:ln>
                <a:solidFill>
                  <a:srgbClr val="015C90"/>
                </a:solidFill>
                <a:effectLst/>
                <a:uLnTx/>
                <a:uFillTx/>
                <a:latin typeface="Arial"/>
                <a:ea typeface="+mn-ea"/>
                <a:cs typeface="Arial"/>
              </a:rPr>
              <a:t>impacted property </a:t>
            </a:r>
            <a:r>
              <a:rPr kumimoji="0" sz="2000" b="0" i="0" u="none" strike="noStrike" kern="1200" cap="none" spc="5" normalizeH="0" baseline="0" noProof="0">
                <a:ln>
                  <a:noFill/>
                </a:ln>
                <a:solidFill>
                  <a:srgbClr val="015C90"/>
                </a:solidFill>
                <a:effectLst/>
                <a:uLnTx/>
                <a:uFillTx/>
                <a:latin typeface="Arial"/>
                <a:ea typeface="+mn-ea"/>
                <a:cs typeface="Arial"/>
              </a:rPr>
              <a:t> </a:t>
            </a:r>
            <a:r>
              <a:rPr kumimoji="0" sz="2000" b="0" i="0" u="none" strike="noStrike" kern="1200" cap="none" spc="0" normalizeH="0" baseline="0" noProof="0">
                <a:ln>
                  <a:noFill/>
                </a:ln>
                <a:solidFill>
                  <a:srgbClr val="015C90"/>
                </a:solidFill>
                <a:effectLst/>
                <a:uLnTx/>
                <a:uFillTx/>
                <a:latin typeface="Arial"/>
                <a:ea typeface="+mn-ea"/>
                <a:cs typeface="Arial"/>
              </a:rPr>
              <a:t>owners.</a:t>
            </a:r>
            <a:br>
              <a:rPr kumimoji="0" lang="en-US" sz="2000" b="0" i="0" u="none" strike="noStrike" kern="1200" cap="none" spc="0" normalizeH="0" baseline="0" noProof="0">
                <a:ln>
                  <a:noFill/>
                </a:ln>
                <a:solidFill>
                  <a:srgbClr val="015C90"/>
                </a:solidFill>
                <a:effectLst/>
                <a:uLnTx/>
                <a:uFillTx/>
                <a:latin typeface="Arial"/>
                <a:ea typeface="+mn-ea"/>
                <a:cs typeface="Arial"/>
              </a:rPr>
            </a:br>
            <a:endParaRPr kumimoji="0" sz="2000" b="0" i="0" u="none" strike="noStrike" kern="1200" cap="none" spc="0" normalizeH="0" baseline="0" noProof="0">
              <a:ln>
                <a:noFill/>
              </a:ln>
              <a:solidFill>
                <a:prstClr val="black"/>
              </a:solidFill>
              <a:effectLst/>
              <a:uLnTx/>
              <a:uFillTx/>
              <a:latin typeface="Arial"/>
              <a:ea typeface="+mn-ea"/>
              <a:cs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31CC22C-D4B4-4DCE-96D5-EF773A942F5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168940"/>
            <a:ext cx="9144000" cy="5689060"/>
          </a:xfrm>
          <a:prstGeom prst="rect">
            <a:avLst/>
          </a:prstGeom>
        </p:spPr>
      </p:pic>
      <p:sp>
        <p:nvSpPr>
          <p:cNvPr id="10" name="Rectangle 9"/>
          <p:cNvSpPr/>
          <p:nvPr/>
        </p:nvSpPr>
        <p:spPr>
          <a:xfrm>
            <a:off x="-26506" y="2026906"/>
            <a:ext cx="6053819" cy="18288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Text Placeholder 4"/>
          <p:cNvSpPr txBox="1">
            <a:spLocks/>
          </p:cNvSpPr>
          <p:nvPr/>
        </p:nvSpPr>
        <p:spPr bwMode="auto">
          <a:xfrm>
            <a:off x="452438" y="2026906"/>
            <a:ext cx="6515031" cy="1828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ctr" anchorCtr="0" compatLnSpc="1">
            <a:prstTxWarp prst="textNoShape">
              <a:avLst/>
            </a:prstTxWarp>
          </a:bodyPr>
          <a:lstStyle>
            <a:lvl1pPr marL="231775" indent="-231775" algn="l" rtl="0" eaLnBrk="0" fontAlgn="base" hangingPunct="0">
              <a:spcBef>
                <a:spcPct val="35000"/>
              </a:spcBef>
              <a:spcAft>
                <a:spcPct val="0"/>
              </a:spcAft>
              <a:buClr>
                <a:schemeClr val="accent1"/>
              </a:buClr>
              <a:buSzPct val="90000"/>
              <a:buFont typeface="Lucida Grande"/>
              <a:buChar char="▸"/>
              <a:defRPr sz="2000" b="1">
                <a:solidFill>
                  <a:schemeClr val="tx1"/>
                </a:solidFill>
                <a:latin typeface="+mn-lt"/>
                <a:ea typeface="ＭＳ Ｐゴシック" charset="0"/>
                <a:cs typeface="ＭＳ Ｐゴシック" charset="0"/>
              </a:defRPr>
            </a:lvl1pPr>
            <a:lvl2pPr marL="568325" indent="-222250" algn="l" rtl="0" eaLnBrk="0" fontAlgn="base" hangingPunct="0">
              <a:spcBef>
                <a:spcPct val="25000"/>
              </a:spcBef>
              <a:spcAft>
                <a:spcPct val="0"/>
              </a:spcAft>
              <a:buClr>
                <a:srgbClr val="5B5C5E"/>
              </a:buClr>
              <a:buSzPct val="90000"/>
              <a:buChar char="•"/>
              <a:defRPr>
                <a:solidFill>
                  <a:schemeClr val="tx1"/>
                </a:solidFill>
                <a:latin typeface="+mn-lt"/>
                <a:ea typeface="ＭＳ Ｐゴシック" charset="0"/>
              </a:defRPr>
            </a:lvl2pPr>
            <a:lvl3pPr marL="914400" indent="-231775" algn="l" rtl="0" eaLnBrk="0" fontAlgn="base" hangingPunct="0">
              <a:spcBef>
                <a:spcPct val="25000"/>
              </a:spcBef>
              <a:spcAft>
                <a:spcPct val="0"/>
              </a:spcAft>
              <a:buClr>
                <a:srgbClr val="C1C2C4"/>
              </a:buClr>
              <a:buSzPct val="90000"/>
              <a:buFont typeface="Wingdings" charset="0"/>
              <a:buChar char="§"/>
              <a:defRPr sz="1600">
                <a:solidFill>
                  <a:schemeClr val="tx1"/>
                </a:solidFill>
                <a:latin typeface="+mn-lt"/>
                <a:ea typeface="ＭＳ Ｐゴシック" charset="0"/>
              </a:defRPr>
            </a:lvl3pPr>
            <a:lvl4pPr marL="1260475" indent="-230188" algn="l" rtl="0" eaLnBrk="0" fontAlgn="base" hangingPunct="0">
              <a:spcBef>
                <a:spcPct val="20000"/>
              </a:spcBef>
              <a:spcAft>
                <a:spcPct val="0"/>
              </a:spcAft>
              <a:buClr>
                <a:srgbClr val="C1C2C4"/>
              </a:buClr>
              <a:buSzPct val="90000"/>
              <a:buFont typeface="Wingdings" charset="0"/>
              <a:buChar char="§"/>
              <a:defRPr sz="1400">
                <a:solidFill>
                  <a:schemeClr val="tx1"/>
                </a:solidFill>
                <a:latin typeface="+mn-lt"/>
                <a:ea typeface="ＭＳ Ｐゴシック" charset="0"/>
              </a:defRPr>
            </a:lvl4pPr>
            <a:lvl5pPr marL="1544638" indent="-168275" algn="l" rtl="0" eaLnBrk="0" fontAlgn="base" hangingPunct="0">
              <a:spcBef>
                <a:spcPct val="20000"/>
              </a:spcBef>
              <a:spcAft>
                <a:spcPct val="0"/>
              </a:spcAft>
              <a:buClr>
                <a:srgbClr val="C1C2C4"/>
              </a:buClr>
              <a:buSzPct val="90000"/>
              <a:buFont typeface="Wingdings" charset="0"/>
              <a:buChar char="§"/>
              <a:defRPr sz="1400">
                <a:solidFill>
                  <a:schemeClr val="tx1"/>
                </a:solidFill>
                <a:latin typeface="+mn-lt"/>
                <a:ea typeface="ＭＳ Ｐゴシック" charset="0"/>
              </a:defRPr>
            </a:lvl5pPr>
            <a:lvl6pPr marL="2001838" indent="-168275" algn="l" rtl="0" fontAlgn="base">
              <a:spcBef>
                <a:spcPct val="20000"/>
              </a:spcBef>
              <a:spcAft>
                <a:spcPct val="0"/>
              </a:spcAft>
              <a:buClr>
                <a:srgbClr val="C1C2C4"/>
              </a:buClr>
              <a:buSzPct val="90000"/>
              <a:buFont typeface="Wingdings" pitchFamily="2" charset="2"/>
              <a:buChar char="§"/>
              <a:defRPr sz="1400">
                <a:solidFill>
                  <a:schemeClr val="tx1"/>
                </a:solidFill>
                <a:latin typeface="+mn-lt"/>
              </a:defRPr>
            </a:lvl6pPr>
            <a:lvl7pPr marL="2459038" indent="-168275" algn="l" rtl="0" fontAlgn="base">
              <a:spcBef>
                <a:spcPct val="20000"/>
              </a:spcBef>
              <a:spcAft>
                <a:spcPct val="0"/>
              </a:spcAft>
              <a:buClr>
                <a:srgbClr val="C1C2C4"/>
              </a:buClr>
              <a:buSzPct val="90000"/>
              <a:buFont typeface="Wingdings" pitchFamily="2" charset="2"/>
              <a:buChar char="§"/>
              <a:defRPr sz="1400">
                <a:solidFill>
                  <a:schemeClr val="tx1"/>
                </a:solidFill>
                <a:latin typeface="+mn-lt"/>
              </a:defRPr>
            </a:lvl7pPr>
            <a:lvl8pPr marL="2916238" indent="-168275" algn="l" rtl="0" fontAlgn="base">
              <a:spcBef>
                <a:spcPct val="20000"/>
              </a:spcBef>
              <a:spcAft>
                <a:spcPct val="0"/>
              </a:spcAft>
              <a:buClr>
                <a:srgbClr val="C1C2C4"/>
              </a:buClr>
              <a:buSzPct val="90000"/>
              <a:buFont typeface="Wingdings" pitchFamily="2" charset="2"/>
              <a:buChar char="§"/>
              <a:defRPr sz="1400">
                <a:solidFill>
                  <a:schemeClr val="tx1"/>
                </a:solidFill>
                <a:latin typeface="+mn-lt"/>
              </a:defRPr>
            </a:lvl8pPr>
            <a:lvl9pPr marL="3373438" indent="-168275" algn="l" rtl="0" fontAlgn="base">
              <a:spcBef>
                <a:spcPct val="20000"/>
              </a:spcBef>
              <a:spcAft>
                <a:spcPct val="0"/>
              </a:spcAft>
              <a:buClr>
                <a:srgbClr val="C1C2C4"/>
              </a:buClr>
              <a:buSzPct val="90000"/>
              <a:buFont typeface="Wingdings" pitchFamily="2" charset="2"/>
              <a:buChar char="§"/>
              <a:defRPr sz="1400">
                <a:solidFill>
                  <a:schemeClr val="tx1"/>
                </a:solidFill>
                <a:latin typeface="+mn-lt"/>
              </a:defRPr>
            </a:lvl9pPr>
          </a:lstStyle>
          <a:p>
            <a:pPr marL="0" marR="0" lvl="0" indent="0" algn="l" defTabSz="914400" rtl="0" eaLnBrk="0" fontAlgn="base" latinLnBrk="0" hangingPunct="0">
              <a:lnSpc>
                <a:spcPct val="100000"/>
              </a:lnSpc>
              <a:spcBef>
                <a:spcPts val="0"/>
              </a:spcBef>
              <a:spcAft>
                <a:spcPct val="0"/>
              </a:spcAft>
              <a:buClr>
                <a:srgbClr val="3E3F3E"/>
              </a:buClr>
              <a:buSzPct val="90000"/>
              <a:buFont typeface="Lucida Grande"/>
              <a:buNone/>
              <a:tabLst/>
              <a:defRPr/>
            </a:pPr>
            <a:r>
              <a:rPr kumimoji="0" lang="en-US" sz="5400" b="1" i="0" u="none" strike="noStrike" kern="1200" cap="none" spc="0" normalizeH="0" baseline="0" noProof="0">
                <a:ln>
                  <a:noFill/>
                </a:ln>
                <a:solidFill>
                  <a:srgbClr val="005A88"/>
                </a:solidFill>
                <a:effectLst/>
                <a:uLnTx/>
                <a:uFillTx/>
                <a:latin typeface="Arial"/>
                <a:ea typeface="ＭＳ Ｐゴシック" charset="0"/>
              </a:rPr>
              <a:t>Risk Rating 2.0</a:t>
            </a:r>
          </a:p>
        </p:txBody>
      </p:sp>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13735" y="6226174"/>
            <a:ext cx="1038139" cy="314325"/>
          </a:xfrm>
          <a:prstGeom prst="rect">
            <a:avLst/>
          </a:prstGeom>
        </p:spPr>
      </p:pic>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9111" y="6130926"/>
            <a:ext cx="1133993" cy="400048"/>
          </a:xfrm>
          <a:prstGeom prst="rect">
            <a:avLst/>
          </a:prstGeom>
        </p:spPr>
      </p:pic>
    </p:spTree>
    <p:extLst>
      <p:ext uri="{BB962C8B-B14F-4D97-AF65-F5344CB8AC3E}">
        <p14:creationId xmlns:p14="http://schemas.microsoft.com/office/powerpoint/2010/main" val="2781368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12463" y="6074433"/>
            <a:ext cx="1571968" cy="539634"/>
          </a:xfrm>
          <a:prstGeom prst="rect">
            <a:avLst/>
          </a:prstGeom>
        </p:spPr>
      </p:pic>
      <p:grpSp>
        <p:nvGrpSpPr>
          <p:cNvPr id="3" name="object 3"/>
          <p:cNvGrpSpPr/>
          <p:nvPr/>
        </p:nvGrpSpPr>
        <p:grpSpPr>
          <a:xfrm>
            <a:off x="7005828" y="5999988"/>
            <a:ext cx="1681480" cy="649605"/>
            <a:chOff x="7005828" y="5999988"/>
            <a:chExt cx="1681480" cy="649605"/>
          </a:xfrm>
        </p:grpSpPr>
        <p:pic>
          <p:nvPicPr>
            <p:cNvPr id="4" name="object 4"/>
            <p:cNvPicPr/>
            <p:nvPr/>
          </p:nvPicPr>
          <p:blipFill>
            <a:blip r:embed="rId3" cstate="print"/>
            <a:stretch>
              <a:fillRect/>
            </a:stretch>
          </p:blipFill>
          <p:spPr>
            <a:xfrm>
              <a:off x="7205689" y="6166234"/>
              <a:ext cx="1464055" cy="442656"/>
            </a:xfrm>
            <a:prstGeom prst="rect">
              <a:avLst/>
            </a:prstGeom>
          </p:spPr>
        </p:pic>
        <p:pic>
          <p:nvPicPr>
            <p:cNvPr id="5" name="object 5"/>
            <p:cNvPicPr/>
            <p:nvPr/>
          </p:nvPicPr>
          <p:blipFill>
            <a:blip r:embed="rId4" cstate="print"/>
            <a:stretch>
              <a:fillRect/>
            </a:stretch>
          </p:blipFill>
          <p:spPr>
            <a:xfrm>
              <a:off x="7005828" y="5999988"/>
              <a:ext cx="1680972" cy="649224"/>
            </a:xfrm>
            <a:prstGeom prst="rect">
              <a:avLst/>
            </a:prstGeom>
          </p:spPr>
        </p:pic>
      </p:grpSp>
      <p:sp>
        <p:nvSpPr>
          <p:cNvPr id="6" name="object 6"/>
          <p:cNvSpPr txBox="1">
            <a:spLocks noGrp="1"/>
          </p:cNvSpPr>
          <p:nvPr>
            <p:ph type="title"/>
          </p:nvPr>
        </p:nvSpPr>
        <p:spPr>
          <a:xfrm>
            <a:off x="535940" y="432638"/>
            <a:ext cx="6427470" cy="574675"/>
          </a:xfrm>
          <a:prstGeom prst="rect">
            <a:avLst/>
          </a:prstGeom>
        </p:spPr>
        <p:txBody>
          <a:bodyPr vert="horz" wrap="square" lIns="0" tIns="12700" rIns="0" bIns="0" rtlCol="0">
            <a:spAutoFit/>
          </a:bodyPr>
          <a:lstStyle/>
          <a:p>
            <a:pPr marL="12700">
              <a:lnSpc>
                <a:spcPct val="100000"/>
              </a:lnSpc>
              <a:spcBef>
                <a:spcPts val="100"/>
              </a:spcBef>
            </a:pPr>
            <a:r>
              <a:rPr lang="en-US" sz="3600" b="0">
                <a:solidFill>
                  <a:srgbClr val="FFFFFF"/>
                </a:solidFill>
                <a:latin typeface="Arial"/>
                <a:cs typeface="Arial"/>
              </a:rPr>
              <a:t>Risk Rating 2.0</a:t>
            </a:r>
            <a:endParaRPr sz="3600">
              <a:latin typeface="Arial"/>
              <a:cs typeface="Arial"/>
            </a:endParaRPr>
          </a:p>
        </p:txBody>
      </p:sp>
      <p:sp>
        <p:nvSpPr>
          <p:cNvPr id="7" name="object 7"/>
          <p:cNvSpPr txBox="1"/>
          <p:nvPr/>
        </p:nvSpPr>
        <p:spPr>
          <a:xfrm>
            <a:off x="535940" y="1447800"/>
            <a:ext cx="5560060" cy="3552896"/>
          </a:xfrm>
          <a:prstGeom prst="rect">
            <a:avLst/>
          </a:prstGeom>
        </p:spPr>
        <p:txBody>
          <a:bodyPr vert="horz" wrap="square" lIns="0" tIns="13335" rIns="0" bIns="0" rtlCol="0">
            <a:spAutoFit/>
          </a:bodyPr>
          <a:lstStyle/>
          <a:p>
            <a:pPr marL="243840" marR="178435" lvl="0" indent="-231775" algn="l" defTabSz="914400" rtl="0" eaLnBrk="1" fontAlgn="auto" latinLnBrk="0" hangingPunct="1">
              <a:lnSpc>
                <a:spcPct val="100000"/>
              </a:lnSpc>
              <a:spcBef>
                <a:spcPts val="3000"/>
              </a:spcBef>
              <a:spcAft>
                <a:spcPts val="0"/>
              </a:spcAft>
              <a:buClr>
                <a:srgbClr val="3D3E3D"/>
              </a:buClr>
              <a:buSzPct val="65000"/>
              <a:buFont typeface="Wingdings"/>
              <a:buChar char=""/>
              <a:tabLst>
                <a:tab pos="244475" algn="l"/>
              </a:tabLst>
              <a:defRPr/>
            </a:pPr>
            <a:r>
              <a:rPr kumimoji="0" lang="en-US" sz="2000" b="0" i="0" u="none" strike="noStrike" kern="1200" cap="none" spc="0" normalizeH="0" baseline="0" noProof="0">
                <a:ln>
                  <a:noFill/>
                </a:ln>
                <a:solidFill>
                  <a:srgbClr val="333333"/>
                </a:solidFill>
                <a:effectLst/>
                <a:uLnTx/>
                <a:uFillTx/>
                <a:latin typeface="Arial"/>
                <a:ea typeface="+mn-ea"/>
                <a:cs typeface="Arial"/>
              </a:rPr>
              <a:t>Transformational leap forward for NFIP</a:t>
            </a:r>
          </a:p>
          <a:p>
            <a:pPr marL="243840" marR="178435" lvl="0" indent="-231775" algn="l" defTabSz="914400" rtl="0" eaLnBrk="1" fontAlgn="auto" latinLnBrk="0" hangingPunct="1">
              <a:lnSpc>
                <a:spcPct val="100000"/>
              </a:lnSpc>
              <a:spcBef>
                <a:spcPts val="3000"/>
              </a:spcBef>
              <a:spcAft>
                <a:spcPts val="0"/>
              </a:spcAft>
              <a:buClr>
                <a:srgbClr val="3D3E3D"/>
              </a:buClr>
              <a:buSzPct val="65000"/>
              <a:buFont typeface="Wingdings"/>
              <a:buChar char=""/>
              <a:tabLst>
                <a:tab pos="244475" algn="l"/>
              </a:tabLst>
              <a:defRPr/>
            </a:pPr>
            <a:r>
              <a:rPr kumimoji="0" lang="en-US" sz="2000" b="0" i="0" u="none" strike="noStrike" kern="1200" cap="none" spc="0" normalizeH="0" baseline="0" noProof="0">
                <a:ln>
                  <a:noFill/>
                </a:ln>
                <a:solidFill>
                  <a:srgbClr val="333333"/>
                </a:solidFill>
                <a:effectLst/>
                <a:uLnTx/>
                <a:uFillTx/>
                <a:latin typeface="Arial"/>
                <a:ea typeface="+mn-ea"/>
                <a:cs typeface="Arial"/>
              </a:rPr>
              <a:t>Since the 1970s, flood insurance rates have been predominantly based on relatively static measurements, emphasizing a property’s location / elevation within a zone on a FIRM</a:t>
            </a:r>
          </a:p>
          <a:p>
            <a:pPr marL="243840" marR="178435" lvl="0" indent="-231775" algn="l" defTabSz="914400" rtl="0" eaLnBrk="1" fontAlgn="auto" latinLnBrk="0" hangingPunct="1">
              <a:lnSpc>
                <a:spcPct val="100000"/>
              </a:lnSpc>
              <a:spcBef>
                <a:spcPts val="3000"/>
              </a:spcBef>
              <a:spcAft>
                <a:spcPts val="0"/>
              </a:spcAft>
              <a:buClr>
                <a:srgbClr val="3D3E3D"/>
              </a:buClr>
              <a:buSzPct val="65000"/>
              <a:buFont typeface="Wingdings"/>
              <a:buChar char=""/>
              <a:tabLst>
                <a:tab pos="244475" algn="l"/>
              </a:tabLst>
              <a:defRPr/>
            </a:pPr>
            <a:r>
              <a:rPr kumimoji="0" lang="en-US" sz="2000" b="0" i="0" u="none" strike="noStrike" kern="1200" cap="none" spc="0" normalizeH="0" baseline="0" noProof="0">
                <a:ln>
                  <a:noFill/>
                </a:ln>
                <a:solidFill>
                  <a:srgbClr val="333333"/>
                </a:solidFill>
                <a:effectLst/>
                <a:uLnTx/>
                <a:uFillTx/>
                <a:latin typeface="Arial"/>
                <a:ea typeface="+mn-ea"/>
                <a:cs typeface="Arial"/>
              </a:rPr>
              <a:t>Risk Rating 2.0 will consider more flood risk variables (including cost to rebuild) to more accurately reflect property-specific flood risk</a:t>
            </a:r>
            <a:br>
              <a:rPr kumimoji="0" lang="en-US" sz="2000" b="0" i="0" u="none" strike="noStrike" kern="1200" cap="none" spc="0" normalizeH="0" baseline="0" noProof="0">
                <a:ln>
                  <a:noFill/>
                </a:ln>
                <a:solidFill>
                  <a:srgbClr val="333333"/>
                </a:solidFill>
                <a:effectLst/>
                <a:uLnTx/>
                <a:uFillTx/>
                <a:latin typeface="Arial"/>
                <a:ea typeface="+mn-ea"/>
                <a:cs typeface="Arial"/>
              </a:rPr>
            </a:br>
            <a:endParaRPr kumimoji="0" sz="2000" b="0" i="0" u="none" strike="noStrike" kern="1200" cap="none" spc="0" normalizeH="0" baseline="0" noProof="0">
              <a:ln>
                <a:noFill/>
              </a:ln>
              <a:solidFill>
                <a:srgbClr val="333333"/>
              </a:solidFill>
              <a:effectLst/>
              <a:uLnTx/>
              <a:uFillTx/>
              <a:latin typeface="Arial"/>
              <a:ea typeface="+mn-ea"/>
              <a:cs typeface="Arial"/>
            </a:endParaRPr>
          </a:p>
        </p:txBody>
      </p:sp>
      <p:pic>
        <p:nvPicPr>
          <p:cNvPr id="8" name="object 8"/>
          <p:cNvPicPr/>
          <p:nvPr/>
        </p:nvPicPr>
        <p:blipFill>
          <a:blip r:embed="rId5" cstate="print"/>
          <a:stretch>
            <a:fillRect/>
          </a:stretch>
        </p:blipFill>
        <p:spPr>
          <a:xfrm>
            <a:off x="457200" y="5999988"/>
            <a:ext cx="1833372" cy="649224"/>
          </a:xfrm>
          <a:prstGeom prst="rect">
            <a:avLst/>
          </a:prstGeom>
        </p:spPr>
      </p:pic>
      <p:sp>
        <p:nvSpPr>
          <p:cNvPr id="10" name="object 10"/>
          <p:cNvSpPr txBox="1">
            <a:spLocks noGrp="1"/>
          </p:cNvSpPr>
          <p:nvPr>
            <p:ph type="sldNum" sz="quarter" idx="7"/>
          </p:nvPr>
        </p:nvSpPr>
        <p:spPr>
          <a:prstGeom prst="rect">
            <a:avLst/>
          </a:prstGeom>
        </p:spPr>
        <p:txBody>
          <a:bodyPr vert="horz" wrap="square" lIns="0" tIns="3810" rIns="0" bIns="0" rtlCol="0">
            <a:spAutoFit/>
          </a:bodyPr>
          <a:lstStyle/>
          <a:p>
            <a:pPr marL="38100" marR="0" lvl="0" indent="0" algn="l" defTabSz="914400" rtl="0" eaLnBrk="1" fontAlgn="auto" latinLnBrk="0" hangingPunct="1">
              <a:lnSpc>
                <a:spcPct val="100000"/>
              </a:lnSpc>
              <a:spcBef>
                <a:spcPts val="30"/>
              </a:spcBef>
              <a:spcAft>
                <a:spcPts val="0"/>
              </a:spcAft>
              <a:buClrTx/>
              <a:buSzTx/>
              <a:buFontTx/>
              <a:buNone/>
              <a:tabLst/>
              <a:defRPr/>
            </a:pPr>
            <a:r>
              <a:rPr kumimoji="0" sz="1000" b="0" i="0" u="none" strike="noStrike" kern="1200" cap="none" spc="-5" normalizeH="0" baseline="0" noProof="0">
                <a:ln>
                  <a:noFill/>
                </a:ln>
                <a:solidFill>
                  <a:srgbClr val="5B5C5E"/>
                </a:solidFill>
                <a:effectLst/>
                <a:uLnTx/>
                <a:uFillTx/>
                <a:latin typeface="Arial Narrow"/>
                <a:ea typeface="+mn-ea"/>
              </a:rPr>
              <a:t>32</a:t>
            </a:r>
          </a:p>
        </p:txBody>
      </p:sp>
      <p:sp>
        <p:nvSpPr>
          <p:cNvPr id="11" name="object 7">
            <a:extLst>
              <a:ext uri="{FF2B5EF4-FFF2-40B4-BE49-F238E27FC236}">
                <a16:creationId xmlns:a16="http://schemas.microsoft.com/office/drawing/2014/main" id="{4022106D-FC36-4317-9A97-9424ACEFC421}"/>
              </a:ext>
            </a:extLst>
          </p:cNvPr>
          <p:cNvSpPr txBox="1"/>
          <p:nvPr/>
        </p:nvSpPr>
        <p:spPr>
          <a:xfrm>
            <a:off x="1494344" y="5239757"/>
            <a:ext cx="6169660" cy="677108"/>
          </a:xfrm>
          <a:prstGeom prst="rect">
            <a:avLst/>
          </a:prstGeom>
          <a:solidFill>
            <a:srgbClr val="FFFFCC"/>
          </a:solidFill>
          <a:ln>
            <a:solidFill>
              <a:schemeClr val="bg1">
                <a:lumMod val="65000"/>
              </a:schemeClr>
            </a:solidFill>
          </a:ln>
        </p:spPr>
        <p:txBody>
          <a:bodyPr vert="horz" wrap="square" lIns="0" tIns="182880" rIns="0" bIns="182880" rtlCol="0">
            <a:spAutoFit/>
          </a:bodyPr>
          <a:lstStyle/>
          <a:p>
            <a:pPr marL="12065" marR="5080" lvl="0" indent="0" algn="ctr" defTabSz="914400" rtl="0" eaLnBrk="1" fontAlgn="auto" latinLnBrk="0" hangingPunct="1">
              <a:lnSpc>
                <a:spcPct val="100000"/>
              </a:lnSpc>
              <a:spcBef>
                <a:spcPts val="3000"/>
              </a:spcBef>
              <a:spcAft>
                <a:spcPts val="0"/>
              </a:spcAft>
              <a:buClr>
                <a:srgbClr val="3D3E3D"/>
              </a:buClr>
              <a:buSzPct val="65000"/>
              <a:buFontTx/>
              <a:buNone/>
              <a:tabLst>
                <a:tab pos="244475" algn="l"/>
              </a:tabLst>
              <a:defRPr/>
            </a:pPr>
            <a:r>
              <a:rPr kumimoji="0" lang="en-US" sz="2000" b="0" i="0" u="none" strike="noStrike" kern="1200" cap="none" spc="-5" normalizeH="0" baseline="0" noProof="0">
                <a:ln>
                  <a:noFill/>
                </a:ln>
                <a:solidFill>
                  <a:prstClr val="black"/>
                </a:solidFill>
                <a:effectLst/>
                <a:uLnTx/>
                <a:uFill>
                  <a:solidFill>
                    <a:srgbClr val="09629D"/>
                  </a:solidFill>
                </a:uFill>
                <a:latin typeface="Arial"/>
                <a:ea typeface="+mn-ea"/>
                <a:cs typeface="Arial"/>
                <a:hlinkClick r:id="rId6"/>
              </a:rPr>
              <a:t>www.fema.gov/NFIPtransformation</a:t>
            </a:r>
            <a:endParaRPr kumimoji="0" lang="en-US" sz="2000" b="0" i="0" u="none" strike="noStrike" kern="1200" cap="none" spc="0" normalizeH="0" baseline="0" noProof="0">
              <a:ln>
                <a:noFill/>
              </a:ln>
              <a:solidFill>
                <a:prstClr val="black"/>
              </a:solidFill>
              <a:effectLst/>
              <a:uLnTx/>
              <a:uFillTx/>
              <a:latin typeface="Arial"/>
              <a:ea typeface="+mn-ea"/>
              <a:cs typeface="Arial"/>
            </a:endParaRPr>
          </a:p>
        </p:txBody>
      </p:sp>
      <p:pic>
        <p:nvPicPr>
          <p:cNvPr id="13" name="Picture 12">
            <a:extLst>
              <a:ext uri="{FF2B5EF4-FFF2-40B4-BE49-F238E27FC236}">
                <a16:creationId xmlns:a16="http://schemas.microsoft.com/office/drawing/2014/main" id="{0C0D1AB4-22DC-4280-8267-D5765F560A42}"/>
              </a:ext>
            </a:extLst>
          </p:cNvPr>
          <p:cNvPicPr>
            <a:picLocks noChangeAspect="1"/>
          </p:cNvPicPr>
          <p:nvPr/>
        </p:nvPicPr>
        <p:blipFill>
          <a:blip r:embed="rId7"/>
          <a:stretch>
            <a:fillRect/>
          </a:stretch>
        </p:blipFill>
        <p:spPr>
          <a:xfrm>
            <a:off x="6395649" y="1465218"/>
            <a:ext cx="1910151" cy="1767278"/>
          </a:xfrm>
          <a:prstGeom prst="rect">
            <a:avLst/>
          </a:prstGeom>
        </p:spPr>
      </p:pic>
      <p:pic>
        <p:nvPicPr>
          <p:cNvPr id="15" name="Picture 14">
            <a:extLst>
              <a:ext uri="{FF2B5EF4-FFF2-40B4-BE49-F238E27FC236}">
                <a16:creationId xmlns:a16="http://schemas.microsoft.com/office/drawing/2014/main" id="{5CBF8B68-832D-4F2A-87AD-6125D4A347EF}"/>
              </a:ext>
            </a:extLst>
          </p:cNvPr>
          <p:cNvPicPr>
            <a:picLocks noChangeAspect="1"/>
          </p:cNvPicPr>
          <p:nvPr/>
        </p:nvPicPr>
        <p:blipFill>
          <a:blip r:embed="rId8"/>
          <a:stretch>
            <a:fillRect/>
          </a:stretch>
        </p:blipFill>
        <p:spPr>
          <a:xfrm>
            <a:off x="6386940" y="3317717"/>
            <a:ext cx="1918860" cy="1506575"/>
          </a:xfrm>
          <a:prstGeom prst="rect">
            <a:avLst/>
          </a:prstGeom>
        </p:spPr>
      </p:pic>
    </p:spTree>
    <p:extLst>
      <p:ext uri="{BB962C8B-B14F-4D97-AF65-F5344CB8AC3E}">
        <p14:creationId xmlns:p14="http://schemas.microsoft.com/office/powerpoint/2010/main" val="19100565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43678" y="6289776"/>
            <a:ext cx="57785" cy="145415"/>
          </a:xfrm>
          <a:prstGeom prst="rect">
            <a:avLst/>
          </a:prstGeom>
        </p:spPr>
        <p:txBody>
          <a:bodyPr vert="horz" wrap="square" lIns="0" tIns="0" rIns="0" bIns="0" rtlCol="0">
            <a:spAutoFit/>
          </a:bodyPr>
          <a:lstStyle/>
          <a:p>
            <a:pPr marL="0" marR="0" lvl="0" indent="0" algn="l" defTabSz="914400" rtl="0" eaLnBrk="1" fontAlgn="auto" latinLnBrk="0" hangingPunct="1">
              <a:lnSpc>
                <a:spcPts val="1130"/>
              </a:lnSpc>
              <a:spcBef>
                <a:spcPts val="0"/>
              </a:spcBef>
              <a:spcAft>
                <a:spcPts val="0"/>
              </a:spcAft>
              <a:buClrTx/>
              <a:buSzTx/>
              <a:buFontTx/>
              <a:buNone/>
              <a:tabLst/>
              <a:defRPr/>
            </a:pPr>
            <a:r>
              <a:rPr kumimoji="0" sz="1000" b="0" i="0" u="none" strike="noStrike" kern="1200" cap="none" spc="-5" normalizeH="0" baseline="0" noProof="0">
                <a:ln>
                  <a:noFill/>
                </a:ln>
                <a:solidFill>
                  <a:srgbClr val="5B5C5E"/>
                </a:solidFill>
                <a:effectLst/>
                <a:uLnTx/>
                <a:uFillTx/>
                <a:latin typeface="Arial Narrow"/>
                <a:ea typeface="+mn-ea"/>
                <a:cs typeface="Arial Narrow"/>
              </a:rPr>
              <a:t>3</a:t>
            </a:r>
            <a:endParaRPr kumimoji="0" sz="1000" b="0" i="0" u="none" strike="noStrike" kern="1200" cap="none" spc="0" normalizeH="0" baseline="0" noProof="0">
              <a:ln>
                <a:noFill/>
              </a:ln>
              <a:solidFill>
                <a:prstClr val="black"/>
              </a:solidFill>
              <a:effectLst/>
              <a:uLnTx/>
              <a:uFillTx/>
              <a:latin typeface="Arial Narrow"/>
              <a:ea typeface="+mn-ea"/>
              <a:cs typeface="Arial Narrow"/>
            </a:endParaRPr>
          </a:p>
        </p:txBody>
      </p:sp>
      <p:pic>
        <p:nvPicPr>
          <p:cNvPr id="3" name="object 3"/>
          <p:cNvPicPr/>
          <p:nvPr/>
        </p:nvPicPr>
        <p:blipFill>
          <a:blip r:embed="rId2" cstate="print"/>
          <a:stretch>
            <a:fillRect/>
          </a:stretch>
        </p:blipFill>
        <p:spPr>
          <a:xfrm>
            <a:off x="512463" y="6074433"/>
            <a:ext cx="1571968" cy="539634"/>
          </a:xfrm>
          <a:prstGeom prst="rect">
            <a:avLst/>
          </a:prstGeom>
        </p:spPr>
      </p:pic>
      <p:grpSp>
        <p:nvGrpSpPr>
          <p:cNvPr id="4" name="object 4"/>
          <p:cNvGrpSpPr/>
          <p:nvPr/>
        </p:nvGrpSpPr>
        <p:grpSpPr>
          <a:xfrm>
            <a:off x="0" y="1156715"/>
            <a:ext cx="9144000" cy="5777485"/>
            <a:chOff x="0" y="1156715"/>
            <a:chExt cx="9144000" cy="5701665"/>
          </a:xfrm>
        </p:grpSpPr>
        <p:pic>
          <p:nvPicPr>
            <p:cNvPr id="5" name="object 5"/>
            <p:cNvPicPr/>
            <p:nvPr/>
          </p:nvPicPr>
          <p:blipFill>
            <a:blip r:embed="rId3" cstate="print"/>
            <a:stretch>
              <a:fillRect/>
            </a:stretch>
          </p:blipFill>
          <p:spPr>
            <a:xfrm>
              <a:off x="7205689" y="6166234"/>
              <a:ext cx="1464055" cy="442656"/>
            </a:xfrm>
            <a:prstGeom prst="rect">
              <a:avLst/>
            </a:prstGeom>
          </p:spPr>
        </p:pic>
        <p:pic>
          <p:nvPicPr>
            <p:cNvPr id="6" name="object 6"/>
            <p:cNvPicPr/>
            <p:nvPr/>
          </p:nvPicPr>
          <p:blipFill>
            <a:blip r:embed="rId4" cstate="print"/>
            <a:stretch>
              <a:fillRect/>
            </a:stretch>
          </p:blipFill>
          <p:spPr>
            <a:xfrm>
              <a:off x="0" y="1156715"/>
              <a:ext cx="9144000" cy="5701281"/>
            </a:xfrm>
            <a:prstGeom prst="rect">
              <a:avLst/>
            </a:prstGeom>
          </p:spPr>
        </p:pic>
        <p:sp>
          <p:nvSpPr>
            <p:cNvPr id="7" name="object 7"/>
            <p:cNvSpPr/>
            <p:nvPr/>
          </p:nvSpPr>
          <p:spPr>
            <a:xfrm>
              <a:off x="0" y="2026919"/>
              <a:ext cx="7924800" cy="1828800"/>
            </a:xfrm>
            <a:custGeom>
              <a:avLst/>
              <a:gdLst/>
              <a:ahLst/>
              <a:cxnLst/>
              <a:rect l="l" t="t" r="r" b="b"/>
              <a:pathLst>
                <a:path w="7924800" h="1828800">
                  <a:moveTo>
                    <a:pt x="7924800" y="0"/>
                  </a:moveTo>
                  <a:lnTo>
                    <a:pt x="0" y="0"/>
                  </a:lnTo>
                  <a:lnTo>
                    <a:pt x="0" y="1828799"/>
                  </a:lnTo>
                  <a:lnTo>
                    <a:pt x="7924800" y="1828799"/>
                  </a:lnTo>
                  <a:lnTo>
                    <a:pt x="7924800" y="0"/>
                  </a:lnTo>
                  <a:close/>
                </a:path>
              </a:pathLst>
            </a:custGeom>
            <a:solidFill>
              <a:srgbClr val="FFFFFF">
                <a:alpha val="70195"/>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object 8"/>
          <p:cNvSpPr txBox="1">
            <a:spLocks noGrp="1"/>
          </p:cNvSpPr>
          <p:nvPr>
            <p:ph type="title"/>
          </p:nvPr>
        </p:nvSpPr>
        <p:spPr>
          <a:prstGeom prst="rect">
            <a:avLst/>
          </a:prstGeom>
        </p:spPr>
        <p:txBody>
          <a:bodyPr vert="horz" wrap="square" lIns="0" tIns="12700" rIns="0" bIns="0" rtlCol="0">
            <a:spAutoFit/>
          </a:bodyPr>
          <a:lstStyle/>
          <a:p>
            <a:pPr marL="12700" marR="5080">
              <a:lnSpc>
                <a:spcPct val="100000"/>
              </a:lnSpc>
              <a:spcBef>
                <a:spcPts val="100"/>
              </a:spcBef>
            </a:pPr>
            <a:r>
              <a:rPr spc="-5"/>
              <a:t>Where </a:t>
            </a:r>
            <a:r>
              <a:rPr spc="-55"/>
              <a:t>We </a:t>
            </a:r>
            <a:r>
              <a:rPr spc="-5"/>
              <a:t>Are </a:t>
            </a:r>
            <a:r>
              <a:t>- </a:t>
            </a:r>
            <a:r>
              <a:rPr spc="5"/>
              <a:t> </a:t>
            </a:r>
            <a:r>
              <a:t>Preliminary</a:t>
            </a:r>
            <a:r>
              <a:rPr spc="-114"/>
              <a:t> </a:t>
            </a:r>
            <a:r>
              <a:t>Maps</a:t>
            </a:r>
          </a:p>
        </p:txBody>
      </p:sp>
      <p:grpSp>
        <p:nvGrpSpPr>
          <p:cNvPr id="9" name="object 9"/>
          <p:cNvGrpSpPr/>
          <p:nvPr/>
        </p:nvGrpSpPr>
        <p:grpSpPr>
          <a:xfrm>
            <a:off x="519683" y="6131052"/>
            <a:ext cx="8132445" cy="410209"/>
            <a:chOff x="519683" y="6131052"/>
            <a:chExt cx="8132445" cy="410209"/>
          </a:xfrm>
        </p:grpSpPr>
        <p:pic>
          <p:nvPicPr>
            <p:cNvPr id="10" name="object 10"/>
            <p:cNvPicPr/>
            <p:nvPr/>
          </p:nvPicPr>
          <p:blipFill>
            <a:blip r:embed="rId5" cstate="print"/>
            <a:stretch>
              <a:fillRect/>
            </a:stretch>
          </p:blipFill>
          <p:spPr>
            <a:xfrm>
              <a:off x="7613903" y="6225540"/>
              <a:ext cx="1037844" cy="315467"/>
            </a:xfrm>
            <a:prstGeom prst="rect">
              <a:avLst/>
            </a:prstGeom>
          </p:spPr>
        </p:pic>
        <p:pic>
          <p:nvPicPr>
            <p:cNvPr id="11" name="object 11"/>
            <p:cNvPicPr/>
            <p:nvPr/>
          </p:nvPicPr>
          <p:blipFill>
            <a:blip r:embed="rId6" cstate="print"/>
            <a:stretch>
              <a:fillRect/>
            </a:stretch>
          </p:blipFill>
          <p:spPr>
            <a:xfrm>
              <a:off x="519683" y="6131052"/>
              <a:ext cx="1133855" cy="399288"/>
            </a:xfrm>
            <a:prstGeom prst="rect">
              <a:avLst/>
            </a:prstGeom>
          </p:spPr>
        </p:pic>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12463" y="6074433"/>
            <a:ext cx="1571968" cy="539634"/>
          </a:xfrm>
          <a:prstGeom prst="rect">
            <a:avLst/>
          </a:prstGeom>
        </p:spPr>
      </p:pic>
      <p:grpSp>
        <p:nvGrpSpPr>
          <p:cNvPr id="3" name="object 3"/>
          <p:cNvGrpSpPr/>
          <p:nvPr/>
        </p:nvGrpSpPr>
        <p:grpSpPr>
          <a:xfrm>
            <a:off x="7005828" y="5999988"/>
            <a:ext cx="1681480" cy="649605"/>
            <a:chOff x="7005828" y="5999988"/>
            <a:chExt cx="1681480" cy="649605"/>
          </a:xfrm>
        </p:grpSpPr>
        <p:pic>
          <p:nvPicPr>
            <p:cNvPr id="4" name="object 4"/>
            <p:cNvPicPr/>
            <p:nvPr/>
          </p:nvPicPr>
          <p:blipFill>
            <a:blip r:embed="rId3" cstate="print"/>
            <a:stretch>
              <a:fillRect/>
            </a:stretch>
          </p:blipFill>
          <p:spPr>
            <a:xfrm>
              <a:off x="7205689" y="6166234"/>
              <a:ext cx="1464055" cy="442656"/>
            </a:xfrm>
            <a:prstGeom prst="rect">
              <a:avLst/>
            </a:prstGeom>
          </p:spPr>
        </p:pic>
        <p:pic>
          <p:nvPicPr>
            <p:cNvPr id="5" name="object 5"/>
            <p:cNvPicPr/>
            <p:nvPr/>
          </p:nvPicPr>
          <p:blipFill>
            <a:blip r:embed="rId4" cstate="print"/>
            <a:stretch>
              <a:fillRect/>
            </a:stretch>
          </p:blipFill>
          <p:spPr>
            <a:xfrm>
              <a:off x="7005828" y="5999988"/>
              <a:ext cx="1680972" cy="649224"/>
            </a:xfrm>
            <a:prstGeom prst="rect">
              <a:avLst/>
            </a:prstGeom>
          </p:spPr>
        </p:pic>
      </p:grpSp>
      <p:sp>
        <p:nvSpPr>
          <p:cNvPr id="6" name="object 6"/>
          <p:cNvSpPr txBox="1">
            <a:spLocks noGrp="1"/>
          </p:cNvSpPr>
          <p:nvPr>
            <p:ph type="title"/>
          </p:nvPr>
        </p:nvSpPr>
        <p:spPr>
          <a:xfrm>
            <a:off x="535940" y="432638"/>
            <a:ext cx="6427470" cy="574675"/>
          </a:xfrm>
          <a:prstGeom prst="rect">
            <a:avLst/>
          </a:prstGeom>
        </p:spPr>
        <p:txBody>
          <a:bodyPr vert="horz" wrap="square" lIns="0" tIns="12700" rIns="0" bIns="0" rtlCol="0">
            <a:spAutoFit/>
          </a:bodyPr>
          <a:lstStyle/>
          <a:p>
            <a:pPr marL="12700">
              <a:lnSpc>
                <a:spcPct val="100000"/>
              </a:lnSpc>
              <a:spcBef>
                <a:spcPts val="100"/>
              </a:spcBef>
            </a:pPr>
            <a:r>
              <a:rPr lang="en-US" sz="3600" b="0">
                <a:solidFill>
                  <a:srgbClr val="FFFFFF"/>
                </a:solidFill>
                <a:latin typeface="Arial"/>
                <a:cs typeface="Arial"/>
              </a:rPr>
              <a:t>Risk Rating 2.0</a:t>
            </a:r>
            <a:endParaRPr sz="3600">
              <a:latin typeface="Arial"/>
              <a:cs typeface="Arial"/>
            </a:endParaRPr>
          </a:p>
        </p:txBody>
      </p:sp>
      <p:sp>
        <p:nvSpPr>
          <p:cNvPr id="7" name="object 7"/>
          <p:cNvSpPr txBox="1"/>
          <p:nvPr/>
        </p:nvSpPr>
        <p:spPr>
          <a:xfrm>
            <a:off x="535940" y="1447800"/>
            <a:ext cx="7769860" cy="3552896"/>
          </a:xfrm>
          <a:prstGeom prst="rect">
            <a:avLst/>
          </a:prstGeom>
        </p:spPr>
        <p:txBody>
          <a:bodyPr vert="horz" wrap="square" lIns="0" tIns="13335" rIns="0" bIns="0" rtlCol="0">
            <a:spAutoFit/>
          </a:bodyPr>
          <a:lstStyle/>
          <a:p>
            <a:pPr marL="12065" marR="178435" lvl="0" indent="0" algn="l" defTabSz="914400" rtl="0" eaLnBrk="1" fontAlgn="auto" latinLnBrk="0" hangingPunct="1">
              <a:lnSpc>
                <a:spcPct val="100000"/>
              </a:lnSpc>
              <a:spcBef>
                <a:spcPts val="3000"/>
              </a:spcBef>
              <a:spcAft>
                <a:spcPts val="0"/>
              </a:spcAft>
              <a:buClr>
                <a:srgbClr val="3D3E3D"/>
              </a:buClr>
              <a:buSzPct val="65000"/>
              <a:buFontTx/>
              <a:buNone/>
              <a:tabLst>
                <a:tab pos="244475" algn="l"/>
              </a:tabLst>
              <a:defRPr/>
            </a:pPr>
            <a:r>
              <a:rPr kumimoji="0" lang="en-US" sz="2000" b="1" i="0" u="sng" strike="noStrike" kern="1200" cap="none" spc="0" normalizeH="0" baseline="0" noProof="0">
                <a:ln>
                  <a:noFill/>
                </a:ln>
                <a:solidFill>
                  <a:srgbClr val="333333"/>
                </a:solidFill>
                <a:effectLst/>
                <a:uLnTx/>
                <a:uFillTx/>
                <a:latin typeface="Arial"/>
                <a:ea typeface="+mn-ea"/>
                <a:cs typeface="Arial"/>
              </a:rPr>
              <a:t>PHASED IMPLEMENTATION</a:t>
            </a:r>
          </a:p>
          <a:p>
            <a:pPr marL="457200" marR="0" lvl="1" indent="0" algn="l" defTabSz="914400" rtl="0" eaLnBrk="1" fontAlgn="auto" latinLnBrk="0" hangingPunct="1">
              <a:lnSpc>
                <a:spcPct val="100000"/>
              </a:lnSpc>
              <a:spcBef>
                <a:spcPts val="0"/>
              </a:spcBef>
              <a:spcAft>
                <a:spcPts val="600"/>
              </a:spcAft>
              <a:buClrTx/>
              <a:buSzTx/>
              <a:buFontTx/>
              <a:buNone/>
              <a:tabLst/>
              <a:defRPr/>
            </a:pPr>
            <a:br>
              <a:rPr kumimoji="0" lang="en-US" sz="2000" b="0" i="0" u="none" strike="noStrike" kern="1200" cap="none" spc="0" normalizeH="0" baseline="0" noProof="0">
                <a:ln>
                  <a:noFill/>
                </a:ln>
                <a:solidFill>
                  <a:srgbClr val="333333"/>
                </a:solidFill>
                <a:effectLst/>
                <a:uLnTx/>
                <a:uFillTx/>
                <a:latin typeface="Arial"/>
                <a:ea typeface="+mn-ea"/>
                <a:cs typeface="Arial"/>
              </a:rPr>
            </a:br>
            <a:r>
              <a:rPr kumimoji="0" lang="en-US" sz="2000" b="1" i="0" u="none" strike="noStrike" kern="1200" cap="none" spc="0" normalizeH="0" baseline="0" noProof="0">
                <a:ln>
                  <a:noFill/>
                </a:ln>
                <a:solidFill>
                  <a:srgbClr val="333333"/>
                </a:solidFill>
                <a:effectLst/>
                <a:uLnTx/>
                <a:uFillTx/>
                <a:latin typeface="Arial"/>
                <a:ea typeface="+mn-ea"/>
                <a:cs typeface="Arial"/>
              </a:rPr>
              <a:t>Phase I</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solidFill>
                  <a:srgbClr val="333333"/>
                </a:solidFill>
                <a:effectLst/>
                <a:uLnTx/>
                <a:uFillTx/>
                <a:latin typeface="Arial"/>
                <a:ea typeface="+mn-ea"/>
                <a:cs typeface="Arial"/>
              </a:rPr>
              <a:t>Beginning Oct. 1, 2021</a:t>
            </a:r>
            <a:r>
              <a:rPr kumimoji="0" lang="en-US" sz="2000" b="0" i="0" u="none" strike="noStrike" kern="1200" cap="none" spc="0" normalizeH="0" baseline="0" noProof="0">
                <a:ln>
                  <a:noFill/>
                </a:ln>
                <a:solidFill>
                  <a:srgbClr val="333333"/>
                </a:solidFill>
                <a:effectLst/>
                <a:uLnTx/>
                <a:uFillTx/>
                <a:latin typeface="Arial"/>
                <a:ea typeface="+mn-ea"/>
                <a:cs typeface="Arial"/>
              </a:rPr>
              <a:t>, new policies will be subject to the new rating methodology.  And existing policyholders eligible for renewal will be able to take advantage of immediate decreases in their premiums.</a:t>
            </a:r>
          </a:p>
          <a:p>
            <a:pPr marL="457200" marR="0" lvl="1" indent="0" algn="l" defTabSz="914400" rtl="0" eaLnBrk="1" fontAlgn="auto" latinLnBrk="0" hangingPunct="1">
              <a:lnSpc>
                <a:spcPct val="100000"/>
              </a:lnSpc>
              <a:spcBef>
                <a:spcPts val="0"/>
              </a:spcBef>
              <a:spcAft>
                <a:spcPts val="600"/>
              </a:spcAft>
              <a:buClrTx/>
              <a:buSzTx/>
              <a:buFontTx/>
              <a:buNone/>
              <a:tabLst/>
              <a:defRPr/>
            </a:pPr>
            <a:br>
              <a:rPr kumimoji="0" lang="en-US" sz="2000" b="0" i="0" u="none" strike="noStrike" kern="1200" cap="none" spc="0" normalizeH="0" baseline="0" noProof="0">
                <a:ln>
                  <a:noFill/>
                </a:ln>
                <a:solidFill>
                  <a:srgbClr val="333333"/>
                </a:solidFill>
                <a:effectLst/>
                <a:uLnTx/>
                <a:uFillTx/>
                <a:latin typeface="Arial"/>
                <a:ea typeface="+mn-ea"/>
                <a:cs typeface="Arial"/>
              </a:rPr>
            </a:br>
            <a:r>
              <a:rPr kumimoji="0" lang="en-US" sz="2000" b="1" i="0" u="none" strike="noStrike" kern="1200" cap="none" spc="0" normalizeH="0" baseline="0" noProof="0">
                <a:ln>
                  <a:noFill/>
                </a:ln>
                <a:solidFill>
                  <a:srgbClr val="333333"/>
                </a:solidFill>
                <a:effectLst/>
                <a:uLnTx/>
                <a:uFillTx/>
                <a:latin typeface="Arial"/>
                <a:ea typeface="+mn-ea"/>
                <a:cs typeface="Arial"/>
              </a:rPr>
              <a:t>Phase II</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333333"/>
                </a:solidFill>
                <a:effectLst/>
                <a:uLnTx/>
                <a:uFillTx/>
                <a:latin typeface="Arial"/>
                <a:ea typeface="+mn-ea"/>
                <a:cs typeface="Arial"/>
              </a:rPr>
              <a:t>All remaining policies renewing </a:t>
            </a:r>
            <a:r>
              <a:rPr kumimoji="0" lang="en-US" sz="2000" b="1" i="1" u="none" strike="noStrike" kern="1200" cap="none" spc="0" normalizeH="0" baseline="0" noProof="0">
                <a:ln>
                  <a:noFill/>
                </a:ln>
                <a:solidFill>
                  <a:srgbClr val="333333"/>
                </a:solidFill>
                <a:effectLst/>
                <a:uLnTx/>
                <a:uFillTx/>
                <a:latin typeface="Arial"/>
                <a:ea typeface="+mn-ea"/>
                <a:cs typeface="Arial"/>
              </a:rPr>
              <a:t>on or after April 1, 2022</a:t>
            </a:r>
            <a:r>
              <a:rPr kumimoji="0" lang="en-US" sz="2000" b="0" i="0" u="none" strike="noStrike" kern="1200" cap="none" spc="0" normalizeH="0" baseline="0" noProof="0">
                <a:ln>
                  <a:noFill/>
                </a:ln>
                <a:solidFill>
                  <a:srgbClr val="333333"/>
                </a:solidFill>
                <a:effectLst/>
                <a:uLnTx/>
                <a:uFillTx/>
                <a:latin typeface="Arial"/>
                <a:ea typeface="+mn-ea"/>
                <a:cs typeface="Arial"/>
              </a:rPr>
              <a:t>, will be subject to the new rating methodology.  </a:t>
            </a:r>
          </a:p>
        </p:txBody>
      </p:sp>
      <p:pic>
        <p:nvPicPr>
          <p:cNvPr id="8" name="object 8"/>
          <p:cNvPicPr/>
          <p:nvPr/>
        </p:nvPicPr>
        <p:blipFill>
          <a:blip r:embed="rId5" cstate="print"/>
          <a:stretch>
            <a:fillRect/>
          </a:stretch>
        </p:blipFill>
        <p:spPr>
          <a:xfrm>
            <a:off x="457200" y="5999988"/>
            <a:ext cx="1833372" cy="649224"/>
          </a:xfrm>
          <a:prstGeom prst="rect">
            <a:avLst/>
          </a:prstGeom>
        </p:spPr>
      </p:pic>
      <p:sp>
        <p:nvSpPr>
          <p:cNvPr id="10" name="object 10"/>
          <p:cNvSpPr txBox="1">
            <a:spLocks noGrp="1"/>
          </p:cNvSpPr>
          <p:nvPr>
            <p:ph type="sldNum" sz="quarter" idx="7"/>
          </p:nvPr>
        </p:nvSpPr>
        <p:spPr>
          <a:prstGeom prst="rect">
            <a:avLst/>
          </a:prstGeom>
        </p:spPr>
        <p:txBody>
          <a:bodyPr vert="horz" wrap="square" lIns="0" tIns="3810" rIns="0" bIns="0" rtlCol="0">
            <a:spAutoFit/>
          </a:bodyPr>
          <a:lstStyle/>
          <a:p>
            <a:pPr marL="38100" marR="0" lvl="0" indent="0" algn="l" defTabSz="914400" rtl="0" eaLnBrk="1" fontAlgn="auto" latinLnBrk="0" hangingPunct="1">
              <a:lnSpc>
                <a:spcPct val="100000"/>
              </a:lnSpc>
              <a:spcBef>
                <a:spcPts val="30"/>
              </a:spcBef>
              <a:spcAft>
                <a:spcPts val="0"/>
              </a:spcAft>
              <a:buClrTx/>
              <a:buSzTx/>
              <a:buFontTx/>
              <a:buNone/>
              <a:tabLst/>
              <a:defRPr/>
            </a:pPr>
            <a:r>
              <a:rPr kumimoji="0" sz="1000" b="0" i="0" u="none" strike="noStrike" kern="1200" cap="none" spc="-5" normalizeH="0" baseline="0" noProof="0">
                <a:ln>
                  <a:noFill/>
                </a:ln>
                <a:solidFill>
                  <a:srgbClr val="5B5C5E"/>
                </a:solidFill>
                <a:effectLst/>
                <a:uLnTx/>
                <a:uFillTx/>
                <a:latin typeface="Arial Narrow"/>
                <a:ea typeface="+mn-ea"/>
              </a:rPr>
              <a:t>32</a:t>
            </a:r>
          </a:p>
        </p:txBody>
      </p:sp>
      <p:sp>
        <p:nvSpPr>
          <p:cNvPr id="11" name="object 7">
            <a:extLst>
              <a:ext uri="{FF2B5EF4-FFF2-40B4-BE49-F238E27FC236}">
                <a16:creationId xmlns:a16="http://schemas.microsoft.com/office/drawing/2014/main" id="{4022106D-FC36-4317-9A97-9424ACEFC421}"/>
              </a:ext>
            </a:extLst>
          </p:cNvPr>
          <p:cNvSpPr txBox="1"/>
          <p:nvPr/>
        </p:nvSpPr>
        <p:spPr>
          <a:xfrm>
            <a:off x="1494344" y="5239757"/>
            <a:ext cx="6169660" cy="677108"/>
          </a:xfrm>
          <a:prstGeom prst="rect">
            <a:avLst/>
          </a:prstGeom>
          <a:solidFill>
            <a:srgbClr val="FFFFCC"/>
          </a:solidFill>
          <a:ln>
            <a:solidFill>
              <a:schemeClr val="bg1">
                <a:lumMod val="65000"/>
              </a:schemeClr>
            </a:solidFill>
          </a:ln>
        </p:spPr>
        <p:txBody>
          <a:bodyPr vert="horz" wrap="square" lIns="0" tIns="182880" rIns="0" bIns="182880" rtlCol="0">
            <a:spAutoFit/>
          </a:bodyPr>
          <a:lstStyle/>
          <a:p>
            <a:pPr marL="12065" marR="5080" lvl="0" indent="0" algn="ctr" defTabSz="914400" rtl="0" eaLnBrk="1" fontAlgn="auto" latinLnBrk="0" hangingPunct="1">
              <a:lnSpc>
                <a:spcPct val="100000"/>
              </a:lnSpc>
              <a:spcBef>
                <a:spcPts val="3000"/>
              </a:spcBef>
              <a:spcAft>
                <a:spcPts val="0"/>
              </a:spcAft>
              <a:buClr>
                <a:srgbClr val="3D3E3D"/>
              </a:buClr>
              <a:buSzPct val="65000"/>
              <a:buFontTx/>
              <a:buNone/>
              <a:tabLst>
                <a:tab pos="244475" algn="l"/>
              </a:tabLst>
              <a:defRPr/>
            </a:pPr>
            <a:r>
              <a:rPr kumimoji="0" lang="en-US" sz="2000" b="0" i="0" u="none" strike="noStrike" kern="1200" cap="none" spc="-5" normalizeH="0" baseline="0" noProof="0">
                <a:ln>
                  <a:noFill/>
                </a:ln>
                <a:solidFill>
                  <a:prstClr val="black"/>
                </a:solidFill>
                <a:effectLst/>
                <a:uLnTx/>
                <a:uFill>
                  <a:solidFill>
                    <a:srgbClr val="09629D"/>
                  </a:solidFill>
                </a:uFill>
                <a:latin typeface="Arial"/>
                <a:ea typeface="+mn-ea"/>
                <a:cs typeface="Arial"/>
                <a:hlinkClick r:id="rId6"/>
              </a:rPr>
              <a:t>www.fema.gov/NFIPtransformation</a:t>
            </a:r>
            <a:endParaRPr kumimoji="0" sz="2000" b="0"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8171446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12463" y="6074433"/>
            <a:ext cx="1571968" cy="539634"/>
          </a:xfrm>
          <a:prstGeom prst="rect">
            <a:avLst/>
          </a:prstGeom>
        </p:spPr>
      </p:pic>
      <p:grpSp>
        <p:nvGrpSpPr>
          <p:cNvPr id="3" name="object 3"/>
          <p:cNvGrpSpPr/>
          <p:nvPr/>
        </p:nvGrpSpPr>
        <p:grpSpPr>
          <a:xfrm>
            <a:off x="7005828" y="5999988"/>
            <a:ext cx="1681480" cy="649605"/>
            <a:chOff x="7005828" y="5999988"/>
            <a:chExt cx="1681480" cy="649605"/>
          </a:xfrm>
        </p:grpSpPr>
        <p:pic>
          <p:nvPicPr>
            <p:cNvPr id="4" name="object 4"/>
            <p:cNvPicPr/>
            <p:nvPr/>
          </p:nvPicPr>
          <p:blipFill>
            <a:blip r:embed="rId3" cstate="print"/>
            <a:stretch>
              <a:fillRect/>
            </a:stretch>
          </p:blipFill>
          <p:spPr>
            <a:xfrm>
              <a:off x="7205689" y="6166234"/>
              <a:ext cx="1464055" cy="442656"/>
            </a:xfrm>
            <a:prstGeom prst="rect">
              <a:avLst/>
            </a:prstGeom>
          </p:spPr>
        </p:pic>
        <p:pic>
          <p:nvPicPr>
            <p:cNvPr id="5" name="object 5"/>
            <p:cNvPicPr/>
            <p:nvPr/>
          </p:nvPicPr>
          <p:blipFill>
            <a:blip r:embed="rId4" cstate="print"/>
            <a:stretch>
              <a:fillRect/>
            </a:stretch>
          </p:blipFill>
          <p:spPr>
            <a:xfrm>
              <a:off x="7005828" y="5999988"/>
              <a:ext cx="1680972" cy="649224"/>
            </a:xfrm>
            <a:prstGeom prst="rect">
              <a:avLst/>
            </a:prstGeom>
          </p:spPr>
        </p:pic>
      </p:grpSp>
      <p:sp>
        <p:nvSpPr>
          <p:cNvPr id="6" name="object 6"/>
          <p:cNvSpPr txBox="1">
            <a:spLocks noGrp="1"/>
          </p:cNvSpPr>
          <p:nvPr>
            <p:ph type="title"/>
          </p:nvPr>
        </p:nvSpPr>
        <p:spPr>
          <a:xfrm>
            <a:off x="535940" y="432638"/>
            <a:ext cx="6427470" cy="574675"/>
          </a:xfrm>
          <a:prstGeom prst="rect">
            <a:avLst/>
          </a:prstGeom>
        </p:spPr>
        <p:txBody>
          <a:bodyPr vert="horz" wrap="square" lIns="0" tIns="12700" rIns="0" bIns="0" rtlCol="0">
            <a:spAutoFit/>
          </a:bodyPr>
          <a:lstStyle/>
          <a:p>
            <a:pPr marL="12700">
              <a:lnSpc>
                <a:spcPct val="100000"/>
              </a:lnSpc>
              <a:spcBef>
                <a:spcPts val="100"/>
              </a:spcBef>
            </a:pPr>
            <a:r>
              <a:rPr lang="en-US" sz="3600" b="0">
                <a:solidFill>
                  <a:srgbClr val="FFFFFF"/>
                </a:solidFill>
                <a:latin typeface="Arial"/>
                <a:cs typeface="Arial"/>
              </a:rPr>
              <a:t>Risk Rating 2.0</a:t>
            </a:r>
            <a:endParaRPr sz="3600">
              <a:latin typeface="Arial"/>
              <a:cs typeface="Arial"/>
            </a:endParaRPr>
          </a:p>
        </p:txBody>
      </p:sp>
      <p:sp>
        <p:nvSpPr>
          <p:cNvPr id="7" name="object 7"/>
          <p:cNvSpPr txBox="1"/>
          <p:nvPr/>
        </p:nvSpPr>
        <p:spPr>
          <a:xfrm>
            <a:off x="535940" y="1447800"/>
            <a:ext cx="8150860" cy="2475678"/>
          </a:xfrm>
          <a:prstGeom prst="rect">
            <a:avLst/>
          </a:prstGeom>
        </p:spPr>
        <p:txBody>
          <a:bodyPr vert="horz" wrap="square" lIns="0" tIns="13335" rIns="0" bIns="0" rtlCol="0">
            <a:spAutoFit/>
          </a:bodyPr>
          <a:lstStyle/>
          <a:p>
            <a:pPr marL="12065" marR="178435" lvl="0" indent="0" algn="l" defTabSz="914400" rtl="0" eaLnBrk="1" fontAlgn="auto" latinLnBrk="0" hangingPunct="1">
              <a:lnSpc>
                <a:spcPct val="100000"/>
              </a:lnSpc>
              <a:spcBef>
                <a:spcPts val="3000"/>
              </a:spcBef>
              <a:spcAft>
                <a:spcPts val="0"/>
              </a:spcAft>
              <a:buClr>
                <a:srgbClr val="3D3E3D"/>
              </a:buClr>
              <a:buSzPct val="65000"/>
              <a:buFontTx/>
              <a:buNone/>
              <a:tabLst>
                <a:tab pos="244475" algn="l"/>
              </a:tabLst>
              <a:defRPr/>
            </a:pPr>
            <a:r>
              <a:rPr kumimoji="0" lang="en-US" sz="2000" b="1" i="0" u="none" strike="noStrike" kern="1200" cap="none" spc="0" normalizeH="0" baseline="0" noProof="0">
                <a:ln>
                  <a:noFill/>
                </a:ln>
                <a:solidFill>
                  <a:srgbClr val="333333"/>
                </a:solidFill>
                <a:effectLst/>
                <a:uLnTx/>
                <a:uFillTx/>
                <a:latin typeface="Arial"/>
                <a:ea typeface="+mn-ea"/>
                <a:cs typeface="Arial"/>
              </a:rPr>
              <a:t>WHAT IS NOT CHANGING?</a:t>
            </a:r>
          </a:p>
          <a:p>
            <a:pPr marL="243840" marR="178435" lvl="0" indent="-231775" algn="l" defTabSz="914400" rtl="0" eaLnBrk="1" fontAlgn="auto" latinLnBrk="0" hangingPunct="1">
              <a:lnSpc>
                <a:spcPct val="100000"/>
              </a:lnSpc>
              <a:spcBef>
                <a:spcPts val="2400"/>
              </a:spcBef>
              <a:spcAft>
                <a:spcPts val="0"/>
              </a:spcAft>
              <a:buClr>
                <a:srgbClr val="3D3E3D"/>
              </a:buClr>
              <a:buSzPct val="65000"/>
              <a:buFont typeface="Wingdings"/>
              <a:buChar char=""/>
              <a:tabLst>
                <a:tab pos="244475" algn="l"/>
              </a:tabLst>
              <a:defRPr/>
            </a:pPr>
            <a:r>
              <a:rPr kumimoji="0" lang="en-US" sz="2000" b="0" i="0" u="none" strike="noStrike" kern="1200" cap="none" spc="0" normalizeH="0" baseline="0" noProof="0">
                <a:ln>
                  <a:noFill/>
                </a:ln>
                <a:solidFill>
                  <a:srgbClr val="333333"/>
                </a:solidFill>
                <a:effectLst/>
                <a:uLnTx/>
                <a:uFillTx/>
                <a:latin typeface="Arial"/>
                <a:ea typeface="+mn-ea"/>
                <a:cs typeface="Arial"/>
              </a:rPr>
              <a:t>Limiting Annual Premium Increases (no more than 18%)</a:t>
            </a:r>
          </a:p>
          <a:p>
            <a:pPr marL="243840" marR="178435" lvl="0" indent="-231775" algn="l" defTabSz="914400" rtl="0" eaLnBrk="1" fontAlgn="auto" latinLnBrk="0" hangingPunct="1">
              <a:lnSpc>
                <a:spcPct val="100000"/>
              </a:lnSpc>
              <a:spcBef>
                <a:spcPts val="2400"/>
              </a:spcBef>
              <a:spcAft>
                <a:spcPts val="0"/>
              </a:spcAft>
              <a:buClr>
                <a:srgbClr val="3D3E3D"/>
              </a:buClr>
              <a:buSzPct val="65000"/>
              <a:buFont typeface="Wingdings"/>
              <a:buChar char=""/>
              <a:tabLst>
                <a:tab pos="244475" algn="l"/>
              </a:tabLst>
              <a:defRPr/>
            </a:pPr>
            <a:r>
              <a:rPr kumimoji="0" lang="en-US" sz="2000" b="0" i="0" u="none" strike="noStrike" kern="1200" cap="none" spc="0" normalizeH="0" baseline="0" noProof="0">
                <a:ln>
                  <a:noFill/>
                </a:ln>
                <a:solidFill>
                  <a:srgbClr val="333333"/>
                </a:solidFill>
                <a:effectLst/>
                <a:uLnTx/>
                <a:uFillTx/>
                <a:latin typeface="Arial"/>
                <a:ea typeface="+mn-ea"/>
                <a:cs typeface="Arial"/>
              </a:rPr>
              <a:t>Using FIRMs for Mandatory Purchase and Floodplain Management</a:t>
            </a:r>
          </a:p>
          <a:p>
            <a:pPr marL="243840" marR="178435" lvl="0" indent="-231775" algn="l" defTabSz="914400" rtl="0" eaLnBrk="1" fontAlgn="auto" latinLnBrk="0" hangingPunct="1">
              <a:lnSpc>
                <a:spcPct val="100000"/>
              </a:lnSpc>
              <a:spcBef>
                <a:spcPts val="2400"/>
              </a:spcBef>
              <a:spcAft>
                <a:spcPts val="0"/>
              </a:spcAft>
              <a:buClr>
                <a:srgbClr val="3D3E3D"/>
              </a:buClr>
              <a:buSzPct val="65000"/>
              <a:buFont typeface="Wingdings"/>
              <a:buChar char=""/>
              <a:tabLst>
                <a:tab pos="244475" algn="l"/>
              </a:tabLst>
              <a:defRPr/>
            </a:pPr>
            <a:r>
              <a:rPr kumimoji="0" lang="en-US" sz="2000" b="0" i="0" u="none" strike="noStrike" kern="1200" cap="none" spc="0" normalizeH="0" baseline="0" noProof="0">
                <a:ln>
                  <a:noFill/>
                </a:ln>
                <a:solidFill>
                  <a:srgbClr val="333333"/>
                </a:solidFill>
                <a:effectLst/>
                <a:uLnTx/>
                <a:uFillTx/>
                <a:latin typeface="Arial"/>
                <a:ea typeface="+mn-ea"/>
                <a:cs typeface="Arial"/>
              </a:rPr>
              <a:t>FEMA is maintaining some features to simplify the transition to Risk Rating 2.0 by offering premium discounts to eligible policyholders:</a:t>
            </a:r>
          </a:p>
        </p:txBody>
      </p:sp>
      <p:pic>
        <p:nvPicPr>
          <p:cNvPr id="8" name="object 8"/>
          <p:cNvPicPr/>
          <p:nvPr/>
        </p:nvPicPr>
        <p:blipFill>
          <a:blip r:embed="rId5" cstate="print"/>
          <a:stretch>
            <a:fillRect/>
          </a:stretch>
        </p:blipFill>
        <p:spPr>
          <a:xfrm>
            <a:off x="457200" y="5999988"/>
            <a:ext cx="1833372" cy="649224"/>
          </a:xfrm>
          <a:prstGeom prst="rect">
            <a:avLst/>
          </a:prstGeom>
        </p:spPr>
      </p:pic>
      <p:sp>
        <p:nvSpPr>
          <p:cNvPr id="10" name="object 10"/>
          <p:cNvSpPr txBox="1">
            <a:spLocks noGrp="1"/>
          </p:cNvSpPr>
          <p:nvPr>
            <p:ph type="sldNum" sz="quarter" idx="7"/>
          </p:nvPr>
        </p:nvSpPr>
        <p:spPr>
          <a:prstGeom prst="rect">
            <a:avLst/>
          </a:prstGeom>
        </p:spPr>
        <p:txBody>
          <a:bodyPr vert="horz" wrap="square" lIns="0" tIns="3810" rIns="0" bIns="0" rtlCol="0">
            <a:spAutoFit/>
          </a:bodyPr>
          <a:lstStyle/>
          <a:p>
            <a:pPr marL="38100" marR="0" lvl="0" indent="0" algn="l" defTabSz="914400" rtl="0" eaLnBrk="1" fontAlgn="auto" latinLnBrk="0" hangingPunct="1">
              <a:lnSpc>
                <a:spcPct val="100000"/>
              </a:lnSpc>
              <a:spcBef>
                <a:spcPts val="30"/>
              </a:spcBef>
              <a:spcAft>
                <a:spcPts val="0"/>
              </a:spcAft>
              <a:buClrTx/>
              <a:buSzTx/>
              <a:buFontTx/>
              <a:buNone/>
              <a:tabLst/>
              <a:defRPr/>
            </a:pPr>
            <a:r>
              <a:rPr kumimoji="0" sz="1000" b="0" i="0" u="none" strike="noStrike" kern="1200" cap="none" spc="-5" normalizeH="0" baseline="0" noProof="0">
                <a:ln>
                  <a:noFill/>
                </a:ln>
                <a:solidFill>
                  <a:srgbClr val="5B5C5E"/>
                </a:solidFill>
                <a:effectLst/>
                <a:uLnTx/>
                <a:uFillTx/>
                <a:latin typeface="Arial Narrow"/>
                <a:ea typeface="+mn-ea"/>
              </a:rPr>
              <a:t>32</a:t>
            </a:r>
          </a:p>
        </p:txBody>
      </p:sp>
      <p:sp>
        <p:nvSpPr>
          <p:cNvPr id="14" name="object 7">
            <a:extLst>
              <a:ext uri="{FF2B5EF4-FFF2-40B4-BE49-F238E27FC236}">
                <a16:creationId xmlns:a16="http://schemas.microsoft.com/office/drawing/2014/main" id="{C22BCBA4-44A7-4727-B9A7-338DBA9DAED1}"/>
              </a:ext>
            </a:extLst>
          </p:cNvPr>
          <p:cNvSpPr txBox="1"/>
          <p:nvPr/>
        </p:nvSpPr>
        <p:spPr>
          <a:xfrm>
            <a:off x="802549" y="4114800"/>
            <a:ext cx="7764506" cy="2152512"/>
          </a:xfrm>
          <a:prstGeom prst="rect">
            <a:avLst/>
          </a:prstGeom>
        </p:spPr>
        <p:txBody>
          <a:bodyPr vert="horz" wrap="square" lIns="0" tIns="13335" rIns="0" bIns="0" rtlCol="0">
            <a:spAutoFit/>
          </a:bodyPr>
          <a:lstStyle/>
          <a:p>
            <a:pPr marL="354965" marR="178435" lvl="0" indent="-342900" algn="l" defTabSz="914400" rtl="0" eaLnBrk="1" fontAlgn="auto" latinLnBrk="0" hangingPunct="1">
              <a:lnSpc>
                <a:spcPct val="100000"/>
              </a:lnSpc>
              <a:spcBef>
                <a:spcPts val="1200"/>
              </a:spcBef>
              <a:spcAft>
                <a:spcPts val="0"/>
              </a:spcAft>
              <a:buClr>
                <a:srgbClr val="3D3E3D"/>
              </a:buClr>
              <a:buSzPct val="65000"/>
              <a:buFont typeface="Arial" panose="020B0604020202020204" pitchFamily="34" charset="0"/>
              <a:buChar char="•"/>
              <a:tabLst>
                <a:tab pos="244475" algn="l"/>
              </a:tabLst>
              <a:defRPr/>
            </a:pPr>
            <a:r>
              <a:rPr kumimoji="0" lang="en-US" sz="1600" b="0" i="0" u="none" strike="noStrike" kern="1200" cap="none" spc="0" normalizeH="0" baseline="0" noProof="0">
                <a:ln>
                  <a:noFill/>
                </a:ln>
                <a:solidFill>
                  <a:srgbClr val="333333"/>
                </a:solidFill>
                <a:effectLst/>
                <a:uLnTx/>
                <a:uFillTx/>
                <a:latin typeface="Arial"/>
                <a:ea typeface="+mn-ea"/>
                <a:cs typeface="Arial"/>
              </a:rPr>
              <a:t>Offer premium discounts for pre-FIRM subsidized and newly mapped properties</a:t>
            </a:r>
          </a:p>
          <a:p>
            <a:pPr marL="354965" marR="178435" lvl="0" indent="-342900" algn="l" defTabSz="914400" rtl="0" eaLnBrk="1" fontAlgn="auto" latinLnBrk="0" hangingPunct="1">
              <a:lnSpc>
                <a:spcPct val="100000"/>
              </a:lnSpc>
              <a:spcBef>
                <a:spcPts val="1200"/>
              </a:spcBef>
              <a:spcAft>
                <a:spcPts val="0"/>
              </a:spcAft>
              <a:buClr>
                <a:srgbClr val="3D3E3D"/>
              </a:buClr>
              <a:buSzPct val="65000"/>
              <a:buFont typeface="Arial" panose="020B0604020202020204" pitchFamily="34" charset="0"/>
              <a:buChar char="•"/>
              <a:tabLst>
                <a:tab pos="244475" algn="l"/>
              </a:tabLst>
              <a:defRPr/>
            </a:pPr>
            <a:r>
              <a:rPr kumimoji="0" lang="en-US" sz="1600" b="0" i="0" u="none" strike="noStrike" kern="1200" cap="none" spc="0" normalizeH="0" baseline="0" noProof="0">
                <a:ln>
                  <a:noFill/>
                </a:ln>
                <a:solidFill>
                  <a:srgbClr val="333333"/>
                </a:solidFill>
                <a:effectLst/>
                <a:uLnTx/>
                <a:uFillTx/>
                <a:latin typeface="Arial"/>
                <a:ea typeface="+mn-ea"/>
                <a:cs typeface="Arial"/>
              </a:rPr>
              <a:t>Policyholders will still be able to transfer their discount to a new owner by assigning their flood insurance policy when their property changes ownership.</a:t>
            </a:r>
          </a:p>
          <a:p>
            <a:pPr marL="354965" marR="178435" lvl="0" indent="-342900" algn="l" defTabSz="914400" rtl="0" eaLnBrk="1" fontAlgn="auto" latinLnBrk="0" hangingPunct="1">
              <a:lnSpc>
                <a:spcPct val="100000"/>
              </a:lnSpc>
              <a:spcBef>
                <a:spcPts val="1200"/>
              </a:spcBef>
              <a:spcAft>
                <a:spcPts val="0"/>
              </a:spcAft>
              <a:buClr>
                <a:srgbClr val="3D3E3D"/>
              </a:buClr>
              <a:buSzPct val="65000"/>
              <a:buFont typeface="Arial" panose="020B0604020202020204" pitchFamily="34" charset="0"/>
              <a:buChar char="•"/>
              <a:tabLst>
                <a:tab pos="244475" algn="l"/>
              </a:tabLst>
              <a:defRPr/>
            </a:pPr>
            <a:r>
              <a:rPr kumimoji="0" lang="en-US" sz="1600" b="0" i="0" u="none" strike="noStrike" kern="1200" cap="none" spc="0" normalizeH="0" baseline="0" noProof="0">
                <a:ln>
                  <a:noFill/>
                </a:ln>
                <a:solidFill>
                  <a:srgbClr val="1B1B1B"/>
                </a:solidFill>
                <a:effectLst/>
                <a:uLnTx/>
                <a:uFillTx/>
                <a:latin typeface="Arial" panose="020B0604020202020204" pitchFamily="34" charset="0"/>
                <a:ea typeface="+mn-ea"/>
                <a:cs typeface="Arial" panose="020B0604020202020204" pitchFamily="34" charset="0"/>
              </a:rPr>
              <a:t>Discounts to policyholders in communities who participate in the </a:t>
            </a:r>
            <a:br>
              <a:rPr kumimoji="0" lang="en-US" sz="1600" b="0" i="0" u="none" strike="noStrike" kern="1200" cap="none" spc="0" normalizeH="0" baseline="0" noProof="0">
                <a:ln>
                  <a:noFill/>
                </a:ln>
                <a:solidFill>
                  <a:srgbClr val="1B1B1B"/>
                </a:solidFill>
                <a:effectLst/>
                <a:uLnTx/>
                <a:uFillTx/>
                <a:latin typeface="Arial" panose="020B0604020202020204" pitchFamily="34" charset="0"/>
                <a:ea typeface="+mn-ea"/>
                <a:cs typeface="Arial" panose="020B0604020202020204" pitchFamily="34" charset="0"/>
              </a:rPr>
            </a:br>
            <a:r>
              <a:rPr kumimoji="0" lang="en-US" sz="1600" b="0" i="0" u="sng" strike="noStrike" kern="1200" cap="none" spc="0" normalizeH="0" baseline="0" noProof="0">
                <a:ln>
                  <a:noFill/>
                </a:ln>
                <a:solidFill>
                  <a:srgbClr val="005288"/>
                </a:solidFill>
                <a:effectLst/>
                <a:uLnTx/>
                <a:uFillTx/>
                <a:latin typeface="Arial" panose="020B0604020202020204" pitchFamily="34" charset="0"/>
                <a:ea typeface="+mn-ea"/>
                <a:cs typeface="Arial" panose="020B0604020202020204" pitchFamily="34" charset="0"/>
                <a:hlinkClick r:id="rId6"/>
              </a:rPr>
              <a:t>Community Rating System</a:t>
            </a:r>
            <a:r>
              <a:rPr kumimoji="0" lang="en-US" sz="1600" b="0" i="0" u="none" strike="noStrike" kern="1200" cap="none" spc="0" normalizeH="0" baseline="0" noProof="0">
                <a:ln>
                  <a:noFill/>
                </a:ln>
                <a:solidFill>
                  <a:srgbClr val="1B1B1B"/>
                </a:solidFill>
                <a:effectLst/>
                <a:uLnTx/>
                <a:uFillTx/>
                <a:latin typeface="Arial" panose="020B0604020202020204" pitchFamily="34" charset="0"/>
                <a:ea typeface="+mn-ea"/>
                <a:cs typeface="Arial" panose="020B0604020202020204" pitchFamily="34" charset="0"/>
              </a:rPr>
              <a:t> will continue. </a:t>
            </a:r>
            <a:endParaRPr kumimoji="0" lang="en-US" sz="1600" b="0" i="0" u="none" strike="noStrike" kern="1200" cap="none" spc="0" normalizeH="0" baseline="0" noProof="0">
              <a:ln>
                <a:noFill/>
              </a:ln>
              <a:solidFill>
                <a:srgbClr val="333333"/>
              </a:solidFill>
              <a:effectLst/>
              <a:uLnTx/>
              <a:uFillTx/>
              <a:latin typeface="Arial" panose="020B0604020202020204" pitchFamily="34" charset="0"/>
              <a:ea typeface="+mn-ea"/>
              <a:cs typeface="Arial" panose="020B0604020202020204" pitchFamily="34" charset="0"/>
            </a:endParaRPr>
          </a:p>
          <a:p>
            <a:pPr marL="12065" marR="178435" lvl="0" indent="0" algn="l" defTabSz="914400" rtl="0" eaLnBrk="1" fontAlgn="auto" latinLnBrk="0" hangingPunct="1">
              <a:lnSpc>
                <a:spcPct val="100000"/>
              </a:lnSpc>
              <a:spcBef>
                <a:spcPts val="3000"/>
              </a:spcBef>
              <a:spcAft>
                <a:spcPts val="0"/>
              </a:spcAft>
              <a:buClr>
                <a:srgbClr val="3D3E3D"/>
              </a:buClr>
              <a:buSzPct val="65000"/>
              <a:buFontTx/>
              <a:buNone/>
              <a:tabLst>
                <a:tab pos="244475" algn="l"/>
              </a:tabLst>
              <a:defRPr/>
            </a:pPr>
            <a:endParaRPr kumimoji="0" lang="en-US" sz="1400" b="0" i="0" u="none" strike="noStrike" kern="1200" cap="none" spc="0" normalizeH="0" baseline="0" noProof="0">
              <a:ln>
                <a:noFill/>
              </a:ln>
              <a:solidFill>
                <a:srgbClr val="333333"/>
              </a:solidFill>
              <a:effectLst/>
              <a:uLnTx/>
              <a:uFillTx/>
              <a:latin typeface="Arial"/>
              <a:ea typeface="+mn-ea"/>
              <a:cs typeface="Arial"/>
            </a:endParaRPr>
          </a:p>
        </p:txBody>
      </p:sp>
    </p:spTree>
    <p:extLst>
      <p:ext uri="{BB962C8B-B14F-4D97-AF65-F5344CB8AC3E}">
        <p14:creationId xmlns:p14="http://schemas.microsoft.com/office/powerpoint/2010/main" val="23006526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12463" y="6074433"/>
            <a:ext cx="1571968" cy="539634"/>
          </a:xfrm>
          <a:prstGeom prst="rect">
            <a:avLst/>
          </a:prstGeom>
        </p:spPr>
      </p:pic>
      <p:sp>
        <p:nvSpPr>
          <p:cNvPr id="6" name="object 6"/>
          <p:cNvSpPr txBox="1">
            <a:spLocks noGrp="1"/>
          </p:cNvSpPr>
          <p:nvPr>
            <p:ph type="title"/>
          </p:nvPr>
        </p:nvSpPr>
        <p:spPr>
          <a:xfrm>
            <a:off x="535940" y="432638"/>
            <a:ext cx="6427470" cy="574675"/>
          </a:xfrm>
          <a:prstGeom prst="rect">
            <a:avLst/>
          </a:prstGeom>
        </p:spPr>
        <p:txBody>
          <a:bodyPr vert="horz" wrap="square" lIns="0" tIns="12700" rIns="0" bIns="0" rtlCol="0">
            <a:spAutoFit/>
          </a:bodyPr>
          <a:lstStyle/>
          <a:p>
            <a:pPr marL="12700">
              <a:lnSpc>
                <a:spcPct val="100000"/>
              </a:lnSpc>
              <a:spcBef>
                <a:spcPts val="100"/>
              </a:spcBef>
            </a:pPr>
            <a:r>
              <a:rPr lang="en-US" sz="3600" b="0">
                <a:solidFill>
                  <a:srgbClr val="FFFFFF"/>
                </a:solidFill>
                <a:latin typeface="Arial"/>
                <a:cs typeface="Arial"/>
              </a:rPr>
              <a:t>Risk Rating 2.0</a:t>
            </a:r>
            <a:endParaRPr sz="3600">
              <a:latin typeface="Arial"/>
              <a:cs typeface="Arial"/>
            </a:endParaRPr>
          </a:p>
        </p:txBody>
      </p:sp>
      <p:pic>
        <p:nvPicPr>
          <p:cNvPr id="8" name="object 8"/>
          <p:cNvPicPr/>
          <p:nvPr/>
        </p:nvPicPr>
        <p:blipFill>
          <a:blip r:embed="rId3" cstate="print"/>
          <a:stretch>
            <a:fillRect/>
          </a:stretch>
        </p:blipFill>
        <p:spPr>
          <a:xfrm>
            <a:off x="457200" y="5999988"/>
            <a:ext cx="1833372" cy="649224"/>
          </a:xfrm>
          <a:prstGeom prst="rect">
            <a:avLst/>
          </a:prstGeom>
        </p:spPr>
      </p:pic>
      <p:sp>
        <p:nvSpPr>
          <p:cNvPr id="10" name="object 10"/>
          <p:cNvSpPr txBox="1">
            <a:spLocks noGrp="1"/>
          </p:cNvSpPr>
          <p:nvPr>
            <p:ph type="sldNum" sz="quarter" idx="7"/>
          </p:nvPr>
        </p:nvSpPr>
        <p:spPr>
          <a:xfrm>
            <a:off x="4476622" y="5151518"/>
            <a:ext cx="205104" cy="170814"/>
          </a:xfrm>
          <a:prstGeom prst="rect">
            <a:avLst/>
          </a:prstGeom>
        </p:spPr>
        <p:txBody>
          <a:bodyPr vert="horz" wrap="square" lIns="0" tIns="3810" rIns="0" bIns="0" rtlCol="0">
            <a:spAutoFit/>
          </a:bodyPr>
          <a:lstStyle/>
          <a:p>
            <a:pPr marL="38100" marR="0" lvl="0" indent="0" algn="l" defTabSz="914400" rtl="0" eaLnBrk="1" fontAlgn="auto" latinLnBrk="0" hangingPunct="1">
              <a:lnSpc>
                <a:spcPct val="100000"/>
              </a:lnSpc>
              <a:spcBef>
                <a:spcPts val="30"/>
              </a:spcBef>
              <a:spcAft>
                <a:spcPts val="0"/>
              </a:spcAft>
              <a:buClrTx/>
              <a:buSzTx/>
              <a:buFontTx/>
              <a:buNone/>
              <a:tabLst/>
              <a:defRPr/>
            </a:pPr>
            <a:r>
              <a:rPr kumimoji="0" sz="1000" b="0" i="0" u="none" strike="noStrike" kern="1200" cap="none" spc="-5" normalizeH="0" baseline="0" noProof="0">
                <a:ln>
                  <a:noFill/>
                </a:ln>
                <a:solidFill>
                  <a:srgbClr val="5B5C5E"/>
                </a:solidFill>
                <a:effectLst/>
                <a:uLnTx/>
                <a:uFillTx/>
                <a:latin typeface="Arial Narrow"/>
                <a:ea typeface="+mn-ea"/>
              </a:rPr>
              <a:t>32</a:t>
            </a:r>
          </a:p>
        </p:txBody>
      </p:sp>
      <p:sp>
        <p:nvSpPr>
          <p:cNvPr id="11" name="object 7">
            <a:extLst>
              <a:ext uri="{FF2B5EF4-FFF2-40B4-BE49-F238E27FC236}">
                <a16:creationId xmlns:a16="http://schemas.microsoft.com/office/drawing/2014/main" id="{4022106D-FC36-4317-9A97-9424ACEFC421}"/>
              </a:ext>
            </a:extLst>
          </p:cNvPr>
          <p:cNvSpPr txBox="1"/>
          <p:nvPr/>
        </p:nvSpPr>
        <p:spPr>
          <a:xfrm>
            <a:off x="1494344" y="5239757"/>
            <a:ext cx="6169660" cy="677108"/>
          </a:xfrm>
          <a:prstGeom prst="rect">
            <a:avLst/>
          </a:prstGeom>
          <a:solidFill>
            <a:srgbClr val="FFFFCC"/>
          </a:solidFill>
          <a:ln>
            <a:solidFill>
              <a:schemeClr val="bg1">
                <a:lumMod val="65000"/>
              </a:schemeClr>
            </a:solidFill>
          </a:ln>
        </p:spPr>
        <p:txBody>
          <a:bodyPr vert="horz" wrap="square" lIns="0" tIns="182880" rIns="0" bIns="182880" rtlCol="0">
            <a:spAutoFit/>
          </a:bodyPr>
          <a:lstStyle/>
          <a:p>
            <a:pPr marL="12065" marR="5080" lvl="0" indent="0" algn="ctr" defTabSz="914400" rtl="0" eaLnBrk="1" fontAlgn="auto" latinLnBrk="0" hangingPunct="1">
              <a:lnSpc>
                <a:spcPct val="100000"/>
              </a:lnSpc>
              <a:spcBef>
                <a:spcPts val="3000"/>
              </a:spcBef>
              <a:spcAft>
                <a:spcPts val="0"/>
              </a:spcAft>
              <a:buClr>
                <a:srgbClr val="3D3E3D"/>
              </a:buClr>
              <a:buSzPct val="65000"/>
              <a:buFontTx/>
              <a:buNone/>
              <a:tabLst>
                <a:tab pos="244475" algn="l"/>
              </a:tabLst>
              <a:defRPr/>
            </a:pPr>
            <a:r>
              <a:rPr kumimoji="0" lang="en-US" sz="2000" b="1" i="0" u="sng" strike="noStrike" kern="1200" cap="none" spc="-5" normalizeH="0" baseline="0" noProof="0">
                <a:ln>
                  <a:noFill/>
                </a:ln>
                <a:solidFill>
                  <a:srgbClr val="09629D"/>
                </a:solidFill>
                <a:effectLst/>
                <a:uLnTx/>
                <a:uFill>
                  <a:solidFill>
                    <a:srgbClr val="09629D"/>
                  </a:solidFill>
                </a:uFill>
                <a:latin typeface="Arial"/>
                <a:ea typeface="+mn-ea"/>
                <a:cs typeface="Arial"/>
              </a:rPr>
              <a:t>www.fema.gov/NFIPtransformation</a:t>
            </a:r>
            <a:endParaRPr kumimoji="0" sz="2000" b="0" i="0" u="none" strike="noStrike" kern="1200" cap="none" spc="0" normalizeH="0" baseline="0" noProof="0">
              <a:ln>
                <a:noFill/>
              </a:ln>
              <a:solidFill>
                <a:prstClr val="black"/>
              </a:solidFill>
              <a:effectLst/>
              <a:uLnTx/>
              <a:uFillTx/>
              <a:latin typeface="Arial"/>
              <a:ea typeface="+mn-ea"/>
              <a:cs typeface="Arial"/>
            </a:endParaRPr>
          </a:p>
        </p:txBody>
      </p:sp>
      <p:sp>
        <p:nvSpPr>
          <p:cNvPr id="16" name="Rectangle 15">
            <a:extLst>
              <a:ext uri="{FF2B5EF4-FFF2-40B4-BE49-F238E27FC236}">
                <a16:creationId xmlns:a16="http://schemas.microsoft.com/office/drawing/2014/main" id="{95271C23-ABD4-4A2B-8236-2CEC5FC92FA4}"/>
              </a:ext>
            </a:extLst>
          </p:cNvPr>
          <p:cNvSpPr/>
          <p:nvPr/>
        </p:nvSpPr>
        <p:spPr>
          <a:xfrm>
            <a:off x="0" y="5791200"/>
            <a:ext cx="60198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3C27C13C-3A6F-41F4-A7BE-FF3E7B4CD82B}"/>
              </a:ext>
            </a:extLst>
          </p:cNvPr>
          <p:cNvSpPr/>
          <p:nvPr/>
        </p:nvSpPr>
        <p:spPr>
          <a:xfrm>
            <a:off x="78740" y="4295775"/>
            <a:ext cx="7846060" cy="186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C06ED190-3D0F-4072-B6E8-4CF8718F0C6D}"/>
              </a:ext>
            </a:extLst>
          </p:cNvPr>
          <p:cNvSpPr txBox="1"/>
          <p:nvPr/>
        </p:nvSpPr>
        <p:spPr>
          <a:xfrm>
            <a:off x="61716" y="3673003"/>
            <a:ext cx="1829347" cy="661720"/>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prstClr val="black"/>
              </a:solidFill>
              <a:effectLst/>
              <a:uLnTx/>
              <a:uFillTx/>
              <a:latin typeface="Yu Gothic Medium" panose="020B0500000000000000" pitchFamily="34" charset="-128"/>
              <a:ea typeface="Yu Gothic Medium" panose="020B05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Yu Gothic Medium" panose="020B0500000000000000" pitchFamily="34" charset="-128"/>
                <a:ea typeface="Yu Gothic Medium" panose="020B0500000000000000" pitchFamily="34" charset="-128"/>
                <a:cs typeface="+mn-cs"/>
              </a:rPr>
              <a:t>Immediate Decreases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Yu Gothic Medium" panose="020B0500000000000000" pitchFamily="34" charset="-128"/>
                <a:ea typeface="Yu Gothic Medium" panose="020B0500000000000000" pitchFamily="34" charset="-128"/>
                <a:cs typeface="+mn-cs"/>
              </a:rPr>
              <a:t>2,325 Policies</a:t>
            </a:r>
          </a:p>
        </p:txBody>
      </p:sp>
      <p:sp>
        <p:nvSpPr>
          <p:cNvPr id="28" name="Rectangle 27">
            <a:extLst>
              <a:ext uri="{FF2B5EF4-FFF2-40B4-BE49-F238E27FC236}">
                <a16:creationId xmlns:a16="http://schemas.microsoft.com/office/drawing/2014/main" id="{CE773C76-2291-4386-9925-5F5F65527C03}"/>
              </a:ext>
            </a:extLst>
          </p:cNvPr>
          <p:cNvSpPr/>
          <p:nvPr/>
        </p:nvSpPr>
        <p:spPr>
          <a:xfrm>
            <a:off x="0" y="2590800"/>
            <a:ext cx="9144000" cy="3677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1501A4A7-933D-4B4B-910A-3F2B4DAD46C7}"/>
              </a:ext>
            </a:extLst>
          </p:cNvPr>
          <p:cNvSpPr txBox="1"/>
          <p:nvPr/>
        </p:nvSpPr>
        <p:spPr>
          <a:xfrm>
            <a:off x="78740" y="3135868"/>
            <a:ext cx="400141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004C87"/>
                </a:solidFill>
                <a:effectLst/>
                <a:uLnTx/>
                <a:uFillTx/>
                <a:latin typeface="Yu Gothic UI Semibold" panose="020B0700000000000000" pitchFamily="34" charset="-128"/>
                <a:ea typeface="Yu Gothic UI Semibold" panose="020B0700000000000000" pitchFamily="34" charset="-128"/>
                <a:cs typeface="+mn-cs"/>
              </a:rPr>
              <a:t>Risk Rating 2.0 in West Virginia</a:t>
            </a:r>
          </a:p>
        </p:txBody>
      </p:sp>
      <p:sp>
        <p:nvSpPr>
          <p:cNvPr id="31" name="TextBox 30">
            <a:extLst>
              <a:ext uri="{FF2B5EF4-FFF2-40B4-BE49-F238E27FC236}">
                <a16:creationId xmlns:a16="http://schemas.microsoft.com/office/drawing/2014/main" id="{6A064557-649C-48FB-ADDC-BB00F0143E27}"/>
              </a:ext>
            </a:extLst>
          </p:cNvPr>
          <p:cNvSpPr txBox="1"/>
          <p:nvPr/>
        </p:nvSpPr>
        <p:spPr>
          <a:xfrm>
            <a:off x="76200" y="4495800"/>
            <a:ext cx="400141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004C87"/>
                </a:solidFill>
                <a:effectLst/>
                <a:uLnTx/>
                <a:uFillTx/>
                <a:latin typeface="Yu Gothic UI Semibold" panose="020B0700000000000000" pitchFamily="34" charset="-128"/>
                <a:ea typeface="Yu Gothic UI Semibold" panose="020B0700000000000000" pitchFamily="34" charset="-128"/>
                <a:cs typeface="+mn-cs"/>
              </a:rPr>
              <a:t>Risk Rating 2.0 in Hardy County</a:t>
            </a:r>
          </a:p>
        </p:txBody>
      </p:sp>
      <p:graphicFrame>
        <p:nvGraphicFramePr>
          <p:cNvPr id="32" name="Chart 31">
            <a:extLst>
              <a:ext uri="{FF2B5EF4-FFF2-40B4-BE49-F238E27FC236}">
                <a16:creationId xmlns:a16="http://schemas.microsoft.com/office/drawing/2014/main" id="{5D445FAD-7678-4E0D-A77B-64711C9E4B23}"/>
              </a:ext>
            </a:extLst>
          </p:cNvPr>
          <p:cNvGraphicFramePr/>
          <p:nvPr>
            <p:extLst>
              <p:ext uri="{D42A27DB-BD31-4B8C-83A1-F6EECF244321}">
                <p14:modId xmlns:p14="http://schemas.microsoft.com/office/powerpoint/2010/main" val="1320190038"/>
              </p:ext>
            </p:extLst>
          </p:nvPr>
        </p:nvGraphicFramePr>
        <p:xfrm>
          <a:off x="-166494" y="990600"/>
          <a:ext cx="9144000" cy="4959369"/>
        </p:xfrm>
        <a:graphic>
          <a:graphicData uri="http://schemas.openxmlformats.org/drawingml/2006/chart">
            <c:chart xmlns:c="http://schemas.openxmlformats.org/drawingml/2006/chart" xmlns:r="http://schemas.openxmlformats.org/officeDocument/2006/relationships" r:id="rId4"/>
          </a:graphicData>
        </a:graphic>
      </p:graphicFrame>
      <p:pic>
        <p:nvPicPr>
          <p:cNvPr id="33" name="Picture 32">
            <a:extLst>
              <a:ext uri="{FF2B5EF4-FFF2-40B4-BE49-F238E27FC236}">
                <a16:creationId xmlns:a16="http://schemas.microsoft.com/office/drawing/2014/main" id="{9091736F-DCDE-4CC2-A002-D6ACF8D2DBDB}"/>
              </a:ext>
            </a:extLst>
          </p:cNvPr>
          <p:cNvPicPr>
            <a:picLocks noChangeAspect="1"/>
          </p:cNvPicPr>
          <p:nvPr/>
        </p:nvPicPr>
        <p:blipFill rotWithShape="1">
          <a:blip r:embed="rId5"/>
          <a:srcRect t="69540" b="19416"/>
          <a:stretch/>
        </p:blipFill>
        <p:spPr>
          <a:xfrm>
            <a:off x="0" y="3829775"/>
            <a:ext cx="9144000" cy="529028"/>
          </a:xfrm>
          <a:prstGeom prst="rect">
            <a:avLst/>
          </a:prstGeom>
        </p:spPr>
      </p:pic>
      <p:sp>
        <p:nvSpPr>
          <p:cNvPr id="34" name="TextBox 33">
            <a:extLst>
              <a:ext uri="{FF2B5EF4-FFF2-40B4-BE49-F238E27FC236}">
                <a16:creationId xmlns:a16="http://schemas.microsoft.com/office/drawing/2014/main" id="{BA650F70-C2E5-4B22-8D07-8B1ED84B9108}"/>
              </a:ext>
            </a:extLst>
          </p:cNvPr>
          <p:cNvSpPr txBox="1"/>
          <p:nvPr/>
        </p:nvSpPr>
        <p:spPr>
          <a:xfrm>
            <a:off x="3615071" y="3616597"/>
            <a:ext cx="1292860"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Yu Gothic Medium" panose="020B0500000000000000" pitchFamily="34" charset="-128"/>
                <a:ea typeface="Yu Gothic Medium" panose="020B0500000000000000" pitchFamily="34" charset="-128"/>
                <a:cs typeface="+mn-cs"/>
              </a:rPr>
              <a:t>7,947 Policies</a:t>
            </a:r>
          </a:p>
        </p:txBody>
      </p:sp>
      <p:sp>
        <p:nvSpPr>
          <p:cNvPr id="35" name="TextBox 34">
            <a:extLst>
              <a:ext uri="{FF2B5EF4-FFF2-40B4-BE49-F238E27FC236}">
                <a16:creationId xmlns:a16="http://schemas.microsoft.com/office/drawing/2014/main" id="{54B83D1E-996B-41AD-8B2B-EE3FF99AD0F3}"/>
              </a:ext>
            </a:extLst>
          </p:cNvPr>
          <p:cNvSpPr txBox="1"/>
          <p:nvPr/>
        </p:nvSpPr>
        <p:spPr>
          <a:xfrm>
            <a:off x="6963410" y="3603337"/>
            <a:ext cx="1271546"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Yu Gothic Medium" panose="020B0500000000000000" pitchFamily="34" charset="-128"/>
                <a:ea typeface="Yu Gothic Medium" panose="020B0500000000000000" pitchFamily="34" charset="-128"/>
                <a:cs typeface="+mn-cs"/>
              </a:rPr>
              <a:t>1,939 Policies</a:t>
            </a:r>
          </a:p>
        </p:txBody>
      </p:sp>
      <p:sp>
        <p:nvSpPr>
          <p:cNvPr id="36" name="TextBox 35">
            <a:extLst>
              <a:ext uri="{FF2B5EF4-FFF2-40B4-BE49-F238E27FC236}">
                <a16:creationId xmlns:a16="http://schemas.microsoft.com/office/drawing/2014/main" id="{CAF8D8D6-FE6B-4D40-88B2-2953F43DD81C}"/>
              </a:ext>
            </a:extLst>
          </p:cNvPr>
          <p:cNvSpPr txBox="1"/>
          <p:nvPr/>
        </p:nvSpPr>
        <p:spPr>
          <a:xfrm>
            <a:off x="8134350" y="3088957"/>
            <a:ext cx="914400" cy="492443"/>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Yu Gothic Medium" panose="020B0500000000000000" pitchFamily="34" charset="-128"/>
                <a:ea typeface="Yu Gothic Medium" panose="020B0500000000000000" pitchFamily="34" charset="-128"/>
                <a:cs typeface="+mn-cs"/>
              </a:rPr>
              <a:t>1,130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Yu Gothic Medium" panose="020B0500000000000000" pitchFamily="34" charset="-128"/>
                <a:ea typeface="Yu Gothic Medium" panose="020B0500000000000000" pitchFamily="34" charset="-128"/>
                <a:cs typeface="+mn-cs"/>
              </a:rPr>
              <a:t>Policies</a:t>
            </a:r>
          </a:p>
        </p:txBody>
      </p:sp>
      <p:cxnSp>
        <p:nvCxnSpPr>
          <p:cNvPr id="38" name="Straight Connector 37">
            <a:extLst>
              <a:ext uri="{FF2B5EF4-FFF2-40B4-BE49-F238E27FC236}">
                <a16:creationId xmlns:a16="http://schemas.microsoft.com/office/drawing/2014/main" id="{A5DE9BF9-6E7A-49A0-87EE-88E668C85E27}"/>
              </a:ext>
            </a:extLst>
          </p:cNvPr>
          <p:cNvCxnSpPr>
            <a:cxnSpLocks/>
            <a:endCxn id="36" idx="2"/>
          </p:cNvCxnSpPr>
          <p:nvPr/>
        </p:nvCxnSpPr>
        <p:spPr>
          <a:xfrm flipV="1">
            <a:off x="8591550" y="3581400"/>
            <a:ext cx="0" cy="28864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CB02D0F0-6B7D-4EE0-B1E0-902CF81EEC18}"/>
              </a:ext>
            </a:extLst>
          </p:cNvPr>
          <p:cNvSpPr txBox="1"/>
          <p:nvPr/>
        </p:nvSpPr>
        <p:spPr>
          <a:xfrm>
            <a:off x="262614" y="3609975"/>
            <a:ext cx="1292860"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Yu Gothic Medium" panose="020B0500000000000000" pitchFamily="34" charset="-128"/>
                <a:ea typeface="Yu Gothic Medium" panose="020B0500000000000000" pitchFamily="34" charset="-128"/>
                <a:cs typeface="+mn-cs"/>
              </a:rPr>
              <a:t>2,325 Policies</a:t>
            </a:r>
          </a:p>
        </p:txBody>
      </p:sp>
      <p:sp>
        <p:nvSpPr>
          <p:cNvPr id="42" name="TextBox 41">
            <a:extLst>
              <a:ext uri="{FF2B5EF4-FFF2-40B4-BE49-F238E27FC236}">
                <a16:creationId xmlns:a16="http://schemas.microsoft.com/office/drawing/2014/main" id="{1F21FB9A-B52C-4808-A70B-9C2571A1809B}"/>
              </a:ext>
            </a:extLst>
          </p:cNvPr>
          <p:cNvSpPr txBox="1"/>
          <p:nvPr/>
        </p:nvSpPr>
        <p:spPr>
          <a:xfrm>
            <a:off x="990600" y="5736104"/>
            <a:ext cx="4343400" cy="96949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Yu Gothic Medium" panose="020B0500000000000000" pitchFamily="34" charset="-128"/>
                <a:ea typeface="Yu Gothic Medium" panose="020B0500000000000000" pitchFamily="34" charset="-128"/>
                <a:cs typeface="+mn-cs"/>
              </a:rPr>
              <a:t>Immediate Decreases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Yu Gothic Medium" panose="020B0500000000000000" pitchFamily="34" charset="-128"/>
                <a:ea typeface="Yu Gothic Medium" panose="020B0500000000000000" pitchFamily="34" charset="-128"/>
                <a:cs typeface="+mn-cs"/>
              </a:rPr>
              <a:t>Average $0 - $10 Per Month Increases ($0 - $120 Per Year)</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Yu Gothic Medium" panose="020B0500000000000000" pitchFamily="34" charset="-128"/>
                <a:ea typeface="Yu Gothic Medium" panose="020B0500000000000000" pitchFamily="34" charset="-128"/>
                <a:cs typeface="+mn-cs"/>
              </a:rPr>
              <a:t>Average $10 - $20 Per Month Increases ($120 - $240 Per Year)</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Yu Gothic Medium" panose="020B0500000000000000" pitchFamily="34" charset="-128"/>
                <a:ea typeface="Yu Gothic Medium" panose="020B0500000000000000" pitchFamily="34" charset="-128"/>
                <a:cs typeface="+mn-cs"/>
              </a:rPr>
              <a:t>Average &gt;$20 Per Month Increases (&gt;$240 Per Year)</a:t>
            </a:r>
          </a:p>
        </p:txBody>
      </p:sp>
      <p:pic>
        <p:nvPicPr>
          <p:cNvPr id="43" name="Picture 42">
            <a:extLst>
              <a:ext uri="{FF2B5EF4-FFF2-40B4-BE49-F238E27FC236}">
                <a16:creationId xmlns:a16="http://schemas.microsoft.com/office/drawing/2014/main" id="{9684A55E-01A1-490D-A9FA-F7B0C18A93FC}"/>
              </a:ext>
            </a:extLst>
          </p:cNvPr>
          <p:cNvPicPr>
            <a:picLocks noChangeAspect="1"/>
          </p:cNvPicPr>
          <p:nvPr/>
        </p:nvPicPr>
        <p:blipFill rotWithShape="1">
          <a:blip r:embed="rId5"/>
          <a:srcRect b="56734"/>
          <a:stretch/>
        </p:blipFill>
        <p:spPr>
          <a:xfrm>
            <a:off x="600075" y="1289822"/>
            <a:ext cx="7924800" cy="1796278"/>
          </a:xfrm>
          <a:prstGeom prst="rect">
            <a:avLst/>
          </a:prstGeom>
        </p:spPr>
      </p:pic>
      <p:sp>
        <p:nvSpPr>
          <p:cNvPr id="45" name="Rectangle 44">
            <a:extLst>
              <a:ext uri="{FF2B5EF4-FFF2-40B4-BE49-F238E27FC236}">
                <a16:creationId xmlns:a16="http://schemas.microsoft.com/office/drawing/2014/main" id="{8F54E5E0-BF3A-4906-80F1-D39AFD191C8C}"/>
              </a:ext>
            </a:extLst>
          </p:cNvPr>
          <p:cNvSpPr/>
          <p:nvPr/>
        </p:nvSpPr>
        <p:spPr>
          <a:xfrm>
            <a:off x="333858" y="5800725"/>
            <a:ext cx="656742" cy="123122"/>
          </a:xfrm>
          <a:prstGeom prst="rect">
            <a:avLst/>
          </a:prstGeom>
          <a:solidFill>
            <a:srgbClr val="5E97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Rectangle 45">
            <a:extLst>
              <a:ext uri="{FF2B5EF4-FFF2-40B4-BE49-F238E27FC236}">
                <a16:creationId xmlns:a16="http://schemas.microsoft.com/office/drawing/2014/main" id="{140443B5-CC6C-4F48-8DF7-449DCD3231AD}"/>
              </a:ext>
            </a:extLst>
          </p:cNvPr>
          <p:cNvSpPr/>
          <p:nvPr/>
        </p:nvSpPr>
        <p:spPr>
          <a:xfrm>
            <a:off x="333858" y="6039553"/>
            <a:ext cx="656742" cy="123122"/>
          </a:xfrm>
          <a:prstGeom prst="rect">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Rectangle 46">
            <a:extLst>
              <a:ext uri="{FF2B5EF4-FFF2-40B4-BE49-F238E27FC236}">
                <a16:creationId xmlns:a16="http://schemas.microsoft.com/office/drawing/2014/main" id="{DC29C69B-8386-4F1D-9BED-71FD41B21B2C}"/>
              </a:ext>
            </a:extLst>
          </p:cNvPr>
          <p:cNvSpPr/>
          <p:nvPr/>
        </p:nvSpPr>
        <p:spPr>
          <a:xfrm>
            <a:off x="333858" y="6277678"/>
            <a:ext cx="656742" cy="123122"/>
          </a:xfrm>
          <a:prstGeom prst="rect">
            <a:avLst/>
          </a:prstGeom>
          <a:solidFill>
            <a:srgbClr val="0052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Rectangle 47">
            <a:extLst>
              <a:ext uri="{FF2B5EF4-FFF2-40B4-BE49-F238E27FC236}">
                <a16:creationId xmlns:a16="http://schemas.microsoft.com/office/drawing/2014/main" id="{B3BAA686-4343-4C2F-A4A5-F05E22008922}"/>
              </a:ext>
            </a:extLst>
          </p:cNvPr>
          <p:cNvSpPr/>
          <p:nvPr/>
        </p:nvSpPr>
        <p:spPr>
          <a:xfrm>
            <a:off x="333858" y="6506278"/>
            <a:ext cx="656742" cy="123122"/>
          </a:xfrm>
          <a:prstGeom prst="rect">
            <a:avLst/>
          </a:prstGeom>
          <a:solidFill>
            <a:srgbClr val="C0C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TextBox 48">
            <a:extLst>
              <a:ext uri="{FF2B5EF4-FFF2-40B4-BE49-F238E27FC236}">
                <a16:creationId xmlns:a16="http://schemas.microsoft.com/office/drawing/2014/main" id="{F68DCDE6-393D-45E1-A00B-4F18C7C1C553}"/>
              </a:ext>
            </a:extLst>
          </p:cNvPr>
          <p:cNvSpPr txBox="1"/>
          <p:nvPr/>
        </p:nvSpPr>
        <p:spPr>
          <a:xfrm>
            <a:off x="5715000" y="6172200"/>
            <a:ext cx="283077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mn-ea"/>
                <a:cs typeface="+mn-cs"/>
                <a:hlinkClick r:id="rId6"/>
              </a:rPr>
              <a:t>Risk Rating 2.0 State Profiles</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TextBox 49">
            <a:extLst>
              <a:ext uri="{FF2B5EF4-FFF2-40B4-BE49-F238E27FC236}">
                <a16:creationId xmlns:a16="http://schemas.microsoft.com/office/drawing/2014/main" id="{0744C832-06D0-46DF-BBF2-5AACEC32902C}"/>
              </a:ext>
            </a:extLst>
          </p:cNvPr>
          <p:cNvSpPr txBox="1"/>
          <p:nvPr/>
        </p:nvSpPr>
        <p:spPr>
          <a:xfrm>
            <a:off x="5715000" y="5736104"/>
            <a:ext cx="4343400"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Yu Gothic Medium" panose="020B0500000000000000" pitchFamily="34" charset="-128"/>
                <a:ea typeface="Yu Gothic Medium" panose="020B0500000000000000" pitchFamily="34" charset="-128"/>
                <a:cs typeface="+mn-cs"/>
              </a:rPr>
              <a:t>Risk Rating 2.0 Data Analysis for </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Yu Gothic Medium" panose="020B0500000000000000" pitchFamily="34" charset="-128"/>
                <a:ea typeface="Yu Gothic Medium" panose="020B0500000000000000" pitchFamily="34" charset="-128"/>
                <a:cs typeface="+mn-cs"/>
              </a:rPr>
              <a:t>States and Counties is accessible at:</a:t>
            </a:r>
          </a:p>
        </p:txBody>
      </p:sp>
      <p:sp>
        <p:nvSpPr>
          <p:cNvPr id="30" name="TextBox 29">
            <a:extLst>
              <a:ext uri="{FF2B5EF4-FFF2-40B4-BE49-F238E27FC236}">
                <a16:creationId xmlns:a16="http://schemas.microsoft.com/office/drawing/2014/main" id="{F17EF86C-5DCB-4649-B95C-F97F83F05798}"/>
              </a:ext>
            </a:extLst>
          </p:cNvPr>
          <p:cNvSpPr txBox="1"/>
          <p:nvPr/>
        </p:nvSpPr>
        <p:spPr>
          <a:xfrm>
            <a:off x="209928" y="4858517"/>
            <a:ext cx="1292860"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Yu Gothic Medium" panose="020B0500000000000000" pitchFamily="34" charset="-128"/>
                <a:ea typeface="Yu Gothic Medium" panose="020B0500000000000000" pitchFamily="34" charset="-128"/>
                <a:cs typeface="+mn-cs"/>
              </a:rPr>
              <a:t>20 Policies</a:t>
            </a:r>
          </a:p>
        </p:txBody>
      </p:sp>
      <p:sp>
        <p:nvSpPr>
          <p:cNvPr id="37" name="TextBox 36">
            <a:extLst>
              <a:ext uri="{FF2B5EF4-FFF2-40B4-BE49-F238E27FC236}">
                <a16:creationId xmlns:a16="http://schemas.microsoft.com/office/drawing/2014/main" id="{4C8EE593-4AF1-4CED-9AB9-EAE69900A042}"/>
              </a:ext>
            </a:extLst>
          </p:cNvPr>
          <p:cNvSpPr txBox="1"/>
          <p:nvPr/>
        </p:nvSpPr>
        <p:spPr>
          <a:xfrm>
            <a:off x="3505200" y="4858511"/>
            <a:ext cx="1292860"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Yu Gothic Medium" panose="020B0500000000000000" pitchFamily="34" charset="-128"/>
                <a:ea typeface="Yu Gothic Medium" panose="020B0500000000000000" pitchFamily="34" charset="-128"/>
                <a:cs typeface="+mn-cs"/>
              </a:rPr>
              <a:t>71 Policies</a:t>
            </a:r>
          </a:p>
        </p:txBody>
      </p:sp>
      <p:sp>
        <p:nvSpPr>
          <p:cNvPr id="39" name="TextBox 38">
            <a:extLst>
              <a:ext uri="{FF2B5EF4-FFF2-40B4-BE49-F238E27FC236}">
                <a16:creationId xmlns:a16="http://schemas.microsoft.com/office/drawing/2014/main" id="{B4155422-5FF6-4185-8B51-C1E723E8DDF1}"/>
              </a:ext>
            </a:extLst>
          </p:cNvPr>
          <p:cNvSpPr txBox="1"/>
          <p:nvPr/>
        </p:nvSpPr>
        <p:spPr>
          <a:xfrm>
            <a:off x="6708140" y="4860637"/>
            <a:ext cx="1292860"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a:solidFill>
                  <a:prstClr val="black"/>
                </a:solidFill>
                <a:latin typeface="Yu Gothic Medium" panose="020B0500000000000000" pitchFamily="34" charset="-128"/>
                <a:ea typeface="Yu Gothic Medium" panose="020B0500000000000000" pitchFamily="34" charset="-128"/>
              </a:rPr>
              <a:t>1</a:t>
            </a:r>
            <a:r>
              <a:rPr kumimoji="0" lang="en-US" sz="1300" b="0" i="0" u="none" strike="noStrike" kern="1200" cap="none" spc="0" normalizeH="0" baseline="0" noProof="0">
                <a:ln>
                  <a:noFill/>
                </a:ln>
                <a:solidFill>
                  <a:prstClr val="black"/>
                </a:solidFill>
                <a:effectLst/>
                <a:uLnTx/>
                <a:uFillTx/>
                <a:latin typeface="Yu Gothic Medium" panose="020B0500000000000000" pitchFamily="34" charset="-128"/>
                <a:ea typeface="Yu Gothic Medium" panose="020B0500000000000000" pitchFamily="34" charset="-128"/>
                <a:cs typeface="+mn-cs"/>
              </a:rPr>
              <a:t>1 Policies</a:t>
            </a:r>
          </a:p>
        </p:txBody>
      </p:sp>
      <p:sp>
        <p:nvSpPr>
          <p:cNvPr id="41" name="TextBox 40">
            <a:extLst>
              <a:ext uri="{FF2B5EF4-FFF2-40B4-BE49-F238E27FC236}">
                <a16:creationId xmlns:a16="http://schemas.microsoft.com/office/drawing/2014/main" id="{67D8A04E-6F72-4B78-9005-FF683D06DB91}"/>
              </a:ext>
            </a:extLst>
          </p:cNvPr>
          <p:cNvSpPr txBox="1"/>
          <p:nvPr/>
        </p:nvSpPr>
        <p:spPr>
          <a:xfrm>
            <a:off x="7698740" y="4860637"/>
            <a:ext cx="1292860"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a:solidFill>
                  <a:prstClr val="black"/>
                </a:solidFill>
                <a:latin typeface="Yu Gothic Medium" panose="020B0500000000000000" pitchFamily="34" charset="-128"/>
                <a:ea typeface="Yu Gothic Medium" panose="020B0500000000000000" pitchFamily="34" charset="-128"/>
              </a:rPr>
              <a:t>1</a:t>
            </a:r>
            <a:r>
              <a:rPr kumimoji="0" lang="en-US" sz="1300" b="0" i="0" u="none" strike="noStrike" kern="1200" cap="none" spc="0" normalizeH="0" baseline="0" noProof="0">
                <a:ln>
                  <a:noFill/>
                </a:ln>
                <a:solidFill>
                  <a:prstClr val="black"/>
                </a:solidFill>
                <a:effectLst/>
                <a:uLnTx/>
                <a:uFillTx/>
                <a:latin typeface="Yu Gothic Medium" panose="020B0500000000000000" pitchFamily="34" charset="-128"/>
                <a:ea typeface="Yu Gothic Medium" panose="020B0500000000000000" pitchFamily="34" charset="-128"/>
                <a:cs typeface="+mn-cs"/>
              </a:rPr>
              <a:t>6 Policies</a:t>
            </a:r>
          </a:p>
        </p:txBody>
      </p:sp>
    </p:spTree>
    <p:extLst>
      <p:ext uri="{BB962C8B-B14F-4D97-AF65-F5344CB8AC3E}">
        <p14:creationId xmlns:p14="http://schemas.microsoft.com/office/powerpoint/2010/main" val="31136871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5B6CA62-366C-4E35-B164-D12C43295252}"/>
              </a:ext>
            </a:extLst>
          </p:cNvPr>
          <p:cNvPicPr>
            <a:picLocks noChangeAspect="1"/>
          </p:cNvPicPr>
          <p:nvPr/>
        </p:nvPicPr>
        <p:blipFill>
          <a:blip r:embed="rId2"/>
          <a:stretch>
            <a:fillRect/>
          </a:stretch>
        </p:blipFill>
        <p:spPr>
          <a:xfrm>
            <a:off x="0" y="1143001"/>
            <a:ext cx="9144000" cy="5724846"/>
          </a:xfrm>
          <a:prstGeom prst="rect">
            <a:avLst/>
          </a:prstGeom>
        </p:spPr>
      </p:pic>
      <p:sp>
        <p:nvSpPr>
          <p:cNvPr id="6" name="object 6"/>
          <p:cNvSpPr txBox="1">
            <a:spLocks noGrp="1"/>
          </p:cNvSpPr>
          <p:nvPr>
            <p:ph type="title"/>
          </p:nvPr>
        </p:nvSpPr>
        <p:spPr>
          <a:xfrm>
            <a:off x="535940" y="432638"/>
            <a:ext cx="6427470" cy="574675"/>
          </a:xfrm>
          <a:prstGeom prst="rect">
            <a:avLst/>
          </a:prstGeom>
        </p:spPr>
        <p:txBody>
          <a:bodyPr vert="horz" wrap="square" lIns="0" tIns="12700" rIns="0" bIns="0" rtlCol="0">
            <a:spAutoFit/>
          </a:bodyPr>
          <a:lstStyle/>
          <a:p>
            <a:pPr marL="12700">
              <a:lnSpc>
                <a:spcPct val="100000"/>
              </a:lnSpc>
              <a:spcBef>
                <a:spcPts val="100"/>
              </a:spcBef>
            </a:pPr>
            <a:r>
              <a:rPr lang="en-US" sz="3600" b="0">
                <a:solidFill>
                  <a:srgbClr val="FFFFFF"/>
                </a:solidFill>
                <a:latin typeface="Arial"/>
                <a:cs typeface="Arial"/>
              </a:rPr>
              <a:t>Risk Rating 2.0</a:t>
            </a:r>
            <a:endParaRPr sz="3600">
              <a:latin typeface="Arial"/>
              <a:cs typeface="Arial"/>
            </a:endParaRPr>
          </a:p>
        </p:txBody>
      </p:sp>
      <p:pic>
        <p:nvPicPr>
          <p:cNvPr id="3" name="Picture 2">
            <a:extLst>
              <a:ext uri="{FF2B5EF4-FFF2-40B4-BE49-F238E27FC236}">
                <a16:creationId xmlns:a16="http://schemas.microsoft.com/office/drawing/2014/main" id="{77BAE9D1-63A6-4F67-87DD-2ADA84581FFA}"/>
              </a:ext>
            </a:extLst>
          </p:cNvPr>
          <p:cNvPicPr>
            <a:picLocks noChangeAspect="1"/>
          </p:cNvPicPr>
          <p:nvPr/>
        </p:nvPicPr>
        <p:blipFill rotWithShape="1">
          <a:blip r:embed="rId3"/>
          <a:srcRect b="19467"/>
          <a:stretch/>
        </p:blipFill>
        <p:spPr>
          <a:xfrm>
            <a:off x="12655" y="1085851"/>
            <a:ext cx="9131345" cy="5781996"/>
          </a:xfrm>
          <a:prstGeom prst="rect">
            <a:avLst/>
          </a:prstGeom>
        </p:spPr>
      </p:pic>
      <p:sp>
        <p:nvSpPr>
          <p:cNvPr id="10" name="TextBox 9">
            <a:extLst>
              <a:ext uri="{FF2B5EF4-FFF2-40B4-BE49-F238E27FC236}">
                <a16:creationId xmlns:a16="http://schemas.microsoft.com/office/drawing/2014/main" id="{11353353-4F5C-42CE-B922-706A5C476175}"/>
              </a:ext>
            </a:extLst>
          </p:cNvPr>
          <p:cNvSpPr txBox="1"/>
          <p:nvPr/>
        </p:nvSpPr>
        <p:spPr>
          <a:xfrm>
            <a:off x="257175" y="4706838"/>
            <a:ext cx="8620125" cy="1815882"/>
          </a:xfrm>
          <a:prstGeom prst="rect">
            <a:avLst/>
          </a:prstGeom>
          <a:solidFill>
            <a:srgbClr val="FFFFCC"/>
          </a:solidFill>
          <a:ln w="15875">
            <a:solidFill>
              <a:schemeClr val="tx1"/>
            </a:solid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mn-cs"/>
              </a:rPr>
              <a:t>Interactive maps from ASFPM in collaboration with The Pew Charitable Trusts which offer summaries by </a:t>
            </a:r>
            <a:r>
              <a:rPr kumimoji="0" lang="en-US" sz="1600" b="0" i="0" u="none" strike="noStrike" kern="1200" cap="none" spc="0" normalizeH="0" baseline="0" noProof="0">
                <a:ln>
                  <a:noFill/>
                </a:ln>
                <a:solidFill>
                  <a:srgbClr val="161D26"/>
                </a:solidFill>
                <a:effectLst/>
                <a:uLnTx/>
                <a:uFillTx/>
                <a:latin typeface="Calibri" panose="020F0502020204030204" pitchFamily="34" charset="0"/>
                <a:ea typeface="Calibri" panose="020F0502020204030204" pitchFamily="34" charset="0"/>
                <a:cs typeface="+mn-cs"/>
              </a:rPr>
              <a:t>zip code (# of policies within specified $ decrease/increase ranges) for existing single-family home policies at</a:t>
            </a:r>
            <a:r>
              <a:rPr kumimoji="0" lang="en-US" sz="1600" b="0" i="0" u="none" strike="noStrike" kern="1200" cap="none" spc="0" normalizeH="0" baseline="0" noProof="0">
                <a:ln>
                  <a:noFill/>
                </a:ln>
                <a:solidFill>
                  <a:srgbClr val="0563C1"/>
                </a:solidFill>
                <a:effectLst/>
                <a:uLnTx/>
                <a:uFillTx/>
                <a:latin typeface="Calibri" panose="020F0502020204030204" pitchFamily="34" charset="0"/>
                <a:ea typeface="Calibri" panose="020F0502020204030204" pitchFamily="34" charset="0"/>
                <a:cs typeface="+mn-cs"/>
                <a:hlinkClick r:id="rId4"/>
              </a:rPr>
              <a:t> </a:t>
            </a:r>
            <a:r>
              <a:rPr kumimoji="0" lang="en-US" sz="1600" b="0" i="0" u="sng"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mn-cs"/>
                <a:hlinkClick r:id="rId4"/>
              </a:rPr>
              <a:t>no.floods.org/rr2sfh</a:t>
            </a:r>
            <a:r>
              <a:rPr kumimoji="0" lang="en-US" sz="1600" b="0" i="0" u="none" strike="noStrike" kern="1200" cap="none" spc="0" normalizeH="0" baseline="0" noProof="0">
                <a:ln>
                  <a:noFill/>
                </a:ln>
                <a:solidFill>
                  <a:srgbClr val="161D26"/>
                </a:solidFill>
                <a:effectLst/>
                <a:uLnTx/>
                <a:uFillTx/>
                <a:latin typeface="Calibri" panose="020F0502020204030204" pitchFamily="34" charset="0"/>
                <a:ea typeface="Calibri" panose="020F0502020204030204" pitchFamily="34" charset="0"/>
                <a:cs typeface="+mn-cs"/>
              </a:rPr>
              <a:t> and for all existing NFIP policies at</a:t>
            </a:r>
            <a:r>
              <a:rPr kumimoji="0" lang="en-US" sz="1600" b="0" i="0" u="none" strike="noStrike" kern="1200" cap="none" spc="0" normalizeH="0" baseline="0" noProof="0">
                <a:ln>
                  <a:noFill/>
                </a:ln>
                <a:solidFill>
                  <a:srgbClr val="0563C1"/>
                </a:solidFill>
                <a:effectLst/>
                <a:uLnTx/>
                <a:uFillTx/>
                <a:latin typeface="Calibri" panose="020F0502020204030204" pitchFamily="34" charset="0"/>
                <a:ea typeface="Calibri" panose="020F0502020204030204" pitchFamily="34" charset="0"/>
                <a:cs typeface="+mn-cs"/>
                <a:hlinkClick r:id="rId5"/>
              </a:rPr>
              <a:t> </a:t>
            </a:r>
            <a:r>
              <a:rPr kumimoji="0" lang="en-US" sz="1600" b="0" i="0" u="sng"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mn-cs"/>
                <a:hlinkClick r:id="rId5"/>
              </a:rPr>
              <a:t>no.floods.org/rr2all</a:t>
            </a:r>
            <a:r>
              <a:rPr kumimoji="0" lang="en-US" sz="1600" b="0" i="0" u="none" strike="noStrike" kern="1200" cap="none" spc="0" normalizeH="0" baseline="0" noProof="0">
                <a:ln>
                  <a:noFill/>
                </a:ln>
                <a:solidFill>
                  <a:srgbClr val="0070C0"/>
                </a:solidFill>
                <a:effectLst/>
                <a:uLnTx/>
                <a:uFillTx/>
                <a:latin typeface="Calibri" panose="020F0502020204030204" pitchFamily="34" charset="0"/>
                <a:ea typeface="Calibri" panose="020F0502020204030204" pitchFamily="34" charset="0"/>
                <a:cs typeface="+mn-cs"/>
              </a:rPr>
              <a:t>.</a:t>
            </a:r>
            <a:r>
              <a:rPr kumimoji="0" lang="en-US" sz="1600" b="0" i="0" u="none" strike="noStrike" kern="1200" cap="none" spc="0" normalizeH="0" baseline="0" noProof="0">
                <a:ln>
                  <a:noFill/>
                </a:ln>
                <a:solidFill>
                  <a:srgbClr val="161D26"/>
                </a:solidFill>
                <a:effectLst/>
                <a:uLnTx/>
                <a:uFillTx/>
                <a:latin typeface="Calibri" panose="020F0502020204030204" pitchFamily="34" charset="0"/>
                <a:ea typeface="Calibri" panose="020F0502020204030204" pitchFamily="34" charset="0"/>
                <a:cs typeface="+mn-cs"/>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161D26"/>
              </a:solidFill>
              <a:effectLst/>
              <a:uLnTx/>
              <a:uFillTx/>
              <a:latin typeface="Calibri" panose="020F0502020204030204" pitchFamily="34" charset="0"/>
              <a:ea typeface="Calibri" panose="020F0502020204030204" pitchFamily="34" charset="0"/>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mn-cs"/>
              </a:rPr>
              <a:t>The data compares a snapshot of policyholder premiums from May 31, 2020 with Risk Rating 2.0 premiums, applying statutory increase limits. The comparison does not attempt to estimate premium increases that might have occurred without the new Risk Rating 2.0 pricing methodology.</a:t>
            </a: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3382051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12463" y="6074433"/>
            <a:ext cx="1571968" cy="539634"/>
          </a:xfrm>
          <a:prstGeom prst="rect">
            <a:avLst/>
          </a:prstGeom>
        </p:spPr>
      </p:pic>
      <p:grpSp>
        <p:nvGrpSpPr>
          <p:cNvPr id="3" name="object 3"/>
          <p:cNvGrpSpPr/>
          <p:nvPr/>
        </p:nvGrpSpPr>
        <p:grpSpPr>
          <a:xfrm>
            <a:off x="7005828" y="5999988"/>
            <a:ext cx="1681480" cy="649605"/>
            <a:chOff x="7005828" y="5999988"/>
            <a:chExt cx="1681480" cy="649605"/>
          </a:xfrm>
        </p:grpSpPr>
        <p:pic>
          <p:nvPicPr>
            <p:cNvPr id="4" name="object 4"/>
            <p:cNvPicPr/>
            <p:nvPr/>
          </p:nvPicPr>
          <p:blipFill>
            <a:blip r:embed="rId3" cstate="print"/>
            <a:stretch>
              <a:fillRect/>
            </a:stretch>
          </p:blipFill>
          <p:spPr>
            <a:xfrm>
              <a:off x="7205689" y="6166234"/>
              <a:ext cx="1464055" cy="442656"/>
            </a:xfrm>
            <a:prstGeom prst="rect">
              <a:avLst/>
            </a:prstGeom>
          </p:spPr>
        </p:pic>
        <p:pic>
          <p:nvPicPr>
            <p:cNvPr id="5" name="object 5"/>
            <p:cNvPicPr/>
            <p:nvPr/>
          </p:nvPicPr>
          <p:blipFill>
            <a:blip r:embed="rId4" cstate="print"/>
            <a:stretch>
              <a:fillRect/>
            </a:stretch>
          </p:blipFill>
          <p:spPr>
            <a:xfrm>
              <a:off x="7005828" y="5999988"/>
              <a:ext cx="1680972" cy="649224"/>
            </a:xfrm>
            <a:prstGeom prst="rect">
              <a:avLst/>
            </a:prstGeom>
          </p:spPr>
        </p:pic>
      </p:grpSp>
      <p:sp>
        <p:nvSpPr>
          <p:cNvPr id="6" name="object 6"/>
          <p:cNvSpPr txBox="1">
            <a:spLocks noGrp="1"/>
          </p:cNvSpPr>
          <p:nvPr>
            <p:ph type="title"/>
          </p:nvPr>
        </p:nvSpPr>
        <p:spPr>
          <a:xfrm>
            <a:off x="535940" y="432638"/>
            <a:ext cx="6427470" cy="574675"/>
          </a:xfrm>
          <a:prstGeom prst="rect">
            <a:avLst/>
          </a:prstGeom>
        </p:spPr>
        <p:txBody>
          <a:bodyPr vert="horz" wrap="square" lIns="0" tIns="12700" rIns="0" bIns="0" rtlCol="0">
            <a:spAutoFit/>
          </a:bodyPr>
          <a:lstStyle/>
          <a:p>
            <a:pPr marL="12700">
              <a:lnSpc>
                <a:spcPct val="100000"/>
              </a:lnSpc>
              <a:spcBef>
                <a:spcPts val="100"/>
              </a:spcBef>
            </a:pPr>
            <a:r>
              <a:rPr lang="en-US" sz="3600" b="0">
                <a:solidFill>
                  <a:srgbClr val="FFFFFF"/>
                </a:solidFill>
                <a:latin typeface="Arial"/>
                <a:cs typeface="Arial"/>
              </a:rPr>
              <a:t>Risk Rating 2.0</a:t>
            </a:r>
            <a:endParaRPr sz="3600">
              <a:latin typeface="Arial"/>
              <a:cs typeface="Arial"/>
            </a:endParaRPr>
          </a:p>
        </p:txBody>
      </p:sp>
      <p:sp>
        <p:nvSpPr>
          <p:cNvPr id="7" name="object 7"/>
          <p:cNvSpPr txBox="1"/>
          <p:nvPr/>
        </p:nvSpPr>
        <p:spPr>
          <a:xfrm>
            <a:off x="535939" y="1447800"/>
            <a:ext cx="5368471" cy="4445448"/>
          </a:xfrm>
          <a:prstGeom prst="rect">
            <a:avLst/>
          </a:prstGeom>
        </p:spPr>
        <p:txBody>
          <a:bodyPr vert="horz" wrap="square" lIns="0" tIns="13335" rIns="0" bIns="0" rtlCol="0">
            <a:spAutoFit/>
          </a:bodyPr>
          <a:lstStyle/>
          <a:p>
            <a:pPr marL="12065" marR="178435" lvl="0" indent="0" algn="l" defTabSz="914400" rtl="0" eaLnBrk="1" fontAlgn="auto" latinLnBrk="0" hangingPunct="1">
              <a:lnSpc>
                <a:spcPct val="100000"/>
              </a:lnSpc>
              <a:spcBef>
                <a:spcPts val="3000"/>
              </a:spcBef>
              <a:spcAft>
                <a:spcPts val="0"/>
              </a:spcAft>
              <a:buClr>
                <a:srgbClr val="3D3E3D"/>
              </a:buClr>
              <a:buSzPct val="65000"/>
              <a:buFontTx/>
              <a:buNone/>
              <a:tabLst>
                <a:tab pos="244475" algn="l"/>
              </a:tabLst>
              <a:defRPr/>
            </a:pPr>
            <a:r>
              <a:rPr kumimoji="0" lang="en-US" sz="2000" b="1" i="0" u="none" strike="noStrike" kern="1200" cap="none" spc="0" normalizeH="0" baseline="0" noProof="0">
                <a:ln>
                  <a:noFill/>
                </a:ln>
                <a:solidFill>
                  <a:srgbClr val="002060"/>
                </a:solidFill>
                <a:effectLst/>
                <a:uLnTx/>
                <a:uFillTx/>
                <a:latin typeface="Arial"/>
                <a:ea typeface="ＭＳ Ｐゴシック" panose="020B0600070205080204" pitchFamily="34" charset="-128"/>
                <a:cs typeface="Arial"/>
              </a:rPr>
              <a:t>For a deeper dive into Risk Rating 2.0:</a:t>
            </a:r>
          </a:p>
          <a:p>
            <a:pPr marL="297815" marR="178435" lvl="0" indent="-285750" algn="l" defTabSz="914400" rtl="0" eaLnBrk="1" fontAlgn="auto" latinLnBrk="0" hangingPunct="1">
              <a:lnSpc>
                <a:spcPct val="100000"/>
              </a:lnSpc>
              <a:spcBef>
                <a:spcPts val="1800"/>
              </a:spcBef>
              <a:spcAft>
                <a:spcPts val="0"/>
              </a:spcAft>
              <a:buClr>
                <a:srgbClr val="000000"/>
              </a:buClr>
              <a:buSzPct val="56000"/>
              <a:buFont typeface="Arial" panose="020B0604020202020204" pitchFamily="34" charset="0"/>
              <a:buChar char="►"/>
              <a:tabLst>
                <a:tab pos="244475" algn="l"/>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hlinkClick r:id="rId5"/>
              </a:rPr>
              <a:t>Introduction to Risk Rating 2.0</a:t>
            </a:r>
            <a:br>
              <a:rPr kumimoji="0" 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hlinkClick r:id="rId5"/>
              </a:rPr>
            </a:br>
            <a:r>
              <a:rPr kumimoji="0" lang="en-US" sz="1600" b="0" i="0" u="none" strike="noStrike" kern="1200" cap="none" spc="0" normalizeH="0" baseline="0" noProof="0">
                <a:ln>
                  <a:noFill/>
                </a:ln>
                <a:solidFill>
                  <a:srgbClr val="002060"/>
                </a:solidFill>
                <a:effectLst/>
                <a:uLnTx/>
                <a:uFillTx/>
                <a:latin typeface="Arial" panose="020B0604020202020204" pitchFamily="34" charset="0"/>
                <a:ea typeface="ＭＳ Ｐゴシック" panose="020B0600070205080204" pitchFamily="34" charset="-128"/>
                <a:cs typeface="Arial" panose="020B0604020202020204" pitchFamily="34" charset="0"/>
              </a:rPr>
              <a:t>(</a:t>
            </a:r>
            <a:r>
              <a:rPr kumimoji="0" lang="en-US" sz="1600" b="0" i="1" u="none" strike="noStrike" kern="1200" cap="none" spc="0" normalizeH="0" baseline="0" noProof="0">
                <a:ln>
                  <a:noFill/>
                </a:ln>
                <a:solidFill>
                  <a:srgbClr val="002060"/>
                </a:solidFill>
                <a:effectLst/>
                <a:uLnTx/>
                <a:uFillTx/>
                <a:latin typeface="Arial" panose="020B0604020202020204" pitchFamily="34" charset="0"/>
                <a:ea typeface="ＭＳ Ｐゴシック" panose="020B0600070205080204" pitchFamily="34" charset="-128"/>
                <a:cs typeface="Arial" panose="020B0604020202020204" pitchFamily="34" charset="0"/>
              </a:rPr>
              <a:t>MAFSM Conference Nov 2021 – 22 min</a:t>
            </a:r>
            <a:r>
              <a:rPr kumimoji="0" lang="en-US" sz="1600" b="0" i="0" u="none" strike="noStrike" kern="1200" cap="none" spc="0" normalizeH="0" baseline="0" noProof="0">
                <a:ln>
                  <a:noFill/>
                </a:ln>
                <a:solidFill>
                  <a:srgbClr val="002060"/>
                </a:solidFill>
                <a:effectLst/>
                <a:uLnTx/>
                <a:uFillTx/>
                <a:latin typeface="Arial" panose="020B0604020202020204" pitchFamily="34" charset="0"/>
                <a:ea typeface="ＭＳ Ｐゴシック" panose="020B0600070205080204" pitchFamily="34" charset="-128"/>
                <a:cs typeface="Arial" panose="020B0604020202020204" pitchFamily="34" charset="0"/>
              </a:rPr>
              <a:t>)</a:t>
            </a:r>
            <a:br>
              <a:rPr kumimoji="0" lang="en-US" sz="1600" b="0" i="0" u="none" strike="noStrike" kern="1200" cap="none" spc="0" normalizeH="0" baseline="0" noProof="0">
                <a:ln>
                  <a:noFill/>
                </a:ln>
                <a:solidFill>
                  <a:srgbClr val="002060"/>
                </a:solidFill>
                <a:effectLst/>
                <a:uLnTx/>
                <a:uFillTx/>
                <a:latin typeface="Arial" panose="020B0604020202020204" pitchFamily="34" charset="0"/>
                <a:ea typeface="ＭＳ Ｐゴシック" panose="020B0600070205080204" pitchFamily="34" charset="-128"/>
                <a:cs typeface="Arial" panose="020B0604020202020204" pitchFamily="34" charset="0"/>
              </a:rPr>
            </a:br>
            <a:br>
              <a:rPr kumimoji="0" lang="en-US" sz="800" b="0" i="0" u="none" strike="noStrike" kern="1200" cap="none" spc="0" normalizeH="0" baseline="0" noProof="0">
                <a:ln>
                  <a:noFill/>
                </a:ln>
                <a:solidFill>
                  <a:srgbClr val="002060"/>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en-US" sz="1600" b="1" i="1" u="none" strike="noStrike" kern="1200" cap="none" spc="0" normalizeH="0" baseline="0" noProof="0">
                <a:ln>
                  <a:noFill/>
                </a:ln>
                <a:solidFill>
                  <a:srgbClr val="002060"/>
                </a:solidFill>
                <a:effectLst/>
                <a:uLnTx/>
                <a:uFillTx/>
                <a:latin typeface="Arial" panose="020B0604020202020204" pitchFamily="34" charset="0"/>
                <a:ea typeface="ＭＳ Ｐゴシック" panose="020B0600070205080204" pitchFamily="34" charset="-128"/>
                <a:cs typeface="Arial" panose="020B0604020202020204" pitchFamily="34" charset="0"/>
              </a:rPr>
              <a:t>      </a:t>
            </a:r>
            <a:r>
              <a:rPr kumimoji="0" lang="en-US" sz="1400" b="1" i="1" u="none" strike="noStrike" kern="1200" cap="none" spc="0" normalizeH="0" baseline="0" noProof="0">
                <a:ln>
                  <a:noFill/>
                </a:ln>
                <a:solidFill>
                  <a:srgbClr val="002060"/>
                </a:solidFill>
                <a:effectLst/>
                <a:uLnTx/>
                <a:uFillTx/>
                <a:latin typeface="Arial" panose="020B0604020202020204" pitchFamily="34" charset="0"/>
                <a:ea typeface="ＭＳ Ｐゴシック" panose="020B0600070205080204" pitchFamily="34" charset="-128"/>
                <a:cs typeface="Arial" panose="020B0604020202020204" pitchFamily="34" charset="0"/>
              </a:rPr>
              <a:t>Rich Sobota </a:t>
            </a:r>
            <a:r>
              <a:rPr kumimoji="0" lang="en-US" sz="1400" b="0" i="0" u="none" strike="noStrike" kern="1200" cap="none" spc="0" normalizeH="0" baseline="0" noProof="0">
                <a:ln>
                  <a:noFill/>
                </a:ln>
                <a:solidFill>
                  <a:srgbClr val="002060"/>
                </a:solidFill>
                <a:effectLst/>
                <a:uLnTx/>
                <a:uFillTx/>
                <a:latin typeface="Arial" panose="020B0604020202020204" pitchFamily="34" charset="0"/>
                <a:ea typeface="ＭＳ Ｐゴシック" panose="020B0600070205080204" pitchFamily="34" charset="-128"/>
                <a:cs typeface="Arial" panose="020B0604020202020204" pitchFamily="34" charset="0"/>
              </a:rPr>
              <a:t>– R3 Senior Insurance Specialist</a:t>
            </a:r>
          </a:p>
          <a:p>
            <a:pPr marL="297815" marR="178435" lvl="0" indent="-285750" algn="l" defTabSz="914400" rtl="0" eaLnBrk="1" fontAlgn="auto" latinLnBrk="0" hangingPunct="1">
              <a:lnSpc>
                <a:spcPct val="100000"/>
              </a:lnSpc>
              <a:spcBef>
                <a:spcPts val="1800"/>
              </a:spcBef>
              <a:spcAft>
                <a:spcPts val="0"/>
              </a:spcAft>
              <a:buClr>
                <a:srgbClr val="000000"/>
              </a:buClr>
              <a:buSzPct val="56000"/>
              <a:buFont typeface="Arial" panose="020B0604020202020204" pitchFamily="34" charset="0"/>
              <a:buChar char="►"/>
              <a:tabLst>
                <a:tab pos="244475" algn="l"/>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hlinkClick r:id="rId6"/>
              </a:rPr>
              <a:t>FEMA Risk Rating 2.0 – Recorded Webinar</a:t>
            </a: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 </a:t>
            </a:r>
            <a:br>
              <a:rPr kumimoji="0" 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en-US" sz="1600" b="0" i="0" u="none" strike="noStrike" kern="1200" cap="none" spc="0" normalizeH="0" baseline="0" noProof="0">
                <a:ln>
                  <a:noFill/>
                </a:ln>
                <a:solidFill>
                  <a:srgbClr val="002060"/>
                </a:solidFill>
                <a:effectLst/>
                <a:uLnTx/>
                <a:uFillTx/>
                <a:latin typeface="Arial" panose="020B0604020202020204" pitchFamily="34" charset="0"/>
                <a:ea typeface="ＭＳ Ｐゴシック" panose="020B0600070205080204" pitchFamily="34" charset="-128"/>
                <a:cs typeface="Arial" panose="020B0604020202020204" pitchFamily="34" charset="0"/>
              </a:rPr>
              <a:t>(</a:t>
            </a:r>
            <a:r>
              <a:rPr kumimoji="0" lang="en-US" sz="1600" b="0" i="1" u="none" strike="noStrike" kern="1200" cap="none" spc="0" normalizeH="0" baseline="0" noProof="0">
                <a:ln>
                  <a:noFill/>
                </a:ln>
                <a:solidFill>
                  <a:srgbClr val="002060"/>
                </a:solidFill>
                <a:effectLst/>
                <a:uLnTx/>
                <a:uFillTx/>
                <a:latin typeface="Arial" panose="020B0604020202020204" pitchFamily="34" charset="0"/>
                <a:ea typeface="ＭＳ Ｐゴシック" panose="020B0600070205080204" pitchFamily="34" charset="-128"/>
                <a:cs typeface="Arial" panose="020B0604020202020204" pitchFamily="34" charset="0"/>
              </a:rPr>
              <a:t>Aug 2021 – 60 min</a:t>
            </a:r>
            <a:r>
              <a:rPr kumimoji="0" lang="en-US" sz="1600" b="0" i="0" u="none" strike="noStrike" kern="1200" cap="none" spc="0" normalizeH="0" baseline="0" noProof="0">
                <a:ln>
                  <a:noFill/>
                </a:ln>
                <a:solidFill>
                  <a:srgbClr val="002060"/>
                </a:solidFill>
                <a:effectLst/>
                <a:uLnTx/>
                <a:uFillTx/>
                <a:latin typeface="Arial" panose="020B0604020202020204" pitchFamily="34" charset="0"/>
                <a:ea typeface="ＭＳ Ｐゴシック" panose="020B0600070205080204" pitchFamily="34" charset="-128"/>
                <a:cs typeface="Arial" panose="020B0604020202020204" pitchFamily="34" charset="0"/>
              </a:rPr>
              <a:t>)</a:t>
            </a:r>
          </a:p>
          <a:p>
            <a:pPr marL="469265" marR="178435" lvl="1" indent="0" algn="l" defTabSz="914400" rtl="0" eaLnBrk="1" fontAlgn="auto" latinLnBrk="0" hangingPunct="1">
              <a:lnSpc>
                <a:spcPct val="100000"/>
              </a:lnSpc>
              <a:spcBef>
                <a:spcPts val="1200"/>
              </a:spcBef>
              <a:spcAft>
                <a:spcPts val="1200"/>
              </a:spcAft>
              <a:buClr>
                <a:srgbClr val="000000"/>
              </a:buClr>
              <a:buSzPct val="56000"/>
              <a:buFontTx/>
              <a:buNone/>
              <a:tabLst>
                <a:tab pos="244475" algn="l"/>
              </a:tabLst>
              <a:defRPr/>
            </a:pPr>
            <a:r>
              <a:rPr kumimoji="0" lang="en-US" sz="1400" b="1" i="1" u="none" strike="noStrike" kern="1200" cap="none" spc="0" normalizeH="0" baseline="0" noProof="0">
                <a:ln>
                  <a:noFill/>
                </a:ln>
                <a:solidFill>
                  <a:srgbClr val="002060"/>
                </a:solidFill>
                <a:effectLst/>
                <a:uLnTx/>
                <a:uFillTx/>
                <a:latin typeface="Arial" panose="020B0604020202020204" pitchFamily="34" charset="0"/>
                <a:ea typeface="ＭＳ Ｐゴシック" panose="020B0600070205080204" pitchFamily="34" charset="-128"/>
                <a:cs typeface="Arial" panose="020B0604020202020204" pitchFamily="34" charset="0"/>
              </a:rPr>
              <a:t>   Tony Hake </a:t>
            </a:r>
            <a:r>
              <a:rPr kumimoji="0" lang="en-US" sz="1400" b="0" i="0" u="none" strike="noStrike" kern="1200" cap="none" spc="0" normalizeH="0" baseline="0" noProof="0">
                <a:ln>
                  <a:noFill/>
                </a:ln>
                <a:solidFill>
                  <a:srgbClr val="002060"/>
                </a:solidFill>
                <a:effectLst/>
                <a:uLnTx/>
                <a:uFillTx/>
                <a:latin typeface="Arial" panose="020B0604020202020204" pitchFamily="34" charset="0"/>
                <a:ea typeface="ＭＳ Ｐゴシック" panose="020B0600070205080204" pitchFamily="34" charset="-128"/>
                <a:cs typeface="Arial" panose="020B0604020202020204" pitchFamily="34" charset="0"/>
              </a:rPr>
              <a:t>- Director for the Transformation of the </a:t>
            </a:r>
            <a:br>
              <a:rPr kumimoji="0" lang="en-US" sz="1400" b="0" i="0" u="none" strike="noStrike" kern="1200" cap="none" spc="0" normalizeH="0" baseline="0" noProof="0">
                <a:ln>
                  <a:noFill/>
                </a:ln>
                <a:solidFill>
                  <a:srgbClr val="002060"/>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en-US" sz="1400" b="0" i="0" u="none" strike="noStrike" kern="1200" cap="none" spc="0" normalizeH="0" baseline="0" noProof="0">
                <a:ln>
                  <a:noFill/>
                </a:ln>
                <a:solidFill>
                  <a:srgbClr val="002060"/>
                </a:solidFill>
                <a:effectLst/>
                <a:uLnTx/>
                <a:uFillTx/>
                <a:latin typeface="Arial" panose="020B0604020202020204" pitchFamily="34" charset="0"/>
                <a:ea typeface="ＭＳ Ｐゴシック" panose="020B0600070205080204" pitchFamily="34" charset="-128"/>
                <a:cs typeface="Arial" panose="020B0604020202020204" pitchFamily="34" charset="0"/>
              </a:rPr>
              <a:t>   National Flood Insurance Program (NFIP)</a:t>
            </a:r>
          </a:p>
          <a:p>
            <a:pPr marL="469265" marR="178435" lvl="1" indent="0" algn="l" defTabSz="914400" rtl="0" eaLnBrk="1" fontAlgn="auto" latinLnBrk="0" hangingPunct="1">
              <a:lnSpc>
                <a:spcPct val="100000"/>
              </a:lnSpc>
              <a:spcBef>
                <a:spcPts val="0"/>
              </a:spcBef>
              <a:spcAft>
                <a:spcPts val="0"/>
              </a:spcAft>
              <a:buClr>
                <a:srgbClr val="000000"/>
              </a:buClr>
              <a:buSzPct val="56000"/>
              <a:buFontTx/>
              <a:buNone/>
              <a:tabLst>
                <a:tab pos="244475" algn="l"/>
              </a:tabLst>
              <a:defRPr/>
            </a:pPr>
            <a:r>
              <a:rPr kumimoji="0" lang="en-US" sz="1400" b="1" i="1" u="none" strike="noStrike" kern="1200" cap="none" spc="0" normalizeH="0" baseline="0" noProof="0">
                <a:ln>
                  <a:noFill/>
                </a:ln>
                <a:solidFill>
                  <a:srgbClr val="002060"/>
                </a:solidFill>
                <a:effectLst/>
                <a:uLnTx/>
                <a:uFillTx/>
                <a:latin typeface="Arial" panose="020B0604020202020204" pitchFamily="34" charset="0"/>
                <a:ea typeface="ＭＳ Ｐゴシック" panose="020B0600070205080204" pitchFamily="34" charset="-128"/>
                <a:cs typeface="Arial" panose="020B0604020202020204" pitchFamily="34" charset="0"/>
              </a:rPr>
              <a:t>   Andy Neal </a:t>
            </a:r>
            <a:r>
              <a:rPr kumimoji="0" lang="en-US" sz="1400" b="0" i="0" u="none" strike="noStrike" kern="1200" cap="none" spc="0" normalizeH="0" baseline="0" noProof="0">
                <a:ln>
                  <a:noFill/>
                </a:ln>
                <a:solidFill>
                  <a:srgbClr val="002060"/>
                </a:solidFill>
                <a:effectLst/>
                <a:uLnTx/>
                <a:uFillTx/>
                <a:latin typeface="Arial" panose="020B0604020202020204" pitchFamily="34" charset="0"/>
                <a:ea typeface="ＭＳ Ｐゴシック" panose="020B0600070205080204" pitchFamily="34" charset="-128"/>
                <a:cs typeface="Arial" panose="020B0604020202020204" pitchFamily="34" charset="0"/>
              </a:rPr>
              <a:t>- Chief Actuary of the National Flood </a:t>
            </a:r>
            <a:br>
              <a:rPr kumimoji="0" lang="en-US" sz="1400" b="0" i="0" u="none" strike="noStrike" kern="1200" cap="none" spc="0" normalizeH="0" baseline="0" noProof="0">
                <a:ln>
                  <a:noFill/>
                </a:ln>
                <a:solidFill>
                  <a:srgbClr val="002060"/>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en-US" sz="1400" b="0" i="0" u="none" strike="noStrike" kern="1200" cap="none" spc="0" normalizeH="0" baseline="0" noProof="0">
                <a:ln>
                  <a:noFill/>
                </a:ln>
                <a:solidFill>
                  <a:srgbClr val="002060"/>
                </a:solidFill>
                <a:effectLst/>
                <a:uLnTx/>
                <a:uFillTx/>
                <a:latin typeface="Arial" panose="020B0604020202020204" pitchFamily="34" charset="0"/>
                <a:ea typeface="ＭＳ Ｐゴシック" panose="020B0600070205080204" pitchFamily="34" charset="-128"/>
                <a:cs typeface="Arial" panose="020B0604020202020204" pitchFamily="34" charset="0"/>
              </a:rPr>
              <a:t>   Insurance Program and Branch Chief of FEMA’s    </a:t>
            </a:r>
            <a:br>
              <a:rPr kumimoji="0" lang="en-US" sz="1400" b="0" i="0" u="none" strike="noStrike" kern="1200" cap="none" spc="0" normalizeH="0" baseline="0" noProof="0">
                <a:ln>
                  <a:noFill/>
                </a:ln>
                <a:solidFill>
                  <a:srgbClr val="002060"/>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en-US" sz="1400" b="0" i="0" u="none" strike="noStrike" kern="1200" cap="none" spc="0" normalizeH="0" baseline="0" noProof="0">
                <a:ln>
                  <a:noFill/>
                </a:ln>
                <a:solidFill>
                  <a:srgbClr val="002060"/>
                </a:solidFill>
                <a:effectLst/>
                <a:uLnTx/>
                <a:uFillTx/>
                <a:latin typeface="Arial" panose="020B0604020202020204" pitchFamily="34" charset="0"/>
                <a:ea typeface="ＭＳ Ｐゴシック" panose="020B0600070205080204" pitchFamily="34" charset="-128"/>
                <a:cs typeface="Arial" panose="020B0604020202020204" pitchFamily="34" charset="0"/>
              </a:rPr>
              <a:t>   Federal Insurance and Mitigation Administration’s </a:t>
            </a:r>
            <a:br>
              <a:rPr kumimoji="0" lang="en-US" sz="1400" b="0" i="0" u="none" strike="noStrike" kern="1200" cap="none" spc="0" normalizeH="0" baseline="0" noProof="0">
                <a:ln>
                  <a:noFill/>
                </a:ln>
                <a:solidFill>
                  <a:srgbClr val="002060"/>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en-US" sz="1400" b="0" i="0" u="none" strike="noStrike" kern="1200" cap="none" spc="0" normalizeH="0" baseline="0" noProof="0">
                <a:ln>
                  <a:noFill/>
                </a:ln>
                <a:solidFill>
                  <a:srgbClr val="002060"/>
                </a:solidFill>
                <a:effectLst/>
                <a:uLnTx/>
                <a:uFillTx/>
                <a:latin typeface="Arial" panose="020B0604020202020204" pitchFamily="34" charset="0"/>
                <a:ea typeface="ＭＳ Ｐゴシック" panose="020B0600070205080204" pitchFamily="34" charset="-128"/>
                <a:cs typeface="Arial" panose="020B0604020202020204" pitchFamily="34" charset="0"/>
              </a:rPr>
              <a:t>   Actuarial and Catastrophic Modeling branch.</a:t>
            </a:r>
          </a:p>
          <a:p>
            <a:pPr marL="297815" marR="178435" lvl="0" indent="-285750" algn="l" defTabSz="914400" rtl="0" eaLnBrk="1" fontAlgn="auto" latinLnBrk="0" hangingPunct="1">
              <a:lnSpc>
                <a:spcPct val="100000"/>
              </a:lnSpc>
              <a:spcBef>
                <a:spcPts val="0"/>
              </a:spcBef>
              <a:spcAft>
                <a:spcPts val="0"/>
              </a:spcAft>
              <a:buClr>
                <a:srgbClr val="000000"/>
              </a:buClr>
              <a:buSzPct val="56000"/>
              <a:buFont typeface="Arial" panose="020B0604020202020204" pitchFamily="34" charset="0"/>
              <a:buChar char="►"/>
              <a:tabLst>
                <a:tab pos="244475" algn="l"/>
              </a:tabLst>
              <a:defRPr/>
            </a:pPr>
            <a:endParaRPr kumimoji="0" lang="en-US" sz="1400" b="0" i="0" u="none" strike="noStrike" kern="1200" cap="none" spc="0" normalizeH="0" baseline="0" noProof="0">
              <a:ln>
                <a:noFill/>
              </a:ln>
              <a:solidFill>
                <a:srgbClr val="030303"/>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297815" marR="178435" lvl="0" indent="-285750" algn="l" defTabSz="914400" rtl="0" eaLnBrk="1" fontAlgn="auto" latinLnBrk="0" hangingPunct="1">
              <a:lnSpc>
                <a:spcPct val="100000"/>
              </a:lnSpc>
              <a:spcBef>
                <a:spcPts val="0"/>
              </a:spcBef>
              <a:spcAft>
                <a:spcPts val="0"/>
              </a:spcAft>
              <a:buClr>
                <a:srgbClr val="000000"/>
              </a:buClr>
              <a:buSzPct val="56000"/>
              <a:buFont typeface="Arial" panose="020B0604020202020204" pitchFamily="34" charset="0"/>
              <a:buChar char="►"/>
              <a:tabLst>
                <a:tab pos="244475" algn="l"/>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hlinkClick r:id="rId7"/>
              </a:rPr>
              <a:t>FEMA Risk Rating 2.0 – Fact Sheet</a:t>
            </a:r>
            <a:br>
              <a:rPr kumimoji="0" lang="en-US"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hlinkClick r:id="rId7"/>
              </a:rPr>
            </a:br>
            <a:endParaRPr kumimoji="0" lang="en-US" sz="1600" b="0" i="0" u="none" strike="noStrike" kern="1200" cap="none" spc="0" normalizeH="0" baseline="0" noProof="0">
              <a:ln>
                <a:noFill/>
              </a:ln>
              <a:solidFill>
                <a:srgbClr val="333333"/>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pic>
        <p:nvPicPr>
          <p:cNvPr id="8" name="object 8"/>
          <p:cNvPicPr/>
          <p:nvPr/>
        </p:nvPicPr>
        <p:blipFill>
          <a:blip r:embed="rId8" cstate="print"/>
          <a:stretch>
            <a:fillRect/>
          </a:stretch>
        </p:blipFill>
        <p:spPr>
          <a:xfrm>
            <a:off x="457200" y="5999988"/>
            <a:ext cx="1833372" cy="649224"/>
          </a:xfrm>
          <a:prstGeom prst="rect">
            <a:avLst/>
          </a:prstGeom>
        </p:spPr>
      </p:pic>
      <p:sp>
        <p:nvSpPr>
          <p:cNvPr id="10" name="object 10"/>
          <p:cNvSpPr txBox="1">
            <a:spLocks noGrp="1"/>
          </p:cNvSpPr>
          <p:nvPr>
            <p:ph type="sldNum" sz="quarter" idx="7"/>
          </p:nvPr>
        </p:nvSpPr>
        <p:spPr>
          <a:prstGeom prst="rect">
            <a:avLst/>
          </a:prstGeom>
        </p:spPr>
        <p:txBody>
          <a:bodyPr vert="horz" wrap="square" lIns="0" tIns="3810" rIns="0" bIns="0" rtlCol="0">
            <a:spAutoFit/>
          </a:bodyPr>
          <a:lstStyle/>
          <a:p>
            <a:pPr marL="38100" marR="0" lvl="0" indent="0" algn="l" defTabSz="914400" rtl="0" eaLnBrk="1" fontAlgn="auto" latinLnBrk="0" hangingPunct="1">
              <a:lnSpc>
                <a:spcPct val="100000"/>
              </a:lnSpc>
              <a:spcBef>
                <a:spcPts val="30"/>
              </a:spcBef>
              <a:spcAft>
                <a:spcPts val="0"/>
              </a:spcAft>
              <a:buClrTx/>
              <a:buSzTx/>
              <a:buFontTx/>
              <a:buNone/>
              <a:tabLst/>
              <a:defRPr/>
            </a:pPr>
            <a:r>
              <a:rPr kumimoji="0" sz="1000" b="0" i="0" u="none" strike="noStrike" kern="1200" cap="none" spc="-5" normalizeH="0" baseline="0" noProof="0">
                <a:ln>
                  <a:noFill/>
                </a:ln>
                <a:solidFill>
                  <a:srgbClr val="5B5C5E"/>
                </a:solidFill>
                <a:effectLst/>
                <a:uLnTx/>
                <a:uFillTx/>
                <a:latin typeface="Arial Narrow"/>
                <a:ea typeface="ＭＳ Ｐゴシック" panose="020B0600070205080204" pitchFamily="34" charset="-128"/>
              </a:rPr>
              <a:t>32</a:t>
            </a:r>
          </a:p>
        </p:txBody>
      </p:sp>
      <p:pic>
        <p:nvPicPr>
          <p:cNvPr id="11" name="Picture 10">
            <a:extLst>
              <a:ext uri="{FF2B5EF4-FFF2-40B4-BE49-F238E27FC236}">
                <a16:creationId xmlns:a16="http://schemas.microsoft.com/office/drawing/2014/main" id="{517801CF-982A-4AF7-9ADA-8C9FD828C269}"/>
              </a:ext>
            </a:extLst>
          </p:cNvPr>
          <p:cNvPicPr>
            <a:picLocks noChangeAspect="1"/>
          </p:cNvPicPr>
          <p:nvPr/>
        </p:nvPicPr>
        <p:blipFill rotWithShape="1">
          <a:blip r:embed="rId9"/>
          <a:srcRect r="6959" b="822"/>
          <a:stretch/>
        </p:blipFill>
        <p:spPr>
          <a:xfrm flipH="1">
            <a:off x="5686697" y="1447800"/>
            <a:ext cx="3056165" cy="3277607"/>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603050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14722" y="6289776"/>
            <a:ext cx="116205" cy="145415"/>
          </a:xfrm>
          <a:prstGeom prst="rect">
            <a:avLst/>
          </a:prstGeom>
        </p:spPr>
        <p:txBody>
          <a:bodyPr vert="horz" wrap="square" lIns="0" tIns="0" rIns="0" bIns="0" rtlCol="0">
            <a:spAutoFit/>
          </a:bodyPr>
          <a:lstStyle/>
          <a:p>
            <a:pPr marL="0" marR="0" lvl="0" indent="0" algn="l" defTabSz="914400" rtl="0" eaLnBrk="1" fontAlgn="auto" latinLnBrk="0" hangingPunct="1">
              <a:lnSpc>
                <a:spcPts val="1130"/>
              </a:lnSpc>
              <a:spcBef>
                <a:spcPts val="0"/>
              </a:spcBef>
              <a:spcAft>
                <a:spcPts val="0"/>
              </a:spcAft>
              <a:buClrTx/>
              <a:buSzTx/>
              <a:buFontTx/>
              <a:buNone/>
              <a:tabLst/>
              <a:defRPr/>
            </a:pPr>
            <a:r>
              <a:rPr kumimoji="0" sz="1000" b="0" i="0" u="none" strike="noStrike" kern="1200" cap="none" spc="-5" normalizeH="0" baseline="0" noProof="0">
                <a:ln>
                  <a:noFill/>
                </a:ln>
                <a:solidFill>
                  <a:srgbClr val="5B5C5E"/>
                </a:solidFill>
                <a:effectLst/>
                <a:uLnTx/>
                <a:uFillTx/>
                <a:latin typeface="Arial Narrow"/>
                <a:ea typeface="+mn-ea"/>
                <a:cs typeface="Arial Narrow"/>
              </a:rPr>
              <a:t>33</a:t>
            </a:r>
            <a:endParaRPr kumimoji="0" sz="1000" b="0" i="0" u="none" strike="noStrike" kern="1200" cap="none" spc="0" normalizeH="0" baseline="0" noProof="0">
              <a:ln>
                <a:noFill/>
              </a:ln>
              <a:solidFill>
                <a:prstClr val="black"/>
              </a:solidFill>
              <a:effectLst/>
              <a:uLnTx/>
              <a:uFillTx/>
              <a:latin typeface="Arial Narrow"/>
              <a:ea typeface="+mn-ea"/>
              <a:cs typeface="Arial Narrow"/>
            </a:endParaRPr>
          </a:p>
        </p:txBody>
      </p:sp>
      <p:pic>
        <p:nvPicPr>
          <p:cNvPr id="3" name="object 3"/>
          <p:cNvPicPr/>
          <p:nvPr/>
        </p:nvPicPr>
        <p:blipFill>
          <a:blip r:embed="rId2" cstate="print"/>
          <a:stretch>
            <a:fillRect/>
          </a:stretch>
        </p:blipFill>
        <p:spPr>
          <a:xfrm>
            <a:off x="512463" y="6074433"/>
            <a:ext cx="1571968" cy="539634"/>
          </a:xfrm>
          <a:prstGeom prst="rect">
            <a:avLst/>
          </a:prstGeom>
        </p:spPr>
      </p:pic>
      <p:grpSp>
        <p:nvGrpSpPr>
          <p:cNvPr id="4" name="object 4"/>
          <p:cNvGrpSpPr/>
          <p:nvPr/>
        </p:nvGrpSpPr>
        <p:grpSpPr>
          <a:xfrm>
            <a:off x="0" y="1143000"/>
            <a:ext cx="9144000" cy="5765293"/>
            <a:chOff x="0" y="1168907"/>
            <a:chExt cx="9144000" cy="5689600"/>
          </a:xfrm>
        </p:grpSpPr>
        <p:pic>
          <p:nvPicPr>
            <p:cNvPr id="5" name="object 5"/>
            <p:cNvPicPr/>
            <p:nvPr/>
          </p:nvPicPr>
          <p:blipFill>
            <a:blip r:embed="rId3" cstate="print"/>
            <a:stretch>
              <a:fillRect/>
            </a:stretch>
          </p:blipFill>
          <p:spPr>
            <a:xfrm>
              <a:off x="7205689" y="6166234"/>
              <a:ext cx="1464055" cy="442656"/>
            </a:xfrm>
            <a:prstGeom prst="rect">
              <a:avLst/>
            </a:prstGeom>
          </p:spPr>
        </p:pic>
        <p:pic>
          <p:nvPicPr>
            <p:cNvPr id="6" name="object 6"/>
            <p:cNvPicPr/>
            <p:nvPr/>
          </p:nvPicPr>
          <p:blipFill>
            <a:blip r:embed="rId4" cstate="print"/>
            <a:stretch>
              <a:fillRect/>
            </a:stretch>
          </p:blipFill>
          <p:spPr>
            <a:xfrm>
              <a:off x="0" y="1168907"/>
              <a:ext cx="9144000" cy="5689090"/>
            </a:xfrm>
            <a:prstGeom prst="rect">
              <a:avLst/>
            </a:prstGeom>
          </p:spPr>
        </p:pic>
        <p:sp>
          <p:nvSpPr>
            <p:cNvPr id="7" name="object 7"/>
            <p:cNvSpPr/>
            <p:nvPr/>
          </p:nvSpPr>
          <p:spPr>
            <a:xfrm>
              <a:off x="0" y="2026919"/>
              <a:ext cx="4307205" cy="1828800"/>
            </a:xfrm>
            <a:custGeom>
              <a:avLst/>
              <a:gdLst/>
              <a:ahLst/>
              <a:cxnLst/>
              <a:rect l="l" t="t" r="r" b="b"/>
              <a:pathLst>
                <a:path w="4307205" h="1828800">
                  <a:moveTo>
                    <a:pt x="4306824" y="0"/>
                  </a:moveTo>
                  <a:lnTo>
                    <a:pt x="0" y="0"/>
                  </a:lnTo>
                  <a:lnTo>
                    <a:pt x="0" y="1828799"/>
                  </a:lnTo>
                  <a:lnTo>
                    <a:pt x="4306824" y="1828799"/>
                  </a:lnTo>
                  <a:lnTo>
                    <a:pt x="4306824" y="0"/>
                  </a:lnTo>
                  <a:close/>
                </a:path>
              </a:pathLst>
            </a:custGeom>
            <a:solidFill>
              <a:srgbClr val="FFFFFF">
                <a:alpha val="70195"/>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object 8"/>
          <p:cNvSpPr txBox="1">
            <a:spLocks noGrp="1"/>
          </p:cNvSpPr>
          <p:nvPr>
            <p:ph type="title"/>
          </p:nvPr>
        </p:nvSpPr>
        <p:spPr>
          <a:xfrm>
            <a:off x="531368" y="2088007"/>
            <a:ext cx="3456304" cy="1671955"/>
          </a:xfrm>
          <a:prstGeom prst="rect">
            <a:avLst/>
          </a:prstGeom>
        </p:spPr>
        <p:txBody>
          <a:bodyPr vert="horz" wrap="square" lIns="0" tIns="12700" rIns="0" bIns="0" rtlCol="0">
            <a:spAutoFit/>
          </a:bodyPr>
          <a:lstStyle/>
          <a:p>
            <a:pPr marL="12700" marR="5080">
              <a:lnSpc>
                <a:spcPct val="100000"/>
              </a:lnSpc>
              <a:spcBef>
                <a:spcPts val="100"/>
              </a:spcBef>
            </a:pPr>
            <a:r>
              <a:rPr sz="5400"/>
              <a:t>What </a:t>
            </a:r>
            <a:r>
              <a:rPr sz="5400" spc="-135"/>
              <a:t>You </a:t>
            </a:r>
            <a:r>
              <a:rPr sz="5400" spc="-130"/>
              <a:t> </a:t>
            </a:r>
            <a:r>
              <a:rPr sz="5400"/>
              <a:t>Should</a:t>
            </a:r>
            <a:r>
              <a:rPr sz="5400" spc="-85"/>
              <a:t> </a:t>
            </a:r>
            <a:r>
              <a:rPr sz="5400"/>
              <a:t>Do</a:t>
            </a:r>
          </a:p>
        </p:txBody>
      </p:sp>
      <p:grpSp>
        <p:nvGrpSpPr>
          <p:cNvPr id="9" name="object 9"/>
          <p:cNvGrpSpPr/>
          <p:nvPr/>
        </p:nvGrpSpPr>
        <p:grpSpPr>
          <a:xfrm>
            <a:off x="519683" y="6131052"/>
            <a:ext cx="8132445" cy="410209"/>
            <a:chOff x="519683" y="6131052"/>
            <a:chExt cx="8132445" cy="410209"/>
          </a:xfrm>
        </p:grpSpPr>
        <p:pic>
          <p:nvPicPr>
            <p:cNvPr id="10" name="object 10"/>
            <p:cNvPicPr/>
            <p:nvPr/>
          </p:nvPicPr>
          <p:blipFill>
            <a:blip r:embed="rId5" cstate="print"/>
            <a:stretch>
              <a:fillRect/>
            </a:stretch>
          </p:blipFill>
          <p:spPr>
            <a:xfrm>
              <a:off x="7613903" y="6225540"/>
              <a:ext cx="1037844" cy="315467"/>
            </a:xfrm>
            <a:prstGeom prst="rect">
              <a:avLst/>
            </a:prstGeom>
          </p:spPr>
        </p:pic>
        <p:pic>
          <p:nvPicPr>
            <p:cNvPr id="11" name="object 11"/>
            <p:cNvPicPr/>
            <p:nvPr/>
          </p:nvPicPr>
          <p:blipFill>
            <a:blip r:embed="rId6" cstate="print"/>
            <a:stretch>
              <a:fillRect/>
            </a:stretch>
          </p:blipFill>
          <p:spPr>
            <a:xfrm>
              <a:off x="519683" y="6131052"/>
              <a:ext cx="1133855" cy="399288"/>
            </a:xfrm>
            <a:prstGeom prst="rect">
              <a:avLst/>
            </a:prstGeom>
          </p:spPr>
        </p:pic>
      </p:gr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848612" y="1168907"/>
            <a:ext cx="5570220" cy="4520565"/>
          </a:xfrm>
          <a:custGeom>
            <a:avLst/>
            <a:gdLst/>
            <a:ahLst/>
            <a:cxnLst/>
            <a:rect l="l" t="t" r="r" b="b"/>
            <a:pathLst>
              <a:path w="5570220" h="4520565">
                <a:moveTo>
                  <a:pt x="1895856" y="0"/>
                </a:moveTo>
                <a:lnTo>
                  <a:pt x="0" y="0"/>
                </a:lnTo>
                <a:lnTo>
                  <a:pt x="0" y="4520184"/>
                </a:lnTo>
                <a:lnTo>
                  <a:pt x="1895856" y="4520184"/>
                </a:lnTo>
                <a:lnTo>
                  <a:pt x="1895856" y="0"/>
                </a:lnTo>
                <a:close/>
              </a:path>
              <a:path w="5570220" h="4520565">
                <a:moveTo>
                  <a:pt x="5570220" y="0"/>
                </a:moveTo>
                <a:lnTo>
                  <a:pt x="3674364" y="0"/>
                </a:lnTo>
                <a:lnTo>
                  <a:pt x="3674364" y="4520184"/>
                </a:lnTo>
                <a:lnTo>
                  <a:pt x="5570220" y="4520184"/>
                </a:lnTo>
                <a:lnTo>
                  <a:pt x="5570220" y="0"/>
                </a:lnTo>
                <a:close/>
              </a:path>
            </a:pathLst>
          </a:custGeom>
          <a:solidFill>
            <a:srgbClr val="D4ECFF">
              <a:alpha val="50195"/>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p:nvPr/>
        </p:nvSpPr>
        <p:spPr>
          <a:xfrm>
            <a:off x="4502022" y="6268923"/>
            <a:ext cx="141605"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5" normalizeH="0" baseline="0" noProof="0">
                <a:ln>
                  <a:noFill/>
                </a:ln>
                <a:solidFill>
                  <a:srgbClr val="5B5C5E"/>
                </a:solidFill>
                <a:effectLst/>
                <a:uLnTx/>
                <a:uFillTx/>
                <a:latin typeface="Arial Narrow"/>
                <a:ea typeface="+mn-ea"/>
                <a:cs typeface="Arial Narrow"/>
              </a:rPr>
              <a:t>34</a:t>
            </a:r>
            <a:endParaRPr kumimoji="0" sz="1000" b="0" i="0" u="none" strike="noStrike" kern="1200" cap="none" spc="0" normalizeH="0" baseline="0" noProof="0">
              <a:ln>
                <a:noFill/>
              </a:ln>
              <a:solidFill>
                <a:prstClr val="black"/>
              </a:solidFill>
              <a:effectLst/>
              <a:uLnTx/>
              <a:uFillTx/>
              <a:latin typeface="Arial Narrow"/>
              <a:ea typeface="+mn-ea"/>
              <a:cs typeface="Arial Narrow"/>
            </a:endParaRPr>
          </a:p>
        </p:txBody>
      </p:sp>
      <p:grpSp>
        <p:nvGrpSpPr>
          <p:cNvPr id="4" name="object 4"/>
          <p:cNvGrpSpPr/>
          <p:nvPr/>
        </p:nvGrpSpPr>
        <p:grpSpPr>
          <a:xfrm>
            <a:off x="452627" y="5757671"/>
            <a:ext cx="3808729" cy="1024255"/>
            <a:chOff x="452627" y="5757671"/>
            <a:chExt cx="3808729" cy="1024255"/>
          </a:xfrm>
        </p:grpSpPr>
        <p:pic>
          <p:nvPicPr>
            <p:cNvPr id="5" name="object 5"/>
            <p:cNvPicPr/>
            <p:nvPr/>
          </p:nvPicPr>
          <p:blipFill>
            <a:blip r:embed="rId2" cstate="print"/>
            <a:stretch>
              <a:fillRect/>
            </a:stretch>
          </p:blipFill>
          <p:spPr>
            <a:xfrm>
              <a:off x="518159" y="6072962"/>
              <a:ext cx="1572767" cy="539910"/>
            </a:xfrm>
            <a:prstGeom prst="rect">
              <a:avLst/>
            </a:prstGeom>
          </p:spPr>
        </p:pic>
        <p:sp>
          <p:nvSpPr>
            <p:cNvPr id="6" name="object 6"/>
            <p:cNvSpPr/>
            <p:nvPr/>
          </p:nvSpPr>
          <p:spPr>
            <a:xfrm>
              <a:off x="452627" y="5757671"/>
              <a:ext cx="3808729" cy="1024255"/>
            </a:xfrm>
            <a:custGeom>
              <a:avLst/>
              <a:gdLst/>
              <a:ahLst/>
              <a:cxnLst/>
              <a:rect l="l" t="t" r="r" b="b"/>
              <a:pathLst>
                <a:path w="3808729" h="1024254">
                  <a:moveTo>
                    <a:pt x="3808476" y="0"/>
                  </a:moveTo>
                  <a:lnTo>
                    <a:pt x="0" y="0"/>
                  </a:lnTo>
                  <a:lnTo>
                    <a:pt x="0" y="1024127"/>
                  </a:lnTo>
                  <a:lnTo>
                    <a:pt x="3808476" y="1024127"/>
                  </a:lnTo>
                  <a:lnTo>
                    <a:pt x="3808476"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object 7"/>
          <p:cNvPicPr/>
          <p:nvPr/>
        </p:nvPicPr>
        <p:blipFill>
          <a:blip r:embed="rId3" cstate="print"/>
          <a:stretch>
            <a:fillRect/>
          </a:stretch>
        </p:blipFill>
        <p:spPr>
          <a:xfrm>
            <a:off x="7205471" y="6169733"/>
            <a:ext cx="1469135" cy="434783"/>
          </a:xfrm>
          <a:prstGeom prst="rect">
            <a:avLst/>
          </a:prstGeom>
        </p:spPr>
      </p:pic>
      <p:sp>
        <p:nvSpPr>
          <p:cNvPr id="8" name="object 8"/>
          <p:cNvSpPr txBox="1">
            <a:spLocks noGrp="1"/>
          </p:cNvSpPr>
          <p:nvPr>
            <p:ph type="title"/>
          </p:nvPr>
        </p:nvSpPr>
        <p:spPr>
          <a:xfrm>
            <a:off x="531368" y="444449"/>
            <a:ext cx="4979670" cy="574675"/>
          </a:xfrm>
          <a:prstGeom prst="rect">
            <a:avLst/>
          </a:prstGeom>
        </p:spPr>
        <p:txBody>
          <a:bodyPr vert="horz" wrap="square" lIns="0" tIns="12700" rIns="0" bIns="0" rtlCol="0">
            <a:spAutoFit/>
          </a:bodyPr>
          <a:lstStyle/>
          <a:p>
            <a:pPr marL="12700">
              <a:lnSpc>
                <a:spcPct val="100000"/>
              </a:lnSpc>
              <a:spcBef>
                <a:spcPts val="100"/>
              </a:spcBef>
            </a:pPr>
            <a:r>
              <a:rPr sz="3600" b="0">
                <a:solidFill>
                  <a:srgbClr val="FFFFFF"/>
                </a:solidFill>
                <a:latin typeface="Arial"/>
                <a:cs typeface="Arial"/>
              </a:rPr>
              <a:t>Community</a:t>
            </a:r>
            <a:r>
              <a:rPr sz="3600" b="0" spc="-50">
                <a:solidFill>
                  <a:srgbClr val="FFFFFF"/>
                </a:solidFill>
                <a:latin typeface="Arial"/>
                <a:cs typeface="Arial"/>
              </a:rPr>
              <a:t> </a:t>
            </a:r>
            <a:r>
              <a:rPr sz="3600" b="0">
                <a:solidFill>
                  <a:srgbClr val="FFFFFF"/>
                </a:solidFill>
                <a:latin typeface="Arial"/>
                <a:cs typeface="Arial"/>
              </a:rPr>
              <a:t>Action</a:t>
            </a:r>
            <a:r>
              <a:rPr sz="3600" b="0" spc="-30">
                <a:solidFill>
                  <a:srgbClr val="FFFFFF"/>
                </a:solidFill>
                <a:latin typeface="Arial"/>
                <a:cs typeface="Arial"/>
              </a:rPr>
              <a:t> </a:t>
            </a:r>
            <a:r>
              <a:rPr sz="3600" b="0" spc="-5">
                <a:solidFill>
                  <a:srgbClr val="FFFFFF"/>
                </a:solidFill>
                <a:latin typeface="Arial"/>
                <a:cs typeface="Arial"/>
              </a:rPr>
              <a:t>Items</a:t>
            </a:r>
            <a:endParaRPr sz="3600">
              <a:latin typeface="Arial"/>
              <a:cs typeface="Arial"/>
            </a:endParaRPr>
          </a:p>
        </p:txBody>
      </p:sp>
      <p:grpSp>
        <p:nvGrpSpPr>
          <p:cNvPr id="9" name="object 9"/>
          <p:cNvGrpSpPr/>
          <p:nvPr/>
        </p:nvGrpSpPr>
        <p:grpSpPr>
          <a:xfrm>
            <a:off x="566927" y="2179320"/>
            <a:ext cx="6560820" cy="775970"/>
            <a:chOff x="566927" y="2179320"/>
            <a:chExt cx="6560820" cy="775970"/>
          </a:xfrm>
        </p:grpSpPr>
        <p:pic>
          <p:nvPicPr>
            <p:cNvPr id="10" name="object 10"/>
            <p:cNvPicPr/>
            <p:nvPr/>
          </p:nvPicPr>
          <p:blipFill>
            <a:blip r:embed="rId4" cstate="print"/>
            <a:stretch>
              <a:fillRect/>
            </a:stretch>
          </p:blipFill>
          <p:spPr>
            <a:xfrm>
              <a:off x="566927" y="2179320"/>
              <a:ext cx="784860" cy="775715"/>
            </a:xfrm>
            <a:prstGeom prst="rect">
              <a:avLst/>
            </a:prstGeom>
          </p:spPr>
        </p:pic>
        <p:pic>
          <p:nvPicPr>
            <p:cNvPr id="11" name="object 11"/>
            <p:cNvPicPr/>
            <p:nvPr/>
          </p:nvPicPr>
          <p:blipFill>
            <a:blip r:embed="rId5" cstate="print"/>
            <a:stretch>
              <a:fillRect/>
            </a:stretch>
          </p:blipFill>
          <p:spPr>
            <a:xfrm>
              <a:off x="5932931" y="2240280"/>
              <a:ext cx="1194815" cy="652272"/>
            </a:xfrm>
            <a:prstGeom prst="rect">
              <a:avLst/>
            </a:prstGeom>
          </p:spPr>
        </p:pic>
      </p:grpSp>
      <p:sp>
        <p:nvSpPr>
          <p:cNvPr id="12" name="object 12"/>
          <p:cNvSpPr txBox="1"/>
          <p:nvPr/>
        </p:nvSpPr>
        <p:spPr>
          <a:xfrm>
            <a:off x="1848611" y="1168908"/>
            <a:ext cx="1896110" cy="4520565"/>
          </a:xfrm>
          <a:prstGeom prst="rect">
            <a:avLst/>
          </a:prstGeom>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35"/>
              </a:spcBef>
              <a:spcAft>
                <a:spcPts val="0"/>
              </a:spcAft>
              <a:buClrTx/>
              <a:buSzTx/>
              <a:buFontTx/>
              <a:buNone/>
              <a:tabLst/>
              <a:defRPr/>
            </a:pPr>
            <a:endParaRPr kumimoji="0" sz="2950" b="0" i="0" u="none" strike="noStrike" kern="1200" cap="none" spc="0" normalizeH="0" baseline="0" noProof="0">
              <a:ln>
                <a:noFill/>
              </a:ln>
              <a:solidFill>
                <a:prstClr val="black"/>
              </a:solidFill>
              <a:effectLst/>
              <a:uLnTx/>
              <a:uFillTx/>
              <a:latin typeface="Times New Roman"/>
              <a:ea typeface="+mn-ea"/>
              <a:cs typeface="Times New Roman"/>
            </a:endParaRPr>
          </a:p>
          <a:p>
            <a:pPr marL="247650" marR="163195" lvl="0" indent="-76200" algn="l"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0" normalizeH="0" baseline="0" noProof="0">
                <a:ln>
                  <a:noFill/>
                </a:ln>
                <a:solidFill>
                  <a:srgbClr val="005A87"/>
                </a:solidFill>
                <a:effectLst/>
                <a:uLnTx/>
                <a:uFillTx/>
                <a:latin typeface="Arial"/>
                <a:ea typeface="+mn-ea"/>
                <a:cs typeface="Arial"/>
              </a:rPr>
              <a:t>Comment</a:t>
            </a:r>
            <a:r>
              <a:rPr kumimoji="0" sz="2000" b="1" i="0" u="none" strike="noStrike" kern="1200" cap="none" spc="-100" normalizeH="0" baseline="0" noProof="0">
                <a:ln>
                  <a:noFill/>
                </a:ln>
                <a:solidFill>
                  <a:srgbClr val="005A87"/>
                </a:solidFill>
                <a:effectLst/>
                <a:uLnTx/>
                <a:uFillTx/>
                <a:latin typeface="Arial"/>
                <a:ea typeface="+mn-ea"/>
                <a:cs typeface="Arial"/>
              </a:rPr>
              <a:t> </a:t>
            </a:r>
            <a:r>
              <a:rPr kumimoji="0" sz="2000" b="1" i="0" u="none" strike="noStrike" kern="1200" cap="none" spc="0" normalizeH="0" baseline="0" noProof="0">
                <a:ln>
                  <a:noFill/>
                </a:ln>
                <a:solidFill>
                  <a:srgbClr val="005A87"/>
                </a:solidFill>
                <a:effectLst/>
                <a:uLnTx/>
                <a:uFillTx/>
                <a:latin typeface="Arial"/>
                <a:ea typeface="+mn-ea"/>
                <a:cs typeface="Arial"/>
              </a:rPr>
              <a:t>on </a:t>
            </a:r>
            <a:r>
              <a:rPr kumimoji="0" sz="2000" b="1" i="0" u="none" strike="noStrike" kern="1200" cap="none" spc="-540" normalizeH="0" baseline="0" noProof="0">
                <a:ln>
                  <a:noFill/>
                </a:ln>
                <a:solidFill>
                  <a:srgbClr val="005A87"/>
                </a:solidFill>
                <a:effectLst/>
                <a:uLnTx/>
                <a:uFillTx/>
                <a:latin typeface="Arial"/>
                <a:ea typeface="+mn-ea"/>
                <a:cs typeface="Arial"/>
              </a:rPr>
              <a:t> </a:t>
            </a:r>
            <a:r>
              <a:rPr kumimoji="0" sz="2000" b="1" i="0" u="none" strike="noStrike" kern="1200" cap="none" spc="0" normalizeH="0" baseline="0" noProof="0">
                <a:ln>
                  <a:noFill/>
                </a:ln>
                <a:solidFill>
                  <a:srgbClr val="005A87"/>
                </a:solidFill>
                <a:effectLst/>
                <a:uLnTx/>
                <a:uFillTx/>
                <a:latin typeface="Arial"/>
                <a:ea typeface="+mn-ea"/>
                <a:cs typeface="Arial"/>
              </a:rPr>
              <a:t>Preliminary </a:t>
            </a:r>
            <a:r>
              <a:rPr kumimoji="0" sz="2000" b="1" i="0" u="none" strike="noStrike" kern="1200" cap="none" spc="5" normalizeH="0" baseline="0" noProof="0">
                <a:ln>
                  <a:noFill/>
                </a:ln>
                <a:solidFill>
                  <a:srgbClr val="005A87"/>
                </a:solidFill>
                <a:effectLst/>
                <a:uLnTx/>
                <a:uFillTx/>
                <a:latin typeface="Arial"/>
                <a:ea typeface="+mn-ea"/>
                <a:cs typeface="Arial"/>
              </a:rPr>
              <a:t> </a:t>
            </a:r>
            <a:r>
              <a:rPr kumimoji="0" sz="2000" b="1" i="0" u="none" strike="noStrike" kern="1200" cap="none" spc="0" normalizeH="0" baseline="0" noProof="0">
                <a:ln>
                  <a:noFill/>
                </a:ln>
                <a:solidFill>
                  <a:srgbClr val="005A87"/>
                </a:solidFill>
                <a:effectLst/>
                <a:uLnTx/>
                <a:uFillTx/>
                <a:latin typeface="Arial"/>
                <a:ea typeface="+mn-ea"/>
                <a:cs typeface="Arial"/>
              </a:rPr>
              <a:t>Information</a:t>
            </a:r>
            <a:endParaRPr kumimoji="0" sz="2000" b="0" i="0" u="none" strike="noStrike" kern="1200" cap="none" spc="0" normalizeH="0" baseline="0" noProof="0">
              <a:ln>
                <a:noFill/>
              </a:ln>
              <a:solidFill>
                <a:prstClr val="black"/>
              </a:solidFill>
              <a:effectLst/>
              <a:uLnTx/>
              <a:uFillTx/>
              <a:latin typeface="Arial"/>
              <a:ea typeface="+mn-ea"/>
              <a:cs typeface="Arial"/>
            </a:endParaRPr>
          </a:p>
        </p:txBody>
      </p:sp>
      <p:sp>
        <p:nvSpPr>
          <p:cNvPr id="13" name="object 13"/>
          <p:cNvSpPr txBox="1"/>
          <p:nvPr/>
        </p:nvSpPr>
        <p:spPr>
          <a:xfrm>
            <a:off x="3940555" y="3517772"/>
            <a:ext cx="1409700" cy="1245870"/>
          </a:xfrm>
          <a:prstGeom prst="rect">
            <a:avLst/>
          </a:prstGeom>
        </p:spPr>
        <p:txBody>
          <a:bodyPr vert="horz" wrap="square" lIns="0" tIns="13335" rIns="0" bIns="0" rtlCol="0">
            <a:spAutoFit/>
          </a:bodyPr>
          <a:lstStyle/>
          <a:p>
            <a:pPr marL="12700" marR="5080" lvl="0" indent="-4445" algn="ctr" defTabSz="914400" rtl="0" eaLnBrk="1" fontAlgn="auto" latinLnBrk="0" hangingPunct="1">
              <a:lnSpc>
                <a:spcPct val="100000"/>
              </a:lnSpc>
              <a:spcBef>
                <a:spcPts val="105"/>
              </a:spcBef>
              <a:spcAft>
                <a:spcPts val="0"/>
              </a:spcAft>
              <a:buClrTx/>
              <a:buSzTx/>
              <a:buFontTx/>
              <a:buNone/>
              <a:tabLst/>
              <a:defRPr/>
            </a:pPr>
            <a:r>
              <a:rPr kumimoji="0" sz="2000" b="1" i="0" u="none" strike="noStrike" kern="1200" cap="none" spc="0" normalizeH="0" baseline="0" noProof="0">
                <a:ln>
                  <a:noFill/>
                </a:ln>
                <a:solidFill>
                  <a:srgbClr val="005A87"/>
                </a:solidFill>
                <a:effectLst/>
                <a:uLnTx/>
                <a:uFillTx/>
                <a:latin typeface="Arial"/>
                <a:ea typeface="+mn-ea"/>
                <a:cs typeface="Arial"/>
              </a:rPr>
              <a:t>Appeal </a:t>
            </a:r>
            <a:r>
              <a:rPr kumimoji="0" sz="2000" b="1" i="0" u="none" strike="noStrike" kern="1200" cap="none" spc="5" normalizeH="0" baseline="0" noProof="0">
                <a:ln>
                  <a:noFill/>
                </a:ln>
                <a:solidFill>
                  <a:srgbClr val="005A87"/>
                </a:solidFill>
                <a:effectLst/>
                <a:uLnTx/>
                <a:uFillTx/>
                <a:latin typeface="Arial"/>
                <a:ea typeface="+mn-ea"/>
                <a:cs typeface="Arial"/>
              </a:rPr>
              <a:t> </a:t>
            </a:r>
            <a:r>
              <a:rPr kumimoji="0" sz="2000" b="1" i="0" u="none" strike="noStrike" kern="1200" cap="none" spc="0" normalizeH="0" baseline="0" noProof="0">
                <a:ln>
                  <a:noFill/>
                </a:ln>
                <a:solidFill>
                  <a:srgbClr val="005A87"/>
                </a:solidFill>
                <a:effectLst/>
                <a:uLnTx/>
                <a:uFillTx/>
                <a:latin typeface="Arial"/>
                <a:ea typeface="+mn-ea"/>
                <a:cs typeface="Arial"/>
              </a:rPr>
              <a:t>Pre</a:t>
            </a:r>
            <a:r>
              <a:rPr kumimoji="0" sz="2000" b="1" i="0" u="none" strike="noStrike" kern="1200" cap="none" spc="-10" normalizeH="0" baseline="0" noProof="0">
                <a:ln>
                  <a:noFill/>
                </a:ln>
                <a:solidFill>
                  <a:srgbClr val="005A87"/>
                </a:solidFill>
                <a:effectLst/>
                <a:uLnTx/>
                <a:uFillTx/>
                <a:latin typeface="Arial"/>
                <a:ea typeface="+mn-ea"/>
                <a:cs typeface="Arial"/>
              </a:rPr>
              <a:t>l</a:t>
            </a:r>
            <a:r>
              <a:rPr kumimoji="0" sz="2000" b="1" i="0" u="none" strike="noStrike" kern="1200" cap="none" spc="0" normalizeH="0" baseline="0" noProof="0">
                <a:ln>
                  <a:noFill/>
                </a:ln>
                <a:solidFill>
                  <a:srgbClr val="005A87"/>
                </a:solidFill>
                <a:effectLst/>
                <a:uLnTx/>
                <a:uFillTx/>
                <a:latin typeface="Arial"/>
                <a:ea typeface="+mn-ea"/>
                <a:cs typeface="Arial"/>
              </a:rPr>
              <a:t>i</a:t>
            </a:r>
            <a:r>
              <a:rPr kumimoji="0" sz="2000" b="1" i="0" u="none" strike="noStrike" kern="1200" cap="none" spc="-10" normalizeH="0" baseline="0" noProof="0">
                <a:ln>
                  <a:noFill/>
                </a:ln>
                <a:solidFill>
                  <a:srgbClr val="005A87"/>
                </a:solidFill>
                <a:effectLst/>
                <a:uLnTx/>
                <a:uFillTx/>
                <a:latin typeface="Arial"/>
                <a:ea typeface="+mn-ea"/>
                <a:cs typeface="Arial"/>
              </a:rPr>
              <a:t>m</a:t>
            </a:r>
            <a:r>
              <a:rPr kumimoji="0" sz="2000" b="1" i="0" u="none" strike="noStrike" kern="1200" cap="none" spc="0" normalizeH="0" baseline="0" noProof="0">
                <a:ln>
                  <a:noFill/>
                </a:ln>
                <a:solidFill>
                  <a:srgbClr val="005A87"/>
                </a:solidFill>
                <a:effectLst/>
                <a:uLnTx/>
                <a:uFillTx/>
                <a:latin typeface="Arial"/>
                <a:ea typeface="+mn-ea"/>
                <a:cs typeface="Arial"/>
              </a:rPr>
              <a:t>inary  Map If </a:t>
            </a:r>
            <a:r>
              <a:rPr kumimoji="0" sz="2000" b="1" i="0" u="none" strike="noStrike" kern="1200" cap="none" spc="5" normalizeH="0" baseline="0" noProof="0">
                <a:ln>
                  <a:noFill/>
                </a:ln>
                <a:solidFill>
                  <a:srgbClr val="005A87"/>
                </a:solidFill>
                <a:effectLst/>
                <a:uLnTx/>
                <a:uFillTx/>
                <a:latin typeface="Arial"/>
                <a:ea typeface="+mn-ea"/>
                <a:cs typeface="Arial"/>
              </a:rPr>
              <a:t> </a:t>
            </a:r>
            <a:r>
              <a:rPr kumimoji="0" sz="2000" b="1" i="0" u="none" strike="noStrike" kern="1200" cap="none" spc="0" normalizeH="0" baseline="0" noProof="0">
                <a:ln>
                  <a:noFill/>
                </a:ln>
                <a:solidFill>
                  <a:srgbClr val="005A87"/>
                </a:solidFill>
                <a:effectLst/>
                <a:uLnTx/>
                <a:uFillTx/>
                <a:latin typeface="Arial"/>
                <a:ea typeface="+mn-ea"/>
                <a:cs typeface="Arial"/>
              </a:rPr>
              <a:t>Desired</a:t>
            </a:r>
            <a:endParaRPr kumimoji="0" sz="2000" b="0" i="0" u="none" strike="noStrike" kern="1200" cap="none" spc="0" normalizeH="0" baseline="0" noProof="0">
              <a:ln>
                <a:noFill/>
              </a:ln>
              <a:solidFill>
                <a:prstClr val="black"/>
              </a:solidFill>
              <a:effectLst/>
              <a:uLnTx/>
              <a:uFillTx/>
              <a:latin typeface="Arial"/>
              <a:ea typeface="+mn-ea"/>
              <a:cs typeface="Arial"/>
            </a:endParaRPr>
          </a:p>
        </p:txBody>
      </p:sp>
      <p:sp>
        <p:nvSpPr>
          <p:cNvPr id="14" name="object 14"/>
          <p:cNvSpPr txBox="1"/>
          <p:nvPr/>
        </p:nvSpPr>
        <p:spPr>
          <a:xfrm>
            <a:off x="5522976" y="1168908"/>
            <a:ext cx="1896110" cy="4520565"/>
          </a:xfrm>
          <a:prstGeom prst="rect">
            <a:avLst/>
          </a:prstGeom>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2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35"/>
              </a:spcBef>
              <a:spcAft>
                <a:spcPts val="0"/>
              </a:spcAft>
              <a:buClrTx/>
              <a:buSzTx/>
              <a:buFontTx/>
              <a:buNone/>
              <a:tabLst/>
              <a:defRPr/>
            </a:pPr>
            <a:endParaRPr kumimoji="0" sz="2950" b="0" i="0" u="none" strike="noStrike" kern="1200" cap="none" spc="0" normalizeH="0" baseline="0" noProof="0">
              <a:ln>
                <a:noFill/>
              </a:ln>
              <a:solidFill>
                <a:prstClr val="black"/>
              </a:solidFill>
              <a:effectLst/>
              <a:uLnTx/>
              <a:uFillTx/>
              <a:latin typeface="Times New Roman"/>
              <a:ea typeface="+mn-ea"/>
              <a:cs typeface="Times New Roman"/>
            </a:endParaRPr>
          </a:p>
          <a:p>
            <a:pPr marL="245110" marR="175895" lvl="0" indent="-71755" algn="just"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0" normalizeH="0" baseline="0" noProof="0">
                <a:ln>
                  <a:noFill/>
                </a:ln>
                <a:solidFill>
                  <a:srgbClr val="005A87"/>
                </a:solidFill>
                <a:effectLst/>
                <a:uLnTx/>
                <a:uFillTx/>
                <a:latin typeface="Arial"/>
                <a:ea typeface="+mn-ea"/>
                <a:cs typeface="Arial"/>
              </a:rPr>
              <a:t>Reach</a:t>
            </a:r>
            <a:r>
              <a:rPr kumimoji="0" sz="2000" b="1" i="0" u="none" strike="noStrike" kern="1200" cap="none" spc="-55" normalizeH="0" baseline="0" noProof="0">
                <a:ln>
                  <a:noFill/>
                </a:ln>
                <a:solidFill>
                  <a:srgbClr val="005A87"/>
                </a:solidFill>
                <a:effectLst/>
                <a:uLnTx/>
                <a:uFillTx/>
                <a:latin typeface="Arial"/>
                <a:ea typeface="+mn-ea"/>
                <a:cs typeface="Arial"/>
              </a:rPr>
              <a:t> </a:t>
            </a:r>
            <a:r>
              <a:rPr kumimoji="0" sz="2000" b="1" i="0" u="none" strike="noStrike" kern="1200" cap="none" spc="0" normalizeH="0" baseline="0" noProof="0">
                <a:ln>
                  <a:noFill/>
                </a:ln>
                <a:solidFill>
                  <a:srgbClr val="005A87"/>
                </a:solidFill>
                <a:effectLst/>
                <a:uLnTx/>
                <a:uFillTx/>
                <a:latin typeface="Arial"/>
                <a:ea typeface="+mn-ea"/>
                <a:cs typeface="Arial"/>
              </a:rPr>
              <a:t>out</a:t>
            </a:r>
            <a:r>
              <a:rPr kumimoji="0" sz="2000" b="1" i="0" u="none" strike="noStrike" kern="1200" cap="none" spc="-55" normalizeH="0" baseline="0" noProof="0">
                <a:ln>
                  <a:noFill/>
                </a:ln>
                <a:solidFill>
                  <a:srgbClr val="005A87"/>
                </a:solidFill>
                <a:effectLst/>
                <a:uLnTx/>
                <a:uFillTx/>
                <a:latin typeface="Arial"/>
                <a:ea typeface="+mn-ea"/>
                <a:cs typeface="Arial"/>
              </a:rPr>
              <a:t> </a:t>
            </a:r>
            <a:r>
              <a:rPr kumimoji="0" sz="2000" b="1" i="0" u="none" strike="noStrike" kern="1200" cap="none" spc="0" normalizeH="0" baseline="0" noProof="0">
                <a:ln>
                  <a:noFill/>
                </a:ln>
                <a:solidFill>
                  <a:srgbClr val="005A87"/>
                </a:solidFill>
                <a:effectLst/>
                <a:uLnTx/>
                <a:uFillTx/>
                <a:latin typeface="Arial"/>
                <a:ea typeface="+mn-ea"/>
                <a:cs typeface="Arial"/>
              </a:rPr>
              <a:t>to </a:t>
            </a:r>
            <a:r>
              <a:rPr kumimoji="0" sz="2000" b="1" i="0" u="none" strike="noStrike" kern="1200" cap="none" spc="-540" normalizeH="0" baseline="0" noProof="0">
                <a:ln>
                  <a:noFill/>
                </a:ln>
                <a:solidFill>
                  <a:srgbClr val="005A87"/>
                </a:solidFill>
                <a:effectLst/>
                <a:uLnTx/>
                <a:uFillTx/>
                <a:latin typeface="Arial"/>
                <a:ea typeface="+mn-ea"/>
                <a:cs typeface="Arial"/>
              </a:rPr>
              <a:t> </a:t>
            </a:r>
            <a:r>
              <a:rPr kumimoji="0" sz="2000" b="1" i="0" u="none" strike="noStrike" kern="1200" cap="none" spc="0" normalizeH="0" baseline="0" noProof="0">
                <a:ln>
                  <a:noFill/>
                </a:ln>
                <a:solidFill>
                  <a:srgbClr val="005A87"/>
                </a:solidFill>
                <a:effectLst/>
                <a:uLnTx/>
                <a:uFillTx/>
                <a:latin typeface="Arial"/>
                <a:ea typeface="+mn-ea"/>
                <a:cs typeface="Arial"/>
              </a:rPr>
              <a:t>Community </a:t>
            </a:r>
            <a:r>
              <a:rPr kumimoji="0" sz="2000" b="1" i="0" u="none" strike="noStrike" kern="1200" cap="none" spc="-545" normalizeH="0" baseline="0" noProof="0">
                <a:ln>
                  <a:noFill/>
                </a:ln>
                <a:solidFill>
                  <a:srgbClr val="005A87"/>
                </a:solidFill>
                <a:effectLst/>
                <a:uLnTx/>
                <a:uFillTx/>
                <a:latin typeface="Arial"/>
                <a:ea typeface="+mn-ea"/>
                <a:cs typeface="Arial"/>
              </a:rPr>
              <a:t> </a:t>
            </a:r>
            <a:r>
              <a:rPr kumimoji="0" sz="2000" b="1" i="0" u="none" strike="noStrike" kern="1200" cap="none" spc="0" normalizeH="0" baseline="0" noProof="0">
                <a:ln>
                  <a:noFill/>
                </a:ln>
                <a:solidFill>
                  <a:srgbClr val="005A87"/>
                </a:solidFill>
                <a:effectLst/>
                <a:uLnTx/>
                <a:uFillTx/>
                <a:latin typeface="Arial"/>
                <a:ea typeface="+mn-ea"/>
                <a:cs typeface="Arial"/>
              </a:rPr>
              <a:t>Members</a:t>
            </a:r>
            <a:endParaRPr kumimoji="0" sz="2000" b="0" i="0" u="none" strike="noStrike" kern="1200" cap="none" spc="0" normalizeH="0" baseline="0" noProof="0">
              <a:ln>
                <a:noFill/>
              </a:ln>
              <a:solidFill>
                <a:prstClr val="black"/>
              </a:solidFill>
              <a:effectLst/>
              <a:uLnTx/>
              <a:uFillTx/>
              <a:latin typeface="Arial"/>
              <a:ea typeface="+mn-ea"/>
              <a:cs typeface="Arial"/>
            </a:endParaRPr>
          </a:p>
        </p:txBody>
      </p:sp>
      <p:sp>
        <p:nvSpPr>
          <p:cNvPr id="15" name="object 15"/>
          <p:cNvSpPr txBox="1"/>
          <p:nvPr/>
        </p:nvSpPr>
        <p:spPr>
          <a:xfrm>
            <a:off x="7803642" y="3518661"/>
            <a:ext cx="960755" cy="940435"/>
          </a:xfrm>
          <a:prstGeom prst="rect">
            <a:avLst/>
          </a:prstGeom>
        </p:spPr>
        <p:txBody>
          <a:bodyPr vert="horz" wrap="square" lIns="0" tIns="13335" rIns="0" bIns="0" rtlCol="0">
            <a:spAutoFit/>
          </a:bodyPr>
          <a:lstStyle/>
          <a:p>
            <a:pPr marL="76200" marR="5080" lvl="0" indent="-64135" algn="just" defTabSz="914400" rtl="0" eaLnBrk="1" fontAlgn="auto" latinLnBrk="0" hangingPunct="1">
              <a:lnSpc>
                <a:spcPct val="100000"/>
              </a:lnSpc>
              <a:spcBef>
                <a:spcPts val="105"/>
              </a:spcBef>
              <a:spcAft>
                <a:spcPts val="0"/>
              </a:spcAft>
              <a:buClrTx/>
              <a:buSzTx/>
              <a:buFontTx/>
              <a:buNone/>
              <a:tabLst/>
              <a:defRPr/>
            </a:pPr>
            <a:r>
              <a:rPr kumimoji="0" sz="2000" b="1" i="0" u="none" strike="noStrike" kern="1200" cap="none" spc="-20" normalizeH="0" baseline="0" noProof="0">
                <a:ln>
                  <a:noFill/>
                </a:ln>
                <a:solidFill>
                  <a:srgbClr val="005A87"/>
                </a:solidFill>
                <a:effectLst/>
                <a:uLnTx/>
                <a:uFillTx/>
                <a:latin typeface="Arial"/>
                <a:ea typeface="+mn-ea"/>
                <a:cs typeface="Arial"/>
              </a:rPr>
              <a:t>Wait</a:t>
            </a:r>
            <a:r>
              <a:rPr kumimoji="0" sz="2000" b="1" i="0" u="none" strike="noStrike" kern="1200" cap="none" spc="-105" normalizeH="0" baseline="0" noProof="0">
                <a:ln>
                  <a:noFill/>
                </a:ln>
                <a:solidFill>
                  <a:srgbClr val="005A87"/>
                </a:solidFill>
                <a:effectLst/>
                <a:uLnTx/>
                <a:uFillTx/>
                <a:latin typeface="Arial"/>
                <a:ea typeface="+mn-ea"/>
                <a:cs typeface="Arial"/>
              </a:rPr>
              <a:t> </a:t>
            </a:r>
            <a:r>
              <a:rPr kumimoji="0" sz="2000" b="1" i="0" u="none" strike="noStrike" kern="1200" cap="none" spc="0" normalizeH="0" baseline="0" noProof="0">
                <a:ln>
                  <a:noFill/>
                </a:ln>
                <a:solidFill>
                  <a:srgbClr val="005A87"/>
                </a:solidFill>
                <a:effectLst/>
                <a:uLnTx/>
                <a:uFillTx/>
                <a:latin typeface="Arial"/>
                <a:ea typeface="+mn-ea"/>
                <a:cs typeface="Arial"/>
              </a:rPr>
              <a:t>for </a:t>
            </a:r>
            <a:r>
              <a:rPr kumimoji="0" sz="2000" b="1" i="0" u="none" strike="noStrike" kern="1200" cap="none" spc="-545" normalizeH="0" baseline="0" noProof="0">
                <a:ln>
                  <a:noFill/>
                </a:ln>
                <a:solidFill>
                  <a:srgbClr val="005A87"/>
                </a:solidFill>
                <a:effectLst/>
                <a:uLnTx/>
                <a:uFillTx/>
                <a:latin typeface="Arial"/>
                <a:ea typeface="+mn-ea"/>
                <a:cs typeface="Arial"/>
              </a:rPr>
              <a:t> </a:t>
            </a:r>
            <a:r>
              <a:rPr kumimoji="0" sz="2000" b="1" i="0" u="none" strike="noStrike" kern="1200" cap="none" spc="0" normalizeH="0" baseline="0" noProof="0">
                <a:ln>
                  <a:noFill/>
                </a:ln>
                <a:solidFill>
                  <a:srgbClr val="005A87"/>
                </a:solidFill>
                <a:effectLst/>
                <a:uLnTx/>
                <a:uFillTx/>
                <a:latin typeface="Arial"/>
                <a:ea typeface="+mn-ea"/>
                <a:cs typeface="Arial"/>
              </a:rPr>
              <a:t>LFD to </a:t>
            </a:r>
            <a:r>
              <a:rPr kumimoji="0" sz="2000" b="1" i="0" u="none" strike="noStrike" kern="1200" cap="none" spc="-545" normalizeH="0" baseline="0" noProof="0">
                <a:ln>
                  <a:noFill/>
                </a:ln>
                <a:solidFill>
                  <a:srgbClr val="005A87"/>
                </a:solidFill>
                <a:effectLst/>
                <a:uLnTx/>
                <a:uFillTx/>
                <a:latin typeface="Arial"/>
                <a:ea typeface="+mn-ea"/>
                <a:cs typeface="Arial"/>
              </a:rPr>
              <a:t> </a:t>
            </a:r>
            <a:r>
              <a:rPr kumimoji="0" sz="2000" b="1" i="0" u="none" strike="noStrike" kern="1200" cap="none" spc="0" normalizeH="0" baseline="0" noProof="0">
                <a:ln>
                  <a:noFill/>
                </a:ln>
                <a:solidFill>
                  <a:srgbClr val="005A87"/>
                </a:solidFill>
                <a:effectLst/>
                <a:uLnTx/>
                <a:uFillTx/>
                <a:latin typeface="Arial"/>
                <a:ea typeface="+mn-ea"/>
                <a:cs typeface="Arial"/>
              </a:rPr>
              <a:t>Adopt</a:t>
            </a:r>
            <a:endParaRPr kumimoji="0" sz="2000" b="0" i="0" u="none" strike="noStrike" kern="1200" cap="none" spc="0" normalizeH="0" baseline="0" noProof="0">
              <a:ln>
                <a:noFill/>
              </a:ln>
              <a:solidFill>
                <a:prstClr val="black"/>
              </a:solidFill>
              <a:effectLst/>
              <a:uLnTx/>
              <a:uFillTx/>
              <a:latin typeface="Arial"/>
              <a:ea typeface="+mn-ea"/>
              <a:cs typeface="Arial"/>
            </a:endParaRPr>
          </a:p>
        </p:txBody>
      </p:sp>
      <p:sp>
        <p:nvSpPr>
          <p:cNvPr id="16" name="object 16"/>
          <p:cNvSpPr txBox="1"/>
          <p:nvPr/>
        </p:nvSpPr>
        <p:spPr>
          <a:xfrm>
            <a:off x="257352" y="3518661"/>
            <a:ext cx="1410335" cy="1245235"/>
          </a:xfrm>
          <a:prstGeom prst="rect">
            <a:avLst/>
          </a:prstGeom>
        </p:spPr>
        <p:txBody>
          <a:bodyPr vert="horz" wrap="square" lIns="0" tIns="13335" rIns="0" bIns="0" rtlCol="0">
            <a:spAutoFit/>
          </a:bodyPr>
          <a:lstStyle/>
          <a:p>
            <a:pPr marL="12700" marR="5080" lvl="0" indent="-12065" algn="ctr" defTabSz="914400" rtl="0" eaLnBrk="1" fontAlgn="auto" latinLnBrk="0" hangingPunct="1">
              <a:lnSpc>
                <a:spcPct val="100000"/>
              </a:lnSpc>
              <a:spcBef>
                <a:spcPts val="105"/>
              </a:spcBef>
              <a:spcAft>
                <a:spcPts val="0"/>
              </a:spcAft>
              <a:buClrTx/>
              <a:buSzTx/>
              <a:buFontTx/>
              <a:buNone/>
              <a:tabLst/>
              <a:defRPr/>
            </a:pPr>
            <a:r>
              <a:rPr kumimoji="0" sz="2000" b="1" i="0" u="none" strike="noStrike" kern="1200" cap="none" spc="-10" normalizeH="0" baseline="0" noProof="0">
                <a:ln>
                  <a:noFill/>
                </a:ln>
                <a:solidFill>
                  <a:srgbClr val="005A87"/>
                </a:solidFill>
                <a:effectLst/>
                <a:uLnTx/>
                <a:uFillTx/>
                <a:latin typeface="Arial"/>
                <a:ea typeface="+mn-ea"/>
                <a:cs typeface="Arial"/>
              </a:rPr>
              <a:t>Review </a:t>
            </a:r>
            <a:r>
              <a:rPr kumimoji="0" sz="2000" b="1" i="0" u="none" strike="noStrike" kern="1200" cap="none" spc="-5" normalizeH="0" baseline="0" noProof="0">
                <a:ln>
                  <a:noFill/>
                </a:ln>
                <a:solidFill>
                  <a:srgbClr val="005A87"/>
                </a:solidFill>
                <a:effectLst/>
                <a:uLnTx/>
                <a:uFillTx/>
                <a:latin typeface="Arial"/>
                <a:ea typeface="+mn-ea"/>
                <a:cs typeface="Arial"/>
              </a:rPr>
              <a:t> </a:t>
            </a:r>
            <a:r>
              <a:rPr kumimoji="0" sz="2000" b="1" i="0" u="none" strike="noStrike" kern="1200" cap="none" spc="0" normalizeH="0" baseline="0" noProof="0">
                <a:ln>
                  <a:noFill/>
                </a:ln>
                <a:solidFill>
                  <a:srgbClr val="005A87"/>
                </a:solidFill>
                <a:effectLst/>
                <a:uLnTx/>
                <a:uFillTx/>
                <a:latin typeface="Arial"/>
                <a:ea typeface="+mn-ea"/>
                <a:cs typeface="Arial"/>
              </a:rPr>
              <a:t>Prel</a:t>
            </a:r>
            <a:r>
              <a:rPr kumimoji="0" sz="2000" b="1" i="0" u="none" strike="noStrike" kern="1200" cap="none" spc="-10" normalizeH="0" baseline="0" noProof="0">
                <a:ln>
                  <a:noFill/>
                </a:ln>
                <a:solidFill>
                  <a:srgbClr val="005A87"/>
                </a:solidFill>
                <a:effectLst/>
                <a:uLnTx/>
                <a:uFillTx/>
                <a:latin typeface="Arial"/>
                <a:ea typeface="+mn-ea"/>
                <a:cs typeface="Arial"/>
              </a:rPr>
              <a:t>i</a:t>
            </a:r>
            <a:r>
              <a:rPr kumimoji="0" sz="2000" b="1" i="0" u="none" strike="noStrike" kern="1200" cap="none" spc="0" normalizeH="0" baseline="0" noProof="0">
                <a:ln>
                  <a:noFill/>
                </a:ln>
                <a:solidFill>
                  <a:srgbClr val="005A87"/>
                </a:solidFill>
                <a:effectLst/>
                <a:uLnTx/>
                <a:uFillTx/>
                <a:latin typeface="Arial"/>
                <a:ea typeface="+mn-ea"/>
                <a:cs typeface="Arial"/>
              </a:rPr>
              <a:t>m</a:t>
            </a:r>
            <a:r>
              <a:rPr kumimoji="0" sz="2000" b="1" i="0" u="none" strike="noStrike" kern="1200" cap="none" spc="-10" normalizeH="0" baseline="0" noProof="0">
                <a:ln>
                  <a:noFill/>
                </a:ln>
                <a:solidFill>
                  <a:srgbClr val="005A87"/>
                </a:solidFill>
                <a:effectLst/>
                <a:uLnTx/>
                <a:uFillTx/>
                <a:latin typeface="Arial"/>
                <a:ea typeface="+mn-ea"/>
                <a:cs typeface="Arial"/>
              </a:rPr>
              <a:t>i</a:t>
            </a:r>
            <a:r>
              <a:rPr kumimoji="0" sz="2000" b="1" i="0" u="none" strike="noStrike" kern="1200" cap="none" spc="0" normalizeH="0" baseline="0" noProof="0">
                <a:ln>
                  <a:noFill/>
                </a:ln>
                <a:solidFill>
                  <a:srgbClr val="005A87"/>
                </a:solidFill>
                <a:effectLst/>
                <a:uLnTx/>
                <a:uFillTx/>
                <a:latin typeface="Arial"/>
                <a:ea typeface="+mn-ea"/>
                <a:cs typeface="Arial"/>
              </a:rPr>
              <a:t>nary  Map,</a:t>
            </a:r>
            <a:r>
              <a:rPr kumimoji="0" sz="2000" b="1" i="0" u="none" strike="noStrike" kern="1200" cap="none" spc="-40" normalizeH="0" baseline="0" noProof="0">
                <a:ln>
                  <a:noFill/>
                </a:ln>
                <a:solidFill>
                  <a:srgbClr val="005A87"/>
                </a:solidFill>
                <a:effectLst/>
                <a:uLnTx/>
                <a:uFillTx/>
                <a:latin typeface="Arial"/>
                <a:ea typeface="+mn-ea"/>
                <a:cs typeface="Arial"/>
              </a:rPr>
              <a:t> </a:t>
            </a:r>
            <a:r>
              <a:rPr kumimoji="0" sz="2000" b="1" i="0" u="none" strike="noStrike" kern="1200" cap="none" spc="0" normalizeH="0" baseline="0" noProof="0">
                <a:ln>
                  <a:noFill/>
                </a:ln>
                <a:solidFill>
                  <a:srgbClr val="005A87"/>
                </a:solidFill>
                <a:effectLst/>
                <a:uLnTx/>
                <a:uFillTx/>
                <a:latin typeface="Arial"/>
                <a:ea typeface="+mn-ea"/>
                <a:cs typeface="Arial"/>
              </a:rPr>
              <a:t>FIS</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0" normalizeH="0" baseline="0" noProof="0">
                <a:ln>
                  <a:noFill/>
                </a:ln>
                <a:solidFill>
                  <a:srgbClr val="005A87"/>
                </a:solidFill>
                <a:effectLst/>
                <a:uLnTx/>
                <a:uFillTx/>
                <a:latin typeface="Arial"/>
                <a:ea typeface="+mn-ea"/>
                <a:cs typeface="Arial"/>
              </a:rPr>
              <a:t>and</a:t>
            </a:r>
            <a:r>
              <a:rPr kumimoji="0" sz="2000" b="1" i="0" u="none" strike="noStrike" kern="1200" cap="none" spc="-40" normalizeH="0" baseline="0" noProof="0">
                <a:ln>
                  <a:noFill/>
                </a:ln>
                <a:solidFill>
                  <a:srgbClr val="005A87"/>
                </a:solidFill>
                <a:effectLst/>
                <a:uLnTx/>
                <a:uFillTx/>
                <a:latin typeface="Arial"/>
                <a:ea typeface="+mn-ea"/>
                <a:cs typeface="Arial"/>
              </a:rPr>
              <a:t> </a:t>
            </a:r>
            <a:r>
              <a:rPr kumimoji="0" sz="2000" b="1" i="0" u="none" strike="noStrike" kern="1200" cap="none" spc="0" normalizeH="0" baseline="0" noProof="0">
                <a:ln>
                  <a:noFill/>
                </a:ln>
                <a:solidFill>
                  <a:srgbClr val="005A87"/>
                </a:solidFill>
                <a:effectLst/>
                <a:uLnTx/>
                <a:uFillTx/>
                <a:latin typeface="Arial"/>
                <a:ea typeface="+mn-ea"/>
                <a:cs typeface="Arial"/>
              </a:rPr>
              <a:t>SOMA</a:t>
            </a:r>
            <a:endParaRPr kumimoji="0" sz="2000" b="0" i="0" u="none" strike="noStrike" kern="1200" cap="none" spc="0" normalizeH="0" baseline="0" noProof="0">
              <a:ln>
                <a:noFill/>
              </a:ln>
              <a:solidFill>
                <a:prstClr val="black"/>
              </a:solidFill>
              <a:effectLst/>
              <a:uLnTx/>
              <a:uFillTx/>
              <a:latin typeface="Arial"/>
              <a:ea typeface="+mn-ea"/>
              <a:cs typeface="Arial"/>
            </a:endParaRPr>
          </a:p>
        </p:txBody>
      </p:sp>
      <p:grpSp>
        <p:nvGrpSpPr>
          <p:cNvPr id="17" name="object 17"/>
          <p:cNvGrpSpPr/>
          <p:nvPr/>
        </p:nvGrpSpPr>
        <p:grpSpPr>
          <a:xfrm>
            <a:off x="2276855" y="2183892"/>
            <a:ext cx="6322060" cy="767080"/>
            <a:chOff x="2276855" y="2183892"/>
            <a:chExt cx="6322060" cy="767080"/>
          </a:xfrm>
        </p:grpSpPr>
        <p:pic>
          <p:nvPicPr>
            <p:cNvPr id="18" name="object 18"/>
            <p:cNvPicPr/>
            <p:nvPr/>
          </p:nvPicPr>
          <p:blipFill>
            <a:blip r:embed="rId6" cstate="print"/>
            <a:stretch>
              <a:fillRect/>
            </a:stretch>
          </p:blipFill>
          <p:spPr>
            <a:xfrm>
              <a:off x="2276855" y="2183892"/>
              <a:ext cx="1080516" cy="766572"/>
            </a:xfrm>
            <a:prstGeom prst="rect">
              <a:avLst/>
            </a:prstGeom>
          </p:spPr>
        </p:pic>
        <p:pic>
          <p:nvPicPr>
            <p:cNvPr id="19" name="object 19"/>
            <p:cNvPicPr/>
            <p:nvPr/>
          </p:nvPicPr>
          <p:blipFill>
            <a:blip r:embed="rId7" cstate="print"/>
            <a:stretch>
              <a:fillRect/>
            </a:stretch>
          </p:blipFill>
          <p:spPr>
            <a:xfrm>
              <a:off x="4221479" y="2225040"/>
              <a:ext cx="824484" cy="682751"/>
            </a:xfrm>
            <a:prstGeom prst="rect">
              <a:avLst/>
            </a:prstGeom>
          </p:spPr>
        </p:pic>
        <p:pic>
          <p:nvPicPr>
            <p:cNvPr id="20" name="object 20"/>
            <p:cNvPicPr/>
            <p:nvPr/>
          </p:nvPicPr>
          <p:blipFill>
            <a:blip r:embed="rId8" cstate="print"/>
            <a:stretch>
              <a:fillRect/>
            </a:stretch>
          </p:blipFill>
          <p:spPr>
            <a:xfrm>
              <a:off x="7967471" y="2250948"/>
              <a:ext cx="630935" cy="630936"/>
            </a:xfrm>
            <a:prstGeom prst="rect">
              <a:avLst/>
            </a:prstGeom>
          </p:spPr>
        </p:pic>
      </p:grpSp>
      <p:sp>
        <p:nvSpPr>
          <p:cNvPr id="21" name="object 21"/>
          <p:cNvSpPr txBox="1"/>
          <p:nvPr/>
        </p:nvSpPr>
        <p:spPr>
          <a:xfrm>
            <a:off x="489610" y="5887923"/>
            <a:ext cx="696595" cy="756920"/>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sz="1600" b="1" i="0" u="none" strike="noStrike" kern="1200" cap="none" spc="-5" normalizeH="0" baseline="0" noProof="0">
                <a:ln>
                  <a:noFill/>
                </a:ln>
                <a:solidFill>
                  <a:srgbClr val="00365E"/>
                </a:solidFill>
                <a:effectLst/>
                <a:uLnTx/>
                <a:uFillTx/>
                <a:latin typeface="Arial"/>
                <a:ea typeface="+mn-ea"/>
                <a:cs typeface="Arial"/>
              </a:rPr>
              <a:t>FIS</a:t>
            </a:r>
            <a:r>
              <a:rPr kumimoji="0" sz="1600" b="0" i="0" u="none" strike="noStrike" kern="1200" cap="none" spc="-5" normalizeH="0" baseline="0" noProof="0">
                <a:ln>
                  <a:noFill/>
                </a:ln>
                <a:solidFill>
                  <a:srgbClr val="00365E"/>
                </a:solidFill>
                <a:effectLst/>
                <a:uLnTx/>
                <a:uFillTx/>
                <a:latin typeface="Arial"/>
                <a:ea typeface="+mn-ea"/>
                <a:cs typeface="Arial"/>
              </a:rPr>
              <a:t>: </a:t>
            </a:r>
            <a:r>
              <a:rPr kumimoji="0" sz="1600" b="0" i="0" u="none" strike="noStrike" kern="1200" cap="none" spc="0" normalizeH="0" baseline="0" noProof="0">
                <a:ln>
                  <a:noFill/>
                </a:ln>
                <a:solidFill>
                  <a:srgbClr val="00365E"/>
                </a:solidFill>
                <a:effectLst/>
                <a:uLnTx/>
                <a:uFillTx/>
                <a:latin typeface="Arial"/>
                <a:ea typeface="+mn-ea"/>
                <a:cs typeface="Arial"/>
              </a:rPr>
              <a:t> </a:t>
            </a:r>
            <a:r>
              <a:rPr kumimoji="0" sz="1600" b="1" i="0" u="none" strike="noStrike" kern="1200" cap="none" spc="-5" normalizeH="0" baseline="0" noProof="0">
                <a:ln>
                  <a:noFill/>
                </a:ln>
                <a:solidFill>
                  <a:srgbClr val="00365E"/>
                </a:solidFill>
                <a:effectLst/>
                <a:uLnTx/>
                <a:uFillTx/>
                <a:latin typeface="Arial"/>
                <a:ea typeface="+mn-ea"/>
                <a:cs typeface="Arial"/>
              </a:rPr>
              <a:t>SOM</a:t>
            </a:r>
            <a:r>
              <a:rPr kumimoji="0" sz="1600" b="1" i="0" u="none" strike="noStrike" kern="1200" cap="none" spc="-45" normalizeH="0" baseline="0" noProof="0">
                <a:ln>
                  <a:noFill/>
                </a:ln>
                <a:solidFill>
                  <a:srgbClr val="00365E"/>
                </a:solidFill>
                <a:effectLst/>
                <a:uLnTx/>
                <a:uFillTx/>
                <a:latin typeface="Arial"/>
                <a:ea typeface="+mn-ea"/>
                <a:cs typeface="Arial"/>
              </a:rPr>
              <a:t>A</a:t>
            </a:r>
            <a:r>
              <a:rPr kumimoji="0" sz="1600" b="1" i="0" u="none" strike="noStrike" kern="1200" cap="none" spc="-5" normalizeH="0" baseline="0" noProof="0">
                <a:ln>
                  <a:noFill/>
                </a:ln>
                <a:solidFill>
                  <a:srgbClr val="00365E"/>
                </a:solidFill>
                <a:effectLst/>
                <a:uLnTx/>
                <a:uFillTx/>
                <a:latin typeface="Arial"/>
                <a:ea typeface="+mn-ea"/>
                <a:cs typeface="Arial"/>
              </a:rPr>
              <a:t>:  LFD</a:t>
            </a:r>
            <a:r>
              <a:rPr kumimoji="0" sz="1600" b="0" i="0" u="none" strike="noStrike" kern="1200" cap="none" spc="-5" normalizeH="0" baseline="0" noProof="0">
                <a:ln>
                  <a:noFill/>
                </a:ln>
                <a:solidFill>
                  <a:srgbClr val="00365E"/>
                </a:solidFill>
                <a:effectLst/>
                <a:uLnTx/>
                <a:uFillTx/>
                <a:latin typeface="Arial"/>
                <a:ea typeface="+mn-ea"/>
                <a:cs typeface="Arial"/>
              </a:rPr>
              <a:t>:</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22" name="object 22"/>
          <p:cNvSpPr txBox="1"/>
          <p:nvPr/>
        </p:nvSpPr>
        <p:spPr>
          <a:xfrm>
            <a:off x="1423797" y="5887923"/>
            <a:ext cx="2595245" cy="756920"/>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1200" cap="none" spc="-5" normalizeH="0" baseline="0" noProof="0">
                <a:ln>
                  <a:noFill/>
                </a:ln>
                <a:solidFill>
                  <a:srgbClr val="00365E"/>
                </a:solidFill>
                <a:effectLst/>
                <a:uLnTx/>
                <a:uFillTx/>
                <a:latin typeface="Arial"/>
                <a:ea typeface="+mn-ea"/>
                <a:cs typeface="Arial"/>
              </a:rPr>
              <a:t>Flood</a:t>
            </a:r>
            <a:r>
              <a:rPr kumimoji="0" sz="1600" b="0" i="0" u="none" strike="noStrike" kern="1200" cap="none" spc="-10" normalizeH="0" baseline="0" noProof="0">
                <a:ln>
                  <a:noFill/>
                </a:ln>
                <a:solidFill>
                  <a:srgbClr val="00365E"/>
                </a:solidFill>
                <a:effectLst/>
                <a:uLnTx/>
                <a:uFillTx/>
                <a:latin typeface="Arial"/>
                <a:ea typeface="+mn-ea"/>
                <a:cs typeface="Arial"/>
              </a:rPr>
              <a:t> </a:t>
            </a:r>
            <a:r>
              <a:rPr kumimoji="0" sz="1600" b="0" i="0" u="none" strike="noStrike" kern="1200" cap="none" spc="-5" normalizeH="0" baseline="0" noProof="0">
                <a:ln>
                  <a:noFill/>
                </a:ln>
                <a:solidFill>
                  <a:srgbClr val="00365E"/>
                </a:solidFill>
                <a:effectLst/>
                <a:uLnTx/>
                <a:uFillTx/>
                <a:latin typeface="Arial"/>
                <a:ea typeface="+mn-ea"/>
                <a:cs typeface="Arial"/>
              </a:rPr>
              <a:t>Insurance</a:t>
            </a:r>
            <a:r>
              <a:rPr kumimoji="0" sz="1600" b="0" i="0" u="none" strike="noStrike" kern="1200" cap="none" spc="5" normalizeH="0" baseline="0" noProof="0">
                <a:ln>
                  <a:noFill/>
                </a:ln>
                <a:solidFill>
                  <a:srgbClr val="00365E"/>
                </a:solidFill>
                <a:effectLst/>
                <a:uLnTx/>
                <a:uFillTx/>
                <a:latin typeface="Arial"/>
                <a:ea typeface="+mn-ea"/>
                <a:cs typeface="Arial"/>
              </a:rPr>
              <a:t> </a:t>
            </a:r>
            <a:r>
              <a:rPr kumimoji="0" sz="1600" b="0" i="0" u="none" strike="noStrike" kern="1200" cap="none" spc="-5" normalizeH="0" baseline="0" noProof="0">
                <a:ln>
                  <a:noFill/>
                </a:ln>
                <a:solidFill>
                  <a:srgbClr val="00365E"/>
                </a:solidFill>
                <a:effectLst/>
                <a:uLnTx/>
                <a:uFillTx/>
                <a:latin typeface="Arial"/>
                <a:ea typeface="+mn-ea"/>
                <a:cs typeface="Arial"/>
              </a:rPr>
              <a:t>Study </a:t>
            </a:r>
            <a:r>
              <a:rPr kumimoji="0" sz="1600" b="0" i="0" u="none" strike="noStrike" kern="1200" cap="none" spc="0" normalizeH="0" baseline="0" noProof="0">
                <a:ln>
                  <a:noFill/>
                </a:ln>
                <a:solidFill>
                  <a:srgbClr val="00365E"/>
                </a:solidFill>
                <a:effectLst/>
                <a:uLnTx/>
                <a:uFillTx/>
                <a:latin typeface="Arial"/>
                <a:ea typeface="+mn-ea"/>
                <a:cs typeface="Arial"/>
              </a:rPr>
              <a:t> </a:t>
            </a:r>
            <a:r>
              <a:rPr kumimoji="0" sz="1600" b="0" i="0" u="none" strike="noStrike" kern="1200" cap="none" spc="-5" normalizeH="0" baseline="0" noProof="0">
                <a:ln>
                  <a:noFill/>
                </a:ln>
                <a:solidFill>
                  <a:srgbClr val="00365E"/>
                </a:solidFill>
                <a:effectLst/>
                <a:uLnTx/>
                <a:uFillTx/>
                <a:latin typeface="Arial"/>
                <a:ea typeface="+mn-ea"/>
                <a:cs typeface="Arial"/>
              </a:rPr>
              <a:t>Summary of Map Actions </a:t>
            </a:r>
            <a:r>
              <a:rPr kumimoji="0" sz="1600" b="0" i="0" u="none" strike="noStrike" kern="1200" cap="none" spc="0" normalizeH="0" baseline="0" noProof="0">
                <a:ln>
                  <a:noFill/>
                </a:ln>
                <a:solidFill>
                  <a:srgbClr val="00365E"/>
                </a:solidFill>
                <a:effectLst/>
                <a:uLnTx/>
                <a:uFillTx/>
                <a:latin typeface="Arial"/>
                <a:ea typeface="+mn-ea"/>
                <a:cs typeface="Arial"/>
              </a:rPr>
              <a:t> </a:t>
            </a:r>
            <a:r>
              <a:rPr kumimoji="0" sz="1600" b="0" i="0" u="none" strike="noStrike" kern="1200" cap="none" spc="-5" normalizeH="0" baseline="0" noProof="0">
                <a:ln>
                  <a:noFill/>
                </a:ln>
                <a:solidFill>
                  <a:srgbClr val="00365E"/>
                </a:solidFill>
                <a:effectLst/>
                <a:uLnTx/>
                <a:uFillTx/>
                <a:latin typeface="Arial"/>
                <a:ea typeface="+mn-ea"/>
                <a:cs typeface="Arial"/>
              </a:rPr>
              <a:t>Letter</a:t>
            </a:r>
            <a:r>
              <a:rPr kumimoji="0" sz="1600" b="0" i="0" u="none" strike="noStrike" kern="1200" cap="none" spc="15" normalizeH="0" baseline="0" noProof="0">
                <a:ln>
                  <a:noFill/>
                </a:ln>
                <a:solidFill>
                  <a:srgbClr val="00365E"/>
                </a:solidFill>
                <a:effectLst/>
                <a:uLnTx/>
                <a:uFillTx/>
                <a:latin typeface="Arial"/>
                <a:ea typeface="+mn-ea"/>
                <a:cs typeface="Arial"/>
              </a:rPr>
              <a:t> </a:t>
            </a:r>
            <a:r>
              <a:rPr kumimoji="0" sz="1600" b="0" i="0" u="none" strike="noStrike" kern="1200" cap="none" spc="-5" normalizeH="0" baseline="0" noProof="0">
                <a:ln>
                  <a:noFill/>
                </a:ln>
                <a:solidFill>
                  <a:srgbClr val="00365E"/>
                </a:solidFill>
                <a:effectLst/>
                <a:uLnTx/>
                <a:uFillTx/>
                <a:latin typeface="Arial"/>
                <a:ea typeface="+mn-ea"/>
                <a:cs typeface="Arial"/>
              </a:rPr>
              <a:t>of</a:t>
            </a:r>
            <a:r>
              <a:rPr kumimoji="0" sz="1600" b="0" i="0" u="none" strike="noStrike" kern="1200" cap="none" spc="5" normalizeH="0" baseline="0" noProof="0">
                <a:ln>
                  <a:noFill/>
                </a:ln>
                <a:solidFill>
                  <a:srgbClr val="00365E"/>
                </a:solidFill>
                <a:effectLst/>
                <a:uLnTx/>
                <a:uFillTx/>
                <a:latin typeface="Arial"/>
                <a:ea typeface="+mn-ea"/>
                <a:cs typeface="Arial"/>
              </a:rPr>
              <a:t> </a:t>
            </a:r>
            <a:r>
              <a:rPr kumimoji="0" sz="1600" b="0" i="0" u="none" strike="noStrike" kern="1200" cap="none" spc="-5" normalizeH="0" baseline="0" noProof="0">
                <a:ln>
                  <a:noFill/>
                </a:ln>
                <a:solidFill>
                  <a:srgbClr val="00365E"/>
                </a:solidFill>
                <a:effectLst/>
                <a:uLnTx/>
                <a:uFillTx/>
                <a:latin typeface="Arial"/>
                <a:ea typeface="+mn-ea"/>
                <a:cs typeface="Arial"/>
              </a:rPr>
              <a:t>Final</a:t>
            </a:r>
            <a:r>
              <a:rPr kumimoji="0" sz="1600" b="0" i="0" u="none" strike="noStrike" kern="1200" cap="none" spc="-10" normalizeH="0" baseline="0" noProof="0">
                <a:ln>
                  <a:noFill/>
                </a:ln>
                <a:solidFill>
                  <a:srgbClr val="00365E"/>
                </a:solidFill>
                <a:effectLst/>
                <a:uLnTx/>
                <a:uFillTx/>
                <a:latin typeface="Arial"/>
                <a:ea typeface="+mn-ea"/>
                <a:cs typeface="Arial"/>
              </a:rPr>
              <a:t> </a:t>
            </a:r>
            <a:r>
              <a:rPr kumimoji="0" sz="1600" b="0" i="0" u="none" strike="noStrike" kern="1200" cap="none" spc="-5" normalizeH="0" baseline="0" noProof="0">
                <a:ln>
                  <a:noFill/>
                </a:ln>
                <a:solidFill>
                  <a:srgbClr val="00365E"/>
                </a:solidFill>
                <a:effectLst/>
                <a:uLnTx/>
                <a:uFillTx/>
                <a:latin typeface="Arial"/>
                <a:ea typeface="+mn-ea"/>
                <a:cs typeface="Arial"/>
              </a:rPr>
              <a:t>Determination</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18159" y="6072962"/>
            <a:ext cx="1572767" cy="539910"/>
          </a:xfrm>
          <a:prstGeom prst="rect">
            <a:avLst/>
          </a:prstGeom>
        </p:spPr>
      </p:pic>
      <p:pic>
        <p:nvPicPr>
          <p:cNvPr id="3" name="object 3"/>
          <p:cNvPicPr/>
          <p:nvPr/>
        </p:nvPicPr>
        <p:blipFill>
          <a:blip r:embed="rId3" cstate="print"/>
          <a:stretch>
            <a:fillRect/>
          </a:stretch>
        </p:blipFill>
        <p:spPr>
          <a:xfrm>
            <a:off x="7205471" y="6169733"/>
            <a:ext cx="1469135" cy="434783"/>
          </a:xfrm>
          <a:prstGeom prst="rect">
            <a:avLst/>
          </a:prstGeom>
        </p:spPr>
      </p:pic>
      <p:sp>
        <p:nvSpPr>
          <p:cNvPr id="4" name="object 4"/>
          <p:cNvSpPr txBox="1"/>
          <p:nvPr/>
        </p:nvSpPr>
        <p:spPr>
          <a:xfrm>
            <a:off x="4503165" y="6264046"/>
            <a:ext cx="141605"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1" i="0" u="none" strike="noStrike" kern="1200" cap="none" spc="-5" normalizeH="0" baseline="0" noProof="0">
                <a:ln>
                  <a:noFill/>
                </a:ln>
                <a:solidFill>
                  <a:srgbClr val="5B5C5E"/>
                </a:solidFill>
                <a:effectLst/>
                <a:uLnTx/>
                <a:uFillTx/>
                <a:latin typeface="Arial Narrow"/>
                <a:ea typeface="+mn-ea"/>
                <a:cs typeface="Arial Narrow"/>
              </a:rPr>
              <a:t>35</a:t>
            </a:r>
            <a:endParaRPr kumimoji="0" sz="1000" b="0" i="0" u="none" strike="noStrike" kern="1200" cap="none" spc="0" normalizeH="0" baseline="0" noProof="0">
              <a:ln>
                <a:noFill/>
              </a:ln>
              <a:solidFill>
                <a:prstClr val="black"/>
              </a:solidFill>
              <a:effectLst/>
              <a:uLnTx/>
              <a:uFillTx/>
              <a:latin typeface="Arial Narrow"/>
              <a:ea typeface="+mn-ea"/>
              <a:cs typeface="Arial Narrow"/>
            </a:endParaRPr>
          </a:p>
        </p:txBody>
      </p:sp>
      <p:sp>
        <p:nvSpPr>
          <p:cNvPr id="5" name="object 5"/>
          <p:cNvSpPr txBox="1"/>
          <p:nvPr/>
        </p:nvSpPr>
        <p:spPr>
          <a:xfrm>
            <a:off x="429132" y="1295400"/>
            <a:ext cx="8714867" cy="4537781"/>
          </a:xfrm>
          <a:prstGeom prst="rect">
            <a:avLst/>
          </a:prstGeom>
        </p:spPr>
        <p:txBody>
          <a:bodyPr vert="horz" wrap="square" lIns="0" tIns="13335" rIns="0" bIns="0" rtlCol="0">
            <a:spAutoFit/>
          </a:bodyPr>
          <a:lstStyle/>
          <a:p>
            <a:pPr marL="469900" marR="5080" lvl="0" indent="-457200" algn="l" defTabSz="914400" rtl="0" eaLnBrk="1" fontAlgn="auto" latinLnBrk="0" hangingPunct="1">
              <a:lnSpc>
                <a:spcPct val="100000"/>
              </a:lnSpc>
              <a:spcBef>
                <a:spcPts val="1800"/>
              </a:spcBef>
              <a:spcAft>
                <a:spcPts val="0"/>
              </a:spcAft>
              <a:buClrTx/>
              <a:buSzPct val="65000"/>
              <a:buFont typeface="Wingdings" panose="05000000000000000000" pitchFamily="2" charset="2"/>
              <a:buChar char="Ø"/>
              <a:tabLst>
                <a:tab pos="469265" algn="l"/>
                <a:tab pos="469900" algn="l"/>
              </a:tabLst>
              <a:defRPr/>
            </a:pPr>
            <a:r>
              <a:rPr kumimoji="0" lang="en-US" sz="1800" b="0" i="1" u="none" strike="noStrike" kern="1200" cap="none" spc="0" normalizeH="0" baseline="0" noProof="0">
                <a:ln>
                  <a:noFill/>
                </a:ln>
                <a:solidFill>
                  <a:srgbClr val="333333"/>
                </a:solidFill>
                <a:effectLst/>
                <a:uLnTx/>
                <a:uFillTx/>
                <a:latin typeface="Arial"/>
                <a:ea typeface="+mn-ea"/>
                <a:cs typeface="Arial"/>
              </a:rPr>
              <a:t>(</a:t>
            </a:r>
            <a:r>
              <a:rPr kumimoji="0" lang="en-US" sz="1800" b="1" i="1" u="none" strike="noStrike" kern="1200" cap="none" spc="0" normalizeH="0" baseline="0" noProof="0">
                <a:ln>
                  <a:noFill/>
                </a:ln>
                <a:solidFill>
                  <a:srgbClr val="333333"/>
                </a:solidFill>
                <a:effectLst/>
                <a:uLnTx/>
                <a:uFillTx/>
                <a:latin typeface="Arial"/>
                <a:ea typeface="+mn-ea"/>
                <a:cs typeface="Arial"/>
              </a:rPr>
              <a:t>Prerequisite</a:t>
            </a:r>
            <a:r>
              <a:rPr kumimoji="0" lang="en-US" sz="1800" b="0" i="1" u="none" strike="noStrike" kern="1200" cap="none" spc="0" normalizeH="0" baseline="0" noProof="0">
                <a:ln>
                  <a:noFill/>
                </a:ln>
                <a:solidFill>
                  <a:srgbClr val="333333"/>
                </a:solidFill>
                <a:effectLst/>
                <a:uLnTx/>
                <a:uFillTx/>
                <a:latin typeface="Arial"/>
                <a:ea typeface="+mn-ea"/>
                <a:cs typeface="Arial"/>
              </a:rPr>
              <a:t>) </a:t>
            </a:r>
            <a:r>
              <a:rPr kumimoji="0" lang="en-US" sz="1800" b="0" i="0" u="none" strike="noStrike" kern="1200" cap="none" spc="0" normalizeH="0" baseline="0" noProof="0">
                <a:ln>
                  <a:noFill/>
                </a:ln>
                <a:solidFill>
                  <a:srgbClr val="333333"/>
                </a:solidFill>
                <a:effectLst/>
                <a:uLnTx/>
                <a:uFillTx/>
                <a:latin typeface="Arial"/>
                <a:ea typeface="+mn-ea"/>
                <a:cs typeface="Arial"/>
              </a:rPr>
              <a:t>Confirm Community Map Repository and publish in the </a:t>
            </a:r>
            <a:br>
              <a:rPr kumimoji="0" lang="en-US" sz="1800" b="0" i="0" u="none" strike="noStrike" kern="1200" cap="none" spc="0" normalizeH="0" baseline="0" noProof="0">
                <a:ln>
                  <a:noFill/>
                </a:ln>
                <a:solidFill>
                  <a:srgbClr val="333333"/>
                </a:solidFill>
                <a:effectLst/>
                <a:uLnTx/>
                <a:uFillTx/>
                <a:latin typeface="Arial"/>
                <a:ea typeface="+mn-ea"/>
                <a:cs typeface="Arial"/>
              </a:rPr>
            </a:br>
            <a:r>
              <a:rPr kumimoji="0" lang="en-US" sz="1800" b="0" i="0" u="none" strike="noStrike" kern="1200" cap="none" spc="0" normalizeH="0" baseline="0" noProof="0">
                <a:ln>
                  <a:noFill/>
                </a:ln>
                <a:solidFill>
                  <a:srgbClr val="333333"/>
                </a:solidFill>
                <a:effectLst/>
                <a:uLnTx/>
                <a:uFillTx/>
                <a:latin typeface="Arial"/>
                <a:ea typeface="+mn-ea"/>
                <a:cs typeface="Arial"/>
              </a:rPr>
              <a:t>Federal Register (FR).</a:t>
            </a:r>
            <a:endParaRPr kumimoji="0" sz="1800" b="0" i="0" u="none" strike="noStrike" kern="1200" cap="none" spc="0" normalizeH="0" baseline="0" noProof="0">
              <a:ln>
                <a:noFill/>
              </a:ln>
              <a:solidFill>
                <a:srgbClr val="333333"/>
              </a:solidFill>
              <a:effectLst/>
              <a:uLnTx/>
              <a:uFillTx/>
              <a:latin typeface="Arial"/>
              <a:ea typeface="+mn-ea"/>
              <a:cs typeface="Arial"/>
            </a:endParaRPr>
          </a:p>
          <a:p>
            <a:pPr marL="469900" marR="5715" lvl="0" indent="-457200" algn="l" defTabSz="914400" rtl="0" eaLnBrk="1" fontAlgn="auto" latinLnBrk="0" hangingPunct="1">
              <a:lnSpc>
                <a:spcPct val="100000"/>
              </a:lnSpc>
              <a:spcBef>
                <a:spcPts val="1800"/>
              </a:spcBef>
              <a:spcAft>
                <a:spcPts val="0"/>
              </a:spcAft>
              <a:buClrTx/>
              <a:buSzPct val="65000"/>
              <a:buFont typeface="Wingdings" panose="05000000000000000000" pitchFamily="2" charset="2"/>
              <a:buChar char="Ø"/>
              <a:tabLst>
                <a:tab pos="469265" algn="l"/>
                <a:tab pos="469900" algn="l"/>
              </a:tabLst>
              <a:defRPr/>
            </a:pPr>
            <a:r>
              <a:rPr kumimoji="0" lang="en-US" sz="1800" b="1" i="0" u="none" strike="noStrike" kern="1200" cap="none" spc="0" normalizeH="0" baseline="0" noProof="0">
                <a:ln>
                  <a:noFill/>
                </a:ln>
                <a:solidFill>
                  <a:srgbClr val="333333"/>
                </a:solidFill>
                <a:effectLst/>
                <a:uLnTx/>
                <a:uFillTx/>
                <a:latin typeface="Arial"/>
                <a:ea typeface="+mn-ea"/>
                <a:cs typeface="Arial"/>
              </a:rPr>
              <a:t>Appeal Start Letters will be sent to communities to explain the appeal period.  </a:t>
            </a:r>
            <a:r>
              <a:rPr kumimoji="0" lang="en-US" sz="1800" b="0" i="0" u="none" strike="noStrike" kern="1200" cap="none" spc="0" normalizeH="0" baseline="0" noProof="0">
                <a:ln>
                  <a:noFill/>
                </a:ln>
                <a:solidFill>
                  <a:srgbClr val="333333"/>
                </a:solidFill>
                <a:effectLst/>
                <a:uLnTx/>
                <a:uFillTx/>
                <a:latin typeface="Arial"/>
                <a:ea typeface="+mn-ea"/>
                <a:cs typeface="Arial"/>
              </a:rPr>
              <a:t>These letters are issued </a:t>
            </a:r>
            <a:r>
              <a:rPr kumimoji="0" lang="en-US" sz="1800" b="0" i="0" u="none" strike="noStrike" kern="1200" cap="none" spc="0" normalizeH="0" baseline="30000" noProof="0">
                <a:ln>
                  <a:noFill/>
                </a:ln>
                <a:solidFill>
                  <a:srgbClr val="333333"/>
                </a:solidFill>
                <a:effectLst/>
                <a:uLnTx/>
                <a:uFillTx/>
                <a:latin typeface="Arial"/>
                <a:ea typeface="+mn-ea"/>
                <a:cs typeface="Arial"/>
              </a:rPr>
              <a:t>~</a:t>
            </a:r>
            <a:r>
              <a:rPr kumimoji="0" lang="en-US" sz="1800" b="0" i="0" u="none" strike="noStrike" kern="1200" cap="none" spc="0" normalizeH="0" baseline="0" noProof="0">
                <a:ln>
                  <a:noFill/>
                </a:ln>
                <a:solidFill>
                  <a:srgbClr val="333333"/>
                </a:solidFill>
                <a:effectLst/>
                <a:uLnTx/>
                <a:uFillTx/>
                <a:latin typeface="Arial"/>
                <a:ea typeface="+mn-ea"/>
                <a:cs typeface="Arial"/>
              </a:rPr>
              <a:t>4 weeks after the FR, and </a:t>
            </a:r>
            <a:r>
              <a:rPr kumimoji="0" lang="en-US" sz="1800" b="0" i="0" u="none" strike="noStrike" kern="1200" cap="none" spc="0" normalizeH="0" baseline="30000" noProof="0">
                <a:ln>
                  <a:noFill/>
                </a:ln>
                <a:solidFill>
                  <a:srgbClr val="333333"/>
                </a:solidFill>
                <a:effectLst/>
                <a:uLnTx/>
                <a:uFillTx/>
                <a:latin typeface="Arial"/>
                <a:ea typeface="+mn-ea"/>
                <a:cs typeface="Arial"/>
              </a:rPr>
              <a:t>~</a:t>
            </a:r>
            <a:r>
              <a:rPr kumimoji="0" lang="en-US" sz="1800" b="0" i="0" u="none" strike="noStrike" kern="1200" cap="none" spc="0" normalizeH="0" baseline="0" noProof="0">
                <a:ln>
                  <a:noFill/>
                </a:ln>
                <a:solidFill>
                  <a:srgbClr val="333333"/>
                </a:solidFill>
                <a:effectLst/>
                <a:uLnTx/>
                <a:uFillTx/>
                <a:latin typeface="Arial"/>
                <a:ea typeface="+mn-ea"/>
                <a:cs typeface="Arial"/>
              </a:rPr>
              <a:t>1 week before the </a:t>
            </a:r>
            <a:br>
              <a:rPr kumimoji="0" lang="en-US" sz="1800" b="0" i="0" u="none" strike="noStrike" kern="1200" cap="none" spc="0" normalizeH="0" baseline="0" noProof="0">
                <a:ln>
                  <a:noFill/>
                </a:ln>
                <a:solidFill>
                  <a:srgbClr val="333333"/>
                </a:solidFill>
                <a:effectLst/>
                <a:uLnTx/>
                <a:uFillTx/>
                <a:latin typeface="Arial"/>
                <a:ea typeface="+mn-ea"/>
                <a:cs typeface="Arial"/>
              </a:rPr>
            </a:br>
            <a:r>
              <a:rPr kumimoji="0" lang="en-US" sz="1800" b="0" i="0" u="none" strike="noStrike" kern="1200" cap="none" spc="0" normalizeH="0" baseline="0" noProof="0">
                <a:ln>
                  <a:noFill/>
                </a:ln>
                <a:solidFill>
                  <a:srgbClr val="333333"/>
                </a:solidFill>
                <a:effectLst/>
                <a:uLnTx/>
                <a:uFillTx/>
                <a:latin typeface="Arial"/>
                <a:ea typeface="+mn-ea"/>
                <a:cs typeface="Arial"/>
              </a:rPr>
              <a:t>1</a:t>
            </a:r>
            <a:r>
              <a:rPr kumimoji="0" lang="en-US" sz="1800" b="0" i="0" u="none" strike="noStrike" kern="1200" cap="none" spc="0" normalizeH="0" baseline="30000" noProof="0">
                <a:ln>
                  <a:noFill/>
                </a:ln>
                <a:solidFill>
                  <a:srgbClr val="333333"/>
                </a:solidFill>
                <a:effectLst/>
                <a:uLnTx/>
                <a:uFillTx/>
                <a:latin typeface="Arial"/>
                <a:ea typeface="+mn-ea"/>
                <a:cs typeface="Arial"/>
              </a:rPr>
              <a:t>st</a:t>
            </a:r>
            <a:r>
              <a:rPr kumimoji="0" lang="en-US" sz="1800" b="0" i="0" u="none" strike="noStrike" kern="1200" cap="none" spc="0" normalizeH="0" baseline="0" noProof="0">
                <a:ln>
                  <a:noFill/>
                </a:ln>
                <a:solidFill>
                  <a:srgbClr val="333333"/>
                </a:solidFill>
                <a:effectLst/>
                <a:uLnTx/>
                <a:uFillTx/>
                <a:latin typeface="Arial"/>
                <a:ea typeface="+mn-ea"/>
                <a:cs typeface="Arial"/>
              </a:rPr>
              <a:t> local newspaper notice (legal classified ad).  A 2</a:t>
            </a:r>
            <a:r>
              <a:rPr kumimoji="0" lang="en-US" sz="1800" b="0" i="0" u="none" strike="noStrike" kern="1200" cap="none" spc="0" normalizeH="0" baseline="30000" noProof="0">
                <a:ln>
                  <a:noFill/>
                </a:ln>
                <a:solidFill>
                  <a:srgbClr val="333333"/>
                </a:solidFill>
                <a:effectLst/>
                <a:uLnTx/>
                <a:uFillTx/>
                <a:latin typeface="Arial"/>
                <a:ea typeface="+mn-ea"/>
                <a:cs typeface="Arial"/>
              </a:rPr>
              <a:t>nd</a:t>
            </a:r>
            <a:r>
              <a:rPr kumimoji="0" lang="en-US" sz="1800" b="0" i="0" u="none" strike="noStrike" kern="1200" cap="none" spc="0" normalizeH="0" baseline="0" noProof="0">
                <a:ln>
                  <a:noFill/>
                </a:ln>
                <a:solidFill>
                  <a:srgbClr val="333333"/>
                </a:solidFill>
                <a:effectLst/>
                <a:uLnTx/>
                <a:uFillTx/>
                <a:latin typeface="Arial"/>
                <a:ea typeface="+mn-ea"/>
                <a:cs typeface="Arial"/>
              </a:rPr>
              <a:t> local newspaper notice follows </a:t>
            </a:r>
            <a:r>
              <a:rPr kumimoji="0" lang="en-US" sz="1800" b="0" i="0" u="none" strike="noStrike" kern="1200" cap="none" spc="0" normalizeH="0" baseline="30000" noProof="0">
                <a:ln>
                  <a:noFill/>
                </a:ln>
                <a:solidFill>
                  <a:srgbClr val="333333"/>
                </a:solidFill>
                <a:effectLst/>
                <a:uLnTx/>
                <a:uFillTx/>
                <a:latin typeface="Arial"/>
                <a:ea typeface="+mn-ea"/>
                <a:cs typeface="Arial"/>
              </a:rPr>
              <a:t>~</a:t>
            </a:r>
            <a:r>
              <a:rPr kumimoji="0" lang="en-US" sz="1800" b="0" i="0" u="none" strike="noStrike" kern="1200" cap="none" spc="0" normalizeH="0" baseline="0" noProof="0">
                <a:ln>
                  <a:noFill/>
                </a:ln>
                <a:solidFill>
                  <a:srgbClr val="333333"/>
                </a:solidFill>
                <a:effectLst/>
                <a:uLnTx/>
                <a:uFillTx/>
                <a:latin typeface="Arial"/>
                <a:ea typeface="+mn-ea"/>
                <a:cs typeface="Arial"/>
              </a:rPr>
              <a:t>1 week after the 1</a:t>
            </a:r>
            <a:r>
              <a:rPr kumimoji="0" lang="en-US" sz="1800" b="0" i="0" u="none" strike="noStrike" kern="1200" cap="none" spc="0" normalizeH="0" baseline="30000" noProof="0">
                <a:ln>
                  <a:noFill/>
                </a:ln>
                <a:solidFill>
                  <a:srgbClr val="333333"/>
                </a:solidFill>
                <a:effectLst/>
                <a:uLnTx/>
                <a:uFillTx/>
                <a:latin typeface="Arial"/>
                <a:ea typeface="+mn-ea"/>
                <a:cs typeface="Arial"/>
              </a:rPr>
              <a:t>st</a:t>
            </a:r>
            <a:r>
              <a:rPr kumimoji="0" lang="en-US" sz="1800" b="0" i="0" u="none" strike="noStrike" kern="1200" cap="none" spc="0" normalizeH="0" baseline="0" noProof="0">
                <a:ln>
                  <a:noFill/>
                </a:ln>
                <a:solidFill>
                  <a:srgbClr val="333333"/>
                </a:solidFill>
                <a:effectLst/>
                <a:uLnTx/>
                <a:uFillTx/>
                <a:latin typeface="Arial"/>
                <a:ea typeface="+mn-ea"/>
                <a:cs typeface="Arial"/>
              </a:rPr>
              <a:t>.</a:t>
            </a:r>
          </a:p>
          <a:p>
            <a:pPr marL="469900" marR="5715" lvl="0" indent="-457200" algn="l" defTabSz="914400" rtl="0" eaLnBrk="1" fontAlgn="auto" latinLnBrk="0" hangingPunct="1">
              <a:lnSpc>
                <a:spcPct val="100000"/>
              </a:lnSpc>
              <a:spcBef>
                <a:spcPts val="1800"/>
              </a:spcBef>
              <a:spcAft>
                <a:spcPts val="0"/>
              </a:spcAft>
              <a:buClrTx/>
              <a:buSzPct val="65000"/>
              <a:buFont typeface="Wingdings" panose="05000000000000000000" pitchFamily="2" charset="2"/>
              <a:buChar char="Ø"/>
              <a:tabLst>
                <a:tab pos="469265" algn="l"/>
                <a:tab pos="469900" algn="l"/>
              </a:tabLst>
              <a:defRPr/>
            </a:pPr>
            <a:r>
              <a:rPr kumimoji="0" lang="en-US" sz="1800" b="0" i="0" u="none" strike="noStrike" kern="1200" cap="none" spc="0" normalizeH="0" baseline="0" noProof="0">
                <a:ln>
                  <a:noFill/>
                </a:ln>
                <a:solidFill>
                  <a:srgbClr val="333333"/>
                </a:solidFill>
                <a:effectLst/>
                <a:uLnTx/>
                <a:uFillTx/>
                <a:latin typeface="Arial"/>
                <a:ea typeface="+mn-ea"/>
                <a:cs typeface="Arial"/>
              </a:rPr>
              <a:t>The </a:t>
            </a:r>
            <a:r>
              <a:rPr kumimoji="0" lang="en-US" sz="1800" b="1" i="0" u="none" strike="noStrike" kern="1200" cap="none" spc="0" normalizeH="0" baseline="0" noProof="0">
                <a:ln>
                  <a:noFill/>
                </a:ln>
                <a:solidFill>
                  <a:srgbClr val="333333"/>
                </a:solidFill>
                <a:effectLst/>
                <a:uLnTx/>
                <a:uFillTx/>
                <a:latin typeface="Arial"/>
                <a:ea typeface="+mn-ea"/>
                <a:cs typeface="Arial"/>
              </a:rPr>
              <a:t>Appeal Period begins with the 2</a:t>
            </a:r>
            <a:r>
              <a:rPr kumimoji="0" lang="en-US" sz="1800" b="1" i="0" u="none" strike="noStrike" kern="1200" cap="none" spc="0" normalizeH="0" baseline="30000" noProof="0">
                <a:ln>
                  <a:noFill/>
                </a:ln>
                <a:solidFill>
                  <a:srgbClr val="333333"/>
                </a:solidFill>
                <a:effectLst/>
                <a:uLnTx/>
                <a:uFillTx/>
                <a:latin typeface="Arial"/>
                <a:ea typeface="+mn-ea"/>
                <a:cs typeface="Arial"/>
              </a:rPr>
              <a:t>nd</a:t>
            </a:r>
            <a:r>
              <a:rPr kumimoji="0" lang="en-US" sz="1800" b="1" i="0" u="none" strike="noStrike" kern="1200" cap="none" spc="0" normalizeH="0" baseline="0" noProof="0">
                <a:ln>
                  <a:noFill/>
                </a:ln>
                <a:solidFill>
                  <a:srgbClr val="333333"/>
                </a:solidFill>
                <a:effectLst/>
                <a:uLnTx/>
                <a:uFillTx/>
                <a:latin typeface="Arial"/>
                <a:ea typeface="+mn-ea"/>
                <a:cs typeface="Arial"/>
              </a:rPr>
              <a:t> local newspaper notice</a:t>
            </a:r>
            <a:r>
              <a:rPr kumimoji="0" lang="en-US" sz="1800" b="0" i="0" u="none" strike="noStrike" kern="1200" cap="none" spc="0" normalizeH="0" baseline="0" noProof="0">
                <a:ln>
                  <a:noFill/>
                </a:ln>
                <a:solidFill>
                  <a:srgbClr val="333333"/>
                </a:solidFill>
                <a:effectLst/>
                <a:uLnTx/>
                <a:uFillTx/>
                <a:latin typeface="Arial"/>
                <a:ea typeface="+mn-ea"/>
                <a:cs typeface="Arial"/>
              </a:rPr>
              <a:t> and lasts for</a:t>
            </a:r>
            <a:br>
              <a:rPr kumimoji="0" lang="en-US" sz="1800" b="0" i="0" u="none" strike="noStrike" kern="1200" cap="none" spc="0" normalizeH="0" baseline="0" noProof="0">
                <a:ln>
                  <a:noFill/>
                </a:ln>
                <a:solidFill>
                  <a:srgbClr val="333333"/>
                </a:solidFill>
                <a:effectLst/>
                <a:uLnTx/>
                <a:uFillTx/>
                <a:latin typeface="Arial"/>
                <a:ea typeface="+mn-ea"/>
                <a:cs typeface="Arial"/>
              </a:rPr>
            </a:br>
            <a:r>
              <a:rPr kumimoji="0" lang="en-US" sz="1800" b="0" i="0" u="none" strike="noStrike" kern="1200" cap="none" spc="0" normalizeH="0" baseline="0" noProof="0">
                <a:ln>
                  <a:noFill/>
                </a:ln>
                <a:solidFill>
                  <a:srgbClr val="333333"/>
                </a:solidFill>
                <a:effectLst/>
                <a:uLnTx/>
                <a:uFillTx/>
                <a:latin typeface="Arial"/>
                <a:ea typeface="+mn-ea"/>
                <a:cs typeface="Arial"/>
              </a:rPr>
              <a:t>90 days... It cannot be shortened or extended.</a:t>
            </a:r>
          </a:p>
          <a:p>
            <a:pPr marL="469900" marR="5715" lvl="0" indent="-457200" algn="l" defTabSz="914400" rtl="0" eaLnBrk="1" fontAlgn="auto" latinLnBrk="0" hangingPunct="1">
              <a:lnSpc>
                <a:spcPct val="100000"/>
              </a:lnSpc>
              <a:spcBef>
                <a:spcPts val="1800"/>
              </a:spcBef>
              <a:spcAft>
                <a:spcPts val="0"/>
              </a:spcAft>
              <a:buClrTx/>
              <a:buSzPct val="65000"/>
              <a:buFont typeface="Wingdings" panose="05000000000000000000" pitchFamily="2" charset="2"/>
              <a:buChar char="Ø"/>
              <a:tabLst>
                <a:tab pos="469265" algn="l"/>
                <a:tab pos="469900" algn="l"/>
              </a:tabLst>
              <a:defRPr/>
            </a:pPr>
            <a:r>
              <a:rPr kumimoji="0" lang="en-US" sz="1800" b="0" i="0" u="none" strike="noStrike" kern="1200" cap="none" spc="0" normalizeH="0" baseline="0" noProof="0">
                <a:ln>
                  <a:noFill/>
                </a:ln>
                <a:solidFill>
                  <a:srgbClr val="333333"/>
                </a:solidFill>
                <a:effectLst/>
                <a:uLnTx/>
                <a:uFillTx/>
                <a:latin typeface="Arial"/>
                <a:ea typeface="+mn-ea"/>
                <a:cs typeface="Arial"/>
              </a:rPr>
              <a:t>FEMA issues a </a:t>
            </a:r>
            <a:r>
              <a:rPr kumimoji="0" lang="en-US" sz="1800" b="1" i="0" u="none" strike="noStrike" kern="1200" cap="none" spc="0" normalizeH="0" baseline="0" noProof="0">
                <a:ln>
                  <a:noFill/>
                </a:ln>
                <a:solidFill>
                  <a:srgbClr val="333333"/>
                </a:solidFill>
                <a:effectLst/>
                <a:uLnTx/>
                <a:uFillTx/>
                <a:latin typeface="Arial"/>
                <a:ea typeface="+mn-ea"/>
                <a:cs typeface="Arial"/>
              </a:rPr>
              <a:t>supplemental press release</a:t>
            </a:r>
            <a:r>
              <a:rPr kumimoji="0" lang="en-US" sz="1800" b="0" i="0" u="none" strike="noStrike" kern="1200" cap="none" spc="0" normalizeH="0" baseline="0" noProof="0">
                <a:ln>
                  <a:noFill/>
                </a:ln>
                <a:solidFill>
                  <a:srgbClr val="333333"/>
                </a:solidFill>
                <a:effectLst/>
                <a:uLnTx/>
                <a:uFillTx/>
                <a:latin typeface="Arial"/>
                <a:ea typeface="+mn-ea"/>
                <a:cs typeface="Arial"/>
              </a:rPr>
              <a:t> to Radio / TV / Print media in conjunction with the legal classified ads.</a:t>
            </a:r>
          </a:p>
          <a:p>
            <a:pPr marL="469900" marR="5715" lvl="0" indent="-457200" algn="l" defTabSz="914400" rtl="0" eaLnBrk="1" fontAlgn="auto" latinLnBrk="0" hangingPunct="1">
              <a:lnSpc>
                <a:spcPct val="100000"/>
              </a:lnSpc>
              <a:spcBef>
                <a:spcPts val="1800"/>
              </a:spcBef>
              <a:spcAft>
                <a:spcPts val="0"/>
              </a:spcAft>
              <a:buClrTx/>
              <a:buSzPct val="65000"/>
              <a:buFont typeface="Wingdings" panose="05000000000000000000" pitchFamily="2" charset="2"/>
              <a:buChar char="Ø"/>
              <a:tabLst>
                <a:tab pos="469265" algn="l"/>
                <a:tab pos="469900" algn="l"/>
              </a:tabLst>
              <a:defRPr/>
            </a:pPr>
            <a:r>
              <a:rPr kumimoji="0" lang="en-US" sz="1800" b="0" i="0" u="none" strike="noStrike" kern="1200" cap="none" spc="0" normalizeH="0" baseline="0" noProof="0">
                <a:ln>
                  <a:noFill/>
                </a:ln>
                <a:solidFill>
                  <a:srgbClr val="333333"/>
                </a:solidFill>
                <a:effectLst/>
                <a:uLnTx/>
                <a:uFillTx/>
                <a:latin typeface="Arial"/>
                <a:ea typeface="+mn-ea"/>
                <a:cs typeface="Arial"/>
              </a:rPr>
              <a:t>Appeals </a:t>
            </a:r>
            <a:r>
              <a:rPr kumimoji="0" lang="en-US" sz="1800" b="1" i="0" u="none" strike="noStrike" kern="1200" cap="none" spc="0" normalizeH="0" baseline="0" noProof="0">
                <a:ln>
                  <a:noFill/>
                </a:ln>
                <a:solidFill>
                  <a:srgbClr val="333333"/>
                </a:solidFill>
                <a:effectLst/>
                <a:uLnTx/>
                <a:uFillTx/>
                <a:latin typeface="Arial"/>
                <a:ea typeface="+mn-ea"/>
                <a:cs typeface="Arial"/>
              </a:rPr>
              <a:t>must be submitted by community representatives</a:t>
            </a:r>
            <a:r>
              <a:rPr kumimoji="0" lang="en-US" sz="1800" b="0" i="0" u="none" strike="noStrike" kern="1200" cap="none" spc="0" normalizeH="0" baseline="0" noProof="0">
                <a:ln>
                  <a:noFill/>
                </a:ln>
                <a:solidFill>
                  <a:srgbClr val="333333"/>
                </a:solidFill>
                <a:effectLst/>
                <a:uLnTx/>
                <a:uFillTx/>
                <a:latin typeface="Arial"/>
                <a:ea typeface="+mn-ea"/>
                <a:cs typeface="Arial"/>
              </a:rPr>
              <a:t> to FEMA during the 90-day period and </a:t>
            </a:r>
            <a:r>
              <a:rPr kumimoji="0" lang="en-US" sz="1800" b="1" i="0" u="none" strike="noStrike" kern="1200" cap="none" spc="0" normalizeH="0" baseline="0" noProof="0">
                <a:ln>
                  <a:noFill/>
                </a:ln>
                <a:solidFill>
                  <a:srgbClr val="333333"/>
                </a:solidFill>
                <a:effectLst/>
                <a:uLnTx/>
                <a:uFillTx/>
                <a:latin typeface="Arial"/>
                <a:ea typeface="+mn-ea"/>
                <a:cs typeface="Arial"/>
              </a:rPr>
              <a:t>contain scientific or technical data</a:t>
            </a:r>
            <a:r>
              <a:rPr kumimoji="0" lang="en-US" sz="1800" b="0" i="0" u="none" strike="noStrike" kern="1200" cap="none" spc="0" normalizeH="0" baseline="0" noProof="0">
                <a:ln>
                  <a:noFill/>
                </a:ln>
                <a:solidFill>
                  <a:srgbClr val="333333"/>
                </a:solidFill>
                <a:effectLst/>
                <a:uLnTx/>
                <a:uFillTx/>
                <a:latin typeface="Arial"/>
                <a:ea typeface="+mn-ea"/>
                <a:cs typeface="Arial"/>
              </a:rPr>
              <a:t>.  Appeals will be acknowledged and resolved before the project advances to final stages.</a:t>
            </a:r>
          </a:p>
        </p:txBody>
      </p:sp>
      <p:sp>
        <p:nvSpPr>
          <p:cNvPr id="14" name="object 14"/>
          <p:cNvSpPr txBox="1">
            <a:spLocks noGrp="1"/>
          </p:cNvSpPr>
          <p:nvPr>
            <p:ph type="title"/>
          </p:nvPr>
        </p:nvSpPr>
        <p:spPr>
          <a:xfrm>
            <a:off x="531368" y="444449"/>
            <a:ext cx="7622032" cy="566822"/>
          </a:xfrm>
          <a:prstGeom prst="rect">
            <a:avLst/>
          </a:prstGeom>
        </p:spPr>
        <p:txBody>
          <a:bodyPr vert="horz" wrap="square" lIns="0" tIns="12700" rIns="0" bIns="0" rtlCol="0">
            <a:spAutoFit/>
          </a:bodyPr>
          <a:lstStyle/>
          <a:p>
            <a:pPr marL="12700">
              <a:lnSpc>
                <a:spcPct val="100000"/>
              </a:lnSpc>
              <a:spcBef>
                <a:spcPts val="100"/>
              </a:spcBef>
            </a:pPr>
            <a:r>
              <a:rPr lang="en-US" sz="3600" b="0">
                <a:solidFill>
                  <a:srgbClr val="FFFFFF"/>
                </a:solidFill>
                <a:latin typeface="Arial"/>
                <a:cs typeface="Arial"/>
              </a:rPr>
              <a:t>The Statutory 90-Day Appeal Period</a:t>
            </a:r>
            <a:endParaRPr sz="3600">
              <a:latin typeface="Arial"/>
              <a:cs typeface="Arial"/>
            </a:endParaRPr>
          </a:p>
        </p:txBody>
      </p:sp>
    </p:spTree>
    <p:extLst>
      <p:ext uri="{BB962C8B-B14F-4D97-AF65-F5344CB8AC3E}">
        <p14:creationId xmlns:p14="http://schemas.microsoft.com/office/powerpoint/2010/main" val="16466813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18159" y="6072962"/>
            <a:ext cx="1572767" cy="539910"/>
          </a:xfrm>
          <a:prstGeom prst="rect">
            <a:avLst/>
          </a:prstGeom>
        </p:spPr>
      </p:pic>
      <p:sp>
        <p:nvSpPr>
          <p:cNvPr id="4" name="object 4"/>
          <p:cNvSpPr txBox="1"/>
          <p:nvPr/>
        </p:nvSpPr>
        <p:spPr>
          <a:xfrm>
            <a:off x="4503165" y="6264046"/>
            <a:ext cx="141605" cy="17780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000" b="1" i="0" u="none" strike="noStrike" kern="1200" cap="none" spc="-5" normalizeH="0" baseline="0" noProof="0">
                <a:ln>
                  <a:noFill/>
                </a:ln>
                <a:solidFill>
                  <a:srgbClr val="5B5C5E"/>
                </a:solidFill>
                <a:effectLst/>
                <a:uLnTx/>
                <a:uFillTx/>
                <a:latin typeface="Arial Narrow"/>
                <a:ea typeface="+mn-ea"/>
                <a:cs typeface="Arial Narrow"/>
              </a:rPr>
              <a:t>35</a:t>
            </a:r>
            <a:endParaRPr kumimoji="0" sz="1000" b="0" i="0" u="none" strike="noStrike" kern="1200" cap="none" spc="0" normalizeH="0" baseline="0" noProof="0">
              <a:ln>
                <a:noFill/>
              </a:ln>
              <a:solidFill>
                <a:prstClr val="black"/>
              </a:solidFill>
              <a:effectLst/>
              <a:uLnTx/>
              <a:uFillTx/>
              <a:latin typeface="Arial Narrow"/>
              <a:ea typeface="+mn-ea"/>
              <a:cs typeface="Arial Narrow"/>
            </a:endParaRPr>
          </a:p>
        </p:txBody>
      </p:sp>
      <p:sp>
        <p:nvSpPr>
          <p:cNvPr id="5" name="object 5"/>
          <p:cNvSpPr txBox="1"/>
          <p:nvPr/>
        </p:nvSpPr>
        <p:spPr>
          <a:xfrm>
            <a:off x="429133" y="1705142"/>
            <a:ext cx="4215637" cy="3737562"/>
          </a:xfrm>
          <a:prstGeom prst="rect">
            <a:avLst/>
          </a:prstGeom>
        </p:spPr>
        <p:txBody>
          <a:bodyPr vert="horz" wrap="square" lIns="0" tIns="13335" rIns="0" bIns="0" rtlCol="0">
            <a:spAutoFit/>
          </a:bodyPr>
          <a:lstStyle/>
          <a:p>
            <a:pPr marL="342900" marR="0" lvl="0" indent="-342900" algn="l" defTabSz="914400" rtl="0" eaLnBrk="1" fontAlgn="auto" latinLnBrk="0" hangingPunct="1">
              <a:lnSpc>
                <a:spcPct val="100000"/>
              </a:lnSpc>
              <a:spcBef>
                <a:spcPts val="40"/>
              </a:spcBef>
              <a:spcAft>
                <a:spcPts val="0"/>
              </a:spcAft>
              <a:buClr>
                <a:srgbClr val="7E7E7E"/>
              </a:buClr>
              <a:buSzPct val="65000"/>
              <a:buFont typeface="Wingdings" panose="05000000000000000000" pitchFamily="2" charset="2"/>
              <a:buChar char="Ø"/>
              <a:tabLst/>
              <a:defRPr/>
            </a:pPr>
            <a:endParaRPr kumimoji="0" sz="1800" b="0" i="0" u="none" strike="noStrike" kern="1200" cap="none" spc="0" normalizeH="0" baseline="0" noProof="0">
              <a:ln>
                <a:noFill/>
              </a:ln>
              <a:solidFill>
                <a:srgbClr val="333333"/>
              </a:solidFill>
              <a:effectLst/>
              <a:uLnTx/>
              <a:uFillTx/>
              <a:latin typeface="Arial"/>
              <a:ea typeface="+mn-ea"/>
              <a:cs typeface="Arial"/>
            </a:endParaRPr>
          </a:p>
          <a:p>
            <a:pPr marL="469900" marR="5715" lvl="0" indent="-457200" algn="l" defTabSz="914400" rtl="0" eaLnBrk="1" fontAlgn="auto" latinLnBrk="0" hangingPunct="1">
              <a:lnSpc>
                <a:spcPct val="100000"/>
              </a:lnSpc>
              <a:spcBef>
                <a:spcPts val="5"/>
              </a:spcBef>
              <a:spcAft>
                <a:spcPts val="0"/>
              </a:spcAft>
              <a:buClrTx/>
              <a:buSzPct val="65000"/>
              <a:buFont typeface="Wingdings" panose="05000000000000000000" pitchFamily="2" charset="2"/>
              <a:buChar char="Ø"/>
              <a:tabLst>
                <a:tab pos="469265" algn="l"/>
                <a:tab pos="469900" algn="l"/>
              </a:tabLst>
              <a:defRPr/>
            </a:pPr>
            <a:r>
              <a:rPr kumimoji="0" lang="en-US" sz="1600" b="0" i="0" u="none" strike="noStrike" kern="1200" cap="none" spc="0" normalizeH="0" baseline="0" noProof="0">
                <a:ln>
                  <a:noFill/>
                </a:ln>
                <a:solidFill>
                  <a:srgbClr val="333333"/>
                </a:solidFill>
                <a:effectLst/>
                <a:uLnTx/>
                <a:uFillTx/>
                <a:latin typeface="Arial"/>
                <a:ea typeface="+mn-ea"/>
                <a:cs typeface="Arial"/>
              </a:rPr>
              <a:t>Leverage federal and state resources (such as FEMA’s </a:t>
            </a:r>
            <a:r>
              <a:rPr kumimoji="0" lang="en-US" sz="1600" b="1" i="0" u="none" strike="noStrike" kern="1200" cap="none" spc="0" normalizeH="0" baseline="0" noProof="0">
                <a:ln>
                  <a:noFill/>
                </a:ln>
                <a:solidFill>
                  <a:srgbClr val="333333"/>
                </a:solidFill>
                <a:effectLst/>
                <a:uLnTx/>
                <a:uFillTx/>
                <a:latin typeface="Arial"/>
                <a:ea typeface="+mn-ea"/>
                <a:cs typeface="Arial"/>
              </a:rPr>
              <a:t>Local Officials Toolkit</a:t>
            </a:r>
            <a:r>
              <a:rPr kumimoji="0" lang="en-US" sz="1600" b="0" i="0" u="none" strike="noStrike" kern="1200" cap="none" spc="0" normalizeH="0" baseline="0" noProof="0">
                <a:ln>
                  <a:noFill/>
                </a:ln>
                <a:solidFill>
                  <a:srgbClr val="333333"/>
                </a:solidFill>
                <a:effectLst/>
                <a:uLnTx/>
                <a:uFillTx/>
                <a:latin typeface="Arial"/>
                <a:ea typeface="+mn-ea"/>
                <a:cs typeface="Arial"/>
              </a:rPr>
              <a:t> and the </a:t>
            </a:r>
            <a:r>
              <a:rPr kumimoji="0" lang="en-US" sz="1600" b="1" i="0" u="none" strike="noStrike" kern="1200" cap="none" spc="0" normalizeH="0" baseline="0" noProof="0">
                <a:ln>
                  <a:noFill/>
                </a:ln>
                <a:solidFill>
                  <a:srgbClr val="333333"/>
                </a:solidFill>
                <a:effectLst/>
                <a:uLnTx/>
                <a:uFillTx/>
                <a:latin typeface="Arial"/>
                <a:ea typeface="+mn-ea"/>
                <a:cs typeface="Arial"/>
              </a:rPr>
              <a:t>WV Flood Tool</a:t>
            </a:r>
            <a:r>
              <a:rPr kumimoji="0" lang="en-US" sz="1600" b="0" i="0" u="none" strike="noStrike" kern="1200" cap="none" spc="0" normalizeH="0" baseline="0" noProof="0">
                <a:ln>
                  <a:noFill/>
                </a:ln>
                <a:solidFill>
                  <a:srgbClr val="333333"/>
                </a:solidFill>
                <a:effectLst/>
                <a:uLnTx/>
                <a:uFillTx/>
                <a:latin typeface="Arial"/>
                <a:ea typeface="+mn-ea"/>
                <a:cs typeface="Arial"/>
              </a:rPr>
              <a:t>) </a:t>
            </a:r>
            <a:r>
              <a:rPr kumimoji="0" sz="1600" b="0" i="0" u="none" strike="noStrike" kern="1200" cap="none" spc="0" normalizeH="0" baseline="0" noProof="0">
                <a:ln>
                  <a:noFill/>
                </a:ln>
                <a:solidFill>
                  <a:srgbClr val="333333"/>
                </a:solidFill>
                <a:effectLst/>
                <a:uLnTx/>
                <a:uFillTx/>
                <a:latin typeface="Arial"/>
                <a:ea typeface="+mn-ea"/>
                <a:cs typeface="Arial"/>
              </a:rPr>
              <a:t>to </a:t>
            </a:r>
            <a:r>
              <a:rPr kumimoji="0" lang="en-US" sz="1600" b="0" i="0" u="none" strike="noStrike" kern="1200" cap="none" spc="0" normalizeH="0" baseline="0" noProof="0">
                <a:ln>
                  <a:noFill/>
                </a:ln>
                <a:solidFill>
                  <a:srgbClr val="333333"/>
                </a:solidFill>
                <a:effectLst/>
                <a:uLnTx/>
                <a:uFillTx/>
                <a:latin typeface="Arial"/>
                <a:ea typeface="+mn-ea"/>
                <a:cs typeface="Arial"/>
              </a:rPr>
              <a:t>understand and communicate your community’s flood risk and flood insurance requirements.</a:t>
            </a:r>
          </a:p>
          <a:p>
            <a:pPr marL="469900" marR="5715" lvl="0" indent="-457200" algn="l" defTabSz="914400" rtl="0" eaLnBrk="1" fontAlgn="auto" latinLnBrk="0" hangingPunct="1">
              <a:lnSpc>
                <a:spcPct val="100000"/>
              </a:lnSpc>
              <a:spcBef>
                <a:spcPts val="5"/>
              </a:spcBef>
              <a:spcAft>
                <a:spcPts val="0"/>
              </a:spcAft>
              <a:buClrTx/>
              <a:buSzPct val="65000"/>
              <a:buFont typeface="Wingdings" panose="05000000000000000000" pitchFamily="2" charset="2"/>
              <a:buChar char="Ø"/>
              <a:tabLst>
                <a:tab pos="469265" algn="l"/>
                <a:tab pos="469900" algn="l"/>
              </a:tabLst>
              <a:defRPr/>
            </a:pPr>
            <a:endParaRPr kumimoji="0" lang="en-US" sz="1600" b="0" i="0" u="none" strike="noStrike" kern="1200" cap="none" spc="0" normalizeH="0" baseline="0" noProof="0">
              <a:ln>
                <a:noFill/>
              </a:ln>
              <a:solidFill>
                <a:srgbClr val="333333"/>
              </a:solidFill>
              <a:effectLst/>
              <a:uLnTx/>
              <a:uFillTx/>
              <a:latin typeface="Arial"/>
              <a:ea typeface="+mn-ea"/>
              <a:cs typeface="Arial"/>
            </a:endParaRPr>
          </a:p>
          <a:p>
            <a:pPr marL="469900" marR="5715" lvl="0" indent="-457200" algn="l" defTabSz="914400" rtl="0" eaLnBrk="1" fontAlgn="auto" latinLnBrk="0" hangingPunct="1">
              <a:lnSpc>
                <a:spcPct val="100000"/>
              </a:lnSpc>
              <a:spcBef>
                <a:spcPts val="5"/>
              </a:spcBef>
              <a:spcAft>
                <a:spcPts val="0"/>
              </a:spcAft>
              <a:buClrTx/>
              <a:buSzPct val="65000"/>
              <a:buFont typeface="Wingdings" panose="05000000000000000000" pitchFamily="2" charset="2"/>
              <a:buChar char="Ø"/>
              <a:tabLst>
                <a:tab pos="469265" algn="l"/>
                <a:tab pos="469900" algn="l"/>
              </a:tabLst>
              <a:defRPr/>
            </a:pPr>
            <a:r>
              <a:rPr kumimoji="0" lang="en-US" sz="1600" b="0" i="0" u="none" strike="noStrike" kern="1200" cap="none" spc="0" normalizeH="0" baseline="0" noProof="0">
                <a:ln>
                  <a:noFill/>
                </a:ln>
                <a:solidFill>
                  <a:srgbClr val="333333"/>
                </a:solidFill>
                <a:effectLst/>
                <a:uLnTx/>
                <a:uFillTx/>
                <a:latin typeface="Arial"/>
                <a:ea typeface="+mn-ea"/>
                <a:cs typeface="Arial"/>
              </a:rPr>
              <a:t>Consider mitigation actions that could make your community safer and more resilient to disasters.</a:t>
            </a:r>
          </a:p>
          <a:p>
            <a:pPr marL="12700" marR="5715" lvl="0" indent="0" algn="l" defTabSz="914400" rtl="0" eaLnBrk="1" fontAlgn="auto" latinLnBrk="0" hangingPunct="1">
              <a:lnSpc>
                <a:spcPct val="100000"/>
              </a:lnSpc>
              <a:spcBef>
                <a:spcPts val="5"/>
              </a:spcBef>
              <a:spcAft>
                <a:spcPts val="0"/>
              </a:spcAft>
              <a:buClrTx/>
              <a:buSzPct val="65000"/>
              <a:buFontTx/>
              <a:buNone/>
              <a:tabLst>
                <a:tab pos="469265" algn="l"/>
                <a:tab pos="469900" algn="l"/>
              </a:tabLst>
              <a:defRPr/>
            </a:pPr>
            <a:endParaRPr kumimoji="0" lang="en-US" sz="1600" b="0" i="0" u="none" strike="noStrike" kern="1200" cap="none" spc="0" normalizeH="0" baseline="0" noProof="0">
              <a:ln>
                <a:noFill/>
              </a:ln>
              <a:solidFill>
                <a:srgbClr val="333333"/>
              </a:solidFill>
              <a:effectLst/>
              <a:uLnTx/>
              <a:uFillTx/>
              <a:latin typeface="Arial"/>
              <a:ea typeface="+mn-ea"/>
              <a:cs typeface="Arial"/>
            </a:endParaRPr>
          </a:p>
          <a:p>
            <a:pPr marL="469900" marR="5715" lvl="0" indent="-457200" algn="l" defTabSz="914400" rtl="0" eaLnBrk="1" fontAlgn="auto" latinLnBrk="0" hangingPunct="1">
              <a:lnSpc>
                <a:spcPct val="100000"/>
              </a:lnSpc>
              <a:spcBef>
                <a:spcPts val="5"/>
              </a:spcBef>
              <a:spcAft>
                <a:spcPts val="0"/>
              </a:spcAft>
              <a:buClrTx/>
              <a:buSzPct val="65000"/>
              <a:buFont typeface="Wingdings" panose="05000000000000000000" pitchFamily="2" charset="2"/>
              <a:buChar char="Ø"/>
              <a:tabLst>
                <a:tab pos="469265" algn="l"/>
                <a:tab pos="469900" algn="l"/>
              </a:tabLst>
              <a:defRPr/>
            </a:pPr>
            <a:r>
              <a:rPr kumimoji="0" lang="en-US" sz="1600" b="0" i="0" u="none" strike="noStrike" kern="1200" cap="none" spc="0" normalizeH="0" baseline="0" noProof="0">
                <a:ln>
                  <a:noFill/>
                </a:ln>
                <a:solidFill>
                  <a:srgbClr val="333333"/>
                </a:solidFill>
                <a:effectLst/>
                <a:uLnTx/>
                <a:uFillTx/>
                <a:latin typeface="Arial"/>
                <a:ea typeface="+mn-ea"/>
                <a:cs typeface="Arial"/>
              </a:rPr>
              <a:t>Work with property owners on risk reduction (e.g., FEMA Brochure: </a:t>
            </a:r>
            <a:br>
              <a:rPr kumimoji="0" lang="en-US" sz="1600" b="0" i="0" u="none" strike="noStrike" kern="1200" cap="none" spc="0" normalizeH="0" baseline="0" noProof="0">
                <a:ln>
                  <a:noFill/>
                </a:ln>
                <a:solidFill>
                  <a:srgbClr val="333333"/>
                </a:solidFill>
                <a:effectLst/>
                <a:uLnTx/>
                <a:uFillTx/>
                <a:latin typeface="Arial"/>
                <a:ea typeface="+mn-ea"/>
                <a:cs typeface="Arial"/>
              </a:rPr>
            </a:br>
            <a:r>
              <a:rPr kumimoji="0" lang="en-US" sz="1600" b="0" i="0" u="none" strike="noStrike" kern="1200" cap="none" spc="0" normalizeH="0" baseline="0" noProof="0">
                <a:ln>
                  <a:noFill/>
                </a:ln>
                <a:solidFill>
                  <a:srgbClr val="333333"/>
                </a:solidFill>
                <a:effectLst/>
                <a:uLnTx/>
                <a:uFillTx/>
                <a:latin typeface="Arial"/>
                <a:ea typeface="+mn-ea"/>
                <a:cs typeface="Arial"/>
                <a:hlinkClick r:id="rId3"/>
              </a:rPr>
              <a:t>Protect Your Home from Flooding – </a:t>
            </a:r>
            <a:br>
              <a:rPr kumimoji="0" lang="en-US" sz="1600" b="0" i="0" u="none" strike="noStrike" kern="1200" cap="none" spc="0" normalizeH="0" baseline="0" noProof="0">
                <a:ln>
                  <a:noFill/>
                </a:ln>
                <a:solidFill>
                  <a:srgbClr val="333333"/>
                </a:solidFill>
                <a:effectLst/>
                <a:uLnTx/>
                <a:uFillTx/>
                <a:latin typeface="Arial"/>
                <a:ea typeface="+mn-ea"/>
                <a:cs typeface="Arial"/>
                <a:hlinkClick r:id="rId3"/>
              </a:rPr>
            </a:br>
            <a:r>
              <a:rPr kumimoji="0" lang="en-US" sz="1600" b="0" i="0" u="none" strike="noStrike" kern="1200" cap="none" spc="0" normalizeH="0" baseline="0" noProof="0">
                <a:ln>
                  <a:noFill/>
                </a:ln>
                <a:solidFill>
                  <a:srgbClr val="333333"/>
                </a:solidFill>
                <a:effectLst/>
                <a:uLnTx/>
                <a:uFillTx/>
                <a:latin typeface="Arial"/>
                <a:ea typeface="+mn-ea"/>
                <a:cs typeface="Arial"/>
                <a:hlinkClick r:id="rId3"/>
              </a:rPr>
              <a:t>Low-Cost Projects You Can Do Yourself</a:t>
            </a:r>
            <a:r>
              <a:rPr kumimoji="0" lang="en-US" sz="1600" b="0" i="0" u="none" strike="noStrike" kern="1200" cap="none" spc="0" normalizeH="0" baseline="0" noProof="0">
                <a:ln>
                  <a:noFill/>
                </a:ln>
                <a:solidFill>
                  <a:srgbClr val="333333"/>
                </a:solidFill>
                <a:effectLst/>
                <a:uLnTx/>
                <a:uFillTx/>
                <a:latin typeface="Arial"/>
                <a:ea typeface="+mn-ea"/>
                <a:cs typeface="Arial"/>
              </a:rPr>
              <a:t>).</a:t>
            </a:r>
            <a:endParaRPr kumimoji="0" sz="1600" b="0" i="0" u="none" strike="noStrike" kern="1200" cap="none" spc="0" normalizeH="0" baseline="0" noProof="0">
              <a:ln>
                <a:noFill/>
              </a:ln>
              <a:solidFill>
                <a:srgbClr val="333333"/>
              </a:solidFill>
              <a:effectLst/>
              <a:uLnTx/>
              <a:uFillTx/>
              <a:latin typeface="Arial"/>
              <a:ea typeface="+mn-ea"/>
              <a:cs typeface="Arial"/>
            </a:endParaRPr>
          </a:p>
        </p:txBody>
      </p:sp>
      <p:sp>
        <p:nvSpPr>
          <p:cNvPr id="14" name="object 14"/>
          <p:cNvSpPr txBox="1">
            <a:spLocks noGrp="1"/>
          </p:cNvSpPr>
          <p:nvPr>
            <p:ph type="title"/>
          </p:nvPr>
        </p:nvSpPr>
        <p:spPr>
          <a:xfrm>
            <a:off x="531368" y="444449"/>
            <a:ext cx="4928235" cy="574675"/>
          </a:xfrm>
          <a:prstGeom prst="rect">
            <a:avLst/>
          </a:prstGeom>
        </p:spPr>
        <p:txBody>
          <a:bodyPr vert="horz" wrap="square" lIns="0" tIns="12700" rIns="0" bIns="0" rtlCol="0">
            <a:spAutoFit/>
          </a:bodyPr>
          <a:lstStyle/>
          <a:p>
            <a:pPr marL="12700">
              <a:lnSpc>
                <a:spcPct val="100000"/>
              </a:lnSpc>
              <a:spcBef>
                <a:spcPts val="100"/>
              </a:spcBef>
            </a:pPr>
            <a:r>
              <a:rPr sz="3600" b="0">
                <a:solidFill>
                  <a:srgbClr val="FFFFFF"/>
                </a:solidFill>
                <a:latin typeface="Arial"/>
                <a:cs typeface="Arial"/>
              </a:rPr>
              <a:t>Your</a:t>
            </a:r>
            <a:r>
              <a:rPr sz="3600" b="0" spc="-20">
                <a:solidFill>
                  <a:srgbClr val="FFFFFF"/>
                </a:solidFill>
                <a:latin typeface="Arial"/>
                <a:cs typeface="Arial"/>
              </a:rPr>
              <a:t> </a:t>
            </a:r>
            <a:r>
              <a:rPr sz="3600" b="0">
                <a:solidFill>
                  <a:srgbClr val="FFFFFF"/>
                </a:solidFill>
                <a:latin typeface="Arial"/>
                <a:cs typeface="Arial"/>
              </a:rPr>
              <a:t>Role</a:t>
            </a:r>
            <a:endParaRPr sz="3600">
              <a:latin typeface="Arial"/>
              <a:cs typeface="Arial"/>
            </a:endParaRPr>
          </a:p>
        </p:txBody>
      </p:sp>
      <p:sp>
        <p:nvSpPr>
          <p:cNvPr id="16" name="TextBox 15">
            <a:extLst>
              <a:ext uri="{FF2B5EF4-FFF2-40B4-BE49-F238E27FC236}">
                <a16:creationId xmlns:a16="http://schemas.microsoft.com/office/drawing/2014/main" id="{2431B52F-5233-4A57-AC02-12EE49D110D4}"/>
              </a:ext>
            </a:extLst>
          </p:cNvPr>
          <p:cNvSpPr txBox="1"/>
          <p:nvPr/>
        </p:nvSpPr>
        <p:spPr>
          <a:xfrm>
            <a:off x="0" y="1372821"/>
            <a:ext cx="9144000" cy="369332"/>
          </a:xfrm>
          <a:prstGeom prst="rect">
            <a:avLst/>
          </a:prstGeom>
          <a:solidFill>
            <a:srgbClr val="FFFFCC"/>
          </a:solidFill>
          <a:ln>
            <a:solidFill>
              <a:schemeClr val="bg1">
                <a:lumMod val="65000"/>
              </a:schemeClr>
            </a:solidFill>
          </a:ln>
        </p:spPr>
        <p:txBody>
          <a:bodyPr wrap="square">
            <a:spAutoFit/>
          </a:bodyPr>
          <a:lstStyle/>
          <a:p>
            <a:pPr marL="12065" marR="178435" lvl="0" indent="0" algn="ctr" defTabSz="914400" rtl="0" eaLnBrk="1" fontAlgn="auto" latinLnBrk="0" hangingPunct="1">
              <a:lnSpc>
                <a:spcPct val="100000"/>
              </a:lnSpc>
              <a:spcBef>
                <a:spcPts val="3000"/>
              </a:spcBef>
              <a:spcAft>
                <a:spcPts val="0"/>
              </a:spcAft>
              <a:buClr>
                <a:srgbClr val="3D3E3D"/>
              </a:buClr>
              <a:buSzPct val="65000"/>
              <a:buFontTx/>
              <a:buNone/>
              <a:tabLst>
                <a:tab pos="244475" algn="l"/>
              </a:tabLst>
              <a:defRPr/>
            </a:pPr>
            <a:r>
              <a:rPr kumimoji="0" lang="en-US" sz="1800" b="1" i="0" u="none" strike="noStrike" kern="1200" cap="none" spc="0" normalizeH="0" baseline="0" noProof="0">
                <a:ln>
                  <a:noFill/>
                </a:ln>
                <a:solidFill>
                  <a:srgbClr val="333333"/>
                </a:solidFill>
                <a:effectLst/>
                <a:uLnTx/>
                <a:uFillTx/>
                <a:latin typeface="Arial"/>
                <a:ea typeface="+mn-ea"/>
                <a:cs typeface="Arial"/>
              </a:rPr>
              <a:t>KNOW YOUR RISK   –   INSURE YOUR RISK   –   REDUCE YOUR RISK</a:t>
            </a:r>
          </a:p>
        </p:txBody>
      </p:sp>
      <p:pic>
        <p:nvPicPr>
          <p:cNvPr id="18" name="Picture 17">
            <a:extLst>
              <a:ext uri="{FF2B5EF4-FFF2-40B4-BE49-F238E27FC236}">
                <a16:creationId xmlns:a16="http://schemas.microsoft.com/office/drawing/2014/main" id="{AB83CDDD-F369-4348-935D-E0F17FC97BF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5000"/>
                    </a14:imgEffect>
                  </a14:imgLayer>
                </a14:imgProps>
              </a:ext>
            </a:extLst>
          </a:blip>
          <a:stretch>
            <a:fillRect/>
          </a:stretch>
        </p:blipFill>
        <p:spPr>
          <a:xfrm>
            <a:off x="4781856" y="1981200"/>
            <a:ext cx="4215638" cy="4165377"/>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9143999" cy="1222839"/>
          </a:xfrm>
          <a:prstGeom prst="rect">
            <a:avLst/>
          </a:prstGeom>
        </p:spPr>
      </p:pic>
      <p:sp>
        <p:nvSpPr>
          <p:cNvPr id="3" name="object 3"/>
          <p:cNvSpPr txBox="1"/>
          <p:nvPr/>
        </p:nvSpPr>
        <p:spPr>
          <a:xfrm>
            <a:off x="4543678" y="6289776"/>
            <a:ext cx="57785" cy="145415"/>
          </a:xfrm>
          <a:prstGeom prst="rect">
            <a:avLst/>
          </a:prstGeom>
        </p:spPr>
        <p:txBody>
          <a:bodyPr vert="horz" wrap="square" lIns="0" tIns="0" rIns="0" bIns="0" rtlCol="0">
            <a:spAutoFit/>
          </a:bodyPr>
          <a:lstStyle/>
          <a:p>
            <a:pPr marL="0" marR="0" lvl="0" indent="0" algn="l" defTabSz="914400" rtl="0" eaLnBrk="1" fontAlgn="auto" latinLnBrk="0" hangingPunct="1">
              <a:lnSpc>
                <a:spcPts val="1130"/>
              </a:lnSpc>
              <a:spcBef>
                <a:spcPts val="0"/>
              </a:spcBef>
              <a:spcAft>
                <a:spcPts val="0"/>
              </a:spcAft>
              <a:buClrTx/>
              <a:buSzTx/>
              <a:buFontTx/>
              <a:buNone/>
              <a:tabLst/>
              <a:defRPr/>
            </a:pPr>
            <a:r>
              <a:rPr kumimoji="0" sz="1000" b="0" i="0" u="none" strike="noStrike" kern="1200" cap="none" spc="5" normalizeH="0" baseline="0" noProof="0">
                <a:ln>
                  <a:noFill/>
                </a:ln>
                <a:solidFill>
                  <a:srgbClr val="5B5C5E"/>
                </a:solidFill>
                <a:effectLst/>
                <a:uLnTx/>
                <a:uFillTx/>
                <a:latin typeface="Arial Nova Cond Light"/>
                <a:ea typeface="+mn-ea"/>
                <a:cs typeface="Arial Nova Cond Light"/>
              </a:rPr>
              <a:t>5</a:t>
            </a:r>
            <a:endParaRPr kumimoji="0" sz="1000" b="0" i="0" u="none" strike="noStrike" kern="1200" cap="none" spc="0" normalizeH="0" baseline="0" noProof="0">
              <a:ln>
                <a:noFill/>
              </a:ln>
              <a:solidFill>
                <a:prstClr val="black"/>
              </a:solidFill>
              <a:effectLst/>
              <a:uLnTx/>
              <a:uFillTx/>
              <a:latin typeface="Arial Nova Cond Light"/>
              <a:ea typeface="+mn-ea"/>
              <a:cs typeface="Arial Nova Cond Light"/>
            </a:endParaRPr>
          </a:p>
        </p:txBody>
      </p:sp>
      <p:pic>
        <p:nvPicPr>
          <p:cNvPr id="4" name="object 4"/>
          <p:cNvPicPr/>
          <p:nvPr/>
        </p:nvPicPr>
        <p:blipFill>
          <a:blip r:embed="rId4" cstate="print"/>
          <a:stretch>
            <a:fillRect/>
          </a:stretch>
        </p:blipFill>
        <p:spPr>
          <a:xfrm>
            <a:off x="513663" y="6068724"/>
            <a:ext cx="1574144" cy="546735"/>
          </a:xfrm>
          <a:prstGeom prst="rect">
            <a:avLst/>
          </a:prstGeom>
        </p:spPr>
      </p:pic>
      <p:grpSp>
        <p:nvGrpSpPr>
          <p:cNvPr id="5" name="object 5"/>
          <p:cNvGrpSpPr/>
          <p:nvPr/>
        </p:nvGrpSpPr>
        <p:grpSpPr>
          <a:xfrm>
            <a:off x="0" y="1167382"/>
            <a:ext cx="9144000" cy="5766817"/>
            <a:chOff x="0" y="1167383"/>
            <a:chExt cx="9144000" cy="5690870"/>
          </a:xfrm>
        </p:grpSpPr>
        <p:pic>
          <p:nvPicPr>
            <p:cNvPr id="6" name="object 6"/>
            <p:cNvPicPr/>
            <p:nvPr/>
          </p:nvPicPr>
          <p:blipFill>
            <a:blip r:embed="rId5" cstate="print"/>
            <a:stretch>
              <a:fillRect/>
            </a:stretch>
          </p:blipFill>
          <p:spPr>
            <a:xfrm>
              <a:off x="7202502" y="6164859"/>
              <a:ext cx="1473590" cy="439907"/>
            </a:xfrm>
            <a:prstGeom prst="rect">
              <a:avLst/>
            </a:prstGeom>
          </p:spPr>
        </p:pic>
        <p:pic>
          <p:nvPicPr>
            <p:cNvPr id="7" name="object 7"/>
            <p:cNvPicPr/>
            <p:nvPr/>
          </p:nvPicPr>
          <p:blipFill>
            <a:blip r:embed="rId6" cstate="print"/>
            <a:stretch>
              <a:fillRect/>
            </a:stretch>
          </p:blipFill>
          <p:spPr>
            <a:xfrm>
              <a:off x="0" y="1167383"/>
              <a:ext cx="9143999" cy="5690614"/>
            </a:xfrm>
            <a:prstGeom prst="rect">
              <a:avLst/>
            </a:prstGeom>
          </p:spPr>
        </p:pic>
        <p:sp>
          <p:nvSpPr>
            <p:cNvPr id="8" name="object 8"/>
            <p:cNvSpPr/>
            <p:nvPr/>
          </p:nvSpPr>
          <p:spPr>
            <a:xfrm>
              <a:off x="0" y="1167383"/>
              <a:ext cx="9144000" cy="5690870"/>
            </a:xfrm>
            <a:custGeom>
              <a:avLst/>
              <a:gdLst/>
              <a:ahLst/>
              <a:cxnLst/>
              <a:rect l="l" t="t" r="r" b="b"/>
              <a:pathLst>
                <a:path w="9144000" h="5690870">
                  <a:moveTo>
                    <a:pt x="9144000" y="0"/>
                  </a:moveTo>
                  <a:lnTo>
                    <a:pt x="0" y="0"/>
                  </a:lnTo>
                  <a:lnTo>
                    <a:pt x="0" y="5690616"/>
                  </a:lnTo>
                  <a:lnTo>
                    <a:pt x="9144000" y="5690616"/>
                  </a:lnTo>
                  <a:lnTo>
                    <a:pt x="9144000" y="0"/>
                  </a:lnTo>
                  <a:close/>
                </a:path>
              </a:pathLst>
            </a:custGeom>
            <a:solidFill>
              <a:srgbClr val="FFFFFF">
                <a:alpha val="599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684276" y="3857244"/>
              <a:ext cx="7109459" cy="317500"/>
            </a:xfrm>
            <a:custGeom>
              <a:avLst/>
              <a:gdLst/>
              <a:ahLst/>
              <a:cxnLst/>
              <a:rect l="l" t="t" r="r" b="b"/>
              <a:pathLst>
                <a:path w="7109459" h="317500">
                  <a:moveTo>
                    <a:pt x="6950964" y="0"/>
                  </a:moveTo>
                  <a:lnTo>
                    <a:pt x="6950964" y="79247"/>
                  </a:lnTo>
                  <a:lnTo>
                    <a:pt x="0" y="79247"/>
                  </a:lnTo>
                  <a:lnTo>
                    <a:pt x="79247" y="158495"/>
                  </a:lnTo>
                  <a:lnTo>
                    <a:pt x="0" y="237743"/>
                  </a:lnTo>
                  <a:lnTo>
                    <a:pt x="6950964" y="237743"/>
                  </a:lnTo>
                  <a:lnTo>
                    <a:pt x="6950964" y="316991"/>
                  </a:lnTo>
                  <a:lnTo>
                    <a:pt x="7109459" y="158495"/>
                  </a:lnTo>
                  <a:lnTo>
                    <a:pt x="6950964" y="0"/>
                  </a:lnTo>
                  <a:close/>
                </a:path>
              </a:pathLst>
            </a:custGeom>
            <a:solidFill>
              <a:srgbClr val="005A8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object 11"/>
          <p:cNvSpPr txBox="1">
            <a:spLocks noGrp="1"/>
          </p:cNvSpPr>
          <p:nvPr>
            <p:ph type="title"/>
          </p:nvPr>
        </p:nvSpPr>
        <p:spPr>
          <a:xfrm>
            <a:off x="535940" y="427101"/>
            <a:ext cx="6174105" cy="566822"/>
          </a:xfrm>
          <a:prstGeom prst="rect">
            <a:avLst/>
          </a:prstGeom>
        </p:spPr>
        <p:txBody>
          <a:bodyPr vert="horz" wrap="square" lIns="0" tIns="12700" rIns="0" bIns="0" rtlCol="0">
            <a:spAutoFit/>
          </a:bodyPr>
          <a:lstStyle/>
          <a:p>
            <a:pPr marL="12700">
              <a:lnSpc>
                <a:spcPct val="100000"/>
              </a:lnSpc>
              <a:spcBef>
                <a:spcPts val="100"/>
              </a:spcBef>
            </a:pPr>
            <a:r>
              <a:t>Timeline</a:t>
            </a:r>
            <a:r>
              <a:rPr spc="-35"/>
              <a:t> </a:t>
            </a:r>
            <a:r>
              <a:rPr lang="en-US" spc="-35"/>
              <a:t>for Hardy County</a:t>
            </a:r>
            <a:endParaRPr/>
          </a:p>
        </p:txBody>
      </p:sp>
      <p:sp>
        <p:nvSpPr>
          <p:cNvPr id="12" name="object 12"/>
          <p:cNvSpPr txBox="1"/>
          <p:nvPr/>
        </p:nvSpPr>
        <p:spPr>
          <a:xfrm>
            <a:off x="503874" y="4479797"/>
            <a:ext cx="1739264" cy="793166"/>
          </a:xfrm>
          <a:prstGeom prst="rect">
            <a:avLst/>
          </a:prstGeom>
        </p:spPr>
        <p:txBody>
          <a:bodyPr vert="horz" wrap="square" lIns="0" tIns="43815" rIns="0" bIns="0" rtlCol="0">
            <a:spAutoFit/>
          </a:bodyPr>
          <a:lstStyle/>
          <a:p>
            <a:pPr marL="12700" marR="5080" lvl="0" indent="3175" algn="ctr" defTabSz="914400" rtl="0" eaLnBrk="1" fontAlgn="auto" latinLnBrk="0" hangingPunct="1">
              <a:lnSpc>
                <a:spcPts val="1939"/>
              </a:lnSpc>
              <a:spcBef>
                <a:spcPts val="345"/>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a:ea typeface="+mn-ea"/>
                <a:cs typeface="Arial"/>
              </a:rPr>
              <a:t>Preliminary Issuance</a:t>
            </a:r>
            <a:endParaRPr kumimoji="0" lang="en-US" sz="1800" b="0" i="0" u="none" strike="noStrike" kern="1200" cap="none" spc="0" normalizeH="0" baseline="0" noProof="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10" normalizeH="0" baseline="0" noProof="0">
                <a:ln>
                  <a:noFill/>
                </a:ln>
                <a:solidFill>
                  <a:srgbClr val="4F81BD">
                    <a:lumMod val="75000"/>
                  </a:srgbClr>
                </a:solidFill>
                <a:effectLst/>
                <a:uLnTx/>
                <a:uFillTx/>
                <a:latin typeface="Arial"/>
                <a:ea typeface="+mn-ea"/>
                <a:cs typeface="Arial"/>
              </a:rPr>
              <a:t>April 14, 2022</a:t>
            </a:r>
            <a:endParaRPr kumimoji="0" lang="en-US" sz="1200" b="0" i="0" u="none" strike="noStrike" kern="1200" cap="none" spc="0" normalizeH="0" baseline="0" noProof="0">
              <a:ln>
                <a:noFill/>
              </a:ln>
              <a:solidFill>
                <a:srgbClr val="4F81BD">
                  <a:lumMod val="75000"/>
                </a:srgbClr>
              </a:solidFill>
              <a:effectLst/>
              <a:uLnTx/>
              <a:uFillTx/>
              <a:latin typeface="Arial"/>
              <a:ea typeface="+mn-ea"/>
              <a:cs typeface="Arial"/>
            </a:endParaRPr>
          </a:p>
        </p:txBody>
      </p:sp>
      <p:sp>
        <p:nvSpPr>
          <p:cNvPr id="13" name="object 13"/>
          <p:cNvSpPr txBox="1"/>
          <p:nvPr/>
        </p:nvSpPr>
        <p:spPr>
          <a:xfrm>
            <a:off x="1470914" y="2908058"/>
            <a:ext cx="1999742" cy="551305"/>
          </a:xfrm>
          <a:prstGeom prst="rect">
            <a:avLst/>
          </a:prstGeom>
        </p:spPr>
        <p:txBody>
          <a:bodyPr vert="horz" wrap="square" lIns="0" tIns="40005" rIns="0" bIns="0" rtlCol="0">
            <a:spAutoFit/>
          </a:bodyPr>
          <a:lstStyle/>
          <a:p>
            <a:pPr marL="12700" marR="5080" lvl="0" indent="4445" algn="ctr" defTabSz="914400" rtl="0" eaLnBrk="1" fontAlgn="auto" latinLnBrk="0" hangingPunct="1">
              <a:lnSpc>
                <a:spcPct val="90000"/>
              </a:lnSpc>
              <a:spcBef>
                <a:spcPts val="315"/>
              </a:spcBef>
              <a:spcAft>
                <a:spcPts val="0"/>
              </a:spcAft>
              <a:buClrTx/>
              <a:buSzTx/>
              <a:buFontTx/>
              <a:buNone/>
              <a:tabLst/>
              <a:defRPr/>
            </a:pPr>
            <a:r>
              <a:rPr kumimoji="0" sz="1800" b="1" i="0" u="none" strike="noStrike" kern="1200" cap="none" spc="-5" normalizeH="0" baseline="0" noProof="0">
                <a:ln>
                  <a:noFill/>
                </a:ln>
                <a:solidFill>
                  <a:prstClr val="black"/>
                </a:solidFill>
                <a:effectLst/>
                <a:uLnTx/>
                <a:uFillTx/>
                <a:latin typeface="Arial"/>
                <a:ea typeface="+mn-ea"/>
                <a:cs typeface="Arial"/>
              </a:rPr>
              <a:t>CCO</a:t>
            </a:r>
            <a:r>
              <a:rPr kumimoji="0" lang="en-US" sz="1800" b="1" i="0" u="none" strike="noStrike" kern="1200" cap="none" spc="-5" normalizeH="0" baseline="0" noProof="0">
                <a:ln>
                  <a:noFill/>
                </a:ln>
                <a:solidFill>
                  <a:prstClr val="black"/>
                </a:solidFill>
                <a:effectLst/>
                <a:uLnTx/>
                <a:uFillTx/>
                <a:latin typeface="Arial"/>
                <a:ea typeface="+mn-ea"/>
                <a:cs typeface="Arial"/>
              </a:rPr>
              <a:t> </a:t>
            </a:r>
            <a:r>
              <a:rPr kumimoji="0" sz="1800" b="1" i="0" u="none" strike="noStrike" kern="1200" cap="none" spc="-5" normalizeH="0" baseline="0" noProof="0">
                <a:ln>
                  <a:noFill/>
                </a:ln>
                <a:solidFill>
                  <a:prstClr val="black"/>
                </a:solidFill>
                <a:effectLst/>
                <a:uLnTx/>
                <a:uFillTx/>
                <a:latin typeface="Arial"/>
                <a:ea typeface="+mn-ea"/>
                <a:cs typeface="Arial"/>
              </a:rPr>
              <a:t>Meeting</a:t>
            </a:r>
            <a:endParaRPr kumimoji="0" sz="1800" b="0" i="0" u="none" strike="noStrike" kern="1200" cap="none" spc="0" normalizeH="0" baseline="0" noProof="0">
              <a:ln>
                <a:noFill/>
              </a:ln>
              <a:solidFill>
                <a:prstClr val="black"/>
              </a:solidFill>
              <a:effectLst/>
              <a:uLnTx/>
              <a:uFillTx/>
              <a:latin typeface="Arial"/>
              <a:ea typeface="+mn-ea"/>
              <a:cs typeface="Arial"/>
            </a:endParaRPr>
          </a:p>
          <a:p>
            <a:pPr marL="635" marR="0" lvl="0" indent="0" algn="ctr" defTabSz="914400" rtl="0" eaLnBrk="1" fontAlgn="auto" latinLnBrk="0" hangingPunct="1">
              <a:lnSpc>
                <a:spcPct val="100000"/>
              </a:lnSpc>
              <a:spcBef>
                <a:spcPts val="625"/>
              </a:spcBef>
              <a:spcAft>
                <a:spcPts val="0"/>
              </a:spcAft>
              <a:buClrTx/>
              <a:buSzTx/>
              <a:buFontTx/>
              <a:buNone/>
              <a:tabLst/>
              <a:defRPr/>
            </a:pPr>
            <a:r>
              <a:rPr kumimoji="0" lang="en-US" sz="1200" b="1" i="0" u="none" strike="noStrike" kern="1200" cap="none" spc="-45" normalizeH="0" baseline="0" noProof="0">
                <a:ln>
                  <a:noFill/>
                </a:ln>
                <a:solidFill>
                  <a:srgbClr val="005A87"/>
                </a:solidFill>
                <a:effectLst/>
                <a:uLnTx/>
                <a:uFillTx/>
                <a:latin typeface="Arial"/>
                <a:ea typeface="+mn-ea"/>
                <a:cs typeface="Arial"/>
              </a:rPr>
              <a:t>June 21, 2022</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sp>
        <p:nvSpPr>
          <p:cNvPr id="14" name="object 14"/>
          <p:cNvSpPr txBox="1"/>
          <p:nvPr/>
        </p:nvSpPr>
        <p:spPr>
          <a:xfrm>
            <a:off x="2895600" y="4348204"/>
            <a:ext cx="1562100" cy="680720"/>
          </a:xfrm>
          <a:prstGeom prst="rect">
            <a:avLst/>
          </a:prstGeom>
        </p:spPr>
        <p:txBody>
          <a:bodyPr vert="horz" wrap="square" lIns="0" tIns="131445" rIns="0" bIns="0" rtlCol="0">
            <a:spAutoFit/>
          </a:bodyPr>
          <a:lstStyle/>
          <a:p>
            <a:pPr marL="0" marR="0" lvl="0" indent="0" algn="ctr" defTabSz="914400" rtl="0" eaLnBrk="1" fontAlgn="auto" latinLnBrk="0" hangingPunct="1">
              <a:lnSpc>
                <a:spcPct val="100000"/>
              </a:lnSpc>
              <a:spcBef>
                <a:spcPts val="1035"/>
              </a:spcBef>
              <a:spcAft>
                <a:spcPts val="0"/>
              </a:spcAft>
              <a:buClrTx/>
              <a:buSzTx/>
              <a:buFontTx/>
              <a:buNone/>
              <a:tabLst/>
              <a:defRPr/>
            </a:pPr>
            <a:r>
              <a:rPr kumimoji="0" sz="1800" b="1" i="0" u="none" strike="noStrike" kern="1200" cap="none" spc="-10" normalizeH="0" baseline="0" noProof="0">
                <a:ln>
                  <a:noFill/>
                </a:ln>
                <a:solidFill>
                  <a:prstClr val="black"/>
                </a:solidFill>
                <a:effectLst/>
                <a:uLnTx/>
                <a:uFillTx/>
                <a:latin typeface="Arial"/>
                <a:ea typeface="+mn-ea"/>
                <a:cs typeface="Arial"/>
              </a:rPr>
              <a:t>Appeal </a:t>
            </a:r>
            <a:r>
              <a:rPr kumimoji="0" sz="1800" b="1" i="0" u="none" strike="noStrike" kern="1200" cap="none" spc="-5" normalizeH="0" baseline="0" noProof="0">
                <a:ln>
                  <a:noFill/>
                </a:ln>
                <a:solidFill>
                  <a:prstClr val="black"/>
                </a:solidFill>
                <a:effectLst/>
                <a:uLnTx/>
                <a:uFillTx/>
                <a:latin typeface="Arial"/>
                <a:ea typeface="+mn-ea"/>
                <a:cs typeface="Arial"/>
              </a:rPr>
              <a:t>Period</a:t>
            </a:r>
            <a:endParaRPr kumimoji="0" sz="1800" b="0" i="0" u="none" strike="noStrike" kern="1200" cap="none" spc="0" normalizeH="0" baseline="0" noProof="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625"/>
              </a:spcBef>
              <a:spcAft>
                <a:spcPts val="0"/>
              </a:spcAft>
              <a:buClrTx/>
              <a:buSzTx/>
              <a:buFontTx/>
              <a:buNone/>
              <a:tabLst/>
              <a:defRPr/>
            </a:pPr>
            <a:r>
              <a:rPr kumimoji="0" lang="en-US" sz="1200" b="1" i="0" u="none" strike="noStrike" kern="1200" cap="none" spc="-5" normalizeH="0" baseline="0" noProof="0">
                <a:ln>
                  <a:noFill/>
                </a:ln>
                <a:solidFill>
                  <a:srgbClr val="005A87"/>
                </a:solidFill>
                <a:effectLst/>
                <a:uLnTx/>
                <a:uFillTx/>
                <a:latin typeface="Arial"/>
                <a:ea typeface="+mn-ea"/>
                <a:cs typeface="Arial"/>
              </a:rPr>
              <a:t>Fall 2022</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sp>
        <p:nvSpPr>
          <p:cNvPr id="15" name="object 15"/>
          <p:cNvSpPr txBox="1"/>
          <p:nvPr/>
        </p:nvSpPr>
        <p:spPr>
          <a:xfrm>
            <a:off x="6233985" y="2774505"/>
            <a:ext cx="1536065" cy="680720"/>
          </a:xfrm>
          <a:prstGeom prst="rect">
            <a:avLst/>
          </a:prstGeom>
        </p:spPr>
        <p:txBody>
          <a:bodyPr vert="horz" wrap="square" lIns="0" tIns="131445" rIns="0" bIns="0" rtlCol="0">
            <a:spAutoFit/>
          </a:bodyPr>
          <a:lstStyle/>
          <a:p>
            <a:pPr marL="12700" marR="0" lvl="0" indent="0" algn="l" defTabSz="914400" rtl="0" eaLnBrk="1" fontAlgn="auto" latinLnBrk="0" hangingPunct="1">
              <a:lnSpc>
                <a:spcPct val="100000"/>
              </a:lnSpc>
              <a:spcBef>
                <a:spcPts val="1035"/>
              </a:spcBef>
              <a:spcAft>
                <a:spcPts val="0"/>
              </a:spcAft>
              <a:buClrTx/>
              <a:buSzTx/>
              <a:buFontTx/>
              <a:buNone/>
              <a:tabLst/>
              <a:defRPr/>
            </a:pPr>
            <a:r>
              <a:rPr kumimoji="0" sz="1800" b="1" i="0" u="none" strike="noStrike" kern="1200" cap="none" spc="-10" normalizeH="0" baseline="0" noProof="0">
                <a:ln>
                  <a:noFill/>
                </a:ln>
                <a:solidFill>
                  <a:prstClr val="black"/>
                </a:solidFill>
                <a:effectLst/>
                <a:uLnTx/>
                <a:uFillTx/>
                <a:latin typeface="Arial"/>
                <a:ea typeface="+mn-ea"/>
                <a:cs typeface="Arial"/>
              </a:rPr>
              <a:t>Effective</a:t>
            </a:r>
            <a:r>
              <a:rPr kumimoji="0" sz="1800" b="1" i="0" u="none" strike="noStrike" kern="1200" cap="none" spc="0" normalizeH="0" baseline="0" noProof="0">
                <a:ln>
                  <a:noFill/>
                </a:ln>
                <a:solidFill>
                  <a:prstClr val="black"/>
                </a:solidFill>
                <a:effectLst/>
                <a:uLnTx/>
                <a:uFillTx/>
                <a:latin typeface="Arial"/>
                <a:ea typeface="+mn-ea"/>
                <a:cs typeface="Arial"/>
              </a:rPr>
              <a:t> </a:t>
            </a:r>
            <a:r>
              <a:rPr kumimoji="0" sz="1800" b="1" i="0" u="none" strike="noStrike" kern="1200" cap="none" spc="-5" normalizeH="0" baseline="0" noProof="0">
                <a:ln>
                  <a:noFill/>
                </a:ln>
                <a:solidFill>
                  <a:prstClr val="black"/>
                </a:solidFill>
                <a:effectLst/>
                <a:uLnTx/>
                <a:uFillTx/>
                <a:latin typeface="Arial"/>
                <a:ea typeface="+mn-ea"/>
                <a:cs typeface="Arial"/>
              </a:rPr>
              <a:t>Date</a:t>
            </a:r>
            <a:endParaRPr kumimoji="0" sz="1800" b="0" i="0" u="none" strike="noStrike" kern="1200" cap="none" spc="0" normalizeH="0" baseline="0" noProof="0">
              <a:ln>
                <a:noFill/>
              </a:ln>
              <a:solidFill>
                <a:prstClr val="black"/>
              </a:solidFill>
              <a:effectLst/>
              <a:uLnTx/>
              <a:uFillTx/>
              <a:latin typeface="Arial"/>
              <a:ea typeface="+mn-ea"/>
              <a:cs typeface="Arial"/>
            </a:endParaRPr>
          </a:p>
          <a:p>
            <a:pPr marL="73660" marR="0" lvl="0" indent="0" algn="l" defTabSz="914400" rtl="0" eaLnBrk="1" fontAlgn="auto" latinLnBrk="0" hangingPunct="1">
              <a:lnSpc>
                <a:spcPct val="100000"/>
              </a:lnSpc>
              <a:spcBef>
                <a:spcPts val="625"/>
              </a:spcBef>
              <a:spcAft>
                <a:spcPts val="0"/>
              </a:spcAft>
              <a:buClrTx/>
              <a:buSzTx/>
              <a:buFontTx/>
              <a:buNone/>
              <a:tabLst/>
              <a:defRPr/>
            </a:pPr>
            <a:r>
              <a:rPr kumimoji="0" sz="1200" b="1" i="0" u="none" strike="noStrike" kern="1200" cap="none" spc="-5" normalizeH="0" baseline="0" noProof="0">
                <a:ln>
                  <a:noFill/>
                </a:ln>
                <a:solidFill>
                  <a:srgbClr val="005A87"/>
                </a:solidFill>
                <a:effectLst/>
                <a:uLnTx/>
                <a:uFillTx/>
                <a:latin typeface="Arial"/>
                <a:ea typeface="+mn-ea"/>
                <a:cs typeface="Arial"/>
              </a:rPr>
              <a:t>6</a:t>
            </a:r>
            <a:r>
              <a:rPr kumimoji="0" sz="1200" b="1" i="0" u="none" strike="noStrike" kern="1200" cap="none" spc="-25" normalizeH="0" baseline="0" noProof="0">
                <a:ln>
                  <a:noFill/>
                </a:ln>
                <a:solidFill>
                  <a:srgbClr val="005A87"/>
                </a:solidFill>
                <a:effectLst/>
                <a:uLnTx/>
                <a:uFillTx/>
                <a:latin typeface="Arial"/>
                <a:ea typeface="+mn-ea"/>
                <a:cs typeface="Arial"/>
              </a:rPr>
              <a:t> </a:t>
            </a:r>
            <a:r>
              <a:rPr kumimoji="0" sz="1200" b="1" i="0" u="none" strike="noStrike" kern="1200" cap="none" spc="-5" normalizeH="0" baseline="0" noProof="0">
                <a:ln>
                  <a:noFill/>
                </a:ln>
                <a:solidFill>
                  <a:srgbClr val="005A87"/>
                </a:solidFill>
                <a:effectLst/>
                <a:uLnTx/>
                <a:uFillTx/>
                <a:latin typeface="Arial"/>
                <a:ea typeface="+mn-ea"/>
                <a:cs typeface="Arial"/>
              </a:rPr>
              <a:t>months</a:t>
            </a:r>
            <a:r>
              <a:rPr kumimoji="0" sz="1200" b="1" i="0" u="none" strike="noStrike" kern="1200" cap="none" spc="0" normalizeH="0" baseline="0" noProof="0">
                <a:ln>
                  <a:noFill/>
                </a:ln>
                <a:solidFill>
                  <a:srgbClr val="005A87"/>
                </a:solidFill>
                <a:effectLst/>
                <a:uLnTx/>
                <a:uFillTx/>
                <a:latin typeface="Arial"/>
                <a:ea typeface="+mn-ea"/>
                <a:cs typeface="Arial"/>
              </a:rPr>
              <a:t> </a:t>
            </a:r>
            <a:r>
              <a:rPr kumimoji="0" sz="1200" b="1" i="0" u="none" strike="noStrike" kern="1200" cap="none" spc="-5" normalizeH="0" baseline="0" noProof="0">
                <a:ln>
                  <a:noFill/>
                </a:ln>
                <a:solidFill>
                  <a:srgbClr val="005A87"/>
                </a:solidFill>
                <a:effectLst/>
                <a:uLnTx/>
                <a:uFillTx/>
                <a:latin typeface="Arial"/>
                <a:ea typeface="+mn-ea"/>
                <a:cs typeface="Arial"/>
              </a:rPr>
              <a:t>after</a:t>
            </a:r>
            <a:r>
              <a:rPr kumimoji="0" sz="1200" b="1" i="0" u="none" strike="noStrike" kern="1200" cap="none" spc="-20" normalizeH="0" baseline="0" noProof="0">
                <a:ln>
                  <a:noFill/>
                </a:ln>
                <a:solidFill>
                  <a:srgbClr val="005A87"/>
                </a:solidFill>
                <a:effectLst/>
                <a:uLnTx/>
                <a:uFillTx/>
                <a:latin typeface="Arial"/>
                <a:ea typeface="+mn-ea"/>
                <a:cs typeface="Arial"/>
              </a:rPr>
              <a:t> </a:t>
            </a:r>
            <a:r>
              <a:rPr kumimoji="0" sz="1200" b="1" i="0" u="none" strike="noStrike" kern="1200" cap="none" spc="0" normalizeH="0" baseline="0" noProof="0">
                <a:ln>
                  <a:noFill/>
                </a:ln>
                <a:solidFill>
                  <a:srgbClr val="005A87"/>
                </a:solidFill>
                <a:effectLst/>
                <a:uLnTx/>
                <a:uFillTx/>
                <a:latin typeface="Arial"/>
                <a:ea typeface="+mn-ea"/>
                <a:cs typeface="Arial"/>
              </a:rPr>
              <a:t>LFD</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sp>
        <p:nvSpPr>
          <p:cNvPr id="16" name="object 16"/>
          <p:cNvSpPr txBox="1"/>
          <p:nvPr/>
        </p:nvSpPr>
        <p:spPr>
          <a:xfrm>
            <a:off x="3111880" y="2624482"/>
            <a:ext cx="2979165" cy="826316"/>
          </a:xfrm>
          <a:prstGeom prst="rect">
            <a:avLst/>
          </a:prstGeom>
        </p:spPr>
        <p:txBody>
          <a:bodyPr vert="horz" wrap="square" lIns="0" tIns="43815" rIns="0" bIns="0" rtlCol="0">
            <a:spAutoFit/>
          </a:bodyPr>
          <a:lstStyle/>
          <a:p>
            <a:pPr marL="12700" marR="5080" lvl="0" indent="412750" algn="ctr" defTabSz="914400" rtl="0" eaLnBrk="1" fontAlgn="auto" latinLnBrk="0" hangingPunct="1">
              <a:lnSpc>
                <a:spcPts val="1939"/>
              </a:lnSpc>
              <a:spcBef>
                <a:spcPts val="345"/>
              </a:spcBef>
              <a:spcAft>
                <a:spcPts val="0"/>
              </a:spcAft>
              <a:buClrTx/>
              <a:buSzTx/>
              <a:buFontTx/>
              <a:buNone/>
              <a:tabLst/>
              <a:defRPr/>
            </a:pPr>
            <a:r>
              <a:rPr kumimoji="0" sz="1800" b="1" i="0" u="none" strike="noStrike" kern="1200" cap="none" spc="0" normalizeH="0" baseline="0" noProof="0">
                <a:ln>
                  <a:noFill/>
                </a:ln>
                <a:solidFill>
                  <a:prstClr val="black"/>
                </a:solidFill>
                <a:effectLst/>
                <a:uLnTx/>
                <a:uFillTx/>
                <a:latin typeface="Arial"/>
                <a:ea typeface="+mn-ea"/>
                <a:cs typeface="Arial"/>
              </a:rPr>
              <a:t>End of</a:t>
            </a:r>
            <a:r>
              <a:rPr kumimoji="0" lang="en-US" sz="1800" b="1" i="0" u="none" strike="noStrike" kern="1200" cap="none" spc="0" normalizeH="0" baseline="0" noProof="0">
                <a:ln>
                  <a:noFill/>
                </a:ln>
                <a:solidFill>
                  <a:prstClr val="black"/>
                </a:solidFill>
                <a:effectLst/>
                <a:uLnTx/>
                <a:uFillTx/>
                <a:latin typeface="Arial"/>
                <a:ea typeface="+mn-ea"/>
                <a:cs typeface="Arial"/>
              </a:rPr>
              <a:t> </a:t>
            </a:r>
          </a:p>
          <a:p>
            <a:pPr marL="12700" marR="5080" lvl="0" indent="412750" algn="ctr" defTabSz="914400" rtl="0" eaLnBrk="1" fontAlgn="auto" latinLnBrk="0" hangingPunct="1">
              <a:lnSpc>
                <a:spcPts val="1939"/>
              </a:lnSpc>
              <a:spcBef>
                <a:spcPts val="345"/>
              </a:spcBef>
              <a:spcAft>
                <a:spcPts val="0"/>
              </a:spcAft>
              <a:buClrTx/>
              <a:buSzTx/>
              <a:buFontTx/>
              <a:buNone/>
              <a:tabLst/>
              <a:defRPr/>
            </a:pPr>
            <a:r>
              <a:rPr kumimoji="0" sz="1800" b="1" i="0" u="none" strike="noStrike" kern="1200" cap="none" spc="-10" normalizeH="0" baseline="0" noProof="0">
                <a:ln>
                  <a:noFill/>
                </a:ln>
                <a:solidFill>
                  <a:prstClr val="black"/>
                </a:solidFill>
                <a:effectLst/>
                <a:uLnTx/>
                <a:uFillTx/>
                <a:latin typeface="Arial"/>
                <a:ea typeface="+mn-ea"/>
                <a:cs typeface="Arial"/>
              </a:rPr>
              <a:t>Appeal</a:t>
            </a:r>
            <a:r>
              <a:rPr kumimoji="0" sz="1800" b="1" i="0" u="none" strike="noStrike" kern="1200" cap="none" spc="-30" normalizeH="0" baseline="0" noProof="0">
                <a:ln>
                  <a:noFill/>
                </a:ln>
                <a:solidFill>
                  <a:prstClr val="black"/>
                </a:solidFill>
                <a:effectLst/>
                <a:uLnTx/>
                <a:uFillTx/>
                <a:latin typeface="Arial"/>
                <a:ea typeface="+mn-ea"/>
                <a:cs typeface="Arial"/>
              </a:rPr>
              <a:t> </a:t>
            </a:r>
            <a:r>
              <a:rPr kumimoji="0" sz="1800" b="1" i="0" u="none" strike="noStrike" kern="1200" cap="none" spc="-5" normalizeH="0" baseline="0" noProof="0">
                <a:ln>
                  <a:noFill/>
                </a:ln>
                <a:solidFill>
                  <a:prstClr val="black"/>
                </a:solidFill>
                <a:effectLst/>
                <a:uLnTx/>
                <a:uFillTx/>
                <a:latin typeface="Arial"/>
                <a:ea typeface="+mn-ea"/>
                <a:cs typeface="Arial"/>
              </a:rPr>
              <a:t>Period</a:t>
            </a:r>
            <a:endParaRPr kumimoji="0" lang="en-US" sz="1800" b="0" i="0" u="none" strike="noStrike" kern="1200" cap="none" spc="0" normalizeH="0" baseline="0" noProof="0">
              <a:ln>
                <a:noFill/>
              </a:ln>
              <a:solidFill>
                <a:prstClr val="black"/>
              </a:solidFill>
              <a:effectLst/>
              <a:uLnTx/>
              <a:uFillTx/>
              <a:latin typeface="Arial"/>
              <a:ea typeface="+mn-ea"/>
              <a:cs typeface="Arial"/>
            </a:endParaRPr>
          </a:p>
          <a:p>
            <a:pPr marL="12700" marR="5080" lvl="0" indent="412750" algn="ctr" defTabSz="914400" rtl="0" eaLnBrk="1" fontAlgn="auto" latinLnBrk="0" hangingPunct="1">
              <a:lnSpc>
                <a:spcPts val="1939"/>
              </a:lnSpc>
              <a:spcBef>
                <a:spcPts val="345"/>
              </a:spcBef>
              <a:spcAft>
                <a:spcPts val="0"/>
              </a:spcAft>
              <a:buClrTx/>
              <a:buSzTx/>
              <a:buFontTx/>
              <a:buNone/>
              <a:tabLst/>
              <a:defRPr/>
            </a:pPr>
            <a:r>
              <a:rPr kumimoji="0" sz="1200" b="1" i="0" u="none" strike="noStrike" kern="1200" cap="none" spc="-5" normalizeH="0" baseline="0" noProof="0">
                <a:ln>
                  <a:noFill/>
                </a:ln>
                <a:solidFill>
                  <a:srgbClr val="005A87"/>
                </a:solidFill>
                <a:effectLst/>
                <a:uLnTx/>
                <a:uFillTx/>
                <a:latin typeface="Arial"/>
                <a:ea typeface="+mn-ea"/>
                <a:cs typeface="Arial"/>
              </a:rPr>
              <a:t>90-days</a:t>
            </a:r>
            <a:r>
              <a:rPr kumimoji="0" sz="1200" b="1" i="0" u="none" strike="noStrike" kern="1200" cap="none" spc="-25" normalizeH="0" baseline="0" noProof="0">
                <a:ln>
                  <a:noFill/>
                </a:ln>
                <a:solidFill>
                  <a:srgbClr val="005A87"/>
                </a:solidFill>
                <a:effectLst/>
                <a:uLnTx/>
                <a:uFillTx/>
                <a:latin typeface="Arial"/>
                <a:ea typeface="+mn-ea"/>
                <a:cs typeface="Arial"/>
              </a:rPr>
              <a:t> </a:t>
            </a:r>
            <a:r>
              <a:rPr kumimoji="0" sz="1200" b="1" i="0" u="none" strike="noStrike" kern="1200" cap="none" spc="-5" normalizeH="0" baseline="0" noProof="0">
                <a:ln>
                  <a:noFill/>
                </a:ln>
                <a:solidFill>
                  <a:srgbClr val="005A87"/>
                </a:solidFill>
                <a:effectLst/>
                <a:uLnTx/>
                <a:uFillTx/>
                <a:latin typeface="Arial"/>
                <a:ea typeface="+mn-ea"/>
                <a:cs typeface="Arial"/>
              </a:rPr>
              <a:t>after</a:t>
            </a:r>
            <a:r>
              <a:rPr kumimoji="0" sz="1200" b="1" i="0" u="none" strike="noStrike" kern="1200" cap="none" spc="-25" normalizeH="0" baseline="0" noProof="0">
                <a:ln>
                  <a:noFill/>
                </a:ln>
                <a:solidFill>
                  <a:srgbClr val="005A87"/>
                </a:solidFill>
                <a:effectLst/>
                <a:uLnTx/>
                <a:uFillTx/>
                <a:latin typeface="Arial"/>
                <a:ea typeface="+mn-ea"/>
                <a:cs typeface="Arial"/>
              </a:rPr>
              <a:t> </a:t>
            </a:r>
            <a:r>
              <a:rPr kumimoji="0" sz="1200" b="1" i="0" u="none" strike="noStrike" kern="1200" cap="none" spc="0" normalizeH="0" baseline="0" noProof="0">
                <a:ln>
                  <a:noFill/>
                </a:ln>
                <a:solidFill>
                  <a:srgbClr val="005A87"/>
                </a:solidFill>
                <a:effectLst/>
                <a:uLnTx/>
                <a:uFillTx/>
                <a:latin typeface="Arial"/>
                <a:ea typeface="+mn-ea"/>
                <a:cs typeface="Arial"/>
              </a:rPr>
              <a:t>appeal</a:t>
            </a:r>
            <a:r>
              <a:rPr kumimoji="0" lang="en-US" sz="1200" b="0" i="0" u="none" strike="noStrike" kern="1200" cap="none" spc="0" normalizeH="0" baseline="0" noProof="0">
                <a:ln>
                  <a:noFill/>
                </a:ln>
                <a:solidFill>
                  <a:prstClr val="black"/>
                </a:solidFill>
                <a:effectLst/>
                <a:uLnTx/>
                <a:uFillTx/>
                <a:latin typeface="Arial"/>
                <a:ea typeface="+mn-ea"/>
                <a:cs typeface="Arial"/>
              </a:rPr>
              <a:t> </a:t>
            </a:r>
            <a:r>
              <a:rPr kumimoji="0" sz="1200" b="1" i="0" u="none" strike="noStrike" kern="1200" cap="none" spc="-5" normalizeH="0" baseline="0" noProof="0">
                <a:ln>
                  <a:noFill/>
                </a:ln>
                <a:solidFill>
                  <a:srgbClr val="005A87"/>
                </a:solidFill>
                <a:effectLst/>
                <a:uLnTx/>
                <a:uFillTx/>
                <a:latin typeface="Arial"/>
                <a:ea typeface="+mn-ea"/>
                <a:cs typeface="Arial"/>
              </a:rPr>
              <a:t>start</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sp>
        <p:nvSpPr>
          <p:cNvPr id="17" name="object 17"/>
          <p:cNvSpPr txBox="1"/>
          <p:nvPr/>
        </p:nvSpPr>
        <p:spPr>
          <a:xfrm>
            <a:off x="5350255" y="4458080"/>
            <a:ext cx="1438910" cy="808990"/>
          </a:xfrm>
          <a:prstGeom prst="rect">
            <a:avLst/>
          </a:prstGeom>
        </p:spPr>
        <p:txBody>
          <a:bodyPr vert="horz" wrap="square" lIns="0" tIns="43815" rIns="0" bIns="0" rtlCol="0">
            <a:spAutoFit/>
          </a:bodyPr>
          <a:lstStyle/>
          <a:p>
            <a:pPr marL="12700" marR="5080" lvl="0" indent="0" algn="ctr" defTabSz="914400" rtl="0" eaLnBrk="1" fontAlgn="auto" latinLnBrk="0" hangingPunct="1">
              <a:lnSpc>
                <a:spcPts val="1939"/>
              </a:lnSpc>
              <a:spcBef>
                <a:spcPts val="345"/>
              </a:spcBef>
              <a:spcAft>
                <a:spcPts val="0"/>
              </a:spcAft>
              <a:buClrTx/>
              <a:buSzTx/>
              <a:buFontTx/>
              <a:buNone/>
              <a:tabLst/>
              <a:defRPr/>
            </a:pPr>
            <a:r>
              <a:rPr kumimoji="0" sz="1800" b="1" i="0" u="none" strike="noStrike" kern="1200" cap="none" spc="0" normalizeH="0" baseline="0" noProof="0">
                <a:ln>
                  <a:noFill/>
                </a:ln>
                <a:solidFill>
                  <a:prstClr val="black"/>
                </a:solidFill>
                <a:effectLst/>
                <a:uLnTx/>
                <a:uFillTx/>
                <a:latin typeface="Arial"/>
                <a:ea typeface="+mn-ea"/>
                <a:cs typeface="Arial"/>
              </a:rPr>
              <a:t>FEMA</a:t>
            </a:r>
            <a:r>
              <a:rPr kumimoji="0" sz="1800" b="1" i="0" u="none" strike="noStrike" kern="1200" cap="none" spc="-70" normalizeH="0" baseline="0" noProof="0">
                <a:ln>
                  <a:noFill/>
                </a:ln>
                <a:solidFill>
                  <a:prstClr val="black"/>
                </a:solidFill>
                <a:effectLst/>
                <a:uLnTx/>
                <a:uFillTx/>
                <a:latin typeface="Arial"/>
                <a:ea typeface="+mn-ea"/>
                <a:cs typeface="Arial"/>
              </a:rPr>
              <a:t> </a:t>
            </a:r>
            <a:r>
              <a:rPr kumimoji="0" sz="1800" b="1" i="0" u="none" strike="noStrike" kern="1200" cap="none" spc="0" normalizeH="0" baseline="0" noProof="0">
                <a:ln>
                  <a:noFill/>
                </a:ln>
                <a:solidFill>
                  <a:prstClr val="black"/>
                </a:solidFill>
                <a:effectLst/>
                <a:uLnTx/>
                <a:uFillTx/>
                <a:latin typeface="Arial"/>
                <a:ea typeface="+mn-ea"/>
                <a:cs typeface="Arial"/>
              </a:rPr>
              <a:t>is</a:t>
            </a:r>
            <a:r>
              <a:rPr kumimoji="0" sz="1800" b="1" i="0" u="none" strike="noStrike" kern="1200" cap="none" spc="-10" normalizeH="0" baseline="0" noProof="0">
                <a:ln>
                  <a:noFill/>
                </a:ln>
                <a:solidFill>
                  <a:prstClr val="black"/>
                </a:solidFill>
                <a:effectLst/>
                <a:uLnTx/>
                <a:uFillTx/>
                <a:latin typeface="Arial"/>
                <a:ea typeface="+mn-ea"/>
                <a:cs typeface="Arial"/>
              </a:rPr>
              <a:t>s</a:t>
            </a:r>
            <a:r>
              <a:rPr kumimoji="0" sz="1800" b="1" i="0" u="none" strike="noStrike" kern="1200" cap="none" spc="0" normalizeH="0" baseline="0" noProof="0">
                <a:ln>
                  <a:noFill/>
                </a:ln>
                <a:solidFill>
                  <a:prstClr val="black"/>
                </a:solidFill>
                <a:effectLst/>
                <a:uLnTx/>
                <a:uFillTx/>
                <a:latin typeface="Arial"/>
                <a:ea typeface="+mn-ea"/>
                <a:cs typeface="Arial"/>
              </a:rPr>
              <a:t>ues  LFD</a:t>
            </a:r>
            <a:endParaRPr kumimoji="0" sz="1800" b="0" i="0" u="none" strike="noStrike" kern="1200" cap="none" spc="0" normalizeH="0" baseline="0" noProof="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sz="1200" b="1" i="0" u="none" strike="noStrike" kern="1200" cap="none" spc="0" normalizeH="0" baseline="0" noProof="0">
                <a:ln>
                  <a:noFill/>
                </a:ln>
                <a:solidFill>
                  <a:srgbClr val="005A87"/>
                </a:solidFill>
                <a:effectLst/>
                <a:uLnTx/>
                <a:uFillTx/>
                <a:latin typeface="Arial"/>
                <a:ea typeface="+mn-ea"/>
                <a:cs typeface="Arial"/>
              </a:rPr>
              <a:t>Spring</a:t>
            </a:r>
            <a:r>
              <a:rPr kumimoji="0" sz="1200" b="1" i="0" u="none" strike="noStrike" kern="1200" cap="none" spc="-30" normalizeH="0" baseline="0" noProof="0">
                <a:ln>
                  <a:noFill/>
                </a:ln>
                <a:solidFill>
                  <a:srgbClr val="005A87"/>
                </a:solidFill>
                <a:effectLst/>
                <a:uLnTx/>
                <a:uFillTx/>
                <a:latin typeface="Arial"/>
                <a:ea typeface="+mn-ea"/>
                <a:cs typeface="Arial"/>
              </a:rPr>
              <a:t> </a:t>
            </a:r>
            <a:r>
              <a:rPr kumimoji="0" sz="1200" b="1" i="0" u="none" strike="noStrike" kern="1200" cap="none" spc="-5" normalizeH="0" baseline="0" noProof="0">
                <a:ln>
                  <a:noFill/>
                </a:ln>
                <a:solidFill>
                  <a:srgbClr val="005A87"/>
                </a:solidFill>
                <a:effectLst/>
                <a:uLnTx/>
                <a:uFillTx/>
                <a:latin typeface="Arial"/>
                <a:ea typeface="+mn-ea"/>
                <a:cs typeface="Arial"/>
              </a:rPr>
              <a:t>2023</a:t>
            </a:r>
            <a:endParaRPr kumimoji="0" sz="1200" b="0" i="0" u="none" strike="noStrike" kern="1200" cap="none" spc="0" normalizeH="0" baseline="0" noProof="0">
              <a:ln>
                <a:noFill/>
              </a:ln>
              <a:solidFill>
                <a:prstClr val="black"/>
              </a:solidFill>
              <a:effectLst/>
              <a:uLnTx/>
              <a:uFillTx/>
              <a:latin typeface="Arial"/>
              <a:ea typeface="+mn-ea"/>
              <a:cs typeface="Arial"/>
            </a:endParaRPr>
          </a:p>
        </p:txBody>
      </p:sp>
      <p:grpSp>
        <p:nvGrpSpPr>
          <p:cNvPr id="18" name="object 18"/>
          <p:cNvGrpSpPr/>
          <p:nvPr/>
        </p:nvGrpSpPr>
        <p:grpSpPr>
          <a:xfrm>
            <a:off x="1373506" y="3565397"/>
            <a:ext cx="7281289" cy="846582"/>
            <a:chOff x="1373506" y="3565397"/>
            <a:chExt cx="7281289" cy="846582"/>
          </a:xfrm>
        </p:grpSpPr>
        <p:pic>
          <p:nvPicPr>
            <p:cNvPr id="19" name="object 19"/>
            <p:cNvPicPr/>
            <p:nvPr/>
          </p:nvPicPr>
          <p:blipFill>
            <a:blip r:embed="rId7" cstate="print"/>
            <a:stretch>
              <a:fillRect/>
            </a:stretch>
          </p:blipFill>
          <p:spPr>
            <a:xfrm>
              <a:off x="7869936" y="3628643"/>
              <a:ext cx="784859" cy="783336"/>
            </a:xfrm>
            <a:prstGeom prst="rect">
              <a:avLst/>
            </a:prstGeom>
          </p:spPr>
        </p:pic>
        <p:sp>
          <p:nvSpPr>
            <p:cNvPr id="20" name="object 20"/>
            <p:cNvSpPr/>
            <p:nvPr/>
          </p:nvSpPr>
          <p:spPr>
            <a:xfrm>
              <a:off x="1373885" y="3937253"/>
              <a:ext cx="1097279" cy="174625"/>
            </a:xfrm>
            <a:custGeom>
              <a:avLst/>
              <a:gdLst/>
              <a:ahLst/>
              <a:cxnLst/>
              <a:rect l="l" t="t" r="r" b="b"/>
              <a:pathLst>
                <a:path w="546100" h="174625">
                  <a:moveTo>
                    <a:pt x="0" y="0"/>
                  </a:moveTo>
                  <a:lnTo>
                    <a:pt x="0" y="174371"/>
                  </a:lnTo>
                </a:path>
                <a:path w="546100" h="174625">
                  <a:moveTo>
                    <a:pt x="545591" y="0"/>
                  </a:moveTo>
                  <a:lnTo>
                    <a:pt x="545591" y="174371"/>
                  </a:lnTo>
                </a:path>
              </a:pathLst>
            </a:custGeom>
            <a:ln w="1905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1373506" y="3565397"/>
              <a:ext cx="1097279" cy="835025"/>
            </a:xfrm>
            <a:custGeom>
              <a:avLst/>
              <a:gdLst/>
              <a:ahLst/>
              <a:cxnLst/>
              <a:rect l="l" t="t" r="r" b="b"/>
              <a:pathLst>
                <a:path w="1041400" h="835025">
                  <a:moveTo>
                    <a:pt x="0" y="533400"/>
                  </a:moveTo>
                  <a:lnTo>
                    <a:pt x="2032" y="834770"/>
                  </a:lnTo>
                </a:path>
                <a:path w="1041400" h="835025">
                  <a:moveTo>
                    <a:pt x="1040892" y="0"/>
                  </a:moveTo>
                  <a:lnTo>
                    <a:pt x="1040892" y="367664"/>
                  </a:lnTo>
                </a:path>
              </a:pathLst>
            </a:custGeom>
            <a:ln w="19050">
              <a:solidFill>
                <a:srgbClr val="005A8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p:nvPr/>
          </p:nvSpPr>
          <p:spPr>
            <a:xfrm>
              <a:off x="2470786" y="3937253"/>
              <a:ext cx="1195450" cy="174625"/>
            </a:xfrm>
            <a:custGeom>
              <a:avLst/>
              <a:gdLst/>
              <a:ahLst/>
              <a:cxnLst/>
              <a:rect l="l" t="t" r="r" b="b"/>
              <a:pathLst>
                <a:path w="940435" h="174625">
                  <a:moveTo>
                    <a:pt x="0" y="0"/>
                  </a:moveTo>
                  <a:lnTo>
                    <a:pt x="0" y="174371"/>
                  </a:lnTo>
                </a:path>
                <a:path w="940435" h="174625">
                  <a:moveTo>
                    <a:pt x="940307" y="0"/>
                  </a:moveTo>
                  <a:lnTo>
                    <a:pt x="940307" y="174371"/>
                  </a:lnTo>
                </a:path>
              </a:pathLst>
            </a:custGeom>
            <a:ln w="1905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p:nvPr/>
          </p:nvSpPr>
          <p:spPr>
            <a:xfrm>
              <a:off x="3666235" y="3565397"/>
              <a:ext cx="1139953" cy="835025"/>
            </a:xfrm>
            <a:custGeom>
              <a:avLst/>
              <a:gdLst/>
              <a:ahLst/>
              <a:cxnLst/>
              <a:rect l="l" t="t" r="r" b="b"/>
              <a:pathLst>
                <a:path w="905510" h="835025">
                  <a:moveTo>
                    <a:pt x="0" y="533400"/>
                  </a:moveTo>
                  <a:lnTo>
                    <a:pt x="2032" y="834770"/>
                  </a:lnTo>
                </a:path>
                <a:path w="905510" h="835025">
                  <a:moveTo>
                    <a:pt x="905256" y="0"/>
                  </a:moveTo>
                  <a:lnTo>
                    <a:pt x="905256" y="367664"/>
                  </a:lnTo>
                </a:path>
              </a:pathLst>
            </a:custGeom>
            <a:ln w="19050">
              <a:solidFill>
                <a:srgbClr val="005A8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p:nvPr/>
          </p:nvSpPr>
          <p:spPr>
            <a:xfrm>
              <a:off x="4805933" y="3937253"/>
              <a:ext cx="1219200" cy="174625"/>
            </a:xfrm>
            <a:custGeom>
              <a:avLst/>
              <a:gdLst/>
              <a:ahLst/>
              <a:cxnLst/>
              <a:rect l="l" t="t" r="r" b="b"/>
              <a:pathLst>
                <a:path w="1219200" h="174625">
                  <a:moveTo>
                    <a:pt x="0" y="0"/>
                  </a:moveTo>
                  <a:lnTo>
                    <a:pt x="0" y="174371"/>
                  </a:lnTo>
                </a:path>
                <a:path w="1219200" h="174625">
                  <a:moveTo>
                    <a:pt x="1219200" y="0"/>
                  </a:moveTo>
                  <a:lnTo>
                    <a:pt x="1219200" y="174371"/>
                  </a:lnTo>
                </a:path>
              </a:pathLst>
            </a:custGeom>
            <a:ln w="1905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5"/>
            <p:cNvSpPr/>
            <p:nvPr/>
          </p:nvSpPr>
          <p:spPr>
            <a:xfrm>
              <a:off x="6025133" y="3565397"/>
              <a:ext cx="977265" cy="835025"/>
            </a:xfrm>
            <a:custGeom>
              <a:avLst/>
              <a:gdLst/>
              <a:ahLst/>
              <a:cxnLst/>
              <a:rect l="l" t="t" r="r" b="b"/>
              <a:pathLst>
                <a:path w="977265" h="835025">
                  <a:moveTo>
                    <a:pt x="0" y="533400"/>
                  </a:moveTo>
                  <a:lnTo>
                    <a:pt x="2031" y="834770"/>
                  </a:lnTo>
                </a:path>
                <a:path w="977265" h="835025">
                  <a:moveTo>
                    <a:pt x="976884" y="0"/>
                  </a:moveTo>
                  <a:lnTo>
                    <a:pt x="976884" y="367664"/>
                  </a:lnTo>
                </a:path>
              </a:pathLst>
            </a:custGeom>
            <a:ln w="19050">
              <a:solidFill>
                <a:srgbClr val="005A8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p:nvPr/>
          </p:nvSpPr>
          <p:spPr>
            <a:xfrm>
              <a:off x="7002018" y="3937253"/>
              <a:ext cx="0" cy="174625"/>
            </a:xfrm>
            <a:custGeom>
              <a:avLst/>
              <a:gdLst/>
              <a:ahLst/>
              <a:cxnLst/>
              <a:rect l="l" t="t" r="r" b="b"/>
              <a:pathLst>
                <a:path h="174625">
                  <a:moveTo>
                    <a:pt x="0" y="0"/>
                  </a:moveTo>
                  <a:lnTo>
                    <a:pt x="0" y="174371"/>
                  </a:lnTo>
                </a:path>
              </a:pathLst>
            </a:custGeom>
            <a:ln w="1905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6">
            <a:extLst>
              <a:ext uri="{FF2B5EF4-FFF2-40B4-BE49-F238E27FC236}">
                <a16:creationId xmlns:a16="http://schemas.microsoft.com/office/drawing/2014/main" id="{0AC01222-9073-4DD0-9B17-8EF6D01D2350}"/>
              </a:ext>
            </a:extLst>
          </p:cNvPr>
          <p:cNvSpPr txBox="1"/>
          <p:nvPr/>
        </p:nvSpPr>
        <p:spPr>
          <a:xfrm>
            <a:off x="670421" y="6015788"/>
            <a:ext cx="5105400" cy="710451"/>
          </a:xfrm>
          <a:prstGeom prst="rect">
            <a:avLst/>
          </a:prstGeom>
          <a:noFill/>
        </p:spPr>
        <p:txBody>
          <a:bodyPr wrap="square">
            <a:spAutoFit/>
          </a:bodyPr>
          <a:lstStyle/>
          <a:p>
            <a:pPr marL="12700" marR="0" lvl="0" indent="0" algn="l" defTabSz="914400" rtl="0" eaLnBrk="1" fontAlgn="auto" latinLnBrk="0" hangingPunct="1">
              <a:lnSpc>
                <a:spcPct val="100000"/>
              </a:lnSpc>
              <a:spcBef>
                <a:spcPts val="540"/>
              </a:spcBef>
              <a:spcAft>
                <a:spcPts val="0"/>
              </a:spcAft>
              <a:buClrTx/>
              <a:buSzTx/>
              <a:buFontTx/>
              <a:buNone/>
              <a:tabLst/>
              <a:defRPr/>
            </a:pPr>
            <a:r>
              <a:rPr kumimoji="0" lang="en-US" sz="1800" b="1" i="0" u="none" strike="noStrike" kern="1200" cap="none" spc="-5" normalizeH="0" baseline="0" noProof="0">
                <a:ln>
                  <a:noFill/>
                </a:ln>
                <a:solidFill>
                  <a:prstClr val="black"/>
                </a:solidFill>
                <a:effectLst/>
                <a:uLnTx/>
                <a:uFillTx/>
                <a:latin typeface="Arial"/>
                <a:ea typeface="+mn-ea"/>
                <a:cs typeface="Arial"/>
              </a:rPr>
              <a:t>CCO</a:t>
            </a:r>
            <a:r>
              <a:rPr kumimoji="0" lang="en-US" sz="1800" b="0" i="0" u="none" strike="noStrike" kern="1200" cap="none" spc="-5" normalizeH="0" baseline="0" noProof="0">
                <a:ln>
                  <a:noFill/>
                </a:ln>
                <a:solidFill>
                  <a:prstClr val="black"/>
                </a:solidFill>
                <a:effectLst/>
                <a:uLnTx/>
                <a:uFillTx/>
                <a:latin typeface="Arial"/>
                <a:ea typeface="+mn-ea"/>
                <a:cs typeface="Arial"/>
              </a:rPr>
              <a:t>:</a:t>
            </a:r>
            <a:r>
              <a:rPr kumimoji="0" lang="en-US" sz="1800" b="0" i="0" u="none" strike="noStrike" kern="1200" cap="none" spc="390" normalizeH="0" baseline="0" noProof="0">
                <a:ln>
                  <a:noFill/>
                </a:ln>
                <a:solidFill>
                  <a:prstClr val="black"/>
                </a:solidFill>
                <a:effectLst/>
                <a:uLnTx/>
                <a:uFillTx/>
                <a:latin typeface="Arial"/>
                <a:ea typeface="+mn-ea"/>
                <a:cs typeface="Arial"/>
              </a:rPr>
              <a:t> </a:t>
            </a:r>
            <a:r>
              <a:rPr kumimoji="0" lang="en-US" sz="1800" b="0" i="0" u="none" strike="noStrike" kern="1200" cap="none" spc="-5" normalizeH="0" baseline="0" noProof="0">
                <a:ln>
                  <a:noFill/>
                </a:ln>
                <a:solidFill>
                  <a:prstClr val="black"/>
                </a:solidFill>
                <a:effectLst/>
                <a:uLnTx/>
                <a:uFillTx/>
                <a:latin typeface="Arial"/>
                <a:ea typeface="+mn-ea"/>
                <a:cs typeface="Arial"/>
              </a:rPr>
              <a:t>Community</a:t>
            </a:r>
            <a:r>
              <a:rPr kumimoji="0" lang="en-US" sz="1800" b="0" i="0" u="none" strike="noStrike" kern="1200" cap="none" spc="10" normalizeH="0" baseline="0" noProof="0">
                <a:ln>
                  <a:noFill/>
                </a:ln>
                <a:solidFill>
                  <a:prstClr val="black"/>
                </a:solidFill>
                <a:effectLst/>
                <a:uLnTx/>
                <a:uFillTx/>
                <a:latin typeface="Arial"/>
                <a:ea typeface="+mn-ea"/>
                <a:cs typeface="Arial"/>
              </a:rPr>
              <a:t> </a:t>
            </a:r>
            <a:r>
              <a:rPr kumimoji="0" lang="en-US" sz="1800" b="0" i="0" u="none" strike="noStrike" kern="1200" cap="none" spc="-5" normalizeH="0" baseline="0" noProof="0">
                <a:ln>
                  <a:noFill/>
                </a:ln>
                <a:solidFill>
                  <a:prstClr val="black"/>
                </a:solidFill>
                <a:effectLst/>
                <a:uLnTx/>
                <a:uFillTx/>
                <a:latin typeface="Arial"/>
                <a:ea typeface="+mn-ea"/>
                <a:cs typeface="Arial"/>
              </a:rPr>
              <a:t>Coordination</a:t>
            </a:r>
            <a:r>
              <a:rPr kumimoji="0" lang="en-US" sz="1800" b="0" i="0" u="none" strike="noStrike" kern="1200" cap="none" spc="15" normalizeH="0" baseline="0" noProof="0">
                <a:ln>
                  <a:noFill/>
                </a:ln>
                <a:solidFill>
                  <a:prstClr val="black"/>
                </a:solidFill>
                <a:effectLst/>
                <a:uLnTx/>
                <a:uFillTx/>
                <a:latin typeface="Arial"/>
                <a:ea typeface="+mn-ea"/>
                <a:cs typeface="Arial"/>
              </a:rPr>
              <a:t> </a:t>
            </a:r>
            <a:r>
              <a:rPr kumimoji="0" lang="en-US" sz="1800" b="0" i="0" u="none" strike="noStrike" kern="1200" cap="none" spc="-5" normalizeH="0" baseline="0" noProof="0">
                <a:ln>
                  <a:noFill/>
                </a:ln>
                <a:solidFill>
                  <a:prstClr val="black"/>
                </a:solidFill>
                <a:effectLst/>
                <a:uLnTx/>
                <a:uFillTx/>
                <a:latin typeface="Arial"/>
                <a:ea typeface="+mn-ea"/>
                <a:cs typeface="Arial"/>
              </a:rPr>
              <a:t>and</a:t>
            </a:r>
            <a:r>
              <a:rPr kumimoji="0" lang="en-US" sz="1800" b="0" i="0" u="none" strike="noStrike" kern="1200" cap="none" spc="5" normalizeH="0" baseline="0" noProof="0">
                <a:ln>
                  <a:noFill/>
                </a:ln>
                <a:solidFill>
                  <a:prstClr val="black"/>
                </a:solidFill>
                <a:effectLst/>
                <a:uLnTx/>
                <a:uFillTx/>
                <a:latin typeface="Arial"/>
                <a:ea typeface="+mn-ea"/>
                <a:cs typeface="Arial"/>
              </a:rPr>
              <a:t> </a:t>
            </a:r>
            <a:r>
              <a:rPr kumimoji="0" lang="en-US" sz="1800" b="0" i="0" u="none" strike="noStrike" kern="1200" cap="none" spc="-5" normalizeH="0" baseline="0" noProof="0">
                <a:ln>
                  <a:noFill/>
                </a:ln>
                <a:solidFill>
                  <a:prstClr val="black"/>
                </a:solidFill>
                <a:effectLst/>
                <a:uLnTx/>
                <a:uFillTx/>
                <a:latin typeface="Arial"/>
                <a:ea typeface="+mn-ea"/>
                <a:cs typeface="Arial"/>
              </a:rPr>
              <a:t>Outreach</a:t>
            </a:r>
            <a:endParaRPr kumimoji="0" lang="en-US" sz="18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540"/>
              </a:spcBef>
              <a:spcAft>
                <a:spcPts val="0"/>
              </a:spcAft>
              <a:buClrTx/>
              <a:buSzTx/>
              <a:buFontTx/>
              <a:buNone/>
              <a:tabLst>
                <a:tab pos="710565" algn="l"/>
              </a:tabLst>
              <a:defRPr/>
            </a:pPr>
            <a:r>
              <a:rPr kumimoji="0" lang="en-US" sz="1800" b="1" i="0" u="none" strike="noStrike" kern="1200" cap="none" spc="-5" normalizeH="0" baseline="0" noProof="0">
                <a:ln>
                  <a:noFill/>
                </a:ln>
                <a:solidFill>
                  <a:prstClr val="black"/>
                </a:solidFill>
                <a:effectLst/>
                <a:uLnTx/>
                <a:uFillTx/>
                <a:latin typeface="Arial"/>
                <a:ea typeface="+mn-ea"/>
                <a:cs typeface="Arial"/>
              </a:rPr>
              <a:t>LFD</a:t>
            </a:r>
            <a:r>
              <a:rPr kumimoji="0" lang="en-US" sz="1800" b="0" i="0" u="none" strike="noStrike" kern="1200" cap="none" spc="-5" normalizeH="0" baseline="0" noProof="0">
                <a:ln>
                  <a:noFill/>
                </a:ln>
                <a:solidFill>
                  <a:prstClr val="black"/>
                </a:solidFill>
                <a:effectLst/>
                <a:uLnTx/>
                <a:uFillTx/>
                <a:latin typeface="Arial"/>
                <a:ea typeface="+mn-ea"/>
                <a:cs typeface="Arial"/>
              </a:rPr>
              <a:t>:	Letter</a:t>
            </a:r>
            <a:r>
              <a:rPr kumimoji="0" lang="en-US" sz="1800" b="0" i="0" u="none" strike="noStrike" kern="1200" cap="none" spc="-10" normalizeH="0" baseline="0" noProof="0">
                <a:ln>
                  <a:noFill/>
                </a:ln>
                <a:solidFill>
                  <a:prstClr val="black"/>
                </a:solidFill>
                <a:effectLst/>
                <a:uLnTx/>
                <a:uFillTx/>
                <a:latin typeface="Arial"/>
                <a:ea typeface="+mn-ea"/>
                <a:cs typeface="Arial"/>
              </a:rPr>
              <a:t> </a:t>
            </a:r>
            <a:r>
              <a:rPr kumimoji="0" lang="en-US" sz="1800" b="0" i="0" u="none" strike="noStrike" kern="1200" cap="none" spc="-5" normalizeH="0" baseline="0" noProof="0">
                <a:ln>
                  <a:noFill/>
                </a:ln>
                <a:solidFill>
                  <a:prstClr val="black"/>
                </a:solidFill>
                <a:effectLst/>
                <a:uLnTx/>
                <a:uFillTx/>
                <a:latin typeface="Arial"/>
                <a:ea typeface="+mn-ea"/>
                <a:cs typeface="Arial"/>
              </a:rPr>
              <a:t>of</a:t>
            </a:r>
            <a:r>
              <a:rPr kumimoji="0" lang="en-US" sz="1800" b="0" i="0" u="none" strike="noStrike" kern="1200" cap="none" spc="0" normalizeH="0" baseline="0" noProof="0">
                <a:ln>
                  <a:noFill/>
                </a:ln>
                <a:solidFill>
                  <a:prstClr val="black"/>
                </a:solidFill>
                <a:effectLst/>
                <a:uLnTx/>
                <a:uFillTx/>
                <a:latin typeface="Arial"/>
                <a:ea typeface="+mn-ea"/>
                <a:cs typeface="Arial"/>
              </a:rPr>
              <a:t> </a:t>
            </a:r>
            <a:r>
              <a:rPr kumimoji="0" lang="en-US" sz="1800" b="0" i="0" u="none" strike="noStrike" kern="1200" cap="none" spc="-5" normalizeH="0" baseline="0" noProof="0">
                <a:ln>
                  <a:noFill/>
                </a:ln>
                <a:solidFill>
                  <a:prstClr val="black"/>
                </a:solidFill>
                <a:effectLst/>
                <a:uLnTx/>
                <a:uFillTx/>
                <a:latin typeface="Arial"/>
                <a:ea typeface="+mn-ea"/>
                <a:cs typeface="Arial"/>
              </a:rPr>
              <a:t>Final</a:t>
            </a:r>
            <a:r>
              <a:rPr kumimoji="0" lang="en-US" sz="1800" b="0" i="0" u="none" strike="noStrike" kern="1200" cap="none" spc="5" normalizeH="0" baseline="0" noProof="0">
                <a:ln>
                  <a:noFill/>
                </a:ln>
                <a:solidFill>
                  <a:prstClr val="black"/>
                </a:solidFill>
                <a:effectLst/>
                <a:uLnTx/>
                <a:uFillTx/>
                <a:latin typeface="Arial"/>
                <a:ea typeface="+mn-ea"/>
                <a:cs typeface="Arial"/>
              </a:rPr>
              <a:t> </a:t>
            </a:r>
            <a:r>
              <a:rPr kumimoji="0" lang="en-US" sz="1800" b="0" i="0" u="none" strike="noStrike" kern="1200" cap="none" spc="-5" normalizeH="0" baseline="0" noProof="0">
                <a:ln>
                  <a:noFill/>
                </a:ln>
                <a:solidFill>
                  <a:prstClr val="black"/>
                </a:solidFill>
                <a:effectLst/>
                <a:uLnTx/>
                <a:uFillTx/>
                <a:latin typeface="Arial"/>
                <a:ea typeface="+mn-ea"/>
                <a:cs typeface="Arial"/>
              </a:rPr>
              <a:t>Determination</a:t>
            </a: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2189540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9143999" cy="1222839"/>
          </a:xfrm>
          <a:prstGeom prst="rect">
            <a:avLst/>
          </a:prstGeom>
        </p:spPr>
      </p:pic>
      <p:sp>
        <p:nvSpPr>
          <p:cNvPr id="3" name="object 3"/>
          <p:cNvSpPr txBox="1"/>
          <p:nvPr/>
        </p:nvSpPr>
        <p:spPr>
          <a:xfrm>
            <a:off x="4543678" y="6289776"/>
            <a:ext cx="57785" cy="145415"/>
          </a:xfrm>
          <a:prstGeom prst="rect">
            <a:avLst/>
          </a:prstGeom>
        </p:spPr>
        <p:txBody>
          <a:bodyPr vert="horz" wrap="square" lIns="0" tIns="0" rIns="0" bIns="0" rtlCol="0">
            <a:spAutoFit/>
          </a:bodyPr>
          <a:lstStyle/>
          <a:p>
            <a:pPr>
              <a:lnSpc>
                <a:spcPts val="1130"/>
              </a:lnSpc>
            </a:pPr>
            <a:r>
              <a:rPr sz="1000" b="0" spc="5">
                <a:solidFill>
                  <a:srgbClr val="5B5C5E"/>
                </a:solidFill>
                <a:latin typeface="Arial Nova Cond Light"/>
                <a:cs typeface="Arial Nova Cond Light"/>
              </a:rPr>
              <a:t>5</a:t>
            </a:r>
            <a:endParaRPr sz="1000">
              <a:latin typeface="Arial Nova Cond Light"/>
              <a:cs typeface="Arial Nova Cond Light"/>
            </a:endParaRPr>
          </a:p>
        </p:txBody>
      </p:sp>
      <p:pic>
        <p:nvPicPr>
          <p:cNvPr id="4" name="object 4"/>
          <p:cNvPicPr/>
          <p:nvPr/>
        </p:nvPicPr>
        <p:blipFill>
          <a:blip r:embed="rId4" cstate="print"/>
          <a:stretch>
            <a:fillRect/>
          </a:stretch>
        </p:blipFill>
        <p:spPr>
          <a:xfrm>
            <a:off x="513663" y="6068724"/>
            <a:ext cx="1574144" cy="546735"/>
          </a:xfrm>
          <a:prstGeom prst="rect">
            <a:avLst/>
          </a:prstGeom>
        </p:spPr>
      </p:pic>
      <p:grpSp>
        <p:nvGrpSpPr>
          <p:cNvPr id="5" name="object 5"/>
          <p:cNvGrpSpPr/>
          <p:nvPr/>
        </p:nvGrpSpPr>
        <p:grpSpPr>
          <a:xfrm>
            <a:off x="0" y="1167382"/>
            <a:ext cx="9144000" cy="5766817"/>
            <a:chOff x="0" y="1167383"/>
            <a:chExt cx="9144000" cy="5690870"/>
          </a:xfrm>
        </p:grpSpPr>
        <p:pic>
          <p:nvPicPr>
            <p:cNvPr id="6" name="object 6"/>
            <p:cNvPicPr/>
            <p:nvPr/>
          </p:nvPicPr>
          <p:blipFill>
            <a:blip r:embed="rId5" cstate="print"/>
            <a:stretch>
              <a:fillRect/>
            </a:stretch>
          </p:blipFill>
          <p:spPr>
            <a:xfrm>
              <a:off x="7202502" y="6164859"/>
              <a:ext cx="1473590" cy="439907"/>
            </a:xfrm>
            <a:prstGeom prst="rect">
              <a:avLst/>
            </a:prstGeom>
          </p:spPr>
        </p:pic>
        <p:pic>
          <p:nvPicPr>
            <p:cNvPr id="7" name="object 7"/>
            <p:cNvPicPr/>
            <p:nvPr/>
          </p:nvPicPr>
          <p:blipFill>
            <a:blip r:embed="rId6" cstate="print"/>
            <a:stretch>
              <a:fillRect/>
            </a:stretch>
          </p:blipFill>
          <p:spPr>
            <a:xfrm>
              <a:off x="0" y="1167383"/>
              <a:ext cx="9143999" cy="5690614"/>
            </a:xfrm>
            <a:prstGeom prst="rect">
              <a:avLst/>
            </a:prstGeom>
          </p:spPr>
        </p:pic>
        <p:sp>
          <p:nvSpPr>
            <p:cNvPr id="8" name="object 8"/>
            <p:cNvSpPr/>
            <p:nvPr/>
          </p:nvSpPr>
          <p:spPr>
            <a:xfrm>
              <a:off x="0" y="1167383"/>
              <a:ext cx="9144000" cy="5690870"/>
            </a:xfrm>
            <a:custGeom>
              <a:avLst/>
              <a:gdLst/>
              <a:ahLst/>
              <a:cxnLst/>
              <a:rect l="l" t="t" r="r" b="b"/>
              <a:pathLst>
                <a:path w="9144000" h="5690870">
                  <a:moveTo>
                    <a:pt x="9144000" y="0"/>
                  </a:moveTo>
                  <a:lnTo>
                    <a:pt x="0" y="0"/>
                  </a:lnTo>
                  <a:lnTo>
                    <a:pt x="0" y="5690616"/>
                  </a:lnTo>
                  <a:lnTo>
                    <a:pt x="9144000" y="5690616"/>
                  </a:lnTo>
                  <a:lnTo>
                    <a:pt x="9144000" y="0"/>
                  </a:lnTo>
                  <a:close/>
                </a:path>
              </a:pathLst>
            </a:custGeom>
            <a:solidFill>
              <a:srgbClr val="FFFFFF">
                <a:alpha val="59999"/>
              </a:srgbClr>
            </a:solidFill>
          </p:spPr>
          <p:txBody>
            <a:bodyPr wrap="square" lIns="0" tIns="0" rIns="0" bIns="0" rtlCol="0"/>
            <a:lstStyle/>
            <a:p>
              <a:endParaRPr/>
            </a:p>
          </p:txBody>
        </p:sp>
        <p:sp>
          <p:nvSpPr>
            <p:cNvPr id="9" name="object 9"/>
            <p:cNvSpPr/>
            <p:nvPr/>
          </p:nvSpPr>
          <p:spPr>
            <a:xfrm>
              <a:off x="1352550" y="3581400"/>
              <a:ext cx="0" cy="367665"/>
            </a:xfrm>
            <a:custGeom>
              <a:avLst/>
              <a:gdLst/>
              <a:ahLst/>
              <a:cxnLst/>
              <a:rect l="l" t="t" r="r" b="b"/>
              <a:pathLst>
                <a:path h="367664">
                  <a:moveTo>
                    <a:pt x="0" y="0"/>
                  </a:moveTo>
                  <a:lnTo>
                    <a:pt x="0" y="367664"/>
                  </a:lnTo>
                </a:path>
              </a:pathLst>
            </a:custGeom>
            <a:ln w="19050">
              <a:solidFill>
                <a:srgbClr val="005A87"/>
              </a:solidFill>
            </a:ln>
          </p:spPr>
          <p:txBody>
            <a:bodyPr wrap="square" lIns="0" tIns="0" rIns="0" bIns="0" rtlCol="0"/>
            <a:lstStyle/>
            <a:p>
              <a:endParaRPr/>
            </a:p>
          </p:txBody>
        </p:sp>
        <p:sp>
          <p:nvSpPr>
            <p:cNvPr id="10" name="object 10"/>
            <p:cNvSpPr/>
            <p:nvPr/>
          </p:nvSpPr>
          <p:spPr>
            <a:xfrm>
              <a:off x="684276" y="3833681"/>
              <a:ext cx="7109459" cy="317500"/>
            </a:xfrm>
            <a:custGeom>
              <a:avLst/>
              <a:gdLst/>
              <a:ahLst/>
              <a:cxnLst/>
              <a:rect l="l" t="t" r="r" b="b"/>
              <a:pathLst>
                <a:path w="7109459" h="317500">
                  <a:moveTo>
                    <a:pt x="6950964" y="0"/>
                  </a:moveTo>
                  <a:lnTo>
                    <a:pt x="6950964" y="79247"/>
                  </a:lnTo>
                  <a:lnTo>
                    <a:pt x="0" y="79247"/>
                  </a:lnTo>
                  <a:lnTo>
                    <a:pt x="79247" y="158495"/>
                  </a:lnTo>
                  <a:lnTo>
                    <a:pt x="0" y="237743"/>
                  </a:lnTo>
                  <a:lnTo>
                    <a:pt x="6950964" y="237743"/>
                  </a:lnTo>
                  <a:lnTo>
                    <a:pt x="6950964" y="316991"/>
                  </a:lnTo>
                  <a:lnTo>
                    <a:pt x="7109459" y="158495"/>
                  </a:lnTo>
                  <a:lnTo>
                    <a:pt x="6950964" y="0"/>
                  </a:lnTo>
                  <a:close/>
                </a:path>
              </a:pathLst>
            </a:custGeom>
            <a:solidFill>
              <a:srgbClr val="005A87"/>
            </a:solidFill>
          </p:spPr>
          <p:txBody>
            <a:bodyPr wrap="square" lIns="0" tIns="0" rIns="0" bIns="0" rtlCol="0"/>
            <a:lstStyle/>
            <a:p>
              <a:endParaRPr/>
            </a:p>
          </p:txBody>
        </p:sp>
      </p:grpSp>
      <p:sp>
        <p:nvSpPr>
          <p:cNvPr id="11" name="object 11"/>
          <p:cNvSpPr txBox="1">
            <a:spLocks noGrp="1"/>
          </p:cNvSpPr>
          <p:nvPr>
            <p:ph type="title"/>
          </p:nvPr>
        </p:nvSpPr>
        <p:spPr>
          <a:xfrm>
            <a:off x="535940" y="427101"/>
            <a:ext cx="8608060" cy="566822"/>
          </a:xfrm>
          <a:prstGeom prst="rect">
            <a:avLst/>
          </a:prstGeom>
        </p:spPr>
        <p:txBody>
          <a:bodyPr vert="horz" wrap="square" lIns="0" tIns="12700" rIns="0" bIns="0" rtlCol="0">
            <a:spAutoFit/>
          </a:bodyPr>
          <a:lstStyle/>
          <a:p>
            <a:pPr marL="12700">
              <a:lnSpc>
                <a:spcPct val="100000"/>
              </a:lnSpc>
              <a:spcBef>
                <a:spcPts val="100"/>
              </a:spcBef>
            </a:pPr>
            <a:r>
              <a:t>Timeline</a:t>
            </a:r>
            <a:r>
              <a:rPr spc="-35"/>
              <a:t> </a:t>
            </a:r>
            <a:r>
              <a:rPr lang="en-US" spc="-35"/>
              <a:t>– </a:t>
            </a:r>
            <a:r>
              <a:rPr lang="en-US"/>
              <a:t>Looking Back</a:t>
            </a:r>
            <a:endParaRPr/>
          </a:p>
        </p:txBody>
      </p:sp>
      <p:sp>
        <p:nvSpPr>
          <p:cNvPr id="13" name="object 13"/>
          <p:cNvSpPr txBox="1"/>
          <p:nvPr/>
        </p:nvSpPr>
        <p:spPr>
          <a:xfrm>
            <a:off x="558007" y="2743200"/>
            <a:ext cx="1595191" cy="798680"/>
          </a:xfrm>
          <a:prstGeom prst="rect">
            <a:avLst/>
          </a:prstGeom>
        </p:spPr>
        <p:txBody>
          <a:bodyPr vert="horz" wrap="none" lIns="0" tIns="0" rIns="0" bIns="0" rtlCol="0">
            <a:noAutofit/>
          </a:bodyPr>
          <a:lstStyle/>
          <a:p>
            <a:pPr marL="12700" marR="5080" indent="3175" algn="ctr">
              <a:lnSpc>
                <a:spcPts val="1939"/>
              </a:lnSpc>
              <a:spcBef>
                <a:spcPts val="345"/>
              </a:spcBef>
            </a:pPr>
            <a:r>
              <a:rPr lang="en-US" sz="1800" b="1">
                <a:latin typeface="Arial"/>
                <a:cs typeface="Arial"/>
              </a:rPr>
              <a:t>DFIRM</a:t>
            </a:r>
            <a:br>
              <a:rPr lang="en-US" sz="1800" b="1">
                <a:latin typeface="Arial"/>
                <a:cs typeface="Arial"/>
              </a:rPr>
            </a:br>
            <a:r>
              <a:rPr lang="en-US" sz="1800" b="1">
                <a:latin typeface="Arial"/>
                <a:cs typeface="Arial"/>
              </a:rPr>
              <a:t>Conversion</a:t>
            </a:r>
            <a:endParaRPr lang="en-US" sz="1800">
              <a:latin typeface="Arial"/>
              <a:cs typeface="Arial"/>
            </a:endParaRPr>
          </a:p>
          <a:p>
            <a:pPr marL="635" algn="ctr">
              <a:lnSpc>
                <a:spcPct val="100000"/>
              </a:lnSpc>
              <a:spcBef>
                <a:spcPts val="625"/>
              </a:spcBef>
            </a:pPr>
            <a:r>
              <a:rPr lang="en-US" sz="1200" b="1" spc="-45">
                <a:solidFill>
                  <a:srgbClr val="005A87"/>
                </a:solidFill>
                <a:latin typeface="Arial"/>
                <a:cs typeface="Arial"/>
              </a:rPr>
              <a:t>September 2009</a:t>
            </a:r>
            <a:endParaRPr sz="1200">
              <a:latin typeface="Arial"/>
              <a:cs typeface="Arial"/>
            </a:endParaRPr>
          </a:p>
        </p:txBody>
      </p:sp>
      <p:sp>
        <p:nvSpPr>
          <p:cNvPr id="15" name="object 15"/>
          <p:cNvSpPr txBox="1"/>
          <p:nvPr/>
        </p:nvSpPr>
        <p:spPr>
          <a:xfrm>
            <a:off x="6088921" y="2574948"/>
            <a:ext cx="2057068" cy="881652"/>
          </a:xfrm>
          <a:prstGeom prst="rect">
            <a:avLst/>
          </a:prstGeom>
        </p:spPr>
        <p:txBody>
          <a:bodyPr vert="horz" wrap="square" lIns="0" tIns="131445" rIns="0" bIns="0" rtlCol="0">
            <a:spAutoFit/>
          </a:bodyPr>
          <a:lstStyle/>
          <a:p>
            <a:pPr marL="12700" marR="5080" indent="3175" algn="ctr">
              <a:lnSpc>
                <a:spcPts val="1939"/>
              </a:lnSpc>
              <a:spcBef>
                <a:spcPts val="345"/>
              </a:spcBef>
            </a:pPr>
            <a:r>
              <a:rPr lang="en-US" sz="1800" b="1">
                <a:latin typeface="Arial"/>
                <a:cs typeface="Arial"/>
              </a:rPr>
              <a:t>Flood </a:t>
            </a:r>
            <a:r>
              <a:rPr lang="en-US" sz="1800" b="1" spc="-5">
                <a:latin typeface="Arial"/>
                <a:cs typeface="Arial"/>
              </a:rPr>
              <a:t>Risk </a:t>
            </a:r>
            <a:r>
              <a:rPr lang="en-US" sz="1800" b="1">
                <a:latin typeface="Arial"/>
                <a:cs typeface="Arial"/>
              </a:rPr>
              <a:t> </a:t>
            </a:r>
            <a:r>
              <a:rPr lang="en-US" sz="1800" b="1" spc="-10">
                <a:latin typeface="Arial"/>
                <a:cs typeface="Arial"/>
              </a:rPr>
              <a:t>Review</a:t>
            </a:r>
            <a:r>
              <a:rPr lang="en-US" sz="1800" b="1" spc="-30">
                <a:latin typeface="Arial"/>
                <a:cs typeface="Arial"/>
              </a:rPr>
              <a:t> </a:t>
            </a:r>
            <a:r>
              <a:rPr lang="en-US" sz="1800" b="1" spc="-5">
                <a:latin typeface="Arial"/>
                <a:cs typeface="Arial"/>
              </a:rPr>
              <a:t>Meeting</a:t>
            </a:r>
            <a:endParaRPr lang="en-US" sz="1800">
              <a:latin typeface="Arial"/>
              <a:cs typeface="Arial"/>
            </a:endParaRPr>
          </a:p>
          <a:p>
            <a:pPr algn="ctr">
              <a:lnSpc>
                <a:spcPct val="100000"/>
              </a:lnSpc>
              <a:spcBef>
                <a:spcPts val="600"/>
              </a:spcBef>
            </a:pPr>
            <a:r>
              <a:rPr lang="en-US" sz="1200" b="1" spc="-10">
                <a:solidFill>
                  <a:schemeClr val="accent1">
                    <a:lumMod val="75000"/>
                  </a:schemeClr>
                </a:solidFill>
                <a:latin typeface="Arial"/>
                <a:cs typeface="Arial"/>
              </a:rPr>
              <a:t>September 15</a:t>
            </a:r>
            <a:r>
              <a:rPr lang="en-US" sz="1200" b="1" spc="-5">
                <a:solidFill>
                  <a:schemeClr val="accent1">
                    <a:lumMod val="75000"/>
                  </a:schemeClr>
                </a:solidFill>
                <a:latin typeface="Arial"/>
                <a:cs typeface="Arial"/>
              </a:rPr>
              <a:t>,</a:t>
            </a:r>
            <a:r>
              <a:rPr lang="en-US" sz="1200" b="1" spc="-30">
                <a:solidFill>
                  <a:schemeClr val="accent1">
                    <a:lumMod val="75000"/>
                  </a:schemeClr>
                </a:solidFill>
                <a:latin typeface="Arial"/>
                <a:cs typeface="Arial"/>
              </a:rPr>
              <a:t> </a:t>
            </a:r>
            <a:r>
              <a:rPr lang="en-US" sz="1200" b="1" spc="-5">
                <a:solidFill>
                  <a:schemeClr val="accent1">
                    <a:lumMod val="75000"/>
                  </a:schemeClr>
                </a:solidFill>
                <a:latin typeface="Arial"/>
                <a:cs typeface="Arial"/>
              </a:rPr>
              <a:t>2021</a:t>
            </a:r>
            <a:endParaRPr lang="en-US" sz="1200">
              <a:solidFill>
                <a:schemeClr val="accent1">
                  <a:lumMod val="75000"/>
                </a:schemeClr>
              </a:solidFill>
              <a:latin typeface="Arial"/>
              <a:cs typeface="Arial"/>
            </a:endParaRPr>
          </a:p>
        </p:txBody>
      </p:sp>
      <p:sp>
        <p:nvSpPr>
          <p:cNvPr id="16" name="object 16"/>
          <p:cNvSpPr txBox="1"/>
          <p:nvPr/>
        </p:nvSpPr>
        <p:spPr>
          <a:xfrm>
            <a:off x="2676429" y="2683689"/>
            <a:ext cx="2889261" cy="987450"/>
          </a:xfrm>
          <a:prstGeom prst="rect">
            <a:avLst/>
          </a:prstGeom>
        </p:spPr>
        <p:txBody>
          <a:bodyPr vert="horz" wrap="none" lIns="0" tIns="0" rIns="0" bIns="0" rtlCol="0">
            <a:noAutofit/>
          </a:bodyPr>
          <a:lstStyle/>
          <a:p>
            <a:pPr marL="12700" marR="5080" indent="412750" algn="ctr">
              <a:lnSpc>
                <a:spcPts val="1939"/>
              </a:lnSpc>
              <a:spcBef>
                <a:spcPts val="345"/>
              </a:spcBef>
            </a:pPr>
            <a:r>
              <a:rPr lang="en-US" sz="1800" b="1">
                <a:latin typeface="Arial"/>
                <a:cs typeface="Arial"/>
              </a:rPr>
              <a:t>Advisory Flood </a:t>
            </a:r>
          </a:p>
          <a:p>
            <a:pPr marL="12700" marR="5080" indent="412750" algn="ctr">
              <a:lnSpc>
                <a:spcPts val="1939"/>
              </a:lnSpc>
              <a:spcBef>
                <a:spcPts val="345"/>
              </a:spcBef>
            </a:pPr>
            <a:r>
              <a:rPr lang="en-US" sz="1800" b="1">
                <a:latin typeface="Arial"/>
                <a:cs typeface="Arial"/>
              </a:rPr>
              <a:t>Height (AFH) Data</a:t>
            </a:r>
            <a:endParaRPr lang="en-US">
              <a:latin typeface="Arial"/>
              <a:cs typeface="Arial"/>
            </a:endParaRPr>
          </a:p>
          <a:p>
            <a:pPr marL="12700" marR="5080" indent="412750" algn="ctr">
              <a:lnSpc>
                <a:spcPts val="1939"/>
              </a:lnSpc>
              <a:spcBef>
                <a:spcPts val="345"/>
              </a:spcBef>
            </a:pPr>
            <a:r>
              <a:rPr lang="en-US" sz="1200" b="1" spc="-5">
                <a:solidFill>
                  <a:srgbClr val="005A87"/>
                </a:solidFill>
                <a:latin typeface="Arial"/>
                <a:cs typeface="Arial"/>
              </a:rPr>
              <a:t>February 2020</a:t>
            </a:r>
            <a:endParaRPr sz="1200">
              <a:latin typeface="Arial"/>
              <a:cs typeface="Arial"/>
            </a:endParaRPr>
          </a:p>
        </p:txBody>
      </p:sp>
      <p:sp>
        <p:nvSpPr>
          <p:cNvPr id="17" name="object 17"/>
          <p:cNvSpPr txBox="1"/>
          <p:nvPr/>
        </p:nvSpPr>
        <p:spPr>
          <a:xfrm>
            <a:off x="4663528" y="4447307"/>
            <a:ext cx="2172286" cy="793166"/>
          </a:xfrm>
          <a:prstGeom prst="rect">
            <a:avLst/>
          </a:prstGeom>
        </p:spPr>
        <p:txBody>
          <a:bodyPr vert="horz" wrap="square" lIns="0" tIns="43815" rIns="0" bIns="0" rtlCol="0">
            <a:spAutoFit/>
          </a:bodyPr>
          <a:lstStyle/>
          <a:p>
            <a:pPr marL="12700" marR="5080" algn="ctr">
              <a:lnSpc>
                <a:spcPts val="1939"/>
              </a:lnSpc>
              <a:spcBef>
                <a:spcPts val="345"/>
              </a:spcBef>
            </a:pPr>
            <a:r>
              <a:rPr lang="en-US" b="1">
                <a:latin typeface="Arial"/>
                <a:cs typeface="Arial"/>
              </a:rPr>
              <a:t>Risk MAP </a:t>
            </a:r>
            <a:br>
              <a:rPr lang="en-US" b="1">
                <a:latin typeface="Arial"/>
                <a:cs typeface="Arial"/>
              </a:rPr>
            </a:br>
            <a:r>
              <a:rPr lang="en-US" b="1">
                <a:latin typeface="Arial"/>
                <a:cs typeface="Arial"/>
              </a:rPr>
              <a:t>Study Notification</a:t>
            </a:r>
            <a:endParaRPr sz="1800">
              <a:latin typeface="Arial"/>
              <a:cs typeface="Arial"/>
            </a:endParaRPr>
          </a:p>
          <a:p>
            <a:pPr algn="ctr">
              <a:lnSpc>
                <a:spcPct val="100000"/>
              </a:lnSpc>
              <a:spcBef>
                <a:spcPts val="600"/>
              </a:spcBef>
            </a:pPr>
            <a:r>
              <a:rPr lang="en-US" sz="1200" b="1">
                <a:solidFill>
                  <a:srgbClr val="005A87"/>
                </a:solidFill>
                <a:latin typeface="Arial"/>
                <a:cs typeface="Arial"/>
              </a:rPr>
              <a:t>July 2020</a:t>
            </a:r>
            <a:endParaRPr sz="1200">
              <a:latin typeface="Arial"/>
              <a:cs typeface="Arial"/>
            </a:endParaRPr>
          </a:p>
        </p:txBody>
      </p:sp>
      <p:grpSp>
        <p:nvGrpSpPr>
          <p:cNvPr id="18" name="object 18"/>
          <p:cNvGrpSpPr/>
          <p:nvPr/>
        </p:nvGrpSpPr>
        <p:grpSpPr>
          <a:xfrm>
            <a:off x="1350266" y="3565397"/>
            <a:ext cx="7304529" cy="846582"/>
            <a:chOff x="1350266" y="3565397"/>
            <a:chExt cx="7304529" cy="846582"/>
          </a:xfrm>
        </p:grpSpPr>
        <p:pic>
          <p:nvPicPr>
            <p:cNvPr id="19" name="object 19"/>
            <p:cNvPicPr/>
            <p:nvPr/>
          </p:nvPicPr>
          <p:blipFill>
            <a:blip r:embed="rId7" cstate="print"/>
            <a:stretch>
              <a:fillRect/>
            </a:stretch>
          </p:blipFill>
          <p:spPr>
            <a:xfrm>
              <a:off x="7869936" y="3628643"/>
              <a:ext cx="784859" cy="783336"/>
            </a:xfrm>
            <a:prstGeom prst="rect">
              <a:avLst/>
            </a:prstGeom>
          </p:spPr>
        </p:pic>
        <p:sp>
          <p:nvSpPr>
            <p:cNvPr id="22" name="object 22"/>
            <p:cNvSpPr/>
            <p:nvPr/>
          </p:nvSpPr>
          <p:spPr>
            <a:xfrm>
              <a:off x="1350266" y="3937253"/>
              <a:ext cx="1316734" cy="166245"/>
            </a:xfrm>
            <a:custGeom>
              <a:avLst/>
              <a:gdLst/>
              <a:ahLst/>
              <a:cxnLst/>
              <a:rect l="l" t="t" r="r" b="b"/>
              <a:pathLst>
                <a:path w="940435" h="174625">
                  <a:moveTo>
                    <a:pt x="0" y="0"/>
                  </a:moveTo>
                  <a:lnTo>
                    <a:pt x="0" y="174371"/>
                  </a:lnTo>
                </a:path>
                <a:path w="940435" h="174625">
                  <a:moveTo>
                    <a:pt x="940307" y="0"/>
                  </a:moveTo>
                  <a:lnTo>
                    <a:pt x="940307" y="174371"/>
                  </a:lnTo>
                </a:path>
              </a:pathLst>
            </a:custGeom>
            <a:ln w="19050">
              <a:solidFill>
                <a:srgbClr val="FFFFFF"/>
              </a:solidFill>
            </a:ln>
          </p:spPr>
          <p:txBody>
            <a:bodyPr wrap="square" lIns="0" tIns="0" rIns="0" bIns="0" rtlCol="0"/>
            <a:lstStyle/>
            <a:p>
              <a:endParaRPr/>
            </a:p>
          </p:txBody>
        </p:sp>
        <p:sp>
          <p:nvSpPr>
            <p:cNvPr id="23" name="object 23"/>
            <p:cNvSpPr/>
            <p:nvPr/>
          </p:nvSpPr>
          <p:spPr>
            <a:xfrm>
              <a:off x="2667001" y="3565397"/>
              <a:ext cx="1539240" cy="835025"/>
            </a:xfrm>
            <a:custGeom>
              <a:avLst/>
              <a:gdLst/>
              <a:ahLst/>
              <a:cxnLst/>
              <a:rect l="l" t="t" r="r" b="b"/>
              <a:pathLst>
                <a:path w="905510" h="835025">
                  <a:moveTo>
                    <a:pt x="0" y="533400"/>
                  </a:moveTo>
                  <a:lnTo>
                    <a:pt x="2032" y="834770"/>
                  </a:lnTo>
                </a:path>
                <a:path w="905510" h="835025">
                  <a:moveTo>
                    <a:pt x="905256" y="0"/>
                  </a:moveTo>
                  <a:lnTo>
                    <a:pt x="905256" y="367664"/>
                  </a:lnTo>
                </a:path>
              </a:pathLst>
            </a:custGeom>
            <a:ln w="19050">
              <a:solidFill>
                <a:srgbClr val="005A87"/>
              </a:solidFill>
            </a:ln>
          </p:spPr>
          <p:txBody>
            <a:bodyPr wrap="square" lIns="0" tIns="0" rIns="0" bIns="0" rtlCol="0"/>
            <a:lstStyle/>
            <a:p>
              <a:endParaRPr/>
            </a:p>
          </p:txBody>
        </p:sp>
        <p:sp>
          <p:nvSpPr>
            <p:cNvPr id="24" name="object 24"/>
            <p:cNvSpPr/>
            <p:nvPr/>
          </p:nvSpPr>
          <p:spPr>
            <a:xfrm>
              <a:off x="4206242" y="3937253"/>
              <a:ext cx="1508758" cy="174625"/>
            </a:xfrm>
            <a:custGeom>
              <a:avLst/>
              <a:gdLst/>
              <a:ahLst/>
              <a:cxnLst/>
              <a:rect l="l" t="t" r="r" b="b"/>
              <a:pathLst>
                <a:path w="1219200" h="174625">
                  <a:moveTo>
                    <a:pt x="0" y="0"/>
                  </a:moveTo>
                  <a:lnTo>
                    <a:pt x="0" y="174371"/>
                  </a:lnTo>
                </a:path>
                <a:path w="1219200" h="174625">
                  <a:moveTo>
                    <a:pt x="1219200" y="0"/>
                  </a:moveTo>
                  <a:lnTo>
                    <a:pt x="1219200" y="174371"/>
                  </a:lnTo>
                </a:path>
              </a:pathLst>
            </a:custGeom>
            <a:ln w="19050">
              <a:solidFill>
                <a:srgbClr val="FFFFFF"/>
              </a:solidFill>
            </a:ln>
          </p:spPr>
          <p:txBody>
            <a:bodyPr wrap="square" lIns="0" tIns="0" rIns="0" bIns="0" rtlCol="0"/>
            <a:lstStyle/>
            <a:p>
              <a:endParaRPr/>
            </a:p>
          </p:txBody>
        </p:sp>
        <p:sp>
          <p:nvSpPr>
            <p:cNvPr id="25" name="object 25"/>
            <p:cNvSpPr/>
            <p:nvPr/>
          </p:nvSpPr>
          <p:spPr>
            <a:xfrm>
              <a:off x="5715001" y="3565397"/>
              <a:ext cx="1287398" cy="835025"/>
            </a:xfrm>
            <a:custGeom>
              <a:avLst/>
              <a:gdLst/>
              <a:ahLst/>
              <a:cxnLst/>
              <a:rect l="l" t="t" r="r" b="b"/>
              <a:pathLst>
                <a:path w="977265" h="835025">
                  <a:moveTo>
                    <a:pt x="0" y="533400"/>
                  </a:moveTo>
                  <a:lnTo>
                    <a:pt x="2031" y="834770"/>
                  </a:lnTo>
                </a:path>
                <a:path w="977265" h="835025">
                  <a:moveTo>
                    <a:pt x="976884" y="0"/>
                  </a:moveTo>
                  <a:lnTo>
                    <a:pt x="976884" y="367664"/>
                  </a:lnTo>
                </a:path>
              </a:pathLst>
            </a:custGeom>
            <a:ln w="19050">
              <a:solidFill>
                <a:srgbClr val="005A87"/>
              </a:solidFill>
            </a:ln>
          </p:spPr>
          <p:txBody>
            <a:bodyPr wrap="square" lIns="0" tIns="0" rIns="0" bIns="0" rtlCol="0"/>
            <a:lstStyle/>
            <a:p>
              <a:endParaRPr/>
            </a:p>
          </p:txBody>
        </p:sp>
        <p:sp>
          <p:nvSpPr>
            <p:cNvPr id="26" name="object 26"/>
            <p:cNvSpPr/>
            <p:nvPr/>
          </p:nvSpPr>
          <p:spPr>
            <a:xfrm>
              <a:off x="7002018" y="3937253"/>
              <a:ext cx="0" cy="174625"/>
            </a:xfrm>
            <a:custGeom>
              <a:avLst/>
              <a:gdLst/>
              <a:ahLst/>
              <a:cxnLst/>
              <a:rect l="l" t="t" r="r" b="b"/>
              <a:pathLst>
                <a:path h="174625">
                  <a:moveTo>
                    <a:pt x="0" y="0"/>
                  </a:moveTo>
                  <a:lnTo>
                    <a:pt x="0" y="174371"/>
                  </a:lnTo>
                </a:path>
              </a:pathLst>
            </a:custGeom>
            <a:ln w="19050">
              <a:solidFill>
                <a:srgbClr val="FFFFFF"/>
              </a:solidFill>
            </a:ln>
          </p:spPr>
          <p:txBody>
            <a:bodyPr wrap="square" lIns="0" tIns="0" rIns="0" bIns="0" rtlCol="0"/>
            <a:lstStyle/>
            <a:p>
              <a:endParaRPr/>
            </a:p>
          </p:txBody>
        </p:sp>
      </p:grpSp>
      <p:sp>
        <p:nvSpPr>
          <p:cNvPr id="28" name="object 27">
            <a:extLst>
              <a:ext uri="{FF2B5EF4-FFF2-40B4-BE49-F238E27FC236}">
                <a16:creationId xmlns:a16="http://schemas.microsoft.com/office/drawing/2014/main" id="{B3343713-DD58-4DB2-821C-EEAED75926F1}"/>
              </a:ext>
            </a:extLst>
          </p:cNvPr>
          <p:cNvSpPr txBox="1"/>
          <p:nvPr/>
        </p:nvSpPr>
        <p:spPr>
          <a:xfrm>
            <a:off x="2030986" y="4321015"/>
            <a:ext cx="1363345" cy="681990"/>
          </a:xfrm>
          <a:prstGeom prst="rect">
            <a:avLst/>
          </a:prstGeom>
        </p:spPr>
        <p:txBody>
          <a:bodyPr vert="horz" wrap="square" lIns="0" tIns="132080" rIns="0" bIns="0" rtlCol="0">
            <a:spAutoFit/>
          </a:bodyPr>
          <a:lstStyle/>
          <a:p>
            <a:pPr marL="1905" algn="ctr">
              <a:lnSpc>
                <a:spcPct val="100000"/>
              </a:lnSpc>
              <a:spcBef>
                <a:spcPts val="1040"/>
              </a:spcBef>
            </a:pPr>
            <a:r>
              <a:rPr sz="1800" b="1" spc="-10">
                <a:latin typeface="Arial"/>
                <a:cs typeface="Arial"/>
              </a:rPr>
              <a:t>Discovery</a:t>
            </a:r>
            <a:endParaRPr sz="1800">
              <a:latin typeface="Arial"/>
              <a:cs typeface="Arial"/>
            </a:endParaRPr>
          </a:p>
          <a:p>
            <a:pPr algn="ctr">
              <a:lnSpc>
                <a:spcPct val="100000"/>
              </a:lnSpc>
              <a:spcBef>
                <a:spcPts val="625"/>
              </a:spcBef>
            </a:pPr>
            <a:r>
              <a:rPr sz="1200" b="1" spc="-5">
                <a:solidFill>
                  <a:srgbClr val="005A87"/>
                </a:solidFill>
                <a:latin typeface="Arial"/>
                <a:cs typeface="Arial"/>
              </a:rPr>
              <a:t>September</a:t>
            </a:r>
            <a:r>
              <a:rPr sz="1200" b="1" spc="-40">
                <a:solidFill>
                  <a:srgbClr val="005A87"/>
                </a:solidFill>
                <a:latin typeface="Arial"/>
                <a:cs typeface="Arial"/>
              </a:rPr>
              <a:t> </a:t>
            </a:r>
            <a:r>
              <a:rPr sz="1200" b="1" spc="-5">
                <a:solidFill>
                  <a:srgbClr val="005A87"/>
                </a:solidFill>
                <a:latin typeface="Arial"/>
                <a:cs typeface="Arial"/>
              </a:rPr>
              <a:t>2018</a:t>
            </a:r>
            <a:endParaRPr sz="1200">
              <a:latin typeface="Arial"/>
              <a:cs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12463" y="6074433"/>
            <a:ext cx="1571968" cy="539634"/>
          </a:xfrm>
          <a:prstGeom prst="rect">
            <a:avLst/>
          </a:prstGeom>
        </p:spPr>
      </p:pic>
      <p:pic>
        <p:nvPicPr>
          <p:cNvPr id="3" name="object 3"/>
          <p:cNvPicPr/>
          <p:nvPr/>
        </p:nvPicPr>
        <p:blipFill>
          <a:blip r:embed="rId3" cstate="print"/>
          <a:stretch>
            <a:fillRect/>
          </a:stretch>
        </p:blipFill>
        <p:spPr>
          <a:xfrm>
            <a:off x="7205689" y="6166234"/>
            <a:ext cx="1464055" cy="442656"/>
          </a:xfrm>
          <a:prstGeom prst="rect">
            <a:avLst/>
          </a:prstGeom>
        </p:spPr>
      </p:pic>
      <p:sp>
        <p:nvSpPr>
          <p:cNvPr id="4" name="object 4"/>
          <p:cNvSpPr txBox="1">
            <a:spLocks noGrp="1"/>
          </p:cNvSpPr>
          <p:nvPr>
            <p:ph type="title"/>
          </p:nvPr>
        </p:nvSpPr>
        <p:spPr>
          <a:xfrm>
            <a:off x="535940" y="427101"/>
            <a:ext cx="7367270" cy="574040"/>
          </a:xfrm>
          <a:prstGeom prst="rect">
            <a:avLst/>
          </a:prstGeom>
        </p:spPr>
        <p:txBody>
          <a:bodyPr vert="horz" wrap="square" lIns="0" tIns="12700" rIns="0" bIns="0" rtlCol="0">
            <a:spAutoFit/>
          </a:bodyPr>
          <a:lstStyle/>
          <a:p>
            <a:pPr marL="12700">
              <a:lnSpc>
                <a:spcPct val="100000"/>
              </a:lnSpc>
              <a:spcBef>
                <a:spcPts val="100"/>
              </a:spcBef>
            </a:pPr>
            <a:r>
              <a:rPr lang="en-US" sz="3600" b="0" spc="-5">
                <a:solidFill>
                  <a:srgbClr val="FFFFFF"/>
                </a:solidFill>
                <a:latin typeface="Arial"/>
                <a:cs typeface="Arial"/>
              </a:rPr>
              <a:t>Project </a:t>
            </a:r>
            <a:r>
              <a:rPr sz="3600" b="0" spc="-5">
                <a:solidFill>
                  <a:srgbClr val="FFFFFF"/>
                </a:solidFill>
                <a:latin typeface="Arial"/>
                <a:cs typeface="Arial"/>
              </a:rPr>
              <a:t>Contacts</a:t>
            </a:r>
            <a:endParaRPr sz="3600">
              <a:latin typeface="Arial"/>
              <a:cs typeface="Arial"/>
            </a:endParaRPr>
          </a:p>
        </p:txBody>
      </p:sp>
      <p:grpSp>
        <p:nvGrpSpPr>
          <p:cNvPr id="5" name="object 5"/>
          <p:cNvGrpSpPr/>
          <p:nvPr/>
        </p:nvGrpSpPr>
        <p:grpSpPr>
          <a:xfrm>
            <a:off x="365759" y="1417319"/>
            <a:ext cx="1571625" cy="4316095"/>
            <a:chOff x="365759" y="1417319"/>
            <a:chExt cx="1571625" cy="4316095"/>
          </a:xfrm>
        </p:grpSpPr>
        <p:pic>
          <p:nvPicPr>
            <p:cNvPr id="6" name="object 6"/>
            <p:cNvPicPr/>
            <p:nvPr/>
          </p:nvPicPr>
          <p:blipFill>
            <a:blip r:embed="rId4" cstate="print"/>
            <a:stretch>
              <a:fillRect/>
            </a:stretch>
          </p:blipFill>
          <p:spPr>
            <a:xfrm>
              <a:off x="395477" y="1430273"/>
              <a:ext cx="1507236" cy="1427988"/>
            </a:xfrm>
            <a:prstGeom prst="rect">
              <a:avLst/>
            </a:prstGeom>
          </p:spPr>
        </p:pic>
        <p:sp>
          <p:nvSpPr>
            <p:cNvPr id="7" name="object 7"/>
            <p:cNvSpPr/>
            <p:nvPr/>
          </p:nvSpPr>
          <p:spPr>
            <a:xfrm>
              <a:off x="395477" y="1430273"/>
              <a:ext cx="1507490" cy="1428115"/>
            </a:xfrm>
            <a:custGeom>
              <a:avLst/>
              <a:gdLst/>
              <a:ahLst/>
              <a:cxnLst/>
              <a:rect l="l" t="t" r="r" b="b"/>
              <a:pathLst>
                <a:path w="1507489" h="1428114">
                  <a:moveTo>
                    <a:pt x="0" y="713993"/>
                  </a:moveTo>
                  <a:lnTo>
                    <a:pt x="1602" y="667047"/>
                  </a:lnTo>
                  <a:lnTo>
                    <a:pt x="6345" y="620912"/>
                  </a:lnTo>
                  <a:lnTo>
                    <a:pt x="14128" y="575682"/>
                  </a:lnTo>
                  <a:lnTo>
                    <a:pt x="24853" y="531451"/>
                  </a:lnTo>
                  <a:lnTo>
                    <a:pt x="38419" y="488313"/>
                  </a:lnTo>
                  <a:lnTo>
                    <a:pt x="54728" y="446363"/>
                  </a:lnTo>
                  <a:lnTo>
                    <a:pt x="73680" y="405694"/>
                  </a:lnTo>
                  <a:lnTo>
                    <a:pt x="95176" y="366400"/>
                  </a:lnTo>
                  <a:lnTo>
                    <a:pt x="119116" y="328576"/>
                  </a:lnTo>
                  <a:lnTo>
                    <a:pt x="145403" y="292315"/>
                  </a:lnTo>
                  <a:lnTo>
                    <a:pt x="173935" y="257712"/>
                  </a:lnTo>
                  <a:lnTo>
                    <a:pt x="204614" y="224860"/>
                  </a:lnTo>
                  <a:lnTo>
                    <a:pt x="237340" y="193855"/>
                  </a:lnTo>
                  <a:lnTo>
                    <a:pt x="272015" y="164789"/>
                  </a:lnTo>
                  <a:lnTo>
                    <a:pt x="308538" y="137757"/>
                  </a:lnTo>
                  <a:lnTo>
                    <a:pt x="346811" y="112853"/>
                  </a:lnTo>
                  <a:lnTo>
                    <a:pt x="386735" y="90171"/>
                  </a:lnTo>
                  <a:lnTo>
                    <a:pt x="428209" y="69805"/>
                  </a:lnTo>
                  <a:lnTo>
                    <a:pt x="471135" y="51850"/>
                  </a:lnTo>
                  <a:lnTo>
                    <a:pt x="515414" y="36399"/>
                  </a:lnTo>
                  <a:lnTo>
                    <a:pt x="560946" y="23546"/>
                  </a:lnTo>
                  <a:lnTo>
                    <a:pt x="607631" y="13385"/>
                  </a:lnTo>
                  <a:lnTo>
                    <a:pt x="655371" y="6012"/>
                  </a:lnTo>
                  <a:lnTo>
                    <a:pt x="704066" y="1518"/>
                  </a:lnTo>
                  <a:lnTo>
                    <a:pt x="753618" y="0"/>
                  </a:lnTo>
                  <a:lnTo>
                    <a:pt x="803164" y="1518"/>
                  </a:lnTo>
                  <a:lnTo>
                    <a:pt x="851856" y="6012"/>
                  </a:lnTo>
                  <a:lnTo>
                    <a:pt x="899593" y="13385"/>
                  </a:lnTo>
                  <a:lnTo>
                    <a:pt x="946277" y="23546"/>
                  </a:lnTo>
                  <a:lnTo>
                    <a:pt x="991807" y="36399"/>
                  </a:lnTo>
                  <a:lnTo>
                    <a:pt x="1036084" y="51850"/>
                  </a:lnTo>
                  <a:lnTo>
                    <a:pt x="1079009" y="69805"/>
                  </a:lnTo>
                  <a:lnTo>
                    <a:pt x="1120483" y="90171"/>
                  </a:lnTo>
                  <a:lnTo>
                    <a:pt x="1160407" y="112853"/>
                  </a:lnTo>
                  <a:lnTo>
                    <a:pt x="1198680" y="137757"/>
                  </a:lnTo>
                  <a:lnTo>
                    <a:pt x="1235205" y="164789"/>
                  </a:lnTo>
                  <a:lnTo>
                    <a:pt x="1269880" y="193855"/>
                  </a:lnTo>
                  <a:lnTo>
                    <a:pt x="1302608" y="224860"/>
                  </a:lnTo>
                  <a:lnTo>
                    <a:pt x="1333288" y="257712"/>
                  </a:lnTo>
                  <a:lnTo>
                    <a:pt x="1361822" y="292315"/>
                  </a:lnTo>
                  <a:lnTo>
                    <a:pt x="1388109" y="328576"/>
                  </a:lnTo>
                  <a:lnTo>
                    <a:pt x="1412051" y="366400"/>
                  </a:lnTo>
                  <a:lnTo>
                    <a:pt x="1433549" y="405694"/>
                  </a:lnTo>
                  <a:lnTo>
                    <a:pt x="1452502" y="446363"/>
                  </a:lnTo>
                  <a:lnTo>
                    <a:pt x="1468812" y="488313"/>
                  </a:lnTo>
                  <a:lnTo>
                    <a:pt x="1482380" y="531451"/>
                  </a:lnTo>
                  <a:lnTo>
                    <a:pt x="1493105" y="575682"/>
                  </a:lnTo>
                  <a:lnTo>
                    <a:pt x="1500889" y="620912"/>
                  </a:lnTo>
                  <a:lnTo>
                    <a:pt x="1505632" y="667047"/>
                  </a:lnTo>
                  <a:lnTo>
                    <a:pt x="1507236" y="713993"/>
                  </a:lnTo>
                  <a:lnTo>
                    <a:pt x="1505632" y="760940"/>
                  </a:lnTo>
                  <a:lnTo>
                    <a:pt x="1500889" y="807075"/>
                  </a:lnTo>
                  <a:lnTo>
                    <a:pt x="1493105" y="852305"/>
                  </a:lnTo>
                  <a:lnTo>
                    <a:pt x="1482380" y="896536"/>
                  </a:lnTo>
                  <a:lnTo>
                    <a:pt x="1468812" y="939674"/>
                  </a:lnTo>
                  <a:lnTo>
                    <a:pt x="1452502" y="981624"/>
                  </a:lnTo>
                  <a:lnTo>
                    <a:pt x="1433549" y="1022293"/>
                  </a:lnTo>
                  <a:lnTo>
                    <a:pt x="1412051" y="1061587"/>
                  </a:lnTo>
                  <a:lnTo>
                    <a:pt x="1388109" y="1099411"/>
                  </a:lnTo>
                  <a:lnTo>
                    <a:pt x="1361822" y="1135672"/>
                  </a:lnTo>
                  <a:lnTo>
                    <a:pt x="1333288" y="1170275"/>
                  </a:lnTo>
                  <a:lnTo>
                    <a:pt x="1302608" y="1203127"/>
                  </a:lnTo>
                  <a:lnTo>
                    <a:pt x="1269880" y="1234132"/>
                  </a:lnTo>
                  <a:lnTo>
                    <a:pt x="1235205" y="1263198"/>
                  </a:lnTo>
                  <a:lnTo>
                    <a:pt x="1198680" y="1290230"/>
                  </a:lnTo>
                  <a:lnTo>
                    <a:pt x="1160407" y="1315134"/>
                  </a:lnTo>
                  <a:lnTo>
                    <a:pt x="1120483" y="1337816"/>
                  </a:lnTo>
                  <a:lnTo>
                    <a:pt x="1079009" y="1358182"/>
                  </a:lnTo>
                  <a:lnTo>
                    <a:pt x="1036084" y="1376137"/>
                  </a:lnTo>
                  <a:lnTo>
                    <a:pt x="991807" y="1391588"/>
                  </a:lnTo>
                  <a:lnTo>
                    <a:pt x="946277" y="1404441"/>
                  </a:lnTo>
                  <a:lnTo>
                    <a:pt x="899593" y="1414602"/>
                  </a:lnTo>
                  <a:lnTo>
                    <a:pt x="851856" y="1421975"/>
                  </a:lnTo>
                  <a:lnTo>
                    <a:pt x="803164" y="1426469"/>
                  </a:lnTo>
                  <a:lnTo>
                    <a:pt x="753618" y="1427988"/>
                  </a:lnTo>
                  <a:lnTo>
                    <a:pt x="704066" y="1426469"/>
                  </a:lnTo>
                  <a:lnTo>
                    <a:pt x="655371" y="1421975"/>
                  </a:lnTo>
                  <a:lnTo>
                    <a:pt x="607631" y="1414602"/>
                  </a:lnTo>
                  <a:lnTo>
                    <a:pt x="560946" y="1404441"/>
                  </a:lnTo>
                  <a:lnTo>
                    <a:pt x="515414" y="1391588"/>
                  </a:lnTo>
                  <a:lnTo>
                    <a:pt x="471135" y="1376137"/>
                  </a:lnTo>
                  <a:lnTo>
                    <a:pt x="428209" y="1358182"/>
                  </a:lnTo>
                  <a:lnTo>
                    <a:pt x="386735" y="1337816"/>
                  </a:lnTo>
                  <a:lnTo>
                    <a:pt x="346811" y="1315134"/>
                  </a:lnTo>
                  <a:lnTo>
                    <a:pt x="308538" y="1290230"/>
                  </a:lnTo>
                  <a:lnTo>
                    <a:pt x="272015" y="1263198"/>
                  </a:lnTo>
                  <a:lnTo>
                    <a:pt x="237340" y="1234132"/>
                  </a:lnTo>
                  <a:lnTo>
                    <a:pt x="204614" y="1203127"/>
                  </a:lnTo>
                  <a:lnTo>
                    <a:pt x="173935" y="1170275"/>
                  </a:lnTo>
                  <a:lnTo>
                    <a:pt x="145403" y="1135672"/>
                  </a:lnTo>
                  <a:lnTo>
                    <a:pt x="119116" y="1099411"/>
                  </a:lnTo>
                  <a:lnTo>
                    <a:pt x="95176" y="1061587"/>
                  </a:lnTo>
                  <a:lnTo>
                    <a:pt x="73680" y="1022293"/>
                  </a:lnTo>
                  <a:lnTo>
                    <a:pt x="54728" y="981624"/>
                  </a:lnTo>
                  <a:lnTo>
                    <a:pt x="38419" y="939674"/>
                  </a:lnTo>
                  <a:lnTo>
                    <a:pt x="24853" y="896536"/>
                  </a:lnTo>
                  <a:lnTo>
                    <a:pt x="14128" y="852305"/>
                  </a:lnTo>
                  <a:lnTo>
                    <a:pt x="6345" y="807075"/>
                  </a:lnTo>
                  <a:lnTo>
                    <a:pt x="1602" y="760940"/>
                  </a:lnTo>
                  <a:lnTo>
                    <a:pt x="0" y="713993"/>
                  </a:lnTo>
                  <a:close/>
                </a:path>
              </a:pathLst>
            </a:custGeom>
            <a:ln w="25908">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object 8"/>
            <p:cNvPicPr/>
            <p:nvPr/>
          </p:nvPicPr>
          <p:blipFill>
            <a:blip r:embed="rId5" cstate="print"/>
            <a:stretch>
              <a:fillRect/>
            </a:stretch>
          </p:blipFill>
          <p:spPr>
            <a:xfrm>
              <a:off x="378713" y="2809494"/>
              <a:ext cx="1539240" cy="1469135"/>
            </a:xfrm>
            <a:prstGeom prst="rect">
              <a:avLst/>
            </a:prstGeom>
          </p:spPr>
        </p:pic>
        <p:sp>
          <p:nvSpPr>
            <p:cNvPr id="9" name="object 9"/>
            <p:cNvSpPr/>
            <p:nvPr/>
          </p:nvSpPr>
          <p:spPr>
            <a:xfrm>
              <a:off x="378713" y="2809494"/>
              <a:ext cx="1539240" cy="1469390"/>
            </a:xfrm>
            <a:custGeom>
              <a:avLst/>
              <a:gdLst/>
              <a:ahLst/>
              <a:cxnLst/>
              <a:rect l="l" t="t" r="r" b="b"/>
              <a:pathLst>
                <a:path w="1539239" h="1469389">
                  <a:moveTo>
                    <a:pt x="0" y="734567"/>
                  </a:moveTo>
                  <a:lnTo>
                    <a:pt x="1514" y="688118"/>
                  </a:lnTo>
                  <a:lnTo>
                    <a:pt x="5996" y="642435"/>
                  </a:lnTo>
                  <a:lnTo>
                    <a:pt x="13356" y="597606"/>
                  </a:lnTo>
                  <a:lnTo>
                    <a:pt x="23505" y="553715"/>
                  </a:lnTo>
                  <a:lnTo>
                    <a:pt x="36351" y="510850"/>
                  </a:lnTo>
                  <a:lnTo>
                    <a:pt x="51804" y="469096"/>
                  </a:lnTo>
                  <a:lnTo>
                    <a:pt x="69775" y="428540"/>
                  </a:lnTo>
                  <a:lnTo>
                    <a:pt x="90174" y="389267"/>
                  </a:lnTo>
                  <a:lnTo>
                    <a:pt x="112909" y="351363"/>
                  </a:lnTo>
                  <a:lnTo>
                    <a:pt x="137891" y="314916"/>
                  </a:lnTo>
                  <a:lnTo>
                    <a:pt x="165030" y="280010"/>
                  </a:lnTo>
                  <a:lnTo>
                    <a:pt x="194236" y="246733"/>
                  </a:lnTo>
                  <a:lnTo>
                    <a:pt x="225418" y="215169"/>
                  </a:lnTo>
                  <a:lnTo>
                    <a:pt x="258487" y="185406"/>
                  </a:lnTo>
                  <a:lnTo>
                    <a:pt x="293351" y="157529"/>
                  </a:lnTo>
                  <a:lnTo>
                    <a:pt x="329922" y="131624"/>
                  </a:lnTo>
                  <a:lnTo>
                    <a:pt x="368108" y="107778"/>
                  </a:lnTo>
                  <a:lnTo>
                    <a:pt x="407820" y="86076"/>
                  </a:lnTo>
                  <a:lnTo>
                    <a:pt x="448967" y="66605"/>
                  </a:lnTo>
                  <a:lnTo>
                    <a:pt x="491460" y="49451"/>
                  </a:lnTo>
                  <a:lnTo>
                    <a:pt x="535208" y="34699"/>
                  </a:lnTo>
                  <a:lnTo>
                    <a:pt x="580121" y="22437"/>
                  </a:lnTo>
                  <a:lnTo>
                    <a:pt x="626109" y="12750"/>
                  </a:lnTo>
                  <a:lnTo>
                    <a:pt x="673081" y="5724"/>
                  </a:lnTo>
                  <a:lnTo>
                    <a:pt x="720948" y="1445"/>
                  </a:lnTo>
                  <a:lnTo>
                    <a:pt x="769620" y="0"/>
                  </a:lnTo>
                  <a:lnTo>
                    <a:pt x="818294" y="1445"/>
                  </a:lnTo>
                  <a:lnTo>
                    <a:pt x="866163" y="5724"/>
                  </a:lnTo>
                  <a:lnTo>
                    <a:pt x="913137" y="12750"/>
                  </a:lnTo>
                  <a:lnTo>
                    <a:pt x="959127" y="22437"/>
                  </a:lnTo>
                  <a:lnTo>
                    <a:pt x="1004041" y="34699"/>
                  </a:lnTo>
                  <a:lnTo>
                    <a:pt x="1047789" y="49451"/>
                  </a:lnTo>
                  <a:lnTo>
                    <a:pt x="1090283" y="66605"/>
                  </a:lnTo>
                  <a:lnTo>
                    <a:pt x="1131430" y="86076"/>
                  </a:lnTo>
                  <a:lnTo>
                    <a:pt x="1171142" y="107778"/>
                  </a:lnTo>
                  <a:lnTo>
                    <a:pt x="1209329" y="131624"/>
                  </a:lnTo>
                  <a:lnTo>
                    <a:pt x="1245899" y="157529"/>
                  </a:lnTo>
                  <a:lnTo>
                    <a:pt x="1280763" y="185406"/>
                  </a:lnTo>
                  <a:lnTo>
                    <a:pt x="1313830" y="215169"/>
                  </a:lnTo>
                  <a:lnTo>
                    <a:pt x="1345012" y="246733"/>
                  </a:lnTo>
                  <a:lnTo>
                    <a:pt x="1374216" y="280010"/>
                  </a:lnTo>
                  <a:lnTo>
                    <a:pt x="1401355" y="314916"/>
                  </a:lnTo>
                  <a:lnTo>
                    <a:pt x="1426336" y="351363"/>
                  </a:lnTo>
                  <a:lnTo>
                    <a:pt x="1449070" y="389267"/>
                  </a:lnTo>
                  <a:lnTo>
                    <a:pt x="1469468" y="428540"/>
                  </a:lnTo>
                  <a:lnTo>
                    <a:pt x="1487438" y="469096"/>
                  </a:lnTo>
                  <a:lnTo>
                    <a:pt x="1502890" y="510850"/>
                  </a:lnTo>
                  <a:lnTo>
                    <a:pt x="1515736" y="553715"/>
                  </a:lnTo>
                  <a:lnTo>
                    <a:pt x="1525883" y="597606"/>
                  </a:lnTo>
                  <a:lnTo>
                    <a:pt x="1533243" y="642435"/>
                  </a:lnTo>
                  <a:lnTo>
                    <a:pt x="1537725" y="688118"/>
                  </a:lnTo>
                  <a:lnTo>
                    <a:pt x="1539240" y="734567"/>
                  </a:lnTo>
                  <a:lnTo>
                    <a:pt x="1537725" y="781017"/>
                  </a:lnTo>
                  <a:lnTo>
                    <a:pt x="1533243" y="826700"/>
                  </a:lnTo>
                  <a:lnTo>
                    <a:pt x="1525883" y="871529"/>
                  </a:lnTo>
                  <a:lnTo>
                    <a:pt x="1515736" y="915420"/>
                  </a:lnTo>
                  <a:lnTo>
                    <a:pt x="1502890" y="958285"/>
                  </a:lnTo>
                  <a:lnTo>
                    <a:pt x="1487438" y="1000039"/>
                  </a:lnTo>
                  <a:lnTo>
                    <a:pt x="1469468" y="1040595"/>
                  </a:lnTo>
                  <a:lnTo>
                    <a:pt x="1449070" y="1079868"/>
                  </a:lnTo>
                  <a:lnTo>
                    <a:pt x="1426336" y="1117772"/>
                  </a:lnTo>
                  <a:lnTo>
                    <a:pt x="1401355" y="1154219"/>
                  </a:lnTo>
                  <a:lnTo>
                    <a:pt x="1374216" y="1189125"/>
                  </a:lnTo>
                  <a:lnTo>
                    <a:pt x="1345012" y="1222402"/>
                  </a:lnTo>
                  <a:lnTo>
                    <a:pt x="1313830" y="1253966"/>
                  </a:lnTo>
                  <a:lnTo>
                    <a:pt x="1280763" y="1283729"/>
                  </a:lnTo>
                  <a:lnTo>
                    <a:pt x="1245899" y="1311606"/>
                  </a:lnTo>
                  <a:lnTo>
                    <a:pt x="1209329" y="1337511"/>
                  </a:lnTo>
                  <a:lnTo>
                    <a:pt x="1171142" y="1361357"/>
                  </a:lnTo>
                  <a:lnTo>
                    <a:pt x="1131430" y="1383059"/>
                  </a:lnTo>
                  <a:lnTo>
                    <a:pt x="1090283" y="1402530"/>
                  </a:lnTo>
                  <a:lnTo>
                    <a:pt x="1047789" y="1419684"/>
                  </a:lnTo>
                  <a:lnTo>
                    <a:pt x="1004041" y="1434436"/>
                  </a:lnTo>
                  <a:lnTo>
                    <a:pt x="959127" y="1446698"/>
                  </a:lnTo>
                  <a:lnTo>
                    <a:pt x="913137" y="1456385"/>
                  </a:lnTo>
                  <a:lnTo>
                    <a:pt x="866163" y="1463411"/>
                  </a:lnTo>
                  <a:lnTo>
                    <a:pt x="818294" y="1467690"/>
                  </a:lnTo>
                  <a:lnTo>
                    <a:pt x="769620" y="1469135"/>
                  </a:lnTo>
                  <a:lnTo>
                    <a:pt x="720948" y="1467690"/>
                  </a:lnTo>
                  <a:lnTo>
                    <a:pt x="673081" y="1463411"/>
                  </a:lnTo>
                  <a:lnTo>
                    <a:pt x="626109" y="1456385"/>
                  </a:lnTo>
                  <a:lnTo>
                    <a:pt x="580121" y="1446698"/>
                  </a:lnTo>
                  <a:lnTo>
                    <a:pt x="535208" y="1434436"/>
                  </a:lnTo>
                  <a:lnTo>
                    <a:pt x="491460" y="1419684"/>
                  </a:lnTo>
                  <a:lnTo>
                    <a:pt x="448967" y="1402530"/>
                  </a:lnTo>
                  <a:lnTo>
                    <a:pt x="407820" y="1383059"/>
                  </a:lnTo>
                  <a:lnTo>
                    <a:pt x="368108" y="1361357"/>
                  </a:lnTo>
                  <a:lnTo>
                    <a:pt x="329922" y="1337511"/>
                  </a:lnTo>
                  <a:lnTo>
                    <a:pt x="293351" y="1311606"/>
                  </a:lnTo>
                  <a:lnTo>
                    <a:pt x="258487" y="1283729"/>
                  </a:lnTo>
                  <a:lnTo>
                    <a:pt x="225418" y="1253966"/>
                  </a:lnTo>
                  <a:lnTo>
                    <a:pt x="194236" y="1222402"/>
                  </a:lnTo>
                  <a:lnTo>
                    <a:pt x="165030" y="1189125"/>
                  </a:lnTo>
                  <a:lnTo>
                    <a:pt x="137891" y="1154219"/>
                  </a:lnTo>
                  <a:lnTo>
                    <a:pt x="112909" y="1117772"/>
                  </a:lnTo>
                  <a:lnTo>
                    <a:pt x="90174" y="1079868"/>
                  </a:lnTo>
                  <a:lnTo>
                    <a:pt x="69775" y="1040595"/>
                  </a:lnTo>
                  <a:lnTo>
                    <a:pt x="51804" y="1000039"/>
                  </a:lnTo>
                  <a:lnTo>
                    <a:pt x="36351" y="958285"/>
                  </a:lnTo>
                  <a:lnTo>
                    <a:pt x="23505" y="915420"/>
                  </a:lnTo>
                  <a:lnTo>
                    <a:pt x="13356" y="871529"/>
                  </a:lnTo>
                  <a:lnTo>
                    <a:pt x="5996" y="826700"/>
                  </a:lnTo>
                  <a:lnTo>
                    <a:pt x="1514" y="781017"/>
                  </a:lnTo>
                  <a:lnTo>
                    <a:pt x="0" y="734567"/>
                  </a:lnTo>
                  <a:close/>
                </a:path>
              </a:pathLst>
            </a:custGeom>
            <a:ln w="25908">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object 10"/>
            <p:cNvPicPr/>
            <p:nvPr/>
          </p:nvPicPr>
          <p:blipFill>
            <a:blip r:embed="rId6" cstate="print"/>
            <a:stretch>
              <a:fillRect/>
            </a:stretch>
          </p:blipFill>
          <p:spPr>
            <a:xfrm>
              <a:off x="422147" y="4236719"/>
              <a:ext cx="1495044" cy="1476756"/>
            </a:xfrm>
            <a:prstGeom prst="rect">
              <a:avLst/>
            </a:prstGeom>
          </p:spPr>
        </p:pic>
        <p:sp>
          <p:nvSpPr>
            <p:cNvPr id="11" name="object 11"/>
            <p:cNvSpPr/>
            <p:nvPr/>
          </p:nvSpPr>
          <p:spPr>
            <a:xfrm>
              <a:off x="412229" y="4226813"/>
              <a:ext cx="1515745" cy="1496695"/>
            </a:xfrm>
            <a:custGeom>
              <a:avLst/>
              <a:gdLst/>
              <a:ahLst/>
              <a:cxnLst/>
              <a:rect l="l" t="t" r="r" b="b"/>
              <a:pathLst>
                <a:path w="1515745" h="1496695">
                  <a:moveTo>
                    <a:pt x="757631" y="0"/>
                  </a:moveTo>
                  <a:lnTo>
                    <a:pt x="835215" y="4063"/>
                  </a:lnTo>
                  <a:lnTo>
                    <a:pt x="910348" y="15240"/>
                  </a:lnTo>
                  <a:lnTo>
                    <a:pt x="982738" y="33781"/>
                  </a:lnTo>
                  <a:lnTo>
                    <a:pt x="1052334" y="58674"/>
                  </a:lnTo>
                  <a:lnTo>
                    <a:pt x="1118755" y="90424"/>
                  </a:lnTo>
                  <a:lnTo>
                    <a:pt x="1180985" y="127888"/>
                  </a:lnTo>
                  <a:lnTo>
                    <a:pt x="1239405" y="170942"/>
                  </a:lnTo>
                  <a:lnTo>
                    <a:pt x="1293253" y="219075"/>
                  </a:lnTo>
                  <a:lnTo>
                    <a:pt x="1342275" y="272288"/>
                  </a:lnTo>
                  <a:lnTo>
                    <a:pt x="1385709" y="329692"/>
                  </a:lnTo>
                  <a:lnTo>
                    <a:pt x="1423936" y="391668"/>
                  </a:lnTo>
                  <a:lnTo>
                    <a:pt x="1455686" y="457327"/>
                  </a:lnTo>
                  <a:lnTo>
                    <a:pt x="1481086" y="526034"/>
                  </a:lnTo>
                  <a:lnTo>
                    <a:pt x="1500009" y="597662"/>
                  </a:lnTo>
                  <a:lnTo>
                    <a:pt x="1511185" y="672084"/>
                  </a:lnTo>
                  <a:lnTo>
                    <a:pt x="1515249" y="748538"/>
                  </a:lnTo>
                  <a:lnTo>
                    <a:pt x="1511185" y="824865"/>
                  </a:lnTo>
                  <a:lnTo>
                    <a:pt x="1500009" y="899287"/>
                  </a:lnTo>
                  <a:lnTo>
                    <a:pt x="1481086" y="970915"/>
                  </a:lnTo>
                  <a:lnTo>
                    <a:pt x="1455686" y="1039749"/>
                  </a:lnTo>
                  <a:lnTo>
                    <a:pt x="1423936" y="1104900"/>
                  </a:lnTo>
                  <a:lnTo>
                    <a:pt x="1385709" y="1166876"/>
                  </a:lnTo>
                  <a:lnTo>
                    <a:pt x="1342275" y="1224407"/>
                  </a:lnTo>
                  <a:lnTo>
                    <a:pt x="1293253" y="1277493"/>
                  </a:lnTo>
                  <a:lnTo>
                    <a:pt x="1239405" y="1325753"/>
                  </a:lnTo>
                  <a:lnTo>
                    <a:pt x="1180985" y="1368717"/>
                  </a:lnTo>
                  <a:lnTo>
                    <a:pt x="1118755" y="1406118"/>
                  </a:lnTo>
                  <a:lnTo>
                    <a:pt x="1052334" y="1437881"/>
                  </a:lnTo>
                  <a:lnTo>
                    <a:pt x="982738" y="1462824"/>
                  </a:lnTo>
                  <a:lnTo>
                    <a:pt x="910348" y="1481315"/>
                  </a:lnTo>
                  <a:lnTo>
                    <a:pt x="835215" y="1492580"/>
                  </a:lnTo>
                  <a:lnTo>
                    <a:pt x="757631" y="1496593"/>
                  </a:lnTo>
                  <a:lnTo>
                    <a:pt x="680046" y="1492580"/>
                  </a:lnTo>
                  <a:lnTo>
                    <a:pt x="604850" y="1481315"/>
                  </a:lnTo>
                  <a:lnTo>
                    <a:pt x="532472" y="1462824"/>
                  </a:lnTo>
                  <a:lnTo>
                    <a:pt x="462902" y="1437881"/>
                  </a:lnTo>
                  <a:lnTo>
                    <a:pt x="396544" y="1406118"/>
                  </a:lnTo>
                  <a:lnTo>
                    <a:pt x="334225" y="1368717"/>
                  </a:lnTo>
                  <a:lnTo>
                    <a:pt x="275920" y="1325753"/>
                  </a:lnTo>
                  <a:lnTo>
                    <a:pt x="222034" y="1277493"/>
                  </a:lnTo>
                  <a:lnTo>
                    <a:pt x="172961" y="1224407"/>
                  </a:lnTo>
                  <a:lnTo>
                    <a:pt x="129527" y="1166876"/>
                  </a:lnTo>
                  <a:lnTo>
                    <a:pt x="91325" y="1104900"/>
                  </a:lnTo>
                  <a:lnTo>
                    <a:pt x="59537" y="1039749"/>
                  </a:lnTo>
                  <a:lnTo>
                    <a:pt x="34201" y="970915"/>
                  </a:lnTo>
                  <a:lnTo>
                    <a:pt x="15290" y="899287"/>
                  </a:lnTo>
                  <a:lnTo>
                    <a:pt x="4025" y="824865"/>
                  </a:lnTo>
                  <a:lnTo>
                    <a:pt x="0" y="748538"/>
                  </a:lnTo>
                  <a:lnTo>
                    <a:pt x="4025" y="672084"/>
                  </a:lnTo>
                  <a:lnTo>
                    <a:pt x="15290" y="597662"/>
                  </a:lnTo>
                  <a:lnTo>
                    <a:pt x="34201" y="526034"/>
                  </a:lnTo>
                  <a:lnTo>
                    <a:pt x="59524" y="457327"/>
                  </a:lnTo>
                  <a:lnTo>
                    <a:pt x="91312" y="391668"/>
                  </a:lnTo>
                  <a:lnTo>
                    <a:pt x="129527" y="329692"/>
                  </a:lnTo>
                  <a:lnTo>
                    <a:pt x="172961" y="272288"/>
                  </a:lnTo>
                  <a:lnTo>
                    <a:pt x="222034" y="219075"/>
                  </a:lnTo>
                  <a:lnTo>
                    <a:pt x="275920" y="170942"/>
                  </a:lnTo>
                  <a:lnTo>
                    <a:pt x="334225" y="127888"/>
                  </a:lnTo>
                  <a:lnTo>
                    <a:pt x="396544" y="90424"/>
                  </a:lnTo>
                  <a:lnTo>
                    <a:pt x="462902" y="58674"/>
                  </a:lnTo>
                  <a:lnTo>
                    <a:pt x="532472" y="33781"/>
                  </a:lnTo>
                  <a:lnTo>
                    <a:pt x="604850" y="15240"/>
                  </a:lnTo>
                  <a:lnTo>
                    <a:pt x="680046" y="4063"/>
                  </a:lnTo>
                  <a:lnTo>
                    <a:pt x="757631" y="0"/>
                  </a:lnTo>
                  <a:close/>
                </a:path>
              </a:pathLst>
            </a:custGeom>
            <a:ln w="19812">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object 12"/>
          <p:cNvSpPr txBox="1"/>
          <p:nvPr/>
        </p:nvSpPr>
        <p:spPr>
          <a:xfrm>
            <a:off x="2038857" y="1626870"/>
            <a:ext cx="3110230" cy="1013098"/>
          </a:xfrm>
          <a:prstGeom prst="rect">
            <a:avLst/>
          </a:prstGeom>
        </p:spPr>
        <p:txBody>
          <a:bodyPr vert="horz" wrap="square" lIns="0" tIns="12700" rIns="0" bIns="0" rtlCol="0">
            <a:spAutoFit/>
          </a:bodyPr>
          <a:lstStyle/>
          <a:p>
            <a:pPr marL="12700" marR="0" lvl="0" indent="0" algn="l" defTabSz="914400" rtl="0" eaLnBrk="1" fontAlgn="auto" latinLnBrk="0" hangingPunct="1">
              <a:lnSpc>
                <a:spcPts val="2050"/>
              </a:lnSpc>
              <a:spcBef>
                <a:spcPts val="100"/>
              </a:spcBef>
              <a:spcAft>
                <a:spcPts val="0"/>
              </a:spcAft>
              <a:buClrTx/>
              <a:buSzTx/>
              <a:buFontTx/>
              <a:buNone/>
              <a:tabLst/>
              <a:defRPr/>
            </a:pPr>
            <a:r>
              <a:rPr kumimoji="0" sz="1800" b="1" i="0" u="none" strike="noStrike" kern="1200" cap="none" spc="-5" normalizeH="0" baseline="0" noProof="0">
                <a:ln>
                  <a:noFill/>
                </a:ln>
                <a:solidFill>
                  <a:srgbClr val="005A87"/>
                </a:solidFill>
                <a:effectLst/>
                <a:uLnTx/>
                <a:uFillTx/>
                <a:latin typeface="Arial"/>
                <a:ea typeface="+mn-ea"/>
                <a:cs typeface="Arial"/>
              </a:rPr>
              <a:t>State</a:t>
            </a:r>
            <a:r>
              <a:rPr kumimoji="0" sz="1800" b="1" i="0" u="none" strike="noStrike" kern="1200" cap="none" spc="-30" normalizeH="0" baseline="0" noProof="0">
                <a:ln>
                  <a:noFill/>
                </a:ln>
                <a:solidFill>
                  <a:srgbClr val="005A87"/>
                </a:solidFill>
                <a:effectLst/>
                <a:uLnTx/>
                <a:uFillTx/>
                <a:latin typeface="Arial"/>
                <a:ea typeface="+mn-ea"/>
                <a:cs typeface="Arial"/>
              </a:rPr>
              <a:t> </a:t>
            </a:r>
            <a:r>
              <a:rPr kumimoji="0" sz="1800" b="1" i="0" u="none" strike="noStrike" kern="1200" cap="none" spc="0" normalizeH="0" baseline="0" noProof="0">
                <a:ln>
                  <a:noFill/>
                </a:ln>
                <a:solidFill>
                  <a:srgbClr val="005A87"/>
                </a:solidFill>
                <a:effectLst/>
                <a:uLnTx/>
                <a:uFillTx/>
                <a:latin typeface="Arial"/>
                <a:ea typeface="+mn-ea"/>
                <a:cs typeface="Arial"/>
              </a:rPr>
              <a:t>NFIP</a:t>
            </a:r>
            <a:r>
              <a:rPr kumimoji="0" sz="1800" b="1" i="0" u="none" strike="noStrike" kern="1200" cap="none" spc="-60" normalizeH="0" baseline="0" noProof="0">
                <a:ln>
                  <a:noFill/>
                </a:ln>
                <a:solidFill>
                  <a:srgbClr val="005A87"/>
                </a:solidFill>
                <a:effectLst/>
                <a:uLnTx/>
                <a:uFillTx/>
                <a:latin typeface="Arial"/>
                <a:ea typeface="+mn-ea"/>
                <a:cs typeface="Arial"/>
              </a:rPr>
              <a:t> </a:t>
            </a:r>
            <a:r>
              <a:rPr kumimoji="0" lang="en-US" sz="1800" b="1" i="0" u="none" strike="noStrike" kern="1200" cap="none" spc="-60" normalizeH="0" baseline="0" noProof="0">
                <a:ln>
                  <a:noFill/>
                </a:ln>
                <a:solidFill>
                  <a:srgbClr val="005A87"/>
                </a:solidFill>
                <a:effectLst/>
                <a:uLnTx/>
                <a:uFillTx/>
                <a:latin typeface="Arial"/>
                <a:ea typeface="+mn-ea"/>
                <a:cs typeface="Arial"/>
              </a:rPr>
              <a:t>/ CTP</a:t>
            </a:r>
            <a:r>
              <a:rPr kumimoji="0" sz="1800" b="1" i="0" u="none" strike="noStrike" kern="1200" cap="none" spc="0" normalizeH="0" baseline="0" noProof="0">
                <a:ln>
                  <a:noFill/>
                </a:ln>
                <a:solidFill>
                  <a:srgbClr val="005A87"/>
                </a:solidFill>
                <a:effectLst/>
                <a:uLnTx/>
                <a:uFillTx/>
                <a:latin typeface="Arial"/>
                <a:ea typeface="+mn-ea"/>
                <a:cs typeface="Arial"/>
              </a:rPr>
              <a:t>:</a:t>
            </a:r>
            <a:endParaRPr kumimoji="0" sz="18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auto" latinLnBrk="0" hangingPunct="1">
              <a:lnSpc>
                <a:spcPts val="1945"/>
              </a:lnSpc>
              <a:spcBef>
                <a:spcPts val="0"/>
              </a:spcBef>
              <a:spcAft>
                <a:spcPts val="0"/>
              </a:spcAft>
              <a:buClrTx/>
              <a:buSzTx/>
              <a:buFontTx/>
              <a:buNone/>
              <a:tabLst/>
              <a:defRPr/>
            </a:pPr>
            <a:r>
              <a:rPr kumimoji="0" lang="en-US" sz="1800" b="1" i="0" u="none" strike="noStrike" kern="1200" cap="none" spc="-15" normalizeH="0" baseline="0" noProof="0">
                <a:ln>
                  <a:noFill/>
                </a:ln>
                <a:solidFill>
                  <a:prstClr val="black"/>
                </a:solidFill>
                <a:effectLst/>
                <a:uLnTx/>
                <a:uFillTx/>
                <a:latin typeface="Arial"/>
                <a:ea typeface="+mn-ea"/>
                <a:cs typeface="Arial"/>
              </a:rPr>
              <a:t>Tim Keaton</a:t>
            </a:r>
            <a:endParaRPr kumimoji="0" sz="18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auto" latinLnBrk="0" hangingPunct="1">
              <a:lnSpc>
                <a:spcPts val="1945"/>
              </a:lnSpc>
              <a:spcBef>
                <a:spcPts val="0"/>
              </a:spcBef>
              <a:spcAft>
                <a:spcPts val="0"/>
              </a:spcAft>
              <a:buClrTx/>
              <a:buSzTx/>
              <a:buFontTx/>
              <a:buNone/>
              <a:tabLst/>
              <a:defRPr/>
            </a:pPr>
            <a:r>
              <a:rPr kumimoji="0" lang="en-US" sz="1800" b="0" i="0" u="none" strike="noStrike" kern="1200" cap="none" spc="-5" normalizeH="0" baseline="0" noProof="0">
                <a:ln>
                  <a:noFill/>
                </a:ln>
                <a:solidFill>
                  <a:prstClr val="black"/>
                </a:solidFill>
                <a:effectLst/>
                <a:uLnTx/>
                <a:uFillTx/>
                <a:latin typeface="Arial"/>
                <a:ea typeface="+mn-ea"/>
                <a:cs typeface="Arial"/>
              </a:rPr>
              <a:t>(304) 414-7659 </a:t>
            </a:r>
            <a:r>
              <a:rPr kumimoji="0" lang="en-US" sz="1600" b="0" i="0" u="none" strike="noStrike" kern="1200" cap="none" spc="-5" normalizeH="0" baseline="0" noProof="0">
                <a:ln>
                  <a:noFill/>
                </a:ln>
                <a:solidFill>
                  <a:prstClr val="black"/>
                </a:solidFill>
                <a:effectLst/>
                <a:uLnTx/>
                <a:uFillTx/>
                <a:latin typeface="Arial"/>
                <a:ea typeface="+mn-ea"/>
                <a:cs typeface="Arial"/>
                <a:hlinkClick r:id="rId7"/>
              </a:rPr>
              <a:t>Tim.W.Keaton@wv.gov</a:t>
            </a:r>
            <a:endParaRPr kumimoji="0" lang="en-US" sz="1600" b="0" i="0" u="none" strike="noStrike" kern="1200" cap="none" spc="-5" normalizeH="0" baseline="0" noProof="0">
              <a:ln>
                <a:noFill/>
              </a:ln>
              <a:solidFill>
                <a:prstClr val="black"/>
              </a:solidFill>
              <a:effectLst/>
              <a:uLnTx/>
              <a:uFillTx/>
              <a:latin typeface="Arial"/>
              <a:ea typeface="+mn-ea"/>
              <a:cs typeface="Arial"/>
            </a:endParaRPr>
          </a:p>
        </p:txBody>
      </p:sp>
      <p:sp>
        <p:nvSpPr>
          <p:cNvPr id="17" name="object 17"/>
          <p:cNvSpPr txBox="1">
            <a:spLocks noGrp="1"/>
          </p:cNvSpPr>
          <p:nvPr>
            <p:ph type="sldNum" sz="quarter" idx="7"/>
          </p:nvPr>
        </p:nvSpPr>
        <p:spPr>
          <a:prstGeom prst="rect">
            <a:avLst/>
          </a:prstGeom>
        </p:spPr>
        <p:txBody>
          <a:bodyPr vert="horz" wrap="square" lIns="0" tIns="3810" rIns="0" bIns="0" rtlCol="0">
            <a:spAutoFit/>
          </a:bodyPr>
          <a:lstStyle/>
          <a:p>
            <a:pPr marL="38100" marR="0" lvl="0" indent="0" algn="l" defTabSz="914400" rtl="0" eaLnBrk="1" fontAlgn="auto" latinLnBrk="0" hangingPunct="1">
              <a:lnSpc>
                <a:spcPct val="100000"/>
              </a:lnSpc>
              <a:spcBef>
                <a:spcPts val="30"/>
              </a:spcBef>
              <a:spcAft>
                <a:spcPts val="0"/>
              </a:spcAft>
              <a:buClrTx/>
              <a:buSzTx/>
              <a:buFontTx/>
              <a:buNone/>
              <a:tabLst/>
              <a:defRPr/>
            </a:pPr>
            <a:r>
              <a:rPr kumimoji="0" sz="1000" b="0" i="0" u="none" strike="noStrike" kern="1200" cap="none" spc="-5" normalizeH="0" baseline="0" noProof="0">
                <a:ln>
                  <a:noFill/>
                </a:ln>
                <a:solidFill>
                  <a:srgbClr val="5B5C5E"/>
                </a:solidFill>
                <a:effectLst/>
                <a:uLnTx/>
                <a:uFillTx/>
                <a:latin typeface="Arial Narrow"/>
                <a:ea typeface="+mn-ea"/>
              </a:rPr>
              <a:t>37</a:t>
            </a:r>
          </a:p>
        </p:txBody>
      </p:sp>
      <p:sp>
        <p:nvSpPr>
          <p:cNvPr id="13" name="object 13"/>
          <p:cNvSpPr txBox="1"/>
          <p:nvPr/>
        </p:nvSpPr>
        <p:spPr>
          <a:xfrm>
            <a:off x="2087494" y="2781973"/>
            <a:ext cx="3223101" cy="1795363"/>
          </a:xfrm>
          <a:prstGeom prst="rect">
            <a:avLst/>
          </a:prstGeom>
        </p:spPr>
        <p:txBody>
          <a:bodyPr vert="horz" wrap="square" lIns="0" tIns="12700" rIns="0" bIns="0" rtlCol="0" anchor="t">
            <a:spAutoFit/>
          </a:bodyPr>
          <a:lstStyle/>
          <a:p>
            <a:pPr marL="12700" marR="0" lvl="0" indent="0" algn="l" defTabSz="914400" rtl="0" eaLnBrk="1" fontAlgn="auto" latinLnBrk="0" hangingPunct="1">
              <a:lnSpc>
                <a:spcPts val="2055"/>
              </a:lnSpc>
              <a:spcBef>
                <a:spcPts val="100"/>
              </a:spcBef>
              <a:spcAft>
                <a:spcPts val="0"/>
              </a:spcAft>
              <a:buClrTx/>
              <a:buSzTx/>
              <a:buFontTx/>
              <a:buNone/>
              <a:tabLst/>
              <a:defRPr/>
            </a:pPr>
            <a:r>
              <a:rPr kumimoji="0" sz="1800" b="1" i="0" u="none" strike="noStrike" kern="1200" cap="none" spc="0" normalizeH="0" baseline="0" noProof="0" dirty="0">
                <a:ln>
                  <a:noFill/>
                </a:ln>
                <a:solidFill>
                  <a:srgbClr val="005A87"/>
                </a:solidFill>
                <a:effectLst/>
                <a:uLnTx/>
                <a:uFillTx/>
                <a:latin typeface="Arial"/>
                <a:ea typeface="+mn-ea"/>
                <a:cs typeface="Arial"/>
              </a:rPr>
              <a:t>FEMA</a:t>
            </a:r>
            <a:r>
              <a:rPr kumimoji="0" sz="1800" b="1" i="0" u="none" strike="noStrike" kern="1200" cap="none" spc="-100" normalizeH="0" baseline="0" noProof="0" dirty="0">
                <a:ln>
                  <a:noFill/>
                </a:ln>
                <a:solidFill>
                  <a:srgbClr val="005A87"/>
                </a:solidFill>
                <a:effectLst/>
                <a:uLnTx/>
                <a:uFillTx/>
                <a:latin typeface="Arial"/>
                <a:ea typeface="+mn-ea"/>
                <a:cs typeface="Arial"/>
              </a:rPr>
              <a:t> </a:t>
            </a:r>
            <a:r>
              <a:rPr kumimoji="0" sz="1800" b="1" i="0" u="none" strike="noStrike" kern="1200" cap="none" spc="-5" normalizeH="0" baseline="0" noProof="0" dirty="0">
                <a:ln>
                  <a:noFill/>
                </a:ln>
                <a:solidFill>
                  <a:srgbClr val="005A87"/>
                </a:solidFill>
                <a:effectLst/>
                <a:uLnTx/>
                <a:uFillTx/>
                <a:latin typeface="Arial"/>
                <a:ea typeface="+mn-ea"/>
                <a:cs typeface="Arial"/>
              </a:rPr>
              <a:t>Region</a:t>
            </a:r>
            <a:r>
              <a:rPr kumimoji="0" sz="1800" b="1" i="0" u="none" strike="noStrike" kern="1200" cap="none" spc="-25" normalizeH="0" baseline="0" noProof="0" dirty="0">
                <a:ln>
                  <a:noFill/>
                </a:ln>
                <a:solidFill>
                  <a:srgbClr val="005A87"/>
                </a:solidFill>
                <a:effectLst/>
                <a:uLnTx/>
                <a:uFillTx/>
                <a:latin typeface="Arial"/>
                <a:ea typeface="+mn-ea"/>
                <a:cs typeface="Arial"/>
              </a:rPr>
              <a:t> </a:t>
            </a:r>
            <a:r>
              <a:rPr kumimoji="0" sz="1800" b="1" i="0" u="none" strike="noStrike" kern="1200" cap="none" spc="0" normalizeH="0" baseline="0" noProof="0" dirty="0">
                <a:ln>
                  <a:noFill/>
                </a:ln>
                <a:solidFill>
                  <a:srgbClr val="005A87"/>
                </a:solidFill>
                <a:effectLst/>
                <a:uLnTx/>
                <a:uFillTx/>
                <a:latin typeface="Arial"/>
                <a:ea typeface="+mn-ea"/>
                <a:cs typeface="Arial"/>
              </a:rPr>
              <a:t>III:</a:t>
            </a:r>
            <a:endParaRPr kumimoji="0" sz="1800" b="0" i="0" u="none" strike="noStrike" kern="1200" cap="none" spc="0" normalizeH="0" baseline="0" noProof="0" dirty="0">
              <a:ln>
                <a:noFill/>
              </a:ln>
              <a:solidFill>
                <a:prstClr val="black"/>
              </a:solidFill>
              <a:effectLst/>
              <a:uLnTx/>
              <a:uFillTx/>
              <a:latin typeface="Arial"/>
              <a:ea typeface="+mn-ea"/>
              <a:cs typeface="Arial"/>
            </a:endParaRPr>
          </a:p>
          <a:p>
            <a:pPr marL="12700" marR="121285" lvl="0" indent="0" algn="l" defTabSz="914400" rtl="0" eaLnBrk="1" fontAlgn="auto" latinLnBrk="0" hangingPunct="1">
              <a:lnSpc>
                <a:spcPts val="1939"/>
              </a:lnSpc>
              <a:spcBef>
                <a:spcPts val="14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cs typeface="Arial"/>
              </a:rPr>
              <a:t>Elizabeth Ranson</a:t>
            </a:r>
            <a:endParaRPr lang="en-US" sz="1800" b="1" i="0" u="none" strike="noStrike" kern="1200" cap="none" spc="0" normalizeH="0" baseline="0" noProof="0" dirty="0">
              <a:ln>
                <a:noFill/>
              </a:ln>
              <a:solidFill>
                <a:srgbClr val="000000"/>
              </a:solidFill>
              <a:effectLst/>
              <a:uLnTx/>
              <a:uFillTx/>
              <a:latin typeface="Arial"/>
              <a:cs typeface="Arial"/>
            </a:endParaRPr>
          </a:p>
          <a:p>
            <a:pPr marL="12700" marR="121285">
              <a:lnSpc>
                <a:spcPts val="1939"/>
              </a:lnSpc>
              <a:spcBef>
                <a:spcPts val="140"/>
              </a:spcBef>
              <a:defRPr/>
            </a:pPr>
            <a:r>
              <a:rPr kumimoji="0" sz="1800" b="0" i="0" u="none" strike="noStrike" kern="1200" cap="none" spc="-5" normalizeH="0" baseline="0" noProof="0" dirty="0">
                <a:ln>
                  <a:noFill/>
                </a:ln>
                <a:effectLst/>
                <a:uLnTx/>
                <a:uFillTx/>
                <a:latin typeface="Arial"/>
                <a:ea typeface="+mn-ea"/>
                <a:cs typeface="Arial"/>
              </a:rPr>
              <a:t>Mitigation Planning Specialist</a:t>
            </a:r>
            <a:r>
              <a:rPr lang="en-US" spc="-5" dirty="0">
                <a:latin typeface="Arial"/>
                <a:cs typeface="Arial"/>
              </a:rPr>
              <a:t> </a:t>
            </a:r>
            <a:r>
              <a:rPr kumimoji="0" sz="1800" b="0" i="0" u="none" strike="noStrike" kern="1200" cap="none" spc="-490" normalizeH="0" baseline="0" noProof="0" dirty="0">
                <a:ln>
                  <a:noFill/>
                </a:ln>
                <a:effectLst/>
                <a:uLnTx/>
                <a:uFillTx/>
                <a:latin typeface="Arial"/>
                <a:ea typeface="+mn-ea"/>
                <a:cs typeface="Arial"/>
              </a:rPr>
              <a:t> </a:t>
            </a:r>
            <a:r>
              <a:rPr kumimoji="0" sz="1800" b="0" i="0" u="none" strike="noStrike" kern="1200" cap="none" spc="-5" normalizeH="0" baseline="0" noProof="0" dirty="0">
                <a:ln>
                  <a:noFill/>
                </a:ln>
                <a:effectLst/>
                <a:uLnTx/>
                <a:uFillTx/>
                <a:latin typeface="Arial"/>
                <a:ea typeface="+mn-ea"/>
                <a:cs typeface="Arial"/>
              </a:rPr>
              <a:t>(2</a:t>
            </a:r>
            <a:r>
              <a:rPr kumimoji="0" lang="en-US" sz="1800" b="0" i="0" u="none" strike="noStrike" kern="1200" cap="none" spc="-5" normalizeH="0" baseline="0" noProof="0" dirty="0">
                <a:ln>
                  <a:noFill/>
                </a:ln>
                <a:effectLst/>
                <a:uLnTx/>
                <a:uFillTx/>
                <a:latin typeface="Arial"/>
                <a:ea typeface="+mn-ea"/>
                <a:cs typeface="Arial"/>
              </a:rPr>
              <a:t>15</a:t>
            </a:r>
            <a:r>
              <a:rPr kumimoji="0" sz="1800" b="0" i="0" u="none" strike="noStrike" kern="1200" cap="none" spc="-5" normalizeH="0" baseline="0" noProof="0" dirty="0">
                <a:ln>
                  <a:noFill/>
                </a:ln>
                <a:effectLst/>
                <a:uLnTx/>
                <a:uFillTx/>
                <a:latin typeface="Arial"/>
                <a:ea typeface="+mn-ea"/>
                <a:cs typeface="Arial"/>
              </a:rPr>
              <a:t>)</a:t>
            </a:r>
            <a:r>
              <a:rPr kumimoji="0" sz="1800" b="0" i="0" u="none" strike="noStrike" kern="1200" cap="none" spc="0" normalizeH="0" baseline="0" noProof="0" dirty="0">
                <a:ln>
                  <a:noFill/>
                </a:ln>
                <a:effectLst/>
                <a:uLnTx/>
                <a:uFillTx/>
                <a:latin typeface="Arial"/>
                <a:ea typeface="+mn-ea"/>
                <a:cs typeface="Arial"/>
              </a:rPr>
              <a:t> </a:t>
            </a:r>
            <a:r>
              <a:rPr kumimoji="0" lang="en-US" sz="1800" b="0" i="0" u="none" strike="noStrike" kern="1200" cap="none" spc="0" normalizeH="0" baseline="0" noProof="0" dirty="0">
                <a:ln>
                  <a:noFill/>
                </a:ln>
                <a:solidFill>
                  <a:srgbClr val="323232"/>
                </a:solidFill>
                <a:effectLst/>
                <a:uLnTx/>
                <a:uFillTx/>
                <a:latin typeface="Arial"/>
                <a:cs typeface="Arial"/>
              </a:rPr>
              <a:t>347-0686 </a:t>
            </a:r>
            <a:r>
              <a:rPr kumimoji="0" lang="en-US" sz="1600" b="0" i="0" u="none" strike="noStrike" kern="1200" cap="none" spc="0" normalizeH="0" baseline="0" noProof="0" dirty="0">
                <a:ln>
                  <a:noFill/>
                </a:ln>
                <a:solidFill>
                  <a:srgbClr val="323232"/>
                </a:solidFill>
                <a:effectLst/>
                <a:uLnTx/>
                <a:uFillTx/>
                <a:latin typeface="Arial"/>
                <a:cs typeface="Arial"/>
                <a:hlinkClick r:id="rId8"/>
              </a:rPr>
              <a:t>Elizabeth.Ranson@fema.dhs.gov</a:t>
            </a:r>
            <a:endParaRPr kumimoji="0" lang="en-US" sz="1600" b="0" i="0" u="none" strike="noStrike" kern="1200" cap="none" spc="0" normalizeH="0" baseline="0" noProof="0" dirty="0">
              <a:ln>
                <a:noFill/>
              </a:ln>
              <a:solidFill>
                <a:srgbClr val="323232"/>
              </a:solidFill>
              <a:effectLst/>
              <a:uLnTx/>
              <a:uFillTx/>
              <a:latin typeface="Arial"/>
              <a:cs typeface="Arial"/>
            </a:endParaRPr>
          </a:p>
          <a:p>
            <a:pPr marL="12700" marR="121285" lvl="0" indent="0" algn="l" defTabSz="914400" rtl="0" eaLnBrk="1" fontAlgn="auto" latinLnBrk="0" hangingPunct="1">
              <a:lnSpc>
                <a:spcPts val="1939"/>
              </a:lnSpc>
              <a:spcBef>
                <a:spcPts val="140"/>
              </a:spcBef>
              <a:spcAft>
                <a:spcPts val="0"/>
              </a:spcAft>
              <a:buClrTx/>
              <a:buSzTx/>
              <a:buFontTx/>
              <a:buNone/>
              <a:tabLst/>
              <a:defRPr/>
            </a:pPr>
            <a:endParaRPr kumimoji="0" lang="en-US" sz="1800" b="1" i="0" u="none" strike="noStrike" kern="1200" cap="none" spc="0" normalizeH="0" baseline="0" noProof="0">
              <a:ln>
                <a:noFill/>
              </a:ln>
              <a:solidFill>
                <a:srgbClr val="015C90"/>
              </a:solidFill>
              <a:effectLst/>
              <a:uLnTx/>
              <a:uFillTx/>
              <a:latin typeface="Arial"/>
              <a:ea typeface="+mn-ea"/>
              <a:cs typeface="Arial"/>
            </a:endParaRPr>
          </a:p>
          <a:p>
            <a:pPr marL="12700" marR="121285" lvl="0" indent="0" algn="l" defTabSz="914400" rtl="0" eaLnBrk="1" fontAlgn="auto" latinLnBrk="0" hangingPunct="1">
              <a:lnSpc>
                <a:spcPts val="1939"/>
              </a:lnSpc>
              <a:spcBef>
                <a:spcPts val="140"/>
              </a:spcBef>
              <a:spcAft>
                <a:spcPts val="0"/>
              </a:spcAft>
              <a:buClrTx/>
              <a:buSzTx/>
              <a:buFontTx/>
              <a:buNone/>
              <a:tabLst/>
              <a:defRPr/>
            </a:pPr>
            <a:endParaRPr lang="en-US" sz="1800" b="1" i="0" u="none" strike="noStrike" kern="1200" cap="none" spc="-5" normalizeH="0" baseline="0" noProof="0" dirty="0">
              <a:ln>
                <a:noFill/>
              </a:ln>
              <a:solidFill>
                <a:srgbClr val="015C90"/>
              </a:solidFill>
              <a:effectLst/>
              <a:uLnTx/>
              <a:uFillTx/>
              <a:latin typeface="Arial"/>
              <a:cs typeface="Arial"/>
            </a:endParaRPr>
          </a:p>
        </p:txBody>
      </p:sp>
      <p:sp>
        <p:nvSpPr>
          <p:cNvPr id="14" name="object 14"/>
          <p:cNvSpPr txBox="1"/>
          <p:nvPr/>
        </p:nvSpPr>
        <p:spPr>
          <a:xfrm>
            <a:off x="2037861" y="4302109"/>
            <a:ext cx="3155099" cy="1379865"/>
          </a:xfrm>
          <a:prstGeom prst="rect">
            <a:avLst/>
          </a:prstGeom>
        </p:spPr>
        <p:txBody>
          <a:bodyPr vert="horz" wrap="square" lIns="0" tIns="12700" rIns="0" bIns="0" rtlCol="0" anchor="t">
            <a:spAutoFit/>
          </a:bodyPr>
          <a:lstStyle/>
          <a:p>
            <a:pPr marL="12700">
              <a:spcBef>
                <a:spcPts val="100"/>
              </a:spcBef>
              <a:defRPr/>
            </a:pPr>
            <a:r>
              <a:rPr lang="en-US" b="1" spc="-5" dirty="0">
                <a:solidFill>
                  <a:srgbClr val="015C90"/>
                </a:solidFill>
                <a:latin typeface="Arial"/>
                <a:cs typeface="Arial"/>
              </a:rPr>
              <a:t>Mapping Partner:</a:t>
            </a:r>
            <a:endParaRPr lang="en-US" dirty="0"/>
          </a:p>
          <a:p>
            <a:pPr marL="12700" marR="0" lvl="0" indent="0" algn="l" defTabSz="914400">
              <a:lnSpc>
                <a:spcPct val="100000"/>
              </a:lnSpc>
              <a:spcBef>
                <a:spcPts val="100"/>
              </a:spcBef>
              <a:spcAft>
                <a:spcPts val="0"/>
              </a:spcAft>
              <a:buClrTx/>
              <a:buSzTx/>
              <a:buFontTx/>
              <a:buNone/>
              <a:tabLst/>
              <a:defRPr/>
            </a:pPr>
            <a:r>
              <a:rPr kumimoji="0" lang="en-US" sz="1800" b="1" i="0" u="none" strike="noStrike" kern="1200" cap="none" spc="-5" normalizeH="0" baseline="0" noProof="0" dirty="0">
                <a:ln>
                  <a:noFill/>
                </a:ln>
                <a:effectLst/>
                <a:uLnTx/>
                <a:uFillTx/>
                <a:latin typeface="Arial"/>
                <a:ea typeface="+mn-ea"/>
                <a:cs typeface="Arial"/>
              </a:rPr>
              <a:t>Brandon Cramer</a:t>
            </a:r>
            <a:endParaRPr sz="1800" b="0" i="0" u="none" strike="noStrike" kern="1200" cap="none" spc="0" normalizeH="0" baseline="0" noProof="0" dirty="0">
              <a:ln>
                <a:noFill/>
              </a:ln>
              <a:effectLst/>
              <a:uLnTx/>
              <a:uFillTx/>
              <a:latin typeface="Arial"/>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5" normalizeH="0" baseline="0" noProof="0" dirty="0">
                <a:ln>
                  <a:noFill/>
                </a:ln>
                <a:effectLst/>
                <a:uLnTx/>
                <a:uFillTx/>
                <a:latin typeface="Arial"/>
                <a:ea typeface="+mn-ea"/>
                <a:cs typeface="Arial"/>
              </a:rPr>
              <a:t>Study</a:t>
            </a:r>
            <a:r>
              <a:rPr kumimoji="0" sz="1800" b="0" i="0" u="none" strike="noStrike" kern="1200" cap="none" spc="-75" normalizeH="0" baseline="0" noProof="0" dirty="0">
                <a:ln>
                  <a:noFill/>
                </a:ln>
                <a:effectLst/>
                <a:uLnTx/>
                <a:uFillTx/>
                <a:latin typeface="Arial"/>
                <a:ea typeface="+mn-ea"/>
                <a:cs typeface="Arial"/>
              </a:rPr>
              <a:t> </a:t>
            </a:r>
            <a:r>
              <a:rPr kumimoji="0" sz="1800" b="0" i="0" u="none" strike="noStrike" kern="1200" cap="none" spc="-5" normalizeH="0" baseline="0" noProof="0" dirty="0">
                <a:ln>
                  <a:noFill/>
                </a:ln>
                <a:effectLst/>
                <a:uLnTx/>
                <a:uFillTx/>
                <a:latin typeface="Arial"/>
                <a:ea typeface="+mn-ea"/>
                <a:cs typeface="Arial"/>
              </a:rPr>
              <a:t>Manager</a:t>
            </a:r>
            <a:endParaRPr kumimoji="0" sz="1800" b="0" i="0" u="none" strike="noStrike" kern="1200" cap="none" spc="0" normalizeH="0" baseline="0" noProof="0" dirty="0">
              <a:ln>
                <a:noFill/>
              </a:ln>
              <a:effectLst/>
              <a:uLnTx/>
              <a:uFillTx/>
              <a:latin typeface="Arial"/>
              <a:ea typeface="+mn-ea"/>
              <a:cs typeface="Arial"/>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5" normalizeH="0" baseline="0" noProof="0" dirty="0">
                <a:ln>
                  <a:noFill/>
                </a:ln>
                <a:effectLst/>
                <a:uLnTx/>
                <a:uFillTx/>
                <a:latin typeface="Arial"/>
                <a:ea typeface="+mn-ea"/>
                <a:cs typeface="Arial"/>
              </a:rPr>
              <a:t>(715) 864-9656 </a:t>
            </a:r>
            <a:r>
              <a:rPr lang="en-US" sz="1600" spc="-5" dirty="0">
                <a:latin typeface="Arial"/>
                <a:cs typeface="Arial"/>
                <a:hlinkClick r:id="rId9"/>
              </a:rPr>
              <a:t>b</a:t>
            </a:r>
            <a:r>
              <a:rPr kumimoji="0" lang="en-US" sz="1600" b="0" i="0" u="none" strike="noStrike" kern="1200" cap="none" spc="-5" normalizeH="0" baseline="0" noProof="0" dirty="0">
                <a:ln>
                  <a:noFill/>
                </a:ln>
                <a:effectLst/>
                <a:uLnTx/>
                <a:uFillTx/>
                <a:latin typeface="Arial"/>
                <a:cs typeface="Arial"/>
                <a:hlinkClick r:id="rId9"/>
              </a:rPr>
              <a:t>randon.cramer</a:t>
            </a:r>
            <a:r>
              <a:rPr kumimoji="0" sz="1600" b="0" i="0" u="none" strike="noStrike" kern="1200" cap="none" spc="-5" normalizeH="0" baseline="0" noProof="0" dirty="0">
                <a:ln>
                  <a:noFill/>
                </a:ln>
                <a:effectLst/>
                <a:uLnTx/>
                <a:uFillTx/>
                <a:latin typeface="Arial"/>
                <a:cs typeface="Arial"/>
                <a:hlinkClick r:id="rId9"/>
              </a:rPr>
              <a:t>@woodplc.com</a:t>
            </a:r>
            <a:endParaRPr kumimoji="0" sz="1600" b="0" i="0" u="none" strike="noStrike" kern="1200" cap="none" spc="0" normalizeH="0" baseline="0" noProof="0" dirty="0">
              <a:ln>
                <a:noFill/>
              </a:ln>
              <a:effectLst/>
              <a:uLnTx/>
              <a:uFillTx/>
              <a:latin typeface="Arial"/>
              <a:ea typeface="+mn-ea"/>
              <a:cs typeface="Arial"/>
            </a:endParaRPr>
          </a:p>
        </p:txBody>
      </p:sp>
      <p:sp>
        <p:nvSpPr>
          <p:cNvPr id="15" name="object 15"/>
          <p:cNvSpPr txBox="1"/>
          <p:nvPr/>
        </p:nvSpPr>
        <p:spPr>
          <a:xfrm>
            <a:off x="5419683" y="3051558"/>
            <a:ext cx="3148330" cy="1040765"/>
          </a:xfrm>
          <a:prstGeom prst="rect">
            <a:avLst/>
          </a:prstGeom>
        </p:spPr>
        <p:txBody>
          <a:bodyPr vert="horz" wrap="square" lIns="0" tIns="12700" rIns="0" bIns="0" rtlCol="0">
            <a:spAutoFit/>
          </a:bodyPr>
          <a:lstStyle/>
          <a:p>
            <a:pPr marL="12700" marR="0" lvl="0" indent="0" algn="l" defTabSz="914400" rtl="0" eaLnBrk="1" fontAlgn="auto" latinLnBrk="0" hangingPunct="1">
              <a:lnSpc>
                <a:spcPts val="2050"/>
              </a:lnSpc>
              <a:spcBef>
                <a:spcPts val="100"/>
              </a:spcBef>
              <a:spcAft>
                <a:spcPts val="0"/>
              </a:spcAft>
              <a:buClrTx/>
              <a:buSzTx/>
              <a:buFontTx/>
              <a:buNone/>
              <a:tabLst/>
              <a:defRPr/>
            </a:pPr>
            <a:r>
              <a:rPr kumimoji="0" sz="1800" b="1" i="0" u="none" strike="noStrike" kern="1200" cap="none" spc="0" normalizeH="0" baseline="0" noProof="0">
                <a:ln>
                  <a:noFill/>
                </a:ln>
                <a:solidFill>
                  <a:prstClr val="black"/>
                </a:solidFill>
                <a:effectLst/>
                <a:uLnTx/>
                <a:uFillTx/>
                <a:latin typeface="Arial"/>
                <a:ea typeface="+mn-ea"/>
                <a:cs typeface="Arial"/>
              </a:rPr>
              <a:t>Robert</a:t>
            </a:r>
            <a:r>
              <a:rPr kumimoji="0" sz="1800" b="1" i="0" u="none" strike="noStrike" kern="1200" cap="none" spc="-25" normalizeH="0" baseline="0" noProof="0">
                <a:ln>
                  <a:noFill/>
                </a:ln>
                <a:solidFill>
                  <a:prstClr val="black"/>
                </a:solidFill>
                <a:effectLst/>
                <a:uLnTx/>
                <a:uFillTx/>
                <a:latin typeface="Arial"/>
                <a:ea typeface="+mn-ea"/>
                <a:cs typeface="Arial"/>
              </a:rPr>
              <a:t> </a:t>
            </a:r>
            <a:r>
              <a:rPr kumimoji="0" sz="1800" b="1" i="0" u="none" strike="noStrike" kern="1200" cap="none" spc="-5" normalizeH="0" baseline="0" noProof="0">
                <a:ln>
                  <a:noFill/>
                </a:ln>
                <a:solidFill>
                  <a:prstClr val="black"/>
                </a:solidFill>
                <a:effectLst/>
                <a:uLnTx/>
                <a:uFillTx/>
                <a:latin typeface="Arial"/>
                <a:ea typeface="+mn-ea"/>
                <a:cs typeface="Arial"/>
              </a:rPr>
              <a:t>Pierson,</a:t>
            </a:r>
            <a:r>
              <a:rPr kumimoji="0" sz="1800" b="1" i="0" u="none" strike="noStrike" kern="1200" cap="none" spc="-25" normalizeH="0" baseline="0" noProof="0">
                <a:ln>
                  <a:noFill/>
                </a:ln>
                <a:solidFill>
                  <a:prstClr val="black"/>
                </a:solidFill>
                <a:effectLst/>
                <a:uLnTx/>
                <a:uFillTx/>
                <a:latin typeface="Arial"/>
                <a:ea typeface="+mn-ea"/>
                <a:cs typeface="Arial"/>
              </a:rPr>
              <a:t> </a:t>
            </a:r>
            <a:r>
              <a:rPr kumimoji="0" sz="1800" b="1" i="0" u="none" strike="noStrike" kern="1200" cap="none" spc="0" normalizeH="0" baseline="0" noProof="0">
                <a:ln>
                  <a:noFill/>
                </a:ln>
                <a:solidFill>
                  <a:prstClr val="black"/>
                </a:solidFill>
                <a:effectLst/>
                <a:uLnTx/>
                <a:uFillTx/>
                <a:latin typeface="Arial"/>
                <a:ea typeface="+mn-ea"/>
                <a:cs typeface="Arial"/>
              </a:rPr>
              <a:t>PMP</a:t>
            </a:r>
            <a:endParaRPr kumimoji="0" sz="1800" b="0" i="0" u="none" strike="noStrike" kern="1200" cap="none" spc="0" normalizeH="0" baseline="0" noProof="0">
              <a:ln>
                <a:noFill/>
              </a:ln>
              <a:solidFill>
                <a:prstClr val="black"/>
              </a:solidFill>
              <a:effectLst/>
              <a:uLnTx/>
              <a:uFillTx/>
              <a:latin typeface="Arial"/>
              <a:ea typeface="+mn-ea"/>
              <a:cs typeface="Arial"/>
            </a:endParaRPr>
          </a:p>
          <a:p>
            <a:pPr marL="12700" marR="1567815" lvl="0" indent="0" algn="l" defTabSz="914400" rtl="0" eaLnBrk="1" fontAlgn="auto" latinLnBrk="0" hangingPunct="1">
              <a:lnSpc>
                <a:spcPts val="1939"/>
              </a:lnSpc>
              <a:spcBef>
                <a:spcPts val="140"/>
              </a:spcBef>
              <a:spcAft>
                <a:spcPts val="0"/>
              </a:spcAft>
              <a:buClrTx/>
              <a:buSzTx/>
              <a:buFontTx/>
              <a:buNone/>
              <a:tabLst/>
              <a:defRPr/>
            </a:pPr>
            <a:r>
              <a:rPr kumimoji="0" sz="1800" b="0" i="0" u="none" strike="noStrike" kern="1200" cap="none" spc="-5" normalizeH="0" baseline="0" noProof="0">
                <a:ln>
                  <a:noFill/>
                </a:ln>
                <a:solidFill>
                  <a:prstClr val="black"/>
                </a:solidFill>
                <a:effectLst/>
                <a:uLnTx/>
                <a:uFillTx/>
                <a:latin typeface="Arial"/>
                <a:ea typeface="+mn-ea"/>
                <a:cs typeface="Arial"/>
              </a:rPr>
              <a:t>Project Officer </a:t>
            </a:r>
            <a:r>
              <a:rPr kumimoji="0" sz="1800" b="0" i="0" u="none" strike="noStrike" kern="1200" cap="none" spc="0" normalizeH="0" baseline="0" noProof="0">
                <a:ln>
                  <a:noFill/>
                </a:ln>
                <a:solidFill>
                  <a:prstClr val="black"/>
                </a:solidFill>
                <a:effectLst/>
                <a:uLnTx/>
                <a:uFillTx/>
                <a:latin typeface="Arial"/>
                <a:ea typeface="+mn-ea"/>
                <a:cs typeface="Arial"/>
              </a:rPr>
              <a:t> </a:t>
            </a:r>
            <a:r>
              <a:rPr kumimoji="0" sz="1800" b="0" i="0" u="none" strike="noStrike" kern="1200" cap="none" spc="-5" normalizeH="0" baseline="0" noProof="0">
                <a:ln>
                  <a:noFill/>
                </a:ln>
                <a:solidFill>
                  <a:prstClr val="black"/>
                </a:solidFill>
                <a:effectLst/>
                <a:uLnTx/>
                <a:uFillTx/>
                <a:latin typeface="Arial"/>
                <a:ea typeface="+mn-ea"/>
                <a:cs typeface="Arial"/>
              </a:rPr>
              <a:t>(215)</a:t>
            </a:r>
            <a:r>
              <a:rPr kumimoji="0" sz="1800" b="0" i="0" u="none" strike="noStrike" kern="1200" cap="none" spc="-75" normalizeH="0" baseline="0" noProof="0">
                <a:ln>
                  <a:noFill/>
                </a:ln>
                <a:solidFill>
                  <a:prstClr val="black"/>
                </a:solidFill>
                <a:effectLst/>
                <a:uLnTx/>
                <a:uFillTx/>
                <a:latin typeface="Arial"/>
                <a:ea typeface="+mn-ea"/>
                <a:cs typeface="Arial"/>
              </a:rPr>
              <a:t> </a:t>
            </a:r>
            <a:r>
              <a:rPr kumimoji="0" sz="1800" b="0" i="0" u="none" strike="noStrike" kern="1200" cap="none" spc="-5" normalizeH="0" baseline="0" noProof="0">
                <a:ln>
                  <a:noFill/>
                </a:ln>
                <a:solidFill>
                  <a:prstClr val="black"/>
                </a:solidFill>
                <a:effectLst/>
                <a:uLnTx/>
                <a:uFillTx/>
                <a:latin typeface="Arial"/>
                <a:ea typeface="+mn-ea"/>
                <a:cs typeface="Arial"/>
              </a:rPr>
              <a:t>931-5650</a:t>
            </a:r>
            <a:endParaRPr kumimoji="0" sz="18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auto" latinLnBrk="0" hangingPunct="1">
              <a:lnSpc>
                <a:spcPts val="1920"/>
              </a:lnSpc>
              <a:spcBef>
                <a:spcPts val="0"/>
              </a:spcBef>
              <a:spcAft>
                <a:spcPts val="0"/>
              </a:spcAft>
              <a:buClrTx/>
              <a:buSzTx/>
              <a:buFontTx/>
              <a:buNone/>
              <a:tabLst/>
              <a:defRPr/>
            </a:pPr>
            <a:r>
              <a:rPr kumimoji="0" sz="1600" b="0" i="0" u="none" strike="noStrike" kern="1200" cap="none" spc="-5" normalizeH="0" baseline="0" noProof="0">
                <a:ln>
                  <a:noFill/>
                </a:ln>
                <a:solidFill>
                  <a:prstClr val="black"/>
                </a:solidFill>
                <a:effectLst/>
                <a:uLnTx/>
                <a:uFillTx/>
                <a:latin typeface="Arial"/>
                <a:ea typeface="+mn-ea"/>
                <a:cs typeface="Arial"/>
                <a:hlinkClick r:id="rId10"/>
              </a:rPr>
              <a:t>Robert.Pierson@fema.dhs.gov</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19" name="TextBox 18">
            <a:extLst>
              <a:ext uri="{FF2B5EF4-FFF2-40B4-BE49-F238E27FC236}">
                <a16:creationId xmlns:a16="http://schemas.microsoft.com/office/drawing/2014/main" id="{80068658-07BA-4530-9C3B-B5511E801C93}"/>
              </a:ext>
            </a:extLst>
          </p:cNvPr>
          <p:cNvSpPr txBox="1"/>
          <p:nvPr/>
        </p:nvSpPr>
        <p:spPr>
          <a:xfrm>
            <a:off x="5308976" y="4369943"/>
            <a:ext cx="4078214" cy="1413207"/>
          </a:xfrm>
          <a:prstGeom prst="rect">
            <a:avLst/>
          </a:prstGeom>
          <a:noFill/>
        </p:spPr>
        <p:txBody>
          <a:bodyPr wrap="square">
            <a:spAutoFit/>
          </a:bodyPr>
          <a:lstStyle/>
          <a:p>
            <a:pPr marL="12700" marR="892810" lvl="0" indent="0" algn="l" defTabSz="914400" rtl="0" eaLnBrk="1" fontAlgn="auto" latinLnBrk="0" hangingPunct="1">
              <a:lnSpc>
                <a:spcPts val="1950"/>
              </a:lnSpc>
              <a:spcBef>
                <a:spcPts val="50"/>
              </a:spcBef>
              <a:spcAft>
                <a:spcPts val="0"/>
              </a:spcAft>
              <a:buClrTx/>
              <a:buSzTx/>
              <a:buFontTx/>
              <a:buNone/>
              <a:tabLst/>
              <a:defRPr/>
            </a:pPr>
            <a:r>
              <a:rPr kumimoji="0" lang="en-US" sz="1800" b="1" i="0" u="none" strike="noStrike" kern="1200" cap="none" spc="0" normalizeH="0" baseline="0" noProof="0">
                <a:ln>
                  <a:noFill/>
                </a:ln>
                <a:solidFill>
                  <a:srgbClr val="015C90"/>
                </a:solidFill>
                <a:effectLst/>
                <a:uLnTx/>
                <a:uFillTx/>
                <a:latin typeface="Arial"/>
                <a:ea typeface="+mn-ea"/>
                <a:cs typeface="Arial"/>
              </a:rPr>
              <a:t>WVGISTC</a:t>
            </a:r>
            <a:r>
              <a:rPr kumimoji="0" lang="en-US" sz="1800" b="1" i="0" u="none" strike="noStrike" kern="1200" cap="none" spc="-5" normalizeH="0" baseline="0" noProof="0">
                <a:ln>
                  <a:noFill/>
                </a:ln>
                <a:solidFill>
                  <a:srgbClr val="015C90"/>
                </a:solidFill>
                <a:effectLst/>
                <a:uLnTx/>
                <a:uFillTx/>
                <a:latin typeface="Arial"/>
                <a:ea typeface="+mn-ea"/>
                <a:cs typeface="Arial"/>
              </a:rPr>
              <a:t>:</a:t>
            </a:r>
            <a:endParaRPr kumimoji="0" lang="en-US" sz="1800" b="0" i="0" u="none" strike="noStrike" kern="1200" cap="none" spc="0" normalizeH="0" baseline="0" noProof="0">
              <a:ln>
                <a:noFill/>
              </a:ln>
              <a:solidFill>
                <a:prstClr val="black"/>
              </a:solidFill>
              <a:effectLst/>
              <a:uLnTx/>
              <a:uFillTx/>
              <a:latin typeface="Arial"/>
              <a:ea typeface="+mn-ea"/>
              <a:cs typeface="Arial"/>
            </a:endParaRPr>
          </a:p>
          <a:p>
            <a:pPr marL="12700" marR="892810" lvl="0" indent="0" algn="l" defTabSz="914400" rtl="0" eaLnBrk="1" fontAlgn="auto" latinLnBrk="0" hangingPunct="1">
              <a:lnSpc>
                <a:spcPts val="1950"/>
              </a:lnSpc>
              <a:spcBef>
                <a:spcPts val="50"/>
              </a:spcBef>
              <a:spcAft>
                <a:spcPts val="0"/>
              </a:spcAft>
              <a:buClrTx/>
              <a:buSzTx/>
              <a:buFontTx/>
              <a:buNone/>
              <a:tabLst/>
              <a:defRPr/>
            </a:pPr>
            <a:r>
              <a:rPr kumimoji="0" lang="nl-NL" sz="1800" b="1" i="0" u="none" strike="noStrike" kern="1200" cap="none" spc="-5" normalizeH="0" baseline="0" noProof="0">
                <a:ln>
                  <a:noFill/>
                </a:ln>
                <a:solidFill>
                  <a:srgbClr val="000000"/>
                </a:solidFill>
                <a:effectLst/>
                <a:uLnTx/>
                <a:uFillTx/>
                <a:latin typeface="Arial" panose="020B0604020202020204" pitchFamily="34" charset="0"/>
                <a:ea typeface="+mn-ea"/>
                <a:cs typeface="Arial" panose="020B0604020202020204" pitchFamily="34" charset="0"/>
              </a:rPr>
              <a:t>Kurt Donaldson, GISP, CFM</a:t>
            </a:r>
            <a:endParaRPr kumimoji="0" lang="nl-NL"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12700" marR="892810" lvl="0" indent="0" algn="l" defTabSz="914400" rtl="0" eaLnBrk="1" fontAlgn="auto" latinLnBrk="0" hangingPunct="1">
              <a:lnSpc>
                <a:spcPts val="1950"/>
              </a:lnSpc>
              <a:spcBef>
                <a:spcPts val="50"/>
              </a:spcBef>
              <a:spcAft>
                <a:spcPts val="0"/>
              </a:spcAft>
              <a:buClrTx/>
              <a:buSzTx/>
              <a:buFontTx/>
              <a:buNone/>
              <a:tabLst/>
              <a:defRPr/>
            </a:pPr>
            <a:r>
              <a:rPr kumimoji="0" lang="nl-NL" sz="1800" b="0" i="0" u="none" strike="noStrike" kern="1200" cap="none" spc="-5" normalizeH="0" baseline="0" noProof="0">
                <a:ln>
                  <a:noFill/>
                </a:ln>
                <a:solidFill>
                  <a:srgbClr val="000000"/>
                </a:solidFill>
                <a:effectLst/>
                <a:uLnTx/>
                <a:uFillTx/>
                <a:latin typeface="Arial"/>
                <a:ea typeface="+mn-ea"/>
                <a:cs typeface="Arial"/>
              </a:rPr>
              <a:t>Manager</a:t>
            </a:r>
            <a:endParaRPr kumimoji="0" lang="nl-NL" sz="1800" b="0" i="0" u="none" strike="noStrike" kern="1200" cap="none" spc="0" normalizeH="0" baseline="0" noProof="0">
              <a:ln>
                <a:noFill/>
              </a:ln>
              <a:solidFill>
                <a:srgbClr val="000000"/>
              </a:solidFill>
              <a:effectLst/>
              <a:uLnTx/>
              <a:uFillTx/>
              <a:latin typeface="Arial"/>
              <a:ea typeface="+mn-ea"/>
              <a:cs typeface="Arial"/>
            </a:endParaRPr>
          </a:p>
          <a:p>
            <a:pPr marL="12700" marR="892810" lvl="0" indent="0" algn="l" defTabSz="914400" rtl="0" eaLnBrk="1" fontAlgn="auto" latinLnBrk="0" hangingPunct="1">
              <a:lnSpc>
                <a:spcPts val="1950"/>
              </a:lnSpc>
              <a:spcBef>
                <a:spcPts val="50"/>
              </a:spcBef>
              <a:spcAft>
                <a:spcPts val="0"/>
              </a:spcAft>
              <a:buClrTx/>
              <a:buSzTx/>
              <a:buFontTx/>
              <a:buNone/>
              <a:tabLst/>
              <a:defRPr/>
            </a:pPr>
            <a:r>
              <a:rPr kumimoji="0" lang="nl-NL" sz="1800" b="0" i="0" u="none" strike="noStrike" kern="1200" cap="none" spc="-5" normalizeH="0" baseline="0" noProof="0">
                <a:ln>
                  <a:noFill/>
                </a:ln>
                <a:solidFill>
                  <a:srgbClr val="333333"/>
                </a:solidFill>
                <a:effectLst/>
                <a:uLnTx/>
                <a:uFillTx/>
                <a:latin typeface="Arial"/>
                <a:ea typeface="+mn-ea"/>
                <a:cs typeface="Arial"/>
              </a:rPr>
              <a:t>(304) 293-9467</a:t>
            </a:r>
          </a:p>
          <a:p>
            <a:pPr marL="12700" marR="0" lvl="0" indent="0" algn="l" defTabSz="914400" rtl="0" eaLnBrk="1" fontAlgn="auto" latinLnBrk="0" hangingPunct="1">
              <a:lnSpc>
                <a:spcPts val="1905"/>
              </a:lnSpc>
              <a:spcBef>
                <a:spcPts val="50"/>
              </a:spcBef>
              <a:spcAft>
                <a:spcPts val="0"/>
              </a:spcAft>
              <a:buClrTx/>
              <a:buSzTx/>
              <a:buFontTx/>
              <a:buNone/>
              <a:tabLst/>
              <a:defRPr/>
            </a:pPr>
            <a:r>
              <a:rPr kumimoji="0" lang="nl-NL" sz="1600" b="0" i="0" u="none" strike="noStrike" kern="1200" cap="none" spc="-5" normalizeH="0" baseline="0" noProof="0">
                <a:ln>
                  <a:noFill/>
                </a:ln>
                <a:solidFill>
                  <a:srgbClr val="333333"/>
                </a:solidFill>
                <a:effectLst/>
                <a:uLnTx/>
                <a:uFillTx/>
                <a:latin typeface="Arial"/>
                <a:ea typeface="+mn-ea"/>
                <a:cs typeface="Arial"/>
                <a:hlinkClick r:id="rId11"/>
              </a:rPr>
              <a:t>Kurt.Donaldson@mail.wvu.edu</a:t>
            </a:r>
            <a:endParaRPr kumimoji="0" lang="nl-NL" sz="1600" b="0" i="0" u="none" strike="noStrike" kern="1200" cap="none" spc="-5" normalizeH="0" baseline="0" noProof="0">
              <a:ln>
                <a:noFill/>
              </a:ln>
              <a:solidFill>
                <a:srgbClr val="333333"/>
              </a:solidFill>
              <a:effectLst/>
              <a:uLnTx/>
              <a:uFillTx/>
              <a:latin typeface="Arial"/>
              <a:ea typeface="+mn-ea"/>
              <a:cs typeface="Arial"/>
              <a:hlinkClick r:id="rId12"/>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12463" y="6074433"/>
            <a:ext cx="1571968" cy="539634"/>
          </a:xfrm>
          <a:prstGeom prst="rect">
            <a:avLst/>
          </a:prstGeom>
        </p:spPr>
      </p:pic>
      <p:grpSp>
        <p:nvGrpSpPr>
          <p:cNvPr id="3" name="object 3"/>
          <p:cNvGrpSpPr/>
          <p:nvPr/>
        </p:nvGrpSpPr>
        <p:grpSpPr>
          <a:xfrm>
            <a:off x="7039356" y="6003035"/>
            <a:ext cx="1788160" cy="690880"/>
            <a:chOff x="7039356" y="6003035"/>
            <a:chExt cx="1788160" cy="690880"/>
          </a:xfrm>
        </p:grpSpPr>
        <p:pic>
          <p:nvPicPr>
            <p:cNvPr id="4" name="object 4"/>
            <p:cNvPicPr/>
            <p:nvPr/>
          </p:nvPicPr>
          <p:blipFill>
            <a:blip r:embed="rId3" cstate="print"/>
            <a:stretch>
              <a:fillRect/>
            </a:stretch>
          </p:blipFill>
          <p:spPr>
            <a:xfrm>
              <a:off x="7205690" y="6166234"/>
              <a:ext cx="1464055" cy="442656"/>
            </a:xfrm>
            <a:prstGeom prst="rect">
              <a:avLst/>
            </a:prstGeom>
          </p:spPr>
        </p:pic>
        <p:pic>
          <p:nvPicPr>
            <p:cNvPr id="5" name="object 5"/>
            <p:cNvPicPr/>
            <p:nvPr/>
          </p:nvPicPr>
          <p:blipFill>
            <a:blip r:embed="rId4" cstate="print"/>
            <a:stretch>
              <a:fillRect/>
            </a:stretch>
          </p:blipFill>
          <p:spPr>
            <a:xfrm>
              <a:off x="7039356" y="6003035"/>
              <a:ext cx="1787652" cy="690371"/>
            </a:xfrm>
            <a:prstGeom prst="rect">
              <a:avLst/>
            </a:prstGeom>
          </p:spPr>
        </p:pic>
      </p:grpSp>
      <p:sp>
        <p:nvSpPr>
          <p:cNvPr id="6" name="object 6"/>
          <p:cNvSpPr txBox="1">
            <a:spLocks noGrp="1"/>
          </p:cNvSpPr>
          <p:nvPr>
            <p:ph type="title"/>
          </p:nvPr>
        </p:nvSpPr>
        <p:spPr>
          <a:xfrm>
            <a:off x="535940" y="427101"/>
            <a:ext cx="6783705" cy="574040"/>
          </a:xfrm>
          <a:prstGeom prst="rect">
            <a:avLst/>
          </a:prstGeom>
        </p:spPr>
        <p:txBody>
          <a:bodyPr vert="horz" wrap="square" lIns="0" tIns="12700" rIns="0" bIns="0" rtlCol="0">
            <a:spAutoFit/>
          </a:bodyPr>
          <a:lstStyle/>
          <a:p>
            <a:pPr marL="12700">
              <a:lnSpc>
                <a:spcPct val="100000"/>
              </a:lnSpc>
              <a:spcBef>
                <a:spcPts val="100"/>
              </a:spcBef>
            </a:pPr>
            <a:r>
              <a:rPr lang="en-US" sz="3600" b="0">
                <a:solidFill>
                  <a:srgbClr val="FFFFFF"/>
                </a:solidFill>
                <a:latin typeface="Arial"/>
                <a:cs typeface="Arial"/>
              </a:rPr>
              <a:t>General Assistance</a:t>
            </a:r>
            <a:endParaRPr sz="3600">
              <a:latin typeface="Arial"/>
              <a:cs typeface="Arial"/>
            </a:endParaRPr>
          </a:p>
        </p:txBody>
      </p:sp>
      <p:sp>
        <p:nvSpPr>
          <p:cNvPr id="7" name="object 7"/>
          <p:cNvSpPr txBox="1"/>
          <p:nvPr/>
        </p:nvSpPr>
        <p:spPr>
          <a:xfrm>
            <a:off x="535940" y="1417065"/>
            <a:ext cx="7666990" cy="941069"/>
          </a:xfrm>
          <a:prstGeom prst="rect">
            <a:avLst/>
          </a:prstGeom>
        </p:spPr>
        <p:txBody>
          <a:bodyPr vert="horz" wrap="square" lIns="0" tIns="13335" rIns="0" bIns="0" rtlCol="0">
            <a:spAutoFit/>
          </a:bodyPr>
          <a:lstStyle/>
          <a:p>
            <a:pPr marL="12700" marR="5080" lvl="0" indent="0" algn="l" defTabSz="914400" rtl="0" eaLnBrk="1" fontAlgn="auto" latinLnBrk="0" hangingPunct="1">
              <a:lnSpc>
                <a:spcPct val="100000"/>
              </a:lnSpc>
              <a:spcBef>
                <a:spcPts val="105"/>
              </a:spcBef>
              <a:spcAft>
                <a:spcPts val="0"/>
              </a:spcAft>
              <a:buClrTx/>
              <a:buSzTx/>
              <a:buFontTx/>
              <a:buNone/>
              <a:tabLst/>
              <a:defRPr/>
            </a:pPr>
            <a:r>
              <a:rPr kumimoji="0" sz="2000" b="0" i="0" u="none" strike="noStrike" kern="1200" cap="none" spc="0" normalizeH="0" baseline="0" noProof="0">
                <a:ln>
                  <a:noFill/>
                </a:ln>
                <a:solidFill>
                  <a:srgbClr val="333333"/>
                </a:solidFill>
                <a:effectLst/>
                <a:uLnTx/>
                <a:uFillTx/>
                <a:latin typeface="Arial"/>
                <a:ea typeface="+mn-ea"/>
                <a:cs typeface="Arial"/>
              </a:rPr>
              <a:t>Map</a:t>
            </a:r>
            <a:r>
              <a:rPr kumimoji="0" sz="2000" b="0" i="0" u="none" strike="noStrike" kern="1200" cap="none" spc="-2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specialists</a:t>
            </a:r>
            <a:r>
              <a:rPr kumimoji="0" sz="2000" b="0" i="0" u="none" strike="noStrike" kern="1200" cap="none" spc="-3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are</a:t>
            </a:r>
            <a:r>
              <a:rPr kumimoji="0" sz="2000" b="0" i="0" u="none" strike="noStrike" kern="1200" cap="none" spc="-1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available at</a:t>
            </a:r>
            <a:r>
              <a:rPr kumimoji="0" sz="2000" b="0" i="0" u="none" strike="noStrike" kern="1200" cap="none" spc="-2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the</a:t>
            </a:r>
            <a:r>
              <a:rPr kumimoji="0" sz="2000" b="0" i="0" u="none" strike="noStrike" kern="1200" cap="none" spc="5" normalizeH="0" baseline="0" noProof="0">
                <a:ln>
                  <a:noFill/>
                </a:ln>
                <a:solidFill>
                  <a:srgbClr val="333333"/>
                </a:solidFill>
                <a:effectLst/>
                <a:uLnTx/>
                <a:uFillTx/>
                <a:latin typeface="Arial"/>
                <a:ea typeface="+mn-ea"/>
                <a:cs typeface="Arial"/>
              </a:rPr>
              <a:t> </a:t>
            </a:r>
            <a:r>
              <a:rPr kumimoji="0" sz="2000" b="1" i="0" u="none" strike="noStrike" kern="1200" cap="none" spc="0" normalizeH="0" baseline="0" noProof="0">
                <a:ln>
                  <a:noFill/>
                </a:ln>
                <a:solidFill>
                  <a:srgbClr val="005A87"/>
                </a:solidFill>
                <a:effectLst/>
                <a:uLnTx/>
                <a:uFillTx/>
                <a:latin typeface="Arial"/>
                <a:ea typeface="+mn-ea"/>
                <a:cs typeface="Arial"/>
              </a:rPr>
              <a:t>FEMA</a:t>
            </a:r>
            <a:r>
              <a:rPr kumimoji="0" sz="2000" b="1" i="0" u="none" strike="noStrike" kern="1200" cap="none" spc="-85" normalizeH="0" baseline="0" noProof="0">
                <a:ln>
                  <a:noFill/>
                </a:ln>
                <a:solidFill>
                  <a:srgbClr val="005A87"/>
                </a:solidFill>
                <a:effectLst/>
                <a:uLnTx/>
                <a:uFillTx/>
                <a:latin typeface="Arial"/>
                <a:ea typeface="+mn-ea"/>
                <a:cs typeface="Arial"/>
              </a:rPr>
              <a:t> </a:t>
            </a:r>
            <a:r>
              <a:rPr kumimoji="0" sz="2000" b="1" i="0" u="none" strike="noStrike" kern="1200" cap="none" spc="0" normalizeH="0" baseline="0" noProof="0">
                <a:ln>
                  <a:noFill/>
                </a:ln>
                <a:solidFill>
                  <a:srgbClr val="005A87"/>
                </a:solidFill>
                <a:effectLst/>
                <a:uLnTx/>
                <a:uFillTx/>
                <a:latin typeface="Arial"/>
                <a:ea typeface="+mn-ea"/>
                <a:cs typeface="Arial"/>
              </a:rPr>
              <a:t>Mapping</a:t>
            </a:r>
            <a:r>
              <a:rPr kumimoji="0" sz="2000" b="1" i="0" u="none" strike="noStrike" kern="1200" cap="none" spc="-25" normalizeH="0" baseline="0" noProof="0">
                <a:ln>
                  <a:noFill/>
                </a:ln>
                <a:solidFill>
                  <a:srgbClr val="005A87"/>
                </a:solidFill>
                <a:effectLst/>
                <a:uLnTx/>
                <a:uFillTx/>
                <a:latin typeface="Arial"/>
                <a:ea typeface="+mn-ea"/>
                <a:cs typeface="Arial"/>
              </a:rPr>
              <a:t> </a:t>
            </a:r>
            <a:r>
              <a:rPr kumimoji="0" sz="2000" b="1" i="0" u="none" strike="noStrike" kern="1200" cap="none" spc="0" normalizeH="0" baseline="0" noProof="0">
                <a:ln>
                  <a:noFill/>
                </a:ln>
                <a:solidFill>
                  <a:srgbClr val="005A87"/>
                </a:solidFill>
                <a:effectLst/>
                <a:uLnTx/>
                <a:uFillTx/>
                <a:latin typeface="Arial"/>
                <a:ea typeface="+mn-ea"/>
                <a:cs typeface="Arial"/>
              </a:rPr>
              <a:t>and Insurance </a:t>
            </a:r>
            <a:r>
              <a:rPr kumimoji="0" sz="2000" b="1" i="0" u="none" strike="noStrike" kern="1200" cap="none" spc="-540" normalizeH="0" baseline="0" noProof="0">
                <a:ln>
                  <a:noFill/>
                </a:ln>
                <a:solidFill>
                  <a:srgbClr val="005A87"/>
                </a:solidFill>
                <a:effectLst/>
                <a:uLnTx/>
                <a:uFillTx/>
                <a:latin typeface="Arial"/>
                <a:ea typeface="+mn-ea"/>
                <a:cs typeface="Arial"/>
              </a:rPr>
              <a:t> </a:t>
            </a:r>
            <a:r>
              <a:rPr kumimoji="0" sz="2000" b="1" i="0" u="none" strike="noStrike" kern="1200" cap="none" spc="0" normalizeH="0" baseline="0" noProof="0">
                <a:ln>
                  <a:noFill/>
                </a:ln>
                <a:solidFill>
                  <a:srgbClr val="005A87"/>
                </a:solidFill>
                <a:effectLst/>
                <a:uLnTx/>
                <a:uFillTx/>
                <a:latin typeface="Arial"/>
                <a:ea typeface="+mn-ea"/>
                <a:cs typeface="Arial"/>
              </a:rPr>
              <a:t>eXchange (FMIX) </a:t>
            </a:r>
            <a:r>
              <a:rPr kumimoji="0" sz="2000" b="0" i="0" u="none" strike="noStrike" kern="1200" cap="none" spc="0" normalizeH="0" baseline="0" noProof="0">
                <a:ln>
                  <a:noFill/>
                </a:ln>
                <a:solidFill>
                  <a:srgbClr val="333333"/>
                </a:solidFill>
                <a:effectLst/>
                <a:uLnTx/>
                <a:uFillTx/>
                <a:latin typeface="Arial"/>
                <a:ea typeface="+mn-ea"/>
                <a:cs typeface="Arial"/>
              </a:rPr>
              <a:t>to assist customers. </a:t>
            </a:r>
            <a:r>
              <a:rPr kumimoji="0" sz="2000" b="1" i="0" u="none" strike="noStrike" kern="1200" cap="none" spc="0" normalizeH="0" baseline="0" noProof="0">
                <a:ln>
                  <a:noFill/>
                </a:ln>
                <a:solidFill>
                  <a:srgbClr val="005A87"/>
                </a:solidFill>
                <a:effectLst/>
                <a:uLnTx/>
                <a:uFillTx/>
                <a:latin typeface="Arial"/>
                <a:ea typeface="+mn-ea"/>
                <a:cs typeface="Arial"/>
              </a:rPr>
              <a:t>FMIX </a:t>
            </a:r>
            <a:r>
              <a:rPr kumimoji="0" sz="2000" b="0" i="0" u="none" strike="noStrike" kern="1200" cap="none" spc="0" normalizeH="0" baseline="0" noProof="0">
                <a:ln>
                  <a:noFill/>
                </a:ln>
                <a:solidFill>
                  <a:srgbClr val="333333"/>
                </a:solidFill>
                <a:effectLst/>
                <a:uLnTx/>
                <a:uFillTx/>
                <a:latin typeface="Arial"/>
                <a:ea typeface="+mn-ea"/>
                <a:cs typeface="Arial"/>
              </a:rPr>
              <a:t>also connects </a:t>
            </a:r>
            <a:r>
              <a:rPr kumimoji="0" sz="2000" b="0" i="0" u="none" strike="noStrike" kern="1200" cap="none" spc="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stakeholders</a:t>
            </a:r>
            <a:r>
              <a:rPr kumimoji="0" sz="2000" b="0" i="0" u="none" strike="noStrike" kern="1200" cap="none" spc="-4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with</a:t>
            </a:r>
            <a:r>
              <a:rPr kumimoji="0" sz="2000" b="0" i="0" u="none" strike="noStrike" kern="1200" cap="none" spc="-1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a</a:t>
            </a:r>
            <a:r>
              <a:rPr kumimoji="0" sz="2000" b="0" i="0" u="none" strike="noStrike" kern="1200" cap="none" spc="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wide</a:t>
            </a:r>
            <a:r>
              <a:rPr kumimoji="0" sz="2000" b="0" i="0" u="none" strike="noStrike" kern="1200" cap="none" spc="-1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range</a:t>
            </a:r>
            <a:r>
              <a:rPr kumimoji="0" sz="2000" b="0" i="0" u="none" strike="noStrike" kern="1200" cap="none" spc="-2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of</a:t>
            </a:r>
            <a:r>
              <a:rPr kumimoji="0" sz="2000" b="0" i="0" u="none" strike="noStrike" kern="1200" cap="none" spc="-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technical</a:t>
            </a:r>
            <a:r>
              <a:rPr kumimoji="0" sz="2000" b="0" i="0" u="none" strike="noStrike" kern="1200" cap="none" spc="-20"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subject</a:t>
            </a:r>
            <a:r>
              <a:rPr kumimoji="0" sz="2000" b="0" i="0" u="none" strike="noStrike" kern="1200" cap="none" spc="-3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matter</a:t>
            </a:r>
            <a:r>
              <a:rPr kumimoji="0" sz="2000" b="0" i="0" u="none" strike="noStrike" kern="1200" cap="none" spc="-25" normalizeH="0" baseline="0" noProof="0">
                <a:ln>
                  <a:noFill/>
                </a:ln>
                <a:solidFill>
                  <a:srgbClr val="333333"/>
                </a:solidFill>
                <a:effectLst/>
                <a:uLnTx/>
                <a:uFillTx/>
                <a:latin typeface="Arial"/>
                <a:ea typeface="+mn-ea"/>
                <a:cs typeface="Arial"/>
              </a:rPr>
              <a:t> </a:t>
            </a:r>
            <a:r>
              <a:rPr kumimoji="0" sz="2000" b="0" i="0" u="none" strike="noStrike" kern="1200" cap="none" spc="0" normalizeH="0" baseline="0" noProof="0">
                <a:ln>
                  <a:noFill/>
                </a:ln>
                <a:solidFill>
                  <a:srgbClr val="333333"/>
                </a:solidFill>
                <a:effectLst/>
                <a:uLnTx/>
                <a:uFillTx/>
                <a:latin typeface="Arial"/>
                <a:ea typeface="+mn-ea"/>
                <a:cs typeface="Arial"/>
              </a:rPr>
              <a:t>experts.</a:t>
            </a:r>
            <a:endParaRPr kumimoji="0" sz="2000" b="0" i="0" u="none" strike="noStrike" kern="1200" cap="none" spc="0" normalizeH="0" baseline="0" noProof="0">
              <a:ln>
                <a:noFill/>
              </a:ln>
              <a:solidFill>
                <a:prstClr val="black"/>
              </a:solidFill>
              <a:effectLst/>
              <a:uLnTx/>
              <a:uFillTx/>
              <a:latin typeface="Arial"/>
              <a:ea typeface="+mn-ea"/>
              <a:cs typeface="Arial"/>
            </a:endParaRPr>
          </a:p>
        </p:txBody>
      </p:sp>
      <p:sp>
        <p:nvSpPr>
          <p:cNvPr id="8" name="object 8"/>
          <p:cNvSpPr txBox="1"/>
          <p:nvPr/>
        </p:nvSpPr>
        <p:spPr>
          <a:xfrm>
            <a:off x="844702" y="4557140"/>
            <a:ext cx="2106295" cy="63563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000" b="1" i="0" u="none" strike="noStrike" kern="1200" cap="none" spc="0" normalizeH="0" baseline="0" noProof="0">
                <a:ln>
                  <a:noFill/>
                </a:ln>
                <a:solidFill>
                  <a:srgbClr val="005A87"/>
                </a:solidFill>
                <a:effectLst/>
                <a:uLnTx/>
                <a:uFillTx/>
                <a:latin typeface="Arial"/>
                <a:ea typeface="+mn-ea"/>
                <a:cs typeface="Arial"/>
              </a:rPr>
              <a:t>1-877-FE</a:t>
            </a:r>
            <a:r>
              <a:rPr kumimoji="0" sz="2000" b="1" i="0" u="none" strike="noStrike" kern="1200" cap="none" spc="-10" normalizeH="0" baseline="0" noProof="0">
                <a:ln>
                  <a:noFill/>
                </a:ln>
                <a:solidFill>
                  <a:srgbClr val="005A87"/>
                </a:solidFill>
                <a:effectLst/>
                <a:uLnTx/>
                <a:uFillTx/>
                <a:latin typeface="Arial"/>
                <a:ea typeface="+mn-ea"/>
                <a:cs typeface="Arial"/>
              </a:rPr>
              <a:t>M</a:t>
            </a:r>
            <a:r>
              <a:rPr kumimoji="0" sz="2000" b="1" i="0" u="none" strike="noStrike" kern="1200" cap="none" spc="0" normalizeH="0" baseline="0" noProof="0">
                <a:ln>
                  <a:noFill/>
                </a:ln>
                <a:solidFill>
                  <a:srgbClr val="005A87"/>
                </a:solidFill>
                <a:effectLst/>
                <a:uLnTx/>
                <a:uFillTx/>
                <a:latin typeface="Arial"/>
                <a:ea typeface="+mn-ea"/>
                <a:cs typeface="Arial"/>
              </a:rPr>
              <a:t>A</a:t>
            </a:r>
            <a:r>
              <a:rPr kumimoji="0" sz="2000" b="1" i="0" u="none" strike="noStrike" kern="1200" cap="none" spc="-110" normalizeH="0" baseline="0" noProof="0">
                <a:ln>
                  <a:noFill/>
                </a:ln>
                <a:solidFill>
                  <a:srgbClr val="005A87"/>
                </a:solidFill>
                <a:effectLst/>
                <a:uLnTx/>
                <a:uFillTx/>
                <a:latin typeface="Arial"/>
                <a:ea typeface="+mn-ea"/>
                <a:cs typeface="Arial"/>
              </a:rPr>
              <a:t> </a:t>
            </a:r>
            <a:r>
              <a:rPr kumimoji="0" sz="2000" b="1" i="0" u="none" strike="noStrike" kern="1200" cap="none" spc="0" normalizeH="0" baseline="0" noProof="0">
                <a:ln>
                  <a:noFill/>
                </a:ln>
                <a:solidFill>
                  <a:srgbClr val="005A87"/>
                </a:solidFill>
                <a:effectLst/>
                <a:uLnTx/>
                <a:uFillTx/>
                <a:latin typeface="Arial"/>
                <a:ea typeface="+mn-ea"/>
                <a:cs typeface="Arial"/>
              </a:rPr>
              <a:t>MAP</a:t>
            </a:r>
            <a:endParaRPr kumimoji="0" sz="2000" b="0" i="0" u="none" strike="noStrike" kern="1200" cap="none" spc="0" normalizeH="0" baseline="0" noProof="0">
              <a:ln>
                <a:noFill/>
              </a:ln>
              <a:solidFill>
                <a:prstClr val="black"/>
              </a:solidFill>
              <a:effectLst/>
              <a:uLnTx/>
              <a:uFillTx/>
              <a:latin typeface="Arial"/>
              <a:ea typeface="+mn-ea"/>
              <a:cs typeface="Arial"/>
            </a:endParaRPr>
          </a:p>
          <a:p>
            <a:pPr marL="62865" marR="0" lvl="0" indent="0" algn="l" defTabSz="914400" rtl="0" eaLnBrk="1" fontAlgn="auto" latinLnBrk="0" hangingPunct="1">
              <a:lnSpc>
                <a:spcPct val="100000"/>
              </a:lnSpc>
              <a:spcBef>
                <a:spcPts val="0"/>
              </a:spcBef>
              <a:spcAft>
                <a:spcPts val="0"/>
              </a:spcAft>
              <a:buClrTx/>
              <a:buSzTx/>
              <a:buFontTx/>
              <a:buNone/>
              <a:tabLst/>
              <a:defRPr/>
            </a:pPr>
            <a:r>
              <a:rPr kumimoji="0" sz="2000" b="0" i="0" u="none" strike="noStrike" kern="1200" cap="none" spc="-5" normalizeH="0" baseline="0" noProof="0">
                <a:ln>
                  <a:noFill/>
                </a:ln>
                <a:solidFill>
                  <a:prstClr val="black"/>
                </a:solidFill>
                <a:effectLst/>
                <a:uLnTx/>
                <a:uFillTx/>
                <a:latin typeface="Arial"/>
                <a:ea typeface="+mn-ea"/>
                <a:cs typeface="Arial"/>
              </a:rPr>
              <a:t>(1-877-336-2627)</a:t>
            </a:r>
            <a:endParaRPr kumimoji="0" sz="2000" b="0" i="0" u="none" strike="noStrike" kern="1200" cap="none" spc="0" normalizeH="0" baseline="0" noProof="0">
              <a:ln>
                <a:noFill/>
              </a:ln>
              <a:solidFill>
                <a:prstClr val="black"/>
              </a:solidFill>
              <a:effectLst/>
              <a:uLnTx/>
              <a:uFillTx/>
              <a:latin typeface="Arial"/>
              <a:ea typeface="+mn-ea"/>
              <a:cs typeface="Arial"/>
            </a:endParaRPr>
          </a:p>
        </p:txBody>
      </p:sp>
      <p:pic>
        <p:nvPicPr>
          <p:cNvPr id="9" name="object 9"/>
          <p:cNvPicPr/>
          <p:nvPr/>
        </p:nvPicPr>
        <p:blipFill>
          <a:blip r:embed="rId5" cstate="print"/>
          <a:stretch>
            <a:fillRect/>
          </a:stretch>
        </p:blipFill>
        <p:spPr>
          <a:xfrm>
            <a:off x="4954160" y="2951988"/>
            <a:ext cx="2052486" cy="1432560"/>
          </a:xfrm>
          <a:prstGeom prst="rect">
            <a:avLst/>
          </a:prstGeom>
        </p:spPr>
      </p:pic>
      <p:sp>
        <p:nvSpPr>
          <p:cNvPr id="10" name="object 10"/>
          <p:cNvSpPr txBox="1"/>
          <p:nvPr/>
        </p:nvSpPr>
        <p:spPr>
          <a:xfrm>
            <a:off x="3805173" y="4569663"/>
            <a:ext cx="4215765" cy="30035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5" normalizeH="0" baseline="0" noProof="0">
                <a:ln>
                  <a:noFill/>
                </a:ln>
                <a:solidFill>
                  <a:srgbClr val="005A87"/>
                </a:solidFill>
                <a:effectLst/>
                <a:uLnTx/>
                <a:uFillTx/>
                <a:latin typeface="Arial"/>
                <a:ea typeface="+mn-ea"/>
                <a:cs typeface="Arial"/>
                <a:hlinkClick r:id="rId6"/>
              </a:rPr>
              <a:t>FEMAMapSpecialist@riskmapcds.com</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sp>
        <p:nvSpPr>
          <p:cNvPr id="11" name="object 11"/>
          <p:cNvSpPr txBox="1"/>
          <p:nvPr/>
        </p:nvSpPr>
        <p:spPr>
          <a:xfrm>
            <a:off x="3805173" y="5118861"/>
            <a:ext cx="4993640" cy="574675"/>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0" normalizeH="0" baseline="0" noProof="0">
                <a:ln>
                  <a:noFill/>
                </a:ln>
                <a:solidFill>
                  <a:srgbClr val="333333"/>
                </a:solidFill>
                <a:effectLst/>
                <a:uLnTx/>
                <a:uFillTx/>
                <a:latin typeface="Arial"/>
                <a:ea typeface="+mn-ea"/>
                <a:cs typeface="Arial"/>
              </a:rPr>
              <a:t>Online </a:t>
            </a:r>
            <a:r>
              <a:rPr kumimoji="0" sz="1800" b="1" i="0" u="none" strike="noStrike" kern="1200" cap="none" spc="-5" normalizeH="0" baseline="0" noProof="0">
                <a:ln>
                  <a:noFill/>
                </a:ln>
                <a:solidFill>
                  <a:srgbClr val="333333"/>
                </a:solidFill>
                <a:effectLst/>
                <a:uLnTx/>
                <a:uFillTx/>
                <a:latin typeface="Arial"/>
                <a:ea typeface="+mn-ea"/>
                <a:cs typeface="Arial"/>
              </a:rPr>
              <a:t>Chat: </a:t>
            </a:r>
            <a:r>
              <a:rPr kumimoji="0" sz="1800" b="1" i="0" u="none" strike="noStrike" kern="1200" cap="none" spc="0" normalizeH="0" baseline="0" noProof="0">
                <a:ln>
                  <a:noFill/>
                </a:ln>
                <a:solidFill>
                  <a:srgbClr val="333333"/>
                </a:solidFill>
                <a:effectLst/>
                <a:uLnTx/>
                <a:uFillTx/>
                <a:latin typeface="Arial"/>
                <a:ea typeface="+mn-ea"/>
                <a:cs typeface="Arial"/>
              </a:rPr>
              <a:t> </a:t>
            </a:r>
            <a:r>
              <a:rPr kumimoji="0" sz="1800" b="1" i="0" u="none" strike="noStrike" kern="1200" cap="none" spc="-5" normalizeH="0" baseline="0" noProof="0">
                <a:ln>
                  <a:noFill/>
                </a:ln>
                <a:solidFill>
                  <a:srgbClr val="005A87"/>
                </a:solidFill>
                <a:effectLst/>
                <a:uLnTx/>
                <a:uFillTx/>
                <a:latin typeface="Arial"/>
                <a:ea typeface="+mn-ea"/>
                <a:cs typeface="Arial"/>
                <a:hlinkClick r:id="rId7"/>
              </a:rPr>
              <a:t>www.floodmaps.fema.gov/fhm/fmx_main.html</a:t>
            </a:r>
            <a:endParaRPr kumimoji="0" sz="1800" b="0" i="0" u="none" strike="noStrike" kern="1200" cap="none" spc="0" normalizeH="0" baseline="0" noProof="0">
              <a:ln>
                <a:noFill/>
              </a:ln>
              <a:solidFill>
                <a:prstClr val="black"/>
              </a:solidFill>
              <a:effectLst/>
              <a:uLnTx/>
              <a:uFillTx/>
              <a:latin typeface="Arial"/>
              <a:ea typeface="+mn-ea"/>
              <a:cs typeface="Arial"/>
            </a:endParaRPr>
          </a:p>
        </p:txBody>
      </p:sp>
      <p:pic>
        <p:nvPicPr>
          <p:cNvPr id="12" name="object 12"/>
          <p:cNvPicPr/>
          <p:nvPr/>
        </p:nvPicPr>
        <p:blipFill>
          <a:blip r:embed="rId8" cstate="print"/>
          <a:stretch>
            <a:fillRect/>
          </a:stretch>
        </p:blipFill>
        <p:spPr>
          <a:xfrm>
            <a:off x="1385371" y="2679208"/>
            <a:ext cx="915065" cy="1705339"/>
          </a:xfrm>
          <a:prstGeom prst="rect">
            <a:avLst/>
          </a:prstGeom>
        </p:spPr>
      </p:pic>
      <p:pic>
        <p:nvPicPr>
          <p:cNvPr id="13" name="object 13"/>
          <p:cNvPicPr/>
          <p:nvPr/>
        </p:nvPicPr>
        <p:blipFill>
          <a:blip r:embed="rId9" cstate="print"/>
          <a:stretch>
            <a:fillRect/>
          </a:stretch>
        </p:blipFill>
        <p:spPr>
          <a:xfrm>
            <a:off x="457200" y="6035040"/>
            <a:ext cx="1787652" cy="632460"/>
          </a:xfrm>
          <a:prstGeom prst="rect">
            <a:avLst/>
          </a:prstGeom>
        </p:spPr>
      </p:pic>
      <p:sp>
        <p:nvSpPr>
          <p:cNvPr id="14" name="object 14"/>
          <p:cNvSpPr txBox="1">
            <a:spLocks noGrp="1"/>
          </p:cNvSpPr>
          <p:nvPr>
            <p:ph type="sldNum" sz="quarter" idx="7"/>
          </p:nvPr>
        </p:nvSpPr>
        <p:spPr>
          <a:prstGeom prst="rect">
            <a:avLst/>
          </a:prstGeom>
        </p:spPr>
        <p:txBody>
          <a:bodyPr vert="horz" wrap="square" lIns="0" tIns="3810" rIns="0" bIns="0" rtlCol="0">
            <a:spAutoFit/>
          </a:bodyPr>
          <a:lstStyle/>
          <a:p>
            <a:pPr marL="38100" marR="0" lvl="0" indent="0" algn="l" defTabSz="914400" rtl="0" eaLnBrk="1" fontAlgn="auto" latinLnBrk="0" hangingPunct="1">
              <a:lnSpc>
                <a:spcPct val="100000"/>
              </a:lnSpc>
              <a:spcBef>
                <a:spcPts val="30"/>
              </a:spcBef>
              <a:spcAft>
                <a:spcPts val="0"/>
              </a:spcAft>
              <a:buClrTx/>
              <a:buSzTx/>
              <a:buFontTx/>
              <a:buNone/>
              <a:tabLst/>
              <a:defRPr/>
            </a:pPr>
            <a:r>
              <a:rPr kumimoji="0" sz="1000" b="0" i="0" u="none" strike="noStrike" kern="1200" cap="none" spc="-5" normalizeH="0" baseline="0" noProof="0">
                <a:ln>
                  <a:noFill/>
                </a:ln>
                <a:solidFill>
                  <a:srgbClr val="5B5C5E"/>
                </a:solidFill>
                <a:effectLst/>
                <a:uLnTx/>
                <a:uFillTx/>
                <a:latin typeface="Arial Narrow"/>
                <a:ea typeface="+mn-ea"/>
              </a:rPr>
              <a:t>13</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9144000" cy="1222839"/>
          </a:xfrm>
          <a:prstGeom prst="rect">
            <a:avLst/>
          </a:prstGeom>
        </p:spPr>
      </p:pic>
      <p:pic>
        <p:nvPicPr>
          <p:cNvPr id="3" name="object 3"/>
          <p:cNvPicPr/>
          <p:nvPr/>
        </p:nvPicPr>
        <p:blipFill>
          <a:blip r:embed="rId3" cstate="print"/>
          <a:stretch>
            <a:fillRect/>
          </a:stretch>
        </p:blipFill>
        <p:spPr>
          <a:xfrm>
            <a:off x="512463" y="6074433"/>
            <a:ext cx="1571968" cy="539634"/>
          </a:xfrm>
          <a:prstGeom prst="rect">
            <a:avLst/>
          </a:prstGeom>
        </p:spPr>
      </p:pic>
      <p:pic>
        <p:nvPicPr>
          <p:cNvPr id="4" name="object 4"/>
          <p:cNvPicPr/>
          <p:nvPr/>
        </p:nvPicPr>
        <p:blipFill>
          <a:blip r:embed="rId4" cstate="print"/>
          <a:stretch>
            <a:fillRect/>
          </a:stretch>
        </p:blipFill>
        <p:spPr>
          <a:xfrm>
            <a:off x="7205689" y="6166234"/>
            <a:ext cx="1464055" cy="442656"/>
          </a:xfrm>
          <a:prstGeom prst="rect">
            <a:avLst/>
          </a:prstGeom>
        </p:spPr>
      </p:pic>
      <p:pic>
        <p:nvPicPr>
          <p:cNvPr id="5" name="object 5"/>
          <p:cNvPicPr/>
          <p:nvPr/>
        </p:nvPicPr>
        <p:blipFill>
          <a:blip r:embed="rId5" cstate="print"/>
          <a:stretch>
            <a:fillRect/>
          </a:stretch>
        </p:blipFill>
        <p:spPr>
          <a:xfrm>
            <a:off x="1917238" y="2739214"/>
            <a:ext cx="5208980" cy="1535401"/>
          </a:xfrm>
          <a:prstGeom prst="rect">
            <a:avLst/>
          </a:prstGeom>
        </p:spPr>
      </p:pic>
      <p:pic>
        <p:nvPicPr>
          <p:cNvPr id="6" name="object 6"/>
          <p:cNvPicPr/>
          <p:nvPr/>
        </p:nvPicPr>
        <p:blipFill>
          <a:blip r:embed="rId6" cstate="print"/>
          <a:stretch>
            <a:fillRect/>
          </a:stretch>
        </p:blipFill>
        <p:spPr>
          <a:xfrm>
            <a:off x="457200" y="6035040"/>
            <a:ext cx="1787652" cy="632460"/>
          </a:xfrm>
          <a:prstGeom prst="rect">
            <a:avLst/>
          </a:prstGeom>
        </p:spPr>
      </p:pic>
      <p:pic>
        <p:nvPicPr>
          <p:cNvPr id="7" name="object 7"/>
          <p:cNvPicPr/>
          <p:nvPr/>
        </p:nvPicPr>
        <p:blipFill>
          <a:blip r:embed="rId7" cstate="print"/>
          <a:stretch>
            <a:fillRect/>
          </a:stretch>
        </p:blipFill>
        <p:spPr>
          <a:xfrm>
            <a:off x="7039356" y="6003035"/>
            <a:ext cx="1787652" cy="690371"/>
          </a:xfrm>
          <a:prstGeom prst="rect">
            <a:avLst/>
          </a:prstGeom>
        </p:spPr>
      </p:pic>
      <p:sp>
        <p:nvSpPr>
          <p:cNvPr id="8" name="object 8"/>
          <p:cNvSpPr txBox="1">
            <a:spLocks noGrp="1"/>
          </p:cNvSpPr>
          <p:nvPr>
            <p:ph type="sldNum" sz="quarter" idx="7"/>
          </p:nvPr>
        </p:nvSpPr>
        <p:spPr>
          <a:prstGeom prst="rect">
            <a:avLst/>
          </a:prstGeom>
        </p:spPr>
        <p:txBody>
          <a:bodyPr vert="horz" wrap="square" lIns="0" tIns="3810" rIns="0" bIns="0" rtlCol="0">
            <a:spAutoFit/>
          </a:bodyPr>
          <a:lstStyle/>
          <a:p>
            <a:pPr marL="38100" marR="0" lvl="0" indent="0" algn="l" defTabSz="914400" rtl="0" eaLnBrk="1" fontAlgn="auto" latinLnBrk="0" hangingPunct="1">
              <a:lnSpc>
                <a:spcPct val="100000"/>
              </a:lnSpc>
              <a:spcBef>
                <a:spcPts val="30"/>
              </a:spcBef>
              <a:spcAft>
                <a:spcPts val="0"/>
              </a:spcAft>
              <a:buClrTx/>
              <a:buSzTx/>
              <a:buFontTx/>
              <a:buNone/>
              <a:tabLst/>
              <a:defRPr/>
            </a:pPr>
            <a:r>
              <a:rPr kumimoji="0" sz="1000" b="0" i="0" u="none" strike="noStrike" kern="1200" cap="none" spc="-5" normalizeH="0" baseline="0" noProof="0">
                <a:ln>
                  <a:noFill/>
                </a:ln>
                <a:solidFill>
                  <a:srgbClr val="5B5C5E"/>
                </a:solidFill>
                <a:effectLst/>
                <a:uLnTx/>
                <a:uFillTx/>
                <a:latin typeface="Arial Narrow"/>
                <a:ea typeface="+mn-ea"/>
              </a:rPr>
              <a:t>38</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9143999" cy="1222839"/>
          </a:xfrm>
          <a:prstGeom prst="rect">
            <a:avLst/>
          </a:prstGeom>
        </p:spPr>
      </p:pic>
      <p:sp>
        <p:nvSpPr>
          <p:cNvPr id="3" name="object 3"/>
          <p:cNvSpPr txBox="1"/>
          <p:nvPr/>
        </p:nvSpPr>
        <p:spPr>
          <a:xfrm>
            <a:off x="4543678" y="6289776"/>
            <a:ext cx="57785" cy="145415"/>
          </a:xfrm>
          <a:prstGeom prst="rect">
            <a:avLst/>
          </a:prstGeom>
        </p:spPr>
        <p:txBody>
          <a:bodyPr vert="horz" wrap="square" lIns="0" tIns="0" rIns="0" bIns="0" rtlCol="0">
            <a:spAutoFit/>
          </a:bodyPr>
          <a:lstStyle/>
          <a:p>
            <a:pPr>
              <a:lnSpc>
                <a:spcPts val="1130"/>
              </a:lnSpc>
            </a:pPr>
            <a:r>
              <a:rPr sz="1000" b="0" spc="5">
                <a:solidFill>
                  <a:srgbClr val="5B5C5E"/>
                </a:solidFill>
                <a:latin typeface="Arial Nova Cond Light"/>
                <a:cs typeface="Arial Nova Cond Light"/>
              </a:rPr>
              <a:t>5</a:t>
            </a:r>
            <a:endParaRPr sz="1000">
              <a:latin typeface="Arial Nova Cond Light"/>
              <a:cs typeface="Arial Nova Cond Light"/>
            </a:endParaRPr>
          </a:p>
        </p:txBody>
      </p:sp>
      <p:pic>
        <p:nvPicPr>
          <p:cNvPr id="4" name="object 4"/>
          <p:cNvPicPr/>
          <p:nvPr/>
        </p:nvPicPr>
        <p:blipFill>
          <a:blip r:embed="rId4" cstate="print"/>
          <a:stretch>
            <a:fillRect/>
          </a:stretch>
        </p:blipFill>
        <p:spPr>
          <a:xfrm>
            <a:off x="513663" y="6068724"/>
            <a:ext cx="1574144" cy="546735"/>
          </a:xfrm>
          <a:prstGeom prst="rect">
            <a:avLst/>
          </a:prstGeom>
        </p:spPr>
      </p:pic>
      <p:grpSp>
        <p:nvGrpSpPr>
          <p:cNvPr id="5" name="object 5"/>
          <p:cNvGrpSpPr/>
          <p:nvPr/>
        </p:nvGrpSpPr>
        <p:grpSpPr>
          <a:xfrm>
            <a:off x="0" y="1167382"/>
            <a:ext cx="9144000" cy="5766817"/>
            <a:chOff x="0" y="1167383"/>
            <a:chExt cx="9144000" cy="5690870"/>
          </a:xfrm>
        </p:grpSpPr>
        <p:pic>
          <p:nvPicPr>
            <p:cNvPr id="6" name="object 6"/>
            <p:cNvPicPr/>
            <p:nvPr/>
          </p:nvPicPr>
          <p:blipFill>
            <a:blip r:embed="rId5" cstate="print"/>
            <a:stretch>
              <a:fillRect/>
            </a:stretch>
          </p:blipFill>
          <p:spPr>
            <a:xfrm>
              <a:off x="7202502" y="6164859"/>
              <a:ext cx="1473590" cy="439907"/>
            </a:xfrm>
            <a:prstGeom prst="rect">
              <a:avLst/>
            </a:prstGeom>
          </p:spPr>
        </p:pic>
        <p:pic>
          <p:nvPicPr>
            <p:cNvPr id="7" name="object 7"/>
            <p:cNvPicPr/>
            <p:nvPr/>
          </p:nvPicPr>
          <p:blipFill>
            <a:blip r:embed="rId6" cstate="print"/>
            <a:stretch>
              <a:fillRect/>
            </a:stretch>
          </p:blipFill>
          <p:spPr>
            <a:xfrm>
              <a:off x="0" y="1167383"/>
              <a:ext cx="9143999" cy="5690614"/>
            </a:xfrm>
            <a:prstGeom prst="rect">
              <a:avLst/>
            </a:prstGeom>
          </p:spPr>
        </p:pic>
        <p:sp>
          <p:nvSpPr>
            <p:cNvPr id="8" name="object 8"/>
            <p:cNvSpPr/>
            <p:nvPr/>
          </p:nvSpPr>
          <p:spPr>
            <a:xfrm>
              <a:off x="0" y="1167383"/>
              <a:ext cx="9144000" cy="5690870"/>
            </a:xfrm>
            <a:custGeom>
              <a:avLst/>
              <a:gdLst/>
              <a:ahLst/>
              <a:cxnLst/>
              <a:rect l="l" t="t" r="r" b="b"/>
              <a:pathLst>
                <a:path w="9144000" h="5690870">
                  <a:moveTo>
                    <a:pt x="9144000" y="0"/>
                  </a:moveTo>
                  <a:lnTo>
                    <a:pt x="0" y="0"/>
                  </a:lnTo>
                  <a:lnTo>
                    <a:pt x="0" y="5690616"/>
                  </a:lnTo>
                  <a:lnTo>
                    <a:pt x="9144000" y="5690616"/>
                  </a:lnTo>
                  <a:lnTo>
                    <a:pt x="9144000" y="0"/>
                  </a:lnTo>
                  <a:close/>
                </a:path>
              </a:pathLst>
            </a:custGeom>
            <a:solidFill>
              <a:srgbClr val="FFFFFF">
                <a:alpha val="59999"/>
              </a:srgbClr>
            </a:solidFill>
          </p:spPr>
          <p:txBody>
            <a:bodyPr wrap="square" lIns="0" tIns="0" rIns="0" bIns="0" rtlCol="0"/>
            <a:lstStyle/>
            <a:p>
              <a:endParaRPr/>
            </a:p>
          </p:txBody>
        </p:sp>
        <p:sp>
          <p:nvSpPr>
            <p:cNvPr id="10" name="object 10"/>
            <p:cNvSpPr/>
            <p:nvPr/>
          </p:nvSpPr>
          <p:spPr>
            <a:xfrm>
              <a:off x="684276" y="3830193"/>
              <a:ext cx="7109459" cy="317500"/>
            </a:xfrm>
            <a:custGeom>
              <a:avLst/>
              <a:gdLst/>
              <a:ahLst/>
              <a:cxnLst/>
              <a:rect l="l" t="t" r="r" b="b"/>
              <a:pathLst>
                <a:path w="7109459" h="317500">
                  <a:moveTo>
                    <a:pt x="6950964" y="0"/>
                  </a:moveTo>
                  <a:lnTo>
                    <a:pt x="6950964" y="79247"/>
                  </a:lnTo>
                  <a:lnTo>
                    <a:pt x="0" y="79247"/>
                  </a:lnTo>
                  <a:lnTo>
                    <a:pt x="79247" y="158495"/>
                  </a:lnTo>
                  <a:lnTo>
                    <a:pt x="0" y="237743"/>
                  </a:lnTo>
                  <a:lnTo>
                    <a:pt x="6950964" y="237743"/>
                  </a:lnTo>
                  <a:lnTo>
                    <a:pt x="6950964" y="316991"/>
                  </a:lnTo>
                  <a:lnTo>
                    <a:pt x="7109459" y="158495"/>
                  </a:lnTo>
                  <a:lnTo>
                    <a:pt x="6950964" y="0"/>
                  </a:lnTo>
                  <a:close/>
                </a:path>
              </a:pathLst>
            </a:custGeom>
            <a:solidFill>
              <a:srgbClr val="005A87"/>
            </a:solidFill>
          </p:spPr>
          <p:txBody>
            <a:bodyPr wrap="square" lIns="0" tIns="0" rIns="0" bIns="0" rtlCol="0"/>
            <a:lstStyle/>
            <a:p>
              <a:endParaRPr/>
            </a:p>
          </p:txBody>
        </p:sp>
      </p:grpSp>
      <p:sp>
        <p:nvSpPr>
          <p:cNvPr id="11" name="object 11"/>
          <p:cNvSpPr txBox="1">
            <a:spLocks noGrp="1"/>
          </p:cNvSpPr>
          <p:nvPr>
            <p:ph type="title"/>
          </p:nvPr>
        </p:nvSpPr>
        <p:spPr>
          <a:xfrm>
            <a:off x="535940" y="427101"/>
            <a:ext cx="6174105" cy="566822"/>
          </a:xfrm>
          <a:prstGeom prst="rect">
            <a:avLst/>
          </a:prstGeom>
        </p:spPr>
        <p:txBody>
          <a:bodyPr vert="horz" wrap="square" lIns="0" tIns="12700" rIns="0" bIns="0" rtlCol="0">
            <a:spAutoFit/>
          </a:bodyPr>
          <a:lstStyle/>
          <a:p>
            <a:pPr marL="12700">
              <a:lnSpc>
                <a:spcPct val="100000"/>
              </a:lnSpc>
              <a:spcBef>
                <a:spcPts val="100"/>
              </a:spcBef>
            </a:pPr>
            <a:r>
              <a:t>Timeline</a:t>
            </a:r>
            <a:r>
              <a:rPr spc="-35"/>
              <a:t> </a:t>
            </a:r>
            <a:r>
              <a:rPr lang="en-US" spc="-35"/>
              <a:t>– Looking Ahead</a:t>
            </a:r>
            <a:endParaRPr/>
          </a:p>
        </p:txBody>
      </p:sp>
      <p:sp>
        <p:nvSpPr>
          <p:cNvPr id="12" name="object 12"/>
          <p:cNvSpPr txBox="1"/>
          <p:nvPr/>
        </p:nvSpPr>
        <p:spPr>
          <a:xfrm>
            <a:off x="503874" y="4479797"/>
            <a:ext cx="1739264" cy="793166"/>
          </a:xfrm>
          <a:prstGeom prst="rect">
            <a:avLst/>
          </a:prstGeom>
        </p:spPr>
        <p:txBody>
          <a:bodyPr vert="horz" wrap="square" lIns="0" tIns="43815" rIns="0" bIns="0" rtlCol="0">
            <a:spAutoFit/>
          </a:bodyPr>
          <a:lstStyle/>
          <a:p>
            <a:pPr marL="12700" marR="5080" indent="3175" algn="ctr">
              <a:lnSpc>
                <a:spcPts val="1939"/>
              </a:lnSpc>
              <a:spcBef>
                <a:spcPts val="345"/>
              </a:spcBef>
            </a:pPr>
            <a:r>
              <a:rPr lang="en-US" sz="1800" b="1">
                <a:latin typeface="Arial"/>
                <a:cs typeface="Arial"/>
              </a:rPr>
              <a:t>Preliminary Issuance</a:t>
            </a:r>
            <a:endParaRPr lang="en-US" sz="1800">
              <a:latin typeface="Arial"/>
              <a:cs typeface="Arial"/>
            </a:endParaRPr>
          </a:p>
          <a:p>
            <a:pPr algn="ctr">
              <a:lnSpc>
                <a:spcPct val="100000"/>
              </a:lnSpc>
              <a:spcBef>
                <a:spcPts val="600"/>
              </a:spcBef>
            </a:pPr>
            <a:r>
              <a:rPr lang="en-US" sz="1200" b="1" spc="-10">
                <a:solidFill>
                  <a:schemeClr val="accent1">
                    <a:lumMod val="75000"/>
                  </a:schemeClr>
                </a:solidFill>
                <a:latin typeface="Arial"/>
                <a:cs typeface="Arial"/>
              </a:rPr>
              <a:t>April 14, 2022</a:t>
            </a:r>
            <a:endParaRPr lang="en-US" sz="1200">
              <a:solidFill>
                <a:schemeClr val="accent1">
                  <a:lumMod val="75000"/>
                </a:schemeClr>
              </a:solidFill>
              <a:latin typeface="Arial"/>
              <a:cs typeface="Arial"/>
            </a:endParaRPr>
          </a:p>
        </p:txBody>
      </p:sp>
      <p:sp>
        <p:nvSpPr>
          <p:cNvPr id="13" name="object 13"/>
          <p:cNvSpPr txBox="1"/>
          <p:nvPr/>
        </p:nvSpPr>
        <p:spPr>
          <a:xfrm>
            <a:off x="1470914" y="2908058"/>
            <a:ext cx="1999742" cy="551305"/>
          </a:xfrm>
          <a:prstGeom prst="rect">
            <a:avLst/>
          </a:prstGeom>
        </p:spPr>
        <p:txBody>
          <a:bodyPr vert="horz" wrap="square" lIns="0" tIns="40005" rIns="0" bIns="0" rtlCol="0">
            <a:spAutoFit/>
          </a:bodyPr>
          <a:lstStyle/>
          <a:p>
            <a:pPr marL="12700" marR="5080" indent="4445" algn="ctr">
              <a:lnSpc>
                <a:spcPct val="90000"/>
              </a:lnSpc>
              <a:spcBef>
                <a:spcPts val="315"/>
              </a:spcBef>
            </a:pPr>
            <a:r>
              <a:rPr sz="1800" b="1" spc="-5">
                <a:latin typeface="Arial"/>
                <a:cs typeface="Arial"/>
              </a:rPr>
              <a:t>CCO</a:t>
            </a:r>
            <a:r>
              <a:rPr lang="en-US" sz="1800" b="1" spc="-5">
                <a:latin typeface="Arial"/>
                <a:cs typeface="Arial"/>
              </a:rPr>
              <a:t> </a:t>
            </a:r>
            <a:r>
              <a:rPr sz="1800" b="1" spc="-5">
                <a:latin typeface="Arial"/>
                <a:cs typeface="Arial"/>
              </a:rPr>
              <a:t>Meeting</a:t>
            </a:r>
            <a:endParaRPr sz="1800">
              <a:latin typeface="Arial"/>
              <a:cs typeface="Arial"/>
            </a:endParaRPr>
          </a:p>
          <a:p>
            <a:pPr marL="635" algn="ctr">
              <a:lnSpc>
                <a:spcPct val="100000"/>
              </a:lnSpc>
              <a:spcBef>
                <a:spcPts val="625"/>
              </a:spcBef>
            </a:pPr>
            <a:r>
              <a:rPr lang="en-US" sz="1200" b="1" spc="-45">
                <a:solidFill>
                  <a:srgbClr val="005A87"/>
                </a:solidFill>
                <a:latin typeface="Arial"/>
                <a:cs typeface="Arial"/>
              </a:rPr>
              <a:t>June 21, 2022</a:t>
            </a:r>
            <a:endParaRPr sz="1200">
              <a:latin typeface="Arial"/>
              <a:cs typeface="Arial"/>
            </a:endParaRPr>
          </a:p>
        </p:txBody>
      </p:sp>
      <p:sp>
        <p:nvSpPr>
          <p:cNvPr id="14" name="object 14"/>
          <p:cNvSpPr txBox="1"/>
          <p:nvPr/>
        </p:nvSpPr>
        <p:spPr>
          <a:xfrm>
            <a:off x="2895600" y="4348204"/>
            <a:ext cx="1562100" cy="680720"/>
          </a:xfrm>
          <a:prstGeom prst="rect">
            <a:avLst/>
          </a:prstGeom>
        </p:spPr>
        <p:txBody>
          <a:bodyPr vert="horz" wrap="square" lIns="0" tIns="131445" rIns="0" bIns="0" rtlCol="0">
            <a:spAutoFit/>
          </a:bodyPr>
          <a:lstStyle/>
          <a:p>
            <a:pPr algn="ctr">
              <a:lnSpc>
                <a:spcPct val="100000"/>
              </a:lnSpc>
              <a:spcBef>
                <a:spcPts val="1035"/>
              </a:spcBef>
            </a:pPr>
            <a:r>
              <a:rPr sz="1800" b="1" spc="-10">
                <a:latin typeface="Arial"/>
                <a:cs typeface="Arial"/>
              </a:rPr>
              <a:t>Appeal </a:t>
            </a:r>
            <a:r>
              <a:rPr sz="1800" b="1" spc="-5">
                <a:latin typeface="Arial"/>
                <a:cs typeface="Arial"/>
              </a:rPr>
              <a:t>Period</a:t>
            </a:r>
            <a:endParaRPr sz="1800">
              <a:latin typeface="Arial"/>
              <a:cs typeface="Arial"/>
            </a:endParaRPr>
          </a:p>
          <a:p>
            <a:pPr algn="ctr">
              <a:lnSpc>
                <a:spcPct val="100000"/>
              </a:lnSpc>
              <a:spcBef>
                <a:spcPts val="625"/>
              </a:spcBef>
            </a:pPr>
            <a:r>
              <a:rPr lang="en-US" sz="1200" b="1" spc="-5">
                <a:solidFill>
                  <a:srgbClr val="005A87"/>
                </a:solidFill>
                <a:latin typeface="Arial"/>
                <a:cs typeface="Arial"/>
              </a:rPr>
              <a:t>Fall 2022</a:t>
            </a:r>
            <a:endParaRPr sz="1200">
              <a:latin typeface="Arial"/>
              <a:cs typeface="Arial"/>
            </a:endParaRPr>
          </a:p>
        </p:txBody>
      </p:sp>
      <p:sp>
        <p:nvSpPr>
          <p:cNvPr id="15" name="object 15"/>
          <p:cNvSpPr txBox="1"/>
          <p:nvPr/>
        </p:nvSpPr>
        <p:spPr>
          <a:xfrm>
            <a:off x="6233985" y="2774505"/>
            <a:ext cx="1536065" cy="680720"/>
          </a:xfrm>
          <a:prstGeom prst="rect">
            <a:avLst/>
          </a:prstGeom>
        </p:spPr>
        <p:txBody>
          <a:bodyPr vert="horz" wrap="square" lIns="0" tIns="131445" rIns="0" bIns="0" rtlCol="0">
            <a:spAutoFit/>
          </a:bodyPr>
          <a:lstStyle/>
          <a:p>
            <a:pPr marL="12700">
              <a:lnSpc>
                <a:spcPct val="100000"/>
              </a:lnSpc>
              <a:spcBef>
                <a:spcPts val="1035"/>
              </a:spcBef>
            </a:pPr>
            <a:r>
              <a:rPr sz="1800" b="1" spc="-10">
                <a:latin typeface="Arial"/>
                <a:cs typeface="Arial"/>
              </a:rPr>
              <a:t>Effective</a:t>
            </a:r>
            <a:r>
              <a:rPr sz="1800" b="1">
                <a:latin typeface="Arial"/>
                <a:cs typeface="Arial"/>
              </a:rPr>
              <a:t> </a:t>
            </a:r>
            <a:r>
              <a:rPr sz="1800" b="1" spc="-5">
                <a:latin typeface="Arial"/>
                <a:cs typeface="Arial"/>
              </a:rPr>
              <a:t>Date</a:t>
            </a:r>
            <a:endParaRPr sz="1800">
              <a:latin typeface="Arial"/>
              <a:cs typeface="Arial"/>
            </a:endParaRPr>
          </a:p>
          <a:p>
            <a:pPr marL="73660">
              <a:lnSpc>
                <a:spcPct val="100000"/>
              </a:lnSpc>
              <a:spcBef>
                <a:spcPts val="625"/>
              </a:spcBef>
            </a:pPr>
            <a:r>
              <a:rPr sz="1200" b="1" spc="-5">
                <a:solidFill>
                  <a:srgbClr val="005A87"/>
                </a:solidFill>
                <a:latin typeface="Arial"/>
                <a:cs typeface="Arial"/>
              </a:rPr>
              <a:t>6</a:t>
            </a:r>
            <a:r>
              <a:rPr sz="1200" b="1" spc="-25">
                <a:solidFill>
                  <a:srgbClr val="005A87"/>
                </a:solidFill>
                <a:latin typeface="Arial"/>
                <a:cs typeface="Arial"/>
              </a:rPr>
              <a:t> </a:t>
            </a:r>
            <a:r>
              <a:rPr sz="1200" b="1" spc="-5">
                <a:solidFill>
                  <a:srgbClr val="005A87"/>
                </a:solidFill>
                <a:latin typeface="Arial"/>
                <a:cs typeface="Arial"/>
              </a:rPr>
              <a:t>months</a:t>
            </a:r>
            <a:r>
              <a:rPr sz="1200" b="1">
                <a:solidFill>
                  <a:srgbClr val="005A87"/>
                </a:solidFill>
                <a:latin typeface="Arial"/>
                <a:cs typeface="Arial"/>
              </a:rPr>
              <a:t> </a:t>
            </a:r>
            <a:r>
              <a:rPr sz="1200" b="1" spc="-5">
                <a:solidFill>
                  <a:srgbClr val="005A87"/>
                </a:solidFill>
                <a:latin typeface="Arial"/>
                <a:cs typeface="Arial"/>
              </a:rPr>
              <a:t>after</a:t>
            </a:r>
            <a:r>
              <a:rPr sz="1200" b="1" spc="-20">
                <a:solidFill>
                  <a:srgbClr val="005A87"/>
                </a:solidFill>
                <a:latin typeface="Arial"/>
                <a:cs typeface="Arial"/>
              </a:rPr>
              <a:t> </a:t>
            </a:r>
            <a:r>
              <a:rPr sz="1200" b="1">
                <a:solidFill>
                  <a:srgbClr val="005A87"/>
                </a:solidFill>
                <a:latin typeface="Arial"/>
                <a:cs typeface="Arial"/>
              </a:rPr>
              <a:t>LFD</a:t>
            </a:r>
            <a:endParaRPr sz="1200">
              <a:latin typeface="Arial"/>
              <a:cs typeface="Arial"/>
            </a:endParaRPr>
          </a:p>
        </p:txBody>
      </p:sp>
      <p:sp>
        <p:nvSpPr>
          <p:cNvPr id="16" name="object 16"/>
          <p:cNvSpPr txBox="1"/>
          <p:nvPr/>
        </p:nvSpPr>
        <p:spPr>
          <a:xfrm>
            <a:off x="3111880" y="2624482"/>
            <a:ext cx="2979165" cy="826316"/>
          </a:xfrm>
          <a:prstGeom prst="rect">
            <a:avLst/>
          </a:prstGeom>
        </p:spPr>
        <p:txBody>
          <a:bodyPr vert="horz" wrap="square" lIns="0" tIns="43815" rIns="0" bIns="0" rtlCol="0">
            <a:spAutoFit/>
          </a:bodyPr>
          <a:lstStyle/>
          <a:p>
            <a:pPr marL="12700" marR="5080" indent="412750" algn="ctr">
              <a:lnSpc>
                <a:spcPts val="1939"/>
              </a:lnSpc>
              <a:spcBef>
                <a:spcPts val="345"/>
              </a:spcBef>
            </a:pPr>
            <a:r>
              <a:rPr sz="1800" b="1">
                <a:latin typeface="Arial"/>
                <a:cs typeface="Arial"/>
              </a:rPr>
              <a:t>End of</a:t>
            </a:r>
            <a:r>
              <a:rPr lang="en-US" b="1">
                <a:latin typeface="Arial"/>
                <a:cs typeface="Arial"/>
              </a:rPr>
              <a:t> </a:t>
            </a:r>
          </a:p>
          <a:p>
            <a:pPr marL="12700" marR="5080" indent="412750" algn="ctr">
              <a:lnSpc>
                <a:spcPts val="1939"/>
              </a:lnSpc>
              <a:spcBef>
                <a:spcPts val="345"/>
              </a:spcBef>
            </a:pPr>
            <a:r>
              <a:rPr sz="1800" b="1" spc="-10">
                <a:latin typeface="Arial"/>
                <a:cs typeface="Arial"/>
              </a:rPr>
              <a:t>Appeal</a:t>
            </a:r>
            <a:r>
              <a:rPr sz="1800" b="1" spc="-30">
                <a:latin typeface="Arial"/>
                <a:cs typeface="Arial"/>
              </a:rPr>
              <a:t> </a:t>
            </a:r>
            <a:r>
              <a:rPr sz="1800" b="1" spc="-5">
                <a:latin typeface="Arial"/>
                <a:cs typeface="Arial"/>
              </a:rPr>
              <a:t>Period</a:t>
            </a:r>
            <a:endParaRPr lang="en-US">
              <a:latin typeface="Arial"/>
              <a:cs typeface="Arial"/>
            </a:endParaRPr>
          </a:p>
          <a:p>
            <a:pPr marL="12700" marR="5080" indent="412750" algn="ctr">
              <a:lnSpc>
                <a:spcPts val="1939"/>
              </a:lnSpc>
              <a:spcBef>
                <a:spcPts val="345"/>
              </a:spcBef>
            </a:pPr>
            <a:r>
              <a:rPr sz="1200" b="1" spc="-5">
                <a:solidFill>
                  <a:srgbClr val="005A87"/>
                </a:solidFill>
                <a:latin typeface="Arial"/>
                <a:cs typeface="Arial"/>
              </a:rPr>
              <a:t>90-days</a:t>
            </a:r>
            <a:r>
              <a:rPr sz="1200" b="1" spc="-25">
                <a:solidFill>
                  <a:srgbClr val="005A87"/>
                </a:solidFill>
                <a:latin typeface="Arial"/>
                <a:cs typeface="Arial"/>
              </a:rPr>
              <a:t> </a:t>
            </a:r>
            <a:r>
              <a:rPr sz="1200" b="1" spc="-5">
                <a:solidFill>
                  <a:srgbClr val="005A87"/>
                </a:solidFill>
                <a:latin typeface="Arial"/>
                <a:cs typeface="Arial"/>
              </a:rPr>
              <a:t>after</a:t>
            </a:r>
            <a:r>
              <a:rPr sz="1200" b="1" spc="-25">
                <a:solidFill>
                  <a:srgbClr val="005A87"/>
                </a:solidFill>
                <a:latin typeface="Arial"/>
                <a:cs typeface="Arial"/>
              </a:rPr>
              <a:t> </a:t>
            </a:r>
            <a:r>
              <a:rPr sz="1200" b="1">
                <a:solidFill>
                  <a:srgbClr val="005A87"/>
                </a:solidFill>
                <a:latin typeface="Arial"/>
                <a:cs typeface="Arial"/>
              </a:rPr>
              <a:t>appeal</a:t>
            </a:r>
            <a:r>
              <a:rPr lang="en-US" sz="1200">
                <a:latin typeface="Arial"/>
                <a:cs typeface="Arial"/>
              </a:rPr>
              <a:t> </a:t>
            </a:r>
            <a:r>
              <a:rPr sz="1200" b="1" spc="-5">
                <a:solidFill>
                  <a:srgbClr val="005A87"/>
                </a:solidFill>
                <a:latin typeface="Arial"/>
                <a:cs typeface="Arial"/>
              </a:rPr>
              <a:t>start</a:t>
            </a:r>
            <a:endParaRPr sz="1200">
              <a:latin typeface="Arial"/>
              <a:cs typeface="Arial"/>
            </a:endParaRPr>
          </a:p>
        </p:txBody>
      </p:sp>
      <p:sp>
        <p:nvSpPr>
          <p:cNvPr id="17" name="object 17"/>
          <p:cNvSpPr txBox="1"/>
          <p:nvPr/>
        </p:nvSpPr>
        <p:spPr>
          <a:xfrm>
            <a:off x="5350255" y="4458080"/>
            <a:ext cx="1438910" cy="808990"/>
          </a:xfrm>
          <a:prstGeom prst="rect">
            <a:avLst/>
          </a:prstGeom>
        </p:spPr>
        <p:txBody>
          <a:bodyPr vert="horz" wrap="square" lIns="0" tIns="43815" rIns="0" bIns="0" rtlCol="0">
            <a:spAutoFit/>
          </a:bodyPr>
          <a:lstStyle/>
          <a:p>
            <a:pPr marL="12700" marR="5080" algn="ctr">
              <a:lnSpc>
                <a:spcPts val="1939"/>
              </a:lnSpc>
              <a:spcBef>
                <a:spcPts val="345"/>
              </a:spcBef>
            </a:pPr>
            <a:r>
              <a:rPr sz="1800" b="1">
                <a:latin typeface="Arial"/>
                <a:cs typeface="Arial"/>
              </a:rPr>
              <a:t>FEMA</a:t>
            </a:r>
            <a:r>
              <a:rPr sz="1800" b="1" spc="-70">
                <a:latin typeface="Arial"/>
                <a:cs typeface="Arial"/>
              </a:rPr>
              <a:t> </a:t>
            </a:r>
            <a:r>
              <a:rPr sz="1800" b="1">
                <a:latin typeface="Arial"/>
                <a:cs typeface="Arial"/>
              </a:rPr>
              <a:t>is</a:t>
            </a:r>
            <a:r>
              <a:rPr sz="1800" b="1" spc="-10">
                <a:latin typeface="Arial"/>
                <a:cs typeface="Arial"/>
              </a:rPr>
              <a:t>s</a:t>
            </a:r>
            <a:r>
              <a:rPr sz="1800" b="1">
                <a:latin typeface="Arial"/>
                <a:cs typeface="Arial"/>
              </a:rPr>
              <a:t>ues  LFD</a:t>
            </a:r>
            <a:endParaRPr sz="1800">
              <a:latin typeface="Arial"/>
              <a:cs typeface="Arial"/>
            </a:endParaRPr>
          </a:p>
          <a:p>
            <a:pPr algn="ctr">
              <a:lnSpc>
                <a:spcPct val="100000"/>
              </a:lnSpc>
              <a:spcBef>
                <a:spcPts val="600"/>
              </a:spcBef>
            </a:pPr>
            <a:r>
              <a:rPr sz="1200" b="1">
                <a:solidFill>
                  <a:srgbClr val="005A87"/>
                </a:solidFill>
                <a:latin typeface="Arial"/>
                <a:cs typeface="Arial"/>
              </a:rPr>
              <a:t>Spring</a:t>
            </a:r>
            <a:r>
              <a:rPr sz="1200" b="1" spc="-30">
                <a:solidFill>
                  <a:srgbClr val="005A87"/>
                </a:solidFill>
                <a:latin typeface="Arial"/>
                <a:cs typeface="Arial"/>
              </a:rPr>
              <a:t> </a:t>
            </a:r>
            <a:r>
              <a:rPr sz="1200" b="1" spc="-5">
                <a:solidFill>
                  <a:srgbClr val="005A87"/>
                </a:solidFill>
                <a:latin typeface="Arial"/>
                <a:cs typeface="Arial"/>
              </a:rPr>
              <a:t>2023</a:t>
            </a:r>
            <a:endParaRPr sz="1200">
              <a:latin typeface="Arial"/>
              <a:cs typeface="Arial"/>
            </a:endParaRPr>
          </a:p>
        </p:txBody>
      </p:sp>
      <p:grpSp>
        <p:nvGrpSpPr>
          <p:cNvPr id="18" name="object 18"/>
          <p:cNvGrpSpPr/>
          <p:nvPr/>
        </p:nvGrpSpPr>
        <p:grpSpPr>
          <a:xfrm>
            <a:off x="1373506" y="3565397"/>
            <a:ext cx="7281289" cy="846582"/>
            <a:chOff x="1373506" y="3565397"/>
            <a:chExt cx="7281289" cy="846582"/>
          </a:xfrm>
        </p:grpSpPr>
        <p:pic>
          <p:nvPicPr>
            <p:cNvPr id="19" name="object 19"/>
            <p:cNvPicPr/>
            <p:nvPr/>
          </p:nvPicPr>
          <p:blipFill>
            <a:blip r:embed="rId7" cstate="print"/>
            <a:stretch>
              <a:fillRect/>
            </a:stretch>
          </p:blipFill>
          <p:spPr>
            <a:xfrm>
              <a:off x="7869936" y="3628643"/>
              <a:ext cx="784859" cy="783336"/>
            </a:xfrm>
            <a:prstGeom prst="rect">
              <a:avLst/>
            </a:prstGeom>
          </p:spPr>
        </p:pic>
        <p:sp>
          <p:nvSpPr>
            <p:cNvPr id="20" name="object 20"/>
            <p:cNvSpPr/>
            <p:nvPr/>
          </p:nvSpPr>
          <p:spPr>
            <a:xfrm>
              <a:off x="1373885" y="3937253"/>
              <a:ext cx="1097279" cy="174625"/>
            </a:xfrm>
            <a:custGeom>
              <a:avLst/>
              <a:gdLst/>
              <a:ahLst/>
              <a:cxnLst/>
              <a:rect l="l" t="t" r="r" b="b"/>
              <a:pathLst>
                <a:path w="546100" h="174625">
                  <a:moveTo>
                    <a:pt x="0" y="0"/>
                  </a:moveTo>
                  <a:lnTo>
                    <a:pt x="0" y="174371"/>
                  </a:lnTo>
                </a:path>
                <a:path w="546100" h="174625">
                  <a:moveTo>
                    <a:pt x="545591" y="0"/>
                  </a:moveTo>
                  <a:lnTo>
                    <a:pt x="545591" y="174371"/>
                  </a:lnTo>
                </a:path>
              </a:pathLst>
            </a:custGeom>
            <a:ln w="19050">
              <a:solidFill>
                <a:srgbClr val="FFFFFF"/>
              </a:solidFill>
            </a:ln>
          </p:spPr>
          <p:txBody>
            <a:bodyPr wrap="square" lIns="0" tIns="0" rIns="0" bIns="0" rtlCol="0"/>
            <a:lstStyle/>
            <a:p>
              <a:endParaRPr/>
            </a:p>
          </p:txBody>
        </p:sp>
        <p:sp>
          <p:nvSpPr>
            <p:cNvPr id="21" name="object 21"/>
            <p:cNvSpPr/>
            <p:nvPr/>
          </p:nvSpPr>
          <p:spPr>
            <a:xfrm>
              <a:off x="1373506" y="3565397"/>
              <a:ext cx="1097279" cy="835025"/>
            </a:xfrm>
            <a:custGeom>
              <a:avLst/>
              <a:gdLst/>
              <a:ahLst/>
              <a:cxnLst/>
              <a:rect l="l" t="t" r="r" b="b"/>
              <a:pathLst>
                <a:path w="1041400" h="835025">
                  <a:moveTo>
                    <a:pt x="0" y="533400"/>
                  </a:moveTo>
                  <a:lnTo>
                    <a:pt x="2032" y="834770"/>
                  </a:lnTo>
                </a:path>
                <a:path w="1041400" h="835025">
                  <a:moveTo>
                    <a:pt x="1040892" y="0"/>
                  </a:moveTo>
                  <a:lnTo>
                    <a:pt x="1040892" y="367664"/>
                  </a:lnTo>
                </a:path>
              </a:pathLst>
            </a:custGeom>
            <a:ln w="19050">
              <a:solidFill>
                <a:srgbClr val="005A87"/>
              </a:solidFill>
            </a:ln>
          </p:spPr>
          <p:txBody>
            <a:bodyPr wrap="square" lIns="0" tIns="0" rIns="0" bIns="0" rtlCol="0"/>
            <a:lstStyle/>
            <a:p>
              <a:endParaRPr/>
            </a:p>
          </p:txBody>
        </p:sp>
        <p:sp>
          <p:nvSpPr>
            <p:cNvPr id="22" name="object 22"/>
            <p:cNvSpPr/>
            <p:nvPr/>
          </p:nvSpPr>
          <p:spPr>
            <a:xfrm>
              <a:off x="2470786" y="3937253"/>
              <a:ext cx="1195450" cy="174625"/>
            </a:xfrm>
            <a:custGeom>
              <a:avLst/>
              <a:gdLst/>
              <a:ahLst/>
              <a:cxnLst/>
              <a:rect l="l" t="t" r="r" b="b"/>
              <a:pathLst>
                <a:path w="940435" h="174625">
                  <a:moveTo>
                    <a:pt x="0" y="0"/>
                  </a:moveTo>
                  <a:lnTo>
                    <a:pt x="0" y="174371"/>
                  </a:lnTo>
                </a:path>
                <a:path w="940435" h="174625">
                  <a:moveTo>
                    <a:pt x="940307" y="0"/>
                  </a:moveTo>
                  <a:lnTo>
                    <a:pt x="940307" y="174371"/>
                  </a:lnTo>
                </a:path>
              </a:pathLst>
            </a:custGeom>
            <a:ln w="19050">
              <a:solidFill>
                <a:srgbClr val="FFFFFF"/>
              </a:solidFill>
            </a:ln>
          </p:spPr>
          <p:txBody>
            <a:bodyPr wrap="square" lIns="0" tIns="0" rIns="0" bIns="0" rtlCol="0"/>
            <a:lstStyle/>
            <a:p>
              <a:endParaRPr/>
            </a:p>
          </p:txBody>
        </p:sp>
        <p:sp>
          <p:nvSpPr>
            <p:cNvPr id="23" name="object 23"/>
            <p:cNvSpPr/>
            <p:nvPr/>
          </p:nvSpPr>
          <p:spPr>
            <a:xfrm>
              <a:off x="3666235" y="3565397"/>
              <a:ext cx="1139953" cy="835025"/>
            </a:xfrm>
            <a:custGeom>
              <a:avLst/>
              <a:gdLst/>
              <a:ahLst/>
              <a:cxnLst/>
              <a:rect l="l" t="t" r="r" b="b"/>
              <a:pathLst>
                <a:path w="905510" h="835025">
                  <a:moveTo>
                    <a:pt x="0" y="533400"/>
                  </a:moveTo>
                  <a:lnTo>
                    <a:pt x="2032" y="834770"/>
                  </a:lnTo>
                </a:path>
                <a:path w="905510" h="835025">
                  <a:moveTo>
                    <a:pt x="905256" y="0"/>
                  </a:moveTo>
                  <a:lnTo>
                    <a:pt x="905256" y="367664"/>
                  </a:lnTo>
                </a:path>
              </a:pathLst>
            </a:custGeom>
            <a:ln w="19050">
              <a:solidFill>
                <a:srgbClr val="005A87"/>
              </a:solidFill>
            </a:ln>
          </p:spPr>
          <p:txBody>
            <a:bodyPr wrap="square" lIns="0" tIns="0" rIns="0" bIns="0" rtlCol="0"/>
            <a:lstStyle/>
            <a:p>
              <a:endParaRPr/>
            </a:p>
          </p:txBody>
        </p:sp>
        <p:sp>
          <p:nvSpPr>
            <p:cNvPr id="24" name="object 24"/>
            <p:cNvSpPr/>
            <p:nvPr/>
          </p:nvSpPr>
          <p:spPr>
            <a:xfrm>
              <a:off x="4805933" y="3937253"/>
              <a:ext cx="1219200" cy="174625"/>
            </a:xfrm>
            <a:custGeom>
              <a:avLst/>
              <a:gdLst/>
              <a:ahLst/>
              <a:cxnLst/>
              <a:rect l="l" t="t" r="r" b="b"/>
              <a:pathLst>
                <a:path w="1219200" h="174625">
                  <a:moveTo>
                    <a:pt x="0" y="0"/>
                  </a:moveTo>
                  <a:lnTo>
                    <a:pt x="0" y="174371"/>
                  </a:lnTo>
                </a:path>
                <a:path w="1219200" h="174625">
                  <a:moveTo>
                    <a:pt x="1219200" y="0"/>
                  </a:moveTo>
                  <a:lnTo>
                    <a:pt x="1219200" y="174371"/>
                  </a:lnTo>
                </a:path>
              </a:pathLst>
            </a:custGeom>
            <a:ln w="19050">
              <a:solidFill>
                <a:srgbClr val="FFFFFF"/>
              </a:solidFill>
            </a:ln>
          </p:spPr>
          <p:txBody>
            <a:bodyPr wrap="square" lIns="0" tIns="0" rIns="0" bIns="0" rtlCol="0"/>
            <a:lstStyle/>
            <a:p>
              <a:endParaRPr/>
            </a:p>
          </p:txBody>
        </p:sp>
        <p:sp>
          <p:nvSpPr>
            <p:cNvPr id="25" name="object 25"/>
            <p:cNvSpPr/>
            <p:nvPr/>
          </p:nvSpPr>
          <p:spPr>
            <a:xfrm>
              <a:off x="6025133" y="3565397"/>
              <a:ext cx="977265" cy="835025"/>
            </a:xfrm>
            <a:custGeom>
              <a:avLst/>
              <a:gdLst/>
              <a:ahLst/>
              <a:cxnLst/>
              <a:rect l="l" t="t" r="r" b="b"/>
              <a:pathLst>
                <a:path w="977265" h="835025">
                  <a:moveTo>
                    <a:pt x="0" y="533400"/>
                  </a:moveTo>
                  <a:lnTo>
                    <a:pt x="2031" y="834770"/>
                  </a:lnTo>
                </a:path>
                <a:path w="977265" h="835025">
                  <a:moveTo>
                    <a:pt x="976884" y="0"/>
                  </a:moveTo>
                  <a:lnTo>
                    <a:pt x="976884" y="367664"/>
                  </a:lnTo>
                </a:path>
              </a:pathLst>
            </a:custGeom>
            <a:ln w="19050">
              <a:solidFill>
                <a:srgbClr val="005A87"/>
              </a:solidFill>
            </a:ln>
          </p:spPr>
          <p:txBody>
            <a:bodyPr wrap="square" lIns="0" tIns="0" rIns="0" bIns="0" rtlCol="0"/>
            <a:lstStyle/>
            <a:p>
              <a:endParaRPr/>
            </a:p>
          </p:txBody>
        </p:sp>
        <p:sp>
          <p:nvSpPr>
            <p:cNvPr id="26" name="object 26"/>
            <p:cNvSpPr/>
            <p:nvPr/>
          </p:nvSpPr>
          <p:spPr>
            <a:xfrm>
              <a:off x="7002018" y="3937253"/>
              <a:ext cx="0" cy="174625"/>
            </a:xfrm>
            <a:custGeom>
              <a:avLst/>
              <a:gdLst/>
              <a:ahLst/>
              <a:cxnLst/>
              <a:rect l="l" t="t" r="r" b="b"/>
              <a:pathLst>
                <a:path h="174625">
                  <a:moveTo>
                    <a:pt x="0" y="0"/>
                  </a:moveTo>
                  <a:lnTo>
                    <a:pt x="0" y="174371"/>
                  </a:lnTo>
                </a:path>
              </a:pathLst>
            </a:custGeom>
            <a:ln w="19050">
              <a:solidFill>
                <a:srgbClr val="FFFFFF"/>
              </a:solidFill>
            </a:ln>
          </p:spPr>
          <p:txBody>
            <a:bodyPr wrap="square" lIns="0" tIns="0" rIns="0" bIns="0" rtlCol="0"/>
            <a:lstStyle/>
            <a:p>
              <a:endParaRPr/>
            </a:p>
          </p:txBody>
        </p:sp>
      </p:grpSp>
      <p:sp>
        <p:nvSpPr>
          <p:cNvPr id="27" name="TextBox 26">
            <a:extLst>
              <a:ext uri="{FF2B5EF4-FFF2-40B4-BE49-F238E27FC236}">
                <a16:creationId xmlns:a16="http://schemas.microsoft.com/office/drawing/2014/main" id="{0AC01222-9073-4DD0-9B17-8EF6D01D2350}"/>
              </a:ext>
            </a:extLst>
          </p:cNvPr>
          <p:cNvSpPr txBox="1"/>
          <p:nvPr/>
        </p:nvSpPr>
        <p:spPr>
          <a:xfrm>
            <a:off x="670421" y="6015788"/>
            <a:ext cx="5105400" cy="710451"/>
          </a:xfrm>
          <a:prstGeom prst="rect">
            <a:avLst/>
          </a:prstGeom>
          <a:noFill/>
        </p:spPr>
        <p:txBody>
          <a:bodyPr wrap="square">
            <a:spAutoFit/>
          </a:bodyPr>
          <a:lstStyle/>
          <a:p>
            <a:pPr marL="12700" marR="0" lvl="0" indent="0" algn="l" defTabSz="914400" rtl="0" eaLnBrk="1" fontAlgn="auto" latinLnBrk="0" hangingPunct="1">
              <a:lnSpc>
                <a:spcPct val="100000"/>
              </a:lnSpc>
              <a:spcBef>
                <a:spcPts val="540"/>
              </a:spcBef>
              <a:spcAft>
                <a:spcPts val="0"/>
              </a:spcAft>
              <a:buClrTx/>
              <a:buSzTx/>
              <a:buFontTx/>
              <a:buNone/>
              <a:tabLst/>
              <a:defRPr/>
            </a:pPr>
            <a:r>
              <a:rPr kumimoji="0" lang="en-US" sz="1800" b="1" i="0" u="none" strike="noStrike" kern="1200" cap="none" spc="-5" normalizeH="0" baseline="0" noProof="0">
                <a:ln>
                  <a:noFill/>
                </a:ln>
                <a:solidFill>
                  <a:prstClr val="black"/>
                </a:solidFill>
                <a:effectLst/>
                <a:uLnTx/>
                <a:uFillTx/>
                <a:latin typeface="Arial"/>
                <a:ea typeface="+mn-ea"/>
                <a:cs typeface="Arial"/>
              </a:rPr>
              <a:t>CCO</a:t>
            </a:r>
            <a:r>
              <a:rPr kumimoji="0" lang="en-US" sz="1800" b="0" i="0" u="none" strike="noStrike" kern="1200" cap="none" spc="-5" normalizeH="0" baseline="0" noProof="0">
                <a:ln>
                  <a:noFill/>
                </a:ln>
                <a:solidFill>
                  <a:prstClr val="black"/>
                </a:solidFill>
                <a:effectLst/>
                <a:uLnTx/>
                <a:uFillTx/>
                <a:latin typeface="Arial"/>
                <a:ea typeface="+mn-ea"/>
                <a:cs typeface="Arial"/>
              </a:rPr>
              <a:t>:</a:t>
            </a:r>
            <a:r>
              <a:rPr kumimoji="0" lang="en-US" sz="1800" b="0" i="0" u="none" strike="noStrike" kern="1200" cap="none" spc="390" normalizeH="0" baseline="0" noProof="0">
                <a:ln>
                  <a:noFill/>
                </a:ln>
                <a:solidFill>
                  <a:prstClr val="black"/>
                </a:solidFill>
                <a:effectLst/>
                <a:uLnTx/>
                <a:uFillTx/>
                <a:latin typeface="Arial"/>
                <a:ea typeface="+mn-ea"/>
                <a:cs typeface="Arial"/>
              </a:rPr>
              <a:t> </a:t>
            </a:r>
            <a:r>
              <a:rPr kumimoji="0" lang="en-US" sz="1800" b="0" i="0" u="none" strike="noStrike" kern="1200" cap="none" spc="-5" normalizeH="0" baseline="0" noProof="0">
                <a:ln>
                  <a:noFill/>
                </a:ln>
                <a:solidFill>
                  <a:prstClr val="black"/>
                </a:solidFill>
                <a:effectLst/>
                <a:uLnTx/>
                <a:uFillTx/>
                <a:latin typeface="Arial"/>
                <a:ea typeface="+mn-ea"/>
                <a:cs typeface="Arial"/>
              </a:rPr>
              <a:t>Community</a:t>
            </a:r>
            <a:r>
              <a:rPr kumimoji="0" lang="en-US" sz="1800" b="0" i="0" u="none" strike="noStrike" kern="1200" cap="none" spc="10" normalizeH="0" baseline="0" noProof="0">
                <a:ln>
                  <a:noFill/>
                </a:ln>
                <a:solidFill>
                  <a:prstClr val="black"/>
                </a:solidFill>
                <a:effectLst/>
                <a:uLnTx/>
                <a:uFillTx/>
                <a:latin typeface="Arial"/>
                <a:ea typeface="+mn-ea"/>
                <a:cs typeface="Arial"/>
              </a:rPr>
              <a:t> </a:t>
            </a:r>
            <a:r>
              <a:rPr kumimoji="0" lang="en-US" sz="1800" b="0" i="0" u="none" strike="noStrike" kern="1200" cap="none" spc="-5" normalizeH="0" baseline="0" noProof="0">
                <a:ln>
                  <a:noFill/>
                </a:ln>
                <a:solidFill>
                  <a:prstClr val="black"/>
                </a:solidFill>
                <a:effectLst/>
                <a:uLnTx/>
                <a:uFillTx/>
                <a:latin typeface="Arial"/>
                <a:ea typeface="+mn-ea"/>
                <a:cs typeface="Arial"/>
              </a:rPr>
              <a:t>Coordination</a:t>
            </a:r>
            <a:r>
              <a:rPr kumimoji="0" lang="en-US" sz="1800" b="0" i="0" u="none" strike="noStrike" kern="1200" cap="none" spc="15" normalizeH="0" baseline="0" noProof="0">
                <a:ln>
                  <a:noFill/>
                </a:ln>
                <a:solidFill>
                  <a:prstClr val="black"/>
                </a:solidFill>
                <a:effectLst/>
                <a:uLnTx/>
                <a:uFillTx/>
                <a:latin typeface="Arial"/>
                <a:ea typeface="+mn-ea"/>
                <a:cs typeface="Arial"/>
              </a:rPr>
              <a:t> </a:t>
            </a:r>
            <a:r>
              <a:rPr kumimoji="0" lang="en-US" sz="1800" b="0" i="0" u="none" strike="noStrike" kern="1200" cap="none" spc="-5" normalizeH="0" baseline="0" noProof="0">
                <a:ln>
                  <a:noFill/>
                </a:ln>
                <a:solidFill>
                  <a:prstClr val="black"/>
                </a:solidFill>
                <a:effectLst/>
                <a:uLnTx/>
                <a:uFillTx/>
                <a:latin typeface="Arial"/>
                <a:ea typeface="+mn-ea"/>
                <a:cs typeface="Arial"/>
              </a:rPr>
              <a:t>and</a:t>
            </a:r>
            <a:r>
              <a:rPr kumimoji="0" lang="en-US" sz="1800" b="0" i="0" u="none" strike="noStrike" kern="1200" cap="none" spc="5" normalizeH="0" baseline="0" noProof="0">
                <a:ln>
                  <a:noFill/>
                </a:ln>
                <a:solidFill>
                  <a:prstClr val="black"/>
                </a:solidFill>
                <a:effectLst/>
                <a:uLnTx/>
                <a:uFillTx/>
                <a:latin typeface="Arial"/>
                <a:ea typeface="+mn-ea"/>
                <a:cs typeface="Arial"/>
              </a:rPr>
              <a:t> </a:t>
            </a:r>
            <a:r>
              <a:rPr kumimoji="0" lang="en-US" sz="1800" b="0" i="0" u="none" strike="noStrike" kern="1200" cap="none" spc="-5" normalizeH="0" baseline="0" noProof="0">
                <a:ln>
                  <a:noFill/>
                </a:ln>
                <a:solidFill>
                  <a:prstClr val="black"/>
                </a:solidFill>
                <a:effectLst/>
                <a:uLnTx/>
                <a:uFillTx/>
                <a:latin typeface="Arial"/>
                <a:ea typeface="+mn-ea"/>
                <a:cs typeface="Arial"/>
              </a:rPr>
              <a:t>Outreach</a:t>
            </a:r>
            <a:endParaRPr kumimoji="0" lang="en-US" sz="18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540"/>
              </a:spcBef>
              <a:spcAft>
                <a:spcPts val="0"/>
              </a:spcAft>
              <a:buClrTx/>
              <a:buSzTx/>
              <a:buFontTx/>
              <a:buNone/>
              <a:tabLst>
                <a:tab pos="710565" algn="l"/>
              </a:tabLst>
              <a:defRPr/>
            </a:pPr>
            <a:r>
              <a:rPr kumimoji="0" lang="en-US" sz="1800" b="1" i="0" u="none" strike="noStrike" kern="1200" cap="none" spc="-5" normalizeH="0" baseline="0" noProof="0">
                <a:ln>
                  <a:noFill/>
                </a:ln>
                <a:solidFill>
                  <a:prstClr val="black"/>
                </a:solidFill>
                <a:effectLst/>
                <a:uLnTx/>
                <a:uFillTx/>
                <a:latin typeface="Arial"/>
                <a:ea typeface="+mn-ea"/>
                <a:cs typeface="Arial"/>
              </a:rPr>
              <a:t>LFD</a:t>
            </a:r>
            <a:r>
              <a:rPr kumimoji="0" lang="en-US" sz="1800" b="0" i="0" u="none" strike="noStrike" kern="1200" cap="none" spc="-5" normalizeH="0" baseline="0" noProof="0">
                <a:ln>
                  <a:noFill/>
                </a:ln>
                <a:solidFill>
                  <a:prstClr val="black"/>
                </a:solidFill>
                <a:effectLst/>
                <a:uLnTx/>
                <a:uFillTx/>
                <a:latin typeface="Arial"/>
                <a:ea typeface="+mn-ea"/>
                <a:cs typeface="Arial"/>
              </a:rPr>
              <a:t>:	Letter</a:t>
            </a:r>
            <a:r>
              <a:rPr kumimoji="0" lang="en-US" sz="1800" b="0" i="0" u="none" strike="noStrike" kern="1200" cap="none" spc="-10" normalizeH="0" baseline="0" noProof="0">
                <a:ln>
                  <a:noFill/>
                </a:ln>
                <a:solidFill>
                  <a:prstClr val="black"/>
                </a:solidFill>
                <a:effectLst/>
                <a:uLnTx/>
                <a:uFillTx/>
                <a:latin typeface="Arial"/>
                <a:ea typeface="+mn-ea"/>
                <a:cs typeface="Arial"/>
              </a:rPr>
              <a:t> </a:t>
            </a:r>
            <a:r>
              <a:rPr kumimoji="0" lang="en-US" sz="1800" b="0" i="0" u="none" strike="noStrike" kern="1200" cap="none" spc="-5" normalizeH="0" baseline="0" noProof="0">
                <a:ln>
                  <a:noFill/>
                </a:ln>
                <a:solidFill>
                  <a:prstClr val="black"/>
                </a:solidFill>
                <a:effectLst/>
                <a:uLnTx/>
                <a:uFillTx/>
                <a:latin typeface="Arial"/>
                <a:ea typeface="+mn-ea"/>
                <a:cs typeface="Arial"/>
              </a:rPr>
              <a:t>of</a:t>
            </a:r>
            <a:r>
              <a:rPr kumimoji="0" lang="en-US" sz="1800" b="0" i="0" u="none" strike="noStrike" kern="1200" cap="none" spc="0" normalizeH="0" baseline="0" noProof="0">
                <a:ln>
                  <a:noFill/>
                </a:ln>
                <a:solidFill>
                  <a:prstClr val="black"/>
                </a:solidFill>
                <a:effectLst/>
                <a:uLnTx/>
                <a:uFillTx/>
                <a:latin typeface="Arial"/>
                <a:ea typeface="+mn-ea"/>
                <a:cs typeface="Arial"/>
              </a:rPr>
              <a:t> </a:t>
            </a:r>
            <a:r>
              <a:rPr kumimoji="0" lang="en-US" sz="1800" b="0" i="0" u="none" strike="noStrike" kern="1200" cap="none" spc="-5" normalizeH="0" baseline="0" noProof="0">
                <a:ln>
                  <a:noFill/>
                </a:ln>
                <a:solidFill>
                  <a:prstClr val="black"/>
                </a:solidFill>
                <a:effectLst/>
                <a:uLnTx/>
                <a:uFillTx/>
                <a:latin typeface="Arial"/>
                <a:ea typeface="+mn-ea"/>
                <a:cs typeface="Arial"/>
              </a:rPr>
              <a:t>Final</a:t>
            </a:r>
            <a:r>
              <a:rPr kumimoji="0" lang="en-US" sz="1800" b="0" i="0" u="none" strike="noStrike" kern="1200" cap="none" spc="5" normalizeH="0" baseline="0" noProof="0">
                <a:ln>
                  <a:noFill/>
                </a:ln>
                <a:solidFill>
                  <a:prstClr val="black"/>
                </a:solidFill>
                <a:effectLst/>
                <a:uLnTx/>
                <a:uFillTx/>
                <a:latin typeface="Arial"/>
                <a:ea typeface="+mn-ea"/>
                <a:cs typeface="Arial"/>
              </a:rPr>
              <a:t> </a:t>
            </a:r>
            <a:r>
              <a:rPr kumimoji="0" lang="en-US" sz="1800" b="0" i="0" u="none" strike="noStrike" kern="1200" cap="none" spc="-5" normalizeH="0" baseline="0" noProof="0">
                <a:ln>
                  <a:noFill/>
                </a:ln>
                <a:solidFill>
                  <a:prstClr val="black"/>
                </a:solidFill>
                <a:effectLst/>
                <a:uLnTx/>
                <a:uFillTx/>
                <a:latin typeface="Arial"/>
                <a:ea typeface="+mn-ea"/>
                <a:cs typeface="Arial"/>
              </a:rPr>
              <a:t>Determination</a:t>
            </a:r>
            <a:endParaRPr kumimoji="0" lang="en-US" sz="1800" b="0" i="0" u="none" strike="noStrike" kern="1200" cap="none" spc="0" normalizeH="0" baseline="0" noProof="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1659051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43678" y="6289776"/>
            <a:ext cx="57785" cy="145415"/>
          </a:xfrm>
          <a:prstGeom prst="rect">
            <a:avLst/>
          </a:prstGeom>
        </p:spPr>
        <p:txBody>
          <a:bodyPr vert="horz" wrap="square" lIns="0" tIns="0" rIns="0" bIns="0" rtlCol="0">
            <a:spAutoFit/>
          </a:bodyPr>
          <a:lstStyle/>
          <a:p>
            <a:pPr>
              <a:lnSpc>
                <a:spcPts val="1130"/>
              </a:lnSpc>
            </a:pPr>
            <a:r>
              <a:rPr sz="1000" b="0" spc="5">
                <a:solidFill>
                  <a:srgbClr val="5B5C5E"/>
                </a:solidFill>
                <a:latin typeface="Arial Nova Cond Light"/>
                <a:cs typeface="Arial Nova Cond Light"/>
              </a:rPr>
              <a:t>6</a:t>
            </a:r>
            <a:endParaRPr sz="1000">
              <a:latin typeface="Arial Nova Cond Light"/>
              <a:cs typeface="Arial Nova Cond Light"/>
            </a:endParaRPr>
          </a:p>
        </p:txBody>
      </p:sp>
      <p:pic>
        <p:nvPicPr>
          <p:cNvPr id="3" name="object 3"/>
          <p:cNvPicPr/>
          <p:nvPr/>
        </p:nvPicPr>
        <p:blipFill>
          <a:blip r:embed="rId2" cstate="print"/>
          <a:stretch>
            <a:fillRect/>
          </a:stretch>
        </p:blipFill>
        <p:spPr>
          <a:xfrm>
            <a:off x="513663" y="6068724"/>
            <a:ext cx="1574144" cy="546735"/>
          </a:xfrm>
          <a:prstGeom prst="rect">
            <a:avLst/>
          </a:prstGeom>
        </p:spPr>
      </p:pic>
      <p:grpSp>
        <p:nvGrpSpPr>
          <p:cNvPr id="4" name="object 4"/>
          <p:cNvGrpSpPr/>
          <p:nvPr/>
        </p:nvGrpSpPr>
        <p:grpSpPr>
          <a:xfrm>
            <a:off x="0" y="1153667"/>
            <a:ext cx="9144000" cy="5704840"/>
            <a:chOff x="0" y="1153667"/>
            <a:chExt cx="9144000" cy="5704840"/>
          </a:xfrm>
        </p:grpSpPr>
        <p:pic>
          <p:nvPicPr>
            <p:cNvPr id="5" name="object 5"/>
            <p:cNvPicPr/>
            <p:nvPr/>
          </p:nvPicPr>
          <p:blipFill>
            <a:blip r:embed="rId3" cstate="print"/>
            <a:stretch>
              <a:fillRect/>
            </a:stretch>
          </p:blipFill>
          <p:spPr>
            <a:xfrm>
              <a:off x="7202502" y="6164859"/>
              <a:ext cx="1473590" cy="439907"/>
            </a:xfrm>
            <a:prstGeom prst="rect">
              <a:avLst/>
            </a:prstGeom>
          </p:spPr>
        </p:pic>
        <p:pic>
          <p:nvPicPr>
            <p:cNvPr id="6" name="object 6"/>
            <p:cNvPicPr/>
            <p:nvPr/>
          </p:nvPicPr>
          <p:blipFill>
            <a:blip r:embed="rId4" cstate="print"/>
            <a:stretch>
              <a:fillRect/>
            </a:stretch>
          </p:blipFill>
          <p:spPr>
            <a:xfrm>
              <a:off x="0" y="1153667"/>
              <a:ext cx="9143999" cy="5704331"/>
            </a:xfrm>
            <a:prstGeom prst="rect">
              <a:avLst/>
            </a:prstGeom>
          </p:spPr>
        </p:pic>
        <p:pic>
          <p:nvPicPr>
            <p:cNvPr id="7" name="object 7"/>
            <p:cNvPicPr/>
            <p:nvPr/>
          </p:nvPicPr>
          <p:blipFill>
            <a:blip r:embed="rId5" cstate="print"/>
            <a:stretch>
              <a:fillRect/>
            </a:stretch>
          </p:blipFill>
          <p:spPr>
            <a:xfrm>
              <a:off x="0" y="1178051"/>
              <a:ext cx="9143999" cy="5679945"/>
            </a:xfrm>
            <a:prstGeom prst="rect">
              <a:avLst/>
            </a:prstGeom>
          </p:spPr>
        </p:pic>
        <p:sp>
          <p:nvSpPr>
            <p:cNvPr id="8" name="object 8"/>
            <p:cNvSpPr/>
            <p:nvPr/>
          </p:nvSpPr>
          <p:spPr>
            <a:xfrm>
              <a:off x="0" y="2026919"/>
              <a:ext cx="7924800" cy="1828800"/>
            </a:xfrm>
            <a:custGeom>
              <a:avLst/>
              <a:gdLst/>
              <a:ahLst/>
              <a:cxnLst/>
              <a:rect l="l" t="t" r="r" b="b"/>
              <a:pathLst>
                <a:path w="7924800" h="1828800">
                  <a:moveTo>
                    <a:pt x="7924800" y="0"/>
                  </a:moveTo>
                  <a:lnTo>
                    <a:pt x="0" y="0"/>
                  </a:lnTo>
                  <a:lnTo>
                    <a:pt x="0" y="1828799"/>
                  </a:lnTo>
                  <a:lnTo>
                    <a:pt x="7924800" y="1828799"/>
                  </a:lnTo>
                  <a:lnTo>
                    <a:pt x="7924800" y="0"/>
                  </a:lnTo>
                  <a:close/>
                </a:path>
              </a:pathLst>
            </a:custGeom>
            <a:solidFill>
              <a:srgbClr val="FFFFFF">
                <a:alpha val="70195"/>
              </a:srgbClr>
            </a:solidFill>
          </p:spPr>
          <p:txBody>
            <a:bodyPr wrap="square" lIns="0" tIns="0" rIns="0" bIns="0" rtlCol="0"/>
            <a:lstStyle/>
            <a:p>
              <a:endParaRPr/>
            </a:p>
          </p:txBody>
        </p:sp>
      </p:grpSp>
      <p:sp>
        <p:nvSpPr>
          <p:cNvPr id="9" name="object 9"/>
          <p:cNvSpPr txBox="1">
            <a:spLocks noGrp="1"/>
          </p:cNvSpPr>
          <p:nvPr>
            <p:ph type="title"/>
          </p:nvPr>
        </p:nvSpPr>
        <p:spPr>
          <a:xfrm>
            <a:off x="531368" y="2450719"/>
            <a:ext cx="7218045" cy="939800"/>
          </a:xfrm>
          <a:prstGeom prst="rect">
            <a:avLst/>
          </a:prstGeom>
        </p:spPr>
        <p:txBody>
          <a:bodyPr vert="horz" wrap="square" lIns="0" tIns="12700" rIns="0" bIns="0" rtlCol="0">
            <a:spAutoFit/>
          </a:bodyPr>
          <a:lstStyle/>
          <a:p>
            <a:pPr marL="12700">
              <a:lnSpc>
                <a:spcPct val="100000"/>
              </a:lnSpc>
              <a:spcBef>
                <a:spcPts val="100"/>
              </a:spcBef>
            </a:pPr>
            <a:r>
              <a:rPr sz="6000" b="1" spc="-5">
                <a:solidFill>
                  <a:srgbClr val="005A87"/>
                </a:solidFill>
                <a:latin typeface="Arial"/>
                <a:cs typeface="Arial"/>
              </a:rPr>
              <a:t>Flood</a:t>
            </a:r>
            <a:r>
              <a:rPr sz="6000" b="1" spc="-45">
                <a:solidFill>
                  <a:srgbClr val="005A87"/>
                </a:solidFill>
                <a:latin typeface="Arial"/>
                <a:cs typeface="Arial"/>
              </a:rPr>
              <a:t> </a:t>
            </a:r>
            <a:r>
              <a:rPr sz="6000" b="1" spc="-5">
                <a:solidFill>
                  <a:srgbClr val="005A87"/>
                </a:solidFill>
                <a:latin typeface="Arial"/>
                <a:cs typeface="Arial"/>
              </a:rPr>
              <a:t>Study</a:t>
            </a:r>
            <a:r>
              <a:rPr sz="6000" b="1" spc="-40">
                <a:solidFill>
                  <a:srgbClr val="005A87"/>
                </a:solidFill>
                <a:latin typeface="Arial"/>
                <a:cs typeface="Arial"/>
              </a:rPr>
              <a:t> </a:t>
            </a:r>
            <a:r>
              <a:rPr sz="6000" b="1">
                <a:solidFill>
                  <a:srgbClr val="005A87"/>
                </a:solidFill>
                <a:latin typeface="Arial"/>
                <a:cs typeface="Arial"/>
              </a:rPr>
              <a:t>Update</a:t>
            </a:r>
            <a:endParaRPr sz="6000">
              <a:latin typeface="Arial"/>
              <a:cs typeface="Arial"/>
            </a:endParaRPr>
          </a:p>
        </p:txBody>
      </p:sp>
      <p:grpSp>
        <p:nvGrpSpPr>
          <p:cNvPr id="10" name="object 10"/>
          <p:cNvGrpSpPr/>
          <p:nvPr/>
        </p:nvGrpSpPr>
        <p:grpSpPr>
          <a:xfrm>
            <a:off x="519683" y="6131052"/>
            <a:ext cx="8132445" cy="410209"/>
            <a:chOff x="519683" y="6131052"/>
            <a:chExt cx="8132445" cy="410209"/>
          </a:xfrm>
        </p:grpSpPr>
        <p:pic>
          <p:nvPicPr>
            <p:cNvPr id="11" name="object 11"/>
            <p:cNvPicPr/>
            <p:nvPr/>
          </p:nvPicPr>
          <p:blipFill>
            <a:blip r:embed="rId6" cstate="print"/>
            <a:stretch>
              <a:fillRect/>
            </a:stretch>
          </p:blipFill>
          <p:spPr>
            <a:xfrm>
              <a:off x="7613903" y="6225540"/>
              <a:ext cx="1037844" cy="315467"/>
            </a:xfrm>
            <a:prstGeom prst="rect">
              <a:avLst/>
            </a:prstGeom>
          </p:spPr>
        </p:pic>
        <p:pic>
          <p:nvPicPr>
            <p:cNvPr id="12" name="object 12"/>
            <p:cNvPicPr/>
            <p:nvPr/>
          </p:nvPicPr>
          <p:blipFill>
            <a:blip r:embed="rId7" cstate="print"/>
            <a:stretch>
              <a:fillRect/>
            </a:stretch>
          </p:blipFill>
          <p:spPr>
            <a:xfrm>
              <a:off x="519683" y="6131052"/>
              <a:ext cx="1133855" cy="399288"/>
            </a:xfrm>
            <a:prstGeom prst="rect">
              <a:avLst/>
            </a:prstGeom>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EC0DE-A5FF-AF46-9F7A-4195F68127FF}"/>
              </a:ext>
            </a:extLst>
          </p:cNvPr>
          <p:cNvSpPr>
            <a:spLocks noGrp="1"/>
          </p:cNvSpPr>
          <p:nvPr>
            <p:ph type="title"/>
          </p:nvPr>
        </p:nvSpPr>
        <p:spPr/>
        <p:txBody>
          <a:bodyPr/>
          <a:lstStyle/>
          <a:p>
            <a:r>
              <a:rPr lang="en-US"/>
              <a:t>Floodplain Map Overview</a:t>
            </a:r>
          </a:p>
        </p:txBody>
      </p:sp>
      <p:graphicFrame>
        <p:nvGraphicFramePr>
          <p:cNvPr id="12" name="Table 11">
            <a:extLst>
              <a:ext uri="{FF2B5EF4-FFF2-40B4-BE49-F238E27FC236}">
                <a16:creationId xmlns:a16="http://schemas.microsoft.com/office/drawing/2014/main" id="{553D9970-B736-404C-998D-BF0CF1EFAD4D}"/>
              </a:ext>
            </a:extLst>
          </p:cNvPr>
          <p:cNvGraphicFramePr>
            <a:graphicFrameLocks noGrp="1"/>
          </p:cNvGraphicFramePr>
          <p:nvPr/>
        </p:nvGraphicFramePr>
        <p:xfrm>
          <a:off x="255604" y="1541175"/>
          <a:ext cx="8503920" cy="3657600"/>
        </p:xfrm>
        <a:graphic>
          <a:graphicData uri="http://schemas.openxmlformats.org/drawingml/2006/table">
            <a:tbl>
              <a:tblPr firstRow="1">
                <a:tableStyleId>{2D5ABB26-0587-4C30-8999-92F81FD0307C}</a:tableStyleId>
              </a:tblPr>
              <a:tblGrid>
                <a:gridCol w="1472697">
                  <a:extLst>
                    <a:ext uri="{9D8B030D-6E8A-4147-A177-3AD203B41FA5}">
                      <a16:colId xmlns:a16="http://schemas.microsoft.com/office/drawing/2014/main" val="1556088132"/>
                    </a:ext>
                  </a:extLst>
                </a:gridCol>
                <a:gridCol w="557699">
                  <a:extLst>
                    <a:ext uri="{9D8B030D-6E8A-4147-A177-3AD203B41FA5}">
                      <a16:colId xmlns:a16="http://schemas.microsoft.com/office/drawing/2014/main" val="810359092"/>
                    </a:ext>
                  </a:extLst>
                </a:gridCol>
                <a:gridCol w="1435100">
                  <a:extLst>
                    <a:ext uri="{9D8B030D-6E8A-4147-A177-3AD203B41FA5}">
                      <a16:colId xmlns:a16="http://schemas.microsoft.com/office/drawing/2014/main" val="608289255"/>
                    </a:ext>
                  </a:extLst>
                </a:gridCol>
                <a:gridCol w="5038424">
                  <a:extLst>
                    <a:ext uri="{9D8B030D-6E8A-4147-A177-3AD203B41FA5}">
                      <a16:colId xmlns:a16="http://schemas.microsoft.com/office/drawing/2014/main" val="3799434672"/>
                    </a:ext>
                  </a:extLst>
                </a:gridCol>
              </a:tblGrid>
              <a:tr h="731520">
                <a:tc rowSpan="3">
                  <a:txBody>
                    <a:bodyPr/>
                    <a:lstStyle/>
                    <a:p>
                      <a:pPr algn="r">
                        <a:spcBef>
                          <a:spcPts val="0"/>
                        </a:spcBef>
                      </a:pPr>
                      <a:r>
                        <a:rPr lang="en-US">
                          <a:solidFill>
                            <a:srgbClr val="13648E"/>
                          </a:solidFill>
                        </a:rPr>
                        <a:t>HIGH RISK</a:t>
                      </a:r>
                    </a:p>
                    <a:p>
                      <a:pPr algn="r">
                        <a:spcBef>
                          <a:spcPts val="0"/>
                        </a:spcBef>
                      </a:pPr>
                      <a:r>
                        <a:rPr lang="en-US" sz="800" i="1">
                          <a:solidFill>
                            <a:srgbClr val="13648E"/>
                          </a:solidFill>
                        </a:rPr>
                        <a:t>(Special Flood Hazard Area)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rowSpan="3">
                  <a:txBody>
                    <a:bodyPr/>
                    <a:lstStyle/>
                    <a:p>
                      <a:pPr algn="r">
                        <a:spcBef>
                          <a:spcPts val="0"/>
                        </a:spcBef>
                      </a:pPr>
                      <a:endParaRPr lang="en-US">
                        <a:solidFill>
                          <a:srgbClr val="13648E"/>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solidFill>
                            <a:schemeClr val="bg2">
                              <a:lumMod val="50000"/>
                            </a:schemeClr>
                          </a:solidFill>
                        </a:rPr>
                        <a:t>Regulatory Floodway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3852171"/>
                  </a:ext>
                </a:extLst>
              </a:tr>
              <a:tr h="73152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solidFill>
                            <a:schemeClr val="bg2">
                              <a:lumMod val="50000"/>
                            </a:schemeClr>
                          </a:solidFill>
                        </a:rPr>
                        <a:t>1-Percent-Annual-Chance Flood Hazard Area </a:t>
                      </a:r>
                      <a:r>
                        <a:rPr lang="en-US" b="1">
                          <a:solidFill>
                            <a:srgbClr val="13648E"/>
                          </a:solidFill>
                        </a:rPr>
                        <a:t>with Base Flood Elevations </a:t>
                      </a:r>
                      <a:r>
                        <a:rPr lang="en-US">
                          <a:solidFill>
                            <a:schemeClr val="bg2">
                              <a:lumMod val="50000"/>
                            </a:schemeClr>
                          </a:solidFill>
                        </a:rPr>
                        <a:t>(BFEs)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2199661"/>
                  </a:ext>
                </a:extLst>
              </a:tr>
              <a:tr h="73152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solidFill>
                            <a:schemeClr val="bg2">
                              <a:lumMod val="50000"/>
                            </a:schemeClr>
                          </a:solidFill>
                        </a:rPr>
                        <a:t>1-Percent-Annual-Chance Flood Hazard Area </a:t>
                      </a:r>
                      <a:r>
                        <a:rPr lang="en-US" b="1">
                          <a:solidFill>
                            <a:srgbClr val="13648E"/>
                          </a:solidFill>
                        </a:rPr>
                        <a:t>without published BFEs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98682220"/>
                  </a:ext>
                </a:extLst>
              </a:tr>
              <a:tr h="731520">
                <a:tc>
                  <a:txBody>
                    <a:bodyPr/>
                    <a:lstStyle/>
                    <a:p>
                      <a:pPr algn="r"/>
                      <a:r>
                        <a:rPr lang="en-US">
                          <a:solidFill>
                            <a:srgbClr val="13648E"/>
                          </a:solidFill>
                        </a:rPr>
                        <a:t>MODERATE 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a:solidFill>
                          <a:srgbClr val="13648E"/>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solidFill>
                            <a:schemeClr val="bg2">
                              <a:lumMod val="50000"/>
                            </a:schemeClr>
                          </a:solidFill>
                        </a:rPr>
                        <a:t>0.2-Percent-Annual-Chance Flood Hazard Area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10684228"/>
                  </a:ext>
                </a:extLst>
              </a:tr>
              <a:tr h="731520">
                <a:tc>
                  <a:txBody>
                    <a:bodyPr/>
                    <a:lstStyle/>
                    <a:p>
                      <a:pPr algn="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solidFill>
                            <a:schemeClr val="bg2">
                              <a:lumMod val="50000"/>
                            </a:schemeClr>
                          </a:solidFill>
                        </a:rPr>
                        <a:t>Cross Sections with 1% Annual Chance Water Surface Elevation Value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82423990"/>
                  </a:ext>
                </a:extLst>
              </a:tr>
            </a:tbl>
          </a:graphicData>
        </a:graphic>
      </p:graphicFrame>
      <p:pic>
        <p:nvPicPr>
          <p:cNvPr id="13" name="Picture 12">
            <a:extLst>
              <a:ext uri="{FF2B5EF4-FFF2-40B4-BE49-F238E27FC236}">
                <a16:creationId xmlns:a16="http://schemas.microsoft.com/office/drawing/2014/main" id="{3FA9A458-9529-48EB-9BFE-37D4F7C23602}"/>
              </a:ext>
            </a:extLst>
          </p:cNvPr>
          <p:cNvPicPr>
            <a:picLocks noChangeAspect="1"/>
          </p:cNvPicPr>
          <p:nvPr/>
        </p:nvPicPr>
        <p:blipFill>
          <a:blip r:embed="rId3"/>
          <a:stretch>
            <a:fillRect/>
          </a:stretch>
        </p:blipFill>
        <p:spPr>
          <a:xfrm>
            <a:off x="2399314" y="1714389"/>
            <a:ext cx="1169057" cy="380571"/>
          </a:xfrm>
          <a:prstGeom prst="rect">
            <a:avLst/>
          </a:prstGeom>
        </p:spPr>
      </p:pic>
      <p:pic>
        <p:nvPicPr>
          <p:cNvPr id="16" name="Picture 15">
            <a:extLst>
              <a:ext uri="{FF2B5EF4-FFF2-40B4-BE49-F238E27FC236}">
                <a16:creationId xmlns:a16="http://schemas.microsoft.com/office/drawing/2014/main" id="{56BEB609-D8C9-4512-B010-E3DF9757B866}"/>
              </a:ext>
            </a:extLst>
          </p:cNvPr>
          <p:cNvPicPr>
            <a:picLocks noChangeAspect="1"/>
          </p:cNvPicPr>
          <p:nvPr/>
        </p:nvPicPr>
        <p:blipFill>
          <a:blip r:embed="rId4"/>
          <a:stretch>
            <a:fillRect/>
          </a:stretch>
        </p:blipFill>
        <p:spPr>
          <a:xfrm>
            <a:off x="2399310" y="3897956"/>
            <a:ext cx="1169057" cy="380571"/>
          </a:xfrm>
          <a:prstGeom prst="rect">
            <a:avLst/>
          </a:prstGeom>
        </p:spPr>
      </p:pic>
      <p:grpSp>
        <p:nvGrpSpPr>
          <p:cNvPr id="25" name="Group 24">
            <a:extLst>
              <a:ext uri="{FF2B5EF4-FFF2-40B4-BE49-F238E27FC236}">
                <a16:creationId xmlns:a16="http://schemas.microsoft.com/office/drawing/2014/main" id="{57F167A7-CBC6-4752-A4B4-F1D4C46FDC27}"/>
              </a:ext>
            </a:extLst>
          </p:cNvPr>
          <p:cNvGrpSpPr/>
          <p:nvPr/>
        </p:nvGrpSpPr>
        <p:grpSpPr>
          <a:xfrm>
            <a:off x="2399314" y="2425339"/>
            <a:ext cx="1169057" cy="418629"/>
            <a:chOff x="2399314" y="2674864"/>
            <a:chExt cx="1169057" cy="418629"/>
          </a:xfrm>
        </p:grpSpPr>
        <p:pic>
          <p:nvPicPr>
            <p:cNvPr id="14" name="Picture 13">
              <a:extLst>
                <a:ext uri="{FF2B5EF4-FFF2-40B4-BE49-F238E27FC236}">
                  <a16:creationId xmlns:a16="http://schemas.microsoft.com/office/drawing/2014/main" id="{1B9676B8-05CA-4C4E-8D22-2801DA8860E6}"/>
                </a:ext>
              </a:extLst>
            </p:cNvPr>
            <p:cNvPicPr>
              <a:picLocks noChangeAspect="1"/>
            </p:cNvPicPr>
            <p:nvPr/>
          </p:nvPicPr>
          <p:blipFill>
            <a:blip r:embed="rId5"/>
            <a:stretch>
              <a:fillRect/>
            </a:stretch>
          </p:blipFill>
          <p:spPr>
            <a:xfrm>
              <a:off x="2399314" y="2674864"/>
              <a:ext cx="1169057" cy="418629"/>
            </a:xfrm>
            <a:prstGeom prst="rect">
              <a:avLst/>
            </a:prstGeom>
          </p:spPr>
        </p:pic>
        <p:sp>
          <p:nvSpPr>
            <p:cNvPr id="19" name="TextBox 18">
              <a:extLst>
                <a:ext uri="{FF2B5EF4-FFF2-40B4-BE49-F238E27FC236}">
                  <a16:creationId xmlns:a16="http://schemas.microsoft.com/office/drawing/2014/main" id="{4F802E09-DC6A-4579-8E28-1050D8A0A2EF}"/>
                </a:ext>
              </a:extLst>
            </p:cNvPr>
            <p:cNvSpPr txBox="1"/>
            <p:nvPr/>
          </p:nvSpPr>
          <p:spPr>
            <a:xfrm>
              <a:off x="2449495" y="2714901"/>
              <a:ext cx="1067360"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1" u="none" strike="noStrike" kern="1200" cap="none" spc="0" normalizeH="0" baseline="0" noProof="0">
                  <a:ln>
                    <a:noFill/>
                  </a:ln>
                  <a:solidFill>
                    <a:srgbClr val="AAABAA">
                      <a:lumMod val="50000"/>
                    </a:srgbClr>
                  </a:solidFill>
                  <a:effectLst/>
                  <a:uLnTx/>
                  <a:uFillTx/>
                  <a:latin typeface="Arial" panose="020B0604020202020204" pitchFamily="34" charset="0"/>
                  <a:ea typeface="ＭＳ Ｐゴシック" panose="020B0600070205080204" pitchFamily="34" charset="-128"/>
                  <a:cs typeface="+mn-cs"/>
                </a:rPr>
                <a:t>ZONE AE</a:t>
              </a:r>
            </a:p>
          </p:txBody>
        </p:sp>
      </p:grpSp>
      <p:grpSp>
        <p:nvGrpSpPr>
          <p:cNvPr id="26" name="Group 25">
            <a:extLst>
              <a:ext uri="{FF2B5EF4-FFF2-40B4-BE49-F238E27FC236}">
                <a16:creationId xmlns:a16="http://schemas.microsoft.com/office/drawing/2014/main" id="{FE4A3161-A66B-43CB-9C76-10585FDB3280}"/>
              </a:ext>
            </a:extLst>
          </p:cNvPr>
          <p:cNvGrpSpPr/>
          <p:nvPr/>
        </p:nvGrpSpPr>
        <p:grpSpPr>
          <a:xfrm>
            <a:off x="2310240" y="3148947"/>
            <a:ext cx="1345871" cy="418629"/>
            <a:chOff x="2310240" y="3398472"/>
            <a:chExt cx="1345871" cy="418629"/>
          </a:xfrm>
        </p:grpSpPr>
        <p:pic>
          <p:nvPicPr>
            <p:cNvPr id="15" name="Picture 14">
              <a:extLst>
                <a:ext uri="{FF2B5EF4-FFF2-40B4-BE49-F238E27FC236}">
                  <a16:creationId xmlns:a16="http://schemas.microsoft.com/office/drawing/2014/main" id="{FB6C27C8-A4F2-44D3-96B0-65B7BC5DFFA0}"/>
                </a:ext>
              </a:extLst>
            </p:cNvPr>
            <p:cNvPicPr>
              <a:picLocks noChangeAspect="1"/>
            </p:cNvPicPr>
            <p:nvPr/>
          </p:nvPicPr>
          <p:blipFill>
            <a:blip r:embed="rId5"/>
            <a:stretch>
              <a:fillRect/>
            </a:stretch>
          </p:blipFill>
          <p:spPr>
            <a:xfrm>
              <a:off x="2398648" y="3398472"/>
              <a:ext cx="1169057" cy="418629"/>
            </a:xfrm>
            <a:prstGeom prst="rect">
              <a:avLst/>
            </a:prstGeom>
          </p:spPr>
        </p:pic>
        <p:sp>
          <p:nvSpPr>
            <p:cNvPr id="20" name="TextBox 19">
              <a:extLst>
                <a:ext uri="{FF2B5EF4-FFF2-40B4-BE49-F238E27FC236}">
                  <a16:creationId xmlns:a16="http://schemas.microsoft.com/office/drawing/2014/main" id="{3B68C25F-BB03-4109-AEE8-D6DDAE8D9C9F}"/>
                </a:ext>
              </a:extLst>
            </p:cNvPr>
            <p:cNvSpPr txBox="1"/>
            <p:nvPr/>
          </p:nvSpPr>
          <p:spPr>
            <a:xfrm>
              <a:off x="2310240" y="3434634"/>
              <a:ext cx="1345871"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1" u="none" strike="noStrike" kern="1200" cap="none" spc="0" normalizeH="0" baseline="0" noProof="0">
                  <a:ln>
                    <a:noFill/>
                  </a:ln>
                  <a:solidFill>
                    <a:srgbClr val="AAABAA">
                      <a:lumMod val="50000"/>
                    </a:srgbClr>
                  </a:solidFill>
                  <a:effectLst/>
                  <a:uLnTx/>
                  <a:uFillTx/>
                  <a:latin typeface="Arial" panose="020B0604020202020204" pitchFamily="34" charset="0"/>
                  <a:ea typeface="ＭＳ Ｐゴシック" panose="020B0600070205080204" pitchFamily="34" charset="-128"/>
                  <a:cs typeface="+mn-cs"/>
                </a:rPr>
                <a:t>ZONE A</a:t>
              </a:r>
            </a:p>
          </p:txBody>
        </p:sp>
      </p:grpSp>
      <p:sp>
        <p:nvSpPr>
          <p:cNvPr id="22" name="Left Brace 21">
            <a:extLst>
              <a:ext uri="{FF2B5EF4-FFF2-40B4-BE49-F238E27FC236}">
                <a16:creationId xmlns:a16="http://schemas.microsoft.com/office/drawing/2014/main" id="{D3B4423C-E6D4-4F5C-9E2F-105836263792}"/>
              </a:ext>
            </a:extLst>
          </p:cNvPr>
          <p:cNvSpPr/>
          <p:nvPr/>
        </p:nvSpPr>
        <p:spPr>
          <a:xfrm>
            <a:off x="1750995" y="1765189"/>
            <a:ext cx="432739" cy="1934986"/>
          </a:xfrm>
          <a:prstGeom prst="leftBrace">
            <a:avLst/>
          </a:prstGeom>
          <a:noFill/>
          <a:ln w="38100">
            <a:solidFill>
              <a:srgbClr val="13648E"/>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Left Brace 22">
            <a:extLst>
              <a:ext uri="{FF2B5EF4-FFF2-40B4-BE49-F238E27FC236}">
                <a16:creationId xmlns:a16="http://schemas.microsoft.com/office/drawing/2014/main" id="{B556585A-5446-4B19-9458-2B93CA06117C}"/>
              </a:ext>
            </a:extLst>
          </p:cNvPr>
          <p:cNvSpPr/>
          <p:nvPr/>
        </p:nvSpPr>
        <p:spPr>
          <a:xfrm>
            <a:off x="1750995" y="3751574"/>
            <a:ext cx="432739" cy="731520"/>
          </a:xfrm>
          <a:prstGeom prst="leftBrace">
            <a:avLst/>
          </a:prstGeom>
          <a:noFill/>
          <a:ln w="38100">
            <a:solidFill>
              <a:srgbClr val="13648E"/>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pic>
        <p:nvPicPr>
          <p:cNvPr id="21" name="Picture 20">
            <a:extLst>
              <a:ext uri="{FF2B5EF4-FFF2-40B4-BE49-F238E27FC236}">
                <a16:creationId xmlns:a16="http://schemas.microsoft.com/office/drawing/2014/main" id="{6505E651-3FE9-4750-843F-E613D00018EA}"/>
              </a:ext>
            </a:extLst>
          </p:cNvPr>
          <p:cNvPicPr>
            <a:picLocks noChangeAspect="1"/>
          </p:cNvPicPr>
          <p:nvPr/>
        </p:nvPicPr>
        <p:blipFill>
          <a:blip r:embed="rId6"/>
          <a:stretch>
            <a:fillRect/>
          </a:stretch>
        </p:blipFill>
        <p:spPr>
          <a:xfrm>
            <a:off x="2453676" y="4512636"/>
            <a:ext cx="1117231" cy="640080"/>
          </a:xfrm>
          <a:prstGeom prst="rect">
            <a:avLst/>
          </a:prstGeom>
        </p:spPr>
      </p:pic>
      <p:sp>
        <p:nvSpPr>
          <p:cNvPr id="3" name="TextBox 2">
            <a:extLst>
              <a:ext uri="{FF2B5EF4-FFF2-40B4-BE49-F238E27FC236}">
                <a16:creationId xmlns:a16="http://schemas.microsoft.com/office/drawing/2014/main" id="{F37210BA-C9D4-4512-B0C3-2308F93E240D}"/>
              </a:ext>
            </a:extLst>
          </p:cNvPr>
          <p:cNvSpPr txBox="1"/>
          <p:nvPr/>
        </p:nvSpPr>
        <p:spPr>
          <a:xfrm>
            <a:off x="2209800" y="5486400"/>
            <a:ext cx="4590359" cy="461665"/>
          </a:xfrm>
          <a:prstGeom prst="rect">
            <a:avLst/>
          </a:prstGeom>
          <a:solidFill>
            <a:srgbClr val="FFFFCC"/>
          </a:solidFill>
          <a:ln>
            <a:solidFill>
              <a:schemeClr val="bg1">
                <a:lumMod val="65000"/>
              </a:schemeClr>
            </a:solidFill>
          </a:ln>
        </p:spPr>
        <p:txBody>
          <a:bodyPr wrap="none" lIns="365760" tIns="91440" rIns="365760" bIns="9144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a:t>
            </a:r>
            <a:r>
              <a:rPr kumimoji="0" lang="en-US" sz="1800" b="0" i="0" u="none" strike="noStrike" kern="1200" cap="none" spc="0" normalizeH="0" baseline="0" noProof="0">
                <a:ln>
                  <a:noFill/>
                </a:ln>
                <a:solidFill>
                  <a:prstClr val="black"/>
                </a:solidFill>
                <a:effectLst/>
                <a:uLnTx/>
                <a:uFillTx/>
                <a:latin typeface="Arial"/>
                <a:ea typeface="+mn-ea"/>
                <a:cs typeface="+mn-cs"/>
                <a:hlinkClick r:id="rId7"/>
              </a:rPr>
              <a:t>The 100-Year Flood Zone Explained</a:t>
            </a:r>
            <a:r>
              <a:rPr kumimoji="0" lang="en-US" sz="1800" b="0" i="0" u="none" strike="noStrike" kern="1200" cap="none" spc="0" normalizeH="0" baseline="0" noProof="0">
                <a:ln>
                  <a:noFill/>
                </a:ln>
                <a:solidFill>
                  <a:prstClr val="black"/>
                </a:solidFill>
                <a:effectLst/>
                <a:uLnTx/>
                <a:uFillTx/>
                <a:latin typeface="Arial"/>
                <a:ea typeface="+mn-ea"/>
                <a:cs typeface="+mn-cs"/>
              </a:rPr>
              <a:t>”</a:t>
            </a:r>
          </a:p>
        </p:txBody>
      </p:sp>
    </p:spTree>
    <p:extLst>
      <p:ext uri="{BB962C8B-B14F-4D97-AF65-F5344CB8AC3E}">
        <p14:creationId xmlns:p14="http://schemas.microsoft.com/office/powerpoint/2010/main" val="1041391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 name="Table 46">
            <a:extLst>
              <a:ext uri="{FF2B5EF4-FFF2-40B4-BE49-F238E27FC236}">
                <a16:creationId xmlns:a16="http://schemas.microsoft.com/office/drawing/2014/main" id="{24D53E33-43DC-4D27-81DB-F799DB364F9D}"/>
              </a:ext>
            </a:extLst>
          </p:cNvPr>
          <p:cNvGraphicFramePr>
            <a:graphicFrameLocks noGrp="1"/>
          </p:cNvGraphicFramePr>
          <p:nvPr/>
        </p:nvGraphicFramePr>
        <p:xfrm>
          <a:off x="255604" y="1541175"/>
          <a:ext cx="8503920" cy="3657600"/>
        </p:xfrm>
        <a:graphic>
          <a:graphicData uri="http://schemas.openxmlformats.org/drawingml/2006/table">
            <a:tbl>
              <a:tblPr firstRow="1">
                <a:tableStyleId>{2D5ABB26-0587-4C30-8999-92F81FD0307C}</a:tableStyleId>
              </a:tblPr>
              <a:tblGrid>
                <a:gridCol w="1472697">
                  <a:extLst>
                    <a:ext uri="{9D8B030D-6E8A-4147-A177-3AD203B41FA5}">
                      <a16:colId xmlns:a16="http://schemas.microsoft.com/office/drawing/2014/main" val="1556088132"/>
                    </a:ext>
                  </a:extLst>
                </a:gridCol>
                <a:gridCol w="557699">
                  <a:extLst>
                    <a:ext uri="{9D8B030D-6E8A-4147-A177-3AD203B41FA5}">
                      <a16:colId xmlns:a16="http://schemas.microsoft.com/office/drawing/2014/main" val="810359092"/>
                    </a:ext>
                  </a:extLst>
                </a:gridCol>
                <a:gridCol w="1435100">
                  <a:extLst>
                    <a:ext uri="{9D8B030D-6E8A-4147-A177-3AD203B41FA5}">
                      <a16:colId xmlns:a16="http://schemas.microsoft.com/office/drawing/2014/main" val="608289255"/>
                    </a:ext>
                  </a:extLst>
                </a:gridCol>
                <a:gridCol w="5038424">
                  <a:extLst>
                    <a:ext uri="{9D8B030D-6E8A-4147-A177-3AD203B41FA5}">
                      <a16:colId xmlns:a16="http://schemas.microsoft.com/office/drawing/2014/main" val="3799434672"/>
                    </a:ext>
                  </a:extLst>
                </a:gridCol>
              </a:tblGrid>
              <a:tr h="731520">
                <a:tc rowSpan="3">
                  <a:txBody>
                    <a:bodyPr/>
                    <a:lstStyle/>
                    <a:p>
                      <a:pPr algn="r">
                        <a:spcBef>
                          <a:spcPts val="0"/>
                        </a:spcBef>
                      </a:pPr>
                      <a:r>
                        <a:rPr lang="en-US">
                          <a:solidFill>
                            <a:srgbClr val="13648E"/>
                          </a:solidFill>
                        </a:rPr>
                        <a:t>HIGH RISK</a:t>
                      </a:r>
                    </a:p>
                    <a:p>
                      <a:pPr algn="r">
                        <a:spcBef>
                          <a:spcPts val="0"/>
                        </a:spcBef>
                      </a:pPr>
                      <a:r>
                        <a:rPr lang="en-US" sz="800" i="1">
                          <a:solidFill>
                            <a:srgbClr val="13648E"/>
                          </a:solidFill>
                        </a:rPr>
                        <a:t>(Special Flood Hazard Area)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rowSpan="3">
                  <a:txBody>
                    <a:bodyPr/>
                    <a:lstStyle/>
                    <a:p>
                      <a:pPr algn="r">
                        <a:spcBef>
                          <a:spcPts val="0"/>
                        </a:spcBef>
                      </a:pPr>
                      <a:endParaRPr lang="en-US">
                        <a:solidFill>
                          <a:srgbClr val="13648E"/>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solidFill>
                          <a:schemeClr val="bg2">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3852171"/>
                  </a:ext>
                </a:extLst>
              </a:tr>
              <a:tr h="73152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solidFill>
                          <a:schemeClr val="bg2">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2199661"/>
                  </a:ext>
                </a:extLst>
              </a:tr>
              <a:tr h="73152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solidFill>
                          <a:schemeClr val="bg2">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98682220"/>
                  </a:ext>
                </a:extLst>
              </a:tr>
              <a:tr h="731520">
                <a:tc>
                  <a:txBody>
                    <a:bodyPr/>
                    <a:lstStyle/>
                    <a:p>
                      <a:pPr algn="r"/>
                      <a:r>
                        <a:rPr lang="en-US">
                          <a:solidFill>
                            <a:srgbClr val="13648E"/>
                          </a:solidFill>
                        </a:rPr>
                        <a:t>MODERATE 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a:solidFill>
                          <a:srgbClr val="13648E"/>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solidFill>
                          <a:schemeClr val="bg2">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10684228"/>
                  </a:ext>
                </a:extLst>
              </a:tr>
              <a:tr h="731520">
                <a:tc>
                  <a:txBody>
                    <a:bodyPr/>
                    <a:lstStyle/>
                    <a:p>
                      <a:pPr algn="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solidFill>
                            <a:schemeClr val="bg2">
                              <a:lumMod val="50000"/>
                            </a:schemeClr>
                          </a:solidFill>
                        </a:rPr>
                        <a:t>Cross Sections with 1% Annual Chance Water Surface Elevation Value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82423990"/>
                  </a:ext>
                </a:extLst>
              </a:tr>
            </a:tbl>
          </a:graphicData>
        </a:graphic>
      </p:graphicFrame>
      <p:sp>
        <p:nvSpPr>
          <p:cNvPr id="2" name="Title 1">
            <a:extLst>
              <a:ext uri="{FF2B5EF4-FFF2-40B4-BE49-F238E27FC236}">
                <a16:creationId xmlns:a16="http://schemas.microsoft.com/office/drawing/2014/main" id="{771EC0DE-A5FF-AF46-9F7A-4195F68127FF}"/>
              </a:ext>
            </a:extLst>
          </p:cNvPr>
          <p:cNvSpPr>
            <a:spLocks noGrp="1"/>
          </p:cNvSpPr>
          <p:nvPr>
            <p:ph type="title"/>
          </p:nvPr>
        </p:nvSpPr>
        <p:spPr/>
        <p:txBody>
          <a:bodyPr/>
          <a:lstStyle/>
          <a:p>
            <a:r>
              <a:rPr lang="en-US"/>
              <a:t>Floodplain Map Overview</a:t>
            </a:r>
          </a:p>
        </p:txBody>
      </p:sp>
      <p:sp>
        <p:nvSpPr>
          <p:cNvPr id="22" name="Left Brace 21">
            <a:extLst>
              <a:ext uri="{FF2B5EF4-FFF2-40B4-BE49-F238E27FC236}">
                <a16:creationId xmlns:a16="http://schemas.microsoft.com/office/drawing/2014/main" id="{D3B4423C-E6D4-4F5C-9E2F-105836263792}"/>
              </a:ext>
            </a:extLst>
          </p:cNvPr>
          <p:cNvSpPr/>
          <p:nvPr/>
        </p:nvSpPr>
        <p:spPr>
          <a:xfrm>
            <a:off x="1750995" y="1765189"/>
            <a:ext cx="432739" cy="1934986"/>
          </a:xfrm>
          <a:prstGeom prst="leftBrace">
            <a:avLst/>
          </a:prstGeom>
          <a:noFill/>
          <a:ln w="38100">
            <a:solidFill>
              <a:srgbClr val="13648E"/>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Left Brace 22">
            <a:extLst>
              <a:ext uri="{FF2B5EF4-FFF2-40B4-BE49-F238E27FC236}">
                <a16:creationId xmlns:a16="http://schemas.microsoft.com/office/drawing/2014/main" id="{B556585A-5446-4B19-9458-2B93CA06117C}"/>
              </a:ext>
            </a:extLst>
          </p:cNvPr>
          <p:cNvSpPr/>
          <p:nvPr/>
        </p:nvSpPr>
        <p:spPr>
          <a:xfrm>
            <a:off x="1750995" y="3751574"/>
            <a:ext cx="432739" cy="731520"/>
          </a:xfrm>
          <a:prstGeom prst="leftBrace">
            <a:avLst/>
          </a:prstGeom>
          <a:noFill/>
          <a:ln w="38100">
            <a:solidFill>
              <a:srgbClr val="13648E"/>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3" name="TextBox 2">
            <a:extLst>
              <a:ext uri="{FF2B5EF4-FFF2-40B4-BE49-F238E27FC236}">
                <a16:creationId xmlns:a16="http://schemas.microsoft.com/office/drawing/2014/main" id="{17A33225-8BA6-40B7-BAE9-24D1215C0CAC}"/>
              </a:ext>
            </a:extLst>
          </p:cNvPr>
          <p:cNvSpPr txBox="1"/>
          <p:nvPr/>
        </p:nvSpPr>
        <p:spPr>
          <a:xfrm>
            <a:off x="3848100" y="1550739"/>
            <a:ext cx="4610100" cy="646331"/>
          </a:xfrm>
          <a:prstGeom prst="rect">
            <a:avLst/>
          </a:prstGeom>
          <a:solidFill>
            <a:srgbClr val="C00000">
              <a:alpha val="25000"/>
            </a:srgbClr>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AAABAA">
                    <a:lumMod val="50000"/>
                  </a:srgbClr>
                </a:solidFill>
                <a:effectLst/>
                <a:uLnTx/>
                <a:uFillTx/>
                <a:latin typeface="Arial" panose="020B0604020202020204" pitchFamily="34" charset="0"/>
                <a:ea typeface="ＭＳ Ｐゴシック" panose="020B0600070205080204" pitchFamily="34" charset="-128"/>
                <a:cs typeface="+mn-cs"/>
              </a:rPr>
              <a:t>Development is not allowed unless “no rise” in flood levels is certified</a:t>
            </a:r>
          </a:p>
        </p:txBody>
      </p:sp>
      <p:sp>
        <p:nvSpPr>
          <p:cNvPr id="25" name="TextBox 24">
            <a:extLst>
              <a:ext uri="{FF2B5EF4-FFF2-40B4-BE49-F238E27FC236}">
                <a16:creationId xmlns:a16="http://schemas.microsoft.com/office/drawing/2014/main" id="{D0FC3471-B9A1-489C-B909-9D7EE0E47391}"/>
              </a:ext>
            </a:extLst>
          </p:cNvPr>
          <p:cNvSpPr txBox="1"/>
          <p:nvPr/>
        </p:nvSpPr>
        <p:spPr>
          <a:xfrm>
            <a:off x="3848100" y="3802128"/>
            <a:ext cx="4610100" cy="615553"/>
          </a:xfrm>
          <a:prstGeom prst="rect">
            <a:avLst/>
          </a:prstGeom>
          <a:solidFill>
            <a:srgbClr val="C1C1BF">
              <a:alpha val="25000"/>
            </a:srgbClr>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AAABAA">
                  <a:lumMod val="50000"/>
                </a:srgbClr>
              </a:solidFill>
              <a:effectLst/>
              <a:uLnTx/>
              <a:uFillTx/>
              <a:latin typeface="Arial" panose="020B0604020202020204" pitchFamily="34" charset="0"/>
              <a:ea typeface="ＭＳ Ｐゴシック" panose="020B0600070205080204"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AAABAA">
                    <a:lumMod val="50000"/>
                  </a:srgbClr>
                </a:solidFill>
                <a:effectLst/>
                <a:uLnTx/>
                <a:uFillTx/>
                <a:latin typeface="Arial" panose="020B0604020202020204" pitchFamily="34" charset="0"/>
                <a:ea typeface="ＭＳ Ｐゴシック" panose="020B0600070205080204" pitchFamily="34" charset="-128"/>
                <a:cs typeface="+mn-cs"/>
              </a:rPr>
              <a:t>Flood insurance is not mandatory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 b="0" i="0" u="none" strike="noStrike" kern="1200" cap="none" spc="0" normalizeH="0" baseline="0" noProof="0">
              <a:ln>
                <a:noFill/>
              </a:ln>
              <a:solidFill>
                <a:srgbClr val="AAABAA">
                  <a:lumMod val="50000"/>
                </a:srgbClr>
              </a:solidFill>
              <a:effectLst/>
              <a:uLnTx/>
              <a:uFillTx/>
              <a:latin typeface="Arial" panose="020B0604020202020204" pitchFamily="34" charset="0"/>
              <a:ea typeface="ＭＳ Ｐゴシック" panose="020B0600070205080204" pitchFamily="34" charset="-128"/>
              <a:cs typeface="+mn-cs"/>
            </a:endParaRPr>
          </a:p>
        </p:txBody>
      </p:sp>
      <p:pic>
        <p:nvPicPr>
          <p:cNvPr id="27" name="Picture 26">
            <a:extLst>
              <a:ext uri="{FF2B5EF4-FFF2-40B4-BE49-F238E27FC236}">
                <a16:creationId xmlns:a16="http://schemas.microsoft.com/office/drawing/2014/main" id="{D5BD2560-7261-47AC-B751-348F593F72D4}"/>
              </a:ext>
            </a:extLst>
          </p:cNvPr>
          <p:cNvPicPr>
            <a:picLocks noChangeAspect="1"/>
          </p:cNvPicPr>
          <p:nvPr/>
        </p:nvPicPr>
        <p:blipFill>
          <a:blip r:embed="rId3"/>
          <a:stretch>
            <a:fillRect/>
          </a:stretch>
        </p:blipFill>
        <p:spPr>
          <a:xfrm>
            <a:off x="2399314" y="1714389"/>
            <a:ext cx="1169057" cy="380571"/>
          </a:xfrm>
          <a:prstGeom prst="rect">
            <a:avLst/>
          </a:prstGeom>
        </p:spPr>
      </p:pic>
      <p:pic>
        <p:nvPicPr>
          <p:cNvPr id="28" name="Picture 27">
            <a:extLst>
              <a:ext uri="{FF2B5EF4-FFF2-40B4-BE49-F238E27FC236}">
                <a16:creationId xmlns:a16="http://schemas.microsoft.com/office/drawing/2014/main" id="{6CFD4287-2434-457F-B420-CA6438D44C72}"/>
              </a:ext>
            </a:extLst>
          </p:cNvPr>
          <p:cNvPicPr>
            <a:picLocks noChangeAspect="1"/>
          </p:cNvPicPr>
          <p:nvPr/>
        </p:nvPicPr>
        <p:blipFill>
          <a:blip r:embed="rId4"/>
          <a:stretch>
            <a:fillRect/>
          </a:stretch>
        </p:blipFill>
        <p:spPr>
          <a:xfrm>
            <a:off x="2399310" y="3897956"/>
            <a:ext cx="1169057" cy="380571"/>
          </a:xfrm>
          <a:prstGeom prst="rect">
            <a:avLst/>
          </a:prstGeom>
        </p:spPr>
      </p:pic>
      <p:grpSp>
        <p:nvGrpSpPr>
          <p:cNvPr id="31" name="Group 30">
            <a:extLst>
              <a:ext uri="{FF2B5EF4-FFF2-40B4-BE49-F238E27FC236}">
                <a16:creationId xmlns:a16="http://schemas.microsoft.com/office/drawing/2014/main" id="{44807A2A-7499-4177-A530-B2B0B3F2738A}"/>
              </a:ext>
            </a:extLst>
          </p:cNvPr>
          <p:cNvGrpSpPr/>
          <p:nvPr/>
        </p:nvGrpSpPr>
        <p:grpSpPr>
          <a:xfrm>
            <a:off x="2399314" y="2425339"/>
            <a:ext cx="1169057" cy="418629"/>
            <a:chOff x="2399314" y="2674864"/>
            <a:chExt cx="1169057" cy="418629"/>
          </a:xfrm>
        </p:grpSpPr>
        <p:pic>
          <p:nvPicPr>
            <p:cNvPr id="32" name="Picture 31">
              <a:extLst>
                <a:ext uri="{FF2B5EF4-FFF2-40B4-BE49-F238E27FC236}">
                  <a16:creationId xmlns:a16="http://schemas.microsoft.com/office/drawing/2014/main" id="{3F13D281-080D-4C10-8889-D161182693BD}"/>
                </a:ext>
              </a:extLst>
            </p:cNvPr>
            <p:cNvPicPr>
              <a:picLocks noChangeAspect="1"/>
            </p:cNvPicPr>
            <p:nvPr/>
          </p:nvPicPr>
          <p:blipFill>
            <a:blip r:embed="rId5"/>
            <a:stretch>
              <a:fillRect/>
            </a:stretch>
          </p:blipFill>
          <p:spPr>
            <a:xfrm>
              <a:off x="2399314" y="2674864"/>
              <a:ext cx="1169057" cy="418629"/>
            </a:xfrm>
            <a:prstGeom prst="rect">
              <a:avLst/>
            </a:prstGeom>
          </p:spPr>
        </p:pic>
        <p:sp>
          <p:nvSpPr>
            <p:cNvPr id="33" name="TextBox 32">
              <a:extLst>
                <a:ext uri="{FF2B5EF4-FFF2-40B4-BE49-F238E27FC236}">
                  <a16:creationId xmlns:a16="http://schemas.microsoft.com/office/drawing/2014/main" id="{A65E9BC7-B5DD-46B8-8CB2-071162396859}"/>
                </a:ext>
              </a:extLst>
            </p:cNvPr>
            <p:cNvSpPr txBox="1"/>
            <p:nvPr/>
          </p:nvSpPr>
          <p:spPr>
            <a:xfrm>
              <a:off x="2449495" y="2714901"/>
              <a:ext cx="1067360"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1" u="none" strike="noStrike" kern="1200" cap="none" spc="0" normalizeH="0" baseline="0" noProof="0">
                  <a:ln>
                    <a:noFill/>
                  </a:ln>
                  <a:solidFill>
                    <a:srgbClr val="AAABAA">
                      <a:lumMod val="50000"/>
                    </a:srgbClr>
                  </a:solidFill>
                  <a:effectLst/>
                  <a:uLnTx/>
                  <a:uFillTx/>
                  <a:latin typeface="Arial" panose="020B0604020202020204" pitchFamily="34" charset="0"/>
                  <a:ea typeface="ＭＳ Ｐゴシック" panose="020B0600070205080204" pitchFamily="34" charset="-128"/>
                  <a:cs typeface="+mn-cs"/>
                </a:rPr>
                <a:t>ZONE AE</a:t>
              </a:r>
            </a:p>
          </p:txBody>
        </p:sp>
      </p:grpSp>
      <p:grpSp>
        <p:nvGrpSpPr>
          <p:cNvPr id="34" name="Group 33">
            <a:extLst>
              <a:ext uri="{FF2B5EF4-FFF2-40B4-BE49-F238E27FC236}">
                <a16:creationId xmlns:a16="http://schemas.microsoft.com/office/drawing/2014/main" id="{BDE9C626-D61D-48E6-8949-9F9BFDAE8DE0}"/>
              </a:ext>
            </a:extLst>
          </p:cNvPr>
          <p:cNvGrpSpPr/>
          <p:nvPr/>
        </p:nvGrpSpPr>
        <p:grpSpPr>
          <a:xfrm>
            <a:off x="2310240" y="3148947"/>
            <a:ext cx="1345871" cy="418629"/>
            <a:chOff x="2310240" y="3398472"/>
            <a:chExt cx="1345871" cy="418629"/>
          </a:xfrm>
        </p:grpSpPr>
        <p:pic>
          <p:nvPicPr>
            <p:cNvPr id="35" name="Picture 34">
              <a:extLst>
                <a:ext uri="{FF2B5EF4-FFF2-40B4-BE49-F238E27FC236}">
                  <a16:creationId xmlns:a16="http://schemas.microsoft.com/office/drawing/2014/main" id="{77054CEA-B67D-4A16-99D2-95FF642E2D8E}"/>
                </a:ext>
              </a:extLst>
            </p:cNvPr>
            <p:cNvPicPr>
              <a:picLocks noChangeAspect="1"/>
            </p:cNvPicPr>
            <p:nvPr/>
          </p:nvPicPr>
          <p:blipFill>
            <a:blip r:embed="rId5"/>
            <a:stretch>
              <a:fillRect/>
            </a:stretch>
          </p:blipFill>
          <p:spPr>
            <a:xfrm>
              <a:off x="2398648" y="3398472"/>
              <a:ext cx="1169057" cy="418629"/>
            </a:xfrm>
            <a:prstGeom prst="rect">
              <a:avLst/>
            </a:prstGeom>
          </p:spPr>
        </p:pic>
        <p:sp>
          <p:nvSpPr>
            <p:cNvPr id="36" name="TextBox 35">
              <a:extLst>
                <a:ext uri="{FF2B5EF4-FFF2-40B4-BE49-F238E27FC236}">
                  <a16:creationId xmlns:a16="http://schemas.microsoft.com/office/drawing/2014/main" id="{C0E0DFF8-084F-40DF-A52F-CB9C76AA45BC}"/>
                </a:ext>
              </a:extLst>
            </p:cNvPr>
            <p:cNvSpPr txBox="1"/>
            <p:nvPr/>
          </p:nvSpPr>
          <p:spPr>
            <a:xfrm>
              <a:off x="2310240" y="3434634"/>
              <a:ext cx="1345871"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1" u="none" strike="noStrike" kern="1200" cap="none" spc="0" normalizeH="0" baseline="0" noProof="0">
                  <a:ln>
                    <a:noFill/>
                  </a:ln>
                  <a:solidFill>
                    <a:srgbClr val="AAABAA">
                      <a:lumMod val="50000"/>
                    </a:srgbClr>
                  </a:solidFill>
                  <a:effectLst/>
                  <a:uLnTx/>
                  <a:uFillTx/>
                  <a:latin typeface="Arial" panose="020B0604020202020204" pitchFamily="34" charset="0"/>
                  <a:ea typeface="ＭＳ Ｐゴシック" panose="020B0600070205080204" pitchFamily="34" charset="-128"/>
                  <a:cs typeface="+mn-cs"/>
                </a:rPr>
                <a:t>ZONE A</a:t>
              </a:r>
            </a:p>
          </p:txBody>
        </p:sp>
      </p:grpSp>
      <p:pic>
        <p:nvPicPr>
          <p:cNvPr id="4" name="Picture 3">
            <a:extLst>
              <a:ext uri="{FF2B5EF4-FFF2-40B4-BE49-F238E27FC236}">
                <a16:creationId xmlns:a16="http://schemas.microsoft.com/office/drawing/2014/main" id="{BE364E7B-F947-4D35-94D7-346E1C257CFB}"/>
              </a:ext>
            </a:extLst>
          </p:cNvPr>
          <p:cNvPicPr>
            <a:picLocks noChangeAspect="1"/>
          </p:cNvPicPr>
          <p:nvPr/>
        </p:nvPicPr>
        <p:blipFill>
          <a:blip r:embed="rId6"/>
          <a:stretch>
            <a:fillRect/>
          </a:stretch>
        </p:blipFill>
        <p:spPr>
          <a:xfrm>
            <a:off x="2453676" y="4512636"/>
            <a:ext cx="1117231" cy="640080"/>
          </a:xfrm>
          <a:prstGeom prst="rect">
            <a:avLst/>
          </a:prstGeom>
        </p:spPr>
      </p:pic>
      <p:sp>
        <p:nvSpPr>
          <p:cNvPr id="19" name="TextBox 18">
            <a:extLst>
              <a:ext uri="{FF2B5EF4-FFF2-40B4-BE49-F238E27FC236}">
                <a16:creationId xmlns:a16="http://schemas.microsoft.com/office/drawing/2014/main" id="{5D47A203-F688-44C2-8E4B-735AB99E0E32}"/>
              </a:ext>
            </a:extLst>
          </p:cNvPr>
          <p:cNvSpPr txBox="1"/>
          <p:nvPr/>
        </p:nvSpPr>
        <p:spPr>
          <a:xfrm>
            <a:off x="3848100" y="2680334"/>
            <a:ext cx="4610100" cy="646331"/>
          </a:xfrm>
          <a:prstGeom prst="rect">
            <a:avLst/>
          </a:prstGeom>
          <a:solidFill>
            <a:srgbClr val="004E88">
              <a:alpha val="25000"/>
            </a:srgbClr>
          </a:solidFill>
        </p:spPr>
        <p:txBody>
          <a:bodyPr wrap="square" rtlCol="0" anchor="ctr" anchorCtr="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AAABAA">
                    <a:lumMod val="50000"/>
                  </a:srgbClr>
                </a:solidFill>
                <a:effectLst/>
                <a:uLnTx/>
                <a:uFillTx/>
                <a:latin typeface="Arial" panose="020B0604020202020204" pitchFamily="34" charset="0"/>
                <a:ea typeface="ＭＳ Ｐゴシック" panose="020B0600070205080204" pitchFamily="34" charset="-128"/>
                <a:cs typeface="+mn-cs"/>
              </a:rPr>
              <a:t>Flood insurance is mandatory for structures with federally-back mortgages</a:t>
            </a:r>
          </a:p>
        </p:txBody>
      </p:sp>
      <p:sp>
        <p:nvSpPr>
          <p:cNvPr id="18" name="TextBox 17">
            <a:extLst>
              <a:ext uri="{FF2B5EF4-FFF2-40B4-BE49-F238E27FC236}">
                <a16:creationId xmlns:a16="http://schemas.microsoft.com/office/drawing/2014/main" id="{983EA5C0-BC70-4EB1-8E14-13959F276B60}"/>
              </a:ext>
            </a:extLst>
          </p:cNvPr>
          <p:cNvSpPr txBox="1"/>
          <p:nvPr/>
        </p:nvSpPr>
        <p:spPr>
          <a:xfrm>
            <a:off x="2209800" y="5486400"/>
            <a:ext cx="4590359" cy="461665"/>
          </a:xfrm>
          <a:prstGeom prst="rect">
            <a:avLst/>
          </a:prstGeom>
          <a:solidFill>
            <a:srgbClr val="FFFFCC"/>
          </a:solidFill>
          <a:ln>
            <a:solidFill>
              <a:schemeClr val="bg1">
                <a:lumMod val="65000"/>
              </a:schemeClr>
            </a:solidFill>
          </a:ln>
        </p:spPr>
        <p:txBody>
          <a:bodyPr wrap="none" lIns="365760" tIns="91440" rIns="365760" bIns="9144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a:ea typeface="+mn-ea"/>
                <a:cs typeface="+mn-cs"/>
              </a:rPr>
              <a:t>“</a:t>
            </a:r>
            <a:r>
              <a:rPr kumimoji="0" lang="en-US" sz="1800" b="0" i="0" u="none" strike="noStrike" kern="1200" cap="none" spc="0" normalizeH="0" baseline="0" noProof="0">
                <a:ln>
                  <a:noFill/>
                </a:ln>
                <a:solidFill>
                  <a:prstClr val="black"/>
                </a:solidFill>
                <a:effectLst/>
                <a:uLnTx/>
                <a:uFillTx/>
                <a:latin typeface="Arial"/>
                <a:ea typeface="+mn-ea"/>
                <a:cs typeface="+mn-cs"/>
                <a:hlinkClick r:id="rId7"/>
              </a:rPr>
              <a:t>The 100-Year Flood Zone Explained</a:t>
            </a:r>
            <a:r>
              <a:rPr kumimoji="0" lang="en-US" sz="1800" b="0" i="0" u="none" strike="noStrike" kern="1200" cap="none" spc="0" normalizeH="0" baseline="0" noProof="0">
                <a:ln>
                  <a:noFill/>
                </a:ln>
                <a:solidFill>
                  <a:prstClr val="black"/>
                </a:solidFill>
                <a:effectLst/>
                <a:uLnTx/>
                <a:uFillTx/>
                <a:latin typeface="Arial"/>
                <a:ea typeface="+mn-ea"/>
                <a:cs typeface="+mn-cs"/>
              </a:rPr>
              <a:t>”</a:t>
            </a:r>
          </a:p>
        </p:txBody>
      </p:sp>
    </p:spTree>
    <p:extLst>
      <p:ext uri="{BB962C8B-B14F-4D97-AF65-F5344CB8AC3E}">
        <p14:creationId xmlns:p14="http://schemas.microsoft.com/office/powerpoint/2010/main" val="3477168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FEMA Colors">
      <a:dk1>
        <a:sysClr val="windowText" lastClr="000000"/>
      </a:dk1>
      <a:lt1>
        <a:sysClr val="window" lastClr="FFFFFF"/>
      </a:lt1>
      <a:dk2>
        <a:srgbClr val="00365E"/>
      </a:dk2>
      <a:lt2>
        <a:srgbClr val="AAABAA"/>
      </a:lt2>
      <a:accent1>
        <a:srgbClr val="3E3F3E"/>
      </a:accent1>
      <a:accent2>
        <a:srgbClr val="9F0927"/>
      </a:accent2>
      <a:accent3>
        <a:srgbClr val="005A88"/>
      </a:accent3>
      <a:accent4>
        <a:srgbClr val="487D26"/>
      </a:accent4>
      <a:accent5>
        <a:srgbClr val="AAABAA"/>
      </a:accent5>
      <a:accent6>
        <a:srgbClr val="00365E"/>
      </a:accent6>
      <a:hlink>
        <a:srgbClr val="0A639D"/>
      </a:hlink>
      <a:folHlink>
        <a:srgbClr val="B5022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CF025AA4E168F40AFF70F44EE7E05A4" ma:contentTypeVersion="18" ma:contentTypeDescription="Create a new document." ma:contentTypeScope="" ma:versionID="be1a8f2215fffe3532e90c33989410fc">
  <xsd:schema xmlns:xsd="http://www.w3.org/2001/XMLSchema" xmlns:xs="http://www.w3.org/2001/XMLSchema" xmlns:p="http://schemas.microsoft.com/office/2006/metadata/properties" xmlns:ns2="b4730c8d-d0b4-4136-96cb-676802e2c17d" xmlns:ns3="77941e70-04f8-4408-95b7-cdd7134f8867" targetNamespace="http://schemas.microsoft.com/office/2006/metadata/properties" ma:root="true" ma:fieldsID="09377bb96a0cacd17ff1721037361c66" ns2:_="" ns3:_="">
    <xsd:import namespace="b4730c8d-d0b4-4136-96cb-676802e2c17d"/>
    <xsd:import namespace="77941e70-04f8-4408-95b7-cdd7134f886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Location" minOccurs="0"/>
                <xsd:element ref="ns2:MediaLengthInSeconds"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730c8d-d0b4-4136-96cb-676802e2c1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7941e70-04f8-4408-95b7-cdd7134f8867"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fd8e8781-b1d2-4538-9603-b284db3ff2b5}" ma:internalName="TaxCatchAll" ma:showField="CatchAllData" ma:web="77941e70-04f8-4408-95b7-cdd7134f886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7941e70-04f8-4408-95b7-cdd7134f8867" xsi:nil="true"/>
  </documentManagement>
</p:properties>
</file>

<file path=customXml/itemProps1.xml><?xml version="1.0" encoding="utf-8"?>
<ds:datastoreItem xmlns:ds="http://schemas.openxmlformats.org/officeDocument/2006/customXml" ds:itemID="{F4F5A941-B81C-48AA-AA00-B28CBD7DA762}">
  <ds:schemaRefs>
    <ds:schemaRef ds:uri="77941e70-04f8-4408-95b7-cdd7134f8867"/>
    <ds:schemaRef ds:uri="b4730c8d-d0b4-4136-96cb-676802e2c17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41BA65D-457F-476A-A4CB-CCDAC0D8F43A}">
  <ds:schemaRefs>
    <ds:schemaRef ds:uri="http://schemas.microsoft.com/sharepoint/v3/contenttype/forms"/>
  </ds:schemaRefs>
</ds:datastoreItem>
</file>

<file path=customXml/itemProps3.xml><?xml version="1.0" encoding="utf-8"?>
<ds:datastoreItem xmlns:ds="http://schemas.openxmlformats.org/officeDocument/2006/customXml" ds:itemID="{626159F0-D499-43F9-B92A-3793181BB41C}">
  <ds:schemaRefs>
    <ds:schemaRef ds:uri="77941e70-04f8-4408-95b7-cdd7134f8867"/>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0</TotalTime>
  <Words>2880</Words>
  <Application>Microsoft Office PowerPoint</Application>
  <PresentationFormat>On-screen Show (4:3)</PresentationFormat>
  <Paragraphs>464</Paragraphs>
  <Slides>52</Slides>
  <Notes>9</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52</vt:i4>
      </vt:variant>
    </vt:vector>
  </HeadingPairs>
  <TitlesOfParts>
    <vt:vector size="66" baseType="lpstr">
      <vt:lpstr>Yu Gothic Medium</vt:lpstr>
      <vt:lpstr>Yu Gothic UI Semibold</vt:lpstr>
      <vt:lpstr>Arial</vt:lpstr>
      <vt:lpstr>Arial Narrow</vt:lpstr>
      <vt:lpstr>Arial Nova Cond Light</vt:lpstr>
      <vt:lpstr>Calibri</vt:lpstr>
      <vt:lpstr>Franklin Gothic Book</vt:lpstr>
      <vt:lpstr>Joanna MT Std SemiBold</vt:lpstr>
      <vt:lpstr>Lucida Grande</vt:lpstr>
      <vt:lpstr>Times New Roman</vt:lpstr>
      <vt:lpstr>Wingdings</vt:lpstr>
      <vt:lpstr>Office Theme</vt:lpstr>
      <vt:lpstr>1_Default Design</vt:lpstr>
      <vt:lpstr>1_Office Theme</vt:lpstr>
      <vt:lpstr>PowerPoint Presentation</vt:lpstr>
      <vt:lpstr>Agenda</vt:lpstr>
      <vt:lpstr>Welcome and  Introductions</vt:lpstr>
      <vt:lpstr>Where We Are -  Preliminary Maps</vt:lpstr>
      <vt:lpstr>Timeline – Looking Back</vt:lpstr>
      <vt:lpstr>Timeline – Looking Ahead</vt:lpstr>
      <vt:lpstr>Flood Study Update</vt:lpstr>
      <vt:lpstr>Floodplain Map Overview</vt:lpstr>
      <vt:lpstr>Floodplain Map Overview</vt:lpstr>
      <vt:lpstr>Floodplain Map Overview</vt:lpstr>
      <vt:lpstr>Study Recap (from FRR in Sept 2021)</vt:lpstr>
      <vt:lpstr>Study Overview</vt:lpstr>
      <vt:lpstr>LOMCs and SOMAs</vt:lpstr>
      <vt:lpstr>Where Can I Find My Flood Maps?</vt:lpstr>
      <vt:lpstr>PowerPoint Presentation</vt:lpstr>
      <vt:lpstr>How Did the Floodplain Maps Change?</vt:lpstr>
      <vt:lpstr>WV Flood Tool</vt:lpstr>
      <vt:lpstr>PowerPoint Presentation</vt:lpstr>
      <vt:lpstr>Flood Risk Dashboard</vt:lpstr>
      <vt:lpstr>Flood Risk Dashboard</vt:lpstr>
      <vt:lpstr>Flood Risk Dashboard</vt:lpstr>
      <vt:lpstr>Flood Risk Dashboard</vt:lpstr>
      <vt:lpstr>County Public Assistance</vt:lpstr>
      <vt:lpstr>Significant Impacts Overview</vt:lpstr>
      <vt:lpstr>Floodplain Management</vt:lpstr>
      <vt:lpstr>Floodplain Management</vt:lpstr>
      <vt:lpstr>Floodplain Management</vt:lpstr>
      <vt:lpstr>Update Ordinance</vt:lpstr>
      <vt:lpstr>Types of Ordinances</vt:lpstr>
      <vt:lpstr>Establish a Timeline (After LFD)</vt:lpstr>
      <vt:lpstr>Planning Recommendations</vt:lpstr>
      <vt:lpstr>Permitting with Preliminary Data</vt:lpstr>
      <vt:lpstr>Public Outreach</vt:lpstr>
      <vt:lpstr>Public Outreach</vt:lpstr>
      <vt:lpstr>Outreach Messaging for Residents</vt:lpstr>
      <vt:lpstr>Resources for Property Owners</vt:lpstr>
      <vt:lpstr>Timeline for Hardy County</vt:lpstr>
      <vt:lpstr>PowerPoint Presentation</vt:lpstr>
      <vt:lpstr>Risk Rating 2.0</vt:lpstr>
      <vt:lpstr>Risk Rating 2.0</vt:lpstr>
      <vt:lpstr>Risk Rating 2.0</vt:lpstr>
      <vt:lpstr>Risk Rating 2.0</vt:lpstr>
      <vt:lpstr>Risk Rating 2.0</vt:lpstr>
      <vt:lpstr>Risk Rating 2.0</vt:lpstr>
      <vt:lpstr>What You  Should Do</vt:lpstr>
      <vt:lpstr>Community Action Items</vt:lpstr>
      <vt:lpstr>The Statutory 90-Day Appeal Period</vt:lpstr>
      <vt:lpstr>Your Role</vt:lpstr>
      <vt:lpstr>Timeline for Hardy County</vt:lpstr>
      <vt:lpstr>Project Contacts</vt:lpstr>
      <vt:lpstr>General Assistance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Biggert-Waters 2012 Town Hall</dc:title>
  <dc:creator>16620</dc:creator>
  <cp:lastModifiedBy>Ward, Crystal</cp:lastModifiedBy>
  <cp:revision>19</cp:revision>
  <dcterms:created xsi:type="dcterms:W3CDTF">2021-06-30T12:04:36Z</dcterms:created>
  <dcterms:modified xsi:type="dcterms:W3CDTF">2022-06-21T15:15:50Z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2021-04-15T00:00:00Z</vt:filetime>
  </property>
  <property fmtid="{D5CDD505-2E9C-101B-9397-08002B2CF9AE}" pid="3" name="Creator">
    <vt:lpwstr>Microsoft® PowerPoint® for Microsoft 365</vt:lpwstr>
  </property>
  <property fmtid="{D5CDD505-2E9C-101B-9397-08002B2CF9AE}" pid="4" name="LastSaved">
    <vt:filetime>2021-06-30T00:00:00Z</vt:filetime>
  </property>
  <property fmtid="{D5CDD505-2E9C-101B-9397-08002B2CF9AE}" pid="5" name="ContentTypeId">
    <vt:lpwstr>0x0101004CF025AA4E168F40AFF70F44EE7E05A4</vt:lpwstr>
  </property>
</Properties>
</file>