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9" r:id="rId2"/>
    <p:sldId id="260" r:id="rId3"/>
    <p:sldId id="261" r:id="rId4"/>
    <p:sldId id="262" r:id="rId5"/>
    <p:sldId id="263" r:id="rId6"/>
    <p:sldId id="278" r:id="rId7"/>
    <p:sldId id="279" r:id="rId8"/>
    <p:sldId id="280" r:id="rId9"/>
    <p:sldId id="28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E998A9"/>
    <a:srgbClr val="0052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3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5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62EA29-7689-4564-AF02-C390E51A7421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75D9B6-E656-45C3-BE58-B55A4DC11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696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F253DA-F37C-BC6F-A896-39115BD57C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C6764A-81CC-A828-4094-8383459CA5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D02FCA-D62A-4C5A-5EBA-5B927FD852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260684-C6F5-76A5-AF45-FFA73B4A11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B0F740-4239-486F-8C25-6E0F4156DFB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6420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F56406-DC62-F43D-B19A-94A9322C1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66C6FE-776C-DB6E-052D-63F69F6B7C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EEF96C-C6EE-F12D-9BA2-5EFF97B65B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077838-E099-7F81-6BC9-2D136CA4AF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B0F740-4239-486F-8C25-6E0F4156DFB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1030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6AAD3A-D055-4689-927F-FA36EC54C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BAE494-998A-DB10-8518-17B8C462BB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8D734E-4C60-5E08-2631-5155819C86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E0F1FB-8CE9-9EDE-AD55-AD9BC5CE60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B0F740-4239-486F-8C25-6E0F4156DFB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5297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579F9F-BDB1-3B80-E0E7-CEBB4DE74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32161F-8595-6797-089B-EA518CE580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D54A24-7E97-A978-F52F-7843186E13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i="1" dirty="0">
                <a:solidFill>
                  <a:srgbClr val="005288"/>
                </a:solidFill>
              </a:rPr>
              <a:t>The mitigated Kimball Town Hall / Fire Station completed in 2006 has been mapped out of the moderate- and high-risk FEMA floodplains.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8872D1-A51B-5F94-86AE-C6726E35DD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B0F740-4239-486F-8C25-6E0F4156DFB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9319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A00BFB-4500-DA5D-CDE0-193B4EE85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81CDB6-710F-F3FD-565B-4D9C64BA4E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A69340-B239-3887-DFBD-5A6A7EA6EB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503A5D-AA68-919F-0C87-EB314342C5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B0F740-4239-486F-8C25-6E0F4156DFB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9766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BA35C8-0DD5-817A-C7FF-C13FDB0A34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986E83-070B-FBDC-2A69-A7AA9F8D5B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453EF7-0AFC-47B9-15C1-ACBA0A43A9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08CD13-1F08-FD8B-0730-7525B976FF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B0F740-4239-486F-8C25-6E0F4156DFB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7039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1CDAD-B7BF-8D97-A907-9670F28C9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BB2176-9207-E9B2-1E1F-9FAE5C75AC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8E2B98-B44B-EAEF-F309-C047CB9023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A8BA77-A518-60EC-2955-9ABDFE66FE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B0F740-4239-486F-8C25-6E0F4156DFB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9664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95819-9001-B1BB-FBE0-91A84C0D1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713922-479A-20B1-E994-D6F880DAA7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EA7CD5-25F1-83DB-8945-1E624969E8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6FE516-51FE-5781-97D4-2ABBF7AEE9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B0F740-4239-486F-8C25-6E0F4156DFB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5301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3C4520-E47E-2073-9CFF-456289DAB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C56366-8270-9054-7592-55DED303F9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0B4996-80E4-EEA5-640E-0A8B172CB5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0A6853-44F9-7D47-275A-4C46AA0BBE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B0F740-4239-486F-8C25-6E0F4156DFB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574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3BD40-A3DD-C166-2A0D-E1F85AB2C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483A36-9862-A2D3-4151-A8325159AA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0F126-7EE4-CB53-BFD8-C48CADC87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691E-A773-4B13-864E-17FE9E634AE0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7B4BF7-DA85-D150-98FD-BCC0D3016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EC51BC-1DCC-2FBE-5634-78C50ACAF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98B32-FF59-41BC-91EF-1B9F7D29C7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607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B1DCD-F9F6-7289-E57B-E713869B3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4B2EFB-37D4-73F2-668C-9A66639603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356A67-7515-B35E-6C13-CE62EB34B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691E-A773-4B13-864E-17FE9E634AE0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CE506D-B9E9-346E-CFBC-64B9368AE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B7E4BC-0CE5-E237-644E-A739239C3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98B32-FF59-41BC-91EF-1B9F7D29C7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147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78F68C-2245-E408-2884-71C192F2AE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617F04-7336-FCC8-86DC-3220C88B6B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85487B-E921-C223-FC50-A8EA06028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691E-A773-4B13-864E-17FE9E634AE0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712986-1C6A-D37F-E639-3DA2AF8F0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F29F80-160A-3E54-FE02-1CEFF36D6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98B32-FF59-41BC-91EF-1B9F7D29C7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165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2F7C5-C638-EF92-DCD1-66B0F5448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136988-3B47-3CC5-3534-98420760B4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42510E-B916-DC03-954A-2EF25C8B3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691E-A773-4B13-864E-17FE9E634AE0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7556F-3054-3645-F233-0F650419D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7C035F-4535-ECA2-0A53-16699CAB5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98B32-FF59-41BC-91EF-1B9F7D29C7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42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82150-73CE-EE7E-EE2A-AB22DE45C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9B3C13-4B9C-199E-5604-BF6687AE37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A4AE81-42F9-1645-302D-8606B6C66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691E-A773-4B13-864E-17FE9E634AE0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41D99A-EE5C-B437-4AA1-CE8AC7A17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DC7FC5-D27D-6F09-CFD3-76B9FD46B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98B32-FF59-41BC-91EF-1B9F7D29C7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542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B9A46-B203-A92B-1624-F92D7C4FD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27CFE-9554-36C0-88D1-6CD556AF76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E70548-DFAE-2173-DBB4-81864031A2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6056B2-32D4-10AE-DFC6-F67A4F477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691E-A773-4B13-864E-17FE9E634AE0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72B351-56E6-76AE-AAC4-7C0AD58E4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BA4EB3-7CB4-96E3-9C82-2D025B9CA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98B32-FF59-41BC-91EF-1B9F7D29C7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126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C4888-1204-1EDF-10E3-05F441490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695E61-7694-D4DB-D4A3-03D0B7F37D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A9A046-FACB-139D-F675-DD35C4D330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38FA9E-68CE-953E-BB1E-56789DA075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67982E-1DFA-EB0D-3D15-2069E7C705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B9E36F-820E-2EC8-CE1D-2E893B6C2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691E-A773-4B13-864E-17FE9E634AE0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C438C8-3E0E-548B-7B42-9A327D828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BCA9AB-3163-3653-4AAA-84F3306AC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98B32-FF59-41BC-91EF-1B9F7D29C7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840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48E98-E11C-3362-2084-0ECF8B545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FED125-12BE-319D-6491-13363F69B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691E-A773-4B13-864E-17FE9E634AE0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E8FF23-BDCA-613B-8115-4D7738089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FEEAB7-2084-F7AC-E7C9-F0FB91254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98B32-FF59-41BC-91EF-1B9F7D29C7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993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D4B154-D7B7-F117-0D4C-1C81B87AB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691E-A773-4B13-864E-17FE9E634AE0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E674FA-C87B-3537-4EBF-245F87B1F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A8A9-FFE4-8647-54BE-195BDBAB7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98B32-FF59-41BC-91EF-1B9F7D29C7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746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AC130-6C7C-5D07-4E45-D7F7C010B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23E027-3886-E698-DF2E-1EB6A77520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1BA22C-8EBC-67EF-40E4-7ECD7CF16A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0D1C4B-C522-6A98-E643-CE25895B5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691E-A773-4B13-864E-17FE9E634AE0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661E5E-7E76-A730-8EBC-45910CB45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4AD8A3-00D0-876F-C94E-32FBE721A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98B32-FF59-41BC-91EF-1B9F7D29C7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423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326B7-520F-8ADE-A51F-E9396B957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67BD367-0EE1-AAA0-A28E-26666DD6B5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4172DA-605E-73E7-302A-29529129C1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1B776B-C902-EC20-255C-45EC1D8A3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691E-A773-4B13-864E-17FE9E634AE0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004C3B-FFFD-D629-4AFB-DEC728AD0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2637E8-07AD-50F9-419C-41A60C85E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98B32-FF59-41BC-91EF-1B9F7D29C7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789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05C84A-F7C6-ECC4-1E1D-1A6A770D1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A06107-1E6E-4D1A-1235-064681FBB3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52E51C-827C-02EB-DBAF-CFAC67D19C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66691E-A773-4B13-864E-17FE9E634AE0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C3BA17-4E03-44A8-B309-4D87C5485B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BB544C-3444-3EED-CA3C-6FAC5704B2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A898B32-FF59-41BC-91EF-1B9F7D29C7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346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mapwv.gov/flood/map/?wkid=102100&amp;x=-9082538&amp;y=4497803&amp;l=12&amp;v=2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hyperlink" Target="https://mapwv.gov/flood/map/?wkid=102100&amp;x=-9082538&amp;y=4497803&amp;l=12&amp;v=0" TargetMode="External"/><Relationship Id="rId5" Type="http://schemas.openxmlformats.org/officeDocument/2006/relationships/image" Target="../media/image5.png"/><Relationship Id="rId10" Type="http://schemas.openxmlformats.org/officeDocument/2006/relationships/hyperlink" Target="https://hazards-fema.maps.arcgis.com/apps/webappviewer/index.html?id=5852ea902db44e55bfce395799315f9c&amp;extent=-9082629.264563859,4497733.920529605,-9082410.553145103,4497832.452636349,102100&amp;level=20" TargetMode="External"/><Relationship Id="rId4" Type="http://schemas.openxmlformats.org/officeDocument/2006/relationships/image" Target="../media/image4.png"/><Relationship Id="rId9" Type="http://schemas.openxmlformats.org/officeDocument/2006/relationships/hyperlink" Target="https://mapwv.gov/flood/map/?wkid=102100&amp;x=-9082538&amp;y=4497803&amp;l=12&amp;v=2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s://www.wvfrf.org/wvre/blra/?s=tfafKr" TargetMode="External"/><Relationship Id="rId7" Type="http://schemas.openxmlformats.org/officeDocument/2006/relationships/hyperlink" Target="https://www.wvfrf.org/wvre/blra/?s=e_wwl1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wvfrf.org/wvre/blra/?s=iBknJ4" TargetMode="External"/><Relationship Id="rId5" Type="http://schemas.openxmlformats.org/officeDocument/2006/relationships/hyperlink" Target="https://www.wvfrf.org/wvre/blra/?s=rIeuZl" TargetMode="External"/><Relationship Id="rId4" Type="http://schemas.openxmlformats.org/officeDocument/2006/relationships/hyperlink" Target="https://www.wvfrf.org/wvre/blra/?s=p4sgAR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hyperlink" Target="https://www.wvfrf.org/wvre/blra/?s=GUQrL9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hyperlink" Target="https://www.wvfrf.org/wvre/blra/?s=PJ1A__" TargetMode="External"/><Relationship Id="rId4" Type="http://schemas.openxmlformats.org/officeDocument/2006/relationships/hyperlink" Target="https://www.wvfrf.org/wvre/blra/?s=76eH2H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apwv.gov/flood/map/?wkid=102100&amp;x=-9105891&amp;y=4488278&amp;l=12&amp;v=1" TargetMode="External"/><Relationship Id="rId3" Type="http://schemas.openxmlformats.org/officeDocument/2006/relationships/image" Target="../media/image11.png"/><Relationship Id="rId7" Type="http://schemas.openxmlformats.org/officeDocument/2006/relationships/hyperlink" Target="https://data.wvgis.wvu.edu/pub/RA/HL/MIT/NONSTRUCTURAL/Mit-Structures/1977-Flood/Section202/McDowell_County_Section_202_NonstructuralProject_2024_OMRR&amp;R_Manual.pdf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ata.wvgis.wvu.edu/pub/RA/HL/MIT/Nonstructural/Buyouts/OSP-Parcels-Density-Map.pdf" TargetMode="External"/><Relationship Id="rId5" Type="http://schemas.openxmlformats.org/officeDocument/2006/relationships/image" Target="../media/image13.png"/><Relationship Id="rId10" Type="http://schemas.openxmlformats.org/officeDocument/2006/relationships/hyperlink" Target="https://www.wvfrf.org/wvre/dashboard/?link=https://wvu.maps.arcgis.com/apps/dashboards/83e1bdae8f7d4780940d3d6bccd92719#county=McDowell" TargetMode="External"/><Relationship Id="rId4" Type="http://schemas.openxmlformats.org/officeDocument/2006/relationships/image" Target="../media/image12.png"/><Relationship Id="rId9" Type="http://schemas.openxmlformats.org/officeDocument/2006/relationships/hyperlink" Target="https://www.wvfrf.org/wvre/dashboard/?link=https://wvu.maps.arcgis.com/apps/dashboards/0a2182528f4e49ca827da8b9dcb65897#county=McDowell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hyperlink" Target="http://www.wvfrf.org/" TargetMode="External"/><Relationship Id="rId7" Type="http://schemas.openxmlformats.org/officeDocument/2006/relationships/image" Target="../media/image17.png"/><Relationship Id="rId12" Type="http://schemas.openxmlformats.org/officeDocument/2006/relationships/hyperlink" Target="https://wvfrf.org/library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hyperlink" Target="https://www.mapwv.gov/assessment/" TargetMode="External"/><Relationship Id="rId5" Type="http://schemas.openxmlformats.org/officeDocument/2006/relationships/image" Target="../media/image15.png"/><Relationship Id="rId10" Type="http://schemas.openxmlformats.org/officeDocument/2006/relationships/hyperlink" Target="https://www.mapwv.gov/flood/" TargetMode="External"/><Relationship Id="rId4" Type="http://schemas.openxmlformats.org/officeDocument/2006/relationships/image" Target="../media/image14.png"/><Relationship Id="rId9" Type="http://schemas.openxmlformats.org/officeDocument/2006/relationships/hyperlink" Target="https://www.wvfrf.org/wvre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vfrf.org/wvre/report/?scaleid=3&amp;entityid=27&amp;type=hierarchy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wvfrf.org/wvre/report/?scaleid=3&amp;entityid=27&amp;type=comparison&amp;highlight=27" TargetMode="External"/><Relationship Id="rId4" Type="http://schemas.openxmlformats.org/officeDocument/2006/relationships/hyperlink" Target="https://www.wvfrf.org/wvre/report/?scaleid=3&amp;entityid=27&amp;type=hierarchy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vfrf.org/wvre/report/?scaleid=3&amp;entityid=27&amp;type=top20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data.wvgis.wvu.edu/pub/RA/HL/FD/2025-02/Static_Map/2025-02_McDowell_Welch_GriffinDrowningFatalities_Map.pdf" TargetMode="External"/><Relationship Id="rId3" Type="http://schemas.openxmlformats.org/officeDocument/2006/relationships/image" Target="../media/image20.png"/><Relationship Id="rId7" Type="http://schemas.openxmlformats.org/officeDocument/2006/relationships/hyperlink" Target="https://data.wvgis.wvu.edu/pub/RA/HL/FD/1901-06/Static_Map/1901-06_McDowellCounty_Fatalities_Map.pdf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storymaps.arcgis.com/stories/94fe4183afe348c8a7723d46617802dc#ref-n-lCFRY7" TargetMode="External"/><Relationship Id="rId5" Type="http://schemas.openxmlformats.org/officeDocument/2006/relationships/hyperlink" Target="https://www.wvfrf.org/wvre/dashboard/?link=https://www.arcgis.com/apps/dashboards/a339ee6ee8d84a48b152c6089ddcdae9#county=McDowell" TargetMode="External"/><Relationship Id="rId10" Type="http://schemas.openxmlformats.org/officeDocument/2006/relationships/image" Target="../media/image23.png"/><Relationship Id="rId4" Type="http://schemas.openxmlformats.org/officeDocument/2006/relationships/image" Target="../media/image21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9F8960-1695-700A-C078-6288BA81F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8CACB2F-9F7E-1AC7-725C-8DB437B98CBB}"/>
              </a:ext>
            </a:extLst>
          </p:cNvPr>
          <p:cNvSpPr txBox="1"/>
          <p:nvPr/>
        </p:nvSpPr>
        <p:spPr>
          <a:xfrm>
            <a:off x="745818" y="284882"/>
            <a:ext cx="85336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5288"/>
                </a:solidFill>
                <a:latin typeface="Franklin Gothic Medium" panose="020B06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Map Changes on WV Flood Tool (McDowell County)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3198067-5F50-5109-28C1-D81F6AA87262}"/>
              </a:ext>
            </a:extLst>
          </p:cNvPr>
          <p:cNvCxnSpPr>
            <a:cxnSpLocks/>
          </p:cNvCxnSpPr>
          <p:nvPr/>
        </p:nvCxnSpPr>
        <p:spPr>
          <a:xfrm>
            <a:off x="734598" y="830542"/>
            <a:ext cx="10718367" cy="0"/>
          </a:xfrm>
          <a:prstGeom prst="line">
            <a:avLst/>
          </a:prstGeom>
          <a:ln w="38100">
            <a:solidFill>
              <a:srgbClr val="8A8C8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62E7CFDC-FA16-7A61-7D00-C58444AC67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241" y="1010690"/>
            <a:ext cx="8633195" cy="558053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F1300E3-1544-3ACB-8397-E7C645014B26}"/>
              </a:ext>
            </a:extLst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8628" y="5197837"/>
            <a:ext cx="1721286" cy="10273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0" name="Speech Bubble: Rectangle with Corners Rounded 14">
            <a:extLst>
              <a:ext uri="{FF2B5EF4-FFF2-40B4-BE49-F238E27FC236}">
                <a16:creationId xmlns:a16="http://schemas.microsoft.com/office/drawing/2014/main" id="{7334E342-0039-5994-35A4-959E63CA2DB4}"/>
              </a:ext>
            </a:extLst>
          </p:cNvPr>
          <p:cNvSpPr/>
          <p:nvPr/>
        </p:nvSpPr>
        <p:spPr>
          <a:xfrm flipH="1">
            <a:off x="4828378" y="3835852"/>
            <a:ext cx="1862143" cy="932570"/>
          </a:xfrm>
          <a:prstGeom prst="wedgeRoundRectCallout">
            <a:avLst>
              <a:gd name="adj1" fmla="val 102397"/>
              <a:gd name="adj2" fmla="val 40205"/>
              <a:gd name="adj3" fmla="val 16667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Buildings Mapped in increased SFHA 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1" name="Speech Bubble: Rectangle with Corners Rounded 14">
            <a:extLst>
              <a:ext uri="{FF2B5EF4-FFF2-40B4-BE49-F238E27FC236}">
                <a16:creationId xmlns:a16="http://schemas.microsoft.com/office/drawing/2014/main" id="{EFFD007D-9A0F-DCB5-0228-6010AD4FE23C}"/>
              </a:ext>
            </a:extLst>
          </p:cNvPr>
          <p:cNvSpPr/>
          <p:nvPr/>
        </p:nvSpPr>
        <p:spPr>
          <a:xfrm flipH="1">
            <a:off x="9542351" y="2779419"/>
            <a:ext cx="2426329" cy="787650"/>
          </a:xfrm>
          <a:prstGeom prst="wedgeRoundRectCallout">
            <a:avLst>
              <a:gd name="adj1" fmla="val 94561"/>
              <a:gd name="adj2" fmla="val -65542"/>
              <a:gd name="adj3" fmla="val 16667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Preliminary Flood Zone (increased SFHA) 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24C91CC-EE03-E78C-4312-903AEF5009CE}"/>
              </a:ext>
            </a:extLst>
          </p:cNvPr>
          <p:cNvSpPr txBox="1"/>
          <p:nvPr/>
        </p:nvSpPr>
        <p:spPr>
          <a:xfrm>
            <a:off x="9691733" y="4302137"/>
            <a:ext cx="2127563" cy="2062103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/>
              <a:t>Orange-colored floodplains and buildings on the</a:t>
            </a:r>
            <a:br>
              <a:rPr lang="en-US" sz="1600" i="1" dirty="0"/>
            </a:br>
            <a:r>
              <a:rPr lang="en-US" sz="1600" i="1" dirty="0"/>
              <a:t> WV Flood Tool denote newly mapped Special Flood Hazard Area (SFHA)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89BF64-1C29-DE02-7CC8-ADD1D4AE8B0B}"/>
              </a:ext>
            </a:extLst>
          </p:cNvPr>
          <p:cNvSpPr txBox="1"/>
          <p:nvPr/>
        </p:nvSpPr>
        <p:spPr>
          <a:xfrm>
            <a:off x="673400" y="6187268"/>
            <a:ext cx="1569222" cy="35394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1700" i="1" dirty="0">
                <a:solidFill>
                  <a:srgbClr val="0000F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WV Flood Tool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32447A-AFB1-139E-209E-E180EADEDFEC}"/>
              </a:ext>
            </a:extLst>
          </p:cNvPr>
          <p:cNvSpPr txBox="1"/>
          <p:nvPr/>
        </p:nvSpPr>
        <p:spPr>
          <a:xfrm>
            <a:off x="4828378" y="5912042"/>
            <a:ext cx="886622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Floodway</a:t>
            </a:r>
          </a:p>
        </p:txBody>
      </p:sp>
    </p:spTree>
    <p:extLst>
      <p:ext uri="{BB962C8B-B14F-4D97-AF65-F5344CB8AC3E}">
        <p14:creationId xmlns:p14="http://schemas.microsoft.com/office/powerpoint/2010/main" val="3382307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7779CF-8858-657E-891C-3E115D8EE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42CD658-9F05-843A-5201-A09671AB612F}"/>
              </a:ext>
            </a:extLst>
          </p:cNvPr>
          <p:cNvSpPr txBox="1"/>
          <p:nvPr/>
        </p:nvSpPr>
        <p:spPr>
          <a:xfrm>
            <a:off x="745818" y="284882"/>
            <a:ext cx="63327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5288"/>
                </a:solidFill>
                <a:latin typeface="Franklin Gothic Medium" panose="020B06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Map Changes on WV Flood Tool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BFE7271-F29C-BAB6-C69E-8B0D9236058D}"/>
              </a:ext>
            </a:extLst>
          </p:cNvPr>
          <p:cNvCxnSpPr>
            <a:cxnSpLocks/>
          </p:cNvCxnSpPr>
          <p:nvPr/>
        </p:nvCxnSpPr>
        <p:spPr>
          <a:xfrm>
            <a:off x="734598" y="830542"/>
            <a:ext cx="10718367" cy="0"/>
          </a:xfrm>
          <a:prstGeom prst="line">
            <a:avLst/>
          </a:prstGeom>
          <a:ln w="38100">
            <a:solidFill>
              <a:srgbClr val="8A8C8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4E68F9DB-9F0D-A948-2AA3-38240C2EF6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727" y="926731"/>
            <a:ext cx="3421886" cy="51449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63835DE-1087-1BE8-E650-C883665173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9502" y="944837"/>
            <a:ext cx="3423515" cy="514499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8039D68-23F9-AF47-DC71-76590303B8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52075" y="956992"/>
            <a:ext cx="3423515" cy="513284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6039B667-0F6C-CCCA-B126-A9E60110F9BC}"/>
              </a:ext>
            </a:extLst>
          </p:cNvPr>
          <p:cNvGrpSpPr/>
          <p:nvPr/>
        </p:nvGrpSpPr>
        <p:grpSpPr>
          <a:xfrm>
            <a:off x="4659562" y="1743231"/>
            <a:ext cx="2130537" cy="1371161"/>
            <a:chOff x="7094136" y="4340888"/>
            <a:chExt cx="2766152" cy="154725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4F23CE3-2157-4D99-B729-DEF2FFD1EAC4}"/>
                </a:ext>
              </a:extLst>
            </p:cNvPr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94136" y="4340888"/>
              <a:ext cx="2766152" cy="154725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5C02118-457B-E9B2-5B37-6846456768AA}"/>
                </a:ext>
              </a:extLst>
            </p:cNvPr>
            <p:cNvSpPr txBox="1"/>
            <p:nvPr/>
          </p:nvSpPr>
          <p:spPr>
            <a:xfrm>
              <a:off x="7355952" y="5472222"/>
              <a:ext cx="1426866" cy="26047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9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Narrow" panose="020B0606020202030204" pitchFamily="34" charset="0"/>
                </a:rPr>
                <a:t>Floodway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A20A2633-003E-3B11-744E-D53C4BC26C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5191" y="4661644"/>
            <a:ext cx="3230958" cy="136581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496BE61-2C05-7EC6-BF35-260BE789C8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27480" y="1743231"/>
            <a:ext cx="2362530" cy="76210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9E0595A-FB31-5681-C1FF-988D5D3C2DCD}"/>
              </a:ext>
            </a:extLst>
          </p:cNvPr>
          <p:cNvSpPr txBox="1"/>
          <p:nvPr/>
        </p:nvSpPr>
        <p:spPr>
          <a:xfrm>
            <a:off x="4569502" y="6140758"/>
            <a:ext cx="351357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i="1" dirty="0">
                <a:solidFill>
                  <a:srgbClr val="0000FF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Risk MAP View </a:t>
            </a:r>
            <a:r>
              <a:rPr lang="en-US" sz="1700" i="1" dirty="0">
                <a:solidFill>
                  <a:srgbClr val="005288"/>
                </a:solidFill>
              </a:rPr>
              <a:t>– Primary Structures</a:t>
            </a:r>
            <a:br>
              <a:rPr lang="en-US" sz="1700" i="1" dirty="0">
                <a:solidFill>
                  <a:srgbClr val="005288"/>
                </a:solidFill>
              </a:rPr>
            </a:br>
            <a:r>
              <a:rPr lang="en-US" sz="1600" i="1" dirty="0">
                <a:solidFill>
                  <a:srgbClr val="005288"/>
                </a:solidFill>
              </a:rPr>
              <a:t>Buildings Mapped in SFHA (orange)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7A33D2B-437D-A491-7C69-A45DAD2DD4AD}"/>
              </a:ext>
            </a:extLst>
          </p:cNvPr>
          <p:cNvSpPr txBox="1"/>
          <p:nvPr/>
        </p:nvSpPr>
        <p:spPr>
          <a:xfrm>
            <a:off x="8605364" y="6140757"/>
            <a:ext cx="305399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i="1" dirty="0">
                <a:solidFill>
                  <a:srgbClr val="0000FF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Risk MAP View </a:t>
            </a:r>
            <a:r>
              <a:rPr lang="en-US" sz="1700" i="1" dirty="0">
                <a:solidFill>
                  <a:srgbClr val="005288"/>
                </a:solidFill>
              </a:rPr>
              <a:t>– </a:t>
            </a:r>
            <a:r>
              <a:rPr lang="en-US" sz="1700" i="1" dirty="0">
                <a:solidFill>
                  <a:srgbClr val="005288"/>
                </a:solidFill>
                <a:hlinkClick r:id="rId10"/>
              </a:rPr>
              <a:t>CSLF Layer</a:t>
            </a:r>
            <a:br>
              <a:rPr lang="en-US" sz="1700" i="1" dirty="0">
                <a:solidFill>
                  <a:srgbClr val="005288"/>
                </a:solidFill>
              </a:rPr>
            </a:br>
            <a:r>
              <a:rPr lang="en-US" sz="1600" i="1" dirty="0">
                <a:solidFill>
                  <a:srgbClr val="005288"/>
                </a:solidFill>
              </a:rPr>
              <a:t>SFHA Increase (yellow)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6994AFE-2B47-3D94-C8A0-FC47B8C4972C}"/>
              </a:ext>
            </a:extLst>
          </p:cNvPr>
          <p:cNvSpPr txBox="1"/>
          <p:nvPr/>
        </p:nvSpPr>
        <p:spPr>
          <a:xfrm>
            <a:off x="1020880" y="6143261"/>
            <a:ext cx="305399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i="1" dirty="0">
                <a:solidFill>
                  <a:srgbClr val="0000FF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Public View </a:t>
            </a:r>
            <a:r>
              <a:rPr lang="en-US" sz="1700" i="1" dirty="0">
                <a:solidFill>
                  <a:srgbClr val="005288"/>
                </a:solidFill>
              </a:rPr>
              <a:t>– Floodplains</a:t>
            </a:r>
            <a:br>
              <a:rPr lang="en-US" sz="1700" i="1" dirty="0">
                <a:solidFill>
                  <a:srgbClr val="005288"/>
                </a:solidFill>
              </a:rPr>
            </a:br>
            <a:r>
              <a:rPr lang="en-US" sz="1600" i="1" dirty="0">
                <a:solidFill>
                  <a:srgbClr val="005288"/>
                </a:solidFill>
              </a:rPr>
              <a:t>SFHA Increase (orange)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4F607E8-D0DC-277B-D321-0959D68BF21A}"/>
              </a:ext>
            </a:extLst>
          </p:cNvPr>
          <p:cNvSpPr txBox="1"/>
          <p:nvPr/>
        </p:nvSpPr>
        <p:spPr>
          <a:xfrm>
            <a:off x="2547875" y="3275111"/>
            <a:ext cx="1281741" cy="29238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300" b="1" dirty="0"/>
              <a:t>SFHA Increase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0923D27-54EB-0AA2-A046-BF87E450CAA1}"/>
              </a:ext>
            </a:extLst>
          </p:cNvPr>
          <p:cNvSpPr txBox="1"/>
          <p:nvPr/>
        </p:nvSpPr>
        <p:spPr>
          <a:xfrm>
            <a:off x="9888727" y="3644794"/>
            <a:ext cx="1281741" cy="29238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300" b="1" dirty="0"/>
              <a:t>SFHA Increase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382946F-C9FA-738A-4B00-D15024174FE0}"/>
              </a:ext>
            </a:extLst>
          </p:cNvPr>
          <p:cNvSpPr txBox="1"/>
          <p:nvPr/>
        </p:nvSpPr>
        <p:spPr>
          <a:xfrm>
            <a:off x="6093781" y="3633477"/>
            <a:ext cx="1281741" cy="29238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300" b="1" dirty="0"/>
              <a:t>SFHA Increase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48B573E-4124-B5C5-F5A8-202A9EFCA13D}"/>
              </a:ext>
            </a:extLst>
          </p:cNvPr>
          <p:cNvSpPr/>
          <p:nvPr/>
        </p:nvSpPr>
        <p:spPr>
          <a:xfrm>
            <a:off x="745818" y="1385180"/>
            <a:ext cx="337240" cy="22299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7C46A6BB-135B-273B-16A5-A86DD87E4742}"/>
              </a:ext>
            </a:extLst>
          </p:cNvPr>
          <p:cNvSpPr/>
          <p:nvPr/>
        </p:nvSpPr>
        <p:spPr>
          <a:xfrm>
            <a:off x="5162400" y="1412664"/>
            <a:ext cx="405481" cy="22299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FEFCD256-17A4-7A0D-E371-0B1E53D2F67A}"/>
              </a:ext>
            </a:extLst>
          </p:cNvPr>
          <p:cNvSpPr/>
          <p:nvPr/>
        </p:nvSpPr>
        <p:spPr>
          <a:xfrm>
            <a:off x="8939470" y="1427431"/>
            <a:ext cx="405481" cy="22299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806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12C428-D173-9CFB-7592-68BFFA720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6A45970-95B9-E4F2-B041-6DBFB9C9343A}"/>
              </a:ext>
            </a:extLst>
          </p:cNvPr>
          <p:cNvSpPr txBox="1"/>
          <p:nvPr/>
        </p:nvSpPr>
        <p:spPr>
          <a:xfrm>
            <a:off x="745818" y="284882"/>
            <a:ext cx="779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5288"/>
                </a:solidFill>
                <a:latin typeface="Franklin Gothic Medium" panose="020B06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Property-Level Risk:  3,429 Primary Structures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BFF5BD1-84AA-654A-3BDA-6551958EE7C6}"/>
              </a:ext>
            </a:extLst>
          </p:cNvPr>
          <p:cNvCxnSpPr>
            <a:cxnSpLocks/>
          </p:cNvCxnSpPr>
          <p:nvPr/>
        </p:nvCxnSpPr>
        <p:spPr>
          <a:xfrm>
            <a:off x="734598" y="830542"/>
            <a:ext cx="10718367" cy="0"/>
          </a:xfrm>
          <a:prstGeom prst="line">
            <a:avLst/>
          </a:prstGeom>
          <a:ln w="38100">
            <a:solidFill>
              <a:srgbClr val="8A8C8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7F5F871-B115-EA1B-29A2-7D4AF75440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0336686"/>
              </p:ext>
            </p:extLst>
          </p:nvPr>
        </p:nvGraphicFramePr>
        <p:xfrm>
          <a:off x="867746" y="2201000"/>
          <a:ext cx="8257592" cy="3933320"/>
        </p:xfrm>
        <a:graphic>
          <a:graphicData uri="http://schemas.openxmlformats.org/drawingml/2006/table">
            <a:tbl>
              <a:tblPr/>
              <a:tblGrid>
                <a:gridCol w="1655570">
                  <a:extLst>
                    <a:ext uri="{9D8B030D-6E8A-4147-A177-3AD203B41FA5}">
                      <a16:colId xmlns:a16="http://schemas.microsoft.com/office/drawing/2014/main" val="239903749"/>
                    </a:ext>
                  </a:extLst>
                </a:gridCol>
                <a:gridCol w="972503">
                  <a:extLst>
                    <a:ext uri="{9D8B030D-6E8A-4147-A177-3AD203B41FA5}">
                      <a16:colId xmlns:a16="http://schemas.microsoft.com/office/drawing/2014/main" val="1391599361"/>
                    </a:ext>
                  </a:extLst>
                </a:gridCol>
                <a:gridCol w="868307">
                  <a:extLst>
                    <a:ext uri="{9D8B030D-6E8A-4147-A177-3AD203B41FA5}">
                      <a16:colId xmlns:a16="http://schemas.microsoft.com/office/drawing/2014/main" val="759951289"/>
                    </a:ext>
                  </a:extLst>
                </a:gridCol>
                <a:gridCol w="798842">
                  <a:extLst>
                    <a:ext uri="{9D8B030D-6E8A-4147-A177-3AD203B41FA5}">
                      <a16:colId xmlns:a16="http://schemas.microsoft.com/office/drawing/2014/main" val="3294990036"/>
                    </a:ext>
                  </a:extLst>
                </a:gridCol>
                <a:gridCol w="1041967">
                  <a:extLst>
                    <a:ext uri="{9D8B030D-6E8A-4147-A177-3AD203B41FA5}">
                      <a16:colId xmlns:a16="http://schemas.microsoft.com/office/drawing/2014/main" val="187136812"/>
                    </a:ext>
                  </a:extLst>
                </a:gridCol>
                <a:gridCol w="859623">
                  <a:extLst>
                    <a:ext uri="{9D8B030D-6E8A-4147-A177-3AD203B41FA5}">
                      <a16:colId xmlns:a16="http://schemas.microsoft.com/office/drawing/2014/main" val="2584657229"/>
                    </a:ext>
                  </a:extLst>
                </a:gridCol>
                <a:gridCol w="416786">
                  <a:extLst>
                    <a:ext uri="{9D8B030D-6E8A-4147-A177-3AD203B41FA5}">
                      <a16:colId xmlns:a16="http://schemas.microsoft.com/office/drawing/2014/main" val="3206009216"/>
                    </a:ext>
                  </a:extLst>
                </a:gridCol>
                <a:gridCol w="752533">
                  <a:extLst>
                    <a:ext uri="{9D8B030D-6E8A-4147-A177-3AD203B41FA5}">
                      <a16:colId xmlns:a16="http://schemas.microsoft.com/office/drawing/2014/main" val="2054553144"/>
                    </a:ext>
                  </a:extLst>
                </a:gridCol>
                <a:gridCol w="891461">
                  <a:extLst>
                    <a:ext uri="{9D8B030D-6E8A-4147-A177-3AD203B41FA5}">
                      <a16:colId xmlns:a16="http://schemas.microsoft.com/office/drawing/2014/main" val="2002752087"/>
                    </a:ext>
                  </a:extLst>
                </a:gridCol>
              </a:tblGrid>
              <a:tr h="40530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PRELIMINARY FLOODPLAIN BUILDING COUNTS</a:t>
                      </a:r>
                    </a:p>
                  </a:txBody>
                  <a:tcPr marL="11402" marR="11402" marT="8566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Special Flood Hazard Area (SFHA)</a:t>
                      </a:r>
                      <a:br>
                        <a:rPr lang="en-US" sz="13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300" b="1" i="0" u="none" strike="noStrike" dirty="0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1% Annual Chance (100-Yr) Floodplain</a:t>
                      </a:r>
                    </a:p>
                  </a:txBody>
                  <a:tcPr marL="100584" marR="100584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02" marR="11402" marT="85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1" i="0" u="none" strike="noStrike">
                          <a:solidFill>
                            <a:srgbClr val="1F4E78"/>
                          </a:solidFill>
                          <a:effectLst/>
                          <a:latin typeface="Calibri" panose="020F0502020204030204" pitchFamily="34" charset="0"/>
                        </a:rPr>
                        <a:t>Floodway</a:t>
                      </a:r>
                    </a:p>
                  </a:txBody>
                  <a:tcPr marL="100584" marR="100584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1842385"/>
                  </a:ext>
                </a:extLst>
              </a:tr>
              <a:tr h="68870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Community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Remaining in SFHA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Newly Mapped in SFHA*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Newly Mapped Out SFHA*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Structures in New SFHA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SFHA Net Change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Floodway 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Floodway Net Change*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2980099"/>
                  </a:ext>
                </a:extLst>
              </a:tr>
              <a:tr h="20494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Anawalt, Town of</a:t>
                      </a:r>
                    </a:p>
                  </a:txBody>
                  <a:tcPr marL="11402" marR="11402" marT="8566" marB="0" anchor="ctr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+5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5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02" marR="11402" marT="8566" marB="0" anchor="ctr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8076295"/>
                  </a:ext>
                </a:extLst>
              </a:tr>
              <a:tr h="20494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Bradshaw, Town of</a:t>
                      </a:r>
                    </a:p>
                  </a:txBody>
                  <a:tcPr marL="11402" marR="11402" marT="8566" marB="0" anchor="ctr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+31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5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02" marR="11402" marT="8566" marB="0" anchor="ctr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3258726"/>
                  </a:ext>
                </a:extLst>
              </a:tr>
              <a:tr h="20494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Davy, Town of</a:t>
                      </a:r>
                    </a:p>
                  </a:txBody>
                  <a:tcPr marL="11402" marR="11402" marT="8566" marB="0" anchor="ctr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02" marR="11402" marT="8566" marB="0" anchor="ctr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0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7455803"/>
                  </a:ext>
                </a:extLst>
              </a:tr>
              <a:tr h="20494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Gary, City of</a:t>
                      </a:r>
                    </a:p>
                  </a:txBody>
                  <a:tcPr marL="11402" marR="11402" marT="8566" marB="0" anchor="ctr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242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-28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02" marR="11402" marT="8566" marB="0" anchor="ctr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+3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0193338"/>
                  </a:ext>
                </a:extLst>
              </a:tr>
              <a:tr h="20494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Iaeger, Town of</a:t>
                      </a:r>
                    </a:p>
                  </a:txBody>
                  <a:tcPr marL="11402" marR="11402" marT="8566" marB="0" anchor="ctr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+12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5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02" marR="11402" marT="8566" marB="0" anchor="ctr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0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3820168"/>
                  </a:ext>
                </a:extLst>
              </a:tr>
              <a:tr h="20494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Keystone, Town of</a:t>
                      </a:r>
                    </a:p>
                  </a:txBody>
                  <a:tcPr marL="11402" marR="11402" marT="8566" marB="0" anchor="ctr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-13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02" marR="11402" marT="8566" marB="0" anchor="ctr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+3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5557847"/>
                  </a:ext>
                </a:extLst>
              </a:tr>
              <a:tr h="20494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Kimball, Town of</a:t>
                      </a:r>
                    </a:p>
                  </a:txBody>
                  <a:tcPr marL="11402" marR="11402" marT="8566" marB="0" anchor="ctr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-11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02" marR="11402" marT="8566" marB="0" anchor="ctr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+3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7318545"/>
                  </a:ext>
                </a:extLst>
              </a:tr>
              <a:tr h="20494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Northfork, Town of</a:t>
                      </a:r>
                    </a:p>
                  </a:txBody>
                  <a:tcPr marL="11402" marR="11402" marT="8566" marB="0" anchor="ctr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+12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5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02" marR="11402" marT="8566" marB="0" anchor="ctr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+18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4583610"/>
                  </a:ext>
                </a:extLst>
              </a:tr>
              <a:tr h="20494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War, Town of</a:t>
                      </a:r>
                    </a:p>
                  </a:txBody>
                  <a:tcPr marL="11402" marR="11402" marT="8566" marB="0" anchor="ctr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+24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5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02" marR="11402" marT="8566" marB="0" anchor="ctr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+12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5443137"/>
                  </a:ext>
                </a:extLst>
              </a:tr>
              <a:tr h="20494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Welch, City of</a:t>
                      </a:r>
                    </a:p>
                  </a:txBody>
                  <a:tcPr marL="11402" marR="11402" marT="8566" marB="0" anchor="ctr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285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352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+28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5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02" marR="11402" marT="8566" marB="0" anchor="ctr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+25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628674"/>
                  </a:ext>
                </a:extLst>
              </a:tr>
              <a:tr h="39000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McDowell County* (Unincorporated)</a:t>
                      </a:r>
                    </a:p>
                  </a:txBody>
                  <a:tcPr marL="11402" marR="11402" marT="8566" marB="0" anchor="ctr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1,148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1,095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292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2,243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+803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5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02" marR="11402" marT="8566" marB="0" anchor="ctr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158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+55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4232570"/>
                  </a:ext>
                </a:extLst>
              </a:tr>
              <a:tr h="198826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13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11402" marR="102608" marT="8566" marB="0" anchor="ctr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2,149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1,280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418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3,429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+862</a:t>
                      </a:r>
                    </a:p>
                  </a:txBody>
                  <a:tcPr marL="11402" marR="11402" marT="8566" marB="0" anchor="ctr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5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02" marR="11402" marT="8566" marB="0" anchor="ctr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410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+121</a:t>
                      </a:r>
                    </a:p>
                  </a:txBody>
                  <a:tcPr marL="11402" marR="11402" marT="8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5810167"/>
                  </a:ext>
                </a:extLst>
              </a:tr>
              <a:tr h="15184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02" marR="11402" marT="856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0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02" marR="11402" marT="856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80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BLRA Link</a:t>
                      </a:r>
                      <a:endParaRPr lang="en-US" sz="800" b="0" i="0" u="sng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02" marR="11402" marT="856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80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BLRA Link</a:t>
                      </a:r>
                      <a:endParaRPr lang="en-US" sz="800" b="0" i="0" u="sng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02" marR="11402" marT="856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80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BLRA Link</a:t>
                      </a:r>
                      <a:endParaRPr lang="en-US" sz="800" b="0" i="0" u="sng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02" marR="11402" marT="856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02" marR="11402" marT="856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02" marR="11402" marT="85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80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BLRA Link</a:t>
                      </a:r>
                      <a:endParaRPr lang="en-US" sz="800" b="0" i="0" u="sng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02" marR="11402" marT="856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80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BLRA Link</a:t>
                      </a:r>
                      <a:endParaRPr lang="en-US" sz="800" b="0" i="0" u="sng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02" marR="11402" marT="856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5670913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EEA54A12-B9C9-3AC0-1A92-B61CA2D62E14}"/>
              </a:ext>
            </a:extLst>
          </p:cNvPr>
          <p:cNvSpPr txBox="1"/>
          <p:nvPr/>
        </p:nvSpPr>
        <p:spPr>
          <a:xfrm>
            <a:off x="655284" y="924413"/>
            <a:ext cx="112681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005288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SFHA</a:t>
            </a:r>
            <a:r>
              <a:rPr lang="en-US" sz="2000" dirty="0">
                <a:solidFill>
                  <a:srgbClr val="005288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 More buildings expected to be mapped in (+1,280) the SFHA than mapped out (-418)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005288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Floodway</a:t>
            </a:r>
            <a:r>
              <a:rPr lang="en-US" sz="2000" dirty="0">
                <a:solidFill>
                  <a:srgbClr val="005288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 121 buildings are newly mapped in the expanded Regulatory Floodway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005288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Flood Depths</a:t>
            </a:r>
            <a:r>
              <a:rPr lang="en-US" sz="2000" dirty="0">
                <a:solidFill>
                  <a:srgbClr val="005288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Buildings with highest flood depths (&gt; 10 ft.) are along the Tug Fork &amp; Elkhorn Creek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ACE0E75-D99A-8F3F-2D3D-A510BC032FE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20412" y="2210331"/>
            <a:ext cx="2024598" cy="270759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3C6B46-C5A5-73E9-AAA8-4C0CCB509249}"/>
              </a:ext>
            </a:extLst>
          </p:cNvPr>
          <p:cNvSpPr txBox="1"/>
          <p:nvPr/>
        </p:nvSpPr>
        <p:spPr>
          <a:xfrm>
            <a:off x="9294079" y="5122950"/>
            <a:ext cx="260462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i="1" dirty="0">
                <a:solidFill>
                  <a:srgbClr val="005288"/>
                </a:solidFill>
              </a:rPr>
              <a:t>*Local Officials can mail </a:t>
            </a:r>
            <a:r>
              <a:rPr lang="en-US" sz="1700" b="1" i="1" dirty="0">
                <a:solidFill>
                  <a:srgbClr val="005288"/>
                </a:solidFill>
              </a:rPr>
              <a:t>SFHA Map Change Letters</a:t>
            </a:r>
            <a:r>
              <a:rPr lang="en-US" sz="1700" i="1" dirty="0">
                <a:solidFill>
                  <a:srgbClr val="005288"/>
                </a:solidFill>
              </a:rPr>
              <a:t> of which the State NFIP Office can assist</a:t>
            </a:r>
          </a:p>
        </p:txBody>
      </p:sp>
    </p:spTree>
    <p:extLst>
      <p:ext uri="{BB962C8B-B14F-4D97-AF65-F5344CB8AC3E}">
        <p14:creationId xmlns:p14="http://schemas.microsoft.com/office/powerpoint/2010/main" val="1939011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32D632-62BE-8FF8-BE0F-CC96786FB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4B050D0-B088-26DD-7343-DA3491B2758E}"/>
              </a:ext>
            </a:extLst>
          </p:cNvPr>
          <p:cNvSpPr txBox="1"/>
          <p:nvPr/>
        </p:nvSpPr>
        <p:spPr>
          <a:xfrm>
            <a:off x="745818" y="284882"/>
            <a:ext cx="779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5288"/>
                </a:solidFill>
                <a:latin typeface="Franklin Gothic Medium" panose="020B06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Property-Level Risk:  169 Significant Structures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E30E469-6154-5CD2-52E6-CF3565653635}"/>
              </a:ext>
            </a:extLst>
          </p:cNvPr>
          <p:cNvCxnSpPr>
            <a:cxnSpLocks/>
          </p:cNvCxnSpPr>
          <p:nvPr/>
        </p:nvCxnSpPr>
        <p:spPr>
          <a:xfrm>
            <a:off x="734598" y="802549"/>
            <a:ext cx="10718367" cy="0"/>
          </a:xfrm>
          <a:prstGeom prst="line">
            <a:avLst/>
          </a:prstGeom>
          <a:ln w="38100">
            <a:solidFill>
              <a:srgbClr val="8A8C8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E04FB6C7-FB06-3BDA-553A-96DE53F44AF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646"/>
          <a:stretch>
            <a:fillRect/>
          </a:stretch>
        </p:blipFill>
        <p:spPr>
          <a:xfrm>
            <a:off x="8329187" y="909851"/>
            <a:ext cx="3073919" cy="500922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6C1A4E9-0DCD-B79A-2024-F49215C59A1A}"/>
              </a:ext>
            </a:extLst>
          </p:cNvPr>
          <p:cNvSpPr txBox="1"/>
          <p:nvPr/>
        </p:nvSpPr>
        <p:spPr>
          <a:xfrm>
            <a:off x="8317409" y="5568772"/>
            <a:ext cx="3085697" cy="353943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700" dirty="0">
                <a:solidFill>
                  <a:srgbClr val="005288"/>
                </a:solidFill>
              </a:rPr>
              <a:t>2025 Flooding of Jan-Care EMS </a:t>
            </a:r>
          </a:p>
        </p:txBody>
      </p:sp>
      <p:sp>
        <p:nvSpPr>
          <p:cNvPr id="18" name="Arrow: Left-Right 17">
            <a:extLst>
              <a:ext uri="{FF2B5EF4-FFF2-40B4-BE49-F238E27FC236}">
                <a16:creationId xmlns:a16="http://schemas.microsoft.com/office/drawing/2014/main" id="{9407D272-F801-2754-5F5B-A392D9508603}"/>
              </a:ext>
            </a:extLst>
          </p:cNvPr>
          <p:cNvSpPr/>
          <p:nvPr/>
        </p:nvSpPr>
        <p:spPr>
          <a:xfrm>
            <a:off x="7609833" y="3458129"/>
            <a:ext cx="488887" cy="199174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1C79F5D-A884-BC9C-9929-92EEA730520C}"/>
              </a:ext>
            </a:extLst>
          </p:cNvPr>
          <p:cNvSpPr txBox="1"/>
          <p:nvPr/>
        </p:nvSpPr>
        <p:spPr>
          <a:xfrm>
            <a:off x="857634" y="6018455"/>
            <a:ext cx="10595331" cy="73866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b="1" i="1" dirty="0">
                <a:solidFill>
                  <a:srgbClr val="005288"/>
                </a:solidFill>
              </a:rPr>
              <a:t>Essential facilities: </a:t>
            </a:r>
            <a:r>
              <a:rPr lang="en-US" sz="1400" i="1" dirty="0">
                <a:solidFill>
                  <a:srgbClr val="005288"/>
                </a:solidFill>
              </a:rPr>
              <a:t>Defined as K-12 schools, hospitals, nursing homes, fire/police stations, and E-911 offices.  McDowell Co. #2 in State.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 </a:t>
            </a:r>
            <a:r>
              <a:rPr lang="en-US" sz="1400" i="1" dirty="0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r>
              <a:rPr lang="en-US" sz="1400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essential facilities have been </a:t>
            </a:r>
            <a:r>
              <a:rPr lang="en-US" sz="1400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Mapped In</a:t>
            </a:r>
            <a:r>
              <a:rPr lang="en-US" sz="1400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the high-risk floodplain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i="1" dirty="0">
                <a:solidFill>
                  <a:schemeClr val="tx2">
                    <a:lumMod val="75000"/>
                    <a:lumOff val="25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400" i="1" dirty="0">
                <a:solidFill>
                  <a:srgbClr val="0000F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11</a:t>
            </a:r>
            <a:r>
              <a:rPr lang="en-US" sz="1400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essential facilities have been </a:t>
            </a:r>
            <a:r>
              <a:rPr lang="en-US" sz="1400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Mapped Out </a:t>
            </a:r>
            <a:r>
              <a:rPr lang="en-US" sz="1400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of the high-risk floodplain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04800C3-B23E-744E-4B3F-F69F9E47664D}"/>
              </a:ext>
            </a:extLst>
          </p:cNvPr>
          <p:cNvGrpSpPr/>
          <p:nvPr/>
        </p:nvGrpSpPr>
        <p:grpSpPr>
          <a:xfrm>
            <a:off x="857634" y="888022"/>
            <a:ext cx="6417225" cy="5036909"/>
            <a:chOff x="857634" y="888022"/>
            <a:chExt cx="6606094" cy="5156745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030661C-F109-7C3D-A38B-0B357DA89B4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57635" y="888022"/>
              <a:ext cx="6606093" cy="514832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5E6BF5D-781C-A817-0145-3A0439A35505}"/>
                </a:ext>
              </a:extLst>
            </p:cNvPr>
            <p:cNvSpPr txBox="1"/>
            <p:nvPr/>
          </p:nvSpPr>
          <p:spPr>
            <a:xfrm>
              <a:off x="857634" y="5682403"/>
              <a:ext cx="6606093" cy="362364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170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Building Risk Tool:  31 Essential Facilities &amp; 138 Community Assets</a:t>
              </a: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F9C322A-6C37-D229-680B-70FE4E7B614B}"/>
                </a:ext>
              </a:extLst>
            </p:cNvPr>
            <p:cNvSpPr/>
            <p:nvPr/>
          </p:nvSpPr>
          <p:spPr>
            <a:xfrm>
              <a:off x="1625857" y="3519473"/>
              <a:ext cx="1785794" cy="199174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35D987D-C5D0-B66B-8D0F-A53EF5B6853B}"/>
                </a:ext>
              </a:extLst>
            </p:cNvPr>
            <p:cNvSpPr/>
            <p:nvPr/>
          </p:nvSpPr>
          <p:spPr>
            <a:xfrm>
              <a:off x="866687" y="2146094"/>
              <a:ext cx="4918477" cy="27160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F0F3DE5E-6717-9EEA-4ECF-80B14DEDC6BE}"/>
              </a:ext>
            </a:extLst>
          </p:cNvPr>
          <p:cNvSpPr txBox="1"/>
          <p:nvPr/>
        </p:nvSpPr>
        <p:spPr>
          <a:xfrm>
            <a:off x="2284719" y="2377578"/>
            <a:ext cx="184654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 link to online report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endParaRPr lang="en-US" sz="1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4D5E7E-B3ED-A45E-9747-12341670D0DF}"/>
              </a:ext>
            </a:extLst>
          </p:cNvPr>
          <p:cNvSpPr txBox="1"/>
          <p:nvPr/>
        </p:nvSpPr>
        <p:spPr>
          <a:xfrm>
            <a:off x="857634" y="2401876"/>
            <a:ext cx="1418292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800" b="1" dirty="0"/>
              <a:t>169 Records Selected.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8AA3E4-4EA9-ACC1-5BA7-D7FAC958510C}"/>
              </a:ext>
            </a:extLst>
          </p:cNvPr>
          <p:cNvSpPr txBox="1"/>
          <p:nvPr/>
        </p:nvSpPr>
        <p:spPr>
          <a:xfrm>
            <a:off x="8131340" y="6295454"/>
            <a:ext cx="3203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Note:  Essential facilities are mapped to the 0.2% Annual Chance (500-yr) floodplain</a:t>
            </a:r>
          </a:p>
        </p:txBody>
      </p:sp>
    </p:spTree>
    <p:extLst>
      <p:ext uri="{BB962C8B-B14F-4D97-AF65-F5344CB8AC3E}">
        <p14:creationId xmlns:p14="http://schemas.microsoft.com/office/powerpoint/2010/main" val="115920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CBC340-C2DB-B4A4-6094-EB5F854DB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F02F4325-C450-6DDB-82E2-8A0FE56F38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379" y="2409291"/>
            <a:ext cx="6632500" cy="42973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CFF3A2E-B78D-07A8-65F8-9EE947FD6429}"/>
              </a:ext>
            </a:extLst>
          </p:cNvPr>
          <p:cNvSpPr txBox="1"/>
          <p:nvPr/>
        </p:nvSpPr>
        <p:spPr>
          <a:xfrm>
            <a:off x="745817" y="284882"/>
            <a:ext cx="105076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5288"/>
                </a:solidFill>
                <a:latin typeface="Franklin Gothic Medium" panose="020B06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Property-Level Mitigation: 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Franklin Gothic Medium" panose="020B06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Estimated Loss Avoidance </a:t>
            </a:r>
            <a:r>
              <a:rPr lang="en-US" sz="2800" dirty="0">
                <a:solidFill>
                  <a:srgbClr val="005288"/>
                </a:solidFill>
                <a:latin typeface="Franklin Gothic Medium" panose="020B06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 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Franklin Gothic Medium" panose="020B06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$125 Million</a:t>
            </a:r>
            <a:endParaRPr lang="en-US" sz="2800" dirty="0">
              <a:solidFill>
                <a:srgbClr val="005288"/>
              </a:solidFill>
              <a:latin typeface="Franklin Gothic Medium" panose="020B06030201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FED48F8-6400-CB30-94EF-21B6645E4D9C}"/>
              </a:ext>
            </a:extLst>
          </p:cNvPr>
          <p:cNvCxnSpPr>
            <a:cxnSpLocks/>
          </p:cNvCxnSpPr>
          <p:nvPr/>
        </p:nvCxnSpPr>
        <p:spPr>
          <a:xfrm>
            <a:off x="734598" y="830542"/>
            <a:ext cx="10718367" cy="0"/>
          </a:xfrm>
          <a:prstGeom prst="line">
            <a:avLst/>
          </a:prstGeom>
          <a:ln w="38100">
            <a:solidFill>
              <a:srgbClr val="8A8C8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DD8EBAF4-4BE3-7A79-7D28-9D94E9139BC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692" r="16283"/>
          <a:stretch>
            <a:fillRect/>
          </a:stretch>
        </p:blipFill>
        <p:spPr>
          <a:xfrm>
            <a:off x="7659218" y="931682"/>
            <a:ext cx="4067742" cy="249589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10AE7F2-01A8-7C00-DD4B-7E498D243136}"/>
              </a:ext>
            </a:extLst>
          </p:cNvPr>
          <p:cNvSpPr txBox="1"/>
          <p:nvPr/>
        </p:nvSpPr>
        <p:spPr>
          <a:xfrm>
            <a:off x="7659218" y="3296912"/>
            <a:ext cx="4067743" cy="32316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500" i="1" dirty="0">
                <a:solidFill>
                  <a:schemeClr val="bg1"/>
                </a:solidFill>
              </a:rPr>
              <a:t>Elevated Town Hall / Police Station (Bradshaw)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E79B415-0415-FD75-2D48-7508950990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6599" y="3759749"/>
            <a:ext cx="4067742" cy="299728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29B5256-D50B-3041-8315-5E7BAFF80BA9}"/>
              </a:ext>
            </a:extLst>
          </p:cNvPr>
          <p:cNvSpPr txBox="1"/>
          <p:nvPr/>
        </p:nvSpPr>
        <p:spPr>
          <a:xfrm>
            <a:off x="7666599" y="6403090"/>
            <a:ext cx="4067743" cy="32316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500" i="1" dirty="0">
                <a:solidFill>
                  <a:schemeClr val="bg1"/>
                </a:solidFill>
              </a:rPr>
              <a:t>Elevated Residential Structure (Bradshaw)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6997F5D-3308-A485-5484-4356A52F03C3}"/>
              </a:ext>
            </a:extLst>
          </p:cNvPr>
          <p:cNvSpPr txBox="1"/>
          <p:nvPr/>
        </p:nvSpPr>
        <p:spPr>
          <a:xfrm>
            <a:off x="473796" y="931963"/>
            <a:ext cx="7031527" cy="10464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550" b="1" dirty="0">
                <a:solidFill>
                  <a:srgbClr val="005288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Open Space Preservation</a:t>
            </a:r>
            <a:r>
              <a:rPr lang="en-US" sz="1550" dirty="0">
                <a:solidFill>
                  <a:srgbClr val="005288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 McDowell County has the </a:t>
            </a:r>
            <a:r>
              <a:rPr lang="en-US" sz="1550" dirty="0">
                <a:solidFill>
                  <a:srgbClr val="005288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highest density </a:t>
            </a:r>
            <a:r>
              <a:rPr lang="en-US" sz="1550" dirty="0">
                <a:solidFill>
                  <a:srgbClr val="005288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open space parcels in the state.  Federal sponsors of voluntary buyout programs include the FEMA, USACE, and NRCS.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550" b="1" dirty="0">
                <a:solidFill>
                  <a:srgbClr val="005288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Mitigated Structures:  </a:t>
            </a:r>
            <a:r>
              <a:rPr lang="en-US" sz="1550" dirty="0">
                <a:solidFill>
                  <a:srgbClr val="005288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Floodproofed buildings via </a:t>
            </a:r>
            <a:r>
              <a:rPr lang="en-US" sz="1550" dirty="0">
                <a:solidFill>
                  <a:schemeClr val="tx2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USACE Section 202 projects</a:t>
            </a:r>
            <a:endParaRPr lang="en-US" sz="155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Speech Bubble: Rectangle with Corners Rounded 14">
            <a:extLst>
              <a:ext uri="{FF2B5EF4-FFF2-40B4-BE49-F238E27FC236}">
                <a16:creationId xmlns:a16="http://schemas.microsoft.com/office/drawing/2014/main" id="{E0ACC1CB-1D64-6244-EF00-82B17557CA99}"/>
              </a:ext>
            </a:extLst>
          </p:cNvPr>
          <p:cNvSpPr/>
          <p:nvPr/>
        </p:nvSpPr>
        <p:spPr>
          <a:xfrm flipH="1">
            <a:off x="663908" y="3854168"/>
            <a:ext cx="2209694" cy="577794"/>
          </a:xfrm>
          <a:prstGeom prst="wedgeRoundRectCallout">
            <a:avLst>
              <a:gd name="adj1" fmla="val -84583"/>
              <a:gd name="adj2" fmla="val -22227"/>
              <a:gd name="adj3" fmla="val 16667"/>
            </a:avLst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Mitigated Structures (green tag)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31" name="Speech Bubble: Rectangle with Corners Rounded 14">
            <a:extLst>
              <a:ext uri="{FF2B5EF4-FFF2-40B4-BE49-F238E27FC236}">
                <a16:creationId xmlns:a16="http://schemas.microsoft.com/office/drawing/2014/main" id="{D48C59A5-6AEF-149D-1F7E-EA45114A4CC0}"/>
              </a:ext>
            </a:extLst>
          </p:cNvPr>
          <p:cNvSpPr/>
          <p:nvPr/>
        </p:nvSpPr>
        <p:spPr>
          <a:xfrm flipH="1">
            <a:off x="4490519" y="5926037"/>
            <a:ext cx="2381060" cy="577794"/>
          </a:xfrm>
          <a:prstGeom prst="wedgeRoundRectCallout">
            <a:avLst>
              <a:gd name="adj1" fmla="val 79041"/>
              <a:gd name="adj2" fmla="val -19093"/>
              <a:gd name="adj3" fmla="val 16667"/>
            </a:avLst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Mitigated Parcels</a:t>
            </a:r>
            <a:br>
              <a:rPr lang="en-US" sz="1600" b="1" dirty="0">
                <a:solidFill>
                  <a:schemeClr val="bg1"/>
                </a:solidFill>
              </a:rPr>
            </a:br>
            <a:r>
              <a:rPr lang="en-US" sz="1600" b="1" dirty="0">
                <a:solidFill>
                  <a:schemeClr val="bg1"/>
                </a:solidFill>
              </a:rPr>
              <a:t>(green shaded parcels)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99202B7-F864-A504-2AD5-47219D96F5DF}"/>
              </a:ext>
            </a:extLst>
          </p:cNvPr>
          <p:cNvSpPr txBox="1"/>
          <p:nvPr/>
        </p:nvSpPr>
        <p:spPr>
          <a:xfrm>
            <a:off x="3594226" y="4431962"/>
            <a:ext cx="1665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Bradshaw, WV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AC96480-2CC6-27C7-49B0-E66E2A88D3DE}"/>
              </a:ext>
            </a:extLst>
          </p:cNvPr>
          <p:cNvSpPr txBox="1"/>
          <p:nvPr/>
        </p:nvSpPr>
        <p:spPr>
          <a:xfrm>
            <a:off x="726949" y="2086262"/>
            <a:ext cx="639778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5288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Mitigated Tools:  </a:t>
            </a:r>
            <a:r>
              <a:rPr lang="en-US" sz="1400" dirty="0">
                <a:solidFill>
                  <a:srgbClr val="0000FF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WV Flood Tool </a:t>
            </a:r>
            <a:r>
              <a:rPr lang="en-US" sz="1400" dirty="0">
                <a:solidFill>
                  <a:srgbClr val="005288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| </a:t>
            </a:r>
            <a:r>
              <a:rPr lang="en-US" sz="1400" dirty="0">
                <a:solidFill>
                  <a:srgbClr val="0000FF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Mitigated Structures </a:t>
            </a:r>
            <a:r>
              <a:rPr lang="en-US" sz="1400" dirty="0">
                <a:solidFill>
                  <a:srgbClr val="005288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&amp; </a:t>
            </a:r>
            <a:r>
              <a:rPr lang="en-US" sz="1400" dirty="0">
                <a:solidFill>
                  <a:srgbClr val="0000FF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 Space </a:t>
            </a:r>
            <a:r>
              <a:rPr lang="en-US" sz="1400" dirty="0">
                <a:solidFill>
                  <a:srgbClr val="005288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Dashboards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934481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04D556-A358-3460-1A2D-1E869D86A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9E7AF96-3F64-6866-913C-08D041021701}"/>
              </a:ext>
            </a:extLst>
          </p:cNvPr>
          <p:cNvSpPr txBox="1"/>
          <p:nvPr/>
        </p:nvSpPr>
        <p:spPr>
          <a:xfrm>
            <a:off x="745818" y="284882"/>
            <a:ext cx="72099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5288"/>
                </a:solidFill>
                <a:latin typeface="Franklin Gothic Medium" panose="020B06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WV Flood Resiliency Tools (</a:t>
            </a:r>
            <a:r>
              <a:rPr lang="en-US" sz="2800" dirty="0">
                <a:solidFill>
                  <a:schemeClr val="tx2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www.WVFRF.org</a:t>
            </a:r>
            <a:r>
              <a:rPr lang="en-US" sz="2800" dirty="0">
                <a:solidFill>
                  <a:srgbClr val="005288"/>
                </a:solidFill>
                <a:latin typeface="Franklin Gothic Medium" panose="020B06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BCC52A8-1E17-3C25-822F-B2BFD85C38B4}"/>
              </a:ext>
            </a:extLst>
          </p:cNvPr>
          <p:cNvCxnSpPr>
            <a:cxnSpLocks/>
          </p:cNvCxnSpPr>
          <p:nvPr/>
        </p:nvCxnSpPr>
        <p:spPr>
          <a:xfrm>
            <a:off x="734598" y="830542"/>
            <a:ext cx="10718367" cy="0"/>
          </a:xfrm>
          <a:prstGeom prst="line">
            <a:avLst/>
          </a:prstGeom>
          <a:ln w="38100">
            <a:solidFill>
              <a:srgbClr val="8A8C8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ADF78062-BF1D-480D-9C59-66E8B54A0E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8314" y="974771"/>
            <a:ext cx="9036968" cy="3776771"/>
          </a:xfrm>
          <a:prstGeom prst="rect">
            <a:avLst/>
          </a:prstGeom>
        </p:spPr>
      </p:pic>
      <p:pic>
        <p:nvPicPr>
          <p:cNvPr id="10" name="Picture 9" descr="WV Risk Explorer">
            <a:extLst>
              <a:ext uri="{FF2B5EF4-FFF2-40B4-BE49-F238E27FC236}">
                <a16:creationId xmlns:a16="http://schemas.microsoft.com/office/drawing/2014/main" id="{E4A79C69-38FB-BBD5-42FA-2EBEA6FD90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0798" y="4947444"/>
            <a:ext cx="1207261" cy="1207261"/>
          </a:xfrm>
          <a:prstGeom prst="rect">
            <a:avLst/>
          </a:prstGeom>
        </p:spPr>
      </p:pic>
      <p:pic>
        <p:nvPicPr>
          <p:cNvPr id="12" name="Picture 11" descr="WV Flood Tool">
            <a:extLst>
              <a:ext uri="{FF2B5EF4-FFF2-40B4-BE49-F238E27FC236}">
                <a16:creationId xmlns:a16="http://schemas.microsoft.com/office/drawing/2014/main" id="{F36551BD-2266-6DE9-870E-C4BF64E503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12183" y="5037469"/>
            <a:ext cx="1207261" cy="1207261"/>
          </a:xfrm>
          <a:prstGeom prst="rect">
            <a:avLst/>
          </a:prstGeom>
        </p:spPr>
      </p:pic>
      <p:pic>
        <p:nvPicPr>
          <p:cNvPr id="14" name="Picture 13" descr="WV Property Viewer">
            <a:extLst>
              <a:ext uri="{FF2B5EF4-FFF2-40B4-BE49-F238E27FC236}">
                <a16:creationId xmlns:a16="http://schemas.microsoft.com/office/drawing/2014/main" id="{27354E1C-4816-8223-6E16-DF25FF2B58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55131" y="4914473"/>
            <a:ext cx="1271229" cy="1271229"/>
          </a:xfrm>
          <a:prstGeom prst="rect">
            <a:avLst/>
          </a:prstGeom>
        </p:spPr>
      </p:pic>
      <p:pic>
        <p:nvPicPr>
          <p:cNvPr id="17" name="Picture 16" descr="WV Hazard Library">
            <a:extLst>
              <a:ext uri="{FF2B5EF4-FFF2-40B4-BE49-F238E27FC236}">
                <a16:creationId xmlns:a16="http://schemas.microsoft.com/office/drawing/2014/main" id="{E4483A81-BCFC-70CD-016E-329AF28F71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80538" y="4973501"/>
            <a:ext cx="1271229" cy="127122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8D2B928-303E-8DB8-9AFE-721B0186DBC8}"/>
              </a:ext>
            </a:extLst>
          </p:cNvPr>
          <p:cNvSpPr txBox="1"/>
          <p:nvPr/>
        </p:nvSpPr>
        <p:spPr>
          <a:xfrm>
            <a:off x="1409186" y="6348630"/>
            <a:ext cx="1964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WV Risk Explorer</a:t>
            </a:r>
            <a:endParaRPr lang="en-US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00765E6-AE37-CF53-9662-BBD34C591EF3}"/>
              </a:ext>
            </a:extLst>
          </p:cNvPr>
          <p:cNvSpPr txBox="1"/>
          <p:nvPr/>
        </p:nvSpPr>
        <p:spPr>
          <a:xfrm>
            <a:off x="3881343" y="6348630"/>
            <a:ext cx="16689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WV Flood Tool</a:t>
            </a:r>
            <a:endParaRPr lang="en-US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52426AE-D92C-EE0B-01AE-215EC9B1B6E8}"/>
              </a:ext>
            </a:extLst>
          </p:cNvPr>
          <p:cNvSpPr txBox="1"/>
          <p:nvPr/>
        </p:nvSpPr>
        <p:spPr>
          <a:xfrm>
            <a:off x="5954102" y="6348630"/>
            <a:ext cx="2257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WV Property Viewer</a:t>
            </a:r>
            <a:endParaRPr lang="en-US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86BC3E8-D438-490C-05E7-5401975F6DE5}"/>
              </a:ext>
            </a:extLst>
          </p:cNvPr>
          <p:cNvSpPr txBox="1"/>
          <p:nvPr/>
        </p:nvSpPr>
        <p:spPr>
          <a:xfrm>
            <a:off x="8559988" y="6348630"/>
            <a:ext cx="2257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WV Hazard Library</a:t>
            </a:r>
            <a:endParaRPr lang="en-US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137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1BCABF-5AB9-9203-0E7A-4D8DE38FE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717B11-DBFA-BA39-585F-139DFC0F9F6D}"/>
              </a:ext>
            </a:extLst>
          </p:cNvPr>
          <p:cNvSpPr txBox="1"/>
          <p:nvPr/>
        </p:nvSpPr>
        <p:spPr>
          <a:xfrm>
            <a:off x="745817" y="284882"/>
            <a:ext cx="85711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5288"/>
                </a:solidFill>
                <a:latin typeface="Franklin Gothic Medium" panose="020B06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Cumulative Flood Risk Rankings – Multiple Scales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A588064-CDC3-6FAC-DE6C-86AABEDC24B6}"/>
              </a:ext>
            </a:extLst>
          </p:cNvPr>
          <p:cNvCxnSpPr>
            <a:cxnSpLocks/>
          </p:cNvCxnSpPr>
          <p:nvPr/>
        </p:nvCxnSpPr>
        <p:spPr>
          <a:xfrm>
            <a:off x="734598" y="830542"/>
            <a:ext cx="10718367" cy="0"/>
          </a:xfrm>
          <a:prstGeom prst="line">
            <a:avLst/>
          </a:prstGeom>
          <a:ln w="38100">
            <a:solidFill>
              <a:srgbClr val="8A8C8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F9E5B33D-19AD-C37F-21D2-C612324CCE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7683464"/>
              </p:ext>
            </p:extLst>
          </p:nvPr>
        </p:nvGraphicFramePr>
        <p:xfrm>
          <a:off x="734598" y="1029739"/>
          <a:ext cx="10145650" cy="5114634"/>
        </p:xfrm>
        <a:graphic>
          <a:graphicData uri="http://schemas.openxmlformats.org/drawingml/2006/table">
            <a:tbl>
              <a:tblPr/>
              <a:tblGrid>
                <a:gridCol w="1891901">
                  <a:extLst>
                    <a:ext uri="{9D8B030D-6E8A-4147-A177-3AD203B41FA5}">
                      <a16:colId xmlns:a16="http://schemas.microsoft.com/office/drawing/2014/main" val="2225405181"/>
                    </a:ext>
                  </a:extLst>
                </a:gridCol>
                <a:gridCol w="3028929">
                  <a:extLst>
                    <a:ext uri="{9D8B030D-6E8A-4147-A177-3AD203B41FA5}">
                      <a16:colId xmlns:a16="http://schemas.microsoft.com/office/drawing/2014/main" val="1270498072"/>
                    </a:ext>
                  </a:extLst>
                </a:gridCol>
                <a:gridCol w="745918">
                  <a:extLst>
                    <a:ext uri="{9D8B030D-6E8A-4147-A177-3AD203B41FA5}">
                      <a16:colId xmlns:a16="http://schemas.microsoft.com/office/drawing/2014/main" val="4178366846"/>
                    </a:ext>
                  </a:extLst>
                </a:gridCol>
                <a:gridCol w="1141135">
                  <a:extLst>
                    <a:ext uri="{9D8B030D-6E8A-4147-A177-3AD203B41FA5}">
                      <a16:colId xmlns:a16="http://schemas.microsoft.com/office/drawing/2014/main" val="3845766564"/>
                    </a:ext>
                  </a:extLst>
                </a:gridCol>
                <a:gridCol w="1289279">
                  <a:extLst>
                    <a:ext uri="{9D8B030D-6E8A-4147-A177-3AD203B41FA5}">
                      <a16:colId xmlns:a16="http://schemas.microsoft.com/office/drawing/2014/main" val="2913741194"/>
                    </a:ext>
                  </a:extLst>
                </a:gridCol>
                <a:gridCol w="1024244">
                  <a:extLst>
                    <a:ext uri="{9D8B030D-6E8A-4147-A177-3AD203B41FA5}">
                      <a16:colId xmlns:a16="http://schemas.microsoft.com/office/drawing/2014/main" val="2664911723"/>
                    </a:ext>
                  </a:extLst>
                </a:gridCol>
                <a:gridCol w="1024244">
                  <a:extLst>
                    <a:ext uri="{9D8B030D-6E8A-4147-A177-3AD203B41FA5}">
                      <a16:colId xmlns:a16="http://schemas.microsoft.com/office/drawing/2014/main" val="2051979218"/>
                    </a:ext>
                  </a:extLst>
                </a:gridCol>
              </a:tblGrid>
              <a:tr h="46456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Geographic Scale</a:t>
                      </a:r>
                    </a:p>
                  </a:txBody>
                  <a:tcPr marL="8634" marR="8634" marT="863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Geographic Entity</a:t>
                      </a:r>
                    </a:p>
                  </a:txBody>
                  <a:tcPr marL="8634" marR="8634" marT="863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Rank</a:t>
                      </a:r>
                    </a:p>
                  </a:txBody>
                  <a:tcPr marL="8634" marR="8634" marT="863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Entities in State</a:t>
                      </a:r>
                    </a:p>
                  </a:txBody>
                  <a:tcPr marL="8634" marR="8634" marT="863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Indicator Rating</a:t>
                      </a:r>
                    </a:p>
                  </a:txBody>
                  <a:tcPr marL="8634" marR="8634" marT="863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Risk Score</a:t>
                      </a:r>
                    </a:p>
                  </a:txBody>
                  <a:tcPr marL="8634" marR="8634" marT="863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Top 20%</a:t>
                      </a:r>
                    </a:p>
                  </a:txBody>
                  <a:tcPr marL="8634" marR="8634" marT="863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296397"/>
                  </a:ext>
                </a:extLst>
              </a:tr>
              <a:tr h="2728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Region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PDC Region 1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HIGH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80.0%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Yes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2525907"/>
                  </a:ext>
                </a:extLst>
              </a:tr>
              <a:tr h="2728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County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McDowell County</a:t>
                      </a:r>
                      <a:endParaRPr lang="en-US" sz="15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HIGH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96.2%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Yes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964305"/>
                  </a:ext>
                </a:extLst>
              </a:tr>
              <a:tr h="29350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Unincorporated Area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McDowell - Unincorporated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HIGH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94.4%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Yes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3775603"/>
                  </a:ext>
                </a:extLst>
              </a:tr>
              <a:tr h="2728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Incorporated Place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Kimball - Incorporated 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229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HIGH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98.2%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Yes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1608672"/>
                  </a:ext>
                </a:extLst>
              </a:tr>
              <a:tr h="2728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Northfork - Incorporated 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229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HIGH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96.9%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Yes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4711613"/>
                  </a:ext>
                </a:extLst>
              </a:tr>
              <a:tr h="29792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Keystone - Incorporated 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229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HIGH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94.7%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Yes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974231"/>
                  </a:ext>
                </a:extLst>
              </a:tr>
              <a:tr h="2728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Gary - Incorporated 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229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HIGH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93.8%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Yes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3520971"/>
                  </a:ext>
                </a:extLst>
              </a:tr>
              <a:tr h="2728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Welch - Incorporated 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229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HIGH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90.7%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Yes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3356970"/>
                  </a:ext>
                </a:extLst>
              </a:tr>
              <a:tr h="2728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War - Incorporated 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229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HIGH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87.2%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Yes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867342"/>
                  </a:ext>
                </a:extLst>
              </a:tr>
              <a:tr h="2728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Davy - Incorporated 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229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Relatively High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79.8%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0636808"/>
                  </a:ext>
                </a:extLst>
              </a:tr>
              <a:tr h="2728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Iaeger - Incorporated 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229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Relatively High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78.9%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29552"/>
                  </a:ext>
                </a:extLst>
              </a:tr>
              <a:tr h="2728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Anawalt - Incorporated 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229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Relatively High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78.0%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1217114"/>
                  </a:ext>
                </a:extLst>
              </a:tr>
              <a:tr h="2728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Bradshaw - Incorporated 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229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Relatively High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73.2%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9296682"/>
                  </a:ext>
                </a:extLst>
              </a:tr>
              <a:tr h="2728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Watershed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Tug Fork Watershed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HIGH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93.7%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Yes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8809582"/>
                  </a:ext>
                </a:extLst>
              </a:tr>
              <a:tr h="2728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Rivers/Streams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Tug Fork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HIGH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86.4%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Yes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4474045"/>
                  </a:ext>
                </a:extLst>
              </a:tr>
              <a:tr h="27286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Elkhorn Creek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5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HIGH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83.8%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Yes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4378726"/>
                  </a:ext>
                </a:extLst>
              </a:tr>
              <a:tr h="18870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Dry Fork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Relatively High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78.0%</a:t>
                      </a: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34" marR="8634" marT="863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7441182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6A87332A-827A-28B3-0DD5-E58F39258314}"/>
              </a:ext>
            </a:extLst>
          </p:cNvPr>
          <p:cNvSpPr txBox="1"/>
          <p:nvPr/>
        </p:nvSpPr>
        <p:spPr>
          <a:xfrm>
            <a:off x="745817" y="6296119"/>
            <a:ext cx="56223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Riverine flood risk rankings from August 2024 analysis.</a:t>
            </a:r>
          </a:p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Risk data supports hazard and emergency operations plans, mitigation grants, etc.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8CDA74D-CF6A-F15D-0D19-0E2A0A9485EF}"/>
              </a:ext>
            </a:extLst>
          </p:cNvPr>
          <p:cNvSpPr txBox="1"/>
          <p:nvPr/>
        </p:nvSpPr>
        <p:spPr>
          <a:xfrm>
            <a:off x="6605409" y="6357674"/>
            <a:ext cx="52130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County-Community Report </a:t>
            </a:r>
            <a:r>
              <a:rPr lang="en-US" sz="1600" dirty="0"/>
              <a:t>| </a:t>
            </a:r>
            <a:r>
              <a:rPr lang="en-US" sz="1600" dirty="0">
                <a:solidFill>
                  <a:srgbClr val="0000F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Risk Comparison Report</a:t>
            </a:r>
            <a:endParaRPr lang="en-US" sz="1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803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EBD2C9-021A-36D5-259A-826CADF4AA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E018991-84B4-DD3A-8457-42F024161001}"/>
              </a:ext>
            </a:extLst>
          </p:cNvPr>
          <p:cNvSpPr txBox="1"/>
          <p:nvPr/>
        </p:nvSpPr>
        <p:spPr>
          <a:xfrm>
            <a:off x="745817" y="284882"/>
            <a:ext cx="99983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5288"/>
                </a:solidFill>
                <a:latin typeface="Franklin Gothic Medium" panose="020B06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Top 10% Flood Risk Factors and Scores for McDowell County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D767D3D-48DB-5CF5-632F-FCD443CDDCEA}"/>
              </a:ext>
            </a:extLst>
          </p:cNvPr>
          <p:cNvCxnSpPr>
            <a:cxnSpLocks/>
          </p:cNvCxnSpPr>
          <p:nvPr/>
        </p:nvCxnSpPr>
        <p:spPr>
          <a:xfrm>
            <a:off x="734598" y="830542"/>
            <a:ext cx="10718367" cy="0"/>
          </a:xfrm>
          <a:prstGeom prst="line">
            <a:avLst/>
          </a:prstGeom>
          <a:ln w="38100">
            <a:solidFill>
              <a:srgbClr val="8A8C8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8783D00-EEEA-1529-5368-22F65E09EA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157031"/>
              </p:ext>
            </p:extLst>
          </p:nvPr>
        </p:nvGraphicFramePr>
        <p:xfrm>
          <a:off x="478971" y="960120"/>
          <a:ext cx="10973994" cy="4434840"/>
        </p:xfrm>
        <a:graphic>
          <a:graphicData uri="http://schemas.openxmlformats.org/drawingml/2006/table">
            <a:tbl>
              <a:tblPr/>
              <a:tblGrid>
                <a:gridCol w="1748943">
                  <a:extLst>
                    <a:ext uri="{9D8B030D-6E8A-4147-A177-3AD203B41FA5}">
                      <a16:colId xmlns:a16="http://schemas.microsoft.com/office/drawing/2014/main" val="1695187375"/>
                    </a:ext>
                  </a:extLst>
                </a:gridCol>
                <a:gridCol w="3051657">
                  <a:extLst>
                    <a:ext uri="{9D8B030D-6E8A-4147-A177-3AD203B41FA5}">
                      <a16:colId xmlns:a16="http://schemas.microsoft.com/office/drawing/2014/main" val="214932057"/>
                    </a:ext>
                  </a:extLst>
                </a:gridCol>
                <a:gridCol w="1698172">
                  <a:extLst>
                    <a:ext uri="{9D8B030D-6E8A-4147-A177-3AD203B41FA5}">
                      <a16:colId xmlns:a16="http://schemas.microsoft.com/office/drawing/2014/main" val="3523462591"/>
                    </a:ext>
                  </a:extLst>
                </a:gridCol>
                <a:gridCol w="1687286">
                  <a:extLst>
                    <a:ext uri="{9D8B030D-6E8A-4147-A177-3AD203B41FA5}">
                      <a16:colId xmlns:a16="http://schemas.microsoft.com/office/drawing/2014/main" val="120679761"/>
                    </a:ext>
                  </a:extLst>
                </a:gridCol>
                <a:gridCol w="1612567">
                  <a:extLst>
                    <a:ext uri="{9D8B030D-6E8A-4147-A177-3AD203B41FA5}">
                      <a16:colId xmlns:a16="http://schemas.microsoft.com/office/drawing/2014/main" val="2740788990"/>
                    </a:ext>
                  </a:extLst>
                </a:gridCol>
                <a:gridCol w="1175369">
                  <a:extLst>
                    <a:ext uri="{9D8B030D-6E8A-4147-A177-3AD203B41FA5}">
                      <a16:colId xmlns:a16="http://schemas.microsoft.com/office/drawing/2014/main" val="4960184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0" i="0" cap="all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category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0" i="0" cap="all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Flood Risk Indicator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cap="all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Value for McDowell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cap="all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Indicator Score</a:t>
                      </a:r>
                      <a:br>
                        <a:rPr lang="en-US" sz="1600" b="0" i="0" cap="all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600" b="0" i="0" cap="all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(0 - 100%)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cap="all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Indicator Rating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cap="all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State ranking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5724798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1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Building Exposure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Building Floodplain Count 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3,479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96.2%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HIGH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336512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Building Floodway Count 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526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94.4%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HIGH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34117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Building Floodplain Ratio 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17.6%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92.5%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HIGH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633804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Building Density 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0.80 /Acre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96.2%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HIGH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91668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Building Characteristics</a:t>
                      </a:r>
                      <a:endParaRPr lang="en-US" sz="1600" b="0" i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Bldg. Year Pre-FIRM Ratio 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92.9%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100.0%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HIGH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8117922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1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Critical Infrastructure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Essential Facilities 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32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98.1%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HIGH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975878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Roads Inundated Ratio 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12.3%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92.5%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HIGH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29315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1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Community Assets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Community Assets Non-Historical 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116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98.1%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HIGH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3126013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1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Building Damage Loss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Bldg. Substantial Damage Count 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226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88.8%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High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078331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Bldg. Previous Damage Claims 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1,049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90.7%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HIGH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9420493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People / Social Vulnerabilities</a:t>
                      </a:r>
                      <a:endParaRPr lang="en-US" sz="1600" b="0" i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Population in Floodplain Ratio 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45.0%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100.0%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HIGH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751060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Population Displaced Ratio 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30.4%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100.0%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HIGH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829546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6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WV Social Vulnerability Index 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100.0%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VERY HIGH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57150" marR="57150" marT="19050" marB="1905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8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012407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F7590A9-224F-C6A1-920E-428196AFB692}"/>
              </a:ext>
            </a:extLst>
          </p:cNvPr>
          <p:cNvSpPr txBox="1"/>
          <p:nvPr/>
        </p:nvSpPr>
        <p:spPr>
          <a:xfrm>
            <a:off x="478971" y="5619011"/>
            <a:ext cx="10973994" cy="954107"/>
          </a:xfrm>
          <a:prstGeom prst="rect">
            <a:avLst/>
          </a:prstGeom>
          <a:solidFill>
            <a:srgbClr val="E998A9"/>
          </a:solidFill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0000"/>
                </a:solidFill>
              </a:rPr>
              <a:t>12 of 25 riverine flood risk indicators</a:t>
            </a:r>
            <a:r>
              <a:rPr lang="en-US" sz="1400" dirty="0">
                <a:solidFill>
                  <a:srgbClr val="000000"/>
                </a:solidFill>
              </a:rPr>
              <a:t> among the </a:t>
            </a:r>
            <a:r>
              <a:rPr lang="en-US" sz="1400" b="1" dirty="0">
                <a:solidFill>
                  <a:srgbClr val="000000"/>
                </a:solidFill>
              </a:rPr>
              <a:t>top 10%</a:t>
            </a:r>
            <a:r>
              <a:rPr lang="en-US" sz="1400" dirty="0">
                <a:solidFill>
                  <a:srgbClr val="000000"/>
                </a:solidFill>
              </a:rPr>
              <a:t> counties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45% of population resides in the floodplain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93% of structures built before initial flood maps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High building exposure including essential facilities and community assets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0621A17-4509-4721-E631-18AF52E291C2}"/>
              </a:ext>
            </a:extLst>
          </p:cNvPr>
          <p:cNvSpPr txBox="1"/>
          <p:nvPr/>
        </p:nvSpPr>
        <p:spPr>
          <a:xfrm>
            <a:off x="9633858" y="6234564"/>
            <a:ext cx="1741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Top 20% Report</a:t>
            </a:r>
            <a:endParaRPr lang="en-US" sz="1600" dirty="0">
              <a:solidFill>
                <a:srgbClr val="0000FF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2BD46C-E790-7CCC-627C-EDCD6AD32B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87334" y="5526140"/>
            <a:ext cx="1318290" cy="118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31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1F655F-6FD1-7A71-331A-102CC0E770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0ADF999-5573-681A-90DC-8CC527DAB34F}"/>
              </a:ext>
            </a:extLst>
          </p:cNvPr>
          <p:cNvSpPr txBox="1"/>
          <p:nvPr/>
        </p:nvSpPr>
        <p:spPr>
          <a:xfrm>
            <a:off x="745817" y="284882"/>
            <a:ext cx="99983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5288"/>
                </a:solidFill>
                <a:latin typeface="Franklin Gothic Medium" panose="020B06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Flood Fatalities mapped for McDowell County(n=47)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10BBF02-9608-4FA8-8853-0992342D8566}"/>
              </a:ext>
            </a:extLst>
          </p:cNvPr>
          <p:cNvCxnSpPr>
            <a:cxnSpLocks/>
          </p:cNvCxnSpPr>
          <p:nvPr/>
        </p:nvCxnSpPr>
        <p:spPr>
          <a:xfrm>
            <a:off x="734598" y="830542"/>
            <a:ext cx="10718367" cy="0"/>
          </a:xfrm>
          <a:prstGeom prst="line">
            <a:avLst/>
          </a:prstGeom>
          <a:ln w="38100">
            <a:solidFill>
              <a:srgbClr val="8A8C8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26B91BB4-EDC4-4C64-7A34-B13DB6D3D8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598" y="1668590"/>
            <a:ext cx="8097380" cy="46964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03DBB2B-8B8D-724C-BD8A-AAB1D3D717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1622" y="3622519"/>
            <a:ext cx="989344" cy="1299016"/>
          </a:xfrm>
          <a:prstGeom prst="rect">
            <a:avLst/>
          </a:prstGeom>
        </p:spPr>
      </p:pic>
      <p:sp>
        <p:nvSpPr>
          <p:cNvPr id="15" name="Speech Bubble: Rectangle with Corners Rounded 14">
            <a:extLst>
              <a:ext uri="{FF2B5EF4-FFF2-40B4-BE49-F238E27FC236}">
                <a16:creationId xmlns:a16="http://schemas.microsoft.com/office/drawing/2014/main" id="{145D08C2-E1D2-33EA-D1DF-F8FB149E66C9}"/>
              </a:ext>
            </a:extLst>
          </p:cNvPr>
          <p:cNvSpPr/>
          <p:nvPr/>
        </p:nvSpPr>
        <p:spPr>
          <a:xfrm flipH="1">
            <a:off x="6268510" y="5268320"/>
            <a:ext cx="2381060" cy="577794"/>
          </a:xfrm>
          <a:prstGeom prst="wedgeRoundRectCallout">
            <a:avLst>
              <a:gd name="adj1" fmla="val 3606"/>
              <a:gd name="adj2" fmla="val -124598"/>
              <a:gd name="adj3" fmla="val 16667"/>
            </a:avLst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1901 Flood</a:t>
            </a:r>
            <a:br>
              <a:rPr lang="en-US" sz="1600" b="1" dirty="0">
                <a:solidFill>
                  <a:schemeClr val="bg1"/>
                </a:solidFill>
              </a:rPr>
            </a:br>
            <a:r>
              <a:rPr lang="en-US" sz="1600" b="1" i="1" dirty="0">
                <a:solidFill>
                  <a:schemeClr val="bg1"/>
                </a:solidFill>
              </a:rPr>
              <a:t>Elkhorn Creek</a:t>
            </a:r>
            <a:endParaRPr lang="en-US" sz="1600" i="1" dirty="0">
              <a:solidFill>
                <a:schemeClr val="bg1"/>
              </a:solidFill>
            </a:endParaRPr>
          </a:p>
        </p:txBody>
      </p:sp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E0E86023-AF85-D903-F334-207175360038}"/>
              </a:ext>
            </a:extLst>
          </p:cNvPr>
          <p:cNvSpPr/>
          <p:nvPr/>
        </p:nvSpPr>
        <p:spPr>
          <a:xfrm flipH="1">
            <a:off x="888301" y="4422863"/>
            <a:ext cx="2381060" cy="577794"/>
          </a:xfrm>
          <a:prstGeom prst="wedgeRoundRectCallout">
            <a:avLst>
              <a:gd name="adj1" fmla="val 3606"/>
              <a:gd name="adj2" fmla="val -124598"/>
              <a:gd name="adj3" fmla="val 16667"/>
            </a:avLst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1901 Flood</a:t>
            </a:r>
            <a:br>
              <a:rPr lang="en-US" sz="1600" b="1" dirty="0">
                <a:solidFill>
                  <a:schemeClr val="bg1"/>
                </a:solidFill>
              </a:rPr>
            </a:br>
            <a:r>
              <a:rPr lang="en-US" sz="1600" b="1" i="1" dirty="0">
                <a:solidFill>
                  <a:schemeClr val="bg1"/>
                </a:solidFill>
              </a:rPr>
              <a:t>Dry Fork</a:t>
            </a:r>
            <a:endParaRPr lang="en-US" sz="1600" i="1" dirty="0">
              <a:solidFill>
                <a:schemeClr val="bg1"/>
              </a:solidFill>
            </a:endParaRPr>
          </a:p>
        </p:txBody>
      </p:sp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id="{21483EB4-CAF3-727A-EBE3-73EE8437ACF4}"/>
              </a:ext>
            </a:extLst>
          </p:cNvPr>
          <p:cNvSpPr/>
          <p:nvPr/>
        </p:nvSpPr>
        <p:spPr>
          <a:xfrm flipH="1">
            <a:off x="3501554" y="4865549"/>
            <a:ext cx="2381060" cy="577794"/>
          </a:xfrm>
          <a:prstGeom prst="wedgeRoundRectCallout">
            <a:avLst>
              <a:gd name="adj1" fmla="val -21996"/>
              <a:gd name="adj2" fmla="val -100106"/>
              <a:gd name="adj3" fmla="val 16667"/>
            </a:avLst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2025 Flood</a:t>
            </a:r>
            <a:br>
              <a:rPr lang="en-US" sz="1600" b="1" dirty="0">
                <a:solidFill>
                  <a:schemeClr val="bg1"/>
                </a:solidFill>
              </a:rPr>
            </a:br>
            <a:r>
              <a:rPr lang="en-US" sz="1600" b="1" i="1" dirty="0">
                <a:solidFill>
                  <a:schemeClr val="bg1"/>
                </a:solidFill>
              </a:rPr>
              <a:t>Tug Fork</a:t>
            </a:r>
            <a:endParaRPr lang="en-US" sz="1600" i="1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D824B5E-85F8-3EED-5260-0DB16D8D322E}"/>
              </a:ext>
            </a:extLst>
          </p:cNvPr>
          <p:cNvSpPr txBox="1"/>
          <p:nvPr/>
        </p:nvSpPr>
        <p:spPr>
          <a:xfrm>
            <a:off x="9165771" y="1716212"/>
            <a:ext cx="2733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Flood Fatality </a:t>
            </a:r>
            <a:r>
              <a:rPr lang="en-US" sz="1800" dirty="0">
                <a:solidFill>
                  <a:srgbClr val="0000F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Dashboard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684FDBC-91D9-4644-CF4E-50E0EE478428}"/>
              </a:ext>
            </a:extLst>
          </p:cNvPr>
          <p:cNvSpPr txBox="1"/>
          <p:nvPr/>
        </p:nvSpPr>
        <p:spPr>
          <a:xfrm>
            <a:off x="9165771" y="2387986"/>
            <a:ext cx="30262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1901 </a:t>
            </a:r>
            <a:r>
              <a:rPr lang="en-US" sz="1800" dirty="0">
                <a:solidFill>
                  <a:srgbClr val="0000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Story Map</a:t>
            </a:r>
            <a:r>
              <a:rPr lang="en-US" sz="1800" dirty="0">
                <a:solidFill>
                  <a:srgbClr val="0000FF"/>
                </a:solidFill>
              </a:rPr>
              <a:t> </a:t>
            </a:r>
            <a:r>
              <a:rPr lang="en-US" dirty="0"/>
              <a:t>&amp; </a:t>
            </a:r>
            <a:r>
              <a:rPr lang="en-US" dirty="0">
                <a:solidFill>
                  <a:srgbClr val="0000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Graphic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121F579-E359-070E-AC14-2B21852FDDBA}"/>
              </a:ext>
            </a:extLst>
          </p:cNvPr>
          <p:cNvSpPr txBox="1"/>
          <p:nvPr/>
        </p:nvSpPr>
        <p:spPr>
          <a:xfrm>
            <a:off x="9165771" y="3059760"/>
            <a:ext cx="2339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2025 Fatality </a:t>
            </a:r>
            <a:r>
              <a:rPr lang="en-US" dirty="0">
                <a:solidFill>
                  <a:srgbClr val="0000FF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Map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7BFD3220-0E65-1222-285B-B250E16F617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4598" y="1237861"/>
            <a:ext cx="8097380" cy="50489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64AD6EA5-9AB7-58F5-BF25-DA458B01FA7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62243" y="3622519"/>
            <a:ext cx="955587" cy="1271024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502182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6550</TotalTime>
  <Words>1127</Words>
  <Application>Microsoft Office PowerPoint</Application>
  <PresentationFormat>Widescreen</PresentationFormat>
  <Paragraphs>379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Aptos</vt:lpstr>
      <vt:lpstr>Aptos Display</vt:lpstr>
      <vt:lpstr>Arial</vt:lpstr>
      <vt:lpstr>Arial Narrow</vt:lpstr>
      <vt:lpstr>Calibri</vt:lpstr>
      <vt:lpstr>Franklin Gothic Book</vt:lpstr>
      <vt:lpstr>Franklin Gothic Medium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Kurt Donaldson</dc:creator>
  <cp:lastModifiedBy>Kurt Donaldson</cp:lastModifiedBy>
  <cp:revision>27</cp:revision>
  <dcterms:created xsi:type="dcterms:W3CDTF">2026-08-04T13:29:06Z</dcterms:created>
  <dcterms:modified xsi:type="dcterms:W3CDTF">2026-08-12T00:36:24Z</dcterms:modified>
</cp:coreProperties>
</file>