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9" r:id="rId2"/>
    <p:sldId id="260" r:id="rId3"/>
    <p:sldId id="287" r:id="rId4"/>
    <p:sldId id="262" r:id="rId5"/>
    <p:sldId id="263" r:id="rId6"/>
    <p:sldId id="278" r:id="rId7"/>
    <p:sldId id="285" r:id="rId8"/>
    <p:sldId id="286" r:id="rId9"/>
    <p:sldId id="28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DCEAF7"/>
    <a:srgbClr val="0052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B16827-F235-4A44-86FD-897F3FFEDA45}" v="311" dt="2026-08-11T19:38:42.3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5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rt Donaldson" userId="fe141ba2-bca8-4959-9566-e00d78cf11de" providerId="ADAL" clId="{6A97C515-E88A-4AF8-8F6D-8C88DB12941B}"/>
    <pc:docChg chg="undo custSel addSld delSld modSld sldOrd">
      <pc:chgData name="Kurt Donaldson" userId="fe141ba2-bca8-4959-9566-e00d78cf11de" providerId="ADAL" clId="{6A97C515-E88A-4AF8-8F6D-8C88DB12941B}" dt="2026-08-11T19:50:02.276" v="780" actId="14100"/>
      <pc:docMkLst>
        <pc:docMk/>
      </pc:docMkLst>
      <pc:sldChg chg="addSp modSp mod">
        <pc:chgData name="Kurt Donaldson" userId="fe141ba2-bca8-4959-9566-e00d78cf11de" providerId="ADAL" clId="{6A97C515-E88A-4AF8-8F6D-8C88DB12941B}" dt="2026-08-11T18:49:34.084" v="161" actId="122"/>
        <pc:sldMkLst>
          <pc:docMk/>
          <pc:sldMk cId="3382307573" sldId="259"/>
        </pc:sldMkLst>
        <pc:spChg chg="add mod">
          <ac:chgData name="Kurt Donaldson" userId="fe141ba2-bca8-4959-9566-e00d78cf11de" providerId="ADAL" clId="{6A97C515-E88A-4AF8-8F6D-8C88DB12941B}" dt="2026-08-11T18:49:34.084" v="161" actId="122"/>
          <ac:spMkLst>
            <pc:docMk/>
            <pc:sldMk cId="3382307573" sldId="259"/>
            <ac:spMk id="2" creationId="{B20CBFE4-58EF-0ADC-4885-C832804C493C}"/>
          </ac:spMkLst>
        </pc:spChg>
        <pc:spChg chg="mod">
          <ac:chgData name="Kurt Donaldson" userId="fe141ba2-bca8-4959-9566-e00d78cf11de" providerId="ADAL" clId="{6A97C515-E88A-4AF8-8F6D-8C88DB12941B}" dt="2026-08-11T18:48:20.547" v="156" actId="1076"/>
          <ac:spMkLst>
            <pc:docMk/>
            <pc:sldMk cId="3382307573" sldId="259"/>
            <ac:spMk id="22" creationId="{C24C91CC-EE03-E78C-4312-903AEF5009CE}"/>
          </ac:spMkLst>
        </pc:spChg>
      </pc:sldChg>
      <pc:sldChg chg="modSp mod">
        <pc:chgData name="Kurt Donaldson" userId="fe141ba2-bca8-4959-9566-e00d78cf11de" providerId="ADAL" clId="{6A97C515-E88A-4AF8-8F6D-8C88DB12941B}" dt="2026-08-11T18:33:55.434" v="11" actId="14100"/>
        <pc:sldMkLst>
          <pc:docMk/>
          <pc:sldMk cId="3764806357" sldId="260"/>
        </pc:sldMkLst>
        <pc:spChg chg="mod">
          <ac:chgData name="Kurt Donaldson" userId="fe141ba2-bca8-4959-9566-e00d78cf11de" providerId="ADAL" clId="{6A97C515-E88A-4AF8-8F6D-8C88DB12941B}" dt="2026-08-11T18:33:55.434" v="11" actId="14100"/>
          <ac:spMkLst>
            <pc:docMk/>
            <pc:sldMk cId="3764806357" sldId="260"/>
            <ac:spMk id="13" creationId="{15C02118-457B-E9B2-5B37-6846456768AA}"/>
          </ac:spMkLst>
        </pc:spChg>
      </pc:sldChg>
      <pc:sldChg chg="del">
        <pc:chgData name="Kurt Donaldson" userId="fe141ba2-bca8-4959-9566-e00d78cf11de" providerId="ADAL" clId="{6A97C515-E88A-4AF8-8F6D-8C88DB12941B}" dt="2026-08-11T18:33:16.235" v="0" actId="47"/>
        <pc:sldMkLst>
          <pc:docMk/>
          <pc:sldMk cId="3897458211" sldId="283"/>
        </pc:sldMkLst>
      </pc:sldChg>
      <pc:sldChg chg="del">
        <pc:chgData name="Kurt Donaldson" userId="fe141ba2-bca8-4959-9566-e00d78cf11de" providerId="ADAL" clId="{6A97C515-E88A-4AF8-8F6D-8C88DB12941B}" dt="2026-08-11T18:33:16.235" v="0" actId="47"/>
        <pc:sldMkLst>
          <pc:docMk/>
          <pc:sldMk cId="573638035" sldId="284"/>
        </pc:sldMkLst>
      </pc:sldChg>
      <pc:sldChg chg="modSp mod">
        <pc:chgData name="Kurt Donaldson" userId="fe141ba2-bca8-4959-9566-e00d78cf11de" providerId="ADAL" clId="{6A97C515-E88A-4AF8-8F6D-8C88DB12941B}" dt="2026-08-11T18:42:50.771" v="75" actId="20577"/>
        <pc:sldMkLst>
          <pc:docMk/>
          <pc:sldMk cId="3885223524" sldId="287"/>
        </pc:sldMkLst>
        <pc:spChg chg="mod">
          <ac:chgData name="Kurt Donaldson" userId="fe141ba2-bca8-4959-9566-e00d78cf11de" providerId="ADAL" clId="{6A97C515-E88A-4AF8-8F6D-8C88DB12941B}" dt="2026-08-11T18:42:50.771" v="75" actId="20577"/>
          <ac:spMkLst>
            <pc:docMk/>
            <pc:sldMk cId="3885223524" sldId="287"/>
            <ac:spMk id="10" creationId="{C3063209-156D-7AA2-AD9B-ED4D986F0365}"/>
          </ac:spMkLst>
        </pc:spChg>
      </pc:sldChg>
      <pc:sldChg chg="addSp delSp modSp add mod ord modAnim">
        <pc:chgData name="Kurt Donaldson" userId="fe141ba2-bca8-4959-9566-e00d78cf11de" providerId="ADAL" clId="{6A97C515-E88A-4AF8-8F6D-8C88DB12941B}" dt="2026-08-11T19:50:02.276" v="780" actId="14100"/>
        <pc:sldMkLst>
          <pc:docMk/>
          <pc:sldMk cId="2748261413" sldId="288"/>
        </pc:sldMkLst>
        <pc:spChg chg="add mod">
          <ac:chgData name="Kurt Donaldson" userId="fe141ba2-bca8-4959-9566-e00d78cf11de" providerId="ADAL" clId="{6A97C515-E88A-4AF8-8F6D-8C88DB12941B}" dt="2026-08-11T19:41:14.898" v="764" actId="1076"/>
          <ac:spMkLst>
            <pc:docMk/>
            <pc:sldMk cId="2748261413" sldId="288"/>
            <ac:spMk id="5" creationId="{DC8DF4BA-CABD-880F-1FC8-B0FE7DF52971}"/>
          </ac:spMkLst>
        </pc:spChg>
        <pc:spChg chg="mod">
          <ac:chgData name="Kurt Donaldson" userId="fe141ba2-bca8-4959-9566-e00d78cf11de" providerId="ADAL" clId="{6A97C515-E88A-4AF8-8F6D-8C88DB12941B}" dt="2026-08-11T18:43:52.141" v="114" actId="14100"/>
          <ac:spMkLst>
            <pc:docMk/>
            <pc:sldMk cId="2748261413" sldId="288"/>
            <ac:spMk id="6" creationId="{EE6BE5BB-7DB3-0D68-5300-D05F7E31A203}"/>
          </ac:spMkLst>
        </pc:spChg>
        <pc:spChg chg="add mod">
          <ac:chgData name="Kurt Donaldson" userId="fe141ba2-bca8-4959-9566-e00d78cf11de" providerId="ADAL" clId="{6A97C515-E88A-4AF8-8F6D-8C88DB12941B}" dt="2026-08-11T19:43:14.951" v="777" actId="1035"/>
          <ac:spMkLst>
            <pc:docMk/>
            <pc:sldMk cId="2748261413" sldId="288"/>
            <ac:spMk id="11" creationId="{562C43DB-93F8-2861-031B-0F680405581C}"/>
          </ac:spMkLst>
        </pc:spChg>
        <pc:spChg chg="add del mod">
          <ac:chgData name="Kurt Donaldson" userId="fe141ba2-bca8-4959-9566-e00d78cf11de" providerId="ADAL" clId="{6A97C515-E88A-4AF8-8F6D-8C88DB12941B}" dt="2026-08-11T19:20:24.315" v="579" actId="478"/>
          <ac:spMkLst>
            <pc:docMk/>
            <pc:sldMk cId="2748261413" sldId="288"/>
            <ac:spMk id="15" creationId="{8564C1D9-D12E-5DD1-1BDB-4F100173BC7F}"/>
          </ac:spMkLst>
        </pc:spChg>
        <pc:spChg chg="add mod">
          <ac:chgData name="Kurt Donaldson" userId="fe141ba2-bca8-4959-9566-e00d78cf11de" providerId="ADAL" clId="{6A97C515-E88A-4AF8-8F6D-8C88DB12941B}" dt="2026-08-11T19:50:02.276" v="780" actId="14100"/>
          <ac:spMkLst>
            <pc:docMk/>
            <pc:sldMk cId="2748261413" sldId="288"/>
            <ac:spMk id="16" creationId="{C0ECDBAD-ED4A-CA62-D44C-623B60690F88}"/>
          </ac:spMkLst>
        </pc:spChg>
        <pc:spChg chg="del">
          <ac:chgData name="Kurt Donaldson" userId="fe141ba2-bca8-4959-9566-e00d78cf11de" providerId="ADAL" clId="{6A97C515-E88A-4AF8-8F6D-8C88DB12941B}" dt="2026-08-11T18:35:07.264" v="15" actId="478"/>
          <ac:spMkLst>
            <pc:docMk/>
            <pc:sldMk cId="2748261413" sldId="288"/>
            <ac:spMk id="18" creationId="{030780C3-578A-74C0-51CB-6F9F51E37F6B}"/>
          </ac:spMkLst>
        </pc:spChg>
        <pc:spChg chg="del">
          <ac:chgData name="Kurt Donaldson" userId="fe141ba2-bca8-4959-9566-e00d78cf11de" providerId="ADAL" clId="{6A97C515-E88A-4AF8-8F6D-8C88DB12941B}" dt="2026-08-11T18:35:07.264" v="15" actId="478"/>
          <ac:spMkLst>
            <pc:docMk/>
            <pc:sldMk cId="2748261413" sldId="288"/>
            <ac:spMk id="20" creationId="{D72B4FEA-EB34-CF04-CD7B-EA6D4F959E28}"/>
          </ac:spMkLst>
        </pc:spChg>
        <pc:spChg chg="del">
          <ac:chgData name="Kurt Donaldson" userId="fe141ba2-bca8-4959-9566-e00d78cf11de" providerId="ADAL" clId="{6A97C515-E88A-4AF8-8F6D-8C88DB12941B}" dt="2026-08-11T18:35:07.264" v="15" actId="478"/>
          <ac:spMkLst>
            <pc:docMk/>
            <pc:sldMk cId="2748261413" sldId="288"/>
            <ac:spMk id="22" creationId="{CE3E940B-B837-1218-8AEB-9AE63850CCCA}"/>
          </ac:spMkLst>
        </pc:spChg>
        <pc:spChg chg="del">
          <ac:chgData name="Kurt Donaldson" userId="fe141ba2-bca8-4959-9566-e00d78cf11de" providerId="ADAL" clId="{6A97C515-E88A-4AF8-8F6D-8C88DB12941B}" dt="2026-08-11T18:35:07.264" v="15" actId="478"/>
          <ac:spMkLst>
            <pc:docMk/>
            <pc:sldMk cId="2748261413" sldId="288"/>
            <ac:spMk id="24" creationId="{6A688F8F-F7CF-1685-FB4A-0E5052958EB5}"/>
          </ac:spMkLst>
        </pc:spChg>
        <pc:spChg chg="add mod">
          <ac:chgData name="Kurt Donaldson" userId="fe141ba2-bca8-4959-9566-e00d78cf11de" providerId="ADAL" clId="{6A97C515-E88A-4AF8-8F6D-8C88DB12941B}" dt="2026-08-11T19:40:31.879" v="759" actId="207"/>
          <ac:spMkLst>
            <pc:docMk/>
            <pc:sldMk cId="2748261413" sldId="288"/>
            <ac:spMk id="26" creationId="{EFAD34EF-642E-9653-A942-797D3F5E0EC4}"/>
          </ac:spMkLst>
        </pc:spChg>
        <pc:spChg chg="add mod">
          <ac:chgData name="Kurt Donaldson" userId="fe141ba2-bca8-4959-9566-e00d78cf11de" providerId="ADAL" clId="{6A97C515-E88A-4AF8-8F6D-8C88DB12941B}" dt="2026-08-11T19:42:13.130" v="772" actId="14100"/>
          <ac:spMkLst>
            <pc:docMk/>
            <pc:sldMk cId="2748261413" sldId="288"/>
            <ac:spMk id="30" creationId="{E9E99CCD-CC15-C347-9D57-46FAE986F45D}"/>
          </ac:spMkLst>
        </pc:spChg>
        <pc:picChg chg="add mod">
          <ac:chgData name="Kurt Donaldson" userId="fe141ba2-bca8-4959-9566-e00d78cf11de" providerId="ADAL" clId="{6A97C515-E88A-4AF8-8F6D-8C88DB12941B}" dt="2026-08-11T19:21:06.427" v="616" actId="1037"/>
          <ac:picMkLst>
            <pc:docMk/>
            <pc:sldMk cId="2748261413" sldId="288"/>
            <ac:picMk id="3" creationId="{9AA8B835-50D7-ABD6-96C9-BA067ADB4C82}"/>
          </ac:picMkLst>
        </pc:picChg>
        <pc:picChg chg="del">
          <ac:chgData name="Kurt Donaldson" userId="fe141ba2-bca8-4959-9566-e00d78cf11de" providerId="ADAL" clId="{6A97C515-E88A-4AF8-8F6D-8C88DB12941B}" dt="2026-08-11T18:35:07.264" v="15" actId="478"/>
          <ac:picMkLst>
            <pc:docMk/>
            <pc:sldMk cId="2748261413" sldId="288"/>
            <ac:picMk id="7" creationId="{6A760D25-1448-B979-F175-5F50D4FE52D0}"/>
          </ac:picMkLst>
        </pc:picChg>
        <pc:picChg chg="add del mod">
          <ac:chgData name="Kurt Donaldson" userId="fe141ba2-bca8-4959-9566-e00d78cf11de" providerId="ADAL" clId="{6A97C515-E88A-4AF8-8F6D-8C88DB12941B}" dt="2026-08-11T19:28:58.878" v="721" actId="478"/>
          <ac:picMkLst>
            <pc:docMk/>
            <pc:sldMk cId="2748261413" sldId="288"/>
            <ac:picMk id="9" creationId="{E3DE529C-B263-B7B7-F572-A76B4767DC20}"/>
          </ac:picMkLst>
        </pc:picChg>
        <pc:picChg chg="del">
          <ac:chgData name="Kurt Donaldson" userId="fe141ba2-bca8-4959-9566-e00d78cf11de" providerId="ADAL" clId="{6A97C515-E88A-4AF8-8F6D-8C88DB12941B}" dt="2026-08-11T18:35:07.264" v="15" actId="478"/>
          <ac:picMkLst>
            <pc:docMk/>
            <pc:sldMk cId="2748261413" sldId="288"/>
            <ac:picMk id="10" creationId="{71CD31E5-4716-7F8B-43A7-5C73120649DA}"/>
          </ac:picMkLst>
        </pc:picChg>
        <pc:picChg chg="del">
          <ac:chgData name="Kurt Donaldson" userId="fe141ba2-bca8-4959-9566-e00d78cf11de" providerId="ADAL" clId="{6A97C515-E88A-4AF8-8F6D-8C88DB12941B}" dt="2026-08-11T18:35:07.264" v="15" actId="478"/>
          <ac:picMkLst>
            <pc:docMk/>
            <pc:sldMk cId="2748261413" sldId="288"/>
            <ac:picMk id="12" creationId="{E8977384-BDF3-CB91-CB54-2669525EB928}"/>
          </ac:picMkLst>
        </pc:picChg>
        <pc:picChg chg="del">
          <ac:chgData name="Kurt Donaldson" userId="fe141ba2-bca8-4959-9566-e00d78cf11de" providerId="ADAL" clId="{6A97C515-E88A-4AF8-8F6D-8C88DB12941B}" dt="2026-08-11T18:35:07.264" v="15" actId="478"/>
          <ac:picMkLst>
            <pc:docMk/>
            <pc:sldMk cId="2748261413" sldId="288"/>
            <ac:picMk id="14" creationId="{46910B54-A1D8-2DE3-3E94-30EE4DBE71B6}"/>
          </ac:picMkLst>
        </pc:picChg>
        <pc:picChg chg="del">
          <ac:chgData name="Kurt Donaldson" userId="fe141ba2-bca8-4959-9566-e00d78cf11de" providerId="ADAL" clId="{6A97C515-E88A-4AF8-8F6D-8C88DB12941B}" dt="2026-08-11T18:35:07.264" v="15" actId="478"/>
          <ac:picMkLst>
            <pc:docMk/>
            <pc:sldMk cId="2748261413" sldId="288"/>
            <ac:picMk id="17" creationId="{51A0BC75-CD48-1778-21C4-A6B171B4A39B}"/>
          </ac:picMkLst>
        </pc:picChg>
        <pc:picChg chg="add del">
          <ac:chgData name="Kurt Donaldson" userId="fe141ba2-bca8-4959-9566-e00d78cf11de" providerId="ADAL" clId="{6A97C515-E88A-4AF8-8F6D-8C88DB12941B}" dt="2026-08-11T19:29:06.053" v="723" actId="478"/>
          <ac:picMkLst>
            <pc:docMk/>
            <pc:sldMk cId="2748261413" sldId="288"/>
            <ac:picMk id="21" creationId="{22208E65-1E5B-831E-3E1A-D2699F8A9D63}"/>
          </ac:picMkLst>
        </pc:picChg>
        <pc:picChg chg="add mod">
          <ac:chgData name="Kurt Donaldson" userId="fe141ba2-bca8-4959-9566-e00d78cf11de" providerId="ADAL" clId="{6A97C515-E88A-4AF8-8F6D-8C88DB12941B}" dt="2026-08-11T19:43:14.951" v="777" actId="1035"/>
          <ac:picMkLst>
            <pc:docMk/>
            <pc:sldMk cId="2748261413" sldId="288"/>
            <ac:picMk id="25" creationId="{C5C58C2D-7866-0EC5-B26E-044678022686}"/>
          </ac:picMkLst>
        </pc:picChg>
        <pc:picChg chg="add del">
          <ac:chgData name="Kurt Donaldson" userId="fe141ba2-bca8-4959-9566-e00d78cf11de" providerId="ADAL" clId="{6A97C515-E88A-4AF8-8F6D-8C88DB12941B}" dt="2026-08-11T19:40:56.884" v="761" actId="22"/>
          <ac:picMkLst>
            <pc:docMk/>
            <pc:sldMk cId="2748261413" sldId="288"/>
            <ac:picMk id="28" creationId="{FC5CAD0F-40F4-E89F-4E9F-C4CA9503D1A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62EA29-7689-4564-AF02-C390E51A7421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75D9B6-E656-45C3-BE58-B55A4DC11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696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253DA-F37C-BC6F-A896-39115BD57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C6764A-81CC-A828-4094-8383459CA5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D02FCA-D62A-4C5A-5EBA-5B927FD852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260684-C6F5-76A5-AF45-FFA73B4A11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0F740-4239-486F-8C25-6E0F4156DFB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642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56406-DC62-F43D-B19A-94A9322C1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66C6FE-776C-DB6E-052D-63F69F6B7C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EEF96C-C6EE-F12D-9BA2-5EFF97B65B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077838-E099-7F81-6BC9-2D136CA4AF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0F740-4239-486F-8C25-6E0F4156DF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103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AAD3A-D055-4689-927F-FA36EC54C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BAE494-998A-DB10-8518-17B8C462BB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8D734E-4C60-5E08-2631-5155819C86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E0F1FB-8CE9-9EDE-AD55-AD9BC5CE60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0F740-4239-486F-8C25-6E0F4156DF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529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79F9F-BDB1-3B80-E0E7-CEBB4DE74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32161F-8595-6797-089B-EA518CE580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D54A24-7E97-A978-F52F-7843186E13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8872D1-A51B-5F94-86AE-C6726E35DD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0F740-4239-486F-8C25-6E0F4156DF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9319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00BFB-4500-DA5D-CDE0-193B4EE85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81CDB6-710F-F3FD-565B-4D9C64BA4E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A69340-B239-3887-DFBD-5A6A7EA6EB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503A5D-AA68-919F-0C87-EB314342C5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0F740-4239-486F-8C25-6E0F4156DF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976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A35C8-0DD5-817A-C7FF-C13FDB0A3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986E83-070B-FBDC-2A69-A7AA9F8D5B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453EF7-0AFC-47B9-15C1-ACBA0A43A9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08CD13-1F08-FD8B-0730-7525B976FF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0F740-4239-486F-8C25-6E0F4156DFB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703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1CDAD-B7BF-8D97-A907-9670F28C9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BB2176-9207-E9B2-1E1F-9FAE5C75AC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8E2B98-B44B-EAEF-F309-C047CB9023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A8BA77-A518-60EC-2955-9ABDFE66FE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0F740-4239-486F-8C25-6E0F4156DFB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966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95819-9001-B1BB-FBE0-91A84C0D1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713922-479A-20B1-E994-D6F880DAA7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EA7CD5-25F1-83DB-8945-1E624969E8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FE516-51FE-5781-97D4-2ABBF7AEE9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0F740-4239-486F-8C25-6E0F4156DFB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5301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07784-B389-CDD5-A5C4-B74A7A89B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C55A50-E0E9-5E17-ABBF-C65F46AE8D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B7B070-54A2-B6A5-0CBF-257E1C0CCA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8FF76-5867-0C89-6FDE-C107298F6A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0F740-4239-486F-8C25-6E0F4156DFB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402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3BD40-A3DD-C166-2A0D-E1F85AB2C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483A36-9862-A2D3-4151-A8325159AA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0F126-7EE4-CB53-BFD8-C48CADC87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691E-A773-4B13-864E-17FE9E634AE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7B4BF7-DA85-D150-98FD-BCC0D3016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EC51BC-1DCC-2FBE-5634-78C50ACAF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98B32-FF59-41BC-91EF-1B9F7D29C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607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B1DCD-F9F6-7289-E57B-E713869B3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4B2EFB-37D4-73F2-668C-9A6663960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56A67-7515-B35E-6C13-CE62EB34B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691E-A773-4B13-864E-17FE9E634AE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CE506D-B9E9-346E-CFBC-64B9368AE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B7E4BC-0CE5-E237-644E-A739239C3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98B32-FF59-41BC-91EF-1B9F7D29C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147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78F68C-2245-E408-2884-71C192F2AE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617F04-7336-FCC8-86DC-3220C88B6B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85487B-E921-C223-FC50-A8EA06028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691E-A773-4B13-864E-17FE9E634AE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712986-1C6A-D37F-E639-3DA2AF8F0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F29F80-160A-3E54-FE02-1CEFF36D6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98B32-FF59-41BC-91EF-1B9F7D29C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165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2F7C5-C638-EF92-DCD1-66B0F5448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36988-3B47-3CC5-3534-98420760B4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42510E-B916-DC03-954A-2EF25C8B3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691E-A773-4B13-864E-17FE9E634AE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7556F-3054-3645-F233-0F650419D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C035F-4535-ECA2-0A53-16699CAB5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98B32-FF59-41BC-91EF-1B9F7D29C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42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82150-73CE-EE7E-EE2A-AB22DE45C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9B3C13-4B9C-199E-5604-BF6687AE37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A4AE81-42F9-1645-302D-8606B6C66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691E-A773-4B13-864E-17FE9E634AE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41D99A-EE5C-B437-4AA1-CE8AC7A17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C7FC5-D27D-6F09-CFD3-76B9FD46B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98B32-FF59-41BC-91EF-1B9F7D29C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542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B9A46-B203-A92B-1624-F92D7C4FD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7CFE-9554-36C0-88D1-6CD556AF76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70548-DFAE-2173-DBB4-81864031A2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6056B2-32D4-10AE-DFC6-F67A4F477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691E-A773-4B13-864E-17FE9E634AE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72B351-56E6-76AE-AAC4-7C0AD58E4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BA4EB3-7CB4-96E3-9C82-2D025B9CA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98B32-FF59-41BC-91EF-1B9F7D29C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126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C4888-1204-1EDF-10E3-05F441490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695E61-7694-D4DB-D4A3-03D0B7F37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A9A046-FACB-139D-F675-DD35C4D330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38FA9E-68CE-953E-BB1E-56789DA075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67982E-1DFA-EB0D-3D15-2069E7C705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B9E36F-820E-2EC8-CE1D-2E893B6C2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691E-A773-4B13-864E-17FE9E634AE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C438C8-3E0E-548B-7B42-9A327D828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BCA9AB-3163-3653-4AAA-84F3306AC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98B32-FF59-41BC-91EF-1B9F7D29C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840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48E98-E11C-3362-2084-0ECF8B545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FED125-12BE-319D-6491-13363F69B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691E-A773-4B13-864E-17FE9E634AE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E8FF23-BDCA-613B-8115-4D7738089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FEEAB7-2084-F7AC-E7C9-F0FB91254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98B32-FF59-41BC-91EF-1B9F7D29C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993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D4B154-D7B7-F117-0D4C-1C81B87AB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691E-A773-4B13-864E-17FE9E634AE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E674FA-C87B-3537-4EBF-245F87B1F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A8A9-FFE4-8647-54BE-195BDBAB7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98B32-FF59-41BC-91EF-1B9F7D29C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74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AC130-6C7C-5D07-4E45-D7F7C010B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3E027-3886-E698-DF2E-1EB6A7752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1BA22C-8EBC-67EF-40E4-7ECD7CF16A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0D1C4B-C522-6A98-E643-CE25895B5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691E-A773-4B13-864E-17FE9E634AE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661E5E-7E76-A730-8EBC-45910CB45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4AD8A3-00D0-876F-C94E-32FBE721A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98B32-FF59-41BC-91EF-1B9F7D29C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423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326B7-520F-8ADE-A51F-E9396B957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7BD367-0EE1-AAA0-A28E-26666DD6B5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4172DA-605E-73E7-302A-29529129C1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1B776B-C902-EC20-255C-45EC1D8A3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691E-A773-4B13-864E-17FE9E634AE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004C3B-FFFD-D629-4AFB-DEC728AD0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2637E8-07AD-50F9-419C-41A60C85E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98B32-FF59-41BC-91EF-1B9F7D29C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789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05C84A-F7C6-ECC4-1E1D-1A6A770D1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A06107-1E6E-4D1A-1235-064681FBB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52E51C-827C-02EB-DBAF-CFAC67D19C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66691E-A773-4B13-864E-17FE9E634AE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C3BA17-4E03-44A8-B309-4D87C5485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BB544C-3444-3EED-CA3C-6FAC5704B2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898B32-FF59-41BC-91EF-1B9F7D29C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46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ata.wvgis.wvu.edu/pub/RA/HL/Outreach/3CCO/Wyoming2026/54109CV003B.pdf#page=35" TargetMode="External"/><Relationship Id="rId5" Type="http://schemas.openxmlformats.org/officeDocument/2006/relationships/hyperlink" Target="https://www.mapwv.gov/flood/map/?wkid=102100&amp;x=-9059325&amp;y=4520593&amp;l=11&amp;v=2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pwv.gov/flood/map/?wkid=102100&amp;x=-9059325&amp;y=4520592&amp;l=11&amp;v=2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5.png"/><Relationship Id="rId10" Type="http://schemas.openxmlformats.org/officeDocument/2006/relationships/hyperlink" Target="https://www.mapwv.gov/flood/map/?wkid=102100&amp;x=-9059324&amp;y=4520493&amp;l=10&amp;v=0" TargetMode="External"/><Relationship Id="rId4" Type="http://schemas.openxmlformats.org/officeDocument/2006/relationships/image" Target="../media/image4.png"/><Relationship Id="rId9" Type="http://schemas.openxmlformats.org/officeDocument/2006/relationships/hyperlink" Target="https://hazards-fema.maps.arcgis.com/apps/webappviewer/index.html?id=5852ea902db44e55bfce395799315f9c&amp;extent=-9059775.859034088,4520407.177654238,-9058874.140965912,4520776.822345762,102100&amp;level=18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vfrf.org/wvre/blra/?s=byd4II" TargetMode="External"/><Relationship Id="rId3" Type="http://schemas.openxmlformats.org/officeDocument/2006/relationships/image" Target="../media/image8.png"/><Relationship Id="rId7" Type="http://schemas.openxmlformats.org/officeDocument/2006/relationships/hyperlink" Target="https://www.wvfrf.org/wvre/blra/?s=2dyAD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wvfrf.org/wvre/blra/?s=z-x-HF" TargetMode="External"/><Relationship Id="rId5" Type="http://schemas.openxmlformats.org/officeDocument/2006/relationships/hyperlink" Target="https://www.wvfrf.org/wvre/blra/?s=evB-Ur" TargetMode="External"/><Relationship Id="rId4" Type="http://schemas.openxmlformats.org/officeDocument/2006/relationships/hyperlink" Target="https://www.wvfrf.org/wvre/blra/?s=rV5Ge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wvfrf.org/wvre/blra/?s=fnCF6u" TargetMode="External"/><Relationship Id="rId5" Type="http://schemas.openxmlformats.org/officeDocument/2006/relationships/hyperlink" Target="https://www.wvfrf.org/wvre/blra/?s=tQ1d4Z" TargetMode="Externa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vfrf.org/wvre/dashboard/?link=https://wvu.maps.arcgis.com/apps/dashboards/0a2182528f4e49ca827da8b9dcb65897#county=Wyoming" TargetMode="External"/><Relationship Id="rId3" Type="http://schemas.openxmlformats.org/officeDocument/2006/relationships/image" Target="../media/image12.png"/><Relationship Id="rId7" Type="http://schemas.openxmlformats.org/officeDocument/2006/relationships/hyperlink" Target="https://www.mapwv.gov/flood/map/?wkid=102100&amp;x=-9087157&amp;y=4535801&amp;l=12&amp;v=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ata.wvgis.wvu.edu/pub/RA/HL/MIT/Nonstructural/Buyouts/OSP-Parcels-Density-Map.pdf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hyperlink" Target="https://www.wvfrf.org/wvre/dashboard/?link=https://wvu.maps.arcgis.com/apps/dashboards/83e1bdae8f7d4780940d3d6bccd92719#county=Wyoming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://www.wvfrf.org/" TargetMode="External"/><Relationship Id="rId7" Type="http://schemas.openxmlformats.org/officeDocument/2006/relationships/image" Target="../media/image18.png"/><Relationship Id="rId12" Type="http://schemas.openxmlformats.org/officeDocument/2006/relationships/hyperlink" Target="https://wvfrf.org/library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hyperlink" Target="https://www.mapwv.gov/assessment/" TargetMode="External"/><Relationship Id="rId5" Type="http://schemas.openxmlformats.org/officeDocument/2006/relationships/image" Target="../media/image16.png"/><Relationship Id="rId10" Type="http://schemas.openxmlformats.org/officeDocument/2006/relationships/hyperlink" Target="https://www.mapwv.gov/flood/" TargetMode="External"/><Relationship Id="rId4" Type="http://schemas.openxmlformats.org/officeDocument/2006/relationships/image" Target="../media/image15.png"/><Relationship Id="rId9" Type="http://schemas.openxmlformats.org/officeDocument/2006/relationships/hyperlink" Target="https://www.wvfrf.org/wvre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vfrf.org/wvre/report/?scaleid=3&amp;entityid=55&amp;type=hierarchy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wvfrf.org/wvre/report/?scaleid=3&amp;entityid=55&amp;type=comparison&amp;highlight=55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vfrf.org/wvre/report/?scaleid=3&amp;entityid=55&amp;type=top20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hyperlink" Target="https://www.mapwv.gov/flood/map/?wkid=102100&amp;x=-9059300&amp;y=4520660&amp;l=11&amp;v=1" TargetMode="External"/><Relationship Id="rId4" Type="http://schemas.openxmlformats.org/officeDocument/2006/relationships/hyperlink" Target="https://data.wvgis.wvu.edu/pub/RA/HL/Outreach/3CCO/Wyoming2026/54109CV003B.pdf#page=3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9F8960-1695-700A-C078-6288BA81F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CB0A46-8DDB-1AB0-4766-AF9FEA6D6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372" y="865414"/>
            <a:ext cx="11819296" cy="59408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CACB2F-9F7E-1AC7-725C-8DB437B98CBB}"/>
              </a:ext>
            </a:extLst>
          </p:cNvPr>
          <p:cNvSpPr txBox="1"/>
          <p:nvPr/>
        </p:nvSpPr>
        <p:spPr>
          <a:xfrm>
            <a:off x="745817" y="284882"/>
            <a:ext cx="8426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5288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Map Changes on WV Flood Tool (Wyoming County)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3198067-5F50-5109-28C1-D81F6AA87262}"/>
              </a:ext>
            </a:extLst>
          </p:cNvPr>
          <p:cNvCxnSpPr>
            <a:cxnSpLocks/>
          </p:cNvCxnSpPr>
          <p:nvPr/>
        </p:nvCxnSpPr>
        <p:spPr>
          <a:xfrm>
            <a:off x="785398" y="830542"/>
            <a:ext cx="10718367" cy="0"/>
          </a:xfrm>
          <a:prstGeom prst="line">
            <a:avLst/>
          </a:prstGeom>
          <a:ln w="38100">
            <a:solidFill>
              <a:srgbClr val="8A8C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66A54538-CA2F-8761-8856-0E60C1DF5058}"/>
              </a:ext>
            </a:extLst>
          </p:cNvPr>
          <p:cNvGrpSpPr/>
          <p:nvPr/>
        </p:nvGrpSpPr>
        <p:grpSpPr>
          <a:xfrm>
            <a:off x="288487" y="2099655"/>
            <a:ext cx="3198744" cy="1937324"/>
            <a:chOff x="7094136" y="4340888"/>
            <a:chExt cx="2766152" cy="154725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F1300E3-1544-3ACB-8397-E7C645014B26}"/>
                </a:ext>
              </a:extLst>
            </p:cNvPr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94136" y="4340888"/>
              <a:ext cx="2766152" cy="154725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6D9D42D-BE79-2025-732C-153DB44FDB34}"/>
                </a:ext>
              </a:extLst>
            </p:cNvPr>
            <p:cNvSpPr txBox="1"/>
            <p:nvPr/>
          </p:nvSpPr>
          <p:spPr>
            <a:xfrm>
              <a:off x="7381355" y="5496704"/>
              <a:ext cx="1426866" cy="3176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Floodway</a:t>
              </a:r>
            </a:p>
          </p:txBody>
        </p:sp>
      </p:grpSp>
      <p:sp>
        <p:nvSpPr>
          <p:cNvPr id="20" name="Speech Bubble: Rectangle with Corners Rounded 14">
            <a:extLst>
              <a:ext uri="{FF2B5EF4-FFF2-40B4-BE49-F238E27FC236}">
                <a16:creationId xmlns:a16="http://schemas.microsoft.com/office/drawing/2014/main" id="{7334E342-0039-5994-35A4-959E63CA2DB4}"/>
              </a:ext>
            </a:extLst>
          </p:cNvPr>
          <p:cNvSpPr/>
          <p:nvPr/>
        </p:nvSpPr>
        <p:spPr>
          <a:xfrm flipH="1">
            <a:off x="7161074" y="4121545"/>
            <a:ext cx="1862143" cy="932570"/>
          </a:xfrm>
          <a:prstGeom prst="wedgeRoundRectCallout">
            <a:avLst>
              <a:gd name="adj1" fmla="val 83591"/>
              <a:gd name="adj2" fmla="val -73493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Buildings Mapped in increased SFHA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1" name="Speech Bubble: Rectangle with Corners Rounded 14">
            <a:extLst>
              <a:ext uri="{FF2B5EF4-FFF2-40B4-BE49-F238E27FC236}">
                <a16:creationId xmlns:a16="http://schemas.microsoft.com/office/drawing/2014/main" id="{EFFD007D-9A0F-DCB5-0228-6010AD4FE23C}"/>
              </a:ext>
            </a:extLst>
          </p:cNvPr>
          <p:cNvSpPr/>
          <p:nvPr/>
        </p:nvSpPr>
        <p:spPr>
          <a:xfrm flipH="1">
            <a:off x="6878980" y="2099655"/>
            <a:ext cx="2426329" cy="787650"/>
          </a:xfrm>
          <a:prstGeom prst="wedgeRoundRectCallout">
            <a:avLst>
              <a:gd name="adj1" fmla="val 51679"/>
              <a:gd name="adj2" fmla="val 69446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Preliminary Flood Zone (increased SFHA)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24C91CC-EE03-E78C-4312-903AEF5009CE}"/>
              </a:ext>
            </a:extLst>
          </p:cNvPr>
          <p:cNvSpPr txBox="1"/>
          <p:nvPr/>
        </p:nvSpPr>
        <p:spPr>
          <a:xfrm>
            <a:off x="9706349" y="4529040"/>
            <a:ext cx="2127563" cy="206210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/>
              <a:t>Orange-colored floodplains and buildings on the</a:t>
            </a:r>
            <a:br>
              <a:rPr lang="en-US" sz="1600" i="1" dirty="0"/>
            </a:br>
            <a:r>
              <a:rPr lang="en-US" sz="1600" i="1" dirty="0"/>
              <a:t> WV Flood Tool denote newly mapped Special Flood Hazard Area (SFHA)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89BF64-1C29-DE02-7CC8-ADD1D4AE8B0B}"/>
              </a:ext>
            </a:extLst>
          </p:cNvPr>
          <p:cNvSpPr txBox="1"/>
          <p:nvPr/>
        </p:nvSpPr>
        <p:spPr>
          <a:xfrm>
            <a:off x="7453995" y="6288355"/>
            <a:ext cx="1569222" cy="35394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1700" i="1" dirty="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WV Flood Tool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6B44A9-9320-F8EC-72DC-39A33DCD01C2}"/>
              </a:ext>
            </a:extLst>
          </p:cNvPr>
          <p:cNvSpPr txBox="1"/>
          <p:nvPr/>
        </p:nvSpPr>
        <p:spPr>
          <a:xfrm>
            <a:off x="288487" y="4106109"/>
            <a:ext cx="2391213" cy="1508105"/>
          </a:xfrm>
          <a:prstGeom prst="rect">
            <a:avLst/>
          </a:prstGeom>
          <a:solidFill>
            <a:srgbClr val="DCEAF7">
              <a:alpha val="54902"/>
            </a:srgbClr>
          </a:solidFill>
        </p:spPr>
        <p:txBody>
          <a:bodyPr wrap="square">
            <a:spAutoFit/>
          </a:bodyPr>
          <a:lstStyle/>
          <a:p>
            <a:r>
              <a:rPr lang="en-US" sz="1150" dirty="0"/>
              <a:t>Backwater flooding of Slab Fork tributary happens when high water on major Guyandotte River blocks the smaller stream from draining. The main river's high water level acts like a dam. Water backs up the tributary channel, overflows the banks, and floods nearby land.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0CBFE4-58EF-0ADC-4885-C832804C493C}"/>
              </a:ext>
            </a:extLst>
          </p:cNvPr>
          <p:cNvSpPr txBox="1"/>
          <p:nvPr/>
        </p:nvSpPr>
        <p:spPr>
          <a:xfrm>
            <a:off x="10199077" y="3966880"/>
            <a:ext cx="1634835" cy="338554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Slab Fork Profile</a:t>
            </a:r>
            <a:endParaRPr lang="en-US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307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779CF-8858-657E-891C-3E115D8EE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A3E7C380-6D45-D9B3-839B-3B59FD3F7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5789" y="956992"/>
            <a:ext cx="3428523" cy="518376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098B2DB-B104-8A4C-8472-B37E435B4C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3135" y="956993"/>
            <a:ext cx="3403786" cy="51496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ADDDB19-5296-38C3-E059-2A827EF5B4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05" y="956992"/>
            <a:ext cx="3357859" cy="51283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42CD658-9F05-843A-5201-A09671AB612F}"/>
              </a:ext>
            </a:extLst>
          </p:cNvPr>
          <p:cNvSpPr txBox="1"/>
          <p:nvPr/>
        </p:nvSpPr>
        <p:spPr>
          <a:xfrm>
            <a:off x="745818" y="284882"/>
            <a:ext cx="6332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5288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Map Changes on WV Flood Tool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BFE7271-F29C-BAB6-C69E-8B0D9236058D}"/>
              </a:ext>
            </a:extLst>
          </p:cNvPr>
          <p:cNvCxnSpPr>
            <a:cxnSpLocks/>
          </p:cNvCxnSpPr>
          <p:nvPr/>
        </p:nvCxnSpPr>
        <p:spPr>
          <a:xfrm>
            <a:off x="734598" y="830542"/>
            <a:ext cx="11059714" cy="0"/>
          </a:xfrm>
          <a:prstGeom prst="line">
            <a:avLst/>
          </a:prstGeom>
          <a:ln w="38100">
            <a:solidFill>
              <a:srgbClr val="8A8C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039B667-0F6C-CCCA-B126-A9E60110F9BC}"/>
              </a:ext>
            </a:extLst>
          </p:cNvPr>
          <p:cNvGrpSpPr/>
          <p:nvPr/>
        </p:nvGrpSpPr>
        <p:grpSpPr>
          <a:xfrm>
            <a:off x="5798472" y="4656296"/>
            <a:ext cx="2130537" cy="1371161"/>
            <a:chOff x="8508670" y="7687826"/>
            <a:chExt cx="2766152" cy="154725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4F23CE3-2157-4D99-B729-DEF2FFD1EAC4}"/>
                </a:ext>
              </a:extLst>
            </p:cNvPr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08670" y="7687826"/>
              <a:ext cx="2766152" cy="154725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5C02118-457B-E9B2-5B37-6846456768AA}"/>
                </a:ext>
              </a:extLst>
            </p:cNvPr>
            <p:cNvSpPr txBox="1"/>
            <p:nvPr/>
          </p:nvSpPr>
          <p:spPr>
            <a:xfrm>
              <a:off x="8757058" y="8803673"/>
              <a:ext cx="1413549" cy="29520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Floodway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7496BE61-2C05-7EC6-BF35-260BE789C8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6825" y="5323253"/>
            <a:ext cx="2362530" cy="76210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9E0595A-FB31-5681-C1FF-988D5D3C2DCD}"/>
              </a:ext>
            </a:extLst>
          </p:cNvPr>
          <p:cNvSpPr txBox="1"/>
          <p:nvPr/>
        </p:nvSpPr>
        <p:spPr>
          <a:xfrm>
            <a:off x="4569502" y="6140758"/>
            <a:ext cx="351357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i="1" dirty="0">
                <a:solidFill>
                  <a:srgbClr val="0000FF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Risk MAP View </a:t>
            </a:r>
            <a:r>
              <a:rPr lang="en-US" sz="1700" i="1" dirty="0">
                <a:solidFill>
                  <a:srgbClr val="005288"/>
                </a:solidFill>
              </a:rPr>
              <a:t>– Primary Structures</a:t>
            </a:r>
            <a:br>
              <a:rPr lang="en-US" sz="1700" i="1" dirty="0">
                <a:solidFill>
                  <a:srgbClr val="005288"/>
                </a:solidFill>
              </a:rPr>
            </a:br>
            <a:r>
              <a:rPr lang="en-US" sz="1600" i="1" dirty="0">
                <a:solidFill>
                  <a:srgbClr val="005288"/>
                </a:solidFill>
              </a:rPr>
              <a:t>Buildings Mapped in SFHA (orange)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7A33D2B-437D-A491-7C69-A45DAD2DD4AD}"/>
              </a:ext>
            </a:extLst>
          </p:cNvPr>
          <p:cNvSpPr txBox="1"/>
          <p:nvPr/>
        </p:nvSpPr>
        <p:spPr>
          <a:xfrm>
            <a:off x="8605364" y="6140757"/>
            <a:ext cx="305399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i="1" dirty="0">
                <a:solidFill>
                  <a:srgbClr val="0000FF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Risk MAP View </a:t>
            </a:r>
            <a:r>
              <a:rPr lang="en-US" sz="1700" i="1" dirty="0">
                <a:solidFill>
                  <a:srgbClr val="005288"/>
                </a:solidFill>
              </a:rPr>
              <a:t>– </a:t>
            </a:r>
            <a:r>
              <a:rPr lang="en-US" sz="1700" i="1" dirty="0">
                <a:solidFill>
                  <a:schemeClr val="tx2">
                    <a:lumMod val="75000"/>
                    <a:lumOff val="25000"/>
                  </a:schemeClr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CSLF Layer</a:t>
            </a:r>
            <a:br>
              <a:rPr lang="en-US" sz="1700" i="1" dirty="0">
                <a:solidFill>
                  <a:srgbClr val="005288"/>
                </a:solidFill>
              </a:rPr>
            </a:br>
            <a:r>
              <a:rPr lang="en-US" sz="1600" i="1" dirty="0">
                <a:solidFill>
                  <a:srgbClr val="005288"/>
                </a:solidFill>
              </a:rPr>
              <a:t>SFHA Increase (yellow)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6994AFE-2B47-3D94-C8A0-FC47B8C4972C}"/>
              </a:ext>
            </a:extLst>
          </p:cNvPr>
          <p:cNvSpPr txBox="1"/>
          <p:nvPr/>
        </p:nvSpPr>
        <p:spPr>
          <a:xfrm>
            <a:off x="1020880" y="6143261"/>
            <a:ext cx="305399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i="1" dirty="0">
                <a:solidFill>
                  <a:srgbClr val="0000FF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Public View </a:t>
            </a:r>
            <a:r>
              <a:rPr lang="en-US" sz="1700" i="1" dirty="0">
                <a:solidFill>
                  <a:srgbClr val="005288"/>
                </a:solidFill>
              </a:rPr>
              <a:t>– Floodplains</a:t>
            </a:r>
            <a:br>
              <a:rPr lang="en-US" sz="1700" i="1" dirty="0">
                <a:solidFill>
                  <a:srgbClr val="005288"/>
                </a:solidFill>
              </a:rPr>
            </a:br>
            <a:r>
              <a:rPr lang="en-US" sz="1600" i="1" dirty="0">
                <a:solidFill>
                  <a:srgbClr val="005288"/>
                </a:solidFill>
              </a:rPr>
              <a:t>SFHA Increase (orange)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48B573E-4124-B5C5-F5A8-202A9EFCA13D}"/>
              </a:ext>
            </a:extLst>
          </p:cNvPr>
          <p:cNvSpPr/>
          <p:nvPr/>
        </p:nvSpPr>
        <p:spPr>
          <a:xfrm>
            <a:off x="833369" y="1570012"/>
            <a:ext cx="337240" cy="22299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C46A6BB-135B-273B-16A5-A86DD87E4742}"/>
              </a:ext>
            </a:extLst>
          </p:cNvPr>
          <p:cNvSpPr/>
          <p:nvPr/>
        </p:nvSpPr>
        <p:spPr>
          <a:xfrm>
            <a:off x="5356956" y="1548856"/>
            <a:ext cx="405481" cy="22299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EFCD256-17A4-7A0D-E371-0B1E53D2F67A}"/>
              </a:ext>
            </a:extLst>
          </p:cNvPr>
          <p:cNvSpPr/>
          <p:nvPr/>
        </p:nvSpPr>
        <p:spPr>
          <a:xfrm>
            <a:off x="9153483" y="1553895"/>
            <a:ext cx="405481" cy="22299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20A2633-003E-3B11-744E-D53C4BC26CC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3184" y="4661644"/>
            <a:ext cx="3230958" cy="1365814"/>
          </a:xfrm>
          <a:prstGeom prst="rect">
            <a:avLst/>
          </a:prstGeom>
        </p:spPr>
      </p:pic>
      <p:sp>
        <p:nvSpPr>
          <p:cNvPr id="14" name="Speech Bubble: Rectangle 13">
            <a:extLst>
              <a:ext uri="{FF2B5EF4-FFF2-40B4-BE49-F238E27FC236}">
                <a16:creationId xmlns:a16="http://schemas.microsoft.com/office/drawing/2014/main" id="{A4EB01DF-65E7-F74F-B8EF-7E9F942D83D0}"/>
              </a:ext>
            </a:extLst>
          </p:cNvPr>
          <p:cNvSpPr/>
          <p:nvPr/>
        </p:nvSpPr>
        <p:spPr>
          <a:xfrm>
            <a:off x="3190672" y="2429979"/>
            <a:ext cx="884199" cy="524982"/>
          </a:xfrm>
          <a:prstGeom prst="wedgeRectCallout">
            <a:avLst>
              <a:gd name="adj1" fmla="val -79347"/>
              <a:gd name="adj2" fmla="val 61856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SFHA Increase</a:t>
            </a:r>
            <a:endParaRPr lang="en-US" dirty="0"/>
          </a:p>
        </p:txBody>
      </p:sp>
      <p:sp>
        <p:nvSpPr>
          <p:cNvPr id="23" name="Speech Bubble: Rectangle 22">
            <a:extLst>
              <a:ext uri="{FF2B5EF4-FFF2-40B4-BE49-F238E27FC236}">
                <a16:creationId xmlns:a16="http://schemas.microsoft.com/office/drawing/2014/main" id="{0A3A8557-9BE4-EB6F-E189-90B49F6A4066}"/>
              </a:ext>
            </a:extLst>
          </p:cNvPr>
          <p:cNvSpPr/>
          <p:nvPr/>
        </p:nvSpPr>
        <p:spPr>
          <a:xfrm>
            <a:off x="6995397" y="2429979"/>
            <a:ext cx="884199" cy="524982"/>
          </a:xfrm>
          <a:prstGeom prst="wedgeRectCallout">
            <a:avLst>
              <a:gd name="adj1" fmla="val -110152"/>
              <a:gd name="adj2" fmla="val 80385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SFHA Increase</a:t>
            </a:r>
            <a:endParaRPr lang="en-US" dirty="0"/>
          </a:p>
        </p:txBody>
      </p:sp>
      <p:sp>
        <p:nvSpPr>
          <p:cNvPr id="34" name="Speech Bubble: Rectangle 33">
            <a:extLst>
              <a:ext uri="{FF2B5EF4-FFF2-40B4-BE49-F238E27FC236}">
                <a16:creationId xmlns:a16="http://schemas.microsoft.com/office/drawing/2014/main" id="{F38C910D-F207-99EA-4720-FC85E2F2AD95}"/>
              </a:ext>
            </a:extLst>
          </p:cNvPr>
          <p:cNvSpPr/>
          <p:nvPr/>
        </p:nvSpPr>
        <p:spPr>
          <a:xfrm>
            <a:off x="10775156" y="3633102"/>
            <a:ext cx="884199" cy="524982"/>
          </a:xfrm>
          <a:prstGeom prst="wedgeRectCallout">
            <a:avLst>
              <a:gd name="adj1" fmla="val -82648"/>
              <a:gd name="adj2" fmla="val -47469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SFHA Increase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806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2C428-D173-9CFB-7592-68BFFA720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6A45970-95B9-E4F2-B041-6DBFB9C9343A}"/>
              </a:ext>
            </a:extLst>
          </p:cNvPr>
          <p:cNvSpPr txBox="1"/>
          <p:nvPr/>
        </p:nvSpPr>
        <p:spPr>
          <a:xfrm>
            <a:off x="561976" y="277523"/>
            <a:ext cx="779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5288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Property-Level Risk:  2,628 Primary Structures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BFF5BD1-84AA-654A-3BDA-6551958EE7C6}"/>
              </a:ext>
            </a:extLst>
          </p:cNvPr>
          <p:cNvCxnSpPr>
            <a:cxnSpLocks/>
          </p:cNvCxnSpPr>
          <p:nvPr/>
        </p:nvCxnSpPr>
        <p:spPr>
          <a:xfrm>
            <a:off x="655282" y="830542"/>
            <a:ext cx="10987449" cy="0"/>
          </a:xfrm>
          <a:prstGeom prst="line">
            <a:avLst/>
          </a:prstGeom>
          <a:ln w="38100">
            <a:solidFill>
              <a:srgbClr val="8A8C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EA54A12-B9C9-3AC0-1A92-B61CA2D62E14}"/>
              </a:ext>
            </a:extLst>
          </p:cNvPr>
          <p:cNvSpPr txBox="1"/>
          <p:nvPr/>
        </p:nvSpPr>
        <p:spPr>
          <a:xfrm>
            <a:off x="655284" y="915082"/>
            <a:ext cx="10987449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SFHA</a:t>
            </a:r>
            <a:r>
              <a:rPr lang="en-US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 More buildings expected to be mapped in (+1,110) the SFHA than mapped out (-306)</a:t>
            </a:r>
          </a:p>
          <a:p>
            <a:r>
              <a:rPr lang="en-US" i="1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Impact:  Mandatory flood insurance requirement for federally-backed loans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ACE0E75-D99A-8F3F-2D3D-A510BC032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8135" y="3108551"/>
            <a:ext cx="2024598" cy="270759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3C6B46-C5A5-73E9-AAA8-4C0CCB509249}"/>
              </a:ext>
            </a:extLst>
          </p:cNvPr>
          <p:cNvSpPr txBox="1"/>
          <p:nvPr/>
        </p:nvSpPr>
        <p:spPr>
          <a:xfrm>
            <a:off x="9449422" y="5925504"/>
            <a:ext cx="26046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rgbClr val="005288"/>
                </a:solidFill>
              </a:rPr>
              <a:t>*Local Officials can mail </a:t>
            </a:r>
            <a:r>
              <a:rPr lang="en-US" sz="1400" b="1" i="1" dirty="0">
                <a:solidFill>
                  <a:srgbClr val="005288"/>
                </a:solidFill>
              </a:rPr>
              <a:t>SFHA Map Change Letters</a:t>
            </a:r>
            <a:r>
              <a:rPr lang="en-US" sz="1400" i="1" dirty="0">
                <a:solidFill>
                  <a:srgbClr val="005288"/>
                </a:solidFill>
              </a:rPr>
              <a:t> of which the State NFIP Office can assist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38E2DCB-8EA7-8C5A-7543-6A4885567A1B}"/>
              </a:ext>
            </a:extLst>
          </p:cNvPr>
          <p:cNvGraphicFramePr>
            <a:graphicFrameLocks noGrp="1"/>
          </p:cNvGraphicFramePr>
          <p:nvPr/>
        </p:nvGraphicFramePr>
        <p:xfrm>
          <a:off x="661239" y="3108551"/>
          <a:ext cx="8638796" cy="3254244"/>
        </p:xfrm>
        <a:graphic>
          <a:graphicData uri="http://schemas.openxmlformats.org/drawingml/2006/table">
            <a:tbl>
              <a:tblPr/>
              <a:tblGrid>
                <a:gridCol w="1741668">
                  <a:extLst>
                    <a:ext uri="{9D8B030D-6E8A-4147-A177-3AD203B41FA5}">
                      <a16:colId xmlns:a16="http://schemas.microsoft.com/office/drawing/2014/main" val="1372817601"/>
                    </a:ext>
                  </a:extLst>
                </a:gridCol>
                <a:gridCol w="1015973">
                  <a:extLst>
                    <a:ext uri="{9D8B030D-6E8A-4147-A177-3AD203B41FA5}">
                      <a16:colId xmlns:a16="http://schemas.microsoft.com/office/drawing/2014/main" val="55301906"/>
                    </a:ext>
                  </a:extLst>
                </a:gridCol>
                <a:gridCol w="907119">
                  <a:extLst>
                    <a:ext uri="{9D8B030D-6E8A-4147-A177-3AD203B41FA5}">
                      <a16:colId xmlns:a16="http://schemas.microsoft.com/office/drawing/2014/main" val="2409364063"/>
                    </a:ext>
                  </a:extLst>
                </a:gridCol>
                <a:gridCol w="834549">
                  <a:extLst>
                    <a:ext uri="{9D8B030D-6E8A-4147-A177-3AD203B41FA5}">
                      <a16:colId xmlns:a16="http://schemas.microsoft.com/office/drawing/2014/main" val="3391760613"/>
                    </a:ext>
                  </a:extLst>
                </a:gridCol>
                <a:gridCol w="1088543">
                  <a:extLst>
                    <a:ext uri="{9D8B030D-6E8A-4147-A177-3AD203B41FA5}">
                      <a16:colId xmlns:a16="http://schemas.microsoft.com/office/drawing/2014/main" val="1047363347"/>
                    </a:ext>
                  </a:extLst>
                </a:gridCol>
                <a:gridCol w="898048">
                  <a:extLst>
                    <a:ext uri="{9D8B030D-6E8A-4147-A177-3AD203B41FA5}">
                      <a16:colId xmlns:a16="http://schemas.microsoft.com/office/drawing/2014/main" val="3483675182"/>
                    </a:ext>
                  </a:extLst>
                </a:gridCol>
                <a:gridCol w="435417">
                  <a:extLst>
                    <a:ext uri="{9D8B030D-6E8A-4147-A177-3AD203B41FA5}">
                      <a16:colId xmlns:a16="http://schemas.microsoft.com/office/drawing/2014/main" val="945839550"/>
                    </a:ext>
                  </a:extLst>
                </a:gridCol>
                <a:gridCol w="786170">
                  <a:extLst>
                    <a:ext uri="{9D8B030D-6E8A-4147-A177-3AD203B41FA5}">
                      <a16:colId xmlns:a16="http://schemas.microsoft.com/office/drawing/2014/main" val="4103856345"/>
                    </a:ext>
                  </a:extLst>
                </a:gridCol>
                <a:gridCol w="931309">
                  <a:extLst>
                    <a:ext uri="{9D8B030D-6E8A-4147-A177-3AD203B41FA5}">
                      <a16:colId xmlns:a16="http://schemas.microsoft.com/office/drawing/2014/main" val="392565494"/>
                    </a:ext>
                  </a:extLst>
                </a:gridCol>
              </a:tblGrid>
              <a:tr h="4190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PRELIMINARY FLOODPLAIN BUILDING COUNTS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Special Flood Hazard Area (SFHA)</a:t>
                      </a:r>
                      <a:br>
                        <a:rPr lang="en-US" sz="14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1% Annual Chance (100-Yr) Floodplain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Floodway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2479954"/>
                  </a:ext>
                </a:extLst>
              </a:tr>
              <a:tr h="82344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Community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Remaining in SFHA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Newly Mapped in SFHA*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Newly Mapped Out SFHA*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Structures in New SFHA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SFHA Net Change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Floodway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Floodway Net Change*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1180569"/>
                  </a:ext>
                </a:extLst>
              </a:tr>
              <a:tr h="36597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Mullens, City of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5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7586308"/>
                  </a:ext>
                </a:extLst>
              </a:tr>
              <a:tr h="36597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Oceana, Town of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5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295855"/>
                  </a:ext>
                </a:extLst>
              </a:tr>
              <a:tr h="36597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Pineville, Town of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5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597527"/>
                  </a:ext>
                </a:extLst>
              </a:tr>
              <a:tr h="44831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Wyoming County* (Unincorporated)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+615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5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3868249"/>
                  </a:ext>
                </a:extLst>
              </a:tr>
              <a:tr h="26533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Total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+804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5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5358120"/>
                  </a:ext>
                </a:extLst>
              </a:tr>
              <a:tr h="18298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BLRA Link</a:t>
                      </a:r>
                      <a:endParaRPr lang="en-US" sz="9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BLRA Link</a:t>
                      </a:r>
                      <a:endParaRPr lang="en-US" sz="9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BLRA Link</a:t>
                      </a:r>
                      <a:endParaRPr lang="en-US" sz="9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BLRA Link</a:t>
                      </a:r>
                      <a:endParaRPr lang="en-US" sz="9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BLRA Link</a:t>
                      </a:r>
                      <a:endParaRPr lang="en-US" sz="9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432217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60ED5F1-94AA-E17E-2094-88AA16260F86}"/>
              </a:ext>
            </a:extLst>
          </p:cNvPr>
          <p:cNvSpPr txBox="1"/>
          <p:nvPr/>
        </p:nvSpPr>
        <p:spPr>
          <a:xfrm>
            <a:off x="655282" y="6426924"/>
            <a:ext cx="8423404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significant number of buildings for the communities of Mullens and Oceana are mapped into the SFHA and Floodway</a:t>
            </a:r>
            <a:endParaRPr lang="en-US" sz="13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063209-156D-7AA2-AD9B-ED4D986F0365}"/>
              </a:ext>
            </a:extLst>
          </p:cNvPr>
          <p:cNvSpPr txBox="1"/>
          <p:nvPr/>
        </p:nvSpPr>
        <p:spPr>
          <a:xfrm>
            <a:off x="655282" y="2313312"/>
            <a:ext cx="10987449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Flood Depths</a:t>
            </a:r>
            <a:r>
              <a:rPr lang="en-US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11 buildings with high flood depths (&gt; 10 ft.) are along the Guyandotte River &amp; Beech Branch</a:t>
            </a:r>
          </a:p>
          <a:p>
            <a:r>
              <a:rPr lang="en-US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</a:t>
            </a:r>
            <a:r>
              <a:rPr lang="en-US" i="1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Impact:  Deeper flood waters make building elevation more expensive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945C5D-117C-9BB2-7BD1-ADDF2AD2FEDC}"/>
              </a:ext>
            </a:extLst>
          </p:cNvPr>
          <p:cNvSpPr txBox="1"/>
          <p:nvPr/>
        </p:nvSpPr>
        <p:spPr>
          <a:xfrm>
            <a:off x="655283" y="1614197"/>
            <a:ext cx="10987449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Floodway</a:t>
            </a:r>
            <a:r>
              <a:rPr lang="en-US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 135 buildings are newly mapped in the expanded Regulatory Floodway</a:t>
            </a:r>
          </a:p>
          <a:p>
            <a:r>
              <a:rPr lang="en-US" i="1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Impact:  Engineering study requirement for new development</a:t>
            </a:r>
            <a:endParaRPr lang="en-US" dirty="0">
              <a:solidFill>
                <a:srgbClr val="005288"/>
              </a:solidFill>
              <a:latin typeface="Franklin Gothic Book" panose="020B05030201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223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2D632-62BE-8FF8-BE0F-CC96786FB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A10AC7B6-A75F-E2C6-5309-ED16CE39C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427" y="895526"/>
            <a:ext cx="6917913" cy="53588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5DF07C2-1E39-2AE1-09DC-BBA8FF8CB0FE}"/>
              </a:ext>
            </a:extLst>
          </p:cNvPr>
          <p:cNvSpPr txBox="1"/>
          <p:nvPr/>
        </p:nvSpPr>
        <p:spPr>
          <a:xfrm>
            <a:off x="2062264" y="1904185"/>
            <a:ext cx="914400" cy="4623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No photo description available.">
            <a:extLst>
              <a:ext uri="{FF2B5EF4-FFF2-40B4-BE49-F238E27FC236}">
                <a16:creationId xmlns:a16="http://schemas.microsoft.com/office/drawing/2014/main" id="{B5899FD2-E257-2150-5944-47E245F82D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9831" y="895526"/>
            <a:ext cx="4238625" cy="28098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B050D0-B088-26DD-7343-DA3491B2758E}"/>
              </a:ext>
            </a:extLst>
          </p:cNvPr>
          <p:cNvSpPr txBox="1"/>
          <p:nvPr/>
        </p:nvSpPr>
        <p:spPr>
          <a:xfrm>
            <a:off x="745818" y="284882"/>
            <a:ext cx="779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5288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Property-Level Risk:  108 Significant Structures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E30E469-6154-5CD2-52E6-CF3565653635}"/>
              </a:ext>
            </a:extLst>
          </p:cNvPr>
          <p:cNvCxnSpPr>
            <a:cxnSpLocks/>
          </p:cNvCxnSpPr>
          <p:nvPr/>
        </p:nvCxnSpPr>
        <p:spPr>
          <a:xfrm>
            <a:off x="734598" y="802549"/>
            <a:ext cx="10718367" cy="0"/>
          </a:xfrm>
          <a:prstGeom prst="line">
            <a:avLst/>
          </a:prstGeom>
          <a:ln w="38100">
            <a:solidFill>
              <a:srgbClr val="8A8C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6C1A4E9-0DCD-B79A-2024-F49215C59A1A}"/>
              </a:ext>
            </a:extLst>
          </p:cNvPr>
          <p:cNvSpPr txBox="1"/>
          <p:nvPr/>
        </p:nvSpPr>
        <p:spPr>
          <a:xfrm>
            <a:off x="7609829" y="3130766"/>
            <a:ext cx="4238625" cy="58477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5288"/>
                </a:solidFill>
              </a:rPr>
              <a:t>Oceana Church of God (2001 Flood)</a:t>
            </a:r>
          </a:p>
          <a:p>
            <a:pPr algn="ctr"/>
            <a:r>
              <a:rPr lang="en-US" sz="1600" dirty="0">
                <a:solidFill>
                  <a:srgbClr val="005288"/>
                </a:solidFill>
              </a:rPr>
              <a:t>Community Asset (Non-Historical)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C79F5D-A884-BC9C-9929-92EEA730520C}"/>
              </a:ext>
            </a:extLst>
          </p:cNvPr>
          <p:cNvSpPr txBox="1"/>
          <p:nvPr/>
        </p:nvSpPr>
        <p:spPr>
          <a:xfrm>
            <a:off x="524424" y="6341776"/>
            <a:ext cx="11102635" cy="30777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Three</a:t>
            </a:r>
            <a:r>
              <a:rPr lang="en-US" sz="1400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essential facilities </a:t>
            </a:r>
            <a:r>
              <a:rPr lang="en-US" sz="1400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have been </a:t>
            </a:r>
            <a:r>
              <a:rPr lang="en-US" sz="1400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Mapped In</a:t>
            </a:r>
            <a:r>
              <a:rPr lang="en-US" sz="1400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the high-risk floodplain:  Cyclone FD, Road Branch School, &amp; Berlin McKinney School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04800C3-B23E-744E-4B3F-F69F9E47664D}"/>
              </a:ext>
            </a:extLst>
          </p:cNvPr>
          <p:cNvGrpSpPr/>
          <p:nvPr/>
        </p:nvGrpSpPr>
        <p:grpSpPr>
          <a:xfrm>
            <a:off x="524424" y="2259456"/>
            <a:ext cx="6917913" cy="3988244"/>
            <a:chOff x="606244" y="2588445"/>
            <a:chExt cx="6857480" cy="395903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5E6BF5D-781C-A817-0145-3A0439A35505}"/>
                </a:ext>
              </a:extLst>
            </p:cNvPr>
            <p:cNvSpPr txBox="1"/>
            <p:nvPr/>
          </p:nvSpPr>
          <p:spPr>
            <a:xfrm>
              <a:off x="606244" y="6185119"/>
              <a:ext cx="6857480" cy="362364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7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Building Risk Tool:  10 Essential Facilities &amp; 98 Community Assets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35D987D-C5D0-B66B-8D0F-A53EF5B6853B}"/>
                </a:ext>
              </a:extLst>
            </p:cNvPr>
            <p:cNvSpPr/>
            <p:nvPr/>
          </p:nvSpPr>
          <p:spPr>
            <a:xfrm>
              <a:off x="654542" y="2588445"/>
              <a:ext cx="3857850" cy="27160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F0F3DE5E-6717-9EEA-4ECF-80B14DEDC6BE}"/>
              </a:ext>
            </a:extLst>
          </p:cNvPr>
          <p:cNvSpPr txBox="1"/>
          <p:nvPr/>
        </p:nvSpPr>
        <p:spPr>
          <a:xfrm>
            <a:off x="5030397" y="2259456"/>
            <a:ext cx="184654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 link to online report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endParaRPr lang="en-US" sz="1200" dirty="0"/>
          </a:p>
        </p:txBody>
      </p:sp>
      <p:pic>
        <p:nvPicPr>
          <p:cNvPr id="7" name="Picture 6" descr="Mullens residents reflect on 20 year anniversary of devastating floods | WVNS">
            <a:extLst>
              <a:ext uri="{FF2B5EF4-FFF2-40B4-BE49-F238E27FC236}">
                <a16:creationId xmlns:a16="http://schemas.microsoft.com/office/drawing/2014/main" id="{49F78170-2D9F-D3AE-3922-84B210EB88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9831" y="3876749"/>
            <a:ext cx="4238625" cy="237760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82BE610-D7F3-D45A-8040-DB747FA47E6F}"/>
              </a:ext>
            </a:extLst>
          </p:cNvPr>
          <p:cNvSpPr txBox="1"/>
          <p:nvPr/>
        </p:nvSpPr>
        <p:spPr>
          <a:xfrm>
            <a:off x="7609828" y="5670086"/>
            <a:ext cx="4238625" cy="58477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5288"/>
                </a:solidFill>
              </a:rPr>
              <a:t>Mullens Historic District (2001 Flood)</a:t>
            </a:r>
          </a:p>
          <a:p>
            <a:pPr algn="ctr"/>
            <a:r>
              <a:rPr lang="en-US" sz="1600" dirty="0">
                <a:solidFill>
                  <a:srgbClr val="005288"/>
                </a:solidFill>
              </a:rPr>
              <a:t>Community Asset (Historical)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A50733-C38F-A554-CBEE-76B7519A3A75}"/>
              </a:ext>
            </a:extLst>
          </p:cNvPr>
          <p:cNvSpPr txBox="1"/>
          <p:nvPr/>
        </p:nvSpPr>
        <p:spPr>
          <a:xfrm>
            <a:off x="524424" y="6609623"/>
            <a:ext cx="57557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Note:  Essential facilities are mapped to the 0.2% Annual Chance (500-yr) floodplain</a:t>
            </a:r>
          </a:p>
        </p:txBody>
      </p:sp>
    </p:spTree>
    <p:extLst>
      <p:ext uri="{BB962C8B-B14F-4D97-AF65-F5344CB8AC3E}">
        <p14:creationId xmlns:p14="http://schemas.microsoft.com/office/powerpoint/2010/main" val="115920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BC340-C2DB-B4A4-6094-EB5F854DB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E3FBA7D-5804-CFE1-3557-25C18CF3E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691" y="2394039"/>
            <a:ext cx="6842339" cy="42973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D2FD5BF-2780-F786-5356-A1922D8286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9218" y="4077348"/>
            <a:ext cx="4313189" cy="22418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0D72ACF-9D8E-0053-AC35-391A29C9DC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9152" y="1192119"/>
            <a:ext cx="4290124" cy="22418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CFF3A2E-B78D-07A8-65F8-9EE947FD6429}"/>
              </a:ext>
            </a:extLst>
          </p:cNvPr>
          <p:cNvSpPr txBox="1"/>
          <p:nvPr/>
        </p:nvSpPr>
        <p:spPr>
          <a:xfrm>
            <a:off x="745817" y="284882"/>
            <a:ext cx="10507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5288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Property-Level Mitigation: 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Estimated Loss Avoidance </a:t>
            </a:r>
            <a:r>
              <a:rPr lang="en-US" sz="2800" dirty="0">
                <a:solidFill>
                  <a:srgbClr val="005288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$45 Million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FED48F8-6400-CB30-94EF-21B6645E4D9C}"/>
              </a:ext>
            </a:extLst>
          </p:cNvPr>
          <p:cNvCxnSpPr>
            <a:cxnSpLocks/>
          </p:cNvCxnSpPr>
          <p:nvPr/>
        </p:nvCxnSpPr>
        <p:spPr>
          <a:xfrm>
            <a:off x="734598" y="830542"/>
            <a:ext cx="10718367" cy="0"/>
          </a:xfrm>
          <a:prstGeom prst="line">
            <a:avLst/>
          </a:prstGeom>
          <a:ln w="38100">
            <a:solidFill>
              <a:srgbClr val="8A8C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10AE7F2-01A8-7C00-DD4B-7E498D243136}"/>
              </a:ext>
            </a:extLst>
          </p:cNvPr>
          <p:cNvSpPr txBox="1"/>
          <p:nvPr/>
        </p:nvSpPr>
        <p:spPr>
          <a:xfrm>
            <a:off x="7659218" y="3594078"/>
            <a:ext cx="4313189" cy="32316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500" i="1" dirty="0">
                <a:solidFill>
                  <a:schemeClr val="bg1"/>
                </a:solidFill>
              </a:rPr>
              <a:t>Residential Elevated Structures (Oceana, WV)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6997F5D-3308-A485-5484-4356A52F03C3}"/>
              </a:ext>
            </a:extLst>
          </p:cNvPr>
          <p:cNvSpPr txBox="1"/>
          <p:nvPr/>
        </p:nvSpPr>
        <p:spPr>
          <a:xfrm>
            <a:off x="465040" y="988958"/>
            <a:ext cx="7073896" cy="1046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550" b="1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 Space Preservation</a:t>
            </a:r>
            <a:r>
              <a:rPr lang="en-US" sz="1550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 Wyoming County has a </a:t>
            </a:r>
            <a:r>
              <a:rPr lang="en-US" sz="1550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high density </a:t>
            </a:r>
            <a:r>
              <a:rPr lang="en-US" sz="1550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deed-restricted open space parcels, ranked 4</a:t>
            </a:r>
            <a:r>
              <a:rPr lang="en-US" sz="1550" baseline="30000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1550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State.  Federal sponsors of the voluntary parcel acquisitions are FEMA, HUD, and NRCS.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550" b="1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Mitigated Structures:  </a:t>
            </a:r>
            <a:r>
              <a:rPr lang="en-US" sz="1550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Multiple floodproofed elevated structures exist in County</a:t>
            </a:r>
            <a:endParaRPr lang="en-US" sz="155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Speech Bubble: Rectangle with Corners Rounded 14">
            <a:extLst>
              <a:ext uri="{FF2B5EF4-FFF2-40B4-BE49-F238E27FC236}">
                <a16:creationId xmlns:a16="http://schemas.microsoft.com/office/drawing/2014/main" id="{E0ACC1CB-1D64-6244-EF00-82B17557CA99}"/>
              </a:ext>
            </a:extLst>
          </p:cNvPr>
          <p:cNvSpPr/>
          <p:nvPr/>
        </p:nvSpPr>
        <p:spPr>
          <a:xfrm flipH="1">
            <a:off x="4427144" y="5995324"/>
            <a:ext cx="2209694" cy="577794"/>
          </a:xfrm>
          <a:prstGeom prst="wedgeRoundRectCallout">
            <a:avLst>
              <a:gd name="adj1" fmla="val 82703"/>
              <a:gd name="adj2" fmla="val -60949"/>
              <a:gd name="adj3" fmla="val 16667"/>
            </a:avLst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Mitigated Structures (green tag)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1" name="Speech Bubble: Rectangle with Corners Rounded 14">
            <a:extLst>
              <a:ext uri="{FF2B5EF4-FFF2-40B4-BE49-F238E27FC236}">
                <a16:creationId xmlns:a16="http://schemas.microsoft.com/office/drawing/2014/main" id="{D48C59A5-6AEF-149D-1F7E-EA45114A4CC0}"/>
              </a:ext>
            </a:extLst>
          </p:cNvPr>
          <p:cNvSpPr/>
          <p:nvPr/>
        </p:nvSpPr>
        <p:spPr>
          <a:xfrm flipH="1">
            <a:off x="746333" y="5706427"/>
            <a:ext cx="2381060" cy="577794"/>
          </a:xfrm>
          <a:prstGeom prst="wedgeRoundRectCallout">
            <a:avLst>
              <a:gd name="adj1" fmla="val -23503"/>
              <a:gd name="adj2" fmla="val -131893"/>
              <a:gd name="adj3" fmla="val 16667"/>
            </a:avLst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Mitigated Parcels</a:t>
            </a:r>
            <a:br>
              <a:rPr lang="en-US" sz="1600" b="1" dirty="0">
                <a:solidFill>
                  <a:schemeClr val="bg1"/>
                </a:solidFill>
              </a:rPr>
            </a:br>
            <a:r>
              <a:rPr lang="en-US" sz="1600" b="1" dirty="0">
                <a:solidFill>
                  <a:schemeClr val="bg1"/>
                </a:solidFill>
              </a:rPr>
              <a:t>(green shaded parcels)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99202B7-F864-A504-2AD5-47219D96F5DF}"/>
              </a:ext>
            </a:extLst>
          </p:cNvPr>
          <p:cNvSpPr txBox="1"/>
          <p:nvPr/>
        </p:nvSpPr>
        <p:spPr>
          <a:xfrm>
            <a:off x="1103945" y="3727472"/>
            <a:ext cx="1665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Oceana, WV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AC96480-2CC6-27C7-49B0-E66E2A88D3DE}"/>
              </a:ext>
            </a:extLst>
          </p:cNvPr>
          <p:cNvSpPr txBox="1"/>
          <p:nvPr/>
        </p:nvSpPr>
        <p:spPr>
          <a:xfrm>
            <a:off x="726949" y="2086262"/>
            <a:ext cx="63977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Mitigated Tools:  </a:t>
            </a:r>
            <a:r>
              <a:rPr lang="en-US" sz="1400" dirty="0">
                <a:solidFill>
                  <a:srgbClr val="0000FF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WV Flood Tool </a:t>
            </a:r>
            <a:r>
              <a:rPr lang="en-US" sz="1400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| </a:t>
            </a:r>
            <a:r>
              <a:rPr lang="en-US" sz="1400" dirty="0">
                <a:solidFill>
                  <a:srgbClr val="0000FF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Mitigated Structures </a:t>
            </a:r>
            <a:r>
              <a:rPr lang="en-US" sz="1400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&amp; </a:t>
            </a:r>
            <a:r>
              <a:rPr lang="en-US" sz="1400" dirty="0">
                <a:solidFill>
                  <a:srgbClr val="0000FF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Space </a:t>
            </a:r>
            <a:r>
              <a:rPr lang="en-US" sz="1400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Dashboards</a:t>
            </a:r>
            <a:endParaRPr lang="en-US" sz="14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9543C33-6912-3262-BA98-BA2587BE4DA3}"/>
              </a:ext>
            </a:extLst>
          </p:cNvPr>
          <p:cNvSpPr/>
          <p:nvPr/>
        </p:nvSpPr>
        <p:spPr>
          <a:xfrm>
            <a:off x="3440028" y="5804461"/>
            <a:ext cx="337240" cy="222997"/>
          </a:xfrm>
          <a:prstGeom prst="ellipse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D433D6F-FA9B-1B74-08E4-9F362324E2A2}"/>
              </a:ext>
            </a:extLst>
          </p:cNvPr>
          <p:cNvSpPr/>
          <p:nvPr/>
        </p:nvSpPr>
        <p:spPr>
          <a:xfrm>
            <a:off x="3315913" y="5216181"/>
            <a:ext cx="337240" cy="222997"/>
          </a:xfrm>
          <a:prstGeom prst="ellipse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1291F8C-FEAA-C985-7F90-AC5262D02C0F}"/>
              </a:ext>
            </a:extLst>
          </p:cNvPr>
          <p:cNvSpPr/>
          <p:nvPr/>
        </p:nvSpPr>
        <p:spPr>
          <a:xfrm>
            <a:off x="1863249" y="3325154"/>
            <a:ext cx="337240" cy="222997"/>
          </a:xfrm>
          <a:prstGeom prst="ellipse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48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4D556-A358-3460-1A2D-1E869D86A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9E7AF96-3F64-6866-913C-08D041021701}"/>
              </a:ext>
            </a:extLst>
          </p:cNvPr>
          <p:cNvSpPr txBox="1"/>
          <p:nvPr/>
        </p:nvSpPr>
        <p:spPr>
          <a:xfrm>
            <a:off x="745818" y="284882"/>
            <a:ext cx="7209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5288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WV Flood Resiliency Tools (</a:t>
            </a:r>
            <a:r>
              <a:rPr lang="en-US" sz="2800" dirty="0">
                <a:solidFill>
                  <a:schemeClr val="tx2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www.WVFRF.org</a:t>
            </a:r>
            <a:r>
              <a:rPr lang="en-US" sz="2800" dirty="0">
                <a:solidFill>
                  <a:srgbClr val="005288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BCC52A8-1E17-3C25-822F-B2BFD85C38B4}"/>
              </a:ext>
            </a:extLst>
          </p:cNvPr>
          <p:cNvCxnSpPr>
            <a:cxnSpLocks/>
          </p:cNvCxnSpPr>
          <p:nvPr/>
        </p:nvCxnSpPr>
        <p:spPr>
          <a:xfrm>
            <a:off x="734598" y="830542"/>
            <a:ext cx="10718367" cy="0"/>
          </a:xfrm>
          <a:prstGeom prst="line">
            <a:avLst/>
          </a:prstGeom>
          <a:ln w="38100">
            <a:solidFill>
              <a:srgbClr val="8A8C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ADF78062-BF1D-480D-9C59-66E8B54A0E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8314" y="974771"/>
            <a:ext cx="9036968" cy="3776771"/>
          </a:xfrm>
          <a:prstGeom prst="rect">
            <a:avLst/>
          </a:prstGeom>
        </p:spPr>
      </p:pic>
      <p:pic>
        <p:nvPicPr>
          <p:cNvPr id="10" name="Picture 9" descr="WV Risk Explorer">
            <a:extLst>
              <a:ext uri="{FF2B5EF4-FFF2-40B4-BE49-F238E27FC236}">
                <a16:creationId xmlns:a16="http://schemas.microsoft.com/office/drawing/2014/main" id="{E4A79C69-38FB-BBD5-42FA-2EBEA6FD90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0798" y="4947444"/>
            <a:ext cx="1207261" cy="1207261"/>
          </a:xfrm>
          <a:prstGeom prst="rect">
            <a:avLst/>
          </a:prstGeom>
        </p:spPr>
      </p:pic>
      <p:pic>
        <p:nvPicPr>
          <p:cNvPr id="12" name="Picture 11" descr="WV Flood Tool">
            <a:extLst>
              <a:ext uri="{FF2B5EF4-FFF2-40B4-BE49-F238E27FC236}">
                <a16:creationId xmlns:a16="http://schemas.microsoft.com/office/drawing/2014/main" id="{F36551BD-2266-6DE9-870E-C4BF64E503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2183" y="5037469"/>
            <a:ext cx="1207261" cy="1207261"/>
          </a:xfrm>
          <a:prstGeom prst="rect">
            <a:avLst/>
          </a:prstGeom>
        </p:spPr>
      </p:pic>
      <p:pic>
        <p:nvPicPr>
          <p:cNvPr id="14" name="Picture 13" descr="WV Property Viewer">
            <a:extLst>
              <a:ext uri="{FF2B5EF4-FFF2-40B4-BE49-F238E27FC236}">
                <a16:creationId xmlns:a16="http://schemas.microsoft.com/office/drawing/2014/main" id="{27354E1C-4816-8223-6E16-DF25FF2B58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5131" y="4914473"/>
            <a:ext cx="1271229" cy="1271229"/>
          </a:xfrm>
          <a:prstGeom prst="rect">
            <a:avLst/>
          </a:prstGeom>
        </p:spPr>
      </p:pic>
      <p:pic>
        <p:nvPicPr>
          <p:cNvPr id="17" name="Picture 16" descr="WV Hazard Library">
            <a:extLst>
              <a:ext uri="{FF2B5EF4-FFF2-40B4-BE49-F238E27FC236}">
                <a16:creationId xmlns:a16="http://schemas.microsoft.com/office/drawing/2014/main" id="{E4483A81-BCFC-70CD-016E-329AF28F71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80538" y="4973501"/>
            <a:ext cx="1271229" cy="127122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8D2B928-303E-8DB8-9AFE-721B0186DBC8}"/>
              </a:ext>
            </a:extLst>
          </p:cNvPr>
          <p:cNvSpPr txBox="1"/>
          <p:nvPr/>
        </p:nvSpPr>
        <p:spPr>
          <a:xfrm>
            <a:off x="1409186" y="6348630"/>
            <a:ext cx="1964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WV Risk Explorer</a:t>
            </a:r>
            <a:endParaRPr lang="en-US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0765E6-AE37-CF53-9662-BBD34C591EF3}"/>
              </a:ext>
            </a:extLst>
          </p:cNvPr>
          <p:cNvSpPr txBox="1"/>
          <p:nvPr/>
        </p:nvSpPr>
        <p:spPr>
          <a:xfrm>
            <a:off x="3881343" y="6348630"/>
            <a:ext cx="1668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WV Flood Tool</a:t>
            </a:r>
            <a:endParaRPr lang="en-US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52426AE-D92C-EE0B-01AE-215EC9B1B6E8}"/>
              </a:ext>
            </a:extLst>
          </p:cNvPr>
          <p:cNvSpPr txBox="1"/>
          <p:nvPr/>
        </p:nvSpPr>
        <p:spPr>
          <a:xfrm>
            <a:off x="5954102" y="6348630"/>
            <a:ext cx="2257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WV Property Viewer</a:t>
            </a:r>
            <a:endParaRPr lang="en-US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86BC3E8-D438-490C-05E7-5401975F6DE5}"/>
              </a:ext>
            </a:extLst>
          </p:cNvPr>
          <p:cNvSpPr txBox="1"/>
          <p:nvPr/>
        </p:nvSpPr>
        <p:spPr>
          <a:xfrm>
            <a:off x="8559988" y="6348630"/>
            <a:ext cx="2257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WV Hazard Library</a:t>
            </a:r>
            <a:endParaRPr lang="en-US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137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BCABF-5AB9-9203-0E7A-4D8DE38FE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717B11-DBFA-BA39-585F-139DFC0F9F6D}"/>
              </a:ext>
            </a:extLst>
          </p:cNvPr>
          <p:cNvSpPr txBox="1"/>
          <p:nvPr/>
        </p:nvSpPr>
        <p:spPr>
          <a:xfrm>
            <a:off x="745817" y="284882"/>
            <a:ext cx="85711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5288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Cumulative Flood Risk Rankings – Multiple Scales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A588064-CDC3-6FAC-DE6C-86AABEDC24B6}"/>
              </a:ext>
            </a:extLst>
          </p:cNvPr>
          <p:cNvCxnSpPr>
            <a:cxnSpLocks/>
          </p:cNvCxnSpPr>
          <p:nvPr/>
        </p:nvCxnSpPr>
        <p:spPr>
          <a:xfrm>
            <a:off x="734598" y="830542"/>
            <a:ext cx="10718367" cy="0"/>
          </a:xfrm>
          <a:prstGeom prst="line">
            <a:avLst/>
          </a:prstGeom>
          <a:ln w="38100">
            <a:solidFill>
              <a:srgbClr val="8A8C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9E5B33D-19AD-C37F-21D2-C612324CCE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261707"/>
              </p:ext>
            </p:extLst>
          </p:nvPr>
        </p:nvGraphicFramePr>
        <p:xfrm>
          <a:off x="823498" y="1055139"/>
          <a:ext cx="10145650" cy="4614594"/>
        </p:xfrm>
        <a:graphic>
          <a:graphicData uri="http://schemas.openxmlformats.org/drawingml/2006/table">
            <a:tbl>
              <a:tblPr/>
              <a:tblGrid>
                <a:gridCol w="1891901">
                  <a:extLst>
                    <a:ext uri="{9D8B030D-6E8A-4147-A177-3AD203B41FA5}">
                      <a16:colId xmlns:a16="http://schemas.microsoft.com/office/drawing/2014/main" val="2225405181"/>
                    </a:ext>
                  </a:extLst>
                </a:gridCol>
                <a:gridCol w="3028929">
                  <a:extLst>
                    <a:ext uri="{9D8B030D-6E8A-4147-A177-3AD203B41FA5}">
                      <a16:colId xmlns:a16="http://schemas.microsoft.com/office/drawing/2014/main" val="1270498072"/>
                    </a:ext>
                  </a:extLst>
                </a:gridCol>
                <a:gridCol w="745918">
                  <a:extLst>
                    <a:ext uri="{9D8B030D-6E8A-4147-A177-3AD203B41FA5}">
                      <a16:colId xmlns:a16="http://schemas.microsoft.com/office/drawing/2014/main" val="4178366846"/>
                    </a:ext>
                  </a:extLst>
                </a:gridCol>
                <a:gridCol w="1141135">
                  <a:extLst>
                    <a:ext uri="{9D8B030D-6E8A-4147-A177-3AD203B41FA5}">
                      <a16:colId xmlns:a16="http://schemas.microsoft.com/office/drawing/2014/main" val="3845766564"/>
                    </a:ext>
                  </a:extLst>
                </a:gridCol>
                <a:gridCol w="1289279">
                  <a:extLst>
                    <a:ext uri="{9D8B030D-6E8A-4147-A177-3AD203B41FA5}">
                      <a16:colId xmlns:a16="http://schemas.microsoft.com/office/drawing/2014/main" val="2913741194"/>
                    </a:ext>
                  </a:extLst>
                </a:gridCol>
                <a:gridCol w="1024244">
                  <a:extLst>
                    <a:ext uri="{9D8B030D-6E8A-4147-A177-3AD203B41FA5}">
                      <a16:colId xmlns:a16="http://schemas.microsoft.com/office/drawing/2014/main" val="2664911723"/>
                    </a:ext>
                  </a:extLst>
                </a:gridCol>
                <a:gridCol w="1024244">
                  <a:extLst>
                    <a:ext uri="{9D8B030D-6E8A-4147-A177-3AD203B41FA5}">
                      <a16:colId xmlns:a16="http://schemas.microsoft.com/office/drawing/2014/main" val="2051979218"/>
                    </a:ext>
                  </a:extLst>
                </a:gridCol>
              </a:tblGrid>
              <a:tr h="46456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Geographic Scale</a:t>
                      </a:r>
                    </a:p>
                  </a:txBody>
                  <a:tcPr marL="8634" marR="8634" marT="863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Geographic Entity</a:t>
                      </a:r>
                    </a:p>
                  </a:txBody>
                  <a:tcPr marL="8634" marR="8634" marT="863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Rank</a:t>
                      </a:r>
                    </a:p>
                  </a:txBody>
                  <a:tcPr marL="8634" marR="8634" marT="863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Entities in State</a:t>
                      </a:r>
                    </a:p>
                  </a:txBody>
                  <a:tcPr marL="8634" marR="8634" marT="863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Indicator Rating</a:t>
                      </a:r>
                    </a:p>
                  </a:txBody>
                  <a:tcPr marL="8634" marR="8634" marT="863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Risk Score</a:t>
                      </a:r>
                    </a:p>
                  </a:txBody>
                  <a:tcPr marL="8634" marR="8634" marT="863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Top 20%</a:t>
                      </a:r>
                    </a:p>
                  </a:txBody>
                  <a:tcPr marL="8634" marR="8634" marT="863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296397"/>
                  </a:ext>
                </a:extLst>
              </a:tr>
              <a:tr h="27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Region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PDC Region 1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Relatively High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80.0%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2525907"/>
                  </a:ext>
                </a:extLst>
              </a:tr>
              <a:tr h="27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0924555"/>
                  </a:ext>
                </a:extLst>
              </a:tr>
              <a:tr h="27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County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Wyoming County</a:t>
                      </a:r>
                      <a:endParaRPr lang="en-US" sz="15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90.7%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964305"/>
                  </a:ext>
                </a:extLst>
              </a:tr>
              <a:tr h="27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endParaRPr lang="en-US" sz="15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5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6961761"/>
                  </a:ext>
                </a:extLst>
              </a:tr>
              <a:tr h="29350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Unincorporated Area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Wyoming - Unincorporated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Relatively High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87.0%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775603"/>
                  </a:ext>
                </a:extLst>
              </a:tr>
              <a:tr h="29350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538417"/>
                  </a:ext>
                </a:extLst>
              </a:tr>
              <a:tr h="27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Incorporated Place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Oceana - Incorporated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95.1%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608672"/>
                  </a:ext>
                </a:extLst>
              </a:tr>
              <a:tr h="27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Pineville – Incorporated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Relatively High</a:t>
                      </a: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85.9%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711613"/>
                  </a:ext>
                </a:extLst>
              </a:tr>
              <a:tr h="29792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Mullens - Incorporated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Relatively High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82.4%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74231"/>
                  </a:ext>
                </a:extLst>
              </a:tr>
              <a:tr h="29792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5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5789242"/>
                  </a:ext>
                </a:extLst>
              </a:tr>
              <a:tr h="27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Watershed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Upper Guyandotte Watershed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Relatively High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87.5%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809582"/>
                  </a:ext>
                </a:extLst>
              </a:tr>
              <a:tr h="27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518058"/>
                  </a:ext>
                </a:extLst>
              </a:tr>
              <a:tr h="27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Rivers/Streams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Guyandotte River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Relatively High</a:t>
                      </a: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86.4%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474045"/>
                  </a:ext>
                </a:extLst>
              </a:tr>
              <a:tr h="2728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Clear Fork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Relatively High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83.8%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4378726"/>
                  </a:ext>
                </a:extLst>
              </a:tr>
              <a:tr h="18870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7441182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6A87332A-827A-28B3-0DD5-E58F39258314}"/>
              </a:ext>
            </a:extLst>
          </p:cNvPr>
          <p:cNvSpPr txBox="1"/>
          <p:nvPr/>
        </p:nvSpPr>
        <p:spPr>
          <a:xfrm>
            <a:off x="745817" y="6296119"/>
            <a:ext cx="5622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Riverine flood risk rankings from August 2024 analysis.</a:t>
            </a: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Risk data supports hazard and emergency operations plans, mitigation grants, etc.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CDA74D-CF6A-F15D-0D19-0E2A0A9485EF}"/>
              </a:ext>
            </a:extLst>
          </p:cNvPr>
          <p:cNvSpPr txBox="1"/>
          <p:nvPr/>
        </p:nvSpPr>
        <p:spPr>
          <a:xfrm>
            <a:off x="6605409" y="6357674"/>
            <a:ext cx="5213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County-Community Report </a:t>
            </a:r>
            <a:r>
              <a:rPr lang="en-US" sz="1600" dirty="0"/>
              <a:t>| </a:t>
            </a:r>
            <a:r>
              <a:rPr lang="en-US" sz="1600" dirty="0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Risk Comparison Report</a:t>
            </a:r>
            <a:endParaRPr lang="en-US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803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BD2C9-021A-36D5-259A-826CADF4A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E018991-84B4-DD3A-8457-42F024161001}"/>
              </a:ext>
            </a:extLst>
          </p:cNvPr>
          <p:cNvSpPr txBox="1"/>
          <p:nvPr/>
        </p:nvSpPr>
        <p:spPr>
          <a:xfrm>
            <a:off x="745817" y="284882"/>
            <a:ext cx="9998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5288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Top 20% Flood Risk Factors and Scores for Wyoming County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D767D3D-48DB-5CF5-632F-FCD443CDDCEA}"/>
              </a:ext>
            </a:extLst>
          </p:cNvPr>
          <p:cNvCxnSpPr>
            <a:cxnSpLocks/>
          </p:cNvCxnSpPr>
          <p:nvPr/>
        </p:nvCxnSpPr>
        <p:spPr>
          <a:xfrm>
            <a:off x="734598" y="830542"/>
            <a:ext cx="10718367" cy="0"/>
          </a:xfrm>
          <a:prstGeom prst="line">
            <a:avLst/>
          </a:prstGeom>
          <a:ln w="38100">
            <a:solidFill>
              <a:srgbClr val="8A8C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8783D00-EEEA-1529-5368-22F65E09EA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44449"/>
              </p:ext>
            </p:extLst>
          </p:nvPr>
        </p:nvGraphicFramePr>
        <p:xfrm>
          <a:off x="478971" y="960120"/>
          <a:ext cx="10973994" cy="4472940"/>
        </p:xfrm>
        <a:graphic>
          <a:graphicData uri="http://schemas.openxmlformats.org/drawingml/2006/table">
            <a:tbl>
              <a:tblPr/>
              <a:tblGrid>
                <a:gridCol w="2325189">
                  <a:extLst>
                    <a:ext uri="{9D8B030D-6E8A-4147-A177-3AD203B41FA5}">
                      <a16:colId xmlns:a16="http://schemas.microsoft.com/office/drawing/2014/main" val="1695187375"/>
                    </a:ext>
                  </a:extLst>
                </a:gridCol>
                <a:gridCol w="3040380">
                  <a:extLst>
                    <a:ext uri="{9D8B030D-6E8A-4147-A177-3AD203B41FA5}">
                      <a16:colId xmlns:a16="http://schemas.microsoft.com/office/drawing/2014/main" val="214932057"/>
                    </a:ext>
                  </a:extLst>
                </a:gridCol>
                <a:gridCol w="1419860">
                  <a:extLst>
                    <a:ext uri="{9D8B030D-6E8A-4147-A177-3AD203B41FA5}">
                      <a16:colId xmlns:a16="http://schemas.microsoft.com/office/drawing/2014/main" val="3523462591"/>
                    </a:ext>
                  </a:extLst>
                </a:gridCol>
                <a:gridCol w="1803400">
                  <a:extLst>
                    <a:ext uri="{9D8B030D-6E8A-4147-A177-3AD203B41FA5}">
                      <a16:colId xmlns:a16="http://schemas.microsoft.com/office/drawing/2014/main" val="120679761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2740788990"/>
                    </a:ext>
                  </a:extLst>
                </a:gridCol>
                <a:gridCol w="962765">
                  <a:extLst>
                    <a:ext uri="{9D8B030D-6E8A-4147-A177-3AD203B41FA5}">
                      <a16:colId xmlns:a16="http://schemas.microsoft.com/office/drawing/2014/main" val="4960184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 cap="all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category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 cap="all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Flood Risk Indicator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cap="all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Value for WYOMING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cap="all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Indicator Score</a:t>
                      </a:r>
                      <a:br>
                        <a:rPr lang="en-US" sz="1600" b="0" i="0" cap="all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600" b="0" i="0" cap="all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(0 - 100%)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cap="all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Indicator Rating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cap="all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State ranking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57247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Floodplain Characteristics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Flood Declared Disasters 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88.8%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3365128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Building Exposure</a:t>
                      </a:r>
                      <a:endParaRPr lang="en-US" sz="1600" b="0" i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Building Floodplain Count 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2,592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87.0%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34117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Building Floodway Count 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268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83.3%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633804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Building Floodplain Ratio 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18.6%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96.2%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16689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Building Density 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0.48 /Acre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90.7%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117922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Building Characteristics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Bldg. Mobile Homes Ratio 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35.2%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85.1%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975878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Building 1-Story Ratio 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93.3%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90.7%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29315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Critical Infrastructure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Roads Inundated Ratio 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12.9%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94.4%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126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Community Assets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Community Assets Non-Historical 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80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90.7%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783310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Building Damage Loss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Bldg. Previous Damage Claims 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902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87.0%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942049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Bldg. Repetitive Loss Structures 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283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90.7%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510601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People / Social Vulnerabilities</a:t>
                      </a:r>
                      <a:endParaRPr lang="en-US" sz="1600" b="0" i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Population in Floodplain Ratio 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30.0%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90.7%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829546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Population Displaced Ratio 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17.6%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90.7%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012407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600" b="0" i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5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WV Social Vulnerability Index</a:t>
                      </a:r>
                      <a:endParaRPr lang="en-US" sz="1500" b="0" i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500" b="0" i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98.1%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57150" marR="571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584026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F7590A9-224F-C6A1-920E-428196AFB692}"/>
              </a:ext>
            </a:extLst>
          </p:cNvPr>
          <p:cNvSpPr txBox="1"/>
          <p:nvPr/>
        </p:nvSpPr>
        <p:spPr>
          <a:xfrm>
            <a:off x="478971" y="5806477"/>
            <a:ext cx="10973994" cy="738664"/>
          </a:xfrm>
          <a:prstGeom prst="rect">
            <a:avLst/>
          </a:prstGeom>
          <a:solidFill>
            <a:srgbClr val="E998A9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0000"/>
                </a:solidFill>
              </a:rPr>
              <a:t>9 of 25 riverine flood risk indicators</a:t>
            </a:r>
            <a:r>
              <a:rPr lang="en-US" sz="1400" dirty="0">
                <a:solidFill>
                  <a:srgbClr val="000000"/>
                </a:solidFill>
              </a:rPr>
              <a:t> among the </a:t>
            </a:r>
            <a:r>
              <a:rPr lang="en-US" sz="1400" b="1" dirty="0">
                <a:solidFill>
                  <a:srgbClr val="000000"/>
                </a:solidFill>
              </a:rPr>
              <a:t>top 10%</a:t>
            </a:r>
            <a:r>
              <a:rPr lang="en-US" sz="1400" dirty="0">
                <a:solidFill>
                  <a:srgbClr val="000000"/>
                </a:solidFill>
              </a:rPr>
              <a:t> counties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High percentage of buildings in floodplain and floodway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30% of population resides in the floodplain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621A17-4509-4721-E631-18AF52E291C2}"/>
              </a:ext>
            </a:extLst>
          </p:cNvPr>
          <p:cNvSpPr txBox="1"/>
          <p:nvPr/>
        </p:nvSpPr>
        <p:spPr>
          <a:xfrm>
            <a:off x="9633858" y="6027458"/>
            <a:ext cx="1741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Top 20% Report</a:t>
            </a:r>
            <a:endParaRPr lang="en-US" sz="1600" dirty="0">
              <a:solidFill>
                <a:srgbClr val="0000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2BD46C-E790-7CCC-627C-EDCD6AD32B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5462" y="5723720"/>
            <a:ext cx="993164" cy="8938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20E8B8-4066-855B-B682-5A84E9D9C6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5659" y="5691971"/>
            <a:ext cx="1061084" cy="95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31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F871F-CDEA-2B6F-34E2-3CF2DCBC2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E6BE5BB-7DB3-0D68-5300-D05F7E31A203}"/>
              </a:ext>
            </a:extLst>
          </p:cNvPr>
          <p:cNvSpPr txBox="1"/>
          <p:nvPr/>
        </p:nvSpPr>
        <p:spPr>
          <a:xfrm>
            <a:off x="745818" y="284882"/>
            <a:ext cx="103543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5288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Flood Profiles: Backwater Flooding of Slab Fork, Mullens WV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09984CD-7FF4-50F1-69D6-8120747E176E}"/>
              </a:ext>
            </a:extLst>
          </p:cNvPr>
          <p:cNvCxnSpPr>
            <a:cxnSpLocks/>
          </p:cNvCxnSpPr>
          <p:nvPr/>
        </p:nvCxnSpPr>
        <p:spPr>
          <a:xfrm>
            <a:off x="734598" y="830542"/>
            <a:ext cx="10718367" cy="0"/>
          </a:xfrm>
          <a:prstGeom prst="line">
            <a:avLst/>
          </a:prstGeom>
          <a:ln w="38100">
            <a:solidFill>
              <a:srgbClr val="8A8C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AA8B835-50D7-ABD6-96C9-BA067ADB4C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217" y="911436"/>
            <a:ext cx="8964478" cy="5876713"/>
          </a:xfrm>
          <a:prstGeom prst="rect">
            <a:avLst/>
          </a:prstGeom>
        </p:spPr>
      </p:pic>
      <p:sp>
        <p:nvSpPr>
          <p:cNvPr id="5" name="Speech Bubble: Rectangle with Corners Rounded 14">
            <a:extLst>
              <a:ext uri="{FF2B5EF4-FFF2-40B4-BE49-F238E27FC236}">
                <a16:creationId xmlns:a16="http://schemas.microsoft.com/office/drawing/2014/main" id="{DC8DF4BA-CABD-880F-1FC8-B0FE7DF52971}"/>
              </a:ext>
            </a:extLst>
          </p:cNvPr>
          <p:cNvSpPr/>
          <p:nvPr/>
        </p:nvSpPr>
        <p:spPr>
          <a:xfrm flipH="1">
            <a:off x="950368" y="3110459"/>
            <a:ext cx="2902104" cy="578820"/>
          </a:xfrm>
          <a:prstGeom prst="wedgeRoundRectCallout">
            <a:avLst>
              <a:gd name="adj1" fmla="val 9501"/>
              <a:gd name="adj2" fmla="val 168651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/>
                </a:solidFill>
                <a:latin typeface="Arial Narrow" panose="020B0606020202030204" pitchFamily="34" charset="0"/>
              </a:rPr>
              <a:t>Mullens flood elevation (FE) = 1421.1 feet for 0.2% Annual Chance (500-yr) flood, like the severe July 2001 flood event.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2C43DB-93F8-2861-031B-0F680405581C}"/>
              </a:ext>
            </a:extLst>
          </p:cNvPr>
          <p:cNvSpPr txBox="1"/>
          <p:nvPr/>
        </p:nvSpPr>
        <p:spPr>
          <a:xfrm>
            <a:off x="9301398" y="1031585"/>
            <a:ext cx="2698228" cy="16927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u="sng" dirty="0"/>
              <a:t>Preliminary Flood Maps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1% BFE  = 1416.8 feet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0.2% FE = 1421.1 feet</a:t>
            </a:r>
          </a:p>
          <a:p>
            <a:endParaRPr lang="en-US" dirty="0"/>
          </a:p>
          <a:p>
            <a:pPr algn="ctr"/>
            <a:r>
              <a:rPr lang="en-US" dirty="0"/>
              <a:t>FIS </a:t>
            </a:r>
            <a:r>
              <a:rPr lang="en-US" dirty="0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Flood Profile</a:t>
            </a:r>
            <a:endParaRPr lang="en-US" dirty="0">
              <a:solidFill>
                <a:srgbClr val="0000FF"/>
              </a:solidFill>
            </a:endParaRPr>
          </a:p>
          <a:p>
            <a:pPr algn="ctr"/>
            <a:r>
              <a:rPr lang="en-US" dirty="0"/>
              <a:t>WV Flood Tool </a:t>
            </a:r>
            <a:r>
              <a:rPr lang="en-US" dirty="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Map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6" name="Speech Bubble: Rectangle with Corners Rounded 14">
            <a:extLst>
              <a:ext uri="{FF2B5EF4-FFF2-40B4-BE49-F238E27FC236}">
                <a16:creationId xmlns:a16="http://schemas.microsoft.com/office/drawing/2014/main" id="{C0ECDBAD-ED4A-CA62-D44C-623B60690F88}"/>
              </a:ext>
            </a:extLst>
          </p:cNvPr>
          <p:cNvSpPr/>
          <p:nvPr/>
        </p:nvSpPr>
        <p:spPr>
          <a:xfrm flipH="1">
            <a:off x="2586792" y="5179101"/>
            <a:ext cx="3169430" cy="491429"/>
          </a:xfrm>
          <a:prstGeom prst="wedgeRoundRectCallout">
            <a:avLst>
              <a:gd name="adj1" fmla="val 75269"/>
              <a:gd name="adj2" fmla="val -148024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/>
                </a:solidFill>
                <a:latin typeface="Arial Narrow" panose="020B0606020202030204" pitchFamily="34" charset="0"/>
              </a:rPr>
              <a:t>Mullens base flood elevation (BFE) = 1416.8 feet for a 1% Annual Chance (100-yr) flood event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5C58C2D-7866-0EC5-B26E-0446780226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01398" y="2802961"/>
            <a:ext cx="2698228" cy="391023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FAD34EF-642E-9653-A942-797D3F5E0EC4}"/>
              </a:ext>
            </a:extLst>
          </p:cNvPr>
          <p:cNvSpPr txBox="1"/>
          <p:nvPr/>
        </p:nvSpPr>
        <p:spPr>
          <a:xfrm>
            <a:off x="10333845" y="2937534"/>
            <a:ext cx="513346" cy="3028551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Backwater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9E99CCD-CC15-C347-9D57-46FAE986F45D}"/>
              </a:ext>
            </a:extLst>
          </p:cNvPr>
          <p:cNvSpPr txBox="1"/>
          <p:nvPr/>
        </p:nvSpPr>
        <p:spPr>
          <a:xfrm>
            <a:off x="4240305" y="1249878"/>
            <a:ext cx="3719472" cy="977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sz="1150" dirty="0"/>
              <a:t>Backwater flooding of Slab Fork tributary happens when high water on major Guyandotte River blocks the smaller stream from draining. The main river's high water level acts like a dam. Water backs up the tributary channel, overflows the banks, and floods nearby land.</a:t>
            </a:r>
          </a:p>
        </p:txBody>
      </p:sp>
    </p:spTree>
    <p:extLst>
      <p:ext uri="{BB962C8B-B14F-4D97-AF65-F5344CB8AC3E}">
        <p14:creationId xmlns:p14="http://schemas.microsoft.com/office/powerpoint/2010/main" val="274826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8977</TotalTime>
  <Words>1112</Words>
  <Application>Microsoft Office PowerPoint</Application>
  <PresentationFormat>Widescreen</PresentationFormat>
  <Paragraphs>285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Aptos</vt:lpstr>
      <vt:lpstr>Aptos Display</vt:lpstr>
      <vt:lpstr>Arial</vt:lpstr>
      <vt:lpstr>Arial Narrow</vt:lpstr>
      <vt:lpstr>Calibri</vt:lpstr>
      <vt:lpstr>Franklin Gothic Book</vt:lpstr>
      <vt:lpstr>Franklin Gothic Medium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Kurt Donaldson</dc:creator>
  <cp:lastModifiedBy>Kurt Donaldson</cp:lastModifiedBy>
  <cp:revision>25</cp:revision>
  <dcterms:created xsi:type="dcterms:W3CDTF">2026-08-04T13:29:06Z</dcterms:created>
  <dcterms:modified xsi:type="dcterms:W3CDTF">2026-08-12T01:24:10Z</dcterms:modified>
</cp:coreProperties>
</file>