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21945600" cy="3291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68" userDrawn="1">
          <p15:clr>
            <a:srgbClr val="A4A3A4"/>
          </p15:clr>
        </p15:guide>
        <p15:guide id="2" pos="3456" userDrawn="1">
          <p15:clr>
            <a:srgbClr val="A4A3A4"/>
          </p15:clr>
        </p15:guide>
        <p15:guide id="3" pos="6912" userDrawn="1">
          <p15:clr>
            <a:srgbClr val="A4A3A4"/>
          </p15:clr>
        </p15:guide>
        <p15:guide id="4" pos="10368" userDrawn="1">
          <p15:clr>
            <a:srgbClr val="A4A3A4"/>
          </p15:clr>
        </p15:guide>
        <p15:guide id="5" orient="horz" pos="6912" userDrawn="1">
          <p15:clr>
            <a:srgbClr val="A4A3A4"/>
          </p15:clr>
        </p15:guide>
        <p15:guide id="6" orient="horz" pos="3456" userDrawn="1">
          <p15:clr>
            <a:srgbClr val="A4A3A4"/>
          </p15:clr>
        </p15:guide>
        <p15:guide id="7" orient="horz" pos="13824" userDrawn="1">
          <p15:clr>
            <a:srgbClr val="A4A3A4"/>
          </p15:clr>
        </p15:guide>
        <p15:guide id="8" orient="horz" pos="17280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2" orient="horz" pos="144" userDrawn="1">
          <p15:clr>
            <a:srgbClr val="A4A3A4"/>
          </p15:clr>
        </p15:guide>
        <p15:guide id="13" pos="13680" userDrawn="1">
          <p15:clr>
            <a:srgbClr val="A4A3A4"/>
          </p15:clr>
        </p15:guide>
        <p15:guide id="14" pos="7056" userDrawn="1">
          <p15:clr>
            <a:srgbClr val="A4A3A4"/>
          </p15:clr>
        </p15:guide>
        <p15:guide id="15" orient="horz" pos="20592" userDrawn="1">
          <p15:clr>
            <a:srgbClr val="A4A3A4"/>
          </p15:clr>
        </p15:guide>
        <p15:guide id="16" pos="240" userDrawn="1">
          <p15:clr>
            <a:srgbClr val="A4A3A4"/>
          </p15:clr>
        </p15:guide>
        <p15:guide id="17" pos="13584" userDrawn="1">
          <p15:clr>
            <a:srgbClr val="A4A3A4"/>
          </p15:clr>
        </p15:guide>
        <p15:guide id="18" pos="5376" userDrawn="1">
          <p15:clr>
            <a:srgbClr val="A4A3A4"/>
          </p15:clr>
        </p15:guide>
        <p15:guide id="19" pos="8472" userDrawn="1">
          <p15:clr>
            <a:srgbClr val="A4A3A4"/>
          </p15:clr>
        </p15:guide>
        <p15:guide id="20" orient="horz" pos="104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EEB211"/>
    <a:srgbClr val="1F4E79"/>
    <a:srgbClr val="FFFAEB"/>
    <a:srgbClr val="FFFBEF"/>
    <a:srgbClr val="FFF5D9"/>
    <a:srgbClr val="2E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39" autoAdjust="0"/>
    <p:restoredTop sz="94660"/>
  </p:normalViewPr>
  <p:slideViewPr>
    <p:cSldViewPr>
      <p:cViewPr>
        <p:scale>
          <a:sx n="50" d="100"/>
          <a:sy n="50" d="100"/>
        </p:scale>
        <p:origin x="715" y="-4498"/>
      </p:cViewPr>
      <p:guideLst>
        <p:guide orient="horz" pos="9168"/>
        <p:guide pos="3456"/>
        <p:guide pos="6912"/>
        <p:guide pos="10368"/>
        <p:guide orient="horz" pos="6912"/>
        <p:guide orient="horz" pos="3456"/>
        <p:guide orient="horz" pos="13824"/>
        <p:guide orient="horz" pos="17280"/>
        <p:guide pos="144"/>
        <p:guide pos="6768"/>
        <p:guide orient="horz" pos="144"/>
        <p:guide pos="13680"/>
        <p:guide pos="7056"/>
        <p:guide orient="horz" pos="20592"/>
        <p:guide pos="240"/>
        <p:guide pos="13584"/>
        <p:guide pos="5376"/>
        <p:guide pos="8472"/>
        <p:guide orient="horz" pos="104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86FDCE-31B8-4B06-B52C-4AFF240323B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59038" y="1162050"/>
            <a:ext cx="20923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EF387D-118E-4DF1-93C8-358A6F6E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4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9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8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8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9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8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E3D8-5E52-4A4C-BC47-390DEB96B48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7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3.jpg"/><Relationship Id="rId3" Type="http://schemas.openxmlformats.org/officeDocument/2006/relationships/image" Target="../media/image2.jpg"/><Relationship Id="rId21" Type="http://schemas.openxmlformats.org/officeDocument/2006/relationships/image" Target="../media/image16.jpg"/><Relationship Id="rId7" Type="http://schemas.openxmlformats.org/officeDocument/2006/relationships/image" Target="../media/image5.png"/><Relationship Id="rId12" Type="http://schemas.openxmlformats.org/officeDocument/2006/relationships/image" Target="../media/image9.jpg"/><Relationship Id="rId17" Type="http://schemas.microsoft.com/office/2007/relationships/hdphoto" Target="../media/hdphoto4.wdp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20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jpg"/><Relationship Id="rId5" Type="http://schemas.openxmlformats.org/officeDocument/2006/relationships/image" Target="../media/image4.png"/><Relationship Id="rId15" Type="http://schemas.openxmlformats.org/officeDocument/2006/relationships/image" Target="../media/image11.jpg"/><Relationship Id="rId10" Type="http://schemas.openxmlformats.org/officeDocument/2006/relationships/image" Target="../media/image7.jpg"/><Relationship Id="rId19" Type="http://schemas.openxmlformats.org/officeDocument/2006/relationships/image" Target="../media/image14.jpg"/><Relationship Id="rId4" Type="http://schemas.openxmlformats.org/officeDocument/2006/relationships/image" Target="../media/image3.jpg"/><Relationship Id="rId9" Type="http://schemas.openxmlformats.org/officeDocument/2006/relationships/image" Target="../media/image6.jp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C4D782DD-34FE-494E-9877-A37CB9A5F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054033"/>
              </p:ext>
            </p:extLst>
          </p:nvPr>
        </p:nvGraphicFramePr>
        <p:xfrm>
          <a:off x="7010400" y="1533075"/>
          <a:ext cx="14551019" cy="2761645"/>
        </p:xfrm>
        <a:graphic>
          <a:graphicData uri="http://schemas.openxmlformats.org/drawingml/2006/table">
            <a:tbl>
              <a:tblPr/>
              <a:tblGrid>
                <a:gridCol w="4495800">
                  <a:extLst>
                    <a:ext uri="{9D8B030D-6E8A-4147-A177-3AD203B41FA5}">
                      <a16:colId xmlns:a16="http://schemas.microsoft.com/office/drawing/2014/main" val="386929725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91593594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923532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27391767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61730734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64419269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014784242"/>
                    </a:ext>
                  </a:extLst>
                </a:gridCol>
                <a:gridCol w="1673219">
                  <a:extLst>
                    <a:ext uri="{9D8B030D-6E8A-4147-A177-3AD203B41FA5}">
                      <a16:colId xmlns:a16="http://schemas.microsoft.com/office/drawing/2014/main" val="4030994974"/>
                    </a:ext>
                  </a:extLst>
                </a:gridCol>
              </a:tblGrid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Flood Hazard Indicators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Rainelle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Richwood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Marlinton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Camden-on-Gauley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Statewide Median/Ratio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08206"/>
                  </a:ext>
                </a:extLst>
              </a:tr>
              <a:tr h="317617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Regulatory Floodplain Area </a:t>
                      </a:r>
                    </a:p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(Modified aSFHA)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686623"/>
                  </a:ext>
                </a:extLst>
              </a:tr>
              <a:tr h="317617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Regulatory Floodplain Area Ratio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22.0%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31.2%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24.1%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23.1%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31.5%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16.4%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13.8%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521596"/>
                  </a:ext>
                </a:extLst>
              </a:tr>
              <a:tr h="317617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Federally-Declared Flood Disasters </a:t>
                      </a:r>
                    </a:p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County) since 1953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641362"/>
                  </a:ext>
                </a:extLst>
              </a:tr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 Estimated Flood Depth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5881" marR="15881" marT="15881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9477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8747E1-AF41-40C4-BDB1-FBE7EFFFCAF6}"/>
              </a:ext>
            </a:extLst>
          </p:cNvPr>
          <p:cNvSpPr txBox="1"/>
          <p:nvPr/>
        </p:nvSpPr>
        <p:spPr>
          <a:xfrm>
            <a:off x="453462" y="204537"/>
            <a:ext cx="20139093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Flood Risk Assessment, </a:t>
            </a:r>
            <a:r>
              <a:rPr lang="en-US" sz="48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Feb.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9AD055-4126-4523-A7B9-BF1AC24291F1}"/>
              </a:ext>
            </a:extLst>
          </p:cNvPr>
          <p:cNvSpPr txBox="1"/>
          <p:nvPr/>
        </p:nvSpPr>
        <p:spPr>
          <a:xfrm>
            <a:off x="5857971" y="4894935"/>
            <a:ext cx="1611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Rainelle,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75C147-C6A9-42FA-82D2-85E85AE55076}"/>
              </a:ext>
            </a:extLst>
          </p:cNvPr>
          <p:cNvGrpSpPr/>
          <p:nvPr/>
        </p:nvGrpSpPr>
        <p:grpSpPr>
          <a:xfrm>
            <a:off x="228600" y="1219200"/>
            <a:ext cx="21488400" cy="916039"/>
            <a:chOff x="228600" y="1524000"/>
            <a:chExt cx="21488400" cy="916039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AAC6C025-D7C1-4BEC-9707-E7433D337EE7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524000"/>
              <a:ext cx="5661834" cy="9160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Flood Hazard Risk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F3A7FE5C-26FA-4D67-A20E-B1A8BE8D122B}"/>
                </a:ext>
              </a:extLst>
            </p:cNvPr>
            <p:cNvSpPr txBox="1">
              <a:spLocks/>
            </p:cNvSpPr>
            <p:nvPr/>
          </p:nvSpPr>
          <p:spPr>
            <a:xfrm>
              <a:off x="5890434" y="1524001"/>
              <a:ext cx="15826566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297340E-0EEA-4192-933A-71AD9E3B3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9916" y="4410551"/>
            <a:ext cx="8288740" cy="640493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F25CD-9309-4985-9F4D-8B4C447CB8A2}"/>
              </a:ext>
            </a:extLst>
          </p:cNvPr>
          <p:cNvGrpSpPr/>
          <p:nvPr/>
        </p:nvGrpSpPr>
        <p:grpSpPr>
          <a:xfrm>
            <a:off x="228600" y="10092068"/>
            <a:ext cx="21492375" cy="915952"/>
            <a:chOff x="228600" y="10772155"/>
            <a:chExt cx="21492375" cy="915952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7C0C3CD7-99BA-493C-B5B6-B4DD476A70D3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0772155"/>
              <a:ext cx="13082455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Risk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A976F888-D2B1-43B5-B420-8E253D08385F}"/>
                </a:ext>
              </a:extLst>
            </p:cNvPr>
            <p:cNvSpPr txBox="1">
              <a:spLocks/>
            </p:cNvSpPr>
            <p:nvPr/>
          </p:nvSpPr>
          <p:spPr>
            <a:xfrm>
              <a:off x="13152998" y="11530746"/>
              <a:ext cx="8567977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15BCB7A8-83FC-4D6A-AF0B-74A2EC509A9D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79075"/>
            <a:ext cx="32775923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13BA57E-8948-4C6A-B756-A4554A09F131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C4748E3-EA16-4660-BA75-6FE7C78F609E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91B28EC-BDD0-4C80-8284-2B75FC91860A}"/>
              </a:ext>
            </a:extLst>
          </p:cNvPr>
          <p:cNvSpPr txBox="1">
            <a:spLocks/>
          </p:cNvSpPr>
          <p:nvPr/>
        </p:nvSpPr>
        <p:spPr>
          <a:xfrm>
            <a:off x="227116" y="32690697"/>
            <a:ext cx="21489884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CE63EC8-B57C-4593-A8E5-1098022E8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9431000" y="243555"/>
            <a:ext cx="957418" cy="93993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5C7D7CD-F1A2-494E-A856-2053E8F68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16202" y="304787"/>
            <a:ext cx="990600" cy="85631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62CEEF35-032C-4FDA-A3E0-E5BD6C98080C}"/>
              </a:ext>
            </a:extLst>
          </p:cNvPr>
          <p:cNvGrpSpPr/>
          <p:nvPr/>
        </p:nvGrpSpPr>
        <p:grpSpPr>
          <a:xfrm>
            <a:off x="8001000" y="4469865"/>
            <a:ext cx="5406052" cy="369332"/>
            <a:chOff x="833647" y="5219700"/>
            <a:chExt cx="5406052" cy="369332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68A49F6-B130-4905-B165-4E0BCA8D70F2}"/>
                </a:ext>
              </a:extLst>
            </p:cNvPr>
            <p:cNvSpPr/>
            <p:nvPr/>
          </p:nvSpPr>
          <p:spPr>
            <a:xfrm>
              <a:off x="833647" y="5248664"/>
              <a:ext cx="309353" cy="292954"/>
            </a:xfrm>
            <a:prstGeom prst="rect">
              <a:avLst/>
            </a:prstGeom>
            <a:solidFill>
              <a:srgbClr val="FFF7E1"/>
            </a:solidFill>
            <a:ln w="38100">
              <a:solidFill>
                <a:srgbClr val="EEB2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271B649-35B9-4047-8939-3E40B41FFA59}"/>
                </a:ext>
              </a:extLst>
            </p:cNvPr>
            <p:cNvSpPr txBox="1"/>
            <p:nvPr/>
          </p:nvSpPr>
          <p:spPr>
            <a:xfrm>
              <a:off x="1138789" y="5219700"/>
              <a:ext cx="51009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Among the Top 20% Incorporated Communities</a:t>
              </a: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9" name="Picture 98" descr="A flooded area with houses and trees&#10;&#10;Description automatically generated">
            <a:extLst>
              <a:ext uri="{FF2B5EF4-FFF2-40B4-BE49-F238E27FC236}">
                <a16:creationId xmlns:a16="http://schemas.microsoft.com/office/drawing/2014/main" id="{A470EE79-D3CF-4521-BCBF-2D970BE92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5492748"/>
            <a:ext cx="7915275" cy="4452343"/>
          </a:xfrm>
          <a:prstGeom prst="rect">
            <a:avLst/>
          </a:prstGeom>
        </p:spPr>
      </p:pic>
      <p:pic>
        <p:nvPicPr>
          <p:cNvPr id="112" name="Picture 111" descr="A flooded town with buildings and trees&#10;&#10;Description automatically generated with medium confidence">
            <a:extLst>
              <a:ext uri="{FF2B5EF4-FFF2-40B4-BE49-F238E27FC236}">
                <a16:creationId xmlns:a16="http://schemas.microsoft.com/office/drawing/2014/main" id="{FB60AC45-AB05-4973-9163-6FAE3E06DD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0"/>
          <a:stretch/>
        </p:blipFill>
        <p:spPr>
          <a:xfrm>
            <a:off x="388839" y="2288442"/>
            <a:ext cx="5501595" cy="3014563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AF6D8FF8-FF79-44A1-A21B-B991CA8D8E99}"/>
              </a:ext>
            </a:extLst>
          </p:cNvPr>
          <p:cNvSpPr txBox="1"/>
          <p:nvPr/>
        </p:nvSpPr>
        <p:spPr>
          <a:xfrm>
            <a:off x="8130365" y="9677400"/>
            <a:ext cx="2073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Clendenin,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4" name="Picture 113" descr="A car driving through a flooded street&#10;&#10;Description automatically generated">
            <a:extLst>
              <a:ext uri="{FF2B5EF4-FFF2-40B4-BE49-F238E27FC236}">
                <a16:creationId xmlns:a16="http://schemas.microsoft.com/office/drawing/2014/main" id="{8A20AE9A-6C1C-4414-A109-B041DFB8F5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6"/>
          <a:stretch/>
        </p:blipFill>
        <p:spPr>
          <a:xfrm>
            <a:off x="8461898" y="5486400"/>
            <a:ext cx="4849157" cy="384802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52209A8E-DB6D-4310-AAFD-98F1FBE48733}"/>
              </a:ext>
            </a:extLst>
          </p:cNvPr>
          <p:cNvSpPr txBox="1"/>
          <p:nvPr/>
        </p:nvSpPr>
        <p:spPr>
          <a:xfrm>
            <a:off x="11240590" y="9298213"/>
            <a:ext cx="2073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Richwood,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B014840C-A091-49A0-A2EE-D1C1CA494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097800"/>
              </p:ext>
            </p:extLst>
          </p:nvPr>
        </p:nvGraphicFramePr>
        <p:xfrm>
          <a:off x="397934" y="11192269"/>
          <a:ext cx="15613578" cy="3096925"/>
        </p:xfrm>
        <a:graphic>
          <a:graphicData uri="http://schemas.openxmlformats.org/drawingml/2006/table">
            <a:tbl>
              <a:tblPr/>
              <a:tblGrid>
                <a:gridCol w="6297637">
                  <a:extLst>
                    <a:ext uri="{9D8B030D-6E8A-4147-A177-3AD203B41FA5}">
                      <a16:colId xmlns:a16="http://schemas.microsoft.com/office/drawing/2014/main" val="3869297254"/>
                    </a:ext>
                  </a:extLst>
                </a:gridCol>
                <a:gridCol w="1777332">
                  <a:extLst>
                    <a:ext uri="{9D8B030D-6E8A-4147-A177-3AD203B41FA5}">
                      <a16:colId xmlns:a16="http://schemas.microsoft.com/office/drawing/2014/main" val="2915935945"/>
                    </a:ext>
                  </a:extLst>
                </a:gridCol>
                <a:gridCol w="1027125">
                  <a:extLst>
                    <a:ext uri="{9D8B030D-6E8A-4147-A177-3AD203B41FA5}">
                      <a16:colId xmlns:a16="http://schemas.microsoft.com/office/drawing/2014/main" val="4192353201"/>
                    </a:ext>
                  </a:extLst>
                </a:gridCol>
                <a:gridCol w="1258899">
                  <a:extLst>
                    <a:ext uri="{9D8B030D-6E8A-4147-A177-3AD203B41FA5}">
                      <a16:colId xmlns:a16="http://schemas.microsoft.com/office/drawing/2014/main" val="3273917677"/>
                    </a:ext>
                  </a:extLst>
                </a:gridCol>
                <a:gridCol w="1241691">
                  <a:extLst>
                    <a:ext uri="{9D8B030D-6E8A-4147-A177-3AD203B41FA5}">
                      <a16:colId xmlns:a16="http://schemas.microsoft.com/office/drawing/2014/main" val="2617307342"/>
                    </a:ext>
                  </a:extLst>
                </a:gridCol>
                <a:gridCol w="1255153">
                  <a:extLst>
                    <a:ext uri="{9D8B030D-6E8A-4147-A177-3AD203B41FA5}">
                      <a16:colId xmlns:a16="http://schemas.microsoft.com/office/drawing/2014/main" val="264419269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14784242"/>
                    </a:ext>
                  </a:extLst>
                </a:gridCol>
                <a:gridCol w="1231741">
                  <a:extLst>
                    <a:ext uri="{9D8B030D-6E8A-4147-A177-3AD203B41FA5}">
                      <a16:colId xmlns:a16="http://schemas.microsoft.com/office/drawing/2014/main" val="4030994974"/>
                    </a:ext>
                  </a:extLst>
                </a:gridCol>
              </a:tblGrid>
              <a:tr h="500561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Building Counts / Ratios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 Sulphur Springs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Rainelle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Clendenin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Richwood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Marlinton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Camden-on-Gauley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Statewide Ratio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08206"/>
                  </a:ext>
                </a:extLst>
              </a:tr>
              <a:tr h="331639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Structures in Regulatory Floodplain (SFHA) Ratio in All 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Bldgs. in community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303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33.7%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302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47.0%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261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20.8%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357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54.8%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30.0%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8.2%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686623"/>
                  </a:ext>
                </a:extLst>
              </a:tr>
              <a:tr h="318822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Structures in All High-Risk Floodplains Ratio in All 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Bldgs. in community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303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33.7%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302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47.0%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288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22.9%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61.4%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30.0%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521596"/>
                  </a:ext>
                </a:extLst>
              </a:tr>
              <a:tr h="317617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Buildings in High-Risk Floodway</a:t>
                      </a:r>
                    </a:p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Ratio in SFHA Bldgs.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27.4%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12.8%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47.5%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4641362"/>
                  </a:ext>
                </a:extLst>
              </a:tr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Structures in Estimated Depths of Greater than 10 ft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94778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F46DF1-CA9B-343B-6F8B-DFCDDC60E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895714"/>
              </p:ext>
            </p:extLst>
          </p:nvPr>
        </p:nvGraphicFramePr>
        <p:xfrm>
          <a:off x="7794172" y="14554200"/>
          <a:ext cx="13761834" cy="2426365"/>
        </p:xfrm>
        <a:graphic>
          <a:graphicData uri="http://schemas.openxmlformats.org/drawingml/2006/table">
            <a:tbl>
              <a:tblPr/>
              <a:tblGrid>
                <a:gridCol w="4340364">
                  <a:extLst>
                    <a:ext uri="{9D8B030D-6E8A-4147-A177-3AD203B41FA5}">
                      <a16:colId xmlns:a16="http://schemas.microsoft.com/office/drawing/2014/main" val="3869297254"/>
                    </a:ext>
                  </a:extLst>
                </a:gridCol>
                <a:gridCol w="1766423">
                  <a:extLst>
                    <a:ext uri="{9D8B030D-6E8A-4147-A177-3AD203B41FA5}">
                      <a16:colId xmlns:a16="http://schemas.microsoft.com/office/drawing/2014/main" val="2915935945"/>
                    </a:ext>
                  </a:extLst>
                </a:gridCol>
                <a:gridCol w="1150302">
                  <a:extLst>
                    <a:ext uri="{9D8B030D-6E8A-4147-A177-3AD203B41FA5}">
                      <a16:colId xmlns:a16="http://schemas.microsoft.com/office/drawing/2014/main" val="4192353201"/>
                    </a:ext>
                  </a:extLst>
                </a:gridCol>
                <a:gridCol w="1258899">
                  <a:extLst>
                    <a:ext uri="{9D8B030D-6E8A-4147-A177-3AD203B41FA5}">
                      <a16:colId xmlns:a16="http://schemas.microsoft.com/office/drawing/2014/main" val="3273917677"/>
                    </a:ext>
                  </a:extLst>
                </a:gridCol>
                <a:gridCol w="1241691">
                  <a:extLst>
                    <a:ext uri="{9D8B030D-6E8A-4147-A177-3AD203B41FA5}">
                      <a16:colId xmlns:a16="http://schemas.microsoft.com/office/drawing/2014/main" val="261730734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4419269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14784242"/>
                    </a:ext>
                  </a:extLst>
                </a:gridCol>
                <a:gridCol w="1260955">
                  <a:extLst>
                    <a:ext uri="{9D8B030D-6E8A-4147-A177-3AD203B41FA5}">
                      <a16:colId xmlns:a16="http://schemas.microsoft.com/office/drawing/2014/main" val="4030994974"/>
                    </a:ext>
                  </a:extLst>
                </a:gridCol>
              </a:tblGrid>
              <a:tr h="205513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Building Types / Values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 Sulphur Springs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Rainelle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Clendenin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Richwood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Marlinton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Camden-on-Gauley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Statewide Ratio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08206"/>
                  </a:ext>
                </a:extLst>
              </a:tr>
              <a:tr h="331639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Building Value in Floodplain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$24,475K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$17,261K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$19,351K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$11,754K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$44,762K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$574K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686623"/>
                  </a:ext>
                </a:extLst>
              </a:tr>
              <a:tr h="318822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Exposed Residential Count Ratio</a:t>
                      </a:r>
                      <a:endParaRPr lang="en-US" sz="2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84.7%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79.9%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61.9%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80.9%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521596"/>
                  </a:ext>
                </a:extLst>
              </a:tr>
              <a:tr h="317617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Residential Value in Floodplain</a:t>
                      </a:r>
                    </a:p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Ratio of Total Floodplain Value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$15,489K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$9,488K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$12,851K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66.4%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$6,447K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$10,840K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$263K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4641362"/>
                  </a:ext>
                </a:extLst>
              </a:tr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Non-Residential Value in Floodplain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$8,986K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$7,773K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$6,500K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$5,307K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$33,922K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$311K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947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9BC2E7-CAE4-AC99-A5A0-909CD290A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694351"/>
              </p:ext>
            </p:extLst>
          </p:nvPr>
        </p:nvGraphicFramePr>
        <p:xfrm>
          <a:off x="398979" y="18849975"/>
          <a:ext cx="15612533" cy="2777526"/>
        </p:xfrm>
        <a:graphic>
          <a:graphicData uri="http://schemas.openxmlformats.org/drawingml/2006/table">
            <a:tbl>
              <a:tblPr/>
              <a:tblGrid>
                <a:gridCol w="6307666">
                  <a:extLst>
                    <a:ext uri="{9D8B030D-6E8A-4147-A177-3AD203B41FA5}">
                      <a16:colId xmlns:a16="http://schemas.microsoft.com/office/drawing/2014/main" val="386929725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91593594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23532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27391767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730734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64419269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14784242"/>
                    </a:ext>
                  </a:extLst>
                </a:gridCol>
                <a:gridCol w="1227667">
                  <a:extLst>
                    <a:ext uri="{9D8B030D-6E8A-4147-A177-3AD203B41FA5}">
                      <a16:colId xmlns:a16="http://schemas.microsoft.com/office/drawing/2014/main" val="4030994974"/>
                    </a:ext>
                  </a:extLst>
                </a:gridCol>
              </a:tblGrid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Vulnerable Structures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 Sulphur Springs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Rainelle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Clendenin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Richwood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Marlinton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Camden-on-Gauley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Statewide Ratio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08206"/>
                  </a:ext>
                </a:extLst>
              </a:tr>
              <a:tr h="331639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Manufactured Homes in Floodplain</a:t>
                      </a:r>
                    </a:p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Ratio in High-Risk Floodplain Bldgs.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8.9%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686623"/>
                  </a:ext>
                </a:extLst>
              </a:tr>
              <a:tr h="318822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Floodplain Buildings with Basements Ratio</a:t>
                      </a:r>
                      <a:endParaRPr lang="en-US" sz="2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41.6%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521596"/>
                  </a:ext>
                </a:extLst>
              </a:tr>
              <a:tr h="317617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One-Story Floodplain Residential Buildings Ratio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82.0%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93.5%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79.5%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77.9%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68.4%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61.5%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4641362"/>
                  </a:ext>
                </a:extLst>
              </a:tr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Renter-Occupied Housing in Floodplain Ratio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947786"/>
                  </a:ext>
                </a:extLst>
              </a:tr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Low-Value (&lt; $10K) Floodplain Buildings Ratio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15.7%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8.6%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23.2%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7.3%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33.3%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10615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614B7D-51FE-20CF-B271-252BEE457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931446"/>
              </p:ext>
            </p:extLst>
          </p:nvPr>
        </p:nvGraphicFramePr>
        <p:xfrm>
          <a:off x="7794172" y="17218896"/>
          <a:ext cx="13764147" cy="1372241"/>
        </p:xfrm>
        <a:graphic>
          <a:graphicData uri="http://schemas.openxmlformats.org/drawingml/2006/table">
            <a:tbl>
              <a:tblPr/>
              <a:tblGrid>
                <a:gridCol w="4046740">
                  <a:extLst>
                    <a:ext uri="{9D8B030D-6E8A-4147-A177-3AD203B41FA5}">
                      <a16:colId xmlns:a16="http://schemas.microsoft.com/office/drawing/2014/main" val="3869297254"/>
                    </a:ext>
                  </a:extLst>
                </a:gridCol>
                <a:gridCol w="1737131">
                  <a:extLst>
                    <a:ext uri="{9D8B030D-6E8A-4147-A177-3AD203B41FA5}">
                      <a16:colId xmlns:a16="http://schemas.microsoft.com/office/drawing/2014/main" val="2915935945"/>
                    </a:ext>
                  </a:extLst>
                </a:gridCol>
                <a:gridCol w="1020783">
                  <a:extLst>
                    <a:ext uri="{9D8B030D-6E8A-4147-A177-3AD203B41FA5}">
                      <a16:colId xmlns:a16="http://schemas.microsoft.com/office/drawing/2014/main" val="4192353201"/>
                    </a:ext>
                  </a:extLst>
                </a:gridCol>
                <a:gridCol w="1258899">
                  <a:extLst>
                    <a:ext uri="{9D8B030D-6E8A-4147-A177-3AD203B41FA5}">
                      <a16:colId xmlns:a16="http://schemas.microsoft.com/office/drawing/2014/main" val="3273917677"/>
                    </a:ext>
                  </a:extLst>
                </a:gridCol>
                <a:gridCol w="1241691">
                  <a:extLst>
                    <a:ext uri="{9D8B030D-6E8A-4147-A177-3AD203B41FA5}">
                      <a16:colId xmlns:a16="http://schemas.microsoft.com/office/drawing/2014/main" val="2617307342"/>
                    </a:ext>
                  </a:extLst>
                </a:gridCol>
                <a:gridCol w="1255153">
                  <a:extLst>
                    <a:ext uri="{9D8B030D-6E8A-4147-A177-3AD203B41FA5}">
                      <a16:colId xmlns:a16="http://schemas.microsoft.com/office/drawing/2014/main" val="264419269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14784242"/>
                    </a:ext>
                  </a:extLst>
                </a:gridCol>
                <a:gridCol w="1679750">
                  <a:extLst>
                    <a:ext uri="{9D8B030D-6E8A-4147-A177-3AD203B41FA5}">
                      <a16:colId xmlns:a16="http://schemas.microsoft.com/office/drawing/2014/main" val="4030994974"/>
                    </a:ext>
                  </a:extLst>
                </a:gridCol>
              </a:tblGrid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Building Year / New Construction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Rainelle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Clendenin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Richwood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Marlinton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Camden-on-Gauley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Statewide Ratio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08206"/>
                  </a:ext>
                </a:extLst>
              </a:tr>
              <a:tr h="3316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Pre-FIRM in Floodplain Ratio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686623"/>
                  </a:ext>
                </a:extLst>
              </a:tr>
              <a:tr h="3188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Post-FIRM in Floodplain Ratio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52159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FA13655-7152-DF5F-19AF-4C68DDE36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699370"/>
              </p:ext>
            </p:extLst>
          </p:nvPr>
        </p:nvGraphicFramePr>
        <p:xfrm>
          <a:off x="3136714" y="21856676"/>
          <a:ext cx="12869196" cy="1739924"/>
        </p:xfrm>
        <a:graphic>
          <a:graphicData uri="http://schemas.openxmlformats.org/drawingml/2006/table">
            <a:tbl>
              <a:tblPr/>
              <a:tblGrid>
                <a:gridCol w="4805121">
                  <a:extLst>
                    <a:ext uri="{9D8B030D-6E8A-4147-A177-3AD203B41FA5}">
                      <a16:colId xmlns:a16="http://schemas.microsoft.com/office/drawing/2014/main" val="3869297254"/>
                    </a:ext>
                  </a:extLst>
                </a:gridCol>
                <a:gridCol w="1743316">
                  <a:extLst>
                    <a:ext uri="{9D8B030D-6E8A-4147-A177-3AD203B41FA5}">
                      <a16:colId xmlns:a16="http://schemas.microsoft.com/office/drawing/2014/main" val="2915935945"/>
                    </a:ext>
                  </a:extLst>
                </a:gridCol>
                <a:gridCol w="1027125">
                  <a:extLst>
                    <a:ext uri="{9D8B030D-6E8A-4147-A177-3AD203B41FA5}">
                      <a16:colId xmlns:a16="http://schemas.microsoft.com/office/drawing/2014/main" val="4192353201"/>
                    </a:ext>
                  </a:extLst>
                </a:gridCol>
                <a:gridCol w="1258899">
                  <a:extLst>
                    <a:ext uri="{9D8B030D-6E8A-4147-A177-3AD203B41FA5}">
                      <a16:colId xmlns:a16="http://schemas.microsoft.com/office/drawing/2014/main" val="3273917677"/>
                    </a:ext>
                  </a:extLst>
                </a:gridCol>
                <a:gridCol w="1241691">
                  <a:extLst>
                    <a:ext uri="{9D8B030D-6E8A-4147-A177-3AD203B41FA5}">
                      <a16:colId xmlns:a16="http://schemas.microsoft.com/office/drawing/2014/main" val="2617307342"/>
                    </a:ext>
                  </a:extLst>
                </a:gridCol>
                <a:gridCol w="1255153">
                  <a:extLst>
                    <a:ext uri="{9D8B030D-6E8A-4147-A177-3AD203B41FA5}">
                      <a16:colId xmlns:a16="http://schemas.microsoft.com/office/drawing/2014/main" val="2644192693"/>
                    </a:ext>
                  </a:extLst>
                </a:gridCol>
                <a:gridCol w="1537891">
                  <a:extLst>
                    <a:ext uri="{9D8B030D-6E8A-4147-A177-3AD203B41FA5}">
                      <a16:colId xmlns:a16="http://schemas.microsoft.com/office/drawing/2014/main" val="4014784242"/>
                    </a:ext>
                  </a:extLst>
                </a:gridCol>
              </a:tblGrid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Significant Structures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 Sulphur Springs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Rainelle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Clendenin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Richwood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Marlinton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Camden-on-Gauley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08206"/>
                  </a:ext>
                </a:extLst>
              </a:tr>
              <a:tr h="331639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Floodplain Essential Facilities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686623"/>
                  </a:ext>
                </a:extLst>
              </a:tr>
              <a:tr h="318822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Floodplain Non-Hist. Community Assets</a:t>
                      </a:r>
                      <a:endParaRPr lang="en-US" sz="2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521596"/>
                  </a:ext>
                </a:extLst>
              </a:tr>
              <a:tr h="317617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Floodplain Historical Community Assets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464136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3450BCC-5D8A-6666-D097-270F7B8A1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673451"/>
              </p:ext>
            </p:extLst>
          </p:nvPr>
        </p:nvGraphicFramePr>
        <p:xfrm>
          <a:off x="396098" y="29145829"/>
          <a:ext cx="12844154" cy="3416324"/>
        </p:xfrm>
        <a:graphic>
          <a:graphicData uri="http://schemas.openxmlformats.org/drawingml/2006/table">
            <a:tbl>
              <a:tblPr/>
              <a:tblGrid>
                <a:gridCol w="3969711">
                  <a:extLst>
                    <a:ext uri="{9D8B030D-6E8A-4147-A177-3AD203B41FA5}">
                      <a16:colId xmlns:a16="http://schemas.microsoft.com/office/drawing/2014/main" val="3869297254"/>
                    </a:ext>
                  </a:extLst>
                </a:gridCol>
                <a:gridCol w="1195117">
                  <a:extLst>
                    <a:ext uri="{9D8B030D-6E8A-4147-A177-3AD203B41FA5}">
                      <a16:colId xmlns:a16="http://schemas.microsoft.com/office/drawing/2014/main" val="2915935945"/>
                    </a:ext>
                  </a:extLst>
                </a:gridCol>
                <a:gridCol w="1027125">
                  <a:extLst>
                    <a:ext uri="{9D8B030D-6E8A-4147-A177-3AD203B41FA5}">
                      <a16:colId xmlns:a16="http://schemas.microsoft.com/office/drawing/2014/main" val="4192353201"/>
                    </a:ext>
                  </a:extLst>
                </a:gridCol>
                <a:gridCol w="1258899">
                  <a:extLst>
                    <a:ext uri="{9D8B030D-6E8A-4147-A177-3AD203B41FA5}">
                      <a16:colId xmlns:a16="http://schemas.microsoft.com/office/drawing/2014/main" val="3273917677"/>
                    </a:ext>
                  </a:extLst>
                </a:gridCol>
                <a:gridCol w="1241691">
                  <a:extLst>
                    <a:ext uri="{9D8B030D-6E8A-4147-A177-3AD203B41FA5}">
                      <a16:colId xmlns:a16="http://schemas.microsoft.com/office/drawing/2014/main" val="2617307342"/>
                    </a:ext>
                  </a:extLst>
                </a:gridCol>
                <a:gridCol w="1255153">
                  <a:extLst>
                    <a:ext uri="{9D8B030D-6E8A-4147-A177-3AD203B41FA5}">
                      <a16:colId xmlns:a16="http://schemas.microsoft.com/office/drawing/2014/main" val="264419269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14784242"/>
                    </a:ext>
                  </a:extLst>
                </a:gridCol>
                <a:gridCol w="1372458">
                  <a:extLst>
                    <a:ext uri="{9D8B030D-6E8A-4147-A177-3AD203B41FA5}">
                      <a16:colId xmlns:a16="http://schemas.microsoft.com/office/drawing/2014/main" val="4030994974"/>
                    </a:ext>
                  </a:extLst>
                </a:gridCol>
              </a:tblGrid>
              <a:tr h="333498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Human Exposure &amp; Impacts Indicators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 Sulphur Springs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Rainelle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Clendenin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Richwood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Marlinton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Camden-on-Gauley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Statewide Ratio</a:t>
                      </a: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08206"/>
                  </a:ext>
                </a:extLst>
              </a:tr>
              <a:tr h="331639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Population Residing in High-Risk Floodplains</a:t>
                      </a:r>
                    </a:p>
                    <a:p>
                      <a:pPr marL="117475" indent="0" algn="l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Ratio in Community Population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685</a:t>
                      </a:r>
                    </a:p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564</a:t>
                      </a:r>
                    </a:p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45.6%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876</a:t>
                      </a:r>
                    </a:p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67.5%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621</a:t>
                      </a:r>
                    </a:p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1,138</a:t>
                      </a:r>
                    </a:p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85.6%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  <a:p>
                      <a:pPr algn="ctr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23.3%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8.8%</a:t>
                      </a:r>
                    </a:p>
                  </a:txBody>
                  <a:tcPr marL="15881" marR="15881" marT="15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686623"/>
                  </a:ext>
                </a:extLst>
              </a:tr>
              <a:tr h="318822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Population Displaced</a:t>
                      </a:r>
                    </a:p>
                    <a:p>
                      <a:pPr marL="117475" marR="0" lvl="0" indent="0" algn="l" defTabSz="21945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Ratio in Community Population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466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473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38.3%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820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63.2%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440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16.9%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1,010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76.0%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15.9%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1945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521596"/>
                  </a:ext>
                </a:extLst>
              </a:tr>
              <a:tr h="317617">
                <a:tc>
                  <a:txBody>
                    <a:bodyPr/>
                    <a:lstStyle/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Short-Term Shelter Population</a:t>
                      </a:r>
                    </a:p>
                    <a:p>
                      <a:pPr marL="117475" indent="0" algn="l" fontAlgn="ctr"/>
                      <a:r>
                        <a:rPr lang="en-US" sz="2200" b="1" dirty="0">
                          <a:latin typeface="+mn-lt"/>
                          <a:cs typeface="Arial" panose="020B0604020202020204" pitchFamily="34" charset="0"/>
                        </a:rPr>
                        <a:t>Companion Pets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5881" marR="15881" marT="15881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EEB2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4641362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outdoor, window, tree, home&#10;&#10;Description automatically generated">
            <a:extLst>
              <a:ext uri="{FF2B5EF4-FFF2-40B4-BE49-F238E27FC236}">
                <a16:creationId xmlns:a16="http://schemas.microsoft.com/office/drawing/2014/main" id="{6BDC623F-D56E-45AB-B21D-EC773AD42F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b="6993"/>
          <a:stretch/>
        </p:blipFill>
        <p:spPr>
          <a:xfrm>
            <a:off x="16293435" y="11180252"/>
            <a:ext cx="5267984" cy="3141794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A house destroyed by a tornado&#10;&#10;Description automatically generated with low confidence">
            <a:extLst>
              <a:ext uri="{FF2B5EF4-FFF2-40B4-BE49-F238E27FC236}">
                <a16:creationId xmlns:a16="http://schemas.microsoft.com/office/drawing/2014/main" id="{427AD84D-536C-4387-821D-B68A74FE7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616" y="18828638"/>
            <a:ext cx="5267984" cy="3511989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8EFA55-E77B-A059-AF8C-41C95014588C}"/>
              </a:ext>
            </a:extLst>
          </p:cNvPr>
          <p:cNvSpPr txBox="1"/>
          <p:nvPr/>
        </p:nvSpPr>
        <p:spPr>
          <a:xfrm>
            <a:off x="116739" y="17717206"/>
            <a:ext cx="11090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White Sulphur Springs,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outdoor, house, tree, grass&#10;&#10;Description automatically generated">
            <a:extLst>
              <a:ext uri="{FF2B5EF4-FFF2-40B4-BE49-F238E27FC236}">
                <a16:creationId xmlns:a16="http://schemas.microsoft.com/office/drawing/2014/main" id="{DF76CA5E-B856-4212-A593-77BF312D99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68" y="14521895"/>
            <a:ext cx="6106360" cy="407090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532039-05C5-79FE-9A83-1A2FAC33F3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" t="-298" b="530"/>
          <a:stretch/>
        </p:blipFill>
        <p:spPr>
          <a:xfrm>
            <a:off x="16867212" y="22584675"/>
            <a:ext cx="4743170" cy="3397215"/>
          </a:xfrm>
          <a:prstGeom prst="rect">
            <a:avLst/>
          </a:prstGeom>
        </p:spPr>
      </p:pic>
      <p:pic>
        <p:nvPicPr>
          <p:cNvPr id="19" name="Picture 18" descr="A close-up of a car in a flooded garage&#10;&#10;Description automatically generated">
            <a:extLst>
              <a:ext uri="{FF2B5EF4-FFF2-40B4-BE49-F238E27FC236}">
                <a16:creationId xmlns:a16="http://schemas.microsoft.com/office/drawing/2014/main" id="{DB72B171-83FC-A7F1-9068-96AA8A3243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4" b="4403"/>
          <a:stretch/>
        </p:blipFill>
        <p:spPr>
          <a:xfrm>
            <a:off x="381000" y="21838002"/>
            <a:ext cx="2623599" cy="3838685"/>
          </a:xfrm>
          <a:prstGeom prst="rect">
            <a:avLst/>
          </a:prstGeom>
        </p:spPr>
      </p:pic>
      <p:pic>
        <p:nvPicPr>
          <p:cNvPr id="21" name="Picture 20" descr="A building flooded with water&#10;&#10;Description automatically generated">
            <a:extLst>
              <a:ext uri="{FF2B5EF4-FFF2-40B4-BE49-F238E27FC236}">
                <a16:creationId xmlns:a16="http://schemas.microsoft.com/office/drawing/2014/main" id="{D1511D90-1D6D-F63C-C397-F5E78F4A82A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1" t="24902" r="11315" b="41500"/>
          <a:stretch/>
        </p:blipFill>
        <p:spPr>
          <a:xfrm>
            <a:off x="7054054" y="23773948"/>
            <a:ext cx="7086362" cy="22060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FA9AE0-34E7-06D5-E5AD-96DD5C0B8E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t="1543" r="1173" b="1748"/>
          <a:stretch/>
        </p:blipFill>
        <p:spPr>
          <a:xfrm>
            <a:off x="13357951" y="26289000"/>
            <a:ext cx="8330136" cy="637623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617AD7E-5FA5-F760-8DAE-891C9F9CBEF5}"/>
              </a:ext>
            </a:extLst>
          </p:cNvPr>
          <p:cNvGrpSpPr/>
          <p:nvPr/>
        </p:nvGrpSpPr>
        <p:grpSpPr>
          <a:xfrm>
            <a:off x="3301385" y="23702943"/>
            <a:ext cx="3453384" cy="646331"/>
            <a:chOff x="833647" y="5219700"/>
            <a:chExt cx="3453384" cy="6463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9D88D0-A58E-6DE6-F1ED-56A7E546D9D8}"/>
                </a:ext>
              </a:extLst>
            </p:cNvPr>
            <p:cNvSpPr/>
            <p:nvPr/>
          </p:nvSpPr>
          <p:spPr>
            <a:xfrm>
              <a:off x="833647" y="5335864"/>
              <a:ext cx="309353" cy="411637"/>
            </a:xfrm>
            <a:prstGeom prst="rect">
              <a:avLst/>
            </a:prstGeom>
            <a:solidFill>
              <a:srgbClr val="FFF7E1"/>
            </a:solidFill>
            <a:ln w="38100">
              <a:solidFill>
                <a:srgbClr val="EEB2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077154-11AF-4E44-E336-E1673235ECCF}"/>
                </a:ext>
              </a:extLst>
            </p:cNvPr>
            <p:cNvSpPr txBox="1"/>
            <p:nvPr/>
          </p:nvSpPr>
          <p:spPr>
            <a:xfrm>
              <a:off x="1165801" y="5219700"/>
              <a:ext cx="31212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Among the Top 20% Incorporated Communities</a:t>
              </a: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7B98B26-B322-B202-6906-5F214FE90025}"/>
              </a:ext>
            </a:extLst>
          </p:cNvPr>
          <p:cNvSpPr txBox="1"/>
          <p:nvPr/>
        </p:nvSpPr>
        <p:spPr>
          <a:xfrm>
            <a:off x="5101484" y="25672181"/>
            <a:ext cx="2073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Richwood,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5105AF-01F4-4973-5908-FD09E39CC9F1}"/>
              </a:ext>
            </a:extLst>
          </p:cNvPr>
          <p:cNvSpPr txBox="1"/>
          <p:nvPr/>
        </p:nvSpPr>
        <p:spPr>
          <a:xfrm>
            <a:off x="227116" y="25672182"/>
            <a:ext cx="2320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Marlinton, November 1985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0F5F3D-4659-704C-F418-FCFE7355566C}"/>
              </a:ext>
            </a:extLst>
          </p:cNvPr>
          <p:cNvSpPr txBox="1"/>
          <p:nvPr/>
        </p:nvSpPr>
        <p:spPr>
          <a:xfrm>
            <a:off x="14478000" y="25631772"/>
            <a:ext cx="2390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Marlinton, November 1985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F3F01FB-978A-DD0F-F176-9EE8539078D6}"/>
              </a:ext>
            </a:extLst>
          </p:cNvPr>
          <p:cNvGrpSpPr/>
          <p:nvPr/>
        </p:nvGrpSpPr>
        <p:grpSpPr>
          <a:xfrm>
            <a:off x="228600" y="26090866"/>
            <a:ext cx="21488400" cy="916039"/>
            <a:chOff x="228600" y="1524000"/>
            <a:chExt cx="21488400" cy="916039"/>
          </a:xfrm>
        </p:grpSpPr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338524CE-D209-07CA-A03C-A21A889F2C5E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524000"/>
              <a:ext cx="7241276" cy="9160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/ Social Risk</a:t>
              </a: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FFD73B4F-78F5-CF94-DB9E-E968398E4E8D}"/>
                </a:ext>
              </a:extLst>
            </p:cNvPr>
            <p:cNvSpPr txBox="1">
              <a:spLocks/>
            </p:cNvSpPr>
            <p:nvPr/>
          </p:nvSpPr>
          <p:spPr>
            <a:xfrm>
              <a:off x="7469876" y="1524001"/>
              <a:ext cx="14247124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46" descr="People inflatable raft in a flooded street&#10;&#10;Description automatically generated with low confidence">
            <a:extLst>
              <a:ext uri="{FF2B5EF4-FFF2-40B4-BE49-F238E27FC236}">
                <a16:creationId xmlns:a16="http://schemas.microsoft.com/office/drawing/2014/main" id="{80F5D9FA-CD01-4F40-A973-EDFBBBB44C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04" y="27140787"/>
            <a:ext cx="2941172" cy="1859148"/>
          </a:xfrm>
          <a:prstGeom prst="rect">
            <a:avLst/>
          </a:prstGeom>
          <a:ln>
            <a:noFill/>
          </a:ln>
        </p:spPr>
      </p:pic>
      <p:pic>
        <p:nvPicPr>
          <p:cNvPr id="50" name="Picture 49" descr="A group of people in a raft in a flooded area&#10;&#10;Description automatically generated with low confidence">
            <a:extLst>
              <a:ext uri="{FF2B5EF4-FFF2-40B4-BE49-F238E27FC236}">
                <a16:creationId xmlns:a16="http://schemas.microsoft.com/office/drawing/2014/main" id="{2382A517-041A-43CB-BA3E-76F3855C339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" b="6580"/>
          <a:stretch/>
        </p:blipFill>
        <p:spPr>
          <a:xfrm>
            <a:off x="381000" y="27140787"/>
            <a:ext cx="3144277" cy="1841580"/>
          </a:xfrm>
          <a:prstGeom prst="rect">
            <a:avLst/>
          </a:prstGeom>
          <a:ln>
            <a:noFill/>
          </a:ln>
        </p:spPr>
      </p:pic>
      <p:pic>
        <p:nvPicPr>
          <p:cNvPr id="52" name="Picture 51" descr="A picture containing outdoor, clothing, tree, footwear&#10;&#10;Description automatically generated">
            <a:extLst>
              <a:ext uri="{FF2B5EF4-FFF2-40B4-BE49-F238E27FC236}">
                <a16:creationId xmlns:a16="http://schemas.microsoft.com/office/drawing/2014/main" id="{C2398912-ED5F-4301-9AA8-F0D1C17D1A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32" y="26390441"/>
            <a:ext cx="3905165" cy="2603443"/>
          </a:xfrm>
          <a:prstGeom prst="rect">
            <a:avLst/>
          </a:prstGeom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E6F5B36-15A9-D460-D660-08E0C2B9CF20}"/>
              </a:ext>
            </a:extLst>
          </p:cNvPr>
          <p:cNvSpPr txBox="1"/>
          <p:nvPr/>
        </p:nvSpPr>
        <p:spPr>
          <a:xfrm>
            <a:off x="7430116" y="28770175"/>
            <a:ext cx="1611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Rainelle,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40BD75-F187-2BD6-FD64-5A422ADD81F3}"/>
              </a:ext>
            </a:extLst>
          </p:cNvPr>
          <p:cNvSpPr txBox="1"/>
          <p:nvPr/>
        </p:nvSpPr>
        <p:spPr>
          <a:xfrm>
            <a:off x="7407700" y="26302209"/>
            <a:ext cx="1964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White Sulphur Springs,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90D1EFE-06FD-0748-E18F-E88CC4A2D6BA}"/>
              </a:ext>
            </a:extLst>
          </p:cNvPr>
          <p:cNvSpPr txBox="1"/>
          <p:nvPr/>
        </p:nvSpPr>
        <p:spPr>
          <a:xfrm>
            <a:off x="15642020" y="13990647"/>
            <a:ext cx="3344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White Sulphur Springs,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74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9159</TotalTime>
  <Words>681</Words>
  <Application>Microsoft Office PowerPoint</Application>
  <PresentationFormat>Custom</PresentationFormat>
  <Paragraphs>330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Behrang Bidadian</cp:lastModifiedBy>
  <cp:revision>293</cp:revision>
  <cp:lastPrinted>2024-02-08T21:23:56Z</cp:lastPrinted>
  <dcterms:created xsi:type="dcterms:W3CDTF">2024-02-05T15:23:39Z</dcterms:created>
  <dcterms:modified xsi:type="dcterms:W3CDTF">2024-04-04T17:03:26Z</dcterms:modified>
</cp:coreProperties>
</file>