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6312" userDrawn="1">
          <p15:clr>
            <a:srgbClr val="A4A3A4"/>
          </p15:clr>
        </p15:guide>
        <p15:guide id="3" pos="139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AA00"/>
    <a:srgbClr val="E897A8"/>
    <a:srgbClr val="E998A9"/>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471" autoAdjust="0"/>
    <p:restoredTop sz="94660"/>
  </p:normalViewPr>
  <p:slideViewPr>
    <p:cSldViewPr snapToGrid="0">
      <p:cViewPr>
        <p:scale>
          <a:sx n="20" d="100"/>
          <a:sy n="20" d="100"/>
        </p:scale>
        <p:origin x="1594" y="10"/>
      </p:cViewPr>
      <p:guideLst>
        <p:guide orient="horz" pos="10368"/>
        <p:guide pos="6312"/>
        <p:guide pos="139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206645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21378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1625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94927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3230578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385342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8606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244111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127030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3300825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dirty="0"/>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8EDB694F-9F3B-4E40-B02B-6DE4D96AE9B8}" type="datetimeFigureOut">
              <a:rPr lang="en-US" smtClean="0"/>
              <a:t>4/13/2024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7DBA03-1912-4138-83BD-0B214B8D6FD7}" type="slidenum">
              <a:rPr lang="en-US" smtClean="0"/>
              <a:t>‹#›</a:t>
            </a:fld>
            <a:endParaRPr lang="en-US" dirty="0"/>
          </a:p>
        </p:txBody>
      </p:sp>
    </p:spTree>
    <p:extLst>
      <p:ext uri="{BB962C8B-B14F-4D97-AF65-F5344CB8AC3E}">
        <p14:creationId xmlns:p14="http://schemas.microsoft.com/office/powerpoint/2010/main" val="2461639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8EDB694F-9F3B-4E40-B02B-6DE4D96AE9B8}" type="datetimeFigureOut">
              <a:rPr lang="en-US" smtClean="0"/>
              <a:t>4/13/2024</a:t>
            </a:fld>
            <a:endParaRPr lang="en-US" dirty="0"/>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EF7DBA03-1912-4138-83BD-0B214B8D6FD7}" type="slidenum">
              <a:rPr lang="en-US" smtClean="0"/>
              <a:t>‹#›</a:t>
            </a:fld>
            <a:endParaRPr lang="en-US" dirty="0"/>
          </a:p>
        </p:txBody>
      </p:sp>
    </p:spTree>
    <p:extLst>
      <p:ext uri="{BB962C8B-B14F-4D97-AF65-F5344CB8AC3E}">
        <p14:creationId xmlns:p14="http://schemas.microsoft.com/office/powerpoint/2010/main" val="1813018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1.jpg"/><Relationship Id="rId18" Type="http://schemas.openxmlformats.org/officeDocument/2006/relationships/image" Target="../media/image15.png"/><Relationship Id="rId26" Type="http://schemas.openxmlformats.org/officeDocument/2006/relationships/image" Target="../media/image21.jpg"/><Relationship Id="rId3" Type="http://schemas.openxmlformats.org/officeDocument/2006/relationships/image" Target="../media/image2.jpeg"/><Relationship Id="rId21" Type="http://schemas.openxmlformats.org/officeDocument/2006/relationships/image" Target="../media/image17.jpg"/><Relationship Id="rId7" Type="http://schemas.openxmlformats.org/officeDocument/2006/relationships/image" Target="../media/image6.jpg"/><Relationship Id="rId12" Type="http://schemas.openxmlformats.org/officeDocument/2006/relationships/image" Target="../media/image10.png"/><Relationship Id="rId17" Type="http://schemas.openxmlformats.org/officeDocument/2006/relationships/image" Target="../media/image14.jpg"/><Relationship Id="rId25" Type="http://schemas.microsoft.com/office/2007/relationships/hdphoto" Target="../media/hdphoto4.wdp"/><Relationship Id="rId2" Type="http://schemas.openxmlformats.org/officeDocument/2006/relationships/image" Target="../media/image1.jpg"/><Relationship Id="rId16" Type="http://schemas.openxmlformats.org/officeDocument/2006/relationships/image" Target="../media/image13.jpg"/><Relationship Id="rId20" Type="http://schemas.openxmlformats.org/officeDocument/2006/relationships/image" Target="../media/image16.jpg"/><Relationship Id="rId29"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jpg"/><Relationship Id="rId24" Type="http://schemas.openxmlformats.org/officeDocument/2006/relationships/image" Target="../media/image20.png"/><Relationship Id="rId5" Type="http://schemas.openxmlformats.org/officeDocument/2006/relationships/image" Target="../media/image4.png"/><Relationship Id="rId15" Type="http://schemas.microsoft.com/office/2007/relationships/hdphoto" Target="../media/hdphoto2.wdp"/><Relationship Id="rId23" Type="http://schemas.openxmlformats.org/officeDocument/2006/relationships/image" Target="../media/image19.jpg"/><Relationship Id="rId28" Type="http://schemas.openxmlformats.org/officeDocument/2006/relationships/image" Target="../media/image23.jpg"/><Relationship Id="rId10" Type="http://schemas.microsoft.com/office/2007/relationships/hdphoto" Target="../media/hdphoto1.wdp"/><Relationship Id="rId19" Type="http://schemas.microsoft.com/office/2007/relationships/hdphoto" Target="../media/hdphoto3.wdp"/><Relationship Id="rId31" Type="http://schemas.openxmlformats.org/officeDocument/2006/relationships/image" Target="../media/image26.jp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image" Target="../media/image18.jpg"/><Relationship Id="rId27" Type="http://schemas.openxmlformats.org/officeDocument/2006/relationships/image" Target="../media/image22.jpg"/><Relationship Id="rId30"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3" name="Picture 62" descr="A flooded area with houses and trees&#10;&#10;Description automatically generated">
            <a:extLst>
              <a:ext uri="{FF2B5EF4-FFF2-40B4-BE49-F238E27FC236}">
                <a16:creationId xmlns:a16="http://schemas.microsoft.com/office/drawing/2014/main" id="{6942A1AE-F30B-4784-B356-88F002DDCA87}"/>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988" y="4006712"/>
            <a:ext cx="43891200" cy="24663401"/>
          </a:xfrm>
          <a:prstGeom prst="rect">
            <a:avLst/>
          </a:prstGeom>
        </p:spPr>
      </p:pic>
      <p:sp>
        <p:nvSpPr>
          <p:cNvPr id="65" name="Rectangle 64">
            <a:extLst>
              <a:ext uri="{FF2B5EF4-FFF2-40B4-BE49-F238E27FC236}">
                <a16:creationId xmlns:a16="http://schemas.microsoft.com/office/drawing/2014/main" id="{E422C5E5-8C40-4D53-8AB4-4CDA99A99DF3}"/>
              </a:ext>
            </a:extLst>
          </p:cNvPr>
          <p:cNvSpPr/>
          <p:nvPr/>
        </p:nvSpPr>
        <p:spPr>
          <a:xfrm>
            <a:off x="0" y="28625800"/>
            <a:ext cx="43891200" cy="4308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41CC1F4E-771E-4936-A5E6-8157E19F8D73}"/>
              </a:ext>
            </a:extLst>
          </p:cNvPr>
          <p:cNvSpPr/>
          <p:nvPr/>
        </p:nvSpPr>
        <p:spPr>
          <a:xfrm>
            <a:off x="0" y="0"/>
            <a:ext cx="43891200" cy="429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map of the state of west virginia&#10;&#10;Description automatically generated">
            <a:extLst>
              <a:ext uri="{FF2B5EF4-FFF2-40B4-BE49-F238E27FC236}">
                <a16:creationId xmlns:a16="http://schemas.microsoft.com/office/drawing/2014/main" id="{D615B366-49E5-42D7-8372-F5961D0AF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3289" y="22159879"/>
            <a:ext cx="10022121" cy="7744366"/>
          </a:xfrm>
          <a:prstGeom prst="rect">
            <a:avLst/>
          </a:prstGeom>
        </p:spPr>
      </p:pic>
      <p:pic>
        <p:nvPicPr>
          <p:cNvPr id="13" name="Picture 12" descr="A map of the state of west virginia&#10;&#10;Description automatically generated">
            <a:extLst>
              <a:ext uri="{FF2B5EF4-FFF2-40B4-BE49-F238E27FC236}">
                <a16:creationId xmlns:a16="http://schemas.microsoft.com/office/drawing/2014/main" id="{A5EE9709-5A2B-42F8-A180-419BE3ACD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2378" y="13911330"/>
            <a:ext cx="10022122" cy="7744367"/>
          </a:xfrm>
          <a:prstGeom prst="rect">
            <a:avLst/>
          </a:prstGeom>
        </p:spPr>
      </p:pic>
      <p:pic>
        <p:nvPicPr>
          <p:cNvPr id="14" name="Picture 13" descr="A logo of a globe with a gold cogwheel&#10;&#10;Description automatically generated">
            <a:extLst>
              <a:ext uri="{FF2B5EF4-FFF2-40B4-BE49-F238E27FC236}">
                <a16:creationId xmlns:a16="http://schemas.microsoft.com/office/drawing/2014/main" id="{7BCF568F-629A-4FFB-B087-03721CCE9387}"/>
              </a:ext>
            </a:extLst>
          </p:cNvPr>
          <p:cNvPicPr>
            <a:picLocks noChangeAspect="1"/>
          </p:cNvPicPr>
          <p:nvPr/>
        </p:nvPicPr>
        <p:blipFill>
          <a:blip r:embed="rId5"/>
          <a:stretch>
            <a:fillRect/>
          </a:stretch>
        </p:blipFill>
        <p:spPr>
          <a:xfrm>
            <a:off x="34131964" y="115994"/>
            <a:ext cx="3671213" cy="3636718"/>
          </a:xfrm>
          <a:prstGeom prst="rect">
            <a:avLst/>
          </a:prstGeom>
        </p:spPr>
      </p:pic>
      <p:sp>
        <p:nvSpPr>
          <p:cNvPr id="15" name="TextBox 14">
            <a:extLst>
              <a:ext uri="{FF2B5EF4-FFF2-40B4-BE49-F238E27FC236}">
                <a16:creationId xmlns:a16="http://schemas.microsoft.com/office/drawing/2014/main" id="{A28B059A-E3F0-419F-97CF-8F146C025E4A}"/>
              </a:ext>
            </a:extLst>
          </p:cNvPr>
          <p:cNvSpPr txBox="1"/>
          <p:nvPr/>
        </p:nvSpPr>
        <p:spPr>
          <a:xfrm>
            <a:off x="4875274" y="503329"/>
            <a:ext cx="29344809" cy="3354765"/>
          </a:xfrm>
          <a:prstGeom prst="rect">
            <a:avLst/>
          </a:prstGeom>
          <a:noFill/>
        </p:spPr>
        <p:txBody>
          <a:bodyPr wrap="square">
            <a:spAutoFit/>
          </a:bodyPr>
          <a:lstStyle/>
          <a:p>
            <a:r>
              <a:rPr lang="en-US" sz="7200" dirty="0">
                <a:latin typeface="Aptos Black" panose="020B0604020202020204" pitchFamily="34" charset="0"/>
                <a:ea typeface="Tahoma" panose="020B0604030504040204" pitchFamily="34" charset="0"/>
                <a:cs typeface="Tahoma" panose="020B0604030504040204" pitchFamily="34" charset="0"/>
              </a:rPr>
              <a:t>Flood Risk Analysis in West Virginia: Statewide Index Development</a:t>
            </a:r>
          </a:p>
          <a:p>
            <a:endParaRPr lang="en-US" sz="3000" b="1" dirty="0">
              <a:latin typeface="Aptos Black" panose="020B0604020202020204" pitchFamily="34" charset="0"/>
              <a:ea typeface="Tahoma" panose="020B0604030504040204" pitchFamily="34" charset="0"/>
              <a:cs typeface="Tahoma" panose="020B0604030504040204" pitchFamily="34" charset="0"/>
            </a:endParaRPr>
          </a:p>
          <a:p>
            <a:r>
              <a:rPr lang="en-US" sz="4500" b="1" dirty="0">
                <a:latin typeface="Tahoma" panose="020B0604030504040204" pitchFamily="34" charset="0"/>
                <a:ea typeface="Tahoma" panose="020B0604030504040204" pitchFamily="34" charset="0"/>
                <a:cs typeface="Tahoma" panose="020B0604030504040204" pitchFamily="34" charset="0"/>
              </a:rPr>
              <a:t>Behrang Bidadian, Annie Mahmoudi, Aaron E. Maxwell, &amp; Jamie Shinn</a:t>
            </a:r>
          </a:p>
          <a:p>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4500" b="1" dirty="0">
                <a:latin typeface="Tahoma" panose="020B0604030504040204" pitchFamily="34" charset="0"/>
                <a:ea typeface="Tahoma" panose="020B0604030504040204" pitchFamily="34" charset="0"/>
                <a:cs typeface="Tahoma" panose="020B0604030504040204" pitchFamily="34" charset="0"/>
              </a:rPr>
              <a:t>WV GIS Technical Center, West Virginia University</a:t>
            </a:r>
          </a:p>
        </p:txBody>
      </p:sp>
      <p:pic>
        <p:nvPicPr>
          <p:cNvPr id="17" name="Picture 16" descr="A hexagon with a yellow house and a river&#10;&#10;Description automatically generated">
            <a:extLst>
              <a:ext uri="{FF2B5EF4-FFF2-40B4-BE49-F238E27FC236}">
                <a16:creationId xmlns:a16="http://schemas.microsoft.com/office/drawing/2014/main" id="{A071BFBE-4193-4C87-9AD2-0674D05AB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46" y="408236"/>
            <a:ext cx="3985753" cy="3636718"/>
          </a:xfrm>
          <a:prstGeom prst="rect">
            <a:avLst/>
          </a:prstGeom>
        </p:spPr>
      </p:pic>
      <p:grpSp>
        <p:nvGrpSpPr>
          <p:cNvPr id="22" name="Group 21">
            <a:extLst>
              <a:ext uri="{FF2B5EF4-FFF2-40B4-BE49-F238E27FC236}">
                <a16:creationId xmlns:a16="http://schemas.microsoft.com/office/drawing/2014/main" id="{EED7B782-0E08-4CFD-AD78-01DBCC418B1A}"/>
              </a:ext>
            </a:extLst>
          </p:cNvPr>
          <p:cNvGrpSpPr/>
          <p:nvPr/>
        </p:nvGrpSpPr>
        <p:grpSpPr>
          <a:xfrm>
            <a:off x="37803177" y="254000"/>
            <a:ext cx="5463069" cy="3944475"/>
            <a:chOff x="35269494" y="522058"/>
            <a:chExt cx="5463069" cy="3944475"/>
          </a:xfrm>
        </p:grpSpPr>
        <p:pic>
          <p:nvPicPr>
            <p:cNvPr id="19" name="Picture 18" descr="A blue circle with yellow text and a map&#10;&#10;Description automatically generated">
              <a:extLst>
                <a:ext uri="{FF2B5EF4-FFF2-40B4-BE49-F238E27FC236}">
                  <a16:creationId xmlns:a16="http://schemas.microsoft.com/office/drawing/2014/main" id="{8D4A76BE-B841-48AD-8EBF-43EA549E5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26262" y="522058"/>
              <a:ext cx="3184247" cy="3175998"/>
            </a:xfrm>
            <a:prstGeom prst="rect">
              <a:avLst/>
            </a:prstGeom>
          </p:spPr>
        </p:pic>
        <p:pic>
          <p:nvPicPr>
            <p:cNvPr id="21" name="Picture 20" descr="A blue text on a white background&#10;&#10;Description automatically generated">
              <a:extLst>
                <a:ext uri="{FF2B5EF4-FFF2-40B4-BE49-F238E27FC236}">
                  <a16:creationId xmlns:a16="http://schemas.microsoft.com/office/drawing/2014/main" id="{46E41248-666F-4FB4-A12C-9146ACD436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69494" y="3657600"/>
              <a:ext cx="5463069" cy="808933"/>
            </a:xfrm>
            <a:prstGeom prst="rect">
              <a:avLst/>
            </a:prstGeom>
          </p:spPr>
        </p:pic>
      </p:grpSp>
      <p:sp>
        <p:nvSpPr>
          <p:cNvPr id="26" name="TextBox 25">
            <a:extLst>
              <a:ext uri="{FF2B5EF4-FFF2-40B4-BE49-F238E27FC236}">
                <a16:creationId xmlns:a16="http://schemas.microsoft.com/office/drawing/2014/main" id="{B462880E-C70C-4D63-B416-F14179CBB5BA}"/>
              </a:ext>
            </a:extLst>
          </p:cNvPr>
          <p:cNvSpPr txBox="1"/>
          <p:nvPr/>
        </p:nvSpPr>
        <p:spPr>
          <a:xfrm>
            <a:off x="27884565" y="4600746"/>
            <a:ext cx="5983226" cy="861774"/>
          </a:xfrm>
          <a:prstGeom prst="rect">
            <a:avLst/>
          </a:prstGeom>
          <a:noFill/>
        </p:spPr>
        <p:txBody>
          <a:bodyPr wrap="square">
            <a:spAutoFit/>
          </a:bodyPr>
          <a:lstStyle/>
          <a:p>
            <a:r>
              <a:rPr lang="en-US" sz="5000" b="1" dirty="0">
                <a:solidFill>
                  <a:srgbClr val="EAAA00"/>
                </a:solidFill>
                <a:latin typeface="Tahoma" panose="020B0604030504040204" pitchFamily="34" charset="0"/>
                <a:ea typeface="Tahoma" panose="020B0604030504040204" pitchFamily="34" charset="0"/>
                <a:cs typeface="Tahoma" panose="020B0604030504040204" pitchFamily="34" charset="0"/>
              </a:rPr>
              <a:t>Results</a:t>
            </a:r>
          </a:p>
        </p:txBody>
      </p:sp>
      <p:grpSp>
        <p:nvGrpSpPr>
          <p:cNvPr id="31" name="Group 30">
            <a:extLst>
              <a:ext uri="{FF2B5EF4-FFF2-40B4-BE49-F238E27FC236}">
                <a16:creationId xmlns:a16="http://schemas.microsoft.com/office/drawing/2014/main" id="{E2BE9F62-1876-47AB-863B-1DC2653D9229}"/>
              </a:ext>
            </a:extLst>
          </p:cNvPr>
          <p:cNvGrpSpPr/>
          <p:nvPr/>
        </p:nvGrpSpPr>
        <p:grpSpPr>
          <a:xfrm>
            <a:off x="807536" y="4571813"/>
            <a:ext cx="15689765" cy="7172999"/>
            <a:chOff x="19801600" y="5778976"/>
            <a:chExt cx="15689765" cy="7172999"/>
          </a:xfrm>
        </p:grpSpPr>
        <p:sp>
          <p:nvSpPr>
            <p:cNvPr id="23" name="TextBox 22">
              <a:extLst>
                <a:ext uri="{FF2B5EF4-FFF2-40B4-BE49-F238E27FC236}">
                  <a16:creationId xmlns:a16="http://schemas.microsoft.com/office/drawing/2014/main" id="{F91906CD-0D33-41E7-8EAC-D8D239541601}"/>
                </a:ext>
              </a:extLst>
            </p:cNvPr>
            <p:cNvSpPr txBox="1"/>
            <p:nvPr/>
          </p:nvSpPr>
          <p:spPr>
            <a:xfrm>
              <a:off x="19801600" y="5778976"/>
              <a:ext cx="5983226" cy="861774"/>
            </a:xfrm>
            <a:prstGeom prst="rect">
              <a:avLst/>
            </a:prstGeom>
            <a:noFill/>
          </p:spPr>
          <p:txBody>
            <a:bodyPr wrap="square">
              <a:spAutoFit/>
            </a:bodyPr>
            <a:lstStyle/>
            <a:p>
              <a:r>
                <a:rPr lang="en-US" sz="5000" b="1" dirty="0">
                  <a:solidFill>
                    <a:srgbClr val="EAAA00"/>
                  </a:solidFill>
                  <a:latin typeface="Tahoma" panose="020B0604030504040204" pitchFamily="34" charset="0"/>
                  <a:ea typeface="Tahoma" panose="020B0604030504040204" pitchFamily="34" charset="0"/>
                  <a:cs typeface="Tahoma" panose="020B0604030504040204" pitchFamily="34" charset="0"/>
                </a:rPr>
                <a:t>Introduction</a:t>
              </a:r>
            </a:p>
          </p:txBody>
        </p:sp>
        <p:sp>
          <p:nvSpPr>
            <p:cNvPr id="30" name="TextBox 29">
              <a:extLst>
                <a:ext uri="{FF2B5EF4-FFF2-40B4-BE49-F238E27FC236}">
                  <a16:creationId xmlns:a16="http://schemas.microsoft.com/office/drawing/2014/main" id="{8608DE7C-0F82-4C87-82DA-3D8DAD48E55B}"/>
                </a:ext>
              </a:extLst>
            </p:cNvPr>
            <p:cNvSpPr txBox="1"/>
            <p:nvPr/>
          </p:nvSpPr>
          <p:spPr>
            <a:xfrm>
              <a:off x="19801601" y="6740916"/>
              <a:ext cx="15689764" cy="6211059"/>
            </a:xfrm>
            <a:prstGeom prst="rect">
              <a:avLst/>
            </a:prstGeom>
            <a:noFill/>
          </p:spPr>
          <p:txBody>
            <a:bodyPr wrap="square">
              <a:spAutoFit/>
            </a:bodyPr>
            <a:lstStyle/>
            <a:p>
              <a:pPr marL="0" marR="0" algn="just">
                <a:lnSpc>
                  <a:spcPct val="115000"/>
                </a:lnSpc>
                <a:spcBef>
                  <a:spcPts val="0"/>
                </a:spcBef>
                <a:spcAft>
                  <a:spcPts val="800"/>
                </a:spcAft>
              </a:pPr>
              <a:r>
                <a:rPr lang="en-US" sz="3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Flood risk </a:t>
              </a:r>
              <a:r>
                <a:rPr lang="en-US" sz="32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comprises three components: </a:t>
              </a:r>
            </a:p>
            <a:p>
              <a:pPr marL="742950" marR="0" indent="-742950" algn="just">
                <a:lnSpc>
                  <a:spcPct val="115000"/>
                </a:lnSpc>
                <a:spcBef>
                  <a:spcPts val="0"/>
                </a:spcBef>
                <a:spcAft>
                  <a:spcPts val="800"/>
                </a:spcAft>
                <a:buAutoNum type="arabicParenBoth"/>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 H</a:t>
              </a:r>
              <a:r>
                <a:rPr lang="en-US" sz="3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azard</a:t>
              </a:r>
              <a:r>
                <a:rPr lang="en-US" sz="3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encompassing flood frequency, magnitude, depth, duration, and timing</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42950" marR="0" indent="-742950" algn="just">
                <a:lnSpc>
                  <a:spcPct val="115000"/>
                </a:lnSpc>
                <a:spcBef>
                  <a:spcPts val="0"/>
                </a:spcBef>
                <a:spcAft>
                  <a:spcPts val="800"/>
                </a:spcAft>
                <a:buAutoNum type="arabicParenBoth"/>
              </a:pPr>
              <a:r>
                <a:rPr lang="en-US" sz="3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Exposure</a:t>
              </a:r>
              <a:r>
                <a:rPr lang="en-US" sz="3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indicating the population and assets prone to the hazard</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42950" marR="0" indent="-742950" algn="just">
                <a:lnSpc>
                  <a:spcPct val="115000"/>
                </a:lnSpc>
                <a:spcBef>
                  <a:spcPts val="0"/>
                </a:spcBef>
                <a:spcAft>
                  <a:spcPts val="800"/>
                </a:spcAft>
                <a:buAutoNum type="arabicParenBoth"/>
              </a:pPr>
              <a:r>
                <a:rPr lang="en-US" sz="3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Vulnerability </a:t>
              </a:r>
              <a:r>
                <a:rPr lang="en-US" sz="3200" dirty="0">
                  <a:solidFill>
                    <a:schemeClr val="bg1"/>
                  </a:solidFill>
                  <a:effectLst/>
                  <a:latin typeface="Tahoma" panose="020B0604030504040204" pitchFamily="34" charset="0"/>
                  <a:ea typeface="Tahoma" panose="020B0604030504040204" pitchFamily="34" charset="0"/>
                  <a:cs typeface="Tahoma" panose="020B0604030504040204" pitchFamily="34" charset="0"/>
                </a:rPr>
                <a:t>or susceptibility of exposed elements to inundation</a:t>
              </a:r>
              <a:endParaRPr lang="en-US" sz="32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R="0" algn="just">
                <a:lnSpc>
                  <a:spcPct val="115000"/>
                </a:lnSpc>
                <a:spcBef>
                  <a:spcPts val="0"/>
                </a:spcBef>
                <a:spcAft>
                  <a:spcPts val="800"/>
                </a:spcAft>
              </a:pPr>
              <a:r>
                <a:rPr lang="en-US" sz="3200" dirty="0">
                  <a:solidFill>
                    <a:srgbClr val="B5B5B5"/>
                  </a:solidFill>
                  <a:effectLst/>
                  <a:latin typeface="Tahoma" panose="020B0604030504040204" pitchFamily="34" charset="0"/>
                  <a:ea typeface="Tahoma" panose="020B0604030504040204" pitchFamily="34" charset="0"/>
                  <a:cs typeface="Tahoma" panose="020B0604030504040204" pitchFamily="34" charset="0"/>
                </a:rPr>
                <a:t>(Crichton, 2002; Fedeski &amp; Gwilliam, 2007; Koks et al., 2015)</a:t>
              </a:r>
            </a:p>
            <a:p>
              <a:pPr marR="0" algn="just">
                <a:lnSpc>
                  <a:spcPct val="115000"/>
                </a:lnSpc>
                <a:spcBef>
                  <a:spcPts val="0"/>
                </a:spcBef>
                <a:spcAft>
                  <a:spcPts val="800"/>
                </a:spcAft>
              </a:pPr>
              <a:r>
                <a:rPr lang="en-US" sz="3200" dirty="0">
                  <a:solidFill>
                    <a:schemeClr val="bg1"/>
                  </a:solidFill>
                  <a:effectLst/>
                  <a:latin typeface="Tahoma" panose="020B0604030504040204" pitchFamily="34" charset="0"/>
                  <a:ea typeface="Tahoma" panose="020B0604030504040204" pitchFamily="34" charset="0"/>
                  <a:cs typeface="Tahoma" panose="020B0604030504040204" pitchFamily="34" charset="0"/>
                </a:rPr>
                <a:t>As part of the </a:t>
              </a:r>
              <a:r>
                <a:rPr lang="en-US" sz="3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West Virginia Flood Resilience Framework (WVFRF) </a:t>
              </a:r>
              <a:r>
                <a:rPr lang="en-US" sz="3200" dirty="0">
                  <a:solidFill>
                    <a:schemeClr val="bg1"/>
                  </a:solidFill>
                  <a:effectLst/>
                  <a:latin typeface="Tahoma" panose="020B0604030504040204" pitchFamily="34" charset="0"/>
                  <a:ea typeface="Tahoma" panose="020B0604030504040204" pitchFamily="34" charset="0"/>
                  <a:cs typeface="Tahoma" panose="020B0604030504040204" pitchFamily="34" charset="0"/>
                </a:rPr>
                <a:t>funded by the National Science Foundation (NSF), this project takes a comprehensive approach to flood risk assessment by analyzing various indicators within the above groups. It addresses diverse aspects of these components at both county and community scales to develop a statewide risk index.</a:t>
              </a:r>
            </a:p>
          </p:txBody>
        </p:sp>
      </p:grpSp>
      <p:grpSp>
        <p:nvGrpSpPr>
          <p:cNvPr id="39" name="Group 38">
            <a:extLst>
              <a:ext uri="{FF2B5EF4-FFF2-40B4-BE49-F238E27FC236}">
                <a16:creationId xmlns:a16="http://schemas.microsoft.com/office/drawing/2014/main" id="{30859DA7-F85D-4DFB-BBA9-F6B7BE33812A}"/>
              </a:ext>
            </a:extLst>
          </p:cNvPr>
          <p:cNvGrpSpPr/>
          <p:nvPr/>
        </p:nvGrpSpPr>
        <p:grpSpPr>
          <a:xfrm>
            <a:off x="838707" y="11886966"/>
            <a:ext cx="15658594" cy="4927834"/>
            <a:chOff x="19801600" y="5778976"/>
            <a:chExt cx="15658594" cy="4927834"/>
          </a:xfrm>
        </p:grpSpPr>
        <p:sp>
          <p:nvSpPr>
            <p:cNvPr id="40" name="TextBox 39">
              <a:extLst>
                <a:ext uri="{FF2B5EF4-FFF2-40B4-BE49-F238E27FC236}">
                  <a16:creationId xmlns:a16="http://schemas.microsoft.com/office/drawing/2014/main" id="{E3149EBB-C48A-434D-ABB7-47EB37911C14}"/>
                </a:ext>
              </a:extLst>
            </p:cNvPr>
            <p:cNvSpPr txBox="1"/>
            <p:nvPr/>
          </p:nvSpPr>
          <p:spPr>
            <a:xfrm>
              <a:off x="19801600" y="5778976"/>
              <a:ext cx="5983226" cy="861774"/>
            </a:xfrm>
            <a:prstGeom prst="rect">
              <a:avLst/>
            </a:prstGeom>
            <a:noFill/>
          </p:spPr>
          <p:txBody>
            <a:bodyPr wrap="square">
              <a:spAutoFit/>
            </a:bodyPr>
            <a:lstStyle/>
            <a:p>
              <a:r>
                <a:rPr lang="en-US" sz="5000" b="1" dirty="0">
                  <a:solidFill>
                    <a:srgbClr val="EAAA00"/>
                  </a:solidFill>
                  <a:latin typeface="Tahoma" panose="020B0604030504040204" pitchFamily="34" charset="0"/>
                  <a:ea typeface="Tahoma" panose="020B0604030504040204" pitchFamily="34" charset="0"/>
                  <a:cs typeface="Tahoma" panose="020B0604030504040204" pitchFamily="34" charset="0"/>
                </a:rPr>
                <a:t>Study Area</a:t>
              </a:r>
            </a:p>
          </p:txBody>
        </p:sp>
        <p:sp>
          <p:nvSpPr>
            <p:cNvPr id="41" name="TextBox 40">
              <a:extLst>
                <a:ext uri="{FF2B5EF4-FFF2-40B4-BE49-F238E27FC236}">
                  <a16:creationId xmlns:a16="http://schemas.microsoft.com/office/drawing/2014/main" id="{F775A46F-5304-487E-BE5D-97E7C978E72C}"/>
                </a:ext>
              </a:extLst>
            </p:cNvPr>
            <p:cNvSpPr txBox="1"/>
            <p:nvPr/>
          </p:nvSpPr>
          <p:spPr>
            <a:xfrm>
              <a:off x="19801600" y="6740916"/>
              <a:ext cx="15658594" cy="3965894"/>
            </a:xfrm>
            <a:prstGeom prst="rect">
              <a:avLst/>
            </a:prstGeom>
            <a:noFill/>
          </p:spPr>
          <p:txBody>
            <a:bodyPr wrap="square">
              <a:spAutoFit/>
            </a:bodyPr>
            <a:lstStyle/>
            <a:p>
              <a:pPr algn="just">
                <a:lnSpc>
                  <a:spcPct val="114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West Virginia</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with a population of about 1.8 million in its 55 counties, spans over 24,000 square miles, with approximately 3.4% of this area covered by high-risk (100-year) floodplains.</a:t>
              </a:r>
            </a:p>
            <a:p>
              <a:pPr algn="just">
                <a:lnSpc>
                  <a:spcPct val="114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32 flood disasters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were federally declared between 1953 and 2023 in West Virginia </a:t>
              </a:r>
              <a:r>
                <a:rPr lang="en-US" sz="3200" dirty="0">
                  <a:solidFill>
                    <a:srgbClr val="B5B5B5"/>
                  </a:solidFill>
                  <a:latin typeface="Tahoma" panose="020B0604030504040204" pitchFamily="34" charset="0"/>
                  <a:ea typeface="Tahoma" panose="020B0604030504040204" pitchFamily="34" charset="0"/>
                  <a:cs typeface="Tahoma" panose="020B0604030504040204" pitchFamily="34" charset="0"/>
                </a:rPr>
                <a:t>(FEMA, 2023)</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The frequency of floods in the state, with each county experiencing numerous flood events, underscores the need for effective flood management and mitigation strategies. </a:t>
              </a:r>
            </a:p>
          </p:txBody>
        </p:sp>
      </p:grpSp>
      <p:grpSp>
        <p:nvGrpSpPr>
          <p:cNvPr id="42" name="Group 41">
            <a:extLst>
              <a:ext uri="{FF2B5EF4-FFF2-40B4-BE49-F238E27FC236}">
                <a16:creationId xmlns:a16="http://schemas.microsoft.com/office/drawing/2014/main" id="{9F6116FD-2703-460A-884F-F7B60BAA3CDC}"/>
              </a:ext>
            </a:extLst>
          </p:cNvPr>
          <p:cNvGrpSpPr/>
          <p:nvPr/>
        </p:nvGrpSpPr>
        <p:grpSpPr>
          <a:xfrm>
            <a:off x="834471" y="17026279"/>
            <a:ext cx="15658594" cy="5489205"/>
            <a:chOff x="19801600" y="5778976"/>
            <a:chExt cx="15658594" cy="5489205"/>
          </a:xfrm>
        </p:grpSpPr>
        <p:sp>
          <p:nvSpPr>
            <p:cNvPr id="43" name="TextBox 42">
              <a:extLst>
                <a:ext uri="{FF2B5EF4-FFF2-40B4-BE49-F238E27FC236}">
                  <a16:creationId xmlns:a16="http://schemas.microsoft.com/office/drawing/2014/main" id="{C3CC7C38-1DD4-49C6-80F5-BA920C72F6E3}"/>
                </a:ext>
              </a:extLst>
            </p:cNvPr>
            <p:cNvSpPr txBox="1"/>
            <p:nvPr/>
          </p:nvSpPr>
          <p:spPr>
            <a:xfrm>
              <a:off x="19801600" y="5778976"/>
              <a:ext cx="5983226" cy="861774"/>
            </a:xfrm>
            <a:prstGeom prst="rect">
              <a:avLst/>
            </a:prstGeom>
            <a:noFill/>
          </p:spPr>
          <p:txBody>
            <a:bodyPr wrap="square">
              <a:spAutoFit/>
            </a:bodyPr>
            <a:lstStyle/>
            <a:p>
              <a:r>
                <a:rPr lang="en-US" sz="5000" b="1" dirty="0">
                  <a:solidFill>
                    <a:srgbClr val="EAAA00"/>
                  </a:solidFill>
                  <a:latin typeface="Tahoma" panose="020B0604030504040204" pitchFamily="34" charset="0"/>
                  <a:ea typeface="Tahoma" panose="020B0604030504040204" pitchFamily="34" charset="0"/>
                  <a:cs typeface="Tahoma" panose="020B0604030504040204" pitchFamily="34" charset="0"/>
                </a:rPr>
                <a:t>Methodology</a:t>
              </a:r>
            </a:p>
          </p:txBody>
        </p:sp>
        <p:sp>
          <p:nvSpPr>
            <p:cNvPr id="44" name="TextBox 43">
              <a:extLst>
                <a:ext uri="{FF2B5EF4-FFF2-40B4-BE49-F238E27FC236}">
                  <a16:creationId xmlns:a16="http://schemas.microsoft.com/office/drawing/2014/main" id="{11FCC7E0-0955-400A-BB53-2276EEF6AB0C}"/>
                </a:ext>
              </a:extLst>
            </p:cNvPr>
            <p:cNvSpPr txBox="1"/>
            <p:nvPr/>
          </p:nvSpPr>
          <p:spPr>
            <a:xfrm>
              <a:off x="19801600" y="6740916"/>
              <a:ext cx="15658594" cy="4527265"/>
            </a:xfrm>
            <a:prstGeom prst="rect">
              <a:avLst/>
            </a:prstGeom>
            <a:noFill/>
          </p:spPr>
          <p:txBody>
            <a:bodyPr wrap="square">
              <a:spAutoFit/>
            </a:bodyPr>
            <a:lstStyle/>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Selecting 23 flood risk indicators</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Collecting and processing data for the selected indicators at the county level</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Mapping the indicators</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Calculating percentile ranks for each indicator</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Adding percentile ranks for each county to obtain a sum value</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Calculating percentile ranks for the sum values from the previous step to obtain the index scores</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Mapping the index scores at the county level</a:t>
              </a:r>
            </a:p>
          </p:txBody>
        </p:sp>
      </p:grpSp>
      <p:pic>
        <p:nvPicPr>
          <p:cNvPr id="46" name="Picture 45">
            <a:extLst>
              <a:ext uri="{FF2B5EF4-FFF2-40B4-BE49-F238E27FC236}">
                <a16:creationId xmlns:a16="http://schemas.microsoft.com/office/drawing/2014/main" id="{8A6AAD0C-1CDB-4498-A4C1-69CA7D0AFB0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10525945" y="19390693"/>
            <a:ext cx="3952055" cy="743785"/>
          </a:xfrm>
          <a:prstGeom prst="rect">
            <a:avLst/>
          </a:prstGeom>
        </p:spPr>
      </p:pic>
      <p:grpSp>
        <p:nvGrpSpPr>
          <p:cNvPr id="47" name="Group 46">
            <a:extLst>
              <a:ext uri="{FF2B5EF4-FFF2-40B4-BE49-F238E27FC236}">
                <a16:creationId xmlns:a16="http://schemas.microsoft.com/office/drawing/2014/main" id="{DAEC7F36-2113-437C-B6F4-A36A6058144F}"/>
              </a:ext>
            </a:extLst>
          </p:cNvPr>
          <p:cNvGrpSpPr/>
          <p:nvPr/>
        </p:nvGrpSpPr>
        <p:grpSpPr>
          <a:xfrm>
            <a:off x="317499" y="30141421"/>
            <a:ext cx="13609792" cy="2704306"/>
            <a:chOff x="19801599" y="6346666"/>
            <a:chExt cx="13609792" cy="2704306"/>
          </a:xfrm>
        </p:grpSpPr>
        <p:sp>
          <p:nvSpPr>
            <p:cNvPr id="48" name="TextBox 47">
              <a:extLst>
                <a:ext uri="{FF2B5EF4-FFF2-40B4-BE49-F238E27FC236}">
                  <a16:creationId xmlns:a16="http://schemas.microsoft.com/office/drawing/2014/main" id="{D58215CB-7C6F-4970-9048-544467A72378}"/>
                </a:ext>
              </a:extLst>
            </p:cNvPr>
            <p:cNvSpPr txBox="1"/>
            <p:nvPr/>
          </p:nvSpPr>
          <p:spPr>
            <a:xfrm>
              <a:off x="19801600" y="6346666"/>
              <a:ext cx="5983226" cy="400110"/>
            </a:xfrm>
            <a:prstGeom prst="rect">
              <a:avLst/>
            </a:prstGeom>
            <a:noFill/>
          </p:spPr>
          <p:txBody>
            <a:bodyPr wrap="square">
              <a:spAutoFit/>
            </a:bodyPr>
            <a:lstStyle/>
            <a:p>
              <a:r>
                <a:rPr lang="en-US"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References</a:t>
              </a:r>
            </a:p>
          </p:txBody>
        </p:sp>
        <p:sp>
          <p:nvSpPr>
            <p:cNvPr id="49" name="TextBox 48">
              <a:extLst>
                <a:ext uri="{FF2B5EF4-FFF2-40B4-BE49-F238E27FC236}">
                  <a16:creationId xmlns:a16="http://schemas.microsoft.com/office/drawing/2014/main" id="{6BF44592-D0FB-4A28-9ED0-69ED05AB82AE}"/>
                </a:ext>
              </a:extLst>
            </p:cNvPr>
            <p:cNvSpPr txBox="1"/>
            <p:nvPr/>
          </p:nvSpPr>
          <p:spPr>
            <a:xfrm>
              <a:off x="19801599" y="6740916"/>
              <a:ext cx="13609792" cy="2310056"/>
            </a:xfrm>
            <a:prstGeom prst="rect">
              <a:avLst/>
            </a:prstGeom>
            <a:noFill/>
          </p:spPr>
          <p:txBody>
            <a:bodyPr wrap="square">
              <a:spAutoFit/>
            </a:bodyPr>
            <a:lstStyle/>
            <a:p>
              <a:pPr marL="914400" indent="-914400">
                <a:lnSpc>
                  <a:spcPct val="114000"/>
                </a:lnSpc>
              </a:pPr>
              <a:r>
                <a:rPr lang="en-US" sz="1600" dirty="0">
                  <a:latin typeface="Tahoma" panose="020B0604030504040204" pitchFamily="34" charset="0"/>
                  <a:ea typeface="Tahoma" panose="020B0604030504040204" pitchFamily="34" charset="0"/>
                  <a:cs typeface="Tahoma" panose="020B0604030504040204" pitchFamily="34" charset="0"/>
                </a:rPr>
                <a:t>Crichton, D. (2002). UK and global insurance responses to flood hazard. </a:t>
              </a:r>
              <a:r>
                <a:rPr lang="en-US" sz="1600" i="1" dirty="0">
                  <a:latin typeface="Tahoma" panose="020B0604030504040204" pitchFamily="34" charset="0"/>
                  <a:ea typeface="Tahoma" panose="020B0604030504040204" pitchFamily="34" charset="0"/>
                  <a:cs typeface="Tahoma" panose="020B0604030504040204" pitchFamily="34" charset="0"/>
                </a:rPr>
                <a:t>Water International, 27</a:t>
              </a:r>
              <a:r>
                <a:rPr lang="en-US" sz="1600" dirty="0">
                  <a:latin typeface="Tahoma" panose="020B0604030504040204" pitchFamily="34" charset="0"/>
                  <a:ea typeface="Tahoma" panose="020B0604030504040204" pitchFamily="34" charset="0"/>
                  <a:cs typeface="Tahoma" panose="020B0604030504040204" pitchFamily="34" charset="0"/>
                </a:rPr>
                <a:t>(1), 119-131. https://doi.org/10.1080/02508060208686984</a:t>
              </a:r>
            </a:p>
            <a:p>
              <a:pPr marL="914400" indent="-914400">
                <a:lnSpc>
                  <a:spcPct val="114000"/>
                </a:lnSpc>
              </a:pPr>
              <a:r>
                <a:rPr lang="en-US" sz="1600" dirty="0">
                  <a:latin typeface="Tahoma" panose="020B0604030504040204" pitchFamily="34" charset="0"/>
                  <a:ea typeface="Tahoma" panose="020B0604030504040204" pitchFamily="34" charset="0"/>
                  <a:cs typeface="Tahoma" panose="020B0604030504040204" pitchFamily="34" charset="0"/>
                </a:rPr>
                <a:t>Federal Emergency Management Agency (FEMA). 2023. </a:t>
              </a:r>
              <a:r>
                <a:rPr lang="en-US" sz="1600" i="1" dirty="0">
                  <a:latin typeface="Tahoma" panose="020B0604030504040204" pitchFamily="34" charset="0"/>
                  <a:ea typeface="Tahoma" panose="020B0604030504040204" pitchFamily="34" charset="0"/>
                  <a:cs typeface="Tahoma" panose="020B0604030504040204" pitchFamily="34" charset="0"/>
                </a:rPr>
                <a:t>Disaster Declarations for States and Counties. </a:t>
              </a:r>
              <a:r>
                <a:rPr lang="en-US" sz="1600" dirty="0">
                  <a:latin typeface="Tahoma" panose="020B0604030504040204" pitchFamily="34" charset="0"/>
                  <a:ea typeface="Tahoma" panose="020B0604030504040204" pitchFamily="34" charset="0"/>
                  <a:cs typeface="Tahoma" panose="020B0604030504040204" pitchFamily="34" charset="0"/>
                </a:rPr>
                <a:t>https://www.fema.gov/data-visualization/disaster-declarations-states-and-counties</a:t>
              </a:r>
            </a:p>
            <a:p>
              <a:pPr marL="914400" indent="-914400">
                <a:lnSpc>
                  <a:spcPct val="114000"/>
                </a:lnSpc>
              </a:pPr>
              <a:r>
                <a:rPr lang="en-US" sz="1600" dirty="0">
                  <a:latin typeface="Tahoma" panose="020B0604030504040204" pitchFamily="34" charset="0"/>
                  <a:ea typeface="Tahoma" panose="020B0604030504040204" pitchFamily="34" charset="0"/>
                  <a:cs typeface="Tahoma" panose="020B0604030504040204" pitchFamily="34" charset="0"/>
                </a:rPr>
                <a:t>Fedeski, M., &amp; Gwilliam, J. (2007). Urban sustainability in the presence of flood and geological hazards: The development of a GIS-based vulnerability and risk assessment methodology. </a:t>
              </a:r>
              <a:r>
                <a:rPr lang="en-US" sz="1600" i="1" dirty="0">
                  <a:latin typeface="Tahoma" panose="020B0604030504040204" pitchFamily="34" charset="0"/>
                  <a:ea typeface="Tahoma" panose="020B0604030504040204" pitchFamily="34" charset="0"/>
                  <a:cs typeface="Tahoma" panose="020B0604030504040204" pitchFamily="34" charset="0"/>
                </a:rPr>
                <a:t>Landscape and urban planning</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i="1" dirty="0">
                  <a:latin typeface="Tahoma" panose="020B0604030504040204" pitchFamily="34" charset="0"/>
                  <a:ea typeface="Tahoma" panose="020B0604030504040204" pitchFamily="34" charset="0"/>
                  <a:cs typeface="Tahoma" panose="020B0604030504040204" pitchFamily="34" charset="0"/>
                </a:rPr>
                <a:t>83</a:t>
              </a:r>
              <a:r>
                <a:rPr lang="en-US" sz="1600" dirty="0">
                  <a:latin typeface="Tahoma" panose="020B0604030504040204" pitchFamily="34" charset="0"/>
                  <a:ea typeface="Tahoma" panose="020B0604030504040204" pitchFamily="34" charset="0"/>
                  <a:cs typeface="Tahoma" panose="020B0604030504040204" pitchFamily="34" charset="0"/>
                </a:rPr>
                <a:t>(1), 50-61. https://doi.org/10.1016/j.landurbplan.2007.05.012</a:t>
              </a:r>
            </a:p>
            <a:p>
              <a:pPr marL="914400" indent="-914400">
                <a:lnSpc>
                  <a:spcPct val="114000"/>
                </a:lnSpc>
              </a:pPr>
              <a:r>
                <a:rPr lang="en-US" sz="1600" dirty="0">
                  <a:latin typeface="Tahoma" panose="020B0604030504040204" pitchFamily="34" charset="0"/>
                  <a:ea typeface="Tahoma" panose="020B0604030504040204" pitchFamily="34" charset="0"/>
                  <a:cs typeface="Tahoma" panose="020B0604030504040204" pitchFamily="34" charset="0"/>
                </a:rPr>
                <a:t>Koks, E. E., Jongman, B., Husby, T. G., &amp; Botzen, W. J. W. (2015). Combining hazard, exposure and social vulnerability to provide lessons for flood risk management. </a:t>
              </a:r>
              <a:r>
                <a:rPr lang="en-US" sz="1600" i="1" dirty="0">
                  <a:latin typeface="Tahoma" panose="020B0604030504040204" pitchFamily="34" charset="0"/>
                  <a:ea typeface="Tahoma" panose="020B0604030504040204" pitchFamily="34" charset="0"/>
                  <a:cs typeface="Tahoma" panose="020B0604030504040204" pitchFamily="34" charset="0"/>
                </a:rPr>
                <a:t>Environmental science &amp; policy, 47</a:t>
              </a:r>
              <a:r>
                <a:rPr lang="en-US" sz="1600" dirty="0">
                  <a:latin typeface="Tahoma" panose="020B0604030504040204" pitchFamily="34" charset="0"/>
                  <a:ea typeface="Tahoma" panose="020B0604030504040204" pitchFamily="34" charset="0"/>
                  <a:cs typeface="Tahoma" panose="020B0604030504040204" pitchFamily="34" charset="0"/>
                </a:rPr>
                <a:t>, 42-52. https://doi.org/10.1016/j.envsci.2014.10.013</a:t>
              </a:r>
            </a:p>
          </p:txBody>
        </p:sp>
      </p:grpSp>
      <p:pic>
        <p:nvPicPr>
          <p:cNvPr id="51" name="Picture 50" descr="A map of the west virginia state&#10;&#10;Description automatically generated">
            <a:extLst>
              <a:ext uri="{FF2B5EF4-FFF2-40B4-BE49-F238E27FC236}">
                <a16:creationId xmlns:a16="http://schemas.microsoft.com/office/drawing/2014/main" id="{DF80EC34-A78C-4336-A2EF-96A262EFC3FA}"/>
              </a:ext>
            </a:extLst>
          </p:cNvPr>
          <p:cNvPicPr>
            <a:picLocks noChangeAspect="1"/>
          </p:cNvPicPr>
          <p:nvPr/>
        </p:nvPicPr>
        <p:blipFill rotWithShape="1">
          <a:blip r:embed="rId11">
            <a:extLst>
              <a:ext uri="{28A0092B-C50C-407E-A947-70E740481C1C}">
                <a14:useLocalDpi xmlns:a14="http://schemas.microsoft.com/office/drawing/2010/main" val="0"/>
              </a:ext>
            </a:extLst>
          </a:blip>
          <a:srcRect l="239"/>
          <a:stretch/>
        </p:blipFill>
        <p:spPr>
          <a:xfrm>
            <a:off x="17094200" y="5642014"/>
            <a:ext cx="10020300" cy="7765134"/>
          </a:xfrm>
          <a:prstGeom prst="rect">
            <a:avLst/>
          </a:prstGeom>
        </p:spPr>
      </p:pic>
      <p:grpSp>
        <p:nvGrpSpPr>
          <p:cNvPr id="54" name="Group 53">
            <a:extLst>
              <a:ext uri="{FF2B5EF4-FFF2-40B4-BE49-F238E27FC236}">
                <a16:creationId xmlns:a16="http://schemas.microsoft.com/office/drawing/2014/main" id="{EFBF4FCE-7A83-4E5A-B1FA-E89492A399C3}"/>
              </a:ext>
            </a:extLst>
          </p:cNvPr>
          <p:cNvGrpSpPr/>
          <p:nvPr/>
        </p:nvGrpSpPr>
        <p:grpSpPr>
          <a:xfrm>
            <a:off x="27882742" y="17268021"/>
            <a:ext cx="14940235" cy="6050577"/>
            <a:chOff x="19801600" y="5778976"/>
            <a:chExt cx="14940235" cy="6050577"/>
          </a:xfrm>
        </p:grpSpPr>
        <p:sp>
          <p:nvSpPr>
            <p:cNvPr id="55" name="TextBox 54">
              <a:extLst>
                <a:ext uri="{FF2B5EF4-FFF2-40B4-BE49-F238E27FC236}">
                  <a16:creationId xmlns:a16="http://schemas.microsoft.com/office/drawing/2014/main" id="{2C3E1C8A-4FD2-4748-8E99-AAFB7FAE82B0}"/>
                </a:ext>
              </a:extLst>
            </p:cNvPr>
            <p:cNvSpPr txBox="1"/>
            <p:nvPr/>
          </p:nvSpPr>
          <p:spPr>
            <a:xfrm>
              <a:off x="19801600" y="5778976"/>
              <a:ext cx="5983226" cy="861774"/>
            </a:xfrm>
            <a:prstGeom prst="rect">
              <a:avLst/>
            </a:prstGeom>
            <a:noFill/>
          </p:spPr>
          <p:txBody>
            <a:bodyPr wrap="square">
              <a:spAutoFit/>
            </a:bodyPr>
            <a:lstStyle/>
            <a:p>
              <a:r>
                <a:rPr lang="en-US" sz="5000" b="1" dirty="0">
                  <a:solidFill>
                    <a:srgbClr val="EAAA00"/>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56" name="TextBox 55">
              <a:extLst>
                <a:ext uri="{FF2B5EF4-FFF2-40B4-BE49-F238E27FC236}">
                  <a16:creationId xmlns:a16="http://schemas.microsoft.com/office/drawing/2014/main" id="{7ED34D42-301E-4992-BD10-761104F5122A}"/>
                </a:ext>
              </a:extLst>
            </p:cNvPr>
            <p:cNvSpPr txBox="1"/>
            <p:nvPr/>
          </p:nvSpPr>
          <p:spPr>
            <a:xfrm>
              <a:off x="19801601" y="6740916"/>
              <a:ext cx="14940234" cy="5088637"/>
            </a:xfrm>
            <a:prstGeom prst="rect">
              <a:avLst/>
            </a:prstGeom>
            <a:noFill/>
          </p:spPr>
          <p:txBody>
            <a:bodyPr wrap="square">
              <a:spAutoFit/>
            </a:bodyPr>
            <a:lstStyle/>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A cross-section of an ongoing project</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Structure data based on the building-level risk assessment (BLRA) of Feb. 2024 at the WV GIS Tech. Center</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Demographic data based on the Census Bureau’s American Community Surveys, 5-year estimates of 2021</a:t>
              </a:r>
            </a:p>
            <a:p>
              <a:pPr marL="571500" indent="-5715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final product to include more risk indicators in addition to mitigation.</a:t>
              </a:r>
            </a:p>
            <a:p>
              <a:pPr marL="457200" indent="-457200" algn="just">
                <a:lnSpc>
                  <a:spcPct val="114000"/>
                </a:lnSpc>
                <a:buFont typeface="Wingdings" panose="05000000000000000000" pitchFamily="2" charset="2"/>
                <a:buChar cha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The West Virginia Social Vulnerability Index (WV SVI), developed as a stage of this project, can be a valuable tool for identifying the most disadvantaged counties with higher vulnerability to flood disasters in the state.</a:t>
              </a:r>
            </a:p>
          </p:txBody>
        </p:sp>
      </p:grpSp>
      <p:grpSp>
        <p:nvGrpSpPr>
          <p:cNvPr id="57" name="Group 56">
            <a:extLst>
              <a:ext uri="{FF2B5EF4-FFF2-40B4-BE49-F238E27FC236}">
                <a16:creationId xmlns:a16="http://schemas.microsoft.com/office/drawing/2014/main" id="{7C50BCD3-3C3C-4A6D-9CEF-38921DC13A99}"/>
              </a:ext>
            </a:extLst>
          </p:cNvPr>
          <p:cNvGrpSpPr/>
          <p:nvPr/>
        </p:nvGrpSpPr>
        <p:grpSpPr>
          <a:xfrm>
            <a:off x="27884565" y="23522439"/>
            <a:ext cx="15015527" cy="5489205"/>
            <a:chOff x="19801600" y="5778976"/>
            <a:chExt cx="15015527" cy="5489205"/>
          </a:xfrm>
        </p:grpSpPr>
        <p:sp>
          <p:nvSpPr>
            <p:cNvPr id="58" name="TextBox 57">
              <a:extLst>
                <a:ext uri="{FF2B5EF4-FFF2-40B4-BE49-F238E27FC236}">
                  <a16:creationId xmlns:a16="http://schemas.microsoft.com/office/drawing/2014/main" id="{6F5BCFA3-822C-4613-BEB6-986010F1E70A}"/>
                </a:ext>
              </a:extLst>
            </p:cNvPr>
            <p:cNvSpPr txBox="1"/>
            <p:nvPr/>
          </p:nvSpPr>
          <p:spPr>
            <a:xfrm>
              <a:off x="19801600" y="5778976"/>
              <a:ext cx="5983226" cy="861774"/>
            </a:xfrm>
            <a:prstGeom prst="rect">
              <a:avLst/>
            </a:prstGeom>
            <a:noFill/>
          </p:spPr>
          <p:txBody>
            <a:bodyPr wrap="square">
              <a:spAutoFit/>
            </a:bodyPr>
            <a:lstStyle/>
            <a:p>
              <a:r>
                <a:rPr lang="en-US" sz="5000" b="1" dirty="0">
                  <a:solidFill>
                    <a:srgbClr val="EAAA00"/>
                  </a:solidFill>
                  <a:latin typeface="Tahoma" panose="020B0604030504040204" pitchFamily="34" charset="0"/>
                  <a:ea typeface="Tahoma" panose="020B0604030504040204" pitchFamily="34" charset="0"/>
                  <a:cs typeface="Tahoma" panose="020B0604030504040204" pitchFamily="34" charset="0"/>
                </a:rPr>
                <a:t>Conclusion</a:t>
              </a:r>
            </a:p>
          </p:txBody>
        </p:sp>
        <p:sp>
          <p:nvSpPr>
            <p:cNvPr id="59" name="TextBox 58">
              <a:extLst>
                <a:ext uri="{FF2B5EF4-FFF2-40B4-BE49-F238E27FC236}">
                  <a16:creationId xmlns:a16="http://schemas.microsoft.com/office/drawing/2014/main" id="{B6B230E1-08C0-4EAD-B617-FF5F09DEB423}"/>
                </a:ext>
              </a:extLst>
            </p:cNvPr>
            <p:cNvSpPr txBox="1"/>
            <p:nvPr/>
          </p:nvSpPr>
          <p:spPr>
            <a:xfrm>
              <a:off x="19801600" y="6740916"/>
              <a:ext cx="15015527" cy="4527265"/>
            </a:xfrm>
            <a:prstGeom prst="rect">
              <a:avLst/>
            </a:prstGeom>
            <a:noFill/>
          </p:spPr>
          <p:txBody>
            <a:bodyPr wrap="square">
              <a:spAutoFit/>
            </a:bodyPr>
            <a:lstStyle/>
            <a:p>
              <a:pPr algn="just">
                <a:lnSpc>
                  <a:spcPct val="114000"/>
                </a:lnSpc>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Mapping and spatially analyzing the West Virginia flood risk index will offer a more comprehensive understanding of the risk landscape, highlighting significant areas of concern in the state. This information will be crucial for developing strategies to reduce flood risk and implementing effective mitigation measures.</a:t>
              </a:r>
            </a:p>
            <a:p>
              <a:pPr algn="just">
                <a:lnSpc>
                  <a:spcPct val="114000"/>
                </a:lnSpc>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final product will be accessible through an interactive online tool, providing insights at both county and community scales. For more information, please scan the QR code.</a:t>
              </a:r>
            </a:p>
            <a:p>
              <a:pPr algn="just">
                <a:lnSpc>
                  <a:spcPct val="114000"/>
                </a:lnSpc>
              </a:pP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61" name="Picture 60" descr="A qr code with black squares&#10;&#10;Description automatically generated">
            <a:extLst>
              <a:ext uri="{FF2B5EF4-FFF2-40B4-BE49-F238E27FC236}">
                <a16:creationId xmlns:a16="http://schemas.microsoft.com/office/drawing/2014/main" id="{11389E9C-3732-4BDB-A6D2-A8DBE70077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610911" y="29262158"/>
            <a:ext cx="2960686" cy="2960686"/>
          </a:xfrm>
          <a:prstGeom prst="rect">
            <a:avLst/>
          </a:prstGeom>
        </p:spPr>
      </p:pic>
      <p:sp>
        <p:nvSpPr>
          <p:cNvPr id="67" name="TextBox 66">
            <a:extLst>
              <a:ext uri="{FF2B5EF4-FFF2-40B4-BE49-F238E27FC236}">
                <a16:creationId xmlns:a16="http://schemas.microsoft.com/office/drawing/2014/main" id="{1D96C0F6-CB0C-49F5-BD3C-8894DC8CD1A2}"/>
              </a:ext>
            </a:extLst>
          </p:cNvPr>
          <p:cNvSpPr txBox="1"/>
          <p:nvPr/>
        </p:nvSpPr>
        <p:spPr>
          <a:xfrm>
            <a:off x="131712" y="28269797"/>
            <a:ext cx="17811751" cy="338554"/>
          </a:xfrm>
          <a:prstGeom prst="rect">
            <a:avLst/>
          </a:prstGeom>
          <a:noFill/>
        </p:spPr>
        <p:txBody>
          <a:bodyPr wrap="square">
            <a:spAutoFit/>
          </a:bodyPr>
          <a:lstStyle/>
          <a:p>
            <a:r>
              <a:rPr lang="en-US" sz="1600" dirty="0">
                <a:solidFill>
                  <a:schemeClr val="bg1">
                    <a:lumMod val="65000"/>
                  </a:schemeClr>
                </a:solidFill>
              </a:rPr>
              <a:t>Background image by National Weather Service, image courtesy of National Oceanic and Atmospheric Administration (NOAA) at https://www.weather.gov/rlx/2016-historic-june-flooding</a:t>
            </a:r>
          </a:p>
        </p:txBody>
      </p:sp>
      <p:pic>
        <p:nvPicPr>
          <p:cNvPr id="69" name="Picture 68">
            <a:extLst>
              <a:ext uri="{FF2B5EF4-FFF2-40B4-BE49-F238E27FC236}">
                <a16:creationId xmlns:a16="http://schemas.microsoft.com/office/drawing/2014/main" id="{353EAEF0-A10D-4771-BB08-908F4C92193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039168" y="5585358"/>
            <a:ext cx="14860924" cy="11483442"/>
          </a:xfrm>
          <a:prstGeom prst="rect">
            <a:avLst/>
          </a:prstGeom>
        </p:spPr>
      </p:pic>
      <p:pic>
        <p:nvPicPr>
          <p:cNvPr id="72" name="Picture 71" descr="A flooded town with buildings and trees&#10;&#10;Description automatically generated with medium confidence">
            <a:extLst>
              <a:ext uri="{FF2B5EF4-FFF2-40B4-BE49-F238E27FC236}">
                <a16:creationId xmlns:a16="http://schemas.microsoft.com/office/drawing/2014/main" id="{E8E44C61-A4B6-4B06-837E-DE04EDE206A6}"/>
              </a:ext>
            </a:extLst>
          </p:cNvPr>
          <p:cNvPicPr>
            <a:picLocks noChangeAspect="1"/>
          </p:cNvPicPr>
          <p:nvPr/>
        </p:nvPicPr>
        <p:blipFill rotWithShape="1">
          <a:blip r:embed="rId14">
            <a:extLst>
              <a:ext uri="{BEBA8EAE-BF5A-486C-A8C5-ECC9F3942E4B}">
                <a14:imgProps xmlns:a14="http://schemas.microsoft.com/office/drawing/2010/main">
                  <a14:imgLayer r:embed="rId15">
                    <a14:imgEffect>
                      <a14:colorTemperature colorTemp="8800"/>
                    </a14:imgEffect>
                  </a14:imgLayer>
                </a14:imgProps>
              </a:ext>
              <a:ext uri="{28A0092B-C50C-407E-A947-70E740481C1C}">
                <a14:useLocalDpi xmlns:a14="http://schemas.microsoft.com/office/drawing/2010/main" val="0"/>
              </a:ext>
            </a:extLst>
          </a:blip>
          <a:srcRect t="2370"/>
          <a:stretch/>
        </p:blipFill>
        <p:spPr>
          <a:xfrm>
            <a:off x="27539807" y="28987472"/>
            <a:ext cx="6426516" cy="3521367"/>
          </a:xfrm>
          <a:prstGeom prst="rect">
            <a:avLst/>
          </a:prstGeom>
        </p:spPr>
      </p:pic>
      <p:pic>
        <p:nvPicPr>
          <p:cNvPr id="87" name="Picture 86" descr="A picture containing outdoor, window, tree, home&#10;&#10;Description automatically generated">
            <a:extLst>
              <a:ext uri="{FF2B5EF4-FFF2-40B4-BE49-F238E27FC236}">
                <a16:creationId xmlns:a16="http://schemas.microsoft.com/office/drawing/2014/main" id="{746D2AF4-C445-4574-9FE3-BC34808D5F69}"/>
              </a:ext>
            </a:extLst>
          </p:cNvPr>
          <p:cNvPicPr>
            <a:picLocks noChangeAspect="1"/>
          </p:cNvPicPr>
          <p:nvPr/>
        </p:nvPicPr>
        <p:blipFill rotWithShape="1">
          <a:blip r:embed="rId16">
            <a:extLst>
              <a:ext uri="{28A0092B-C50C-407E-A947-70E740481C1C}">
                <a14:useLocalDpi xmlns:a14="http://schemas.microsoft.com/office/drawing/2010/main" val="0"/>
              </a:ext>
            </a:extLst>
          </a:blip>
          <a:srcRect t="3548" b="6993"/>
          <a:stretch/>
        </p:blipFill>
        <p:spPr>
          <a:xfrm>
            <a:off x="20327991" y="30301912"/>
            <a:ext cx="3690012" cy="2200701"/>
          </a:xfrm>
          <a:prstGeom prst="rect">
            <a:avLst/>
          </a:prstGeom>
          <a:ln>
            <a:noFill/>
          </a:ln>
        </p:spPr>
      </p:pic>
      <p:pic>
        <p:nvPicPr>
          <p:cNvPr id="90" name="Picture 89" descr="A picture containing outdoor, clothing, tree, footwear&#10;&#10;Description automatically generated">
            <a:extLst>
              <a:ext uri="{FF2B5EF4-FFF2-40B4-BE49-F238E27FC236}">
                <a16:creationId xmlns:a16="http://schemas.microsoft.com/office/drawing/2014/main" id="{2033EA0E-1065-4A03-823F-B151609BB025}"/>
              </a:ext>
            </a:extLst>
          </p:cNvPr>
          <p:cNvPicPr>
            <a:picLocks noChangeAspect="1"/>
          </p:cNvPicPr>
          <p:nvPr/>
        </p:nvPicPr>
        <p:blipFill rotWithShape="1">
          <a:blip r:embed="rId17">
            <a:extLst>
              <a:ext uri="{28A0092B-C50C-407E-A947-70E740481C1C}">
                <a14:useLocalDpi xmlns:a14="http://schemas.microsoft.com/office/drawing/2010/main" val="0"/>
              </a:ext>
            </a:extLst>
          </a:blip>
          <a:srcRect l="12840"/>
          <a:stretch/>
        </p:blipFill>
        <p:spPr>
          <a:xfrm>
            <a:off x="17208499" y="30301911"/>
            <a:ext cx="2877205" cy="2200701"/>
          </a:xfrm>
          <a:prstGeom prst="rect">
            <a:avLst/>
          </a:prstGeom>
          <a:ln>
            <a:noFill/>
          </a:ln>
        </p:spPr>
      </p:pic>
      <p:grpSp>
        <p:nvGrpSpPr>
          <p:cNvPr id="95" name="Group 94">
            <a:extLst>
              <a:ext uri="{FF2B5EF4-FFF2-40B4-BE49-F238E27FC236}">
                <a16:creationId xmlns:a16="http://schemas.microsoft.com/office/drawing/2014/main" id="{3663656C-F5DB-4D10-AF55-B878EEFA7227}"/>
              </a:ext>
            </a:extLst>
          </p:cNvPr>
          <p:cNvGrpSpPr/>
          <p:nvPr/>
        </p:nvGrpSpPr>
        <p:grpSpPr>
          <a:xfrm>
            <a:off x="34463978" y="28997477"/>
            <a:ext cx="5818393" cy="3521367"/>
            <a:chOff x="34463978" y="28997477"/>
            <a:chExt cx="5818393" cy="3521367"/>
          </a:xfrm>
        </p:grpSpPr>
        <p:pic>
          <p:nvPicPr>
            <p:cNvPr id="71" name="Picture 70" descr="A flooded area with houses and trees&#10;&#10;Description automatically generated">
              <a:extLst>
                <a:ext uri="{FF2B5EF4-FFF2-40B4-BE49-F238E27FC236}">
                  <a16:creationId xmlns:a16="http://schemas.microsoft.com/office/drawing/2014/main" id="{63F7294C-DE41-4627-B8C8-0A347A1F9963}"/>
                </a:ext>
              </a:extLst>
            </p:cNvPr>
            <p:cNvPicPr>
              <a:picLocks noChangeAspect="1"/>
            </p:cNvPicPr>
            <p:nvPr/>
          </p:nvPicPr>
          <p:blipFill rotWithShape="1">
            <a:blip r:embed="rId18">
              <a:extLst>
                <a:ext uri="{BEBA8EAE-BF5A-486C-A8C5-ECC9F3942E4B}">
                  <a14:imgProps xmlns:a14="http://schemas.microsoft.com/office/drawing/2010/main">
                    <a14:imgLayer r:embed="rId19">
                      <a14:imgEffect>
                        <a14:colorTemperature colorTemp="5900"/>
                      </a14:imgEffect>
                    </a14:imgLayer>
                  </a14:imgProps>
                </a:ext>
                <a:ext uri="{28A0092B-C50C-407E-A947-70E740481C1C}">
                  <a14:useLocalDpi xmlns:a14="http://schemas.microsoft.com/office/drawing/2010/main" val="0"/>
                </a:ext>
              </a:extLst>
            </a:blip>
            <a:srcRect l="7058"/>
            <a:stretch/>
          </p:blipFill>
          <p:spPr>
            <a:xfrm>
              <a:off x="34463978" y="28997477"/>
              <a:ext cx="5818393" cy="3521367"/>
            </a:xfrm>
            <a:prstGeom prst="rect">
              <a:avLst/>
            </a:prstGeom>
          </p:spPr>
        </p:pic>
        <p:sp>
          <p:nvSpPr>
            <p:cNvPr id="94" name="TextBox 93">
              <a:extLst>
                <a:ext uri="{FF2B5EF4-FFF2-40B4-BE49-F238E27FC236}">
                  <a16:creationId xmlns:a16="http://schemas.microsoft.com/office/drawing/2014/main" id="{C60018F3-378C-42B0-AFE6-E31D5E07D9FA}"/>
                </a:ext>
              </a:extLst>
            </p:cNvPr>
            <p:cNvSpPr txBox="1"/>
            <p:nvPr/>
          </p:nvSpPr>
          <p:spPr>
            <a:xfrm>
              <a:off x="37872647" y="29143944"/>
              <a:ext cx="2253355" cy="307777"/>
            </a:xfrm>
            <a:prstGeom prst="rect">
              <a:avLst/>
            </a:prstGeom>
            <a:solidFill>
              <a:schemeClr val="bg1"/>
            </a:solidFill>
          </p:spPr>
          <p:txBody>
            <a:bodyPr wrap="square">
              <a:spAutoFit/>
            </a:bodyPr>
            <a:lstStyle/>
            <a:p>
              <a:pPr algn="ctr"/>
              <a:r>
                <a:rPr lang="en-US" sz="1400" b="1" dirty="0"/>
                <a:t>Clendenin, WV, June 2016</a:t>
              </a:r>
              <a:endParaRPr kumimoji="0" lang="en-US" sz="1400" i="0" u="none" strike="noStrike" kern="1200" cap="none" spc="0" normalizeH="0" baseline="0" noProof="0" dirty="0">
                <a:ln>
                  <a:noFill/>
                </a:ln>
                <a:effectLst/>
                <a:uLnTx/>
                <a:uFillTx/>
                <a:ea typeface="+mn-ea"/>
                <a:cs typeface="Times New Roman" panose="02020603050405020304" pitchFamily="18" charset="0"/>
              </a:endParaRPr>
            </a:p>
          </p:txBody>
        </p:sp>
      </p:grpSp>
      <p:sp>
        <p:nvSpPr>
          <p:cNvPr id="96" name="TextBox 95">
            <a:extLst>
              <a:ext uri="{FF2B5EF4-FFF2-40B4-BE49-F238E27FC236}">
                <a16:creationId xmlns:a16="http://schemas.microsoft.com/office/drawing/2014/main" id="{40D56F4D-DDF5-4A90-80A7-C6FD8DB58316}"/>
              </a:ext>
            </a:extLst>
          </p:cNvPr>
          <p:cNvSpPr txBox="1"/>
          <p:nvPr/>
        </p:nvSpPr>
        <p:spPr>
          <a:xfrm>
            <a:off x="27699687" y="32077422"/>
            <a:ext cx="2018313" cy="307777"/>
          </a:xfrm>
          <a:prstGeom prst="rect">
            <a:avLst/>
          </a:prstGeom>
          <a:solidFill>
            <a:schemeClr val="bg1"/>
          </a:solidFill>
        </p:spPr>
        <p:txBody>
          <a:bodyPr wrap="square">
            <a:spAutoFit/>
          </a:bodyPr>
          <a:lstStyle/>
          <a:p>
            <a:pPr algn="ctr"/>
            <a:r>
              <a:rPr lang="en-US" sz="1400" b="1" dirty="0"/>
              <a:t>Rainelle, WV, June 2016</a:t>
            </a:r>
            <a:endParaRPr kumimoji="0" lang="en-US" sz="1400" i="0" u="none" strike="noStrike" kern="1200" cap="none" spc="0" normalizeH="0" baseline="0" noProof="0" dirty="0">
              <a:ln>
                <a:noFill/>
              </a:ln>
              <a:effectLst/>
              <a:uLnTx/>
              <a:uFillTx/>
              <a:ea typeface="+mn-ea"/>
              <a:cs typeface="Times New Roman" panose="02020603050405020304" pitchFamily="18" charset="0"/>
            </a:endParaRPr>
          </a:p>
        </p:txBody>
      </p:sp>
      <p:grpSp>
        <p:nvGrpSpPr>
          <p:cNvPr id="111" name="Group 110">
            <a:extLst>
              <a:ext uri="{FF2B5EF4-FFF2-40B4-BE49-F238E27FC236}">
                <a16:creationId xmlns:a16="http://schemas.microsoft.com/office/drawing/2014/main" id="{FB3FDFD1-322E-4C81-AA65-C03E7DA5762F}"/>
              </a:ext>
            </a:extLst>
          </p:cNvPr>
          <p:cNvGrpSpPr/>
          <p:nvPr/>
        </p:nvGrpSpPr>
        <p:grpSpPr>
          <a:xfrm>
            <a:off x="24082438" y="30295299"/>
            <a:ext cx="2924062" cy="2527790"/>
            <a:chOff x="24082438" y="30295299"/>
            <a:chExt cx="2924062" cy="2527790"/>
          </a:xfrm>
        </p:grpSpPr>
        <p:pic>
          <p:nvPicPr>
            <p:cNvPr id="91" name="Picture 90" descr="A car driving through a flooded street&#10;&#10;Description automatically generated">
              <a:extLst>
                <a:ext uri="{FF2B5EF4-FFF2-40B4-BE49-F238E27FC236}">
                  <a16:creationId xmlns:a16="http://schemas.microsoft.com/office/drawing/2014/main" id="{8C84D0E1-1B7E-4141-B6F2-2FD53E6B4803}"/>
                </a:ext>
              </a:extLst>
            </p:cNvPr>
            <p:cNvPicPr>
              <a:picLocks noChangeAspect="1"/>
            </p:cNvPicPr>
            <p:nvPr/>
          </p:nvPicPr>
          <p:blipFill rotWithShape="1">
            <a:blip r:embed="rId20">
              <a:extLst>
                <a:ext uri="{28A0092B-C50C-407E-A947-70E740481C1C}">
                  <a14:useLocalDpi xmlns:a14="http://schemas.microsoft.com/office/drawing/2010/main" val="0"/>
                </a:ext>
              </a:extLst>
            </a:blip>
            <a:srcRect l="29036"/>
            <a:stretch/>
          </p:blipFill>
          <p:spPr>
            <a:xfrm>
              <a:off x="24220978" y="30295299"/>
              <a:ext cx="2785522" cy="2210435"/>
            </a:xfrm>
            <a:prstGeom prst="rect">
              <a:avLst/>
            </a:prstGeom>
          </p:spPr>
        </p:pic>
        <p:sp>
          <p:nvSpPr>
            <p:cNvPr id="98" name="TextBox 97">
              <a:extLst>
                <a:ext uri="{FF2B5EF4-FFF2-40B4-BE49-F238E27FC236}">
                  <a16:creationId xmlns:a16="http://schemas.microsoft.com/office/drawing/2014/main" id="{7699D063-08B2-44D6-818D-DF9BE4A0639F}"/>
                </a:ext>
              </a:extLst>
            </p:cNvPr>
            <p:cNvSpPr txBox="1"/>
            <p:nvPr/>
          </p:nvSpPr>
          <p:spPr>
            <a:xfrm>
              <a:off x="24082438" y="32515312"/>
              <a:ext cx="2175972" cy="307777"/>
            </a:xfrm>
            <a:prstGeom prst="rect">
              <a:avLst/>
            </a:prstGeom>
            <a:solidFill>
              <a:schemeClr val="bg1"/>
            </a:solidFill>
          </p:spPr>
          <p:txBody>
            <a:bodyPr wrap="square">
              <a:spAutoFit/>
            </a:bodyPr>
            <a:lstStyle/>
            <a:p>
              <a:pPr algn="ctr"/>
              <a:r>
                <a:rPr lang="en-US" sz="1400" b="1" dirty="0"/>
                <a:t>Richwood, WV, June 2016</a:t>
              </a:r>
              <a:endParaRPr kumimoji="0" lang="en-US" sz="1400" i="0" u="none" strike="noStrike" kern="1200" cap="none" spc="0" normalizeH="0" baseline="0" noProof="0" dirty="0">
                <a:ln>
                  <a:noFill/>
                </a:ln>
                <a:effectLst/>
                <a:uLnTx/>
                <a:uFillTx/>
                <a:ea typeface="+mn-ea"/>
                <a:cs typeface="Times New Roman" panose="02020603050405020304" pitchFamily="18" charset="0"/>
              </a:endParaRPr>
            </a:p>
          </p:txBody>
        </p:sp>
      </p:grpSp>
      <p:sp>
        <p:nvSpPr>
          <p:cNvPr id="99" name="TextBox 98">
            <a:extLst>
              <a:ext uri="{FF2B5EF4-FFF2-40B4-BE49-F238E27FC236}">
                <a16:creationId xmlns:a16="http://schemas.microsoft.com/office/drawing/2014/main" id="{F2E8898C-1DC8-4033-AA33-92EB115BF1CA}"/>
              </a:ext>
            </a:extLst>
          </p:cNvPr>
          <p:cNvSpPr txBox="1"/>
          <p:nvPr/>
        </p:nvSpPr>
        <p:spPr>
          <a:xfrm>
            <a:off x="18683011" y="32515312"/>
            <a:ext cx="3086985" cy="307777"/>
          </a:xfrm>
          <a:prstGeom prst="rect">
            <a:avLst/>
          </a:prstGeom>
          <a:solidFill>
            <a:schemeClr val="bg1"/>
          </a:solidFill>
        </p:spPr>
        <p:txBody>
          <a:bodyPr wrap="square">
            <a:spAutoFit/>
          </a:bodyPr>
          <a:lstStyle/>
          <a:p>
            <a:pPr algn="ctr"/>
            <a:r>
              <a:rPr lang="en-US" sz="1400" b="1" dirty="0"/>
              <a:t>White Sulphur Springs, WV, June 2016</a:t>
            </a:r>
            <a:endParaRPr kumimoji="0" lang="en-US" sz="1400" i="0" u="none" strike="noStrike" kern="1200" cap="none" spc="0" normalizeH="0" baseline="0" noProof="0" dirty="0">
              <a:ln>
                <a:noFill/>
              </a:ln>
              <a:effectLst/>
              <a:uLnTx/>
              <a:uFillTx/>
              <a:ea typeface="+mn-ea"/>
              <a:cs typeface="Times New Roman" panose="02020603050405020304" pitchFamily="18" charset="0"/>
            </a:endParaRPr>
          </a:p>
        </p:txBody>
      </p:sp>
      <p:grpSp>
        <p:nvGrpSpPr>
          <p:cNvPr id="110" name="Group 109">
            <a:extLst>
              <a:ext uri="{FF2B5EF4-FFF2-40B4-BE49-F238E27FC236}">
                <a16:creationId xmlns:a16="http://schemas.microsoft.com/office/drawing/2014/main" id="{046C38E0-C908-443F-80DC-41B89EADFC5E}"/>
              </a:ext>
            </a:extLst>
          </p:cNvPr>
          <p:cNvGrpSpPr/>
          <p:nvPr/>
        </p:nvGrpSpPr>
        <p:grpSpPr>
          <a:xfrm>
            <a:off x="14062543" y="28865438"/>
            <a:ext cx="3086985" cy="3957651"/>
            <a:chOff x="14062543" y="28865438"/>
            <a:chExt cx="3086985" cy="3957651"/>
          </a:xfrm>
        </p:grpSpPr>
        <p:pic>
          <p:nvPicPr>
            <p:cNvPr id="88" name="Picture 87" descr="A close-up of a car in a flooded garage&#10;&#10;Description automatically generated">
              <a:extLst>
                <a:ext uri="{FF2B5EF4-FFF2-40B4-BE49-F238E27FC236}">
                  <a16:creationId xmlns:a16="http://schemas.microsoft.com/office/drawing/2014/main" id="{FA791DCA-28B7-46A8-8C34-1C63F2CF17A4}"/>
                </a:ext>
              </a:extLst>
            </p:cNvPr>
            <p:cNvPicPr>
              <a:picLocks noChangeAspect="1"/>
            </p:cNvPicPr>
            <p:nvPr/>
          </p:nvPicPr>
          <p:blipFill rotWithShape="1">
            <a:blip r:embed="rId21">
              <a:extLst>
                <a:ext uri="{28A0092B-C50C-407E-A947-70E740481C1C}">
                  <a14:useLocalDpi xmlns:a14="http://schemas.microsoft.com/office/drawing/2010/main" val="0"/>
                </a:ext>
              </a:extLst>
            </a:blip>
            <a:srcRect r="9004" b="4403"/>
            <a:stretch/>
          </p:blipFill>
          <p:spPr>
            <a:xfrm>
              <a:off x="14153117" y="28865438"/>
              <a:ext cx="2496213" cy="3652302"/>
            </a:xfrm>
            <a:prstGeom prst="rect">
              <a:avLst/>
            </a:prstGeom>
          </p:spPr>
        </p:pic>
        <p:sp>
          <p:nvSpPr>
            <p:cNvPr id="101" name="TextBox 100">
              <a:extLst>
                <a:ext uri="{FF2B5EF4-FFF2-40B4-BE49-F238E27FC236}">
                  <a16:creationId xmlns:a16="http://schemas.microsoft.com/office/drawing/2014/main" id="{18017F91-E5E3-4D18-8D9C-271AD9608DF3}"/>
                </a:ext>
              </a:extLst>
            </p:cNvPr>
            <p:cNvSpPr txBox="1"/>
            <p:nvPr/>
          </p:nvSpPr>
          <p:spPr>
            <a:xfrm>
              <a:off x="14062543" y="32515312"/>
              <a:ext cx="3086985" cy="307777"/>
            </a:xfrm>
            <a:prstGeom prst="rect">
              <a:avLst/>
            </a:prstGeom>
            <a:solidFill>
              <a:schemeClr val="bg1"/>
            </a:solidFill>
          </p:spPr>
          <p:txBody>
            <a:bodyPr wrap="square">
              <a:spAutoFit/>
            </a:bodyPr>
            <a:lstStyle/>
            <a:p>
              <a:r>
                <a:rPr lang="en-US" sz="1400" b="1" dirty="0"/>
                <a:t>Marlinton, WV, November 1985</a:t>
              </a:r>
            </a:p>
          </p:txBody>
        </p:sp>
      </p:grpSp>
      <p:grpSp>
        <p:nvGrpSpPr>
          <p:cNvPr id="108" name="Group 107">
            <a:extLst>
              <a:ext uri="{FF2B5EF4-FFF2-40B4-BE49-F238E27FC236}">
                <a16:creationId xmlns:a16="http://schemas.microsoft.com/office/drawing/2014/main" id="{814A4C41-38C7-4328-8761-2DD1809A87E0}"/>
              </a:ext>
            </a:extLst>
          </p:cNvPr>
          <p:cNvGrpSpPr/>
          <p:nvPr/>
        </p:nvGrpSpPr>
        <p:grpSpPr>
          <a:xfrm>
            <a:off x="10606165" y="28873446"/>
            <a:ext cx="2941172" cy="1859148"/>
            <a:chOff x="10620343" y="28873446"/>
            <a:chExt cx="2941172" cy="1859148"/>
          </a:xfrm>
        </p:grpSpPr>
        <p:pic>
          <p:nvPicPr>
            <p:cNvPr id="89" name="Picture 88" descr="People inflatable raft in a flooded street&#10;&#10;Description automatically generated with low confidence">
              <a:extLst>
                <a:ext uri="{FF2B5EF4-FFF2-40B4-BE49-F238E27FC236}">
                  <a16:creationId xmlns:a16="http://schemas.microsoft.com/office/drawing/2014/main" id="{1F3F781D-8B50-4C22-A9E2-5E50BB66535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620343" y="28873446"/>
              <a:ext cx="2941172" cy="1859148"/>
            </a:xfrm>
            <a:prstGeom prst="rect">
              <a:avLst/>
            </a:prstGeom>
            <a:ln>
              <a:noFill/>
            </a:ln>
          </p:spPr>
        </p:pic>
        <p:sp>
          <p:nvSpPr>
            <p:cNvPr id="102" name="TextBox 101">
              <a:extLst>
                <a:ext uri="{FF2B5EF4-FFF2-40B4-BE49-F238E27FC236}">
                  <a16:creationId xmlns:a16="http://schemas.microsoft.com/office/drawing/2014/main" id="{43C13D9F-FB91-49E0-84BA-16585FAC05FB}"/>
                </a:ext>
              </a:extLst>
            </p:cNvPr>
            <p:cNvSpPr txBox="1"/>
            <p:nvPr/>
          </p:nvSpPr>
          <p:spPr>
            <a:xfrm>
              <a:off x="10699750" y="30371275"/>
              <a:ext cx="1969842" cy="307777"/>
            </a:xfrm>
            <a:prstGeom prst="rect">
              <a:avLst/>
            </a:prstGeom>
            <a:solidFill>
              <a:schemeClr val="bg1"/>
            </a:solidFill>
          </p:spPr>
          <p:txBody>
            <a:bodyPr wrap="square">
              <a:spAutoFit/>
            </a:bodyPr>
            <a:lstStyle/>
            <a:p>
              <a:pPr algn="ctr"/>
              <a:r>
                <a:rPr lang="en-US" sz="1400" b="1" dirty="0"/>
                <a:t>Rainelle, WV, June 2016</a:t>
              </a:r>
              <a:endParaRPr kumimoji="0" lang="en-US" sz="1400" i="0" u="none" strike="noStrike" kern="1200" cap="none" spc="0" normalizeH="0" baseline="0" noProof="0" dirty="0">
                <a:ln>
                  <a:noFill/>
                </a:ln>
                <a:effectLst/>
                <a:uLnTx/>
                <a:uFillTx/>
                <a:ea typeface="+mn-ea"/>
                <a:cs typeface="Times New Roman" panose="02020603050405020304" pitchFamily="18" charset="0"/>
              </a:endParaRPr>
            </a:p>
          </p:txBody>
        </p:sp>
      </p:grpSp>
      <p:grpSp>
        <p:nvGrpSpPr>
          <p:cNvPr id="107" name="Group 106">
            <a:extLst>
              <a:ext uri="{FF2B5EF4-FFF2-40B4-BE49-F238E27FC236}">
                <a16:creationId xmlns:a16="http://schemas.microsoft.com/office/drawing/2014/main" id="{DA2A5D97-C0D6-468C-9493-8D1BD7B4CF87}"/>
              </a:ext>
            </a:extLst>
          </p:cNvPr>
          <p:cNvGrpSpPr/>
          <p:nvPr/>
        </p:nvGrpSpPr>
        <p:grpSpPr>
          <a:xfrm>
            <a:off x="5612011" y="28882024"/>
            <a:ext cx="4237683" cy="1564714"/>
            <a:chOff x="6193635" y="28882024"/>
            <a:chExt cx="4237683" cy="1564714"/>
          </a:xfrm>
        </p:grpSpPr>
        <p:pic>
          <p:nvPicPr>
            <p:cNvPr id="93" name="Picture 92" descr="A trailer park with a lot of trailers&#10;&#10;Description automatically generated with medium confidence">
              <a:extLst>
                <a:ext uri="{FF2B5EF4-FFF2-40B4-BE49-F238E27FC236}">
                  <a16:creationId xmlns:a16="http://schemas.microsoft.com/office/drawing/2014/main" id="{BC9FA29D-CAB9-4A56-9CE2-AC581C828D34}"/>
                </a:ext>
              </a:extLst>
            </p:cNvPr>
            <p:cNvPicPr>
              <a:picLocks noChangeAspect="1"/>
            </p:cNvPicPr>
            <p:nvPr/>
          </p:nvPicPr>
          <p:blipFill rotWithShape="1">
            <a:blip r:embed="rId23">
              <a:extLst>
                <a:ext uri="{28A0092B-C50C-407E-A947-70E740481C1C}">
                  <a14:useLocalDpi xmlns:a14="http://schemas.microsoft.com/office/drawing/2010/main" val="0"/>
                </a:ext>
              </a:extLst>
            </a:blip>
            <a:srcRect t="25779" r="5328" b="21996"/>
            <a:stretch/>
          </p:blipFill>
          <p:spPr>
            <a:xfrm>
              <a:off x="6193635" y="28882024"/>
              <a:ext cx="4237683" cy="1564714"/>
            </a:xfrm>
            <a:prstGeom prst="rect">
              <a:avLst/>
            </a:prstGeom>
          </p:spPr>
        </p:pic>
        <p:sp>
          <p:nvSpPr>
            <p:cNvPr id="105" name="TextBox 104">
              <a:extLst>
                <a:ext uri="{FF2B5EF4-FFF2-40B4-BE49-F238E27FC236}">
                  <a16:creationId xmlns:a16="http://schemas.microsoft.com/office/drawing/2014/main" id="{4EC4E1B5-A33F-4985-A577-0955AF9C317F}"/>
                </a:ext>
              </a:extLst>
            </p:cNvPr>
            <p:cNvSpPr txBox="1"/>
            <p:nvPr/>
          </p:nvSpPr>
          <p:spPr>
            <a:xfrm>
              <a:off x="8018757" y="30062803"/>
              <a:ext cx="2321984" cy="307777"/>
            </a:xfrm>
            <a:prstGeom prst="rect">
              <a:avLst/>
            </a:prstGeom>
            <a:solidFill>
              <a:schemeClr val="bg1"/>
            </a:solidFill>
          </p:spPr>
          <p:txBody>
            <a:bodyPr wrap="square">
              <a:spAutoFit/>
            </a:bodyPr>
            <a:lstStyle/>
            <a:p>
              <a:pPr algn="ctr"/>
              <a:r>
                <a:rPr lang="en-US" sz="1400" b="1" dirty="0"/>
                <a:t>McDowell County, July 2001</a:t>
              </a:r>
            </a:p>
          </p:txBody>
        </p:sp>
      </p:grpSp>
      <p:grpSp>
        <p:nvGrpSpPr>
          <p:cNvPr id="109" name="Group 108">
            <a:extLst>
              <a:ext uri="{FF2B5EF4-FFF2-40B4-BE49-F238E27FC236}">
                <a16:creationId xmlns:a16="http://schemas.microsoft.com/office/drawing/2014/main" id="{3CB5AD4D-9B55-4ACB-9960-EC78670B6CD8}"/>
              </a:ext>
            </a:extLst>
          </p:cNvPr>
          <p:cNvGrpSpPr/>
          <p:nvPr/>
        </p:nvGrpSpPr>
        <p:grpSpPr>
          <a:xfrm>
            <a:off x="287448" y="28789189"/>
            <a:ext cx="4536497" cy="1660665"/>
            <a:chOff x="287448" y="28789189"/>
            <a:chExt cx="4536497" cy="1660665"/>
          </a:xfrm>
        </p:grpSpPr>
        <p:pic>
          <p:nvPicPr>
            <p:cNvPr id="104" name="Picture 103" descr="A high angle view of a flooded city&#10;&#10;Description automatically generated">
              <a:extLst>
                <a:ext uri="{FF2B5EF4-FFF2-40B4-BE49-F238E27FC236}">
                  <a16:creationId xmlns:a16="http://schemas.microsoft.com/office/drawing/2014/main" id="{6D3E2511-AFF6-4D0A-829B-CE76A2258B78}"/>
                </a:ext>
              </a:extLst>
            </p:cNvPr>
            <p:cNvPicPr>
              <a:picLocks noChangeAspect="1"/>
            </p:cNvPicPr>
            <p:nvPr/>
          </p:nvPicPr>
          <p:blipFill rotWithShape="1">
            <a:blip r:embed="rId24">
              <a:extLst>
                <a:ext uri="{BEBA8EAE-BF5A-486C-A8C5-ECC9F3942E4B}">
                  <a14:imgProps xmlns:a14="http://schemas.microsoft.com/office/drawing/2010/main">
                    <a14:imgLayer r:embed="rId25">
                      <a14:imgEffect>
                        <a14:sharpenSoften amount="25000"/>
                      </a14:imgEffect>
                    </a14:imgLayer>
                  </a14:imgProps>
                </a:ext>
                <a:ext uri="{28A0092B-C50C-407E-A947-70E740481C1C}">
                  <a14:useLocalDpi xmlns:a14="http://schemas.microsoft.com/office/drawing/2010/main" val="0"/>
                </a:ext>
              </a:extLst>
            </a:blip>
            <a:srcRect l="1557" r="2357" b="4502"/>
            <a:stretch/>
          </p:blipFill>
          <p:spPr>
            <a:xfrm>
              <a:off x="2183751" y="28862321"/>
              <a:ext cx="2640194" cy="1587533"/>
            </a:xfrm>
            <a:prstGeom prst="rect">
              <a:avLst/>
            </a:prstGeom>
          </p:spPr>
        </p:pic>
        <p:sp>
          <p:nvSpPr>
            <p:cNvPr id="106" name="TextBox 105">
              <a:extLst>
                <a:ext uri="{FF2B5EF4-FFF2-40B4-BE49-F238E27FC236}">
                  <a16:creationId xmlns:a16="http://schemas.microsoft.com/office/drawing/2014/main" id="{6B5467EF-D0C2-47E4-9980-EFB0F62FC421}"/>
                </a:ext>
              </a:extLst>
            </p:cNvPr>
            <p:cNvSpPr txBox="1"/>
            <p:nvPr/>
          </p:nvSpPr>
          <p:spPr>
            <a:xfrm>
              <a:off x="287448" y="28789189"/>
              <a:ext cx="1882204" cy="307777"/>
            </a:xfrm>
            <a:prstGeom prst="rect">
              <a:avLst/>
            </a:prstGeom>
            <a:solidFill>
              <a:schemeClr val="bg1"/>
            </a:solidFill>
          </p:spPr>
          <p:txBody>
            <a:bodyPr wrap="square">
              <a:spAutoFit/>
            </a:bodyPr>
            <a:lstStyle/>
            <a:p>
              <a:r>
                <a:rPr lang="en-US" sz="1400" b="1" dirty="0"/>
                <a:t>Parkersburg, WV, 1937</a:t>
              </a:r>
            </a:p>
          </p:txBody>
        </p:sp>
      </p:grpSp>
      <p:pic>
        <p:nvPicPr>
          <p:cNvPr id="113" name="Picture 112" descr="A grey rectangular sign with black text&#10;&#10;Description automatically generated">
            <a:extLst>
              <a:ext uri="{FF2B5EF4-FFF2-40B4-BE49-F238E27FC236}">
                <a16:creationId xmlns:a16="http://schemas.microsoft.com/office/drawing/2014/main" id="{5971863B-D247-434C-9CE6-BE89B4F51AF1}"/>
              </a:ext>
            </a:extLst>
          </p:cNvPr>
          <p:cNvPicPr>
            <a:picLocks noChangeAspect="1"/>
          </p:cNvPicPr>
          <p:nvPr/>
        </p:nvPicPr>
        <p:blipFill rotWithShape="1">
          <a:blip r:embed="rId26">
            <a:extLst>
              <a:ext uri="{28A0092B-C50C-407E-A947-70E740481C1C}">
                <a14:useLocalDpi xmlns:a14="http://schemas.microsoft.com/office/drawing/2010/main" val="0"/>
              </a:ext>
            </a:extLst>
          </a:blip>
          <a:srcRect l="5792" t="16466" r="5353" b="18441"/>
          <a:stretch/>
        </p:blipFill>
        <p:spPr>
          <a:xfrm>
            <a:off x="11782041" y="22068914"/>
            <a:ext cx="4721609" cy="1058041"/>
          </a:xfrm>
          <a:prstGeom prst="rect">
            <a:avLst/>
          </a:prstGeom>
        </p:spPr>
      </p:pic>
      <p:pic>
        <p:nvPicPr>
          <p:cNvPr id="115" name="Picture 114">
            <a:extLst>
              <a:ext uri="{FF2B5EF4-FFF2-40B4-BE49-F238E27FC236}">
                <a16:creationId xmlns:a16="http://schemas.microsoft.com/office/drawing/2014/main" id="{08D5EB05-E984-43B5-85E7-4BD392E152B8}"/>
              </a:ext>
            </a:extLst>
          </p:cNvPr>
          <p:cNvPicPr>
            <a:picLocks noChangeAspect="1"/>
          </p:cNvPicPr>
          <p:nvPr/>
        </p:nvPicPr>
        <p:blipFill rotWithShape="1">
          <a:blip r:embed="rId27">
            <a:extLst>
              <a:ext uri="{28A0092B-C50C-407E-A947-70E740481C1C}">
                <a14:useLocalDpi xmlns:a14="http://schemas.microsoft.com/office/drawing/2010/main" val="0"/>
              </a:ext>
            </a:extLst>
          </a:blip>
          <a:srcRect l="2065" t="15772" r="1944" b="23882"/>
          <a:stretch/>
        </p:blipFill>
        <p:spPr>
          <a:xfrm>
            <a:off x="967324" y="23564920"/>
            <a:ext cx="15525741" cy="1016792"/>
          </a:xfrm>
          <a:prstGeom prst="rect">
            <a:avLst/>
          </a:prstGeom>
        </p:spPr>
      </p:pic>
      <p:pic>
        <p:nvPicPr>
          <p:cNvPr id="117" name="Picture 116" descr="A diagram of a floodplain&#10;&#10;Description automatically generated">
            <a:extLst>
              <a:ext uri="{FF2B5EF4-FFF2-40B4-BE49-F238E27FC236}">
                <a16:creationId xmlns:a16="http://schemas.microsoft.com/office/drawing/2014/main" id="{28E8D5EE-13EE-4842-8084-18EB34DD6845}"/>
              </a:ext>
            </a:extLst>
          </p:cNvPr>
          <p:cNvPicPr>
            <a:picLocks noChangeAspect="1"/>
          </p:cNvPicPr>
          <p:nvPr/>
        </p:nvPicPr>
        <p:blipFill rotWithShape="1">
          <a:blip r:embed="rId28">
            <a:extLst>
              <a:ext uri="{28A0092B-C50C-407E-A947-70E740481C1C}">
                <a14:useLocalDpi xmlns:a14="http://schemas.microsoft.com/office/drawing/2010/main" val="0"/>
              </a:ext>
            </a:extLst>
          </a:blip>
          <a:srcRect l="6293" t="9837" r="4872" b="4998"/>
          <a:stretch/>
        </p:blipFill>
        <p:spPr>
          <a:xfrm>
            <a:off x="967324" y="25023568"/>
            <a:ext cx="2741797" cy="1052689"/>
          </a:xfrm>
          <a:prstGeom prst="rect">
            <a:avLst/>
          </a:prstGeom>
        </p:spPr>
      </p:pic>
      <p:pic>
        <p:nvPicPr>
          <p:cNvPr id="119" name="Picture 118" descr="A diagram of a physical loss&#10;&#10;Description automatically generated">
            <a:extLst>
              <a:ext uri="{FF2B5EF4-FFF2-40B4-BE49-F238E27FC236}">
                <a16:creationId xmlns:a16="http://schemas.microsoft.com/office/drawing/2014/main" id="{16E2A7C7-2ABE-406C-86A9-B4E24800AF98}"/>
              </a:ext>
            </a:extLst>
          </p:cNvPr>
          <p:cNvPicPr>
            <a:picLocks noChangeAspect="1"/>
          </p:cNvPicPr>
          <p:nvPr/>
        </p:nvPicPr>
        <p:blipFill rotWithShape="1">
          <a:blip r:embed="rId29">
            <a:extLst>
              <a:ext uri="{28A0092B-C50C-407E-A947-70E740481C1C}">
                <a14:useLocalDpi xmlns:a14="http://schemas.microsoft.com/office/drawing/2010/main" val="0"/>
              </a:ext>
            </a:extLst>
          </a:blip>
          <a:srcRect l="7774" t="14405" r="9704" b="14486"/>
          <a:stretch/>
        </p:blipFill>
        <p:spPr>
          <a:xfrm>
            <a:off x="4258151" y="25022213"/>
            <a:ext cx="3051426" cy="1095565"/>
          </a:xfrm>
          <a:prstGeom prst="rect">
            <a:avLst/>
          </a:prstGeom>
        </p:spPr>
      </p:pic>
      <p:pic>
        <p:nvPicPr>
          <p:cNvPr id="121" name="Picture 120" descr="A table with text on it&#10;&#10;Description automatically generated">
            <a:extLst>
              <a:ext uri="{FF2B5EF4-FFF2-40B4-BE49-F238E27FC236}">
                <a16:creationId xmlns:a16="http://schemas.microsoft.com/office/drawing/2014/main" id="{FD6A9578-7F9A-4A55-A9DD-38B9514E5F06}"/>
              </a:ext>
            </a:extLst>
          </p:cNvPr>
          <p:cNvPicPr>
            <a:picLocks noChangeAspect="1"/>
          </p:cNvPicPr>
          <p:nvPr/>
        </p:nvPicPr>
        <p:blipFill rotWithShape="1">
          <a:blip r:embed="rId30">
            <a:extLst>
              <a:ext uri="{28A0092B-C50C-407E-A947-70E740481C1C}">
                <a14:useLocalDpi xmlns:a14="http://schemas.microsoft.com/office/drawing/2010/main" val="0"/>
              </a:ext>
            </a:extLst>
          </a:blip>
          <a:srcRect l="3335" t="7032" r="3584" b="9537"/>
          <a:stretch/>
        </p:blipFill>
        <p:spPr>
          <a:xfrm>
            <a:off x="967324" y="26502412"/>
            <a:ext cx="3750504" cy="1075155"/>
          </a:xfrm>
          <a:prstGeom prst="rect">
            <a:avLst/>
          </a:prstGeom>
        </p:spPr>
      </p:pic>
      <p:graphicFrame>
        <p:nvGraphicFramePr>
          <p:cNvPr id="122" name="Table 121">
            <a:extLst>
              <a:ext uri="{FF2B5EF4-FFF2-40B4-BE49-F238E27FC236}">
                <a16:creationId xmlns:a16="http://schemas.microsoft.com/office/drawing/2014/main" id="{3F983BAB-17F9-4104-9FA7-4F80B3DACC0D}"/>
              </a:ext>
            </a:extLst>
          </p:cNvPr>
          <p:cNvGraphicFramePr>
            <a:graphicFrameLocks noGrp="1"/>
          </p:cNvGraphicFramePr>
          <p:nvPr>
            <p:extLst>
              <p:ext uri="{D42A27DB-BD31-4B8C-83A1-F6EECF244321}">
                <p14:modId xmlns:p14="http://schemas.microsoft.com/office/powerpoint/2010/main" val="1581236595"/>
              </p:ext>
            </p:extLst>
          </p:nvPr>
        </p:nvGraphicFramePr>
        <p:xfrm>
          <a:off x="28372931" y="5872983"/>
          <a:ext cx="3611245" cy="3927348"/>
        </p:xfrm>
        <a:graphic>
          <a:graphicData uri="http://schemas.openxmlformats.org/drawingml/2006/table">
            <a:tbl>
              <a:tblPr firstRow="1" firstCol="1" bandRow="1">
                <a:tableStyleId>{5C22544A-7EE6-4342-B048-85BDC9FD1C3A}</a:tableStyleId>
              </a:tblPr>
              <a:tblGrid>
                <a:gridCol w="2165985">
                  <a:extLst>
                    <a:ext uri="{9D8B030D-6E8A-4147-A177-3AD203B41FA5}">
                      <a16:colId xmlns:a16="http://schemas.microsoft.com/office/drawing/2014/main" val="459177024"/>
                    </a:ext>
                  </a:extLst>
                </a:gridCol>
                <a:gridCol w="1445260">
                  <a:extLst>
                    <a:ext uri="{9D8B030D-6E8A-4147-A177-3AD203B41FA5}">
                      <a16:colId xmlns:a16="http://schemas.microsoft.com/office/drawing/2014/main" val="2353844051"/>
                    </a:ext>
                  </a:extLst>
                </a:gridCol>
              </a:tblGrid>
              <a:tr h="190500">
                <a:tc>
                  <a:txBody>
                    <a:bodyPr/>
                    <a:lstStyle/>
                    <a:p>
                      <a:pPr marL="0" marR="0">
                        <a:lnSpc>
                          <a:spcPct val="107000"/>
                        </a:lnSpc>
                        <a:spcBef>
                          <a:spcPts val="0"/>
                        </a:spcBef>
                        <a:spcAft>
                          <a:spcPts val="0"/>
                        </a:spcAft>
                      </a:pPr>
                      <a:r>
                        <a:rPr lang="en-US" sz="2100" kern="0" dirty="0">
                          <a:solidFill>
                            <a:schemeClr val="tx1"/>
                          </a:solidFill>
                          <a:effectLst/>
                        </a:rPr>
                        <a:t>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r>
                        <a:rPr lang="en-US" sz="2100" kern="0" dirty="0">
                          <a:solidFill>
                            <a:schemeClr val="tx1"/>
                          </a:solidFill>
                          <a:effectLst/>
                        </a:rPr>
                        <a:t>RISK INDEX</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659485178"/>
                  </a:ext>
                </a:extLst>
              </a:tr>
              <a:tr h="190500">
                <a:tc>
                  <a:txBody>
                    <a:bodyPr/>
                    <a:lstStyle/>
                    <a:p>
                      <a:pPr marL="0" marR="0">
                        <a:lnSpc>
                          <a:spcPct val="107000"/>
                        </a:lnSpc>
                        <a:spcBef>
                          <a:spcPts val="0"/>
                        </a:spcBef>
                        <a:spcAft>
                          <a:spcPts val="0"/>
                        </a:spcAft>
                      </a:pPr>
                      <a:r>
                        <a:rPr lang="en-US" sz="2100" kern="0" dirty="0">
                          <a:solidFill>
                            <a:schemeClr val="tx1"/>
                          </a:solidFill>
                          <a:effectLst/>
                        </a:rPr>
                        <a:t>McDowell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100.0%</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3911515208"/>
                  </a:ext>
                </a:extLst>
              </a:tr>
              <a:tr h="190500">
                <a:tc>
                  <a:txBody>
                    <a:bodyPr/>
                    <a:lstStyle/>
                    <a:p>
                      <a:pPr marL="0" marR="0">
                        <a:lnSpc>
                          <a:spcPct val="107000"/>
                        </a:lnSpc>
                        <a:spcBef>
                          <a:spcPts val="0"/>
                        </a:spcBef>
                        <a:spcAft>
                          <a:spcPts val="0"/>
                        </a:spcAft>
                      </a:pPr>
                      <a:r>
                        <a:rPr lang="en-US" sz="2100" kern="0" dirty="0">
                          <a:solidFill>
                            <a:schemeClr val="tx1"/>
                          </a:solidFill>
                          <a:effectLst/>
                        </a:rPr>
                        <a:t>Boone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98.1%</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493530889"/>
                  </a:ext>
                </a:extLst>
              </a:tr>
              <a:tr h="190500">
                <a:tc>
                  <a:txBody>
                    <a:bodyPr/>
                    <a:lstStyle/>
                    <a:p>
                      <a:pPr marL="0" marR="0">
                        <a:lnSpc>
                          <a:spcPct val="107000"/>
                        </a:lnSpc>
                        <a:spcBef>
                          <a:spcPts val="0"/>
                        </a:spcBef>
                        <a:spcAft>
                          <a:spcPts val="0"/>
                        </a:spcAft>
                      </a:pPr>
                      <a:r>
                        <a:rPr lang="en-US" sz="2100" kern="0" dirty="0">
                          <a:solidFill>
                            <a:schemeClr val="tx1"/>
                          </a:solidFill>
                          <a:effectLst/>
                        </a:rPr>
                        <a:t>Kanawha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96.2%</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2250968295"/>
                  </a:ext>
                </a:extLst>
              </a:tr>
              <a:tr h="190500">
                <a:tc>
                  <a:txBody>
                    <a:bodyPr/>
                    <a:lstStyle/>
                    <a:p>
                      <a:pPr marL="0" marR="0">
                        <a:lnSpc>
                          <a:spcPct val="107000"/>
                        </a:lnSpc>
                        <a:spcBef>
                          <a:spcPts val="0"/>
                        </a:spcBef>
                        <a:spcAft>
                          <a:spcPts val="0"/>
                        </a:spcAft>
                      </a:pPr>
                      <a:r>
                        <a:rPr lang="en-US" sz="2100" kern="0" dirty="0">
                          <a:solidFill>
                            <a:schemeClr val="tx1"/>
                          </a:solidFill>
                          <a:effectLst/>
                        </a:rPr>
                        <a:t>Ohio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94.4%</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1578190372"/>
                  </a:ext>
                </a:extLst>
              </a:tr>
              <a:tr h="190500">
                <a:tc>
                  <a:txBody>
                    <a:bodyPr/>
                    <a:lstStyle/>
                    <a:p>
                      <a:pPr marL="0" marR="0">
                        <a:lnSpc>
                          <a:spcPct val="107000"/>
                        </a:lnSpc>
                        <a:spcBef>
                          <a:spcPts val="0"/>
                        </a:spcBef>
                        <a:spcAft>
                          <a:spcPts val="0"/>
                        </a:spcAft>
                      </a:pPr>
                      <a:r>
                        <a:rPr lang="en-US" sz="2100" kern="0" dirty="0">
                          <a:solidFill>
                            <a:schemeClr val="tx1"/>
                          </a:solidFill>
                          <a:effectLst/>
                        </a:rPr>
                        <a:t>Wetzel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92.5%</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2631843760"/>
                  </a:ext>
                </a:extLst>
              </a:tr>
              <a:tr h="190500">
                <a:tc>
                  <a:txBody>
                    <a:bodyPr/>
                    <a:lstStyle/>
                    <a:p>
                      <a:pPr marL="0" marR="0">
                        <a:lnSpc>
                          <a:spcPct val="107000"/>
                        </a:lnSpc>
                        <a:spcBef>
                          <a:spcPts val="0"/>
                        </a:spcBef>
                        <a:spcAft>
                          <a:spcPts val="0"/>
                        </a:spcAft>
                      </a:pPr>
                      <a:r>
                        <a:rPr lang="en-US" sz="2100" kern="0" dirty="0">
                          <a:solidFill>
                            <a:schemeClr val="tx1"/>
                          </a:solidFill>
                          <a:effectLst/>
                        </a:rPr>
                        <a:t>Logan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90.7%</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1880579964"/>
                  </a:ext>
                </a:extLst>
              </a:tr>
              <a:tr h="190500">
                <a:tc>
                  <a:txBody>
                    <a:bodyPr/>
                    <a:lstStyle/>
                    <a:p>
                      <a:pPr marL="0" marR="0">
                        <a:lnSpc>
                          <a:spcPct val="107000"/>
                        </a:lnSpc>
                        <a:spcBef>
                          <a:spcPts val="0"/>
                        </a:spcBef>
                        <a:spcAft>
                          <a:spcPts val="0"/>
                        </a:spcAft>
                      </a:pPr>
                      <a:r>
                        <a:rPr lang="en-US" sz="2100" kern="0" dirty="0">
                          <a:solidFill>
                            <a:schemeClr val="tx1"/>
                          </a:solidFill>
                          <a:effectLst/>
                        </a:rPr>
                        <a:t>Mason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88.8%</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1822024898"/>
                  </a:ext>
                </a:extLst>
              </a:tr>
              <a:tr h="190500">
                <a:tc>
                  <a:txBody>
                    <a:bodyPr/>
                    <a:lstStyle/>
                    <a:p>
                      <a:pPr marL="0" marR="0">
                        <a:lnSpc>
                          <a:spcPct val="107000"/>
                        </a:lnSpc>
                        <a:spcBef>
                          <a:spcPts val="0"/>
                        </a:spcBef>
                        <a:spcAft>
                          <a:spcPts val="0"/>
                        </a:spcAft>
                      </a:pPr>
                      <a:r>
                        <a:rPr lang="en-US" sz="2100" kern="0" dirty="0">
                          <a:solidFill>
                            <a:schemeClr val="tx1"/>
                          </a:solidFill>
                          <a:effectLst/>
                        </a:rPr>
                        <a:t>Mingo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87.0%</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393399090"/>
                  </a:ext>
                </a:extLst>
              </a:tr>
              <a:tr h="190500">
                <a:tc>
                  <a:txBody>
                    <a:bodyPr/>
                    <a:lstStyle/>
                    <a:p>
                      <a:pPr marL="0" marR="0">
                        <a:lnSpc>
                          <a:spcPct val="107000"/>
                        </a:lnSpc>
                        <a:spcBef>
                          <a:spcPts val="0"/>
                        </a:spcBef>
                        <a:spcAft>
                          <a:spcPts val="0"/>
                        </a:spcAft>
                      </a:pPr>
                      <a:r>
                        <a:rPr lang="en-US" sz="2100" kern="0" dirty="0">
                          <a:solidFill>
                            <a:schemeClr val="tx1"/>
                          </a:solidFill>
                          <a:effectLst/>
                        </a:rPr>
                        <a:t>Harrison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85.1%</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3292925154"/>
                  </a:ext>
                </a:extLst>
              </a:tr>
              <a:tr h="200025">
                <a:tc>
                  <a:txBody>
                    <a:bodyPr/>
                    <a:lstStyle/>
                    <a:p>
                      <a:pPr marL="0" marR="0">
                        <a:lnSpc>
                          <a:spcPct val="107000"/>
                        </a:lnSpc>
                        <a:spcBef>
                          <a:spcPts val="0"/>
                        </a:spcBef>
                        <a:spcAft>
                          <a:spcPts val="0"/>
                        </a:spcAft>
                      </a:pPr>
                      <a:r>
                        <a:rPr lang="en-US" sz="2100" kern="0" dirty="0">
                          <a:solidFill>
                            <a:schemeClr val="tx1"/>
                          </a:solidFill>
                          <a:effectLst/>
                        </a:rPr>
                        <a:t>Marshall County</a:t>
                      </a:r>
                      <a:endPar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0" dirty="0">
                          <a:effectLst/>
                        </a:rPr>
                        <a:t>83.3%</a:t>
                      </a:r>
                      <a:endParaRPr lang="en-US" sz="21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897A8"/>
                    </a:solidFill>
                  </a:tcPr>
                </a:tc>
                <a:extLst>
                  <a:ext uri="{0D108BD9-81ED-4DB2-BD59-A6C34878D82A}">
                    <a16:rowId xmlns:a16="http://schemas.microsoft.com/office/drawing/2014/main" val="2542912985"/>
                  </a:ext>
                </a:extLst>
              </a:tr>
              <a:tr h="200025">
                <a:tc>
                  <a:txBody>
                    <a:bodyPr/>
                    <a:lstStyle/>
                    <a:p>
                      <a:pPr marL="0" marR="0">
                        <a:lnSpc>
                          <a:spcPct val="107000"/>
                        </a:lnSpc>
                        <a:spcBef>
                          <a:spcPts val="0"/>
                        </a:spcBef>
                        <a:spcAft>
                          <a:spcPts val="0"/>
                        </a:spcAft>
                      </a:pPr>
                      <a:r>
                        <a:rPr lang="en-US" sz="21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Brooke County</a:t>
                      </a:r>
                    </a:p>
                  </a:txBody>
                  <a:tcPr marL="68580" marR="68580" marT="0" marB="0" anchor="ctr">
                    <a:solidFill>
                      <a:srgbClr val="E897A8"/>
                    </a:solidFill>
                  </a:tcPr>
                </a:tc>
                <a:tc>
                  <a:txBody>
                    <a:bodyPr/>
                    <a:lstStyle/>
                    <a:p>
                      <a:pPr marL="0" marR="0" algn="ctr">
                        <a:lnSpc>
                          <a:spcPct val="107000"/>
                        </a:lnSpc>
                        <a:spcBef>
                          <a:spcPts val="0"/>
                        </a:spcBef>
                        <a:spcAft>
                          <a:spcPts val="0"/>
                        </a:spcAft>
                      </a:pPr>
                      <a:r>
                        <a:rPr lang="en-US" sz="2100" b="1" kern="100" dirty="0">
                          <a:effectLst/>
                          <a:latin typeface="Calibri" panose="020F0502020204030204" pitchFamily="34" charset="0"/>
                          <a:ea typeface="Calibri" panose="020F0502020204030204" pitchFamily="34" charset="0"/>
                          <a:cs typeface="Arial" panose="020B0604020202020204" pitchFamily="34" charset="0"/>
                        </a:rPr>
                        <a:t>81.4%</a:t>
                      </a:r>
                    </a:p>
                  </a:txBody>
                  <a:tcPr marL="68580" marR="68580" marT="0" marB="0" anchor="ctr">
                    <a:solidFill>
                      <a:srgbClr val="E897A8"/>
                    </a:solidFill>
                  </a:tcPr>
                </a:tc>
                <a:extLst>
                  <a:ext uri="{0D108BD9-81ED-4DB2-BD59-A6C34878D82A}">
                    <a16:rowId xmlns:a16="http://schemas.microsoft.com/office/drawing/2014/main" val="688819177"/>
                  </a:ext>
                </a:extLst>
              </a:tr>
            </a:tbl>
          </a:graphicData>
        </a:graphic>
      </p:graphicFrame>
      <p:grpSp>
        <p:nvGrpSpPr>
          <p:cNvPr id="126" name="Group 125">
            <a:extLst>
              <a:ext uri="{FF2B5EF4-FFF2-40B4-BE49-F238E27FC236}">
                <a16:creationId xmlns:a16="http://schemas.microsoft.com/office/drawing/2014/main" id="{8D3AFF7C-0EDA-4446-A80F-C559B4DAC4B1}"/>
              </a:ext>
            </a:extLst>
          </p:cNvPr>
          <p:cNvGrpSpPr/>
          <p:nvPr/>
        </p:nvGrpSpPr>
        <p:grpSpPr>
          <a:xfrm>
            <a:off x="9849695" y="25384904"/>
            <a:ext cx="6799636" cy="2880538"/>
            <a:chOff x="9849695" y="25010865"/>
            <a:chExt cx="6799636" cy="2880538"/>
          </a:xfrm>
        </p:grpSpPr>
        <p:pic>
          <p:nvPicPr>
            <p:cNvPr id="124" name="Picture 123" descr="A newspaper with black and white text&#10;&#10;Description automatically generated">
              <a:extLst>
                <a:ext uri="{FF2B5EF4-FFF2-40B4-BE49-F238E27FC236}">
                  <a16:creationId xmlns:a16="http://schemas.microsoft.com/office/drawing/2014/main" id="{E5186A7A-F945-46FC-8C81-78CEA9A1AE3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849695" y="25010865"/>
              <a:ext cx="6799636" cy="2880538"/>
            </a:xfrm>
            <a:prstGeom prst="rect">
              <a:avLst/>
            </a:prstGeom>
          </p:spPr>
        </p:pic>
        <p:sp>
          <p:nvSpPr>
            <p:cNvPr id="125" name="TextBox 124">
              <a:extLst>
                <a:ext uri="{FF2B5EF4-FFF2-40B4-BE49-F238E27FC236}">
                  <a16:creationId xmlns:a16="http://schemas.microsoft.com/office/drawing/2014/main" id="{33196762-B1F2-401F-B496-5860EF214B8A}"/>
                </a:ext>
              </a:extLst>
            </p:cNvPr>
            <p:cNvSpPr txBox="1"/>
            <p:nvPr/>
          </p:nvSpPr>
          <p:spPr>
            <a:xfrm rot="20185423">
              <a:off x="11913897" y="26213275"/>
              <a:ext cx="1643365" cy="1169551"/>
            </a:xfrm>
            <a:prstGeom prst="rect">
              <a:avLst/>
            </a:prstGeom>
            <a:noFill/>
          </p:spPr>
          <p:txBody>
            <a:bodyPr wrap="square">
              <a:spAutoFit/>
            </a:bodyPr>
            <a:lstStyle/>
            <a:p>
              <a:pPr algn="ctr"/>
              <a:r>
                <a:rPr lang="en-US" sz="3500" b="1" dirty="0">
                  <a:solidFill>
                    <a:srgbClr val="EAAA00"/>
                  </a:solidFill>
                  <a:latin typeface="Algerian" panose="04020705040A02060702" pitchFamily="82" charset="0"/>
                </a:rPr>
                <a:t>July 1932</a:t>
              </a:r>
              <a:endParaRPr kumimoji="0" lang="en-US" sz="3500" i="0" u="none" strike="noStrike" kern="1200" cap="none" spc="0" normalizeH="0" baseline="0" noProof="0" dirty="0">
                <a:ln>
                  <a:noFill/>
                </a:ln>
                <a:solidFill>
                  <a:srgbClr val="EAAA00"/>
                </a:solidFill>
                <a:effectLst/>
                <a:uLnTx/>
                <a:uFillTx/>
                <a:latin typeface="Algerian" panose="04020705040A02060702" pitchFamily="82" charset="0"/>
                <a:cs typeface="Times New Roman" panose="02020603050405020304" pitchFamily="18" charset="0"/>
              </a:endParaRPr>
            </a:p>
          </p:txBody>
        </p:sp>
      </p:grpSp>
    </p:spTree>
    <p:extLst>
      <p:ext uri="{BB962C8B-B14F-4D97-AF65-F5344CB8AC3E}">
        <p14:creationId xmlns:p14="http://schemas.microsoft.com/office/powerpoint/2010/main" val="24204908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478</TotalTime>
  <Words>781</Words>
  <Application>Microsoft Office PowerPoint</Application>
  <PresentationFormat>Custom</PresentationFormat>
  <Paragraphs>72</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Algerian</vt:lpstr>
      <vt:lpstr>Aptos Black</vt:lpstr>
      <vt:lpstr>Arial</vt:lpstr>
      <vt:lpstr>Calibri</vt:lpstr>
      <vt:lpstr>Calibri Light</vt:lpstr>
      <vt:lpstr>Tahoma</vt:lpstr>
      <vt:lpstr>Wingdings</vt:lpstr>
      <vt:lpstr>Office Theme</vt:lpstr>
      <vt:lpstr>PowerPoint Presentation</vt:lpstr>
    </vt:vector>
  </TitlesOfParts>
  <Company>West Virginia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Behrang Bidadian</dc:creator>
  <cp:lastModifiedBy>Behrang Bidadian</cp:lastModifiedBy>
  <cp:revision>165</cp:revision>
  <dcterms:created xsi:type="dcterms:W3CDTF">2024-04-12T22:58:05Z</dcterms:created>
  <dcterms:modified xsi:type="dcterms:W3CDTF">2024-04-13T06:58:48Z</dcterms:modified>
</cp:coreProperties>
</file>