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8"/>
  </p:notesMasterIdLst>
  <p:sldIdLst>
    <p:sldId id="427" r:id="rId3"/>
    <p:sldId id="731" r:id="rId4"/>
    <p:sldId id="736" r:id="rId5"/>
    <p:sldId id="863" r:id="rId6"/>
    <p:sldId id="737" r:id="rId7"/>
    <p:sldId id="746" r:id="rId8"/>
    <p:sldId id="861" r:id="rId9"/>
    <p:sldId id="862" r:id="rId10"/>
    <p:sldId id="744" r:id="rId11"/>
    <p:sldId id="743" r:id="rId12"/>
    <p:sldId id="745" r:id="rId13"/>
    <p:sldId id="742" r:id="rId14"/>
    <p:sldId id="750" r:id="rId15"/>
    <p:sldId id="748" r:id="rId16"/>
    <p:sldId id="749" r:id="rId17"/>
    <p:sldId id="852" r:id="rId18"/>
    <p:sldId id="783" r:id="rId19"/>
    <p:sldId id="735" r:id="rId20"/>
    <p:sldId id="856" r:id="rId21"/>
    <p:sldId id="857" r:id="rId22"/>
    <p:sldId id="734" r:id="rId23"/>
    <p:sldId id="853" r:id="rId24"/>
    <p:sldId id="854" r:id="rId25"/>
    <p:sldId id="855" r:id="rId26"/>
    <p:sldId id="303" r:id="rId27"/>
    <p:sldId id="322" r:id="rId28"/>
    <p:sldId id="323" r:id="rId29"/>
    <p:sldId id="378" r:id="rId30"/>
    <p:sldId id="326" r:id="rId31"/>
    <p:sldId id="359" r:id="rId32"/>
    <p:sldId id="360" r:id="rId33"/>
    <p:sldId id="361" r:id="rId34"/>
    <p:sldId id="330" r:id="rId35"/>
    <p:sldId id="331" r:id="rId36"/>
    <p:sldId id="332" r:id="rId37"/>
    <p:sldId id="356" r:id="rId38"/>
    <p:sldId id="335" r:id="rId39"/>
    <p:sldId id="336" r:id="rId40"/>
    <p:sldId id="339" r:id="rId41"/>
    <p:sldId id="340" r:id="rId42"/>
    <p:sldId id="341" r:id="rId43"/>
    <p:sldId id="352" r:id="rId44"/>
    <p:sldId id="353" r:id="rId45"/>
    <p:sldId id="354" r:id="rId46"/>
    <p:sldId id="355" r:id="rId47"/>
    <p:sldId id="363" r:id="rId48"/>
    <p:sldId id="351" r:id="rId49"/>
    <p:sldId id="362" r:id="rId50"/>
    <p:sldId id="365" r:id="rId51"/>
    <p:sldId id="364" r:id="rId52"/>
    <p:sldId id="366" r:id="rId53"/>
    <p:sldId id="367" r:id="rId54"/>
    <p:sldId id="368" r:id="rId55"/>
    <p:sldId id="369" r:id="rId56"/>
    <p:sldId id="370" r:id="rId57"/>
    <p:sldId id="373" r:id="rId58"/>
    <p:sldId id="374" r:id="rId59"/>
    <p:sldId id="375" r:id="rId60"/>
    <p:sldId id="376" r:id="rId61"/>
    <p:sldId id="371" r:id="rId62"/>
    <p:sldId id="372" r:id="rId63"/>
    <p:sldId id="377" r:id="rId64"/>
    <p:sldId id="382" r:id="rId65"/>
    <p:sldId id="383" r:id="rId66"/>
    <p:sldId id="384" r:id="rId67"/>
    <p:sldId id="381" r:id="rId68"/>
    <p:sldId id="333" r:id="rId69"/>
    <p:sldId id="385" r:id="rId70"/>
    <p:sldId id="324" r:id="rId71"/>
    <p:sldId id="334" r:id="rId72"/>
    <p:sldId id="386" r:id="rId73"/>
    <p:sldId id="337" r:id="rId74"/>
    <p:sldId id="393" r:id="rId75"/>
    <p:sldId id="321" r:id="rId76"/>
    <p:sldId id="389" r:id="rId77"/>
    <p:sldId id="390" r:id="rId78"/>
    <p:sldId id="391" r:id="rId79"/>
    <p:sldId id="325" r:id="rId80"/>
    <p:sldId id="392" r:id="rId81"/>
    <p:sldId id="328" r:id="rId82"/>
    <p:sldId id="327" r:id="rId83"/>
    <p:sldId id="329" r:id="rId84"/>
    <p:sldId id="858" r:id="rId85"/>
    <p:sldId id="394" r:id="rId86"/>
    <p:sldId id="257" r:id="rId87"/>
    <p:sldId id="258" r:id="rId88"/>
    <p:sldId id="259" r:id="rId89"/>
    <p:sldId id="260" r:id="rId90"/>
    <p:sldId id="261" r:id="rId91"/>
    <p:sldId id="262" r:id="rId92"/>
    <p:sldId id="263" r:id="rId93"/>
    <p:sldId id="264" r:id="rId94"/>
    <p:sldId id="265" r:id="rId95"/>
    <p:sldId id="266" r:id="rId96"/>
    <p:sldId id="267" r:id="rId97"/>
    <p:sldId id="268" r:id="rId98"/>
    <p:sldId id="269" r:id="rId99"/>
    <p:sldId id="270" r:id="rId100"/>
    <p:sldId id="395" r:id="rId101"/>
    <p:sldId id="396" r:id="rId102"/>
    <p:sldId id="397" r:id="rId103"/>
    <p:sldId id="398" r:id="rId104"/>
    <p:sldId id="399" r:id="rId105"/>
    <p:sldId id="400" r:id="rId106"/>
    <p:sldId id="401" r:id="rId107"/>
    <p:sldId id="402" r:id="rId108"/>
    <p:sldId id="403" r:id="rId109"/>
    <p:sldId id="404" r:id="rId110"/>
    <p:sldId id="405" r:id="rId111"/>
    <p:sldId id="406" r:id="rId112"/>
    <p:sldId id="407" r:id="rId113"/>
    <p:sldId id="408" r:id="rId114"/>
    <p:sldId id="409" r:id="rId115"/>
    <p:sldId id="410" r:id="rId116"/>
    <p:sldId id="411" r:id="rId117"/>
    <p:sldId id="412" r:id="rId118"/>
    <p:sldId id="413" r:id="rId119"/>
    <p:sldId id="414" r:id="rId120"/>
    <p:sldId id="415" r:id="rId121"/>
    <p:sldId id="416" r:id="rId122"/>
    <p:sldId id="417" r:id="rId123"/>
    <p:sldId id="418" r:id="rId124"/>
    <p:sldId id="419" r:id="rId125"/>
    <p:sldId id="420" r:id="rId126"/>
    <p:sldId id="421"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739B"/>
    <a:srgbClr val="FFF2CC"/>
    <a:srgbClr val="EAEFF7"/>
    <a:srgbClr val="CEDAF9"/>
    <a:srgbClr val="BDE4FB"/>
    <a:srgbClr val="FFF2B7"/>
    <a:srgbClr val="FBBEBA"/>
    <a:srgbClr val="739976"/>
    <a:srgbClr val="D9D9D9"/>
    <a:srgbClr val="E2EF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1" autoAdjust="0"/>
    <p:restoredTop sz="94675" autoAdjust="0"/>
  </p:normalViewPr>
  <p:slideViewPr>
    <p:cSldViewPr snapToGrid="0">
      <p:cViewPr varScale="1">
        <p:scale>
          <a:sx n="104" d="100"/>
          <a:sy n="104" d="100"/>
        </p:scale>
        <p:origin x="750"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kdonalds.LAPTOP-NG0KTKBB\AppData\Local\Microsoft\Windows\INetCache\Content.Outlook\VEPKLEW7\WV%20-%20%2012%20Deadliest%20Floods_.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gistc-outFileSrv1-22.wvu-ad.wvu.edu\hazardData\userFiles\Behrang\Community_Reports\From_Eric\Combined5communities_20231107.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12</a:t>
            </a:r>
            <a:r>
              <a:rPr lang="en-US" baseline="0" dirty="0"/>
              <a:t> Deadliest Floods by Number of </a:t>
            </a:r>
            <a:r>
              <a:rPr lang="en-US" dirty="0"/>
              <a:t>Events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'12 Deadliest Floods'!$C$18</c:f>
              <c:strCache>
                <c:ptCount val="1"/>
                <c:pt idx="0">
                  <c:v>Events</c:v>
                </c:pt>
              </c:strCache>
            </c:strRef>
          </c:tx>
          <c:spPr>
            <a:solidFill>
              <a:srgbClr val="FF0000"/>
            </a:solidFill>
            <a:ln>
              <a:noFill/>
            </a:ln>
            <a:effectLst/>
          </c:spPr>
          <c:invertIfNegative val="0"/>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1-0E49-4A1F-A303-6887F1DF74C6}"/>
              </c:ext>
            </c:extLst>
          </c:dPt>
          <c:dPt>
            <c:idx val="5"/>
            <c:invertIfNegative val="0"/>
            <c:bubble3D val="0"/>
            <c:spPr>
              <a:solidFill>
                <a:srgbClr val="5B9BD5">
                  <a:lumMod val="75000"/>
                </a:srgbClr>
              </a:solidFill>
              <a:ln>
                <a:noFill/>
              </a:ln>
              <a:effectLst/>
            </c:spPr>
            <c:extLst>
              <c:ext xmlns:c16="http://schemas.microsoft.com/office/drawing/2014/chart" uri="{C3380CC4-5D6E-409C-BE32-E72D297353CC}">
                <c16:uniqueId val="{00000003-0E49-4A1F-A303-6887F1DF74C6}"/>
              </c:ext>
            </c:extLst>
          </c:dPt>
          <c:dPt>
            <c:idx val="6"/>
            <c:invertIfNegative val="0"/>
            <c:bubble3D val="0"/>
            <c:spPr>
              <a:solidFill>
                <a:srgbClr val="5B9BD5">
                  <a:lumMod val="75000"/>
                </a:srgbClr>
              </a:solidFill>
              <a:ln>
                <a:noFill/>
              </a:ln>
              <a:effectLst/>
            </c:spPr>
            <c:extLst>
              <c:ext xmlns:c16="http://schemas.microsoft.com/office/drawing/2014/chart" uri="{C3380CC4-5D6E-409C-BE32-E72D297353CC}">
                <c16:uniqueId val="{00000005-0E49-4A1F-A303-6887F1DF74C6}"/>
              </c:ext>
            </c:extLst>
          </c:dPt>
          <c:dPt>
            <c:idx val="7"/>
            <c:invertIfNegative val="0"/>
            <c:bubble3D val="0"/>
            <c:spPr>
              <a:solidFill>
                <a:srgbClr val="5B9BD5">
                  <a:lumMod val="75000"/>
                </a:srgbClr>
              </a:solidFill>
              <a:ln>
                <a:noFill/>
              </a:ln>
              <a:effectLst/>
            </c:spPr>
            <c:extLst>
              <c:ext xmlns:c16="http://schemas.microsoft.com/office/drawing/2014/chart" uri="{C3380CC4-5D6E-409C-BE32-E72D297353CC}">
                <c16:uniqueId val="{00000007-0E49-4A1F-A303-6887F1DF74C6}"/>
              </c:ext>
            </c:extLst>
          </c:dPt>
          <c:dPt>
            <c:idx val="8"/>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9-0E49-4A1F-A303-6887F1DF74C6}"/>
              </c:ext>
            </c:extLst>
          </c:dPt>
          <c:dPt>
            <c:idx val="10"/>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B-0E49-4A1F-A303-6887F1DF74C6}"/>
              </c:ext>
            </c:extLst>
          </c:dPt>
          <c:dLbls>
            <c:dLbl>
              <c:idx val="0"/>
              <c:delete val="1"/>
              <c:extLst>
                <c:ext xmlns:c15="http://schemas.microsoft.com/office/drawing/2012/chart" uri="{CE6537A1-D6FC-4f65-9D91-7224C49458BB}"/>
                <c:ext xmlns:c16="http://schemas.microsoft.com/office/drawing/2014/chart" uri="{C3380CC4-5D6E-409C-BE32-E72D297353CC}">
                  <c16:uniqueId val="{0000000C-0E49-4A1F-A303-6887F1DF74C6}"/>
                </c:ext>
              </c:extLst>
            </c:dLbl>
            <c:dLbl>
              <c:idx val="2"/>
              <c:delete val="1"/>
              <c:extLst>
                <c:ext xmlns:c15="http://schemas.microsoft.com/office/drawing/2012/chart" uri="{CE6537A1-D6FC-4f65-9D91-7224C49458BB}"/>
                <c:ext xmlns:c16="http://schemas.microsoft.com/office/drawing/2014/chart" uri="{C3380CC4-5D6E-409C-BE32-E72D297353CC}">
                  <c16:uniqueId val="{0000000D-0E49-4A1F-A303-6887F1DF74C6}"/>
                </c:ext>
              </c:extLst>
            </c:dLbl>
            <c:dLbl>
              <c:idx val="3"/>
              <c:delete val="1"/>
              <c:extLst>
                <c:ext xmlns:c15="http://schemas.microsoft.com/office/drawing/2012/chart" uri="{CE6537A1-D6FC-4f65-9D91-7224C49458BB}"/>
                <c:ext xmlns:c16="http://schemas.microsoft.com/office/drawing/2014/chart" uri="{C3380CC4-5D6E-409C-BE32-E72D297353CC}">
                  <c16:uniqueId val="{0000000E-0E49-4A1F-A303-6887F1DF74C6}"/>
                </c:ext>
              </c:extLst>
            </c:dLbl>
            <c:dLbl>
              <c:idx val="4"/>
              <c:delete val="1"/>
              <c:extLst>
                <c:ext xmlns:c15="http://schemas.microsoft.com/office/drawing/2012/chart" uri="{CE6537A1-D6FC-4f65-9D91-7224C49458BB}"/>
                <c:ext xmlns:c16="http://schemas.microsoft.com/office/drawing/2014/chart" uri="{C3380CC4-5D6E-409C-BE32-E72D297353CC}">
                  <c16:uniqueId val="{0000000F-0E49-4A1F-A303-6887F1DF74C6}"/>
                </c:ext>
              </c:extLst>
            </c:dLbl>
            <c:dLbl>
              <c:idx val="9"/>
              <c:delete val="1"/>
              <c:extLst>
                <c:ext xmlns:c15="http://schemas.microsoft.com/office/drawing/2012/chart" uri="{CE6537A1-D6FC-4f65-9D91-7224C49458BB}"/>
                <c:ext xmlns:c16="http://schemas.microsoft.com/office/drawing/2014/chart" uri="{C3380CC4-5D6E-409C-BE32-E72D297353CC}">
                  <c16:uniqueId val="{00000010-0E49-4A1F-A303-6887F1DF74C6}"/>
                </c:ext>
              </c:extLst>
            </c:dLbl>
            <c:dLbl>
              <c:idx val="11"/>
              <c:delete val="1"/>
              <c:extLst>
                <c:ext xmlns:c15="http://schemas.microsoft.com/office/drawing/2012/chart" uri="{CE6537A1-D6FC-4f65-9D91-7224C49458BB}"/>
                <c:ext xmlns:c16="http://schemas.microsoft.com/office/drawing/2014/chart" uri="{C3380CC4-5D6E-409C-BE32-E72D297353CC}">
                  <c16:uniqueId val="{00000011-0E49-4A1F-A303-6887F1DF74C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'12 Deadliest Floods'!$B$19:$B$30</c:f>
              <c:strCache>
                <c:ptCount val="12"/>
                <c:pt idx="0">
                  <c:v>January</c:v>
                </c:pt>
                <c:pt idx="1">
                  <c:v>Feburary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'12 Deadliest Floods'!$C$19:$C$30</c:f>
              <c:numCache>
                <c:formatCode>General</c:formatCode>
                <c:ptCount val="12"/>
                <c:pt idx="0">
                  <c:v>0</c:v>
                </c:pt>
                <c:pt idx="1">
                  <c:v>1</c:v>
                </c:pt>
                <c:pt idx="2">
                  <c:v>0</c:v>
                </c:pt>
                <c:pt idx="3">
                  <c:v>0</c:v>
                </c:pt>
                <c:pt idx="4">
                  <c:v>0</c:v>
                </c:pt>
                <c:pt idx="5">
                  <c:v>3</c:v>
                </c:pt>
                <c:pt idx="6">
                  <c:v>4</c:v>
                </c:pt>
                <c:pt idx="7">
                  <c:v>2</c:v>
                </c:pt>
                <c:pt idx="8">
                  <c:v>1</c:v>
                </c:pt>
                <c:pt idx="9">
                  <c:v>0</c:v>
                </c:pt>
                <c:pt idx="10">
                  <c:v>1</c:v>
                </c:pt>
                <c:pt idx="11">
                  <c:v>0</c:v>
                </c:pt>
              </c:numCache>
            </c:numRef>
          </c:val>
          <c:extLst>
            <c:ext xmlns:c16="http://schemas.microsoft.com/office/drawing/2014/chart" uri="{C3380CC4-5D6E-409C-BE32-E72D297353CC}">
              <c16:uniqueId val="{00000012-0E49-4A1F-A303-6887F1DF74C6}"/>
            </c:ext>
          </c:extLst>
        </c:ser>
        <c:dLbls>
          <c:dLblPos val="outEnd"/>
          <c:showLegendKey val="0"/>
          <c:showVal val="1"/>
          <c:showCatName val="0"/>
          <c:showSerName val="0"/>
          <c:showPercent val="0"/>
          <c:showBubbleSize val="0"/>
        </c:dLbls>
        <c:gapWidth val="219"/>
        <c:overlap val="-27"/>
        <c:axId val="488598624"/>
        <c:axId val="488595024"/>
      </c:barChart>
      <c:catAx>
        <c:axId val="4885986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8595024"/>
        <c:crosses val="autoZero"/>
        <c:auto val="1"/>
        <c:lblAlgn val="ctr"/>
        <c:lblOffset val="100"/>
        <c:noMultiLvlLbl val="0"/>
      </c:catAx>
      <c:valAx>
        <c:axId val="488595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t>Flood</a:t>
                </a:r>
                <a:r>
                  <a:rPr lang="en-US" b="1" baseline="0" dirty="0"/>
                  <a:t> Event</a:t>
                </a:r>
                <a:endParaRPr lang="en-US" b="1" dirty="0"/>
              </a:p>
            </c:rich>
          </c:tx>
          <c:layout>
            <c:manualLayout>
              <c:xMode val="edge"/>
              <c:yMode val="edge"/>
              <c:x val="1.6043881911975935E-2"/>
              <c:y val="0.3003772983052260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8598624"/>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175">
      <a:solidFill>
        <a:sysClr val="windowText" lastClr="000000">
          <a:lumMod val="50000"/>
          <a:lumOff val="50000"/>
        </a:sysClr>
      </a:solid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Property Damages by Flood Year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910236486108822"/>
          <c:y val="0.15239764697002764"/>
          <c:w val="0.81508376345213074"/>
          <c:h val="0.71317729930288076"/>
        </c:manualLayout>
      </c:layout>
      <c:barChart>
        <c:barDir val="col"/>
        <c:grouping val="clustered"/>
        <c:varyColors val="0"/>
        <c:ser>
          <c:idx val="0"/>
          <c:order val="0"/>
          <c:tx>
            <c:strRef>
              <c:f>'Property Damages'!$B$2</c:f>
              <c:strCache>
                <c:ptCount val="1"/>
                <c:pt idx="0">
                  <c:v>Property Damages</c:v>
                </c:pt>
              </c:strCache>
            </c:strRef>
          </c:tx>
          <c:spPr>
            <a:solidFill>
              <a:schemeClr val="accent2"/>
            </a:solidFill>
            <a:ln>
              <a:noFill/>
            </a:ln>
            <a:effectLst/>
          </c:spPr>
          <c:invertIfNegative val="0"/>
          <c:dPt>
            <c:idx val="10"/>
            <c:invertIfNegative val="0"/>
            <c:bubble3D val="0"/>
            <c:spPr>
              <a:solidFill>
                <a:srgbClr val="FF0000"/>
              </a:solidFill>
              <a:ln>
                <a:noFill/>
              </a:ln>
              <a:effectLst/>
            </c:spPr>
            <c:extLst>
              <c:ext xmlns:c16="http://schemas.microsoft.com/office/drawing/2014/chart" uri="{C3380CC4-5D6E-409C-BE32-E72D297353CC}">
                <c16:uniqueId val="{00000001-7103-4647-BF1D-14BE294E46E4}"/>
              </c:ext>
            </c:extLst>
          </c:dPt>
          <c:cat>
            <c:numRef>
              <c:f>'Property Damages'!$A$3:$A$15</c:f>
              <c:numCache>
                <c:formatCode>General</c:formatCode>
                <c:ptCount val="13"/>
                <c:pt idx="0">
                  <c:v>1870</c:v>
                </c:pt>
                <c:pt idx="1">
                  <c:v>1889</c:v>
                </c:pt>
                <c:pt idx="2">
                  <c:v>1888</c:v>
                </c:pt>
                <c:pt idx="3">
                  <c:v>1901</c:v>
                </c:pt>
                <c:pt idx="4">
                  <c:v>1916</c:v>
                </c:pt>
                <c:pt idx="5">
                  <c:v>1932</c:v>
                </c:pt>
                <c:pt idx="6">
                  <c:v>1943</c:v>
                </c:pt>
                <c:pt idx="7">
                  <c:v>1950</c:v>
                </c:pt>
                <c:pt idx="8">
                  <c:v>1961</c:v>
                </c:pt>
                <c:pt idx="9">
                  <c:v>1972</c:v>
                </c:pt>
                <c:pt idx="10">
                  <c:v>1977</c:v>
                </c:pt>
                <c:pt idx="11">
                  <c:v>1985</c:v>
                </c:pt>
                <c:pt idx="12">
                  <c:v>2016</c:v>
                </c:pt>
              </c:numCache>
            </c:numRef>
          </c:cat>
          <c:val>
            <c:numRef>
              <c:f>'Property Damages'!$B$3:$B$15</c:f>
              <c:numCache>
                <c:formatCode>"$"#,,"M"</c:formatCode>
                <c:ptCount val="13"/>
                <c:pt idx="0">
                  <c:v>91000000</c:v>
                </c:pt>
                <c:pt idx="1">
                  <c:v>16670000</c:v>
                </c:pt>
                <c:pt idx="2">
                  <c:v>14550000</c:v>
                </c:pt>
                <c:pt idx="3">
                  <c:v>2000000</c:v>
                </c:pt>
                <c:pt idx="4">
                  <c:v>108696000</c:v>
                </c:pt>
                <c:pt idx="5">
                  <c:v>43103000</c:v>
                </c:pt>
                <c:pt idx="6">
                  <c:v>17808000</c:v>
                </c:pt>
                <c:pt idx="7">
                  <c:v>98000000</c:v>
                </c:pt>
                <c:pt idx="8">
                  <c:v>31746000</c:v>
                </c:pt>
                <c:pt idx="9">
                  <c:v>568181000</c:v>
                </c:pt>
                <c:pt idx="10">
                  <c:v>1564468646</c:v>
                </c:pt>
                <c:pt idx="11">
                  <c:v>1255573327</c:v>
                </c:pt>
                <c:pt idx="12">
                  <c:v>1200000000</c:v>
                </c:pt>
              </c:numCache>
            </c:numRef>
          </c:val>
          <c:extLst>
            <c:ext xmlns:c16="http://schemas.microsoft.com/office/drawing/2014/chart" uri="{C3380CC4-5D6E-409C-BE32-E72D297353CC}">
              <c16:uniqueId val="{00000002-7103-4647-BF1D-14BE294E46E4}"/>
            </c:ext>
          </c:extLst>
        </c:ser>
        <c:dLbls>
          <c:showLegendKey val="0"/>
          <c:showVal val="0"/>
          <c:showCatName val="0"/>
          <c:showSerName val="0"/>
          <c:showPercent val="0"/>
          <c:showBubbleSize val="0"/>
        </c:dLbls>
        <c:gapWidth val="219"/>
        <c:overlap val="-27"/>
        <c:axId val="1331495728"/>
        <c:axId val="1318636704"/>
      </c:barChart>
      <c:catAx>
        <c:axId val="1331495728"/>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t>Year</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18636704"/>
        <c:crosses val="autoZero"/>
        <c:auto val="1"/>
        <c:lblAlgn val="ctr"/>
        <c:lblOffset val="100"/>
        <c:noMultiLvlLbl val="0"/>
      </c:catAx>
      <c:valAx>
        <c:axId val="1318636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a:t>Property</a:t>
                </a:r>
                <a:r>
                  <a:rPr lang="en-US" sz="1400" b="1" baseline="0" dirty="0"/>
                  <a:t> Damages in Millions (2015 USD)</a:t>
                </a:r>
                <a:endParaRPr lang="en-US" sz="1400" b="1" dirty="0"/>
              </a:p>
            </c:rich>
          </c:tx>
          <c:layout>
            <c:manualLayout>
              <c:xMode val="edge"/>
              <c:yMode val="edge"/>
              <c:x val="1.0498687664041995E-2"/>
              <c:y val="0.2349596354582876"/>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quot;$&quot;#,,&quot;M&quot;"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31495728"/>
        <c:crosses val="autoZero"/>
        <c:crossBetween val="between"/>
      </c:valAx>
      <c:spPr>
        <a:solidFill>
          <a:schemeClr val="bg1">
            <a:lumMod val="95000"/>
          </a:schemeClr>
        </a:solidFill>
        <a:ln>
          <a:noFill/>
        </a:ln>
        <a:effectLst/>
      </c:spPr>
    </c:plotArea>
    <c:plotVisOnly val="1"/>
    <c:dispBlanksAs val="gap"/>
    <c:showDLblsOverMax val="0"/>
  </c:chart>
  <c:spPr>
    <a:solidFill>
      <a:schemeClr val="tx2">
        <a:lumMod val="20000"/>
        <a:lumOff val="80000"/>
      </a:schemeClr>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Cumulative Building Values</a:t>
            </a:r>
            <a:r>
              <a:rPr lang="en-US" baseline="0" dirty="0"/>
              <a:t> in Floodplain (2015 - 2022)</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Sheet1!$A$27</c:f>
              <c:strCache>
                <c:ptCount val="1"/>
                <c:pt idx="0">
                  <c:v>Camden-on-Gauley, West Virginia</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Sheet1!$B$26:$I$26</c:f>
              <c:numCache>
                <c:formatCode>General</c:formatCode>
                <c:ptCount val="8"/>
                <c:pt idx="0">
                  <c:v>2015</c:v>
                </c:pt>
                <c:pt idx="1">
                  <c:v>2016</c:v>
                </c:pt>
                <c:pt idx="2">
                  <c:v>2017</c:v>
                </c:pt>
                <c:pt idx="3">
                  <c:v>2018</c:v>
                </c:pt>
                <c:pt idx="4">
                  <c:v>2019</c:v>
                </c:pt>
                <c:pt idx="5">
                  <c:v>2020</c:v>
                </c:pt>
                <c:pt idx="6">
                  <c:v>2021</c:v>
                </c:pt>
                <c:pt idx="7">
                  <c:v>2022</c:v>
                </c:pt>
              </c:numCache>
            </c:numRef>
          </c:cat>
          <c:val>
            <c:numRef>
              <c:f>Sheet1!$B$27:$I$27</c:f>
              <c:numCache>
                <c:formatCode>#,##0</c:formatCode>
                <c:ptCount val="8"/>
                <c:pt idx="0">
                  <c:v>263900</c:v>
                </c:pt>
                <c:pt idx="1">
                  <c:v>480200</c:v>
                </c:pt>
                <c:pt idx="2">
                  <c:v>458100</c:v>
                </c:pt>
                <c:pt idx="3">
                  <c:v>474600</c:v>
                </c:pt>
                <c:pt idx="4">
                  <c:v>463400</c:v>
                </c:pt>
                <c:pt idx="5">
                  <c:v>456700</c:v>
                </c:pt>
                <c:pt idx="6">
                  <c:v>453200</c:v>
                </c:pt>
                <c:pt idx="7">
                  <c:v>453800</c:v>
                </c:pt>
              </c:numCache>
            </c:numRef>
          </c:val>
          <c:smooth val="0"/>
          <c:extLst>
            <c:ext xmlns:c16="http://schemas.microsoft.com/office/drawing/2014/chart" uri="{C3380CC4-5D6E-409C-BE32-E72D297353CC}">
              <c16:uniqueId val="{00000000-22A7-4BF1-8410-E2BE0C715560}"/>
            </c:ext>
          </c:extLst>
        </c:ser>
        <c:ser>
          <c:idx val="2"/>
          <c:order val="1"/>
          <c:tx>
            <c:strRef>
              <c:f>Sheet1!$A$28</c:f>
              <c:strCache>
                <c:ptCount val="1"/>
                <c:pt idx="0">
                  <c:v>Clendenin, West Virginia</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numRef>
              <c:f>Sheet1!$B$26:$I$26</c:f>
              <c:numCache>
                <c:formatCode>General</c:formatCode>
                <c:ptCount val="8"/>
                <c:pt idx="0">
                  <c:v>2015</c:v>
                </c:pt>
                <c:pt idx="1">
                  <c:v>2016</c:v>
                </c:pt>
                <c:pt idx="2">
                  <c:v>2017</c:v>
                </c:pt>
                <c:pt idx="3">
                  <c:v>2018</c:v>
                </c:pt>
                <c:pt idx="4">
                  <c:v>2019</c:v>
                </c:pt>
                <c:pt idx="5">
                  <c:v>2020</c:v>
                </c:pt>
                <c:pt idx="6">
                  <c:v>2021</c:v>
                </c:pt>
                <c:pt idx="7">
                  <c:v>2022</c:v>
                </c:pt>
              </c:numCache>
            </c:numRef>
          </c:cat>
          <c:val>
            <c:numRef>
              <c:f>Sheet1!$B$28:$I$28</c:f>
              <c:numCache>
                <c:formatCode>#,##0</c:formatCode>
                <c:ptCount val="8"/>
                <c:pt idx="0">
                  <c:v>23553450.000000004</c:v>
                </c:pt>
                <c:pt idx="1">
                  <c:v>24029683.333333336</c:v>
                </c:pt>
                <c:pt idx="2">
                  <c:v>10080350</c:v>
                </c:pt>
                <c:pt idx="3">
                  <c:v>15218050</c:v>
                </c:pt>
                <c:pt idx="4">
                  <c:v>15317300</c:v>
                </c:pt>
                <c:pt idx="5">
                  <c:v>17359623.333333332</c:v>
                </c:pt>
                <c:pt idx="6">
                  <c:v>17067583.333333332</c:v>
                </c:pt>
                <c:pt idx="7">
                  <c:v>17737933.333333336</c:v>
                </c:pt>
              </c:numCache>
            </c:numRef>
          </c:val>
          <c:smooth val="0"/>
          <c:extLst>
            <c:ext xmlns:c16="http://schemas.microsoft.com/office/drawing/2014/chart" uri="{C3380CC4-5D6E-409C-BE32-E72D297353CC}">
              <c16:uniqueId val="{00000001-22A7-4BF1-8410-E2BE0C715560}"/>
            </c:ext>
          </c:extLst>
        </c:ser>
        <c:ser>
          <c:idx val="3"/>
          <c:order val="2"/>
          <c:tx>
            <c:strRef>
              <c:f>Sheet1!$A$29</c:f>
              <c:strCache>
                <c:ptCount val="1"/>
                <c:pt idx="0">
                  <c:v>Rainelle, West Virginia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Sheet1!$B$26:$I$26</c:f>
              <c:numCache>
                <c:formatCode>General</c:formatCode>
                <c:ptCount val="8"/>
                <c:pt idx="0">
                  <c:v>2015</c:v>
                </c:pt>
                <c:pt idx="1">
                  <c:v>2016</c:v>
                </c:pt>
                <c:pt idx="2">
                  <c:v>2017</c:v>
                </c:pt>
                <c:pt idx="3">
                  <c:v>2018</c:v>
                </c:pt>
                <c:pt idx="4">
                  <c:v>2019</c:v>
                </c:pt>
                <c:pt idx="5">
                  <c:v>2020</c:v>
                </c:pt>
                <c:pt idx="6">
                  <c:v>2021</c:v>
                </c:pt>
                <c:pt idx="7">
                  <c:v>2022</c:v>
                </c:pt>
              </c:numCache>
            </c:numRef>
          </c:cat>
          <c:val>
            <c:numRef>
              <c:f>Sheet1!$B$29:$I$29</c:f>
              <c:numCache>
                <c:formatCode>#,##0</c:formatCode>
                <c:ptCount val="8"/>
                <c:pt idx="0">
                  <c:v>13114833.333333332</c:v>
                </c:pt>
                <c:pt idx="1">
                  <c:v>13246766.666666666</c:v>
                </c:pt>
                <c:pt idx="2">
                  <c:v>4995533.333333333</c:v>
                </c:pt>
                <c:pt idx="3">
                  <c:v>9367816.666666666</c:v>
                </c:pt>
                <c:pt idx="4">
                  <c:v>11051566.666666668</c:v>
                </c:pt>
                <c:pt idx="5">
                  <c:v>11139016.666666668</c:v>
                </c:pt>
                <c:pt idx="6">
                  <c:v>11396183.333333332</c:v>
                </c:pt>
                <c:pt idx="7">
                  <c:v>12351366.666666668</c:v>
                </c:pt>
              </c:numCache>
            </c:numRef>
          </c:val>
          <c:smooth val="0"/>
          <c:extLst>
            <c:ext xmlns:c16="http://schemas.microsoft.com/office/drawing/2014/chart" uri="{C3380CC4-5D6E-409C-BE32-E72D297353CC}">
              <c16:uniqueId val="{00000002-22A7-4BF1-8410-E2BE0C715560}"/>
            </c:ext>
          </c:extLst>
        </c:ser>
        <c:ser>
          <c:idx val="4"/>
          <c:order val="3"/>
          <c:tx>
            <c:strRef>
              <c:f>Sheet1!$A$30</c:f>
              <c:strCache>
                <c:ptCount val="1"/>
                <c:pt idx="0">
                  <c:v>Richwood, West Virginia</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Sheet1!$B$26:$I$26</c:f>
              <c:numCache>
                <c:formatCode>General</c:formatCode>
                <c:ptCount val="8"/>
                <c:pt idx="0">
                  <c:v>2015</c:v>
                </c:pt>
                <c:pt idx="1">
                  <c:v>2016</c:v>
                </c:pt>
                <c:pt idx="2">
                  <c:v>2017</c:v>
                </c:pt>
                <c:pt idx="3">
                  <c:v>2018</c:v>
                </c:pt>
                <c:pt idx="4">
                  <c:v>2019</c:v>
                </c:pt>
                <c:pt idx="5">
                  <c:v>2020</c:v>
                </c:pt>
                <c:pt idx="6">
                  <c:v>2021</c:v>
                </c:pt>
                <c:pt idx="7">
                  <c:v>2022</c:v>
                </c:pt>
              </c:numCache>
            </c:numRef>
          </c:cat>
          <c:val>
            <c:numRef>
              <c:f>Sheet1!$B$30:$I$30</c:f>
              <c:numCache>
                <c:formatCode>#,##0</c:formatCode>
                <c:ptCount val="8"/>
                <c:pt idx="0">
                  <c:v>10005566.666666668</c:v>
                </c:pt>
                <c:pt idx="1">
                  <c:v>10148666.666666668</c:v>
                </c:pt>
                <c:pt idx="2">
                  <c:v>9145733.3333333321</c:v>
                </c:pt>
                <c:pt idx="3">
                  <c:v>9268066.6666666679</c:v>
                </c:pt>
                <c:pt idx="4">
                  <c:v>9884883.3333333321</c:v>
                </c:pt>
                <c:pt idx="5">
                  <c:v>9741916.6666666679</c:v>
                </c:pt>
                <c:pt idx="6">
                  <c:v>9761433.3333333321</c:v>
                </c:pt>
                <c:pt idx="7">
                  <c:v>9793633.3333333321</c:v>
                </c:pt>
              </c:numCache>
            </c:numRef>
          </c:val>
          <c:smooth val="0"/>
          <c:extLst>
            <c:ext xmlns:c16="http://schemas.microsoft.com/office/drawing/2014/chart" uri="{C3380CC4-5D6E-409C-BE32-E72D297353CC}">
              <c16:uniqueId val="{00000003-22A7-4BF1-8410-E2BE0C715560}"/>
            </c:ext>
          </c:extLst>
        </c:ser>
        <c:ser>
          <c:idx val="5"/>
          <c:order val="4"/>
          <c:tx>
            <c:strRef>
              <c:f>Sheet1!$A$31</c:f>
              <c:strCache>
                <c:ptCount val="1"/>
                <c:pt idx="0">
                  <c:v>White Sulphur Springs, West Virginia</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Sheet1!$B$26:$I$26</c:f>
              <c:numCache>
                <c:formatCode>General</c:formatCode>
                <c:ptCount val="8"/>
                <c:pt idx="0">
                  <c:v>2015</c:v>
                </c:pt>
                <c:pt idx="1">
                  <c:v>2016</c:v>
                </c:pt>
                <c:pt idx="2">
                  <c:v>2017</c:v>
                </c:pt>
                <c:pt idx="3">
                  <c:v>2018</c:v>
                </c:pt>
                <c:pt idx="4">
                  <c:v>2019</c:v>
                </c:pt>
                <c:pt idx="5">
                  <c:v>2020</c:v>
                </c:pt>
                <c:pt idx="6">
                  <c:v>2021</c:v>
                </c:pt>
                <c:pt idx="7">
                  <c:v>2022</c:v>
                </c:pt>
              </c:numCache>
            </c:numRef>
          </c:cat>
          <c:val>
            <c:numRef>
              <c:f>Sheet1!$B$31:$I$31</c:f>
              <c:numCache>
                <c:formatCode>#,##0</c:formatCode>
                <c:ptCount val="8"/>
                <c:pt idx="0">
                  <c:v>22736983.333333332</c:v>
                </c:pt>
                <c:pt idx="1">
                  <c:v>23175850</c:v>
                </c:pt>
                <c:pt idx="2">
                  <c:v>13496549.999999998</c:v>
                </c:pt>
                <c:pt idx="3">
                  <c:v>21539000</c:v>
                </c:pt>
                <c:pt idx="4">
                  <c:v>22405516.666666664</c:v>
                </c:pt>
                <c:pt idx="5">
                  <c:v>23032766.666666668</c:v>
                </c:pt>
                <c:pt idx="6">
                  <c:v>26426733.333333332</c:v>
                </c:pt>
                <c:pt idx="7">
                  <c:v>29175950</c:v>
                </c:pt>
              </c:numCache>
            </c:numRef>
          </c:val>
          <c:smooth val="0"/>
          <c:extLst>
            <c:ext xmlns:c16="http://schemas.microsoft.com/office/drawing/2014/chart" uri="{C3380CC4-5D6E-409C-BE32-E72D297353CC}">
              <c16:uniqueId val="{00000004-22A7-4BF1-8410-E2BE0C715560}"/>
            </c:ext>
          </c:extLst>
        </c:ser>
        <c:dLbls>
          <c:showLegendKey val="0"/>
          <c:showVal val="0"/>
          <c:showCatName val="0"/>
          <c:showSerName val="0"/>
          <c:showPercent val="0"/>
          <c:showBubbleSize val="0"/>
        </c:dLbls>
        <c:marker val="1"/>
        <c:smooth val="0"/>
        <c:axId val="645692800"/>
        <c:axId val="470494224"/>
      </c:lineChart>
      <c:catAx>
        <c:axId val="6456928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Tax Assessment 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0494224"/>
        <c:crosses val="autoZero"/>
        <c:auto val="1"/>
        <c:lblAlgn val="ctr"/>
        <c:lblOffset val="100"/>
        <c:tickLblSkip val="1"/>
        <c:noMultiLvlLbl val="0"/>
      </c:catAx>
      <c:valAx>
        <c:axId val="470494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Building Value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692800"/>
        <c:crosses val="autoZero"/>
        <c:crossBetween val="between"/>
        <c:dispUnits>
          <c:builtInUnit val="millions"/>
          <c:dispUnitsLbl>
            <c:layout>
              <c:manualLayout>
                <c:xMode val="edge"/>
                <c:yMode val="edge"/>
                <c:x val="4.547512255111278E-2"/>
                <c:y val="0.31840925524222702"/>
              </c:manualLayout>
            </c:layout>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(Millions of Dollars)</a:t>
                  </a:r>
                </a:p>
              </c:rich>
            </c:tx>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65000"/>
          <a:lumOff val="3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0.12963</cdr:x>
      <cdr:y>0.63295</cdr:y>
    </cdr:from>
    <cdr:to>
      <cdr:x>0.30062</cdr:x>
      <cdr:y>0.72385</cdr:y>
    </cdr:to>
    <cdr:sp macro="" textlink="">
      <cdr:nvSpPr>
        <cdr:cNvPr id="2" name="TextBox 1"/>
        <cdr:cNvSpPr txBox="1"/>
      </cdr:nvSpPr>
      <cdr:spPr>
        <a:xfrm xmlns:a="http://schemas.openxmlformats.org/drawingml/2006/main">
          <a:off x="1200755" y="3183255"/>
          <a:ext cx="1583921" cy="4571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solidFill>
                <a:schemeClr val="accent2">
                  <a:lumMod val="50000"/>
                </a:schemeClr>
              </a:solidFill>
              <a:latin typeface="Calibri" panose="020F0502020204030204" pitchFamily="34" charset="0"/>
              <a:cs typeface="Calibri" panose="020F0502020204030204" pitchFamily="34" charset="0"/>
            </a:rPr>
            <a:t>Dam Failure</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01:25:05.966"/>
    </inkml:context>
    <inkml:brush xml:id="br0">
      <inkml:brushProperty name="width" value="0.035" units="cm"/>
      <inkml:brushProperty name="height" value="0.035" units="cm"/>
      <inkml:brushProperty name="color" value="#E71224"/>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72290-9659-4D6D-8F56-0CA2C58D3451}" type="datetimeFigureOut">
              <a:rPr lang="en-US" smtClean="0"/>
              <a:t>3/25/2024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41EE2-50ED-4669-9E60-BB4AC427971F}" type="slidenum">
              <a:rPr lang="en-US" smtClean="0"/>
              <a:t>‹#›</a:t>
            </a:fld>
            <a:endParaRPr lang="en-US" dirty="0"/>
          </a:p>
        </p:txBody>
      </p:sp>
    </p:spTree>
    <p:extLst>
      <p:ext uri="{BB962C8B-B14F-4D97-AF65-F5344CB8AC3E}">
        <p14:creationId xmlns:p14="http://schemas.microsoft.com/office/powerpoint/2010/main" val="320976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a:t>
            </a:fld>
            <a:endParaRPr lang="en-US" dirty="0"/>
          </a:p>
        </p:txBody>
      </p:sp>
    </p:spTree>
    <p:extLst>
      <p:ext uri="{BB962C8B-B14F-4D97-AF65-F5344CB8AC3E}">
        <p14:creationId xmlns:p14="http://schemas.microsoft.com/office/powerpoint/2010/main" val="3782288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11</a:t>
            </a:fld>
            <a:endParaRPr lang="en-US" dirty="0"/>
          </a:p>
        </p:txBody>
      </p:sp>
    </p:spTree>
    <p:extLst>
      <p:ext uri="{BB962C8B-B14F-4D97-AF65-F5344CB8AC3E}">
        <p14:creationId xmlns:p14="http://schemas.microsoft.com/office/powerpoint/2010/main" val="2238050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12</a:t>
            </a:fld>
            <a:endParaRPr lang="en-US" dirty="0"/>
          </a:p>
        </p:txBody>
      </p:sp>
    </p:spTree>
    <p:extLst>
      <p:ext uri="{BB962C8B-B14F-4D97-AF65-F5344CB8AC3E}">
        <p14:creationId xmlns:p14="http://schemas.microsoft.com/office/powerpoint/2010/main" val="2961207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13</a:t>
            </a:fld>
            <a:endParaRPr lang="en-US" dirty="0"/>
          </a:p>
        </p:txBody>
      </p:sp>
    </p:spTree>
    <p:extLst>
      <p:ext uri="{BB962C8B-B14F-4D97-AF65-F5344CB8AC3E}">
        <p14:creationId xmlns:p14="http://schemas.microsoft.com/office/powerpoint/2010/main" val="1765653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14</a:t>
            </a:fld>
            <a:endParaRPr lang="en-US" dirty="0"/>
          </a:p>
        </p:txBody>
      </p:sp>
    </p:spTree>
    <p:extLst>
      <p:ext uri="{BB962C8B-B14F-4D97-AF65-F5344CB8AC3E}">
        <p14:creationId xmlns:p14="http://schemas.microsoft.com/office/powerpoint/2010/main" val="3883687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15</a:t>
            </a:fld>
            <a:endParaRPr lang="en-US" dirty="0"/>
          </a:p>
        </p:txBody>
      </p:sp>
    </p:spTree>
    <p:extLst>
      <p:ext uri="{BB962C8B-B14F-4D97-AF65-F5344CB8AC3E}">
        <p14:creationId xmlns:p14="http://schemas.microsoft.com/office/powerpoint/2010/main" val="2071764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16</a:t>
            </a:fld>
            <a:endParaRPr lang="en-US" dirty="0"/>
          </a:p>
        </p:txBody>
      </p:sp>
    </p:spTree>
    <p:extLst>
      <p:ext uri="{BB962C8B-B14F-4D97-AF65-F5344CB8AC3E}">
        <p14:creationId xmlns:p14="http://schemas.microsoft.com/office/powerpoint/2010/main" val="369473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22</a:t>
            </a:fld>
            <a:endParaRPr lang="en-US" dirty="0"/>
          </a:p>
        </p:txBody>
      </p:sp>
    </p:spTree>
    <p:extLst>
      <p:ext uri="{BB962C8B-B14F-4D97-AF65-F5344CB8AC3E}">
        <p14:creationId xmlns:p14="http://schemas.microsoft.com/office/powerpoint/2010/main" val="3399128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23</a:t>
            </a:fld>
            <a:endParaRPr lang="en-US" dirty="0"/>
          </a:p>
        </p:txBody>
      </p:sp>
    </p:spTree>
    <p:extLst>
      <p:ext uri="{BB962C8B-B14F-4D97-AF65-F5344CB8AC3E}">
        <p14:creationId xmlns:p14="http://schemas.microsoft.com/office/powerpoint/2010/main" val="289370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5F904-B2BA-6495-EB8E-93731A3D8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4921A-4399-B9B2-A32F-4E4709DA2BA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D551022-C414-53DA-8A14-948447C253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A185C0-34B9-0BC4-1585-315D13D08A37}"/>
              </a:ext>
            </a:extLst>
          </p:cNvPr>
          <p:cNvSpPr>
            <a:spLocks noGrp="1"/>
          </p:cNvSpPr>
          <p:nvPr>
            <p:ph type="sldNum" sz="quarter" idx="5"/>
          </p:nvPr>
        </p:nvSpPr>
        <p:spPr/>
        <p:txBody>
          <a:bodyPr/>
          <a:lstStyle/>
          <a:p>
            <a:fld id="{311DBD47-1AA0-4509-BBD7-1D036EE8CA3E}" type="slidenum">
              <a:rPr lang="en-US" smtClean="0"/>
              <a:t>24</a:t>
            </a:fld>
            <a:endParaRPr lang="en-US" dirty="0"/>
          </a:p>
        </p:txBody>
      </p:sp>
    </p:spTree>
    <p:extLst>
      <p:ext uri="{BB962C8B-B14F-4D97-AF65-F5344CB8AC3E}">
        <p14:creationId xmlns:p14="http://schemas.microsoft.com/office/powerpoint/2010/main" val="3626822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26</a:t>
            </a:fld>
            <a:endParaRPr lang="en-US" dirty="0"/>
          </a:p>
        </p:txBody>
      </p:sp>
    </p:spTree>
    <p:extLst>
      <p:ext uri="{BB962C8B-B14F-4D97-AF65-F5344CB8AC3E}">
        <p14:creationId xmlns:p14="http://schemas.microsoft.com/office/powerpoint/2010/main" val="4255192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a:t>
            </a:fld>
            <a:endParaRPr lang="en-US" dirty="0"/>
          </a:p>
        </p:txBody>
      </p:sp>
    </p:spTree>
    <p:extLst>
      <p:ext uri="{BB962C8B-B14F-4D97-AF65-F5344CB8AC3E}">
        <p14:creationId xmlns:p14="http://schemas.microsoft.com/office/powerpoint/2010/main" val="174190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Going to describe </a:t>
            </a:r>
            <a:r>
              <a:rPr lang="en-US" b="1" dirty="0">
                <a:solidFill>
                  <a:srgbClr val="1F4E79"/>
                </a:solidFill>
                <a:latin typeface="Arial" panose="020B0604020202020204" pitchFamily="34" charset="0"/>
                <a:cs typeface="Times New Roman" panose="02020603050405020304" pitchFamily="18" charset="0"/>
              </a:rPr>
              <a:t>Risk Factor Scores and Cumulative Index </a:t>
            </a:r>
            <a:r>
              <a:rPr lang="en-US" b="0" dirty="0">
                <a:solidFill>
                  <a:srgbClr val="1F4E79"/>
                </a:solidFill>
                <a:latin typeface="Arial" panose="020B0604020202020204" pitchFamily="34" charset="0"/>
                <a:cs typeface="Times New Roman" panose="02020603050405020304" pitchFamily="18" charset="0"/>
              </a:rPr>
              <a:t>in more detail</a:t>
            </a:r>
          </a:p>
        </p:txBody>
      </p:sp>
      <p:sp>
        <p:nvSpPr>
          <p:cNvPr id="4" name="Slide Number Placeholder 3"/>
          <p:cNvSpPr>
            <a:spLocks noGrp="1"/>
          </p:cNvSpPr>
          <p:nvPr>
            <p:ph type="sldNum" sz="quarter" idx="10"/>
          </p:nvPr>
        </p:nvSpPr>
        <p:spPr/>
        <p:txBody>
          <a:bodyPr/>
          <a:lstStyle/>
          <a:p>
            <a:fld id="{1A96D2ED-501B-4749-A3F4-4AC2549A1557}" type="slidenum">
              <a:rPr lang="en-US" smtClean="0"/>
              <a:pPr/>
              <a:t>27</a:t>
            </a:fld>
            <a:endParaRPr lang="en-US" dirty="0"/>
          </a:p>
        </p:txBody>
      </p:sp>
    </p:spTree>
    <p:extLst>
      <p:ext uri="{BB962C8B-B14F-4D97-AF65-F5344CB8AC3E}">
        <p14:creationId xmlns:p14="http://schemas.microsoft.com/office/powerpoint/2010/main" val="1907684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28</a:t>
            </a:fld>
            <a:endParaRPr lang="en-US" dirty="0"/>
          </a:p>
        </p:txBody>
      </p:sp>
    </p:spTree>
    <p:extLst>
      <p:ext uri="{BB962C8B-B14F-4D97-AF65-F5344CB8AC3E}">
        <p14:creationId xmlns:p14="http://schemas.microsoft.com/office/powerpoint/2010/main" val="2402497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29</a:t>
            </a:fld>
            <a:endParaRPr lang="en-US" dirty="0"/>
          </a:p>
        </p:txBody>
      </p:sp>
    </p:spTree>
    <p:extLst>
      <p:ext uri="{BB962C8B-B14F-4D97-AF65-F5344CB8AC3E}">
        <p14:creationId xmlns:p14="http://schemas.microsoft.com/office/powerpoint/2010/main" val="1546899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30</a:t>
            </a:fld>
            <a:endParaRPr lang="en-US" dirty="0"/>
          </a:p>
        </p:txBody>
      </p:sp>
    </p:spTree>
    <p:extLst>
      <p:ext uri="{BB962C8B-B14F-4D97-AF65-F5344CB8AC3E}">
        <p14:creationId xmlns:p14="http://schemas.microsoft.com/office/powerpoint/2010/main" val="2977590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31</a:t>
            </a:fld>
            <a:endParaRPr lang="en-US" dirty="0"/>
          </a:p>
        </p:txBody>
      </p:sp>
    </p:spTree>
    <p:extLst>
      <p:ext uri="{BB962C8B-B14F-4D97-AF65-F5344CB8AC3E}">
        <p14:creationId xmlns:p14="http://schemas.microsoft.com/office/powerpoint/2010/main" val="3574478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32</a:t>
            </a:fld>
            <a:endParaRPr lang="en-US" dirty="0"/>
          </a:p>
        </p:txBody>
      </p:sp>
    </p:spTree>
    <p:extLst>
      <p:ext uri="{BB962C8B-B14F-4D97-AF65-F5344CB8AC3E}">
        <p14:creationId xmlns:p14="http://schemas.microsoft.com/office/powerpoint/2010/main" val="3278235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33</a:t>
            </a:fld>
            <a:endParaRPr lang="en-US" dirty="0"/>
          </a:p>
        </p:txBody>
      </p:sp>
    </p:spTree>
    <p:extLst>
      <p:ext uri="{BB962C8B-B14F-4D97-AF65-F5344CB8AC3E}">
        <p14:creationId xmlns:p14="http://schemas.microsoft.com/office/powerpoint/2010/main" val="1499922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34</a:t>
            </a:fld>
            <a:endParaRPr lang="en-US" dirty="0"/>
          </a:p>
        </p:txBody>
      </p:sp>
    </p:spTree>
    <p:extLst>
      <p:ext uri="{BB962C8B-B14F-4D97-AF65-F5344CB8AC3E}">
        <p14:creationId xmlns:p14="http://schemas.microsoft.com/office/powerpoint/2010/main" val="1979118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35</a:t>
            </a:fld>
            <a:endParaRPr lang="en-US" dirty="0"/>
          </a:p>
        </p:txBody>
      </p:sp>
    </p:spTree>
    <p:extLst>
      <p:ext uri="{BB962C8B-B14F-4D97-AF65-F5344CB8AC3E}">
        <p14:creationId xmlns:p14="http://schemas.microsoft.com/office/powerpoint/2010/main" val="1853095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36</a:t>
            </a:fld>
            <a:endParaRPr lang="en-US" dirty="0"/>
          </a:p>
        </p:txBody>
      </p:sp>
    </p:spTree>
    <p:extLst>
      <p:ext uri="{BB962C8B-B14F-4D97-AF65-F5344CB8AC3E}">
        <p14:creationId xmlns:p14="http://schemas.microsoft.com/office/powerpoint/2010/main" val="2835149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a:t>
            </a:fld>
            <a:endParaRPr lang="en-US" dirty="0"/>
          </a:p>
        </p:txBody>
      </p:sp>
    </p:spTree>
    <p:extLst>
      <p:ext uri="{BB962C8B-B14F-4D97-AF65-F5344CB8AC3E}">
        <p14:creationId xmlns:p14="http://schemas.microsoft.com/office/powerpoint/2010/main" val="699843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951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308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39</a:t>
            </a:fld>
            <a:endParaRPr lang="en-US" dirty="0"/>
          </a:p>
        </p:txBody>
      </p:sp>
    </p:spTree>
    <p:extLst>
      <p:ext uri="{BB962C8B-B14F-4D97-AF65-F5344CB8AC3E}">
        <p14:creationId xmlns:p14="http://schemas.microsoft.com/office/powerpoint/2010/main" val="2711262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40</a:t>
            </a:fld>
            <a:endParaRPr lang="en-US" dirty="0"/>
          </a:p>
        </p:txBody>
      </p:sp>
    </p:spTree>
    <p:extLst>
      <p:ext uri="{BB962C8B-B14F-4D97-AF65-F5344CB8AC3E}">
        <p14:creationId xmlns:p14="http://schemas.microsoft.com/office/powerpoint/2010/main" val="1028625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41</a:t>
            </a:fld>
            <a:endParaRPr lang="en-US" dirty="0"/>
          </a:p>
        </p:txBody>
      </p:sp>
    </p:spTree>
    <p:extLst>
      <p:ext uri="{BB962C8B-B14F-4D97-AF65-F5344CB8AC3E}">
        <p14:creationId xmlns:p14="http://schemas.microsoft.com/office/powerpoint/2010/main" val="15546421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42</a:t>
            </a:fld>
            <a:endParaRPr lang="en-US" dirty="0"/>
          </a:p>
        </p:txBody>
      </p:sp>
    </p:spTree>
    <p:extLst>
      <p:ext uri="{BB962C8B-B14F-4D97-AF65-F5344CB8AC3E}">
        <p14:creationId xmlns:p14="http://schemas.microsoft.com/office/powerpoint/2010/main" val="2769459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43</a:t>
            </a:fld>
            <a:endParaRPr lang="en-US" dirty="0"/>
          </a:p>
        </p:txBody>
      </p:sp>
    </p:spTree>
    <p:extLst>
      <p:ext uri="{BB962C8B-B14F-4D97-AF65-F5344CB8AC3E}">
        <p14:creationId xmlns:p14="http://schemas.microsoft.com/office/powerpoint/2010/main" val="4025443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44</a:t>
            </a:fld>
            <a:endParaRPr lang="en-US" dirty="0"/>
          </a:p>
        </p:txBody>
      </p:sp>
    </p:spTree>
    <p:extLst>
      <p:ext uri="{BB962C8B-B14F-4D97-AF65-F5344CB8AC3E}">
        <p14:creationId xmlns:p14="http://schemas.microsoft.com/office/powerpoint/2010/main" val="2318048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45</a:t>
            </a:fld>
            <a:endParaRPr lang="en-US" dirty="0"/>
          </a:p>
        </p:txBody>
      </p:sp>
    </p:spTree>
    <p:extLst>
      <p:ext uri="{BB962C8B-B14F-4D97-AF65-F5344CB8AC3E}">
        <p14:creationId xmlns:p14="http://schemas.microsoft.com/office/powerpoint/2010/main" val="2425779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46</a:t>
            </a:fld>
            <a:endParaRPr lang="en-US" dirty="0"/>
          </a:p>
        </p:txBody>
      </p:sp>
    </p:spTree>
    <p:extLst>
      <p:ext uri="{BB962C8B-B14F-4D97-AF65-F5344CB8AC3E}">
        <p14:creationId xmlns:p14="http://schemas.microsoft.com/office/powerpoint/2010/main" val="4163243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a:t>
            </a:fld>
            <a:endParaRPr lang="en-US" dirty="0"/>
          </a:p>
        </p:txBody>
      </p:sp>
    </p:spTree>
    <p:extLst>
      <p:ext uri="{BB962C8B-B14F-4D97-AF65-F5344CB8AC3E}">
        <p14:creationId xmlns:p14="http://schemas.microsoft.com/office/powerpoint/2010/main" val="34490954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47</a:t>
            </a:fld>
            <a:endParaRPr lang="en-US" dirty="0"/>
          </a:p>
        </p:txBody>
      </p:sp>
    </p:spTree>
    <p:extLst>
      <p:ext uri="{BB962C8B-B14F-4D97-AF65-F5344CB8AC3E}">
        <p14:creationId xmlns:p14="http://schemas.microsoft.com/office/powerpoint/2010/main" val="898224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48</a:t>
            </a:fld>
            <a:endParaRPr lang="en-US" dirty="0"/>
          </a:p>
        </p:txBody>
      </p:sp>
    </p:spTree>
    <p:extLst>
      <p:ext uri="{BB962C8B-B14F-4D97-AF65-F5344CB8AC3E}">
        <p14:creationId xmlns:p14="http://schemas.microsoft.com/office/powerpoint/2010/main" val="18675972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49</a:t>
            </a:fld>
            <a:endParaRPr lang="en-US" dirty="0"/>
          </a:p>
        </p:txBody>
      </p:sp>
    </p:spTree>
    <p:extLst>
      <p:ext uri="{BB962C8B-B14F-4D97-AF65-F5344CB8AC3E}">
        <p14:creationId xmlns:p14="http://schemas.microsoft.com/office/powerpoint/2010/main" val="25676529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All communities, even not in NFIP</a:t>
            </a:r>
          </a:p>
        </p:txBody>
      </p:sp>
      <p:sp>
        <p:nvSpPr>
          <p:cNvPr id="4" name="Slide Number Placeholder 3"/>
          <p:cNvSpPr>
            <a:spLocks noGrp="1"/>
          </p:cNvSpPr>
          <p:nvPr>
            <p:ph type="sldNum" sz="quarter" idx="10"/>
          </p:nvPr>
        </p:nvSpPr>
        <p:spPr/>
        <p:txBody>
          <a:bodyPr/>
          <a:lstStyle/>
          <a:p>
            <a:fld id="{1A96D2ED-501B-4749-A3F4-4AC2549A1557}" type="slidenum">
              <a:rPr lang="en-US" smtClean="0"/>
              <a:pPr/>
              <a:t>50</a:t>
            </a:fld>
            <a:endParaRPr lang="en-US" dirty="0"/>
          </a:p>
        </p:txBody>
      </p:sp>
    </p:spTree>
    <p:extLst>
      <p:ext uri="{BB962C8B-B14F-4D97-AF65-F5344CB8AC3E}">
        <p14:creationId xmlns:p14="http://schemas.microsoft.com/office/powerpoint/2010/main" val="36229386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51</a:t>
            </a:fld>
            <a:endParaRPr lang="en-US" dirty="0"/>
          </a:p>
        </p:txBody>
      </p:sp>
    </p:spTree>
    <p:extLst>
      <p:ext uri="{BB962C8B-B14F-4D97-AF65-F5344CB8AC3E}">
        <p14:creationId xmlns:p14="http://schemas.microsoft.com/office/powerpoint/2010/main" val="39642283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52</a:t>
            </a:fld>
            <a:endParaRPr lang="en-US" dirty="0"/>
          </a:p>
        </p:txBody>
      </p:sp>
    </p:spTree>
    <p:extLst>
      <p:ext uri="{BB962C8B-B14F-4D97-AF65-F5344CB8AC3E}">
        <p14:creationId xmlns:p14="http://schemas.microsoft.com/office/powerpoint/2010/main" val="13537634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53</a:t>
            </a:fld>
            <a:endParaRPr lang="en-US" dirty="0"/>
          </a:p>
        </p:txBody>
      </p:sp>
    </p:spTree>
    <p:extLst>
      <p:ext uri="{BB962C8B-B14F-4D97-AF65-F5344CB8AC3E}">
        <p14:creationId xmlns:p14="http://schemas.microsoft.com/office/powerpoint/2010/main" val="5334969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54</a:t>
            </a:fld>
            <a:endParaRPr lang="en-US" dirty="0"/>
          </a:p>
        </p:txBody>
      </p:sp>
    </p:spTree>
    <p:extLst>
      <p:ext uri="{BB962C8B-B14F-4D97-AF65-F5344CB8AC3E}">
        <p14:creationId xmlns:p14="http://schemas.microsoft.com/office/powerpoint/2010/main" val="15202207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55</a:t>
            </a:fld>
            <a:endParaRPr lang="en-US" dirty="0"/>
          </a:p>
        </p:txBody>
      </p:sp>
    </p:spTree>
    <p:extLst>
      <p:ext uri="{BB962C8B-B14F-4D97-AF65-F5344CB8AC3E}">
        <p14:creationId xmlns:p14="http://schemas.microsoft.com/office/powerpoint/2010/main" val="1590915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56</a:t>
            </a:fld>
            <a:endParaRPr lang="en-US" dirty="0"/>
          </a:p>
        </p:txBody>
      </p:sp>
    </p:spTree>
    <p:extLst>
      <p:ext uri="{BB962C8B-B14F-4D97-AF65-F5344CB8AC3E}">
        <p14:creationId xmlns:p14="http://schemas.microsoft.com/office/powerpoint/2010/main" val="2769695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6</a:t>
            </a:fld>
            <a:endParaRPr lang="en-US" dirty="0"/>
          </a:p>
        </p:txBody>
      </p:sp>
    </p:spTree>
    <p:extLst>
      <p:ext uri="{BB962C8B-B14F-4D97-AF65-F5344CB8AC3E}">
        <p14:creationId xmlns:p14="http://schemas.microsoft.com/office/powerpoint/2010/main" val="41553819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57</a:t>
            </a:fld>
            <a:endParaRPr lang="en-US" dirty="0"/>
          </a:p>
        </p:txBody>
      </p:sp>
    </p:spTree>
    <p:extLst>
      <p:ext uri="{BB962C8B-B14F-4D97-AF65-F5344CB8AC3E}">
        <p14:creationId xmlns:p14="http://schemas.microsoft.com/office/powerpoint/2010/main" val="2167799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b="0" i="0" dirty="0">
                <a:solidFill>
                  <a:srgbClr val="666666"/>
                </a:solidFill>
                <a:effectLst/>
                <a:latin typeface="Roboto" panose="02000000000000000000" pitchFamily="2" charset="0"/>
              </a:rPr>
              <a:t>Maximum High (MH) is the pool level near the top of dam resulting from water flowing into the reservoir from heavy rainfall, snowmelt, or other significant high-water events.</a:t>
            </a:r>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58</a:t>
            </a:fld>
            <a:endParaRPr lang="en-US" dirty="0"/>
          </a:p>
        </p:txBody>
      </p:sp>
    </p:spTree>
    <p:extLst>
      <p:ext uri="{BB962C8B-B14F-4D97-AF65-F5344CB8AC3E}">
        <p14:creationId xmlns:p14="http://schemas.microsoft.com/office/powerpoint/2010/main" val="37923284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59</a:t>
            </a:fld>
            <a:endParaRPr lang="en-US" dirty="0"/>
          </a:p>
        </p:txBody>
      </p:sp>
    </p:spTree>
    <p:extLst>
      <p:ext uri="{BB962C8B-B14F-4D97-AF65-F5344CB8AC3E}">
        <p14:creationId xmlns:p14="http://schemas.microsoft.com/office/powerpoint/2010/main" val="39408999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Wet Floodproofing Criteria: Building Residential (Occupancy Class RES1, RES3A, RES3B), Foundation = Crawl Space (Perimeter Wall), Not in Floodway, Flood Depth &lt; 12 feet</a:t>
            </a:r>
          </a:p>
          <a:p>
            <a:r>
              <a:rPr lang="en-US" dirty="0"/>
              <a:t>Dry Floodproofing Criteria:  Building (Occupancy Class Residential Res3C to RES6, Commercial, and Other Non-Residential), Not in floodway, Flood Depth &lt; 3 feet)</a:t>
            </a:r>
          </a:p>
        </p:txBody>
      </p:sp>
      <p:sp>
        <p:nvSpPr>
          <p:cNvPr id="4" name="Slide Number Placeholder 3"/>
          <p:cNvSpPr>
            <a:spLocks noGrp="1"/>
          </p:cNvSpPr>
          <p:nvPr>
            <p:ph type="sldNum" sz="quarter" idx="10"/>
          </p:nvPr>
        </p:nvSpPr>
        <p:spPr/>
        <p:txBody>
          <a:bodyPr/>
          <a:lstStyle/>
          <a:p>
            <a:fld id="{1A96D2ED-501B-4749-A3F4-4AC2549A1557}" type="slidenum">
              <a:rPr lang="en-US" smtClean="0"/>
              <a:pPr/>
              <a:t>60</a:t>
            </a:fld>
            <a:endParaRPr lang="en-US" dirty="0"/>
          </a:p>
        </p:txBody>
      </p:sp>
    </p:spTree>
    <p:extLst>
      <p:ext uri="{BB962C8B-B14F-4D97-AF65-F5344CB8AC3E}">
        <p14:creationId xmlns:p14="http://schemas.microsoft.com/office/powerpoint/2010/main" val="40341727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61</a:t>
            </a:fld>
            <a:endParaRPr lang="en-US" dirty="0"/>
          </a:p>
        </p:txBody>
      </p:sp>
    </p:spTree>
    <p:extLst>
      <p:ext uri="{BB962C8B-B14F-4D97-AF65-F5344CB8AC3E}">
        <p14:creationId xmlns:p14="http://schemas.microsoft.com/office/powerpoint/2010/main" val="6483397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62</a:t>
            </a:fld>
            <a:endParaRPr lang="en-US" dirty="0"/>
          </a:p>
        </p:txBody>
      </p:sp>
    </p:spTree>
    <p:extLst>
      <p:ext uri="{BB962C8B-B14F-4D97-AF65-F5344CB8AC3E}">
        <p14:creationId xmlns:p14="http://schemas.microsoft.com/office/powerpoint/2010/main" val="30659069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63</a:t>
            </a:fld>
            <a:endParaRPr lang="en-US" dirty="0"/>
          </a:p>
        </p:txBody>
      </p:sp>
    </p:spTree>
    <p:extLst>
      <p:ext uri="{BB962C8B-B14F-4D97-AF65-F5344CB8AC3E}">
        <p14:creationId xmlns:p14="http://schemas.microsoft.com/office/powerpoint/2010/main" val="40099999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64</a:t>
            </a:fld>
            <a:endParaRPr lang="en-US" dirty="0"/>
          </a:p>
        </p:txBody>
      </p:sp>
    </p:spTree>
    <p:extLst>
      <p:ext uri="{BB962C8B-B14F-4D97-AF65-F5344CB8AC3E}">
        <p14:creationId xmlns:p14="http://schemas.microsoft.com/office/powerpoint/2010/main" val="2783708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65</a:t>
            </a:fld>
            <a:endParaRPr lang="en-US" dirty="0"/>
          </a:p>
        </p:txBody>
      </p:sp>
    </p:spTree>
    <p:extLst>
      <p:ext uri="{BB962C8B-B14F-4D97-AF65-F5344CB8AC3E}">
        <p14:creationId xmlns:p14="http://schemas.microsoft.com/office/powerpoint/2010/main" val="25987865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The same process for all 219 incorporated communities, Unincorporated Area, Counties, &amp; Regions</a:t>
            </a:r>
          </a:p>
          <a:p>
            <a:r>
              <a:rPr lang="en-US" dirty="0"/>
              <a:t>Dr. Maxwell is going to show a quick demo of the tool.</a:t>
            </a:r>
          </a:p>
        </p:txBody>
      </p:sp>
      <p:sp>
        <p:nvSpPr>
          <p:cNvPr id="4" name="Slide Number Placeholder 3"/>
          <p:cNvSpPr>
            <a:spLocks noGrp="1"/>
          </p:cNvSpPr>
          <p:nvPr>
            <p:ph type="sldNum" sz="quarter" idx="10"/>
          </p:nvPr>
        </p:nvSpPr>
        <p:spPr/>
        <p:txBody>
          <a:bodyPr/>
          <a:lstStyle/>
          <a:p>
            <a:fld id="{1A96D2ED-501B-4749-A3F4-4AC2549A1557}" type="slidenum">
              <a:rPr lang="en-US" smtClean="0"/>
              <a:pPr/>
              <a:t>66</a:t>
            </a:fld>
            <a:endParaRPr lang="en-US" dirty="0"/>
          </a:p>
        </p:txBody>
      </p:sp>
    </p:spTree>
    <p:extLst>
      <p:ext uri="{BB962C8B-B14F-4D97-AF65-F5344CB8AC3E}">
        <p14:creationId xmlns:p14="http://schemas.microsoft.com/office/powerpoint/2010/main" val="2797542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7</a:t>
            </a:fld>
            <a:endParaRPr lang="en-US"/>
          </a:p>
        </p:txBody>
      </p:sp>
    </p:spTree>
    <p:extLst>
      <p:ext uri="{BB962C8B-B14F-4D97-AF65-F5344CB8AC3E}">
        <p14:creationId xmlns:p14="http://schemas.microsoft.com/office/powerpoint/2010/main" val="21152581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4641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8429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4308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2388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6802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Annie is going to show some related visualization products.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0168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74</a:t>
            </a:fld>
            <a:endParaRPr lang="en-US" dirty="0"/>
          </a:p>
        </p:txBody>
      </p:sp>
    </p:spTree>
    <p:extLst>
      <p:ext uri="{BB962C8B-B14F-4D97-AF65-F5344CB8AC3E}">
        <p14:creationId xmlns:p14="http://schemas.microsoft.com/office/powerpoint/2010/main" val="5382090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75</a:t>
            </a:fld>
            <a:endParaRPr lang="en-US" dirty="0"/>
          </a:p>
        </p:txBody>
      </p:sp>
    </p:spTree>
    <p:extLst>
      <p:ext uri="{BB962C8B-B14F-4D97-AF65-F5344CB8AC3E}">
        <p14:creationId xmlns:p14="http://schemas.microsoft.com/office/powerpoint/2010/main" val="42551925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76</a:t>
            </a:fld>
            <a:endParaRPr lang="en-US" dirty="0"/>
          </a:p>
        </p:txBody>
      </p:sp>
    </p:spTree>
    <p:extLst>
      <p:ext uri="{BB962C8B-B14F-4D97-AF65-F5344CB8AC3E}">
        <p14:creationId xmlns:p14="http://schemas.microsoft.com/office/powerpoint/2010/main" val="4172266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77</a:t>
            </a:fld>
            <a:endParaRPr lang="en-US" dirty="0"/>
          </a:p>
        </p:txBody>
      </p:sp>
    </p:spTree>
    <p:extLst>
      <p:ext uri="{BB962C8B-B14F-4D97-AF65-F5344CB8AC3E}">
        <p14:creationId xmlns:p14="http://schemas.microsoft.com/office/powerpoint/2010/main" val="3286128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8</a:t>
            </a:fld>
            <a:endParaRPr lang="en-US"/>
          </a:p>
        </p:txBody>
      </p:sp>
    </p:spTree>
    <p:extLst>
      <p:ext uri="{BB962C8B-B14F-4D97-AF65-F5344CB8AC3E}">
        <p14:creationId xmlns:p14="http://schemas.microsoft.com/office/powerpoint/2010/main" val="34439382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78</a:t>
            </a:fld>
            <a:endParaRPr lang="en-US" dirty="0"/>
          </a:p>
        </p:txBody>
      </p:sp>
    </p:spTree>
    <p:extLst>
      <p:ext uri="{BB962C8B-B14F-4D97-AF65-F5344CB8AC3E}">
        <p14:creationId xmlns:p14="http://schemas.microsoft.com/office/powerpoint/2010/main" val="23727978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79</a:t>
            </a:fld>
            <a:endParaRPr lang="en-US" dirty="0"/>
          </a:p>
        </p:txBody>
      </p:sp>
    </p:spTree>
    <p:extLst>
      <p:ext uri="{BB962C8B-B14F-4D97-AF65-F5344CB8AC3E}">
        <p14:creationId xmlns:p14="http://schemas.microsoft.com/office/powerpoint/2010/main" val="33458625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80</a:t>
            </a:fld>
            <a:endParaRPr lang="en-US" dirty="0"/>
          </a:p>
        </p:txBody>
      </p:sp>
    </p:spTree>
    <p:extLst>
      <p:ext uri="{BB962C8B-B14F-4D97-AF65-F5344CB8AC3E}">
        <p14:creationId xmlns:p14="http://schemas.microsoft.com/office/powerpoint/2010/main" val="13137031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81</a:t>
            </a:fld>
            <a:endParaRPr lang="en-US" dirty="0"/>
          </a:p>
        </p:txBody>
      </p:sp>
    </p:spTree>
    <p:extLst>
      <p:ext uri="{BB962C8B-B14F-4D97-AF65-F5344CB8AC3E}">
        <p14:creationId xmlns:p14="http://schemas.microsoft.com/office/powerpoint/2010/main" val="39042168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82</a:t>
            </a:fld>
            <a:endParaRPr lang="en-US" dirty="0"/>
          </a:p>
        </p:txBody>
      </p:sp>
    </p:spTree>
    <p:extLst>
      <p:ext uri="{BB962C8B-B14F-4D97-AF65-F5344CB8AC3E}">
        <p14:creationId xmlns:p14="http://schemas.microsoft.com/office/powerpoint/2010/main" val="33722285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FEMA</a:t>
            </a:r>
            <a:r>
              <a:rPr lang="en-US" baseline="0" dirty="0"/>
              <a:t> 10year Aerial</a:t>
            </a:r>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120</a:t>
            </a:fld>
            <a:endParaRPr lang="en-US" dirty="0"/>
          </a:p>
        </p:txBody>
      </p:sp>
    </p:spTree>
    <p:extLst>
      <p:ext uri="{BB962C8B-B14F-4D97-AF65-F5344CB8AC3E}">
        <p14:creationId xmlns:p14="http://schemas.microsoft.com/office/powerpoint/2010/main" val="17186600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FEMA</a:t>
            </a:r>
            <a:r>
              <a:rPr lang="en-US" baseline="0" dirty="0"/>
              <a:t> 25year Aerial</a:t>
            </a:r>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121</a:t>
            </a:fld>
            <a:endParaRPr lang="en-US" dirty="0"/>
          </a:p>
        </p:txBody>
      </p:sp>
    </p:spTree>
    <p:extLst>
      <p:ext uri="{BB962C8B-B14F-4D97-AF65-F5344CB8AC3E}">
        <p14:creationId xmlns:p14="http://schemas.microsoft.com/office/powerpoint/2010/main" val="17225952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FEMA</a:t>
            </a:r>
            <a:r>
              <a:rPr lang="en-US" baseline="0" dirty="0"/>
              <a:t> 50year Aerial</a:t>
            </a:r>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122</a:t>
            </a:fld>
            <a:endParaRPr lang="en-US" dirty="0"/>
          </a:p>
        </p:txBody>
      </p:sp>
    </p:spTree>
    <p:extLst>
      <p:ext uri="{BB962C8B-B14F-4D97-AF65-F5344CB8AC3E}">
        <p14:creationId xmlns:p14="http://schemas.microsoft.com/office/powerpoint/2010/main" val="14107126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FEMA</a:t>
            </a:r>
            <a:r>
              <a:rPr lang="en-US" baseline="0" dirty="0"/>
              <a:t> 100year Aerial</a:t>
            </a:r>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123</a:t>
            </a:fld>
            <a:endParaRPr lang="en-US" dirty="0"/>
          </a:p>
        </p:txBody>
      </p:sp>
    </p:spTree>
    <p:extLst>
      <p:ext uri="{BB962C8B-B14F-4D97-AF65-F5344CB8AC3E}">
        <p14:creationId xmlns:p14="http://schemas.microsoft.com/office/powerpoint/2010/main" val="42139199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FEMA</a:t>
            </a:r>
            <a:r>
              <a:rPr lang="en-US" baseline="0" dirty="0"/>
              <a:t> 100year PLUS Aerial</a:t>
            </a:r>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124</a:t>
            </a:fld>
            <a:endParaRPr lang="en-US" dirty="0"/>
          </a:p>
        </p:txBody>
      </p:sp>
    </p:spTree>
    <p:extLst>
      <p:ext uri="{BB962C8B-B14F-4D97-AF65-F5344CB8AC3E}">
        <p14:creationId xmlns:p14="http://schemas.microsoft.com/office/powerpoint/2010/main" val="485258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a:t>
            </a:fld>
            <a:endParaRPr lang="en-US" dirty="0"/>
          </a:p>
        </p:txBody>
      </p:sp>
    </p:spTree>
    <p:extLst>
      <p:ext uri="{BB962C8B-B14F-4D97-AF65-F5344CB8AC3E}">
        <p14:creationId xmlns:p14="http://schemas.microsoft.com/office/powerpoint/2010/main" val="10574580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FEMA</a:t>
            </a:r>
            <a:r>
              <a:rPr lang="en-US" baseline="0" dirty="0"/>
              <a:t> 500year Aerial</a:t>
            </a:r>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125</a:t>
            </a:fld>
            <a:endParaRPr lang="en-US" dirty="0"/>
          </a:p>
        </p:txBody>
      </p:sp>
    </p:spTree>
    <p:extLst>
      <p:ext uri="{BB962C8B-B14F-4D97-AF65-F5344CB8AC3E}">
        <p14:creationId xmlns:p14="http://schemas.microsoft.com/office/powerpoint/2010/main" val="1526303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10</a:t>
            </a:fld>
            <a:endParaRPr lang="en-US" dirty="0"/>
          </a:p>
        </p:txBody>
      </p:sp>
    </p:spTree>
    <p:extLst>
      <p:ext uri="{BB962C8B-B14F-4D97-AF65-F5344CB8AC3E}">
        <p14:creationId xmlns:p14="http://schemas.microsoft.com/office/powerpoint/2010/main" val="2585605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E36BE-5110-481D-9F6F-74F10ABB66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02F30E-D330-4DE0-962D-21FE842C03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DEB1AB-2B9E-4B6D-8268-A06D5E70E761}"/>
              </a:ext>
            </a:extLst>
          </p:cNvPr>
          <p:cNvSpPr>
            <a:spLocks noGrp="1"/>
          </p:cNvSpPr>
          <p:nvPr>
            <p:ph type="dt" sz="half" idx="10"/>
          </p:nvPr>
        </p:nvSpPr>
        <p:spPr/>
        <p:txBody>
          <a:bodyPr/>
          <a:lstStyle/>
          <a:p>
            <a:fld id="{91E21E62-1548-4135-B4AE-47E687CEEF12}" type="datetimeFigureOut">
              <a:rPr lang="en-US" smtClean="0"/>
              <a:t>3/25/2024</a:t>
            </a:fld>
            <a:endParaRPr lang="en-US" dirty="0"/>
          </a:p>
        </p:txBody>
      </p:sp>
      <p:sp>
        <p:nvSpPr>
          <p:cNvPr id="5" name="Footer Placeholder 4">
            <a:extLst>
              <a:ext uri="{FF2B5EF4-FFF2-40B4-BE49-F238E27FC236}">
                <a16:creationId xmlns:a16="http://schemas.microsoft.com/office/drawing/2014/main" id="{B332D086-9617-417F-B2BD-B4528E67BC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5A8DC-7DDC-403A-8F5A-C3E651F9DF21}"/>
              </a:ext>
            </a:extLst>
          </p:cNvPr>
          <p:cNvSpPr>
            <a:spLocks noGrp="1"/>
          </p:cNvSpPr>
          <p:nvPr>
            <p:ph type="sldNum" sz="quarter" idx="12"/>
          </p:nvPr>
        </p:nvSpPr>
        <p:spPr/>
        <p:txBody>
          <a:bodyPr/>
          <a:lstStyle/>
          <a:p>
            <a:fld id="{227CA506-78D9-47E2-B2AD-2C319C89149E}" type="slidenum">
              <a:rPr lang="en-US" smtClean="0"/>
              <a:t>‹#›</a:t>
            </a:fld>
            <a:endParaRPr lang="en-US" dirty="0"/>
          </a:p>
        </p:txBody>
      </p:sp>
    </p:spTree>
    <p:extLst>
      <p:ext uri="{BB962C8B-B14F-4D97-AF65-F5344CB8AC3E}">
        <p14:creationId xmlns:p14="http://schemas.microsoft.com/office/powerpoint/2010/main" val="4222321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15BD5-F9F0-4710-99BF-7B6E187AD3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89430B-FE9F-453B-8278-405C3B0F43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E30630-68B1-4E6B-B181-DE1CC776DD96}"/>
              </a:ext>
            </a:extLst>
          </p:cNvPr>
          <p:cNvSpPr>
            <a:spLocks noGrp="1"/>
          </p:cNvSpPr>
          <p:nvPr>
            <p:ph type="dt" sz="half" idx="10"/>
          </p:nvPr>
        </p:nvSpPr>
        <p:spPr/>
        <p:txBody>
          <a:bodyPr/>
          <a:lstStyle/>
          <a:p>
            <a:fld id="{91E21E62-1548-4135-B4AE-47E687CEEF12}" type="datetimeFigureOut">
              <a:rPr lang="en-US" smtClean="0"/>
              <a:t>3/25/2024</a:t>
            </a:fld>
            <a:endParaRPr lang="en-US" dirty="0"/>
          </a:p>
        </p:txBody>
      </p:sp>
      <p:sp>
        <p:nvSpPr>
          <p:cNvPr id="5" name="Footer Placeholder 4">
            <a:extLst>
              <a:ext uri="{FF2B5EF4-FFF2-40B4-BE49-F238E27FC236}">
                <a16:creationId xmlns:a16="http://schemas.microsoft.com/office/drawing/2014/main" id="{015EDDFE-0615-4A0C-9886-BC6D0CCD3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13D3A7-9BC0-4836-97F9-274BD62283DE}"/>
              </a:ext>
            </a:extLst>
          </p:cNvPr>
          <p:cNvSpPr>
            <a:spLocks noGrp="1"/>
          </p:cNvSpPr>
          <p:nvPr>
            <p:ph type="sldNum" sz="quarter" idx="12"/>
          </p:nvPr>
        </p:nvSpPr>
        <p:spPr/>
        <p:txBody>
          <a:bodyPr/>
          <a:lstStyle/>
          <a:p>
            <a:fld id="{227CA506-78D9-47E2-B2AD-2C319C89149E}" type="slidenum">
              <a:rPr lang="en-US" smtClean="0"/>
              <a:t>‹#›</a:t>
            </a:fld>
            <a:endParaRPr lang="en-US" dirty="0"/>
          </a:p>
        </p:txBody>
      </p:sp>
    </p:spTree>
    <p:extLst>
      <p:ext uri="{BB962C8B-B14F-4D97-AF65-F5344CB8AC3E}">
        <p14:creationId xmlns:p14="http://schemas.microsoft.com/office/powerpoint/2010/main" val="1361706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ADB1B4-CB77-45B8-8AC2-DBE948C3D8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D254E1-F926-4EA1-A94F-B7425B569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4DEFE-F447-4D22-A914-ED5D2EDB925C}"/>
              </a:ext>
            </a:extLst>
          </p:cNvPr>
          <p:cNvSpPr>
            <a:spLocks noGrp="1"/>
          </p:cNvSpPr>
          <p:nvPr>
            <p:ph type="dt" sz="half" idx="10"/>
          </p:nvPr>
        </p:nvSpPr>
        <p:spPr/>
        <p:txBody>
          <a:bodyPr/>
          <a:lstStyle/>
          <a:p>
            <a:fld id="{91E21E62-1548-4135-B4AE-47E687CEEF12}" type="datetimeFigureOut">
              <a:rPr lang="en-US" smtClean="0"/>
              <a:t>3/25/2024</a:t>
            </a:fld>
            <a:endParaRPr lang="en-US" dirty="0"/>
          </a:p>
        </p:txBody>
      </p:sp>
      <p:sp>
        <p:nvSpPr>
          <p:cNvPr id="5" name="Footer Placeholder 4">
            <a:extLst>
              <a:ext uri="{FF2B5EF4-FFF2-40B4-BE49-F238E27FC236}">
                <a16:creationId xmlns:a16="http://schemas.microsoft.com/office/drawing/2014/main" id="{78E80F7D-C6BB-41BD-98E0-3899F67D83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DFB5A4-3EA7-4B01-A1B8-A71860709286}"/>
              </a:ext>
            </a:extLst>
          </p:cNvPr>
          <p:cNvSpPr>
            <a:spLocks noGrp="1"/>
          </p:cNvSpPr>
          <p:nvPr>
            <p:ph type="sldNum" sz="quarter" idx="12"/>
          </p:nvPr>
        </p:nvSpPr>
        <p:spPr/>
        <p:txBody>
          <a:bodyPr/>
          <a:lstStyle/>
          <a:p>
            <a:fld id="{227CA506-78D9-47E2-B2AD-2C319C89149E}" type="slidenum">
              <a:rPr lang="en-US" smtClean="0"/>
              <a:t>‹#›</a:t>
            </a:fld>
            <a:endParaRPr lang="en-US" dirty="0"/>
          </a:p>
        </p:txBody>
      </p:sp>
    </p:spTree>
    <p:extLst>
      <p:ext uri="{BB962C8B-B14F-4D97-AF65-F5344CB8AC3E}">
        <p14:creationId xmlns:p14="http://schemas.microsoft.com/office/powerpoint/2010/main" val="2918465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dirty="0"/>
          </a:p>
        </p:txBody>
      </p:sp>
    </p:spTree>
    <p:extLst>
      <p:ext uri="{BB962C8B-B14F-4D97-AF65-F5344CB8AC3E}">
        <p14:creationId xmlns:p14="http://schemas.microsoft.com/office/powerpoint/2010/main" val="3510357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dirty="0"/>
          </a:p>
        </p:txBody>
      </p:sp>
    </p:spTree>
    <p:extLst>
      <p:ext uri="{BB962C8B-B14F-4D97-AF65-F5344CB8AC3E}">
        <p14:creationId xmlns:p14="http://schemas.microsoft.com/office/powerpoint/2010/main" val="4105090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0791E1-4214-4A53-A041-ECA0A480359F}" type="datetimeFigureOut">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dirty="0"/>
          </a:p>
        </p:txBody>
      </p:sp>
    </p:spTree>
    <p:extLst>
      <p:ext uri="{BB962C8B-B14F-4D97-AF65-F5344CB8AC3E}">
        <p14:creationId xmlns:p14="http://schemas.microsoft.com/office/powerpoint/2010/main" val="3558922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791E1-4214-4A53-A041-ECA0A480359F}" type="datetimeFigureOut">
              <a:rPr lang="en-US" smtClean="0"/>
              <a:t>3/25/2024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dirty="0"/>
          </a:p>
        </p:txBody>
      </p:sp>
    </p:spTree>
    <p:extLst>
      <p:ext uri="{BB962C8B-B14F-4D97-AF65-F5344CB8AC3E}">
        <p14:creationId xmlns:p14="http://schemas.microsoft.com/office/powerpoint/2010/main" val="2869775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0791E1-4214-4A53-A041-ECA0A480359F}" type="datetimeFigureOut">
              <a:rPr lang="en-US" smtClean="0"/>
              <a:t>3/25/2024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7A20D75-3A3D-4E55-A76E-740D23178F2C}" type="slidenum">
              <a:rPr lang="en-US" smtClean="0"/>
              <a:t>‹#›</a:t>
            </a:fld>
            <a:endParaRPr lang="en-US" dirty="0"/>
          </a:p>
        </p:txBody>
      </p:sp>
    </p:spTree>
    <p:extLst>
      <p:ext uri="{BB962C8B-B14F-4D97-AF65-F5344CB8AC3E}">
        <p14:creationId xmlns:p14="http://schemas.microsoft.com/office/powerpoint/2010/main" val="213548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0791E1-4214-4A53-A041-ECA0A480359F}" type="datetimeFigureOut">
              <a:rPr lang="en-US" smtClean="0"/>
              <a:t>3/25/2024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7A20D75-3A3D-4E55-A76E-740D23178F2C}" type="slidenum">
              <a:rPr lang="en-US" smtClean="0"/>
              <a:t>‹#›</a:t>
            </a:fld>
            <a:endParaRPr lang="en-US" dirty="0"/>
          </a:p>
        </p:txBody>
      </p:sp>
    </p:spTree>
    <p:extLst>
      <p:ext uri="{BB962C8B-B14F-4D97-AF65-F5344CB8AC3E}">
        <p14:creationId xmlns:p14="http://schemas.microsoft.com/office/powerpoint/2010/main" val="2122421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791E1-4214-4A53-A041-ECA0A480359F}" type="datetimeFigureOut">
              <a:rPr lang="en-US" smtClean="0"/>
              <a:t>3/25/2024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7A20D75-3A3D-4E55-A76E-740D23178F2C}" type="slidenum">
              <a:rPr lang="en-US" smtClean="0"/>
              <a:t>‹#›</a:t>
            </a:fld>
            <a:endParaRPr lang="en-US" dirty="0"/>
          </a:p>
        </p:txBody>
      </p:sp>
    </p:spTree>
    <p:extLst>
      <p:ext uri="{BB962C8B-B14F-4D97-AF65-F5344CB8AC3E}">
        <p14:creationId xmlns:p14="http://schemas.microsoft.com/office/powerpoint/2010/main" val="397274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3/25/2024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dirty="0"/>
          </a:p>
        </p:txBody>
      </p:sp>
    </p:spTree>
    <p:extLst>
      <p:ext uri="{BB962C8B-B14F-4D97-AF65-F5344CB8AC3E}">
        <p14:creationId xmlns:p14="http://schemas.microsoft.com/office/powerpoint/2010/main" val="1048747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9DF8C-31FC-4A8A-BC20-A64300EFBF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05D6B-5648-4729-8857-776EB00EA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DED10-BBAB-41CA-BDF7-D7C4DC9B085B}"/>
              </a:ext>
            </a:extLst>
          </p:cNvPr>
          <p:cNvSpPr>
            <a:spLocks noGrp="1"/>
          </p:cNvSpPr>
          <p:nvPr>
            <p:ph type="dt" sz="half" idx="10"/>
          </p:nvPr>
        </p:nvSpPr>
        <p:spPr/>
        <p:txBody>
          <a:bodyPr/>
          <a:lstStyle/>
          <a:p>
            <a:fld id="{91E21E62-1548-4135-B4AE-47E687CEEF12}" type="datetimeFigureOut">
              <a:rPr lang="en-US" smtClean="0"/>
              <a:t>3/25/2024</a:t>
            </a:fld>
            <a:endParaRPr lang="en-US" dirty="0"/>
          </a:p>
        </p:txBody>
      </p:sp>
      <p:sp>
        <p:nvSpPr>
          <p:cNvPr id="5" name="Footer Placeholder 4">
            <a:extLst>
              <a:ext uri="{FF2B5EF4-FFF2-40B4-BE49-F238E27FC236}">
                <a16:creationId xmlns:a16="http://schemas.microsoft.com/office/drawing/2014/main" id="{B7420C32-184C-4654-AD15-95E9E0174F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5BFCEC-6138-4AE7-9B22-5CF3D172A1AE}"/>
              </a:ext>
            </a:extLst>
          </p:cNvPr>
          <p:cNvSpPr>
            <a:spLocks noGrp="1"/>
          </p:cNvSpPr>
          <p:nvPr>
            <p:ph type="sldNum" sz="quarter" idx="12"/>
          </p:nvPr>
        </p:nvSpPr>
        <p:spPr/>
        <p:txBody>
          <a:bodyPr/>
          <a:lstStyle/>
          <a:p>
            <a:fld id="{227CA506-78D9-47E2-B2AD-2C319C89149E}" type="slidenum">
              <a:rPr lang="en-US" smtClean="0"/>
              <a:t>‹#›</a:t>
            </a:fld>
            <a:endParaRPr lang="en-US" dirty="0"/>
          </a:p>
        </p:txBody>
      </p:sp>
    </p:spTree>
    <p:extLst>
      <p:ext uri="{BB962C8B-B14F-4D97-AF65-F5344CB8AC3E}">
        <p14:creationId xmlns:p14="http://schemas.microsoft.com/office/powerpoint/2010/main" val="1322299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3/25/2024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dirty="0"/>
          </a:p>
        </p:txBody>
      </p:sp>
    </p:spTree>
    <p:extLst>
      <p:ext uri="{BB962C8B-B14F-4D97-AF65-F5344CB8AC3E}">
        <p14:creationId xmlns:p14="http://schemas.microsoft.com/office/powerpoint/2010/main" val="2632623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dirty="0"/>
          </a:p>
        </p:txBody>
      </p:sp>
    </p:spTree>
    <p:extLst>
      <p:ext uri="{BB962C8B-B14F-4D97-AF65-F5344CB8AC3E}">
        <p14:creationId xmlns:p14="http://schemas.microsoft.com/office/powerpoint/2010/main" val="3214187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dirty="0"/>
          </a:p>
        </p:txBody>
      </p:sp>
    </p:spTree>
    <p:extLst>
      <p:ext uri="{BB962C8B-B14F-4D97-AF65-F5344CB8AC3E}">
        <p14:creationId xmlns:p14="http://schemas.microsoft.com/office/powerpoint/2010/main" val="4285793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586A4-D6CE-4C24-863B-37A26AFBED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0D6B7F-818C-457B-AAAA-C5DFC189B4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3584D7-3076-40DF-8959-8B3F0AD58862}"/>
              </a:ext>
            </a:extLst>
          </p:cNvPr>
          <p:cNvSpPr>
            <a:spLocks noGrp="1"/>
          </p:cNvSpPr>
          <p:nvPr>
            <p:ph type="dt" sz="half" idx="10"/>
          </p:nvPr>
        </p:nvSpPr>
        <p:spPr/>
        <p:txBody>
          <a:bodyPr/>
          <a:lstStyle/>
          <a:p>
            <a:fld id="{91E21E62-1548-4135-B4AE-47E687CEEF12}" type="datetimeFigureOut">
              <a:rPr lang="en-US" smtClean="0"/>
              <a:t>3/25/2024</a:t>
            </a:fld>
            <a:endParaRPr lang="en-US" dirty="0"/>
          </a:p>
        </p:txBody>
      </p:sp>
      <p:sp>
        <p:nvSpPr>
          <p:cNvPr id="5" name="Footer Placeholder 4">
            <a:extLst>
              <a:ext uri="{FF2B5EF4-FFF2-40B4-BE49-F238E27FC236}">
                <a16:creationId xmlns:a16="http://schemas.microsoft.com/office/drawing/2014/main" id="{0E180E77-4D80-42A2-B3AC-8C6D23A76F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9E18C1-BE86-4830-AB85-F32D11187AAA}"/>
              </a:ext>
            </a:extLst>
          </p:cNvPr>
          <p:cNvSpPr>
            <a:spLocks noGrp="1"/>
          </p:cNvSpPr>
          <p:nvPr>
            <p:ph type="sldNum" sz="quarter" idx="12"/>
          </p:nvPr>
        </p:nvSpPr>
        <p:spPr/>
        <p:txBody>
          <a:bodyPr/>
          <a:lstStyle/>
          <a:p>
            <a:fld id="{227CA506-78D9-47E2-B2AD-2C319C89149E}" type="slidenum">
              <a:rPr lang="en-US" smtClean="0"/>
              <a:t>‹#›</a:t>
            </a:fld>
            <a:endParaRPr lang="en-US" dirty="0"/>
          </a:p>
        </p:txBody>
      </p:sp>
    </p:spTree>
    <p:extLst>
      <p:ext uri="{BB962C8B-B14F-4D97-AF65-F5344CB8AC3E}">
        <p14:creationId xmlns:p14="http://schemas.microsoft.com/office/powerpoint/2010/main" val="3653608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9F1C-27F3-47B5-90E6-C9DA98FAE0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01C0C-50EE-484E-8655-17FB25F4C0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52AAE-66F3-47F2-AADF-EEAF21F0B3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C09E23-0918-4B73-A50B-C827DF97114D}"/>
              </a:ext>
            </a:extLst>
          </p:cNvPr>
          <p:cNvSpPr>
            <a:spLocks noGrp="1"/>
          </p:cNvSpPr>
          <p:nvPr>
            <p:ph type="dt" sz="half" idx="10"/>
          </p:nvPr>
        </p:nvSpPr>
        <p:spPr/>
        <p:txBody>
          <a:bodyPr/>
          <a:lstStyle/>
          <a:p>
            <a:fld id="{91E21E62-1548-4135-B4AE-47E687CEEF12}" type="datetimeFigureOut">
              <a:rPr lang="en-US" smtClean="0"/>
              <a:t>3/25/2024</a:t>
            </a:fld>
            <a:endParaRPr lang="en-US" dirty="0"/>
          </a:p>
        </p:txBody>
      </p:sp>
      <p:sp>
        <p:nvSpPr>
          <p:cNvPr id="6" name="Footer Placeholder 5">
            <a:extLst>
              <a:ext uri="{FF2B5EF4-FFF2-40B4-BE49-F238E27FC236}">
                <a16:creationId xmlns:a16="http://schemas.microsoft.com/office/drawing/2014/main" id="{A4C1ADB1-5063-4F0F-8E07-1A9311BA30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63C0F2-4E8F-4FA9-9367-CDDF7492A696}"/>
              </a:ext>
            </a:extLst>
          </p:cNvPr>
          <p:cNvSpPr>
            <a:spLocks noGrp="1"/>
          </p:cNvSpPr>
          <p:nvPr>
            <p:ph type="sldNum" sz="quarter" idx="12"/>
          </p:nvPr>
        </p:nvSpPr>
        <p:spPr/>
        <p:txBody>
          <a:bodyPr/>
          <a:lstStyle/>
          <a:p>
            <a:fld id="{227CA506-78D9-47E2-B2AD-2C319C89149E}" type="slidenum">
              <a:rPr lang="en-US" smtClean="0"/>
              <a:t>‹#›</a:t>
            </a:fld>
            <a:endParaRPr lang="en-US" dirty="0"/>
          </a:p>
        </p:txBody>
      </p:sp>
    </p:spTree>
    <p:extLst>
      <p:ext uri="{BB962C8B-B14F-4D97-AF65-F5344CB8AC3E}">
        <p14:creationId xmlns:p14="http://schemas.microsoft.com/office/powerpoint/2010/main" val="560308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18460-8552-4F8D-8191-BFEB71281C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50731-380F-4C24-B8AC-491EB9F531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4AF2B5-4015-43CF-BA87-459A14D37D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14FDCE-A4E1-4D52-8130-E95594FC75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20B2D3-1557-4DC2-8718-90E47F216B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EC8B3E-D1DD-4F37-9DAA-5CE5FBF54F74}"/>
              </a:ext>
            </a:extLst>
          </p:cNvPr>
          <p:cNvSpPr>
            <a:spLocks noGrp="1"/>
          </p:cNvSpPr>
          <p:nvPr>
            <p:ph type="dt" sz="half" idx="10"/>
          </p:nvPr>
        </p:nvSpPr>
        <p:spPr/>
        <p:txBody>
          <a:bodyPr/>
          <a:lstStyle/>
          <a:p>
            <a:fld id="{91E21E62-1548-4135-B4AE-47E687CEEF12}" type="datetimeFigureOut">
              <a:rPr lang="en-US" smtClean="0"/>
              <a:t>3/25/2024</a:t>
            </a:fld>
            <a:endParaRPr lang="en-US" dirty="0"/>
          </a:p>
        </p:txBody>
      </p:sp>
      <p:sp>
        <p:nvSpPr>
          <p:cNvPr id="8" name="Footer Placeholder 7">
            <a:extLst>
              <a:ext uri="{FF2B5EF4-FFF2-40B4-BE49-F238E27FC236}">
                <a16:creationId xmlns:a16="http://schemas.microsoft.com/office/drawing/2014/main" id="{B0EB3DA2-5A05-4530-B577-56A1802EBF7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3B9B690-9C8B-4642-9E78-0FFF0BDC38C5}"/>
              </a:ext>
            </a:extLst>
          </p:cNvPr>
          <p:cNvSpPr>
            <a:spLocks noGrp="1"/>
          </p:cNvSpPr>
          <p:nvPr>
            <p:ph type="sldNum" sz="quarter" idx="12"/>
          </p:nvPr>
        </p:nvSpPr>
        <p:spPr/>
        <p:txBody>
          <a:bodyPr/>
          <a:lstStyle/>
          <a:p>
            <a:fld id="{227CA506-78D9-47E2-B2AD-2C319C89149E}" type="slidenum">
              <a:rPr lang="en-US" smtClean="0"/>
              <a:t>‹#›</a:t>
            </a:fld>
            <a:endParaRPr lang="en-US" dirty="0"/>
          </a:p>
        </p:txBody>
      </p:sp>
    </p:spTree>
    <p:extLst>
      <p:ext uri="{BB962C8B-B14F-4D97-AF65-F5344CB8AC3E}">
        <p14:creationId xmlns:p14="http://schemas.microsoft.com/office/powerpoint/2010/main" val="1572679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1EEB3-5C66-48E8-87E1-D4BDB3E585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E920DF-D3DE-4FD6-9065-F942BB56C0BC}"/>
              </a:ext>
            </a:extLst>
          </p:cNvPr>
          <p:cNvSpPr>
            <a:spLocks noGrp="1"/>
          </p:cNvSpPr>
          <p:nvPr>
            <p:ph type="dt" sz="half" idx="10"/>
          </p:nvPr>
        </p:nvSpPr>
        <p:spPr/>
        <p:txBody>
          <a:bodyPr/>
          <a:lstStyle/>
          <a:p>
            <a:fld id="{91E21E62-1548-4135-B4AE-47E687CEEF12}" type="datetimeFigureOut">
              <a:rPr lang="en-US" smtClean="0"/>
              <a:t>3/25/2024</a:t>
            </a:fld>
            <a:endParaRPr lang="en-US" dirty="0"/>
          </a:p>
        </p:txBody>
      </p:sp>
      <p:sp>
        <p:nvSpPr>
          <p:cNvPr id="4" name="Footer Placeholder 3">
            <a:extLst>
              <a:ext uri="{FF2B5EF4-FFF2-40B4-BE49-F238E27FC236}">
                <a16:creationId xmlns:a16="http://schemas.microsoft.com/office/drawing/2014/main" id="{C3462DDD-9D75-473C-B221-739CBAEC3F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26935F8-BB13-4E82-B414-704206977AA5}"/>
              </a:ext>
            </a:extLst>
          </p:cNvPr>
          <p:cNvSpPr>
            <a:spLocks noGrp="1"/>
          </p:cNvSpPr>
          <p:nvPr>
            <p:ph type="sldNum" sz="quarter" idx="12"/>
          </p:nvPr>
        </p:nvSpPr>
        <p:spPr/>
        <p:txBody>
          <a:bodyPr/>
          <a:lstStyle/>
          <a:p>
            <a:fld id="{227CA506-78D9-47E2-B2AD-2C319C89149E}" type="slidenum">
              <a:rPr lang="en-US" smtClean="0"/>
              <a:t>‹#›</a:t>
            </a:fld>
            <a:endParaRPr lang="en-US" dirty="0"/>
          </a:p>
        </p:txBody>
      </p:sp>
    </p:spTree>
    <p:extLst>
      <p:ext uri="{BB962C8B-B14F-4D97-AF65-F5344CB8AC3E}">
        <p14:creationId xmlns:p14="http://schemas.microsoft.com/office/powerpoint/2010/main" val="267208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320E31-F08B-4BF8-8ED6-87331622BA70}"/>
              </a:ext>
            </a:extLst>
          </p:cNvPr>
          <p:cNvSpPr>
            <a:spLocks noGrp="1"/>
          </p:cNvSpPr>
          <p:nvPr>
            <p:ph type="dt" sz="half" idx="10"/>
          </p:nvPr>
        </p:nvSpPr>
        <p:spPr/>
        <p:txBody>
          <a:bodyPr/>
          <a:lstStyle/>
          <a:p>
            <a:fld id="{91E21E62-1548-4135-B4AE-47E687CEEF12}" type="datetimeFigureOut">
              <a:rPr lang="en-US" smtClean="0"/>
              <a:t>3/25/2024</a:t>
            </a:fld>
            <a:endParaRPr lang="en-US" dirty="0"/>
          </a:p>
        </p:txBody>
      </p:sp>
      <p:sp>
        <p:nvSpPr>
          <p:cNvPr id="3" name="Footer Placeholder 2">
            <a:extLst>
              <a:ext uri="{FF2B5EF4-FFF2-40B4-BE49-F238E27FC236}">
                <a16:creationId xmlns:a16="http://schemas.microsoft.com/office/drawing/2014/main" id="{121A7FB2-D2B5-403E-B5EB-EAED0FC9755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1CAA51F-2441-4839-A2E4-172807FE6EF3}"/>
              </a:ext>
            </a:extLst>
          </p:cNvPr>
          <p:cNvSpPr>
            <a:spLocks noGrp="1"/>
          </p:cNvSpPr>
          <p:nvPr>
            <p:ph type="sldNum" sz="quarter" idx="12"/>
          </p:nvPr>
        </p:nvSpPr>
        <p:spPr/>
        <p:txBody>
          <a:bodyPr/>
          <a:lstStyle/>
          <a:p>
            <a:fld id="{227CA506-78D9-47E2-B2AD-2C319C89149E}" type="slidenum">
              <a:rPr lang="en-US" smtClean="0"/>
              <a:t>‹#›</a:t>
            </a:fld>
            <a:endParaRPr lang="en-US" dirty="0"/>
          </a:p>
        </p:txBody>
      </p:sp>
    </p:spTree>
    <p:extLst>
      <p:ext uri="{BB962C8B-B14F-4D97-AF65-F5344CB8AC3E}">
        <p14:creationId xmlns:p14="http://schemas.microsoft.com/office/powerpoint/2010/main" val="465728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05FB-78BF-48C7-9898-D6B203A6F2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961AD4-ED61-426F-A2E1-A92EB9E989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33B4DE-B5F4-46F8-8DB4-34C24E1EE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4A777F-040A-4E3A-82E5-A0946D9C7DB2}"/>
              </a:ext>
            </a:extLst>
          </p:cNvPr>
          <p:cNvSpPr>
            <a:spLocks noGrp="1"/>
          </p:cNvSpPr>
          <p:nvPr>
            <p:ph type="dt" sz="half" idx="10"/>
          </p:nvPr>
        </p:nvSpPr>
        <p:spPr/>
        <p:txBody>
          <a:bodyPr/>
          <a:lstStyle/>
          <a:p>
            <a:fld id="{91E21E62-1548-4135-B4AE-47E687CEEF12}" type="datetimeFigureOut">
              <a:rPr lang="en-US" smtClean="0"/>
              <a:t>3/25/2024</a:t>
            </a:fld>
            <a:endParaRPr lang="en-US" dirty="0"/>
          </a:p>
        </p:txBody>
      </p:sp>
      <p:sp>
        <p:nvSpPr>
          <p:cNvPr id="6" name="Footer Placeholder 5">
            <a:extLst>
              <a:ext uri="{FF2B5EF4-FFF2-40B4-BE49-F238E27FC236}">
                <a16:creationId xmlns:a16="http://schemas.microsoft.com/office/drawing/2014/main" id="{1591A00A-7F2A-4B99-BBEA-C27AA33A64F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63296F6-8F95-44F1-B3B5-F42CA3E51CA1}"/>
              </a:ext>
            </a:extLst>
          </p:cNvPr>
          <p:cNvSpPr>
            <a:spLocks noGrp="1"/>
          </p:cNvSpPr>
          <p:nvPr>
            <p:ph type="sldNum" sz="quarter" idx="12"/>
          </p:nvPr>
        </p:nvSpPr>
        <p:spPr/>
        <p:txBody>
          <a:bodyPr/>
          <a:lstStyle/>
          <a:p>
            <a:fld id="{227CA506-78D9-47E2-B2AD-2C319C89149E}" type="slidenum">
              <a:rPr lang="en-US" smtClean="0"/>
              <a:t>‹#›</a:t>
            </a:fld>
            <a:endParaRPr lang="en-US" dirty="0"/>
          </a:p>
        </p:txBody>
      </p:sp>
    </p:spTree>
    <p:extLst>
      <p:ext uri="{BB962C8B-B14F-4D97-AF65-F5344CB8AC3E}">
        <p14:creationId xmlns:p14="http://schemas.microsoft.com/office/powerpoint/2010/main" val="1595843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A30ED-041E-45F4-B112-921D1DEFDC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0BA2FB-60A9-41E3-A096-4E3AD28EFB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B102653-4E21-4476-B10E-D06F273A2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A9CC7E-02AC-4DA1-9DEC-DF29E1BC4602}"/>
              </a:ext>
            </a:extLst>
          </p:cNvPr>
          <p:cNvSpPr>
            <a:spLocks noGrp="1"/>
          </p:cNvSpPr>
          <p:nvPr>
            <p:ph type="dt" sz="half" idx="10"/>
          </p:nvPr>
        </p:nvSpPr>
        <p:spPr/>
        <p:txBody>
          <a:bodyPr/>
          <a:lstStyle/>
          <a:p>
            <a:fld id="{91E21E62-1548-4135-B4AE-47E687CEEF12}" type="datetimeFigureOut">
              <a:rPr lang="en-US" smtClean="0"/>
              <a:t>3/25/2024</a:t>
            </a:fld>
            <a:endParaRPr lang="en-US" dirty="0"/>
          </a:p>
        </p:txBody>
      </p:sp>
      <p:sp>
        <p:nvSpPr>
          <p:cNvPr id="6" name="Footer Placeholder 5">
            <a:extLst>
              <a:ext uri="{FF2B5EF4-FFF2-40B4-BE49-F238E27FC236}">
                <a16:creationId xmlns:a16="http://schemas.microsoft.com/office/drawing/2014/main" id="{F5DBDE2D-3F1B-43AA-85CE-4A01A014515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C010926-9FC6-4B9B-B2F8-A2DCB27DBB5F}"/>
              </a:ext>
            </a:extLst>
          </p:cNvPr>
          <p:cNvSpPr>
            <a:spLocks noGrp="1"/>
          </p:cNvSpPr>
          <p:nvPr>
            <p:ph type="sldNum" sz="quarter" idx="12"/>
          </p:nvPr>
        </p:nvSpPr>
        <p:spPr/>
        <p:txBody>
          <a:bodyPr/>
          <a:lstStyle/>
          <a:p>
            <a:fld id="{227CA506-78D9-47E2-B2AD-2C319C89149E}" type="slidenum">
              <a:rPr lang="en-US" smtClean="0"/>
              <a:t>‹#›</a:t>
            </a:fld>
            <a:endParaRPr lang="en-US" dirty="0"/>
          </a:p>
        </p:txBody>
      </p:sp>
    </p:spTree>
    <p:extLst>
      <p:ext uri="{BB962C8B-B14F-4D97-AF65-F5344CB8AC3E}">
        <p14:creationId xmlns:p14="http://schemas.microsoft.com/office/powerpoint/2010/main" val="2355202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B634D9-7EC0-448A-96AD-B699679F9B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667339-1D9F-4258-8DD3-056DB1297D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E2E131-666C-4BB8-AE81-A1299672C4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21E62-1548-4135-B4AE-47E687CEEF12}" type="datetimeFigureOut">
              <a:rPr lang="en-US" smtClean="0"/>
              <a:t>3/25/2024</a:t>
            </a:fld>
            <a:endParaRPr lang="en-US" dirty="0"/>
          </a:p>
        </p:txBody>
      </p:sp>
      <p:sp>
        <p:nvSpPr>
          <p:cNvPr id="5" name="Footer Placeholder 4">
            <a:extLst>
              <a:ext uri="{FF2B5EF4-FFF2-40B4-BE49-F238E27FC236}">
                <a16:creationId xmlns:a16="http://schemas.microsoft.com/office/drawing/2014/main" id="{FD47102D-D638-4A05-8602-FB0BEB7D17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49D3EB1-11C9-4D9E-A60D-01F0F156FF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7CA506-78D9-47E2-B2AD-2C319C89149E}" type="slidenum">
              <a:rPr lang="en-US" smtClean="0"/>
              <a:t>‹#›</a:t>
            </a:fld>
            <a:endParaRPr lang="en-US" dirty="0"/>
          </a:p>
        </p:txBody>
      </p:sp>
    </p:spTree>
    <p:extLst>
      <p:ext uri="{BB962C8B-B14F-4D97-AF65-F5344CB8AC3E}">
        <p14:creationId xmlns:p14="http://schemas.microsoft.com/office/powerpoint/2010/main" val="2944821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791E1-4214-4A53-A041-ECA0A480359F}" type="datetimeFigureOut">
              <a:rPr lang="en-US" smtClean="0"/>
              <a:t>3/25/2024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0D75-3A3D-4E55-A76E-740D23178F2C}" type="slidenum">
              <a:rPr lang="en-US" smtClean="0"/>
              <a:t>‹#›</a:t>
            </a:fld>
            <a:endParaRPr lang="en-US" dirty="0"/>
          </a:p>
        </p:txBody>
      </p:sp>
    </p:spTree>
    <p:extLst>
      <p:ext uri="{BB962C8B-B14F-4D97-AF65-F5344CB8AC3E}">
        <p14:creationId xmlns:p14="http://schemas.microsoft.com/office/powerpoint/2010/main" val="223182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1.png"/><Relationship Id="rId1" Type="http://schemas.openxmlformats.org/officeDocument/2006/relationships/slideLayout" Target="../slideLayouts/slideLayout13.xml"/><Relationship Id="rId5" Type="http://schemas.openxmlformats.org/officeDocument/2006/relationships/image" Target="../media/image176.jpeg"/><Relationship Id="rId4" Type="http://schemas.openxmlformats.org/officeDocument/2006/relationships/image" Target="../media/image175.jpeg"/></Relationships>
</file>

<file path=ppt/slides/_rels/slide10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1.png"/><Relationship Id="rId1" Type="http://schemas.openxmlformats.org/officeDocument/2006/relationships/slideLayout" Target="../slideLayouts/slideLayout13.xml"/><Relationship Id="rId5" Type="http://schemas.openxmlformats.org/officeDocument/2006/relationships/image" Target="../media/image176.jpeg"/><Relationship Id="rId4" Type="http://schemas.openxmlformats.org/officeDocument/2006/relationships/image" Target="../media/image177.jpeg"/></Relationships>
</file>

<file path=ppt/slides/_rels/slide10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1.png"/><Relationship Id="rId1" Type="http://schemas.openxmlformats.org/officeDocument/2006/relationships/slideLayout" Target="../slideLayouts/slideLayout13.xml"/><Relationship Id="rId5" Type="http://schemas.openxmlformats.org/officeDocument/2006/relationships/image" Target="../media/image178.jpeg"/><Relationship Id="rId4" Type="http://schemas.openxmlformats.org/officeDocument/2006/relationships/image" Target="../media/image176.jpeg"/></Relationships>
</file>

<file path=ppt/slides/_rels/slide10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1.png"/><Relationship Id="rId1" Type="http://schemas.openxmlformats.org/officeDocument/2006/relationships/slideLayout" Target="../slideLayouts/slideLayout13.xml"/><Relationship Id="rId5" Type="http://schemas.openxmlformats.org/officeDocument/2006/relationships/image" Target="../media/image179.jpeg"/><Relationship Id="rId4" Type="http://schemas.openxmlformats.org/officeDocument/2006/relationships/image" Target="../media/image176.jpeg"/></Relationships>
</file>

<file path=ppt/slides/_rels/slide10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1.png"/><Relationship Id="rId1" Type="http://schemas.openxmlformats.org/officeDocument/2006/relationships/slideLayout" Target="../slideLayouts/slideLayout13.xml"/><Relationship Id="rId5" Type="http://schemas.openxmlformats.org/officeDocument/2006/relationships/image" Target="../media/image180.jpeg"/><Relationship Id="rId4" Type="http://schemas.openxmlformats.org/officeDocument/2006/relationships/image" Target="../media/image176.jpeg"/></Relationships>
</file>

<file path=ppt/slides/_rels/slide10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1.png"/><Relationship Id="rId1" Type="http://schemas.openxmlformats.org/officeDocument/2006/relationships/slideLayout" Target="../slideLayouts/slideLayout13.xml"/><Relationship Id="rId6" Type="http://schemas.openxmlformats.org/officeDocument/2006/relationships/image" Target="../media/image170.jpeg"/><Relationship Id="rId5" Type="http://schemas.openxmlformats.org/officeDocument/2006/relationships/image" Target="../media/image181.jpeg"/><Relationship Id="rId4" Type="http://schemas.openxmlformats.org/officeDocument/2006/relationships/image" Target="../media/image176.jpeg"/></Relationships>
</file>

<file path=ppt/slides/_rels/slide10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1.png"/><Relationship Id="rId1" Type="http://schemas.openxmlformats.org/officeDocument/2006/relationships/slideLayout" Target="../slideLayouts/slideLayout12.xml"/><Relationship Id="rId5" Type="http://schemas.openxmlformats.org/officeDocument/2006/relationships/hyperlink" Target="https://www.mapwv.gov/flood/map/?wkid=102100&amp;x=-8990623&amp;y=4575584&amp;l=13&amp;v=0" TargetMode="External"/><Relationship Id="rId4" Type="http://schemas.openxmlformats.org/officeDocument/2006/relationships/image" Target="../media/image182.jpeg"/></Relationships>
</file>

<file path=ppt/slides/_rels/slide10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1.png"/><Relationship Id="rId1" Type="http://schemas.openxmlformats.org/officeDocument/2006/relationships/slideLayout" Target="../slideLayouts/slideLayout12.xml"/><Relationship Id="rId5" Type="http://schemas.openxmlformats.org/officeDocument/2006/relationships/hyperlink" Target="https://www.mapwv.gov/flood/map/?wkid=102100&amp;x=-8990623&amp;y=4575584&amp;l=13&amp;v=0" TargetMode="External"/><Relationship Id="rId4" Type="http://schemas.openxmlformats.org/officeDocument/2006/relationships/image" Target="../media/image182.jpeg"/></Relationships>
</file>

<file path=ppt/slides/_rels/slide10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1.png"/><Relationship Id="rId1" Type="http://schemas.openxmlformats.org/officeDocument/2006/relationships/slideLayout" Target="../slideLayouts/slideLayout12.xml"/><Relationship Id="rId5" Type="http://schemas.openxmlformats.org/officeDocument/2006/relationships/hyperlink" Target="https://www.mapwv.gov/flood/map/?wkid=102100&amp;x=-8990623&amp;y=4575584&amp;l=13&amp;v=0" TargetMode="External"/><Relationship Id="rId4" Type="http://schemas.openxmlformats.org/officeDocument/2006/relationships/image" Target="../media/image182.jpeg"/></Relationships>
</file>

<file path=ppt/slides/_rels/slide10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1.png"/><Relationship Id="rId1" Type="http://schemas.openxmlformats.org/officeDocument/2006/relationships/slideLayout" Target="../slideLayouts/slideLayout12.xml"/><Relationship Id="rId5" Type="http://schemas.openxmlformats.org/officeDocument/2006/relationships/hyperlink" Target="https://www.mapwv.gov/flood/map/?wkid=102100&amp;x=-8990623&amp;y=4575584&amp;l=13&amp;v=0" TargetMode="External"/><Relationship Id="rId4" Type="http://schemas.openxmlformats.org/officeDocument/2006/relationships/image" Target="../media/image182.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hyperlink" Target="https://www.google.com/maps/@38.3653764,-81.5413409,3a,83y,57.48h,79.67t/data=!3m6!1e1!3m4!1sbnrEwbih44cgGO6xHGU2uA!2e0!7i16384!8i8192?entry=ttu" TargetMode="External"/></Relationships>
</file>

<file path=ppt/slides/_rels/slide1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1.png"/><Relationship Id="rId1" Type="http://schemas.openxmlformats.org/officeDocument/2006/relationships/slideLayout" Target="../slideLayouts/slideLayout12.xml"/><Relationship Id="rId5" Type="http://schemas.openxmlformats.org/officeDocument/2006/relationships/hyperlink" Target="https://www.mapwv.gov/flood/map/?wkid=102100&amp;x=-8990623&amp;y=4575584&amp;l=13&amp;v=0" TargetMode="External"/><Relationship Id="rId4" Type="http://schemas.openxmlformats.org/officeDocument/2006/relationships/image" Target="../media/image182.jpeg"/></Relationships>
</file>

<file path=ppt/slides/_rels/slide1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1.png"/><Relationship Id="rId1" Type="http://schemas.openxmlformats.org/officeDocument/2006/relationships/slideLayout" Target="../slideLayouts/slideLayout12.xml"/><Relationship Id="rId5" Type="http://schemas.openxmlformats.org/officeDocument/2006/relationships/hyperlink" Target="https://www.mapwv.gov/flood/map/?wkid=102100&amp;x=-8990623&amp;y=4575584&amp;l=13&amp;v=0" TargetMode="External"/><Relationship Id="rId4" Type="http://schemas.openxmlformats.org/officeDocument/2006/relationships/image" Target="../media/image182.jpeg"/></Relationships>
</file>

<file path=ppt/slides/_rels/slide11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6.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7.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8.jpe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9.jpe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90.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hyperlink" Target="https://map1.msc.fema.gov/firm?id=5400700153C" TargetMode="External"/><Relationship Id="rId4" Type="http://schemas.openxmlformats.org/officeDocument/2006/relationships/hyperlink" Target="https://www.mapwv.gov/flood/map/?wkid=102100&amp;x=-9077134&amp;y=4631195&amp;l=12&amp;v=2"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185.png"/></Relationships>
</file>

<file path=ppt/slides/_rels/slide12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185.png"/></Relationships>
</file>

<file path=ppt/slides/_rels/slide12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185.png"/></Relationships>
</file>

<file path=ppt/slides/_rels/slide12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185.png"/></Relationships>
</file>

<file path=ppt/slides/_rels/slide12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85.png"/></Relationships>
</file>

<file path=ppt/slides/_rels/slide12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80.xml"/><Relationship Id="rId1" Type="http://schemas.openxmlformats.org/officeDocument/2006/relationships/slideLayout" Target="../slideLayouts/slideLayout13.xml"/><Relationship Id="rId4" Type="http://schemas.openxmlformats.org/officeDocument/2006/relationships/image" Target="../media/image185.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www.fema.gov/sites/default/files/documents/Region_III_WV_FloodReport.pdf"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mapwv.gov/flood/map/?wkid=102100&amp;x=-9072044&amp;y=4638133&amp;l=12&amp;v=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hyperlink" Target="https://mapwv.gov/assessment/Detail/?PID=2015029D001900000000" TargetMode="Externa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image" Target="../media/image8.jpe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jpe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png"/><Relationship Id="rId22"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www.mdpi.com/2073-4441/13/13/1871"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www.mapwv.gov/flood/map/?wkid=102100&amp;x=-9081092&amp;y=4623393&amp;l=4&amp;v=0" TargetMode="External"/><Relationship Id="rId3" Type="http://schemas.openxmlformats.org/officeDocument/2006/relationships/image" Target="../media/image55.JPG"/><Relationship Id="rId7" Type="http://schemas.openxmlformats.org/officeDocument/2006/relationships/hyperlink" Target="https://www.mapwv.gov/flood/map/?wkid=102100&amp;x=-8756208&amp;y=4765044&amp;l=4&amp;v=0"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57.png"/><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s://www.fema.gov/data-visualization/disaster-declarations-states-and-counties"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hyperlink" Target="https://www.fema.gov/sites/default/files/documents/Region_III_WV_FloodReport.pdf"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jpeg"/><Relationship Id="rId7" Type="http://schemas.openxmlformats.org/officeDocument/2006/relationships/hyperlink" Target="https://archive.wvculture.org/history/thisdayinwvhistory/1107.html"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7.jpeg"/><Relationship Id="rId5" Type="http://schemas.openxmlformats.org/officeDocument/2006/relationships/image" Target="../media/image66.png"/><Relationship Id="rId10" Type="http://schemas.openxmlformats.org/officeDocument/2006/relationships/hyperlink" Target="https://abcnews.go.com/GMA/video/rescue-efforts-underway-west-virginia-deadly-flooding-40139589" TargetMode="External"/><Relationship Id="rId4" Type="http://schemas.openxmlformats.org/officeDocument/2006/relationships/hyperlink" Target="https://youtu.be/G5GZPSe8NGM" TargetMode="External"/><Relationship Id="rId9" Type="http://schemas.openxmlformats.org/officeDocument/2006/relationships/hyperlink" Target="https://www.wvencyclopedia.org/assets/0003/4074/Deadliest_Floods_in_WestVirginia_History.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floodsmart.gov/first-prepare-flooding"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hyperlink" Target="https://www.nrcs.usda.gov/sites/default/files/2022-10/AgHandbook296_text_low-res.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hyperlink" Target="https://www.register-herald.com/news/drone-pilots-who-face-penalties-in-national-parks-say-ban-is-missed-marketing/article_ee7ed28f-392e-50ca-87a8-9bea9e752e87.html"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hyperlink" Target="https://gaiconsultants.com/west-virginia-flood-mitigation/" TargetMode="External"/><Relationship Id="rId5" Type="http://schemas.microsoft.com/office/2007/relationships/hdphoto" Target="../media/hdphoto2.wdp"/><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hyperlink" Target="https://www.ncbi.nlm.nih.gov/pmc/articles/PMC7721754/"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customXml" Target="../ink/ink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83.jpe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89.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95.jpeg"/></Relationships>
</file>

<file path=ppt/slides/_rels/slide5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97.jp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hyperlink" Target="https://www.mapwv.gov/flood/map/?wkid=102100&amp;x=-9002847&amp;y=4529701&amp;l=8&amp;v=2"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hyperlink" Target="https://nid.sec.usace.army.mil/viewer/index.html?version=4.1.0" TargetMode="External"/><Relationship Id="rId4" Type="http://schemas.microsoft.com/office/2007/relationships/hdphoto" Target="../media/hdphoto3.wdp"/></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hyperlink" Target="https://nid.sec.usace.army.mil/viewer/index.html?version=4.1.0" TargetMode="External"/><Relationship Id="rId5" Type="http://schemas.openxmlformats.org/officeDocument/2006/relationships/image" Target="../media/image101.png"/><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8" Type="http://schemas.openxmlformats.org/officeDocument/2006/relationships/hyperlink" Target="https://www.usatoday.com/story/news/nation/2024/02/16/target-barboursville-west-virginia-collapse-hillside-video/72626473007/" TargetMode="External"/><Relationship Id="rId3" Type="http://schemas.openxmlformats.org/officeDocument/2006/relationships/image" Target="../media/image102.png"/><Relationship Id="rId7" Type="http://schemas.openxmlformats.org/officeDocument/2006/relationships/hyperlink" Target="https://www.mapwv.gov/flood/map/?wkid=102100&amp;x=-9159967&amp;y=4637201&amp;l=7&amp;v=2" TargetMode="External"/><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60.xml.rels><?xml version="1.0" encoding="UTF-8" standalone="yes"?>
<Relationships xmlns="http://schemas.openxmlformats.org/package/2006/relationships"><Relationship Id="rId3" Type="http://schemas.openxmlformats.org/officeDocument/2006/relationships/hyperlink" Target="https://www.usace.army.mil/Missions/Civil-Works/Project-Planning/nnc/#:~:text=Nonstructural%20measures%20differ%20from%20Structural,Relocation" TargetMode="External"/><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109.sv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71.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3" Type="http://schemas.openxmlformats.org/officeDocument/2006/relationships/image" Target="../media/image124.jp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notesSlide" Target="../notesSlides/notesSlide64.xml"/><Relationship Id="rId16" Type="http://schemas.openxmlformats.org/officeDocument/2006/relationships/image" Target="../media/image137.svg"/><Relationship Id="rId1" Type="http://schemas.openxmlformats.org/officeDocument/2006/relationships/slideLayout" Target="../slideLayouts/slideLayout12.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5" Type="http://schemas.openxmlformats.org/officeDocument/2006/relationships/image" Target="../media/image136.png"/><Relationship Id="rId10" Type="http://schemas.openxmlformats.org/officeDocument/2006/relationships/image" Target="../media/image131.png"/><Relationship Id="rId4" Type="http://schemas.openxmlformats.org/officeDocument/2006/relationships/image" Target="../media/image125.jpg"/><Relationship Id="rId9" Type="http://schemas.openxmlformats.org/officeDocument/2006/relationships/image" Target="../media/image130.svg"/><Relationship Id="rId14" Type="http://schemas.openxmlformats.org/officeDocument/2006/relationships/image" Target="../media/image135.png"/></Relationships>
</file>

<file path=ppt/slides/_rels/slide72.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svg"/><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svg"/><Relationship Id="rId4" Type="http://schemas.openxmlformats.org/officeDocument/2006/relationships/image" Target="../media/image139.png"/><Relationship Id="rId9" Type="http://schemas.openxmlformats.org/officeDocument/2006/relationships/image" Target="../media/image144.png"/><Relationship Id="rId14" Type="http://schemas.openxmlformats.org/officeDocument/2006/relationships/image" Target="../media/image149.sv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151.png"/><Relationship Id="rId4" Type="http://schemas.microsoft.com/office/2007/relationships/hdphoto" Target="../media/hdphoto5.wdp"/></Relationships>
</file>

<file path=ppt/slides/_rels/slide7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153.png"/></Relationships>
</file>

<file path=ppt/slides/_rels/slide7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58.png"/><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79.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4.jpeg"/><Relationship Id="rId7" Type="http://schemas.openxmlformats.org/officeDocument/2006/relationships/image" Target="../media/image155.png"/><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hyperlink" Target="https://wvu.maps.arcgis.com/apps/Cascade/index.html?appid=32292859b21b44e99c0be706f6da8aa3" TargetMode="External"/><Relationship Id="rId5" Type="http://schemas.openxmlformats.org/officeDocument/2006/relationships/slide" Target="slide112.xml"/><Relationship Id="rId10" Type="http://schemas.openxmlformats.org/officeDocument/2006/relationships/image" Target="../media/image158.png"/><Relationship Id="rId4" Type="http://schemas.openxmlformats.org/officeDocument/2006/relationships/slide" Target="slide85.xml"/><Relationship Id="rId9" Type="http://schemas.openxmlformats.org/officeDocument/2006/relationships/image" Target="../media/image157.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4.jpeg"/><Relationship Id="rId7" Type="http://schemas.openxmlformats.org/officeDocument/2006/relationships/image" Target="../media/image155.png"/><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hyperlink" Target="Movies/Rainelle_Caption_Narration.mp4" TargetMode="External"/><Relationship Id="rId5" Type="http://schemas.openxmlformats.org/officeDocument/2006/relationships/slide" Target="slide119.xml"/><Relationship Id="rId10" Type="http://schemas.openxmlformats.org/officeDocument/2006/relationships/image" Target="../media/image158.png"/><Relationship Id="rId4" Type="http://schemas.openxmlformats.org/officeDocument/2006/relationships/slide" Target="slide99.xml"/><Relationship Id="rId9" Type="http://schemas.openxmlformats.org/officeDocument/2006/relationships/image" Target="../media/image157.png"/></Relationships>
</file>

<file path=ppt/slides/_rels/slide8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162.png"/><Relationship Id="rId2" Type="http://schemas.openxmlformats.org/officeDocument/2006/relationships/image" Target="../media/image159.png"/><Relationship Id="rId1" Type="http://schemas.openxmlformats.org/officeDocument/2006/relationships/slideLayout" Target="../slideLayouts/slideLayout13.xml"/><Relationship Id="rId6"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hyperlink" Target="https://www.mapwv.gov/flood/map/?wkid=102100&amp;x=-9056068&amp;y=4648494&amp;l=13&amp;v=1" TargetMode="External"/></Relationships>
</file>

<file path=ppt/slides/_rels/slide8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9.png"/><Relationship Id="rId1" Type="http://schemas.openxmlformats.org/officeDocument/2006/relationships/slideLayout" Target="../slideLayouts/slideLayout13.xml"/><Relationship Id="rId5" Type="http://schemas.openxmlformats.org/officeDocument/2006/relationships/image" Target="../media/image164.jpeg"/><Relationship Id="rId4" Type="http://schemas.openxmlformats.org/officeDocument/2006/relationships/image" Target="../media/image163.png"/></Relationships>
</file>

<file path=ppt/slides/_rels/slide8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9.png"/><Relationship Id="rId1" Type="http://schemas.openxmlformats.org/officeDocument/2006/relationships/slideLayout" Target="../slideLayouts/slideLayout13.xml"/><Relationship Id="rId5" Type="http://schemas.openxmlformats.org/officeDocument/2006/relationships/image" Target="../media/image165.jpeg"/><Relationship Id="rId4" Type="http://schemas.openxmlformats.org/officeDocument/2006/relationships/image" Target="../media/image163.png"/></Relationships>
</file>

<file path=ppt/slides/_rels/slide8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9.png"/><Relationship Id="rId1" Type="http://schemas.openxmlformats.org/officeDocument/2006/relationships/slideLayout" Target="../slideLayouts/slideLayout13.xml"/><Relationship Id="rId5" Type="http://schemas.openxmlformats.org/officeDocument/2006/relationships/image" Target="../media/image166.jpeg"/><Relationship Id="rId4" Type="http://schemas.openxmlformats.org/officeDocument/2006/relationships/image" Target="../media/image163.png"/></Relationships>
</file>

<file path=ppt/slides/_rels/slide8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9.png"/><Relationship Id="rId1" Type="http://schemas.openxmlformats.org/officeDocument/2006/relationships/slideLayout" Target="../slideLayouts/slideLayout13.xml"/><Relationship Id="rId5" Type="http://schemas.openxmlformats.org/officeDocument/2006/relationships/image" Target="../media/image167.jpeg"/><Relationship Id="rId4" Type="http://schemas.openxmlformats.org/officeDocument/2006/relationships/image" Target="../media/image16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9.png"/><Relationship Id="rId1" Type="http://schemas.openxmlformats.org/officeDocument/2006/relationships/slideLayout" Target="../slideLayouts/slideLayout13.xml"/><Relationship Id="rId5" Type="http://schemas.openxmlformats.org/officeDocument/2006/relationships/image" Target="../media/image168.jpeg"/><Relationship Id="rId4" Type="http://schemas.openxmlformats.org/officeDocument/2006/relationships/image" Target="../media/image163.png"/></Relationships>
</file>

<file path=ppt/slides/_rels/slide9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9.png"/><Relationship Id="rId1" Type="http://schemas.openxmlformats.org/officeDocument/2006/relationships/slideLayout" Target="../slideLayouts/slideLayout13.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3.png"/></Relationships>
</file>

<file path=ppt/slides/_rels/slide9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9.png"/><Relationship Id="rId1" Type="http://schemas.openxmlformats.org/officeDocument/2006/relationships/slideLayout" Target="../slideLayouts/slideLayout13.xml"/><Relationship Id="rId5" Type="http://schemas.openxmlformats.org/officeDocument/2006/relationships/hyperlink" Target="https://www.mapwv.gov/flood/map/?wkid=102100&amp;x=-9056065&amp;y=4648495&amp;l=14&amp;v=1" TargetMode="External"/><Relationship Id="rId4" Type="http://schemas.openxmlformats.org/officeDocument/2006/relationships/image" Target="../media/image160.jpeg"/></Relationships>
</file>

<file path=ppt/slides/_rels/slide9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9.png"/><Relationship Id="rId1" Type="http://schemas.openxmlformats.org/officeDocument/2006/relationships/slideLayout" Target="../slideLayouts/slideLayout13.xml"/><Relationship Id="rId5" Type="http://schemas.openxmlformats.org/officeDocument/2006/relationships/hyperlink" Target="https://www.mapwv.gov/flood/map/?wkid=102100&amp;x=-9056065&amp;y=4648495&amp;l=14&amp;v=1" TargetMode="External"/><Relationship Id="rId4" Type="http://schemas.openxmlformats.org/officeDocument/2006/relationships/image" Target="../media/image160.jpeg"/></Relationships>
</file>

<file path=ppt/slides/_rels/slide9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9.png"/><Relationship Id="rId1" Type="http://schemas.openxmlformats.org/officeDocument/2006/relationships/slideLayout" Target="../slideLayouts/slideLayout13.xml"/><Relationship Id="rId5" Type="http://schemas.openxmlformats.org/officeDocument/2006/relationships/hyperlink" Target="https://www.mapwv.gov/flood/map/?wkid=102100&amp;x=-9056065&amp;y=4648495&amp;l=14&amp;v=1" TargetMode="External"/><Relationship Id="rId4" Type="http://schemas.openxmlformats.org/officeDocument/2006/relationships/image" Target="../media/image160.jpeg"/></Relationships>
</file>

<file path=ppt/slides/_rels/slide9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9.png"/><Relationship Id="rId1" Type="http://schemas.openxmlformats.org/officeDocument/2006/relationships/slideLayout" Target="../slideLayouts/slideLayout13.xml"/><Relationship Id="rId5" Type="http://schemas.openxmlformats.org/officeDocument/2006/relationships/hyperlink" Target="https://www.mapwv.gov/flood/map/?wkid=102100&amp;x=-9056065&amp;y=4648495&amp;l=14&amp;v=1" TargetMode="External"/><Relationship Id="rId4" Type="http://schemas.openxmlformats.org/officeDocument/2006/relationships/image" Target="../media/image160.jpeg"/></Relationships>
</file>

<file path=ppt/slides/_rels/slide9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9.png"/><Relationship Id="rId1" Type="http://schemas.openxmlformats.org/officeDocument/2006/relationships/slideLayout" Target="../slideLayouts/slideLayout13.xml"/><Relationship Id="rId5" Type="http://schemas.openxmlformats.org/officeDocument/2006/relationships/hyperlink" Target="https://www.mapwv.gov/flood/map/?wkid=102100&amp;x=-9056065&amp;y=4648495&amp;l=14&amp;v=1" TargetMode="External"/><Relationship Id="rId4" Type="http://schemas.openxmlformats.org/officeDocument/2006/relationships/image" Target="../media/image160.jpeg"/></Relationships>
</file>

<file path=ppt/slides/_rels/slide9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9.png"/><Relationship Id="rId1" Type="http://schemas.openxmlformats.org/officeDocument/2006/relationships/slideLayout" Target="../slideLayouts/slideLayout13.xml"/><Relationship Id="rId5" Type="http://schemas.openxmlformats.org/officeDocument/2006/relationships/hyperlink" Target="https://www.mapwv.gov/flood/map/?wkid=102100&amp;x=-9056065&amp;y=4648495&amp;l=14&amp;v=1" TargetMode="External"/><Relationship Id="rId4" Type="http://schemas.openxmlformats.org/officeDocument/2006/relationships/image" Target="../media/image160.jpeg"/></Relationships>
</file>

<file path=ppt/slides/_rels/slide9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9.png"/><Relationship Id="rId1" Type="http://schemas.openxmlformats.org/officeDocument/2006/relationships/slideLayout" Target="../slideLayouts/slideLayout13.xml"/><Relationship Id="rId5" Type="http://schemas.openxmlformats.org/officeDocument/2006/relationships/hyperlink" Target="https://www.mapwv.gov/flood/map/?wkid=102100&amp;x=-9056065&amp;y=4648495&amp;l=14&amp;v=1" TargetMode="External"/><Relationship Id="rId4" Type="http://schemas.openxmlformats.org/officeDocument/2006/relationships/image" Target="../media/image160.jpeg"/></Relationships>
</file>

<file path=ppt/slides/_rels/slide99.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hyperlink" Target="https://www.mapwv.gov/flood/map/?wkid=102100&amp;x=-8990624&amp;y=4575586&amp;l=13&amp;v=2" TargetMode="External"/><Relationship Id="rId2" Type="http://schemas.openxmlformats.org/officeDocument/2006/relationships/image" Target="../media/image171.png"/><Relationship Id="rId1" Type="http://schemas.openxmlformats.org/officeDocument/2006/relationships/slideLayout" Target="../slideLayouts/slideLayout13.xml"/><Relationship Id="rId6" Type="http://schemas.openxmlformats.org/officeDocument/2006/relationships/image" Target="../media/image174.jpeg"/><Relationship Id="rId5" Type="http://schemas.openxmlformats.org/officeDocument/2006/relationships/image" Target="../media/image173.png"/><Relationship Id="rId4" Type="http://schemas.openxmlformats.org/officeDocument/2006/relationships/image" Target="../media/image17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5808F-E21A-9361-66B8-5AF24CDECDCB}"/>
              </a:ext>
            </a:extLst>
          </p:cNvPr>
          <p:cNvSpPr/>
          <p:nvPr/>
        </p:nvSpPr>
        <p:spPr>
          <a:xfrm>
            <a:off x="0" y="-1357"/>
            <a:ext cx="12291646" cy="6870946"/>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Image result for wv dam levee flood inundation maps">
            <a:extLst>
              <a:ext uri="{FF2B5EF4-FFF2-40B4-BE49-F238E27FC236}">
                <a16:creationId xmlns:a16="http://schemas.microsoft.com/office/drawing/2014/main" id="{8A4662D1-5EFD-4C42-8AB2-EE2AC0F23A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42983" y="6392"/>
            <a:ext cx="3048216" cy="22812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wv dam levee flood inundation maps">
            <a:extLst>
              <a:ext uri="{FF2B5EF4-FFF2-40B4-BE49-F238E27FC236}">
                <a16:creationId xmlns:a16="http://schemas.microsoft.com/office/drawing/2014/main" id="{15F198D9-E35A-43DC-B5DF-8A181A843F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888821" y="-1357"/>
            <a:ext cx="2964932" cy="22722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wv dam flood inundation">
            <a:extLst>
              <a:ext uri="{FF2B5EF4-FFF2-40B4-BE49-F238E27FC236}">
                <a16:creationId xmlns:a16="http://schemas.microsoft.com/office/drawing/2014/main" id="{D12C1E85-5DFA-4644-8E07-4E945E535C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858518" y="-1356"/>
            <a:ext cx="3121397" cy="2272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AF01752-341A-4179-9B6F-A0CB8F556FC4}"/>
              </a:ext>
            </a:extLst>
          </p:cNvPr>
          <p:cNvPicPr>
            <a:picLocks noChangeAspect="1"/>
          </p:cNvPicPr>
          <p:nvPr/>
        </p:nvPicPr>
        <p:blipFill rotWithShape="1">
          <a:blip r:embed="rId6">
            <a:extLst>
              <a:ext uri="{28A0092B-C50C-407E-A947-70E740481C1C}">
                <a14:useLocalDpi xmlns:a14="http://schemas.microsoft.com/office/drawing/2010/main" val="0"/>
              </a:ext>
            </a:extLst>
          </a:blip>
          <a:srcRect r="-1"/>
          <a:stretch/>
        </p:blipFill>
        <p:spPr>
          <a:xfrm>
            <a:off x="838221" y="2292877"/>
            <a:ext cx="3048214" cy="2281271"/>
          </a:xfrm>
          <a:prstGeom prst="rect">
            <a:avLst/>
          </a:prstGeom>
        </p:spPr>
      </p:pic>
      <p:pic>
        <p:nvPicPr>
          <p:cNvPr id="6" name="Picture 12" descr="Related image">
            <a:extLst>
              <a:ext uri="{FF2B5EF4-FFF2-40B4-BE49-F238E27FC236}">
                <a16:creationId xmlns:a16="http://schemas.microsoft.com/office/drawing/2014/main" id="{DED64AB0-B48B-4EE4-9FA1-98A487E699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
          <a:stretch/>
        </p:blipFill>
        <p:spPr bwMode="auto">
          <a:xfrm>
            <a:off x="838203" y="4585735"/>
            <a:ext cx="3045856" cy="227226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A21BBE38-D4F2-48E4-AA80-13BFE4CF5323}"/>
              </a:ext>
            </a:extLst>
          </p:cNvPr>
          <p:cNvSpPr txBox="1">
            <a:spLocks/>
          </p:cNvSpPr>
          <p:nvPr/>
        </p:nvSpPr>
        <p:spPr>
          <a:xfrm>
            <a:off x="4237599" y="2998177"/>
            <a:ext cx="7116180" cy="3692769"/>
          </a:xfrm>
          <a:prstGeom prst="rect">
            <a:avLst/>
          </a:prstGeom>
        </p:spPr>
        <p:txBody>
          <a:bodyPr vert="horz" lIns="91440" tIns="45720" rIns="91440" bIns="45720" rtlCol="0" anchor="b">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a:pPr>
            <a:r>
              <a:rPr lang="en-US" sz="12800" b="1" dirty="0">
                <a:solidFill>
                  <a:schemeClr val="accent1">
                    <a:lumMod val="50000"/>
                  </a:schemeClr>
                </a:solidFill>
                <a:latin typeface="+mn-lt"/>
              </a:rPr>
              <a:t>WV Flood Risk Assessment &amp;</a:t>
            </a:r>
            <a:br>
              <a:rPr lang="en-US" sz="12800" b="1" dirty="0">
                <a:solidFill>
                  <a:schemeClr val="accent1">
                    <a:lumMod val="50000"/>
                  </a:schemeClr>
                </a:solidFill>
                <a:latin typeface="+mn-lt"/>
              </a:rPr>
            </a:br>
            <a:r>
              <a:rPr lang="en-US" sz="12800" b="1" dirty="0">
                <a:solidFill>
                  <a:schemeClr val="accent1">
                    <a:lumMod val="50000"/>
                  </a:schemeClr>
                </a:solidFill>
                <a:latin typeface="+mn-lt"/>
              </a:rPr>
              <a:t> Visualization Tools</a:t>
            </a:r>
          </a:p>
          <a:p>
            <a:pPr>
              <a:spcAft>
                <a:spcPts val="600"/>
              </a:spcAft>
              <a:defRPr/>
            </a:pPr>
            <a:endParaRPr lang="en-US" sz="5600" b="1" i="1" u="sng" dirty="0">
              <a:solidFill>
                <a:schemeClr val="accent1">
                  <a:lumMod val="50000"/>
                </a:schemeClr>
              </a:solidFill>
              <a:latin typeface="Calibri Light" panose="020F0302020204030204"/>
            </a:endParaRPr>
          </a:p>
          <a:p>
            <a:pPr>
              <a:spcAft>
                <a:spcPts val="600"/>
              </a:spcAft>
              <a:defRPr/>
            </a:pPr>
            <a:r>
              <a:rPr lang="en-US" sz="8000" b="1" i="1" u="sng" dirty="0">
                <a:solidFill>
                  <a:schemeClr val="accent1">
                    <a:lumMod val="50000"/>
                  </a:schemeClr>
                </a:solidFill>
                <a:latin typeface="+mn-lt"/>
              </a:rPr>
              <a:t>WVU GIS Technical Center</a:t>
            </a:r>
          </a:p>
          <a:p>
            <a:pPr>
              <a:spcAft>
                <a:spcPts val="600"/>
              </a:spcAft>
              <a:defRPr/>
            </a:pPr>
            <a:r>
              <a:rPr lang="en-US" sz="8000" i="1" dirty="0">
                <a:solidFill>
                  <a:schemeClr val="accent1">
                    <a:lumMod val="50000"/>
                  </a:schemeClr>
                </a:solidFill>
                <a:latin typeface="+mn-lt"/>
              </a:rPr>
              <a:t>Kurt Donaldson</a:t>
            </a:r>
          </a:p>
          <a:p>
            <a:pPr>
              <a:spcAft>
                <a:spcPts val="600"/>
              </a:spcAft>
              <a:defRPr/>
            </a:pPr>
            <a:r>
              <a:rPr lang="en-US" sz="8000" i="1" dirty="0">
                <a:solidFill>
                  <a:schemeClr val="accent1">
                    <a:lumMod val="50000"/>
                  </a:schemeClr>
                </a:solidFill>
                <a:latin typeface="+mn-lt"/>
              </a:rPr>
              <a:t>Aaron Maxwell</a:t>
            </a:r>
          </a:p>
          <a:p>
            <a:pPr>
              <a:spcAft>
                <a:spcPts val="600"/>
              </a:spcAft>
              <a:defRPr/>
            </a:pPr>
            <a:r>
              <a:rPr lang="en-US" sz="8000" i="1" dirty="0">
                <a:solidFill>
                  <a:schemeClr val="accent1">
                    <a:lumMod val="50000"/>
                  </a:schemeClr>
                </a:solidFill>
                <a:latin typeface="+mn-lt"/>
              </a:rPr>
              <a:t>Behrang Bidadian</a:t>
            </a:r>
          </a:p>
          <a:p>
            <a:pPr>
              <a:spcAft>
                <a:spcPts val="600"/>
              </a:spcAft>
              <a:defRPr/>
            </a:pPr>
            <a:r>
              <a:rPr lang="en-US" sz="8000" i="1" dirty="0">
                <a:solidFill>
                  <a:schemeClr val="accent1">
                    <a:lumMod val="50000"/>
                  </a:schemeClr>
                </a:solidFill>
                <a:latin typeface="+mn-lt"/>
              </a:rPr>
              <a:t>Annie Mahmoudi</a:t>
            </a:r>
          </a:p>
          <a:p>
            <a:pPr>
              <a:spcAft>
                <a:spcPts val="600"/>
              </a:spcAft>
              <a:defRPr/>
            </a:pPr>
            <a:endParaRPr lang="en-US" sz="4900" i="1" dirty="0">
              <a:solidFill>
                <a:schemeClr val="accent1">
                  <a:lumMod val="50000"/>
                </a:schemeClr>
              </a:solidFill>
              <a:latin typeface="+mn-lt"/>
            </a:endParaRPr>
          </a:p>
          <a:p>
            <a:pPr>
              <a:spcAft>
                <a:spcPts val="600"/>
              </a:spcAft>
              <a:defRPr/>
            </a:pPr>
            <a:br>
              <a:rPr lang="en-US" sz="4900" i="1" dirty="0">
                <a:solidFill>
                  <a:schemeClr val="accent1">
                    <a:lumMod val="50000"/>
                  </a:schemeClr>
                </a:solidFill>
                <a:latin typeface="+mn-lt"/>
              </a:rPr>
            </a:br>
            <a:br>
              <a:rPr lang="en-US" sz="4000" dirty="0">
                <a:solidFill>
                  <a:schemeClr val="accent1">
                    <a:lumMod val="50000"/>
                  </a:schemeClr>
                </a:solidFill>
                <a:latin typeface="+mn-lt"/>
              </a:rPr>
            </a:br>
            <a:r>
              <a:rPr lang="en-US" sz="7200" b="1" dirty="0">
                <a:latin typeface="+mn-lt"/>
              </a:rPr>
              <a:t>2024 Symposium:  </a:t>
            </a:r>
            <a:r>
              <a:rPr lang="en-US" sz="7200" dirty="0">
                <a:latin typeface="+mn-lt"/>
              </a:rPr>
              <a:t>Building Flood Resiliency in West Virginia Communities</a:t>
            </a:r>
            <a:br>
              <a:rPr lang="en-US" sz="4900" i="1" dirty="0">
                <a:solidFill>
                  <a:schemeClr val="accent1">
                    <a:lumMod val="50000"/>
                  </a:schemeClr>
                </a:solidFill>
                <a:latin typeface="+mn-lt"/>
              </a:rPr>
            </a:br>
            <a:endParaRPr lang="en-US" sz="4900" b="1" i="1" dirty="0">
              <a:solidFill>
                <a:schemeClr val="accent1">
                  <a:lumMod val="50000"/>
                </a:schemeClr>
              </a:solidFill>
              <a:latin typeface="+mn-lt"/>
            </a:endParaRPr>
          </a:p>
          <a:p>
            <a:pPr>
              <a:spcAft>
                <a:spcPts val="600"/>
              </a:spcAft>
              <a:defRPr/>
            </a:pPr>
            <a:endParaRPr lang="en-US" sz="4200" i="1" dirty="0">
              <a:solidFill>
                <a:schemeClr val="accent1">
                  <a:lumMod val="50000"/>
                </a:schemeClr>
              </a:solidFill>
              <a:latin typeface="Calibri Light" panose="020F0302020204030204"/>
            </a:endParaRPr>
          </a:p>
          <a:p>
            <a:pPr>
              <a:spcAft>
                <a:spcPts val="600"/>
              </a:spcAft>
              <a:defRPr/>
            </a:pPr>
            <a:r>
              <a:rPr lang="en-US" sz="4200" i="1" dirty="0">
                <a:solidFill>
                  <a:schemeClr val="accent1">
                    <a:lumMod val="50000"/>
                  </a:schemeClr>
                </a:solidFill>
                <a:latin typeface="Calibri Light" panose="020F0302020204030204"/>
                <a:sym typeface="Wingdings" panose="05000000000000000000" pitchFamily="2" charset="2"/>
              </a:rPr>
              <a:t> </a:t>
            </a:r>
            <a:r>
              <a:rPr lang="en-US" sz="4200" i="1" dirty="0">
                <a:solidFill>
                  <a:schemeClr val="accent1">
                    <a:lumMod val="50000"/>
                  </a:schemeClr>
                </a:solidFill>
                <a:latin typeface="Calibri Light" panose="020F0302020204030204"/>
              </a:rPr>
              <a:t>Devastating </a:t>
            </a:r>
            <a:r>
              <a:rPr lang="en-US" sz="4200" b="1" dirty="0">
                <a:solidFill>
                  <a:schemeClr val="accent1">
                    <a:lumMod val="50000"/>
                  </a:schemeClr>
                </a:solidFill>
                <a:latin typeface="Calibri Light" panose="020F0302020204030204"/>
              </a:rPr>
              <a:t>June 2016 Flood</a:t>
            </a:r>
            <a:endParaRPr lang="en-US" sz="4200" dirty="0">
              <a:solidFill>
                <a:schemeClr val="accent1">
                  <a:lumMod val="50000"/>
                </a:schemeClr>
              </a:solidFill>
              <a:latin typeface="Calibri Light" panose="020F0302020204030204"/>
            </a:endParaRPr>
          </a:p>
        </p:txBody>
      </p:sp>
      <p:pic>
        <p:nvPicPr>
          <p:cNvPr id="10" name="Picture 9" descr="A hexagon with a yellow house and a river&#10;&#10;Description automatically generated">
            <a:extLst>
              <a:ext uri="{FF2B5EF4-FFF2-40B4-BE49-F238E27FC236}">
                <a16:creationId xmlns:a16="http://schemas.microsoft.com/office/drawing/2014/main" id="{5D55493A-E7EC-2C75-C3D7-03B9708A2A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2021" y="3470627"/>
            <a:ext cx="2444261" cy="2230215"/>
          </a:xfrm>
          <a:prstGeom prst="rect">
            <a:avLst/>
          </a:prstGeom>
        </p:spPr>
      </p:pic>
    </p:spTree>
    <p:extLst>
      <p:ext uri="{BB962C8B-B14F-4D97-AF65-F5344CB8AC3E}">
        <p14:creationId xmlns:p14="http://schemas.microsoft.com/office/powerpoint/2010/main" val="2831886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37DDE60-7A43-23E5-44B9-A1CA038FD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0" y="109728"/>
            <a:ext cx="12137240" cy="6858000"/>
          </a:xfrm>
          <a:prstGeom prst="rect">
            <a:avLst/>
          </a:prstGeom>
        </p:spPr>
      </p:pic>
      <p:sp>
        <p:nvSpPr>
          <p:cNvPr id="5" name="Title 1"/>
          <p:cNvSpPr txBox="1">
            <a:spLocks/>
          </p:cNvSpPr>
          <p:nvPr/>
        </p:nvSpPr>
        <p:spPr>
          <a:xfrm>
            <a:off x="0" y="0"/>
            <a:ext cx="12192000" cy="914399"/>
          </a:xfrm>
          <a:prstGeom prst="rect">
            <a:avLst/>
          </a:prstGeom>
          <a:solidFill>
            <a:schemeClr val="tx2">
              <a:lumMod val="90000"/>
              <a:lumOff val="1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Assessment:  3235 RUTLEDGE RD, Charleston</a:t>
            </a:r>
          </a:p>
        </p:txBody>
      </p:sp>
      <p:sp>
        <p:nvSpPr>
          <p:cNvPr id="7" name="Arrow: Down 6">
            <a:extLst>
              <a:ext uri="{FF2B5EF4-FFF2-40B4-BE49-F238E27FC236}">
                <a16:creationId xmlns:a16="http://schemas.microsoft.com/office/drawing/2014/main" id="{05929AC7-EB1B-E511-31EA-A6334313337A}"/>
              </a:ext>
            </a:extLst>
          </p:cNvPr>
          <p:cNvSpPr/>
          <p:nvPr/>
        </p:nvSpPr>
        <p:spPr>
          <a:xfrm rot="623358">
            <a:off x="4872180" y="3029307"/>
            <a:ext cx="1000192" cy="101884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4463371-0C5C-918D-8B5A-76949F3062ED}"/>
              </a:ext>
            </a:extLst>
          </p:cNvPr>
          <p:cNvSpPr txBox="1"/>
          <p:nvPr/>
        </p:nvSpPr>
        <p:spPr>
          <a:xfrm>
            <a:off x="8291146" y="4299439"/>
            <a:ext cx="2101362" cy="369332"/>
          </a:xfrm>
          <a:prstGeom prst="rect">
            <a:avLst/>
          </a:prstGeom>
          <a:solidFill>
            <a:schemeClr val="bg1"/>
          </a:solidFill>
        </p:spPr>
        <p:txBody>
          <a:bodyPr wrap="square" rtlCol="0">
            <a:spAutoFit/>
          </a:bodyPr>
          <a:lstStyle/>
          <a:p>
            <a:r>
              <a:rPr lang="en-US" i="1" dirty="0">
                <a:solidFill>
                  <a:schemeClr val="accent1">
                    <a:lumMod val="50000"/>
                  </a:schemeClr>
                </a:solidFill>
              </a:rPr>
              <a:t>Elk Twomile Creek</a:t>
            </a:r>
          </a:p>
        </p:txBody>
      </p:sp>
      <p:sp>
        <p:nvSpPr>
          <p:cNvPr id="2" name="Explosion: 8 Points 1">
            <a:extLst>
              <a:ext uri="{FF2B5EF4-FFF2-40B4-BE49-F238E27FC236}">
                <a16:creationId xmlns:a16="http://schemas.microsoft.com/office/drawing/2014/main" id="{E2ECF912-F736-B97E-AFC6-6C0FF48749A7}"/>
              </a:ext>
            </a:extLst>
          </p:cNvPr>
          <p:cNvSpPr/>
          <p:nvPr/>
        </p:nvSpPr>
        <p:spPr>
          <a:xfrm>
            <a:off x="1980636" y="4299439"/>
            <a:ext cx="2178627" cy="2047010"/>
          </a:xfrm>
          <a:prstGeom prst="irregularSeal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BUILDING LEVEL ANALYSIS</a:t>
            </a:r>
          </a:p>
        </p:txBody>
      </p:sp>
    </p:spTree>
    <p:extLst>
      <p:ext uri="{BB962C8B-B14F-4D97-AF65-F5344CB8AC3E}">
        <p14:creationId xmlns:p14="http://schemas.microsoft.com/office/powerpoint/2010/main" val="20077281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E1677937-0D0F-1157-87CC-FF75D4189703}"/>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26" r="595" b="13255"/>
          <a:stretch/>
        </p:blipFill>
        <p:spPr>
          <a:xfrm>
            <a:off x="-3050" y="0"/>
            <a:ext cx="12195050" cy="6852984"/>
          </a:xfrm>
          <a:prstGeom prst="rect">
            <a:avLst/>
          </a:prstGeom>
        </p:spPr>
      </p:pic>
      <p:pic>
        <p:nvPicPr>
          <p:cNvPr id="2" name="Picture 1" descr="A house on stilts in a field&#10;&#10;Description automatically generated">
            <a:extLst>
              <a:ext uri="{FF2B5EF4-FFF2-40B4-BE49-F238E27FC236}">
                <a16:creationId xmlns:a16="http://schemas.microsoft.com/office/drawing/2014/main" id="{953E2275-4CD4-9C71-BBF3-0E70ABEF38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200649" y="2508320"/>
            <a:ext cx="6991351" cy="3631293"/>
          </a:xfrm>
          <a:prstGeom prst="rect">
            <a:avLst/>
          </a:prstGeom>
        </p:spPr>
      </p:pic>
      <p:grpSp>
        <p:nvGrpSpPr>
          <p:cNvPr id="15" name="Group 14">
            <a:extLst>
              <a:ext uri="{FF2B5EF4-FFF2-40B4-BE49-F238E27FC236}">
                <a16:creationId xmlns:a16="http://schemas.microsoft.com/office/drawing/2014/main" id="{A8BEAC4E-F0B9-E8E4-23F4-666B4722DFBB}"/>
              </a:ext>
            </a:extLst>
          </p:cNvPr>
          <p:cNvGrpSpPr/>
          <p:nvPr/>
        </p:nvGrpSpPr>
        <p:grpSpPr>
          <a:xfrm>
            <a:off x="181234" y="2412910"/>
            <a:ext cx="4698515" cy="3801179"/>
            <a:chOff x="9464196" y="16909"/>
            <a:chExt cx="2727803" cy="2206840"/>
          </a:xfrm>
        </p:grpSpPr>
        <p:grpSp>
          <p:nvGrpSpPr>
            <p:cNvPr id="12" name="Group 11">
              <a:extLst>
                <a:ext uri="{FF2B5EF4-FFF2-40B4-BE49-F238E27FC236}">
                  <a16:creationId xmlns:a16="http://schemas.microsoft.com/office/drawing/2014/main" id="{02C94144-956E-B9E8-B770-04C986ED9086}"/>
                </a:ext>
              </a:extLst>
            </p:cNvPr>
            <p:cNvGrpSpPr/>
            <p:nvPr/>
          </p:nvGrpSpPr>
          <p:grpSpPr>
            <a:xfrm>
              <a:off x="9464196" y="16909"/>
              <a:ext cx="2727803" cy="2206840"/>
              <a:chOff x="2690812" y="520700"/>
              <a:chExt cx="6810375" cy="5509711"/>
            </a:xfrm>
          </p:grpSpPr>
          <p:pic>
            <p:nvPicPr>
              <p:cNvPr id="3" name="Picture 2">
                <a:extLst>
                  <a:ext uri="{FF2B5EF4-FFF2-40B4-BE49-F238E27FC236}">
                    <a16:creationId xmlns:a16="http://schemas.microsoft.com/office/drawing/2014/main" id="{6D39FA6D-D04F-5520-F617-3CEFEE02BA8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690812" y="520700"/>
                <a:ext cx="6810375" cy="5509711"/>
              </a:xfrm>
              <a:prstGeom prst="rect">
                <a:avLst/>
              </a:prstGeom>
            </p:spPr>
          </p:pic>
          <p:cxnSp>
            <p:nvCxnSpPr>
              <p:cNvPr id="8" name="Straight Connector 7">
                <a:extLst>
                  <a:ext uri="{FF2B5EF4-FFF2-40B4-BE49-F238E27FC236}">
                    <a16:creationId xmlns:a16="http://schemas.microsoft.com/office/drawing/2014/main" id="{7D55FA0D-948F-4DAA-A3A9-E3D6CF11A543}"/>
                  </a:ext>
                </a:extLst>
              </p:cNvPr>
              <p:cNvCxnSpPr/>
              <p:nvPr/>
            </p:nvCxnSpPr>
            <p:spPr>
              <a:xfrm>
                <a:off x="4301412" y="1754155"/>
                <a:ext cx="0" cy="3638939"/>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9" name="Multiplication Sign 8">
                <a:extLst>
                  <a:ext uri="{FF2B5EF4-FFF2-40B4-BE49-F238E27FC236}">
                    <a16:creationId xmlns:a16="http://schemas.microsoft.com/office/drawing/2014/main" id="{069D79B6-B704-8083-3D0C-4A06B271CCB2}"/>
                  </a:ext>
                </a:extLst>
              </p:cNvPr>
              <p:cNvSpPr/>
              <p:nvPr/>
            </p:nvSpPr>
            <p:spPr>
              <a:xfrm>
                <a:off x="4183759" y="4662325"/>
                <a:ext cx="279919" cy="288657"/>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ular Callout 7">
              <a:extLst>
                <a:ext uri="{FF2B5EF4-FFF2-40B4-BE49-F238E27FC236}">
                  <a16:creationId xmlns:a16="http://schemas.microsoft.com/office/drawing/2014/main" id="{48A19F05-4026-452F-BEF7-1077E4EF32D8}"/>
                </a:ext>
              </a:extLst>
            </p:cNvPr>
            <p:cNvSpPr/>
            <p:nvPr/>
          </p:nvSpPr>
          <p:spPr>
            <a:xfrm rot="10800000">
              <a:off x="10174293" y="1968477"/>
              <a:ext cx="847694" cy="173322"/>
            </a:xfrm>
            <a:prstGeom prst="wedgeRectCallout">
              <a:avLst>
                <a:gd name="adj1" fmla="val 57518"/>
                <a:gd name="adj2" fmla="val 119404"/>
              </a:avLst>
            </a:prstGeom>
            <a:solidFill>
              <a:srgbClr val="5B9BD5"/>
            </a:solidFill>
            <a:ln w="28575">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800" dirty="0">
                <a:latin typeface="Arial Narrow" panose="020B0606020202030204" pitchFamily="34" charset="0"/>
              </a:endParaRPr>
            </a:p>
          </p:txBody>
        </p:sp>
        <p:sp>
          <p:nvSpPr>
            <p:cNvPr id="14" name="TextBox 13">
              <a:extLst>
                <a:ext uri="{FF2B5EF4-FFF2-40B4-BE49-F238E27FC236}">
                  <a16:creationId xmlns:a16="http://schemas.microsoft.com/office/drawing/2014/main" id="{97D57B31-FE26-4B3E-C36F-AD76EC4D5893}"/>
                </a:ext>
              </a:extLst>
            </p:cNvPr>
            <p:cNvSpPr txBox="1"/>
            <p:nvPr/>
          </p:nvSpPr>
          <p:spPr>
            <a:xfrm>
              <a:off x="10208885" y="1956307"/>
              <a:ext cx="847696" cy="196553"/>
            </a:xfrm>
            <a:prstGeom prst="rect">
              <a:avLst/>
            </a:prstGeom>
            <a:noFill/>
          </p:spPr>
          <p:txBody>
            <a:bodyPr wrap="square" rtlCol="0">
              <a:spAutoFit/>
            </a:bodyPr>
            <a:lstStyle/>
            <a:p>
              <a:pPr defTabSz="1572768">
                <a:spcAft>
                  <a:spcPts val="600"/>
                </a:spcAft>
              </a:pPr>
              <a:r>
                <a:rPr lang="en-US" sz="1600" b="1" kern="1200" dirty="0">
                  <a:solidFill>
                    <a:schemeClr val="bg1"/>
                  </a:solidFill>
                  <a:latin typeface="+mn-lt"/>
                  <a:ea typeface="+mn-ea"/>
                  <a:cs typeface="+mn-cs"/>
                </a:rPr>
                <a:t>No Inundation</a:t>
              </a:r>
              <a:endParaRPr lang="en-US" sz="900" b="1" dirty="0">
                <a:solidFill>
                  <a:schemeClr val="bg1"/>
                </a:solidFill>
              </a:endParaRPr>
            </a:p>
          </p:txBody>
        </p:sp>
        <p:sp>
          <p:nvSpPr>
            <p:cNvPr id="7" name="Rectangular Callout 7">
              <a:extLst>
                <a:ext uri="{FF2B5EF4-FFF2-40B4-BE49-F238E27FC236}">
                  <a16:creationId xmlns:a16="http://schemas.microsoft.com/office/drawing/2014/main" id="{29F22F9B-2E28-B90B-5B75-309EAE03215F}"/>
                </a:ext>
              </a:extLst>
            </p:cNvPr>
            <p:cNvSpPr/>
            <p:nvPr/>
          </p:nvSpPr>
          <p:spPr>
            <a:xfrm rot="10800000">
              <a:off x="10271690" y="1631825"/>
              <a:ext cx="1251322" cy="173322"/>
            </a:xfrm>
            <a:prstGeom prst="wedgeRectCallout">
              <a:avLst>
                <a:gd name="adj1" fmla="val 59990"/>
                <a:gd name="adj2" fmla="val -10345"/>
              </a:avLst>
            </a:prstGeom>
            <a:solidFill>
              <a:schemeClr val="accent4">
                <a:lumMod val="40000"/>
                <a:lumOff val="60000"/>
              </a:schemeClr>
            </a:solidFill>
            <a:ln w="28575">
              <a:solidFill>
                <a:schemeClr val="accent4">
                  <a:lumMod val="5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800" dirty="0">
                <a:latin typeface="Arial Narrow" panose="020B0606020202030204" pitchFamily="34" charset="0"/>
              </a:endParaRPr>
            </a:p>
          </p:txBody>
        </p:sp>
        <p:sp>
          <p:nvSpPr>
            <p:cNvPr id="13" name="TextBox 12">
              <a:extLst>
                <a:ext uri="{FF2B5EF4-FFF2-40B4-BE49-F238E27FC236}">
                  <a16:creationId xmlns:a16="http://schemas.microsoft.com/office/drawing/2014/main" id="{D8BEA62F-DF91-532C-90CC-EEE9FCA33FBD}"/>
                </a:ext>
              </a:extLst>
            </p:cNvPr>
            <p:cNvSpPr txBox="1"/>
            <p:nvPr/>
          </p:nvSpPr>
          <p:spPr>
            <a:xfrm>
              <a:off x="10254154" y="1636201"/>
              <a:ext cx="1319572" cy="178685"/>
            </a:xfrm>
            <a:prstGeom prst="rect">
              <a:avLst/>
            </a:prstGeom>
            <a:noFill/>
          </p:spPr>
          <p:txBody>
            <a:bodyPr wrap="square" rtlCol="0">
              <a:spAutoFit/>
            </a:bodyPr>
            <a:lstStyle/>
            <a:p>
              <a:pPr defTabSz="1572768">
                <a:spcAft>
                  <a:spcPts val="600"/>
                </a:spcAft>
              </a:pPr>
              <a:r>
                <a:rPr lang="en-US" sz="1400" b="1" kern="1200" dirty="0">
                  <a:latin typeface="+mn-lt"/>
                  <a:ea typeface="+mn-ea"/>
                  <a:cs typeface="+mn-cs"/>
                </a:rPr>
                <a:t>Building’s Ground Elevation</a:t>
              </a:r>
              <a:endParaRPr lang="en-US" sz="800" b="1" dirty="0"/>
            </a:p>
          </p:txBody>
        </p:sp>
      </p:grpSp>
      <p:sp>
        <p:nvSpPr>
          <p:cNvPr id="5" name="Title 1">
            <a:extLst>
              <a:ext uri="{FF2B5EF4-FFF2-40B4-BE49-F238E27FC236}">
                <a16:creationId xmlns:a16="http://schemas.microsoft.com/office/drawing/2014/main" id="{742638B3-782A-B415-CAA5-4A7B39D0BF00}"/>
              </a:ext>
            </a:extLst>
          </p:cNvPr>
          <p:cNvSpPr txBox="1">
            <a:spLocks/>
          </p:cNvSpPr>
          <p:nvPr/>
        </p:nvSpPr>
        <p:spPr>
          <a:xfrm>
            <a:off x="0" y="2"/>
            <a:ext cx="121920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sz="3600" b="1" kern="1200" dirty="0">
                <a:solidFill>
                  <a:schemeClr val="bg1"/>
                </a:solidFill>
                <a:latin typeface="+mn-lt"/>
                <a:ea typeface="+mj-ea"/>
                <a:cs typeface="+mj-cs"/>
              </a:rPr>
              <a:t>10% Probability of Flood in a year (10-year flood)</a:t>
            </a:r>
          </a:p>
        </p:txBody>
      </p:sp>
    </p:spTree>
    <p:extLst>
      <p:ext uri="{BB962C8B-B14F-4D97-AF65-F5344CB8AC3E}">
        <p14:creationId xmlns:p14="http://schemas.microsoft.com/office/powerpoint/2010/main" val="3831820310"/>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pic>
        <p:nvPicPr>
          <p:cNvPr id="28" name="Picture 27">
            <a:extLst>
              <a:ext uri="{FF2B5EF4-FFF2-40B4-BE49-F238E27FC236}">
                <a16:creationId xmlns:a16="http://schemas.microsoft.com/office/drawing/2014/main" id="{1425DEA5-7686-3045-B92A-EAD247FB0ABE}"/>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26" r="595" b="13255"/>
          <a:stretch/>
        </p:blipFill>
        <p:spPr>
          <a:xfrm>
            <a:off x="-3050" y="0"/>
            <a:ext cx="12195050" cy="6852984"/>
          </a:xfrm>
          <a:prstGeom prst="rect">
            <a:avLst/>
          </a:prstGeom>
        </p:spPr>
      </p:pic>
      <p:pic>
        <p:nvPicPr>
          <p:cNvPr id="17" name="Picture 16" descr="A house on stilts in water&#10;&#10;Description automatically generated">
            <a:extLst>
              <a:ext uri="{FF2B5EF4-FFF2-40B4-BE49-F238E27FC236}">
                <a16:creationId xmlns:a16="http://schemas.microsoft.com/office/drawing/2014/main" id="{E3F20795-3FBF-2BC9-8B59-EB98105CC0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119727" y="2508320"/>
            <a:ext cx="7065259" cy="3651463"/>
          </a:xfrm>
          <a:prstGeom prst="rect">
            <a:avLst/>
          </a:prstGeom>
        </p:spPr>
      </p:pic>
      <p:grpSp>
        <p:nvGrpSpPr>
          <p:cNvPr id="18" name="Group 17">
            <a:extLst>
              <a:ext uri="{FF2B5EF4-FFF2-40B4-BE49-F238E27FC236}">
                <a16:creationId xmlns:a16="http://schemas.microsoft.com/office/drawing/2014/main" id="{64F5418D-8745-B00E-3FFA-4A024A24FEF5}"/>
              </a:ext>
            </a:extLst>
          </p:cNvPr>
          <p:cNvGrpSpPr/>
          <p:nvPr/>
        </p:nvGrpSpPr>
        <p:grpSpPr>
          <a:xfrm>
            <a:off x="181234" y="2412910"/>
            <a:ext cx="4698515" cy="3801180"/>
            <a:chOff x="9464196" y="16909"/>
            <a:chExt cx="2727803" cy="2206840"/>
          </a:xfrm>
        </p:grpSpPr>
        <p:grpSp>
          <p:nvGrpSpPr>
            <p:cNvPr id="19" name="Group 18">
              <a:extLst>
                <a:ext uri="{FF2B5EF4-FFF2-40B4-BE49-F238E27FC236}">
                  <a16:creationId xmlns:a16="http://schemas.microsoft.com/office/drawing/2014/main" id="{45B15CE8-5319-0DD3-D341-5DDDF9B06BC3}"/>
                </a:ext>
              </a:extLst>
            </p:cNvPr>
            <p:cNvGrpSpPr/>
            <p:nvPr/>
          </p:nvGrpSpPr>
          <p:grpSpPr>
            <a:xfrm>
              <a:off x="9464196" y="16909"/>
              <a:ext cx="2727803" cy="2206840"/>
              <a:chOff x="2690812" y="520700"/>
              <a:chExt cx="6810375" cy="5509711"/>
            </a:xfrm>
          </p:grpSpPr>
          <p:pic>
            <p:nvPicPr>
              <p:cNvPr id="23" name="Picture 22">
                <a:extLst>
                  <a:ext uri="{FF2B5EF4-FFF2-40B4-BE49-F238E27FC236}">
                    <a16:creationId xmlns:a16="http://schemas.microsoft.com/office/drawing/2014/main" id="{E69AB5FE-5E5F-C9A5-01C1-64CF0A306D9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690812" y="520700"/>
                <a:ext cx="6810375" cy="5509711"/>
              </a:xfrm>
              <a:prstGeom prst="rect">
                <a:avLst/>
              </a:prstGeom>
            </p:spPr>
          </p:pic>
          <p:cxnSp>
            <p:nvCxnSpPr>
              <p:cNvPr id="24" name="Straight Connector 23">
                <a:extLst>
                  <a:ext uri="{FF2B5EF4-FFF2-40B4-BE49-F238E27FC236}">
                    <a16:creationId xmlns:a16="http://schemas.microsoft.com/office/drawing/2014/main" id="{C8FDC852-4298-87F2-3F9C-19FCE0EC0969}"/>
                  </a:ext>
                </a:extLst>
              </p:cNvPr>
              <p:cNvCxnSpPr/>
              <p:nvPr/>
            </p:nvCxnSpPr>
            <p:spPr>
              <a:xfrm>
                <a:off x="4301412" y="1754155"/>
                <a:ext cx="0" cy="3638939"/>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26" name="Multiplication Sign 25">
                <a:extLst>
                  <a:ext uri="{FF2B5EF4-FFF2-40B4-BE49-F238E27FC236}">
                    <a16:creationId xmlns:a16="http://schemas.microsoft.com/office/drawing/2014/main" id="{5E23E883-79E7-7288-0BEE-DABE4110E048}"/>
                  </a:ext>
                </a:extLst>
              </p:cNvPr>
              <p:cNvSpPr/>
              <p:nvPr/>
            </p:nvSpPr>
            <p:spPr>
              <a:xfrm>
                <a:off x="4183759" y="4717550"/>
                <a:ext cx="279920" cy="288657"/>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ular Callout 7">
              <a:extLst>
                <a:ext uri="{FF2B5EF4-FFF2-40B4-BE49-F238E27FC236}">
                  <a16:creationId xmlns:a16="http://schemas.microsoft.com/office/drawing/2014/main" id="{54A74E35-10E3-65E4-3610-017EF777FA15}"/>
                </a:ext>
              </a:extLst>
            </p:cNvPr>
            <p:cNvSpPr/>
            <p:nvPr/>
          </p:nvSpPr>
          <p:spPr>
            <a:xfrm rot="10800000">
              <a:off x="10189190" y="1881816"/>
              <a:ext cx="878595" cy="173322"/>
            </a:xfrm>
            <a:prstGeom prst="wedgeRectCallout">
              <a:avLst>
                <a:gd name="adj1" fmla="val 59258"/>
                <a:gd name="adj2" fmla="val 115150"/>
              </a:avLst>
            </a:prstGeom>
            <a:solidFill>
              <a:srgbClr val="5B9BD5"/>
            </a:solidFill>
            <a:ln w="28575">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800" dirty="0">
                <a:latin typeface="Arial Narrow" panose="020B0606020202030204" pitchFamily="34" charset="0"/>
              </a:endParaRPr>
            </a:p>
          </p:txBody>
        </p:sp>
        <p:sp>
          <p:nvSpPr>
            <p:cNvPr id="22" name="TextBox 21">
              <a:extLst>
                <a:ext uri="{FF2B5EF4-FFF2-40B4-BE49-F238E27FC236}">
                  <a16:creationId xmlns:a16="http://schemas.microsoft.com/office/drawing/2014/main" id="{2AC570C5-4CE9-1636-5896-0196C30F64C8}"/>
                </a:ext>
              </a:extLst>
            </p:cNvPr>
            <p:cNvSpPr txBox="1"/>
            <p:nvPr/>
          </p:nvSpPr>
          <p:spPr>
            <a:xfrm>
              <a:off x="10190961" y="1885418"/>
              <a:ext cx="878599" cy="160817"/>
            </a:xfrm>
            <a:prstGeom prst="rect">
              <a:avLst/>
            </a:prstGeom>
            <a:noFill/>
          </p:spPr>
          <p:txBody>
            <a:bodyPr wrap="square" rtlCol="0">
              <a:spAutoFit/>
            </a:bodyPr>
            <a:lstStyle/>
            <a:p>
              <a:r>
                <a:rPr lang="en-US" sz="1200" b="1" dirty="0">
                  <a:solidFill>
                    <a:schemeClr val="bg1"/>
                  </a:solidFill>
                </a:rPr>
                <a:t>0’ (FEMA 4% / 25-Yr) </a:t>
              </a:r>
            </a:p>
          </p:txBody>
        </p:sp>
      </p:grpSp>
      <p:sp>
        <p:nvSpPr>
          <p:cNvPr id="27" name="Title 1">
            <a:extLst>
              <a:ext uri="{FF2B5EF4-FFF2-40B4-BE49-F238E27FC236}">
                <a16:creationId xmlns:a16="http://schemas.microsoft.com/office/drawing/2014/main" id="{E57A9AB4-A6E6-1E57-98A6-0073167BF727}"/>
              </a:ext>
            </a:extLst>
          </p:cNvPr>
          <p:cNvSpPr txBox="1">
            <a:spLocks/>
          </p:cNvSpPr>
          <p:nvPr/>
        </p:nvSpPr>
        <p:spPr>
          <a:xfrm>
            <a:off x="0" y="2"/>
            <a:ext cx="121920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sz="3600" b="1" kern="1200" dirty="0">
                <a:solidFill>
                  <a:schemeClr val="bg1"/>
                </a:solidFill>
                <a:latin typeface="+mn-lt"/>
                <a:ea typeface="+mj-ea"/>
                <a:cs typeface="+mj-cs"/>
              </a:rPr>
              <a:t>4% Probability of Flood in a year (25-year flood)</a:t>
            </a:r>
          </a:p>
        </p:txBody>
      </p:sp>
    </p:spTree>
    <p:extLst>
      <p:ext uri="{BB962C8B-B14F-4D97-AF65-F5344CB8AC3E}">
        <p14:creationId xmlns:p14="http://schemas.microsoft.com/office/powerpoint/2010/main" val="4044712460"/>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pic>
        <p:nvPicPr>
          <p:cNvPr id="2" name="Picture 1">
            <a:extLst>
              <a:ext uri="{FF2B5EF4-FFF2-40B4-BE49-F238E27FC236}">
                <a16:creationId xmlns:a16="http://schemas.microsoft.com/office/drawing/2014/main" id="{DB50EA2C-39C5-230B-2C0A-C76461501040}"/>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26" r="595" b="13255"/>
          <a:stretch/>
        </p:blipFill>
        <p:spPr>
          <a:xfrm>
            <a:off x="-3050" y="0"/>
            <a:ext cx="12195050" cy="6852984"/>
          </a:xfrm>
          <a:prstGeom prst="rect">
            <a:avLst/>
          </a:prstGeom>
        </p:spPr>
      </p:pic>
      <p:grpSp>
        <p:nvGrpSpPr>
          <p:cNvPr id="18" name="Group 17">
            <a:extLst>
              <a:ext uri="{FF2B5EF4-FFF2-40B4-BE49-F238E27FC236}">
                <a16:creationId xmlns:a16="http://schemas.microsoft.com/office/drawing/2014/main" id="{64F5418D-8745-B00E-3FFA-4A024A24FEF5}"/>
              </a:ext>
            </a:extLst>
          </p:cNvPr>
          <p:cNvGrpSpPr/>
          <p:nvPr/>
        </p:nvGrpSpPr>
        <p:grpSpPr>
          <a:xfrm>
            <a:off x="181234" y="2412910"/>
            <a:ext cx="4698515" cy="3801180"/>
            <a:chOff x="9464196" y="16909"/>
            <a:chExt cx="2727803" cy="2206840"/>
          </a:xfrm>
        </p:grpSpPr>
        <p:grpSp>
          <p:nvGrpSpPr>
            <p:cNvPr id="19" name="Group 18">
              <a:extLst>
                <a:ext uri="{FF2B5EF4-FFF2-40B4-BE49-F238E27FC236}">
                  <a16:creationId xmlns:a16="http://schemas.microsoft.com/office/drawing/2014/main" id="{45B15CE8-5319-0DD3-D341-5DDDF9B06BC3}"/>
                </a:ext>
              </a:extLst>
            </p:cNvPr>
            <p:cNvGrpSpPr/>
            <p:nvPr/>
          </p:nvGrpSpPr>
          <p:grpSpPr>
            <a:xfrm>
              <a:off x="9464196" y="16909"/>
              <a:ext cx="2727803" cy="2206840"/>
              <a:chOff x="2690812" y="520700"/>
              <a:chExt cx="6810375" cy="5509711"/>
            </a:xfrm>
          </p:grpSpPr>
          <p:pic>
            <p:nvPicPr>
              <p:cNvPr id="23" name="Picture 22">
                <a:extLst>
                  <a:ext uri="{FF2B5EF4-FFF2-40B4-BE49-F238E27FC236}">
                    <a16:creationId xmlns:a16="http://schemas.microsoft.com/office/drawing/2014/main" id="{E69AB5FE-5E5F-C9A5-01C1-64CF0A306D9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690812" y="520700"/>
                <a:ext cx="6810375" cy="5509711"/>
              </a:xfrm>
              <a:prstGeom prst="rect">
                <a:avLst/>
              </a:prstGeom>
            </p:spPr>
          </p:pic>
          <p:cxnSp>
            <p:nvCxnSpPr>
              <p:cNvPr id="24" name="Straight Connector 23">
                <a:extLst>
                  <a:ext uri="{FF2B5EF4-FFF2-40B4-BE49-F238E27FC236}">
                    <a16:creationId xmlns:a16="http://schemas.microsoft.com/office/drawing/2014/main" id="{C8FDC852-4298-87F2-3F9C-19FCE0EC0969}"/>
                  </a:ext>
                </a:extLst>
              </p:cNvPr>
              <p:cNvCxnSpPr/>
              <p:nvPr/>
            </p:nvCxnSpPr>
            <p:spPr>
              <a:xfrm>
                <a:off x="4301412" y="1754155"/>
                <a:ext cx="0" cy="3638939"/>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26" name="Multiplication Sign 25">
                <a:extLst>
                  <a:ext uri="{FF2B5EF4-FFF2-40B4-BE49-F238E27FC236}">
                    <a16:creationId xmlns:a16="http://schemas.microsoft.com/office/drawing/2014/main" id="{5E23E883-79E7-7288-0BEE-DABE4110E048}"/>
                  </a:ext>
                </a:extLst>
              </p:cNvPr>
              <p:cNvSpPr/>
              <p:nvPr/>
            </p:nvSpPr>
            <p:spPr>
              <a:xfrm>
                <a:off x="4183759" y="4717550"/>
                <a:ext cx="279920" cy="288657"/>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ular Callout 7">
              <a:extLst>
                <a:ext uri="{FF2B5EF4-FFF2-40B4-BE49-F238E27FC236}">
                  <a16:creationId xmlns:a16="http://schemas.microsoft.com/office/drawing/2014/main" id="{54A74E35-10E3-65E4-3610-017EF777FA15}"/>
                </a:ext>
              </a:extLst>
            </p:cNvPr>
            <p:cNvSpPr/>
            <p:nvPr/>
          </p:nvSpPr>
          <p:spPr>
            <a:xfrm rot="10800000">
              <a:off x="10190961" y="1828524"/>
              <a:ext cx="878595" cy="173322"/>
            </a:xfrm>
            <a:prstGeom prst="wedgeRectCallout">
              <a:avLst>
                <a:gd name="adj1" fmla="val 53663"/>
                <a:gd name="adj2" fmla="val 115150"/>
              </a:avLst>
            </a:prstGeom>
            <a:solidFill>
              <a:srgbClr val="5B9BD5"/>
            </a:solidFill>
            <a:ln w="28575">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800" dirty="0">
                <a:latin typeface="Arial Narrow" panose="020B0606020202030204" pitchFamily="34" charset="0"/>
              </a:endParaRPr>
            </a:p>
          </p:txBody>
        </p:sp>
        <p:sp>
          <p:nvSpPr>
            <p:cNvPr id="22" name="TextBox 21">
              <a:extLst>
                <a:ext uri="{FF2B5EF4-FFF2-40B4-BE49-F238E27FC236}">
                  <a16:creationId xmlns:a16="http://schemas.microsoft.com/office/drawing/2014/main" id="{2AC570C5-4CE9-1636-5896-0196C30F64C8}"/>
                </a:ext>
              </a:extLst>
            </p:cNvPr>
            <p:cNvSpPr txBox="1"/>
            <p:nvPr/>
          </p:nvSpPr>
          <p:spPr>
            <a:xfrm>
              <a:off x="10169818" y="1841029"/>
              <a:ext cx="944900" cy="160817"/>
            </a:xfrm>
            <a:prstGeom prst="rect">
              <a:avLst/>
            </a:prstGeom>
            <a:noFill/>
          </p:spPr>
          <p:txBody>
            <a:bodyPr wrap="square" rtlCol="0">
              <a:spAutoFit/>
            </a:bodyPr>
            <a:lstStyle/>
            <a:p>
              <a:r>
                <a:rPr lang="en-US" sz="1200" b="1" dirty="0">
                  <a:solidFill>
                    <a:schemeClr val="bg1"/>
                  </a:solidFill>
                </a:rPr>
                <a:t>1.9’ (FEMA 2% / 50-Yr) </a:t>
              </a:r>
            </a:p>
          </p:txBody>
        </p:sp>
      </p:grpSp>
      <p:sp>
        <p:nvSpPr>
          <p:cNvPr id="27" name="Title 1">
            <a:extLst>
              <a:ext uri="{FF2B5EF4-FFF2-40B4-BE49-F238E27FC236}">
                <a16:creationId xmlns:a16="http://schemas.microsoft.com/office/drawing/2014/main" id="{E57A9AB4-A6E6-1E57-98A6-0073167BF727}"/>
              </a:ext>
            </a:extLst>
          </p:cNvPr>
          <p:cNvSpPr txBox="1">
            <a:spLocks/>
          </p:cNvSpPr>
          <p:nvPr/>
        </p:nvSpPr>
        <p:spPr>
          <a:xfrm>
            <a:off x="0" y="2"/>
            <a:ext cx="121920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sz="3600" b="1" kern="1200" dirty="0">
                <a:solidFill>
                  <a:schemeClr val="bg1"/>
                </a:solidFill>
                <a:latin typeface="+mn-lt"/>
                <a:ea typeface="+mj-ea"/>
                <a:cs typeface="+mj-cs"/>
              </a:rPr>
              <a:t>2% Probability of Flood in a year (</a:t>
            </a:r>
            <a:r>
              <a:rPr lang="en-US" sz="3600" b="1" dirty="0">
                <a:solidFill>
                  <a:schemeClr val="bg1"/>
                </a:solidFill>
                <a:latin typeface="+mn-lt"/>
              </a:rPr>
              <a:t>50</a:t>
            </a:r>
            <a:r>
              <a:rPr lang="en-US" sz="3600" b="1" kern="1200" dirty="0">
                <a:solidFill>
                  <a:schemeClr val="bg1"/>
                </a:solidFill>
                <a:latin typeface="+mn-lt"/>
                <a:ea typeface="+mj-ea"/>
                <a:cs typeface="+mj-cs"/>
              </a:rPr>
              <a:t>-year flood)</a:t>
            </a:r>
          </a:p>
        </p:txBody>
      </p:sp>
      <p:pic>
        <p:nvPicPr>
          <p:cNvPr id="10" name="Picture 9" descr="A house in water with clouds in the background&#10;&#10;Description automatically generated">
            <a:extLst>
              <a:ext uri="{FF2B5EF4-FFF2-40B4-BE49-F238E27FC236}">
                <a16:creationId xmlns:a16="http://schemas.microsoft.com/office/drawing/2014/main" id="{7B86012D-1380-0015-91C4-C7771DAE22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138057" y="2474718"/>
            <a:ext cx="7043057" cy="3685066"/>
          </a:xfrm>
          <a:prstGeom prst="rect">
            <a:avLst/>
          </a:prstGeom>
        </p:spPr>
      </p:pic>
    </p:spTree>
    <p:extLst>
      <p:ext uri="{BB962C8B-B14F-4D97-AF65-F5344CB8AC3E}">
        <p14:creationId xmlns:p14="http://schemas.microsoft.com/office/powerpoint/2010/main" val="4007373205"/>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EB8E88-2B1B-F612-97D5-1DB22E9E92B0}"/>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26" r="595" b="13255"/>
          <a:stretch/>
        </p:blipFill>
        <p:spPr>
          <a:xfrm>
            <a:off x="-3050" y="0"/>
            <a:ext cx="12195050" cy="6852984"/>
          </a:xfrm>
          <a:prstGeom prst="rect">
            <a:avLst/>
          </a:prstGeom>
        </p:spPr>
      </p:pic>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grpSp>
        <p:nvGrpSpPr>
          <p:cNvPr id="18" name="Group 17">
            <a:extLst>
              <a:ext uri="{FF2B5EF4-FFF2-40B4-BE49-F238E27FC236}">
                <a16:creationId xmlns:a16="http://schemas.microsoft.com/office/drawing/2014/main" id="{64F5418D-8745-B00E-3FFA-4A024A24FEF5}"/>
              </a:ext>
            </a:extLst>
          </p:cNvPr>
          <p:cNvGrpSpPr/>
          <p:nvPr/>
        </p:nvGrpSpPr>
        <p:grpSpPr>
          <a:xfrm>
            <a:off x="181234" y="2412910"/>
            <a:ext cx="4698515" cy="3801180"/>
            <a:chOff x="9464196" y="16909"/>
            <a:chExt cx="2727803" cy="2206840"/>
          </a:xfrm>
        </p:grpSpPr>
        <p:grpSp>
          <p:nvGrpSpPr>
            <p:cNvPr id="19" name="Group 18">
              <a:extLst>
                <a:ext uri="{FF2B5EF4-FFF2-40B4-BE49-F238E27FC236}">
                  <a16:creationId xmlns:a16="http://schemas.microsoft.com/office/drawing/2014/main" id="{45B15CE8-5319-0DD3-D341-5DDDF9B06BC3}"/>
                </a:ext>
              </a:extLst>
            </p:cNvPr>
            <p:cNvGrpSpPr/>
            <p:nvPr/>
          </p:nvGrpSpPr>
          <p:grpSpPr>
            <a:xfrm>
              <a:off x="9464196" y="16909"/>
              <a:ext cx="2727803" cy="2206840"/>
              <a:chOff x="2690812" y="520700"/>
              <a:chExt cx="6810375" cy="5509711"/>
            </a:xfrm>
          </p:grpSpPr>
          <p:pic>
            <p:nvPicPr>
              <p:cNvPr id="23" name="Picture 22">
                <a:extLst>
                  <a:ext uri="{FF2B5EF4-FFF2-40B4-BE49-F238E27FC236}">
                    <a16:creationId xmlns:a16="http://schemas.microsoft.com/office/drawing/2014/main" id="{E69AB5FE-5E5F-C9A5-01C1-64CF0A306D9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690812" y="520700"/>
                <a:ext cx="6810375" cy="5509711"/>
              </a:xfrm>
              <a:prstGeom prst="rect">
                <a:avLst/>
              </a:prstGeom>
            </p:spPr>
          </p:pic>
          <p:cxnSp>
            <p:nvCxnSpPr>
              <p:cNvPr id="24" name="Straight Connector 23">
                <a:extLst>
                  <a:ext uri="{FF2B5EF4-FFF2-40B4-BE49-F238E27FC236}">
                    <a16:creationId xmlns:a16="http://schemas.microsoft.com/office/drawing/2014/main" id="{C8FDC852-4298-87F2-3F9C-19FCE0EC0969}"/>
                  </a:ext>
                </a:extLst>
              </p:cNvPr>
              <p:cNvCxnSpPr/>
              <p:nvPr/>
            </p:nvCxnSpPr>
            <p:spPr>
              <a:xfrm>
                <a:off x="4301412" y="1754155"/>
                <a:ext cx="0" cy="3638939"/>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26" name="Multiplication Sign 25">
                <a:extLst>
                  <a:ext uri="{FF2B5EF4-FFF2-40B4-BE49-F238E27FC236}">
                    <a16:creationId xmlns:a16="http://schemas.microsoft.com/office/drawing/2014/main" id="{5E23E883-79E7-7288-0BEE-DABE4110E048}"/>
                  </a:ext>
                </a:extLst>
              </p:cNvPr>
              <p:cNvSpPr/>
              <p:nvPr/>
            </p:nvSpPr>
            <p:spPr>
              <a:xfrm>
                <a:off x="4183759" y="4717550"/>
                <a:ext cx="279920" cy="288657"/>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ular Callout 7">
              <a:extLst>
                <a:ext uri="{FF2B5EF4-FFF2-40B4-BE49-F238E27FC236}">
                  <a16:creationId xmlns:a16="http://schemas.microsoft.com/office/drawing/2014/main" id="{54A74E35-10E3-65E4-3610-017EF777FA15}"/>
                </a:ext>
              </a:extLst>
            </p:cNvPr>
            <p:cNvSpPr/>
            <p:nvPr/>
          </p:nvSpPr>
          <p:spPr>
            <a:xfrm rot="10800000">
              <a:off x="10189577" y="1785666"/>
              <a:ext cx="878595" cy="173322"/>
            </a:xfrm>
            <a:prstGeom prst="wedgeRectCallout">
              <a:avLst>
                <a:gd name="adj1" fmla="val 52544"/>
                <a:gd name="adj2" fmla="val 105696"/>
              </a:avLst>
            </a:prstGeom>
            <a:solidFill>
              <a:srgbClr val="5B9BD5"/>
            </a:solidFill>
            <a:ln w="28575">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800" dirty="0">
                <a:latin typeface="Arial Narrow" panose="020B0606020202030204" pitchFamily="34" charset="0"/>
              </a:endParaRPr>
            </a:p>
          </p:txBody>
        </p:sp>
        <p:sp>
          <p:nvSpPr>
            <p:cNvPr id="22" name="TextBox 21">
              <a:extLst>
                <a:ext uri="{FF2B5EF4-FFF2-40B4-BE49-F238E27FC236}">
                  <a16:creationId xmlns:a16="http://schemas.microsoft.com/office/drawing/2014/main" id="{2AC570C5-4CE9-1636-5896-0196C30F64C8}"/>
                </a:ext>
              </a:extLst>
            </p:cNvPr>
            <p:cNvSpPr txBox="1"/>
            <p:nvPr/>
          </p:nvSpPr>
          <p:spPr>
            <a:xfrm>
              <a:off x="10156425" y="1788293"/>
              <a:ext cx="974885" cy="160817"/>
            </a:xfrm>
            <a:prstGeom prst="rect">
              <a:avLst/>
            </a:prstGeom>
            <a:noFill/>
          </p:spPr>
          <p:txBody>
            <a:bodyPr wrap="square" rtlCol="0">
              <a:spAutoFit/>
            </a:bodyPr>
            <a:lstStyle/>
            <a:p>
              <a:r>
                <a:rPr lang="en-US" sz="1200" b="1" dirty="0">
                  <a:solidFill>
                    <a:schemeClr val="bg1"/>
                  </a:solidFill>
                </a:rPr>
                <a:t>3.1’ (FEMA 1% /100-Yr) </a:t>
              </a:r>
            </a:p>
          </p:txBody>
        </p:sp>
      </p:grpSp>
      <p:sp>
        <p:nvSpPr>
          <p:cNvPr id="27" name="Title 1">
            <a:extLst>
              <a:ext uri="{FF2B5EF4-FFF2-40B4-BE49-F238E27FC236}">
                <a16:creationId xmlns:a16="http://schemas.microsoft.com/office/drawing/2014/main" id="{E57A9AB4-A6E6-1E57-98A6-0073167BF727}"/>
              </a:ext>
            </a:extLst>
          </p:cNvPr>
          <p:cNvSpPr txBox="1">
            <a:spLocks/>
          </p:cNvSpPr>
          <p:nvPr/>
        </p:nvSpPr>
        <p:spPr>
          <a:xfrm>
            <a:off x="0" y="2"/>
            <a:ext cx="121920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sz="3600" b="1" kern="1200" dirty="0">
                <a:solidFill>
                  <a:schemeClr val="bg1"/>
                </a:solidFill>
                <a:latin typeface="+mn-lt"/>
                <a:ea typeface="+mj-ea"/>
                <a:cs typeface="+mj-cs"/>
              </a:rPr>
              <a:t>1% Probability of Flood in a year (</a:t>
            </a:r>
            <a:r>
              <a:rPr lang="en-US" sz="3600" b="1" dirty="0">
                <a:solidFill>
                  <a:schemeClr val="bg1"/>
                </a:solidFill>
                <a:latin typeface="+mn-lt"/>
              </a:rPr>
              <a:t>100</a:t>
            </a:r>
            <a:r>
              <a:rPr lang="en-US" sz="3600" b="1" kern="1200" dirty="0">
                <a:solidFill>
                  <a:schemeClr val="bg1"/>
                </a:solidFill>
                <a:latin typeface="+mn-lt"/>
                <a:ea typeface="+mj-ea"/>
                <a:cs typeface="+mj-cs"/>
              </a:rPr>
              <a:t>-year flood)</a:t>
            </a:r>
          </a:p>
        </p:txBody>
      </p:sp>
      <p:pic>
        <p:nvPicPr>
          <p:cNvPr id="3" name="Picture 2" descr="A house on stilts in water&#10;&#10;Description automatically generated">
            <a:extLst>
              <a:ext uri="{FF2B5EF4-FFF2-40B4-BE49-F238E27FC236}">
                <a16:creationId xmlns:a16="http://schemas.microsoft.com/office/drawing/2014/main" id="{6012F0C3-0901-CF14-ABDC-6C3D329712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138057" y="2479483"/>
            <a:ext cx="7043057" cy="3668033"/>
          </a:xfrm>
          <a:prstGeom prst="rect">
            <a:avLst/>
          </a:prstGeom>
        </p:spPr>
      </p:pic>
    </p:spTree>
    <p:extLst>
      <p:ext uri="{BB962C8B-B14F-4D97-AF65-F5344CB8AC3E}">
        <p14:creationId xmlns:p14="http://schemas.microsoft.com/office/powerpoint/2010/main" val="3812142712"/>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6B633F-CA09-03DD-8256-98A4FC25BBEC}"/>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26" r="595" b="13255"/>
          <a:stretch/>
        </p:blipFill>
        <p:spPr>
          <a:xfrm>
            <a:off x="-6099" y="0"/>
            <a:ext cx="12195050" cy="6852984"/>
          </a:xfrm>
          <a:prstGeom prst="rect">
            <a:avLst/>
          </a:prstGeom>
        </p:spPr>
      </p:pic>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grpSp>
        <p:nvGrpSpPr>
          <p:cNvPr id="18" name="Group 17">
            <a:extLst>
              <a:ext uri="{FF2B5EF4-FFF2-40B4-BE49-F238E27FC236}">
                <a16:creationId xmlns:a16="http://schemas.microsoft.com/office/drawing/2014/main" id="{64F5418D-8745-B00E-3FFA-4A024A24FEF5}"/>
              </a:ext>
            </a:extLst>
          </p:cNvPr>
          <p:cNvGrpSpPr/>
          <p:nvPr/>
        </p:nvGrpSpPr>
        <p:grpSpPr>
          <a:xfrm>
            <a:off x="181234" y="2412910"/>
            <a:ext cx="4698515" cy="3801180"/>
            <a:chOff x="9464196" y="16909"/>
            <a:chExt cx="2727803" cy="2206840"/>
          </a:xfrm>
        </p:grpSpPr>
        <p:grpSp>
          <p:nvGrpSpPr>
            <p:cNvPr id="19" name="Group 18">
              <a:extLst>
                <a:ext uri="{FF2B5EF4-FFF2-40B4-BE49-F238E27FC236}">
                  <a16:creationId xmlns:a16="http://schemas.microsoft.com/office/drawing/2014/main" id="{45B15CE8-5319-0DD3-D341-5DDDF9B06BC3}"/>
                </a:ext>
              </a:extLst>
            </p:cNvPr>
            <p:cNvGrpSpPr/>
            <p:nvPr/>
          </p:nvGrpSpPr>
          <p:grpSpPr>
            <a:xfrm>
              <a:off x="9464196" y="16909"/>
              <a:ext cx="2727803" cy="2206840"/>
              <a:chOff x="2690812" y="520700"/>
              <a:chExt cx="6810375" cy="5509711"/>
            </a:xfrm>
          </p:grpSpPr>
          <p:pic>
            <p:nvPicPr>
              <p:cNvPr id="23" name="Picture 22">
                <a:extLst>
                  <a:ext uri="{FF2B5EF4-FFF2-40B4-BE49-F238E27FC236}">
                    <a16:creationId xmlns:a16="http://schemas.microsoft.com/office/drawing/2014/main" id="{E69AB5FE-5E5F-C9A5-01C1-64CF0A306D9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690812" y="520700"/>
                <a:ext cx="6810375" cy="5509711"/>
              </a:xfrm>
              <a:prstGeom prst="rect">
                <a:avLst/>
              </a:prstGeom>
            </p:spPr>
          </p:pic>
          <p:cxnSp>
            <p:nvCxnSpPr>
              <p:cNvPr id="24" name="Straight Connector 23">
                <a:extLst>
                  <a:ext uri="{FF2B5EF4-FFF2-40B4-BE49-F238E27FC236}">
                    <a16:creationId xmlns:a16="http://schemas.microsoft.com/office/drawing/2014/main" id="{C8FDC852-4298-87F2-3F9C-19FCE0EC0969}"/>
                  </a:ext>
                </a:extLst>
              </p:cNvPr>
              <p:cNvCxnSpPr/>
              <p:nvPr/>
            </p:nvCxnSpPr>
            <p:spPr>
              <a:xfrm>
                <a:off x="4301412" y="1754155"/>
                <a:ext cx="0" cy="3638939"/>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26" name="Multiplication Sign 25">
                <a:extLst>
                  <a:ext uri="{FF2B5EF4-FFF2-40B4-BE49-F238E27FC236}">
                    <a16:creationId xmlns:a16="http://schemas.microsoft.com/office/drawing/2014/main" id="{5E23E883-79E7-7288-0BEE-DABE4110E048}"/>
                  </a:ext>
                </a:extLst>
              </p:cNvPr>
              <p:cNvSpPr/>
              <p:nvPr/>
            </p:nvSpPr>
            <p:spPr>
              <a:xfrm>
                <a:off x="4183759" y="4717550"/>
                <a:ext cx="279920" cy="288657"/>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ular Callout 7">
              <a:extLst>
                <a:ext uri="{FF2B5EF4-FFF2-40B4-BE49-F238E27FC236}">
                  <a16:creationId xmlns:a16="http://schemas.microsoft.com/office/drawing/2014/main" id="{54A74E35-10E3-65E4-3610-017EF777FA15}"/>
                </a:ext>
              </a:extLst>
            </p:cNvPr>
            <p:cNvSpPr/>
            <p:nvPr/>
          </p:nvSpPr>
          <p:spPr>
            <a:xfrm rot="10800000">
              <a:off x="10203757" y="1618612"/>
              <a:ext cx="950028" cy="173322"/>
            </a:xfrm>
            <a:prstGeom prst="wedgeRectCallout">
              <a:avLst>
                <a:gd name="adj1" fmla="val 55464"/>
                <a:gd name="adj2" fmla="val 103806"/>
              </a:avLst>
            </a:prstGeom>
            <a:solidFill>
              <a:srgbClr val="5B9BD5"/>
            </a:solidFill>
            <a:ln w="28575">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800" dirty="0">
                <a:latin typeface="Arial Narrow" panose="020B0606020202030204" pitchFamily="34" charset="0"/>
              </a:endParaRPr>
            </a:p>
          </p:txBody>
        </p:sp>
        <p:sp>
          <p:nvSpPr>
            <p:cNvPr id="22" name="TextBox 21">
              <a:extLst>
                <a:ext uri="{FF2B5EF4-FFF2-40B4-BE49-F238E27FC236}">
                  <a16:creationId xmlns:a16="http://schemas.microsoft.com/office/drawing/2014/main" id="{2AC570C5-4CE9-1636-5896-0196C30F64C8}"/>
                </a:ext>
              </a:extLst>
            </p:cNvPr>
            <p:cNvSpPr txBox="1"/>
            <p:nvPr/>
          </p:nvSpPr>
          <p:spPr>
            <a:xfrm>
              <a:off x="10170606" y="1621239"/>
              <a:ext cx="1093778" cy="160817"/>
            </a:xfrm>
            <a:prstGeom prst="rect">
              <a:avLst/>
            </a:prstGeom>
            <a:noFill/>
          </p:spPr>
          <p:txBody>
            <a:bodyPr wrap="square" rtlCol="0">
              <a:spAutoFit/>
            </a:bodyPr>
            <a:lstStyle/>
            <a:p>
              <a:r>
                <a:rPr lang="en-US" sz="1200" b="1" dirty="0">
                  <a:solidFill>
                    <a:schemeClr val="bg1"/>
                  </a:solidFill>
                </a:rPr>
                <a:t>9.9’ (FEMA 0.2% /500-Yr) </a:t>
              </a:r>
            </a:p>
          </p:txBody>
        </p:sp>
        <p:sp>
          <p:nvSpPr>
            <p:cNvPr id="10" name="Rectangular Callout 7">
              <a:extLst>
                <a:ext uri="{FF2B5EF4-FFF2-40B4-BE49-F238E27FC236}">
                  <a16:creationId xmlns:a16="http://schemas.microsoft.com/office/drawing/2014/main" id="{6B8DFDF9-A09A-C9BD-BF7D-3F6BE802FAD9}"/>
                </a:ext>
              </a:extLst>
            </p:cNvPr>
            <p:cNvSpPr/>
            <p:nvPr/>
          </p:nvSpPr>
          <p:spPr>
            <a:xfrm rot="10800000">
              <a:off x="10185926" y="1208381"/>
              <a:ext cx="985690" cy="173322"/>
            </a:xfrm>
            <a:prstGeom prst="wedgeRectCallout">
              <a:avLst>
                <a:gd name="adj1" fmla="val 52941"/>
                <a:gd name="adj2" fmla="val -109368"/>
              </a:avLst>
            </a:prstGeom>
            <a:solidFill>
              <a:srgbClr val="5B9BD5"/>
            </a:solidFill>
            <a:ln w="28575">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800" dirty="0">
                <a:latin typeface="Arial Narrow" panose="020B0606020202030204" pitchFamily="34" charset="0"/>
              </a:endParaRPr>
            </a:p>
          </p:txBody>
        </p:sp>
        <p:sp>
          <p:nvSpPr>
            <p:cNvPr id="12" name="TextBox 11">
              <a:extLst>
                <a:ext uri="{FF2B5EF4-FFF2-40B4-BE49-F238E27FC236}">
                  <a16:creationId xmlns:a16="http://schemas.microsoft.com/office/drawing/2014/main" id="{67245940-9B69-12C6-709F-70DCD23BD74F}"/>
                </a:ext>
              </a:extLst>
            </p:cNvPr>
            <p:cNvSpPr txBox="1"/>
            <p:nvPr/>
          </p:nvSpPr>
          <p:spPr>
            <a:xfrm>
              <a:off x="10170606" y="1213561"/>
              <a:ext cx="1093778" cy="160817"/>
            </a:xfrm>
            <a:prstGeom prst="rect">
              <a:avLst/>
            </a:prstGeom>
            <a:noFill/>
          </p:spPr>
          <p:txBody>
            <a:bodyPr wrap="square" rtlCol="0">
              <a:spAutoFit/>
            </a:bodyPr>
            <a:lstStyle/>
            <a:p>
              <a:r>
                <a:rPr lang="en-US" sz="1200" b="1" dirty="0">
                  <a:solidFill>
                    <a:schemeClr val="bg1"/>
                  </a:solidFill>
                </a:rPr>
                <a:t>9.9’ (FEMA 1% +/</a:t>
              </a:r>
              <a:r>
                <a:rPr lang="en-US" sz="1200" b="1" dirty="0">
                  <a:solidFill>
                    <a:schemeClr val="bg1"/>
                  </a:solidFill>
                  <a:latin typeface="Arial Narrow" panose="020B0606020202030204" pitchFamily="34" charset="0"/>
                </a:rPr>
                <a:t> 84% CL</a:t>
              </a:r>
              <a:r>
                <a:rPr lang="en-US" sz="1200" b="1" dirty="0">
                  <a:solidFill>
                    <a:schemeClr val="bg1"/>
                  </a:solidFill>
                </a:rPr>
                <a:t>) </a:t>
              </a:r>
            </a:p>
          </p:txBody>
        </p:sp>
      </p:grpSp>
      <p:sp>
        <p:nvSpPr>
          <p:cNvPr id="27" name="Title 1">
            <a:extLst>
              <a:ext uri="{FF2B5EF4-FFF2-40B4-BE49-F238E27FC236}">
                <a16:creationId xmlns:a16="http://schemas.microsoft.com/office/drawing/2014/main" id="{E57A9AB4-A6E6-1E57-98A6-0073167BF727}"/>
              </a:ext>
            </a:extLst>
          </p:cNvPr>
          <p:cNvSpPr txBox="1">
            <a:spLocks/>
          </p:cNvSpPr>
          <p:nvPr/>
        </p:nvSpPr>
        <p:spPr>
          <a:xfrm>
            <a:off x="0" y="2"/>
            <a:ext cx="121920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sz="3600" b="1" kern="1200" dirty="0">
                <a:solidFill>
                  <a:schemeClr val="bg1"/>
                </a:solidFill>
                <a:latin typeface="+mn-lt"/>
                <a:ea typeface="+mj-ea"/>
                <a:cs typeface="+mj-cs"/>
              </a:rPr>
              <a:t>0.2% Probability of Flood in a year (</a:t>
            </a:r>
            <a:r>
              <a:rPr lang="en-US" sz="3600" b="1" dirty="0">
                <a:solidFill>
                  <a:schemeClr val="bg1"/>
                </a:solidFill>
                <a:latin typeface="+mn-lt"/>
              </a:rPr>
              <a:t>500</a:t>
            </a:r>
            <a:r>
              <a:rPr lang="en-US" sz="3600" b="1" kern="1200" dirty="0">
                <a:solidFill>
                  <a:schemeClr val="bg1"/>
                </a:solidFill>
                <a:latin typeface="+mn-lt"/>
                <a:ea typeface="+mj-ea"/>
                <a:cs typeface="+mj-cs"/>
              </a:rPr>
              <a:t>-year flood)</a:t>
            </a:r>
          </a:p>
        </p:txBody>
      </p:sp>
      <p:pic>
        <p:nvPicPr>
          <p:cNvPr id="4" name="Picture 3" descr="A house floating in water&#10;&#10;Description automatically generated">
            <a:extLst>
              <a:ext uri="{FF2B5EF4-FFF2-40B4-BE49-F238E27FC236}">
                <a16:creationId xmlns:a16="http://schemas.microsoft.com/office/drawing/2014/main" id="{3BEEFCE4-7519-66EB-FB83-DB36310611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138057" y="2479482"/>
            <a:ext cx="7062748" cy="3668715"/>
          </a:xfrm>
          <a:prstGeom prst="rect">
            <a:avLst/>
          </a:prstGeom>
        </p:spPr>
      </p:pic>
    </p:spTree>
    <p:extLst>
      <p:ext uri="{BB962C8B-B14F-4D97-AF65-F5344CB8AC3E}">
        <p14:creationId xmlns:p14="http://schemas.microsoft.com/office/powerpoint/2010/main" val="1434152011"/>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6B633F-CA09-03DD-8256-98A4FC25BBEC}"/>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26" r="595" b="13255"/>
          <a:stretch/>
        </p:blipFill>
        <p:spPr>
          <a:xfrm>
            <a:off x="-6099" y="34528"/>
            <a:ext cx="12195050" cy="6852984"/>
          </a:xfrm>
          <a:prstGeom prst="rect">
            <a:avLst/>
          </a:prstGeom>
        </p:spPr>
      </p:pic>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grpSp>
        <p:nvGrpSpPr>
          <p:cNvPr id="18" name="Group 17">
            <a:extLst>
              <a:ext uri="{FF2B5EF4-FFF2-40B4-BE49-F238E27FC236}">
                <a16:creationId xmlns:a16="http://schemas.microsoft.com/office/drawing/2014/main" id="{64F5418D-8745-B00E-3FFA-4A024A24FEF5}"/>
              </a:ext>
            </a:extLst>
          </p:cNvPr>
          <p:cNvGrpSpPr/>
          <p:nvPr/>
        </p:nvGrpSpPr>
        <p:grpSpPr>
          <a:xfrm>
            <a:off x="181234" y="2412910"/>
            <a:ext cx="4698515" cy="3801180"/>
            <a:chOff x="9464196" y="16909"/>
            <a:chExt cx="2727803" cy="2206840"/>
          </a:xfrm>
        </p:grpSpPr>
        <p:grpSp>
          <p:nvGrpSpPr>
            <p:cNvPr id="19" name="Group 18">
              <a:extLst>
                <a:ext uri="{FF2B5EF4-FFF2-40B4-BE49-F238E27FC236}">
                  <a16:creationId xmlns:a16="http://schemas.microsoft.com/office/drawing/2014/main" id="{45B15CE8-5319-0DD3-D341-5DDDF9B06BC3}"/>
                </a:ext>
              </a:extLst>
            </p:cNvPr>
            <p:cNvGrpSpPr/>
            <p:nvPr/>
          </p:nvGrpSpPr>
          <p:grpSpPr>
            <a:xfrm>
              <a:off x="9464196" y="16909"/>
              <a:ext cx="2727803" cy="2206840"/>
              <a:chOff x="2690812" y="520700"/>
              <a:chExt cx="6810375" cy="5509711"/>
            </a:xfrm>
          </p:grpSpPr>
          <p:pic>
            <p:nvPicPr>
              <p:cNvPr id="23" name="Picture 22">
                <a:extLst>
                  <a:ext uri="{FF2B5EF4-FFF2-40B4-BE49-F238E27FC236}">
                    <a16:creationId xmlns:a16="http://schemas.microsoft.com/office/drawing/2014/main" id="{E69AB5FE-5E5F-C9A5-01C1-64CF0A306D9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690812" y="520700"/>
                <a:ext cx="6810375" cy="5509711"/>
              </a:xfrm>
              <a:prstGeom prst="rect">
                <a:avLst/>
              </a:prstGeom>
            </p:spPr>
          </p:pic>
          <p:cxnSp>
            <p:nvCxnSpPr>
              <p:cNvPr id="24" name="Straight Connector 23">
                <a:extLst>
                  <a:ext uri="{FF2B5EF4-FFF2-40B4-BE49-F238E27FC236}">
                    <a16:creationId xmlns:a16="http://schemas.microsoft.com/office/drawing/2014/main" id="{C8FDC852-4298-87F2-3F9C-19FCE0EC0969}"/>
                  </a:ext>
                </a:extLst>
              </p:cNvPr>
              <p:cNvCxnSpPr/>
              <p:nvPr/>
            </p:nvCxnSpPr>
            <p:spPr>
              <a:xfrm>
                <a:off x="4301412" y="1754155"/>
                <a:ext cx="0" cy="3638939"/>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26" name="Multiplication Sign 25">
                <a:extLst>
                  <a:ext uri="{FF2B5EF4-FFF2-40B4-BE49-F238E27FC236}">
                    <a16:creationId xmlns:a16="http://schemas.microsoft.com/office/drawing/2014/main" id="{5E23E883-79E7-7288-0BEE-DABE4110E048}"/>
                  </a:ext>
                </a:extLst>
              </p:cNvPr>
              <p:cNvSpPr/>
              <p:nvPr/>
            </p:nvSpPr>
            <p:spPr>
              <a:xfrm>
                <a:off x="4183759" y="4717550"/>
                <a:ext cx="279920" cy="288657"/>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ular Callout 7">
              <a:extLst>
                <a:ext uri="{FF2B5EF4-FFF2-40B4-BE49-F238E27FC236}">
                  <a16:creationId xmlns:a16="http://schemas.microsoft.com/office/drawing/2014/main" id="{54A74E35-10E3-65E4-3610-017EF777FA15}"/>
                </a:ext>
              </a:extLst>
            </p:cNvPr>
            <p:cNvSpPr/>
            <p:nvPr/>
          </p:nvSpPr>
          <p:spPr>
            <a:xfrm rot="10800000">
              <a:off x="10200622" y="1672735"/>
              <a:ext cx="950028" cy="173322"/>
            </a:xfrm>
            <a:prstGeom prst="wedgeRectCallout">
              <a:avLst>
                <a:gd name="adj1" fmla="val 54429"/>
                <a:gd name="adj2" fmla="val 107587"/>
              </a:avLst>
            </a:prstGeom>
            <a:solidFill>
              <a:schemeClr val="tx1"/>
            </a:solidFill>
            <a:ln w="28575">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800" dirty="0">
                <a:latin typeface="Arial Narrow" panose="020B0606020202030204" pitchFamily="34" charset="0"/>
              </a:endParaRPr>
            </a:p>
          </p:txBody>
        </p:sp>
        <p:sp>
          <p:nvSpPr>
            <p:cNvPr id="22" name="TextBox 21">
              <a:extLst>
                <a:ext uri="{FF2B5EF4-FFF2-40B4-BE49-F238E27FC236}">
                  <a16:creationId xmlns:a16="http://schemas.microsoft.com/office/drawing/2014/main" id="{2AC570C5-4CE9-1636-5896-0196C30F64C8}"/>
                </a:ext>
              </a:extLst>
            </p:cNvPr>
            <p:cNvSpPr txBox="1"/>
            <p:nvPr/>
          </p:nvSpPr>
          <p:spPr>
            <a:xfrm>
              <a:off x="10225384" y="1685240"/>
              <a:ext cx="1093778" cy="160817"/>
            </a:xfrm>
            <a:prstGeom prst="rect">
              <a:avLst/>
            </a:prstGeom>
            <a:noFill/>
          </p:spPr>
          <p:txBody>
            <a:bodyPr wrap="square" rtlCol="0">
              <a:spAutoFit/>
            </a:bodyPr>
            <a:lstStyle/>
            <a:p>
              <a:r>
                <a:rPr lang="en-US" sz="1200" b="1" dirty="0">
                  <a:solidFill>
                    <a:schemeClr val="bg1"/>
                  </a:solidFill>
                </a:rPr>
                <a:t>7.5’ (</a:t>
              </a:r>
              <a:r>
                <a:rPr lang="en-US" sz="1200" b="1" dirty="0">
                  <a:solidFill>
                    <a:schemeClr val="bg1"/>
                  </a:solidFill>
                  <a:latin typeface="Arial Narrow" panose="020B0606020202030204" pitchFamily="34" charset="0"/>
                </a:rPr>
                <a:t>2016 High Water</a:t>
              </a:r>
              <a:r>
                <a:rPr lang="en-US" sz="1200" b="1" dirty="0">
                  <a:solidFill>
                    <a:schemeClr val="bg1"/>
                  </a:solidFill>
                </a:rPr>
                <a:t>) </a:t>
              </a:r>
            </a:p>
          </p:txBody>
        </p:sp>
      </p:grpSp>
      <p:sp>
        <p:nvSpPr>
          <p:cNvPr id="27" name="Title 1">
            <a:extLst>
              <a:ext uri="{FF2B5EF4-FFF2-40B4-BE49-F238E27FC236}">
                <a16:creationId xmlns:a16="http://schemas.microsoft.com/office/drawing/2014/main" id="{E57A9AB4-A6E6-1E57-98A6-0073167BF727}"/>
              </a:ext>
            </a:extLst>
          </p:cNvPr>
          <p:cNvSpPr txBox="1">
            <a:spLocks/>
          </p:cNvSpPr>
          <p:nvPr/>
        </p:nvSpPr>
        <p:spPr>
          <a:xfrm>
            <a:off x="0" y="2"/>
            <a:ext cx="12192000" cy="1033024"/>
          </a:xfrm>
          <a:prstGeom prst="rect">
            <a:avLst/>
          </a:prstGeom>
          <a:solidFill>
            <a:schemeClr val="tx1"/>
          </a:solidFill>
          <a:ln w="28575">
            <a:solidFill>
              <a:srgbClr val="FFC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sz="3600" b="1" kern="1200" dirty="0">
                <a:solidFill>
                  <a:schemeClr val="bg1"/>
                </a:solidFill>
                <a:latin typeface="+mn-lt"/>
                <a:ea typeface="+mj-ea"/>
                <a:cs typeface="+mj-cs"/>
              </a:rPr>
              <a:t>2016 High Watermark</a:t>
            </a:r>
          </a:p>
        </p:txBody>
      </p:sp>
      <p:pic>
        <p:nvPicPr>
          <p:cNvPr id="14" name="Picture 13" descr="A house in water with clouds in the background&#10;&#10;Description automatically generated">
            <a:extLst>
              <a:ext uri="{FF2B5EF4-FFF2-40B4-BE49-F238E27FC236}">
                <a16:creationId xmlns:a16="http://schemas.microsoft.com/office/drawing/2014/main" id="{343655F8-CAEC-E7C1-C488-D28E0358E6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138057" y="2481240"/>
            <a:ext cx="7062748" cy="3666957"/>
          </a:xfrm>
          <a:prstGeom prst="rect">
            <a:avLst/>
          </a:prstGeom>
        </p:spPr>
      </p:pic>
      <p:grpSp>
        <p:nvGrpSpPr>
          <p:cNvPr id="20" name="Group 19"/>
          <p:cNvGrpSpPr/>
          <p:nvPr/>
        </p:nvGrpSpPr>
        <p:grpSpPr>
          <a:xfrm>
            <a:off x="563601" y="367707"/>
            <a:ext cx="2214540" cy="2240634"/>
            <a:chOff x="1503878" y="1497438"/>
            <a:chExt cx="2214540" cy="2240634"/>
          </a:xfrm>
        </p:grpSpPr>
        <p:pic>
          <p:nvPicPr>
            <p:cNvPr id="28" name="Picture 2" descr="13,500+ Green Post It Notes Stock Photos, Pictures &amp; Royalty-Free Images -  iStock">
              <a:extLst>
                <a:ext uri="{FF2B5EF4-FFF2-40B4-BE49-F238E27FC236}">
                  <a16:creationId xmlns:a16="http://schemas.microsoft.com/office/drawing/2014/main" id="{6E434E23-8084-7396-A717-F4DFA134998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20367698">
              <a:off x="1503878" y="1497438"/>
              <a:ext cx="2034007" cy="224063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11A63CF-3771-8257-3CA0-33FE0EC21222}"/>
                </a:ext>
              </a:extLst>
            </p:cNvPr>
            <p:cNvSpPr txBox="1"/>
            <p:nvPr/>
          </p:nvSpPr>
          <p:spPr>
            <a:xfrm rot="20139370">
              <a:off x="1513906" y="2323405"/>
              <a:ext cx="2204512" cy="954107"/>
            </a:xfrm>
            <a:prstGeom prst="rect">
              <a:avLst/>
            </a:prstGeom>
            <a:noFill/>
          </p:spPr>
          <p:txBody>
            <a:bodyPr wrap="square" rtlCol="0">
              <a:spAutoFit/>
            </a:bodyPr>
            <a:lstStyle/>
            <a:p>
              <a:pPr algn="ctr"/>
              <a:r>
                <a:rPr lang="en-US" sz="2800" b="1" dirty="0">
                  <a:solidFill>
                    <a:srgbClr val="FF0000"/>
                  </a:solidFill>
                  <a:latin typeface="Ink Free" panose="03080402000500000000" pitchFamily="66" charset="0"/>
                  <a:cs typeface="Aharoni" panose="02010803020104030203" pitchFamily="2" charset="-79"/>
                </a:rPr>
                <a:t>High Watermark</a:t>
              </a:r>
            </a:p>
          </p:txBody>
        </p:sp>
      </p:grpSp>
    </p:spTree>
    <p:extLst>
      <p:ext uri="{BB962C8B-B14F-4D97-AF65-F5344CB8AC3E}">
        <p14:creationId xmlns:p14="http://schemas.microsoft.com/office/powerpoint/2010/main" val="3400137431"/>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6B633F-CA09-03DD-8256-98A4FC25BBEC}"/>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26" r="595" b="13255"/>
          <a:stretch/>
        </p:blipFill>
        <p:spPr>
          <a:xfrm>
            <a:off x="-6099" y="0"/>
            <a:ext cx="12195050" cy="6852984"/>
          </a:xfrm>
          <a:prstGeom prst="rect">
            <a:avLst/>
          </a:prstGeom>
        </p:spPr>
      </p:pic>
      <p:pic>
        <p:nvPicPr>
          <p:cNvPr id="2" name="Picture 1">
            <a:extLst>
              <a:ext uri="{FF2B5EF4-FFF2-40B4-BE49-F238E27FC236}">
                <a16:creationId xmlns:a16="http://schemas.microsoft.com/office/drawing/2014/main" id="{F22F8C4C-1393-D0C0-B0EF-8C93664DFD24}"/>
              </a:ext>
            </a:extLst>
          </p:cNvPr>
          <p:cNvPicPr>
            <a:picLocks noChangeAspect="1"/>
          </p:cNvPicPr>
          <p:nvPr/>
        </p:nvPicPr>
        <p:blipFill rotWithShape="1">
          <a:blip r:embed="rId4">
            <a:extLst>
              <a:ext uri="{28A0092B-C50C-407E-A947-70E740481C1C}">
                <a14:useLocalDpi xmlns:a14="http://schemas.microsoft.com/office/drawing/2010/main" val="0"/>
              </a:ext>
            </a:extLst>
          </a:blip>
          <a:srcRect t="-16"/>
          <a:stretch/>
        </p:blipFill>
        <p:spPr>
          <a:xfrm>
            <a:off x="991521" y="745463"/>
            <a:ext cx="9866280" cy="5181124"/>
          </a:xfrm>
          <a:prstGeom prst="rect">
            <a:avLst/>
          </a:prstGeom>
        </p:spPr>
      </p:pic>
      <p:sp>
        <p:nvSpPr>
          <p:cNvPr id="3" name="TextBox 11">
            <a:extLst>
              <a:ext uri="{FF2B5EF4-FFF2-40B4-BE49-F238E27FC236}">
                <a16:creationId xmlns:a16="http://schemas.microsoft.com/office/drawing/2014/main" id="{61534AB1-7FE2-C47B-CA54-5FCECE614EF3}"/>
              </a:ext>
            </a:extLst>
          </p:cNvPr>
          <p:cNvSpPr txBox="1"/>
          <p:nvPr/>
        </p:nvSpPr>
        <p:spPr>
          <a:xfrm>
            <a:off x="7678354" y="5567932"/>
            <a:ext cx="3101789" cy="30008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b="1" dirty="0">
                <a:solidFill>
                  <a:schemeClr val="bg1"/>
                </a:solidFill>
              </a:rPr>
              <a:t>182 Seventh Street, Rainelle, WV, 25962</a:t>
            </a:r>
          </a:p>
        </p:txBody>
      </p:sp>
      <p:sp>
        <p:nvSpPr>
          <p:cNvPr id="31" name="Rectangular Callout 31">
            <a:extLst>
              <a:ext uri="{FF2B5EF4-FFF2-40B4-BE49-F238E27FC236}">
                <a16:creationId xmlns:a16="http://schemas.microsoft.com/office/drawing/2014/main" id="{9B6EC999-9E0A-C136-DEFA-0760F83BB774}"/>
              </a:ext>
            </a:extLst>
          </p:cNvPr>
          <p:cNvSpPr/>
          <p:nvPr/>
        </p:nvSpPr>
        <p:spPr>
          <a:xfrm>
            <a:off x="514463" y="4984265"/>
            <a:ext cx="1454367" cy="176396"/>
          </a:xfrm>
          <a:prstGeom prst="wedgeRectCallout">
            <a:avLst>
              <a:gd name="adj1" fmla="val 166515"/>
              <a:gd name="adj2" fmla="val -53851"/>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1.9’ (FEMA 10% / 10-Yr) </a:t>
            </a:r>
          </a:p>
        </p:txBody>
      </p:sp>
      <p:sp>
        <p:nvSpPr>
          <p:cNvPr id="34" name="TextBox 34">
            <a:extLst>
              <a:ext uri="{FF2B5EF4-FFF2-40B4-BE49-F238E27FC236}">
                <a16:creationId xmlns:a16="http://schemas.microsoft.com/office/drawing/2014/main" id="{60303C01-6164-68E7-EB01-92F279FFD027}"/>
              </a:ext>
            </a:extLst>
          </p:cNvPr>
          <p:cNvSpPr txBox="1"/>
          <p:nvPr/>
        </p:nvSpPr>
        <p:spPr>
          <a:xfrm>
            <a:off x="5672072" y="6181516"/>
            <a:ext cx="263317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First Street Foundation (FSF)</a:t>
            </a:r>
          </a:p>
        </p:txBody>
      </p:sp>
      <p:sp>
        <p:nvSpPr>
          <p:cNvPr id="35" name="TextBox 35">
            <a:extLst>
              <a:ext uri="{FF2B5EF4-FFF2-40B4-BE49-F238E27FC236}">
                <a16:creationId xmlns:a16="http://schemas.microsoft.com/office/drawing/2014/main" id="{0C295EA3-56AD-29EF-5DF7-CFD89EB74CCF}"/>
              </a:ext>
            </a:extLst>
          </p:cNvPr>
          <p:cNvSpPr txBox="1"/>
          <p:nvPr/>
        </p:nvSpPr>
        <p:spPr>
          <a:xfrm>
            <a:off x="1672123" y="6154457"/>
            <a:ext cx="163958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FLOOD DEPTHS:</a:t>
            </a:r>
          </a:p>
        </p:txBody>
      </p:sp>
      <p:sp>
        <p:nvSpPr>
          <p:cNvPr id="36" name="Rectangle 35">
            <a:extLst>
              <a:ext uri="{FF2B5EF4-FFF2-40B4-BE49-F238E27FC236}">
                <a16:creationId xmlns:a16="http://schemas.microsoft.com/office/drawing/2014/main" id="{7CCE5D46-A1E7-B545-A32E-7FE82ADE5017}"/>
              </a:ext>
            </a:extLst>
          </p:cNvPr>
          <p:cNvSpPr/>
          <p:nvPr/>
        </p:nvSpPr>
        <p:spPr>
          <a:xfrm>
            <a:off x="3374540" y="6226366"/>
            <a:ext cx="426068" cy="188361"/>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7" name="TextBox 37">
            <a:extLst>
              <a:ext uri="{FF2B5EF4-FFF2-40B4-BE49-F238E27FC236}">
                <a16:creationId xmlns:a16="http://schemas.microsoft.com/office/drawing/2014/main" id="{86C6DCE6-0D43-BEB8-9096-D484C1B584FC}"/>
              </a:ext>
            </a:extLst>
          </p:cNvPr>
          <p:cNvSpPr txBox="1"/>
          <p:nvPr/>
        </p:nvSpPr>
        <p:spPr>
          <a:xfrm>
            <a:off x="3800608" y="6181516"/>
            <a:ext cx="791317"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FEMA</a:t>
            </a:r>
          </a:p>
        </p:txBody>
      </p:sp>
      <p:sp>
        <p:nvSpPr>
          <p:cNvPr id="38" name="Rectangle 37">
            <a:extLst>
              <a:ext uri="{FF2B5EF4-FFF2-40B4-BE49-F238E27FC236}">
                <a16:creationId xmlns:a16="http://schemas.microsoft.com/office/drawing/2014/main" id="{7FA4BE22-AB0C-5B18-6D5C-5118DC689B97}"/>
              </a:ext>
            </a:extLst>
          </p:cNvPr>
          <p:cNvSpPr/>
          <p:nvPr/>
        </p:nvSpPr>
        <p:spPr>
          <a:xfrm>
            <a:off x="7863933" y="6206897"/>
            <a:ext cx="377250" cy="183928"/>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9" name="TextBox 39">
            <a:extLst>
              <a:ext uri="{FF2B5EF4-FFF2-40B4-BE49-F238E27FC236}">
                <a16:creationId xmlns:a16="http://schemas.microsoft.com/office/drawing/2014/main" id="{F57A0166-D011-7E8E-F536-E67FC263E807}"/>
              </a:ext>
            </a:extLst>
          </p:cNvPr>
          <p:cNvSpPr txBox="1"/>
          <p:nvPr/>
        </p:nvSpPr>
        <p:spPr>
          <a:xfrm>
            <a:off x="8172436" y="6158735"/>
            <a:ext cx="3221112"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USGS 2016 Flood High Water Mark</a:t>
            </a:r>
          </a:p>
        </p:txBody>
      </p:sp>
      <p:sp>
        <p:nvSpPr>
          <p:cNvPr id="40" name="TextBox 41">
            <a:extLst>
              <a:ext uri="{FF2B5EF4-FFF2-40B4-BE49-F238E27FC236}">
                <a16:creationId xmlns:a16="http://schemas.microsoft.com/office/drawing/2014/main" id="{EAEBB0BE-C11E-6C81-A768-1194AD8F26FB}"/>
              </a:ext>
            </a:extLst>
          </p:cNvPr>
          <p:cNvSpPr txBox="1"/>
          <p:nvPr/>
        </p:nvSpPr>
        <p:spPr>
          <a:xfrm>
            <a:off x="4076415" y="5568570"/>
            <a:ext cx="2747009" cy="276999"/>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Building: </a:t>
            </a:r>
            <a:r>
              <a:rPr lang="en-US" sz="1200" b="1" dirty="0">
                <a:hlinkClick r:id="rId5"/>
              </a:rPr>
              <a:t>13-13-0001-0054-0000_182</a:t>
            </a:r>
            <a:endParaRPr lang="en-US" sz="1200" b="1" dirty="0"/>
          </a:p>
        </p:txBody>
      </p:sp>
      <p:sp>
        <p:nvSpPr>
          <p:cNvPr id="22" name="Rectangle 21"/>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5AEAB01B-3310-51B6-DB81-46F1D9A20523}"/>
              </a:ext>
            </a:extLst>
          </p:cNvPr>
          <p:cNvSpPr/>
          <p:nvPr/>
        </p:nvSpPr>
        <p:spPr>
          <a:xfrm>
            <a:off x="5246411" y="6226366"/>
            <a:ext cx="426068" cy="188361"/>
          </a:xfrm>
          <a:prstGeom prst="rect">
            <a:avLst/>
          </a:prstGeom>
          <a:solidFill>
            <a:srgbClr val="1F4E79"/>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graphicFrame>
        <p:nvGraphicFramePr>
          <p:cNvPr id="52" name="Table 51"/>
          <p:cNvGraphicFramePr>
            <a:graphicFrameLocks noGrp="1"/>
          </p:cNvGraphicFramePr>
          <p:nvPr/>
        </p:nvGraphicFramePr>
        <p:xfrm>
          <a:off x="9554695" y="513315"/>
          <a:ext cx="2294627" cy="2481624"/>
        </p:xfrm>
        <a:graphic>
          <a:graphicData uri="http://schemas.openxmlformats.org/drawingml/2006/table">
            <a:tbl>
              <a:tblPr>
                <a:tableStyleId>{5C22544A-7EE6-4342-B048-85BDC9FD1C3A}</a:tableStyleId>
              </a:tblPr>
              <a:tblGrid>
                <a:gridCol w="1509623">
                  <a:extLst>
                    <a:ext uri="{9D8B030D-6E8A-4147-A177-3AD203B41FA5}">
                      <a16:colId xmlns:a16="http://schemas.microsoft.com/office/drawing/2014/main" val="2046477427"/>
                    </a:ext>
                  </a:extLst>
                </a:gridCol>
                <a:gridCol w="785004">
                  <a:extLst>
                    <a:ext uri="{9D8B030D-6E8A-4147-A177-3AD203B41FA5}">
                      <a16:colId xmlns:a16="http://schemas.microsoft.com/office/drawing/2014/main" val="2529517874"/>
                    </a:ext>
                  </a:extLst>
                </a:gridCol>
              </a:tblGrid>
              <a:tr h="188188">
                <a:tc>
                  <a:txBody>
                    <a:bodyPr/>
                    <a:lstStyle/>
                    <a:p>
                      <a:pPr algn="l"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59371">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3695338125"/>
                  </a:ext>
                </a:extLst>
              </a:tr>
              <a:tr h="159371">
                <a:tc>
                  <a:txBody>
                    <a:bodyPr/>
                    <a:lstStyle/>
                    <a:p>
                      <a:pPr algn="l" fontAlgn="b"/>
                      <a:r>
                        <a:rPr lang="en-US" sz="1100" u="none" strike="noStrike" dirty="0">
                          <a:effectLst/>
                        </a:rPr>
                        <a:t>First Floor Height</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341545975"/>
                  </a:ext>
                </a:extLst>
              </a:tr>
              <a:tr h="159371">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64907731"/>
                  </a:ext>
                </a:extLst>
              </a:tr>
              <a:tr h="159371">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7144" marR="7144" marT="7144" marB="0" anchor="b">
                    <a:solidFill>
                      <a:schemeClr val="accent1">
                        <a:lumMod val="20000"/>
                        <a:lumOff val="8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4115486144"/>
                  </a:ext>
                </a:extLst>
              </a:tr>
              <a:tr h="159371">
                <a:tc>
                  <a:txBody>
                    <a:bodyPr/>
                    <a:lstStyle/>
                    <a:p>
                      <a:pPr marL="0" algn="l" defTabSz="914400" rtl="0" eaLnBrk="1" fontAlgn="b" latinLnBrk="0" hangingPunct="1"/>
                      <a:r>
                        <a:rPr lang="en-US" sz="1100" b="0" u="none" strike="noStrike" kern="1200" dirty="0">
                          <a:solidFill>
                            <a:schemeClr val="dk1"/>
                          </a:solidFill>
                          <a:effectLst/>
                          <a:latin typeface="+mn-lt"/>
                          <a:ea typeface="+mn-ea"/>
                          <a:cs typeface="+mn-cs"/>
                        </a:rPr>
                        <a:t>FEMA 10% (10-Yr)</a:t>
                      </a:r>
                    </a:p>
                  </a:txBody>
                  <a:tcPr marL="7144" marR="7144" marT="7144" marB="0" anchor="b">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NA</a:t>
                      </a:r>
                    </a:p>
                  </a:txBody>
                  <a:tcPr marL="7144" marR="7144" marT="7144" marB="0" anchor="b">
                    <a:solidFill>
                      <a:srgbClr val="5B9BD5"/>
                    </a:solidFill>
                  </a:tcPr>
                </a:tc>
                <a:extLst>
                  <a:ext uri="{0D108BD9-81ED-4DB2-BD59-A6C34878D82A}">
                    <a16:rowId xmlns:a16="http://schemas.microsoft.com/office/drawing/2014/main" val="1165418921"/>
                  </a:ext>
                </a:extLst>
              </a:tr>
              <a:tr h="16065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4% (25-Yr)</a:t>
                      </a:r>
                    </a:p>
                  </a:txBody>
                  <a:tcPr marL="7144" marR="7144" marT="7144"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NA</a:t>
                      </a:r>
                    </a:p>
                  </a:txBody>
                  <a:tcPr marL="7144" marR="7144" marT="7144" marB="0" anchor="ctr">
                    <a:solidFill>
                      <a:srgbClr val="5B9BD5"/>
                    </a:solidFill>
                  </a:tcPr>
                </a:tc>
                <a:extLst>
                  <a:ext uri="{0D108BD9-81ED-4DB2-BD59-A6C34878D82A}">
                    <a16:rowId xmlns:a16="http://schemas.microsoft.com/office/drawing/2014/main" val="3865879643"/>
                  </a:ext>
                </a:extLst>
              </a:tr>
              <a:tr h="19602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2% (50-Yr)</a:t>
                      </a:r>
                    </a:p>
                  </a:txBody>
                  <a:tcPr marL="7144" marR="7144" marT="7144"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1.9</a:t>
                      </a:r>
                    </a:p>
                  </a:txBody>
                  <a:tcPr marL="7144" marR="7144" marT="7144" marB="0" anchor="ctr">
                    <a:solidFill>
                      <a:srgbClr val="5B9BD5"/>
                    </a:solidFill>
                  </a:tcPr>
                </a:tc>
                <a:extLst>
                  <a:ext uri="{0D108BD9-81ED-4DB2-BD59-A6C34878D82A}">
                    <a16:rowId xmlns:a16="http://schemas.microsoft.com/office/drawing/2014/main" val="896655764"/>
                  </a:ext>
                </a:extLst>
              </a:tr>
              <a:tr h="159371">
                <a:tc>
                  <a:txBody>
                    <a:bodyPr/>
                    <a:lstStyle/>
                    <a:p>
                      <a:pPr marL="0" algn="l"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2016 Flood HWM</a:t>
                      </a:r>
                    </a:p>
                  </a:txBody>
                  <a:tcPr marL="7144" marR="7144" marT="7144" marB="0" anchor="b">
                    <a:solidFill>
                      <a:schemeClr val="tx1"/>
                    </a:solidFill>
                  </a:tcPr>
                </a:tc>
                <a:tc>
                  <a:txBody>
                    <a:bodyPr/>
                    <a:lstStyle/>
                    <a:p>
                      <a:pPr marL="0" algn="ctr" defTabSz="914400" rtl="0" eaLnBrk="1" fontAlgn="b" latinLnBrk="0" hangingPunct="1"/>
                      <a:endParaRPr lang="en-US" sz="1100" b="0" i="0" u="none" strike="noStrike" kern="1200" dirty="0">
                        <a:solidFill>
                          <a:schemeClr val="bg1"/>
                        </a:solidFill>
                        <a:effectLst/>
                        <a:latin typeface="Calibri" panose="020F0502020204030204" pitchFamily="34" charset="0"/>
                        <a:ea typeface="+mn-ea"/>
                        <a:cs typeface="+mn-cs"/>
                      </a:endParaRPr>
                    </a:p>
                  </a:txBody>
                  <a:tcPr marL="7144" marR="7144" marT="7144" marB="0" anchor="b">
                    <a:solidFill>
                      <a:schemeClr val="tx1"/>
                    </a:solidFill>
                  </a:tcPr>
                </a:tc>
                <a:extLst>
                  <a:ext uri="{0D108BD9-81ED-4DB2-BD59-A6C34878D82A}">
                    <a16:rowId xmlns:a16="http://schemas.microsoft.com/office/drawing/2014/main" val="2775044072"/>
                  </a:ext>
                </a:extLst>
              </a:tr>
              <a:tr h="159371">
                <a:tc>
                  <a:txBody>
                    <a:bodyPr/>
                    <a:lstStyle/>
                    <a:p>
                      <a:pPr algn="l" fontAlgn="b"/>
                      <a:r>
                        <a:rPr lang="en-US" sz="1100" u="none" strike="noStrike" dirty="0">
                          <a:effectLst/>
                        </a:rPr>
                        <a:t>FEMA 1% (100-Yr) </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1200727858"/>
                  </a:ext>
                </a:extLst>
              </a:tr>
              <a:tr h="159371">
                <a:tc>
                  <a:txBody>
                    <a:bodyPr/>
                    <a:lstStyle/>
                    <a:p>
                      <a:pPr algn="l" fontAlgn="b"/>
                      <a:r>
                        <a:rPr lang="en-US" sz="1100" u="none" strike="noStrike" dirty="0">
                          <a:effectLst/>
                        </a:rPr>
                        <a:t>FEMA 100-Yr +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367194066"/>
                  </a:ext>
                </a:extLst>
              </a:tr>
              <a:tr h="169672">
                <a:tc>
                  <a:txBody>
                    <a:bodyPr/>
                    <a:lstStyle/>
                    <a:p>
                      <a:pPr algn="l" fontAlgn="b"/>
                      <a:r>
                        <a:rPr lang="en-US" sz="1100" u="none" strike="noStrike" dirty="0">
                          <a:effectLst/>
                        </a:rPr>
                        <a:t>FEMA 1%+  </a:t>
                      </a:r>
                    </a:p>
                  </a:txBody>
                  <a:tcPr marL="7144" marR="7144" marT="7144" marB="0" anchor="b">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683780853"/>
                  </a:ext>
                </a:extLst>
              </a:tr>
              <a:tr h="169672">
                <a:tc>
                  <a:txBody>
                    <a:bodyPr/>
                    <a:lstStyle/>
                    <a:p>
                      <a:pPr algn="l" fontAlgn="b"/>
                      <a:r>
                        <a:rPr lang="en-US" sz="1100" u="none" strike="noStrike" dirty="0">
                          <a:effectLst/>
                        </a:rPr>
                        <a:t>FEMA </a:t>
                      </a:r>
                      <a:r>
                        <a:rPr lang="en-US" sz="1100" u="none" strike="noStrike" baseline="0" dirty="0">
                          <a:effectLst/>
                        </a:rPr>
                        <a:t>0.2% (500-Yr)</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2576914326"/>
                  </a:ext>
                </a:extLst>
              </a:tr>
              <a:tr h="159371">
                <a:tc>
                  <a:txBody>
                    <a:bodyPr/>
                    <a:lstStyle/>
                    <a:p>
                      <a:pPr algn="l" fontAlgn="b"/>
                      <a:r>
                        <a:rPr lang="en-US" sz="1100" u="none" strike="noStrike" dirty="0">
                          <a:solidFill>
                            <a:schemeClr val="bg1"/>
                          </a:solidFill>
                          <a:effectLst/>
                        </a:rPr>
                        <a:t>FSF 0.2% (500-Yr)</a:t>
                      </a:r>
                      <a:endParaRPr lang="en-US" sz="1100" b="0" i="0" u="none" strike="noStrike" dirty="0">
                        <a:solidFill>
                          <a:schemeClr val="bg1"/>
                        </a:solidFill>
                        <a:effectLst/>
                        <a:latin typeface="Calibri" panose="020F0502020204030204" pitchFamily="34" charset="0"/>
                      </a:endParaRPr>
                    </a:p>
                  </a:txBody>
                  <a:tcPr marL="7144" marR="7144" marT="7144" marB="0" anchor="b">
                    <a:solidFill>
                      <a:srgbClr val="1F4E79"/>
                    </a:solidFill>
                  </a:tcPr>
                </a:tc>
                <a:tc>
                  <a:txBody>
                    <a:bodyPr/>
                    <a:lstStyle/>
                    <a:p>
                      <a:pPr algn="ctr" fontAlgn="b"/>
                      <a:endParaRPr lang="en-US" sz="1100" b="0" i="0" u="none" strike="noStrike" dirty="0">
                        <a:solidFill>
                          <a:schemeClr val="bg1"/>
                        </a:solidFill>
                        <a:effectLst/>
                        <a:latin typeface="Calibri" panose="020F0502020204030204" pitchFamily="34" charset="0"/>
                      </a:endParaRPr>
                    </a:p>
                  </a:txBody>
                  <a:tcPr marL="7144" marR="7144" marT="7144" marB="0" anchor="b">
                    <a:solidFill>
                      <a:srgbClr val="1F4E79"/>
                    </a:solidFill>
                  </a:tcPr>
                </a:tc>
                <a:extLst>
                  <a:ext uri="{0D108BD9-81ED-4DB2-BD59-A6C34878D82A}">
                    <a16:rowId xmlns:a16="http://schemas.microsoft.com/office/drawing/2014/main" val="2451855798"/>
                  </a:ext>
                </a:extLst>
              </a:tr>
            </a:tbl>
          </a:graphicData>
        </a:graphic>
      </p:graphicFrame>
      <p:sp>
        <p:nvSpPr>
          <p:cNvPr id="53" name="Rectangle 52"/>
          <p:cNvSpPr/>
          <p:nvPr/>
        </p:nvSpPr>
        <p:spPr>
          <a:xfrm>
            <a:off x="9553575" y="1952625"/>
            <a:ext cx="2286000" cy="16192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6082370"/>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6B633F-CA09-03DD-8256-98A4FC25BBEC}"/>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26" r="595" b="13255"/>
          <a:stretch/>
        </p:blipFill>
        <p:spPr>
          <a:xfrm>
            <a:off x="-6099" y="0"/>
            <a:ext cx="12195050" cy="6852984"/>
          </a:xfrm>
          <a:prstGeom prst="rect">
            <a:avLst/>
          </a:prstGeom>
        </p:spPr>
      </p:pic>
      <p:pic>
        <p:nvPicPr>
          <p:cNvPr id="2" name="Picture 1">
            <a:extLst>
              <a:ext uri="{FF2B5EF4-FFF2-40B4-BE49-F238E27FC236}">
                <a16:creationId xmlns:a16="http://schemas.microsoft.com/office/drawing/2014/main" id="{F22F8C4C-1393-D0C0-B0EF-8C93664DFD24}"/>
              </a:ext>
            </a:extLst>
          </p:cNvPr>
          <p:cNvPicPr>
            <a:picLocks noChangeAspect="1"/>
          </p:cNvPicPr>
          <p:nvPr/>
        </p:nvPicPr>
        <p:blipFill rotWithShape="1">
          <a:blip r:embed="rId4">
            <a:extLst>
              <a:ext uri="{28A0092B-C50C-407E-A947-70E740481C1C}">
                <a14:useLocalDpi xmlns:a14="http://schemas.microsoft.com/office/drawing/2010/main" val="0"/>
              </a:ext>
            </a:extLst>
          </a:blip>
          <a:srcRect t="-16"/>
          <a:stretch/>
        </p:blipFill>
        <p:spPr>
          <a:xfrm>
            <a:off x="991521" y="745463"/>
            <a:ext cx="9866280" cy="5181124"/>
          </a:xfrm>
          <a:prstGeom prst="rect">
            <a:avLst/>
          </a:prstGeom>
        </p:spPr>
      </p:pic>
      <p:sp>
        <p:nvSpPr>
          <p:cNvPr id="3" name="TextBox 11">
            <a:extLst>
              <a:ext uri="{FF2B5EF4-FFF2-40B4-BE49-F238E27FC236}">
                <a16:creationId xmlns:a16="http://schemas.microsoft.com/office/drawing/2014/main" id="{61534AB1-7FE2-C47B-CA54-5FCECE614EF3}"/>
              </a:ext>
            </a:extLst>
          </p:cNvPr>
          <p:cNvSpPr txBox="1"/>
          <p:nvPr/>
        </p:nvSpPr>
        <p:spPr>
          <a:xfrm>
            <a:off x="7678354" y="5567932"/>
            <a:ext cx="3101789" cy="30008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b="1" dirty="0">
                <a:solidFill>
                  <a:schemeClr val="bg1"/>
                </a:solidFill>
              </a:rPr>
              <a:t>182 Seventh Street, Rainelle, WV, 25962</a:t>
            </a:r>
          </a:p>
        </p:txBody>
      </p:sp>
      <p:sp>
        <p:nvSpPr>
          <p:cNvPr id="28" name="Rectangular Callout 28">
            <a:extLst>
              <a:ext uri="{FF2B5EF4-FFF2-40B4-BE49-F238E27FC236}">
                <a16:creationId xmlns:a16="http://schemas.microsoft.com/office/drawing/2014/main" id="{99AE9F88-5DC9-41A0-F1D0-0AD4A5427B8C}"/>
              </a:ext>
            </a:extLst>
          </p:cNvPr>
          <p:cNvSpPr/>
          <p:nvPr/>
        </p:nvSpPr>
        <p:spPr>
          <a:xfrm>
            <a:off x="517360" y="4666881"/>
            <a:ext cx="1451453" cy="176396"/>
          </a:xfrm>
          <a:prstGeom prst="wedgeRectCallout">
            <a:avLst>
              <a:gd name="adj1" fmla="val 166621"/>
              <a:gd name="adj2" fmla="val -3419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3.1’  (FEMA 1% / 100-Yr) </a:t>
            </a:r>
          </a:p>
        </p:txBody>
      </p:sp>
      <p:sp>
        <p:nvSpPr>
          <p:cNvPr id="31" name="Rectangular Callout 31">
            <a:extLst>
              <a:ext uri="{FF2B5EF4-FFF2-40B4-BE49-F238E27FC236}">
                <a16:creationId xmlns:a16="http://schemas.microsoft.com/office/drawing/2014/main" id="{9B6EC999-9E0A-C136-DEFA-0760F83BB774}"/>
              </a:ext>
            </a:extLst>
          </p:cNvPr>
          <p:cNvSpPr/>
          <p:nvPr/>
        </p:nvSpPr>
        <p:spPr>
          <a:xfrm>
            <a:off x="514463" y="4984265"/>
            <a:ext cx="1454367" cy="176396"/>
          </a:xfrm>
          <a:prstGeom prst="wedgeRectCallout">
            <a:avLst>
              <a:gd name="adj1" fmla="val 166515"/>
              <a:gd name="adj2" fmla="val -53851"/>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1.9’ (FEMA 10% / 10-Yr) </a:t>
            </a:r>
          </a:p>
        </p:txBody>
      </p:sp>
      <p:sp>
        <p:nvSpPr>
          <p:cNvPr id="34" name="TextBox 34">
            <a:extLst>
              <a:ext uri="{FF2B5EF4-FFF2-40B4-BE49-F238E27FC236}">
                <a16:creationId xmlns:a16="http://schemas.microsoft.com/office/drawing/2014/main" id="{60303C01-6164-68E7-EB01-92F279FFD027}"/>
              </a:ext>
            </a:extLst>
          </p:cNvPr>
          <p:cNvSpPr txBox="1"/>
          <p:nvPr/>
        </p:nvSpPr>
        <p:spPr>
          <a:xfrm>
            <a:off x="5672072" y="6181516"/>
            <a:ext cx="263317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First Street Foundation (FSF)</a:t>
            </a:r>
          </a:p>
        </p:txBody>
      </p:sp>
      <p:sp>
        <p:nvSpPr>
          <p:cNvPr id="35" name="TextBox 35">
            <a:extLst>
              <a:ext uri="{FF2B5EF4-FFF2-40B4-BE49-F238E27FC236}">
                <a16:creationId xmlns:a16="http://schemas.microsoft.com/office/drawing/2014/main" id="{0C295EA3-56AD-29EF-5DF7-CFD89EB74CCF}"/>
              </a:ext>
            </a:extLst>
          </p:cNvPr>
          <p:cNvSpPr txBox="1"/>
          <p:nvPr/>
        </p:nvSpPr>
        <p:spPr>
          <a:xfrm>
            <a:off x="1672123" y="6154457"/>
            <a:ext cx="163958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FLOOD DEPTHS:</a:t>
            </a:r>
          </a:p>
        </p:txBody>
      </p:sp>
      <p:sp>
        <p:nvSpPr>
          <p:cNvPr id="36" name="Rectangle 35">
            <a:extLst>
              <a:ext uri="{FF2B5EF4-FFF2-40B4-BE49-F238E27FC236}">
                <a16:creationId xmlns:a16="http://schemas.microsoft.com/office/drawing/2014/main" id="{7CCE5D46-A1E7-B545-A32E-7FE82ADE5017}"/>
              </a:ext>
            </a:extLst>
          </p:cNvPr>
          <p:cNvSpPr/>
          <p:nvPr/>
        </p:nvSpPr>
        <p:spPr>
          <a:xfrm>
            <a:off x="3374540" y="6226366"/>
            <a:ext cx="426068" cy="188361"/>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7" name="TextBox 37">
            <a:extLst>
              <a:ext uri="{FF2B5EF4-FFF2-40B4-BE49-F238E27FC236}">
                <a16:creationId xmlns:a16="http://schemas.microsoft.com/office/drawing/2014/main" id="{86C6DCE6-0D43-BEB8-9096-D484C1B584FC}"/>
              </a:ext>
            </a:extLst>
          </p:cNvPr>
          <p:cNvSpPr txBox="1"/>
          <p:nvPr/>
        </p:nvSpPr>
        <p:spPr>
          <a:xfrm>
            <a:off x="3800608" y="6181516"/>
            <a:ext cx="791317"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FEMA</a:t>
            </a:r>
          </a:p>
        </p:txBody>
      </p:sp>
      <p:sp>
        <p:nvSpPr>
          <p:cNvPr id="38" name="Rectangle 37">
            <a:extLst>
              <a:ext uri="{FF2B5EF4-FFF2-40B4-BE49-F238E27FC236}">
                <a16:creationId xmlns:a16="http://schemas.microsoft.com/office/drawing/2014/main" id="{7FA4BE22-AB0C-5B18-6D5C-5118DC689B97}"/>
              </a:ext>
            </a:extLst>
          </p:cNvPr>
          <p:cNvSpPr/>
          <p:nvPr/>
        </p:nvSpPr>
        <p:spPr>
          <a:xfrm>
            <a:off x="7863933" y="6206897"/>
            <a:ext cx="377250" cy="183928"/>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9" name="TextBox 39">
            <a:extLst>
              <a:ext uri="{FF2B5EF4-FFF2-40B4-BE49-F238E27FC236}">
                <a16:creationId xmlns:a16="http://schemas.microsoft.com/office/drawing/2014/main" id="{F57A0166-D011-7E8E-F536-E67FC263E807}"/>
              </a:ext>
            </a:extLst>
          </p:cNvPr>
          <p:cNvSpPr txBox="1"/>
          <p:nvPr/>
        </p:nvSpPr>
        <p:spPr>
          <a:xfrm>
            <a:off x="8172436" y="6158735"/>
            <a:ext cx="3221112"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USGS 2016 Flood High Water Mark</a:t>
            </a:r>
          </a:p>
        </p:txBody>
      </p:sp>
      <p:sp>
        <p:nvSpPr>
          <p:cNvPr id="40" name="TextBox 41">
            <a:extLst>
              <a:ext uri="{FF2B5EF4-FFF2-40B4-BE49-F238E27FC236}">
                <a16:creationId xmlns:a16="http://schemas.microsoft.com/office/drawing/2014/main" id="{EAEBB0BE-C11E-6C81-A768-1194AD8F26FB}"/>
              </a:ext>
            </a:extLst>
          </p:cNvPr>
          <p:cNvSpPr txBox="1"/>
          <p:nvPr/>
        </p:nvSpPr>
        <p:spPr>
          <a:xfrm>
            <a:off x="4076415" y="5568570"/>
            <a:ext cx="2747009" cy="276999"/>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Building: </a:t>
            </a:r>
            <a:r>
              <a:rPr lang="en-US" sz="1200" b="1" dirty="0">
                <a:hlinkClick r:id="rId5"/>
              </a:rPr>
              <a:t>13-13-0001-0054-0000_182</a:t>
            </a:r>
            <a:endParaRPr lang="en-US" sz="1200" b="1" dirty="0"/>
          </a:p>
        </p:txBody>
      </p:sp>
      <p:sp>
        <p:nvSpPr>
          <p:cNvPr id="22" name="Rectangle 21"/>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AEAB01B-3310-51B6-DB81-46F1D9A20523}"/>
              </a:ext>
            </a:extLst>
          </p:cNvPr>
          <p:cNvSpPr/>
          <p:nvPr/>
        </p:nvSpPr>
        <p:spPr>
          <a:xfrm>
            <a:off x="5246411" y="6226366"/>
            <a:ext cx="426068" cy="188361"/>
          </a:xfrm>
          <a:prstGeom prst="rect">
            <a:avLst/>
          </a:prstGeom>
          <a:solidFill>
            <a:srgbClr val="1F4E79"/>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graphicFrame>
        <p:nvGraphicFramePr>
          <p:cNvPr id="44" name="Table 43"/>
          <p:cNvGraphicFramePr>
            <a:graphicFrameLocks noGrp="1"/>
          </p:cNvGraphicFramePr>
          <p:nvPr/>
        </p:nvGraphicFramePr>
        <p:xfrm>
          <a:off x="9554695" y="513315"/>
          <a:ext cx="2294627" cy="2481624"/>
        </p:xfrm>
        <a:graphic>
          <a:graphicData uri="http://schemas.openxmlformats.org/drawingml/2006/table">
            <a:tbl>
              <a:tblPr>
                <a:tableStyleId>{5C22544A-7EE6-4342-B048-85BDC9FD1C3A}</a:tableStyleId>
              </a:tblPr>
              <a:tblGrid>
                <a:gridCol w="1509623">
                  <a:extLst>
                    <a:ext uri="{9D8B030D-6E8A-4147-A177-3AD203B41FA5}">
                      <a16:colId xmlns:a16="http://schemas.microsoft.com/office/drawing/2014/main" val="2046477427"/>
                    </a:ext>
                  </a:extLst>
                </a:gridCol>
                <a:gridCol w="785004">
                  <a:extLst>
                    <a:ext uri="{9D8B030D-6E8A-4147-A177-3AD203B41FA5}">
                      <a16:colId xmlns:a16="http://schemas.microsoft.com/office/drawing/2014/main" val="2529517874"/>
                    </a:ext>
                  </a:extLst>
                </a:gridCol>
              </a:tblGrid>
              <a:tr h="188188">
                <a:tc>
                  <a:txBody>
                    <a:bodyPr/>
                    <a:lstStyle/>
                    <a:p>
                      <a:pPr algn="l"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59371">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3695338125"/>
                  </a:ext>
                </a:extLst>
              </a:tr>
              <a:tr h="159371">
                <a:tc>
                  <a:txBody>
                    <a:bodyPr/>
                    <a:lstStyle/>
                    <a:p>
                      <a:pPr algn="l" fontAlgn="b"/>
                      <a:r>
                        <a:rPr lang="en-US" sz="1100" u="none" strike="noStrike" dirty="0">
                          <a:effectLst/>
                        </a:rPr>
                        <a:t>First Floor Height</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341545975"/>
                  </a:ext>
                </a:extLst>
              </a:tr>
              <a:tr h="159371">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64907731"/>
                  </a:ext>
                </a:extLst>
              </a:tr>
              <a:tr h="159371">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7144" marR="7144" marT="7144" marB="0" anchor="b">
                    <a:solidFill>
                      <a:schemeClr val="accent1">
                        <a:lumMod val="20000"/>
                        <a:lumOff val="8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4115486144"/>
                  </a:ext>
                </a:extLst>
              </a:tr>
              <a:tr h="159371">
                <a:tc>
                  <a:txBody>
                    <a:bodyPr/>
                    <a:lstStyle/>
                    <a:p>
                      <a:pPr marL="0" algn="l" defTabSz="914400" rtl="0" eaLnBrk="1" fontAlgn="b" latinLnBrk="0" hangingPunct="1"/>
                      <a:r>
                        <a:rPr lang="en-US" sz="1100" b="0" u="none" strike="noStrike" kern="1200" dirty="0">
                          <a:solidFill>
                            <a:schemeClr val="dk1"/>
                          </a:solidFill>
                          <a:effectLst/>
                          <a:latin typeface="+mn-lt"/>
                          <a:ea typeface="+mn-ea"/>
                          <a:cs typeface="+mn-cs"/>
                        </a:rPr>
                        <a:t>FEMA 10% (10-Yr)</a:t>
                      </a:r>
                    </a:p>
                  </a:txBody>
                  <a:tcPr marL="7144" marR="7144" marT="7144" marB="0" anchor="b">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NA</a:t>
                      </a:r>
                    </a:p>
                  </a:txBody>
                  <a:tcPr marL="7144" marR="7144" marT="7144" marB="0" anchor="b">
                    <a:solidFill>
                      <a:srgbClr val="5B9BD5"/>
                    </a:solidFill>
                  </a:tcPr>
                </a:tc>
                <a:extLst>
                  <a:ext uri="{0D108BD9-81ED-4DB2-BD59-A6C34878D82A}">
                    <a16:rowId xmlns:a16="http://schemas.microsoft.com/office/drawing/2014/main" val="1165418921"/>
                  </a:ext>
                </a:extLst>
              </a:tr>
              <a:tr h="16065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4% (25-Yr)</a:t>
                      </a:r>
                    </a:p>
                  </a:txBody>
                  <a:tcPr marL="7144" marR="7144" marT="7144"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NA</a:t>
                      </a:r>
                    </a:p>
                  </a:txBody>
                  <a:tcPr marL="7144" marR="7144" marT="7144" marB="0" anchor="ctr">
                    <a:solidFill>
                      <a:srgbClr val="5B9BD5"/>
                    </a:solidFill>
                  </a:tcPr>
                </a:tc>
                <a:extLst>
                  <a:ext uri="{0D108BD9-81ED-4DB2-BD59-A6C34878D82A}">
                    <a16:rowId xmlns:a16="http://schemas.microsoft.com/office/drawing/2014/main" val="3865879643"/>
                  </a:ext>
                </a:extLst>
              </a:tr>
              <a:tr h="19602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2% (50-Yr)</a:t>
                      </a:r>
                    </a:p>
                  </a:txBody>
                  <a:tcPr marL="7144" marR="7144" marT="7144"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1.9</a:t>
                      </a:r>
                    </a:p>
                  </a:txBody>
                  <a:tcPr marL="7144" marR="7144" marT="7144" marB="0" anchor="ctr">
                    <a:solidFill>
                      <a:srgbClr val="5B9BD5"/>
                    </a:solidFill>
                  </a:tcPr>
                </a:tc>
                <a:extLst>
                  <a:ext uri="{0D108BD9-81ED-4DB2-BD59-A6C34878D82A}">
                    <a16:rowId xmlns:a16="http://schemas.microsoft.com/office/drawing/2014/main" val="896655764"/>
                  </a:ext>
                </a:extLst>
              </a:tr>
              <a:tr h="159371">
                <a:tc>
                  <a:txBody>
                    <a:bodyPr/>
                    <a:lstStyle/>
                    <a:p>
                      <a:pPr marL="0" algn="l"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2016 Flood HWM</a:t>
                      </a:r>
                    </a:p>
                  </a:txBody>
                  <a:tcPr marL="7144" marR="7144" marT="7144" marB="0" anchor="b">
                    <a:solidFill>
                      <a:schemeClr val="tx1"/>
                    </a:solidFill>
                  </a:tcPr>
                </a:tc>
                <a:tc>
                  <a:txBody>
                    <a:bodyPr/>
                    <a:lstStyle/>
                    <a:p>
                      <a:pPr marL="0" algn="ctr" defTabSz="914400" rtl="0" eaLnBrk="1" fontAlgn="b" latinLnBrk="0" hangingPunct="1"/>
                      <a:endParaRPr lang="en-US" sz="1100" b="0" i="0" u="none" strike="noStrike" kern="1200" dirty="0">
                        <a:solidFill>
                          <a:schemeClr val="bg1"/>
                        </a:solidFill>
                        <a:effectLst/>
                        <a:latin typeface="Calibri" panose="020F0502020204030204" pitchFamily="34" charset="0"/>
                        <a:ea typeface="+mn-ea"/>
                        <a:cs typeface="+mn-cs"/>
                      </a:endParaRPr>
                    </a:p>
                  </a:txBody>
                  <a:tcPr marL="7144" marR="7144" marT="7144" marB="0" anchor="b">
                    <a:solidFill>
                      <a:schemeClr val="tx1"/>
                    </a:solidFill>
                  </a:tcPr>
                </a:tc>
                <a:extLst>
                  <a:ext uri="{0D108BD9-81ED-4DB2-BD59-A6C34878D82A}">
                    <a16:rowId xmlns:a16="http://schemas.microsoft.com/office/drawing/2014/main" val="2775044072"/>
                  </a:ext>
                </a:extLst>
              </a:tr>
              <a:tr h="159371">
                <a:tc>
                  <a:txBody>
                    <a:bodyPr/>
                    <a:lstStyle/>
                    <a:p>
                      <a:pPr algn="l" fontAlgn="b"/>
                      <a:r>
                        <a:rPr lang="en-US" sz="1100" u="none" strike="noStrike" dirty="0">
                          <a:effectLst/>
                        </a:rPr>
                        <a:t>FEMA 1% (100-Yr) </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3.1</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1200727858"/>
                  </a:ext>
                </a:extLst>
              </a:tr>
              <a:tr h="159371">
                <a:tc>
                  <a:txBody>
                    <a:bodyPr/>
                    <a:lstStyle/>
                    <a:p>
                      <a:pPr algn="l" fontAlgn="b"/>
                      <a:r>
                        <a:rPr lang="en-US" sz="1100" u="none" strike="noStrike" dirty="0">
                          <a:effectLst/>
                        </a:rPr>
                        <a:t>FEMA 100-Yr +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367194066"/>
                  </a:ext>
                </a:extLst>
              </a:tr>
              <a:tr h="169672">
                <a:tc>
                  <a:txBody>
                    <a:bodyPr/>
                    <a:lstStyle/>
                    <a:p>
                      <a:pPr algn="l" fontAlgn="b"/>
                      <a:r>
                        <a:rPr lang="en-US" sz="1100" u="none" strike="noStrike" dirty="0">
                          <a:effectLst/>
                        </a:rPr>
                        <a:t>FEMA 1%+</a:t>
                      </a:r>
                    </a:p>
                  </a:txBody>
                  <a:tcPr marL="7144" marR="7144" marT="7144" marB="0" anchor="b">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683780853"/>
                  </a:ext>
                </a:extLst>
              </a:tr>
              <a:tr h="169672">
                <a:tc>
                  <a:txBody>
                    <a:bodyPr/>
                    <a:lstStyle/>
                    <a:p>
                      <a:pPr algn="l" fontAlgn="b"/>
                      <a:r>
                        <a:rPr lang="en-US" sz="1100" u="none" strike="noStrike" dirty="0">
                          <a:effectLst/>
                        </a:rPr>
                        <a:t>FEMA </a:t>
                      </a:r>
                      <a:r>
                        <a:rPr lang="en-US" sz="1100" u="none" strike="noStrike" baseline="0" dirty="0">
                          <a:effectLst/>
                        </a:rPr>
                        <a:t>0.2% (500-Yr)</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2576914326"/>
                  </a:ext>
                </a:extLst>
              </a:tr>
              <a:tr h="159371">
                <a:tc>
                  <a:txBody>
                    <a:bodyPr/>
                    <a:lstStyle/>
                    <a:p>
                      <a:pPr algn="l" fontAlgn="b"/>
                      <a:r>
                        <a:rPr lang="en-US" sz="1100" u="none" strike="noStrike" dirty="0">
                          <a:solidFill>
                            <a:schemeClr val="bg1"/>
                          </a:solidFill>
                          <a:effectLst/>
                        </a:rPr>
                        <a:t>FSF 0.2% (500-Yr) Climate</a:t>
                      </a:r>
                      <a:endParaRPr lang="en-US" sz="1100" b="0" i="0" u="none" strike="noStrike" dirty="0">
                        <a:solidFill>
                          <a:schemeClr val="bg1"/>
                        </a:solidFill>
                        <a:effectLst/>
                        <a:latin typeface="Calibri" panose="020F0502020204030204" pitchFamily="34" charset="0"/>
                      </a:endParaRPr>
                    </a:p>
                  </a:txBody>
                  <a:tcPr marL="7144" marR="7144" marT="7144" marB="0" anchor="b">
                    <a:solidFill>
                      <a:srgbClr val="1F4E79"/>
                    </a:solidFill>
                  </a:tcPr>
                </a:tc>
                <a:tc>
                  <a:txBody>
                    <a:bodyPr/>
                    <a:lstStyle/>
                    <a:p>
                      <a:pPr algn="ctr" fontAlgn="b"/>
                      <a:endParaRPr lang="en-US" sz="1100" b="0" i="0" u="none" strike="noStrike" dirty="0">
                        <a:solidFill>
                          <a:schemeClr val="bg1"/>
                        </a:solidFill>
                        <a:effectLst/>
                        <a:latin typeface="Calibri" panose="020F0502020204030204" pitchFamily="34" charset="0"/>
                      </a:endParaRPr>
                    </a:p>
                  </a:txBody>
                  <a:tcPr marL="7144" marR="7144" marT="7144" marB="0" anchor="b">
                    <a:solidFill>
                      <a:srgbClr val="1F4E79"/>
                    </a:solidFill>
                  </a:tcPr>
                </a:tc>
                <a:extLst>
                  <a:ext uri="{0D108BD9-81ED-4DB2-BD59-A6C34878D82A}">
                    <a16:rowId xmlns:a16="http://schemas.microsoft.com/office/drawing/2014/main" val="2451855798"/>
                  </a:ext>
                </a:extLst>
              </a:tr>
            </a:tbl>
          </a:graphicData>
        </a:graphic>
      </p:graphicFrame>
      <p:sp>
        <p:nvSpPr>
          <p:cNvPr id="45" name="Rectangle 44"/>
          <p:cNvSpPr/>
          <p:nvPr/>
        </p:nvSpPr>
        <p:spPr>
          <a:xfrm>
            <a:off x="9553575" y="1952625"/>
            <a:ext cx="2286000" cy="16192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5837216"/>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6B633F-CA09-03DD-8256-98A4FC25BBEC}"/>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26" r="595" b="13255"/>
          <a:stretch/>
        </p:blipFill>
        <p:spPr>
          <a:xfrm>
            <a:off x="-6099" y="0"/>
            <a:ext cx="12195050" cy="6852984"/>
          </a:xfrm>
          <a:prstGeom prst="rect">
            <a:avLst/>
          </a:prstGeom>
        </p:spPr>
      </p:pic>
      <p:pic>
        <p:nvPicPr>
          <p:cNvPr id="2" name="Picture 1">
            <a:extLst>
              <a:ext uri="{FF2B5EF4-FFF2-40B4-BE49-F238E27FC236}">
                <a16:creationId xmlns:a16="http://schemas.microsoft.com/office/drawing/2014/main" id="{F22F8C4C-1393-D0C0-B0EF-8C93664DFD24}"/>
              </a:ext>
            </a:extLst>
          </p:cNvPr>
          <p:cNvPicPr>
            <a:picLocks noChangeAspect="1"/>
          </p:cNvPicPr>
          <p:nvPr/>
        </p:nvPicPr>
        <p:blipFill rotWithShape="1">
          <a:blip r:embed="rId4">
            <a:extLst>
              <a:ext uri="{28A0092B-C50C-407E-A947-70E740481C1C}">
                <a14:useLocalDpi xmlns:a14="http://schemas.microsoft.com/office/drawing/2010/main" val="0"/>
              </a:ext>
            </a:extLst>
          </a:blip>
          <a:srcRect t="-16"/>
          <a:stretch/>
        </p:blipFill>
        <p:spPr>
          <a:xfrm>
            <a:off x="991521" y="745463"/>
            <a:ext cx="9866280" cy="5181124"/>
          </a:xfrm>
          <a:prstGeom prst="rect">
            <a:avLst/>
          </a:prstGeom>
        </p:spPr>
      </p:pic>
      <p:sp>
        <p:nvSpPr>
          <p:cNvPr id="3" name="TextBox 11">
            <a:extLst>
              <a:ext uri="{FF2B5EF4-FFF2-40B4-BE49-F238E27FC236}">
                <a16:creationId xmlns:a16="http://schemas.microsoft.com/office/drawing/2014/main" id="{61534AB1-7FE2-C47B-CA54-5FCECE614EF3}"/>
              </a:ext>
            </a:extLst>
          </p:cNvPr>
          <p:cNvSpPr txBox="1"/>
          <p:nvPr/>
        </p:nvSpPr>
        <p:spPr>
          <a:xfrm>
            <a:off x="7678354" y="5567932"/>
            <a:ext cx="3101789" cy="30008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b="1" dirty="0">
                <a:solidFill>
                  <a:schemeClr val="bg1"/>
                </a:solidFill>
              </a:rPr>
              <a:t>182 Seventh Street, Rainelle, WV, 25962</a:t>
            </a:r>
          </a:p>
        </p:txBody>
      </p:sp>
      <p:sp>
        <p:nvSpPr>
          <p:cNvPr id="25" name="Rectangular Callout 24">
            <a:extLst>
              <a:ext uri="{FF2B5EF4-FFF2-40B4-BE49-F238E27FC236}">
                <a16:creationId xmlns:a16="http://schemas.microsoft.com/office/drawing/2014/main" id="{20D26C65-FBDC-C5C6-93DD-92DD5B9BB730}"/>
              </a:ext>
            </a:extLst>
          </p:cNvPr>
          <p:cNvSpPr/>
          <p:nvPr/>
        </p:nvSpPr>
        <p:spPr>
          <a:xfrm>
            <a:off x="484644" y="3593422"/>
            <a:ext cx="1865450" cy="203837"/>
          </a:xfrm>
          <a:prstGeom prst="wedgeRectCallout">
            <a:avLst>
              <a:gd name="adj1" fmla="val 171677"/>
              <a:gd name="adj2" fmla="val -85381"/>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9.9’  FEMA 1%+</a:t>
            </a:r>
          </a:p>
        </p:txBody>
      </p:sp>
      <p:sp>
        <p:nvSpPr>
          <p:cNvPr id="28" name="Rectangular Callout 28">
            <a:extLst>
              <a:ext uri="{FF2B5EF4-FFF2-40B4-BE49-F238E27FC236}">
                <a16:creationId xmlns:a16="http://schemas.microsoft.com/office/drawing/2014/main" id="{99AE9F88-5DC9-41A0-F1D0-0AD4A5427B8C}"/>
              </a:ext>
            </a:extLst>
          </p:cNvPr>
          <p:cNvSpPr/>
          <p:nvPr/>
        </p:nvSpPr>
        <p:spPr>
          <a:xfrm>
            <a:off x="517360" y="4666881"/>
            <a:ext cx="1451453" cy="176396"/>
          </a:xfrm>
          <a:prstGeom prst="wedgeRectCallout">
            <a:avLst>
              <a:gd name="adj1" fmla="val 166621"/>
              <a:gd name="adj2" fmla="val -3419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3.1’  (FEMA 1% / 100-Yr) </a:t>
            </a:r>
          </a:p>
        </p:txBody>
      </p:sp>
      <p:sp>
        <p:nvSpPr>
          <p:cNvPr id="31" name="Rectangular Callout 31">
            <a:extLst>
              <a:ext uri="{FF2B5EF4-FFF2-40B4-BE49-F238E27FC236}">
                <a16:creationId xmlns:a16="http://schemas.microsoft.com/office/drawing/2014/main" id="{9B6EC999-9E0A-C136-DEFA-0760F83BB774}"/>
              </a:ext>
            </a:extLst>
          </p:cNvPr>
          <p:cNvSpPr/>
          <p:nvPr/>
        </p:nvSpPr>
        <p:spPr>
          <a:xfrm>
            <a:off x="514463" y="4984265"/>
            <a:ext cx="1454367" cy="176396"/>
          </a:xfrm>
          <a:prstGeom prst="wedgeRectCallout">
            <a:avLst>
              <a:gd name="adj1" fmla="val 166515"/>
              <a:gd name="adj2" fmla="val -53851"/>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1.9’ (FEMA 10% / 10-Yr) </a:t>
            </a:r>
          </a:p>
        </p:txBody>
      </p:sp>
      <p:sp>
        <p:nvSpPr>
          <p:cNvPr id="34" name="TextBox 34">
            <a:extLst>
              <a:ext uri="{FF2B5EF4-FFF2-40B4-BE49-F238E27FC236}">
                <a16:creationId xmlns:a16="http://schemas.microsoft.com/office/drawing/2014/main" id="{60303C01-6164-68E7-EB01-92F279FFD027}"/>
              </a:ext>
            </a:extLst>
          </p:cNvPr>
          <p:cNvSpPr txBox="1"/>
          <p:nvPr/>
        </p:nvSpPr>
        <p:spPr>
          <a:xfrm>
            <a:off x="5672072" y="6181516"/>
            <a:ext cx="263317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First Street Foundation (FSF)</a:t>
            </a:r>
          </a:p>
        </p:txBody>
      </p:sp>
      <p:sp>
        <p:nvSpPr>
          <p:cNvPr id="35" name="TextBox 35">
            <a:extLst>
              <a:ext uri="{FF2B5EF4-FFF2-40B4-BE49-F238E27FC236}">
                <a16:creationId xmlns:a16="http://schemas.microsoft.com/office/drawing/2014/main" id="{0C295EA3-56AD-29EF-5DF7-CFD89EB74CCF}"/>
              </a:ext>
            </a:extLst>
          </p:cNvPr>
          <p:cNvSpPr txBox="1"/>
          <p:nvPr/>
        </p:nvSpPr>
        <p:spPr>
          <a:xfrm>
            <a:off x="1672123" y="6154457"/>
            <a:ext cx="163958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FLOOD DEPTHS:</a:t>
            </a:r>
          </a:p>
        </p:txBody>
      </p:sp>
      <p:sp>
        <p:nvSpPr>
          <p:cNvPr id="36" name="Rectangle 35">
            <a:extLst>
              <a:ext uri="{FF2B5EF4-FFF2-40B4-BE49-F238E27FC236}">
                <a16:creationId xmlns:a16="http://schemas.microsoft.com/office/drawing/2014/main" id="{7CCE5D46-A1E7-B545-A32E-7FE82ADE5017}"/>
              </a:ext>
            </a:extLst>
          </p:cNvPr>
          <p:cNvSpPr/>
          <p:nvPr/>
        </p:nvSpPr>
        <p:spPr>
          <a:xfrm>
            <a:off x="3374540" y="6226366"/>
            <a:ext cx="426068" cy="188361"/>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7" name="TextBox 37">
            <a:extLst>
              <a:ext uri="{FF2B5EF4-FFF2-40B4-BE49-F238E27FC236}">
                <a16:creationId xmlns:a16="http://schemas.microsoft.com/office/drawing/2014/main" id="{86C6DCE6-0D43-BEB8-9096-D484C1B584FC}"/>
              </a:ext>
            </a:extLst>
          </p:cNvPr>
          <p:cNvSpPr txBox="1"/>
          <p:nvPr/>
        </p:nvSpPr>
        <p:spPr>
          <a:xfrm>
            <a:off x="3800608" y="6181516"/>
            <a:ext cx="791317"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FEMA</a:t>
            </a:r>
          </a:p>
        </p:txBody>
      </p:sp>
      <p:sp>
        <p:nvSpPr>
          <p:cNvPr id="38" name="Rectangle 37">
            <a:extLst>
              <a:ext uri="{FF2B5EF4-FFF2-40B4-BE49-F238E27FC236}">
                <a16:creationId xmlns:a16="http://schemas.microsoft.com/office/drawing/2014/main" id="{7FA4BE22-AB0C-5B18-6D5C-5118DC689B97}"/>
              </a:ext>
            </a:extLst>
          </p:cNvPr>
          <p:cNvSpPr/>
          <p:nvPr/>
        </p:nvSpPr>
        <p:spPr>
          <a:xfrm>
            <a:off x="7863933" y="6206897"/>
            <a:ext cx="377250" cy="183928"/>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9" name="TextBox 39">
            <a:extLst>
              <a:ext uri="{FF2B5EF4-FFF2-40B4-BE49-F238E27FC236}">
                <a16:creationId xmlns:a16="http://schemas.microsoft.com/office/drawing/2014/main" id="{F57A0166-D011-7E8E-F536-E67FC263E807}"/>
              </a:ext>
            </a:extLst>
          </p:cNvPr>
          <p:cNvSpPr txBox="1"/>
          <p:nvPr/>
        </p:nvSpPr>
        <p:spPr>
          <a:xfrm>
            <a:off x="8172436" y="6158735"/>
            <a:ext cx="3221112"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USGS 2016 Flood High Water Mark</a:t>
            </a:r>
          </a:p>
        </p:txBody>
      </p:sp>
      <p:sp>
        <p:nvSpPr>
          <p:cNvPr id="40" name="TextBox 41">
            <a:extLst>
              <a:ext uri="{FF2B5EF4-FFF2-40B4-BE49-F238E27FC236}">
                <a16:creationId xmlns:a16="http://schemas.microsoft.com/office/drawing/2014/main" id="{EAEBB0BE-C11E-6C81-A768-1194AD8F26FB}"/>
              </a:ext>
            </a:extLst>
          </p:cNvPr>
          <p:cNvSpPr txBox="1"/>
          <p:nvPr/>
        </p:nvSpPr>
        <p:spPr>
          <a:xfrm>
            <a:off x="4076415" y="5568570"/>
            <a:ext cx="2747009" cy="276999"/>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Building: </a:t>
            </a:r>
            <a:r>
              <a:rPr lang="en-US" sz="1200" b="1" dirty="0">
                <a:hlinkClick r:id="rId5"/>
              </a:rPr>
              <a:t>13-13-0001-0054-0000_182</a:t>
            </a:r>
            <a:endParaRPr lang="en-US" sz="1200" b="1" dirty="0"/>
          </a:p>
        </p:txBody>
      </p:sp>
      <p:sp>
        <p:nvSpPr>
          <p:cNvPr id="41" name="Left Brace 40">
            <a:extLst>
              <a:ext uri="{FF2B5EF4-FFF2-40B4-BE49-F238E27FC236}">
                <a16:creationId xmlns:a16="http://schemas.microsoft.com/office/drawing/2014/main" id="{DF7CC861-ACD0-9093-F712-FEBD58C3328B}"/>
              </a:ext>
            </a:extLst>
          </p:cNvPr>
          <p:cNvSpPr/>
          <p:nvPr/>
        </p:nvSpPr>
        <p:spPr>
          <a:xfrm>
            <a:off x="304151" y="3669162"/>
            <a:ext cx="133350" cy="1139547"/>
          </a:xfrm>
          <a:prstGeom prst="leftBrace">
            <a:avLst/>
          </a:prstGeom>
          <a:ln w="28575">
            <a:solidFill>
              <a:srgbClr val="317ABD"/>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p>
        </p:txBody>
      </p:sp>
      <p:sp>
        <p:nvSpPr>
          <p:cNvPr id="22" name="Rectangle 21"/>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5AEAB01B-3310-51B6-DB81-46F1D9A20523}"/>
              </a:ext>
            </a:extLst>
          </p:cNvPr>
          <p:cNvSpPr/>
          <p:nvPr/>
        </p:nvSpPr>
        <p:spPr>
          <a:xfrm>
            <a:off x="5246411" y="6226366"/>
            <a:ext cx="426068" cy="188361"/>
          </a:xfrm>
          <a:prstGeom prst="rect">
            <a:avLst/>
          </a:prstGeom>
          <a:solidFill>
            <a:srgbClr val="1F4E79"/>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graphicFrame>
        <p:nvGraphicFramePr>
          <p:cNvPr id="45" name="Table 44"/>
          <p:cNvGraphicFramePr>
            <a:graphicFrameLocks noGrp="1"/>
          </p:cNvGraphicFramePr>
          <p:nvPr/>
        </p:nvGraphicFramePr>
        <p:xfrm>
          <a:off x="9554695" y="513315"/>
          <a:ext cx="2294627" cy="2481624"/>
        </p:xfrm>
        <a:graphic>
          <a:graphicData uri="http://schemas.openxmlformats.org/drawingml/2006/table">
            <a:tbl>
              <a:tblPr>
                <a:tableStyleId>{5C22544A-7EE6-4342-B048-85BDC9FD1C3A}</a:tableStyleId>
              </a:tblPr>
              <a:tblGrid>
                <a:gridCol w="1509623">
                  <a:extLst>
                    <a:ext uri="{9D8B030D-6E8A-4147-A177-3AD203B41FA5}">
                      <a16:colId xmlns:a16="http://schemas.microsoft.com/office/drawing/2014/main" val="2046477427"/>
                    </a:ext>
                  </a:extLst>
                </a:gridCol>
                <a:gridCol w="785004">
                  <a:extLst>
                    <a:ext uri="{9D8B030D-6E8A-4147-A177-3AD203B41FA5}">
                      <a16:colId xmlns:a16="http://schemas.microsoft.com/office/drawing/2014/main" val="2529517874"/>
                    </a:ext>
                  </a:extLst>
                </a:gridCol>
              </a:tblGrid>
              <a:tr h="188188">
                <a:tc>
                  <a:txBody>
                    <a:bodyPr/>
                    <a:lstStyle/>
                    <a:p>
                      <a:pPr algn="l"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59371">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3695338125"/>
                  </a:ext>
                </a:extLst>
              </a:tr>
              <a:tr h="159371">
                <a:tc>
                  <a:txBody>
                    <a:bodyPr/>
                    <a:lstStyle/>
                    <a:p>
                      <a:pPr algn="l" fontAlgn="b"/>
                      <a:r>
                        <a:rPr lang="en-US" sz="1100" u="none" strike="noStrike" dirty="0">
                          <a:effectLst/>
                        </a:rPr>
                        <a:t>First Floor Height</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341545975"/>
                  </a:ext>
                </a:extLst>
              </a:tr>
              <a:tr h="159371">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64907731"/>
                  </a:ext>
                </a:extLst>
              </a:tr>
              <a:tr h="159371">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7144" marR="7144" marT="7144" marB="0" anchor="b">
                    <a:solidFill>
                      <a:schemeClr val="accent1">
                        <a:lumMod val="20000"/>
                        <a:lumOff val="8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4115486144"/>
                  </a:ext>
                </a:extLst>
              </a:tr>
              <a:tr h="159371">
                <a:tc>
                  <a:txBody>
                    <a:bodyPr/>
                    <a:lstStyle/>
                    <a:p>
                      <a:pPr marL="0" algn="l" defTabSz="914400" rtl="0" eaLnBrk="1" fontAlgn="b" latinLnBrk="0" hangingPunct="1"/>
                      <a:r>
                        <a:rPr lang="en-US" sz="1100" b="0" u="none" strike="noStrike" kern="1200" dirty="0">
                          <a:solidFill>
                            <a:schemeClr val="dk1"/>
                          </a:solidFill>
                          <a:effectLst/>
                          <a:latin typeface="+mn-lt"/>
                          <a:ea typeface="+mn-ea"/>
                          <a:cs typeface="+mn-cs"/>
                        </a:rPr>
                        <a:t>FEMA 10% (10-Yr)</a:t>
                      </a:r>
                    </a:p>
                  </a:txBody>
                  <a:tcPr marL="7144" marR="7144" marT="7144" marB="0" anchor="b">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NA</a:t>
                      </a:r>
                    </a:p>
                  </a:txBody>
                  <a:tcPr marL="7144" marR="7144" marT="7144" marB="0" anchor="b">
                    <a:solidFill>
                      <a:srgbClr val="5B9BD5"/>
                    </a:solidFill>
                  </a:tcPr>
                </a:tc>
                <a:extLst>
                  <a:ext uri="{0D108BD9-81ED-4DB2-BD59-A6C34878D82A}">
                    <a16:rowId xmlns:a16="http://schemas.microsoft.com/office/drawing/2014/main" val="1165418921"/>
                  </a:ext>
                </a:extLst>
              </a:tr>
              <a:tr h="16065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4% (25-Yr)</a:t>
                      </a:r>
                    </a:p>
                  </a:txBody>
                  <a:tcPr marL="7144" marR="7144" marT="7144"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NA</a:t>
                      </a:r>
                    </a:p>
                  </a:txBody>
                  <a:tcPr marL="7144" marR="7144" marT="7144" marB="0" anchor="ctr">
                    <a:solidFill>
                      <a:srgbClr val="5B9BD5"/>
                    </a:solidFill>
                  </a:tcPr>
                </a:tc>
                <a:extLst>
                  <a:ext uri="{0D108BD9-81ED-4DB2-BD59-A6C34878D82A}">
                    <a16:rowId xmlns:a16="http://schemas.microsoft.com/office/drawing/2014/main" val="3865879643"/>
                  </a:ext>
                </a:extLst>
              </a:tr>
              <a:tr h="19602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2% (50-Yr)</a:t>
                      </a:r>
                    </a:p>
                  </a:txBody>
                  <a:tcPr marL="7144" marR="7144" marT="7144"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1.9</a:t>
                      </a:r>
                    </a:p>
                  </a:txBody>
                  <a:tcPr marL="7144" marR="7144" marT="7144" marB="0" anchor="ctr">
                    <a:solidFill>
                      <a:srgbClr val="5B9BD5"/>
                    </a:solidFill>
                  </a:tcPr>
                </a:tc>
                <a:extLst>
                  <a:ext uri="{0D108BD9-81ED-4DB2-BD59-A6C34878D82A}">
                    <a16:rowId xmlns:a16="http://schemas.microsoft.com/office/drawing/2014/main" val="896655764"/>
                  </a:ext>
                </a:extLst>
              </a:tr>
              <a:tr h="159371">
                <a:tc>
                  <a:txBody>
                    <a:bodyPr/>
                    <a:lstStyle/>
                    <a:p>
                      <a:pPr marL="0" algn="l"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2016 Flood HWM</a:t>
                      </a:r>
                    </a:p>
                  </a:txBody>
                  <a:tcPr marL="7144" marR="7144" marT="7144" marB="0" anchor="b">
                    <a:solidFill>
                      <a:schemeClr val="tx1"/>
                    </a:solidFill>
                  </a:tcPr>
                </a:tc>
                <a:tc>
                  <a:txBody>
                    <a:bodyPr/>
                    <a:lstStyle/>
                    <a:p>
                      <a:pPr marL="0" algn="ctr" defTabSz="914400" rtl="0" eaLnBrk="1" fontAlgn="b" latinLnBrk="0" hangingPunct="1"/>
                      <a:endParaRPr lang="en-US" sz="1100" b="0" i="0" u="none" strike="noStrike" kern="1200" dirty="0">
                        <a:solidFill>
                          <a:schemeClr val="bg1"/>
                        </a:solidFill>
                        <a:effectLst/>
                        <a:latin typeface="Calibri" panose="020F0502020204030204" pitchFamily="34" charset="0"/>
                        <a:ea typeface="+mn-ea"/>
                        <a:cs typeface="+mn-cs"/>
                      </a:endParaRPr>
                    </a:p>
                  </a:txBody>
                  <a:tcPr marL="7144" marR="7144" marT="7144" marB="0" anchor="b">
                    <a:solidFill>
                      <a:schemeClr val="tx1"/>
                    </a:solidFill>
                  </a:tcPr>
                </a:tc>
                <a:extLst>
                  <a:ext uri="{0D108BD9-81ED-4DB2-BD59-A6C34878D82A}">
                    <a16:rowId xmlns:a16="http://schemas.microsoft.com/office/drawing/2014/main" val="2775044072"/>
                  </a:ext>
                </a:extLst>
              </a:tr>
              <a:tr h="159371">
                <a:tc>
                  <a:txBody>
                    <a:bodyPr/>
                    <a:lstStyle/>
                    <a:p>
                      <a:pPr algn="l" fontAlgn="b"/>
                      <a:r>
                        <a:rPr lang="en-US" sz="1100" u="none" strike="noStrike" dirty="0">
                          <a:effectLst/>
                        </a:rPr>
                        <a:t>FEMA 1% (100-Yr) </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3.1</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1200727858"/>
                  </a:ext>
                </a:extLst>
              </a:tr>
              <a:tr h="159371">
                <a:tc>
                  <a:txBody>
                    <a:bodyPr/>
                    <a:lstStyle/>
                    <a:p>
                      <a:pPr algn="l" fontAlgn="b"/>
                      <a:r>
                        <a:rPr lang="en-US" sz="1100" u="none" strike="noStrike" dirty="0">
                          <a:effectLst/>
                        </a:rPr>
                        <a:t>FEMA 100-Yr +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algn="ctr" fontAlgn="b"/>
                      <a:r>
                        <a:rPr lang="en-US" sz="1100" b="0" i="0" u="none" strike="noStrike" dirty="0">
                          <a:solidFill>
                            <a:srgbClr val="000000"/>
                          </a:solidFill>
                          <a:effectLst/>
                          <a:latin typeface="Calibri" panose="020F0502020204030204" pitchFamily="34" charset="0"/>
                        </a:rPr>
                        <a:t>5.1</a:t>
                      </a:r>
                    </a:p>
                  </a:txBody>
                  <a:tcPr marL="7144" marR="7144" marT="7144" marB="0" anchor="b">
                    <a:solidFill>
                      <a:srgbClr val="5B9BD5"/>
                    </a:solidFill>
                  </a:tcPr>
                </a:tc>
                <a:extLst>
                  <a:ext uri="{0D108BD9-81ED-4DB2-BD59-A6C34878D82A}">
                    <a16:rowId xmlns:a16="http://schemas.microsoft.com/office/drawing/2014/main" val="367194066"/>
                  </a:ext>
                </a:extLst>
              </a:tr>
              <a:tr h="169672">
                <a:tc>
                  <a:txBody>
                    <a:bodyPr/>
                    <a:lstStyle/>
                    <a:p>
                      <a:pPr algn="l" fontAlgn="b"/>
                      <a:r>
                        <a:rPr lang="en-US" sz="1100" u="none" strike="noStrike" dirty="0">
                          <a:effectLst/>
                        </a:rPr>
                        <a:t>FEMA 1%+</a:t>
                      </a:r>
                    </a:p>
                  </a:txBody>
                  <a:tcPr marL="7144" marR="7144" marT="7144" marB="0" anchor="b">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9.9</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683780853"/>
                  </a:ext>
                </a:extLst>
              </a:tr>
              <a:tr h="169672">
                <a:tc>
                  <a:txBody>
                    <a:bodyPr/>
                    <a:lstStyle/>
                    <a:p>
                      <a:pPr algn="l" fontAlgn="b"/>
                      <a:r>
                        <a:rPr lang="en-US" sz="1100" u="none" strike="noStrike" dirty="0">
                          <a:effectLst/>
                        </a:rPr>
                        <a:t>FEMA </a:t>
                      </a:r>
                      <a:r>
                        <a:rPr lang="en-US" sz="1100" u="none" strike="noStrike" baseline="0" dirty="0">
                          <a:effectLst/>
                        </a:rPr>
                        <a:t>0.2% (500-Yr)</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2576914326"/>
                  </a:ext>
                </a:extLst>
              </a:tr>
              <a:tr h="159371">
                <a:tc>
                  <a:txBody>
                    <a:bodyPr/>
                    <a:lstStyle/>
                    <a:p>
                      <a:pPr algn="l" fontAlgn="b"/>
                      <a:r>
                        <a:rPr lang="en-US" sz="1100" u="none" strike="noStrike" dirty="0">
                          <a:solidFill>
                            <a:schemeClr val="bg1"/>
                          </a:solidFill>
                          <a:effectLst/>
                        </a:rPr>
                        <a:t>FSF 0.2% (500-Yr)</a:t>
                      </a:r>
                      <a:endParaRPr lang="en-US" sz="1100" b="0" i="0" u="none" strike="noStrike" dirty="0">
                        <a:solidFill>
                          <a:schemeClr val="bg1"/>
                        </a:solidFill>
                        <a:effectLst/>
                        <a:latin typeface="Calibri" panose="020F0502020204030204" pitchFamily="34" charset="0"/>
                      </a:endParaRPr>
                    </a:p>
                  </a:txBody>
                  <a:tcPr marL="7144" marR="7144" marT="7144" marB="0" anchor="b">
                    <a:solidFill>
                      <a:srgbClr val="1F4E79"/>
                    </a:solidFill>
                  </a:tcPr>
                </a:tc>
                <a:tc>
                  <a:txBody>
                    <a:bodyPr/>
                    <a:lstStyle/>
                    <a:p>
                      <a:pPr algn="ctr" fontAlgn="b"/>
                      <a:endParaRPr lang="en-US" sz="1100" b="0" i="0" u="none" strike="noStrike" dirty="0">
                        <a:solidFill>
                          <a:schemeClr val="bg1"/>
                        </a:solidFill>
                        <a:effectLst/>
                        <a:latin typeface="Calibri" panose="020F0502020204030204" pitchFamily="34" charset="0"/>
                      </a:endParaRPr>
                    </a:p>
                  </a:txBody>
                  <a:tcPr marL="7144" marR="7144" marT="7144" marB="0" anchor="b">
                    <a:solidFill>
                      <a:srgbClr val="1F4E79"/>
                    </a:solidFill>
                  </a:tcPr>
                </a:tc>
                <a:extLst>
                  <a:ext uri="{0D108BD9-81ED-4DB2-BD59-A6C34878D82A}">
                    <a16:rowId xmlns:a16="http://schemas.microsoft.com/office/drawing/2014/main" val="2451855798"/>
                  </a:ext>
                </a:extLst>
              </a:tr>
            </a:tbl>
          </a:graphicData>
        </a:graphic>
      </p:graphicFrame>
      <p:sp>
        <p:nvSpPr>
          <p:cNvPr id="46" name="Rectangle 45"/>
          <p:cNvSpPr/>
          <p:nvPr/>
        </p:nvSpPr>
        <p:spPr>
          <a:xfrm>
            <a:off x="9553575" y="1952625"/>
            <a:ext cx="2286000" cy="16192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2636641"/>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6B633F-CA09-03DD-8256-98A4FC25BBEC}"/>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26" r="595" b="13255"/>
          <a:stretch/>
        </p:blipFill>
        <p:spPr>
          <a:xfrm>
            <a:off x="-6099" y="0"/>
            <a:ext cx="12195050" cy="6852984"/>
          </a:xfrm>
          <a:prstGeom prst="rect">
            <a:avLst/>
          </a:prstGeom>
        </p:spPr>
      </p:pic>
      <p:pic>
        <p:nvPicPr>
          <p:cNvPr id="2" name="Picture 1">
            <a:extLst>
              <a:ext uri="{FF2B5EF4-FFF2-40B4-BE49-F238E27FC236}">
                <a16:creationId xmlns:a16="http://schemas.microsoft.com/office/drawing/2014/main" id="{F22F8C4C-1393-D0C0-B0EF-8C93664DFD24}"/>
              </a:ext>
            </a:extLst>
          </p:cNvPr>
          <p:cNvPicPr>
            <a:picLocks noChangeAspect="1"/>
          </p:cNvPicPr>
          <p:nvPr/>
        </p:nvPicPr>
        <p:blipFill rotWithShape="1">
          <a:blip r:embed="rId4">
            <a:extLst>
              <a:ext uri="{28A0092B-C50C-407E-A947-70E740481C1C}">
                <a14:useLocalDpi xmlns:a14="http://schemas.microsoft.com/office/drawing/2010/main" val="0"/>
              </a:ext>
            </a:extLst>
          </a:blip>
          <a:srcRect t="-16"/>
          <a:stretch/>
        </p:blipFill>
        <p:spPr>
          <a:xfrm>
            <a:off x="991521" y="745463"/>
            <a:ext cx="9866280" cy="5181124"/>
          </a:xfrm>
          <a:prstGeom prst="rect">
            <a:avLst/>
          </a:prstGeom>
        </p:spPr>
      </p:pic>
      <p:sp>
        <p:nvSpPr>
          <p:cNvPr id="3" name="TextBox 11">
            <a:extLst>
              <a:ext uri="{FF2B5EF4-FFF2-40B4-BE49-F238E27FC236}">
                <a16:creationId xmlns:a16="http://schemas.microsoft.com/office/drawing/2014/main" id="{61534AB1-7FE2-C47B-CA54-5FCECE614EF3}"/>
              </a:ext>
            </a:extLst>
          </p:cNvPr>
          <p:cNvSpPr txBox="1"/>
          <p:nvPr/>
        </p:nvSpPr>
        <p:spPr>
          <a:xfrm>
            <a:off x="7678354" y="5567932"/>
            <a:ext cx="3101789" cy="30008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b="1" dirty="0">
                <a:solidFill>
                  <a:schemeClr val="bg1"/>
                </a:solidFill>
              </a:rPr>
              <a:t>182 Seventh Street, Rainelle, WV, 25962</a:t>
            </a:r>
          </a:p>
        </p:txBody>
      </p:sp>
      <p:sp>
        <p:nvSpPr>
          <p:cNvPr id="25" name="Rectangular Callout 24">
            <a:extLst>
              <a:ext uri="{FF2B5EF4-FFF2-40B4-BE49-F238E27FC236}">
                <a16:creationId xmlns:a16="http://schemas.microsoft.com/office/drawing/2014/main" id="{20D26C65-FBDC-C5C6-93DD-92DD5B9BB730}"/>
              </a:ext>
            </a:extLst>
          </p:cNvPr>
          <p:cNvSpPr/>
          <p:nvPr/>
        </p:nvSpPr>
        <p:spPr>
          <a:xfrm>
            <a:off x="484644" y="3593422"/>
            <a:ext cx="1865450" cy="203837"/>
          </a:xfrm>
          <a:prstGeom prst="wedgeRectCallout">
            <a:avLst>
              <a:gd name="adj1" fmla="val 171677"/>
              <a:gd name="adj2" fmla="val -85381"/>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9.9’  FEMA 1%+ </a:t>
            </a:r>
          </a:p>
        </p:txBody>
      </p:sp>
      <p:sp>
        <p:nvSpPr>
          <p:cNvPr id="26" name="Rectangular Callout 25">
            <a:extLst>
              <a:ext uri="{FF2B5EF4-FFF2-40B4-BE49-F238E27FC236}">
                <a16:creationId xmlns:a16="http://schemas.microsoft.com/office/drawing/2014/main" id="{2F23BD3A-4311-A0C0-EF90-5B897BDB55B1}"/>
              </a:ext>
            </a:extLst>
          </p:cNvPr>
          <p:cNvSpPr/>
          <p:nvPr/>
        </p:nvSpPr>
        <p:spPr>
          <a:xfrm>
            <a:off x="502731" y="3847984"/>
            <a:ext cx="1466082" cy="236256"/>
          </a:xfrm>
          <a:prstGeom prst="wedgeRectCallout">
            <a:avLst>
              <a:gd name="adj1" fmla="val 536019"/>
              <a:gd name="adj2" fmla="val 8319"/>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7.5’   (2016 High Water) </a:t>
            </a:r>
          </a:p>
        </p:txBody>
      </p:sp>
      <p:sp>
        <p:nvSpPr>
          <p:cNvPr id="28" name="Rectangular Callout 28">
            <a:extLst>
              <a:ext uri="{FF2B5EF4-FFF2-40B4-BE49-F238E27FC236}">
                <a16:creationId xmlns:a16="http://schemas.microsoft.com/office/drawing/2014/main" id="{99AE9F88-5DC9-41A0-F1D0-0AD4A5427B8C}"/>
              </a:ext>
            </a:extLst>
          </p:cNvPr>
          <p:cNvSpPr/>
          <p:nvPr/>
        </p:nvSpPr>
        <p:spPr>
          <a:xfrm>
            <a:off x="517360" y="4666881"/>
            <a:ext cx="1451453" cy="176396"/>
          </a:xfrm>
          <a:prstGeom prst="wedgeRectCallout">
            <a:avLst>
              <a:gd name="adj1" fmla="val 166621"/>
              <a:gd name="adj2" fmla="val -3419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3.1’  (FEMA 1% / 100-Yr) </a:t>
            </a:r>
          </a:p>
        </p:txBody>
      </p:sp>
      <p:sp>
        <p:nvSpPr>
          <p:cNvPr id="31" name="Rectangular Callout 31">
            <a:extLst>
              <a:ext uri="{FF2B5EF4-FFF2-40B4-BE49-F238E27FC236}">
                <a16:creationId xmlns:a16="http://schemas.microsoft.com/office/drawing/2014/main" id="{9B6EC999-9E0A-C136-DEFA-0760F83BB774}"/>
              </a:ext>
            </a:extLst>
          </p:cNvPr>
          <p:cNvSpPr/>
          <p:nvPr/>
        </p:nvSpPr>
        <p:spPr>
          <a:xfrm>
            <a:off x="514463" y="4984265"/>
            <a:ext cx="1454367" cy="176396"/>
          </a:xfrm>
          <a:prstGeom prst="wedgeRectCallout">
            <a:avLst>
              <a:gd name="adj1" fmla="val 166515"/>
              <a:gd name="adj2" fmla="val -53851"/>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1.9’ (FEMA 10% / 10-Yr) </a:t>
            </a:r>
          </a:p>
        </p:txBody>
      </p:sp>
      <p:sp>
        <p:nvSpPr>
          <p:cNvPr id="34" name="TextBox 34">
            <a:extLst>
              <a:ext uri="{FF2B5EF4-FFF2-40B4-BE49-F238E27FC236}">
                <a16:creationId xmlns:a16="http://schemas.microsoft.com/office/drawing/2014/main" id="{60303C01-6164-68E7-EB01-92F279FFD027}"/>
              </a:ext>
            </a:extLst>
          </p:cNvPr>
          <p:cNvSpPr txBox="1"/>
          <p:nvPr/>
        </p:nvSpPr>
        <p:spPr>
          <a:xfrm>
            <a:off x="5672072" y="6181516"/>
            <a:ext cx="263317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First Street Foundation (FSF)</a:t>
            </a:r>
          </a:p>
        </p:txBody>
      </p:sp>
      <p:sp>
        <p:nvSpPr>
          <p:cNvPr id="35" name="TextBox 35">
            <a:extLst>
              <a:ext uri="{FF2B5EF4-FFF2-40B4-BE49-F238E27FC236}">
                <a16:creationId xmlns:a16="http://schemas.microsoft.com/office/drawing/2014/main" id="{0C295EA3-56AD-29EF-5DF7-CFD89EB74CCF}"/>
              </a:ext>
            </a:extLst>
          </p:cNvPr>
          <p:cNvSpPr txBox="1"/>
          <p:nvPr/>
        </p:nvSpPr>
        <p:spPr>
          <a:xfrm>
            <a:off x="1672123" y="6154457"/>
            <a:ext cx="163958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FLOOD DEPTHS:</a:t>
            </a:r>
          </a:p>
        </p:txBody>
      </p:sp>
      <p:sp>
        <p:nvSpPr>
          <p:cNvPr id="36" name="Rectangle 35">
            <a:extLst>
              <a:ext uri="{FF2B5EF4-FFF2-40B4-BE49-F238E27FC236}">
                <a16:creationId xmlns:a16="http://schemas.microsoft.com/office/drawing/2014/main" id="{7CCE5D46-A1E7-B545-A32E-7FE82ADE5017}"/>
              </a:ext>
            </a:extLst>
          </p:cNvPr>
          <p:cNvSpPr/>
          <p:nvPr/>
        </p:nvSpPr>
        <p:spPr>
          <a:xfrm>
            <a:off x="3374540" y="6226366"/>
            <a:ext cx="426068" cy="188361"/>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7" name="TextBox 37">
            <a:extLst>
              <a:ext uri="{FF2B5EF4-FFF2-40B4-BE49-F238E27FC236}">
                <a16:creationId xmlns:a16="http://schemas.microsoft.com/office/drawing/2014/main" id="{86C6DCE6-0D43-BEB8-9096-D484C1B584FC}"/>
              </a:ext>
            </a:extLst>
          </p:cNvPr>
          <p:cNvSpPr txBox="1"/>
          <p:nvPr/>
        </p:nvSpPr>
        <p:spPr>
          <a:xfrm>
            <a:off x="3800608" y="6181516"/>
            <a:ext cx="791317"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FEMA</a:t>
            </a:r>
          </a:p>
        </p:txBody>
      </p:sp>
      <p:sp>
        <p:nvSpPr>
          <p:cNvPr id="38" name="Rectangle 37">
            <a:extLst>
              <a:ext uri="{FF2B5EF4-FFF2-40B4-BE49-F238E27FC236}">
                <a16:creationId xmlns:a16="http://schemas.microsoft.com/office/drawing/2014/main" id="{7FA4BE22-AB0C-5B18-6D5C-5118DC689B97}"/>
              </a:ext>
            </a:extLst>
          </p:cNvPr>
          <p:cNvSpPr/>
          <p:nvPr/>
        </p:nvSpPr>
        <p:spPr>
          <a:xfrm>
            <a:off x="7863933" y="6206897"/>
            <a:ext cx="377250" cy="183928"/>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9" name="TextBox 39">
            <a:extLst>
              <a:ext uri="{FF2B5EF4-FFF2-40B4-BE49-F238E27FC236}">
                <a16:creationId xmlns:a16="http://schemas.microsoft.com/office/drawing/2014/main" id="{F57A0166-D011-7E8E-F536-E67FC263E807}"/>
              </a:ext>
            </a:extLst>
          </p:cNvPr>
          <p:cNvSpPr txBox="1"/>
          <p:nvPr/>
        </p:nvSpPr>
        <p:spPr>
          <a:xfrm>
            <a:off x="8172436" y="6158735"/>
            <a:ext cx="3221112"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USGS 2016 Flood High Water Mark</a:t>
            </a:r>
          </a:p>
        </p:txBody>
      </p:sp>
      <p:sp>
        <p:nvSpPr>
          <p:cNvPr id="40" name="TextBox 41">
            <a:extLst>
              <a:ext uri="{FF2B5EF4-FFF2-40B4-BE49-F238E27FC236}">
                <a16:creationId xmlns:a16="http://schemas.microsoft.com/office/drawing/2014/main" id="{EAEBB0BE-C11E-6C81-A768-1194AD8F26FB}"/>
              </a:ext>
            </a:extLst>
          </p:cNvPr>
          <p:cNvSpPr txBox="1"/>
          <p:nvPr/>
        </p:nvSpPr>
        <p:spPr>
          <a:xfrm>
            <a:off x="4076415" y="5568570"/>
            <a:ext cx="2747009" cy="276999"/>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Building: </a:t>
            </a:r>
            <a:r>
              <a:rPr lang="en-US" sz="1200" b="1" dirty="0">
                <a:hlinkClick r:id="rId5"/>
              </a:rPr>
              <a:t>13-13-0001-0054-0000_182</a:t>
            </a:r>
            <a:endParaRPr lang="en-US" sz="1200" b="1" dirty="0"/>
          </a:p>
        </p:txBody>
      </p:sp>
      <p:sp>
        <p:nvSpPr>
          <p:cNvPr id="41" name="Left Brace 40">
            <a:extLst>
              <a:ext uri="{FF2B5EF4-FFF2-40B4-BE49-F238E27FC236}">
                <a16:creationId xmlns:a16="http://schemas.microsoft.com/office/drawing/2014/main" id="{DF7CC861-ACD0-9093-F712-FEBD58C3328B}"/>
              </a:ext>
            </a:extLst>
          </p:cNvPr>
          <p:cNvSpPr/>
          <p:nvPr/>
        </p:nvSpPr>
        <p:spPr>
          <a:xfrm>
            <a:off x="304151" y="3669162"/>
            <a:ext cx="133350" cy="1139547"/>
          </a:xfrm>
          <a:prstGeom prst="leftBrace">
            <a:avLst/>
          </a:prstGeom>
          <a:ln w="28575">
            <a:solidFill>
              <a:srgbClr val="317ABD"/>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p>
        </p:txBody>
      </p:sp>
      <p:sp>
        <p:nvSpPr>
          <p:cNvPr id="22" name="Rectangle 21"/>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AEAB01B-3310-51B6-DB81-46F1D9A20523}"/>
              </a:ext>
            </a:extLst>
          </p:cNvPr>
          <p:cNvSpPr/>
          <p:nvPr/>
        </p:nvSpPr>
        <p:spPr>
          <a:xfrm>
            <a:off x="5246411" y="6226366"/>
            <a:ext cx="426068" cy="188361"/>
          </a:xfrm>
          <a:prstGeom prst="rect">
            <a:avLst/>
          </a:prstGeom>
          <a:solidFill>
            <a:srgbClr val="1F4E79"/>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graphicFrame>
        <p:nvGraphicFramePr>
          <p:cNvPr id="32" name="Table 31"/>
          <p:cNvGraphicFramePr>
            <a:graphicFrameLocks noGrp="1"/>
          </p:cNvGraphicFramePr>
          <p:nvPr/>
        </p:nvGraphicFramePr>
        <p:xfrm>
          <a:off x="9554695" y="513315"/>
          <a:ext cx="2294627" cy="2481624"/>
        </p:xfrm>
        <a:graphic>
          <a:graphicData uri="http://schemas.openxmlformats.org/drawingml/2006/table">
            <a:tbl>
              <a:tblPr>
                <a:tableStyleId>{5C22544A-7EE6-4342-B048-85BDC9FD1C3A}</a:tableStyleId>
              </a:tblPr>
              <a:tblGrid>
                <a:gridCol w="1509623">
                  <a:extLst>
                    <a:ext uri="{9D8B030D-6E8A-4147-A177-3AD203B41FA5}">
                      <a16:colId xmlns:a16="http://schemas.microsoft.com/office/drawing/2014/main" val="2046477427"/>
                    </a:ext>
                  </a:extLst>
                </a:gridCol>
                <a:gridCol w="785004">
                  <a:extLst>
                    <a:ext uri="{9D8B030D-6E8A-4147-A177-3AD203B41FA5}">
                      <a16:colId xmlns:a16="http://schemas.microsoft.com/office/drawing/2014/main" val="2529517874"/>
                    </a:ext>
                  </a:extLst>
                </a:gridCol>
              </a:tblGrid>
              <a:tr h="188188">
                <a:tc>
                  <a:txBody>
                    <a:bodyPr/>
                    <a:lstStyle/>
                    <a:p>
                      <a:pPr algn="l"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59371">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3695338125"/>
                  </a:ext>
                </a:extLst>
              </a:tr>
              <a:tr h="159371">
                <a:tc>
                  <a:txBody>
                    <a:bodyPr/>
                    <a:lstStyle/>
                    <a:p>
                      <a:pPr algn="l" fontAlgn="b"/>
                      <a:r>
                        <a:rPr lang="en-US" sz="1100" u="none" strike="noStrike" dirty="0">
                          <a:effectLst/>
                        </a:rPr>
                        <a:t>First Floor Height</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341545975"/>
                  </a:ext>
                </a:extLst>
              </a:tr>
              <a:tr h="159371">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64907731"/>
                  </a:ext>
                </a:extLst>
              </a:tr>
              <a:tr h="159371">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7144" marR="7144" marT="7144" marB="0" anchor="b">
                    <a:solidFill>
                      <a:schemeClr val="accent1">
                        <a:lumMod val="20000"/>
                        <a:lumOff val="8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4115486144"/>
                  </a:ext>
                </a:extLst>
              </a:tr>
              <a:tr h="159371">
                <a:tc>
                  <a:txBody>
                    <a:bodyPr/>
                    <a:lstStyle/>
                    <a:p>
                      <a:pPr marL="0" algn="l" defTabSz="914400" rtl="0" eaLnBrk="1" fontAlgn="b" latinLnBrk="0" hangingPunct="1"/>
                      <a:r>
                        <a:rPr lang="en-US" sz="1100" b="0" u="none" strike="noStrike" kern="1200" dirty="0">
                          <a:solidFill>
                            <a:schemeClr val="dk1"/>
                          </a:solidFill>
                          <a:effectLst/>
                          <a:latin typeface="+mn-lt"/>
                          <a:ea typeface="+mn-ea"/>
                          <a:cs typeface="+mn-cs"/>
                        </a:rPr>
                        <a:t>FEMA 10% (10-Yr)</a:t>
                      </a:r>
                    </a:p>
                  </a:txBody>
                  <a:tcPr marL="7144" marR="7144" marT="7144" marB="0" anchor="b">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NA</a:t>
                      </a:r>
                    </a:p>
                  </a:txBody>
                  <a:tcPr marL="7144" marR="7144" marT="7144" marB="0" anchor="b">
                    <a:solidFill>
                      <a:srgbClr val="5B9BD5"/>
                    </a:solidFill>
                  </a:tcPr>
                </a:tc>
                <a:extLst>
                  <a:ext uri="{0D108BD9-81ED-4DB2-BD59-A6C34878D82A}">
                    <a16:rowId xmlns:a16="http://schemas.microsoft.com/office/drawing/2014/main" val="1165418921"/>
                  </a:ext>
                </a:extLst>
              </a:tr>
              <a:tr h="16065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4% (25-Yr)</a:t>
                      </a:r>
                    </a:p>
                  </a:txBody>
                  <a:tcPr marL="7144" marR="7144" marT="7144"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NA</a:t>
                      </a:r>
                    </a:p>
                  </a:txBody>
                  <a:tcPr marL="7144" marR="7144" marT="7144" marB="0" anchor="ctr">
                    <a:solidFill>
                      <a:srgbClr val="5B9BD5"/>
                    </a:solidFill>
                  </a:tcPr>
                </a:tc>
                <a:extLst>
                  <a:ext uri="{0D108BD9-81ED-4DB2-BD59-A6C34878D82A}">
                    <a16:rowId xmlns:a16="http://schemas.microsoft.com/office/drawing/2014/main" val="3865879643"/>
                  </a:ext>
                </a:extLst>
              </a:tr>
              <a:tr h="19602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2% (50-Yr)</a:t>
                      </a:r>
                    </a:p>
                  </a:txBody>
                  <a:tcPr marL="7144" marR="7144" marT="7144"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1.9</a:t>
                      </a:r>
                    </a:p>
                  </a:txBody>
                  <a:tcPr marL="7144" marR="7144" marT="7144" marB="0" anchor="ctr">
                    <a:solidFill>
                      <a:srgbClr val="5B9BD5"/>
                    </a:solidFill>
                  </a:tcPr>
                </a:tc>
                <a:extLst>
                  <a:ext uri="{0D108BD9-81ED-4DB2-BD59-A6C34878D82A}">
                    <a16:rowId xmlns:a16="http://schemas.microsoft.com/office/drawing/2014/main" val="896655764"/>
                  </a:ext>
                </a:extLst>
              </a:tr>
              <a:tr h="159371">
                <a:tc>
                  <a:txBody>
                    <a:bodyPr/>
                    <a:lstStyle/>
                    <a:p>
                      <a:pPr marL="0" algn="l"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2016 Flood HWM</a:t>
                      </a:r>
                    </a:p>
                  </a:txBody>
                  <a:tcPr marL="7144" marR="7144" marT="7144" marB="0" anchor="b">
                    <a:solidFill>
                      <a:schemeClr val="tx1"/>
                    </a:solidFill>
                  </a:tcPr>
                </a:tc>
                <a:tc>
                  <a:txBody>
                    <a:bodyPr/>
                    <a:lstStyle/>
                    <a:p>
                      <a:pPr marL="0" algn="ctr"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7.5</a:t>
                      </a:r>
                    </a:p>
                  </a:txBody>
                  <a:tcPr marL="7144" marR="7144" marT="7144" marB="0" anchor="b">
                    <a:solidFill>
                      <a:schemeClr val="tx1"/>
                    </a:solidFill>
                  </a:tcPr>
                </a:tc>
                <a:extLst>
                  <a:ext uri="{0D108BD9-81ED-4DB2-BD59-A6C34878D82A}">
                    <a16:rowId xmlns:a16="http://schemas.microsoft.com/office/drawing/2014/main" val="2775044072"/>
                  </a:ext>
                </a:extLst>
              </a:tr>
              <a:tr h="159371">
                <a:tc>
                  <a:txBody>
                    <a:bodyPr/>
                    <a:lstStyle/>
                    <a:p>
                      <a:pPr algn="l" fontAlgn="b"/>
                      <a:r>
                        <a:rPr lang="en-US" sz="1100" u="none" strike="noStrike" dirty="0">
                          <a:effectLst/>
                        </a:rPr>
                        <a:t>FEMA 1% (100-Yr) </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3.1</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1200727858"/>
                  </a:ext>
                </a:extLst>
              </a:tr>
              <a:tr h="159371">
                <a:tc>
                  <a:txBody>
                    <a:bodyPr/>
                    <a:lstStyle/>
                    <a:p>
                      <a:pPr algn="l" fontAlgn="b"/>
                      <a:r>
                        <a:rPr lang="en-US" sz="1100" u="none" strike="noStrike" dirty="0">
                          <a:effectLst/>
                        </a:rPr>
                        <a:t>FEMA 100-Yr +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algn="ctr" fontAlgn="b"/>
                      <a:r>
                        <a:rPr lang="en-US" sz="1100" b="0" i="0" u="none" strike="noStrike" dirty="0">
                          <a:solidFill>
                            <a:srgbClr val="000000"/>
                          </a:solidFill>
                          <a:effectLst/>
                          <a:latin typeface="Calibri" panose="020F0502020204030204" pitchFamily="34" charset="0"/>
                        </a:rPr>
                        <a:t>5.1</a:t>
                      </a:r>
                    </a:p>
                  </a:txBody>
                  <a:tcPr marL="7144" marR="7144" marT="7144" marB="0" anchor="b">
                    <a:solidFill>
                      <a:srgbClr val="5B9BD5"/>
                    </a:solidFill>
                  </a:tcPr>
                </a:tc>
                <a:extLst>
                  <a:ext uri="{0D108BD9-81ED-4DB2-BD59-A6C34878D82A}">
                    <a16:rowId xmlns:a16="http://schemas.microsoft.com/office/drawing/2014/main" val="367194066"/>
                  </a:ext>
                </a:extLst>
              </a:tr>
              <a:tr h="169672">
                <a:tc>
                  <a:txBody>
                    <a:bodyPr/>
                    <a:lstStyle/>
                    <a:p>
                      <a:pPr algn="l" fontAlgn="b"/>
                      <a:r>
                        <a:rPr lang="en-US" sz="1100" u="none" strike="noStrike" dirty="0">
                          <a:effectLst/>
                        </a:rPr>
                        <a:t>FEMA 1%+</a:t>
                      </a:r>
                    </a:p>
                  </a:txBody>
                  <a:tcPr marL="7144" marR="7144" marT="7144" marB="0" anchor="b">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9.9</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683780853"/>
                  </a:ext>
                </a:extLst>
              </a:tr>
              <a:tr h="169672">
                <a:tc>
                  <a:txBody>
                    <a:bodyPr/>
                    <a:lstStyle/>
                    <a:p>
                      <a:pPr algn="l" fontAlgn="b"/>
                      <a:r>
                        <a:rPr lang="en-US" sz="1100" u="none" strike="noStrike" dirty="0">
                          <a:effectLst/>
                        </a:rPr>
                        <a:t>FEMA </a:t>
                      </a:r>
                      <a:r>
                        <a:rPr lang="en-US" sz="1100" u="none" strike="noStrike" baseline="0" dirty="0">
                          <a:effectLst/>
                        </a:rPr>
                        <a:t>0.2% (500-Yr)</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2576914326"/>
                  </a:ext>
                </a:extLst>
              </a:tr>
              <a:tr h="159371">
                <a:tc>
                  <a:txBody>
                    <a:bodyPr/>
                    <a:lstStyle/>
                    <a:p>
                      <a:pPr algn="l" fontAlgn="b"/>
                      <a:r>
                        <a:rPr lang="en-US" sz="1100" u="none" strike="noStrike" dirty="0">
                          <a:solidFill>
                            <a:schemeClr val="bg1"/>
                          </a:solidFill>
                          <a:effectLst/>
                        </a:rPr>
                        <a:t>FSF 0.2% (500-Yr)</a:t>
                      </a:r>
                      <a:endParaRPr lang="en-US" sz="1100" b="0" i="0" u="none" strike="noStrike" dirty="0">
                        <a:solidFill>
                          <a:schemeClr val="bg1"/>
                        </a:solidFill>
                        <a:effectLst/>
                        <a:latin typeface="Calibri" panose="020F0502020204030204" pitchFamily="34" charset="0"/>
                      </a:endParaRPr>
                    </a:p>
                  </a:txBody>
                  <a:tcPr marL="7144" marR="7144" marT="7144" marB="0" anchor="b">
                    <a:solidFill>
                      <a:srgbClr val="1F4E79"/>
                    </a:solidFill>
                  </a:tcPr>
                </a:tc>
                <a:tc>
                  <a:txBody>
                    <a:bodyPr/>
                    <a:lstStyle/>
                    <a:p>
                      <a:pPr algn="ctr" fontAlgn="b"/>
                      <a:endParaRPr lang="en-US" sz="1100" b="0" i="0" u="none" strike="noStrike" dirty="0">
                        <a:solidFill>
                          <a:schemeClr val="bg1"/>
                        </a:solidFill>
                        <a:effectLst/>
                        <a:latin typeface="Calibri" panose="020F0502020204030204" pitchFamily="34" charset="0"/>
                      </a:endParaRPr>
                    </a:p>
                  </a:txBody>
                  <a:tcPr marL="7144" marR="7144" marT="7144" marB="0" anchor="b">
                    <a:solidFill>
                      <a:srgbClr val="1F4E79"/>
                    </a:solidFill>
                  </a:tcPr>
                </a:tc>
                <a:extLst>
                  <a:ext uri="{0D108BD9-81ED-4DB2-BD59-A6C34878D82A}">
                    <a16:rowId xmlns:a16="http://schemas.microsoft.com/office/drawing/2014/main" val="2451855798"/>
                  </a:ext>
                </a:extLst>
              </a:tr>
            </a:tbl>
          </a:graphicData>
        </a:graphic>
      </p:graphicFrame>
      <p:sp>
        <p:nvSpPr>
          <p:cNvPr id="43" name="Rectangle 42"/>
          <p:cNvSpPr/>
          <p:nvPr/>
        </p:nvSpPr>
        <p:spPr>
          <a:xfrm>
            <a:off x="9553575" y="1952625"/>
            <a:ext cx="2286000" cy="16192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2195328"/>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959A37-1DC5-9EC7-55F5-5E0E722C8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 y="0"/>
            <a:ext cx="12070080" cy="6858000"/>
          </a:xfrm>
          <a:prstGeom prst="rect">
            <a:avLst/>
          </a:prstGeom>
        </p:spPr>
      </p:pic>
      <p:sp>
        <p:nvSpPr>
          <p:cNvPr id="5" name="Title 1"/>
          <p:cNvSpPr txBox="1">
            <a:spLocks/>
          </p:cNvSpPr>
          <p:nvPr/>
        </p:nvSpPr>
        <p:spPr>
          <a:xfrm>
            <a:off x="0" y="0"/>
            <a:ext cx="12192000" cy="914399"/>
          </a:xfrm>
          <a:prstGeom prst="rect">
            <a:avLst/>
          </a:prstGeom>
          <a:solidFill>
            <a:schemeClr val="tx2">
              <a:lumMod val="90000"/>
              <a:lumOff val="1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Assessment:  3235 RUTLEDGE RD, Charleston</a:t>
            </a:r>
          </a:p>
        </p:txBody>
      </p:sp>
      <p:sp>
        <p:nvSpPr>
          <p:cNvPr id="7" name="Arrow: Down 6">
            <a:extLst>
              <a:ext uri="{FF2B5EF4-FFF2-40B4-BE49-F238E27FC236}">
                <a16:creationId xmlns:a16="http://schemas.microsoft.com/office/drawing/2014/main" id="{05929AC7-EB1B-E511-31EA-A6334313337A}"/>
              </a:ext>
            </a:extLst>
          </p:cNvPr>
          <p:cNvSpPr/>
          <p:nvPr/>
        </p:nvSpPr>
        <p:spPr>
          <a:xfrm rot="623358">
            <a:off x="2893912" y="1288430"/>
            <a:ext cx="1000192" cy="101884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74C3211-355A-4D07-B77D-E94FD0BD4CF8}"/>
              </a:ext>
            </a:extLst>
          </p:cNvPr>
          <p:cNvSpPr txBox="1"/>
          <p:nvPr/>
        </p:nvSpPr>
        <p:spPr>
          <a:xfrm>
            <a:off x="448409" y="6374451"/>
            <a:ext cx="1371599" cy="261610"/>
          </a:xfrm>
          <a:prstGeom prst="rect">
            <a:avLst/>
          </a:prstGeom>
          <a:solidFill>
            <a:schemeClr val="bg1"/>
          </a:solidFill>
        </p:spPr>
        <p:txBody>
          <a:bodyPr wrap="square" rtlCol="0">
            <a:spAutoFit/>
          </a:bodyPr>
          <a:lstStyle/>
          <a:p>
            <a:r>
              <a:rPr lang="en-US" sz="1100" dirty="0">
                <a:hlinkClick r:id="rId4"/>
              </a:rPr>
              <a:t>Google Street View</a:t>
            </a:r>
            <a:endParaRPr lang="en-US" sz="1100" dirty="0"/>
          </a:p>
        </p:txBody>
      </p:sp>
      <p:pic>
        <p:nvPicPr>
          <p:cNvPr id="8" name="Picture 7">
            <a:extLst>
              <a:ext uri="{FF2B5EF4-FFF2-40B4-BE49-F238E27FC236}">
                <a16:creationId xmlns:a16="http://schemas.microsoft.com/office/drawing/2014/main" id="{9974D9EE-9521-9E1A-851E-30852DE62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253" y="3515683"/>
            <a:ext cx="5206783" cy="348841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9" name="TextBox 8">
            <a:extLst>
              <a:ext uri="{FF2B5EF4-FFF2-40B4-BE49-F238E27FC236}">
                <a16:creationId xmlns:a16="http://schemas.microsoft.com/office/drawing/2014/main" id="{65FB4AE7-A189-7B3E-11F8-B43D343B22EC}"/>
              </a:ext>
            </a:extLst>
          </p:cNvPr>
          <p:cNvSpPr txBox="1"/>
          <p:nvPr/>
        </p:nvSpPr>
        <p:spPr>
          <a:xfrm>
            <a:off x="3264877" y="760506"/>
            <a:ext cx="5424854" cy="369332"/>
          </a:xfrm>
          <a:prstGeom prst="rect">
            <a:avLst/>
          </a:prstGeom>
          <a:solidFill>
            <a:schemeClr val="bg1"/>
          </a:solidFill>
        </p:spPr>
        <p:txBody>
          <a:bodyPr wrap="square" rtlCol="0">
            <a:spAutoFit/>
          </a:bodyPr>
          <a:lstStyle/>
          <a:p>
            <a:r>
              <a:rPr lang="en-US" dirty="0"/>
              <a:t>WV Flood Tool link to Street View and 3D Visualization</a:t>
            </a:r>
          </a:p>
        </p:txBody>
      </p:sp>
      <p:sp>
        <p:nvSpPr>
          <p:cNvPr id="13" name="Explosion: 8 Points 12">
            <a:extLst>
              <a:ext uri="{FF2B5EF4-FFF2-40B4-BE49-F238E27FC236}">
                <a16:creationId xmlns:a16="http://schemas.microsoft.com/office/drawing/2014/main" id="{1BBB18E1-9882-B684-6D04-7695D404103A}"/>
              </a:ext>
            </a:extLst>
          </p:cNvPr>
          <p:cNvSpPr/>
          <p:nvPr/>
        </p:nvSpPr>
        <p:spPr>
          <a:xfrm>
            <a:off x="8088335" y="4682569"/>
            <a:ext cx="3144237" cy="2047010"/>
          </a:xfrm>
          <a:prstGeom prst="irregularSeal1">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FLOOD VISUALIZATIONS</a:t>
            </a:r>
          </a:p>
        </p:txBody>
      </p:sp>
    </p:spTree>
    <p:extLst>
      <p:ext uri="{BB962C8B-B14F-4D97-AF65-F5344CB8AC3E}">
        <p14:creationId xmlns:p14="http://schemas.microsoft.com/office/powerpoint/2010/main" val="13417671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6B633F-CA09-03DD-8256-98A4FC25BBEC}"/>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26" r="595" b="13255"/>
          <a:stretch/>
        </p:blipFill>
        <p:spPr>
          <a:xfrm>
            <a:off x="-6099" y="0"/>
            <a:ext cx="12195050" cy="6852984"/>
          </a:xfrm>
          <a:prstGeom prst="rect">
            <a:avLst/>
          </a:prstGeom>
        </p:spPr>
      </p:pic>
      <p:pic>
        <p:nvPicPr>
          <p:cNvPr id="2" name="Picture 1">
            <a:extLst>
              <a:ext uri="{FF2B5EF4-FFF2-40B4-BE49-F238E27FC236}">
                <a16:creationId xmlns:a16="http://schemas.microsoft.com/office/drawing/2014/main" id="{F22F8C4C-1393-D0C0-B0EF-8C93664DFD24}"/>
              </a:ext>
            </a:extLst>
          </p:cNvPr>
          <p:cNvPicPr>
            <a:picLocks noChangeAspect="1"/>
          </p:cNvPicPr>
          <p:nvPr/>
        </p:nvPicPr>
        <p:blipFill rotWithShape="1">
          <a:blip r:embed="rId4">
            <a:extLst>
              <a:ext uri="{28A0092B-C50C-407E-A947-70E740481C1C}">
                <a14:useLocalDpi xmlns:a14="http://schemas.microsoft.com/office/drawing/2010/main" val="0"/>
              </a:ext>
            </a:extLst>
          </a:blip>
          <a:srcRect t="-16"/>
          <a:stretch/>
        </p:blipFill>
        <p:spPr>
          <a:xfrm>
            <a:off x="991521" y="745463"/>
            <a:ext cx="9866280" cy="5181124"/>
          </a:xfrm>
          <a:prstGeom prst="rect">
            <a:avLst/>
          </a:prstGeom>
        </p:spPr>
      </p:pic>
      <p:sp>
        <p:nvSpPr>
          <p:cNvPr id="3" name="TextBox 11">
            <a:extLst>
              <a:ext uri="{FF2B5EF4-FFF2-40B4-BE49-F238E27FC236}">
                <a16:creationId xmlns:a16="http://schemas.microsoft.com/office/drawing/2014/main" id="{61534AB1-7FE2-C47B-CA54-5FCECE614EF3}"/>
              </a:ext>
            </a:extLst>
          </p:cNvPr>
          <p:cNvSpPr txBox="1"/>
          <p:nvPr/>
        </p:nvSpPr>
        <p:spPr>
          <a:xfrm>
            <a:off x="7678354" y="5567932"/>
            <a:ext cx="3101789" cy="30008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b="1" dirty="0">
                <a:solidFill>
                  <a:schemeClr val="bg1"/>
                </a:solidFill>
              </a:rPr>
              <a:t>182 Seventh Street, Rainelle, WV, 25962</a:t>
            </a:r>
          </a:p>
        </p:txBody>
      </p:sp>
      <p:sp>
        <p:nvSpPr>
          <p:cNvPr id="25" name="Rectangular Callout 24">
            <a:extLst>
              <a:ext uri="{FF2B5EF4-FFF2-40B4-BE49-F238E27FC236}">
                <a16:creationId xmlns:a16="http://schemas.microsoft.com/office/drawing/2014/main" id="{20D26C65-FBDC-C5C6-93DD-92DD5B9BB730}"/>
              </a:ext>
            </a:extLst>
          </p:cNvPr>
          <p:cNvSpPr/>
          <p:nvPr/>
        </p:nvSpPr>
        <p:spPr>
          <a:xfrm>
            <a:off x="484644" y="3593422"/>
            <a:ext cx="1865450" cy="203837"/>
          </a:xfrm>
          <a:prstGeom prst="wedgeRectCallout">
            <a:avLst>
              <a:gd name="adj1" fmla="val 171677"/>
              <a:gd name="adj2" fmla="val -85381"/>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9.9’  FEMA 1%+ </a:t>
            </a:r>
          </a:p>
        </p:txBody>
      </p:sp>
      <p:sp>
        <p:nvSpPr>
          <p:cNvPr id="26" name="Rectangular Callout 25">
            <a:extLst>
              <a:ext uri="{FF2B5EF4-FFF2-40B4-BE49-F238E27FC236}">
                <a16:creationId xmlns:a16="http://schemas.microsoft.com/office/drawing/2014/main" id="{2F23BD3A-4311-A0C0-EF90-5B897BDB55B1}"/>
              </a:ext>
            </a:extLst>
          </p:cNvPr>
          <p:cNvSpPr/>
          <p:nvPr/>
        </p:nvSpPr>
        <p:spPr>
          <a:xfrm>
            <a:off x="502731" y="3847984"/>
            <a:ext cx="1466082" cy="236256"/>
          </a:xfrm>
          <a:prstGeom prst="wedgeRectCallout">
            <a:avLst>
              <a:gd name="adj1" fmla="val 536019"/>
              <a:gd name="adj2" fmla="val 8319"/>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7.5’   (2016 High Water) </a:t>
            </a:r>
          </a:p>
        </p:txBody>
      </p:sp>
      <p:sp>
        <p:nvSpPr>
          <p:cNvPr id="27" name="Rectangular Callout 27">
            <a:extLst>
              <a:ext uri="{FF2B5EF4-FFF2-40B4-BE49-F238E27FC236}">
                <a16:creationId xmlns:a16="http://schemas.microsoft.com/office/drawing/2014/main" id="{5303E5CB-A8B1-D0A5-1157-363276D92D22}"/>
              </a:ext>
            </a:extLst>
          </p:cNvPr>
          <p:cNvSpPr/>
          <p:nvPr/>
        </p:nvSpPr>
        <p:spPr>
          <a:xfrm>
            <a:off x="502731" y="3375488"/>
            <a:ext cx="1466082" cy="176396"/>
          </a:xfrm>
          <a:prstGeom prst="wedgeRectCallout">
            <a:avLst>
              <a:gd name="adj1" fmla="val 531095"/>
              <a:gd name="adj2" fmla="val 35186"/>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9.9’  (FEMA 0.2% / 500-Yr )</a:t>
            </a:r>
          </a:p>
        </p:txBody>
      </p:sp>
      <p:sp>
        <p:nvSpPr>
          <p:cNvPr id="28" name="Rectangular Callout 28">
            <a:extLst>
              <a:ext uri="{FF2B5EF4-FFF2-40B4-BE49-F238E27FC236}">
                <a16:creationId xmlns:a16="http://schemas.microsoft.com/office/drawing/2014/main" id="{99AE9F88-5DC9-41A0-F1D0-0AD4A5427B8C}"/>
              </a:ext>
            </a:extLst>
          </p:cNvPr>
          <p:cNvSpPr/>
          <p:nvPr/>
        </p:nvSpPr>
        <p:spPr>
          <a:xfrm>
            <a:off x="517360" y="4666881"/>
            <a:ext cx="1451453" cy="176396"/>
          </a:xfrm>
          <a:prstGeom prst="wedgeRectCallout">
            <a:avLst>
              <a:gd name="adj1" fmla="val 166621"/>
              <a:gd name="adj2" fmla="val -3419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3.1’  (FEMA 1% / 100-Yr) </a:t>
            </a:r>
          </a:p>
        </p:txBody>
      </p:sp>
      <p:sp>
        <p:nvSpPr>
          <p:cNvPr id="31" name="Rectangular Callout 31">
            <a:extLst>
              <a:ext uri="{FF2B5EF4-FFF2-40B4-BE49-F238E27FC236}">
                <a16:creationId xmlns:a16="http://schemas.microsoft.com/office/drawing/2014/main" id="{9B6EC999-9E0A-C136-DEFA-0760F83BB774}"/>
              </a:ext>
            </a:extLst>
          </p:cNvPr>
          <p:cNvSpPr/>
          <p:nvPr/>
        </p:nvSpPr>
        <p:spPr>
          <a:xfrm>
            <a:off x="514463" y="4984265"/>
            <a:ext cx="1454367" cy="176396"/>
          </a:xfrm>
          <a:prstGeom prst="wedgeRectCallout">
            <a:avLst>
              <a:gd name="adj1" fmla="val 166515"/>
              <a:gd name="adj2" fmla="val -53851"/>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1.9’ (FEMA 10% / 10-Yr) </a:t>
            </a:r>
          </a:p>
        </p:txBody>
      </p:sp>
      <p:sp>
        <p:nvSpPr>
          <p:cNvPr id="34" name="TextBox 34">
            <a:extLst>
              <a:ext uri="{FF2B5EF4-FFF2-40B4-BE49-F238E27FC236}">
                <a16:creationId xmlns:a16="http://schemas.microsoft.com/office/drawing/2014/main" id="{60303C01-6164-68E7-EB01-92F279FFD027}"/>
              </a:ext>
            </a:extLst>
          </p:cNvPr>
          <p:cNvSpPr txBox="1"/>
          <p:nvPr/>
        </p:nvSpPr>
        <p:spPr>
          <a:xfrm>
            <a:off x="5672072" y="6181516"/>
            <a:ext cx="263317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First Street Foundation (FSF)</a:t>
            </a:r>
          </a:p>
        </p:txBody>
      </p:sp>
      <p:sp>
        <p:nvSpPr>
          <p:cNvPr id="35" name="TextBox 35">
            <a:extLst>
              <a:ext uri="{FF2B5EF4-FFF2-40B4-BE49-F238E27FC236}">
                <a16:creationId xmlns:a16="http://schemas.microsoft.com/office/drawing/2014/main" id="{0C295EA3-56AD-29EF-5DF7-CFD89EB74CCF}"/>
              </a:ext>
            </a:extLst>
          </p:cNvPr>
          <p:cNvSpPr txBox="1"/>
          <p:nvPr/>
        </p:nvSpPr>
        <p:spPr>
          <a:xfrm>
            <a:off x="1672123" y="6154457"/>
            <a:ext cx="163958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FLOOD DEPTHS:</a:t>
            </a:r>
          </a:p>
        </p:txBody>
      </p:sp>
      <p:sp>
        <p:nvSpPr>
          <p:cNvPr id="36" name="Rectangle 35">
            <a:extLst>
              <a:ext uri="{FF2B5EF4-FFF2-40B4-BE49-F238E27FC236}">
                <a16:creationId xmlns:a16="http://schemas.microsoft.com/office/drawing/2014/main" id="{7CCE5D46-A1E7-B545-A32E-7FE82ADE5017}"/>
              </a:ext>
            </a:extLst>
          </p:cNvPr>
          <p:cNvSpPr/>
          <p:nvPr/>
        </p:nvSpPr>
        <p:spPr>
          <a:xfrm>
            <a:off x="3374540" y="6226366"/>
            <a:ext cx="426068" cy="188361"/>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7" name="TextBox 37">
            <a:extLst>
              <a:ext uri="{FF2B5EF4-FFF2-40B4-BE49-F238E27FC236}">
                <a16:creationId xmlns:a16="http://schemas.microsoft.com/office/drawing/2014/main" id="{86C6DCE6-0D43-BEB8-9096-D484C1B584FC}"/>
              </a:ext>
            </a:extLst>
          </p:cNvPr>
          <p:cNvSpPr txBox="1"/>
          <p:nvPr/>
        </p:nvSpPr>
        <p:spPr>
          <a:xfrm>
            <a:off x="3800608" y="6181516"/>
            <a:ext cx="791317"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FEMA</a:t>
            </a:r>
          </a:p>
        </p:txBody>
      </p:sp>
      <p:sp>
        <p:nvSpPr>
          <p:cNvPr id="38" name="Rectangle 37">
            <a:extLst>
              <a:ext uri="{FF2B5EF4-FFF2-40B4-BE49-F238E27FC236}">
                <a16:creationId xmlns:a16="http://schemas.microsoft.com/office/drawing/2014/main" id="{7FA4BE22-AB0C-5B18-6D5C-5118DC689B97}"/>
              </a:ext>
            </a:extLst>
          </p:cNvPr>
          <p:cNvSpPr/>
          <p:nvPr/>
        </p:nvSpPr>
        <p:spPr>
          <a:xfrm>
            <a:off x="7863933" y="6206897"/>
            <a:ext cx="377250" cy="183928"/>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9" name="TextBox 39">
            <a:extLst>
              <a:ext uri="{FF2B5EF4-FFF2-40B4-BE49-F238E27FC236}">
                <a16:creationId xmlns:a16="http://schemas.microsoft.com/office/drawing/2014/main" id="{F57A0166-D011-7E8E-F536-E67FC263E807}"/>
              </a:ext>
            </a:extLst>
          </p:cNvPr>
          <p:cNvSpPr txBox="1"/>
          <p:nvPr/>
        </p:nvSpPr>
        <p:spPr>
          <a:xfrm>
            <a:off x="8172436" y="6158735"/>
            <a:ext cx="3221112"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USGS 2016 Flood High Water Mark</a:t>
            </a:r>
          </a:p>
        </p:txBody>
      </p:sp>
      <p:sp>
        <p:nvSpPr>
          <p:cNvPr id="40" name="TextBox 41">
            <a:extLst>
              <a:ext uri="{FF2B5EF4-FFF2-40B4-BE49-F238E27FC236}">
                <a16:creationId xmlns:a16="http://schemas.microsoft.com/office/drawing/2014/main" id="{EAEBB0BE-C11E-6C81-A768-1194AD8F26FB}"/>
              </a:ext>
            </a:extLst>
          </p:cNvPr>
          <p:cNvSpPr txBox="1"/>
          <p:nvPr/>
        </p:nvSpPr>
        <p:spPr>
          <a:xfrm>
            <a:off x="4076415" y="5568570"/>
            <a:ext cx="2747009" cy="276999"/>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Building: </a:t>
            </a:r>
            <a:r>
              <a:rPr lang="en-US" sz="1200" b="1" dirty="0">
                <a:hlinkClick r:id="rId5"/>
              </a:rPr>
              <a:t>13-13-0001-0054-0000_182</a:t>
            </a:r>
            <a:endParaRPr lang="en-US" sz="1200" b="1" dirty="0"/>
          </a:p>
        </p:txBody>
      </p:sp>
      <p:sp>
        <p:nvSpPr>
          <p:cNvPr id="41" name="Left Brace 40">
            <a:extLst>
              <a:ext uri="{FF2B5EF4-FFF2-40B4-BE49-F238E27FC236}">
                <a16:creationId xmlns:a16="http://schemas.microsoft.com/office/drawing/2014/main" id="{DF7CC861-ACD0-9093-F712-FEBD58C3328B}"/>
              </a:ext>
            </a:extLst>
          </p:cNvPr>
          <p:cNvSpPr/>
          <p:nvPr/>
        </p:nvSpPr>
        <p:spPr>
          <a:xfrm>
            <a:off x="304151" y="3669162"/>
            <a:ext cx="133350" cy="1139547"/>
          </a:xfrm>
          <a:prstGeom prst="leftBrace">
            <a:avLst/>
          </a:prstGeom>
          <a:ln w="28575">
            <a:solidFill>
              <a:srgbClr val="317ABD"/>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p>
        </p:txBody>
      </p:sp>
      <p:sp>
        <p:nvSpPr>
          <p:cNvPr id="22" name="Rectangle 21"/>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AEAB01B-3310-51B6-DB81-46F1D9A20523}"/>
              </a:ext>
            </a:extLst>
          </p:cNvPr>
          <p:cNvSpPr/>
          <p:nvPr/>
        </p:nvSpPr>
        <p:spPr>
          <a:xfrm>
            <a:off x="5246411" y="6226366"/>
            <a:ext cx="426068" cy="188361"/>
          </a:xfrm>
          <a:prstGeom prst="rect">
            <a:avLst/>
          </a:prstGeom>
          <a:solidFill>
            <a:srgbClr val="1F4E79"/>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graphicFrame>
        <p:nvGraphicFramePr>
          <p:cNvPr id="32" name="Table 31"/>
          <p:cNvGraphicFramePr>
            <a:graphicFrameLocks noGrp="1"/>
          </p:cNvGraphicFramePr>
          <p:nvPr/>
        </p:nvGraphicFramePr>
        <p:xfrm>
          <a:off x="9554695" y="513315"/>
          <a:ext cx="2294627" cy="2481624"/>
        </p:xfrm>
        <a:graphic>
          <a:graphicData uri="http://schemas.openxmlformats.org/drawingml/2006/table">
            <a:tbl>
              <a:tblPr>
                <a:tableStyleId>{5C22544A-7EE6-4342-B048-85BDC9FD1C3A}</a:tableStyleId>
              </a:tblPr>
              <a:tblGrid>
                <a:gridCol w="1509623">
                  <a:extLst>
                    <a:ext uri="{9D8B030D-6E8A-4147-A177-3AD203B41FA5}">
                      <a16:colId xmlns:a16="http://schemas.microsoft.com/office/drawing/2014/main" val="2046477427"/>
                    </a:ext>
                  </a:extLst>
                </a:gridCol>
                <a:gridCol w="785004">
                  <a:extLst>
                    <a:ext uri="{9D8B030D-6E8A-4147-A177-3AD203B41FA5}">
                      <a16:colId xmlns:a16="http://schemas.microsoft.com/office/drawing/2014/main" val="2529517874"/>
                    </a:ext>
                  </a:extLst>
                </a:gridCol>
              </a:tblGrid>
              <a:tr h="188188">
                <a:tc>
                  <a:txBody>
                    <a:bodyPr/>
                    <a:lstStyle/>
                    <a:p>
                      <a:pPr algn="l"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59371">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3695338125"/>
                  </a:ext>
                </a:extLst>
              </a:tr>
              <a:tr h="159371">
                <a:tc>
                  <a:txBody>
                    <a:bodyPr/>
                    <a:lstStyle/>
                    <a:p>
                      <a:pPr algn="l" fontAlgn="b"/>
                      <a:r>
                        <a:rPr lang="en-US" sz="1100" u="none" strike="noStrike" dirty="0">
                          <a:effectLst/>
                        </a:rPr>
                        <a:t>First Floor Height</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341545975"/>
                  </a:ext>
                </a:extLst>
              </a:tr>
              <a:tr h="159371">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64907731"/>
                  </a:ext>
                </a:extLst>
              </a:tr>
              <a:tr h="159371">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7144" marR="7144" marT="7144" marB="0" anchor="b">
                    <a:solidFill>
                      <a:schemeClr val="accent1">
                        <a:lumMod val="20000"/>
                        <a:lumOff val="8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4115486144"/>
                  </a:ext>
                </a:extLst>
              </a:tr>
              <a:tr h="159371">
                <a:tc>
                  <a:txBody>
                    <a:bodyPr/>
                    <a:lstStyle/>
                    <a:p>
                      <a:pPr marL="0" algn="l" defTabSz="914400" rtl="0" eaLnBrk="1" fontAlgn="b" latinLnBrk="0" hangingPunct="1"/>
                      <a:r>
                        <a:rPr lang="en-US" sz="1100" b="0" u="none" strike="noStrike" kern="1200" dirty="0">
                          <a:solidFill>
                            <a:schemeClr val="dk1"/>
                          </a:solidFill>
                          <a:effectLst/>
                          <a:latin typeface="+mn-lt"/>
                          <a:ea typeface="+mn-ea"/>
                          <a:cs typeface="+mn-cs"/>
                        </a:rPr>
                        <a:t>FEMA 10% (10-Yr)</a:t>
                      </a:r>
                    </a:p>
                  </a:txBody>
                  <a:tcPr marL="7144" marR="7144" marT="7144" marB="0" anchor="b">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NA</a:t>
                      </a:r>
                    </a:p>
                  </a:txBody>
                  <a:tcPr marL="7144" marR="7144" marT="7144" marB="0" anchor="b">
                    <a:solidFill>
                      <a:srgbClr val="5B9BD5"/>
                    </a:solidFill>
                  </a:tcPr>
                </a:tc>
                <a:extLst>
                  <a:ext uri="{0D108BD9-81ED-4DB2-BD59-A6C34878D82A}">
                    <a16:rowId xmlns:a16="http://schemas.microsoft.com/office/drawing/2014/main" val="1165418921"/>
                  </a:ext>
                </a:extLst>
              </a:tr>
              <a:tr h="16065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4% (25-Yr)</a:t>
                      </a:r>
                    </a:p>
                  </a:txBody>
                  <a:tcPr marL="7144" marR="7144" marT="7144"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NA</a:t>
                      </a:r>
                    </a:p>
                  </a:txBody>
                  <a:tcPr marL="7144" marR="7144" marT="7144" marB="0" anchor="ctr">
                    <a:solidFill>
                      <a:srgbClr val="5B9BD5"/>
                    </a:solidFill>
                  </a:tcPr>
                </a:tc>
                <a:extLst>
                  <a:ext uri="{0D108BD9-81ED-4DB2-BD59-A6C34878D82A}">
                    <a16:rowId xmlns:a16="http://schemas.microsoft.com/office/drawing/2014/main" val="3865879643"/>
                  </a:ext>
                </a:extLst>
              </a:tr>
              <a:tr h="19602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2% (50-Yr)</a:t>
                      </a:r>
                    </a:p>
                  </a:txBody>
                  <a:tcPr marL="7144" marR="7144" marT="7144"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1.9</a:t>
                      </a:r>
                    </a:p>
                  </a:txBody>
                  <a:tcPr marL="7144" marR="7144" marT="7144" marB="0" anchor="ctr">
                    <a:solidFill>
                      <a:srgbClr val="5B9BD5"/>
                    </a:solidFill>
                  </a:tcPr>
                </a:tc>
                <a:extLst>
                  <a:ext uri="{0D108BD9-81ED-4DB2-BD59-A6C34878D82A}">
                    <a16:rowId xmlns:a16="http://schemas.microsoft.com/office/drawing/2014/main" val="896655764"/>
                  </a:ext>
                </a:extLst>
              </a:tr>
              <a:tr h="159371">
                <a:tc>
                  <a:txBody>
                    <a:bodyPr/>
                    <a:lstStyle/>
                    <a:p>
                      <a:pPr marL="0" algn="l"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2016 Flood HWM</a:t>
                      </a:r>
                    </a:p>
                  </a:txBody>
                  <a:tcPr marL="7144" marR="7144" marT="7144" marB="0" anchor="b">
                    <a:solidFill>
                      <a:schemeClr val="tx1"/>
                    </a:solidFill>
                  </a:tcPr>
                </a:tc>
                <a:tc>
                  <a:txBody>
                    <a:bodyPr/>
                    <a:lstStyle/>
                    <a:p>
                      <a:pPr marL="0" algn="ctr"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7.5</a:t>
                      </a:r>
                    </a:p>
                  </a:txBody>
                  <a:tcPr marL="7144" marR="7144" marT="7144" marB="0" anchor="b">
                    <a:solidFill>
                      <a:schemeClr val="tx1"/>
                    </a:solidFill>
                  </a:tcPr>
                </a:tc>
                <a:extLst>
                  <a:ext uri="{0D108BD9-81ED-4DB2-BD59-A6C34878D82A}">
                    <a16:rowId xmlns:a16="http://schemas.microsoft.com/office/drawing/2014/main" val="2775044072"/>
                  </a:ext>
                </a:extLst>
              </a:tr>
              <a:tr h="159371">
                <a:tc>
                  <a:txBody>
                    <a:bodyPr/>
                    <a:lstStyle/>
                    <a:p>
                      <a:pPr algn="l" fontAlgn="b"/>
                      <a:r>
                        <a:rPr lang="en-US" sz="1100" u="none" strike="noStrike" dirty="0">
                          <a:effectLst/>
                        </a:rPr>
                        <a:t>FEMA 1% (100-Yr) </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3.1</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1200727858"/>
                  </a:ext>
                </a:extLst>
              </a:tr>
              <a:tr h="159371">
                <a:tc>
                  <a:txBody>
                    <a:bodyPr/>
                    <a:lstStyle/>
                    <a:p>
                      <a:pPr algn="l" fontAlgn="b"/>
                      <a:r>
                        <a:rPr lang="en-US" sz="1100" u="none" strike="noStrike" dirty="0">
                          <a:effectLst/>
                        </a:rPr>
                        <a:t>FEMA 100-Yr +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algn="ctr" fontAlgn="b"/>
                      <a:r>
                        <a:rPr lang="en-US" sz="1100" b="0" i="0" u="none" strike="noStrike" dirty="0">
                          <a:solidFill>
                            <a:srgbClr val="000000"/>
                          </a:solidFill>
                          <a:effectLst/>
                          <a:latin typeface="Calibri" panose="020F0502020204030204" pitchFamily="34" charset="0"/>
                        </a:rPr>
                        <a:t>5.1</a:t>
                      </a:r>
                    </a:p>
                  </a:txBody>
                  <a:tcPr marL="7144" marR="7144" marT="7144" marB="0" anchor="b">
                    <a:solidFill>
                      <a:srgbClr val="5B9BD5"/>
                    </a:solidFill>
                  </a:tcPr>
                </a:tc>
                <a:extLst>
                  <a:ext uri="{0D108BD9-81ED-4DB2-BD59-A6C34878D82A}">
                    <a16:rowId xmlns:a16="http://schemas.microsoft.com/office/drawing/2014/main" val="367194066"/>
                  </a:ext>
                </a:extLst>
              </a:tr>
              <a:tr h="169672">
                <a:tc>
                  <a:txBody>
                    <a:bodyPr/>
                    <a:lstStyle/>
                    <a:p>
                      <a:pPr algn="l" fontAlgn="b"/>
                      <a:r>
                        <a:rPr lang="en-US" sz="1100" u="none" strike="noStrike" dirty="0">
                          <a:effectLst/>
                        </a:rPr>
                        <a:t>FEMA 1%+</a:t>
                      </a:r>
                    </a:p>
                  </a:txBody>
                  <a:tcPr marL="7144" marR="7144" marT="7144" marB="0" anchor="b">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9.9</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683780853"/>
                  </a:ext>
                </a:extLst>
              </a:tr>
              <a:tr h="169672">
                <a:tc>
                  <a:txBody>
                    <a:bodyPr/>
                    <a:lstStyle/>
                    <a:p>
                      <a:pPr algn="l" fontAlgn="b"/>
                      <a:r>
                        <a:rPr lang="en-US" sz="1100" u="none" strike="noStrike" dirty="0">
                          <a:effectLst/>
                        </a:rPr>
                        <a:t>FEMA </a:t>
                      </a:r>
                      <a:r>
                        <a:rPr lang="en-US" sz="1100" u="none" strike="noStrike" baseline="0" dirty="0">
                          <a:effectLst/>
                        </a:rPr>
                        <a:t>0.2% (500-Yr)</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7144" marR="7144" marT="7144" marB="0" anchor="b">
                    <a:solidFill>
                      <a:srgbClr val="5B9BD5"/>
                    </a:solidFill>
                  </a:tcPr>
                </a:tc>
                <a:extLst>
                  <a:ext uri="{0D108BD9-81ED-4DB2-BD59-A6C34878D82A}">
                    <a16:rowId xmlns:a16="http://schemas.microsoft.com/office/drawing/2014/main" val="2576914326"/>
                  </a:ext>
                </a:extLst>
              </a:tr>
              <a:tr h="159371">
                <a:tc>
                  <a:txBody>
                    <a:bodyPr/>
                    <a:lstStyle/>
                    <a:p>
                      <a:pPr algn="l" fontAlgn="b"/>
                      <a:r>
                        <a:rPr lang="en-US" sz="1100" u="none" strike="noStrike" dirty="0">
                          <a:solidFill>
                            <a:schemeClr val="bg1"/>
                          </a:solidFill>
                          <a:effectLst/>
                        </a:rPr>
                        <a:t>FSF 0.2% (500-Yr)</a:t>
                      </a:r>
                      <a:endParaRPr lang="en-US" sz="1100" b="0" i="0" u="none" strike="noStrike" dirty="0">
                        <a:solidFill>
                          <a:schemeClr val="bg1"/>
                        </a:solidFill>
                        <a:effectLst/>
                        <a:latin typeface="Calibri" panose="020F0502020204030204" pitchFamily="34" charset="0"/>
                      </a:endParaRPr>
                    </a:p>
                  </a:txBody>
                  <a:tcPr marL="7144" marR="7144" marT="7144" marB="0" anchor="b">
                    <a:solidFill>
                      <a:srgbClr val="1F4E79"/>
                    </a:solidFill>
                  </a:tcPr>
                </a:tc>
                <a:tc>
                  <a:txBody>
                    <a:bodyPr/>
                    <a:lstStyle/>
                    <a:p>
                      <a:pPr algn="ctr" fontAlgn="b"/>
                      <a:endParaRPr lang="en-US" sz="1100" b="0" i="0" u="none" strike="noStrike" dirty="0">
                        <a:solidFill>
                          <a:schemeClr val="bg1"/>
                        </a:solidFill>
                        <a:effectLst/>
                        <a:latin typeface="Calibri" panose="020F0502020204030204" pitchFamily="34" charset="0"/>
                      </a:endParaRPr>
                    </a:p>
                  </a:txBody>
                  <a:tcPr marL="7144" marR="7144" marT="7144" marB="0" anchor="b">
                    <a:solidFill>
                      <a:srgbClr val="1F4E79"/>
                    </a:solidFill>
                  </a:tcPr>
                </a:tc>
                <a:extLst>
                  <a:ext uri="{0D108BD9-81ED-4DB2-BD59-A6C34878D82A}">
                    <a16:rowId xmlns:a16="http://schemas.microsoft.com/office/drawing/2014/main" val="2451855798"/>
                  </a:ext>
                </a:extLst>
              </a:tr>
            </a:tbl>
          </a:graphicData>
        </a:graphic>
      </p:graphicFrame>
      <p:sp>
        <p:nvSpPr>
          <p:cNvPr id="43" name="Rectangle 42"/>
          <p:cNvSpPr/>
          <p:nvPr/>
        </p:nvSpPr>
        <p:spPr>
          <a:xfrm>
            <a:off x="9553575" y="1952625"/>
            <a:ext cx="2286000" cy="16192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0557614"/>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6B633F-CA09-03DD-8256-98A4FC25BBEC}"/>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26" r="595" b="13255"/>
          <a:stretch/>
        </p:blipFill>
        <p:spPr>
          <a:xfrm>
            <a:off x="-6099" y="0"/>
            <a:ext cx="12195050" cy="6852984"/>
          </a:xfrm>
          <a:prstGeom prst="rect">
            <a:avLst/>
          </a:prstGeom>
        </p:spPr>
      </p:pic>
      <p:pic>
        <p:nvPicPr>
          <p:cNvPr id="2" name="Picture 1">
            <a:extLst>
              <a:ext uri="{FF2B5EF4-FFF2-40B4-BE49-F238E27FC236}">
                <a16:creationId xmlns:a16="http://schemas.microsoft.com/office/drawing/2014/main" id="{F22F8C4C-1393-D0C0-B0EF-8C93664DFD24}"/>
              </a:ext>
            </a:extLst>
          </p:cNvPr>
          <p:cNvPicPr>
            <a:picLocks noChangeAspect="1"/>
          </p:cNvPicPr>
          <p:nvPr/>
        </p:nvPicPr>
        <p:blipFill rotWithShape="1">
          <a:blip r:embed="rId4">
            <a:extLst>
              <a:ext uri="{28A0092B-C50C-407E-A947-70E740481C1C}">
                <a14:useLocalDpi xmlns:a14="http://schemas.microsoft.com/office/drawing/2010/main" val="0"/>
              </a:ext>
            </a:extLst>
          </a:blip>
          <a:srcRect t="-16"/>
          <a:stretch/>
        </p:blipFill>
        <p:spPr>
          <a:xfrm>
            <a:off x="991521" y="745463"/>
            <a:ext cx="9866280" cy="5181124"/>
          </a:xfrm>
          <a:prstGeom prst="rect">
            <a:avLst/>
          </a:prstGeom>
        </p:spPr>
      </p:pic>
      <p:sp>
        <p:nvSpPr>
          <p:cNvPr id="3" name="TextBox 11">
            <a:extLst>
              <a:ext uri="{FF2B5EF4-FFF2-40B4-BE49-F238E27FC236}">
                <a16:creationId xmlns:a16="http://schemas.microsoft.com/office/drawing/2014/main" id="{61534AB1-7FE2-C47B-CA54-5FCECE614EF3}"/>
              </a:ext>
            </a:extLst>
          </p:cNvPr>
          <p:cNvSpPr txBox="1"/>
          <p:nvPr/>
        </p:nvSpPr>
        <p:spPr>
          <a:xfrm>
            <a:off x="7678354" y="5567932"/>
            <a:ext cx="3101789" cy="30008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b="1" dirty="0">
                <a:solidFill>
                  <a:schemeClr val="bg1"/>
                </a:solidFill>
              </a:rPr>
              <a:t>182 Seventh Street, Rainelle, WV, 25962</a:t>
            </a:r>
          </a:p>
        </p:txBody>
      </p:sp>
      <p:sp>
        <p:nvSpPr>
          <p:cNvPr id="25" name="Rectangular Callout 24">
            <a:extLst>
              <a:ext uri="{FF2B5EF4-FFF2-40B4-BE49-F238E27FC236}">
                <a16:creationId xmlns:a16="http://schemas.microsoft.com/office/drawing/2014/main" id="{20D26C65-FBDC-C5C6-93DD-92DD5B9BB730}"/>
              </a:ext>
            </a:extLst>
          </p:cNvPr>
          <p:cNvSpPr/>
          <p:nvPr/>
        </p:nvSpPr>
        <p:spPr>
          <a:xfrm>
            <a:off x="484644" y="3593422"/>
            <a:ext cx="1865450" cy="203837"/>
          </a:xfrm>
          <a:prstGeom prst="wedgeRectCallout">
            <a:avLst>
              <a:gd name="adj1" fmla="val 171677"/>
              <a:gd name="adj2" fmla="val -85381"/>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9.9’  FEMA 1%+</a:t>
            </a:r>
          </a:p>
        </p:txBody>
      </p:sp>
      <p:sp>
        <p:nvSpPr>
          <p:cNvPr id="26" name="Rectangular Callout 25">
            <a:extLst>
              <a:ext uri="{FF2B5EF4-FFF2-40B4-BE49-F238E27FC236}">
                <a16:creationId xmlns:a16="http://schemas.microsoft.com/office/drawing/2014/main" id="{2F23BD3A-4311-A0C0-EF90-5B897BDB55B1}"/>
              </a:ext>
            </a:extLst>
          </p:cNvPr>
          <p:cNvSpPr/>
          <p:nvPr/>
        </p:nvSpPr>
        <p:spPr>
          <a:xfrm>
            <a:off x="502731" y="3847984"/>
            <a:ext cx="1466082" cy="236256"/>
          </a:xfrm>
          <a:prstGeom prst="wedgeRectCallout">
            <a:avLst>
              <a:gd name="adj1" fmla="val 536019"/>
              <a:gd name="adj2" fmla="val 8319"/>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7.5’   (2016 High Water) </a:t>
            </a:r>
          </a:p>
        </p:txBody>
      </p:sp>
      <p:sp>
        <p:nvSpPr>
          <p:cNvPr id="27" name="Rectangular Callout 27">
            <a:extLst>
              <a:ext uri="{FF2B5EF4-FFF2-40B4-BE49-F238E27FC236}">
                <a16:creationId xmlns:a16="http://schemas.microsoft.com/office/drawing/2014/main" id="{5303E5CB-A8B1-D0A5-1157-363276D92D22}"/>
              </a:ext>
            </a:extLst>
          </p:cNvPr>
          <p:cNvSpPr/>
          <p:nvPr/>
        </p:nvSpPr>
        <p:spPr>
          <a:xfrm>
            <a:off x="502731" y="3375488"/>
            <a:ext cx="1466082" cy="176396"/>
          </a:xfrm>
          <a:prstGeom prst="wedgeRectCallout">
            <a:avLst>
              <a:gd name="adj1" fmla="val 531095"/>
              <a:gd name="adj2" fmla="val 35186"/>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9.9’  (FEMA 0.2% / 500-Yr )</a:t>
            </a:r>
          </a:p>
        </p:txBody>
      </p:sp>
      <p:sp>
        <p:nvSpPr>
          <p:cNvPr id="28" name="Rectangular Callout 28">
            <a:extLst>
              <a:ext uri="{FF2B5EF4-FFF2-40B4-BE49-F238E27FC236}">
                <a16:creationId xmlns:a16="http://schemas.microsoft.com/office/drawing/2014/main" id="{99AE9F88-5DC9-41A0-F1D0-0AD4A5427B8C}"/>
              </a:ext>
            </a:extLst>
          </p:cNvPr>
          <p:cNvSpPr/>
          <p:nvPr/>
        </p:nvSpPr>
        <p:spPr>
          <a:xfrm>
            <a:off x="517360" y="4666881"/>
            <a:ext cx="1451453" cy="176396"/>
          </a:xfrm>
          <a:prstGeom prst="wedgeRectCallout">
            <a:avLst>
              <a:gd name="adj1" fmla="val 166621"/>
              <a:gd name="adj2" fmla="val -3419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3.1’  (FEMA 1% / 100-Yr) </a:t>
            </a:r>
          </a:p>
        </p:txBody>
      </p:sp>
      <p:sp>
        <p:nvSpPr>
          <p:cNvPr id="29" name="Rectangular Callout 29">
            <a:extLst>
              <a:ext uri="{FF2B5EF4-FFF2-40B4-BE49-F238E27FC236}">
                <a16:creationId xmlns:a16="http://schemas.microsoft.com/office/drawing/2014/main" id="{AD19F712-5478-E5B3-D67F-DAA5202A653D}"/>
              </a:ext>
            </a:extLst>
          </p:cNvPr>
          <p:cNvSpPr/>
          <p:nvPr/>
        </p:nvSpPr>
        <p:spPr>
          <a:xfrm>
            <a:off x="515939" y="2755170"/>
            <a:ext cx="1452893" cy="210847"/>
          </a:xfrm>
          <a:prstGeom prst="wedgeRectCallout">
            <a:avLst>
              <a:gd name="adj1" fmla="val 174901"/>
              <a:gd name="adj2" fmla="val 31352"/>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12.2’ (FSF 0.2% / 500-Yr)</a:t>
            </a:r>
          </a:p>
        </p:txBody>
      </p:sp>
      <p:sp>
        <p:nvSpPr>
          <p:cNvPr id="31" name="Rectangular Callout 31">
            <a:extLst>
              <a:ext uri="{FF2B5EF4-FFF2-40B4-BE49-F238E27FC236}">
                <a16:creationId xmlns:a16="http://schemas.microsoft.com/office/drawing/2014/main" id="{9B6EC999-9E0A-C136-DEFA-0760F83BB774}"/>
              </a:ext>
            </a:extLst>
          </p:cNvPr>
          <p:cNvSpPr/>
          <p:nvPr/>
        </p:nvSpPr>
        <p:spPr>
          <a:xfrm>
            <a:off x="514463" y="4984265"/>
            <a:ext cx="1454367" cy="176396"/>
          </a:xfrm>
          <a:prstGeom prst="wedgeRectCallout">
            <a:avLst>
              <a:gd name="adj1" fmla="val 166515"/>
              <a:gd name="adj2" fmla="val -53851"/>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latin typeface="Arial Narrow" panose="020B0606020202030204" pitchFamily="34" charset="0"/>
              </a:rPr>
              <a:t>1.9’ (FEMA 10% / 10-Yr) </a:t>
            </a:r>
          </a:p>
        </p:txBody>
      </p:sp>
      <p:sp>
        <p:nvSpPr>
          <p:cNvPr id="33" name="Rectangle 32">
            <a:extLst>
              <a:ext uri="{FF2B5EF4-FFF2-40B4-BE49-F238E27FC236}">
                <a16:creationId xmlns:a16="http://schemas.microsoft.com/office/drawing/2014/main" id="{5AEAB01B-3310-51B6-DB81-46F1D9A20523}"/>
              </a:ext>
            </a:extLst>
          </p:cNvPr>
          <p:cNvSpPr/>
          <p:nvPr/>
        </p:nvSpPr>
        <p:spPr>
          <a:xfrm>
            <a:off x="5246411" y="6226366"/>
            <a:ext cx="426068" cy="188361"/>
          </a:xfrm>
          <a:prstGeom prst="rect">
            <a:avLst/>
          </a:prstGeom>
          <a:solidFill>
            <a:srgbClr val="1F4E79"/>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4" name="TextBox 34">
            <a:extLst>
              <a:ext uri="{FF2B5EF4-FFF2-40B4-BE49-F238E27FC236}">
                <a16:creationId xmlns:a16="http://schemas.microsoft.com/office/drawing/2014/main" id="{60303C01-6164-68E7-EB01-92F279FFD027}"/>
              </a:ext>
            </a:extLst>
          </p:cNvPr>
          <p:cNvSpPr txBox="1"/>
          <p:nvPr/>
        </p:nvSpPr>
        <p:spPr>
          <a:xfrm>
            <a:off x="5672072" y="6181516"/>
            <a:ext cx="263317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First Street Foundation (FSF)</a:t>
            </a:r>
          </a:p>
        </p:txBody>
      </p:sp>
      <p:sp>
        <p:nvSpPr>
          <p:cNvPr id="35" name="TextBox 35">
            <a:extLst>
              <a:ext uri="{FF2B5EF4-FFF2-40B4-BE49-F238E27FC236}">
                <a16:creationId xmlns:a16="http://schemas.microsoft.com/office/drawing/2014/main" id="{0C295EA3-56AD-29EF-5DF7-CFD89EB74CCF}"/>
              </a:ext>
            </a:extLst>
          </p:cNvPr>
          <p:cNvSpPr txBox="1"/>
          <p:nvPr/>
        </p:nvSpPr>
        <p:spPr>
          <a:xfrm>
            <a:off x="1672123" y="6154457"/>
            <a:ext cx="163958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FLOOD DEPTHS:</a:t>
            </a:r>
          </a:p>
        </p:txBody>
      </p:sp>
      <p:sp>
        <p:nvSpPr>
          <p:cNvPr id="36" name="Rectangle 35">
            <a:extLst>
              <a:ext uri="{FF2B5EF4-FFF2-40B4-BE49-F238E27FC236}">
                <a16:creationId xmlns:a16="http://schemas.microsoft.com/office/drawing/2014/main" id="{7CCE5D46-A1E7-B545-A32E-7FE82ADE5017}"/>
              </a:ext>
            </a:extLst>
          </p:cNvPr>
          <p:cNvSpPr/>
          <p:nvPr/>
        </p:nvSpPr>
        <p:spPr>
          <a:xfrm>
            <a:off x="3374540" y="6226366"/>
            <a:ext cx="426068" cy="188361"/>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7" name="TextBox 37">
            <a:extLst>
              <a:ext uri="{FF2B5EF4-FFF2-40B4-BE49-F238E27FC236}">
                <a16:creationId xmlns:a16="http://schemas.microsoft.com/office/drawing/2014/main" id="{86C6DCE6-0D43-BEB8-9096-D484C1B584FC}"/>
              </a:ext>
            </a:extLst>
          </p:cNvPr>
          <p:cNvSpPr txBox="1"/>
          <p:nvPr/>
        </p:nvSpPr>
        <p:spPr>
          <a:xfrm>
            <a:off x="3800608" y="6181516"/>
            <a:ext cx="791317"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FEMA</a:t>
            </a:r>
          </a:p>
        </p:txBody>
      </p:sp>
      <p:sp>
        <p:nvSpPr>
          <p:cNvPr id="38" name="Rectangle 37">
            <a:extLst>
              <a:ext uri="{FF2B5EF4-FFF2-40B4-BE49-F238E27FC236}">
                <a16:creationId xmlns:a16="http://schemas.microsoft.com/office/drawing/2014/main" id="{7FA4BE22-AB0C-5B18-6D5C-5118DC689B97}"/>
              </a:ext>
            </a:extLst>
          </p:cNvPr>
          <p:cNvSpPr/>
          <p:nvPr/>
        </p:nvSpPr>
        <p:spPr>
          <a:xfrm>
            <a:off x="7863933" y="6206897"/>
            <a:ext cx="377250" cy="183928"/>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9" name="TextBox 39">
            <a:extLst>
              <a:ext uri="{FF2B5EF4-FFF2-40B4-BE49-F238E27FC236}">
                <a16:creationId xmlns:a16="http://schemas.microsoft.com/office/drawing/2014/main" id="{F57A0166-D011-7E8E-F536-E67FC263E807}"/>
              </a:ext>
            </a:extLst>
          </p:cNvPr>
          <p:cNvSpPr txBox="1"/>
          <p:nvPr/>
        </p:nvSpPr>
        <p:spPr>
          <a:xfrm>
            <a:off x="8172436" y="6158735"/>
            <a:ext cx="3221112"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USGS 2016 Flood High Water Mark</a:t>
            </a:r>
          </a:p>
        </p:txBody>
      </p:sp>
      <p:sp>
        <p:nvSpPr>
          <p:cNvPr id="40" name="TextBox 41">
            <a:extLst>
              <a:ext uri="{FF2B5EF4-FFF2-40B4-BE49-F238E27FC236}">
                <a16:creationId xmlns:a16="http://schemas.microsoft.com/office/drawing/2014/main" id="{EAEBB0BE-C11E-6C81-A768-1194AD8F26FB}"/>
              </a:ext>
            </a:extLst>
          </p:cNvPr>
          <p:cNvSpPr txBox="1"/>
          <p:nvPr/>
        </p:nvSpPr>
        <p:spPr>
          <a:xfrm>
            <a:off x="4076415" y="5568570"/>
            <a:ext cx="2747009" cy="276999"/>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Building: </a:t>
            </a:r>
            <a:r>
              <a:rPr lang="en-US" sz="1200" b="1" dirty="0">
                <a:hlinkClick r:id="rId5"/>
              </a:rPr>
              <a:t>13-13-0001-0054-0000_182</a:t>
            </a:r>
            <a:endParaRPr lang="en-US" sz="1200" b="1" dirty="0"/>
          </a:p>
        </p:txBody>
      </p:sp>
      <p:sp>
        <p:nvSpPr>
          <p:cNvPr id="41" name="Left Brace 40">
            <a:extLst>
              <a:ext uri="{FF2B5EF4-FFF2-40B4-BE49-F238E27FC236}">
                <a16:creationId xmlns:a16="http://schemas.microsoft.com/office/drawing/2014/main" id="{DF7CC861-ACD0-9093-F712-FEBD58C3328B}"/>
              </a:ext>
            </a:extLst>
          </p:cNvPr>
          <p:cNvSpPr/>
          <p:nvPr/>
        </p:nvSpPr>
        <p:spPr>
          <a:xfrm>
            <a:off x="304151" y="3669162"/>
            <a:ext cx="133350" cy="1139547"/>
          </a:xfrm>
          <a:prstGeom prst="leftBrace">
            <a:avLst/>
          </a:prstGeom>
          <a:ln w="28575">
            <a:solidFill>
              <a:srgbClr val="317ABD"/>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p>
        </p:txBody>
      </p:sp>
      <p:sp>
        <p:nvSpPr>
          <p:cNvPr id="22" name="Rectangle 21"/>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2" name="Table 41"/>
          <p:cNvGraphicFramePr>
            <a:graphicFrameLocks noGrp="1"/>
          </p:cNvGraphicFramePr>
          <p:nvPr/>
        </p:nvGraphicFramePr>
        <p:xfrm>
          <a:off x="9554695" y="513315"/>
          <a:ext cx="2294627" cy="2481624"/>
        </p:xfrm>
        <a:graphic>
          <a:graphicData uri="http://schemas.openxmlformats.org/drawingml/2006/table">
            <a:tbl>
              <a:tblPr>
                <a:tableStyleId>{5C22544A-7EE6-4342-B048-85BDC9FD1C3A}</a:tableStyleId>
              </a:tblPr>
              <a:tblGrid>
                <a:gridCol w="1509623">
                  <a:extLst>
                    <a:ext uri="{9D8B030D-6E8A-4147-A177-3AD203B41FA5}">
                      <a16:colId xmlns:a16="http://schemas.microsoft.com/office/drawing/2014/main" val="2046477427"/>
                    </a:ext>
                  </a:extLst>
                </a:gridCol>
                <a:gridCol w="785004">
                  <a:extLst>
                    <a:ext uri="{9D8B030D-6E8A-4147-A177-3AD203B41FA5}">
                      <a16:colId xmlns:a16="http://schemas.microsoft.com/office/drawing/2014/main" val="2529517874"/>
                    </a:ext>
                  </a:extLst>
                </a:gridCol>
              </a:tblGrid>
              <a:tr h="188188">
                <a:tc>
                  <a:txBody>
                    <a:bodyPr/>
                    <a:lstStyle/>
                    <a:p>
                      <a:pPr algn="l"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59371">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3695338125"/>
                  </a:ext>
                </a:extLst>
              </a:tr>
              <a:tr h="159371">
                <a:tc>
                  <a:txBody>
                    <a:bodyPr/>
                    <a:lstStyle/>
                    <a:p>
                      <a:pPr algn="l" fontAlgn="b"/>
                      <a:r>
                        <a:rPr lang="en-US" sz="1100" u="none" strike="noStrike" dirty="0">
                          <a:effectLst/>
                        </a:rPr>
                        <a:t>First Floor Height</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341545975"/>
                  </a:ext>
                </a:extLst>
              </a:tr>
              <a:tr h="159371">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64907731"/>
                  </a:ext>
                </a:extLst>
              </a:tr>
              <a:tr h="159371">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7144" marR="7144" marT="7144" marB="0" anchor="b">
                    <a:solidFill>
                      <a:schemeClr val="accent1">
                        <a:lumMod val="20000"/>
                        <a:lumOff val="8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4115486144"/>
                  </a:ext>
                </a:extLst>
              </a:tr>
              <a:tr h="159371">
                <a:tc>
                  <a:txBody>
                    <a:bodyPr/>
                    <a:lstStyle/>
                    <a:p>
                      <a:pPr marL="0" algn="l" defTabSz="914400" rtl="0" eaLnBrk="1" fontAlgn="b" latinLnBrk="0" hangingPunct="1"/>
                      <a:r>
                        <a:rPr lang="en-US" sz="1100" b="0" u="none" strike="noStrike" kern="1200" dirty="0">
                          <a:solidFill>
                            <a:schemeClr val="dk1"/>
                          </a:solidFill>
                          <a:effectLst/>
                          <a:latin typeface="+mn-lt"/>
                          <a:ea typeface="+mn-ea"/>
                          <a:cs typeface="+mn-cs"/>
                        </a:rPr>
                        <a:t>FEMA 10% (10-Yr)</a:t>
                      </a:r>
                    </a:p>
                  </a:txBody>
                  <a:tcPr marL="7144" marR="7144" marT="7144" marB="0" anchor="b">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NA</a:t>
                      </a:r>
                    </a:p>
                  </a:txBody>
                  <a:tcPr marL="7144" marR="7144" marT="7144" marB="0" anchor="b">
                    <a:solidFill>
                      <a:srgbClr val="5B9BD5"/>
                    </a:solidFill>
                  </a:tcPr>
                </a:tc>
                <a:extLst>
                  <a:ext uri="{0D108BD9-81ED-4DB2-BD59-A6C34878D82A}">
                    <a16:rowId xmlns:a16="http://schemas.microsoft.com/office/drawing/2014/main" val="1165418921"/>
                  </a:ext>
                </a:extLst>
              </a:tr>
              <a:tr h="16065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4% (25-Yr)</a:t>
                      </a:r>
                    </a:p>
                  </a:txBody>
                  <a:tcPr marL="7144" marR="7144" marT="7144"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NA</a:t>
                      </a:r>
                    </a:p>
                  </a:txBody>
                  <a:tcPr marL="7144" marR="7144" marT="7144" marB="0" anchor="ctr">
                    <a:solidFill>
                      <a:srgbClr val="5B9BD5"/>
                    </a:solidFill>
                  </a:tcPr>
                </a:tc>
                <a:extLst>
                  <a:ext uri="{0D108BD9-81ED-4DB2-BD59-A6C34878D82A}">
                    <a16:rowId xmlns:a16="http://schemas.microsoft.com/office/drawing/2014/main" val="3865879643"/>
                  </a:ext>
                </a:extLst>
              </a:tr>
              <a:tr h="19602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2% (50-Yr)</a:t>
                      </a:r>
                    </a:p>
                  </a:txBody>
                  <a:tcPr marL="7144" marR="7144" marT="7144"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1.9</a:t>
                      </a:r>
                    </a:p>
                  </a:txBody>
                  <a:tcPr marL="7144" marR="7144" marT="7144" marB="0" anchor="ctr">
                    <a:solidFill>
                      <a:srgbClr val="5B9BD5"/>
                    </a:solidFill>
                  </a:tcPr>
                </a:tc>
                <a:extLst>
                  <a:ext uri="{0D108BD9-81ED-4DB2-BD59-A6C34878D82A}">
                    <a16:rowId xmlns:a16="http://schemas.microsoft.com/office/drawing/2014/main" val="896655764"/>
                  </a:ext>
                </a:extLst>
              </a:tr>
              <a:tr h="159371">
                <a:tc>
                  <a:txBody>
                    <a:bodyPr/>
                    <a:lstStyle/>
                    <a:p>
                      <a:pPr marL="0" algn="l"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2016 Flood HWM</a:t>
                      </a:r>
                    </a:p>
                  </a:txBody>
                  <a:tcPr marL="7144" marR="7144" marT="7144" marB="0" anchor="b">
                    <a:solidFill>
                      <a:schemeClr val="tx1"/>
                    </a:solidFill>
                  </a:tcPr>
                </a:tc>
                <a:tc>
                  <a:txBody>
                    <a:bodyPr/>
                    <a:lstStyle/>
                    <a:p>
                      <a:pPr marL="0" algn="ctr"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7.5</a:t>
                      </a:r>
                    </a:p>
                  </a:txBody>
                  <a:tcPr marL="7144" marR="7144" marT="7144" marB="0" anchor="b">
                    <a:solidFill>
                      <a:schemeClr val="tx1"/>
                    </a:solidFill>
                  </a:tcPr>
                </a:tc>
                <a:extLst>
                  <a:ext uri="{0D108BD9-81ED-4DB2-BD59-A6C34878D82A}">
                    <a16:rowId xmlns:a16="http://schemas.microsoft.com/office/drawing/2014/main" val="2775044072"/>
                  </a:ext>
                </a:extLst>
              </a:tr>
              <a:tr h="159371">
                <a:tc>
                  <a:txBody>
                    <a:bodyPr/>
                    <a:lstStyle/>
                    <a:p>
                      <a:pPr algn="l" fontAlgn="b"/>
                      <a:r>
                        <a:rPr lang="en-US" sz="1100" u="none" strike="noStrike" dirty="0">
                          <a:effectLst/>
                        </a:rPr>
                        <a:t>FEMA 1% (100-Yr) </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3.1</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1200727858"/>
                  </a:ext>
                </a:extLst>
              </a:tr>
              <a:tr h="159371">
                <a:tc>
                  <a:txBody>
                    <a:bodyPr/>
                    <a:lstStyle/>
                    <a:p>
                      <a:pPr algn="l" fontAlgn="b"/>
                      <a:r>
                        <a:rPr lang="en-US" sz="1100" u="none" strike="noStrike" dirty="0">
                          <a:effectLst/>
                        </a:rPr>
                        <a:t>FEMA 100-Yr +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algn="ctr" fontAlgn="b"/>
                      <a:r>
                        <a:rPr lang="en-US" sz="1100" b="0" i="0" u="none" strike="noStrike" dirty="0">
                          <a:solidFill>
                            <a:srgbClr val="000000"/>
                          </a:solidFill>
                          <a:effectLst/>
                          <a:latin typeface="Calibri" panose="020F0502020204030204" pitchFamily="34" charset="0"/>
                        </a:rPr>
                        <a:t>5.1</a:t>
                      </a:r>
                    </a:p>
                  </a:txBody>
                  <a:tcPr marL="7144" marR="7144" marT="7144" marB="0" anchor="b">
                    <a:solidFill>
                      <a:srgbClr val="5B9BD5"/>
                    </a:solidFill>
                  </a:tcPr>
                </a:tc>
                <a:extLst>
                  <a:ext uri="{0D108BD9-81ED-4DB2-BD59-A6C34878D82A}">
                    <a16:rowId xmlns:a16="http://schemas.microsoft.com/office/drawing/2014/main" val="367194066"/>
                  </a:ext>
                </a:extLst>
              </a:tr>
              <a:tr h="169672">
                <a:tc>
                  <a:txBody>
                    <a:bodyPr/>
                    <a:lstStyle/>
                    <a:p>
                      <a:pPr algn="l" fontAlgn="b"/>
                      <a:r>
                        <a:rPr lang="en-US" sz="1100" u="none" strike="noStrike" dirty="0">
                          <a:effectLst/>
                        </a:rPr>
                        <a:t>FEMA 1%+</a:t>
                      </a:r>
                    </a:p>
                  </a:txBody>
                  <a:tcPr marL="7144" marR="7144" marT="7144" marB="0" anchor="b">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9.9</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extLst>
                  <a:ext uri="{0D108BD9-81ED-4DB2-BD59-A6C34878D82A}">
                    <a16:rowId xmlns:a16="http://schemas.microsoft.com/office/drawing/2014/main" val="683780853"/>
                  </a:ext>
                </a:extLst>
              </a:tr>
              <a:tr h="169672">
                <a:tc>
                  <a:txBody>
                    <a:bodyPr/>
                    <a:lstStyle/>
                    <a:p>
                      <a:pPr algn="l" fontAlgn="b"/>
                      <a:r>
                        <a:rPr lang="en-US" sz="1100" u="none" strike="noStrike" dirty="0">
                          <a:effectLst/>
                        </a:rPr>
                        <a:t>FEMA </a:t>
                      </a:r>
                      <a:r>
                        <a:rPr lang="en-US" sz="1100" u="none" strike="noStrike" baseline="0" dirty="0">
                          <a:effectLst/>
                        </a:rPr>
                        <a:t>0.2% (500-Yr)</a:t>
                      </a:r>
                      <a:endParaRPr lang="en-US" sz="11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7144" marR="7144" marT="7144" marB="0" anchor="b">
                    <a:solidFill>
                      <a:srgbClr val="5B9BD5"/>
                    </a:solidFill>
                  </a:tcPr>
                </a:tc>
                <a:extLst>
                  <a:ext uri="{0D108BD9-81ED-4DB2-BD59-A6C34878D82A}">
                    <a16:rowId xmlns:a16="http://schemas.microsoft.com/office/drawing/2014/main" val="2576914326"/>
                  </a:ext>
                </a:extLst>
              </a:tr>
              <a:tr h="159371">
                <a:tc>
                  <a:txBody>
                    <a:bodyPr/>
                    <a:lstStyle/>
                    <a:p>
                      <a:pPr algn="l" fontAlgn="b"/>
                      <a:r>
                        <a:rPr lang="en-US" sz="1100" u="none" strike="noStrike" dirty="0">
                          <a:solidFill>
                            <a:schemeClr val="bg1"/>
                          </a:solidFill>
                          <a:effectLst/>
                        </a:rPr>
                        <a:t>FSF 0.2% (500-Yr)</a:t>
                      </a:r>
                      <a:endParaRPr lang="en-US" sz="1100" b="0" i="0" u="none" strike="noStrike" dirty="0">
                        <a:solidFill>
                          <a:schemeClr val="bg1"/>
                        </a:solidFill>
                        <a:effectLst/>
                        <a:latin typeface="Calibri" panose="020F0502020204030204" pitchFamily="34" charset="0"/>
                      </a:endParaRPr>
                    </a:p>
                  </a:txBody>
                  <a:tcPr marL="7144" marR="7144" marT="7144" marB="0" anchor="b">
                    <a:solidFill>
                      <a:srgbClr val="1F4E79"/>
                    </a:solidFill>
                  </a:tcPr>
                </a:tc>
                <a:tc>
                  <a:txBody>
                    <a:bodyPr/>
                    <a:lstStyle/>
                    <a:p>
                      <a:pPr algn="ctr" fontAlgn="b"/>
                      <a:r>
                        <a:rPr lang="en-US" sz="1100" u="none" strike="noStrike" dirty="0">
                          <a:solidFill>
                            <a:schemeClr val="bg1"/>
                          </a:solidFill>
                          <a:effectLst/>
                        </a:rPr>
                        <a:t>12.2</a:t>
                      </a:r>
                      <a:endParaRPr lang="en-US" sz="1100" b="0" i="0" u="none" strike="noStrike" dirty="0">
                        <a:solidFill>
                          <a:schemeClr val="bg1"/>
                        </a:solidFill>
                        <a:effectLst/>
                        <a:latin typeface="Calibri" panose="020F0502020204030204" pitchFamily="34" charset="0"/>
                      </a:endParaRPr>
                    </a:p>
                  </a:txBody>
                  <a:tcPr marL="7144" marR="7144" marT="7144" marB="0" anchor="b">
                    <a:solidFill>
                      <a:srgbClr val="1F4E79"/>
                    </a:solidFill>
                  </a:tcPr>
                </a:tc>
                <a:extLst>
                  <a:ext uri="{0D108BD9-81ED-4DB2-BD59-A6C34878D82A}">
                    <a16:rowId xmlns:a16="http://schemas.microsoft.com/office/drawing/2014/main" val="2451855798"/>
                  </a:ext>
                </a:extLst>
              </a:tr>
            </a:tbl>
          </a:graphicData>
        </a:graphic>
      </p:graphicFrame>
      <p:sp>
        <p:nvSpPr>
          <p:cNvPr id="24" name="Rectangle 23"/>
          <p:cNvSpPr/>
          <p:nvPr/>
        </p:nvSpPr>
        <p:spPr>
          <a:xfrm>
            <a:off x="9553575" y="1952625"/>
            <a:ext cx="2286000" cy="16192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5584024"/>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iver flowing through a valley&#10;&#10;Description automatically generated">
            <a:extLst>
              <a:ext uri="{FF2B5EF4-FFF2-40B4-BE49-F238E27FC236}">
                <a16:creationId xmlns:a16="http://schemas.microsoft.com/office/drawing/2014/main" id="{F901F190-7465-1595-DB07-71CA4413EB9B}"/>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3622" y="1085851"/>
            <a:ext cx="12192000" cy="5772150"/>
          </a:xfrm>
          <a:prstGeom prst="rect">
            <a:avLst/>
          </a:prstGeom>
        </p:spPr>
      </p:pic>
      <p:sp>
        <p:nvSpPr>
          <p:cNvPr id="4" name="Rectangle 3"/>
          <p:cNvSpPr/>
          <p:nvPr/>
        </p:nvSpPr>
        <p:spPr>
          <a:xfrm>
            <a:off x="533400" y="273642"/>
            <a:ext cx="3495676" cy="584775"/>
          </a:xfrm>
          <a:prstGeom prst="rect">
            <a:avLst/>
          </a:prstGeom>
          <a:noFill/>
        </p:spPr>
        <p:txBody>
          <a:bodyPr wrap="square">
            <a:spAutoFit/>
          </a:bodyPr>
          <a:lstStyle/>
          <a:p>
            <a:r>
              <a:rPr lang="en-US" sz="3200" b="1" i="1" dirty="0">
                <a:solidFill>
                  <a:srgbClr val="FFC000"/>
                </a:solidFill>
              </a:rPr>
              <a:t>Clendenin</a:t>
            </a:r>
          </a:p>
        </p:txBody>
      </p:sp>
    </p:spTree>
    <p:extLst>
      <p:ext uri="{BB962C8B-B14F-4D97-AF65-F5344CB8AC3E}">
        <p14:creationId xmlns:p14="http://schemas.microsoft.com/office/powerpoint/2010/main" val="1176381862"/>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iver flowing through a valley&#10;&#10;Description automatically generated">
            <a:extLst>
              <a:ext uri="{FF2B5EF4-FFF2-40B4-BE49-F238E27FC236}">
                <a16:creationId xmlns:a16="http://schemas.microsoft.com/office/drawing/2014/main" id="{F901F190-7465-1595-DB07-71CA4413EB9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3622" y="-1"/>
            <a:ext cx="12192000" cy="6858001"/>
          </a:xfrm>
          <a:prstGeom prst="rect">
            <a:avLst/>
          </a:prstGeom>
        </p:spPr>
      </p:pic>
      <p:sp>
        <p:nvSpPr>
          <p:cNvPr id="28" name="Title 1">
            <a:extLst>
              <a:ext uri="{FF2B5EF4-FFF2-40B4-BE49-F238E27FC236}">
                <a16:creationId xmlns:a16="http://schemas.microsoft.com/office/drawing/2014/main" id="{741BCA38-5CD3-BC96-3A6C-6A6D47922E72}"/>
              </a:ext>
            </a:extLst>
          </p:cNvPr>
          <p:cNvSpPr txBox="1">
            <a:spLocks/>
          </p:cNvSpPr>
          <p:nvPr/>
        </p:nvSpPr>
        <p:spPr>
          <a:xfrm>
            <a:off x="0" y="1390"/>
            <a:ext cx="12192000" cy="63869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endParaRPr lang="en-US" sz="2400" b="1"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3A975EA-F1CD-D4BB-D82A-64F93A73E8EC}"/>
              </a:ext>
            </a:extLst>
          </p:cNvPr>
          <p:cNvSpPr txBox="1"/>
          <p:nvPr/>
        </p:nvSpPr>
        <p:spPr>
          <a:xfrm>
            <a:off x="7731165" y="6364713"/>
            <a:ext cx="3752491" cy="276999"/>
          </a:xfrm>
          <a:prstGeom prst="rect">
            <a:avLst/>
          </a:prstGeom>
          <a:solidFill>
            <a:schemeClr val="bg1"/>
          </a:solidFill>
        </p:spPr>
        <p:txBody>
          <a:bodyPr wrap="square" rtlCol="0">
            <a:spAutoFit/>
          </a:bodyPr>
          <a:lstStyle/>
          <a:p>
            <a:r>
              <a:rPr lang="en-US" sz="1200" b="1" dirty="0"/>
              <a:t>96% probability of flooding at least once over 30 years</a:t>
            </a:r>
          </a:p>
        </p:txBody>
      </p:sp>
      <p:sp>
        <p:nvSpPr>
          <p:cNvPr id="31" name="TextBox 30">
            <a:extLst>
              <a:ext uri="{FF2B5EF4-FFF2-40B4-BE49-F238E27FC236}">
                <a16:creationId xmlns:a16="http://schemas.microsoft.com/office/drawing/2014/main" id="{982EF19E-85A1-7C91-E52E-7AEFA50221C7}"/>
              </a:ext>
            </a:extLst>
          </p:cNvPr>
          <p:cNvSpPr txBox="1"/>
          <p:nvPr/>
        </p:nvSpPr>
        <p:spPr>
          <a:xfrm>
            <a:off x="9525000" y="133921"/>
            <a:ext cx="232139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Clendenin, WV</a:t>
            </a:r>
            <a:endParaRPr lang="en-US" sz="2400" dirty="0"/>
          </a:p>
        </p:txBody>
      </p:sp>
      <p:sp>
        <p:nvSpPr>
          <p:cNvPr id="33" name="TextBox 32">
            <a:extLst>
              <a:ext uri="{FF2B5EF4-FFF2-40B4-BE49-F238E27FC236}">
                <a16:creationId xmlns:a16="http://schemas.microsoft.com/office/drawing/2014/main" id="{ED0B1831-6418-4DCD-9A34-B10045C0B0E1}"/>
              </a:ext>
            </a:extLst>
          </p:cNvPr>
          <p:cNvSpPr txBox="1"/>
          <p:nvPr/>
        </p:nvSpPr>
        <p:spPr>
          <a:xfrm>
            <a:off x="2093501" y="90990"/>
            <a:ext cx="5662705" cy="461665"/>
          </a:xfrm>
          <a:prstGeom prst="rect">
            <a:avLst/>
          </a:prstGeom>
          <a:noFill/>
        </p:spPr>
        <p:txBody>
          <a:bodyPr wrap="square" rtlCol="0">
            <a:spAutoFit/>
          </a:bodyPr>
          <a:lstStyle/>
          <a:p>
            <a:pPr marL="174625" algn="ctr"/>
            <a:r>
              <a:rPr lang="en-US" sz="2400" b="1" dirty="0">
                <a:solidFill>
                  <a:schemeClr val="bg1"/>
                </a:solidFill>
                <a:latin typeface="Arial" panose="020B0604020202020204" pitchFamily="34" charset="0"/>
                <a:cs typeface="Arial" panose="020B0604020202020204" pitchFamily="34" charset="0"/>
              </a:rPr>
              <a:t>FEMA 10% Annual Chance (10-year) </a:t>
            </a:r>
          </a:p>
        </p:txBody>
      </p:sp>
      <p:grpSp>
        <p:nvGrpSpPr>
          <p:cNvPr id="50" name="Group 49">
            <a:extLst>
              <a:ext uri="{FF2B5EF4-FFF2-40B4-BE49-F238E27FC236}">
                <a16:creationId xmlns:a16="http://schemas.microsoft.com/office/drawing/2014/main" id="{21F6ADC0-4D71-16BA-67D6-E1AA41744CBA}"/>
              </a:ext>
            </a:extLst>
          </p:cNvPr>
          <p:cNvGrpSpPr/>
          <p:nvPr/>
        </p:nvGrpSpPr>
        <p:grpSpPr>
          <a:xfrm>
            <a:off x="9607410" y="5271581"/>
            <a:ext cx="2003425" cy="680106"/>
            <a:chOff x="9256704" y="6579661"/>
            <a:chExt cx="2136461" cy="725268"/>
          </a:xfrm>
        </p:grpSpPr>
        <p:sp>
          <p:nvSpPr>
            <p:cNvPr id="51" name="Rectangle 50">
              <a:extLst>
                <a:ext uri="{FF2B5EF4-FFF2-40B4-BE49-F238E27FC236}">
                  <a16:creationId xmlns:a16="http://schemas.microsoft.com/office/drawing/2014/main" id="{A79D7879-0891-4E7E-3117-AAF131C1A8DD}"/>
                </a:ext>
              </a:extLst>
            </p:cNvPr>
            <p:cNvSpPr/>
            <p:nvPr/>
          </p:nvSpPr>
          <p:spPr>
            <a:xfrm>
              <a:off x="9256704" y="6579661"/>
              <a:ext cx="557856" cy="276999"/>
            </a:xfrm>
            <a:prstGeom prst="rect">
              <a:avLst/>
            </a:prstGeom>
            <a:solidFill>
              <a:srgbClr val="FCEDA5"/>
            </a:solidFill>
            <a:ln>
              <a:solidFill>
                <a:srgbClr val="FCE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57279C2-58B1-613F-E8BD-2090C52E6CBA}"/>
                </a:ext>
              </a:extLst>
            </p:cNvPr>
            <p:cNvSpPr/>
            <p:nvPr/>
          </p:nvSpPr>
          <p:spPr>
            <a:xfrm>
              <a:off x="9256704" y="7000101"/>
              <a:ext cx="557856" cy="276999"/>
            </a:xfrm>
            <a:prstGeom prst="rect">
              <a:avLst/>
            </a:prstGeom>
            <a:solidFill>
              <a:srgbClr val="7B4B25"/>
            </a:solidFill>
            <a:ln>
              <a:solidFill>
                <a:srgbClr val="7B4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25635874-70ED-B1C3-ED8D-45FA8FA7EE6A}"/>
                </a:ext>
              </a:extLst>
            </p:cNvPr>
            <p:cNvSpPr txBox="1"/>
            <p:nvPr/>
          </p:nvSpPr>
          <p:spPr>
            <a:xfrm>
              <a:off x="9889676" y="6581222"/>
              <a:ext cx="1309965" cy="328215"/>
            </a:xfrm>
            <a:prstGeom prst="rect">
              <a:avLst/>
            </a:prstGeom>
            <a:noFill/>
          </p:spPr>
          <p:txBody>
            <a:bodyPr wrap="square" rtlCol="0">
              <a:spAutoFit/>
            </a:bodyPr>
            <a:lstStyle/>
            <a:p>
              <a:r>
                <a:rPr lang="en-US" sz="1400" b="1" dirty="0">
                  <a:solidFill>
                    <a:schemeClr val="bg1"/>
                  </a:solidFill>
                </a:rPr>
                <a:t>Residential</a:t>
              </a:r>
            </a:p>
          </p:txBody>
        </p:sp>
        <p:sp>
          <p:nvSpPr>
            <p:cNvPr id="54" name="TextBox 53">
              <a:extLst>
                <a:ext uri="{FF2B5EF4-FFF2-40B4-BE49-F238E27FC236}">
                  <a16:creationId xmlns:a16="http://schemas.microsoft.com/office/drawing/2014/main" id="{3C505BFB-D79C-26A7-83B7-2D053453FB89}"/>
                </a:ext>
              </a:extLst>
            </p:cNvPr>
            <p:cNvSpPr txBox="1"/>
            <p:nvPr/>
          </p:nvSpPr>
          <p:spPr>
            <a:xfrm>
              <a:off x="9868575" y="6976714"/>
              <a:ext cx="1524590" cy="328215"/>
            </a:xfrm>
            <a:prstGeom prst="rect">
              <a:avLst/>
            </a:prstGeom>
            <a:noFill/>
          </p:spPr>
          <p:txBody>
            <a:bodyPr wrap="square" rtlCol="0">
              <a:spAutoFit/>
            </a:bodyPr>
            <a:lstStyle/>
            <a:p>
              <a:r>
                <a:rPr lang="en-US" sz="1400" b="1" dirty="0">
                  <a:solidFill>
                    <a:schemeClr val="bg1"/>
                  </a:solidFill>
                </a:rPr>
                <a:t>Non-Residential</a:t>
              </a:r>
            </a:p>
          </p:txBody>
        </p:sp>
      </p:grpSp>
      <p:sp>
        <p:nvSpPr>
          <p:cNvPr id="56" name="TextBox 55">
            <a:extLst>
              <a:ext uri="{FF2B5EF4-FFF2-40B4-BE49-F238E27FC236}">
                <a16:creationId xmlns:a16="http://schemas.microsoft.com/office/drawing/2014/main" id="{F324C6F3-E8D1-D1EE-FE19-0B8E6EA2B4FA}"/>
              </a:ext>
            </a:extLst>
          </p:cNvPr>
          <p:cNvSpPr txBox="1"/>
          <p:nvPr/>
        </p:nvSpPr>
        <p:spPr>
          <a:xfrm>
            <a:off x="458991" y="6347715"/>
            <a:ext cx="5445587" cy="369332"/>
          </a:xfrm>
          <a:prstGeom prst="rect">
            <a:avLst/>
          </a:prstGeom>
          <a:noFill/>
        </p:spPr>
        <p:txBody>
          <a:bodyPr wrap="square" rtlCol="0">
            <a:spAutoFit/>
          </a:bodyPr>
          <a:lstStyle/>
          <a:p>
            <a:r>
              <a:rPr lang="en-US" b="1" dirty="0">
                <a:solidFill>
                  <a:schemeClr val="bg1"/>
                </a:solidFill>
              </a:rPr>
              <a:t>13.4% of Clendenin is in the 10% Annual Flood Chance</a:t>
            </a:r>
          </a:p>
        </p:txBody>
      </p:sp>
      <p:grpSp>
        <p:nvGrpSpPr>
          <p:cNvPr id="61" name="Group 60">
            <a:extLst>
              <a:ext uri="{FF2B5EF4-FFF2-40B4-BE49-F238E27FC236}">
                <a16:creationId xmlns:a16="http://schemas.microsoft.com/office/drawing/2014/main" id="{C1B30EFE-4285-1621-5BB5-0FF4499879E0}"/>
              </a:ext>
            </a:extLst>
          </p:cNvPr>
          <p:cNvGrpSpPr/>
          <p:nvPr/>
        </p:nvGrpSpPr>
        <p:grpSpPr>
          <a:xfrm>
            <a:off x="563047" y="2048788"/>
            <a:ext cx="581129" cy="1700252"/>
            <a:chOff x="299715" y="1328975"/>
            <a:chExt cx="581129" cy="1700252"/>
          </a:xfrm>
        </p:grpSpPr>
        <p:sp>
          <p:nvSpPr>
            <p:cNvPr id="62" name="Content Placeholder 2">
              <a:extLst>
                <a:ext uri="{FF2B5EF4-FFF2-40B4-BE49-F238E27FC236}">
                  <a16:creationId xmlns:a16="http://schemas.microsoft.com/office/drawing/2014/main" id="{1975DA26-4F4E-A7A3-1FC6-85628F8E0C8C}"/>
                </a:ext>
              </a:extLst>
            </p:cNvPr>
            <p:cNvSpPr txBox="1">
              <a:spLocks/>
            </p:cNvSpPr>
            <p:nvPr/>
          </p:nvSpPr>
          <p:spPr>
            <a:xfrm>
              <a:off x="329487" y="1328975"/>
              <a:ext cx="551357" cy="170025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dirty="0">
                  <a:latin typeface="Arial Narrow" panose="020B0606020202030204" pitchFamily="34" charset="0"/>
                </a:rPr>
                <a:t>0.1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Font typeface="Arial" panose="020B0604020202020204" pitchFamily="34" charset="0"/>
                <a:buNone/>
              </a:pPr>
              <a:r>
                <a:rPr lang="en-US" sz="1000" b="1" dirty="0">
                  <a:latin typeface="Arial Narrow" panose="020B0606020202030204" pitchFamily="34" charset="0"/>
                </a:rPr>
                <a:t>FLOOD DEPTH</a:t>
              </a:r>
            </a:p>
            <a:p>
              <a:pPr marL="0" indent="0">
                <a:buNone/>
              </a:pPr>
              <a:br>
                <a:rPr lang="en-US" sz="1050" dirty="0">
                  <a:latin typeface="Arial Narrow" panose="020B0606020202030204" pitchFamily="34" charset="0"/>
                </a:rPr>
              </a:br>
              <a:br>
                <a:rPr lang="en-US" sz="1050" dirty="0">
                  <a:latin typeface="Arial Narrow" panose="020B0606020202030204" pitchFamily="34" charset="0"/>
                </a:rPr>
              </a:br>
              <a:r>
                <a:rPr lang="en-US" sz="1000" b="1" dirty="0">
                  <a:latin typeface="Arial Narrow" panose="020B0606020202030204" pitchFamily="34" charset="0"/>
                </a:rPr>
                <a:t>27.8 ft.</a:t>
              </a:r>
            </a:p>
          </p:txBody>
        </p:sp>
        <p:pic>
          <p:nvPicPr>
            <p:cNvPr id="63" name="Picture 62">
              <a:extLst>
                <a:ext uri="{FF2B5EF4-FFF2-40B4-BE49-F238E27FC236}">
                  <a16:creationId xmlns:a16="http://schemas.microsoft.com/office/drawing/2014/main" id="{68CB4F41-D4D5-2A81-F3BC-B9BE80309080}"/>
                </a:ext>
              </a:extLst>
            </p:cNvPr>
            <p:cNvPicPr>
              <a:picLocks noChangeAspect="1"/>
            </p:cNvPicPr>
            <p:nvPr/>
          </p:nvPicPr>
          <p:blipFill rotWithShape="1">
            <a:blip r:embed="rId3"/>
            <a:srcRect/>
            <a:stretch/>
          </p:blipFill>
          <p:spPr>
            <a:xfrm rot="10800000" flipH="1">
              <a:off x="299715" y="1328976"/>
              <a:ext cx="105262" cy="1700251"/>
            </a:xfrm>
            <a:prstGeom prst="rect">
              <a:avLst/>
            </a:prstGeom>
          </p:spPr>
        </p:pic>
      </p:grpSp>
    </p:spTree>
    <p:extLst>
      <p:ext uri="{BB962C8B-B14F-4D97-AF65-F5344CB8AC3E}">
        <p14:creationId xmlns:p14="http://schemas.microsoft.com/office/powerpoint/2010/main" val="4251859183"/>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390"/>
            <a:ext cx="12192000" cy="63869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endParaRPr lang="en-US" sz="2400" b="1" dirty="0">
              <a:solidFill>
                <a:schemeClr val="bg1"/>
              </a:solidFill>
              <a:latin typeface="Arial" panose="020B0604020202020204" pitchFamily="34" charset="0"/>
              <a:cs typeface="Arial" panose="020B0604020202020204" pitchFamily="34" charset="0"/>
            </a:endParaRPr>
          </a:p>
        </p:txBody>
      </p:sp>
      <p:pic>
        <p:nvPicPr>
          <p:cNvPr id="2" name="Picture 1" descr="A map of a river flowing through a valley&#10;&#10;Description automatically generated">
            <a:extLst>
              <a:ext uri="{FF2B5EF4-FFF2-40B4-BE49-F238E27FC236}">
                <a16:creationId xmlns:a16="http://schemas.microsoft.com/office/drawing/2014/main" id="{77AB6FCB-C07F-C0C6-8B22-FFFEEF23415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896" y="-1"/>
            <a:ext cx="12192000" cy="6856611"/>
          </a:xfrm>
          <a:prstGeom prst="rect">
            <a:avLst/>
          </a:prstGeom>
        </p:spPr>
      </p:pic>
      <p:sp>
        <p:nvSpPr>
          <p:cNvPr id="17" name="Title 1">
            <a:extLst>
              <a:ext uri="{FF2B5EF4-FFF2-40B4-BE49-F238E27FC236}">
                <a16:creationId xmlns:a16="http://schemas.microsoft.com/office/drawing/2014/main" id="{04EDAB94-94B6-CC9D-E545-A41E75291171}"/>
              </a:ext>
            </a:extLst>
          </p:cNvPr>
          <p:cNvSpPr txBox="1">
            <a:spLocks/>
          </p:cNvSpPr>
          <p:nvPr/>
        </p:nvSpPr>
        <p:spPr>
          <a:xfrm>
            <a:off x="0" y="1390"/>
            <a:ext cx="12192000" cy="63869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endParaRPr lang="en-US" sz="24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00D5D78-AC75-5C50-F2B5-F4126BB07E36}"/>
              </a:ext>
            </a:extLst>
          </p:cNvPr>
          <p:cNvSpPr txBox="1"/>
          <p:nvPr/>
        </p:nvSpPr>
        <p:spPr>
          <a:xfrm>
            <a:off x="7833153" y="6453612"/>
            <a:ext cx="3752491" cy="276999"/>
          </a:xfrm>
          <a:prstGeom prst="rect">
            <a:avLst/>
          </a:prstGeom>
          <a:solidFill>
            <a:schemeClr val="bg1"/>
          </a:solidFill>
        </p:spPr>
        <p:txBody>
          <a:bodyPr wrap="square" rtlCol="0">
            <a:spAutoFit/>
          </a:bodyPr>
          <a:lstStyle/>
          <a:p>
            <a:r>
              <a:rPr lang="en-US" sz="1200" b="1" dirty="0"/>
              <a:t>71% probability of flooding at least once over 30 years</a:t>
            </a:r>
          </a:p>
        </p:txBody>
      </p:sp>
      <p:sp>
        <p:nvSpPr>
          <p:cNvPr id="19" name="TextBox 18">
            <a:extLst>
              <a:ext uri="{FF2B5EF4-FFF2-40B4-BE49-F238E27FC236}">
                <a16:creationId xmlns:a16="http://schemas.microsoft.com/office/drawing/2014/main" id="{2739305E-3907-3389-6955-115954FB3CF3}"/>
              </a:ext>
            </a:extLst>
          </p:cNvPr>
          <p:cNvSpPr txBox="1"/>
          <p:nvPr/>
        </p:nvSpPr>
        <p:spPr>
          <a:xfrm>
            <a:off x="9334500" y="90990"/>
            <a:ext cx="232139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Clendenin, WV</a:t>
            </a:r>
            <a:endParaRPr lang="en-US" sz="2400" dirty="0"/>
          </a:p>
        </p:txBody>
      </p:sp>
      <p:sp>
        <p:nvSpPr>
          <p:cNvPr id="20" name="TextBox 19">
            <a:extLst>
              <a:ext uri="{FF2B5EF4-FFF2-40B4-BE49-F238E27FC236}">
                <a16:creationId xmlns:a16="http://schemas.microsoft.com/office/drawing/2014/main" id="{A0946E18-1AD1-8642-E50A-A0E1FDF72B26}"/>
              </a:ext>
            </a:extLst>
          </p:cNvPr>
          <p:cNvSpPr txBox="1"/>
          <p:nvPr/>
        </p:nvSpPr>
        <p:spPr>
          <a:xfrm>
            <a:off x="1998909" y="75993"/>
            <a:ext cx="5662705" cy="461665"/>
          </a:xfrm>
          <a:prstGeom prst="rect">
            <a:avLst/>
          </a:prstGeom>
          <a:noFill/>
        </p:spPr>
        <p:txBody>
          <a:bodyPr wrap="square" rtlCol="0">
            <a:spAutoFit/>
          </a:bodyPr>
          <a:lstStyle/>
          <a:p>
            <a:pPr marL="174625" algn="ctr"/>
            <a:r>
              <a:rPr lang="en-US" sz="2400" b="1" dirty="0">
                <a:solidFill>
                  <a:schemeClr val="bg1"/>
                </a:solidFill>
                <a:latin typeface="Arial" panose="020B0604020202020204" pitchFamily="34" charset="0"/>
                <a:cs typeface="Arial" panose="020B0604020202020204" pitchFamily="34" charset="0"/>
              </a:rPr>
              <a:t>FEMA 4% Annual Chance (25-year) </a:t>
            </a:r>
          </a:p>
        </p:txBody>
      </p:sp>
      <p:grpSp>
        <p:nvGrpSpPr>
          <p:cNvPr id="29" name="Group 28">
            <a:extLst>
              <a:ext uri="{FF2B5EF4-FFF2-40B4-BE49-F238E27FC236}">
                <a16:creationId xmlns:a16="http://schemas.microsoft.com/office/drawing/2014/main" id="{15D8AF5F-3A55-56D8-D702-86C2019BA172}"/>
              </a:ext>
            </a:extLst>
          </p:cNvPr>
          <p:cNvGrpSpPr/>
          <p:nvPr/>
        </p:nvGrpSpPr>
        <p:grpSpPr>
          <a:xfrm>
            <a:off x="9607410" y="5271581"/>
            <a:ext cx="2003425" cy="680106"/>
            <a:chOff x="9256704" y="6579661"/>
            <a:chExt cx="2136461" cy="725268"/>
          </a:xfrm>
        </p:grpSpPr>
        <p:sp>
          <p:nvSpPr>
            <p:cNvPr id="31" name="Rectangle 30">
              <a:extLst>
                <a:ext uri="{FF2B5EF4-FFF2-40B4-BE49-F238E27FC236}">
                  <a16:creationId xmlns:a16="http://schemas.microsoft.com/office/drawing/2014/main" id="{7221AD7E-33A1-A919-9FCE-E769384739C2}"/>
                </a:ext>
              </a:extLst>
            </p:cNvPr>
            <p:cNvSpPr/>
            <p:nvPr/>
          </p:nvSpPr>
          <p:spPr>
            <a:xfrm>
              <a:off x="9256704" y="6579661"/>
              <a:ext cx="557856" cy="276999"/>
            </a:xfrm>
            <a:prstGeom prst="rect">
              <a:avLst/>
            </a:prstGeom>
            <a:solidFill>
              <a:srgbClr val="FCEDA5"/>
            </a:solidFill>
            <a:ln>
              <a:solidFill>
                <a:srgbClr val="FCE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889C527-822F-7840-5980-D25E888AEC91}"/>
                </a:ext>
              </a:extLst>
            </p:cNvPr>
            <p:cNvSpPr/>
            <p:nvPr/>
          </p:nvSpPr>
          <p:spPr>
            <a:xfrm>
              <a:off x="9256704" y="7000101"/>
              <a:ext cx="557856" cy="276999"/>
            </a:xfrm>
            <a:prstGeom prst="rect">
              <a:avLst/>
            </a:prstGeom>
            <a:solidFill>
              <a:srgbClr val="7B4B25"/>
            </a:solidFill>
            <a:ln>
              <a:solidFill>
                <a:srgbClr val="7B4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49ABE7BF-A7A3-92A1-A965-42DC0C492504}"/>
                </a:ext>
              </a:extLst>
            </p:cNvPr>
            <p:cNvSpPr txBox="1"/>
            <p:nvPr/>
          </p:nvSpPr>
          <p:spPr>
            <a:xfrm>
              <a:off x="9889676" y="6581222"/>
              <a:ext cx="1309965" cy="328215"/>
            </a:xfrm>
            <a:prstGeom prst="rect">
              <a:avLst/>
            </a:prstGeom>
            <a:noFill/>
          </p:spPr>
          <p:txBody>
            <a:bodyPr wrap="square" rtlCol="0">
              <a:spAutoFit/>
            </a:bodyPr>
            <a:lstStyle/>
            <a:p>
              <a:r>
                <a:rPr lang="en-US" sz="1400" b="1" dirty="0">
                  <a:solidFill>
                    <a:schemeClr val="bg1"/>
                  </a:solidFill>
                </a:rPr>
                <a:t>Residential</a:t>
              </a:r>
            </a:p>
          </p:txBody>
        </p:sp>
        <p:sp>
          <p:nvSpPr>
            <p:cNvPr id="37" name="TextBox 36">
              <a:extLst>
                <a:ext uri="{FF2B5EF4-FFF2-40B4-BE49-F238E27FC236}">
                  <a16:creationId xmlns:a16="http://schemas.microsoft.com/office/drawing/2014/main" id="{83B7C18F-8E7F-DEBD-D06B-C29042C4D35D}"/>
                </a:ext>
              </a:extLst>
            </p:cNvPr>
            <p:cNvSpPr txBox="1"/>
            <p:nvPr/>
          </p:nvSpPr>
          <p:spPr>
            <a:xfrm>
              <a:off x="9868575" y="6976714"/>
              <a:ext cx="1524590" cy="328215"/>
            </a:xfrm>
            <a:prstGeom prst="rect">
              <a:avLst/>
            </a:prstGeom>
            <a:noFill/>
          </p:spPr>
          <p:txBody>
            <a:bodyPr wrap="square" rtlCol="0">
              <a:spAutoFit/>
            </a:bodyPr>
            <a:lstStyle/>
            <a:p>
              <a:r>
                <a:rPr lang="en-US" sz="1400" b="1" dirty="0">
                  <a:solidFill>
                    <a:schemeClr val="bg1"/>
                  </a:solidFill>
                </a:rPr>
                <a:t>Non-Residential</a:t>
              </a:r>
            </a:p>
          </p:txBody>
        </p:sp>
      </p:grpSp>
      <p:sp>
        <p:nvSpPr>
          <p:cNvPr id="38" name="TextBox 37">
            <a:extLst>
              <a:ext uri="{FF2B5EF4-FFF2-40B4-BE49-F238E27FC236}">
                <a16:creationId xmlns:a16="http://schemas.microsoft.com/office/drawing/2014/main" id="{BAF4329A-AE8C-E515-38C4-F83D7DBBB44A}"/>
              </a:ext>
            </a:extLst>
          </p:cNvPr>
          <p:cNvSpPr txBox="1"/>
          <p:nvPr/>
        </p:nvSpPr>
        <p:spPr>
          <a:xfrm>
            <a:off x="458991" y="6347715"/>
            <a:ext cx="5445587" cy="369332"/>
          </a:xfrm>
          <a:prstGeom prst="rect">
            <a:avLst/>
          </a:prstGeom>
          <a:noFill/>
        </p:spPr>
        <p:txBody>
          <a:bodyPr wrap="square" rtlCol="0">
            <a:spAutoFit/>
          </a:bodyPr>
          <a:lstStyle/>
          <a:p>
            <a:r>
              <a:rPr lang="en-US" b="1" dirty="0">
                <a:solidFill>
                  <a:schemeClr val="bg1"/>
                </a:solidFill>
              </a:rPr>
              <a:t>19% of Clendenin is in the 4% Annual Flood Chance</a:t>
            </a:r>
          </a:p>
        </p:txBody>
      </p:sp>
      <p:grpSp>
        <p:nvGrpSpPr>
          <p:cNvPr id="42" name="Group 41">
            <a:extLst>
              <a:ext uri="{FF2B5EF4-FFF2-40B4-BE49-F238E27FC236}">
                <a16:creationId xmlns:a16="http://schemas.microsoft.com/office/drawing/2014/main" id="{2424DB99-896D-F3C8-E943-3F39B59F3613}"/>
              </a:ext>
            </a:extLst>
          </p:cNvPr>
          <p:cNvGrpSpPr/>
          <p:nvPr/>
        </p:nvGrpSpPr>
        <p:grpSpPr>
          <a:xfrm>
            <a:off x="563047" y="2048788"/>
            <a:ext cx="581129" cy="1700252"/>
            <a:chOff x="299715" y="1328975"/>
            <a:chExt cx="581129" cy="1700252"/>
          </a:xfrm>
        </p:grpSpPr>
        <p:sp>
          <p:nvSpPr>
            <p:cNvPr id="43" name="Content Placeholder 2">
              <a:extLst>
                <a:ext uri="{FF2B5EF4-FFF2-40B4-BE49-F238E27FC236}">
                  <a16:creationId xmlns:a16="http://schemas.microsoft.com/office/drawing/2014/main" id="{1981F868-ED0E-4BCA-09B4-8C4E8CBAFC6A}"/>
                </a:ext>
              </a:extLst>
            </p:cNvPr>
            <p:cNvSpPr txBox="1">
              <a:spLocks/>
            </p:cNvSpPr>
            <p:nvPr/>
          </p:nvSpPr>
          <p:spPr>
            <a:xfrm>
              <a:off x="329487" y="1328975"/>
              <a:ext cx="551357" cy="170025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dirty="0">
                  <a:latin typeface="Arial Narrow" panose="020B0606020202030204" pitchFamily="34" charset="0"/>
                </a:rPr>
                <a:t>0.1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Font typeface="Arial" panose="020B0604020202020204" pitchFamily="34" charset="0"/>
                <a:buNone/>
              </a:pPr>
              <a:r>
                <a:rPr lang="en-US" sz="1000" b="1" dirty="0">
                  <a:latin typeface="Arial Narrow" panose="020B0606020202030204" pitchFamily="34" charset="0"/>
                </a:rPr>
                <a:t>FLOOD DEPTH</a:t>
              </a:r>
            </a:p>
            <a:p>
              <a:pPr marL="0" indent="0">
                <a:buNone/>
              </a:pPr>
              <a:br>
                <a:rPr lang="en-US" sz="1050" dirty="0">
                  <a:latin typeface="Arial Narrow" panose="020B0606020202030204" pitchFamily="34" charset="0"/>
                </a:rPr>
              </a:br>
              <a:br>
                <a:rPr lang="en-US" sz="1050" dirty="0">
                  <a:latin typeface="Arial Narrow" panose="020B0606020202030204" pitchFamily="34" charset="0"/>
                </a:rPr>
              </a:br>
              <a:r>
                <a:rPr lang="en-US" sz="1000" b="1" dirty="0">
                  <a:latin typeface="Arial Narrow" panose="020B0606020202030204" pitchFamily="34" charset="0"/>
                </a:rPr>
                <a:t>27.8 ft.</a:t>
              </a:r>
            </a:p>
          </p:txBody>
        </p:sp>
        <p:pic>
          <p:nvPicPr>
            <p:cNvPr id="44" name="Picture 43">
              <a:extLst>
                <a:ext uri="{FF2B5EF4-FFF2-40B4-BE49-F238E27FC236}">
                  <a16:creationId xmlns:a16="http://schemas.microsoft.com/office/drawing/2014/main" id="{7115A2C7-08F2-3995-F7CB-7BEED4E7B8CF}"/>
                </a:ext>
              </a:extLst>
            </p:cNvPr>
            <p:cNvPicPr>
              <a:picLocks noChangeAspect="1"/>
            </p:cNvPicPr>
            <p:nvPr/>
          </p:nvPicPr>
          <p:blipFill rotWithShape="1">
            <a:blip r:embed="rId3"/>
            <a:srcRect/>
            <a:stretch/>
          </p:blipFill>
          <p:spPr>
            <a:xfrm rot="10800000" flipH="1">
              <a:off x="299715" y="1328976"/>
              <a:ext cx="105262" cy="1700251"/>
            </a:xfrm>
            <a:prstGeom prst="rect">
              <a:avLst/>
            </a:prstGeom>
          </p:spPr>
        </p:pic>
      </p:grpSp>
    </p:spTree>
    <p:extLst>
      <p:ext uri="{BB962C8B-B14F-4D97-AF65-F5344CB8AC3E}">
        <p14:creationId xmlns:p14="http://schemas.microsoft.com/office/powerpoint/2010/main" val="891010074"/>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river flowing through a valley&#10;&#10;Description automatically generated">
            <a:extLst>
              <a:ext uri="{FF2B5EF4-FFF2-40B4-BE49-F238E27FC236}">
                <a16:creationId xmlns:a16="http://schemas.microsoft.com/office/drawing/2014/main" id="{B6405281-7764-77AE-28E2-C5CFADCE110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515" y="266700"/>
            <a:ext cx="12192000" cy="6591300"/>
          </a:xfrm>
          <a:prstGeom prst="rect">
            <a:avLst/>
          </a:prstGeom>
        </p:spPr>
      </p:pic>
      <p:sp>
        <p:nvSpPr>
          <p:cNvPr id="7" name="Title 1">
            <a:extLst>
              <a:ext uri="{FF2B5EF4-FFF2-40B4-BE49-F238E27FC236}">
                <a16:creationId xmlns:a16="http://schemas.microsoft.com/office/drawing/2014/main" id="{2497D8D4-39F4-8AED-33DB-E0DD4EE48276}"/>
              </a:ext>
            </a:extLst>
          </p:cNvPr>
          <p:cNvSpPr txBox="1">
            <a:spLocks/>
          </p:cNvSpPr>
          <p:nvPr/>
        </p:nvSpPr>
        <p:spPr>
          <a:xfrm>
            <a:off x="0" y="1390"/>
            <a:ext cx="12192000" cy="63869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endParaRPr lang="en-US" sz="24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9426EF5-2962-BDF0-29F1-4061FD8CA59D}"/>
              </a:ext>
            </a:extLst>
          </p:cNvPr>
          <p:cNvSpPr txBox="1"/>
          <p:nvPr/>
        </p:nvSpPr>
        <p:spPr>
          <a:xfrm>
            <a:off x="7835940" y="6412338"/>
            <a:ext cx="3752491" cy="276999"/>
          </a:xfrm>
          <a:prstGeom prst="rect">
            <a:avLst/>
          </a:prstGeom>
          <a:solidFill>
            <a:schemeClr val="bg1"/>
          </a:solidFill>
        </p:spPr>
        <p:txBody>
          <a:bodyPr wrap="square" rtlCol="0">
            <a:spAutoFit/>
          </a:bodyPr>
          <a:lstStyle/>
          <a:p>
            <a:r>
              <a:rPr lang="en-US" sz="1200" b="1" dirty="0"/>
              <a:t>45% probability of flooding at least once over 30 years</a:t>
            </a:r>
          </a:p>
        </p:txBody>
      </p:sp>
      <p:sp>
        <p:nvSpPr>
          <p:cNvPr id="12" name="TextBox 11">
            <a:extLst>
              <a:ext uri="{FF2B5EF4-FFF2-40B4-BE49-F238E27FC236}">
                <a16:creationId xmlns:a16="http://schemas.microsoft.com/office/drawing/2014/main" id="{CDBCCE07-D400-22CF-B7AF-218923132486}"/>
              </a:ext>
            </a:extLst>
          </p:cNvPr>
          <p:cNvSpPr txBox="1"/>
          <p:nvPr/>
        </p:nvSpPr>
        <p:spPr>
          <a:xfrm>
            <a:off x="9372600" y="152163"/>
            <a:ext cx="232139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Clendenin, WV</a:t>
            </a:r>
            <a:endParaRPr lang="en-US" sz="2400" dirty="0"/>
          </a:p>
        </p:txBody>
      </p:sp>
      <p:sp>
        <p:nvSpPr>
          <p:cNvPr id="13" name="TextBox 12">
            <a:extLst>
              <a:ext uri="{FF2B5EF4-FFF2-40B4-BE49-F238E27FC236}">
                <a16:creationId xmlns:a16="http://schemas.microsoft.com/office/drawing/2014/main" id="{BBAEA9DD-8FB9-049A-98EE-6EEA11464AA1}"/>
              </a:ext>
            </a:extLst>
          </p:cNvPr>
          <p:cNvSpPr txBox="1"/>
          <p:nvPr/>
        </p:nvSpPr>
        <p:spPr>
          <a:xfrm>
            <a:off x="2020476" y="97573"/>
            <a:ext cx="5662705" cy="461665"/>
          </a:xfrm>
          <a:prstGeom prst="rect">
            <a:avLst/>
          </a:prstGeom>
          <a:noFill/>
        </p:spPr>
        <p:txBody>
          <a:bodyPr wrap="square" rtlCol="0">
            <a:spAutoFit/>
          </a:bodyPr>
          <a:lstStyle/>
          <a:p>
            <a:pPr marL="174625" algn="ctr"/>
            <a:r>
              <a:rPr lang="en-US" sz="2400" b="1" dirty="0">
                <a:solidFill>
                  <a:schemeClr val="bg1"/>
                </a:solidFill>
                <a:latin typeface="Arial" panose="020B0604020202020204" pitchFamily="34" charset="0"/>
                <a:cs typeface="Arial" panose="020B0604020202020204" pitchFamily="34" charset="0"/>
              </a:rPr>
              <a:t>FEMA 2% Annual Chance (50-year) </a:t>
            </a:r>
          </a:p>
        </p:txBody>
      </p:sp>
      <p:grpSp>
        <p:nvGrpSpPr>
          <p:cNvPr id="17" name="Group 16">
            <a:extLst>
              <a:ext uri="{FF2B5EF4-FFF2-40B4-BE49-F238E27FC236}">
                <a16:creationId xmlns:a16="http://schemas.microsoft.com/office/drawing/2014/main" id="{514E608C-C12D-ABBA-1C7C-723F0689C3F5}"/>
              </a:ext>
            </a:extLst>
          </p:cNvPr>
          <p:cNvGrpSpPr/>
          <p:nvPr/>
        </p:nvGrpSpPr>
        <p:grpSpPr>
          <a:xfrm>
            <a:off x="9607410" y="5271581"/>
            <a:ext cx="2003425" cy="680106"/>
            <a:chOff x="9256704" y="6579661"/>
            <a:chExt cx="2136461" cy="725268"/>
          </a:xfrm>
        </p:grpSpPr>
        <p:sp>
          <p:nvSpPr>
            <p:cNvPr id="18" name="Rectangle 17">
              <a:extLst>
                <a:ext uri="{FF2B5EF4-FFF2-40B4-BE49-F238E27FC236}">
                  <a16:creationId xmlns:a16="http://schemas.microsoft.com/office/drawing/2014/main" id="{3DA4EDB1-85D3-D850-A3D0-3E3320D68C9F}"/>
                </a:ext>
              </a:extLst>
            </p:cNvPr>
            <p:cNvSpPr/>
            <p:nvPr/>
          </p:nvSpPr>
          <p:spPr>
            <a:xfrm>
              <a:off x="9256704" y="6579661"/>
              <a:ext cx="557856" cy="276999"/>
            </a:xfrm>
            <a:prstGeom prst="rect">
              <a:avLst/>
            </a:prstGeom>
            <a:solidFill>
              <a:srgbClr val="FCEDA5"/>
            </a:solidFill>
            <a:ln>
              <a:solidFill>
                <a:srgbClr val="FCE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CCD62FA-5015-76EA-0701-CBB84DE1ED60}"/>
                </a:ext>
              </a:extLst>
            </p:cNvPr>
            <p:cNvSpPr/>
            <p:nvPr/>
          </p:nvSpPr>
          <p:spPr>
            <a:xfrm>
              <a:off x="9256704" y="7000101"/>
              <a:ext cx="557856" cy="276999"/>
            </a:xfrm>
            <a:prstGeom prst="rect">
              <a:avLst/>
            </a:prstGeom>
            <a:solidFill>
              <a:srgbClr val="7B4B25"/>
            </a:solidFill>
            <a:ln>
              <a:solidFill>
                <a:srgbClr val="7B4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E14B0710-3339-D59B-EDA4-984384BA17BC}"/>
                </a:ext>
              </a:extLst>
            </p:cNvPr>
            <p:cNvSpPr txBox="1"/>
            <p:nvPr/>
          </p:nvSpPr>
          <p:spPr>
            <a:xfrm>
              <a:off x="9889676" y="6581222"/>
              <a:ext cx="1309965" cy="328215"/>
            </a:xfrm>
            <a:prstGeom prst="rect">
              <a:avLst/>
            </a:prstGeom>
            <a:noFill/>
          </p:spPr>
          <p:txBody>
            <a:bodyPr wrap="square" rtlCol="0">
              <a:spAutoFit/>
            </a:bodyPr>
            <a:lstStyle/>
            <a:p>
              <a:r>
                <a:rPr lang="en-US" sz="1400" b="1" dirty="0">
                  <a:solidFill>
                    <a:schemeClr val="bg1"/>
                  </a:solidFill>
                </a:rPr>
                <a:t>Residential</a:t>
              </a:r>
            </a:p>
          </p:txBody>
        </p:sp>
        <p:sp>
          <p:nvSpPr>
            <p:cNvPr id="21" name="TextBox 20">
              <a:extLst>
                <a:ext uri="{FF2B5EF4-FFF2-40B4-BE49-F238E27FC236}">
                  <a16:creationId xmlns:a16="http://schemas.microsoft.com/office/drawing/2014/main" id="{CA4B95CA-54BB-53DA-47B3-3DC9E9360E6F}"/>
                </a:ext>
              </a:extLst>
            </p:cNvPr>
            <p:cNvSpPr txBox="1"/>
            <p:nvPr/>
          </p:nvSpPr>
          <p:spPr>
            <a:xfrm>
              <a:off x="9868575" y="6976714"/>
              <a:ext cx="1524590" cy="328215"/>
            </a:xfrm>
            <a:prstGeom prst="rect">
              <a:avLst/>
            </a:prstGeom>
            <a:noFill/>
          </p:spPr>
          <p:txBody>
            <a:bodyPr wrap="square" rtlCol="0">
              <a:spAutoFit/>
            </a:bodyPr>
            <a:lstStyle/>
            <a:p>
              <a:r>
                <a:rPr lang="en-US" sz="1400" b="1" dirty="0">
                  <a:solidFill>
                    <a:schemeClr val="bg1"/>
                  </a:solidFill>
                </a:rPr>
                <a:t>Non-Residential</a:t>
              </a:r>
            </a:p>
          </p:txBody>
        </p:sp>
      </p:grpSp>
      <p:grpSp>
        <p:nvGrpSpPr>
          <p:cNvPr id="33" name="Group 32">
            <a:extLst>
              <a:ext uri="{FF2B5EF4-FFF2-40B4-BE49-F238E27FC236}">
                <a16:creationId xmlns:a16="http://schemas.microsoft.com/office/drawing/2014/main" id="{AF107015-50FB-AF85-EF8F-D991E816013A}"/>
              </a:ext>
            </a:extLst>
          </p:cNvPr>
          <p:cNvGrpSpPr/>
          <p:nvPr/>
        </p:nvGrpSpPr>
        <p:grpSpPr>
          <a:xfrm>
            <a:off x="563047" y="2048788"/>
            <a:ext cx="581129" cy="1700252"/>
            <a:chOff x="299715" y="1328975"/>
            <a:chExt cx="581129" cy="1700252"/>
          </a:xfrm>
        </p:grpSpPr>
        <p:sp>
          <p:nvSpPr>
            <p:cNvPr id="35" name="Content Placeholder 2">
              <a:extLst>
                <a:ext uri="{FF2B5EF4-FFF2-40B4-BE49-F238E27FC236}">
                  <a16:creationId xmlns:a16="http://schemas.microsoft.com/office/drawing/2014/main" id="{C7C5C3C7-3F43-2F1F-E3B9-4782B43E1642}"/>
                </a:ext>
              </a:extLst>
            </p:cNvPr>
            <p:cNvSpPr txBox="1">
              <a:spLocks/>
            </p:cNvSpPr>
            <p:nvPr/>
          </p:nvSpPr>
          <p:spPr>
            <a:xfrm>
              <a:off x="329487" y="1328975"/>
              <a:ext cx="551357" cy="170025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dirty="0">
                  <a:latin typeface="Arial Narrow" panose="020B0606020202030204" pitchFamily="34" charset="0"/>
                </a:rPr>
                <a:t>0.1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Font typeface="Arial" panose="020B0604020202020204" pitchFamily="34" charset="0"/>
                <a:buNone/>
              </a:pPr>
              <a:r>
                <a:rPr lang="en-US" sz="1000" b="1" dirty="0">
                  <a:latin typeface="Arial Narrow" panose="020B0606020202030204" pitchFamily="34" charset="0"/>
                </a:rPr>
                <a:t>FLOOD DEPTH</a:t>
              </a:r>
            </a:p>
            <a:p>
              <a:pPr marL="0" indent="0">
                <a:buNone/>
              </a:pPr>
              <a:br>
                <a:rPr lang="en-US" sz="1050" dirty="0">
                  <a:latin typeface="Arial Narrow" panose="020B0606020202030204" pitchFamily="34" charset="0"/>
                </a:rPr>
              </a:br>
              <a:br>
                <a:rPr lang="en-US" sz="1050" dirty="0">
                  <a:latin typeface="Arial Narrow" panose="020B0606020202030204" pitchFamily="34" charset="0"/>
                </a:rPr>
              </a:br>
              <a:r>
                <a:rPr lang="en-US" sz="1000" b="1" dirty="0">
                  <a:latin typeface="Arial Narrow" panose="020B0606020202030204" pitchFamily="34" charset="0"/>
                </a:rPr>
                <a:t>35.2 ft.</a:t>
              </a:r>
            </a:p>
          </p:txBody>
        </p:sp>
        <p:pic>
          <p:nvPicPr>
            <p:cNvPr id="36" name="Picture 35">
              <a:extLst>
                <a:ext uri="{FF2B5EF4-FFF2-40B4-BE49-F238E27FC236}">
                  <a16:creationId xmlns:a16="http://schemas.microsoft.com/office/drawing/2014/main" id="{03ECF35D-3EBA-577F-BADC-3833FA14723B}"/>
                </a:ext>
              </a:extLst>
            </p:cNvPr>
            <p:cNvPicPr>
              <a:picLocks noChangeAspect="1"/>
            </p:cNvPicPr>
            <p:nvPr/>
          </p:nvPicPr>
          <p:blipFill rotWithShape="1">
            <a:blip r:embed="rId3"/>
            <a:srcRect/>
            <a:stretch/>
          </p:blipFill>
          <p:spPr>
            <a:xfrm rot="10800000" flipH="1">
              <a:off x="299715" y="1328976"/>
              <a:ext cx="105262" cy="1700251"/>
            </a:xfrm>
            <a:prstGeom prst="rect">
              <a:avLst/>
            </a:prstGeom>
          </p:spPr>
        </p:pic>
      </p:grpSp>
      <p:sp>
        <p:nvSpPr>
          <p:cNvPr id="37" name="TextBox 36">
            <a:extLst>
              <a:ext uri="{FF2B5EF4-FFF2-40B4-BE49-F238E27FC236}">
                <a16:creationId xmlns:a16="http://schemas.microsoft.com/office/drawing/2014/main" id="{23DF011A-10FD-EBDE-2CC7-4E518E34DF54}"/>
              </a:ext>
            </a:extLst>
          </p:cNvPr>
          <p:cNvSpPr txBox="1"/>
          <p:nvPr/>
        </p:nvSpPr>
        <p:spPr>
          <a:xfrm>
            <a:off x="466248" y="6345483"/>
            <a:ext cx="5445587" cy="369332"/>
          </a:xfrm>
          <a:prstGeom prst="rect">
            <a:avLst/>
          </a:prstGeom>
          <a:noFill/>
        </p:spPr>
        <p:txBody>
          <a:bodyPr wrap="square" rtlCol="0">
            <a:spAutoFit/>
          </a:bodyPr>
          <a:lstStyle/>
          <a:p>
            <a:r>
              <a:rPr lang="en-US" b="1" dirty="0">
                <a:solidFill>
                  <a:schemeClr val="bg1"/>
                </a:solidFill>
              </a:rPr>
              <a:t>22.5% of Clendenin is in the 2% Annual Flood Chance</a:t>
            </a:r>
          </a:p>
        </p:txBody>
      </p:sp>
    </p:spTree>
    <p:extLst>
      <p:ext uri="{BB962C8B-B14F-4D97-AF65-F5344CB8AC3E}">
        <p14:creationId xmlns:p14="http://schemas.microsoft.com/office/powerpoint/2010/main" val="3735278267"/>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map of a river&#10;&#10;Description automatically generated">
            <a:extLst>
              <a:ext uri="{FF2B5EF4-FFF2-40B4-BE49-F238E27FC236}">
                <a16:creationId xmlns:a16="http://schemas.microsoft.com/office/drawing/2014/main" id="{EDA963B1-0CAD-14B3-C3CF-407095FFE90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263512"/>
            <a:ext cx="12192000" cy="6594488"/>
          </a:xfrm>
          <a:prstGeom prst="rect">
            <a:avLst/>
          </a:prstGeom>
        </p:spPr>
      </p:pic>
      <p:sp>
        <p:nvSpPr>
          <p:cNvPr id="2" name="Title 1">
            <a:extLst>
              <a:ext uri="{FF2B5EF4-FFF2-40B4-BE49-F238E27FC236}">
                <a16:creationId xmlns:a16="http://schemas.microsoft.com/office/drawing/2014/main" id="{1193D770-7B31-C616-3EEC-F73779E1C529}"/>
              </a:ext>
            </a:extLst>
          </p:cNvPr>
          <p:cNvSpPr txBox="1">
            <a:spLocks/>
          </p:cNvSpPr>
          <p:nvPr/>
        </p:nvSpPr>
        <p:spPr>
          <a:xfrm>
            <a:off x="0" y="1390"/>
            <a:ext cx="12192000" cy="63869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endParaRPr lang="en-US" sz="2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8A05D0E-EF00-69ED-005A-6E4C20660734}"/>
              </a:ext>
            </a:extLst>
          </p:cNvPr>
          <p:cNvSpPr txBox="1"/>
          <p:nvPr/>
        </p:nvSpPr>
        <p:spPr>
          <a:xfrm>
            <a:off x="7731165" y="6364713"/>
            <a:ext cx="3752491" cy="276999"/>
          </a:xfrm>
          <a:prstGeom prst="rect">
            <a:avLst/>
          </a:prstGeom>
          <a:solidFill>
            <a:schemeClr val="bg1"/>
          </a:solidFill>
        </p:spPr>
        <p:txBody>
          <a:bodyPr wrap="square" rtlCol="0">
            <a:spAutoFit/>
          </a:bodyPr>
          <a:lstStyle/>
          <a:p>
            <a:r>
              <a:rPr lang="en-US" sz="1200" b="1" dirty="0"/>
              <a:t>26% probability of flooding at least once over 30 years</a:t>
            </a:r>
          </a:p>
        </p:txBody>
      </p:sp>
      <p:sp>
        <p:nvSpPr>
          <p:cNvPr id="11" name="TextBox 10">
            <a:extLst>
              <a:ext uri="{FF2B5EF4-FFF2-40B4-BE49-F238E27FC236}">
                <a16:creationId xmlns:a16="http://schemas.microsoft.com/office/drawing/2014/main" id="{0B9208C2-F317-FF05-9778-973C52D57BA3}"/>
              </a:ext>
            </a:extLst>
          </p:cNvPr>
          <p:cNvSpPr txBox="1"/>
          <p:nvPr/>
        </p:nvSpPr>
        <p:spPr>
          <a:xfrm>
            <a:off x="9525000" y="133921"/>
            <a:ext cx="232139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Clendenin, WV</a:t>
            </a:r>
            <a:endParaRPr lang="en-US" sz="2400" dirty="0"/>
          </a:p>
        </p:txBody>
      </p:sp>
      <p:sp>
        <p:nvSpPr>
          <p:cNvPr id="12" name="TextBox 11">
            <a:extLst>
              <a:ext uri="{FF2B5EF4-FFF2-40B4-BE49-F238E27FC236}">
                <a16:creationId xmlns:a16="http://schemas.microsoft.com/office/drawing/2014/main" id="{8D85DFDE-CE58-941E-D1E7-98BCD5A6C514}"/>
              </a:ext>
            </a:extLst>
          </p:cNvPr>
          <p:cNvSpPr txBox="1"/>
          <p:nvPr/>
        </p:nvSpPr>
        <p:spPr>
          <a:xfrm>
            <a:off x="2106201" y="90990"/>
            <a:ext cx="5662705" cy="461665"/>
          </a:xfrm>
          <a:prstGeom prst="rect">
            <a:avLst/>
          </a:prstGeom>
          <a:noFill/>
        </p:spPr>
        <p:txBody>
          <a:bodyPr wrap="square" rtlCol="0">
            <a:spAutoFit/>
          </a:bodyPr>
          <a:lstStyle/>
          <a:p>
            <a:pPr marL="174625" algn="ctr"/>
            <a:r>
              <a:rPr lang="en-US" sz="2400" b="1" dirty="0">
                <a:solidFill>
                  <a:schemeClr val="bg1"/>
                </a:solidFill>
                <a:latin typeface="Arial" panose="020B0604020202020204" pitchFamily="34" charset="0"/>
                <a:cs typeface="Arial" panose="020B0604020202020204" pitchFamily="34" charset="0"/>
              </a:rPr>
              <a:t>FEMA 1% Annual Chance (100-year) </a:t>
            </a:r>
          </a:p>
        </p:txBody>
      </p:sp>
      <p:grpSp>
        <p:nvGrpSpPr>
          <p:cNvPr id="21" name="Group 20">
            <a:extLst>
              <a:ext uri="{FF2B5EF4-FFF2-40B4-BE49-F238E27FC236}">
                <a16:creationId xmlns:a16="http://schemas.microsoft.com/office/drawing/2014/main" id="{2B6F90DD-076D-D02C-6B30-876B59B9C33B}"/>
              </a:ext>
            </a:extLst>
          </p:cNvPr>
          <p:cNvGrpSpPr/>
          <p:nvPr/>
        </p:nvGrpSpPr>
        <p:grpSpPr>
          <a:xfrm>
            <a:off x="9607410" y="5271581"/>
            <a:ext cx="2003425" cy="680106"/>
            <a:chOff x="9256704" y="6579661"/>
            <a:chExt cx="2136461" cy="725268"/>
          </a:xfrm>
        </p:grpSpPr>
        <p:sp>
          <p:nvSpPr>
            <p:cNvPr id="27" name="Rectangle 26">
              <a:extLst>
                <a:ext uri="{FF2B5EF4-FFF2-40B4-BE49-F238E27FC236}">
                  <a16:creationId xmlns:a16="http://schemas.microsoft.com/office/drawing/2014/main" id="{4DEDC8F3-84E2-D21F-26E5-D5653514C8EB}"/>
                </a:ext>
              </a:extLst>
            </p:cNvPr>
            <p:cNvSpPr/>
            <p:nvPr/>
          </p:nvSpPr>
          <p:spPr>
            <a:xfrm>
              <a:off x="9256704" y="6579661"/>
              <a:ext cx="557856" cy="276999"/>
            </a:xfrm>
            <a:prstGeom prst="rect">
              <a:avLst/>
            </a:prstGeom>
            <a:solidFill>
              <a:srgbClr val="FCEDA5"/>
            </a:solidFill>
            <a:ln>
              <a:solidFill>
                <a:srgbClr val="FCE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A295CC-1FEC-C2F3-C3F1-321D34E8D18E}"/>
                </a:ext>
              </a:extLst>
            </p:cNvPr>
            <p:cNvSpPr/>
            <p:nvPr/>
          </p:nvSpPr>
          <p:spPr>
            <a:xfrm>
              <a:off x="9256704" y="7000101"/>
              <a:ext cx="557856" cy="276999"/>
            </a:xfrm>
            <a:prstGeom prst="rect">
              <a:avLst/>
            </a:prstGeom>
            <a:solidFill>
              <a:srgbClr val="7B4B25"/>
            </a:solidFill>
            <a:ln>
              <a:solidFill>
                <a:srgbClr val="7B4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D9983654-3B9B-CFF0-6CA5-3F50A544C201}"/>
                </a:ext>
              </a:extLst>
            </p:cNvPr>
            <p:cNvSpPr txBox="1"/>
            <p:nvPr/>
          </p:nvSpPr>
          <p:spPr>
            <a:xfrm>
              <a:off x="9889676" y="6581222"/>
              <a:ext cx="1309965" cy="328215"/>
            </a:xfrm>
            <a:prstGeom prst="rect">
              <a:avLst/>
            </a:prstGeom>
            <a:noFill/>
          </p:spPr>
          <p:txBody>
            <a:bodyPr wrap="square" rtlCol="0">
              <a:spAutoFit/>
            </a:bodyPr>
            <a:lstStyle/>
            <a:p>
              <a:r>
                <a:rPr lang="en-US" sz="1400" b="1" dirty="0">
                  <a:solidFill>
                    <a:schemeClr val="bg1"/>
                  </a:solidFill>
                </a:rPr>
                <a:t>Residential</a:t>
              </a:r>
            </a:p>
          </p:txBody>
        </p:sp>
        <p:sp>
          <p:nvSpPr>
            <p:cNvPr id="31" name="TextBox 30">
              <a:extLst>
                <a:ext uri="{FF2B5EF4-FFF2-40B4-BE49-F238E27FC236}">
                  <a16:creationId xmlns:a16="http://schemas.microsoft.com/office/drawing/2014/main" id="{0D37E579-B462-F019-5E13-1F8541688E18}"/>
                </a:ext>
              </a:extLst>
            </p:cNvPr>
            <p:cNvSpPr txBox="1"/>
            <p:nvPr/>
          </p:nvSpPr>
          <p:spPr>
            <a:xfrm>
              <a:off x="9868575" y="6976714"/>
              <a:ext cx="1524590" cy="328215"/>
            </a:xfrm>
            <a:prstGeom prst="rect">
              <a:avLst/>
            </a:prstGeom>
            <a:noFill/>
          </p:spPr>
          <p:txBody>
            <a:bodyPr wrap="square" rtlCol="0">
              <a:spAutoFit/>
            </a:bodyPr>
            <a:lstStyle/>
            <a:p>
              <a:r>
                <a:rPr lang="en-US" sz="1400" b="1" dirty="0">
                  <a:solidFill>
                    <a:schemeClr val="bg1"/>
                  </a:solidFill>
                </a:rPr>
                <a:t>Non-Residential</a:t>
              </a:r>
            </a:p>
          </p:txBody>
        </p:sp>
      </p:grpSp>
      <p:sp>
        <p:nvSpPr>
          <p:cNvPr id="33" name="TextBox 32">
            <a:extLst>
              <a:ext uri="{FF2B5EF4-FFF2-40B4-BE49-F238E27FC236}">
                <a16:creationId xmlns:a16="http://schemas.microsoft.com/office/drawing/2014/main" id="{830558E1-002A-383F-D9D1-424D46C257C3}"/>
              </a:ext>
            </a:extLst>
          </p:cNvPr>
          <p:cNvSpPr txBox="1"/>
          <p:nvPr/>
        </p:nvSpPr>
        <p:spPr>
          <a:xfrm>
            <a:off x="458991" y="6347715"/>
            <a:ext cx="5445587" cy="369332"/>
          </a:xfrm>
          <a:prstGeom prst="rect">
            <a:avLst/>
          </a:prstGeom>
          <a:noFill/>
        </p:spPr>
        <p:txBody>
          <a:bodyPr wrap="square" rtlCol="0">
            <a:spAutoFit/>
          </a:bodyPr>
          <a:lstStyle/>
          <a:p>
            <a:r>
              <a:rPr lang="en-US" b="1" dirty="0">
                <a:solidFill>
                  <a:schemeClr val="bg1"/>
                </a:solidFill>
              </a:rPr>
              <a:t>23.5% of Clendenin is in the 1% Annual Flood Chance</a:t>
            </a:r>
          </a:p>
        </p:txBody>
      </p:sp>
      <p:grpSp>
        <p:nvGrpSpPr>
          <p:cNvPr id="41" name="Group 40">
            <a:extLst>
              <a:ext uri="{FF2B5EF4-FFF2-40B4-BE49-F238E27FC236}">
                <a16:creationId xmlns:a16="http://schemas.microsoft.com/office/drawing/2014/main" id="{6AAC21C2-1F00-AA2B-53C0-2C1EF15BBE88}"/>
              </a:ext>
            </a:extLst>
          </p:cNvPr>
          <p:cNvGrpSpPr/>
          <p:nvPr/>
        </p:nvGrpSpPr>
        <p:grpSpPr>
          <a:xfrm>
            <a:off x="563047" y="2048788"/>
            <a:ext cx="581129" cy="1700252"/>
            <a:chOff x="299715" y="1328975"/>
            <a:chExt cx="581129" cy="1700252"/>
          </a:xfrm>
        </p:grpSpPr>
        <p:sp>
          <p:nvSpPr>
            <p:cNvPr id="42" name="Content Placeholder 2">
              <a:extLst>
                <a:ext uri="{FF2B5EF4-FFF2-40B4-BE49-F238E27FC236}">
                  <a16:creationId xmlns:a16="http://schemas.microsoft.com/office/drawing/2014/main" id="{9EC39FE7-07FD-599A-F1E3-3572FFC843C4}"/>
                </a:ext>
              </a:extLst>
            </p:cNvPr>
            <p:cNvSpPr txBox="1">
              <a:spLocks/>
            </p:cNvSpPr>
            <p:nvPr/>
          </p:nvSpPr>
          <p:spPr>
            <a:xfrm>
              <a:off x="329487" y="1328975"/>
              <a:ext cx="551357" cy="170025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dirty="0">
                  <a:latin typeface="Arial Narrow" panose="020B0606020202030204" pitchFamily="34" charset="0"/>
                </a:rPr>
                <a:t>0.1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Font typeface="Arial" panose="020B0604020202020204" pitchFamily="34" charset="0"/>
                <a:buNone/>
              </a:pPr>
              <a:r>
                <a:rPr lang="en-US" sz="1000" b="1" dirty="0">
                  <a:latin typeface="Arial Narrow" panose="020B0606020202030204" pitchFamily="34" charset="0"/>
                </a:rPr>
                <a:t>FLOOD DEPTH</a:t>
              </a:r>
            </a:p>
            <a:p>
              <a:pPr marL="0" indent="0">
                <a:buNone/>
              </a:pPr>
              <a:br>
                <a:rPr lang="en-US" sz="1050" dirty="0">
                  <a:latin typeface="Arial Narrow" panose="020B0606020202030204" pitchFamily="34" charset="0"/>
                </a:rPr>
              </a:br>
              <a:br>
                <a:rPr lang="en-US" sz="1050" dirty="0">
                  <a:latin typeface="Arial Narrow" panose="020B0606020202030204" pitchFamily="34" charset="0"/>
                </a:rPr>
              </a:br>
              <a:r>
                <a:rPr lang="en-US" sz="1000" b="1" dirty="0">
                  <a:latin typeface="Arial Narrow" panose="020B0606020202030204" pitchFamily="34" charset="0"/>
                </a:rPr>
                <a:t>38.1 ft.</a:t>
              </a:r>
            </a:p>
          </p:txBody>
        </p:sp>
        <p:pic>
          <p:nvPicPr>
            <p:cNvPr id="43" name="Picture 42">
              <a:extLst>
                <a:ext uri="{FF2B5EF4-FFF2-40B4-BE49-F238E27FC236}">
                  <a16:creationId xmlns:a16="http://schemas.microsoft.com/office/drawing/2014/main" id="{3C0CDC77-9A9F-C217-2E34-9E0B86419BE5}"/>
                </a:ext>
              </a:extLst>
            </p:cNvPr>
            <p:cNvPicPr>
              <a:picLocks noChangeAspect="1"/>
            </p:cNvPicPr>
            <p:nvPr/>
          </p:nvPicPr>
          <p:blipFill rotWithShape="1">
            <a:blip r:embed="rId3"/>
            <a:srcRect/>
            <a:stretch/>
          </p:blipFill>
          <p:spPr>
            <a:xfrm rot="10800000" flipH="1">
              <a:off x="299715" y="1328976"/>
              <a:ext cx="105262" cy="1700251"/>
            </a:xfrm>
            <a:prstGeom prst="rect">
              <a:avLst/>
            </a:prstGeom>
          </p:spPr>
        </p:pic>
      </p:grpSp>
    </p:spTree>
    <p:extLst>
      <p:ext uri="{BB962C8B-B14F-4D97-AF65-F5344CB8AC3E}">
        <p14:creationId xmlns:p14="http://schemas.microsoft.com/office/powerpoint/2010/main" val="4223077821"/>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a river&#10;&#10;Description automatically generated">
            <a:extLst>
              <a:ext uri="{FF2B5EF4-FFF2-40B4-BE49-F238E27FC236}">
                <a16:creationId xmlns:a16="http://schemas.microsoft.com/office/drawing/2014/main" id="{3C82569A-4110-FB09-4309-11E5E690DF0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7" name="Title 1">
            <a:extLst>
              <a:ext uri="{FF2B5EF4-FFF2-40B4-BE49-F238E27FC236}">
                <a16:creationId xmlns:a16="http://schemas.microsoft.com/office/drawing/2014/main" id="{32266484-F029-A1A8-20F4-20C74AC36DF7}"/>
              </a:ext>
            </a:extLst>
          </p:cNvPr>
          <p:cNvSpPr txBox="1">
            <a:spLocks/>
          </p:cNvSpPr>
          <p:nvPr/>
        </p:nvSpPr>
        <p:spPr>
          <a:xfrm>
            <a:off x="0" y="1390"/>
            <a:ext cx="12192000" cy="63869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endParaRPr lang="en-US" sz="24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F70B607-E07E-32DE-C4BE-6C2220DB0240}"/>
              </a:ext>
            </a:extLst>
          </p:cNvPr>
          <p:cNvSpPr txBox="1"/>
          <p:nvPr/>
        </p:nvSpPr>
        <p:spPr>
          <a:xfrm>
            <a:off x="7731165" y="6364713"/>
            <a:ext cx="3752491" cy="276999"/>
          </a:xfrm>
          <a:prstGeom prst="rect">
            <a:avLst/>
          </a:prstGeom>
          <a:solidFill>
            <a:schemeClr val="bg1"/>
          </a:solidFill>
        </p:spPr>
        <p:txBody>
          <a:bodyPr wrap="square" rtlCol="0">
            <a:spAutoFit/>
          </a:bodyPr>
          <a:lstStyle/>
          <a:p>
            <a:r>
              <a:rPr lang="en-US" sz="1200" b="1" dirty="0"/>
              <a:t>26% probability of flooding at least once over 30 years</a:t>
            </a:r>
          </a:p>
        </p:txBody>
      </p:sp>
      <p:sp>
        <p:nvSpPr>
          <p:cNvPr id="12" name="TextBox 11">
            <a:extLst>
              <a:ext uri="{FF2B5EF4-FFF2-40B4-BE49-F238E27FC236}">
                <a16:creationId xmlns:a16="http://schemas.microsoft.com/office/drawing/2014/main" id="{50E38BED-6F29-BD01-F10C-3166CF110DD3}"/>
              </a:ext>
            </a:extLst>
          </p:cNvPr>
          <p:cNvSpPr txBox="1"/>
          <p:nvPr/>
        </p:nvSpPr>
        <p:spPr>
          <a:xfrm>
            <a:off x="9525000" y="133921"/>
            <a:ext cx="232139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Clendenin, WV</a:t>
            </a:r>
            <a:endParaRPr lang="en-US" sz="2400" dirty="0"/>
          </a:p>
        </p:txBody>
      </p:sp>
      <p:sp>
        <p:nvSpPr>
          <p:cNvPr id="13" name="TextBox 12">
            <a:extLst>
              <a:ext uri="{FF2B5EF4-FFF2-40B4-BE49-F238E27FC236}">
                <a16:creationId xmlns:a16="http://schemas.microsoft.com/office/drawing/2014/main" id="{31C5F90C-CD55-17D5-4CAA-48EF354CF45B}"/>
              </a:ext>
            </a:extLst>
          </p:cNvPr>
          <p:cNvSpPr txBox="1"/>
          <p:nvPr/>
        </p:nvSpPr>
        <p:spPr>
          <a:xfrm>
            <a:off x="2059819" y="80527"/>
            <a:ext cx="5925346" cy="461665"/>
          </a:xfrm>
          <a:prstGeom prst="rect">
            <a:avLst/>
          </a:prstGeom>
          <a:noFill/>
        </p:spPr>
        <p:txBody>
          <a:bodyPr wrap="square" rtlCol="0">
            <a:spAutoFit/>
          </a:bodyPr>
          <a:lstStyle/>
          <a:p>
            <a:pPr marL="174625" algn="ctr"/>
            <a:r>
              <a:rPr lang="en-US" sz="2400" b="1" dirty="0">
                <a:solidFill>
                  <a:schemeClr val="bg1"/>
                </a:solidFill>
                <a:latin typeface="Arial" panose="020B0604020202020204" pitchFamily="34" charset="0"/>
                <a:cs typeface="Arial" panose="020B0604020202020204" pitchFamily="34" charset="0"/>
              </a:rPr>
              <a:t>FEMA 1%+ Annual Chance (100-year) </a:t>
            </a:r>
          </a:p>
        </p:txBody>
      </p:sp>
      <p:grpSp>
        <p:nvGrpSpPr>
          <p:cNvPr id="27" name="Group 26">
            <a:extLst>
              <a:ext uri="{FF2B5EF4-FFF2-40B4-BE49-F238E27FC236}">
                <a16:creationId xmlns:a16="http://schemas.microsoft.com/office/drawing/2014/main" id="{0CDE6F95-B671-14DF-EAD8-BE9D32CDE3D4}"/>
              </a:ext>
            </a:extLst>
          </p:cNvPr>
          <p:cNvGrpSpPr/>
          <p:nvPr/>
        </p:nvGrpSpPr>
        <p:grpSpPr>
          <a:xfrm>
            <a:off x="9607410" y="5271581"/>
            <a:ext cx="2003425" cy="680106"/>
            <a:chOff x="9256704" y="6579661"/>
            <a:chExt cx="2136461" cy="725268"/>
          </a:xfrm>
        </p:grpSpPr>
        <p:sp>
          <p:nvSpPr>
            <p:cNvPr id="28" name="Rectangle 27">
              <a:extLst>
                <a:ext uri="{FF2B5EF4-FFF2-40B4-BE49-F238E27FC236}">
                  <a16:creationId xmlns:a16="http://schemas.microsoft.com/office/drawing/2014/main" id="{A712F56E-7232-77D9-9899-A46161F16E77}"/>
                </a:ext>
              </a:extLst>
            </p:cNvPr>
            <p:cNvSpPr/>
            <p:nvPr/>
          </p:nvSpPr>
          <p:spPr>
            <a:xfrm>
              <a:off x="9256704" y="6579661"/>
              <a:ext cx="557856" cy="276999"/>
            </a:xfrm>
            <a:prstGeom prst="rect">
              <a:avLst/>
            </a:prstGeom>
            <a:solidFill>
              <a:srgbClr val="FCEDA5"/>
            </a:solidFill>
            <a:ln>
              <a:solidFill>
                <a:srgbClr val="FCE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E91FFBA-421C-C13E-D6E6-045B092475A1}"/>
                </a:ext>
              </a:extLst>
            </p:cNvPr>
            <p:cNvSpPr/>
            <p:nvPr/>
          </p:nvSpPr>
          <p:spPr>
            <a:xfrm>
              <a:off x="9256704" y="7000101"/>
              <a:ext cx="557856" cy="276999"/>
            </a:xfrm>
            <a:prstGeom prst="rect">
              <a:avLst/>
            </a:prstGeom>
            <a:solidFill>
              <a:srgbClr val="7B4B25"/>
            </a:solidFill>
            <a:ln>
              <a:solidFill>
                <a:srgbClr val="7B4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E8263FB9-64AD-A1D9-A47B-A342680B6B48}"/>
                </a:ext>
              </a:extLst>
            </p:cNvPr>
            <p:cNvSpPr txBox="1"/>
            <p:nvPr/>
          </p:nvSpPr>
          <p:spPr>
            <a:xfrm>
              <a:off x="9889676" y="6581222"/>
              <a:ext cx="1309965" cy="328215"/>
            </a:xfrm>
            <a:prstGeom prst="rect">
              <a:avLst/>
            </a:prstGeom>
            <a:noFill/>
          </p:spPr>
          <p:txBody>
            <a:bodyPr wrap="square" rtlCol="0">
              <a:spAutoFit/>
            </a:bodyPr>
            <a:lstStyle/>
            <a:p>
              <a:r>
                <a:rPr lang="en-US" sz="1400" b="1" dirty="0">
                  <a:solidFill>
                    <a:schemeClr val="bg1"/>
                  </a:solidFill>
                </a:rPr>
                <a:t>Residential</a:t>
              </a:r>
            </a:p>
          </p:txBody>
        </p:sp>
        <p:sp>
          <p:nvSpPr>
            <p:cNvPr id="33" name="TextBox 32">
              <a:extLst>
                <a:ext uri="{FF2B5EF4-FFF2-40B4-BE49-F238E27FC236}">
                  <a16:creationId xmlns:a16="http://schemas.microsoft.com/office/drawing/2014/main" id="{84FF55CD-9DB0-C4F7-2701-B63CB5AD999B}"/>
                </a:ext>
              </a:extLst>
            </p:cNvPr>
            <p:cNvSpPr txBox="1"/>
            <p:nvPr/>
          </p:nvSpPr>
          <p:spPr>
            <a:xfrm>
              <a:off x="9868575" y="6976714"/>
              <a:ext cx="1524590" cy="328215"/>
            </a:xfrm>
            <a:prstGeom prst="rect">
              <a:avLst/>
            </a:prstGeom>
            <a:noFill/>
          </p:spPr>
          <p:txBody>
            <a:bodyPr wrap="square" rtlCol="0">
              <a:spAutoFit/>
            </a:bodyPr>
            <a:lstStyle/>
            <a:p>
              <a:r>
                <a:rPr lang="en-US" sz="1400" b="1" dirty="0">
                  <a:solidFill>
                    <a:schemeClr val="bg1"/>
                  </a:solidFill>
                </a:rPr>
                <a:t>Non-Residential</a:t>
              </a:r>
            </a:p>
          </p:txBody>
        </p:sp>
      </p:grpSp>
      <p:sp>
        <p:nvSpPr>
          <p:cNvPr id="35" name="TextBox 34">
            <a:extLst>
              <a:ext uri="{FF2B5EF4-FFF2-40B4-BE49-F238E27FC236}">
                <a16:creationId xmlns:a16="http://schemas.microsoft.com/office/drawing/2014/main" id="{974199F3-A6DD-2C4D-00F3-892BDCE478C4}"/>
              </a:ext>
            </a:extLst>
          </p:cNvPr>
          <p:cNvSpPr txBox="1"/>
          <p:nvPr/>
        </p:nvSpPr>
        <p:spPr>
          <a:xfrm>
            <a:off x="458991" y="6347715"/>
            <a:ext cx="5445587" cy="369332"/>
          </a:xfrm>
          <a:prstGeom prst="rect">
            <a:avLst/>
          </a:prstGeom>
          <a:noFill/>
        </p:spPr>
        <p:txBody>
          <a:bodyPr wrap="square" rtlCol="0">
            <a:spAutoFit/>
          </a:bodyPr>
          <a:lstStyle/>
          <a:p>
            <a:r>
              <a:rPr lang="en-US" b="1" dirty="0">
                <a:solidFill>
                  <a:schemeClr val="bg1"/>
                </a:solidFill>
              </a:rPr>
              <a:t>23.5% of Clendenin is in the 1%+ Annual Flood Chance</a:t>
            </a:r>
          </a:p>
        </p:txBody>
      </p:sp>
      <p:grpSp>
        <p:nvGrpSpPr>
          <p:cNvPr id="42" name="Group 41">
            <a:extLst>
              <a:ext uri="{FF2B5EF4-FFF2-40B4-BE49-F238E27FC236}">
                <a16:creationId xmlns:a16="http://schemas.microsoft.com/office/drawing/2014/main" id="{9921A096-BFD2-1F24-6C23-B156A56D7C49}"/>
              </a:ext>
            </a:extLst>
          </p:cNvPr>
          <p:cNvGrpSpPr/>
          <p:nvPr/>
        </p:nvGrpSpPr>
        <p:grpSpPr>
          <a:xfrm>
            <a:off x="563047" y="2048788"/>
            <a:ext cx="581129" cy="1700252"/>
            <a:chOff x="299715" y="1328975"/>
            <a:chExt cx="581129" cy="1700252"/>
          </a:xfrm>
        </p:grpSpPr>
        <p:sp>
          <p:nvSpPr>
            <p:cNvPr id="43" name="Content Placeholder 2">
              <a:extLst>
                <a:ext uri="{FF2B5EF4-FFF2-40B4-BE49-F238E27FC236}">
                  <a16:creationId xmlns:a16="http://schemas.microsoft.com/office/drawing/2014/main" id="{A6475500-A29A-B76A-ED6D-AEFC053A187B}"/>
                </a:ext>
              </a:extLst>
            </p:cNvPr>
            <p:cNvSpPr txBox="1">
              <a:spLocks/>
            </p:cNvSpPr>
            <p:nvPr/>
          </p:nvSpPr>
          <p:spPr>
            <a:xfrm>
              <a:off x="329487" y="1328975"/>
              <a:ext cx="551357" cy="170025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dirty="0">
                  <a:latin typeface="Arial Narrow" panose="020B0606020202030204" pitchFamily="34" charset="0"/>
                </a:rPr>
                <a:t>0.1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Font typeface="Arial" panose="020B0604020202020204" pitchFamily="34" charset="0"/>
                <a:buNone/>
              </a:pPr>
              <a:r>
                <a:rPr lang="en-US" sz="1000" b="1" dirty="0">
                  <a:latin typeface="Arial Narrow" panose="020B0606020202030204" pitchFamily="34" charset="0"/>
                </a:rPr>
                <a:t>FLOOD DEPTH</a:t>
              </a:r>
            </a:p>
            <a:p>
              <a:pPr marL="0" indent="0">
                <a:buNone/>
              </a:pPr>
              <a:br>
                <a:rPr lang="en-US" sz="1050" dirty="0">
                  <a:latin typeface="Arial Narrow" panose="020B0606020202030204" pitchFamily="34" charset="0"/>
                </a:rPr>
              </a:br>
              <a:br>
                <a:rPr lang="en-US" sz="1050" dirty="0">
                  <a:latin typeface="Arial Narrow" panose="020B0606020202030204" pitchFamily="34" charset="0"/>
                </a:rPr>
              </a:br>
              <a:r>
                <a:rPr lang="en-US" sz="1000" b="1" dirty="0">
                  <a:latin typeface="Arial Narrow" panose="020B0606020202030204" pitchFamily="34" charset="0"/>
                </a:rPr>
                <a:t>42.4 ft.</a:t>
              </a:r>
            </a:p>
          </p:txBody>
        </p:sp>
        <p:pic>
          <p:nvPicPr>
            <p:cNvPr id="44" name="Picture 43">
              <a:extLst>
                <a:ext uri="{FF2B5EF4-FFF2-40B4-BE49-F238E27FC236}">
                  <a16:creationId xmlns:a16="http://schemas.microsoft.com/office/drawing/2014/main" id="{DE51A0F5-01F8-2353-0856-517DBB6FEC57}"/>
                </a:ext>
              </a:extLst>
            </p:cNvPr>
            <p:cNvPicPr>
              <a:picLocks noChangeAspect="1"/>
            </p:cNvPicPr>
            <p:nvPr/>
          </p:nvPicPr>
          <p:blipFill rotWithShape="1">
            <a:blip r:embed="rId3"/>
            <a:srcRect/>
            <a:stretch/>
          </p:blipFill>
          <p:spPr>
            <a:xfrm rot="10800000" flipH="1">
              <a:off x="299715" y="1328976"/>
              <a:ext cx="105262" cy="1700251"/>
            </a:xfrm>
            <a:prstGeom prst="rect">
              <a:avLst/>
            </a:prstGeom>
          </p:spPr>
        </p:pic>
      </p:grpSp>
    </p:spTree>
    <p:extLst>
      <p:ext uri="{BB962C8B-B14F-4D97-AF65-F5344CB8AC3E}">
        <p14:creationId xmlns:p14="http://schemas.microsoft.com/office/powerpoint/2010/main" val="2919786891"/>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map of a river&#10;&#10;Description automatically generated">
            <a:extLst>
              <a:ext uri="{FF2B5EF4-FFF2-40B4-BE49-F238E27FC236}">
                <a16:creationId xmlns:a16="http://schemas.microsoft.com/office/drawing/2014/main" id="{2CBFB30F-512A-F91A-6610-2EA9EB05940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515" y="139700"/>
            <a:ext cx="12192000" cy="6716910"/>
          </a:xfrm>
          <a:prstGeom prst="rect">
            <a:avLst/>
          </a:prstGeom>
        </p:spPr>
      </p:pic>
      <p:sp>
        <p:nvSpPr>
          <p:cNvPr id="42" name="Title 1">
            <a:extLst>
              <a:ext uri="{FF2B5EF4-FFF2-40B4-BE49-F238E27FC236}">
                <a16:creationId xmlns:a16="http://schemas.microsoft.com/office/drawing/2014/main" id="{4C87DD22-BDAE-D063-384B-EAB4B41529FC}"/>
              </a:ext>
            </a:extLst>
          </p:cNvPr>
          <p:cNvSpPr txBox="1">
            <a:spLocks/>
          </p:cNvSpPr>
          <p:nvPr/>
        </p:nvSpPr>
        <p:spPr>
          <a:xfrm>
            <a:off x="0" y="1390"/>
            <a:ext cx="12192000" cy="63869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endParaRPr lang="en-US" sz="2400" b="1" dirty="0">
              <a:solidFill>
                <a:schemeClr val="bg1"/>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0CF0C77D-A8E7-560C-687B-55F0E1DF1E6C}"/>
              </a:ext>
            </a:extLst>
          </p:cNvPr>
          <p:cNvSpPr txBox="1"/>
          <p:nvPr/>
        </p:nvSpPr>
        <p:spPr>
          <a:xfrm>
            <a:off x="7731165" y="6364713"/>
            <a:ext cx="3752491" cy="276999"/>
          </a:xfrm>
          <a:prstGeom prst="rect">
            <a:avLst/>
          </a:prstGeom>
          <a:solidFill>
            <a:schemeClr val="bg1"/>
          </a:solidFill>
        </p:spPr>
        <p:txBody>
          <a:bodyPr wrap="square" rtlCol="0">
            <a:spAutoFit/>
          </a:bodyPr>
          <a:lstStyle/>
          <a:p>
            <a:r>
              <a:rPr lang="en-US" sz="1200" b="1" dirty="0"/>
              <a:t>6% probability of flooding at least once over 30 years</a:t>
            </a:r>
          </a:p>
        </p:txBody>
      </p:sp>
      <p:sp>
        <p:nvSpPr>
          <p:cNvPr id="44" name="TextBox 43">
            <a:extLst>
              <a:ext uri="{FF2B5EF4-FFF2-40B4-BE49-F238E27FC236}">
                <a16:creationId xmlns:a16="http://schemas.microsoft.com/office/drawing/2014/main" id="{59F80D9F-823F-2C0C-9BD4-AF092341C178}"/>
              </a:ext>
            </a:extLst>
          </p:cNvPr>
          <p:cNvSpPr txBox="1"/>
          <p:nvPr/>
        </p:nvSpPr>
        <p:spPr>
          <a:xfrm>
            <a:off x="9525000" y="133921"/>
            <a:ext cx="232139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Clendenin, WV</a:t>
            </a:r>
            <a:endParaRPr lang="en-US" sz="2400" dirty="0"/>
          </a:p>
        </p:txBody>
      </p:sp>
      <p:sp>
        <p:nvSpPr>
          <p:cNvPr id="45" name="TextBox 44">
            <a:extLst>
              <a:ext uri="{FF2B5EF4-FFF2-40B4-BE49-F238E27FC236}">
                <a16:creationId xmlns:a16="http://schemas.microsoft.com/office/drawing/2014/main" id="{004072DC-85F6-745D-5A48-FB09BFE77B3E}"/>
              </a:ext>
            </a:extLst>
          </p:cNvPr>
          <p:cNvSpPr txBox="1"/>
          <p:nvPr/>
        </p:nvSpPr>
        <p:spPr>
          <a:xfrm>
            <a:off x="1983619" y="80527"/>
            <a:ext cx="5925346" cy="461665"/>
          </a:xfrm>
          <a:prstGeom prst="rect">
            <a:avLst/>
          </a:prstGeom>
          <a:noFill/>
        </p:spPr>
        <p:txBody>
          <a:bodyPr wrap="square" rtlCol="0">
            <a:spAutoFit/>
          </a:bodyPr>
          <a:lstStyle/>
          <a:p>
            <a:pPr marL="174625" algn="ctr"/>
            <a:r>
              <a:rPr lang="en-US" sz="2400" b="1" dirty="0">
                <a:solidFill>
                  <a:schemeClr val="bg1"/>
                </a:solidFill>
                <a:latin typeface="Arial" panose="020B0604020202020204" pitchFamily="34" charset="0"/>
                <a:cs typeface="Arial" panose="020B0604020202020204" pitchFamily="34" charset="0"/>
              </a:rPr>
              <a:t>FEMA 0.2% Annual Chance (500-year) </a:t>
            </a:r>
          </a:p>
        </p:txBody>
      </p:sp>
      <p:grpSp>
        <p:nvGrpSpPr>
          <p:cNvPr id="49" name="Group 48">
            <a:extLst>
              <a:ext uri="{FF2B5EF4-FFF2-40B4-BE49-F238E27FC236}">
                <a16:creationId xmlns:a16="http://schemas.microsoft.com/office/drawing/2014/main" id="{C16FF7FF-6F8B-064B-206A-376D7B91ED8E}"/>
              </a:ext>
            </a:extLst>
          </p:cNvPr>
          <p:cNvGrpSpPr/>
          <p:nvPr/>
        </p:nvGrpSpPr>
        <p:grpSpPr>
          <a:xfrm>
            <a:off x="9607410" y="5271581"/>
            <a:ext cx="2003425" cy="680106"/>
            <a:chOff x="9256704" y="6579661"/>
            <a:chExt cx="2136461" cy="725268"/>
          </a:xfrm>
        </p:grpSpPr>
        <p:sp>
          <p:nvSpPr>
            <p:cNvPr id="50" name="Rectangle 49">
              <a:extLst>
                <a:ext uri="{FF2B5EF4-FFF2-40B4-BE49-F238E27FC236}">
                  <a16:creationId xmlns:a16="http://schemas.microsoft.com/office/drawing/2014/main" id="{BC95262B-6885-4CC1-5F79-4771DE099CB1}"/>
                </a:ext>
              </a:extLst>
            </p:cNvPr>
            <p:cNvSpPr/>
            <p:nvPr/>
          </p:nvSpPr>
          <p:spPr>
            <a:xfrm>
              <a:off x="9256704" y="6579661"/>
              <a:ext cx="557856" cy="276999"/>
            </a:xfrm>
            <a:prstGeom prst="rect">
              <a:avLst/>
            </a:prstGeom>
            <a:solidFill>
              <a:srgbClr val="FCEDA5"/>
            </a:solidFill>
            <a:ln>
              <a:solidFill>
                <a:srgbClr val="FCE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7BD40B40-612C-09B1-65D1-8896BB41906D}"/>
                </a:ext>
              </a:extLst>
            </p:cNvPr>
            <p:cNvSpPr/>
            <p:nvPr/>
          </p:nvSpPr>
          <p:spPr>
            <a:xfrm>
              <a:off x="9256704" y="7000101"/>
              <a:ext cx="557856" cy="276999"/>
            </a:xfrm>
            <a:prstGeom prst="rect">
              <a:avLst/>
            </a:prstGeom>
            <a:solidFill>
              <a:srgbClr val="7B4B25"/>
            </a:solidFill>
            <a:ln>
              <a:solidFill>
                <a:srgbClr val="7B4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BBFEC318-42FE-FC58-B9A4-BF40B152D0C8}"/>
                </a:ext>
              </a:extLst>
            </p:cNvPr>
            <p:cNvSpPr txBox="1"/>
            <p:nvPr/>
          </p:nvSpPr>
          <p:spPr>
            <a:xfrm>
              <a:off x="9889676" y="6581222"/>
              <a:ext cx="1309965" cy="328215"/>
            </a:xfrm>
            <a:prstGeom prst="rect">
              <a:avLst/>
            </a:prstGeom>
            <a:noFill/>
          </p:spPr>
          <p:txBody>
            <a:bodyPr wrap="square" rtlCol="0">
              <a:spAutoFit/>
            </a:bodyPr>
            <a:lstStyle/>
            <a:p>
              <a:r>
                <a:rPr lang="en-US" sz="1400" b="1" dirty="0">
                  <a:solidFill>
                    <a:schemeClr val="bg1"/>
                  </a:solidFill>
                </a:rPr>
                <a:t>Residential</a:t>
              </a:r>
            </a:p>
          </p:txBody>
        </p:sp>
        <p:sp>
          <p:nvSpPr>
            <p:cNvPr id="53" name="TextBox 52">
              <a:extLst>
                <a:ext uri="{FF2B5EF4-FFF2-40B4-BE49-F238E27FC236}">
                  <a16:creationId xmlns:a16="http://schemas.microsoft.com/office/drawing/2014/main" id="{9C3AAEE6-E20B-F6A7-9B6E-8032DFD5CD5D}"/>
                </a:ext>
              </a:extLst>
            </p:cNvPr>
            <p:cNvSpPr txBox="1"/>
            <p:nvPr/>
          </p:nvSpPr>
          <p:spPr>
            <a:xfrm>
              <a:off x="9868575" y="6976714"/>
              <a:ext cx="1524590" cy="328215"/>
            </a:xfrm>
            <a:prstGeom prst="rect">
              <a:avLst/>
            </a:prstGeom>
            <a:noFill/>
          </p:spPr>
          <p:txBody>
            <a:bodyPr wrap="square" rtlCol="0">
              <a:spAutoFit/>
            </a:bodyPr>
            <a:lstStyle/>
            <a:p>
              <a:r>
                <a:rPr lang="en-US" sz="1400" b="1" dirty="0">
                  <a:solidFill>
                    <a:schemeClr val="bg1"/>
                  </a:solidFill>
                </a:rPr>
                <a:t>Non-Residential</a:t>
              </a:r>
            </a:p>
          </p:txBody>
        </p:sp>
      </p:grpSp>
      <p:sp>
        <p:nvSpPr>
          <p:cNvPr id="54" name="TextBox 53">
            <a:extLst>
              <a:ext uri="{FF2B5EF4-FFF2-40B4-BE49-F238E27FC236}">
                <a16:creationId xmlns:a16="http://schemas.microsoft.com/office/drawing/2014/main" id="{98D5F0C6-684C-56ED-C6FB-D1BED07FD248}"/>
              </a:ext>
            </a:extLst>
          </p:cNvPr>
          <p:cNvSpPr txBox="1"/>
          <p:nvPr/>
        </p:nvSpPr>
        <p:spPr>
          <a:xfrm>
            <a:off x="458991" y="6347715"/>
            <a:ext cx="5445587" cy="369332"/>
          </a:xfrm>
          <a:prstGeom prst="rect">
            <a:avLst/>
          </a:prstGeom>
          <a:noFill/>
        </p:spPr>
        <p:txBody>
          <a:bodyPr wrap="square" rtlCol="0">
            <a:spAutoFit/>
          </a:bodyPr>
          <a:lstStyle/>
          <a:p>
            <a:r>
              <a:rPr lang="en-US" b="1" dirty="0">
                <a:solidFill>
                  <a:schemeClr val="bg1"/>
                </a:solidFill>
              </a:rPr>
              <a:t>25% of Clendenin is in the 0.2% Annual Flood Chance</a:t>
            </a:r>
          </a:p>
        </p:txBody>
      </p:sp>
      <p:grpSp>
        <p:nvGrpSpPr>
          <p:cNvPr id="58" name="Group 57">
            <a:extLst>
              <a:ext uri="{FF2B5EF4-FFF2-40B4-BE49-F238E27FC236}">
                <a16:creationId xmlns:a16="http://schemas.microsoft.com/office/drawing/2014/main" id="{1D35D441-ED68-B8D9-379A-D5D4177A5386}"/>
              </a:ext>
            </a:extLst>
          </p:cNvPr>
          <p:cNvGrpSpPr/>
          <p:nvPr/>
        </p:nvGrpSpPr>
        <p:grpSpPr>
          <a:xfrm>
            <a:off x="563047" y="2048788"/>
            <a:ext cx="581129" cy="1700252"/>
            <a:chOff x="299715" y="1328975"/>
            <a:chExt cx="581129" cy="1700252"/>
          </a:xfrm>
        </p:grpSpPr>
        <p:sp>
          <p:nvSpPr>
            <p:cNvPr id="59" name="Content Placeholder 2">
              <a:extLst>
                <a:ext uri="{FF2B5EF4-FFF2-40B4-BE49-F238E27FC236}">
                  <a16:creationId xmlns:a16="http://schemas.microsoft.com/office/drawing/2014/main" id="{E59B3CB2-1C50-9A01-1F5B-CEBE76D54E86}"/>
                </a:ext>
              </a:extLst>
            </p:cNvPr>
            <p:cNvSpPr txBox="1">
              <a:spLocks/>
            </p:cNvSpPr>
            <p:nvPr/>
          </p:nvSpPr>
          <p:spPr>
            <a:xfrm>
              <a:off x="329487" y="1328975"/>
              <a:ext cx="551357" cy="170025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dirty="0">
                  <a:latin typeface="Arial Narrow" panose="020B0606020202030204" pitchFamily="34" charset="0"/>
                </a:rPr>
                <a:t>0.1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Font typeface="Arial" panose="020B0604020202020204" pitchFamily="34" charset="0"/>
                <a:buNone/>
              </a:pPr>
              <a:r>
                <a:rPr lang="en-US" sz="1000" b="1" dirty="0">
                  <a:latin typeface="Arial Narrow" panose="020B0606020202030204" pitchFamily="34" charset="0"/>
                </a:rPr>
                <a:t>FLOOD DEPTH</a:t>
              </a:r>
            </a:p>
            <a:p>
              <a:pPr marL="0" indent="0">
                <a:buNone/>
              </a:pPr>
              <a:br>
                <a:rPr lang="en-US" sz="1050" dirty="0">
                  <a:latin typeface="Arial Narrow" panose="020B0606020202030204" pitchFamily="34" charset="0"/>
                </a:rPr>
              </a:br>
              <a:br>
                <a:rPr lang="en-US" sz="1050" dirty="0">
                  <a:latin typeface="Arial Narrow" panose="020B0606020202030204" pitchFamily="34" charset="0"/>
                </a:rPr>
              </a:br>
              <a:r>
                <a:rPr lang="en-US" sz="1000" b="1" dirty="0">
                  <a:latin typeface="Arial Narrow" panose="020B0606020202030204" pitchFamily="34" charset="0"/>
                </a:rPr>
                <a:t>43.6 ft.</a:t>
              </a:r>
            </a:p>
          </p:txBody>
        </p:sp>
        <p:pic>
          <p:nvPicPr>
            <p:cNvPr id="60" name="Picture 59">
              <a:extLst>
                <a:ext uri="{FF2B5EF4-FFF2-40B4-BE49-F238E27FC236}">
                  <a16:creationId xmlns:a16="http://schemas.microsoft.com/office/drawing/2014/main" id="{8E65A589-7C3F-DC21-5A0F-2464D6B57A66}"/>
                </a:ext>
              </a:extLst>
            </p:cNvPr>
            <p:cNvPicPr>
              <a:picLocks noChangeAspect="1"/>
            </p:cNvPicPr>
            <p:nvPr/>
          </p:nvPicPr>
          <p:blipFill rotWithShape="1">
            <a:blip r:embed="rId3"/>
            <a:srcRect/>
            <a:stretch/>
          </p:blipFill>
          <p:spPr>
            <a:xfrm rot="10800000" flipH="1">
              <a:off x="299715" y="1328976"/>
              <a:ext cx="105262" cy="1700251"/>
            </a:xfrm>
            <a:prstGeom prst="rect">
              <a:avLst/>
            </a:prstGeom>
          </p:spPr>
        </p:pic>
      </p:grpSp>
    </p:spTree>
    <p:extLst>
      <p:ext uri="{BB962C8B-B14F-4D97-AF65-F5344CB8AC3E}">
        <p14:creationId xmlns:p14="http://schemas.microsoft.com/office/powerpoint/2010/main" val="4015204903"/>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1409700"/>
            <a:ext cx="12234438" cy="5448300"/>
          </a:xfrm>
          <a:prstGeom prst="rect">
            <a:avLst/>
          </a:prstGeom>
        </p:spPr>
      </p:pic>
      <p:sp>
        <p:nvSpPr>
          <p:cNvPr id="3" name="Rectangle 2"/>
          <p:cNvSpPr/>
          <p:nvPr/>
        </p:nvSpPr>
        <p:spPr>
          <a:xfrm>
            <a:off x="533400" y="273642"/>
            <a:ext cx="3495676" cy="584775"/>
          </a:xfrm>
          <a:prstGeom prst="rect">
            <a:avLst/>
          </a:prstGeom>
          <a:noFill/>
        </p:spPr>
        <p:txBody>
          <a:bodyPr wrap="square">
            <a:spAutoFit/>
          </a:bodyPr>
          <a:lstStyle/>
          <a:p>
            <a:r>
              <a:rPr lang="en-US" sz="3200" b="1" i="1" dirty="0">
                <a:solidFill>
                  <a:srgbClr val="FFC000"/>
                </a:solidFill>
              </a:rPr>
              <a:t>Rainelle</a:t>
            </a:r>
          </a:p>
        </p:txBody>
      </p:sp>
    </p:spTree>
    <p:extLst>
      <p:ext uri="{BB962C8B-B14F-4D97-AF65-F5344CB8AC3E}">
        <p14:creationId xmlns:p14="http://schemas.microsoft.com/office/powerpoint/2010/main" val="3771056773"/>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914399"/>
          </a:xfrm>
          <a:prstGeom prst="rect">
            <a:avLst/>
          </a:prstGeom>
          <a:solidFill>
            <a:schemeClr val="tx2">
              <a:lumMod val="90000"/>
              <a:lumOff val="1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3232 Rutledge Road Structure (1997)</a:t>
            </a:r>
          </a:p>
        </p:txBody>
      </p:sp>
      <p:pic>
        <p:nvPicPr>
          <p:cNvPr id="8" name="Picture 7">
            <a:extLst>
              <a:ext uri="{FF2B5EF4-FFF2-40B4-BE49-F238E27FC236}">
                <a16:creationId xmlns:a16="http://schemas.microsoft.com/office/drawing/2014/main" id="{D342A05E-58E7-7E42-8ABF-07EAAB7AAC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123" y="1015049"/>
            <a:ext cx="9423877" cy="5842951"/>
          </a:xfrm>
          <a:prstGeom prst="rect">
            <a:avLst/>
          </a:prstGeom>
        </p:spPr>
      </p:pic>
      <p:sp>
        <p:nvSpPr>
          <p:cNvPr id="9" name="TextBox 8">
            <a:extLst>
              <a:ext uri="{FF2B5EF4-FFF2-40B4-BE49-F238E27FC236}">
                <a16:creationId xmlns:a16="http://schemas.microsoft.com/office/drawing/2014/main" id="{125B82AE-1D75-622E-8BC9-B6C0BAE01064}"/>
              </a:ext>
            </a:extLst>
          </p:cNvPr>
          <p:cNvSpPr txBox="1"/>
          <p:nvPr/>
        </p:nvSpPr>
        <p:spPr>
          <a:xfrm>
            <a:off x="6666829" y="1059343"/>
            <a:ext cx="4429063" cy="646331"/>
          </a:xfrm>
          <a:prstGeom prst="rect">
            <a:avLst/>
          </a:prstGeom>
          <a:solidFill>
            <a:schemeClr val="bg1"/>
          </a:solidFill>
        </p:spPr>
        <p:txBody>
          <a:bodyPr wrap="square" rtlCol="0">
            <a:spAutoFit/>
          </a:bodyPr>
          <a:lstStyle/>
          <a:p>
            <a:r>
              <a:rPr lang="en-US" dirty="0">
                <a:highlight>
                  <a:srgbClr val="FF0000"/>
                </a:highlight>
              </a:rPr>
              <a:t>Risk Assessment </a:t>
            </a:r>
            <a:r>
              <a:rPr lang="en-US" dirty="0"/>
              <a:t>for 3232 Rutledge Road one-story residential home built in 1997</a:t>
            </a:r>
          </a:p>
        </p:txBody>
      </p:sp>
      <p:sp>
        <p:nvSpPr>
          <p:cNvPr id="10" name="TextBox 9">
            <a:extLst>
              <a:ext uri="{FF2B5EF4-FFF2-40B4-BE49-F238E27FC236}">
                <a16:creationId xmlns:a16="http://schemas.microsoft.com/office/drawing/2014/main" id="{A82CE7C2-1F54-CCCA-23FF-D8CF4AD93027}"/>
              </a:ext>
            </a:extLst>
          </p:cNvPr>
          <p:cNvSpPr txBox="1"/>
          <p:nvPr/>
        </p:nvSpPr>
        <p:spPr>
          <a:xfrm>
            <a:off x="155181" y="1059343"/>
            <a:ext cx="2515420" cy="4247317"/>
          </a:xfrm>
          <a:prstGeom prst="rect">
            <a:avLst/>
          </a:prstGeom>
          <a:solidFill>
            <a:schemeClr val="accent1">
              <a:lumMod val="20000"/>
              <a:lumOff val="80000"/>
            </a:schemeClr>
          </a:solidFill>
        </p:spPr>
        <p:txBody>
          <a:bodyPr wrap="square" rtlCol="0">
            <a:spAutoFit/>
          </a:bodyPr>
          <a:lstStyle/>
          <a:p>
            <a:pPr algn="ctr"/>
            <a:r>
              <a:rPr lang="en-US" b="1" dirty="0"/>
              <a:t>100-YR Risk Assessment</a:t>
            </a:r>
            <a:br>
              <a:rPr lang="en-US" dirty="0"/>
            </a:br>
            <a:endParaRPr lang="en-US" dirty="0"/>
          </a:p>
          <a:p>
            <a:pPr algn="ctr"/>
            <a:r>
              <a:rPr lang="en-US" u="sng" dirty="0"/>
              <a:t>STRUCTURE</a:t>
            </a:r>
          </a:p>
          <a:p>
            <a:pPr marL="285750" indent="-285750">
              <a:buFont typeface="Wingdings" panose="05000000000000000000" pitchFamily="2" charset="2"/>
              <a:buChar char="ü"/>
            </a:pPr>
            <a:r>
              <a:rPr lang="en-US" b="1" dirty="0">
                <a:solidFill>
                  <a:srgbClr val="FF0000"/>
                </a:solidFill>
              </a:rPr>
              <a:t>Floodway</a:t>
            </a:r>
          </a:p>
          <a:p>
            <a:pPr marL="285750" indent="-285750">
              <a:buFont typeface="Wingdings" panose="05000000000000000000" pitchFamily="2" charset="2"/>
              <a:buChar char="ü"/>
            </a:pPr>
            <a:r>
              <a:rPr lang="en-US" b="1" dirty="0">
                <a:solidFill>
                  <a:srgbClr val="FF0000"/>
                </a:solidFill>
              </a:rPr>
              <a:t>Minus-Rated</a:t>
            </a:r>
          </a:p>
          <a:p>
            <a:pPr marL="285750" indent="-285750">
              <a:buFont typeface="Wingdings" panose="05000000000000000000" pitchFamily="2" charset="2"/>
              <a:buChar char="ü"/>
            </a:pPr>
            <a:r>
              <a:rPr lang="en-US" b="1" dirty="0">
                <a:solidFill>
                  <a:srgbClr val="FF0000"/>
                </a:solidFill>
              </a:rPr>
              <a:t>Moderate Structure Damage Estimated</a:t>
            </a:r>
          </a:p>
          <a:p>
            <a:pPr marL="285750" indent="-285750">
              <a:buFont typeface="Wingdings" panose="05000000000000000000" pitchFamily="2" charset="2"/>
              <a:buChar char="ü"/>
            </a:pPr>
            <a:r>
              <a:rPr lang="en-US" b="1" dirty="0">
                <a:solidFill>
                  <a:srgbClr val="FF0000"/>
                </a:solidFill>
              </a:rPr>
              <a:t>Debris Damage Risk</a:t>
            </a:r>
          </a:p>
          <a:p>
            <a:pPr marL="285750" indent="-285750">
              <a:buFont typeface="Wingdings" panose="05000000000000000000" pitchFamily="2" charset="2"/>
              <a:buChar char="ü"/>
            </a:pPr>
            <a:endParaRPr lang="en-US" dirty="0"/>
          </a:p>
          <a:p>
            <a:pPr algn="ctr"/>
            <a:r>
              <a:rPr lang="en-US" u="sng" dirty="0"/>
              <a:t>OTHER RISKS</a:t>
            </a:r>
          </a:p>
          <a:p>
            <a:pPr marL="285750" indent="-285750">
              <a:buFont typeface="Wingdings" panose="05000000000000000000" pitchFamily="2" charset="2"/>
              <a:buChar char="ü"/>
            </a:pPr>
            <a:r>
              <a:rPr lang="en-US" b="1" dirty="0">
                <a:solidFill>
                  <a:srgbClr val="FF0000"/>
                </a:solidFill>
              </a:rPr>
              <a:t>Road Inundated</a:t>
            </a:r>
          </a:p>
          <a:p>
            <a:pPr marL="285750" indent="-285750">
              <a:buFont typeface="Wingdings" panose="05000000000000000000" pitchFamily="2" charset="2"/>
              <a:buChar char="ü"/>
            </a:pPr>
            <a:r>
              <a:rPr lang="en-US" b="1" dirty="0">
                <a:solidFill>
                  <a:srgbClr val="FF0000"/>
                </a:solidFill>
              </a:rPr>
              <a:t>Landslide Susceptibility</a:t>
            </a:r>
          </a:p>
          <a:p>
            <a:pPr marL="285750" indent="-285750">
              <a:buFont typeface="Wingdings" panose="05000000000000000000" pitchFamily="2" charset="2"/>
              <a:buChar char="ü"/>
            </a:pPr>
            <a:endParaRPr lang="en-US" b="1" dirty="0">
              <a:solidFill>
                <a:srgbClr val="FF0000"/>
              </a:solidFill>
            </a:endParaRPr>
          </a:p>
          <a:p>
            <a:endParaRPr lang="en-US" dirty="0"/>
          </a:p>
        </p:txBody>
      </p:sp>
      <p:sp>
        <p:nvSpPr>
          <p:cNvPr id="11" name="TextBox 10">
            <a:extLst>
              <a:ext uri="{FF2B5EF4-FFF2-40B4-BE49-F238E27FC236}">
                <a16:creationId xmlns:a16="http://schemas.microsoft.com/office/drawing/2014/main" id="{D5FEC615-FEFC-0CBA-7F71-A701CF0119E4}"/>
              </a:ext>
            </a:extLst>
          </p:cNvPr>
          <p:cNvSpPr txBox="1"/>
          <p:nvPr/>
        </p:nvSpPr>
        <p:spPr>
          <a:xfrm>
            <a:off x="155181" y="6410006"/>
            <a:ext cx="2445488" cy="276999"/>
          </a:xfrm>
          <a:prstGeom prst="rect">
            <a:avLst/>
          </a:prstGeom>
          <a:noFill/>
        </p:spPr>
        <p:txBody>
          <a:bodyPr wrap="square" rtlCol="0">
            <a:spAutoFit/>
          </a:bodyPr>
          <a:lstStyle/>
          <a:p>
            <a:r>
              <a:rPr lang="en-US" sz="1200" dirty="0"/>
              <a:t>Source: </a:t>
            </a:r>
            <a:r>
              <a:rPr lang="en-US" sz="1200" dirty="0">
                <a:hlinkClick r:id="rId4"/>
              </a:rPr>
              <a:t>WV Flood Tool</a:t>
            </a:r>
            <a:endParaRPr lang="en-US" sz="1200" dirty="0"/>
          </a:p>
        </p:txBody>
      </p:sp>
      <p:sp>
        <p:nvSpPr>
          <p:cNvPr id="14" name="TextBox 13">
            <a:extLst>
              <a:ext uri="{FF2B5EF4-FFF2-40B4-BE49-F238E27FC236}">
                <a16:creationId xmlns:a16="http://schemas.microsoft.com/office/drawing/2014/main" id="{72BEE62F-5D15-5303-802D-5D810449114E}"/>
              </a:ext>
            </a:extLst>
          </p:cNvPr>
          <p:cNvSpPr txBox="1"/>
          <p:nvPr/>
        </p:nvSpPr>
        <p:spPr>
          <a:xfrm>
            <a:off x="155181" y="6575342"/>
            <a:ext cx="2515420" cy="261610"/>
          </a:xfrm>
          <a:prstGeom prst="rect">
            <a:avLst/>
          </a:prstGeom>
          <a:noFill/>
        </p:spPr>
        <p:txBody>
          <a:bodyPr wrap="square" rtlCol="0">
            <a:spAutoFit/>
          </a:bodyPr>
          <a:lstStyle/>
          <a:p>
            <a:r>
              <a:rPr lang="en-US" sz="1100" dirty="0">
                <a:hlinkClick r:id="rId5"/>
              </a:rPr>
              <a:t>Panel 5400700153C </a:t>
            </a:r>
            <a:r>
              <a:rPr lang="en-US" sz="1100" dirty="0"/>
              <a:t>1985 FIRM with BFE</a:t>
            </a:r>
          </a:p>
        </p:txBody>
      </p:sp>
      <p:sp>
        <p:nvSpPr>
          <p:cNvPr id="15" name="Oval 14">
            <a:extLst>
              <a:ext uri="{FF2B5EF4-FFF2-40B4-BE49-F238E27FC236}">
                <a16:creationId xmlns:a16="http://schemas.microsoft.com/office/drawing/2014/main" id="{91CE375D-692F-4B1E-BA21-F24EF3E36D60}"/>
              </a:ext>
            </a:extLst>
          </p:cNvPr>
          <p:cNvSpPr/>
          <p:nvPr/>
        </p:nvSpPr>
        <p:spPr>
          <a:xfrm>
            <a:off x="4123592" y="1705674"/>
            <a:ext cx="474785" cy="28174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28575">
                <a:solidFill>
                  <a:srgbClr val="FF0000"/>
                </a:solidFill>
              </a:ln>
            </a:endParaRPr>
          </a:p>
        </p:txBody>
      </p:sp>
      <p:sp>
        <p:nvSpPr>
          <p:cNvPr id="16" name="Arrow: Down 15">
            <a:extLst>
              <a:ext uri="{FF2B5EF4-FFF2-40B4-BE49-F238E27FC236}">
                <a16:creationId xmlns:a16="http://schemas.microsoft.com/office/drawing/2014/main" id="{38D2957D-60F8-C770-63BE-64B7CE4E8738}"/>
              </a:ext>
            </a:extLst>
          </p:cNvPr>
          <p:cNvSpPr/>
          <p:nvPr/>
        </p:nvSpPr>
        <p:spPr>
          <a:xfrm rot="4593976">
            <a:off x="7653273" y="3656845"/>
            <a:ext cx="936410" cy="903135"/>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5EAA156-301C-0F67-9232-1EFBEE56E02E}"/>
              </a:ext>
            </a:extLst>
          </p:cNvPr>
          <p:cNvSpPr txBox="1"/>
          <p:nvPr/>
        </p:nvSpPr>
        <p:spPr>
          <a:xfrm>
            <a:off x="2838055" y="6390864"/>
            <a:ext cx="1958858" cy="369332"/>
          </a:xfrm>
          <a:prstGeom prst="rect">
            <a:avLst/>
          </a:prstGeom>
          <a:solidFill>
            <a:schemeClr val="tx1"/>
          </a:solidFill>
        </p:spPr>
        <p:txBody>
          <a:bodyPr wrap="square" rtlCol="0">
            <a:spAutoFit/>
          </a:bodyPr>
          <a:lstStyle/>
          <a:p>
            <a:pPr algn="ctr"/>
            <a:r>
              <a:rPr lang="en-US" b="1" dirty="0">
                <a:solidFill>
                  <a:srgbClr val="FFFF00"/>
                </a:solidFill>
              </a:rPr>
              <a:t>RiskMAP View</a:t>
            </a:r>
          </a:p>
        </p:txBody>
      </p:sp>
      <p:sp>
        <p:nvSpPr>
          <p:cNvPr id="2" name="Explosion: 8 Points 1">
            <a:extLst>
              <a:ext uri="{FF2B5EF4-FFF2-40B4-BE49-F238E27FC236}">
                <a16:creationId xmlns:a16="http://schemas.microsoft.com/office/drawing/2014/main" id="{B4B1CEC2-3427-0428-7DAA-0AC05778BEF2}"/>
              </a:ext>
            </a:extLst>
          </p:cNvPr>
          <p:cNvSpPr/>
          <p:nvPr/>
        </p:nvSpPr>
        <p:spPr>
          <a:xfrm>
            <a:off x="405924" y="4562560"/>
            <a:ext cx="2178627" cy="1828304"/>
          </a:xfrm>
          <a:prstGeom prst="irregularSeal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BUILDING LEVEL ANALYSIS</a:t>
            </a:r>
          </a:p>
        </p:txBody>
      </p:sp>
      <p:sp>
        <p:nvSpPr>
          <p:cNvPr id="6" name="Explosion: 8 Points 5">
            <a:extLst>
              <a:ext uri="{FF2B5EF4-FFF2-40B4-BE49-F238E27FC236}">
                <a16:creationId xmlns:a16="http://schemas.microsoft.com/office/drawing/2014/main" id="{E03B454D-5A7C-C4B7-FB2E-BD8E11FA9D06}"/>
              </a:ext>
            </a:extLst>
          </p:cNvPr>
          <p:cNvSpPr/>
          <p:nvPr/>
        </p:nvSpPr>
        <p:spPr>
          <a:xfrm>
            <a:off x="6748955" y="5239310"/>
            <a:ext cx="3080846" cy="1520886"/>
          </a:xfrm>
          <a:prstGeom prst="irregularSeal1">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What is at risk?  Degree of risk?</a:t>
            </a:r>
          </a:p>
        </p:txBody>
      </p:sp>
    </p:spTree>
    <p:extLst>
      <p:ext uri="{BB962C8B-B14F-4D97-AF65-F5344CB8AC3E}">
        <p14:creationId xmlns:p14="http://schemas.microsoft.com/office/powerpoint/2010/main" val="339267304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04934"/>
            <a:ext cx="12234438" cy="6753066"/>
          </a:xfrm>
          <a:prstGeom prst="rect">
            <a:avLst/>
          </a:prstGeom>
        </p:spPr>
      </p:pic>
      <p:sp>
        <p:nvSpPr>
          <p:cNvPr id="2" name="Title 1">
            <a:extLst>
              <a:ext uri="{FF2B5EF4-FFF2-40B4-BE49-F238E27FC236}">
                <a16:creationId xmlns:a16="http://schemas.microsoft.com/office/drawing/2014/main" id="{D8FDE2A9-B801-96A7-902D-7B355F7DF3DB}"/>
              </a:ext>
            </a:extLst>
          </p:cNvPr>
          <p:cNvSpPr txBox="1">
            <a:spLocks/>
          </p:cNvSpPr>
          <p:nvPr/>
        </p:nvSpPr>
        <p:spPr>
          <a:xfrm>
            <a:off x="0" y="2364"/>
            <a:ext cx="12234438" cy="63869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endParaRPr lang="en-US" sz="2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A96A9AA-714D-212C-8E3C-AEDD1AD541A6}"/>
              </a:ext>
            </a:extLst>
          </p:cNvPr>
          <p:cNvSpPr txBox="1"/>
          <p:nvPr/>
        </p:nvSpPr>
        <p:spPr>
          <a:xfrm>
            <a:off x="7297689" y="5953547"/>
            <a:ext cx="3752491" cy="276999"/>
          </a:xfrm>
          <a:prstGeom prst="rect">
            <a:avLst/>
          </a:prstGeom>
          <a:solidFill>
            <a:schemeClr val="bg1"/>
          </a:solidFill>
        </p:spPr>
        <p:txBody>
          <a:bodyPr wrap="square" rtlCol="0">
            <a:spAutoFit/>
          </a:bodyPr>
          <a:lstStyle/>
          <a:p>
            <a:r>
              <a:rPr lang="en-US" sz="1200" b="1" dirty="0"/>
              <a:t>96% probability of flooding at least once over 30 years</a:t>
            </a:r>
          </a:p>
        </p:txBody>
      </p:sp>
      <p:grpSp>
        <p:nvGrpSpPr>
          <p:cNvPr id="15" name="Group 14">
            <a:extLst>
              <a:ext uri="{FF2B5EF4-FFF2-40B4-BE49-F238E27FC236}">
                <a16:creationId xmlns:a16="http://schemas.microsoft.com/office/drawing/2014/main" id="{FABD3D0A-295A-F337-770B-35E010B290AA}"/>
              </a:ext>
            </a:extLst>
          </p:cNvPr>
          <p:cNvGrpSpPr/>
          <p:nvPr/>
        </p:nvGrpSpPr>
        <p:grpSpPr>
          <a:xfrm>
            <a:off x="563047" y="2048788"/>
            <a:ext cx="581129" cy="1700252"/>
            <a:chOff x="299715" y="1328975"/>
            <a:chExt cx="581129" cy="1700252"/>
          </a:xfrm>
        </p:grpSpPr>
        <p:sp>
          <p:nvSpPr>
            <p:cNvPr id="16" name="Content Placeholder 2">
              <a:extLst>
                <a:ext uri="{FF2B5EF4-FFF2-40B4-BE49-F238E27FC236}">
                  <a16:creationId xmlns:a16="http://schemas.microsoft.com/office/drawing/2014/main" id="{56998DAF-3240-6823-EE3A-B60C5F8AD8F1}"/>
                </a:ext>
              </a:extLst>
            </p:cNvPr>
            <p:cNvSpPr txBox="1">
              <a:spLocks/>
            </p:cNvSpPr>
            <p:nvPr/>
          </p:nvSpPr>
          <p:spPr>
            <a:xfrm>
              <a:off x="329487" y="1328975"/>
              <a:ext cx="551357" cy="170025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dirty="0">
                  <a:latin typeface="Arial Narrow" panose="020B0606020202030204" pitchFamily="34" charset="0"/>
                </a:rPr>
                <a:t>0.1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Font typeface="Arial" panose="020B0604020202020204" pitchFamily="34" charset="0"/>
                <a:buNone/>
              </a:pPr>
              <a:r>
                <a:rPr lang="en-US" sz="1000" b="1" dirty="0">
                  <a:latin typeface="Arial Narrow" panose="020B0606020202030204" pitchFamily="34" charset="0"/>
                </a:rPr>
                <a:t>FLOOD DEPTH</a:t>
              </a:r>
            </a:p>
            <a:p>
              <a:pPr marL="0" indent="0">
                <a:buNone/>
              </a:pPr>
              <a:br>
                <a:rPr lang="en-US" sz="1050" dirty="0">
                  <a:latin typeface="Arial Narrow" panose="020B0606020202030204" pitchFamily="34" charset="0"/>
                </a:rPr>
              </a:br>
              <a:br>
                <a:rPr lang="en-US" sz="1050" dirty="0">
                  <a:latin typeface="Arial Narrow" panose="020B0606020202030204" pitchFamily="34" charset="0"/>
                </a:rPr>
              </a:br>
              <a:r>
                <a:rPr lang="en-US" sz="1000" b="1" dirty="0">
                  <a:latin typeface="Arial Narrow" panose="020B0606020202030204" pitchFamily="34" charset="0"/>
                </a:rPr>
                <a:t>30 ft.</a:t>
              </a:r>
            </a:p>
          </p:txBody>
        </p:sp>
        <p:pic>
          <p:nvPicPr>
            <p:cNvPr id="17" name="Picture 16">
              <a:extLst>
                <a:ext uri="{FF2B5EF4-FFF2-40B4-BE49-F238E27FC236}">
                  <a16:creationId xmlns:a16="http://schemas.microsoft.com/office/drawing/2014/main" id="{C7021187-F9BE-9D96-2B9C-E3FCBCE4DE6F}"/>
                </a:ext>
              </a:extLst>
            </p:cNvPr>
            <p:cNvPicPr>
              <a:picLocks noChangeAspect="1"/>
            </p:cNvPicPr>
            <p:nvPr/>
          </p:nvPicPr>
          <p:blipFill rotWithShape="1">
            <a:blip r:embed="rId4"/>
            <a:srcRect/>
            <a:stretch/>
          </p:blipFill>
          <p:spPr>
            <a:xfrm rot="10800000" flipH="1">
              <a:off x="299715" y="1328976"/>
              <a:ext cx="105262" cy="1700251"/>
            </a:xfrm>
            <a:prstGeom prst="rect">
              <a:avLst/>
            </a:prstGeom>
          </p:spPr>
        </p:pic>
      </p:grpSp>
      <p:grpSp>
        <p:nvGrpSpPr>
          <p:cNvPr id="18" name="Group 17">
            <a:extLst>
              <a:ext uri="{FF2B5EF4-FFF2-40B4-BE49-F238E27FC236}">
                <a16:creationId xmlns:a16="http://schemas.microsoft.com/office/drawing/2014/main" id="{3C64EFF7-EF99-1454-B29E-74687C2FE221}"/>
              </a:ext>
            </a:extLst>
          </p:cNvPr>
          <p:cNvGrpSpPr/>
          <p:nvPr/>
        </p:nvGrpSpPr>
        <p:grpSpPr>
          <a:xfrm>
            <a:off x="550725" y="5106291"/>
            <a:ext cx="2003425" cy="680106"/>
            <a:chOff x="9256704" y="6579661"/>
            <a:chExt cx="2136461" cy="725268"/>
          </a:xfrm>
        </p:grpSpPr>
        <p:sp>
          <p:nvSpPr>
            <p:cNvPr id="19" name="Rectangle 18">
              <a:extLst>
                <a:ext uri="{FF2B5EF4-FFF2-40B4-BE49-F238E27FC236}">
                  <a16:creationId xmlns:a16="http://schemas.microsoft.com/office/drawing/2014/main" id="{B8BC62B9-F8C5-A618-F63A-31605CE46740}"/>
                </a:ext>
              </a:extLst>
            </p:cNvPr>
            <p:cNvSpPr/>
            <p:nvPr/>
          </p:nvSpPr>
          <p:spPr>
            <a:xfrm>
              <a:off x="9256704" y="6579661"/>
              <a:ext cx="557856" cy="276999"/>
            </a:xfrm>
            <a:prstGeom prst="rect">
              <a:avLst/>
            </a:prstGeom>
            <a:solidFill>
              <a:srgbClr val="FCEDA5"/>
            </a:solidFill>
            <a:ln>
              <a:solidFill>
                <a:srgbClr val="FCE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3CA323A-639D-89AF-F846-62A1CF87FBB9}"/>
                </a:ext>
              </a:extLst>
            </p:cNvPr>
            <p:cNvSpPr/>
            <p:nvPr/>
          </p:nvSpPr>
          <p:spPr>
            <a:xfrm>
              <a:off x="9256704" y="7000101"/>
              <a:ext cx="557856" cy="276999"/>
            </a:xfrm>
            <a:prstGeom prst="rect">
              <a:avLst/>
            </a:prstGeom>
            <a:solidFill>
              <a:srgbClr val="7B4B25"/>
            </a:solidFill>
            <a:ln>
              <a:solidFill>
                <a:srgbClr val="7B4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DE9CAAC9-479F-73C1-7565-E814BC9C22D4}"/>
                </a:ext>
              </a:extLst>
            </p:cNvPr>
            <p:cNvSpPr txBox="1"/>
            <p:nvPr/>
          </p:nvSpPr>
          <p:spPr>
            <a:xfrm>
              <a:off x="9889676" y="6581222"/>
              <a:ext cx="1309965" cy="328215"/>
            </a:xfrm>
            <a:prstGeom prst="rect">
              <a:avLst/>
            </a:prstGeom>
            <a:noFill/>
          </p:spPr>
          <p:txBody>
            <a:bodyPr wrap="square" rtlCol="0">
              <a:spAutoFit/>
            </a:bodyPr>
            <a:lstStyle/>
            <a:p>
              <a:r>
                <a:rPr lang="en-US" sz="1400" b="1" dirty="0">
                  <a:solidFill>
                    <a:schemeClr val="bg1"/>
                  </a:solidFill>
                </a:rPr>
                <a:t>Residential</a:t>
              </a:r>
            </a:p>
          </p:txBody>
        </p:sp>
        <p:sp>
          <p:nvSpPr>
            <p:cNvPr id="22" name="TextBox 21">
              <a:extLst>
                <a:ext uri="{FF2B5EF4-FFF2-40B4-BE49-F238E27FC236}">
                  <a16:creationId xmlns:a16="http://schemas.microsoft.com/office/drawing/2014/main" id="{5FA467C6-4758-6F64-3BF6-3D6B617701AA}"/>
                </a:ext>
              </a:extLst>
            </p:cNvPr>
            <p:cNvSpPr txBox="1"/>
            <p:nvPr/>
          </p:nvSpPr>
          <p:spPr>
            <a:xfrm>
              <a:off x="9868575" y="6976714"/>
              <a:ext cx="1524590" cy="328215"/>
            </a:xfrm>
            <a:prstGeom prst="rect">
              <a:avLst/>
            </a:prstGeom>
            <a:noFill/>
          </p:spPr>
          <p:txBody>
            <a:bodyPr wrap="square" rtlCol="0">
              <a:spAutoFit/>
            </a:bodyPr>
            <a:lstStyle/>
            <a:p>
              <a:r>
                <a:rPr lang="en-US" sz="1400" b="1" dirty="0">
                  <a:solidFill>
                    <a:schemeClr val="bg1"/>
                  </a:solidFill>
                </a:rPr>
                <a:t>Non-Residential</a:t>
              </a:r>
            </a:p>
          </p:txBody>
        </p:sp>
      </p:grpSp>
      <p:sp>
        <p:nvSpPr>
          <p:cNvPr id="23" name="TextBox 22">
            <a:extLst>
              <a:ext uri="{FF2B5EF4-FFF2-40B4-BE49-F238E27FC236}">
                <a16:creationId xmlns:a16="http://schemas.microsoft.com/office/drawing/2014/main" id="{D58D3CF0-854D-CD95-B62A-63CAF393DD5B}"/>
              </a:ext>
            </a:extLst>
          </p:cNvPr>
          <p:cNvSpPr txBox="1"/>
          <p:nvPr/>
        </p:nvSpPr>
        <p:spPr>
          <a:xfrm>
            <a:off x="2010951" y="88220"/>
            <a:ext cx="5662705" cy="461665"/>
          </a:xfrm>
          <a:prstGeom prst="rect">
            <a:avLst/>
          </a:prstGeom>
          <a:noFill/>
        </p:spPr>
        <p:txBody>
          <a:bodyPr wrap="square" rtlCol="0">
            <a:spAutoFit/>
          </a:bodyPr>
          <a:lstStyle/>
          <a:p>
            <a:pPr marL="174625" algn="ctr"/>
            <a:r>
              <a:rPr lang="en-US" sz="2400" b="1" dirty="0">
                <a:solidFill>
                  <a:schemeClr val="bg1"/>
                </a:solidFill>
                <a:latin typeface="Arial" panose="020B0604020202020204" pitchFamily="34" charset="0"/>
                <a:cs typeface="Arial" panose="020B0604020202020204" pitchFamily="34" charset="0"/>
              </a:rPr>
              <a:t>FEMA 10% Annual Chance (10-year) </a:t>
            </a:r>
          </a:p>
        </p:txBody>
      </p:sp>
      <p:sp>
        <p:nvSpPr>
          <p:cNvPr id="24" name="TextBox 23">
            <a:extLst>
              <a:ext uri="{FF2B5EF4-FFF2-40B4-BE49-F238E27FC236}">
                <a16:creationId xmlns:a16="http://schemas.microsoft.com/office/drawing/2014/main" id="{FA52AB18-8537-8766-1332-12833A7622F1}"/>
              </a:ext>
            </a:extLst>
          </p:cNvPr>
          <p:cNvSpPr txBox="1"/>
          <p:nvPr/>
        </p:nvSpPr>
        <p:spPr>
          <a:xfrm>
            <a:off x="9243953" y="123760"/>
            <a:ext cx="228129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Rainelle, WV</a:t>
            </a:r>
            <a:endParaRPr lang="en-US" sz="2400" dirty="0"/>
          </a:p>
        </p:txBody>
      </p:sp>
      <p:sp>
        <p:nvSpPr>
          <p:cNvPr id="25" name="TextBox 24">
            <a:extLst>
              <a:ext uri="{FF2B5EF4-FFF2-40B4-BE49-F238E27FC236}">
                <a16:creationId xmlns:a16="http://schemas.microsoft.com/office/drawing/2014/main" id="{444A0AC1-AF55-C199-7A29-481B8F62D701}"/>
              </a:ext>
            </a:extLst>
          </p:cNvPr>
          <p:cNvSpPr txBox="1"/>
          <p:nvPr/>
        </p:nvSpPr>
        <p:spPr>
          <a:xfrm>
            <a:off x="7202439" y="6247260"/>
            <a:ext cx="4751436" cy="369332"/>
          </a:xfrm>
          <a:prstGeom prst="rect">
            <a:avLst/>
          </a:prstGeom>
          <a:noFill/>
        </p:spPr>
        <p:txBody>
          <a:bodyPr wrap="square" rtlCol="0">
            <a:spAutoFit/>
          </a:bodyPr>
          <a:lstStyle/>
          <a:p>
            <a:r>
              <a:rPr lang="en-US" b="1" dirty="0">
                <a:solidFill>
                  <a:schemeClr val="bg1"/>
                </a:solidFill>
              </a:rPr>
              <a:t>13% Rainelle is in the 10% Annual Flood Chance</a:t>
            </a:r>
          </a:p>
        </p:txBody>
      </p:sp>
    </p:spTree>
    <p:extLst>
      <p:ext uri="{BB962C8B-B14F-4D97-AF65-F5344CB8AC3E}">
        <p14:creationId xmlns:p14="http://schemas.microsoft.com/office/powerpoint/2010/main" val="2515866227"/>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24531"/>
            <a:ext cx="12192000" cy="6837966"/>
          </a:xfrm>
          <a:prstGeom prst="rect">
            <a:avLst/>
          </a:prstGeom>
        </p:spPr>
      </p:pic>
      <p:sp>
        <p:nvSpPr>
          <p:cNvPr id="4" name="Title 1">
            <a:extLst>
              <a:ext uri="{FF2B5EF4-FFF2-40B4-BE49-F238E27FC236}">
                <a16:creationId xmlns:a16="http://schemas.microsoft.com/office/drawing/2014/main" id="{FCEF64DF-EB8F-B8C9-D177-A1641DD6815F}"/>
              </a:ext>
            </a:extLst>
          </p:cNvPr>
          <p:cNvSpPr txBox="1">
            <a:spLocks/>
          </p:cNvSpPr>
          <p:nvPr/>
        </p:nvSpPr>
        <p:spPr>
          <a:xfrm>
            <a:off x="0" y="-17660"/>
            <a:ext cx="12192000" cy="63869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endParaRPr lang="en-US" sz="24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829B2A2-499B-7A7C-3357-ED605676BBAB}"/>
              </a:ext>
            </a:extLst>
          </p:cNvPr>
          <p:cNvSpPr txBox="1"/>
          <p:nvPr/>
        </p:nvSpPr>
        <p:spPr>
          <a:xfrm>
            <a:off x="2010951" y="88220"/>
            <a:ext cx="5662705" cy="461665"/>
          </a:xfrm>
          <a:prstGeom prst="rect">
            <a:avLst/>
          </a:prstGeom>
          <a:noFill/>
        </p:spPr>
        <p:txBody>
          <a:bodyPr wrap="square" rtlCol="0">
            <a:spAutoFit/>
          </a:bodyPr>
          <a:lstStyle/>
          <a:p>
            <a:pPr marL="174625" algn="ctr"/>
            <a:r>
              <a:rPr lang="en-US" sz="2400" b="1" dirty="0">
                <a:solidFill>
                  <a:schemeClr val="bg1"/>
                </a:solidFill>
                <a:latin typeface="Arial" panose="020B0604020202020204" pitchFamily="34" charset="0"/>
                <a:cs typeface="Arial" panose="020B0604020202020204" pitchFamily="34" charset="0"/>
              </a:rPr>
              <a:t>FEMA 4% Annual Chance (25-year) </a:t>
            </a:r>
          </a:p>
        </p:txBody>
      </p:sp>
      <p:sp>
        <p:nvSpPr>
          <p:cNvPr id="19" name="TextBox 18">
            <a:extLst>
              <a:ext uri="{FF2B5EF4-FFF2-40B4-BE49-F238E27FC236}">
                <a16:creationId xmlns:a16="http://schemas.microsoft.com/office/drawing/2014/main" id="{BB82DC34-116A-222A-472A-89309ACB8D5D}"/>
              </a:ext>
            </a:extLst>
          </p:cNvPr>
          <p:cNvSpPr txBox="1"/>
          <p:nvPr/>
        </p:nvSpPr>
        <p:spPr>
          <a:xfrm>
            <a:off x="7297689" y="5953547"/>
            <a:ext cx="3752491" cy="276999"/>
          </a:xfrm>
          <a:prstGeom prst="rect">
            <a:avLst/>
          </a:prstGeom>
          <a:solidFill>
            <a:schemeClr val="bg1"/>
          </a:solidFill>
        </p:spPr>
        <p:txBody>
          <a:bodyPr wrap="square" rtlCol="0">
            <a:spAutoFit/>
          </a:bodyPr>
          <a:lstStyle/>
          <a:p>
            <a:r>
              <a:rPr lang="en-US" sz="1200" b="1" dirty="0"/>
              <a:t>71% probability of flooding at least once over 30 years</a:t>
            </a:r>
          </a:p>
        </p:txBody>
      </p:sp>
      <p:grpSp>
        <p:nvGrpSpPr>
          <p:cNvPr id="20" name="Group 19">
            <a:extLst>
              <a:ext uri="{FF2B5EF4-FFF2-40B4-BE49-F238E27FC236}">
                <a16:creationId xmlns:a16="http://schemas.microsoft.com/office/drawing/2014/main" id="{FE60E480-B548-BD5F-5B71-A126A4EB3181}"/>
              </a:ext>
            </a:extLst>
          </p:cNvPr>
          <p:cNvGrpSpPr/>
          <p:nvPr/>
        </p:nvGrpSpPr>
        <p:grpSpPr>
          <a:xfrm>
            <a:off x="563047" y="2048788"/>
            <a:ext cx="581129" cy="1700252"/>
            <a:chOff x="299715" y="1328975"/>
            <a:chExt cx="581129" cy="1700252"/>
          </a:xfrm>
        </p:grpSpPr>
        <p:sp>
          <p:nvSpPr>
            <p:cNvPr id="21" name="Content Placeholder 2">
              <a:extLst>
                <a:ext uri="{FF2B5EF4-FFF2-40B4-BE49-F238E27FC236}">
                  <a16:creationId xmlns:a16="http://schemas.microsoft.com/office/drawing/2014/main" id="{7AAB69C0-DCD8-53A3-EC2A-1A7BFDA15EEA}"/>
                </a:ext>
              </a:extLst>
            </p:cNvPr>
            <p:cNvSpPr txBox="1">
              <a:spLocks/>
            </p:cNvSpPr>
            <p:nvPr/>
          </p:nvSpPr>
          <p:spPr>
            <a:xfrm>
              <a:off x="329487" y="1328975"/>
              <a:ext cx="551357" cy="170025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dirty="0">
                  <a:latin typeface="Arial Narrow" panose="020B0606020202030204" pitchFamily="34" charset="0"/>
                </a:rPr>
                <a:t>0.1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Font typeface="Arial" panose="020B0604020202020204" pitchFamily="34" charset="0"/>
                <a:buNone/>
              </a:pPr>
              <a:r>
                <a:rPr lang="en-US" sz="1000" b="1" dirty="0">
                  <a:latin typeface="Arial Narrow" panose="020B0606020202030204" pitchFamily="34" charset="0"/>
                </a:rPr>
                <a:t>FLOOD DEPTH</a:t>
              </a:r>
            </a:p>
            <a:p>
              <a:pPr marL="0" indent="0">
                <a:buNone/>
              </a:pPr>
              <a:br>
                <a:rPr lang="en-US" sz="1050" dirty="0">
                  <a:latin typeface="Arial Narrow" panose="020B0606020202030204" pitchFamily="34" charset="0"/>
                </a:rPr>
              </a:br>
              <a:br>
                <a:rPr lang="en-US" sz="1050" dirty="0">
                  <a:latin typeface="Arial Narrow" panose="020B0606020202030204" pitchFamily="34" charset="0"/>
                </a:rPr>
              </a:br>
              <a:r>
                <a:rPr lang="en-US" sz="1000" b="1" dirty="0">
                  <a:latin typeface="Arial Narrow" panose="020B0606020202030204" pitchFamily="34" charset="0"/>
                </a:rPr>
                <a:t>30 ft.</a:t>
              </a:r>
            </a:p>
          </p:txBody>
        </p:sp>
        <p:pic>
          <p:nvPicPr>
            <p:cNvPr id="22" name="Picture 21">
              <a:extLst>
                <a:ext uri="{FF2B5EF4-FFF2-40B4-BE49-F238E27FC236}">
                  <a16:creationId xmlns:a16="http://schemas.microsoft.com/office/drawing/2014/main" id="{3DCEBD66-D274-2141-337F-491EEFC6456C}"/>
                </a:ext>
              </a:extLst>
            </p:cNvPr>
            <p:cNvPicPr>
              <a:picLocks noChangeAspect="1"/>
            </p:cNvPicPr>
            <p:nvPr/>
          </p:nvPicPr>
          <p:blipFill rotWithShape="1">
            <a:blip r:embed="rId4"/>
            <a:srcRect/>
            <a:stretch/>
          </p:blipFill>
          <p:spPr>
            <a:xfrm rot="10800000" flipH="1">
              <a:off x="299715" y="1328976"/>
              <a:ext cx="105262" cy="1700251"/>
            </a:xfrm>
            <a:prstGeom prst="rect">
              <a:avLst/>
            </a:prstGeom>
          </p:spPr>
        </p:pic>
      </p:grpSp>
      <p:grpSp>
        <p:nvGrpSpPr>
          <p:cNvPr id="23" name="Group 22">
            <a:extLst>
              <a:ext uri="{FF2B5EF4-FFF2-40B4-BE49-F238E27FC236}">
                <a16:creationId xmlns:a16="http://schemas.microsoft.com/office/drawing/2014/main" id="{FBD0A891-FB96-3CA7-1BCE-B1EF0B7E1391}"/>
              </a:ext>
            </a:extLst>
          </p:cNvPr>
          <p:cNvGrpSpPr/>
          <p:nvPr/>
        </p:nvGrpSpPr>
        <p:grpSpPr>
          <a:xfrm>
            <a:off x="550725" y="5106291"/>
            <a:ext cx="2003425" cy="680106"/>
            <a:chOff x="9256704" y="6579661"/>
            <a:chExt cx="2136461" cy="725268"/>
          </a:xfrm>
        </p:grpSpPr>
        <p:sp>
          <p:nvSpPr>
            <p:cNvPr id="24" name="Rectangle 23">
              <a:extLst>
                <a:ext uri="{FF2B5EF4-FFF2-40B4-BE49-F238E27FC236}">
                  <a16:creationId xmlns:a16="http://schemas.microsoft.com/office/drawing/2014/main" id="{BC6AE2CE-343E-AA50-C54B-96282443DCE9}"/>
                </a:ext>
              </a:extLst>
            </p:cNvPr>
            <p:cNvSpPr/>
            <p:nvPr/>
          </p:nvSpPr>
          <p:spPr>
            <a:xfrm>
              <a:off x="9256704" y="6579661"/>
              <a:ext cx="557856" cy="276999"/>
            </a:xfrm>
            <a:prstGeom prst="rect">
              <a:avLst/>
            </a:prstGeom>
            <a:solidFill>
              <a:srgbClr val="FCEDA5"/>
            </a:solidFill>
            <a:ln>
              <a:solidFill>
                <a:srgbClr val="FCE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98D01DD-BB54-30F2-646A-EC8FD69E3063}"/>
                </a:ext>
              </a:extLst>
            </p:cNvPr>
            <p:cNvSpPr/>
            <p:nvPr/>
          </p:nvSpPr>
          <p:spPr>
            <a:xfrm>
              <a:off x="9256704" y="7000101"/>
              <a:ext cx="557856" cy="276999"/>
            </a:xfrm>
            <a:prstGeom prst="rect">
              <a:avLst/>
            </a:prstGeom>
            <a:solidFill>
              <a:srgbClr val="7B4B25"/>
            </a:solidFill>
            <a:ln>
              <a:solidFill>
                <a:srgbClr val="7B4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4BE7727-A708-0928-85DD-6F0EE0A8A242}"/>
                </a:ext>
              </a:extLst>
            </p:cNvPr>
            <p:cNvSpPr txBox="1"/>
            <p:nvPr/>
          </p:nvSpPr>
          <p:spPr>
            <a:xfrm>
              <a:off x="9889676" y="6581222"/>
              <a:ext cx="1309965" cy="328215"/>
            </a:xfrm>
            <a:prstGeom prst="rect">
              <a:avLst/>
            </a:prstGeom>
            <a:noFill/>
          </p:spPr>
          <p:txBody>
            <a:bodyPr wrap="square" rtlCol="0">
              <a:spAutoFit/>
            </a:bodyPr>
            <a:lstStyle/>
            <a:p>
              <a:r>
                <a:rPr lang="en-US" sz="1400" b="1" dirty="0">
                  <a:solidFill>
                    <a:schemeClr val="bg1"/>
                  </a:solidFill>
                </a:rPr>
                <a:t>Residential</a:t>
              </a:r>
            </a:p>
          </p:txBody>
        </p:sp>
        <p:sp>
          <p:nvSpPr>
            <p:cNvPr id="27" name="TextBox 26">
              <a:extLst>
                <a:ext uri="{FF2B5EF4-FFF2-40B4-BE49-F238E27FC236}">
                  <a16:creationId xmlns:a16="http://schemas.microsoft.com/office/drawing/2014/main" id="{433104B2-7D5E-2248-56A8-64384138B45D}"/>
                </a:ext>
              </a:extLst>
            </p:cNvPr>
            <p:cNvSpPr txBox="1"/>
            <p:nvPr/>
          </p:nvSpPr>
          <p:spPr>
            <a:xfrm>
              <a:off x="9868575" y="6976714"/>
              <a:ext cx="1524590" cy="328215"/>
            </a:xfrm>
            <a:prstGeom prst="rect">
              <a:avLst/>
            </a:prstGeom>
            <a:noFill/>
          </p:spPr>
          <p:txBody>
            <a:bodyPr wrap="square" rtlCol="0">
              <a:spAutoFit/>
            </a:bodyPr>
            <a:lstStyle/>
            <a:p>
              <a:r>
                <a:rPr lang="en-US" sz="1400" b="1" dirty="0">
                  <a:solidFill>
                    <a:schemeClr val="bg1"/>
                  </a:solidFill>
                </a:rPr>
                <a:t>Non-Residential</a:t>
              </a:r>
            </a:p>
          </p:txBody>
        </p:sp>
      </p:grpSp>
      <p:sp>
        <p:nvSpPr>
          <p:cNvPr id="28" name="TextBox 27">
            <a:extLst>
              <a:ext uri="{FF2B5EF4-FFF2-40B4-BE49-F238E27FC236}">
                <a16:creationId xmlns:a16="http://schemas.microsoft.com/office/drawing/2014/main" id="{84D6690D-730F-EAF6-66BD-202011E662B8}"/>
              </a:ext>
            </a:extLst>
          </p:cNvPr>
          <p:cNvSpPr txBox="1"/>
          <p:nvPr/>
        </p:nvSpPr>
        <p:spPr>
          <a:xfrm>
            <a:off x="9243953" y="123760"/>
            <a:ext cx="228129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Rainelle, WV</a:t>
            </a:r>
            <a:endParaRPr lang="en-US" sz="2400" dirty="0"/>
          </a:p>
        </p:txBody>
      </p:sp>
      <p:sp>
        <p:nvSpPr>
          <p:cNvPr id="29" name="TextBox 28">
            <a:extLst>
              <a:ext uri="{FF2B5EF4-FFF2-40B4-BE49-F238E27FC236}">
                <a16:creationId xmlns:a16="http://schemas.microsoft.com/office/drawing/2014/main" id="{CFE39685-5967-267B-F9A5-D231F2584A6C}"/>
              </a:ext>
            </a:extLst>
          </p:cNvPr>
          <p:cNvSpPr txBox="1"/>
          <p:nvPr/>
        </p:nvSpPr>
        <p:spPr>
          <a:xfrm>
            <a:off x="7202439" y="6247260"/>
            <a:ext cx="4751436" cy="369332"/>
          </a:xfrm>
          <a:prstGeom prst="rect">
            <a:avLst/>
          </a:prstGeom>
          <a:noFill/>
        </p:spPr>
        <p:txBody>
          <a:bodyPr wrap="square" rtlCol="0">
            <a:spAutoFit/>
          </a:bodyPr>
          <a:lstStyle/>
          <a:p>
            <a:r>
              <a:rPr lang="en-US" b="1" dirty="0">
                <a:solidFill>
                  <a:schemeClr val="bg1"/>
                </a:solidFill>
              </a:rPr>
              <a:t>20% Rainelle is in the 4% Annual Flood Chance</a:t>
            </a:r>
          </a:p>
        </p:txBody>
      </p:sp>
    </p:spTree>
    <p:extLst>
      <p:ext uri="{BB962C8B-B14F-4D97-AF65-F5344CB8AC3E}">
        <p14:creationId xmlns:p14="http://schemas.microsoft.com/office/powerpoint/2010/main" val="507412911"/>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67697"/>
            <a:ext cx="12192000" cy="6690303"/>
          </a:xfrm>
          <a:prstGeom prst="rect">
            <a:avLst/>
          </a:prstGeom>
        </p:spPr>
      </p:pic>
      <p:sp>
        <p:nvSpPr>
          <p:cNvPr id="18" name="Title 1">
            <a:extLst>
              <a:ext uri="{FF2B5EF4-FFF2-40B4-BE49-F238E27FC236}">
                <a16:creationId xmlns:a16="http://schemas.microsoft.com/office/drawing/2014/main" id="{6051F62B-37F0-8F5C-5728-3BA3171428D6}"/>
              </a:ext>
            </a:extLst>
          </p:cNvPr>
          <p:cNvSpPr txBox="1">
            <a:spLocks/>
          </p:cNvSpPr>
          <p:nvPr/>
        </p:nvSpPr>
        <p:spPr>
          <a:xfrm>
            <a:off x="0" y="-17660"/>
            <a:ext cx="12192000" cy="63869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endParaRPr lang="en-US" sz="2400" b="1"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401244F-D0C6-6275-9D80-483533419CC8}"/>
              </a:ext>
            </a:extLst>
          </p:cNvPr>
          <p:cNvSpPr txBox="1"/>
          <p:nvPr/>
        </p:nvSpPr>
        <p:spPr>
          <a:xfrm>
            <a:off x="1106076" y="66468"/>
            <a:ext cx="5662705" cy="461665"/>
          </a:xfrm>
          <a:prstGeom prst="rect">
            <a:avLst/>
          </a:prstGeom>
          <a:noFill/>
        </p:spPr>
        <p:txBody>
          <a:bodyPr wrap="square" rtlCol="0">
            <a:spAutoFit/>
          </a:bodyPr>
          <a:lstStyle/>
          <a:p>
            <a:pPr marL="174625" algn="ctr"/>
            <a:r>
              <a:rPr lang="en-US" sz="2400" b="1" dirty="0">
                <a:solidFill>
                  <a:schemeClr val="bg1"/>
                </a:solidFill>
                <a:latin typeface="Arial" panose="020B0604020202020204" pitchFamily="34" charset="0"/>
                <a:cs typeface="Arial" panose="020B0604020202020204" pitchFamily="34" charset="0"/>
              </a:rPr>
              <a:t>FEMA 2% Annual Chance (50-year) </a:t>
            </a:r>
          </a:p>
        </p:txBody>
      </p:sp>
      <p:sp>
        <p:nvSpPr>
          <p:cNvPr id="20" name="TextBox 19">
            <a:extLst>
              <a:ext uri="{FF2B5EF4-FFF2-40B4-BE49-F238E27FC236}">
                <a16:creationId xmlns:a16="http://schemas.microsoft.com/office/drawing/2014/main" id="{E00EF4BB-0748-E69F-6AEA-7B6E0D4A893D}"/>
              </a:ext>
            </a:extLst>
          </p:cNvPr>
          <p:cNvSpPr txBox="1"/>
          <p:nvPr/>
        </p:nvSpPr>
        <p:spPr>
          <a:xfrm>
            <a:off x="9253478" y="100815"/>
            <a:ext cx="228129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Rainelle, WV</a:t>
            </a:r>
            <a:endParaRPr lang="en-US" sz="2400" dirty="0"/>
          </a:p>
        </p:txBody>
      </p:sp>
      <p:sp>
        <p:nvSpPr>
          <p:cNvPr id="22" name="TextBox 21">
            <a:extLst>
              <a:ext uri="{FF2B5EF4-FFF2-40B4-BE49-F238E27FC236}">
                <a16:creationId xmlns:a16="http://schemas.microsoft.com/office/drawing/2014/main" id="{380547AA-3B1D-2A12-437A-052C9A39B3A6}"/>
              </a:ext>
            </a:extLst>
          </p:cNvPr>
          <p:cNvSpPr txBox="1"/>
          <p:nvPr/>
        </p:nvSpPr>
        <p:spPr>
          <a:xfrm>
            <a:off x="7297689" y="5953547"/>
            <a:ext cx="3752491" cy="276999"/>
          </a:xfrm>
          <a:prstGeom prst="rect">
            <a:avLst/>
          </a:prstGeom>
          <a:solidFill>
            <a:schemeClr val="bg1"/>
          </a:solidFill>
        </p:spPr>
        <p:txBody>
          <a:bodyPr wrap="square" rtlCol="0">
            <a:spAutoFit/>
          </a:bodyPr>
          <a:lstStyle/>
          <a:p>
            <a:r>
              <a:rPr lang="en-US" sz="1200" b="1" dirty="0"/>
              <a:t>45% probability of flooding at least once over 30 years</a:t>
            </a:r>
          </a:p>
        </p:txBody>
      </p:sp>
      <p:grpSp>
        <p:nvGrpSpPr>
          <p:cNvPr id="28" name="Group 27">
            <a:extLst>
              <a:ext uri="{FF2B5EF4-FFF2-40B4-BE49-F238E27FC236}">
                <a16:creationId xmlns:a16="http://schemas.microsoft.com/office/drawing/2014/main" id="{2B905016-D90C-E503-E8AA-5410D4935B42}"/>
              </a:ext>
            </a:extLst>
          </p:cNvPr>
          <p:cNvGrpSpPr/>
          <p:nvPr/>
        </p:nvGrpSpPr>
        <p:grpSpPr>
          <a:xfrm>
            <a:off x="563047" y="2048788"/>
            <a:ext cx="581129" cy="1700252"/>
            <a:chOff x="299715" y="1328975"/>
            <a:chExt cx="581129" cy="1700252"/>
          </a:xfrm>
        </p:grpSpPr>
        <p:sp>
          <p:nvSpPr>
            <p:cNvPr id="29" name="Content Placeholder 2">
              <a:extLst>
                <a:ext uri="{FF2B5EF4-FFF2-40B4-BE49-F238E27FC236}">
                  <a16:creationId xmlns:a16="http://schemas.microsoft.com/office/drawing/2014/main" id="{94469823-B5B4-2BBB-6A5C-E80B18863DAF}"/>
                </a:ext>
              </a:extLst>
            </p:cNvPr>
            <p:cNvSpPr txBox="1">
              <a:spLocks/>
            </p:cNvSpPr>
            <p:nvPr/>
          </p:nvSpPr>
          <p:spPr>
            <a:xfrm>
              <a:off x="329487" y="1328975"/>
              <a:ext cx="551357" cy="170025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dirty="0">
                  <a:latin typeface="Arial Narrow" panose="020B0606020202030204" pitchFamily="34" charset="0"/>
                </a:rPr>
                <a:t>0.1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Font typeface="Arial" panose="020B0604020202020204" pitchFamily="34" charset="0"/>
                <a:buNone/>
              </a:pPr>
              <a:r>
                <a:rPr lang="en-US" sz="1000" b="1" dirty="0">
                  <a:latin typeface="Arial Narrow" panose="020B0606020202030204" pitchFamily="34" charset="0"/>
                </a:rPr>
                <a:t>FLOOD DEPTH</a:t>
              </a:r>
            </a:p>
            <a:p>
              <a:pPr marL="0" indent="0">
                <a:buNone/>
              </a:pPr>
              <a:br>
                <a:rPr lang="en-US" sz="1050" dirty="0">
                  <a:latin typeface="Arial Narrow" panose="020B0606020202030204" pitchFamily="34" charset="0"/>
                </a:rPr>
              </a:br>
              <a:br>
                <a:rPr lang="en-US" sz="1050" dirty="0">
                  <a:latin typeface="Arial Narrow" panose="020B0606020202030204" pitchFamily="34" charset="0"/>
                </a:rPr>
              </a:br>
              <a:r>
                <a:rPr lang="en-US" sz="1000" b="1" dirty="0">
                  <a:latin typeface="Arial Narrow" panose="020B0606020202030204" pitchFamily="34" charset="0"/>
                </a:rPr>
                <a:t>30 ft.</a:t>
              </a:r>
            </a:p>
          </p:txBody>
        </p:sp>
        <p:pic>
          <p:nvPicPr>
            <p:cNvPr id="30" name="Picture 29">
              <a:extLst>
                <a:ext uri="{FF2B5EF4-FFF2-40B4-BE49-F238E27FC236}">
                  <a16:creationId xmlns:a16="http://schemas.microsoft.com/office/drawing/2014/main" id="{7F4B6079-D87C-7C12-C50C-0F7295F6AA1B}"/>
                </a:ext>
              </a:extLst>
            </p:cNvPr>
            <p:cNvPicPr>
              <a:picLocks noChangeAspect="1"/>
            </p:cNvPicPr>
            <p:nvPr/>
          </p:nvPicPr>
          <p:blipFill rotWithShape="1">
            <a:blip r:embed="rId4"/>
            <a:srcRect/>
            <a:stretch/>
          </p:blipFill>
          <p:spPr>
            <a:xfrm rot="10800000" flipH="1">
              <a:off x="299715" y="1328976"/>
              <a:ext cx="105262" cy="1700251"/>
            </a:xfrm>
            <a:prstGeom prst="rect">
              <a:avLst/>
            </a:prstGeom>
          </p:spPr>
        </p:pic>
      </p:grpSp>
      <p:grpSp>
        <p:nvGrpSpPr>
          <p:cNvPr id="31" name="Group 30">
            <a:extLst>
              <a:ext uri="{FF2B5EF4-FFF2-40B4-BE49-F238E27FC236}">
                <a16:creationId xmlns:a16="http://schemas.microsoft.com/office/drawing/2014/main" id="{AACDD5F3-585C-E9B2-67E0-3F2646C5D5C8}"/>
              </a:ext>
            </a:extLst>
          </p:cNvPr>
          <p:cNvGrpSpPr/>
          <p:nvPr/>
        </p:nvGrpSpPr>
        <p:grpSpPr>
          <a:xfrm>
            <a:off x="550725" y="5106291"/>
            <a:ext cx="2003425" cy="680106"/>
            <a:chOff x="9256704" y="6579661"/>
            <a:chExt cx="2136461" cy="725268"/>
          </a:xfrm>
        </p:grpSpPr>
        <p:sp>
          <p:nvSpPr>
            <p:cNvPr id="32" name="Rectangle 31">
              <a:extLst>
                <a:ext uri="{FF2B5EF4-FFF2-40B4-BE49-F238E27FC236}">
                  <a16:creationId xmlns:a16="http://schemas.microsoft.com/office/drawing/2014/main" id="{E97DDBF2-D24F-A8AE-C93D-E53A200E4684}"/>
                </a:ext>
              </a:extLst>
            </p:cNvPr>
            <p:cNvSpPr/>
            <p:nvPr/>
          </p:nvSpPr>
          <p:spPr>
            <a:xfrm>
              <a:off x="9256704" y="6579661"/>
              <a:ext cx="557856" cy="276999"/>
            </a:xfrm>
            <a:prstGeom prst="rect">
              <a:avLst/>
            </a:prstGeom>
            <a:solidFill>
              <a:srgbClr val="FCEDA5"/>
            </a:solidFill>
            <a:ln>
              <a:solidFill>
                <a:srgbClr val="FCE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30639D4-613C-25E5-55D3-40DF3DC089A8}"/>
                </a:ext>
              </a:extLst>
            </p:cNvPr>
            <p:cNvSpPr/>
            <p:nvPr/>
          </p:nvSpPr>
          <p:spPr>
            <a:xfrm>
              <a:off x="9256704" y="7000101"/>
              <a:ext cx="557856" cy="276999"/>
            </a:xfrm>
            <a:prstGeom prst="rect">
              <a:avLst/>
            </a:prstGeom>
            <a:solidFill>
              <a:srgbClr val="7B4B25"/>
            </a:solidFill>
            <a:ln>
              <a:solidFill>
                <a:srgbClr val="7B4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233D7407-DDF4-7D0D-5621-AC5CC8E76C79}"/>
                </a:ext>
              </a:extLst>
            </p:cNvPr>
            <p:cNvSpPr txBox="1"/>
            <p:nvPr/>
          </p:nvSpPr>
          <p:spPr>
            <a:xfrm>
              <a:off x="9889676" y="6581222"/>
              <a:ext cx="1309965" cy="328215"/>
            </a:xfrm>
            <a:prstGeom prst="rect">
              <a:avLst/>
            </a:prstGeom>
            <a:noFill/>
          </p:spPr>
          <p:txBody>
            <a:bodyPr wrap="square" rtlCol="0">
              <a:spAutoFit/>
            </a:bodyPr>
            <a:lstStyle/>
            <a:p>
              <a:r>
                <a:rPr lang="en-US" sz="1400" b="1" dirty="0">
                  <a:solidFill>
                    <a:schemeClr val="bg1"/>
                  </a:solidFill>
                </a:rPr>
                <a:t>Residential</a:t>
              </a:r>
            </a:p>
          </p:txBody>
        </p:sp>
        <p:sp>
          <p:nvSpPr>
            <p:cNvPr id="35" name="TextBox 34">
              <a:extLst>
                <a:ext uri="{FF2B5EF4-FFF2-40B4-BE49-F238E27FC236}">
                  <a16:creationId xmlns:a16="http://schemas.microsoft.com/office/drawing/2014/main" id="{4CBA768D-939C-9F44-2D72-7D34DE7085DC}"/>
                </a:ext>
              </a:extLst>
            </p:cNvPr>
            <p:cNvSpPr txBox="1"/>
            <p:nvPr/>
          </p:nvSpPr>
          <p:spPr>
            <a:xfrm>
              <a:off x="9868575" y="6976714"/>
              <a:ext cx="1524590" cy="328215"/>
            </a:xfrm>
            <a:prstGeom prst="rect">
              <a:avLst/>
            </a:prstGeom>
            <a:noFill/>
          </p:spPr>
          <p:txBody>
            <a:bodyPr wrap="square" rtlCol="0">
              <a:spAutoFit/>
            </a:bodyPr>
            <a:lstStyle/>
            <a:p>
              <a:r>
                <a:rPr lang="en-US" sz="1400" b="1" dirty="0">
                  <a:solidFill>
                    <a:schemeClr val="bg1"/>
                  </a:solidFill>
                </a:rPr>
                <a:t>Non-Residential</a:t>
              </a:r>
            </a:p>
          </p:txBody>
        </p:sp>
      </p:grpSp>
      <p:sp>
        <p:nvSpPr>
          <p:cNvPr id="36" name="TextBox 35">
            <a:extLst>
              <a:ext uri="{FF2B5EF4-FFF2-40B4-BE49-F238E27FC236}">
                <a16:creationId xmlns:a16="http://schemas.microsoft.com/office/drawing/2014/main" id="{420AF4E7-9DBE-1EA0-60F0-C530EFE77FA1}"/>
              </a:ext>
            </a:extLst>
          </p:cNvPr>
          <p:cNvSpPr txBox="1"/>
          <p:nvPr/>
        </p:nvSpPr>
        <p:spPr>
          <a:xfrm>
            <a:off x="7204691" y="6260314"/>
            <a:ext cx="6532359" cy="369332"/>
          </a:xfrm>
          <a:prstGeom prst="rect">
            <a:avLst/>
          </a:prstGeom>
          <a:noFill/>
        </p:spPr>
        <p:txBody>
          <a:bodyPr wrap="square" rtlCol="0">
            <a:spAutoFit/>
          </a:bodyPr>
          <a:lstStyle/>
          <a:p>
            <a:r>
              <a:rPr lang="en-US" b="1" dirty="0">
                <a:solidFill>
                  <a:schemeClr val="bg1"/>
                </a:solidFill>
              </a:rPr>
              <a:t>26% Rainelle is in the 2% Annual Flood Chance</a:t>
            </a:r>
          </a:p>
        </p:txBody>
      </p:sp>
      <p:sp>
        <p:nvSpPr>
          <p:cNvPr id="37" name="Title 1">
            <a:extLst>
              <a:ext uri="{FF2B5EF4-FFF2-40B4-BE49-F238E27FC236}">
                <a16:creationId xmlns:a16="http://schemas.microsoft.com/office/drawing/2014/main" id="{DAEB6ED9-674A-F4FE-CEFB-9830D90B248A}"/>
              </a:ext>
            </a:extLst>
          </p:cNvPr>
          <p:cNvSpPr txBox="1">
            <a:spLocks/>
          </p:cNvSpPr>
          <p:nvPr/>
        </p:nvSpPr>
        <p:spPr>
          <a:xfrm>
            <a:off x="0" y="2364"/>
            <a:ext cx="12192000" cy="63869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endParaRPr lang="en-US" sz="2400" b="1" dirty="0">
              <a:solidFill>
                <a:schemeClr val="bg1"/>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EEB5D3DA-5BDA-AEAB-0B11-93C593BB57D1}"/>
              </a:ext>
            </a:extLst>
          </p:cNvPr>
          <p:cNvSpPr txBox="1"/>
          <p:nvPr/>
        </p:nvSpPr>
        <p:spPr>
          <a:xfrm>
            <a:off x="2010951" y="88220"/>
            <a:ext cx="5662705" cy="461665"/>
          </a:xfrm>
          <a:prstGeom prst="rect">
            <a:avLst/>
          </a:prstGeom>
          <a:noFill/>
        </p:spPr>
        <p:txBody>
          <a:bodyPr wrap="square" rtlCol="0">
            <a:spAutoFit/>
          </a:bodyPr>
          <a:lstStyle/>
          <a:p>
            <a:pPr marL="174625" algn="ctr"/>
            <a:r>
              <a:rPr lang="en-US" sz="2400" b="1" dirty="0">
                <a:solidFill>
                  <a:schemeClr val="bg1"/>
                </a:solidFill>
                <a:latin typeface="Arial" panose="020B0604020202020204" pitchFamily="34" charset="0"/>
                <a:cs typeface="Arial" panose="020B0604020202020204" pitchFamily="34" charset="0"/>
              </a:rPr>
              <a:t>FEMA 2% Annual Chance (50-year) </a:t>
            </a:r>
          </a:p>
        </p:txBody>
      </p:sp>
      <p:sp>
        <p:nvSpPr>
          <p:cNvPr id="41" name="TextBox 40">
            <a:extLst>
              <a:ext uri="{FF2B5EF4-FFF2-40B4-BE49-F238E27FC236}">
                <a16:creationId xmlns:a16="http://schemas.microsoft.com/office/drawing/2014/main" id="{634432A8-81D4-3FA1-41C2-F2112E4C6D56}"/>
              </a:ext>
            </a:extLst>
          </p:cNvPr>
          <p:cNvSpPr txBox="1"/>
          <p:nvPr/>
        </p:nvSpPr>
        <p:spPr>
          <a:xfrm>
            <a:off x="9243953" y="123760"/>
            <a:ext cx="228129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Rainelle, WV</a:t>
            </a:r>
            <a:endParaRPr lang="en-US" sz="2400" dirty="0"/>
          </a:p>
        </p:txBody>
      </p:sp>
    </p:spTree>
    <p:extLst>
      <p:ext uri="{BB962C8B-B14F-4D97-AF65-F5344CB8AC3E}">
        <p14:creationId xmlns:p14="http://schemas.microsoft.com/office/powerpoint/2010/main" val="1559198651"/>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84596"/>
            <a:ext cx="12192000" cy="6773404"/>
          </a:xfrm>
          <a:prstGeom prst="rect">
            <a:avLst/>
          </a:prstGeom>
        </p:spPr>
      </p:pic>
      <p:sp>
        <p:nvSpPr>
          <p:cNvPr id="4" name="Title 1">
            <a:extLst>
              <a:ext uri="{FF2B5EF4-FFF2-40B4-BE49-F238E27FC236}">
                <a16:creationId xmlns:a16="http://schemas.microsoft.com/office/drawing/2014/main" id="{B494B762-88C0-37D5-33CC-9F8E17154544}"/>
              </a:ext>
            </a:extLst>
          </p:cNvPr>
          <p:cNvSpPr txBox="1">
            <a:spLocks/>
          </p:cNvSpPr>
          <p:nvPr/>
        </p:nvSpPr>
        <p:spPr>
          <a:xfrm>
            <a:off x="0" y="-17660"/>
            <a:ext cx="12192000" cy="63869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endParaRPr lang="en-US" sz="24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C1B2B9D-E1FA-2B62-1BFA-2DE4B5997BD0}"/>
              </a:ext>
            </a:extLst>
          </p:cNvPr>
          <p:cNvSpPr txBox="1"/>
          <p:nvPr/>
        </p:nvSpPr>
        <p:spPr>
          <a:xfrm>
            <a:off x="1106076" y="66468"/>
            <a:ext cx="5662705" cy="461665"/>
          </a:xfrm>
          <a:prstGeom prst="rect">
            <a:avLst/>
          </a:prstGeom>
          <a:noFill/>
        </p:spPr>
        <p:txBody>
          <a:bodyPr wrap="square" rtlCol="0">
            <a:spAutoFit/>
          </a:bodyPr>
          <a:lstStyle/>
          <a:p>
            <a:pPr marL="174625" algn="ctr"/>
            <a:r>
              <a:rPr lang="en-US" sz="2400" b="1" dirty="0">
                <a:solidFill>
                  <a:schemeClr val="bg1"/>
                </a:solidFill>
                <a:latin typeface="Arial" panose="020B0604020202020204" pitchFamily="34" charset="0"/>
                <a:cs typeface="Arial" panose="020B0604020202020204" pitchFamily="34" charset="0"/>
              </a:rPr>
              <a:t>FEMA 2% Annual Chance (50-year) </a:t>
            </a:r>
          </a:p>
        </p:txBody>
      </p:sp>
      <p:sp>
        <p:nvSpPr>
          <p:cNvPr id="11" name="TextBox 10">
            <a:extLst>
              <a:ext uri="{FF2B5EF4-FFF2-40B4-BE49-F238E27FC236}">
                <a16:creationId xmlns:a16="http://schemas.microsoft.com/office/drawing/2014/main" id="{F5E34DDD-69C3-32CC-464F-1F31956155B6}"/>
              </a:ext>
            </a:extLst>
          </p:cNvPr>
          <p:cNvSpPr txBox="1"/>
          <p:nvPr/>
        </p:nvSpPr>
        <p:spPr>
          <a:xfrm>
            <a:off x="9253478" y="100815"/>
            <a:ext cx="228129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Rainelle, WV</a:t>
            </a:r>
            <a:endParaRPr lang="en-US" sz="2400" dirty="0"/>
          </a:p>
        </p:txBody>
      </p:sp>
      <p:sp>
        <p:nvSpPr>
          <p:cNvPr id="12" name="TextBox 11">
            <a:extLst>
              <a:ext uri="{FF2B5EF4-FFF2-40B4-BE49-F238E27FC236}">
                <a16:creationId xmlns:a16="http://schemas.microsoft.com/office/drawing/2014/main" id="{B67BFEB7-F76F-3D03-90D2-2A2C254283AF}"/>
              </a:ext>
            </a:extLst>
          </p:cNvPr>
          <p:cNvSpPr txBox="1"/>
          <p:nvPr/>
        </p:nvSpPr>
        <p:spPr>
          <a:xfrm>
            <a:off x="7297689" y="5953547"/>
            <a:ext cx="3752491" cy="276999"/>
          </a:xfrm>
          <a:prstGeom prst="rect">
            <a:avLst/>
          </a:prstGeom>
          <a:solidFill>
            <a:schemeClr val="bg1"/>
          </a:solidFill>
        </p:spPr>
        <p:txBody>
          <a:bodyPr wrap="square" rtlCol="0">
            <a:spAutoFit/>
          </a:bodyPr>
          <a:lstStyle/>
          <a:p>
            <a:r>
              <a:rPr lang="en-US" sz="1200" b="1" dirty="0"/>
              <a:t>26% probability of flooding at least once over 30 years</a:t>
            </a:r>
          </a:p>
        </p:txBody>
      </p:sp>
      <p:grpSp>
        <p:nvGrpSpPr>
          <p:cNvPr id="13" name="Group 12">
            <a:extLst>
              <a:ext uri="{FF2B5EF4-FFF2-40B4-BE49-F238E27FC236}">
                <a16:creationId xmlns:a16="http://schemas.microsoft.com/office/drawing/2014/main" id="{E7378FAE-7F12-A7D6-96D6-26857516456A}"/>
              </a:ext>
            </a:extLst>
          </p:cNvPr>
          <p:cNvGrpSpPr/>
          <p:nvPr/>
        </p:nvGrpSpPr>
        <p:grpSpPr>
          <a:xfrm>
            <a:off x="563047" y="2048788"/>
            <a:ext cx="581129" cy="1700252"/>
            <a:chOff x="299715" y="1328975"/>
            <a:chExt cx="581129" cy="1700252"/>
          </a:xfrm>
        </p:grpSpPr>
        <p:sp>
          <p:nvSpPr>
            <p:cNvPr id="14" name="Content Placeholder 2">
              <a:extLst>
                <a:ext uri="{FF2B5EF4-FFF2-40B4-BE49-F238E27FC236}">
                  <a16:creationId xmlns:a16="http://schemas.microsoft.com/office/drawing/2014/main" id="{C8BDB006-AF2E-7847-E34B-0F170A39C2AE}"/>
                </a:ext>
              </a:extLst>
            </p:cNvPr>
            <p:cNvSpPr txBox="1">
              <a:spLocks/>
            </p:cNvSpPr>
            <p:nvPr/>
          </p:nvSpPr>
          <p:spPr>
            <a:xfrm>
              <a:off x="329487" y="1328975"/>
              <a:ext cx="551357" cy="170025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dirty="0">
                  <a:latin typeface="Arial Narrow" panose="020B0606020202030204" pitchFamily="34" charset="0"/>
                </a:rPr>
                <a:t>0.1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Font typeface="Arial" panose="020B0604020202020204" pitchFamily="34" charset="0"/>
                <a:buNone/>
              </a:pPr>
              <a:r>
                <a:rPr lang="en-US" sz="1000" b="1" dirty="0">
                  <a:latin typeface="Arial Narrow" panose="020B0606020202030204" pitchFamily="34" charset="0"/>
                </a:rPr>
                <a:t>FLOOD DEPTH</a:t>
              </a:r>
            </a:p>
            <a:p>
              <a:pPr marL="0" indent="0">
                <a:buNone/>
              </a:pPr>
              <a:br>
                <a:rPr lang="en-US" sz="1050" dirty="0">
                  <a:latin typeface="Arial Narrow" panose="020B0606020202030204" pitchFamily="34" charset="0"/>
                </a:rPr>
              </a:br>
              <a:br>
                <a:rPr lang="en-US" sz="1050" dirty="0">
                  <a:latin typeface="Arial Narrow" panose="020B0606020202030204" pitchFamily="34" charset="0"/>
                </a:rPr>
              </a:br>
              <a:r>
                <a:rPr lang="en-US" sz="1000" b="1" dirty="0">
                  <a:latin typeface="Arial Narrow" panose="020B0606020202030204" pitchFamily="34" charset="0"/>
                </a:rPr>
                <a:t>30 ft.</a:t>
              </a:r>
            </a:p>
          </p:txBody>
        </p:sp>
        <p:pic>
          <p:nvPicPr>
            <p:cNvPr id="15" name="Picture 14">
              <a:extLst>
                <a:ext uri="{FF2B5EF4-FFF2-40B4-BE49-F238E27FC236}">
                  <a16:creationId xmlns:a16="http://schemas.microsoft.com/office/drawing/2014/main" id="{C4F2B2CF-7D7F-17A8-41BA-C5AF0DE9FBB7}"/>
                </a:ext>
              </a:extLst>
            </p:cNvPr>
            <p:cNvPicPr>
              <a:picLocks noChangeAspect="1"/>
            </p:cNvPicPr>
            <p:nvPr/>
          </p:nvPicPr>
          <p:blipFill rotWithShape="1">
            <a:blip r:embed="rId4"/>
            <a:srcRect/>
            <a:stretch/>
          </p:blipFill>
          <p:spPr>
            <a:xfrm rot="10800000" flipH="1">
              <a:off x="299715" y="1328976"/>
              <a:ext cx="105262" cy="1700251"/>
            </a:xfrm>
            <a:prstGeom prst="rect">
              <a:avLst/>
            </a:prstGeom>
          </p:spPr>
        </p:pic>
      </p:grpSp>
      <p:grpSp>
        <p:nvGrpSpPr>
          <p:cNvPr id="16" name="Group 15">
            <a:extLst>
              <a:ext uri="{FF2B5EF4-FFF2-40B4-BE49-F238E27FC236}">
                <a16:creationId xmlns:a16="http://schemas.microsoft.com/office/drawing/2014/main" id="{DDA6FA89-4403-7F44-BA46-48E0D6820E46}"/>
              </a:ext>
            </a:extLst>
          </p:cNvPr>
          <p:cNvGrpSpPr/>
          <p:nvPr/>
        </p:nvGrpSpPr>
        <p:grpSpPr>
          <a:xfrm>
            <a:off x="550725" y="5106291"/>
            <a:ext cx="2003425" cy="680106"/>
            <a:chOff x="9256704" y="6579661"/>
            <a:chExt cx="2136461" cy="725268"/>
          </a:xfrm>
        </p:grpSpPr>
        <p:sp>
          <p:nvSpPr>
            <p:cNvPr id="17" name="Rectangle 16">
              <a:extLst>
                <a:ext uri="{FF2B5EF4-FFF2-40B4-BE49-F238E27FC236}">
                  <a16:creationId xmlns:a16="http://schemas.microsoft.com/office/drawing/2014/main" id="{1FBA945C-B827-F693-76A0-000B68F13789}"/>
                </a:ext>
              </a:extLst>
            </p:cNvPr>
            <p:cNvSpPr/>
            <p:nvPr/>
          </p:nvSpPr>
          <p:spPr>
            <a:xfrm>
              <a:off x="9256704" y="6579661"/>
              <a:ext cx="557856" cy="276999"/>
            </a:xfrm>
            <a:prstGeom prst="rect">
              <a:avLst/>
            </a:prstGeom>
            <a:solidFill>
              <a:srgbClr val="FCEDA5"/>
            </a:solidFill>
            <a:ln>
              <a:solidFill>
                <a:srgbClr val="FCE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AD09C94-BE77-9E72-7CE5-59FF212056A0}"/>
                </a:ext>
              </a:extLst>
            </p:cNvPr>
            <p:cNvSpPr/>
            <p:nvPr/>
          </p:nvSpPr>
          <p:spPr>
            <a:xfrm>
              <a:off x="9256704" y="7000101"/>
              <a:ext cx="557856" cy="276999"/>
            </a:xfrm>
            <a:prstGeom prst="rect">
              <a:avLst/>
            </a:prstGeom>
            <a:solidFill>
              <a:srgbClr val="7B4B25"/>
            </a:solidFill>
            <a:ln>
              <a:solidFill>
                <a:srgbClr val="7B4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AFF69DE-AB8C-EA0A-09DB-A337FB80D288}"/>
                </a:ext>
              </a:extLst>
            </p:cNvPr>
            <p:cNvSpPr txBox="1"/>
            <p:nvPr/>
          </p:nvSpPr>
          <p:spPr>
            <a:xfrm>
              <a:off x="9889676" y="6581222"/>
              <a:ext cx="1309965" cy="328215"/>
            </a:xfrm>
            <a:prstGeom prst="rect">
              <a:avLst/>
            </a:prstGeom>
            <a:noFill/>
          </p:spPr>
          <p:txBody>
            <a:bodyPr wrap="square" rtlCol="0">
              <a:spAutoFit/>
            </a:bodyPr>
            <a:lstStyle/>
            <a:p>
              <a:r>
                <a:rPr lang="en-US" sz="1400" b="1" dirty="0">
                  <a:solidFill>
                    <a:schemeClr val="bg1"/>
                  </a:solidFill>
                </a:rPr>
                <a:t>Residential</a:t>
              </a:r>
            </a:p>
          </p:txBody>
        </p:sp>
        <p:sp>
          <p:nvSpPr>
            <p:cNvPr id="20" name="TextBox 19">
              <a:extLst>
                <a:ext uri="{FF2B5EF4-FFF2-40B4-BE49-F238E27FC236}">
                  <a16:creationId xmlns:a16="http://schemas.microsoft.com/office/drawing/2014/main" id="{7E57FA3B-CBAB-E311-CF4D-C178C848D74B}"/>
                </a:ext>
              </a:extLst>
            </p:cNvPr>
            <p:cNvSpPr txBox="1"/>
            <p:nvPr/>
          </p:nvSpPr>
          <p:spPr>
            <a:xfrm>
              <a:off x="9868575" y="6976714"/>
              <a:ext cx="1524590" cy="328215"/>
            </a:xfrm>
            <a:prstGeom prst="rect">
              <a:avLst/>
            </a:prstGeom>
            <a:noFill/>
          </p:spPr>
          <p:txBody>
            <a:bodyPr wrap="square" rtlCol="0">
              <a:spAutoFit/>
            </a:bodyPr>
            <a:lstStyle/>
            <a:p>
              <a:r>
                <a:rPr lang="en-US" sz="1400" b="1" dirty="0">
                  <a:solidFill>
                    <a:schemeClr val="bg1"/>
                  </a:solidFill>
                </a:rPr>
                <a:t>Non-Residential</a:t>
              </a:r>
            </a:p>
          </p:txBody>
        </p:sp>
      </p:grpSp>
      <p:sp>
        <p:nvSpPr>
          <p:cNvPr id="21" name="Title 1">
            <a:extLst>
              <a:ext uri="{FF2B5EF4-FFF2-40B4-BE49-F238E27FC236}">
                <a16:creationId xmlns:a16="http://schemas.microsoft.com/office/drawing/2014/main" id="{6B270923-91BB-81A7-59AA-61E614BF6E1B}"/>
              </a:ext>
            </a:extLst>
          </p:cNvPr>
          <p:cNvSpPr txBox="1">
            <a:spLocks/>
          </p:cNvSpPr>
          <p:nvPr/>
        </p:nvSpPr>
        <p:spPr>
          <a:xfrm>
            <a:off x="0" y="2364"/>
            <a:ext cx="12192000" cy="63869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endParaRPr lang="en-US" sz="2400" b="1" dirty="0">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06979EA-84DE-D3BE-9748-3194397D779A}"/>
              </a:ext>
            </a:extLst>
          </p:cNvPr>
          <p:cNvSpPr txBox="1"/>
          <p:nvPr/>
        </p:nvSpPr>
        <p:spPr>
          <a:xfrm>
            <a:off x="2010951" y="88220"/>
            <a:ext cx="5662705" cy="461665"/>
          </a:xfrm>
          <a:prstGeom prst="rect">
            <a:avLst/>
          </a:prstGeom>
          <a:noFill/>
        </p:spPr>
        <p:txBody>
          <a:bodyPr wrap="square" rtlCol="0">
            <a:spAutoFit/>
          </a:bodyPr>
          <a:lstStyle/>
          <a:p>
            <a:pPr marL="174625" algn="ctr"/>
            <a:r>
              <a:rPr lang="en-US" sz="2400" b="1" dirty="0">
                <a:solidFill>
                  <a:schemeClr val="bg1"/>
                </a:solidFill>
                <a:latin typeface="Arial" panose="020B0604020202020204" pitchFamily="34" charset="0"/>
                <a:cs typeface="Arial" panose="020B0604020202020204" pitchFamily="34" charset="0"/>
              </a:rPr>
              <a:t>FEMA 1% Annual Chance (100-year) </a:t>
            </a:r>
          </a:p>
        </p:txBody>
      </p:sp>
      <p:sp>
        <p:nvSpPr>
          <p:cNvPr id="23" name="TextBox 22">
            <a:extLst>
              <a:ext uri="{FF2B5EF4-FFF2-40B4-BE49-F238E27FC236}">
                <a16:creationId xmlns:a16="http://schemas.microsoft.com/office/drawing/2014/main" id="{7D73AD8C-DC18-37A3-0A1C-99D5F49F54D8}"/>
              </a:ext>
            </a:extLst>
          </p:cNvPr>
          <p:cNvSpPr txBox="1"/>
          <p:nvPr/>
        </p:nvSpPr>
        <p:spPr>
          <a:xfrm>
            <a:off x="9243953" y="123760"/>
            <a:ext cx="228129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Rainelle, WV</a:t>
            </a:r>
            <a:endParaRPr lang="en-US" sz="2400" dirty="0"/>
          </a:p>
        </p:txBody>
      </p:sp>
      <p:sp>
        <p:nvSpPr>
          <p:cNvPr id="40" name="TextBox 39">
            <a:extLst>
              <a:ext uri="{FF2B5EF4-FFF2-40B4-BE49-F238E27FC236}">
                <a16:creationId xmlns:a16="http://schemas.microsoft.com/office/drawing/2014/main" id="{F1D4FB60-4D0F-5D48-5CF3-9EAD1869301B}"/>
              </a:ext>
            </a:extLst>
          </p:cNvPr>
          <p:cNvSpPr txBox="1"/>
          <p:nvPr/>
        </p:nvSpPr>
        <p:spPr>
          <a:xfrm>
            <a:off x="7128491" y="6260314"/>
            <a:ext cx="4720609" cy="369332"/>
          </a:xfrm>
          <a:prstGeom prst="rect">
            <a:avLst/>
          </a:prstGeom>
          <a:noFill/>
        </p:spPr>
        <p:txBody>
          <a:bodyPr wrap="square" rtlCol="0">
            <a:spAutoFit/>
          </a:bodyPr>
          <a:lstStyle/>
          <a:p>
            <a:r>
              <a:rPr lang="en-US" b="1" dirty="0">
                <a:solidFill>
                  <a:schemeClr val="bg1"/>
                </a:solidFill>
              </a:rPr>
              <a:t>31% Rainelle is in the 1% Annual Flood Chance</a:t>
            </a:r>
          </a:p>
        </p:txBody>
      </p:sp>
    </p:spTree>
    <p:extLst>
      <p:ext uri="{BB962C8B-B14F-4D97-AF65-F5344CB8AC3E}">
        <p14:creationId xmlns:p14="http://schemas.microsoft.com/office/powerpoint/2010/main" val="4037204173"/>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228600"/>
            <a:ext cx="12192000" cy="6629400"/>
          </a:xfrm>
          <a:prstGeom prst="rect">
            <a:avLst/>
          </a:prstGeom>
        </p:spPr>
      </p:pic>
      <p:sp>
        <p:nvSpPr>
          <p:cNvPr id="3" name="Title 1">
            <a:extLst>
              <a:ext uri="{FF2B5EF4-FFF2-40B4-BE49-F238E27FC236}">
                <a16:creationId xmlns:a16="http://schemas.microsoft.com/office/drawing/2014/main" id="{D9A71F86-57C7-3288-EEB0-45311D6F971B}"/>
              </a:ext>
            </a:extLst>
          </p:cNvPr>
          <p:cNvSpPr txBox="1">
            <a:spLocks/>
          </p:cNvSpPr>
          <p:nvPr/>
        </p:nvSpPr>
        <p:spPr>
          <a:xfrm>
            <a:off x="0" y="-17660"/>
            <a:ext cx="12192000" cy="63869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endParaRPr lang="en-US" sz="24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59A9141-316E-FB06-BF7A-4174643B21C0}"/>
              </a:ext>
            </a:extLst>
          </p:cNvPr>
          <p:cNvSpPr txBox="1"/>
          <p:nvPr/>
        </p:nvSpPr>
        <p:spPr>
          <a:xfrm>
            <a:off x="1106076" y="66468"/>
            <a:ext cx="5662705" cy="461665"/>
          </a:xfrm>
          <a:prstGeom prst="rect">
            <a:avLst/>
          </a:prstGeom>
          <a:noFill/>
        </p:spPr>
        <p:txBody>
          <a:bodyPr wrap="square" rtlCol="0">
            <a:spAutoFit/>
          </a:bodyPr>
          <a:lstStyle/>
          <a:p>
            <a:pPr marL="174625" algn="ctr"/>
            <a:r>
              <a:rPr lang="en-US" sz="2400" b="1" dirty="0">
                <a:solidFill>
                  <a:schemeClr val="bg1"/>
                </a:solidFill>
                <a:latin typeface="Arial" panose="020B0604020202020204" pitchFamily="34" charset="0"/>
                <a:cs typeface="Arial" panose="020B0604020202020204" pitchFamily="34" charset="0"/>
              </a:rPr>
              <a:t>FEMA 2% Annual Chance (50-year) </a:t>
            </a:r>
          </a:p>
        </p:txBody>
      </p:sp>
      <p:sp>
        <p:nvSpPr>
          <p:cNvPr id="6" name="TextBox 5">
            <a:extLst>
              <a:ext uri="{FF2B5EF4-FFF2-40B4-BE49-F238E27FC236}">
                <a16:creationId xmlns:a16="http://schemas.microsoft.com/office/drawing/2014/main" id="{1F11A6AC-CCF3-CCFD-E536-2ECCBE17A8A9}"/>
              </a:ext>
            </a:extLst>
          </p:cNvPr>
          <p:cNvSpPr txBox="1"/>
          <p:nvPr/>
        </p:nvSpPr>
        <p:spPr>
          <a:xfrm>
            <a:off x="9253478" y="100815"/>
            <a:ext cx="228129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Rainelle, WV</a:t>
            </a:r>
            <a:endParaRPr lang="en-US" sz="2400" dirty="0"/>
          </a:p>
        </p:txBody>
      </p:sp>
      <p:sp>
        <p:nvSpPr>
          <p:cNvPr id="7" name="TextBox 6">
            <a:extLst>
              <a:ext uri="{FF2B5EF4-FFF2-40B4-BE49-F238E27FC236}">
                <a16:creationId xmlns:a16="http://schemas.microsoft.com/office/drawing/2014/main" id="{49B2275D-8CD1-F2F7-2C28-D546BE1BE14D}"/>
              </a:ext>
            </a:extLst>
          </p:cNvPr>
          <p:cNvSpPr txBox="1"/>
          <p:nvPr/>
        </p:nvSpPr>
        <p:spPr>
          <a:xfrm>
            <a:off x="7297689" y="5953547"/>
            <a:ext cx="3752491" cy="276999"/>
          </a:xfrm>
          <a:prstGeom prst="rect">
            <a:avLst/>
          </a:prstGeom>
          <a:solidFill>
            <a:schemeClr val="bg1"/>
          </a:solidFill>
        </p:spPr>
        <p:txBody>
          <a:bodyPr wrap="square" rtlCol="0">
            <a:spAutoFit/>
          </a:bodyPr>
          <a:lstStyle/>
          <a:p>
            <a:r>
              <a:rPr lang="en-US" sz="1200" b="1" dirty="0"/>
              <a:t>26% probability of flooding at least once over 30 years</a:t>
            </a:r>
          </a:p>
        </p:txBody>
      </p:sp>
      <p:grpSp>
        <p:nvGrpSpPr>
          <p:cNvPr id="8" name="Group 7">
            <a:extLst>
              <a:ext uri="{FF2B5EF4-FFF2-40B4-BE49-F238E27FC236}">
                <a16:creationId xmlns:a16="http://schemas.microsoft.com/office/drawing/2014/main" id="{922DFF38-BCDE-D259-15CE-3C4AEE9A0DFE}"/>
              </a:ext>
            </a:extLst>
          </p:cNvPr>
          <p:cNvGrpSpPr/>
          <p:nvPr/>
        </p:nvGrpSpPr>
        <p:grpSpPr>
          <a:xfrm>
            <a:off x="563047" y="2048788"/>
            <a:ext cx="581129" cy="1700252"/>
            <a:chOff x="299715" y="1328975"/>
            <a:chExt cx="581129" cy="1700252"/>
          </a:xfrm>
        </p:grpSpPr>
        <p:sp>
          <p:nvSpPr>
            <p:cNvPr id="14" name="Content Placeholder 2">
              <a:extLst>
                <a:ext uri="{FF2B5EF4-FFF2-40B4-BE49-F238E27FC236}">
                  <a16:creationId xmlns:a16="http://schemas.microsoft.com/office/drawing/2014/main" id="{37DBF0C3-03E7-537E-18D2-DEFF85CEDDCB}"/>
                </a:ext>
              </a:extLst>
            </p:cNvPr>
            <p:cNvSpPr txBox="1">
              <a:spLocks/>
            </p:cNvSpPr>
            <p:nvPr/>
          </p:nvSpPr>
          <p:spPr>
            <a:xfrm>
              <a:off x="329487" y="1328975"/>
              <a:ext cx="551357" cy="170025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dirty="0">
                  <a:latin typeface="Arial Narrow" panose="020B0606020202030204" pitchFamily="34" charset="0"/>
                </a:rPr>
                <a:t>0.1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Font typeface="Arial" panose="020B0604020202020204" pitchFamily="34" charset="0"/>
                <a:buNone/>
              </a:pPr>
              <a:r>
                <a:rPr lang="en-US" sz="1000" b="1" dirty="0">
                  <a:latin typeface="Arial Narrow" panose="020B0606020202030204" pitchFamily="34" charset="0"/>
                </a:rPr>
                <a:t>FLOOD DEPTH</a:t>
              </a:r>
            </a:p>
            <a:p>
              <a:pPr marL="0" indent="0">
                <a:buNone/>
              </a:pPr>
              <a:br>
                <a:rPr lang="en-US" sz="1050" dirty="0">
                  <a:latin typeface="Arial Narrow" panose="020B0606020202030204" pitchFamily="34" charset="0"/>
                </a:rPr>
              </a:br>
              <a:br>
                <a:rPr lang="en-US" sz="1050" dirty="0">
                  <a:latin typeface="Arial Narrow" panose="020B0606020202030204" pitchFamily="34" charset="0"/>
                </a:rPr>
              </a:br>
              <a:r>
                <a:rPr lang="en-US" sz="1000" b="1" dirty="0">
                  <a:latin typeface="Arial Narrow" panose="020B0606020202030204" pitchFamily="34" charset="0"/>
                </a:rPr>
                <a:t>30 ft.</a:t>
              </a:r>
            </a:p>
          </p:txBody>
        </p:sp>
        <p:pic>
          <p:nvPicPr>
            <p:cNvPr id="16" name="Picture 15">
              <a:extLst>
                <a:ext uri="{FF2B5EF4-FFF2-40B4-BE49-F238E27FC236}">
                  <a16:creationId xmlns:a16="http://schemas.microsoft.com/office/drawing/2014/main" id="{D84EE048-0EB2-C1B7-D5B9-F3F23655E52C}"/>
                </a:ext>
              </a:extLst>
            </p:cNvPr>
            <p:cNvPicPr>
              <a:picLocks noChangeAspect="1"/>
            </p:cNvPicPr>
            <p:nvPr/>
          </p:nvPicPr>
          <p:blipFill rotWithShape="1">
            <a:blip r:embed="rId4"/>
            <a:srcRect/>
            <a:stretch/>
          </p:blipFill>
          <p:spPr>
            <a:xfrm rot="10800000" flipH="1">
              <a:off x="299715" y="1328976"/>
              <a:ext cx="105262" cy="1700251"/>
            </a:xfrm>
            <a:prstGeom prst="rect">
              <a:avLst/>
            </a:prstGeom>
          </p:spPr>
        </p:pic>
      </p:grpSp>
      <p:grpSp>
        <p:nvGrpSpPr>
          <p:cNvPr id="17" name="Group 16">
            <a:extLst>
              <a:ext uri="{FF2B5EF4-FFF2-40B4-BE49-F238E27FC236}">
                <a16:creationId xmlns:a16="http://schemas.microsoft.com/office/drawing/2014/main" id="{F2DB3928-F974-2455-7911-96C557657B76}"/>
              </a:ext>
            </a:extLst>
          </p:cNvPr>
          <p:cNvGrpSpPr/>
          <p:nvPr/>
        </p:nvGrpSpPr>
        <p:grpSpPr>
          <a:xfrm>
            <a:off x="550725" y="5106291"/>
            <a:ext cx="2003425" cy="680106"/>
            <a:chOff x="9256704" y="6579661"/>
            <a:chExt cx="2136461" cy="725268"/>
          </a:xfrm>
        </p:grpSpPr>
        <p:sp>
          <p:nvSpPr>
            <p:cNvPr id="18" name="Rectangle 17">
              <a:extLst>
                <a:ext uri="{FF2B5EF4-FFF2-40B4-BE49-F238E27FC236}">
                  <a16:creationId xmlns:a16="http://schemas.microsoft.com/office/drawing/2014/main" id="{DD71AAA7-BCE4-C667-4F93-4358FC670D7C}"/>
                </a:ext>
              </a:extLst>
            </p:cNvPr>
            <p:cNvSpPr/>
            <p:nvPr/>
          </p:nvSpPr>
          <p:spPr>
            <a:xfrm>
              <a:off x="9256704" y="6579661"/>
              <a:ext cx="557856" cy="276999"/>
            </a:xfrm>
            <a:prstGeom prst="rect">
              <a:avLst/>
            </a:prstGeom>
            <a:solidFill>
              <a:srgbClr val="FCEDA5"/>
            </a:solidFill>
            <a:ln>
              <a:solidFill>
                <a:srgbClr val="FCE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C17A6EE-25C2-7C58-0D0B-DFAC0CAF2512}"/>
                </a:ext>
              </a:extLst>
            </p:cNvPr>
            <p:cNvSpPr/>
            <p:nvPr/>
          </p:nvSpPr>
          <p:spPr>
            <a:xfrm>
              <a:off x="9256704" y="7000101"/>
              <a:ext cx="557856" cy="276999"/>
            </a:xfrm>
            <a:prstGeom prst="rect">
              <a:avLst/>
            </a:prstGeom>
            <a:solidFill>
              <a:srgbClr val="7B4B25"/>
            </a:solidFill>
            <a:ln>
              <a:solidFill>
                <a:srgbClr val="7B4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851E9AE-C425-C311-26A4-AEEE8532AA31}"/>
                </a:ext>
              </a:extLst>
            </p:cNvPr>
            <p:cNvSpPr txBox="1"/>
            <p:nvPr/>
          </p:nvSpPr>
          <p:spPr>
            <a:xfrm>
              <a:off x="9889676" y="6581222"/>
              <a:ext cx="1309965" cy="328215"/>
            </a:xfrm>
            <a:prstGeom prst="rect">
              <a:avLst/>
            </a:prstGeom>
            <a:noFill/>
          </p:spPr>
          <p:txBody>
            <a:bodyPr wrap="square" rtlCol="0">
              <a:spAutoFit/>
            </a:bodyPr>
            <a:lstStyle/>
            <a:p>
              <a:r>
                <a:rPr lang="en-US" sz="1400" b="1" dirty="0">
                  <a:solidFill>
                    <a:schemeClr val="bg1"/>
                  </a:solidFill>
                </a:rPr>
                <a:t>Residential</a:t>
              </a:r>
            </a:p>
          </p:txBody>
        </p:sp>
        <p:sp>
          <p:nvSpPr>
            <p:cNvPr id="21" name="TextBox 20">
              <a:extLst>
                <a:ext uri="{FF2B5EF4-FFF2-40B4-BE49-F238E27FC236}">
                  <a16:creationId xmlns:a16="http://schemas.microsoft.com/office/drawing/2014/main" id="{68F6B462-D648-168E-7A13-368F70F84A92}"/>
                </a:ext>
              </a:extLst>
            </p:cNvPr>
            <p:cNvSpPr txBox="1"/>
            <p:nvPr/>
          </p:nvSpPr>
          <p:spPr>
            <a:xfrm>
              <a:off x="9868575" y="6976714"/>
              <a:ext cx="1524590" cy="328215"/>
            </a:xfrm>
            <a:prstGeom prst="rect">
              <a:avLst/>
            </a:prstGeom>
            <a:noFill/>
          </p:spPr>
          <p:txBody>
            <a:bodyPr wrap="square" rtlCol="0">
              <a:spAutoFit/>
            </a:bodyPr>
            <a:lstStyle/>
            <a:p>
              <a:r>
                <a:rPr lang="en-US" sz="1400" b="1" dirty="0">
                  <a:solidFill>
                    <a:schemeClr val="bg1"/>
                  </a:solidFill>
                </a:rPr>
                <a:t>Non-Residential</a:t>
              </a:r>
            </a:p>
          </p:txBody>
        </p:sp>
      </p:grpSp>
      <p:sp>
        <p:nvSpPr>
          <p:cNvPr id="22" name="Title 1">
            <a:extLst>
              <a:ext uri="{FF2B5EF4-FFF2-40B4-BE49-F238E27FC236}">
                <a16:creationId xmlns:a16="http://schemas.microsoft.com/office/drawing/2014/main" id="{116A9E4E-1D61-79E3-5A45-D32EA1CDFD39}"/>
              </a:ext>
            </a:extLst>
          </p:cNvPr>
          <p:cNvSpPr txBox="1">
            <a:spLocks/>
          </p:cNvSpPr>
          <p:nvPr/>
        </p:nvSpPr>
        <p:spPr>
          <a:xfrm>
            <a:off x="0" y="2364"/>
            <a:ext cx="12192000" cy="63869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endParaRPr lang="en-US" sz="2400" b="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B629E68-30DC-947A-A8B5-48C5BD67B7A8}"/>
              </a:ext>
            </a:extLst>
          </p:cNvPr>
          <p:cNvSpPr txBox="1"/>
          <p:nvPr/>
        </p:nvSpPr>
        <p:spPr>
          <a:xfrm>
            <a:off x="1854201" y="88220"/>
            <a:ext cx="5819456" cy="461665"/>
          </a:xfrm>
          <a:prstGeom prst="rect">
            <a:avLst/>
          </a:prstGeom>
          <a:noFill/>
        </p:spPr>
        <p:txBody>
          <a:bodyPr wrap="square" rtlCol="0">
            <a:spAutoFit/>
          </a:bodyPr>
          <a:lstStyle/>
          <a:p>
            <a:pPr marL="174625" algn="ctr"/>
            <a:r>
              <a:rPr lang="en-US" sz="2400" b="1" dirty="0">
                <a:solidFill>
                  <a:schemeClr val="bg1"/>
                </a:solidFill>
                <a:latin typeface="Arial" panose="020B0604020202020204" pitchFamily="34" charset="0"/>
                <a:cs typeface="Arial" panose="020B0604020202020204" pitchFamily="34" charset="0"/>
              </a:rPr>
              <a:t>FEMA 1%+ Annual Chance (100-year) </a:t>
            </a:r>
          </a:p>
        </p:txBody>
      </p:sp>
      <p:sp>
        <p:nvSpPr>
          <p:cNvPr id="24" name="TextBox 23">
            <a:extLst>
              <a:ext uri="{FF2B5EF4-FFF2-40B4-BE49-F238E27FC236}">
                <a16:creationId xmlns:a16="http://schemas.microsoft.com/office/drawing/2014/main" id="{8D70251B-7E3B-162D-E6DB-AA2BFE3BED45}"/>
              </a:ext>
            </a:extLst>
          </p:cNvPr>
          <p:cNvSpPr txBox="1"/>
          <p:nvPr/>
        </p:nvSpPr>
        <p:spPr>
          <a:xfrm>
            <a:off x="9243953" y="123760"/>
            <a:ext cx="228129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Rainelle, WV</a:t>
            </a:r>
            <a:endParaRPr lang="en-US" sz="2400" dirty="0"/>
          </a:p>
        </p:txBody>
      </p:sp>
      <p:sp>
        <p:nvSpPr>
          <p:cNvPr id="26" name="TextBox 25">
            <a:extLst>
              <a:ext uri="{FF2B5EF4-FFF2-40B4-BE49-F238E27FC236}">
                <a16:creationId xmlns:a16="http://schemas.microsoft.com/office/drawing/2014/main" id="{AF6AE0B6-1383-BD8C-6CAA-6531092916DD}"/>
              </a:ext>
            </a:extLst>
          </p:cNvPr>
          <p:cNvSpPr txBox="1"/>
          <p:nvPr/>
        </p:nvSpPr>
        <p:spPr>
          <a:xfrm>
            <a:off x="7010401" y="6260314"/>
            <a:ext cx="4838700" cy="369332"/>
          </a:xfrm>
          <a:prstGeom prst="rect">
            <a:avLst/>
          </a:prstGeom>
          <a:noFill/>
        </p:spPr>
        <p:txBody>
          <a:bodyPr wrap="square" rtlCol="0">
            <a:spAutoFit/>
          </a:bodyPr>
          <a:lstStyle/>
          <a:p>
            <a:r>
              <a:rPr lang="en-US" b="1" dirty="0">
                <a:solidFill>
                  <a:schemeClr val="bg1"/>
                </a:solidFill>
              </a:rPr>
              <a:t>31% Rainelle is in the 1% + Annual Flood Chance</a:t>
            </a:r>
          </a:p>
        </p:txBody>
      </p:sp>
    </p:spTree>
    <p:extLst>
      <p:ext uri="{BB962C8B-B14F-4D97-AF65-F5344CB8AC3E}">
        <p14:creationId xmlns:p14="http://schemas.microsoft.com/office/powerpoint/2010/main" val="922730331"/>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23759"/>
            <a:ext cx="12192000" cy="6738737"/>
          </a:xfrm>
          <a:prstGeom prst="rect">
            <a:avLst/>
          </a:prstGeom>
        </p:spPr>
      </p:pic>
      <p:sp>
        <p:nvSpPr>
          <p:cNvPr id="9" name="Title 1">
            <a:extLst>
              <a:ext uri="{FF2B5EF4-FFF2-40B4-BE49-F238E27FC236}">
                <a16:creationId xmlns:a16="http://schemas.microsoft.com/office/drawing/2014/main" id="{529BCF44-0F30-AE81-1368-5189C5E1BFE6}"/>
              </a:ext>
            </a:extLst>
          </p:cNvPr>
          <p:cNvSpPr txBox="1">
            <a:spLocks/>
          </p:cNvSpPr>
          <p:nvPr/>
        </p:nvSpPr>
        <p:spPr>
          <a:xfrm>
            <a:off x="0" y="-17660"/>
            <a:ext cx="12192000" cy="63869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endParaRPr lang="en-US" sz="24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C41BC82-0387-A883-8A72-8D3058AC37BD}"/>
              </a:ext>
            </a:extLst>
          </p:cNvPr>
          <p:cNvSpPr txBox="1"/>
          <p:nvPr/>
        </p:nvSpPr>
        <p:spPr>
          <a:xfrm>
            <a:off x="1106076" y="66468"/>
            <a:ext cx="5662705" cy="461665"/>
          </a:xfrm>
          <a:prstGeom prst="rect">
            <a:avLst/>
          </a:prstGeom>
          <a:noFill/>
        </p:spPr>
        <p:txBody>
          <a:bodyPr wrap="square" rtlCol="0">
            <a:spAutoFit/>
          </a:bodyPr>
          <a:lstStyle/>
          <a:p>
            <a:pPr marL="174625" algn="ctr"/>
            <a:r>
              <a:rPr lang="en-US" sz="2400" b="1" dirty="0">
                <a:solidFill>
                  <a:schemeClr val="bg1"/>
                </a:solidFill>
                <a:latin typeface="Arial" panose="020B0604020202020204" pitchFamily="34" charset="0"/>
                <a:cs typeface="Arial" panose="020B0604020202020204" pitchFamily="34" charset="0"/>
              </a:rPr>
              <a:t>FEMA 2% Annual Chance (50-year) </a:t>
            </a:r>
          </a:p>
        </p:txBody>
      </p:sp>
      <p:sp>
        <p:nvSpPr>
          <p:cNvPr id="11" name="TextBox 10">
            <a:extLst>
              <a:ext uri="{FF2B5EF4-FFF2-40B4-BE49-F238E27FC236}">
                <a16:creationId xmlns:a16="http://schemas.microsoft.com/office/drawing/2014/main" id="{6402C5EB-AB1D-2EFA-6E3B-F4B9B1B377D1}"/>
              </a:ext>
            </a:extLst>
          </p:cNvPr>
          <p:cNvSpPr txBox="1"/>
          <p:nvPr/>
        </p:nvSpPr>
        <p:spPr>
          <a:xfrm>
            <a:off x="9253478" y="100815"/>
            <a:ext cx="228129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Rainelle, WV</a:t>
            </a:r>
            <a:endParaRPr lang="en-US" sz="2400" dirty="0"/>
          </a:p>
        </p:txBody>
      </p:sp>
      <p:sp>
        <p:nvSpPr>
          <p:cNvPr id="12" name="TextBox 11">
            <a:extLst>
              <a:ext uri="{FF2B5EF4-FFF2-40B4-BE49-F238E27FC236}">
                <a16:creationId xmlns:a16="http://schemas.microsoft.com/office/drawing/2014/main" id="{0F7BB4EA-1FA5-F7E2-931A-BAE1557D8362}"/>
              </a:ext>
            </a:extLst>
          </p:cNvPr>
          <p:cNvSpPr txBox="1"/>
          <p:nvPr/>
        </p:nvSpPr>
        <p:spPr>
          <a:xfrm>
            <a:off x="7297689" y="5953547"/>
            <a:ext cx="3752491" cy="276999"/>
          </a:xfrm>
          <a:prstGeom prst="rect">
            <a:avLst/>
          </a:prstGeom>
          <a:solidFill>
            <a:schemeClr val="bg1"/>
          </a:solidFill>
        </p:spPr>
        <p:txBody>
          <a:bodyPr wrap="square" rtlCol="0">
            <a:spAutoFit/>
          </a:bodyPr>
          <a:lstStyle/>
          <a:p>
            <a:r>
              <a:rPr lang="en-US" sz="1200" b="1" dirty="0"/>
              <a:t>6% probability of flooding at least once over 30 years</a:t>
            </a:r>
          </a:p>
        </p:txBody>
      </p:sp>
      <p:grpSp>
        <p:nvGrpSpPr>
          <p:cNvPr id="13" name="Group 12">
            <a:extLst>
              <a:ext uri="{FF2B5EF4-FFF2-40B4-BE49-F238E27FC236}">
                <a16:creationId xmlns:a16="http://schemas.microsoft.com/office/drawing/2014/main" id="{F7A653FB-07B5-D55F-4AAA-8E0D93189A46}"/>
              </a:ext>
            </a:extLst>
          </p:cNvPr>
          <p:cNvGrpSpPr/>
          <p:nvPr/>
        </p:nvGrpSpPr>
        <p:grpSpPr>
          <a:xfrm>
            <a:off x="563047" y="2048788"/>
            <a:ext cx="581129" cy="1700252"/>
            <a:chOff x="299715" y="1328975"/>
            <a:chExt cx="581129" cy="1700252"/>
          </a:xfrm>
        </p:grpSpPr>
        <p:sp>
          <p:nvSpPr>
            <p:cNvPr id="14" name="Content Placeholder 2">
              <a:extLst>
                <a:ext uri="{FF2B5EF4-FFF2-40B4-BE49-F238E27FC236}">
                  <a16:creationId xmlns:a16="http://schemas.microsoft.com/office/drawing/2014/main" id="{09EC389E-8D28-CFC5-A765-E62515064621}"/>
                </a:ext>
              </a:extLst>
            </p:cNvPr>
            <p:cNvSpPr txBox="1">
              <a:spLocks/>
            </p:cNvSpPr>
            <p:nvPr/>
          </p:nvSpPr>
          <p:spPr>
            <a:xfrm>
              <a:off x="329487" y="1328975"/>
              <a:ext cx="551357" cy="170025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dirty="0">
                  <a:latin typeface="Arial Narrow" panose="020B0606020202030204" pitchFamily="34" charset="0"/>
                </a:rPr>
                <a:t>0.1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Font typeface="Arial" panose="020B0604020202020204" pitchFamily="34" charset="0"/>
                <a:buNone/>
              </a:pPr>
              <a:r>
                <a:rPr lang="en-US" sz="1000" b="1" dirty="0">
                  <a:latin typeface="Arial Narrow" panose="020B0606020202030204" pitchFamily="34" charset="0"/>
                </a:rPr>
                <a:t>FLOOD DEPTH</a:t>
              </a:r>
            </a:p>
            <a:p>
              <a:pPr marL="0" indent="0">
                <a:buNone/>
              </a:pPr>
              <a:br>
                <a:rPr lang="en-US" sz="1050" dirty="0">
                  <a:latin typeface="Arial Narrow" panose="020B0606020202030204" pitchFamily="34" charset="0"/>
                </a:rPr>
              </a:br>
              <a:br>
                <a:rPr lang="en-US" sz="1050" dirty="0">
                  <a:latin typeface="Arial Narrow" panose="020B0606020202030204" pitchFamily="34" charset="0"/>
                </a:rPr>
              </a:br>
              <a:r>
                <a:rPr lang="en-US" sz="1000" b="1" dirty="0">
                  <a:latin typeface="Arial Narrow" panose="020B0606020202030204" pitchFamily="34" charset="0"/>
                </a:rPr>
                <a:t>30 ft.</a:t>
              </a:r>
            </a:p>
          </p:txBody>
        </p:sp>
        <p:pic>
          <p:nvPicPr>
            <p:cNvPr id="15" name="Picture 14">
              <a:extLst>
                <a:ext uri="{FF2B5EF4-FFF2-40B4-BE49-F238E27FC236}">
                  <a16:creationId xmlns:a16="http://schemas.microsoft.com/office/drawing/2014/main" id="{10E1A5CB-08F6-4295-0A8D-AEA66A6434C2}"/>
                </a:ext>
              </a:extLst>
            </p:cNvPr>
            <p:cNvPicPr>
              <a:picLocks noChangeAspect="1"/>
            </p:cNvPicPr>
            <p:nvPr/>
          </p:nvPicPr>
          <p:blipFill rotWithShape="1">
            <a:blip r:embed="rId4"/>
            <a:srcRect/>
            <a:stretch/>
          </p:blipFill>
          <p:spPr>
            <a:xfrm rot="10800000" flipH="1">
              <a:off x="299715" y="1328976"/>
              <a:ext cx="105262" cy="1700251"/>
            </a:xfrm>
            <a:prstGeom prst="rect">
              <a:avLst/>
            </a:prstGeom>
          </p:spPr>
        </p:pic>
      </p:grpSp>
      <p:grpSp>
        <p:nvGrpSpPr>
          <p:cNvPr id="16" name="Group 15">
            <a:extLst>
              <a:ext uri="{FF2B5EF4-FFF2-40B4-BE49-F238E27FC236}">
                <a16:creationId xmlns:a16="http://schemas.microsoft.com/office/drawing/2014/main" id="{ADDD931D-A7B9-199E-8D6B-9200D91B1187}"/>
              </a:ext>
            </a:extLst>
          </p:cNvPr>
          <p:cNvGrpSpPr/>
          <p:nvPr/>
        </p:nvGrpSpPr>
        <p:grpSpPr>
          <a:xfrm>
            <a:off x="550725" y="5106291"/>
            <a:ext cx="2003425" cy="680106"/>
            <a:chOff x="9256704" y="6579661"/>
            <a:chExt cx="2136461" cy="725268"/>
          </a:xfrm>
        </p:grpSpPr>
        <p:sp>
          <p:nvSpPr>
            <p:cNvPr id="17" name="Rectangle 16">
              <a:extLst>
                <a:ext uri="{FF2B5EF4-FFF2-40B4-BE49-F238E27FC236}">
                  <a16:creationId xmlns:a16="http://schemas.microsoft.com/office/drawing/2014/main" id="{D24E2A8B-107D-F524-8388-A366344170A1}"/>
                </a:ext>
              </a:extLst>
            </p:cNvPr>
            <p:cNvSpPr/>
            <p:nvPr/>
          </p:nvSpPr>
          <p:spPr>
            <a:xfrm>
              <a:off x="9256704" y="6579661"/>
              <a:ext cx="557856" cy="276999"/>
            </a:xfrm>
            <a:prstGeom prst="rect">
              <a:avLst/>
            </a:prstGeom>
            <a:solidFill>
              <a:srgbClr val="FCEDA5"/>
            </a:solidFill>
            <a:ln>
              <a:solidFill>
                <a:srgbClr val="FCE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32F8515-7713-4183-3626-A82A8EAD1966}"/>
                </a:ext>
              </a:extLst>
            </p:cNvPr>
            <p:cNvSpPr/>
            <p:nvPr/>
          </p:nvSpPr>
          <p:spPr>
            <a:xfrm>
              <a:off x="9256704" y="7000101"/>
              <a:ext cx="557856" cy="276999"/>
            </a:xfrm>
            <a:prstGeom prst="rect">
              <a:avLst/>
            </a:prstGeom>
            <a:solidFill>
              <a:srgbClr val="7B4B25"/>
            </a:solidFill>
            <a:ln>
              <a:solidFill>
                <a:srgbClr val="7B4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84B346DB-A91E-5C66-7DDC-370B3FF9FA13}"/>
                </a:ext>
              </a:extLst>
            </p:cNvPr>
            <p:cNvSpPr txBox="1"/>
            <p:nvPr/>
          </p:nvSpPr>
          <p:spPr>
            <a:xfrm>
              <a:off x="9889676" y="6581222"/>
              <a:ext cx="1309965" cy="328215"/>
            </a:xfrm>
            <a:prstGeom prst="rect">
              <a:avLst/>
            </a:prstGeom>
            <a:noFill/>
          </p:spPr>
          <p:txBody>
            <a:bodyPr wrap="square" rtlCol="0">
              <a:spAutoFit/>
            </a:bodyPr>
            <a:lstStyle/>
            <a:p>
              <a:r>
                <a:rPr lang="en-US" sz="1400" b="1" dirty="0">
                  <a:solidFill>
                    <a:schemeClr val="bg1"/>
                  </a:solidFill>
                </a:rPr>
                <a:t>Residential</a:t>
              </a:r>
            </a:p>
          </p:txBody>
        </p:sp>
        <p:sp>
          <p:nvSpPr>
            <p:cNvPr id="20" name="TextBox 19">
              <a:extLst>
                <a:ext uri="{FF2B5EF4-FFF2-40B4-BE49-F238E27FC236}">
                  <a16:creationId xmlns:a16="http://schemas.microsoft.com/office/drawing/2014/main" id="{3A2DB967-51BA-7479-054A-166C13C62B04}"/>
                </a:ext>
              </a:extLst>
            </p:cNvPr>
            <p:cNvSpPr txBox="1"/>
            <p:nvPr/>
          </p:nvSpPr>
          <p:spPr>
            <a:xfrm>
              <a:off x="9868575" y="6976714"/>
              <a:ext cx="1524590" cy="328215"/>
            </a:xfrm>
            <a:prstGeom prst="rect">
              <a:avLst/>
            </a:prstGeom>
            <a:noFill/>
          </p:spPr>
          <p:txBody>
            <a:bodyPr wrap="square" rtlCol="0">
              <a:spAutoFit/>
            </a:bodyPr>
            <a:lstStyle/>
            <a:p>
              <a:r>
                <a:rPr lang="en-US" sz="1400" b="1" dirty="0">
                  <a:solidFill>
                    <a:schemeClr val="bg1"/>
                  </a:solidFill>
                </a:rPr>
                <a:t>Non-Residential</a:t>
              </a:r>
            </a:p>
          </p:txBody>
        </p:sp>
      </p:grpSp>
      <p:sp>
        <p:nvSpPr>
          <p:cNvPr id="21" name="Title 1">
            <a:extLst>
              <a:ext uri="{FF2B5EF4-FFF2-40B4-BE49-F238E27FC236}">
                <a16:creationId xmlns:a16="http://schemas.microsoft.com/office/drawing/2014/main" id="{C51C6696-BEA7-3CE6-0E03-AE8EE91F02DE}"/>
              </a:ext>
            </a:extLst>
          </p:cNvPr>
          <p:cNvSpPr txBox="1">
            <a:spLocks/>
          </p:cNvSpPr>
          <p:nvPr/>
        </p:nvSpPr>
        <p:spPr>
          <a:xfrm>
            <a:off x="0" y="2364"/>
            <a:ext cx="12192000" cy="63869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endParaRPr lang="en-US" sz="2400" b="1" dirty="0">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1613968-394A-0B62-9AED-E36DD62F3B9B}"/>
              </a:ext>
            </a:extLst>
          </p:cNvPr>
          <p:cNvSpPr txBox="1"/>
          <p:nvPr/>
        </p:nvSpPr>
        <p:spPr>
          <a:xfrm>
            <a:off x="1854201" y="88220"/>
            <a:ext cx="5819456" cy="461665"/>
          </a:xfrm>
          <a:prstGeom prst="rect">
            <a:avLst/>
          </a:prstGeom>
          <a:noFill/>
        </p:spPr>
        <p:txBody>
          <a:bodyPr wrap="square" rtlCol="0">
            <a:spAutoFit/>
          </a:bodyPr>
          <a:lstStyle/>
          <a:p>
            <a:pPr marL="174625" algn="ctr"/>
            <a:r>
              <a:rPr lang="en-US" sz="2400" b="1" dirty="0">
                <a:solidFill>
                  <a:schemeClr val="bg1"/>
                </a:solidFill>
                <a:latin typeface="Arial" panose="020B0604020202020204" pitchFamily="34" charset="0"/>
                <a:cs typeface="Arial" panose="020B0604020202020204" pitchFamily="34" charset="0"/>
              </a:rPr>
              <a:t>FEMA 0.2% Annual Chance (100-year) </a:t>
            </a:r>
          </a:p>
        </p:txBody>
      </p:sp>
      <p:sp>
        <p:nvSpPr>
          <p:cNvPr id="23" name="TextBox 22">
            <a:extLst>
              <a:ext uri="{FF2B5EF4-FFF2-40B4-BE49-F238E27FC236}">
                <a16:creationId xmlns:a16="http://schemas.microsoft.com/office/drawing/2014/main" id="{7ED56A30-67EB-EDE3-176B-DD1BD64C20DB}"/>
              </a:ext>
            </a:extLst>
          </p:cNvPr>
          <p:cNvSpPr txBox="1"/>
          <p:nvPr/>
        </p:nvSpPr>
        <p:spPr>
          <a:xfrm>
            <a:off x="9243953" y="123760"/>
            <a:ext cx="228129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Rainelle, WV</a:t>
            </a:r>
            <a:endParaRPr lang="en-US" sz="2400" dirty="0"/>
          </a:p>
        </p:txBody>
      </p:sp>
      <p:sp>
        <p:nvSpPr>
          <p:cNvPr id="24" name="TextBox 23">
            <a:extLst>
              <a:ext uri="{FF2B5EF4-FFF2-40B4-BE49-F238E27FC236}">
                <a16:creationId xmlns:a16="http://schemas.microsoft.com/office/drawing/2014/main" id="{7772C326-916D-FB35-AA4A-010F9031CF82}"/>
              </a:ext>
            </a:extLst>
          </p:cNvPr>
          <p:cNvSpPr txBox="1"/>
          <p:nvPr/>
        </p:nvSpPr>
        <p:spPr>
          <a:xfrm>
            <a:off x="7055225" y="6260314"/>
            <a:ext cx="4793876" cy="369332"/>
          </a:xfrm>
          <a:prstGeom prst="rect">
            <a:avLst/>
          </a:prstGeom>
          <a:noFill/>
        </p:spPr>
        <p:txBody>
          <a:bodyPr wrap="square" rtlCol="0">
            <a:spAutoFit/>
          </a:bodyPr>
          <a:lstStyle/>
          <a:p>
            <a:r>
              <a:rPr lang="en-US" b="1" dirty="0">
                <a:solidFill>
                  <a:schemeClr val="bg1"/>
                </a:solidFill>
              </a:rPr>
              <a:t>37% Rainelle is in the 0.2% Annual Flood Chance</a:t>
            </a:r>
          </a:p>
        </p:txBody>
      </p:sp>
    </p:spTree>
    <p:extLst>
      <p:ext uri="{BB962C8B-B14F-4D97-AF65-F5344CB8AC3E}">
        <p14:creationId xmlns:p14="http://schemas.microsoft.com/office/powerpoint/2010/main" val="1937004710"/>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914399"/>
          </a:xfrm>
          <a:prstGeom prst="rect">
            <a:avLst/>
          </a:prstGeom>
          <a:solidFill>
            <a:schemeClr val="tx2">
              <a:lumMod val="90000"/>
              <a:lumOff val="1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Assessment: 200 Riverview Drive (2 fatalities)</a:t>
            </a:r>
          </a:p>
        </p:txBody>
      </p:sp>
      <p:pic>
        <p:nvPicPr>
          <p:cNvPr id="7" name="Picture 6">
            <a:extLst>
              <a:ext uri="{FF2B5EF4-FFF2-40B4-BE49-F238E27FC236}">
                <a16:creationId xmlns:a16="http://schemas.microsoft.com/office/drawing/2014/main" id="{2E3894F6-6877-4BAD-197F-2AAD91052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60" y="1117092"/>
            <a:ext cx="4584236" cy="2577084"/>
          </a:xfrm>
          <a:prstGeom prst="rect">
            <a:avLst/>
          </a:prstGeom>
        </p:spPr>
      </p:pic>
      <p:pic>
        <p:nvPicPr>
          <p:cNvPr id="12" name="Picture 11">
            <a:extLst>
              <a:ext uri="{FF2B5EF4-FFF2-40B4-BE49-F238E27FC236}">
                <a16:creationId xmlns:a16="http://schemas.microsoft.com/office/drawing/2014/main" id="{59E5A67B-2766-733A-F093-D8AF923F7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804" y="4107370"/>
            <a:ext cx="4541792" cy="2577084"/>
          </a:xfrm>
          <a:prstGeom prst="rect">
            <a:avLst/>
          </a:prstGeom>
        </p:spPr>
      </p:pic>
      <p:pic>
        <p:nvPicPr>
          <p:cNvPr id="14" name="Picture 13">
            <a:extLst>
              <a:ext uri="{FF2B5EF4-FFF2-40B4-BE49-F238E27FC236}">
                <a16:creationId xmlns:a16="http://schemas.microsoft.com/office/drawing/2014/main" id="{A924D94D-DAD4-391F-01A1-F3EDC15737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878" y="1117092"/>
            <a:ext cx="6067630" cy="4564206"/>
          </a:xfrm>
          <a:prstGeom prst="rect">
            <a:avLst/>
          </a:prstGeom>
        </p:spPr>
      </p:pic>
      <p:pic>
        <p:nvPicPr>
          <p:cNvPr id="2" name="Picture 1">
            <a:extLst>
              <a:ext uri="{FF2B5EF4-FFF2-40B4-BE49-F238E27FC236}">
                <a16:creationId xmlns:a16="http://schemas.microsoft.com/office/drawing/2014/main" id="{FE425CF7-844A-6D31-C97C-4EF69091E8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9609" y="5545676"/>
            <a:ext cx="2395962" cy="1194362"/>
          </a:xfrm>
          <a:prstGeom prst="rect">
            <a:avLst/>
          </a:prstGeom>
        </p:spPr>
      </p:pic>
      <p:sp>
        <p:nvSpPr>
          <p:cNvPr id="3" name="TextBox 2">
            <a:extLst>
              <a:ext uri="{FF2B5EF4-FFF2-40B4-BE49-F238E27FC236}">
                <a16:creationId xmlns:a16="http://schemas.microsoft.com/office/drawing/2014/main" id="{81C4F8E0-B73A-7257-5C02-982D5BF616DA}"/>
              </a:ext>
            </a:extLst>
          </p:cNvPr>
          <p:cNvSpPr txBox="1"/>
          <p:nvPr/>
        </p:nvSpPr>
        <p:spPr>
          <a:xfrm>
            <a:off x="7832188" y="5634918"/>
            <a:ext cx="3703320" cy="923330"/>
          </a:xfrm>
          <a:prstGeom prst="rect">
            <a:avLst/>
          </a:prstGeom>
          <a:solidFill>
            <a:schemeClr val="accent2">
              <a:lumMod val="20000"/>
              <a:lumOff val="80000"/>
            </a:schemeClr>
          </a:solidFill>
        </p:spPr>
        <p:txBody>
          <a:bodyPr wrap="square" rtlCol="0">
            <a:spAutoFit/>
          </a:bodyPr>
          <a:lstStyle/>
          <a:p>
            <a:r>
              <a:rPr lang="en-US" dirty="0"/>
              <a:t>Flood Insurance Claim Avg:  $53,500</a:t>
            </a:r>
          </a:p>
          <a:p>
            <a:endParaRPr lang="en-US" dirty="0"/>
          </a:p>
          <a:p>
            <a:r>
              <a:rPr lang="en-US" dirty="0"/>
              <a:t>IA for People w/o Insurance: $8,863 </a:t>
            </a:r>
          </a:p>
        </p:txBody>
      </p:sp>
      <p:sp>
        <p:nvSpPr>
          <p:cNvPr id="4" name="TextBox 3">
            <a:extLst>
              <a:ext uri="{FF2B5EF4-FFF2-40B4-BE49-F238E27FC236}">
                <a16:creationId xmlns:a16="http://schemas.microsoft.com/office/drawing/2014/main" id="{F8ABEF24-5778-33C0-0A52-72933E74D37C}"/>
              </a:ext>
            </a:extLst>
          </p:cNvPr>
          <p:cNvSpPr txBox="1"/>
          <p:nvPr/>
        </p:nvSpPr>
        <p:spPr>
          <a:xfrm>
            <a:off x="5249609" y="6419749"/>
            <a:ext cx="2395962" cy="276999"/>
          </a:xfrm>
          <a:prstGeom prst="rect">
            <a:avLst/>
          </a:prstGeom>
          <a:solidFill>
            <a:schemeClr val="bg1"/>
          </a:solidFill>
        </p:spPr>
        <p:txBody>
          <a:bodyPr wrap="square" rtlCol="0">
            <a:spAutoFit/>
          </a:bodyPr>
          <a:lstStyle/>
          <a:p>
            <a:r>
              <a:rPr lang="en-US" sz="1200" dirty="0"/>
              <a:t>Source: </a:t>
            </a:r>
            <a:r>
              <a:rPr lang="en-US" sz="1200" dirty="0">
                <a:hlinkClick r:id="rId7"/>
              </a:rPr>
              <a:t>FEMA Flood Report</a:t>
            </a:r>
            <a:endParaRPr lang="en-US" sz="1200" dirty="0"/>
          </a:p>
        </p:txBody>
      </p:sp>
    </p:spTree>
    <p:extLst>
      <p:ext uri="{BB962C8B-B14F-4D97-AF65-F5344CB8AC3E}">
        <p14:creationId xmlns:p14="http://schemas.microsoft.com/office/powerpoint/2010/main" val="1006370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8782EA-2C6A-20F8-04AB-6C9166DE2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113" y="1059343"/>
            <a:ext cx="9244706" cy="5237846"/>
          </a:xfrm>
          <a:prstGeom prst="rect">
            <a:avLst/>
          </a:prstGeom>
        </p:spPr>
      </p:pic>
      <p:sp>
        <p:nvSpPr>
          <p:cNvPr id="5" name="Title 1"/>
          <p:cNvSpPr txBox="1">
            <a:spLocks/>
          </p:cNvSpPr>
          <p:nvPr/>
        </p:nvSpPr>
        <p:spPr>
          <a:xfrm>
            <a:off x="0" y="0"/>
            <a:ext cx="12192000" cy="914399"/>
          </a:xfrm>
          <a:prstGeom prst="rect">
            <a:avLst/>
          </a:prstGeom>
          <a:solidFill>
            <a:schemeClr val="tx2">
              <a:lumMod val="90000"/>
              <a:lumOff val="1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Riverview Drive:  Pre-FIRM Minus-Rated Structure</a:t>
            </a:r>
          </a:p>
        </p:txBody>
      </p:sp>
      <p:sp>
        <p:nvSpPr>
          <p:cNvPr id="9" name="TextBox 8">
            <a:extLst>
              <a:ext uri="{FF2B5EF4-FFF2-40B4-BE49-F238E27FC236}">
                <a16:creationId xmlns:a16="http://schemas.microsoft.com/office/drawing/2014/main" id="{125B82AE-1D75-622E-8BC9-B6C0BAE01064}"/>
              </a:ext>
            </a:extLst>
          </p:cNvPr>
          <p:cNvSpPr txBox="1"/>
          <p:nvPr/>
        </p:nvSpPr>
        <p:spPr>
          <a:xfrm>
            <a:off x="6013939" y="1059343"/>
            <a:ext cx="5029200" cy="646331"/>
          </a:xfrm>
          <a:prstGeom prst="rect">
            <a:avLst/>
          </a:prstGeom>
          <a:solidFill>
            <a:schemeClr val="bg1"/>
          </a:solidFill>
        </p:spPr>
        <p:txBody>
          <a:bodyPr wrap="square" rtlCol="0">
            <a:spAutoFit/>
          </a:bodyPr>
          <a:lstStyle/>
          <a:p>
            <a:r>
              <a:rPr lang="en-US" dirty="0">
                <a:highlight>
                  <a:srgbClr val="FF0000"/>
                </a:highlight>
              </a:rPr>
              <a:t>Risk Assessment </a:t>
            </a:r>
            <a:r>
              <a:rPr lang="en-US" dirty="0"/>
              <a:t> for 200 Riverview Drive for one-story residential home with basement built in 1964</a:t>
            </a:r>
          </a:p>
        </p:txBody>
      </p:sp>
      <p:sp>
        <p:nvSpPr>
          <p:cNvPr id="10" name="TextBox 9">
            <a:extLst>
              <a:ext uri="{FF2B5EF4-FFF2-40B4-BE49-F238E27FC236}">
                <a16:creationId xmlns:a16="http://schemas.microsoft.com/office/drawing/2014/main" id="{A82CE7C2-1F54-CCCA-23FF-D8CF4AD93027}"/>
              </a:ext>
            </a:extLst>
          </p:cNvPr>
          <p:cNvSpPr txBox="1"/>
          <p:nvPr/>
        </p:nvSpPr>
        <p:spPr>
          <a:xfrm>
            <a:off x="87922" y="1059343"/>
            <a:ext cx="2609055" cy="4247317"/>
          </a:xfrm>
          <a:prstGeom prst="rect">
            <a:avLst/>
          </a:prstGeom>
          <a:solidFill>
            <a:schemeClr val="tx2">
              <a:lumMod val="10000"/>
              <a:lumOff val="90000"/>
            </a:schemeClr>
          </a:solidFill>
        </p:spPr>
        <p:txBody>
          <a:bodyPr wrap="square" rtlCol="0">
            <a:spAutoFit/>
          </a:bodyPr>
          <a:lstStyle/>
          <a:p>
            <a:pPr algn="ctr"/>
            <a:r>
              <a:rPr lang="en-US" b="1" dirty="0"/>
              <a:t>100-YR Risk Assessment</a:t>
            </a:r>
            <a:br>
              <a:rPr lang="en-US" dirty="0"/>
            </a:br>
            <a:endParaRPr lang="en-US" dirty="0"/>
          </a:p>
          <a:p>
            <a:pPr algn="ctr"/>
            <a:r>
              <a:rPr lang="en-US" u="sng" dirty="0"/>
              <a:t>STRUCTURE</a:t>
            </a:r>
          </a:p>
          <a:p>
            <a:pPr marL="285750" indent="-285750">
              <a:buFont typeface="Wingdings" panose="05000000000000000000" pitchFamily="2" charset="2"/>
              <a:buChar char="ü"/>
            </a:pPr>
            <a:r>
              <a:rPr lang="en-US" b="1" dirty="0">
                <a:solidFill>
                  <a:srgbClr val="FF0000"/>
                </a:solidFill>
              </a:rPr>
              <a:t>Subgrade Basement</a:t>
            </a:r>
          </a:p>
          <a:p>
            <a:pPr marL="285750" indent="-285750">
              <a:buFont typeface="Wingdings" panose="05000000000000000000" pitchFamily="2" charset="2"/>
              <a:buChar char="ü"/>
            </a:pPr>
            <a:r>
              <a:rPr lang="en-US" b="1" dirty="0">
                <a:solidFill>
                  <a:srgbClr val="FF0000"/>
                </a:solidFill>
              </a:rPr>
              <a:t>Minus-Rated</a:t>
            </a:r>
          </a:p>
          <a:p>
            <a:pPr marL="285750" indent="-285750">
              <a:buFont typeface="Wingdings" panose="05000000000000000000" pitchFamily="2" charset="2"/>
              <a:buChar char="ü"/>
            </a:pPr>
            <a:r>
              <a:rPr lang="en-US" b="1" dirty="0">
                <a:solidFill>
                  <a:srgbClr val="FF0000"/>
                </a:solidFill>
              </a:rPr>
              <a:t>High Flood Depth</a:t>
            </a:r>
          </a:p>
          <a:p>
            <a:pPr marL="285750" indent="-285750">
              <a:buFont typeface="Wingdings" panose="05000000000000000000" pitchFamily="2" charset="2"/>
              <a:buChar char="ü"/>
            </a:pPr>
            <a:r>
              <a:rPr lang="en-US" b="1" dirty="0">
                <a:solidFill>
                  <a:srgbClr val="FF0000"/>
                </a:solidFill>
              </a:rPr>
              <a:t>Nearly Substantial Damage Estimated</a:t>
            </a:r>
          </a:p>
          <a:p>
            <a:pPr marL="285750" indent="-285750">
              <a:buFont typeface="Wingdings" panose="05000000000000000000" pitchFamily="2" charset="2"/>
              <a:buChar char="ü"/>
            </a:pPr>
            <a:r>
              <a:rPr lang="en-US" b="1" dirty="0">
                <a:solidFill>
                  <a:srgbClr val="FF0000"/>
                </a:solidFill>
              </a:rPr>
              <a:t>Hydrodynamic Flood Forces (Foundation Collapse)</a:t>
            </a:r>
          </a:p>
          <a:p>
            <a:pPr marL="285750" indent="-285750">
              <a:buFont typeface="Wingdings" panose="05000000000000000000" pitchFamily="2" charset="2"/>
              <a:buChar char="ü"/>
            </a:pPr>
            <a:endParaRPr lang="en-US" dirty="0"/>
          </a:p>
          <a:p>
            <a:endParaRPr lang="en-US" dirty="0"/>
          </a:p>
        </p:txBody>
      </p:sp>
      <p:sp>
        <p:nvSpPr>
          <p:cNvPr id="11" name="TextBox 10">
            <a:extLst>
              <a:ext uri="{FF2B5EF4-FFF2-40B4-BE49-F238E27FC236}">
                <a16:creationId xmlns:a16="http://schemas.microsoft.com/office/drawing/2014/main" id="{D5FEC615-FEFC-0CBA-7F71-A701CF0119E4}"/>
              </a:ext>
            </a:extLst>
          </p:cNvPr>
          <p:cNvSpPr txBox="1"/>
          <p:nvPr/>
        </p:nvSpPr>
        <p:spPr>
          <a:xfrm>
            <a:off x="346625" y="6206753"/>
            <a:ext cx="2445488" cy="276999"/>
          </a:xfrm>
          <a:prstGeom prst="rect">
            <a:avLst/>
          </a:prstGeom>
          <a:noFill/>
        </p:spPr>
        <p:txBody>
          <a:bodyPr wrap="square" rtlCol="0">
            <a:spAutoFit/>
          </a:bodyPr>
          <a:lstStyle/>
          <a:p>
            <a:r>
              <a:rPr lang="en-US" sz="1200" dirty="0"/>
              <a:t>Source: </a:t>
            </a:r>
            <a:r>
              <a:rPr lang="en-US" sz="1200" dirty="0">
                <a:hlinkClick r:id="rId4"/>
              </a:rPr>
              <a:t>WV Flood Tool</a:t>
            </a:r>
            <a:endParaRPr lang="en-US" sz="1200" dirty="0"/>
          </a:p>
        </p:txBody>
      </p:sp>
      <p:sp>
        <p:nvSpPr>
          <p:cNvPr id="15" name="Oval 14">
            <a:extLst>
              <a:ext uri="{FF2B5EF4-FFF2-40B4-BE49-F238E27FC236}">
                <a16:creationId xmlns:a16="http://schemas.microsoft.com/office/drawing/2014/main" id="{91CE375D-692F-4B1E-BA21-F24EF3E36D60}"/>
              </a:ext>
            </a:extLst>
          </p:cNvPr>
          <p:cNvSpPr/>
          <p:nvPr/>
        </p:nvSpPr>
        <p:spPr>
          <a:xfrm>
            <a:off x="3903785" y="1661714"/>
            <a:ext cx="448407" cy="28174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28575">
                <a:solidFill>
                  <a:srgbClr val="FF0000"/>
                </a:solidFill>
              </a:ln>
            </a:endParaRPr>
          </a:p>
        </p:txBody>
      </p:sp>
      <p:sp>
        <p:nvSpPr>
          <p:cNvPr id="16" name="Arrow: Down 15">
            <a:extLst>
              <a:ext uri="{FF2B5EF4-FFF2-40B4-BE49-F238E27FC236}">
                <a16:creationId xmlns:a16="http://schemas.microsoft.com/office/drawing/2014/main" id="{38D2957D-60F8-C770-63BE-64B7CE4E8738}"/>
              </a:ext>
            </a:extLst>
          </p:cNvPr>
          <p:cNvSpPr/>
          <p:nvPr/>
        </p:nvSpPr>
        <p:spPr>
          <a:xfrm rot="18482147">
            <a:off x="6407616" y="2579694"/>
            <a:ext cx="936410" cy="903135"/>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AA6D861-683A-78EC-C412-A5AF0A3EE6DE}"/>
              </a:ext>
            </a:extLst>
          </p:cNvPr>
          <p:cNvSpPr txBox="1"/>
          <p:nvPr/>
        </p:nvSpPr>
        <p:spPr>
          <a:xfrm>
            <a:off x="4218199" y="4095984"/>
            <a:ext cx="1494692" cy="246221"/>
          </a:xfrm>
          <a:prstGeom prst="rect">
            <a:avLst/>
          </a:prstGeom>
          <a:solidFill>
            <a:schemeClr val="bg1"/>
          </a:solidFill>
        </p:spPr>
        <p:txBody>
          <a:bodyPr wrap="square" rtlCol="0">
            <a:spAutoFit/>
          </a:bodyPr>
          <a:lstStyle/>
          <a:p>
            <a:r>
              <a:rPr lang="en-US" sz="1000" b="1" dirty="0">
                <a:solidFill>
                  <a:srgbClr val="FF0000"/>
                </a:solidFill>
              </a:rPr>
              <a:t>50% Substantial Damage</a:t>
            </a:r>
          </a:p>
        </p:txBody>
      </p:sp>
      <p:sp>
        <p:nvSpPr>
          <p:cNvPr id="6" name="Speech Bubble: Rectangle 5">
            <a:extLst>
              <a:ext uri="{FF2B5EF4-FFF2-40B4-BE49-F238E27FC236}">
                <a16:creationId xmlns:a16="http://schemas.microsoft.com/office/drawing/2014/main" id="{7E7A0C74-D023-BA49-783F-7EA7ACBDAF7B}"/>
              </a:ext>
            </a:extLst>
          </p:cNvPr>
          <p:cNvSpPr/>
          <p:nvPr/>
        </p:nvSpPr>
        <p:spPr>
          <a:xfrm>
            <a:off x="6717697" y="5191038"/>
            <a:ext cx="2602149" cy="969548"/>
          </a:xfrm>
          <a:prstGeom prst="wedgeRectCallout">
            <a:avLst>
              <a:gd name="adj1" fmla="val -117437"/>
              <a:gd name="adj2" fmla="val -13197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Hazus</a:t>
            </a:r>
            <a:br>
              <a:rPr lang="en-US" dirty="0"/>
            </a:br>
            <a:r>
              <a:rPr lang="en-US" dirty="0"/>
              <a:t> Building-Level</a:t>
            </a:r>
            <a:br>
              <a:rPr lang="en-US" dirty="0"/>
            </a:br>
            <a:r>
              <a:rPr lang="en-US" dirty="0"/>
              <a:t> Damage Loss Estimate</a:t>
            </a:r>
          </a:p>
        </p:txBody>
      </p:sp>
      <p:sp>
        <p:nvSpPr>
          <p:cNvPr id="7" name="TextBox 6">
            <a:extLst>
              <a:ext uri="{FF2B5EF4-FFF2-40B4-BE49-F238E27FC236}">
                <a16:creationId xmlns:a16="http://schemas.microsoft.com/office/drawing/2014/main" id="{81C168BD-DAED-A086-6789-4348F66E5B1D}"/>
              </a:ext>
            </a:extLst>
          </p:cNvPr>
          <p:cNvSpPr txBox="1"/>
          <p:nvPr/>
        </p:nvSpPr>
        <p:spPr>
          <a:xfrm>
            <a:off x="3160059" y="5837421"/>
            <a:ext cx="1958858" cy="369332"/>
          </a:xfrm>
          <a:prstGeom prst="rect">
            <a:avLst/>
          </a:prstGeom>
          <a:solidFill>
            <a:schemeClr val="tx1"/>
          </a:solidFill>
        </p:spPr>
        <p:txBody>
          <a:bodyPr wrap="square" rtlCol="0">
            <a:spAutoFit/>
          </a:bodyPr>
          <a:lstStyle/>
          <a:p>
            <a:pPr algn="ctr"/>
            <a:r>
              <a:rPr lang="en-US" b="1" dirty="0">
                <a:solidFill>
                  <a:srgbClr val="FFFF00"/>
                </a:solidFill>
              </a:rPr>
              <a:t>RiskMAP View</a:t>
            </a:r>
          </a:p>
        </p:txBody>
      </p:sp>
      <p:sp>
        <p:nvSpPr>
          <p:cNvPr id="2" name="Explosion: 8 Points 1">
            <a:extLst>
              <a:ext uri="{FF2B5EF4-FFF2-40B4-BE49-F238E27FC236}">
                <a16:creationId xmlns:a16="http://schemas.microsoft.com/office/drawing/2014/main" id="{F2319FD9-975E-C9F7-1718-05578D00CC15}"/>
              </a:ext>
            </a:extLst>
          </p:cNvPr>
          <p:cNvSpPr/>
          <p:nvPr/>
        </p:nvSpPr>
        <p:spPr>
          <a:xfrm>
            <a:off x="346625" y="4146715"/>
            <a:ext cx="2178627" cy="2047010"/>
          </a:xfrm>
          <a:prstGeom prst="irregularSeal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BUILDING LEVEL ANALYSIS</a:t>
            </a:r>
          </a:p>
        </p:txBody>
      </p:sp>
    </p:spTree>
    <p:extLst>
      <p:ext uri="{BB962C8B-B14F-4D97-AF65-F5344CB8AC3E}">
        <p14:creationId xmlns:p14="http://schemas.microsoft.com/office/powerpoint/2010/main" val="3604497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914399"/>
          </a:xfrm>
          <a:prstGeom prst="rect">
            <a:avLst/>
          </a:prstGeom>
          <a:solidFill>
            <a:schemeClr val="tx2">
              <a:lumMod val="90000"/>
              <a:lumOff val="1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200 Riverview Drive:  FEMA 50% Rule</a:t>
            </a:r>
          </a:p>
        </p:txBody>
      </p:sp>
      <p:pic>
        <p:nvPicPr>
          <p:cNvPr id="23" name="Picture 22">
            <a:extLst>
              <a:ext uri="{FF2B5EF4-FFF2-40B4-BE49-F238E27FC236}">
                <a16:creationId xmlns:a16="http://schemas.microsoft.com/office/drawing/2014/main" id="{750D340B-366B-9716-D58B-FEA7C2963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6368" y="1093864"/>
            <a:ext cx="4212638" cy="5681839"/>
          </a:xfrm>
          <a:prstGeom prst="rect">
            <a:avLst/>
          </a:prstGeom>
          <a:ln>
            <a:solidFill>
              <a:schemeClr val="tx1"/>
            </a:solidFill>
          </a:ln>
        </p:spPr>
      </p:pic>
      <p:pic>
        <p:nvPicPr>
          <p:cNvPr id="27" name="Picture 26">
            <a:extLst>
              <a:ext uri="{FF2B5EF4-FFF2-40B4-BE49-F238E27FC236}">
                <a16:creationId xmlns:a16="http://schemas.microsoft.com/office/drawing/2014/main" id="{CFEA401A-6969-3CF1-CA4F-8CE5A3FDB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100" y="1093864"/>
            <a:ext cx="6248701" cy="5740742"/>
          </a:xfrm>
          <a:prstGeom prst="rect">
            <a:avLst/>
          </a:prstGeom>
        </p:spPr>
      </p:pic>
      <p:sp>
        <p:nvSpPr>
          <p:cNvPr id="28" name="TextBox 27">
            <a:extLst>
              <a:ext uri="{FF2B5EF4-FFF2-40B4-BE49-F238E27FC236}">
                <a16:creationId xmlns:a16="http://schemas.microsoft.com/office/drawing/2014/main" id="{6D0B1D3C-F148-E1A7-4820-C49AF2DF87DA}"/>
              </a:ext>
            </a:extLst>
          </p:cNvPr>
          <p:cNvSpPr txBox="1"/>
          <p:nvPr/>
        </p:nvSpPr>
        <p:spPr>
          <a:xfrm>
            <a:off x="5496247" y="5888737"/>
            <a:ext cx="1423299" cy="307777"/>
          </a:xfrm>
          <a:prstGeom prst="rect">
            <a:avLst/>
          </a:prstGeom>
          <a:noFill/>
        </p:spPr>
        <p:txBody>
          <a:bodyPr wrap="square" rtlCol="0">
            <a:spAutoFit/>
          </a:bodyPr>
          <a:lstStyle/>
          <a:p>
            <a:r>
              <a:rPr lang="en-US" sz="1400" dirty="0">
                <a:solidFill>
                  <a:srgbClr val="FF0000"/>
                </a:solidFill>
              </a:rPr>
              <a:t>80% Decrease</a:t>
            </a:r>
          </a:p>
        </p:txBody>
      </p:sp>
      <p:sp>
        <p:nvSpPr>
          <p:cNvPr id="29" name="TextBox 28">
            <a:extLst>
              <a:ext uri="{FF2B5EF4-FFF2-40B4-BE49-F238E27FC236}">
                <a16:creationId xmlns:a16="http://schemas.microsoft.com/office/drawing/2014/main" id="{EF63F3AB-E8B2-D63E-C64A-9BD74F820A57}"/>
              </a:ext>
            </a:extLst>
          </p:cNvPr>
          <p:cNvSpPr txBox="1"/>
          <p:nvPr/>
        </p:nvSpPr>
        <p:spPr>
          <a:xfrm>
            <a:off x="2189285" y="914399"/>
            <a:ext cx="3108725" cy="369332"/>
          </a:xfrm>
          <a:prstGeom prst="rect">
            <a:avLst/>
          </a:prstGeom>
          <a:solidFill>
            <a:schemeClr val="bg1"/>
          </a:solidFill>
        </p:spPr>
        <p:txBody>
          <a:bodyPr wrap="square" rtlCol="0">
            <a:spAutoFit/>
          </a:bodyPr>
          <a:lstStyle/>
          <a:p>
            <a:r>
              <a:rPr lang="en-US" dirty="0"/>
              <a:t>WV Flood Tool Parcel </a:t>
            </a:r>
            <a:r>
              <a:rPr lang="en-US" dirty="0">
                <a:hlinkClick r:id="rId5"/>
              </a:rPr>
              <a:t>Report</a:t>
            </a:r>
            <a:endParaRPr lang="en-US" dirty="0"/>
          </a:p>
        </p:txBody>
      </p:sp>
      <p:sp>
        <p:nvSpPr>
          <p:cNvPr id="2" name="Explosion: 8 Points 1">
            <a:extLst>
              <a:ext uri="{FF2B5EF4-FFF2-40B4-BE49-F238E27FC236}">
                <a16:creationId xmlns:a16="http://schemas.microsoft.com/office/drawing/2014/main" id="{0B913225-8775-9A59-72BF-F7AD66FC8456}"/>
              </a:ext>
            </a:extLst>
          </p:cNvPr>
          <p:cNvSpPr/>
          <p:nvPr/>
        </p:nvSpPr>
        <p:spPr>
          <a:xfrm>
            <a:off x="3743647" y="2198130"/>
            <a:ext cx="2178627" cy="2047010"/>
          </a:xfrm>
          <a:prstGeom prst="irregularSeal1">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FEMA 50% Rule</a:t>
            </a:r>
          </a:p>
        </p:txBody>
      </p:sp>
    </p:spTree>
    <p:extLst>
      <p:ext uri="{BB962C8B-B14F-4D97-AF65-F5344CB8AC3E}">
        <p14:creationId xmlns:p14="http://schemas.microsoft.com/office/powerpoint/2010/main" val="153814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914399"/>
          </a:xfrm>
          <a:prstGeom prst="rect">
            <a:avLst/>
          </a:prstGeom>
          <a:solidFill>
            <a:schemeClr val="tx2">
              <a:lumMod val="90000"/>
              <a:lumOff val="1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Assessment: 2466 JORDAN CREEK RD</a:t>
            </a:r>
          </a:p>
        </p:txBody>
      </p:sp>
      <p:pic>
        <p:nvPicPr>
          <p:cNvPr id="3" name="Picture 2">
            <a:extLst>
              <a:ext uri="{FF2B5EF4-FFF2-40B4-BE49-F238E27FC236}">
                <a16:creationId xmlns:a16="http://schemas.microsoft.com/office/drawing/2014/main" id="{187B3D3D-699E-E021-C7EB-D4CCC6C05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712" y="1415927"/>
            <a:ext cx="11458575" cy="5362575"/>
          </a:xfrm>
          <a:prstGeom prst="rect">
            <a:avLst/>
          </a:prstGeom>
        </p:spPr>
      </p:pic>
      <p:sp>
        <p:nvSpPr>
          <p:cNvPr id="8" name="Arrow: Down 7">
            <a:extLst>
              <a:ext uri="{FF2B5EF4-FFF2-40B4-BE49-F238E27FC236}">
                <a16:creationId xmlns:a16="http://schemas.microsoft.com/office/drawing/2014/main" id="{29A30005-786A-C9D8-AE6F-FA81D18C268B}"/>
              </a:ext>
            </a:extLst>
          </p:cNvPr>
          <p:cNvSpPr/>
          <p:nvPr/>
        </p:nvSpPr>
        <p:spPr>
          <a:xfrm rot="2410697">
            <a:off x="8577714" y="2069456"/>
            <a:ext cx="936410" cy="903135"/>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355AB0A-1D0E-71B9-0B2E-9B5B0BC1E9F8}"/>
              </a:ext>
            </a:extLst>
          </p:cNvPr>
          <p:cNvSpPr txBox="1"/>
          <p:nvPr/>
        </p:nvSpPr>
        <p:spPr>
          <a:xfrm>
            <a:off x="1916724" y="995886"/>
            <a:ext cx="8361484" cy="338554"/>
          </a:xfrm>
          <a:prstGeom prst="rect">
            <a:avLst/>
          </a:prstGeom>
          <a:noFill/>
        </p:spPr>
        <p:txBody>
          <a:bodyPr wrap="square" rtlCol="0">
            <a:spAutoFit/>
          </a:bodyPr>
          <a:lstStyle/>
          <a:p>
            <a:pPr algn="ctr"/>
            <a:r>
              <a:rPr lang="en-US" sz="1600" b="1" i="1" dirty="0">
                <a:solidFill>
                  <a:schemeClr val="accent1">
                    <a:lumMod val="50000"/>
                  </a:schemeClr>
                </a:solidFill>
              </a:rPr>
              <a:t>All these homes along Jordan Creek Road near Clendenin were swept away during the flood </a:t>
            </a:r>
          </a:p>
        </p:txBody>
      </p:sp>
      <p:sp>
        <p:nvSpPr>
          <p:cNvPr id="2" name="Explosion: 8 Points 1">
            <a:extLst>
              <a:ext uri="{FF2B5EF4-FFF2-40B4-BE49-F238E27FC236}">
                <a16:creationId xmlns:a16="http://schemas.microsoft.com/office/drawing/2014/main" id="{18415918-D020-A053-566F-2BDB829C7803}"/>
              </a:ext>
            </a:extLst>
          </p:cNvPr>
          <p:cNvSpPr/>
          <p:nvPr/>
        </p:nvSpPr>
        <p:spPr>
          <a:xfrm>
            <a:off x="8605670" y="4097214"/>
            <a:ext cx="2178627" cy="2047010"/>
          </a:xfrm>
          <a:prstGeom prst="irregularSeal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BUILDING LEVEL ANALYSIS</a:t>
            </a:r>
          </a:p>
        </p:txBody>
      </p:sp>
    </p:spTree>
    <p:extLst>
      <p:ext uri="{BB962C8B-B14F-4D97-AF65-F5344CB8AC3E}">
        <p14:creationId xmlns:p14="http://schemas.microsoft.com/office/powerpoint/2010/main" val="346986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tx2">
              <a:lumMod val="90000"/>
              <a:lumOff val="1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2222036" y="1460034"/>
            <a:ext cx="7747929" cy="1138773"/>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Flood Tool Views</a:t>
            </a:r>
          </a:p>
          <a:p>
            <a:pPr algn="ctr"/>
            <a:r>
              <a:rPr lang="en-US" sz="2800" dirty="0">
                <a:solidFill>
                  <a:schemeClr val="accent1">
                    <a:lumMod val="50000"/>
                  </a:schemeClr>
                </a:solidFill>
                <a:latin typeface="Arial" panose="020B0604020202020204" pitchFamily="34" charset="0"/>
                <a:cs typeface="Arial" panose="020B0604020202020204" pitchFamily="34" charset="0"/>
              </a:rPr>
              <a:t>(www.mapwv.gov/flood)</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8399DDE-B34E-47E5-B4E4-C698CA4820CE}"/>
              </a:ext>
            </a:extLst>
          </p:cNvPr>
          <p:cNvSpPr txBox="1"/>
          <p:nvPr/>
        </p:nvSpPr>
        <p:spPr>
          <a:xfrm>
            <a:off x="2222036" y="3329106"/>
            <a:ext cx="7747928" cy="2554545"/>
          </a:xfrm>
          <a:prstGeom prst="rect">
            <a:avLst/>
          </a:prstGeom>
          <a:solidFill>
            <a:schemeClr val="tx2">
              <a:lumMod val="20000"/>
              <a:lumOff val="80000"/>
            </a:schemeClr>
          </a:solidFill>
        </p:spPr>
        <p:txBody>
          <a:bodyPr wrap="square" rtlCol="0">
            <a:spAutoFit/>
          </a:bodyPr>
          <a:lstStyle/>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Public View </a:t>
            </a:r>
            <a:r>
              <a:rPr lang="en-US" sz="2800" dirty="0">
                <a:solidFill>
                  <a:schemeClr val="accent1">
                    <a:lumMod val="50000"/>
                  </a:schemeClr>
                </a:solidFill>
                <a:latin typeface="Arial" panose="020B0604020202020204" pitchFamily="34" charset="0"/>
                <a:cs typeface="Arial" panose="020B0604020202020204" pitchFamily="34" charset="0"/>
              </a:rPr>
              <a:t>for general public</a:t>
            </a:r>
            <a:br>
              <a:rPr lang="en-US" sz="2800" b="1" dirty="0">
                <a:solidFill>
                  <a:schemeClr val="accent1">
                    <a:lumMod val="50000"/>
                  </a:schemeClr>
                </a:solidFill>
                <a:latin typeface="Arial" panose="020B0604020202020204" pitchFamily="34" charset="0"/>
                <a:cs typeface="Arial" panose="020B0604020202020204" pitchFamily="34" charset="0"/>
              </a:rPr>
            </a:br>
            <a:endParaRPr lang="en-US" sz="2800" b="1"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Expert View </a:t>
            </a:r>
            <a:r>
              <a:rPr lang="en-US" sz="2800" dirty="0">
                <a:solidFill>
                  <a:schemeClr val="accent1">
                    <a:lumMod val="50000"/>
                  </a:schemeClr>
                </a:solidFill>
                <a:latin typeface="Arial" panose="020B0604020202020204" pitchFamily="34" charset="0"/>
                <a:cs typeface="Arial" panose="020B0604020202020204" pitchFamily="34" charset="0"/>
              </a:rPr>
              <a:t>for floodplain managers</a:t>
            </a:r>
          </a:p>
          <a:p>
            <a:pPr marL="571500" indent="-571500">
              <a:buFont typeface="Arial" panose="020B0604020202020204" pitchFamily="34" charset="0"/>
              <a:buChar char="•"/>
            </a:pPr>
            <a:endParaRPr lang="en-US" sz="2800" b="1"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RiskMAP View </a:t>
            </a:r>
            <a:r>
              <a:rPr lang="en-US" sz="2800" dirty="0">
                <a:solidFill>
                  <a:schemeClr val="accent1">
                    <a:lumMod val="50000"/>
                  </a:schemeClr>
                </a:solidFill>
                <a:latin typeface="Arial" panose="020B0604020202020204" pitchFamily="34" charset="0"/>
                <a:cs typeface="Arial" panose="020B0604020202020204" pitchFamily="34" charset="0"/>
              </a:rPr>
              <a:t>for flood risk planners</a:t>
            </a:r>
            <a:br>
              <a:rPr lang="en-US" sz="4000" b="1" dirty="0">
                <a:solidFill>
                  <a:schemeClr val="accent1">
                    <a:lumMod val="50000"/>
                  </a:schemeClr>
                </a:solidFill>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979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CFAEF-5FF5-992F-BFCF-7580A0DD712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1C0D10C-A128-CFAE-41FC-A92838C8384A}"/>
              </a:ext>
            </a:extLst>
          </p:cNvPr>
          <p:cNvSpPr txBox="1">
            <a:spLocks/>
          </p:cNvSpPr>
          <p:nvPr/>
        </p:nvSpPr>
        <p:spPr>
          <a:xfrm>
            <a:off x="0" y="2"/>
            <a:ext cx="12192000" cy="914399"/>
          </a:xfrm>
          <a:prstGeom prst="rect">
            <a:avLst/>
          </a:prstGeom>
          <a:solidFill>
            <a:schemeClr val="tx2">
              <a:lumMod val="90000"/>
              <a:lumOff val="1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Layers</a:t>
            </a:r>
          </a:p>
        </p:txBody>
      </p:sp>
      <p:graphicFrame>
        <p:nvGraphicFramePr>
          <p:cNvPr id="3" name="Table 2">
            <a:extLst>
              <a:ext uri="{FF2B5EF4-FFF2-40B4-BE49-F238E27FC236}">
                <a16:creationId xmlns:a16="http://schemas.microsoft.com/office/drawing/2014/main" id="{1529DB3A-4FF4-04FD-8C75-708D82BD7E8D}"/>
              </a:ext>
            </a:extLst>
          </p:cNvPr>
          <p:cNvGraphicFramePr>
            <a:graphicFrameLocks noGrp="1"/>
          </p:cNvGraphicFramePr>
          <p:nvPr/>
        </p:nvGraphicFramePr>
        <p:xfrm>
          <a:off x="690464" y="914401"/>
          <a:ext cx="10851503" cy="5972022"/>
        </p:xfrm>
        <a:graphic>
          <a:graphicData uri="http://schemas.openxmlformats.org/drawingml/2006/table">
            <a:tbl>
              <a:tblPr/>
              <a:tblGrid>
                <a:gridCol w="3492585">
                  <a:extLst>
                    <a:ext uri="{9D8B030D-6E8A-4147-A177-3AD203B41FA5}">
                      <a16:colId xmlns:a16="http://schemas.microsoft.com/office/drawing/2014/main" val="3573465218"/>
                    </a:ext>
                  </a:extLst>
                </a:gridCol>
                <a:gridCol w="3402372">
                  <a:extLst>
                    <a:ext uri="{9D8B030D-6E8A-4147-A177-3AD203B41FA5}">
                      <a16:colId xmlns:a16="http://schemas.microsoft.com/office/drawing/2014/main" val="1530814321"/>
                    </a:ext>
                  </a:extLst>
                </a:gridCol>
                <a:gridCol w="3956546">
                  <a:extLst>
                    <a:ext uri="{9D8B030D-6E8A-4147-A177-3AD203B41FA5}">
                      <a16:colId xmlns:a16="http://schemas.microsoft.com/office/drawing/2014/main" val="1265816840"/>
                    </a:ext>
                  </a:extLst>
                </a:gridCol>
              </a:tblGrid>
              <a:tr h="183978">
                <a:tc>
                  <a:txBody>
                    <a:bodyPr/>
                    <a:lstStyle/>
                    <a:p>
                      <a:pPr algn="ctr" fontAlgn="b"/>
                      <a:r>
                        <a:rPr lang="en-US" sz="1400" b="1" i="0" u="none" strike="noStrike" dirty="0">
                          <a:solidFill>
                            <a:srgbClr val="FF0000"/>
                          </a:solidFill>
                          <a:effectLst/>
                          <a:latin typeface="Aptos Narrow" panose="020B0004020202020204" pitchFamily="34" charset="0"/>
                        </a:rPr>
                        <a:t>FLOOD RISK LAYERS</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2D5"/>
                    </a:solidFill>
                  </a:tcPr>
                </a:tc>
                <a:tc>
                  <a:txBody>
                    <a:bodyPr/>
                    <a:lstStyle/>
                    <a:p>
                      <a:pPr algn="ctr" fontAlgn="b"/>
                      <a:r>
                        <a:rPr lang="en-US" sz="1400" b="1" i="0" u="none" strike="noStrike" dirty="0">
                          <a:solidFill>
                            <a:srgbClr val="7E350E"/>
                          </a:solidFill>
                          <a:effectLst/>
                          <a:latin typeface="Aptos Narrow" panose="020B0004020202020204" pitchFamily="34" charset="0"/>
                        </a:rPr>
                        <a:t>REFERENCE LAYERS</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1" i="0" u="none" strike="noStrike" dirty="0">
                          <a:solidFill>
                            <a:srgbClr val="153D64"/>
                          </a:solidFill>
                          <a:effectLst/>
                          <a:latin typeface="Aptos Narrow" panose="020B0004020202020204" pitchFamily="34" charset="0"/>
                        </a:rPr>
                        <a:t>FLOOD LAYERS</a:t>
                      </a:r>
                    </a:p>
                  </a:txBody>
                  <a:tcPr marL="7826" marR="7826" marT="78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4169217589"/>
                  </a:ext>
                </a:extLst>
              </a:tr>
              <a:tr h="194971">
                <a:tc>
                  <a:txBody>
                    <a:bodyPr/>
                    <a:lstStyle/>
                    <a:p>
                      <a:pPr algn="l" fontAlgn="b"/>
                      <a:r>
                        <a:rPr lang="en-US" sz="1400" b="0" i="0" u="none" strike="noStrike" dirty="0">
                          <a:solidFill>
                            <a:srgbClr val="000000"/>
                          </a:solidFill>
                          <a:effectLst/>
                          <a:latin typeface="Aptos Narrow" panose="020B0004020202020204" pitchFamily="34" charset="0"/>
                        </a:rPr>
                        <a:t> </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 </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400" b="0" i="0" u="none" strike="noStrike" dirty="0">
                          <a:solidFill>
                            <a:srgbClr val="000000"/>
                          </a:solidFill>
                          <a:effectLst/>
                          <a:latin typeface="Aptos Narrow" panose="020B0004020202020204" pitchFamily="34" charset="0"/>
                        </a:rPr>
                        <a:t> </a:t>
                      </a:r>
                    </a:p>
                  </a:txBody>
                  <a:tcPr marL="7826" marR="7826" marT="78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3429639042"/>
                  </a:ext>
                </a:extLst>
              </a:tr>
              <a:tr h="203343">
                <a:tc>
                  <a:txBody>
                    <a:bodyPr/>
                    <a:lstStyle/>
                    <a:p>
                      <a:pPr algn="l" fontAlgn="b"/>
                      <a:r>
                        <a:rPr lang="en-US" sz="1400" b="1" i="0" u="none" strike="noStrike" dirty="0">
                          <a:solidFill>
                            <a:srgbClr val="FF0000"/>
                          </a:solidFill>
                          <a:effectLst/>
                          <a:latin typeface="Aptos Narrow" panose="020B0004020202020204" pitchFamily="34" charset="0"/>
                        </a:rPr>
                        <a:t>BUILDING-LEVEL RISK (100-YR)</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1" i="0" u="none" strike="noStrike" dirty="0">
                          <a:solidFill>
                            <a:srgbClr val="7E350E"/>
                          </a:solidFill>
                          <a:effectLst/>
                          <a:latin typeface="Aptos Narrow" panose="020B0004020202020204" pitchFamily="34" charset="0"/>
                        </a:rPr>
                        <a:t>TAX PARCELS</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n-US" sz="1400" b="1" i="0" u="none" strike="noStrike" dirty="0">
                          <a:solidFill>
                            <a:srgbClr val="153D64"/>
                          </a:solidFill>
                          <a:effectLst/>
                          <a:latin typeface="Aptos Narrow" panose="020B0004020202020204" pitchFamily="34" charset="0"/>
                        </a:rPr>
                        <a:t>FLOOD HAZARD</a:t>
                      </a:r>
                    </a:p>
                  </a:txBody>
                  <a:tcPr marL="7826" marR="7826" marT="7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3789629541"/>
                  </a:ext>
                </a:extLst>
              </a:tr>
              <a:tr h="203343">
                <a:tc>
                  <a:txBody>
                    <a:bodyPr/>
                    <a:lstStyle/>
                    <a:p>
                      <a:pPr algn="l" fontAlgn="b"/>
                      <a:r>
                        <a:rPr lang="en-US" sz="1400" b="0" i="0" u="none" strike="noStrike" dirty="0">
                          <a:solidFill>
                            <a:srgbClr val="000000"/>
                          </a:solidFill>
                          <a:effectLst/>
                          <a:latin typeface="Aptos Narrow" panose="020B0004020202020204" pitchFamily="34" charset="0"/>
                        </a:rPr>
                        <a:t>Primary Structure (Future Map Conditions)</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fr-FR" sz="1400" b="0" i="0" u="none" strike="noStrike" dirty="0">
                          <a:solidFill>
                            <a:srgbClr val="000000"/>
                          </a:solidFill>
                          <a:effectLst/>
                          <a:latin typeface="Aptos Narrow" panose="020B0004020202020204" pitchFamily="34" charset="0"/>
                        </a:rPr>
                        <a:t>Parcels (1.4 million)   POPUP TABLE</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n-US" sz="1400" b="0" i="0" u="none" strike="noStrike" dirty="0">
                          <a:solidFill>
                            <a:srgbClr val="000000"/>
                          </a:solidFill>
                          <a:effectLst/>
                          <a:latin typeface="Aptos Narrow" panose="020B0004020202020204" pitchFamily="34" charset="0"/>
                        </a:rPr>
                        <a:t>NFHL Flood Areas (Effective, Draft, Preliminary)</a:t>
                      </a:r>
                    </a:p>
                  </a:txBody>
                  <a:tcPr marL="7826" marR="7826" marT="7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1308007154"/>
                  </a:ext>
                </a:extLst>
              </a:tr>
              <a:tr h="203343">
                <a:tc>
                  <a:txBody>
                    <a:bodyPr/>
                    <a:lstStyle/>
                    <a:p>
                      <a:pPr algn="l" fontAlgn="b"/>
                      <a:r>
                        <a:rPr lang="en-US" sz="1400" b="0" i="0" u="none" strike="noStrike" dirty="0">
                          <a:solidFill>
                            <a:srgbClr val="000000"/>
                          </a:solidFill>
                          <a:effectLst/>
                          <a:latin typeface="Aptos Narrow" panose="020B0004020202020204" pitchFamily="34" charset="0"/>
                        </a:rPr>
                        <a:t>Building Exposure Cost  POPUP TABLE</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Detailed Parcel Reports and History</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n-US" sz="1400" b="0" i="0" u="none" strike="noStrike" dirty="0">
                          <a:solidFill>
                            <a:srgbClr val="000000"/>
                          </a:solidFill>
                          <a:effectLst/>
                          <a:latin typeface="Aptos Narrow" panose="020B0004020202020204" pitchFamily="34" charset="0"/>
                        </a:rPr>
                        <a:t>High-Risk Advisory Flood Zones  (Zone A and AE)</a:t>
                      </a:r>
                    </a:p>
                  </a:txBody>
                  <a:tcPr marL="7826" marR="7826" marT="7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3037886229"/>
                  </a:ext>
                </a:extLst>
              </a:tr>
              <a:tr h="203343">
                <a:tc>
                  <a:txBody>
                    <a:bodyPr/>
                    <a:lstStyle/>
                    <a:p>
                      <a:pPr algn="l" fontAlgn="b"/>
                      <a:r>
                        <a:rPr lang="en-US" sz="1400" b="0" i="0" u="none" strike="noStrike" dirty="0">
                          <a:solidFill>
                            <a:srgbClr val="000000"/>
                          </a:solidFill>
                          <a:effectLst/>
                          <a:latin typeface="Aptos Narrow" panose="020B0004020202020204" pitchFamily="34" charset="0"/>
                        </a:rPr>
                        <a:t>Building Year Pre-FIRM / Post-FIRM</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rtl="0" fontAlgn="ctr"/>
                      <a:r>
                        <a:rPr lang="en-US" sz="1400" b="0" i="0" u="none" strike="noStrike" dirty="0">
                          <a:solidFill>
                            <a:srgbClr val="000000"/>
                          </a:solidFill>
                          <a:effectLst/>
                          <a:latin typeface="Aptos Narrow" panose="020B0004020202020204" pitchFamily="34" charset="0"/>
                        </a:rPr>
                        <a:t>Sketch Diagrams</a:t>
                      </a: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n-US" sz="1400" b="0" i="0" u="none" strike="noStrike" dirty="0">
                          <a:solidFill>
                            <a:srgbClr val="000000"/>
                          </a:solidFill>
                          <a:effectLst/>
                          <a:latin typeface="Aptos Narrow" panose="020B0004020202020204" pitchFamily="34" charset="0"/>
                        </a:rPr>
                        <a:t>Base Flood Elevations</a:t>
                      </a:r>
                    </a:p>
                  </a:txBody>
                  <a:tcPr marL="7826" marR="7826" marT="7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1495553953"/>
                  </a:ext>
                </a:extLst>
              </a:tr>
              <a:tr h="203343">
                <a:tc>
                  <a:txBody>
                    <a:bodyPr/>
                    <a:lstStyle/>
                    <a:p>
                      <a:pPr algn="l" fontAlgn="b"/>
                      <a:r>
                        <a:rPr lang="en-US" sz="1400" b="0" i="0" u="none" strike="noStrike" dirty="0">
                          <a:solidFill>
                            <a:srgbClr val="000000"/>
                          </a:solidFill>
                          <a:effectLst/>
                          <a:latin typeface="Aptos Narrow" panose="020B0004020202020204" pitchFamily="34" charset="0"/>
                        </a:rPr>
                        <a:t>Foundation type</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 </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n-US" sz="1400" b="0" i="0" u="none" strike="noStrike" dirty="0">
                          <a:solidFill>
                            <a:srgbClr val="000000"/>
                          </a:solidFill>
                          <a:effectLst/>
                          <a:latin typeface="Aptos Narrow" panose="020B0004020202020204" pitchFamily="34" charset="0"/>
                        </a:rPr>
                        <a:t>Cross-Sections</a:t>
                      </a:r>
                    </a:p>
                  </a:txBody>
                  <a:tcPr marL="7826" marR="7826" marT="7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3999047492"/>
                  </a:ext>
                </a:extLst>
              </a:tr>
              <a:tr h="203343">
                <a:tc>
                  <a:txBody>
                    <a:bodyPr/>
                    <a:lstStyle/>
                    <a:p>
                      <a:pPr algn="l" fontAlgn="b"/>
                      <a:r>
                        <a:rPr lang="en-US" sz="1400" b="0" i="0" u="none" strike="noStrike" dirty="0">
                          <a:solidFill>
                            <a:srgbClr val="000000"/>
                          </a:solidFill>
                          <a:effectLst/>
                          <a:latin typeface="Aptos Narrow" panose="020B0004020202020204" pitchFamily="34" charset="0"/>
                        </a:rPr>
                        <a:t>Minus-Rated Structure</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1" i="0" u="none" strike="noStrike" dirty="0">
                          <a:solidFill>
                            <a:srgbClr val="7E350E"/>
                          </a:solidFill>
                          <a:effectLst/>
                          <a:latin typeface="Aptos Narrow" panose="020B0004020202020204" pitchFamily="34" charset="0"/>
                        </a:rPr>
                        <a:t>E-911 ADDRESSES / ROADS</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n-US" sz="1400" b="0" i="0" u="none" strike="noStrike" dirty="0">
                          <a:solidFill>
                            <a:srgbClr val="000000"/>
                          </a:solidFill>
                          <a:effectLst/>
                          <a:latin typeface="Aptos Narrow" panose="020B0004020202020204" pitchFamily="34" charset="0"/>
                        </a:rPr>
                        <a:t>LOMAs / LOMRs</a:t>
                      </a:r>
                    </a:p>
                  </a:txBody>
                  <a:tcPr marL="7826" marR="7826" marT="7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2961092656"/>
                  </a:ext>
                </a:extLst>
              </a:tr>
              <a:tr h="203343">
                <a:tc>
                  <a:txBody>
                    <a:bodyPr/>
                    <a:lstStyle/>
                    <a:p>
                      <a:pPr algn="l" fontAlgn="b"/>
                      <a:r>
                        <a:rPr lang="en-US" sz="1400" b="0" i="0" u="none" strike="noStrike" dirty="0">
                          <a:solidFill>
                            <a:srgbClr val="000000"/>
                          </a:solidFill>
                          <a:effectLst/>
                          <a:latin typeface="Aptos Narrow" panose="020B0004020202020204" pitchFamily="34" charset="0"/>
                        </a:rPr>
                        <a:t>Building Damage Estimates  POPUP TABLE</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E-911 Addresses (1 million)</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n-US" sz="1400" b="0" i="0" u="none" strike="noStrike" dirty="0">
                          <a:solidFill>
                            <a:srgbClr val="000000"/>
                          </a:solidFill>
                          <a:effectLst/>
                          <a:latin typeface="Aptos Narrow" panose="020B0004020202020204" pitchFamily="34" charset="0"/>
                        </a:rPr>
                        <a:t>LOMAs Location Verified</a:t>
                      </a:r>
                    </a:p>
                  </a:txBody>
                  <a:tcPr marL="7826" marR="7826" marT="7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1661307347"/>
                  </a:ext>
                </a:extLst>
              </a:tr>
              <a:tr h="203343">
                <a:tc>
                  <a:txBody>
                    <a:bodyPr/>
                    <a:lstStyle/>
                    <a:p>
                      <a:pPr algn="l" fontAlgn="b"/>
                      <a:r>
                        <a:rPr lang="en-US" sz="1400" b="0" i="0" u="none" strike="noStrike" dirty="0">
                          <a:solidFill>
                            <a:srgbClr val="000000"/>
                          </a:solidFill>
                          <a:effectLst/>
                          <a:latin typeface="Aptos Narrow" panose="020B0004020202020204" pitchFamily="34" charset="0"/>
                        </a:rPr>
                        <a:t> </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E-911 Road Centerlines</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n-US" sz="1400" b="0" i="0" u="none" strike="noStrike" dirty="0">
                          <a:solidFill>
                            <a:srgbClr val="000000"/>
                          </a:solidFill>
                          <a:effectLst/>
                          <a:latin typeface="Aptos Narrow" panose="020B0004020202020204" pitchFamily="34" charset="0"/>
                        </a:rPr>
                        <a:t>Panel Index (link to FEMA issued map)</a:t>
                      </a:r>
                    </a:p>
                  </a:txBody>
                  <a:tcPr marL="7826" marR="7826" marT="7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1277545122"/>
                  </a:ext>
                </a:extLst>
              </a:tr>
              <a:tr h="203343">
                <a:tc>
                  <a:txBody>
                    <a:bodyPr/>
                    <a:lstStyle/>
                    <a:p>
                      <a:pPr algn="l" fontAlgn="b"/>
                      <a:r>
                        <a:rPr lang="en-US" sz="1400" b="1" i="0" u="none" strike="noStrike" dirty="0">
                          <a:solidFill>
                            <a:srgbClr val="FF0000"/>
                          </a:solidFill>
                          <a:effectLst/>
                          <a:latin typeface="Aptos Narrow" panose="020B0004020202020204" pitchFamily="34" charset="0"/>
                        </a:rPr>
                        <a:t>CRITICAL INFRASTRUCTURE</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DOT Primary Routes</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n-US" sz="1400" b="0" i="0" u="none" strike="noStrike" dirty="0">
                          <a:solidFill>
                            <a:srgbClr val="000000"/>
                          </a:solidFill>
                          <a:effectLst/>
                          <a:latin typeface="Aptos Narrow" panose="020B0004020202020204" pitchFamily="34" charset="0"/>
                        </a:rPr>
                        <a:t>Structures, Levees, Mile Markers*</a:t>
                      </a:r>
                    </a:p>
                  </a:txBody>
                  <a:tcPr marL="7826" marR="7826" marT="7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3569013839"/>
                  </a:ext>
                </a:extLst>
              </a:tr>
              <a:tr h="203343">
                <a:tc>
                  <a:txBody>
                    <a:bodyPr/>
                    <a:lstStyle/>
                    <a:p>
                      <a:pPr algn="l" fontAlgn="b"/>
                      <a:r>
                        <a:rPr lang="en-US" sz="1400" b="0" i="0" u="none" strike="noStrike" dirty="0">
                          <a:solidFill>
                            <a:srgbClr val="000000"/>
                          </a:solidFill>
                          <a:effectLst/>
                          <a:latin typeface="Aptos Narrow" panose="020B0004020202020204" pitchFamily="34" charset="0"/>
                        </a:rPr>
                        <a:t>Essential Facilities</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 </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n-US" sz="1400" b="0" i="0" u="none" strike="noStrike" dirty="0">
                          <a:solidFill>
                            <a:srgbClr val="000000"/>
                          </a:solidFill>
                          <a:effectLst/>
                          <a:latin typeface="Aptos Narrow" panose="020B0004020202020204" pitchFamily="34" charset="0"/>
                        </a:rPr>
                        <a:t>Flood Elevation Certificates</a:t>
                      </a:r>
                    </a:p>
                  </a:txBody>
                  <a:tcPr marL="7826" marR="7826" marT="7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1667000414"/>
                  </a:ext>
                </a:extLst>
              </a:tr>
              <a:tr h="203343">
                <a:tc>
                  <a:txBody>
                    <a:bodyPr/>
                    <a:lstStyle/>
                    <a:p>
                      <a:pPr algn="l" fontAlgn="b"/>
                      <a:r>
                        <a:rPr lang="en-US" sz="1400" b="0" i="0" u="none" strike="noStrike" dirty="0">
                          <a:solidFill>
                            <a:srgbClr val="000000"/>
                          </a:solidFill>
                          <a:effectLst/>
                          <a:latin typeface="Aptos Narrow" panose="020B0004020202020204" pitchFamily="34" charset="0"/>
                        </a:rPr>
                        <a:t>Community Assets - Non-Historical</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1" i="0" u="none" strike="noStrike" dirty="0">
                          <a:solidFill>
                            <a:srgbClr val="7E350E"/>
                          </a:solidFill>
                          <a:effectLst/>
                          <a:latin typeface="Aptos Narrow" panose="020B0004020202020204" pitchFamily="34" charset="0"/>
                        </a:rPr>
                        <a:t>BUILDING FOOTPRINTS</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n-US" sz="1400" b="0" i="0" u="none" strike="noStrike" dirty="0">
                          <a:solidFill>
                            <a:srgbClr val="000000"/>
                          </a:solidFill>
                          <a:effectLst/>
                          <a:latin typeface="Aptos Narrow" panose="020B0004020202020204" pitchFamily="34" charset="0"/>
                        </a:rPr>
                        <a:t>FEMA Stream Names</a:t>
                      </a:r>
                    </a:p>
                  </a:txBody>
                  <a:tcPr marL="7826" marR="7826" marT="7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470712328"/>
                  </a:ext>
                </a:extLst>
              </a:tr>
              <a:tr h="203343">
                <a:tc>
                  <a:txBody>
                    <a:bodyPr/>
                    <a:lstStyle/>
                    <a:p>
                      <a:pPr algn="l" fontAlgn="b"/>
                      <a:r>
                        <a:rPr lang="en-US" sz="1400" b="0" i="0" u="none" strike="noStrike" dirty="0">
                          <a:solidFill>
                            <a:srgbClr val="000000"/>
                          </a:solidFill>
                          <a:effectLst/>
                          <a:latin typeface="Aptos Narrow" panose="020B0004020202020204" pitchFamily="34" charset="0"/>
                        </a:rPr>
                        <a:t>Community Assets - Historical</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Building Footprints (Microsoft - 1 million) </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400" b="0" i="0" u="none" strike="noStrike" dirty="0">
                          <a:solidFill>
                            <a:srgbClr val="000000"/>
                          </a:solidFill>
                          <a:effectLst/>
                          <a:latin typeface="Aptos Narrow" panose="020B0004020202020204" pitchFamily="34" charset="0"/>
                        </a:rPr>
                        <a:t> </a:t>
                      </a:r>
                    </a:p>
                  </a:txBody>
                  <a:tcPr marL="7826" marR="7826" marT="78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4255166190"/>
                  </a:ext>
                </a:extLst>
              </a:tr>
              <a:tr h="203343">
                <a:tc>
                  <a:txBody>
                    <a:bodyPr/>
                    <a:lstStyle/>
                    <a:p>
                      <a:pPr algn="l" fontAlgn="b"/>
                      <a:r>
                        <a:rPr lang="en-US" sz="1400" b="0" i="0" u="none" strike="noStrike" dirty="0">
                          <a:solidFill>
                            <a:srgbClr val="000000"/>
                          </a:solidFill>
                          <a:effectLst/>
                          <a:latin typeface="Aptos Narrow" panose="020B0004020202020204" pitchFamily="34" charset="0"/>
                        </a:rPr>
                        <a:t>Dams and Levees</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Building Footprints (WVGISTC - 2 million) </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400" b="1" i="0" u="none" strike="noStrike" dirty="0">
                          <a:solidFill>
                            <a:srgbClr val="153D64"/>
                          </a:solidFill>
                          <a:effectLst/>
                          <a:latin typeface="Aptos Narrow" panose="020B0004020202020204" pitchFamily="34" charset="0"/>
                        </a:rPr>
                        <a:t>FLOOD DEPTH</a:t>
                      </a:r>
                    </a:p>
                  </a:txBody>
                  <a:tcPr marL="7826" marR="7826" marT="78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2327491844"/>
                  </a:ext>
                </a:extLst>
              </a:tr>
              <a:tr h="203343">
                <a:tc>
                  <a:txBody>
                    <a:bodyPr/>
                    <a:lstStyle/>
                    <a:p>
                      <a:pPr algn="l" fontAlgn="b"/>
                      <a:r>
                        <a:rPr lang="en-US" sz="1400" b="0" i="0" u="none" strike="noStrike" dirty="0">
                          <a:solidFill>
                            <a:srgbClr val="000000"/>
                          </a:solidFill>
                          <a:effectLst/>
                          <a:latin typeface="Aptos Narrow" panose="020B0004020202020204" pitchFamily="34" charset="0"/>
                        </a:rPr>
                        <a:t>Roads / RR / Bridges Inundated</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 </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400" b="0" i="0" u="none" strike="noStrike" dirty="0">
                          <a:solidFill>
                            <a:srgbClr val="000000"/>
                          </a:solidFill>
                          <a:effectLst/>
                          <a:latin typeface="Aptos Narrow" panose="020B0004020202020204" pitchFamily="34" charset="0"/>
                        </a:rPr>
                        <a:t>HEC-RAS Model Backed (1% Flood)</a:t>
                      </a:r>
                    </a:p>
                  </a:txBody>
                  <a:tcPr marL="7826" marR="7826" marT="78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606238490"/>
                  </a:ext>
                </a:extLst>
              </a:tr>
              <a:tr h="203343">
                <a:tc>
                  <a:txBody>
                    <a:bodyPr/>
                    <a:lstStyle/>
                    <a:p>
                      <a:pPr algn="l" fontAlgn="b"/>
                      <a:r>
                        <a:rPr lang="en-US" sz="1400" b="0" i="0" u="none" strike="noStrike" dirty="0">
                          <a:solidFill>
                            <a:srgbClr val="000000"/>
                          </a:solidFill>
                          <a:effectLst/>
                          <a:latin typeface="Aptos Narrow" panose="020B0004020202020204" pitchFamily="34" charset="0"/>
                        </a:rPr>
                        <a:t> </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1" i="0" u="none" strike="noStrike" dirty="0">
                          <a:solidFill>
                            <a:srgbClr val="7E350E"/>
                          </a:solidFill>
                          <a:effectLst/>
                          <a:latin typeface="Aptos Narrow" panose="020B0004020202020204" pitchFamily="34" charset="0"/>
                        </a:rPr>
                        <a:t>BOUNDARIES</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400" b="0" i="0" u="none" strike="noStrike" dirty="0">
                          <a:solidFill>
                            <a:srgbClr val="000000"/>
                          </a:solidFill>
                          <a:effectLst/>
                          <a:latin typeface="Aptos Narrow" panose="020B0004020202020204" pitchFamily="34" charset="0"/>
                        </a:rPr>
                        <a:t>Hazus Flood Depth (1% Flood)</a:t>
                      </a:r>
                    </a:p>
                  </a:txBody>
                  <a:tcPr marL="7826" marR="7826" marT="78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2529383577"/>
                  </a:ext>
                </a:extLst>
              </a:tr>
              <a:tr h="203343">
                <a:tc>
                  <a:txBody>
                    <a:bodyPr/>
                    <a:lstStyle/>
                    <a:p>
                      <a:pPr algn="l" fontAlgn="b"/>
                      <a:r>
                        <a:rPr lang="en-US" sz="1400" b="1" i="0" u="none" strike="noStrike" dirty="0">
                          <a:solidFill>
                            <a:srgbClr val="FF0000"/>
                          </a:solidFill>
                          <a:effectLst/>
                          <a:latin typeface="Aptos Narrow" panose="020B0004020202020204" pitchFamily="34" charset="0"/>
                        </a:rPr>
                        <a:t>OTHER HAZARDS</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Community Boundaries</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400" b="0" i="0" u="none" strike="noStrike" dirty="0">
                          <a:solidFill>
                            <a:srgbClr val="000000"/>
                          </a:solidFill>
                          <a:effectLst/>
                          <a:latin typeface="Aptos Narrow" panose="020B0004020202020204" pitchFamily="34" charset="0"/>
                        </a:rPr>
                        <a:t>USGS High Water Marks</a:t>
                      </a:r>
                    </a:p>
                  </a:txBody>
                  <a:tcPr marL="7826" marR="7826" marT="78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1692052207"/>
                  </a:ext>
                </a:extLst>
              </a:tr>
              <a:tr h="203343">
                <a:tc>
                  <a:txBody>
                    <a:bodyPr/>
                    <a:lstStyle/>
                    <a:p>
                      <a:pPr algn="l" fontAlgn="b"/>
                      <a:r>
                        <a:rPr lang="en-US" sz="1400" b="0" i="0" u="none" strike="noStrike" dirty="0">
                          <a:solidFill>
                            <a:srgbClr val="000000"/>
                          </a:solidFill>
                          <a:effectLst/>
                          <a:latin typeface="Aptos Narrow" panose="020B0004020202020204" pitchFamily="34" charset="0"/>
                        </a:rPr>
                        <a:t>Landslide Incident</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Watershed Boundaries</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400" b="0" i="0" u="none" strike="noStrike" dirty="0">
                          <a:solidFill>
                            <a:srgbClr val="000000"/>
                          </a:solidFill>
                          <a:effectLst/>
                          <a:latin typeface="Aptos Narrow" panose="020B0004020202020204" pitchFamily="34" charset="0"/>
                        </a:rPr>
                        <a:t> </a:t>
                      </a:r>
                    </a:p>
                  </a:txBody>
                  <a:tcPr marL="7826" marR="7826" marT="78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1116448056"/>
                  </a:ext>
                </a:extLst>
              </a:tr>
              <a:tr h="193662">
                <a:tc>
                  <a:txBody>
                    <a:bodyPr/>
                    <a:lstStyle/>
                    <a:p>
                      <a:pPr algn="l" fontAlgn="b"/>
                      <a:r>
                        <a:rPr lang="en-US" sz="1400" b="0" i="0" u="none" strike="noStrike" dirty="0">
                          <a:solidFill>
                            <a:srgbClr val="000000"/>
                          </a:solidFill>
                          <a:effectLst/>
                          <a:latin typeface="Aptos Narrow" panose="020B0004020202020204" pitchFamily="34" charset="0"/>
                        </a:rPr>
                        <a:t>Landslide Susceptibility</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 </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n-US" sz="1400" b="1" i="0" u="none" strike="noStrike" dirty="0">
                          <a:solidFill>
                            <a:srgbClr val="153D64"/>
                          </a:solidFill>
                          <a:effectLst/>
                          <a:latin typeface="Aptos Narrow" panose="020B0004020202020204" pitchFamily="34" charset="0"/>
                        </a:rPr>
                        <a:t>FLOOD PREDICTION</a:t>
                      </a:r>
                    </a:p>
                  </a:txBody>
                  <a:tcPr marL="7826" marR="7826" marT="7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1676095159"/>
                  </a:ext>
                </a:extLst>
              </a:tr>
              <a:tr h="193662">
                <a:tc>
                  <a:txBody>
                    <a:bodyPr/>
                    <a:lstStyle/>
                    <a:p>
                      <a:pPr algn="l" fontAlgn="b"/>
                      <a:r>
                        <a:rPr lang="en-US" sz="1400" b="0" i="0" u="none" strike="noStrike" dirty="0">
                          <a:solidFill>
                            <a:srgbClr val="000000"/>
                          </a:solidFill>
                          <a:effectLst/>
                          <a:latin typeface="Aptos Narrow" panose="020B0004020202020204" pitchFamily="34" charset="0"/>
                        </a:rPr>
                        <a:t> </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1" i="0" u="none" strike="noStrike" dirty="0">
                          <a:solidFill>
                            <a:srgbClr val="7E350E"/>
                          </a:solidFill>
                          <a:effectLst/>
                          <a:latin typeface="Aptos Narrow" panose="020B0004020202020204" pitchFamily="34" charset="0"/>
                        </a:rPr>
                        <a:t>ELEVATION CONTOURS</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n-US" sz="1400" b="0" i="0" u="none" strike="noStrike" dirty="0">
                          <a:solidFill>
                            <a:srgbClr val="000000"/>
                          </a:solidFill>
                          <a:effectLst/>
                          <a:latin typeface="Aptos Narrow" panose="020B0004020202020204" pitchFamily="34" charset="0"/>
                        </a:rPr>
                        <a:t>USGS Real-Time Gages</a:t>
                      </a:r>
                    </a:p>
                  </a:txBody>
                  <a:tcPr marL="7826" marR="7826" marT="7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3846264619"/>
                  </a:ext>
                </a:extLst>
              </a:tr>
              <a:tr h="193662">
                <a:tc>
                  <a:txBody>
                    <a:bodyPr/>
                    <a:lstStyle/>
                    <a:p>
                      <a:pPr algn="l" fontAlgn="b"/>
                      <a:r>
                        <a:rPr lang="en-US" sz="1400" b="1" i="0" u="none" strike="noStrike" dirty="0">
                          <a:solidFill>
                            <a:schemeClr val="accent6">
                              <a:lumMod val="75000"/>
                            </a:schemeClr>
                          </a:solidFill>
                          <a:effectLst/>
                          <a:latin typeface="Aptos Narrow" panose="020B0004020202020204" pitchFamily="34" charset="0"/>
                        </a:rPr>
                        <a:t>MITIGATED PROPERTIES &amp; OPEN SPACE</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1-foot contours (zoomed-in scales)</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400" b="0" i="0" u="none" strike="noStrike" dirty="0">
                          <a:solidFill>
                            <a:srgbClr val="000000"/>
                          </a:solidFill>
                          <a:effectLst/>
                          <a:latin typeface="Aptos Narrow" panose="020B0004020202020204" pitchFamily="34" charset="0"/>
                        </a:rPr>
                        <a:t> </a:t>
                      </a:r>
                    </a:p>
                  </a:txBody>
                  <a:tcPr marL="7826" marR="7826" marT="78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3028894186"/>
                  </a:ext>
                </a:extLst>
              </a:tr>
              <a:tr h="193662">
                <a:tc>
                  <a:txBody>
                    <a:bodyPr/>
                    <a:lstStyle/>
                    <a:p>
                      <a:pPr algn="l" fontAlgn="b"/>
                      <a:r>
                        <a:rPr lang="en-US" sz="1400" b="0" i="0" u="none" strike="noStrike" dirty="0">
                          <a:solidFill>
                            <a:srgbClr val="000000"/>
                          </a:solidFill>
                          <a:effectLst/>
                          <a:latin typeface="Aptos Narrow" panose="020B0004020202020204" pitchFamily="34" charset="0"/>
                        </a:rPr>
                        <a:t>Mitigated Structure</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10-foot contours (zoomed-out scales)</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400" b="1" i="0" u="none" strike="noStrike" dirty="0">
                          <a:solidFill>
                            <a:srgbClr val="7E350E"/>
                          </a:solidFill>
                          <a:effectLst/>
                          <a:latin typeface="Aptos Narrow" panose="020B0004020202020204" pitchFamily="34" charset="0"/>
                        </a:rPr>
                        <a:t>BASEMAPS</a:t>
                      </a:r>
                    </a:p>
                  </a:txBody>
                  <a:tcPr marL="7826" marR="7826" marT="78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83958448"/>
                  </a:ext>
                </a:extLst>
              </a:tr>
              <a:tr h="193662">
                <a:tc>
                  <a:txBody>
                    <a:bodyPr/>
                    <a:lstStyle/>
                    <a:p>
                      <a:pPr algn="l" fontAlgn="b"/>
                      <a:r>
                        <a:rPr lang="en-US" sz="1400" b="0" i="0" u="none" strike="noStrike" dirty="0">
                          <a:solidFill>
                            <a:srgbClr val="000000"/>
                          </a:solidFill>
                          <a:effectLst/>
                          <a:latin typeface="Aptos Narrow" panose="020B0004020202020204" pitchFamily="34" charset="0"/>
                        </a:rPr>
                        <a:t>Buyout Parcel</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 </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400" b="0" i="0" u="none" strike="noStrike" dirty="0">
                          <a:solidFill>
                            <a:srgbClr val="000000"/>
                          </a:solidFill>
                          <a:effectLst/>
                          <a:latin typeface="Aptos Narrow" panose="020B0004020202020204" pitchFamily="34" charset="0"/>
                        </a:rPr>
                        <a:t>Aerial Imagery (11 unique sets)</a:t>
                      </a:r>
                    </a:p>
                  </a:txBody>
                  <a:tcPr marL="7826" marR="7826" marT="78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465141448"/>
                  </a:ext>
                </a:extLst>
              </a:tr>
              <a:tr h="180120">
                <a:tc>
                  <a:txBody>
                    <a:bodyPr/>
                    <a:lstStyle/>
                    <a:p>
                      <a:pPr algn="l" fontAlgn="b"/>
                      <a:r>
                        <a:rPr lang="en-US" sz="1400" b="0" i="0" u="none" strike="noStrike" dirty="0">
                          <a:solidFill>
                            <a:srgbClr val="000000"/>
                          </a:solidFill>
                          <a:effectLst/>
                          <a:latin typeface="Aptos Narrow" panose="020B0004020202020204" pitchFamily="34" charset="0"/>
                        </a:rPr>
                        <a:t>Public Land </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1" i="0" u="none" strike="noStrike" dirty="0">
                          <a:solidFill>
                            <a:srgbClr val="7E350E"/>
                          </a:solidFill>
                          <a:effectLst/>
                          <a:latin typeface="Aptos Narrow" panose="020B0004020202020204" pitchFamily="34" charset="0"/>
                        </a:rPr>
                        <a:t>GEOGRAPHIC  NAMES / STREAMS</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400" b="0" i="0" u="none" strike="noStrike" dirty="0">
                          <a:solidFill>
                            <a:srgbClr val="000000"/>
                          </a:solidFill>
                          <a:effectLst/>
                          <a:latin typeface="Aptos Narrow" panose="020B0004020202020204" pitchFamily="34" charset="0"/>
                        </a:rPr>
                        <a:t>Road/Street Basemaps</a:t>
                      </a:r>
                    </a:p>
                  </a:txBody>
                  <a:tcPr marL="7826" marR="7826" marT="78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574793266"/>
                  </a:ext>
                </a:extLst>
              </a:tr>
              <a:tr h="193662">
                <a:tc>
                  <a:txBody>
                    <a:bodyPr/>
                    <a:lstStyle/>
                    <a:p>
                      <a:pPr algn="l" fontAlgn="b"/>
                      <a:r>
                        <a:rPr lang="en-US" sz="1400" b="0" i="0" u="none" strike="noStrike" dirty="0">
                          <a:solidFill>
                            <a:srgbClr val="000000"/>
                          </a:solidFill>
                          <a:effectLst/>
                          <a:latin typeface="Aptos Narrow" panose="020B0004020202020204" pitchFamily="34" charset="0"/>
                        </a:rPr>
                        <a:t>Private Land</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Existing and historical towns</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400" b="0" i="0" u="none" strike="noStrike" dirty="0">
                          <a:solidFill>
                            <a:srgbClr val="000000"/>
                          </a:solidFill>
                          <a:effectLst/>
                          <a:latin typeface="Aptos Narrow" panose="020B0004020202020204" pitchFamily="34" charset="0"/>
                        </a:rPr>
                        <a:t>Hillshade lidar-derived (1 meter)</a:t>
                      </a:r>
                    </a:p>
                  </a:txBody>
                  <a:tcPr marL="7826" marR="7826" marT="78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21419935"/>
                  </a:ext>
                </a:extLst>
              </a:tr>
              <a:tr h="203343">
                <a:tc>
                  <a:txBody>
                    <a:bodyPr/>
                    <a:lstStyle/>
                    <a:p>
                      <a:pPr algn="l" fontAlgn="b"/>
                      <a:r>
                        <a:rPr lang="en-US" sz="1400" b="0" i="0" u="none" strike="noStrike" dirty="0">
                          <a:solidFill>
                            <a:srgbClr val="000000"/>
                          </a:solidFill>
                          <a:effectLst/>
                          <a:latin typeface="Aptos Narrow" panose="020B0004020202020204" pitchFamily="34" charset="0"/>
                        </a:rPr>
                        <a:t> </a:t>
                      </a:r>
                    </a:p>
                  </a:txBody>
                  <a:tcPr marL="7826" marR="7826" marT="7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2D5"/>
                    </a:solidFill>
                  </a:tcPr>
                </a:tc>
                <a:tc>
                  <a:txBody>
                    <a:bodyPr/>
                    <a:lstStyle/>
                    <a:p>
                      <a:pPr algn="l" fontAlgn="b"/>
                      <a:r>
                        <a:rPr lang="en-US" sz="1400" b="0" i="0" u="none" strike="noStrike" dirty="0">
                          <a:solidFill>
                            <a:srgbClr val="000000"/>
                          </a:solidFill>
                          <a:effectLst/>
                          <a:latin typeface="Aptos Narrow" panose="020B0004020202020204" pitchFamily="34" charset="0"/>
                        </a:rPr>
                        <a:t>Streams lines and names</a:t>
                      </a: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400" b="0" i="0" u="none" strike="noStrike" dirty="0">
                          <a:solidFill>
                            <a:srgbClr val="000000"/>
                          </a:solidFill>
                          <a:effectLst/>
                          <a:latin typeface="Aptos Narrow" panose="020B0004020202020204" pitchFamily="34" charset="0"/>
                        </a:rPr>
                        <a:t>Topographic Maps</a:t>
                      </a:r>
                    </a:p>
                  </a:txBody>
                  <a:tcPr marL="7826" marR="7826" marT="78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81511648"/>
                  </a:ext>
                </a:extLst>
              </a:tr>
            </a:tbl>
          </a:graphicData>
        </a:graphic>
      </p:graphicFrame>
    </p:spTree>
    <p:extLst>
      <p:ext uri="{BB962C8B-B14F-4D97-AF65-F5344CB8AC3E}">
        <p14:creationId xmlns:p14="http://schemas.microsoft.com/office/powerpoint/2010/main" val="2390227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tx2">
              <a:lumMod val="90000"/>
              <a:lumOff val="1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QUERY RESULTS PANEL</a:t>
            </a:r>
          </a:p>
        </p:txBody>
      </p:sp>
      <p:pic>
        <p:nvPicPr>
          <p:cNvPr id="4" name="Picture 3">
            <a:extLst>
              <a:ext uri="{FF2B5EF4-FFF2-40B4-BE49-F238E27FC236}">
                <a16:creationId xmlns:a16="http://schemas.microsoft.com/office/drawing/2014/main" id="{C8FE753B-716A-8D48-9AAA-C21C98F4F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584" y="961017"/>
            <a:ext cx="9143028" cy="5896983"/>
          </a:xfrm>
          <a:prstGeom prst="rect">
            <a:avLst/>
          </a:prstGeom>
        </p:spPr>
      </p:pic>
    </p:spTree>
    <p:extLst>
      <p:ext uri="{BB962C8B-B14F-4D97-AF65-F5344CB8AC3E}">
        <p14:creationId xmlns:p14="http://schemas.microsoft.com/office/powerpoint/2010/main" val="891779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USACE icon logo">
            <a:extLst>
              <a:ext uri="{FF2B5EF4-FFF2-40B4-BE49-F238E27FC236}">
                <a16:creationId xmlns:a16="http://schemas.microsoft.com/office/drawing/2014/main" id="{6172ACD1-4AF1-4330-8C91-1A9CC91D9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2397" y="4255266"/>
            <a:ext cx="1694029" cy="126400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NRCS West Virginia logo">
            <a:extLst>
              <a:ext uri="{FF2B5EF4-FFF2-40B4-BE49-F238E27FC236}">
                <a16:creationId xmlns:a16="http://schemas.microsoft.com/office/drawing/2014/main" id="{43961710-D7F9-401F-B116-5076D6F31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1706" y="5267479"/>
            <a:ext cx="1293400" cy="12934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WVU Law clinic logo">
            <a:extLst>
              <a:ext uri="{FF2B5EF4-FFF2-40B4-BE49-F238E27FC236}">
                <a16:creationId xmlns:a16="http://schemas.microsoft.com/office/drawing/2014/main" id="{7C5A80D4-2D6E-41A6-A756-F884F558B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4343" y="1316531"/>
            <a:ext cx="1142287" cy="114228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2"/>
            <a:ext cx="12192000" cy="914399"/>
          </a:xfrm>
          <a:prstGeom prst="rect">
            <a:avLst/>
          </a:prstGeom>
          <a:solidFill>
            <a:schemeClr val="tx2">
              <a:lumMod val="90000"/>
              <a:lumOff val="1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Partnerships and Interagency Coordination</a:t>
            </a:r>
          </a:p>
        </p:txBody>
      </p:sp>
      <p:pic>
        <p:nvPicPr>
          <p:cNvPr id="1026" name="Picture 2" descr="Image result for FEMA RiskMAP Logo">
            <a:extLst>
              <a:ext uri="{FF2B5EF4-FFF2-40B4-BE49-F238E27FC236}">
                <a16:creationId xmlns:a16="http://schemas.microsoft.com/office/drawing/2014/main" id="{F490EE78-3B63-4643-9571-A609409ECC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046" y="3362947"/>
            <a:ext cx="992719" cy="2946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FEMA icon logo">
            <a:extLst>
              <a:ext uri="{FF2B5EF4-FFF2-40B4-BE49-F238E27FC236}">
                <a16:creationId xmlns:a16="http://schemas.microsoft.com/office/drawing/2014/main" id="{0A7CF5BF-9616-4EC1-A5CC-5B2FEEF68B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835" b="20429"/>
          <a:stretch/>
        </p:blipFill>
        <p:spPr bwMode="auto">
          <a:xfrm>
            <a:off x="282231" y="1209555"/>
            <a:ext cx="2437535" cy="99159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NFIP CRS logo">
            <a:extLst>
              <a:ext uri="{FF2B5EF4-FFF2-40B4-BE49-F238E27FC236}">
                <a16:creationId xmlns:a16="http://schemas.microsoft.com/office/drawing/2014/main" id="{F12D88D9-4225-42BD-846A-A15735C950C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39278" y="2299991"/>
            <a:ext cx="1391114"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wv geological economic survey icon">
            <a:extLst>
              <a:ext uri="{FF2B5EF4-FFF2-40B4-BE49-F238E27FC236}">
                <a16:creationId xmlns:a16="http://schemas.microsoft.com/office/drawing/2014/main" id="{071E2176-5E64-4154-BD98-79272028F01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88852" y="6299827"/>
            <a:ext cx="1259986" cy="35362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FEMA CTP logo">
            <a:extLst>
              <a:ext uri="{FF2B5EF4-FFF2-40B4-BE49-F238E27FC236}">
                <a16:creationId xmlns:a16="http://schemas.microsoft.com/office/drawing/2014/main" id="{16EA1611-EC72-477E-A808-AAAE8DD0AF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568" y="3926952"/>
            <a:ext cx="942535" cy="91439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FEMA HMGP logo">
            <a:extLst>
              <a:ext uri="{FF2B5EF4-FFF2-40B4-BE49-F238E27FC236}">
                <a16:creationId xmlns:a16="http://schemas.microsoft.com/office/drawing/2014/main" id="{160FA5E0-4CC9-464F-89B9-771303E6E5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641" y="5194482"/>
            <a:ext cx="1039439" cy="15338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E6FD99-4A64-472F-B9AA-DE62E56B6D6E}"/>
              </a:ext>
            </a:extLst>
          </p:cNvPr>
          <p:cNvSpPr txBox="1"/>
          <p:nvPr/>
        </p:nvSpPr>
        <p:spPr>
          <a:xfrm>
            <a:off x="1160586" y="946335"/>
            <a:ext cx="9429594" cy="307777"/>
          </a:xfrm>
          <a:prstGeom prst="rect">
            <a:avLst/>
          </a:prstGeom>
          <a:noFill/>
        </p:spPr>
        <p:txBody>
          <a:bodyPr wrap="square" rtlCol="0">
            <a:spAutoFit/>
          </a:bodyPr>
          <a:lstStyle/>
          <a:p>
            <a:r>
              <a:rPr lang="en-US" sz="1400" i="1" dirty="0"/>
              <a:t>No single agency has all the answers but leveraging multiple programs and perspectives can provide a cohesive solution</a:t>
            </a:r>
            <a:endParaRPr lang="en-US" sz="1400" b="1" i="1" dirty="0"/>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90987" y="2478270"/>
            <a:ext cx="1049609" cy="380173"/>
          </a:xfrm>
          <a:prstGeom prst="rect">
            <a:avLst/>
          </a:prstGeom>
        </p:spPr>
      </p:pic>
      <p:pic>
        <p:nvPicPr>
          <p:cNvPr id="6" name="Picture 5">
            <a:extLst>
              <a:ext uri="{FF2B5EF4-FFF2-40B4-BE49-F238E27FC236}">
                <a16:creationId xmlns:a16="http://schemas.microsoft.com/office/drawing/2014/main" id="{37E60B61-D108-471C-ADCF-3FDAE3C568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11816" y="4950750"/>
            <a:ext cx="1007950" cy="306768"/>
          </a:xfrm>
          <a:prstGeom prst="rect">
            <a:avLst/>
          </a:prstGeom>
        </p:spPr>
      </p:pic>
      <p:pic>
        <p:nvPicPr>
          <p:cNvPr id="1028" name="Picture 4" descr="Image result for silver jackets logo">
            <a:extLst>
              <a:ext uri="{FF2B5EF4-FFF2-40B4-BE49-F238E27FC236}">
                <a16:creationId xmlns:a16="http://schemas.microsoft.com/office/drawing/2014/main" id="{2992E494-7254-4EB0-A8B1-48D09B5E69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5279" y="5590443"/>
            <a:ext cx="1093010" cy="11176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8A1CE75-396D-FC0C-140F-1EFF642AA2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88173" y="1316531"/>
            <a:ext cx="7587660" cy="2749600"/>
          </a:xfrm>
          <a:prstGeom prst="rect">
            <a:avLst/>
          </a:prstGeom>
          <a:ln>
            <a:noFill/>
          </a:ln>
        </p:spPr>
      </p:pic>
      <p:pic>
        <p:nvPicPr>
          <p:cNvPr id="17" name="Picture 16">
            <a:extLst>
              <a:ext uri="{FF2B5EF4-FFF2-40B4-BE49-F238E27FC236}">
                <a16:creationId xmlns:a16="http://schemas.microsoft.com/office/drawing/2014/main" id="{133D8A38-5462-01C3-A593-AC2C2912924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11093" y="4225873"/>
            <a:ext cx="2521112" cy="2502484"/>
          </a:xfrm>
          <a:prstGeom prst="rect">
            <a:avLst/>
          </a:prstGeom>
        </p:spPr>
      </p:pic>
      <p:pic>
        <p:nvPicPr>
          <p:cNvPr id="3074" name="Picture 2">
            <a:extLst>
              <a:ext uri="{FF2B5EF4-FFF2-40B4-BE49-F238E27FC236}">
                <a16:creationId xmlns:a16="http://schemas.microsoft.com/office/drawing/2014/main" id="{313C524E-DF4D-812B-B4E9-1082A6E37E5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22657" y="5519273"/>
            <a:ext cx="1124290" cy="10581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09AA943-A12F-4E36-E0D2-8172F7AB4E9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924031" y="3982868"/>
            <a:ext cx="904401" cy="9044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est Virginia Conservation Agency - Monarch Conservation ToolboxMonarch  Conservation Toolbox">
            <a:extLst>
              <a:ext uri="{FF2B5EF4-FFF2-40B4-BE49-F238E27FC236}">
                <a16:creationId xmlns:a16="http://schemas.microsoft.com/office/drawing/2014/main" id="{1C2F157E-B389-410A-CD18-4DA96E65C1F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72728" y="4458714"/>
            <a:ext cx="1266360" cy="752853"/>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2">
            <a:extLst>
              <a:ext uri="{FF2B5EF4-FFF2-40B4-BE49-F238E27FC236}">
                <a16:creationId xmlns:a16="http://schemas.microsoft.com/office/drawing/2014/main" id="{7B15910E-C32B-05DF-CF64-B5966194BD2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67683" y="3999558"/>
            <a:ext cx="1595768" cy="6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A6A13914-3259-6191-FBE9-B5AC02DC4E6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664271" y="3191197"/>
            <a:ext cx="1076325" cy="638175"/>
          </a:xfrm>
          <a:prstGeom prst="rect">
            <a:avLst/>
          </a:prstGeom>
        </p:spPr>
      </p:pic>
      <p:pic>
        <p:nvPicPr>
          <p:cNvPr id="21" name="Picture 20">
            <a:extLst>
              <a:ext uri="{FF2B5EF4-FFF2-40B4-BE49-F238E27FC236}">
                <a16:creationId xmlns:a16="http://schemas.microsoft.com/office/drawing/2014/main" id="{CA9BEDEA-85FC-2A30-2F5D-70173FFFD24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088852" y="5477116"/>
            <a:ext cx="1114324" cy="557162"/>
          </a:xfrm>
          <a:prstGeom prst="rect">
            <a:avLst/>
          </a:prstGeom>
        </p:spPr>
      </p:pic>
      <p:pic>
        <p:nvPicPr>
          <p:cNvPr id="3083" name="Picture 11">
            <a:extLst>
              <a:ext uri="{FF2B5EF4-FFF2-40B4-BE49-F238E27FC236}">
                <a16:creationId xmlns:a16="http://schemas.microsoft.com/office/drawing/2014/main" id="{ED5E7704-3E06-10B4-C870-8AD7D337E71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753134" y="2519391"/>
            <a:ext cx="1143097" cy="11430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hexagon with a yellow house and a river&#10;&#10;Description automatically generated">
            <a:extLst>
              <a:ext uri="{FF2B5EF4-FFF2-40B4-BE49-F238E27FC236}">
                <a16:creationId xmlns:a16="http://schemas.microsoft.com/office/drawing/2014/main" id="{2EFE2B28-9168-C111-235F-594F7F32369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025743" y="8793"/>
            <a:ext cx="958361" cy="874437"/>
          </a:xfrm>
          <a:prstGeom prst="rect">
            <a:avLst/>
          </a:prstGeom>
        </p:spPr>
      </p:pic>
    </p:spTree>
    <p:extLst>
      <p:ext uri="{BB962C8B-B14F-4D97-AF65-F5344CB8AC3E}">
        <p14:creationId xmlns:p14="http://schemas.microsoft.com/office/powerpoint/2010/main" val="3057079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tx2">
              <a:lumMod val="90000"/>
              <a:lumOff val="1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(&amp; property tool)</a:t>
            </a:r>
          </a:p>
        </p:txBody>
      </p:sp>
      <p:pic>
        <p:nvPicPr>
          <p:cNvPr id="3" name="Picture 2">
            <a:extLst>
              <a:ext uri="{FF2B5EF4-FFF2-40B4-BE49-F238E27FC236}">
                <a16:creationId xmlns:a16="http://schemas.microsoft.com/office/drawing/2014/main" id="{5BDF7F81-6DAC-185D-FB42-B82EB4963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497" y="914401"/>
            <a:ext cx="8674465" cy="5904086"/>
          </a:xfrm>
          <a:prstGeom prst="rect">
            <a:avLst/>
          </a:prstGeom>
        </p:spPr>
      </p:pic>
    </p:spTree>
    <p:extLst>
      <p:ext uri="{BB962C8B-B14F-4D97-AF65-F5344CB8AC3E}">
        <p14:creationId xmlns:p14="http://schemas.microsoft.com/office/powerpoint/2010/main" val="3949369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0C200-BC00-0F1B-B711-1B248FBF894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E667180-862D-2015-05EB-83EB06C1D669}"/>
              </a:ext>
            </a:extLst>
          </p:cNvPr>
          <p:cNvSpPr txBox="1">
            <a:spLocks/>
          </p:cNvSpPr>
          <p:nvPr/>
        </p:nvSpPr>
        <p:spPr>
          <a:xfrm>
            <a:off x="0" y="2"/>
            <a:ext cx="12192000" cy="914399"/>
          </a:xfrm>
          <a:prstGeom prst="rect">
            <a:avLst/>
          </a:prstGeom>
          <a:solidFill>
            <a:schemeClr val="tx2">
              <a:lumMod val="90000"/>
              <a:lumOff val="1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Resiliency Framework</a:t>
            </a:r>
          </a:p>
        </p:txBody>
      </p:sp>
      <p:sp>
        <p:nvSpPr>
          <p:cNvPr id="8" name="TextBox 7">
            <a:extLst>
              <a:ext uri="{FF2B5EF4-FFF2-40B4-BE49-F238E27FC236}">
                <a16:creationId xmlns:a16="http://schemas.microsoft.com/office/drawing/2014/main" id="{0CAD0438-AF79-72FE-F115-0F8DE5A69FC8}"/>
              </a:ext>
            </a:extLst>
          </p:cNvPr>
          <p:cNvSpPr txBox="1"/>
          <p:nvPr/>
        </p:nvSpPr>
        <p:spPr>
          <a:xfrm>
            <a:off x="398107" y="973488"/>
            <a:ext cx="11725469" cy="674928"/>
          </a:xfrm>
          <a:prstGeom prst="rect">
            <a:avLst/>
          </a:prstGeom>
          <a:noFill/>
        </p:spPr>
        <p:txBody>
          <a:bodyPr wrap="square">
            <a:spAutoFit/>
          </a:bodyPr>
          <a:lstStyle/>
          <a:p>
            <a:pPr marL="0" marR="0">
              <a:lnSpc>
                <a:spcPct val="107000"/>
              </a:lnSpc>
              <a:spcBef>
                <a:spcPts val="0"/>
              </a:spcBef>
              <a:spcAft>
                <a:spcPts val="0"/>
              </a:spcAft>
            </a:pPr>
            <a:r>
              <a:rPr lang="en-US" sz="1800" i="1" kern="100" dirty="0">
                <a:solidFill>
                  <a:schemeClr val="accent1">
                    <a:lumMod val="50000"/>
                  </a:schemeClr>
                </a:solidFill>
                <a:effectLst/>
                <a:latin typeface="Aptos" panose="020B0004020202020204" pitchFamily="34" charset="0"/>
                <a:ea typeface="Aptos" panose="020B0004020202020204" pitchFamily="34" charset="0"/>
                <a:cs typeface="Times New Roman" panose="02020603050405020304" pitchFamily="18" charset="0"/>
              </a:rPr>
              <a:t>An online toolkit that includes a suite of risk assessment and visualization tools for empowering communities across the state with the knowledge they need for coordination and capacity building to better prepare for future floods.</a:t>
            </a:r>
            <a:r>
              <a:rPr lang="en-US" sz="1800" u="none" strike="noStrike"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B7C877CC-AB0C-2703-A0A4-FBCAAD557FFD}"/>
              </a:ext>
            </a:extLst>
          </p:cNvPr>
          <p:cNvSpPr>
            <a:spLocks noGrp="1"/>
          </p:cNvSpPr>
          <p:nvPr>
            <p:ph idx="1"/>
          </p:nvPr>
        </p:nvSpPr>
        <p:spPr>
          <a:xfrm>
            <a:off x="169506" y="1707503"/>
            <a:ext cx="11852988" cy="4870579"/>
          </a:xfrm>
          <a:solidFill>
            <a:schemeClr val="tx2">
              <a:lumMod val="10000"/>
              <a:lumOff val="90000"/>
            </a:schemeClr>
          </a:solidFill>
        </p:spPr>
        <p:txBody>
          <a:bodyPr>
            <a:normAutofit/>
          </a:bodyPr>
          <a:lstStyle/>
          <a:p>
            <a:pPr marL="514350" indent="-514350">
              <a:buFont typeface="+mj-lt"/>
              <a:buAutoNum type="arabicParenR"/>
            </a:pPr>
            <a:r>
              <a:rPr lang="en-US" sz="2600" b="1" u="sng" kern="100" dirty="0">
                <a:effectLst/>
                <a:ea typeface="Aptos" panose="020B0004020202020204" pitchFamily="34" charset="0"/>
                <a:cs typeface="Times New Roman" panose="02020603050405020304" pitchFamily="18" charset="0"/>
              </a:rPr>
              <a:t>FLOOD RISK INDICATOR TOOLS:</a:t>
            </a:r>
            <a:r>
              <a:rPr lang="en-US" sz="2600" b="1" kern="100" dirty="0">
                <a:effectLst/>
                <a:ea typeface="Aptos" panose="020B0004020202020204" pitchFamily="34" charset="0"/>
                <a:cs typeface="Times New Roman" panose="02020603050405020304" pitchFamily="18" charset="0"/>
              </a:rPr>
              <a:t> </a:t>
            </a:r>
          </a:p>
          <a:p>
            <a:pPr lvl="1"/>
            <a:r>
              <a:rPr lang="en-US" sz="2000" kern="100" dirty="0">
                <a:effectLst/>
                <a:ea typeface="Aptos" panose="020B0004020202020204" pitchFamily="34" charset="0"/>
                <a:cs typeface="Times New Roman" panose="02020603050405020304" pitchFamily="18" charset="0"/>
              </a:rPr>
              <a:t>The </a:t>
            </a:r>
            <a:r>
              <a:rPr lang="en-US" sz="2000" b="1" kern="100" dirty="0">
                <a:solidFill>
                  <a:schemeClr val="accent1">
                    <a:lumMod val="50000"/>
                  </a:schemeClr>
                </a:solidFill>
                <a:effectLst/>
                <a:ea typeface="Aptos" panose="020B0004020202020204" pitchFamily="34" charset="0"/>
                <a:cs typeface="Times New Roman" panose="02020603050405020304" pitchFamily="18" charset="0"/>
              </a:rPr>
              <a:t>WV Flood Tool </a:t>
            </a:r>
            <a:r>
              <a:rPr lang="en-US" sz="2000" kern="100" dirty="0">
                <a:effectLst/>
                <a:ea typeface="Aptos" panose="020B0004020202020204" pitchFamily="34" charset="0"/>
                <a:cs typeface="Times New Roman" panose="02020603050405020304" pitchFamily="18" charset="0"/>
              </a:rPr>
              <a:t>shows flood characteristics, exposure, vulnerability, loss estimates, and mitigation measures at the property level, while the </a:t>
            </a:r>
            <a:r>
              <a:rPr lang="en-US" sz="2000" b="1" kern="100" dirty="0">
                <a:solidFill>
                  <a:schemeClr val="accent1">
                    <a:lumMod val="50000"/>
                  </a:schemeClr>
                </a:solidFill>
                <a:effectLst/>
                <a:ea typeface="Aptos" panose="020B0004020202020204" pitchFamily="34" charset="0"/>
                <a:cs typeface="Times New Roman" panose="02020603050405020304" pitchFamily="18" charset="0"/>
              </a:rPr>
              <a:t>WV Flood Risk Index </a:t>
            </a:r>
            <a:r>
              <a:rPr lang="en-US" sz="2000" kern="100" dirty="0">
                <a:effectLst/>
                <a:ea typeface="Aptos" panose="020B0004020202020204" pitchFamily="34" charset="0"/>
                <a:cs typeface="Times New Roman" panose="02020603050405020304" pitchFamily="18" charset="0"/>
              </a:rPr>
              <a:t>aggregates hazard data to indicate the communities most at risk of riverine flooding.</a:t>
            </a:r>
          </a:p>
          <a:p>
            <a:pPr marL="514350" indent="-514350">
              <a:buFont typeface="+mj-lt"/>
              <a:buAutoNum type="arabicParenR"/>
            </a:pPr>
            <a:r>
              <a:rPr lang="en-US" sz="2400" b="1" u="sng" kern="100" dirty="0">
                <a:effectLst/>
                <a:ea typeface="Aptos" panose="020B0004020202020204" pitchFamily="34" charset="0"/>
                <a:cs typeface="Times New Roman" panose="02020603050405020304" pitchFamily="18" charset="0"/>
              </a:rPr>
              <a:t>FLOOD RISK VISUALIZATION TOOLS:</a:t>
            </a:r>
            <a:r>
              <a:rPr lang="en-US" sz="2400" b="1" kern="100" dirty="0">
                <a:effectLst/>
                <a:ea typeface="Aptos" panose="020B0004020202020204" pitchFamily="34" charset="0"/>
                <a:cs typeface="Times New Roman" panose="02020603050405020304" pitchFamily="18" charset="0"/>
              </a:rPr>
              <a:t>  </a:t>
            </a:r>
          </a:p>
          <a:p>
            <a:pPr lvl="1"/>
            <a:r>
              <a:rPr lang="en-US" sz="2000" kern="100" dirty="0">
                <a:effectLst/>
                <a:ea typeface="Aptos" panose="020B0004020202020204" pitchFamily="34" charset="0"/>
                <a:cs typeface="Times New Roman" panose="02020603050405020304" pitchFamily="18" charset="0"/>
              </a:rPr>
              <a:t>A collection of movies, animations, story maps, and other flood visualization tools presented at the building and community levels for communicating and understanding flood risk.</a:t>
            </a:r>
          </a:p>
          <a:p>
            <a:pPr marL="514350" indent="-514350">
              <a:buFont typeface="+mj-lt"/>
              <a:buAutoNum type="arabicParenR"/>
            </a:pPr>
            <a:r>
              <a:rPr lang="en-US" sz="2400" b="1" u="sng" kern="100" dirty="0">
                <a:effectLst/>
                <a:ea typeface="Aptos" panose="020B0004020202020204" pitchFamily="34" charset="0"/>
                <a:cs typeface="Times New Roman" panose="02020603050405020304" pitchFamily="18" charset="0"/>
              </a:rPr>
              <a:t>OTHER HAZARDS TOOLS:</a:t>
            </a:r>
            <a:r>
              <a:rPr lang="en-US" sz="2400" b="1" kern="100" dirty="0">
                <a:effectLst/>
                <a:ea typeface="Aptos" panose="020B0004020202020204" pitchFamily="34" charset="0"/>
                <a:cs typeface="Times New Roman" panose="02020603050405020304" pitchFamily="18" charset="0"/>
              </a:rPr>
              <a:t>  </a:t>
            </a:r>
          </a:p>
          <a:p>
            <a:pPr lvl="1"/>
            <a:r>
              <a:rPr lang="en-US" sz="2000" kern="100" dirty="0">
                <a:effectLst/>
                <a:ea typeface="Aptos" panose="020B0004020202020204" pitchFamily="34" charset="0"/>
                <a:cs typeface="Times New Roman" panose="02020603050405020304" pitchFamily="18" charset="0"/>
              </a:rPr>
              <a:t>Interactive tools that provide risk assessment information about other hazards in the state, such as the </a:t>
            </a:r>
            <a:r>
              <a:rPr lang="en-US" sz="2000" b="1" kern="100" dirty="0">
                <a:solidFill>
                  <a:schemeClr val="accent1">
                    <a:lumMod val="50000"/>
                  </a:schemeClr>
                </a:solidFill>
                <a:effectLst/>
                <a:ea typeface="Aptos" panose="020B0004020202020204" pitchFamily="34" charset="0"/>
                <a:cs typeface="Times New Roman" panose="02020603050405020304" pitchFamily="18" charset="0"/>
              </a:rPr>
              <a:t>WV Landslide Tool</a:t>
            </a:r>
            <a:r>
              <a:rPr lang="en-US" sz="2000" kern="100" dirty="0">
                <a:solidFill>
                  <a:schemeClr val="accent1">
                    <a:lumMod val="50000"/>
                  </a:schemeClr>
                </a:solidFill>
                <a:effectLst/>
                <a:ea typeface="Aptos" panose="020B0004020202020204" pitchFamily="34" charset="0"/>
                <a:cs typeface="Times New Roman" panose="02020603050405020304" pitchFamily="18" charset="0"/>
              </a:rPr>
              <a:t>.</a:t>
            </a:r>
          </a:p>
          <a:p>
            <a:pPr marL="514350" indent="-514350">
              <a:buFont typeface="+mj-lt"/>
              <a:buAutoNum type="arabicParenR"/>
            </a:pPr>
            <a:r>
              <a:rPr lang="en-US" sz="2400" b="1" u="sng" kern="100" dirty="0">
                <a:effectLst/>
                <a:ea typeface="Aptos" panose="020B0004020202020204" pitchFamily="34" charset="0"/>
                <a:cs typeface="Times New Roman" panose="02020603050405020304" pitchFamily="18" charset="0"/>
              </a:rPr>
              <a:t>WEBSITE HUB</a:t>
            </a:r>
            <a:r>
              <a:rPr lang="en-US" sz="2400" b="1" kern="100" dirty="0">
                <a:effectLst/>
                <a:ea typeface="Aptos" panose="020B0004020202020204" pitchFamily="34" charset="0"/>
                <a:cs typeface="Times New Roman" panose="02020603050405020304" pitchFamily="18" charset="0"/>
              </a:rPr>
              <a:t>: </a:t>
            </a:r>
          </a:p>
          <a:p>
            <a:pPr lvl="1"/>
            <a:r>
              <a:rPr lang="en-US" sz="2000" b="1" kern="100" dirty="0">
                <a:effectLst/>
                <a:ea typeface="Aptos" panose="020B0004020202020204" pitchFamily="34" charset="0"/>
                <a:cs typeface="Times New Roman" panose="02020603050405020304" pitchFamily="18" charset="0"/>
              </a:rPr>
              <a:t> </a:t>
            </a:r>
            <a:r>
              <a:rPr lang="en-US" sz="2000" kern="100" dirty="0">
                <a:effectLst/>
                <a:ea typeface="Aptos" panose="020B0004020202020204" pitchFamily="34" charset="0"/>
                <a:cs typeface="Times New Roman" panose="02020603050405020304" pitchFamily="18" charset="0"/>
              </a:rPr>
              <a:t>A website hub organizes the data and tools to maximize engagement, communication, collaboration, and data.  It includes a section for published reports, plans, guides, and other useful risk assessment resources.</a:t>
            </a:r>
            <a:endParaRPr lang="en-US" sz="2000" dirty="0"/>
          </a:p>
        </p:txBody>
      </p:sp>
      <p:pic>
        <p:nvPicPr>
          <p:cNvPr id="3" name="Picture 2" descr="A hexagon with a yellow house and a river&#10;&#10;Description automatically generated">
            <a:extLst>
              <a:ext uri="{FF2B5EF4-FFF2-40B4-BE49-F238E27FC236}">
                <a16:creationId xmlns:a16="http://schemas.microsoft.com/office/drawing/2014/main" id="{64E25FA3-27F0-64E3-9E45-EA4FD4AEC2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963" y="-46132"/>
            <a:ext cx="1103281" cy="1006666"/>
          </a:xfrm>
          <a:prstGeom prst="rect">
            <a:avLst/>
          </a:prstGeom>
        </p:spPr>
      </p:pic>
    </p:spTree>
    <p:extLst>
      <p:ext uri="{BB962C8B-B14F-4D97-AF65-F5344CB8AC3E}">
        <p14:creationId xmlns:p14="http://schemas.microsoft.com/office/powerpoint/2010/main" val="291735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tx2">
              <a:lumMod val="90000"/>
              <a:lumOff val="1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Risk Profile</a:t>
            </a:r>
          </a:p>
        </p:txBody>
      </p:sp>
      <p:pic>
        <p:nvPicPr>
          <p:cNvPr id="6" name="Picture 5">
            <a:extLst>
              <a:ext uri="{FF2B5EF4-FFF2-40B4-BE49-F238E27FC236}">
                <a16:creationId xmlns:a16="http://schemas.microsoft.com/office/drawing/2014/main" id="{111E6E4A-7D82-857F-EC41-EE3EA264C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090" y="1067416"/>
            <a:ext cx="8411356" cy="5708288"/>
          </a:xfrm>
          <a:prstGeom prst="rect">
            <a:avLst/>
          </a:prstGeom>
        </p:spPr>
      </p:pic>
      <p:pic>
        <p:nvPicPr>
          <p:cNvPr id="15" name="Picture 14">
            <a:extLst>
              <a:ext uri="{FF2B5EF4-FFF2-40B4-BE49-F238E27FC236}">
                <a16:creationId xmlns:a16="http://schemas.microsoft.com/office/drawing/2014/main" id="{86D063FD-C0AA-D8DA-EF12-0C2BF5B3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232" y="1298449"/>
            <a:ext cx="2410384" cy="1682496"/>
          </a:xfrm>
          <a:prstGeom prst="rect">
            <a:avLst/>
          </a:prstGeom>
        </p:spPr>
      </p:pic>
      <p:sp>
        <p:nvSpPr>
          <p:cNvPr id="16" name="TextBox 15">
            <a:extLst>
              <a:ext uri="{FF2B5EF4-FFF2-40B4-BE49-F238E27FC236}">
                <a16:creationId xmlns:a16="http://schemas.microsoft.com/office/drawing/2014/main" id="{598FCA00-4129-A5DB-AFB3-577DB30697F7}"/>
              </a:ext>
            </a:extLst>
          </p:cNvPr>
          <p:cNvSpPr txBox="1"/>
          <p:nvPr/>
        </p:nvSpPr>
        <p:spPr>
          <a:xfrm>
            <a:off x="398672" y="4568556"/>
            <a:ext cx="2177504" cy="1077218"/>
          </a:xfrm>
          <a:prstGeom prst="rect">
            <a:avLst/>
          </a:prstGeom>
          <a:solidFill>
            <a:srgbClr val="C00000"/>
          </a:solidFill>
          <a:scene3d>
            <a:camera prst="orthographicFront"/>
            <a:lightRig rig="threePt" dir="t"/>
          </a:scene3d>
          <a:sp3d>
            <a:bevelT w="101600" prst="riblet"/>
          </a:sp3d>
        </p:spPr>
        <p:txBody>
          <a:bodyPr wrap="square" rtlCol="0">
            <a:spAutoFit/>
          </a:bodyPr>
          <a:lstStyle/>
          <a:p>
            <a:pPr algn="ctr"/>
            <a:r>
              <a:rPr lang="en-US" sz="3200" dirty="0">
                <a:solidFill>
                  <a:schemeClr val="bg1"/>
                </a:solidFill>
              </a:rPr>
              <a:t>WV Flood Risk Index</a:t>
            </a:r>
          </a:p>
        </p:txBody>
      </p:sp>
      <p:sp>
        <p:nvSpPr>
          <p:cNvPr id="17" name="TextBox 16">
            <a:extLst>
              <a:ext uri="{FF2B5EF4-FFF2-40B4-BE49-F238E27FC236}">
                <a16:creationId xmlns:a16="http://schemas.microsoft.com/office/drawing/2014/main" id="{AC636F9C-4288-2C8D-C215-F60D4A92ED8B}"/>
              </a:ext>
            </a:extLst>
          </p:cNvPr>
          <p:cNvSpPr txBox="1"/>
          <p:nvPr/>
        </p:nvSpPr>
        <p:spPr>
          <a:xfrm>
            <a:off x="1114162" y="3566585"/>
            <a:ext cx="958361" cy="369277"/>
          </a:xfrm>
          <a:prstGeom prst="rect">
            <a:avLst/>
          </a:prstGeom>
          <a:noFill/>
        </p:spPr>
        <p:txBody>
          <a:bodyPr wrap="square" rtlCol="0">
            <a:spAutoFit/>
          </a:bodyPr>
          <a:lstStyle/>
          <a:p>
            <a:r>
              <a:rPr lang="en-US" dirty="0"/>
              <a:t>with</a:t>
            </a:r>
          </a:p>
        </p:txBody>
      </p:sp>
      <p:sp>
        <p:nvSpPr>
          <p:cNvPr id="2" name="Explosion: 8 Points 1">
            <a:extLst>
              <a:ext uri="{FF2B5EF4-FFF2-40B4-BE49-F238E27FC236}">
                <a16:creationId xmlns:a16="http://schemas.microsoft.com/office/drawing/2014/main" id="{0528304F-FF08-FE5A-1C2E-76D653204F0E}"/>
              </a:ext>
            </a:extLst>
          </p:cNvPr>
          <p:cNvSpPr/>
          <p:nvPr/>
        </p:nvSpPr>
        <p:spPr>
          <a:xfrm>
            <a:off x="6598227" y="2867892"/>
            <a:ext cx="3740728" cy="2777882"/>
          </a:xfrm>
          <a:prstGeom prst="irregularSeal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ADDING RANKINGS TO SHOW COMMUNITIES OF HIGH RISK</a:t>
            </a:r>
          </a:p>
        </p:txBody>
      </p:sp>
    </p:spTree>
    <p:extLst>
      <p:ext uri="{BB962C8B-B14F-4D97-AF65-F5344CB8AC3E}">
        <p14:creationId xmlns:p14="http://schemas.microsoft.com/office/powerpoint/2010/main" val="1206192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tx2">
              <a:lumMod val="90000"/>
              <a:lumOff val="1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Risk Profile</a:t>
            </a:r>
          </a:p>
        </p:txBody>
      </p:sp>
      <p:pic>
        <p:nvPicPr>
          <p:cNvPr id="3" name="Picture 2">
            <a:extLst>
              <a:ext uri="{FF2B5EF4-FFF2-40B4-BE49-F238E27FC236}">
                <a16:creationId xmlns:a16="http://schemas.microsoft.com/office/drawing/2014/main" id="{27AB0E35-9D2F-5971-BF56-2D70E76A0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2384" y="996955"/>
            <a:ext cx="8440674" cy="5787891"/>
          </a:xfrm>
          <a:prstGeom prst="rect">
            <a:avLst/>
          </a:prstGeom>
        </p:spPr>
      </p:pic>
      <p:pic>
        <p:nvPicPr>
          <p:cNvPr id="4" name="Picture 3">
            <a:extLst>
              <a:ext uri="{FF2B5EF4-FFF2-40B4-BE49-F238E27FC236}">
                <a16:creationId xmlns:a16="http://schemas.microsoft.com/office/drawing/2014/main" id="{74C9B3F2-93CB-C897-36DC-CB93E0D98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232" y="1298449"/>
            <a:ext cx="2410384" cy="1682496"/>
          </a:xfrm>
          <a:prstGeom prst="rect">
            <a:avLst/>
          </a:prstGeom>
        </p:spPr>
      </p:pic>
      <p:sp>
        <p:nvSpPr>
          <p:cNvPr id="7" name="TextBox 6">
            <a:extLst>
              <a:ext uri="{FF2B5EF4-FFF2-40B4-BE49-F238E27FC236}">
                <a16:creationId xmlns:a16="http://schemas.microsoft.com/office/drawing/2014/main" id="{2092A1F5-1187-3669-7190-E9BD6BD7C406}"/>
              </a:ext>
            </a:extLst>
          </p:cNvPr>
          <p:cNvSpPr txBox="1"/>
          <p:nvPr/>
        </p:nvSpPr>
        <p:spPr>
          <a:xfrm>
            <a:off x="398672" y="4568556"/>
            <a:ext cx="2177504" cy="1077218"/>
          </a:xfrm>
          <a:prstGeom prst="rect">
            <a:avLst/>
          </a:prstGeom>
          <a:solidFill>
            <a:srgbClr val="C00000"/>
          </a:solidFill>
          <a:scene3d>
            <a:camera prst="orthographicFront"/>
            <a:lightRig rig="threePt" dir="t"/>
          </a:scene3d>
          <a:sp3d>
            <a:bevelT w="101600" prst="riblet"/>
          </a:sp3d>
        </p:spPr>
        <p:txBody>
          <a:bodyPr wrap="square" rtlCol="0">
            <a:spAutoFit/>
          </a:bodyPr>
          <a:lstStyle/>
          <a:p>
            <a:pPr algn="ctr"/>
            <a:r>
              <a:rPr lang="en-US" sz="3200" dirty="0">
                <a:solidFill>
                  <a:schemeClr val="bg1"/>
                </a:solidFill>
              </a:rPr>
              <a:t>WV Flood Risk Index</a:t>
            </a:r>
          </a:p>
        </p:txBody>
      </p:sp>
      <p:sp>
        <p:nvSpPr>
          <p:cNvPr id="8" name="TextBox 7">
            <a:extLst>
              <a:ext uri="{FF2B5EF4-FFF2-40B4-BE49-F238E27FC236}">
                <a16:creationId xmlns:a16="http://schemas.microsoft.com/office/drawing/2014/main" id="{C84EE4E1-CE6B-A991-9246-46520E3458CD}"/>
              </a:ext>
            </a:extLst>
          </p:cNvPr>
          <p:cNvSpPr txBox="1"/>
          <p:nvPr/>
        </p:nvSpPr>
        <p:spPr>
          <a:xfrm>
            <a:off x="1114162" y="3566585"/>
            <a:ext cx="958361" cy="369277"/>
          </a:xfrm>
          <a:prstGeom prst="rect">
            <a:avLst/>
          </a:prstGeom>
          <a:noFill/>
        </p:spPr>
        <p:txBody>
          <a:bodyPr wrap="square" rtlCol="0">
            <a:spAutoFit/>
          </a:bodyPr>
          <a:lstStyle/>
          <a:p>
            <a:r>
              <a:rPr lang="en-US" dirty="0"/>
              <a:t>with</a:t>
            </a:r>
          </a:p>
        </p:txBody>
      </p:sp>
    </p:spTree>
    <p:extLst>
      <p:ext uri="{BB962C8B-B14F-4D97-AF65-F5344CB8AC3E}">
        <p14:creationId xmlns:p14="http://schemas.microsoft.com/office/powerpoint/2010/main" val="3855271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EB7D0-FB32-0A74-EE04-1F49157FF51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D7284CF-B30E-2B21-0D3F-3D7D142DE763}"/>
              </a:ext>
            </a:extLst>
          </p:cNvPr>
          <p:cNvSpPr txBox="1">
            <a:spLocks/>
          </p:cNvSpPr>
          <p:nvPr/>
        </p:nvSpPr>
        <p:spPr>
          <a:xfrm>
            <a:off x="0" y="2"/>
            <a:ext cx="12192000" cy="914399"/>
          </a:xfrm>
          <a:prstGeom prst="rect">
            <a:avLst/>
          </a:prstGeom>
          <a:solidFill>
            <a:schemeClr val="tx2">
              <a:lumMod val="90000"/>
              <a:lumOff val="1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Assessments at Multiple Scales</a:t>
            </a:r>
          </a:p>
        </p:txBody>
      </p:sp>
      <p:graphicFrame>
        <p:nvGraphicFramePr>
          <p:cNvPr id="6" name="Table 5">
            <a:extLst>
              <a:ext uri="{FF2B5EF4-FFF2-40B4-BE49-F238E27FC236}">
                <a16:creationId xmlns:a16="http://schemas.microsoft.com/office/drawing/2014/main" id="{459FEE68-1AC8-C908-64A1-4295EE206B26}"/>
              </a:ext>
            </a:extLst>
          </p:cNvPr>
          <p:cNvGraphicFramePr>
            <a:graphicFrameLocks noGrp="1"/>
          </p:cNvGraphicFramePr>
          <p:nvPr/>
        </p:nvGraphicFramePr>
        <p:xfrm>
          <a:off x="270586" y="1027945"/>
          <a:ext cx="11650827" cy="4802109"/>
        </p:xfrm>
        <a:graphic>
          <a:graphicData uri="http://schemas.openxmlformats.org/drawingml/2006/table">
            <a:tbl>
              <a:tblPr/>
              <a:tblGrid>
                <a:gridCol w="2027038">
                  <a:extLst>
                    <a:ext uri="{9D8B030D-6E8A-4147-A177-3AD203B41FA5}">
                      <a16:colId xmlns:a16="http://schemas.microsoft.com/office/drawing/2014/main" val="975404614"/>
                    </a:ext>
                  </a:extLst>
                </a:gridCol>
                <a:gridCol w="1213433">
                  <a:extLst>
                    <a:ext uri="{9D8B030D-6E8A-4147-A177-3AD203B41FA5}">
                      <a16:colId xmlns:a16="http://schemas.microsoft.com/office/drawing/2014/main" val="608715654"/>
                    </a:ext>
                  </a:extLst>
                </a:gridCol>
                <a:gridCol w="1227384">
                  <a:extLst>
                    <a:ext uri="{9D8B030D-6E8A-4147-A177-3AD203B41FA5}">
                      <a16:colId xmlns:a16="http://schemas.microsoft.com/office/drawing/2014/main" val="1081294687"/>
                    </a:ext>
                  </a:extLst>
                </a:gridCol>
                <a:gridCol w="892640">
                  <a:extLst>
                    <a:ext uri="{9D8B030D-6E8A-4147-A177-3AD203B41FA5}">
                      <a16:colId xmlns:a16="http://schemas.microsoft.com/office/drawing/2014/main" val="1479206486"/>
                    </a:ext>
                  </a:extLst>
                </a:gridCol>
                <a:gridCol w="892640">
                  <a:extLst>
                    <a:ext uri="{9D8B030D-6E8A-4147-A177-3AD203B41FA5}">
                      <a16:colId xmlns:a16="http://schemas.microsoft.com/office/drawing/2014/main" val="1678233427"/>
                    </a:ext>
                  </a:extLst>
                </a:gridCol>
                <a:gridCol w="1301770">
                  <a:extLst>
                    <a:ext uri="{9D8B030D-6E8A-4147-A177-3AD203B41FA5}">
                      <a16:colId xmlns:a16="http://schemas.microsoft.com/office/drawing/2014/main" val="325354967"/>
                    </a:ext>
                  </a:extLst>
                </a:gridCol>
                <a:gridCol w="1766684">
                  <a:extLst>
                    <a:ext uri="{9D8B030D-6E8A-4147-A177-3AD203B41FA5}">
                      <a16:colId xmlns:a16="http://schemas.microsoft.com/office/drawing/2014/main" val="259160900"/>
                    </a:ext>
                  </a:extLst>
                </a:gridCol>
                <a:gridCol w="1171590">
                  <a:extLst>
                    <a:ext uri="{9D8B030D-6E8A-4147-A177-3AD203B41FA5}">
                      <a16:colId xmlns:a16="http://schemas.microsoft.com/office/drawing/2014/main" val="817683906"/>
                    </a:ext>
                  </a:extLst>
                </a:gridCol>
                <a:gridCol w="1157648">
                  <a:extLst>
                    <a:ext uri="{9D8B030D-6E8A-4147-A177-3AD203B41FA5}">
                      <a16:colId xmlns:a16="http://schemas.microsoft.com/office/drawing/2014/main" val="3281418802"/>
                    </a:ext>
                  </a:extLst>
                </a:gridCol>
              </a:tblGrid>
              <a:tr h="223934">
                <a:tc gridSpan="2">
                  <a:txBody>
                    <a:bodyPr/>
                    <a:lstStyle/>
                    <a:p>
                      <a:pPr algn="ctr" fontAlgn="b"/>
                      <a:r>
                        <a:rPr lang="en-US" sz="2000" b="1" i="0" u="none" strike="noStrike" dirty="0">
                          <a:solidFill>
                            <a:srgbClr val="FFFFFF"/>
                          </a:solidFill>
                          <a:effectLst/>
                          <a:latin typeface="Calibri" panose="020F0502020204030204" pitchFamily="34" charset="0"/>
                        </a:rPr>
                        <a:t>GEOGRAPHIC SCALES</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gridSpan="4">
                  <a:txBody>
                    <a:bodyPr/>
                    <a:lstStyle/>
                    <a:p>
                      <a:pPr algn="ctr" fontAlgn="b"/>
                      <a:r>
                        <a:rPr lang="en-US" sz="2000" b="1" i="0" u="none" strike="noStrike" dirty="0">
                          <a:solidFill>
                            <a:srgbClr val="000000"/>
                          </a:solidFill>
                          <a:effectLst/>
                          <a:latin typeface="Calibri" panose="020F0502020204030204" pitchFamily="34" charset="0"/>
                        </a:rPr>
                        <a:t>APPLICATIONS</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gridSpan="3">
                  <a:txBody>
                    <a:bodyPr/>
                    <a:lstStyle/>
                    <a:p>
                      <a:pPr algn="ctr" fontAlgn="b"/>
                      <a:r>
                        <a:rPr lang="en-US" sz="2000" b="1" i="0" u="none" strike="noStrike" dirty="0">
                          <a:solidFill>
                            <a:srgbClr val="FFFFFF"/>
                          </a:solidFill>
                          <a:effectLst/>
                          <a:latin typeface="Calibri" panose="020F0502020204030204" pitchFamily="34" charset="0"/>
                        </a:rPr>
                        <a:t>WVFRF TOOLS</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15C98"/>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884606553"/>
                  </a:ext>
                </a:extLst>
              </a:tr>
              <a:tr h="702615">
                <a:tc>
                  <a:txBody>
                    <a:bodyPr/>
                    <a:lstStyle/>
                    <a:p>
                      <a:pPr algn="ctr" fontAlgn="t"/>
                      <a:r>
                        <a:rPr lang="en-US" sz="1600" b="1" i="0" u="none" strike="noStrike" dirty="0">
                          <a:solidFill>
                            <a:srgbClr val="000000"/>
                          </a:solidFill>
                          <a:effectLst/>
                          <a:latin typeface="Calibri" panose="020F0502020204030204" pitchFamily="34" charset="0"/>
                        </a:rPr>
                        <a:t>Geographic Unit</a:t>
                      </a:r>
                    </a:p>
                  </a:txBody>
                  <a:tcPr marL="9449" marR="9449" marT="9449"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t"/>
                      <a:r>
                        <a:rPr lang="en-US" sz="1600" b="1" i="0" u="none" strike="noStrike" dirty="0">
                          <a:solidFill>
                            <a:srgbClr val="000000"/>
                          </a:solidFill>
                          <a:effectLst/>
                          <a:latin typeface="Calibri" panose="020F0502020204030204" pitchFamily="34" charset="0"/>
                        </a:rPr>
                        <a:t># Units</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2F2F2"/>
                    </a:solidFill>
                  </a:tcPr>
                </a:tc>
                <a:tc>
                  <a:txBody>
                    <a:bodyPr/>
                    <a:lstStyle/>
                    <a:p>
                      <a:pPr algn="ctr" fontAlgn="t"/>
                      <a:r>
                        <a:rPr lang="en-US" sz="1600" b="1" i="0" u="none" strike="noStrike" dirty="0">
                          <a:solidFill>
                            <a:srgbClr val="000000"/>
                          </a:solidFill>
                          <a:effectLst/>
                          <a:latin typeface="Calibri" panose="020F0502020204030204" pitchFamily="34" charset="0"/>
                        </a:rPr>
                        <a:t>Floodplain Management &amp; Mitigation</a:t>
                      </a:r>
                    </a:p>
                  </a:txBody>
                  <a:tcPr marL="9449" marR="9449" marT="9449"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FEMA Mapping</a:t>
                      </a:r>
                    </a:p>
                  </a:txBody>
                  <a:tcPr marL="9449" marR="9449" marT="9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Risk Planning</a:t>
                      </a:r>
                    </a:p>
                  </a:txBody>
                  <a:tcPr marL="9449" marR="9449" marT="9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Disaster Management</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Risk Tools</a:t>
                      </a:r>
                    </a:p>
                  </a:txBody>
                  <a:tcPr marL="9449" marR="9449" marT="9449"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t"/>
                      <a:r>
                        <a:rPr lang="en-US" sz="1600" b="1" i="0" u="none" strike="noStrike" dirty="0">
                          <a:solidFill>
                            <a:srgbClr val="000000"/>
                          </a:solidFill>
                          <a:effectLst/>
                          <a:latin typeface="Calibri" panose="020F0502020204030204" pitchFamily="34" charset="0"/>
                        </a:rPr>
                        <a:t>Flood</a:t>
                      </a:r>
                      <a:br>
                        <a:rPr lang="en-US" sz="1600" b="1" i="0" u="none" strike="noStrike" dirty="0">
                          <a:solidFill>
                            <a:srgbClr val="000000"/>
                          </a:solidFill>
                          <a:effectLst/>
                          <a:latin typeface="Calibri" panose="020F0502020204030204" pitchFamily="34" charset="0"/>
                        </a:rPr>
                      </a:br>
                      <a:r>
                        <a:rPr lang="en-US" sz="1600" b="1" i="0" u="none" strike="noStrike" dirty="0">
                          <a:solidFill>
                            <a:srgbClr val="000000"/>
                          </a:solidFill>
                          <a:effectLst/>
                          <a:latin typeface="Calibri" panose="020F0502020204030204" pitchFamily="34" charset="0"/>
                        </a:rPr>
                        <a:t> Visualization Tools</a:t>
                      </a:r>
                    </a:p>
                  </a:txBody>
                  <a:tcPr marL="9449" marR="9449" marT="9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t"/>
                      <a:r>
                        <a:rPr lang="en-US" sz="1600" b="1" i="0" u="none" strike="noStrike" dirty="0">
                          <a:solidFill>
                            <a:srgbClr val="000000"/>
                          </a:solidFill>
                          <a:effectLst/>
                          <a:latin typeface="Calibri" panose="020F0502020204030204" pitchFamily="34" charset="0"/>
                        </a:rPr>
                        <a:t>Document Center Tools</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992683012"/>
                  </a:ext>
                </a:extLst>
              </a:tr>
              <a:tr h="240178">
                <a:tc gridSpan="9">
                  <a:txBody>
                    <a:bodyPr/>
                    <a:lstStyle/>
                    <a:p>
                      <a:pPr algn="ctr" fontAlgn="b"/>
                      <a:r>
                        <a:rPr lang="en-US" sz="1400" b="0" i="1" u="none" strike="noStrike" dirty="0">
                          <a:solidFill>
                            <a:srgbClr val="000000"/>
                          </a:solidFill>
                          <a:effectLst/>
                          <a:latin typeface="Calibri" panose="020F0502020204030204" pitchFamily="34" charset="0"/>
                        </a:rPr>
                        <a:t>PROPERTY LEVEL</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739737714"/>
                  </a:ext>
                </a:extLst>
              </a:tr>
              <a:tr h="241821">
                <a:tc>
                  <a:txBody>
                    <a:bodyPr/>
                    <a:lstStyle/>
                    <a:p>
                      <a:pPr algn="l" fontAlgn="b"/>
                      <a:r>
                        <a:rPr lang="en-US" sz="1600" b="1" i="0" u="none" strike="noStrike" dirty="0">
                          <a:solidFill>
                            <a:schemeClr val="accent1">
                              <a:lumMod val="50000"/>
                            </a:schemeClr>
                          </a:solidFill>
                          <a:effectLst/>
                          <a:latin typeface="Calibri" panose="020F0502020204030204" pitchFamily="34" charset="0"/>
                        </a:rPr>
                        <a:t>Structures</a:t>
                      </a:r>
                      <a:r>
                        <a:rPr lang="en-US" sz="1600" b="0" i="0" u="none" strike="noStrike" baseline="30000" dirty="0">
                          <a:solidFill>
                            <a:schemeClr val="accent1">
                              <a:lumMod val="50000"/>
                            </a:schemeClr>
                          </a:solidFill>
                          <a:effectLst/>
                          <a:latin typeface="Calibri" panose="020F0502020204030204" pitchFamily="34" charset="0"/>
                        </a:rPr>
                        <a:t>1</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98,000</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FFF00"/>
                    </a:solidFill>
                  </a:tcPr>
                </a:tc>
                <a:tc rowSpan="3">
                  <a:txBody>
                    <a:bodyPr/>
                    <a:lstStyle/>
                    <a:p>
                      <a:pPr algn="ctr" fontAlgn="ctr"/>
                      <a:r>
                        <a:rPr lang="en-US" sz="1600" b="1" i="0" u="none" strike="noStrike" dirty="0">
                          <a:solidFill>
                            <a:schemeClr val="accent1">
                              <a:lumMod val="50000"/>
                            </a:schemeClr>
                          </a:solidFill>
                          <a:effectLst/>
                          <a:latin typeface="Calibri" panose="020F0502020204030204" pitchFamily="34" charset="0"/>
                        </a:rPr>
                        <a:t>WV Flood Tool</a:t>
                      </a:r>
                      <a:br>
                        <a:rPr lang="en-US" sz="1600" b="0" i="0" u="none" strike="noStrike" dirty="0">
                          <a:solidFill>
                            <a:srgbClr val="000000"/>
                          </a:solidFill>
                          <a:effectLst/>
                          <a:latin typeface="Calibri" panose="020F0502020204030204" pitchFamily="34" charset="0"/>
                        </a:rPr>
                      </a:br>
                      <a:r>
                        <a:rPr lang="en-US" sz="1400" b="0" i="0" u="none" strike="noStrike" dirty="0">
                          <a:solidFill>
                            <a:schemeClr val="accent1">
                              <a:lumMod val="50000"/>
                            </a:schemeClr>
                          </a:solidFill>
                          <a:effectLst/>
                          <a:latin typeface="Calibri" panose="020F0502020204030204" pitchFamily="34" charset="0"/>
                        </a:rPr>
                        <a:t>(Individual Data)</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600" b="0" i="0" u="none" strike="noStrike" dirty="0">
                          <a:solidFill>
                            <a:srgbClr val="000000"/>
                          </a:solidFill>
                          <a:effectLst/>
                          <a:latin typeface="Calibri" panose="020F0502020204030204" pitchFamily="34" charset="0"/>
                        </a:rPr>
                        <a:t>Yes</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600" b="0" i="0" u="none" strike="noStrike" dirty="0">
                          <a:solidFill>
                            <a:srgbClr val="000000"/>
                          </a:solidFill>
                          <a:effectLst/>
                          <a:latin typeface="Calibri" panose="020F0502020204030204" pitchFamily="34" charset="0"/>
                        </a:rPr>
                        <a:t>Yes</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263144630"/>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Parcels</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275,000</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en-US"/>
                    </a:p>
                  </a:txBody>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600" b="0" i="0" u="none" strike="noStrike" dirty="0">
                          <a:solidFill>
                            <a:srgbClr val="000000"/>
                          </a:solidFill>
                          <a:effectLst/>
                          <a:latin typeface="Calibri" panose="020F0502020204030204" pitchFamily="34" charset="0"/>
                        </a:rPr>
                        <a:t>Yes</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206583005"/>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Other Features</a:t>
                      </a:r>
                      <a:r>
                        <a:rPr lang="en-US" sz="1600" b="0" i="0" u="none" strike="noStrike" baseline="30000" dirty="0">
                          <a:solidFill>
                            <a:schemeClr val="accent1">
                              <a:lumMod val="50000"/>
                            </a:schemeClr>
                          </a:solidFill>
                          <a:effectLst/>
                          <a:latin typeface="Calibri" panose="020F0502020204030204" pitchFamily="34" charset="0"/>
                        </a:rPr>
                        <a:t>2</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vMerge="1">
                  <a:txBody>
                    <a:bodyPr/>
                    <a:lstStyle/>
                    <a:p>
                      <a:endParaRPr lang="en-US"/>
                    </a:p>
                  </a:txBody>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4074284108"/>
                  </a:ext>
                </a:extLst>
              </a:tr>
              <a:tr h="240178">
                <a:tc gridSpan="9">
                  <a:txBody>
                    <a:bodyPr/>
                    <a:lstStyle/>
                    <a:p>
                      <a:pPr algn="ctr" fontAlgn="b"/>
                      <a:r>
                        <a:rPr lang="en-US" sz="1400" b="0" i="1" u="none" strike="noStrike" dirty="0">
                          <a:solidFill>
                            <a:srgbClr val="000000"/>
                          </a:solidFill>
                          <a:effectLst/>
                          <a:latin typeface="Calibri" panose="020F0502020204030204" pitchFamily="34" charset="0"/>
                        </a:rPr>
                        <a:t>COMMUNITY LEVEL</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28091955"/>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Incorporated Places</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211</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FFFCC"/>
                    </a:solidFill>
                  </a:tcPr>
                </a:tc>
                <a:tc rowSpan="3">
                  <a:txBody>
                    <a:bodyPr/>
                    <a:lstStyle/>
                    <a:p>
                      <a:pPr algn="ctr" fontAlgn="ctr"/>
                      <a:r>
                        <a:rPr lang="en-US" sz="1600" b="1" i="0" u="none" strike="noStrike" dirty="0">
                          <a:solidFill>
                            <a:schemeClr val="accent1">
                              <a:lumMod val="50000"/>
                            </a:schemeClr>
                          </a:solidFill>
                          <a:effectLst/>
                          <a:latin typeface="Calibri" panose="020F0502020204030204" pitchFamily="34" charset="0"/>
                        </a:rPr>
                        <a:t>WV Flood Risk Index</a:t>
                      </a:r>
                      <a:br>
                        <a:rPr lang="en-US" sz="1600" b="1" i="0" u="none" strike="noStrike" dirty="0">
                          <a:solidFill>
                            <a:srgbClr val="000000"/>
                          </a:solidFill>
                          <a:effectLst/>
                          <a:latin typeface="Calibri" panose="020F0502020204030204" pitchFamily="34" charset="0"/>
                        </a:rPr>
                      </a:br>
                      <a:r>
                        <a:rPr lang="en-US" sz="1400" b="0" i="0" u="none" strike="noStrike" dirty="0">
                          <a:solidFill>
                            <a:schemeClr val="accent1">
                              <a:lumMod val="50000"/>
                            </a:schemeClr>
                          </a:solidFill>
                          <a:effectLst/>
                          <a:latin typeface="Calibri" panose="020F0502020204030204" pitchFamily="34" charset="0"/>
                        </a:rPr>
                        <a:t>(Aggregate Level)</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600" b="0" i="0" u="none" strike="noStrike" dirty="0">
                          <a:solidFill>
                            <a:srgbClr val="000000"/>
                          </a:solidFill>
                          <a:effectLst/>
                          <a:latin typeface="Calibri" panose="020F0502020204030204" pitchFamily="34" charset="0"/>
                        </a:rPr>
                        <a:t>Yes</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600" b="0" i="0" u="none" strike="noStrike" dirty="0">
                          <a:solidFill>
                            <a:srgbClr val="000000"/>
                          </a:solidFill>
                          <a:effectLst/>
                          <a:latin typeface="Calibri" panose="020F0502020204030204" pitchFamily="34" charset="0"/>
                        </a:rPr>
                        <a:t>Yes</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568926832"/>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Unincorporated Areas</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55</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vMerge="1">
                  <a:txBody>
                    <a:bodyPr/>
                    <a:lstStyle/>
                    <a:p>
                      <a:endParaRPr lang="en-US"/>
                    </a:p>
                  </a:txBody>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600" b="0" i="0" u="none" strike="noStrike" dirty="0">
                          <a:solidFill>
                            <a:srgbClr val="000000"/>
                          </a:solidFill>
                          <a:effectLst/>
                          <a:latin typeface="Calibri" panose="020F0502020204030204" pitchFamily="34" charset="0"/>
                        </a:rPr>
                        <a:t>Yes</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251726093"/>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Communities</a:t>
                      </a:r>
                      <a:r>
                        <a:rPr lang="en-US" sz="1600" b="1" i="0" u="none" strike="noStrike" dirty="0">
                          <a:solidFill>
                            <a:srgbClr val="000000"/>
                          </a:solidFill>
                          <a:effectLst/>
                          <a:latin typeface="Calibri" panose="020F0502020204030204" pitchFamily="34" charset="0"/>
                        </a:rPr>
                        <a:t> </a:t>
                      </a:r>
                      <a:r>
                        <a:rPr lang="en-US" sz="1600" b="0" i="0" u="none" strike="noStrike" dirty="0">
                          <a:solidFill>
                            <a:schemeClr val="accent1">
                              <a:lumMod val="50000"/>
                            </a:schemeClr>
                          </a:solidFill>
                          <a:effectLst/>
                          <a:latin typeface="Calibri" panose="020F0502020204030204" pitchFamily="34" charset="0"/>
                        </a:rPr>
                        <a:t>(NFIP)</a:t>
                      </a:r>
                      <a:r>
                        <a:rPr lang="en-US" sz="1600" b="0" i="0" u="none" strike="noStrike" baseline="30000" dirty="0">
                          <a:solidFill>
                            <a:schemeClr val="accent1">
                              <a:lumMod val="50000"/>
                            </a:schemeClr>
                          </a:solidFill>
                          <a:effectLst/>
                          <a:latin typeface="Calibri" panose="020F0502020204030204" pitchFamily="34" charset="0"/>
                        </a:rPr>
                        <a:t>3</a:t>
                      </a:r>
                      <a:endParaRPr lang="en-US" sz="1600" b="1" i="0" u="none" strike="noStrike" baseline="30000"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266</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vMerge="1">
                  <a:txBody>
                    <a:bodyPr/>
                    <a:lstStyle/>
                    <a:p>
                      <a:endParaRPr lang="en-US"/>
                    </a:p>
                  </a:txBody>
                  <a:tcPr/>
                </a:tc>
                <a:tc>
                  <a:txBody>
                    <a:bodyPr/>
                    <a:lstStyle/>
                    <a:p>
                      <a:pPr algn="ctr" fontAlgn="b"/>
                      <a:r>
                        <a:rPr lang="en-US" sz="1600" b="0" i="0" u="none" strike="noStrike" dirty="0">
                          <a:solidFill>
                            <a:srgbClr val="000000"/>
                          </a:solidFill>
                          <a:effectLst/>
                          <a:latin typeface="Calibri" panose="020F0502020204030204" pitchFamily="34" charset="0"/>
                        </a:rPr>
                        <a:t>Yes</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600" b="0" i="0" u="none" strike="noStrike" dirty="0">
                          <a:solidFill>
                            <a:srgbClr val="000000"/>
                          </a:solidFill>
                          <a:effectLst/>
                          <a:latin typeface="Calibri" panose="020F0502020204030204" pitchFamily="34" charset="0"/>
                        </a:rPr>
                        <a:t>Yes</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724996624"/>
                  </a:ext>
                </a:extLst>
              </a:tr>
              <a:tr h="240178">
                <a:tc gridSpan="9">
                  <a:txBody>
                    <a:bodyPr/>
                    <a:lstStyle/>
                    <a:p>
                      <a:pPr algn="ctr" fontAlgn="b"/>
                      <a:r>
                        <a:rPr lang="en-US" sz="1400" b="0" i="1" u="none" strike="noStrike" dirty="0">
                          <a:solidFill>
                            <a:srgbClr val="000000"/>
                          </a:solidFill>
                          <a:effectLst/>
                          <a:latin typeface="Calibri" panose="020F0502020204030204" pitchFamily="34" charset="0"/>
                        </a:rPr>
                        <a:t>COUNTY-REGION-STATE LEVEL</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728296204"/>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Counties</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55</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FFF00"/>
                    </a:solidFill>
                  </a:tcPr>
                </a:tc>
                <a:tc rowSpan="3">
                  <a:txBody>
                    <a:bodyPr/>
                    <a:lstStyle/>
                    <a:p>
                      <a:pPr algn="ctr" fontAlgn="ctr"/>
                      <a:r>
                        <a:rPr lang="en-US" sz="1600" b="1" i="0" u="none" strike="noStrike" dirty="0">
                          <a:solidFill>
                            <a:schemeClr val="accent1">
                              <a:lumMod val="50000"/>
                            </a:schemeClr>
                          </a:solidFill>
                          <a:effectLst/>
                          <a:latin typeface="Calibri" panose="020F0502020204030204" pitchFamily="34" charset="0"/>
                        </a:rPr>
                        <a:t>WV Flood Risk Index</a:t>
                      </a:r>
                      <a:br>
                        <a:rPr lang="en-US" sz="1600" b="1" i="0" u="none" strike="noStrike" dirty="0">
                          <a:solidFill>
                            <a:srgbClr val="000000"/>
                          </a:solidFill>
                          <a:effectLst/>
                          <a:latin typeface="Calibri" panose="020F0502020204030204" pitchFamily="34" charset="0"/>
                        </a:rPr>
                      </a:br>
                      <a:r>
                        <a:rPr lang="en-US" sz="1400" b="0" i="0" u="none" strike="noStrike" dirty="0">
                          <a:solidFill>
                            <a:schemeClr val="accent1">
                              <a:lumMod val="50000"/>
                            </a:schemeClr>
                          </a:solidFill>
                          <a:effectLst/>
                          <a:latin typeface="Calibri" panose="020F0502020204030204" pitchFamily="34" charset="0"/>
                        </a:rPr>
                        <a:t>(Aggregate Level)</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600" b="0" i="0" u="none" strike="noStrike" dirty="0">
                          <a:solidFill>
                            <a:srgbClr val="000000"/>
                          </a:solidFill>
                          <a:effectLst/>
                          <a:latin typeface="Calibri" panose="020F0502020204030204" pitchFamily="34" charset="0"/>
                        </a:rPr>
                        <a:t>Yes</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600" b="0" i="0" u="none" strike="noStrike" dirty="0">
                          <a:solidFill>
                            <a:srgbClr val="000000"/>
                          </a:solidFill>
                          <a:effectLst/>
                          <a:latin typeface="Calibri" panose="020F0502020204030204" pitchFamily="34" charset="0"/>
                        </a:rPr>
                        <a:t>Yes</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285568290"/>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Regions </a:t>
                      </a:r>
                      <a:r>
                        <a:rPr lang="en-US" sz="1600" b="0" i="0" u="none" strike="noStrike" dirty="0">
                          <a:solidFill>
                            <a:schemeClr val="accent1">
                              <a:lumMod val="50000"/>
                            </a:schemeClr>
                          </a:solidFill>
                          <a:effectLst/>
                          <a:latin typeface="Calibri" panose="020F0502020204030204" pitchFamily="34" charset="0"/>
                        </a:rPr>
                        <a:t>(RPDCs)</a:t>
                      </a:r>
                      <a:endParaRPr lang="en-US" sz="1600" b="1"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11</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vMerge="1">
                  <a:txBody>
                    <a:bodyPr/>
                    <a:lstStyle/>
                    <a:p>
                      <a:endParaRPr lang="en-US"/>
                    </a:p>
                  </a:txBody>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600" b="0" i="0" u="none" strike="noStrike" dirty="0">
                          <a:solidFill>
                            <a:srgbClr val="000000"/>
                          </a:solidFill>
                          <a:effectLst/>
                          <a:latin typeface="Calibri" panose="020F0502020204030204" pitchFamily="34" charset="0"/>
                        </a:rPr>
                        <a:t>Yes</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966044262"/>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State</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1</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vMerge="1">
                  <a:txBody>
                    <a:bodyPr/>
                    <a:lstStyle/>
                    <a:p>
                      <a:endParaRPr lang="en-US"/>
                    </a:p>
                  </a:txBody>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600" b="0" i="0" u="none" strike="noStrike" dirty="0">
                          <a:solidFill>
                            <a:srgbClr val="000000"/>
                          </a:solidFill>
                          <a:effectLst/>
                          <a:latin typeface="Calibri" panose="020F0502020204030204" pitchFamily="34" charset="0"/>
                        </a:rPr>
                        <a:t>Yes</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454948640"/>
                  </a:ext>
                </a:extLst>
              </a:tr>
              <a:tr h="240178">
                <a:tc gridSpan="9">
                  <a:txBody>
                    <a:bodyPr/>
                    <a:lstStyle/>
                    <a:p>
                      <a:pPr algn="ctr" fontAlgn="b"/>
                      <a:r>
                        <a:rPr lang="en-US" sz="1400" b="0" i="1" u="none" strike="noStrike" dirty="0">
                          <a:solidFill>
                            <a:srgbClr val="000000"/>
                          </a:solidFill>
                          <a:effectLst/>
                          <a:latin typeface="Calibri" panose="020F0502020204030204" pitchFamily="34" charset="0"/>
                        </a:rPr>
                        <a:t>DRAINAGE LEVEL</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574617046"/>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Watersheds</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32</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FFFCC"/>
                    </a:solidFill>
                  </a:tcPr>
                </a:tc>
                <a:tc rowSpan="2">
                  <a:txBody>
                    <a:bodyPr/>
                    <a:lstStyle/>
                    <a:p>
                      <a:pPr algn="ctr" fontAlgn="ctr"/>
                      <a:r>
                        <a:rPr lang="en-US" sz="1600" b="1" i="0" u="none" strike="noStrike" dirty="0">
                          <a:solidFill>
                            <a:schemeClr val="accent1">
                              <a:lumMod val="50000"/>
                            </a:schemeClr>
                          </a:solidFill>
                          <a:effectLst/>
                          <a:latin typeface="Calibri" panose="020F0502020204030204" pitchFamily="34" charset="0"/>
                        </a:rPr>
                        <a:t>WV Flood Risk Index</a:t>
                      </a:r>
                      <a:br>
                        <a:rPr lang="en-US" sz="1600" b="1" i="0" u="none" strike="noStrike" dirty="0">
                          <a:solidFill>
                            <a:srgbClr val="000000"/>
                          </a:solidFill>
                          <a:effectLst/>
                          <a:latin typeface="Calibri" panose="020F0502020204030204" pitchFamily="34" charset="0"/>
                        </a:rPr>
                      </a:br>
                      <a:r>
                        <a:rPr lang="en-US" sz="1400" b="0" i="0" u="none" strike="noStrike" dirty="0">
                          <a:solidFill>
                            <a:schemeClr val="accent1">
                              <a:lumMod val="50000"/>
                            </a:schemeClr>
                          </a:solidFill>
                          <a:effectLst/>
                          <a:latin typeface="Calibri" panose="020F0502020204030204" pitchFamily="34" charset="0"/>
                        </a:rPr>
                        <a:t>(Aggregate Level)</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600" b="0" i="0" u="none" strike="noStrike" dirty="0">
                          <a:solidFill>
                            <a:srgbClr val="000000"/>
                          </a:solidFill>
                          <a:effectLst/>
                          <a:latin typeface="Calibri" panose="020F0502020204030204" pitchFamily="34" charset="0"/>
                        </a:rPr>
                        <a:t>Yes</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989351748"/>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Streams </a:t>
                      </a:r>
                      <a:r>
                        <a:rPr lang="en-US" sz="1600" b="0" i="0" u="none" strike="noStrike" dirty="0">
                          <a:solidFill>
                            <a:schemeClr val="accent1">
                              <a:lumMod val="50000"/>
                            </a:schemeClr>
                          </a:solidFill>
                          <a:effectLst/>
                          <a:latin typeface="Calibri" panose="020F0502020204030204" pitchFamily="34" charset="0"/>
                        </a:rPr>
                        <a:t>(named)</a:t>
                      </a:r>
                      <a:endParaRPr lang="en-US" sz="1600" b="1"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6,748</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vMerge="1">
                  <a:txBody>
                    <a:bodyPr/>
                    <a:lstStyle/>
                    <a:p>
                      <a:endParaRPr lang="en-US"/>
                    </a:p>
                  </a:txBody>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9449" marR="9449" marT="9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600" b="0" i="0" u="none" strike="noStrike" dirty="0">
                          <a:solidFill>
                            <a:srgbClr val="000000"/>
                          </a:solidFill>
                          <a:effectLst/>
                          <a:latin typeface="Calibri" panose="020F0502020204030204" pitchFamily="34" charset="0"/>
                        </a:rPr>
                        <a:t>Yes</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510501390"/>
                  </a:ext>
                </a:extLst>
              </a:tr>
            </a:tbl>
          </a:graphicData>
        </a:graphic>
      </p:graphicFrame>
      <p:graphicFrame>
        <p:nvGraphicFramePr>
          <p:cNvPr id="3" name="Table 2">
            <a:extLst>
              <a:ext uri="{FF2B5EF4-FFF2-40B4-BE49-F238E27FC236}">
                <a16:creationId xmlns:a16="http://schemas.microsoft.com/office/drawing/2014/main" id="{A8B0B70D-7198-A55D-01B4-6ACAAB9CBFB4}"/>
              </a:ext>
            </a:extLst>
          </p:cNvPr>
          <p:cNvGraphicFramePr>
            <a:graphicFrameLocks noGrp="1"/>
          </p:cNvGraphicFramePr>
          <p:nvPr>
            <p:extLst>
              <p:ext uri="{D42A27DB-BD31-4B8C-83A1-F6EECF244321}">
                <p14:modId xmlns:p14="http://schemas.microsoft.com/office/powerpoint/2010/main" val="136165724"/>
              </p:ext>
            </p:extLst>
          </p:nvPr>
        </p:nvGraphicFramePr>
        <p:xfrm>
          <a:off x="1145215" y="5897465"/>
          <a:ext cx="7950199" cy="819150"/>
        </p:xfrm>
        <a:graphic>
          <a:graphicData uri="http://schemas.openxmlformats.org/drawingml/2006/table">
            <a:tbl>
              <a:tblPr/>
              <a:tblGrid>
                <a:gridCol w="1383195">
                  <a:extLst>
                    <a:ext uri="{9D8B030D-6E8A-4147-A177-3AD203B41FA5}">
                      <a16:colId xmlns:a16="http://schemas.microsoft.com/office/drawing/2014/main" val="1915689436"/>
                    </a:ext>
                  </a:extLst>
                </a:gridCol>
                <a:gridCol w="828014">
                  <a:extLst>
                    <a:ext uri="{9D8B030D-6E8A-4147-A177-3AD203B41FA5}">
                      <a16:colId xmlns:a16="http://schemas.microsoft.com/office/drawing/2014/main" val="2749419911"/>
                    </a:ext>
                  </a:extLst>
                </a:gridCol>
                <a:gridCol w="837531">
                  <a:extLst>
                    <a:ext uri="{9D8B030D-6E8A-4147-A177-3AD203B41FA5}">
                      <a16:colId xmlns:a16="http://schemas.microsoft.com/office/drawing/2014/main" val="2759312931"/>
                    </a:ext>
                  </a:extLst>
                </a:gridCol>
                <a:gridCol w="609113">
                  <a:extLst>
                    <a:ext uri="{9D8B030D-6E8A-4147-A177-3AD203B41FA5}">
                      <a16:colId xmlns:a16="http://schemas.microsoft.com/office/drawing/2014/main" val="55193453"/>
                    </a:ext>
                  </a:extLst>
                </a:gridCol>
                <a:gridCol w="609113">
                  <a:extLst>
                    <a:ext uri="{9D8B030D-6E8A-4147-A177-3AD203B41FA5}">
                      <a16:colId xmlns:a16="http://schemas.microsoft.com/office/drawing/2014/main" val="2085079137"/>
                    </a:ext>
                  </a:extLst>
                </a:gridCol>
                <a:gridCol w="888291">
                  <a:extLst>
                    <a:ext uri="{9D8B030D-6E8A-4147-A177-3AD203B41FA5}">
                      <a16:colId xmlns:a16="http://schemas.microsoft.com/office/drawing/2014/main" val="489206481"/>
                    </a:ext>
                  </a:extLst>
                </a:gridCol>
                <a:gridCol w="1205537">
                  <a:extLst>
                    <a:ext uri="{9D8B030D-6E8A-4147-A177-3AD203B41FA5}">
                      <a16:colId xmlns:a16="http://schemas.microsoft.com/office/drawing/2014/main" val="3996400106"/>
                    </a:ext>
                  </a:extLst>
                </a:gridCol>
                <a:gridCol w="799461">
                  <a:extLst>
                    <a:ext uri="{9D8B030D-6E8A-4147-A177-3AD203B41FA5}">
                      <a16:colId xmlns:a16="http://schemas.microsoft.com/office/drawing/2014/main" val="2030957078"/>
                    </a:ext>
                  </a:extLst>
                </a:gridCol>
                <a:gridCol w="789944">
                  <a:extLst>
                    <a:ext uri="{9D8B030D-6E8A-4147-A177-3AD203B41FA5}">
                      <a16:colId xmlns:a16="http://schemas.microsoft.com/office/drawing/2014/main" val="2910418749"/>
                    </a:ext>
                  </a:extLst>
                </a:gridCol>
              </a:tblGrid>
              <a:tr h="190500">
                <a:tc>
                  <a:txBody>
                    <a:bodyPr/>
                    <a:lstStyle/>
                    <a:p>
                      <a:pPr algn="l" fontAlgn="b"/>
                      <a:r>
                        <a:rPr lang="en-US" sz="1100" b="0" i="0" u="none" strike="noStrike" dirty="0">
                          <a:solidFill>
                            <a:srgbClr val="000000"/>
                          </a:solidFill>
                          <a:effectLst/>
                          <a:latin typeface="Aptos Narrow" panose="020B0004020202020204" pitchFamily="34" charset="0"/>
                        </a:rPr>
                        <a:t>NOTES: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5437954"/>
                  </a:ext>
                </a:extLst>
              </a:tr>
              <a:tr h="209550">
                <a:tc gridSpan="7">
                  <a:txBody>
                    <a:bodyPr/>
                    <a:lstStyle/>
                    <a:p>
                      <a:pPr algn="l" fontAlgn="b"/>
                      <a:r>
                        <a:rPr lang="en-US" sz="1100" b="0" i="0" u="none" strike="noStrike" baseline="30000" dirty="0">
                          <a:solidFill>
                            <a:srgbClr val="000000"/>
                          </a:solidFill>
                          <a:effectLst/>
                          <a:latin typeface="Aptos Narrow" panose="020B0004020202020204" pitchFamily="34" charset="0"/>
                        </a:rPr>
                        <a:t>1</a:t>
                      </a:r>
                      <a:r>
                        <a:rPr lang="en-US" sz="1100" b="0" i="0" u="none" strike="noStrike" dirty="0">
                          <a:solidFill>
                            <a:srgbClr val="000000"/>
                          </a:solidFill>
                          <a:effectLst/>
                          <a:latin typeface="Aptos Narrow" panose="020B0004020202020204" pitchFamily="34" charset="0"/>
                        </a:rPr>
                        <a:t>  Primary structures located in high-risk effective and advisory floodplains (1%-annual-chance flood)</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689795178"/>
                  </a:ext>
                </a:extLst>
              </a:tr>
              <a:tr h="209550">
                <a:tc gridSpan="8">
                  <a:txBody>
                    <a:bodyPr/>
                    <a:lstStyle/>
                    <a:p>
                      <a:pPr algn="l" fontAlgn="b"/>
                      <a:r>
                        <a:rPr lang="en-US" sz="1100" b="0" i="0" u="none" strike="noStrike" baseline="30000" dirty="0">
                          <a:solidFill>
                            <a:srgbClr val="000000"/>
                          </a:solidFill>
                          <a:effectLst/>
                          <a:latin typeface="Aptos Narrow" panose="020B0004020202020204" pitchFamily="34" charset="0"/>
                        </a:rPr>
                        <a:t>2</a:t>
                      </a:r>
                      <a:r>
                        <a:rPr lang="en-US" sz="1100" b="0" i="0" u="none" strike="noStrike" dirty="0">
                          <a:solidFill>
                            <a:srgbClr val="000000"/>
                          </a:solidFill>
                          <a:effectLst/>
                          <a:latin typeface="Aptos Narrow" panose="020B0004020202020204" pitchFamily="34" charset="0"/>
                        </a:rPr>
                        <a:t> Other Features include roads, bridges, National Register Areas, flood mitigation structures (dams, levees, floodwalls)</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094202227"/>
                  </a:ext>
                </a:extLst>
              </a:tr>
              <a:tr h="209550">
                <a:tc gridSpan="6">
                  <a:txBody>
                    <a:bodyPr/>
                    <a:lstStyle/>
                    <a:p>
                      <a:pPr algn="l" fontAlgn="b"/>
                      <a:r>
                        <a:rPr lang="en-US" sz="1100" b="0" i="0" u="none" strike="noStrike" baseline="30000" dirty="0">
                          <a:solidFill>
                            <a:srgbClr val="000000"/>
                          </a:solidFill>
                          <a:effectLst/>
                          <a:latin typeface="Aptos Narrow" panose="020B0004020202020204" pitchFamily="34" charset="0"/>
                        </a:rPr>
                        <a:t>3</a:t>
                      </a:r>
                      <a:r>
                        <a:rPr lang="en-US" sz="1100" b="0" i="0" u="none" strike="noStrike" dirty="0">
                          <a:solidFill>
                            <a:srgbClr val="000000"/>
                          </a:solidFill>
                          <a:effectLst/>
                          <a:latin typeface="Aptos Narrow" panose="020B0004020202020204" pitchFamily="34" charset="0"/>
                        </a:rPr>
                        <a:t>  Total 284 communities in state:  266 NFIP; 18 incorporated places not in NFIP</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2131362"/>
                  </a:ext>
                </a:extLst>
              </a:tr>
            </a:tbl>
          </a:graphicData>
        </a:graphic>
      </p:graphicFrame>
      <p:pic>
        <p:nvPicPr>
          <p:cNvPr id="2" name="Picture 1" descr="A hexagon with a yellow house and a river&#10;&#10;Description automatically generated">
            <a:extLst>
              <a:ext uri="{FF2B5EF4-FFF2-40B4-BE49-F238E27FC236}">
                <a16:creationId xmlns:a16="http://schemas.microsoft.com/office/drawing/2014/main" id="{D8655AF4-6DB2-A7C3-2C46-B121847A1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8132" y="-46132"/>
            <a:ext cx="1103281" cy="1006666"/>
          </a:xfrm>
          <a:prstGeom prst="rect">
            <a:avLst/>
          </a:prstGeom>
        </p:spPr>
      </p:pic>
    </p:spTree>
    <p:extLst>
      <p:ext uri="{BB962C8B-B14F-4D97-AF65-F5344CB8AC3E}">
        <p14:creationId xmlns:p14="http://schemas.microsoft.com/office/powerpoint/2010/main" val="3401460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1975E-FBED-4ED0-B8F6-3E26A72C5543}"/>
              </a:ext>
            </a:extLst>
          </p:cNvPr>
          <p:cNvSpPr>
            <a:spLocks noGrp="1"/>
          </p:cNvSpPr>
          <p:nvPr>
            <p:ph type="title"/>
          </p:nvPr>
        </p:nvSpPr>
        <p:spPr>
          <a:xfrm>
            <a:off x="2714501" y="2766218"/>
            <a:ext cx="6762997" cy="1325563"/>
          </a:xfrm>
        </p:spPr>
        <p:txBody>
          <a:bodyPr>
            <a:normAutofit/>
          </a:bodyPr>
          <a:lstStyle/>
          <a:p>
            <a:pPr algn="ctr"/>
            <a:r>
              <a:rPr lang="en-US" sz="4000" b="1" dirty="0">
                <a:solidFill>
                  <a:schemeClr val="bg1"/>
                </a:solidFill>
                <a:latin typeface="Arial" panose="020B0604020202020204" pitchFamily="34" charset="0"/>
                <a:cs typeface="Arial" panose="020B0604020202020204" pitchFamily="34" charset="0"/>
              </a:rPr>
              <a:t>FLOOD RISK INDEX TOOL</a:t>
            </a:r>
          </a:p>
        </p:txBody>
      </p:sp>
    </p:spTree>
    <p:extLst>
      <p:ext uri="{BB962C8B-B14F-4D97-AF65-F5344CB8AC3E}">
        <p14:creationId xmlns:p14="http://schemas.microsoft.com/office/powerpoint/2010/main" val="977386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Flood Risk Index Tool Overview</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56755" y="52393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r>
              <a:rPr lang="en-US" dirty="0">
                <a:cs typeface="Times New Roman" panose="02020603050405020304" pitchFamily="18" charset="0"/>
              </a:rPr>
              <a:t>This tool offers a range of flood risk indicators of various categories and integrates them at different aggregate levels. It generates dynamic (e.g., interactive maps) and static (e.g., downloadable reports) results to enhance understanding of the risk. Additionally, the tool provides functions for comparing risk among communities or other units of different scales.</a:t>
            </a:r>
          </a:p>
          <a:p>
            <a:pPr>
              <a:lnSpc>
                <a:spcPct val="150000"/>
              </a:lnSpc>
              <a:spcBef>
                <a:spcPts val="50"/>
              </a:spcBef>
            </a:pPr>
            <a:r>
              <a:rPr lang="en-US" b="1" dirty="0">
                <a:cs typeface="Times New Roman" panose="02020603050405020304" pitchFamily="18" charset="0"/>
              </a:rPr>
              <a:t>Key Concepts:</a:t>
            </a:r>
          </a:p>
          <a:p>
            <a:pPr marL="285750" indent="-285750">
              <a:lnSpc>
                <a:spcPct val="150000"/>
              </a:lnSpc>
              <a:spcBef>
                <a:spcPts val="50"/>
              </a:spcBef>
              <a:buFont typeface="Wingdings" panose="05000000000000000000" pitchFamily="2" charset="2"/>
              <a:buChar char="§"/>
            </a:pPr>
            <a:r>
              <a:rPr lang="en-US" dirty="0">
                <a:cs typeface="Times New Roman" panose="02020603050405020304" pitchFamily="18" charset="0"/>
              </a:rPr>
              <a:t>Incorporating best available </a:t>
            </a:r>
            <a:r>
              <a:rPr lang="en-US" b="1" dirty="0">
                <a:cs typeface="Times New Roman" panose="02020603050405020304" pitchFamily="18" charset="0"/>
              </a:rPr>
              <a:t>quantitative</a:t>
            </a:r>
            <a:r>
              <a:rPr lang="en-US" dirty="0">
                <a:cs typeface="Times New Roman" panose="02020603050405020304" pitchFamily="18" charset="0"/>
              </a:rPr>
              <a:t> and </a:t>
            </a:r>
            <a:r>
              <a:rPr lang="en-US" b="1" dirty="0">
                <a:cs typeface="Times New Roman" panose="02020603050405020304" pitchFamily="18" charset="0"/>
              </a:rPr>
              <a:t>qualitative</a:t>
            </a:r>
            <a:r>
              <a:rPr lang="en-US" dirty="0">
                <a:cs typeface="Times New Roman" panose="02020603050405020304" pitchFamily="18" charset="0"/>
              </a:rPr>
              <a:t> risk data</a:t>
            </a:r>
          </a:p>
          <a:p>
            <a:pPr marL="285750" indent="-285750">
              <a:lnSpc>
                <a:spcPct val="150000"/>
              </a:lnSpc>
              <a:spcBef>
                <a:spcPts val="50"/>
              </a:spcBef>
              <a:buFont typeface="Wingdings" panose="05000000000000000000" pitchFamily="2" charset="2"/>
              <a:buChar char="§"/>
            </a:pPr>
            <a:r>
              <a:rPr lang="en-US" dirty="0">
                <a:cs typeface="Times New Roman" panose="02020603050405020304" pitchFamily="18" charset="0"/>
              </a:rPr>
              <a:t>Considering both </a:t>
            </a:r>
            <a:r>
              <a:rPr lang="en-US" b="1" dirty="0">
                <a:cs typeface="Times New Roman" panose="02020603050405020304" pitchFamily="18" charset="0"/>
              </a:rPr>
              <a:t>risk</a:t>
            </a:r>
            <a:r>
              <a:rPr lang="en-US" dirty="0">
                <a:cs typeface="Times New Roman" panose="02020603050405020304" pitchFamily="18" charset="0"/>
              </a:rPr>
              <a:t> and </a:t>
            </a:r>
            <a:r>
              <a:rPr lang="en-US" b="1" dirty="0">
                <a:cs typeface="Times New Roman" panose="02020603050405020304" pitchFamily="18" charset="0"/>
              </a:rPr>
              <a:t>mitigation</a:t>
            </a:r>
            <a:r>
              <a:rPr lang="en-US" dirty="0">
                <a:cs typeface="Times New Roman" panose="02020603050405020304" pitchFamily="18" charset="0"/>
              </a:rPr>
              <a:t> factors</a:t>
            </a:r>
          </a:p>
          <a:p>
            <a:pPr marL="285750" indent="-285750">
              <a:lnSpc>
                <a:spcPct val="150000"/>
              </a:lnSpc>
              <a:spcBef>
                <a:spcPts val="50"/>
              </a:spcBef>
              <a:buFont typeface="Wingdings" panose="05000000000000000000" pitchFamily="2" charset="2"/>
              <a:buChar char="§"/>
            </a:pPr>
            <a:r>
              <a:rPr lang="en-US" b="1" dirty="0">
                <a:cs typeface="Times New Roman" panose="02020603050405020304" pitchFamily="18" charset="0"/>
              </a:rPr>
              <a:t>Ranking </a:t>
            </a:r>
            <a:r>
              <a:rPr lang="en-US" dirty="0">
                <a:cs typeface="Times New Roman" panose="02020603050405020304" pitchFamily="18" charset="0"/>
              </a:rPr>
              <a:t>and calculating </a:t>
            </a:r>
            <a:r>
              <a:rPr lang="en-US" b="1" dirty="0">
                <a:cs typeface="Times New Roman" panose="02020603050405020304" pitchFamily="18" charset="0"/>
              </a:rPr>
              <a:t>indicator/index scores </a:t>
            </a:r>
            <a:r>
              <a:rPr lang="en-US" dirty="0">
                <a:cs typeface="Times New Roman" panose="02020603050405020304" pitchFamily="18" charset="0"/>
              </a:rPr>
              <a:t>to identify communities/counties/regions of highest risk</a:t>
            </a:r>
          </a:p>
          <a:p>
            <a:pPr marL="285750" indent="-285750">
              <a:lnSpc>
                <a:spcPct val="150000"/>
              </a:lnSpc>
              <a:spcBef>
                <a:spcPts val="50"/>
              </a:spcBef>
              <a:buFont typeface="Wingdings" panose="05000000000000000000" pitchFamily="2" charset="2"/>
              <a:buChar char="§"/>
            </a:pPr>
            <a:r>
              <a:rPr lang="en-US" dirty="0">
                <a:cs typeface="Times New Roman" panose="02020603050405020304" pitchFamily="18" charset="0"/>
              </a:rPr>
              <a:t>Analyzing risk at multiple </a:t>
            </a:r>
            <a:r>
              <a:rPr lang="en-US" b="1" dirty="0">
                <a:cs typeface="Times New Roman" panose="02020603050405020304" pitchFamily="18" charset="0"/>
              </a:rPr>
              <a:t>scales</a:t>
            </a:r>
          </a:p>
          <a:p>
            <a:pPr marL="1371600" indent="-225425">
              <a:lnSpc>
                <a:spcPct val="120000"/>
              </a:lnSpc>
              <a:spcBef>
                <a:spcPts val="50"/>
              </a:spcBef>
              <a:tabLst>
                <a:tab pos="2457450" algn="l"/>
              </a:tabLst>
            </a:pPr>
            <a:endParaRPr lang="en-US" sz="800" b="1" dirty="0">
              <a:solidFill>
                <a:srgbClr val="1F4E79"/>
              </a:solidFill>
              <a:cs typeface="Times New Roman" panose="02020603050405020304" pitchFamily="18" charset="0"/>
            </a:endParaRPr>
          </a:p>
          <a:p>
            <a:pPr>
              <a:lnSpc>
                <a:spcPct val="150000"/>
              </a:lnSpc>
              <a:spcBef>
                <a:spcPts val="50"/>
              </a:spcBef>
            </a:pPr>
            <a:endParaRPr lang="en-US" sz="1600" dirty="0">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CAF2E13-3DAF-4E4A-B6E5-D34455021094}"/>
              </a:ext>
            </a:extLst>
          </p:cNvPr>
          <p:cNvSpPr txBox="1"/>
          <p:nvPr/>
        </p:nvSpPr>
        <p:spPr>
          <a:xfrm>
            <a:off x="883867" y="3830194"/>
            <a:ext cx="5928756" cy="2804486"/>
          </a:xfrm>
          <a:prstGeom prst="rect">
            <a:avLst/>
          </a:prstGeom>
          <a:noFill/>
        </p:spPr>
        <p:txBody>
          <a:bodyPr wrap="square">
            <a:spAutoFit/>
          </a:bodyPr>
          <a:lstStyle/>
          <a:p>
            <a:pPr marL="3200400" marR="0" lvl="0" indent="-225425" defTabSz="914400" rtl="0" eaLnBrk="1" fontAlgn="auto" latinLnBrk="0" hangingPunct="1">
              <a:lnSpc>
                <a:spcPct val="120000"/>
              </a:lnSpc>
              <a:spcBef>
                <a:spcPts val="50"/>
              </a:spcBef>
              <a:spcAft>
                <a:spcPts val="0"/>
              </a:spcAft>
              <a:buClrTx/>
              <a:buSzTx/>
              <a:buFontTx/>
              <a:buNone/>
              <a:tabLst>
                <a:tab pos="2457450" algn="l"/>
              </a:tabLst>
              <a:defRPr/>
            </a:pPr>
            <a:r>
              <a:rPr kumimoji="0" lang="en-US" sz="1800" b="1" i="0" u="none" strike="noStrike" kern="1200" cap="none" spc="0" normalizeH="0" baseline="0" noProof="0" dirty="0">
                <a:ln>
                  <a:noFill/>
                </a:ln>
                <a:solidFill>
                  <a:srgbClr val="1F4E79"/>
                </a:solidFill>
                <a:effectLst/>
                <a:uLnTx/>
                <a:uFillTx/>
                <a:latin typeface="Calibri" panose="020F0502020204030204"/>
                <a:ea typeface="+mn-ea"/>
                <a:cs typeface="Times New Roman" panose="02020603050405020304" pitchFamily="18" charset="0"/>
              </a:rPr>
              <a:t>Political Scales:</a:t>
            </a:r>
          </a:p>
          <a:p>
            <a:pPr marL="3200400" marR="0" lvl="0" indent="-225425" defTabSz="914400" rtl="0" eaLnBrk="1" fontAlgn="auto" latinLnBrk="0" hangingPunct="1">
              <a:lnSpc>
                <a:spcPct val="120000"/>
              </a:lnSpc>
              <a:spcBef>
                <a:spcPts val="50"/>
              </a:spcBef>
              <a:spcAft>
                <a:spcPts val="0"/>
              </a:spcAft>
              <a:buClrTx/>
              <a:buSzTx/>
              <a:buFont typeface="Wingdings" panose="05000000000000000000" pitchFamily="2" charset="2"/>
              <a:buChar char="§"/>
              <a:tabLst>
                <a:tab pos="24574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Communities</a:t>
            </a:r>
          </a:p>
          <a:p>
            <a:pPr marL="3200400" marR="0" lvl="0" indent="-225425" defTabSz="914400" rtl="0" eaLnBrk="1" fontAlgn="auto" latinLnBrk="0" hangingPunct="1">
              <a:lnSpc>
                <a:spcPct val="120000"/>
              </a:lnSpc>
              <a:spcBef>
                <a:spcPts val="50"/>
              </a:spcBef>
              <a:spcAft>
                <a:spcPts val="0"/>
              </a:spcAft>
              <a:buClrTx/>
              <a:buSzTx/>
              <a:buFontTx/>
              <a:buNone/>
              <a:tabLst>
                <a:tab pos="24574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Incorporated</a:t>
            </a:r>
          </a:p>
          <a:p>
            <a:pPr marL="3200400" marR="0" lvl="0" indent="-225425" defTabSz="914400" rtl="0" eaLnBrk="1" fontAlgn="auto" latinLnBrk="0" hangingPunct="1">
              <a:lnSpc>
                <a:spcPct val="120000"/>
              </a:lnSpc>
              <a:spcBef>
                <a:spcPts val="50"/>
              </a:spcBef>
              <a:spcAft>
                <a:spcPts val="0"/>
              </a:spcAft>
              <a:buClrTx/>
              <a:buSzTx/>
              <a:buFontTx/>
              <a:buNone/>
              <a:tabLst>
                <a:tab pos="24574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Unincorporated</a:t>
            </a:r>
          </a:p>
          <a:p>
            <a:pPr marL="3200400" marR="0" lvl="0" indent="-225425" defTabSz="914400" rtl="0" eaLnBrk="1" fontAlgn="auto" latinLnBrk="0" hangingPunct="1">
              <a:lnSpc>
                <a:spcPct val="120000"/>
              </a:lnSpc>
              <a:spcBef>
                <a:spcPts val="50"/>
              </a:spcBef>
              <a:spcAft>
                <a:spcPts val="0"/>
              </a:spcAft>
              <a:buClrTx/>
              <a:buSzTx/>
              <a:buFont typeface="Wingdings" panose="05000000000000000000" pitchFamily="2" charset="2"/>
              <a:buChar char="§"/>
              <a:tabLst>
                <a:tab pos="24574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Counties</a:t>
            </a:r>
          </a:p>
          <a:p>
            <a:pPr marL="3200400" marR="0" lvl="0" indent="-225425" defTabSz="914400" rtl="0" eaLnBrk="1" fontAlgn="auto" latinLnBrk="0" hangingPunct="1">
              <a:lnSpc>
                <a:spcPct val="120000"/>
              </a:lnSpc>
              <a:spcBef>
                <a:spcPts val="50"/>
              </a:spcBef>
              <a:spcAft>
                <a:spcPts val="0"/>
              </a:spcAft>
              <a:buClrTx/>
              <a:buSzTx/>
              <a:buFont typeface="Wingdings" panose="05000000000000000000" pitchFamily="2" charset="2"/>
              <a:buChar char="§"/>
              <a:tabLst>
                <a:tab pos="24574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Planning &amp; Development Council Regions</a:t>
            </a:r>
          </a:p>
          <a:p>
            <a:pPr marL="3200400" marR="0" lvl="0" indent="-225425" defTabSz="914400" rtl="0" eaLnBrk="1" fontAlgn="auto" latinLnBrk="0" hangingPunct="1">
              <a:lnSpc>
                <a:spcPct val="120000"/>
              </a:lnSpc>
              <a:spcBef>
                <a:spcPts val="50"/>
              </a:spcBef>
              <a:spcAft>
                <a:spcPts val="0"/>
              </a:spcAft>
              <a:buClrTx/>
              <a:buSzTx/>
              <a:buFont typeface="Wingdings" panose="05000000000000000000" pitchFamily="2" charset="2"/>
              <a:buChar char="§"/>
              <a:tabLst>
                <a:tab pos="24574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State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B4195FCA-ED8C-4E09-A954-7A544D9645EC}"/>
              </a:ext>
            </a:extLst>
          </p:cNvPr>
          <p:cNvSpPr txBox="1"/>
          <p:nvPr/>
        </p:nvSpPr>
        <p:spPr>
          <a:xfrm>
            <a:off x="4365167" y="3830194"/>
            <a:ext cx="5439196" cy="1092992"/>
          </a:xfrm>
          <a:prstGeom prst="rect">
            <a:avLst/>
          </a:prstGeom>
          <a:noFill/>
        </p:spPr>
        <p:txBody>
          <a:bodyPr wrap="square">
            <a:spAutoFit/>
          </a:bodyPr>
          <a:lstStyle/>
          <a:p>
            <a:pPr marL="3200400" marR="0" lvl="0" indent="-225425" defTabSz="914400" rtl="0" eaLnBrk="1" fontAlgn="auto" latinLnBrk="0" hangingPunct="1">
              <a:lnSpc>
                <a:spcPct val="120000"/>
              </a:lnSpc>
              <a:spcBef>
                <a:spcPts val="50"/>
              </a:spcBef>
              <a:spcAft>
                <a:spcPts val="0"/>
              </a:spcAft>
              <a:buClrTx/>
              <a:buSzTx/>
              <a:buFontTx/>
              <a:buNone/>
              <a:tabLst>
                <a:tab pos="2457450" algn="l"/>
              </a:tabLst>
              <a:defRPr/>
            </a:pPr>
            <a:r>
              <a:rPr kumimoji="0" lang="en-US" sz="1800" b="1" i="0" u="none" strike="noStrike" kern="1200" cap="none" spc="0" normalizeH="0" baseline="0" noProof="0" dirty="0">
                <a:ln>
                  <a:noFill/>
                </a:ln>
                <a:solidFill>
                  <a:srgbClr val="1F4E79"/>
                </a:solidFill>
                <a:effectLst/>
                <a:uLnTx/>
                <a:uFillTx/>
                <a:latin typeface="Calibri" panose="020F0502020204030204"/>
                <a:ea typeface="+mn-ea"/>
                <a:cs typeface="Times New Roman" panose="02020603050405020304" pitchFamily="18" charset="0"/>
              </a:rPr>
              <a:t>Drainage Areas Scales:</a:t>
            </a:r>
          </a:p>
          <a:p>
            <a:pPr marL="3200400" marR="0" lvl="0" indent="-225425" defTabSz="914400" rtl="0" eaLnBrk="1" fontAlgn="auto" latinLnBrk="0" hangingPunct="1">
              <a:lnSpc>
                <a:spcPct val="120000"/>
              </a:lnSpc>
              <a:spcBef>
                <a:spcPts val="50"/>
              </a:spcBef>
              <a:spcAft>
                <a:spcPts val="0"/>
              </a:spcAft>
              <a:buClrTx/>
              <a:buSzTx/>
              <a:buFont typeface="Wingdings" panose="05000000000000000000" pitchFamily="2" charset="2"/>
              <a:buChar char="§"/>
              <a:tabLst>
                <a:tab pos="24574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Watersheds</a:t>
            </a:r>
          </a:p>
          <a:p>
            <a:pPr marL="3200400" marR="0" lvl="0" indent="-225425" defTabSz="914400" rtl="0" eaLnBrk="1" fontAlgn="auto" latinLnBrk="0" hangingPunct="1">
              <a:lnSpc>
                <a:spcPct val="120000"/>
              </a:lnSpc>
              <a:spcBef>
                <a:spcPts val="50"/>
              </a:spcBef>
              <a:spcAft>
                <a:spcPts val="0"/>
              </a:spcAft>
              <a:buClrTx/>
              <a:buSzTx/>
              <a:buFont typeface="Wingdings" panose="05000000000000000000" pitchFamily="2" charset="2"/>
              <a:buChar char="§"/>
              <a:tabLst>
                <a:tab pos="24574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Streams</a:t>
            </a:r>
          </a:p>
        </p:txBody>
      </p:sp>
    </p:spTree>
    <p:extLst>
      <p:ext uri="{BB962C8B-B14F-4D97-AF65-F5344CB8AC3E}">
        <p14:creationId xmlns:p14="http://schemas.microsoft.com/office/powerpoint/2010/main" val="944604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Principal Functions of Flood Risk Index Tool</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r>
              <a:rPr lang="en-US" b="1" dirty="0">
                <a:solidFill>
                  <a:srgbClr val="1F4E79"/>
                </a:solidFill>
                <a:latin typeface="Arial" panose="020B0604020202020204" pitchFamily="34" charset="0"/>
                <a:cs typeface="Times New Roman" panose="02020603050405020304" pitchFamily="18" charset="0"/>
              </a:rPr>
              <a:t>Risk Factor Scores and Cumulative Index</a:t>
            </a:r>
          </a:p>
          <a:p>
            <a:pPr>
              <a:lnSpc>
                <a:spcPct val="150000"/>
              </a:lnSpc>
              <a:spcBef>
                <a:spcPts val="50"/>
              </a:spcBef>
            </a:pPr>
            <a:endParaRPr lang="en-US" b="1" dirty="0">
              <a:solidFill>
                <a:srgbClr val="1F4E79"/>
              </a:solidFill>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r>
              <a:rPr lang="en-US" b="1" dirty="0">
                <a:solidFill>
                  <a:srgbClr val="1F4E79"/>
                </a:solidFill>
                <a:latin typeface="Arial" panose="020B0604020202020204" pitchFamily="34" charset="0"/>
                <a:cs typeface="Times New Roman" panose="02020603050405020304" pitchFamily="18" charset="0"/>
              </a:rPr>
              <a:t>Web Reports (include additional flood data besides indicators)</a:t>
            </a:r>
          </a:p>
          <a:p>
            <a:pPr>
              <a:lnSpc>
                <a:spcPct val="150000"/>
              </a:lnSpc>
              <a:spcBef>
                <a:spcPts val="50"/>
              </a:spcBef>
            </a:pPr>
            <a:endParaRPr lang="en-US" b="1" dirty="0">
              <a:solidFill>
                <a:srgbClr val="1F4E79"/>
              </a:solidFill>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r>
              <a:rPr lang="en-US" b="1" dirty="0">
                <a:solidFill>
                  <a:srgbClr val="1F4E79"/>
                </a:solidFill>
                <a:latin typeface="Arial" panose="020B0604020202020204" pitchFamily="34" charset="0"/>
                <a:cs typeface="Times New Roman" panose="02020603050405020304" pitchFamily="18" charset="0"/>
              </a:rPr>
              <a:t>Visualizations and Charts</a:t>
            </a:r>
          </a:p>
          <a:p>
            <a:pPr>
              <a:lnSpc>
                <a:spcPct val="150000"/>
              </a:lnSpc>
              <a:spcBef>
                <a:spcPts val="50"/>
              </a:spcBef>
            </a:pPr>
            <a:endParaRPr lang="en-US" b="1" dirty="0">
              <a:solidFill>
                <a:srgbClr val="1F4E79"/>
              </a:solidFill>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r>
              <a:rPr lang="en-US" b="1" dirty="0">
                <a:solidFill>
                  <a:srgbClr val="1F4E79"/>
                </a:solidFill>
                <a:latin typeface="Arial" panose="020B0604020202020204" pitchFamily="34" charset="0"/>
                <a:cs typeface="Times New Roman" panose="02020603050405020304" pitchFamily="18" charset="0"/>
              </a:rPr>
              <a:t>Rationale and Recommendations (integrates quantitative data with qualitative information from risk behavior/knowledge studies)</a:t>
            </a:r>
          </a:p>
          <a:p>
            <a:pPr>
              <a:lnSpc>
                <a:spcPct val="150000"/>
              </a:lnSpc>
              <a:spcBef>
                <a:spcPts val="50"/>
              </a:spcBef>
            </a:pPr>
            <a:endParaRPr lang="en-US" b="1" dirty="0">
              <a:solidFill>
                <a:srgbClr val="1F4E79"/>
              </a:solidFill>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r>
              <a:rPr lang="en-US" b="1" dirty="0">
                <a:solidFill>
                  <a:srgbClr val="1F4E79"/>
                </a:solidFill>
                <a:latin typeface="Arial" panose="020B0604020202020204" pitchFamily="34" charset="0"/>
                <a:cs typeface="Times New Roman" panose="02020603050405020304" pitchFamily="18" charset="0"/>
              </a:rPr>
              <a:t>Data Export</a:t>
            </a:r>
          </a:p>
          <a:p>
            <a:pPr>
              <a:lnSpc>
                <a:spcPct val="150000"/>
              </a:lnSpc>
              <a:spcBef>
                <a:spcPts val="50"/>
              </a:spcBef>
            </a:pPr>
            <a:endParaRPr lang="en-US" b="1" dirty="0">
              <a:solidFill>
                <a:srgbClr val="1F4E79"/>
              </a:solidFill>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402010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endParaRPr lang="en-US" b="1" dirty="0">
              <a:solidFill>
                <a:srgbClr val="1F4E79"/>
              </a:solidFill>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6A92C55-C31F-4AE9-A783-C464D249CB3D}"/>
              </a:ext>
            </a:extLst>
          </p:cNvPr>
          <p:cNvGraphicFramePr>
            <a:graphicFrameLocks noGrp="1"/>
          </p:cNvGraphicFramePr>
          <p:nvPr>
            <p:extLst>
              <p:ext uri="{D42A27DB-BD31-4B8C-83A1-F6EECF244321}">
                <p14:modId xmlns:p14="http://schemas.microsoft.com/office/powerpoint/2010/main" val="2320666642"/>
              </p:ext>
            </p:extLst>
          </p:nvPr>
        </p:nvGraphicFramePr>
        <p:xfrm>
          <a:off x="2222667" y="786743"/>
          <a:ext cx="7465619" cy="5741647"/>
        </p:xfrm>
        <a:graphic>
          <a:graphicData uri="http://schemas.openxmlformats.org/drawingml/2006/table">
            <a:tbl>
              <a:tblPr>
                <a:tableStyleId>{5C22544A-7EE6-4342-B048-85BDC9FD1C3A}</a:tableStyleId>
              </a:tblPr>
              <a:tblGrid>
                <a:gridCol w="2110030">
                  <a:extLst>
                    <a:ext uri="{9D8B030D-6E8A-4147-A177-3AD203B41FA5}">
                      <a16:colId xmlns:a16="http://schemas.microsoft.com/office/drawing/2014/main" val="3427845048"/>
                    </a:ext>
                  </a:extLst>
                </a:gridCol>
                <a:gridCol w="3596756">
                  <a:extLst>
                    <a:ext uri="{9D8B030D-6E8A-4147-A177-3AD203B41FA5}">
                      <a16:colId xmlns:a16="http://schemas.microsoft.com/office/drawing/2014/main" val="1962734709"/>
                    </a:ext>
                  </a:extLst>
                </a:gridCol>
                <a:gridCol w="1758833">
                  <a:extLst>
                    <a:ext uri="{9D8B030D-6E8A-4147-A177-3AD203B41FA5}">
                      <a16:colId xmlns:a16="http://schemas.microsoft.com/office/drawing/2014/main" val="1608032514"/>
                    </a:ext>
                  </a:extLst>
                </a:gridCol>
              </a:tblGrid>
              <a:tr h="471109">
                <a:tc>
                  <a:txBody>
                    <a:bodyPr/>
                    <a:lstStyle/>
                    <a:p>
                      <a:pPr algn="l" fontAlgn="ctr"/>
                      <a:r>
                        <a:rPr lang="en-US" sz="1600" b="1" u="none" strike="noStrike" dirty="0">
                          <a:solidFill>
                            <a:schemeClr val="bg1"/>
                          </a:solidFill>
                          <a:effectLst/>
                        </a:rPr>
                        <a:t>  Major Categories (5)</a:t>
                      </a:r>
                      <a:endParaRPr lang="en-US" sz="1600" b="1" i="0" u="none" strike="noStrike" dirty="0">
                        <a:solidFill>
                          <a:schemeClr val="bg1"/>
                        </a:solidFill>
                        <a:effectLst/>
                        <a:latin typeface="Calibri" panose="020F0502020204030204" pitchFamily="34" charset="0"/>
                      </a:endParaRPr>
                    </a:p>
                  </a:txBody>
                  <a:tcPr marL="7138" marR="7138" marT="7138" marB="0" anchor="ctr">
                    <a:lnL w="19050" cap="flat" cmpd="sng" algn="ctr">
                      <a:solidFill>
                        <a:srgbClr val="1F4E79"/>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1F4E79"/>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E79"/>
                    </a:solidFill>
                  </a:tcPr>
                </a:tc>
                <a:tc>
                  <a:txBody>
                    <a:bodyPr/>
                    <a:lstStyle/>
                    <a:p>
                      <a:pPr algn="l" fontAlgn="ctr"/>
                      <a:r>
                        <a:rPr lang="en-US" sz="1600" b="1" u="none" strike="noStrike" dirty="0">
                          <a:solidFill>
                            <a:schemeClr val="bg1"/>
                          </a:solidFill>
                          <a:effectLst/>
                        </a:rPr>
                        <a:t>  Detailed Categories (22)</a:t>
                      </a:r>
                      <a:endParaRPr lang="en-US" sz="1600" b="1" i="0" u="none" strike="noStrike" dirty="0">
                        <a:solidFill>
                          <a:schemeClr val="bg1"/>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T w="19050" cap="flat" cmpd="sng" algn="ctr">
                      <a:solidFill>
                        <a:srgbClr val="1F4E79"/>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E79"/>
                    </a:solidFill>
                  </a:tcPr>
                </a:tc>
                <a:tc>
                  <a:txBody>
                    <a:bodyPr/>
                    <a:lstStyle/>
                    <a:p>
                      <a:pPr algn="l" fontAlgn="ctr"/>
                      <a:r>
                        <a:rPr lang="en-US" sz="1600" b="1" u="none" strike="noStrike" dirty="0">
                          <a:solidFill>
                            <a:schemeClr val="bg1"/>
                          </a:solidFill>
                          <a:effectLst/>
                        </a:rPr>
                        <a:t>  Tool Indicators (64)</a:t>
                      </a:r>
                      <a:endParaRPr lang="en-US" sz="1600" b="1" i="0" u="none" strike="noStrike" dirty="0">
                        <a:solidFill>
                          <a:schemeClr val="bg1"/>
                        </a:solidFill>
                        <a:effectLst/>
                        <a:latin typeface="Calibri" panose="020F0502020204030204" pitchFamily="34" charset="0"/>
                      </a:endParaRPr>
                    </a:p>
                  </a:txBody>
                  <a:tcPr marL="7138" marR="7138" marT="7138" marB="0" anchor="ctr">
                    <a:lnR w="19050" cap="flat" cmpd="sng" algn="ctr">
                      <a:solidFill>
                        <a:srgbClr val="1F4E79"/>
                      </a:solidFill>
                      <a:prstDash val="solid"/>
                      <a:round/>
                      <a:headEnd type="none" w="med" len="med"/>
                      <a:tailEnd type="none" w="med" len="med"/>
                    </a:lnR>
                    <a:lnT w="19050" cap="flat" cmpd="sng" algn="ctr">
                      <a:solidFill>
                        <a:srgbClr val="1F4E79"/>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E79"/>
                    </a:solidFill>
                  </a:tcPr>
                </a:tc>
                <a:extLst>
                  <a:ext uri="{0D108BD9-81ED-4DB2-BD59-A6C34878D82A}">
                    <a16:rowId xmlns:a16="http://schemas.microsoft.com/office/drawing/2014/main" val="2565878641"/>
                  </a:ext>
                </a:extLst>
              </a:tr>
              <a:tr h="185589">
                <a:tc rowSpan="4">
                  <a:txBody>
                    <a:bodyPr/>
                    <a:lstStyle/>
                    <a:p>
                      <a:pPr algn="l" fontAlgn="ctr"/>
                      <a:r>
                        <a:rPr lang="en-US" sz="1600" b="1" u="none" strike="noStrike" dirty="0">
                          <a:solidFill>
                            <a:schemeClr val="bg1"/>
                          </a:solidFill>
                          <a:effectLst/>
                        </a:rPr>
                        <a:t>  1) Flood Hazard Risk</a:t>
                      </a:r>
                      <a:endParaRPr lang="en-US" sz="1600" b="1" i="0" u="none" strike="noStrike" dirty="0">
                        <a:solidFill>
                          <a:schemeClr val="bg1"/>
                        </a:solidFill>
                        <a:effectLst/>
                        <a:latin typeface="Calibri" panose="020F0502020204030204" pitchFamily="34" charset="0"/>
                      </a:endParaRPr>
                    </a:p>
                  </a:txBody>
                  <a:tcPr marL="7138" marR="7138" marT="7138" marB="0" anchor="ctr">
                    <a:lnL w="19050" cap="flat" cmpd="sng" algn="ctr">
                      <a:solidFill>
                        <a:srgbClr val="1F4E79"/>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E79"/>
                    </a:solidFill>
                  </a:tcPr>
                </a:tc>
                <a:tc>
                  <a:txBody>
                    <a:bodyPr/>
                    <a:lstStyle/>
                    <a:p>
                      <a:pPr algn="l" fontAlgn="ctr"/>
                      <a:r>
                        <a:rPr lang="en-US" sz="1600" b="0" u="none" strike="noStrike" dirty="0">
                          <a:solidFill>
                            <a:srgbClr val="1F4E79"/>
                          </a:solidFill>
                          <a:effectLst/>
                        </a:rPr>
                        <a:t>  Floodplain Area</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CAD7EE"/>
                    </a:solidFill>
                  </a:tcPr>
                </a:tc>
                <a:tc rowSpan="4">
                  <a:txBody>
                    <a:bodyPr/>
                    <a:lstStyle/>
                    <a:p>
                      <a:pPr algn="ctr" fontAlgn="ctr"/>
                      <a:r>
                        <a:rPr lang="en-US" sz="1600" u="none" strike="noStrike" dirty="0">
                          <a:solidFill>
                            <a:srgbClr val="1F4E79"/>
                          </a:solidFill>
                          <a:effectLst/>
                        </a:rPr>
                        <a:t>6 indicators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rgbClr val="1F4E79"/>
                      </a:solidFill>
                      <a:prstDash val="solid"/>
                      <a:round/>
                      <a:headEnd type="none" w="med" len="med"/>
                      <a:tailEnd type="none" w="med" len="med"/>
                    </a:lnL>
                    <a:lnR w="19050" cap="flat" cmpd="sng" algn="ctr">
                      <a:solidFill>
                        <a:srgbClr val="1F4E79"/>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CAD7EE"/>
                    </a:solidFill>
                  </a:tcPr>
                </a:tc>
                <a:extLst>
                  <a:ext uri="{0D108BD9-81ED-4DB2-BD59-A6C34878D82A}">
                    <a16:rowId xmlns:a16="http://schemas.microsoft.com/office/drawing/2014/main" val="3491225770"/>
                  </a:ext>
                </a:extLst>
              </a:tr>
              <a:tr h="185589">
                <a:tc vMerge="1">
                  <a:txBody>
                    <a:bodyPr/>
                    <a:lstStyle/>
                    <a:p>
                      <a:endParaRPr lang="en-US"/>
                    </a:p>
                  </a:txBody>
                  <a:tcPr/>
                </a:tc>
                <a:tc>
                  <a:txBody>
                    <a:bodyPr/>
                    <a:lstStyle/>
                    <a:p>
                      <a:pPr algn="l" fontAlgn="ctr"/>
                      <a:r>
                        <a:rPr lang="en-US" sz="1600" b="0" u="none" strike="noStrike" dirty="0">
                          <a:solidFill>
                            <a:srgbClr val="1F4E79"/>
                          </a:solidFill>
                          <a:effectLst/>
                        </a:rPr>
                        <a:t>  Floodplain Length</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CAD7EE"/>
                    </a:solidFill>
                  </a:tcPr>
                </a:tc>
                <a:tc vMerge="1">
                  <a:txBody>
                    <a:bodyPr/>
                    <a:lstStyle/>
                    <a:p>
                      <a:endParaRPr lang="en-US"/>
                    </a:p>
                  </a:txBody>
                  <a:tcPr/>
                </a:tc>
                <a:extLst>
                  <a:ext uri="{0D108BD9-81ED-4DB2-BD59-A6C34878D82A}">
                    <a16:rowId xmlns:a16="http://schemas.microsoft.com/office/drawing/2014/main" val="2693391689"/>
                  </a:ext>
                </a:extLst>
              </a:tr>
              <a:tr h="185589">
                <a:tc vMerge="1">
                  <a:txBody>
                    <a:bodyPr/>
                    <a:lstStyle/>
                    <a:p>
                      <a:endParaRPr lang="en-US"/>
                    </a:p>
                  </a:txBody>
                  <a:tcPr/>
                </a:tc>
                <a:tc>
                  <a:txBody>
                    <a:bodyPr/>
                    <a:lstStyle/>
                    <a:p>
                      <a:pPr algn="l" fontAlgn="ctr"/>
                      <a:r>
                        <a:rPr lang="en-US" sz="1600" b="0" u="none" strike="noStrike" dirty="0">
                          <a:solidFill>
                            <a:srgbClr val="1F4E79"/>
                          </a:solidFill>
                          <a:effectLst/>
                        </a:rPr>
                        <a:t>  Declared Disasters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CAD7EE"/>
                    </a:solidFill>
                  </a:tcPr>
                </a:tc>
                <a:tc vMerge="1">
                  <a:txBody>
                    <a:bodyPr/>
                    <a:lstStyle/>
                    <a:p>
                      <a:endParaRPr lang="en-US"/>
                    </a:p>
                  </a:txBody>
                  <a:tcPr/>
                </a:tc>
                <a:extLst>
                  <a:ext uri="{0D108BD9-81ED-4DB2-BD59-A6C34878D82A}">
                    <a16:rowId xmlns:a16="http://schemas.microsoft.com/office/drawing/2014/main" val="2105788290"/>
                  </a:ext>
                </a:extLst>
              </a:tr>
              <a:tr h="185589">
                <a:tc vMerge="1">
                  <a:txBody>
                    <a:bodyPr/>
                    <a:lstStyle/>
                    <a:p>
                      <a:endParaRPr lang="en-US"/>
                    </a:p>
                  </a:txBody>
                  <a:tcPr/>
                </a:tc>
                <a:tc>
                  <a:txBody>
                    <a:bodyPr/>
                    <a:lstStyle/>
                    <a:p>
                      <a:pPr algn="l" fontAlgn="ctr"/>
                      <a:r>
                        <a:rPr lang="en-US" sz="1600" b="0" u="none" strike="noStrike" dirty="0">
                          <a:solidFill>
                            <a:srgbClr val="1F4E79"/>
                          </a:solidFill>
                          <a:effectLst/>
                        </a:rPr>
                        <a:t>  Flood Depth</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CAD7EE"/>
                    </a:solidFill>
                  </a:tcPr>
                </a:tc>
                <a:tc vMerge="1">
                  <a:txBody>
                    <a:bodyPr/>
                    <a:lstStyle/>
                    <a:p>
                      <a:endParaRPr lang="en-US"/>
                    </a:p>
                  </a:txBody>
                  <a:tcPr/>
                </a:tc>
                <a:extLst>
                  <a:ext uri="{0D108BD9-81ED-4DB2-BD59-A6C34878D82A}">
                    <a16:rowId xmlns:a16="http://schemas.microsoft.com/office/drawing/2014/main" val="3294464683"/>
                  </a:ext>
                </a:extLst>
              </a:tr>
              <a:tr h="185589">
                <a:tc rowSpan="9">
                  <a:txBody>
                    <a:bodyPr/>
                    <a:lstStyle/>
                    <a:p>
                      <a:pPr algn="l" fontAlgn="ctr"/>
                      <a:r>
                        <a:rPr lang="en-US" sz="1600" b="1" u="none" strike="noStrike" dirty="0">
                          <a:solidFill>
                            <a:schemeClr val="bg1"/>
                          </a:solidFill>
                          <a:effectLst/>
                        </a:rPr>
                        <a:t>  2) Structure Risk</a:t>
                      </a:r>
                      <a:endParaRPr lang="en-US" sz="1600" b="1" i="0" u="none" strike="noStrike" dirty="0">
                        <a:solidFill>
                          <a:schemeClr val="bg1"/>
                        </a:solidFill>
                        <a:effectLst/>
                        <a:latin typeface="Calibri" panose="020F0502020204030204" pitchFamily="34" charset="0"/>
                      </a:endParaRPr>
                    </a:p>
                  </a:txBody>
                  <a:tcPr marL="7138" marR="7138" marT="7138" marB="0" anchor="ctr">
                    <a:lnL w="19050" cap="flat" cmpd="sng" algn="ctr">
                      <a:solidFill>
                        <a:srgbClr val="1F4E79"/>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E79"/>
                    </a:solidFill>
                  </a:tcPr>
                </a:tc>
                <a:tc>
                  <a:txBody>
                    <a:bodyPr/>
                    <a:lstStyle/>
                    <a:p>
                      <a:pPr algn="l" fontAlgn="ctr"/>
                      <a:r>
                        <a:rPr lang="en-US" sz="1600" b="0" u="none" strike="noStrike" dirty="0">
                          <a:solidFill>
                            <a:srgbClr val="1F4E79"/>
                          </a:solidFill>
                          <a:effectLst/>
                        </a:rPr>
                        <a:t>  Building Counts / Ratios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905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CAD7EE"/>
                    </a:solidFill>
                  </a:tcPr>
                </a:tc>
                <a:tc rowSpan="9">
                  <a:txBody>
                    <a:bodyPr/>
                    <a:lstStyle/>
                    <a:p>
                      <a:pPr algn="ctr" fontAlgn="ctr"/>
                      <a:r>
                        <a:rPr lang="en-US" sz="1600" u="none" strike="noStrike" dirty="0">
                          <a:solidFill>
                            <a:srgbClr val="1F4E79"/>
                          </a:solidFill>
                          <a:effectLst/>
                        </a:rPr>
                        <a:t>41 indicators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rgbClr val="1F4E79"/>
                      </a:solidFill>
                      <a:prstDash val="solid"/>
                      <a:round/>
                      <a:headEnd type="none" w="med" len="med"/>
                      <a:tailEnd type="none" w="med" len="med"/>
                    </a:lnL>
                    <a:lnR w="19050" cap="flat" cmpd="sng" algn="ctr">
                      <a:solidFill>
                        <a:srgbClr val="1F4E79"/>
                      </a:solidFill>
                      <a:prstDash val="solid"/>
                      <a:round/>
                      <a:headEnd type="none" w="med" len="med"/>
                      <a:tailEnd type="none" w="med" len="med"/>
                    </a:lnR>
                    <a:lnT w="19050" cap="flat" cmpd="sng" algn="ctr">
                      <a:solidFill>
                        <a:srgbClr val="1F4E79"/>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CAD7EE"/>
                    </a:solidFill>
                  </a:tcPr>
                </a:tc>
                <a:extLst>
                  <a:ext uri="{0D108BD9-81ED-4DB2-BD59-A6C34878D82A}">
                    <a16:rowId xmlns:a16="http://schemas.microsoft.com/office/drawing/2014/main" val="496867614"/>
                  </a:ext>
                </a:extLst>
              </a:tr>
              <a:tr h="157036">
                <a:tc vMerge="1">
                  <a:txBody>
                    <a:bodyPr/>
                    <a:lstStyle/>
                    <a:p>
                      <a:endParaRPr lang="en-US"/>
                    </a:p>
                  </a:txBody>
                  <a:tcPr/>
                </a:tc>
                <a:tc>
                  <a:txBody>
                    <a:bodyPr/>
                    <a:lstStyle/>
                    <a:p>
                      <a:pPr algn="l" fontAlgn="ctr"/>
                      <a:r>
                        <a:rPr lang="en-US" sz="1600" b="0" u="none" strike="noStrike" dirty="0">
                          <a:solidFill>
                            <a:srgbClr val="1F4E79"/>
                          </a:solidFill>
                          <a:effectLst/>
                        </a:rPr>
                        <a:t>  Building Types &amp; Values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CAD7EE"/>
                    </a:solidFill>
                  </a:tcPr>
                </a:tc>
                <a:tc vMerge="1">
                  <a:txBody>
                    <a:bodyPr/>
                    <a:lstStyle/>
                    <a:p>
                      <a:endParaRPr lang="en-US"/>
                    </a:p>
                  </a:txBody>
                  <a:tcPr/>
                </a:tc>
                <a:extLst>
                  <a:ext uri="{0D108BD9-81ED-4DB2-BD59-A6C34878D82A}">
                    <a16:rowId xmlns:a16="http://schemas.microsoft.com/office/drawing/2014/main" val="1535917399"/>
                  </a:ext>
                </a:extLst>
              </a:tr>
              <a:tr h="0">
                <a:tc vMerge="1">
                  <a:txBody>
                    <a:bodyPr/>
                    <a:lstStyle/>
                    <a:p>
                      <a:endParaRPr lang="en-US"/>
                    </a:p>
                  </a:txBody>
                  <a:tcPr/>
                </a:tc>
                <a:tc>
                  <a:txBody>
                    <a:bodyPr/>
                    <a:lstStyle/>
                    <a:p>
                      <a:pPr algn="l" fontAlgn="ctr"/>
                      <a:r>
                        <a:rPr lang="en-US" sz="1600" b="0" u="none" strike="noStrike" dirty="0">
                          <a:solidFill>
                            <a:srgbClr val="1F4E79"/>
                          </a:solidFill>
                          <a:effectLst/>
                        </a:rPr>
                        <a:t>  Vulnerable Structures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CAD7EE"/>
                    </a:solidFill>
                  </a:tcPr>
                </a:tc>
                <a:tc vMerge="1">
                  <a:txBody>
                    <a:bodyPr/>
                    <a:lstStyle/>
                    <a:p>
                      <a:endParaRPr lang="en-US"/>
                    </a:p>
                  </a:txBody>
                  <a:tcPr/>
                </a:tc>
                <a:extLst>
                  <a:ext uri="{0D108BD9-81ED-4DB2-BD59-A6C34878D82A}">
                    <a16:rowId xmlns:a16="http://schemas.microsoft.com/office/drawing/2014/main" val="2854974427"/>
                  </a:ext>
                </a:extLst>
              </a:tr>
              <a:tr h="157036">
                <a:tc vMerge="1">
                  <a:txBody>
                    <a:bodyPr/>
                    <a:lstStyle/>
                    <a:p>
                      <a:endParaRPr lang="en-US"/>
                    </a:p>
                  </a:txBody>
                  <a:tcPr/>
                </a:tc>
                <a:tc>
                  <a:txBody>
                    <a:bodyPr/>
                    <a:lstStyle/>
                    <a:p>
                      <a:pPr algn="l" fontAlgn="ctr"/>
                      <a:r>
                        <a:rPr lang="en-US" sz="1600" b="0" u="none" strike="noStrike" dirty="0">
                          <a:solidFill>
                            <a:srgbClr val="1F4E79"/>
                          </a:solidFill>
                          <a:effectLst/>
                        </a:rPr>
                        <a:t>  FIRM Status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CAD7EE"/>
                    </a:solidFill>
                  </a:tcPr>
                </a:tc>
                <a:tc vMerge="1">
                  <a:txBody>
                    <a:bodyPr/>
                    <a:lstStyle/>
                    <a:p>
                      <a:endParaRPr lang="en-US"/>
                    </a:p>
                  </a:txBody>
                  <a:tcPr/>
                </a:tc>
                <a:extLst>
                  <a:ext uri="{0D108BD9-81ED-4DB2-BD59-A6C34878D82A}">
                    <a16:rowId xmlns:a16="http://schemas.microsoft.com/office/drawing/2014/main" val="939387670"/>
                  </a:ext>
                </a:extLst>
              </a:tr>
              <a:tr h="192133">
                <a:tc vMerge="1">
                  <a:txBody>
                    <a:bodyPr/>
                    <a:lstStyle/>
                    <a:p>
                      <a:endParaRPr lang="en-US"/>
                    </a:p>
                  </a:txBody>
                  <a:tcPr/>
                </a:tc>
                <a:tc>
                  <a:txBody>
                    <a:bodyPr/>
                    <a:lstStyle/>
                    <a:p>
                      <a:pPr algn="l" fontAlgn="ctr"/>
                      <a:r>
                        <a:rPr lang="en-US" sz="1600" b="0" u="none" strike="noStrike" dirty="0">
                          <a:solidFill>
                            <a:srgbClr val="1F4E79"/>
                          </a:solidFill>
                          <a:effectLst/>
                        </a:rPr>
                        <a:t>  Building Year / New Construction</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CAD7EE"/>
                    </a:solidFill>
                  </a:tcPr>
                </a:tc>
                <a:tc vMerge="1">
                  <a:txBody>
                    <a:bodyPr/>
                    <a:lstStyle/>
                    <a:p>
                      <a:endParaRPr lang="en-US"/>
                    </a:p>
                  </a:txBody>
                  <a:tcPr/>
                </a:tc>
                <a:extLst>
                  <a:ext uri="{0D108BD9-81ED-4DB2-BD59-A6C34878D82A}">
                    <a16:rowId xmlns:a16="http://schemas.microsoft.com/office/drawing/2014/main" val="1780951973"/>
                  </a:ext>
                </a:extLst>
              </a:tr>
              <a:tr h="144188">
                <a:tc vMerge="1">
                  <a:txBody>
                    <a:bodyPr/>
                    <a:lstStyle/>
                    <a:p>
                      <a:endParaRPr lang="en-US"/>
                    </a:p>
                  </a:txBody>
                  <a:tcPr/>
                </a:tc>
                <a:tc>
                  <a:txBody>
                    <a:bodyPr/>
                    <a:lstStyle/>
                    <a:p>
                      <a:pPr algn="l" fontAlgn="ctr"/>
                      <a:r>
                        <a:rPr lang="en-US" sz="1600" b="0" u="none" strike="noStrike" dirty="0">
                          <a:solidFill>
                            <a:srgbClr val="1F4E79"/>
                          </a:solidFill>
                          <a:effectLst/>
                        </a:rPr>
                        <a:t>  Significant Structures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CAD7EE"/>
                    </a:solidFill>
                  </a:tcPr>
                </a:tc>
                <a:tc vMerge="1">
                  <a:txBody>
                    <a:bodyPr/>
                    <a:lstStyle/>
                    <a:p>
                      <a:endParaRPr lang="en-US"/>
                    </a:p>
                  </a:txBody>
                  <a:tcPr/>
                </a:tc>
                <a:extLst>
                  <a:ext uri="{0D108BD9-81ED-4DB2-BD59-A6C34878D82A}">
                    <a16:rowId xmlns:a16="http://schemas.microsoft.com/office/drawing/2014/main" val="3851517497"/>
                  </a:ext>
                </a:extLst>
              </a:tr>
              <a:tr h="144188">
                <a:tc vMerge="1">
                  <a:txBody>
                    <a:bodyPr/>
                    <a:lstStyle/>
                    <a:p>
                      <a:endParaRPr lang="en-US"/>
                    </a:p>
                  </a:txBody>
                  <a:tcPr/>
                </a:tc>
                <a:tc>
                  <a:txBody>
                    <a:bodyPr/>
                    <a:lstStyle/>
                    <a:p>
                      <a:pPr algn="l" fontAlgn="ctr"/>
                      <a:r>
                        <a:rPr lang="en-US" sz="1600" b="0" u="none" strike="noStrike" dirty="0">
                          <a:solidFill>
                            <a:srgbClr val="1F4E79"/>
                          </a:solidFill>
                          <a:effectLst/>
                        </a:rPr>
                        <a:t>  Physical Damage Estimates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CAD7EE"/>
                    </a:solidFill>
                  </a:tcPr>
                </a:tc>
                <a:tc vMerge="1">
                  <a:txBody>
                    <a:bodyPr/>
                    <a:lstStyle/>
                    <a:p>
                      <a:endParaRPr lang="en-US"/>
                    </a:p>
                  </a:txBody>
                  <a:tcPr/>
                </a:tc>
                <a:extLst>
                  <a:ext uri="{0D108BD9-81ED-4DB2-BD59-A6C34878D82A}">
                    <a16:rowId xmlns:a16="http://schemas.microsoft.com/office/drawing/2014/main" val="2909227326"/>
                  </a:ext>
                </a:extLst>
              </a:tr>
              <a:tr h="0">
                <a:tc vMerge="1">
                  <a:txBody>
                    <a:bodyPr/>
                    <a:lstStyle/>
                    <a:p>
                      <a:endParaRPr lang="en-US"/>
                    </a:p>
                  </a:txBody>
                  <a:tcPr/>
                </a:tc>
                <a:tc>
                  <a:txBody>
                    <a:bodyPr/>
                    <a:lstStyle/>
                    <a:p>
                      <a:pPr algn="l" fontAlgn="ctr"/>
                      <a:r>
                        <a:rPr lang="en-US" sz="1600" b="0" u="none" strike="noStrike" dirty="0">
                          <a:solidFill>
                            <a:srgbClr val="1F4E79"/>
                          </a:solidFill>
                          <a:effectLst/>
                        </a:rPr>
                        <a:t>  Recorded Building Damages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CAD7EE"/>
                    </a:solidFill>
                  </a:tcPr>
                </a:tc>
                <a:tc vMerge="1">
                  <a:txBody>
                    <a:bodyPr/>
                    <a:lstStyle/>
                    <a:p>
                      <a:endParaRPr lang="en-US"/>
                    </a:p>
                  </a:txBody>
                  <a:tcPr/>
                </a:tc>
                <a:extLst>
                  <a:ext uri="{0D108BD9-81ED-4DB2-BD59-A6C34878D82A}">
                    <a16:rowId xmlns:a16="http://schemas.microsoft.com/office/drawing/2014/main" val="2856619008"/>
                  </a:ext>
                </a:extLst>
              </a:tr>
              <a:tr h="144188">
                <a:tc vMerge="1">
                  <a:txBody>
                    <a:bodyPr/>
                    <a:lstStyle/>
                    <a:p>
                      <a:endParaRPr lang="en-US"/>
                    </a:p>
                  </a:txBody>
                  <a:tcPr/>
                </a:tc>
                <a:tc>
                  <a:txBody>
                    <a:bodyPr/>
                    <a:lstStyle/>
                    <a:p>
                      <a:pPr algn="l" fontAlgn="ctr"/>
                      <a:r>
                        <a:rPr lang="en-US" sz="1600" b="0" u="none" strike="noStrike" dirty="0">
                          <a:solidFill>
                            <a:srgbClr val="1F4E79"/>
                          </a:solidFill>
                          <a:effectLst/>
                        </a:rPr>
                        <a:t>  Transportation Infrastructure</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CAD7EE"/>
                    </a:solidFill>
                  </a:tcPr>
                </a:tc>
                <a:tc vMerge="1">
                  <a:txBody>
                    <a:bodyPr/>
                    <a:lstStyle/>
                    <a:p>
                      <a:endParaRPr lang="en-US"/>
                    </a:p>
                  </a:txBody>
                  <a:tcPr/>
                </a:tc>
                <a:extLst>
                  <a:ext uri="{0D108BD9-81ED-4DB2-BD59-A6C34878D82A}">
                    <a16:rowId xmlns:a16="http://schemas.microsoft.com/office/drawing/2014/main" val="2724781789"/>
                  </a:ext>
                </a:extLst>
              </a:tr>
              <a:tr h="144188">
                <a:tc rowSpan="3">
                  <a:txBody>
                    <a:bodyPr/>
                    <a:lstStyle/>
                    <a:p>
                      <a:pPr algn="l" fontAlgn="ctr"/>
                      <a:r>
                        <a:rPr lang="en-US" sz="1600" b="1" u="none" strike="noStrike" dirty="0">
                          <a:solidFill>
                            <a:schemeClr val="bg1"/>
                          </a:solidFill>
                          <a:effectLst/>
                        </a:rPr>
                        <a:t>  3) People/Social Risk</a:t>
                      </a:r>
                      <a:endParaRPr lang="en-US" sz="1600" b="1" i="0" u="none" strike="noStrike" dirty="0">
                        <a:solidFill>
                          <a:schemeClr val="bg1"/>
                        </a:solidFill>
                        <a:effectLst/>
                        <a:latin typeface="Calibri" panose="020F0502020204030204" pitchFamily="34" charset="0"/>
                      </a:endParaRPr>
                    </a:p>
                  </a:txBody>
                  <a:tcPr marL="7138" marR="7138" marT="7138" marB="0" anchor="ctr">
                    <a:lnL w="19050" cap="flat" cmpd="sng" algn="ctr">
                      <a:solidFill>
                        <a:srgbClr val="1F4E79"/>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E79"/>
                    </a:solidFill>
                  </a:tcPr>
                </a:tc>
                <a:tc>
                  <a:txBody>
                    <a:bodyPr/>
                    <a:lstStyle/>
                    <a:p>
                      <a:pPr algn="l" fontAlgn="ctr"/>
                      <a:r>
                        <a:rPr lang="en-US" sz="1600" b="0" u="none" strike="noStrike" dirty="0">
                          <a:solidFill>
                            <a:srgbClr val="1F4E79"/>
                          </a:solidFill>
                          <a:effectLst/>
                        </a:rPr>
                        <a:t>  Social Vulnerability</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905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CAD7EE"/>
                    </a:solidFill>
                  </a:tcPr>
                </a:tc>
                <a:tc rowSpan="3">
                  <a:txBody>
                    <a:bodyPr/>
                    <a:lstStyle/>
                    <a:p>
                      <a:pPr algn="ctr" fontAlgn="ctr"/>
                      <a:r>
                        <a:rPr lang="en-US" sz="1600" u="none" strike="noStrike" dirty="0">
                          <a:solidFill>
                            <a:srgbClr val="1F4E79"/>
                          </a:solidFill>
                          <a:effectLst/>
                        </a:rPr>
                        <a:t>4 indicators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rgbClr val="1F4E79"/>
                      </a:solidFill>
                      <a:prstDash val="solid"/>
                      <a:round/>
                      <a:headEnd type="none" w="med" len="med"/>
                      <a:tailEnd type="none" w="med" len="med"/>
                    </a:lnL>
                    <a:lnR w="19050" cap="flat" cmpd="sng" algn="ctr">
                      <a:solidFill>
                        <a:srgbClr val="1F4E79"/>
                      </a:solidFill>
                      <a:prstDash val="solid"/>
                      <a:round/>
                      <a:headEnd type="none" w="med" len="med"/>
                      <a:tailEnd type="none" w="med" len="med"/>
                    </a:lnR>
                    <a:lnT w="19050" cap="flat" cmpd="sng" algn="ctr">
                      <a:solidFill>
                        <a:srgbClr val="1F4E79"/>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CAD7EE"/>
                    </a:solidFill>
                  </a:tcPr>
                </a:tc>
                <a:extLst>
                  <a:ext uri="{0D108BD9-81ED-4DB2-BD59-A6C34878D82A}">
                    <a16:rowId xmlns:a16="http://schemas.microsoft.com/office/drawing/2014/main" val="3014613106"/>
                  </a:ext>
                </a:extLst>
              </a:tr>
              <a:tr h="144188">
                <a:tc vMerge="1">
                  <a:txBody>
                    <a:bodyPr/>
                    <a:lstStyle/>
                    <a:p>
                      <a:endParaRPr lang="en-US"/>
                    </a:p>
                  </a:txBody>
                  <a:tcPr/>
                </a:tc>
                <a:tc>
                  <a:txBody>
                    <a:bodyPr/>
                    <a:lstStyle/>
                    <a:p>
                      <a:pPr algn="l" fontAlgn="ctr"/>
                      <a:r>
                        <a:rPr lang="en-US" sz="1600" b="0" u="none" strike="noStrike" dirty="0">
                          <a:solidFill>
                            <a:srgbClr val="1F4E79"/>
                          </a:solidFill>
                          <a:effectLst/>
                        </a:rPr>
                        <a:t>  Population Exposure</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CAD7EE"/>
                    </a:solidFill>
                  </a:tcPr>
                </a:tc>
                <a:tc vMerge="1">
                  <a:txBody>
                    <a:bodyPr/>
                    <a:lstStyle/>
                    <a:p>
                      <a:endParaRPr lang="en-US"/>
                    </a:p>
                  </a:txBody>
                  <a:tcPr/>
                </a:tc>
                <a:extLst>
                  <a:ext uri="{0D108BD9-81ED-4DB2-BD59-A6C34878D82A}">
                    <a16:rowId xmlns:a16="http://schemas.microsoft.com/office/drawing/2014/main" val="601151453"/>
                  </a:ext>
                </a:extLst>
              </a:tr>
              <a:tr h="0">
                <a:tc vMerge="1">
                  <a:txBody>
                    <a:bodyPr/>
                    <a:lstStyle/>
                    <a:p>
                      <a:endParaRPr lang="en-US"/>
                    </a:p>
                  </a:txBody>
                  <a:tcPr/>
                </a:tc>
                <a:tc>
                  <a:txBody>
                    <a:bodyPr/>
                    <a:lstStyle/>
                    <a:p>
                      <a:pPr algn="l" fontAlgn="ctr"/>
                      <a:r>
                        <a:rPr lang="en-US" sz="1600" b="0" u="none" strike="noStrike" dirty="0">
                          <a:solidFill>
                            <a:srgbClr val="1F4E79"/>
                          </a:solidFill>
                          <a:effectLst/>
                        </a:rPr>
                        <a:t>  Population Displacement &amp; Shelter Needs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CAD7EE"/>
                    </a:solidFill>
                  </a:tcPr>
                </a:tc>
                <a:tc vMerge="1">
                  <a:txBody>
                    <a:bodyPr/>
                    <a:lstStyle/>
                    <a:p>
                      <a:endParaRPr lang="en-US"/>
                    </a:p>
                  </a:txBody>
                  <a:tcPr/>
                </a:tc>
                <a:extLst>
                  <a:ext uri="{0D108BD9-81ED-4DB2-BD59-A6C34878D82A}">
                    <a16:rowId xmlns:a16="http://schemas.microsoft.com/office/drawing/2014/main" val="2955718000"/>
                  </a:ext>
                </a:extLst>
              </a:tr>
              <a:tr h="144188">
                <a:tc rowSpan="2">
                  <a:txBody>
                    <a:bodyPr/>
                    <a:lstStyle/>
                    <a:p>
                      <a:pPr algn="l" fontAlgn="ctr"/>
                      <a:r>
                        <a:rPr lang="en-US" sz="1600" b="1" u="none" strike="noStrike" dirty="0">
                          <a:solidFill>
                            <a:schemeClr val="bg1"/>
                          </a:solidFill>
                          <a:effectLst/>
                        </a:rPr>
                        <a:t>  4) Other Hazards</a:t>
                      </a:r>
                      <a:endParaRPr lang="en-US" sz="1600" b="1" i="0" u="none" strike="noStrike" dirty="0">
                        <a:solidFill>
                          <a:schemeClr val="bg1"/>
                        </a:solidFill>
                        <a:effectLst/>
                        <a:latin typeface="Calibri" panose="020F0502020204030204" pitchFamily="34" charset="0"/>
                      </a:endParaRPr>
                    </a:p>
                  </a:txBody>
                  <a:tcPr marL="7138" marR="7138" marT="7138" marB="0" anchor="ctr">
                    <a:lnL w="19050" cap="flat" cmpd="sng" algn="ctr">
                      <a:solidFill>
                        <a:srgbClr val="1F4E79"/>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E79"/>
                    </a:solidFill>
                  </a:tcPr>
                </a:tc>
                <a:tc>
                  <a:txBody>
                    <a:bodyPr/>
                    <a:lstStyle/>
                    <a:p>
                      <a:pPr algn="l" fontAlgn="ctr"/>
                      <a:r>
                        <a:rPr lang="en-US" sz="1600" b="0" u="none" strike="noStrike" dirty="0">
                          <a:solidFill>
                            <a:srgbClr val="1F4E79"/>
                          </a:solidFill>
                          <a:effectLst/>
                        </a:rPr>
                        <a:t>  Dams/Levees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905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CAD7EE"/>
                    </a:solidFill>
                  </a:tcPr>
                </a:tc>
                <a:tc rowSpan="2">
                  <a:txBody>
                    <a:bodyPr/>
                    <a:lstStyle/>
                    <a:p>
                      <a:pPr algn="ctr" fontAlgn="ctr"/>
                      <a:r>
                        <a:rPr lang="en-US" sz="1600" u="none" strike="noStrike" dirty="0">
                          <a:solidFill>
                            <a:srgbClr val="1F4E79"/>
                          </a:solidFill>
                          <a:effectLst/>
                        </a:rPr>
                        <a:t>4 indicators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rgbClr val="1F4E79"/>
                      </a:solidFill>
                      <a:prstDash val="solid"/>
                      <a:round/>
                      <a:headEnd type="none" w="med" len="med"/>
                      <a:tailEnd type="none" w="med" len="med"/>
                    </a:lnL>
                    <a:lnR w="19050" cap="flat" cmpd="sng" algn="ctr">
                      <a:solidFill>
                        <a:srgbClr val="1F4E79"/>
                      </a:solidFill>
                      <a:prstDash val="solid"/>
                      <a:round/>
                      <a:headEnd type="none" w="med" len="med"/>
                      <a:tailEnd type="none" w="med" len="med"/>
                    </a:lnR>
                    <a:lnT w="19050" cap="flat" cmpd="sng" algn="ctr">
                      <a:solidFill>
                        <a:srgbClr val="1F4E79"/>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CAD7EE"/>
                    </a:solidFill>
                  </a:tcPr>
                </a:tc>
                <a:extLst>
                  <a:ext uri="{0D108BD9-81ED-4DB2-BD59-A6C34878D82A}">
                    <a16:rowId xmlns:a16="http://schemas.microsoft.com/office/drawing/2014/main" val="3784313995"/>
                  </a:ext>
                </a:extLst>
              </a:tr>
              <a:tr h="144188">
                <a:tc vMerge="1">
                  <a:txBody>
                    <a:bodyPr/>
                    <a:lstStyle/>
                    <a:p>
                      <a:endParaRPr lang="en-US"/>
                    </a:p>
                  </a:txBody>
                  <a:tcPr/>
                </a:tc>
                <a:tc>
                  <a:txBody>
                    <a:bodyPr/>
                    <a:lstStyle/>
                    <a:p>
                      <a:pPr algn="l" fontAlgn="ctr"/>
                      <a:r>
                        <a:rPr lang="en-US" sz="1600" b="0" u="none" strike="noStrike" dirty="0">
                          <a:solidFill>
                            <a:srgbClr val="1F4E79"/>
                          </a:solidFill>
                          <a:effectLst/>
                        </a:rPr>
                        <a:t>  Landslide</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CAD7EE"/>
                    </a:solidFill>
                  </a:tcPr>
                </a:tc>
                <a:tc vMerge="1">
                  <a:txBody>
                    <a:bodyPr/>
                    <a:lstStyle/>
                    <a:p>
                      <a:endParaRPr lang="en-US"/>
                    </a:p>
                  </a:txBody>
                  <a:tcPr/>
                </a:tc>
                <a:extLst>
                  <a:ext uri="{0D108BD9-81ED-4DB2-BD59-A6C34878D82A}">
                    <a16:rowId xmlns:a16="http://schemas.microsoft.com/office/drawing/2014/main" val="3283582131"/>
                  </a:ext>
                </a:extLst>
              </a:tr>
              <a:tr h="144188">
                <a:tc rowSpan="3">
                  <a:txBody>
                    <a:bodyPr/>
                    <a:lstStyle/>
                    <a:p>
                      <a:pPr algn="l" fontAlgn="ctr"/>
                      <a:r>
                        <a:rPr lang="en-US" sz="1600" b="1" u="none" strike="noStrike" dirty="0">
                          <a:solidFill>
                            <a:schemeClr val="bg1"/>
                          </a:solidFill>
                          <a:effectLst/>
                        </a:rPr>
                        <a:t>  5) Mitigation Measures</a:t>
                      </a:r>
                      <a:endParaRPr lang="en-US" sz="1600" b="1" i="0" u="none" strike="noStrike" dirty="0">
                        <a:solidFill>
                          <a:schemeClr val="bg1"/>
                        </a:solidFill>
                        <a:effectLst/>
                        <a:latin typeface="Calibri" panose="020F0502020204030204" pitchFamily="34" charset="0"/>
                      </a:endParaRPr>
                    </a:p>
                  </a:txBody>
                  <a:tcPr marL="7138" marR="7138" marT="7138" marB="0" anchor="ctr">
                    <a:lnL w="19050" cap="flat" cmpd="sng" algn="ctr">
                      <a:solidFill>
                        <a:srgbClr val="1F4E79"/>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1F4E79"/>
                    </a:solidFill>
                  </a:tcPr>
                </a:tc>
                <a:tc>
                  <a:txBody>
                    <a:bodyPr/>
                    <a:lstStyle/>
                    <a:p>
                      <a:pPr algn="l" fontAlgn="ctr"/>
                      <a:r>
                        <a:rPr lang="en-US" sz="1600" b="0" u="none" strike="noStrike" dirty="0">
                          <a:solidFill>
                            <a:srgbClr val="1F4E79"/>
                          </a:solidFill>
                          <a:effectLst/>
                        </a:rPr>
                        <a:t>  Structural Measures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905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CAD7EE"/>
                    </a:solidFill>
                  </a:tcPr>
                </a:tc>
                <a:tc rowSpan="3">
                  <a:txBody>
                    <a:bodyPr/>
                    <a:lstStyle/>
                    <a:p>
                      <a:pPr algn="ctr" fontAlgn="ctr"/>
                      <a:r>
                        <a:rPr lang="en-US" sz="1600" u="none" strike="noStrike" dirty="0">
                          <a:solidFill>
                            <a:srgbClr val="1F4E79"/>
                          </a:solidFill>
                          <a:effectLst/>
                        </a:rPr>
                        <a:t>9 indicators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rgbClr val="1F4E79"/>
                      </a:solidFill>
                      <a:prstDash val="solid"/>
                      <a:round/>
                      <a:headEnd type="none" w="med" len="med"/>
                      <a:tailEnd type="none" w="med" len="med"/>
                    </a:lnL>
                    <a:lnR w="19050" cap="flat" cmpd="sng" algn="ctr">
                      <a:solidFill>
                        <a:srgbClr val="1F4E79"/>
                      </a:solidFill>
                      <a:prstDash val="solid"/>
                      <a:round/>
                      <a:headEnd type="none" w="med" len="med"/>
                      <a:tailEnd type="none" w="med" len="med"/>
                    </a:lnR>
                    <a:lnT w="19050" cap="flat" cmpd="sng" algn="ctr">
                      <a:solidFill>
                        <a:srgbClr val="1F4E79"/>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CAD7EE"/>
                    </a:solidFill>
                  </a:tcPr>
                </a:tc>
                <a:extLst>
                  <a:ext uri="{0D108BD9-81ED-4DB2-BD59-A6C34878D82A}">
                    <a16:rowId xmlns:a16="http://schemas.microsoft.com/office/drawing/2014/main" val="141885270"/>
                  </a:ext>
                </a:extLst>
              </a:tr>
              <a:tr h="144188">
                <a:tc vMerge="1">
                  <a:txBody>
                    <a:bodyPr/>
                    <a:lstStyle/>
                    <a:p>
                      <a:endParaRPr lang="en-US"/>
                    </a:p>
                  </a:txBody>
                  <a:tcPr/>
                </a:tc>
                <a:tc>
                  <a:txBody>
                    <a:bodyPr/>
                    <a:lstStyle/>
                    <a:p>
                      <a:pPr algn="l" fontAlgn="ctr"/>
                      <a:r>
                        <a:rPr lang="en-US" sz="1600" b="0" u="none" strike="noStrike" dirty="0">
                          <a:solidFill>
                            <a:srgbClr val="1F4E79"/>
                          </a:solidFill>
                          <a:effectLst/>
                        </a:rPr>
                        <a:t>  Physical Non-Structural Measures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CAD7EE"/>
                    </a:solidFill>
                  </a:tcPr>
                </a:tc>
                <a:tc vMerge="1">
                  <a:txBody>
                    <a:bodyPr/>
                    <a:lstStyle/>
                    <a:p>
                      <a:endParaRPr lang="en-US"/>
                    </a:p>
                  </a:txBody>
                  <a:tcPr/>
                </a:tc>
                <a:extLst>
                  <a:ext uri="{0D108BD9-81ED-4DB2-BD59-A6C34878D82A}">
                    <a16:rowId xmlns:a16="http://schemas.microsoft.com/office/drawing/2014/main" val="2762047599"/>
                  </a:ext>
                </a:extLst>
              </a:tr>
              <a:tr h="144188">
                <a:tc vMerge="1">
                  <a:txBody>
                    <a:bodyPr/>
                    <a:lstStyle/>
                    <a:p>
                      <a:endParaRPr lang="en-US"/>
                    </a:p>
                  </a:txBody>
                  <a:tcPr/>
                </a:tc>
                <a:tc>
                  <a:txBody>
                    <a:bodyPr/>
                    <a:lstStyle/>
                    <a:p>
                      <a:pPr algn="l" fontAlgn="ctr"/>
                      <a:r>
                        <a:rPr lang="en-US" sz="1600" b="0" u="none" strike="noStrike" dirty="0">
                          <a:solidFill>
                            <a:srgbClr val="1F4E79"/>
                          </a:solidFill>
                          <a:effectLst/>
                        </a:rPr>
                        <a:t>  Non-Physical Non-structural Measures</a:t>
                      </a:r>
                      <a:endParaRPr lang="en-US" sz="1600" b="0" i="0" u="none" strike="noStrike" dirty="0">
                        <a:solidFill>
                          <a:srgbClr val="1F4E79"/>
                        </a:solidFill>
                        <a:effectLst/>
                        <a:latin typeface="Calibri" panose="020F0502020204030204" pitchFamily="34" charset="0"/>
                      </a:endParaRPr>
                    </a:p>
                  </a:txBody>
                  <a:tcPr marL="7138" marR="7138" marT="7138" marB="0" anchor="ctr">
                    <a:lnL w="12700" cap="flat" cmpd="sng" algn="ctr">
                      <a:solidFill>
                        <a:schemeClr val="bg1"/>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CAD7EE"/>
                    </a:solidFill>
                  </a:tcPr>
                </a:tc>
                <a:tc vMerge="1">
                  <a:txBody>
                    <a:bodyPr/>
                    <a:lstStyle/>
                    <a:p>
                      <a:endParaRPr lang="en-US"/>
                    </a:p>
                  </a:txBody>
                  <a:tcPr/>
                </a:tc>
                <a:extLst>
                  <a:ext uri="{0D108BD9-81ED-4DB2-BD59-A6C34878D82A}">
                    <a16:rowId xmlns:a16="http://schemas.microsoft.com/office/drawing/2014/main" val="228867491"/>
                  </a:ext>
                </a:extLst>
              </a:tr>
            </a:tbl>
          </a:graphicData>
        </a:graphic>
      </p:graphicFrame>
    </p:spTree>
    <p:extLst>
      <p:ext uri="{BB962C8B-B14F-4D97-AF65-F5344CB8AC3E}">
        <p14:creationId xmlns:p14="http://schemas.microsoft.com/office/powerpoint/2010/main" val="2528336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r>
              <a:rPr lang="en-US" b="1" dirty="0">
                <a:latin typeface="Arial" panose="020B0604020202020204" pitchFamily="34" charset="0"/>
                <a:cs typeface="Times New Roman" panose="02020603050405020304" pitchFamily="18" charset="0"/>
              </a:rPr>
              <a:t>1) Flood Hazard Risk Indicators</a:t>
            </a:r>
            <a:endParaRPr lang="en-US" sz="1600" b="1" dirty="0">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graphicFrame>
        <p:nvGraphicFramePr>
          <p:cNvPr id="11" name="Table 2">
            <a:extLst>
              <a:ext uri="{FF2B5EF4-FFF2-40B4-BE49-F238E27FC236}">
                <a16:creationId xmlns:a16="http://schemas.microsoft.com/office/drawing/2014/main" id="{0A15FE4B-45A7-4C53-9AB7-0AE398EFB644}"/>
              </a:ext>
            </a:extLst>
          </p:cNvPr>
          <p:cNvGraphicFramePr>
            <a:graphicFrameLocks noGrp="1"/>
          </p:cNvGraphicFramePr>
          <p:nvPr>
            <p:extLst>
              <p:ext uri="{D42A27DB-BD31-4B8C-83A1-F6EECF244321}">
                <p14:modId xmlns:p14="http://schemas.microsoft.com/office/powerpoint/2010/main" val="2691661700"/>
              </p:ext>
            </p:extLst>
          </p:nvPr>
        </p:nvGraphicFramePr>
        <p:xfrm>
          <a:off x="1294825" y="1377292"/>
          <a:ext cx="8851605" cy="1645920"/>
        </p:xfrm>
        <a:graphic>
          <a:graphicData uri="http://schemas.openxmlformats.org/drawingml/2006/table">
            <a:tbl>
              <a:tblPr firstRow="1" bandRow="1">
                <a:tableStyleId>{5C22544A-7EE6-4342-B048-85BDC9FD1C3A}</a:tableStyleId>
              </a:tblPr>
              <a:tblGrid>
                <a:gridCol w="790328">
                  <a:extLst>
                    <a:ext uri="{9D8B030D-6E8A-4147-A177-3AD203B41FA5}">
                      <a16:colId xmlns:a16="http://schemas.microsoft.com/office/drawing/2014/main" val="1267599065"/>
                    </a:ext>
                  </a:extLst>
                </a:gridCol>
                <a:gridCol w="917471">
                  <a:extLst>
                    <a:ext uri="{9D8B030D-6E8A-4147-A177-3AD203B41FA5}">
                      <a16:colId xmlns:a16="http://schemas.microsoft.com/office/drawing/2014/main" val="3534273864"/>
                    </a:ext>
                  </a:extLst>
                </a:gridCol>
                <a:gridCol w="1099196">
                  <a:extLst>
                    <a:ext uri="{9D8B030D-6E8A-4147-A177-3AD203B41FA5}">
                      <a16:colId xmlns:a16="http://schemas.microsoft.com/office/drawing/2014/main" val="1873695381"/>
                    </a:ext>
                  </a:extLst>
                </a:gridCol>
                <a:gridCol w="2073349">
                  <a:extLst>
                    <a:ext uri="{9D8B030D-6E8A-4147-A177-3AD203B41FA5}">
                      <a16:colId xmlns:a16="http://schemas.microsoft.com/office/drawing/2014/main" val="2150496158"/>
                    </a:ext>
                  </a:extLst>
                </a:gridCol>
                <a:gridCol w="3269490">
                  <a:extLst>
                    <a:ext uri="{9D8B030D-6E8A-4147-A177-3AD203B41FA5}">
                      <a16:colId xmlns:a16="http://schemas.microsoft.com/office/drawing/2014/main" val="2296700634"/>
                    </a:ext>
                  </a:extLst>
                </a:gridCol>
                <a:gridCol w="701771">
                  <a:extLst>
                    <a:ext uri="{9D8B030D-6E8A-4147-A177-3AD203B41FA5}">
                      <a16:colId xmlns:a16="http://schemas.microsoft.com/office/drawing/2014/main" val="2455434984"/>
                    </a:ext>
                  </a:extLst>
                </a:gridCol>
              </a:tblGrid>
              <a:tr h="275772">
                <a:tc>
                  <a:txBody>
                    <a:bodyPr/>
                    <a:lstStyle/>
                    <a:p>
                      <a:pPr algn="l"/>
                      <a:r>
                        <a:rPr lang="en-US" sz="1200" dirty="0"/>
                        <a:t>Major Category </a:t>
                      </a:r>
                    </a:p>
                  </a:txBody>
                  <a:tcPr anchor="ctr">
                    <a:solidFill>
                      <a:srgbClr val="5B739B"/>
                    </a:solidFill>
                  </a:tcPr>
                </a:tc>
                <a:tc>
                  <a:txBody>
                    <a:bodyPr/>
                    <a:lstStyle/>
                    <a:p>
                      <a:pPr algn="l"/>
                      <a:r>
                        <a:rPr lang="en-US" sz="1200" dirty="0"/>
                        <a:t>Detailed Category</a:t>
                      </a:r>
                    </a:p>
                  </a:txBody>
                  <a:tcPr anchor="ctr">
                    <a:solidFill>
                      <a:srgbClr val="5B739B"/>
                    </a:solidFill>
                  </a:tcPr>
                </a:tc>
                <a:tc>
                  <a:txBody>
                    <a:bodyPr/>
                    <a:lstStyle/>
                    <a:p>
                      <a:r>
                        <a:rPr lang="en-US" sz="1200" dirty="0"/>
                        <a:t>Code</a:t>
                      </a:r>
                    </a:p>
                  </a:txBody>
                  <a:tcPr anchor="ctr">
                    <a:solidFill>
                      <a:srgbClr val="5B739B"/>
                    </a:solidFill>
                  </a:tcPr>
                </a:tc>
                <a:tc>
                  <a:txBody>
                    <a:bodyPr/>
                    <a:lstStyle/>
                    <a:p>
                      <a:r>
                        <a:rPr lang="en-US" sz="1200" dirty="0"/>
                        <a:t>Indicator</a:t>
                      </a:r>
                    </a:p>
                  </a:txBody>
                  <a:tcPr anchor="ctr">
                    <a:solidFill>
                      <a:srgbClr val="5B739B"/>
                    </a:solidFill>
                  </a:tcPr>
                </a:tc>
                <a:tc>
                  <a:txBody>
                    <a:bodyPr/>
                    <a:lstStyle/>
                    <a:p>
                      <a:r>
                        <a:rPr lang="en-US" sz="1200" dirty="0"/>
                        <a:t>Short Description</a:t>
                      </a:r>
                    </a:p>
                  </a:txBody>
                  <a:tcPr anchor="ctr">
                    <a:solidFill>
                      <a:srgbClr val="5B739B"/>
                    </a:solidFill>
                  </a:tcPr>
                </a:tc>
                <a:tc>
                  <a:txBody>
                    <a:bodyPr/>
                    <a:lstStyle/>
                    <a:p>
                      <a:pPr algn="ctr"/>
                      <a:r>
                        <a:rPr lang="en-US" sz="1200" dirty="0"/>
                        <a:t>Unit</a:t>
                      </a:r>
                    </a:p>
                  </a:txBody>
                  <a:tcPr anchor="ctr">
                    <a:solidFill>
                      <a:srgbClr val="5B739B"/>
                    </a:solidFill>
                  </a:tcPr>
                </a:tc>
                <a:extLst>
                  <a:ext uri="{0D108BD9-81ED-4DB2-BD59-A6C34878D82A}">
                    <a16:rowId xmlns:a16="http://schemas.microsoft.com/office/drawing/2014/main" val="4075951032"/>
                  </a:ext>
                </a:extLst>
              </a:tr>
              <a:tr h="370840">
                <a:tc>
                  <a:txBody>
                    <a:bodyPr/>
                    <a:lstStyle/>
                    <a:p>
                      <a:pPr algn="l"/>
                      <a:r>
                        <a:rPr lang="en-US" sz="1200" dirty="0"/>
                        <a:t>Flood Hazard Risk</a:t>
                      </a:r>
                    </a:p>
                  </a:txBody>
                  <a:tcPr anchor="ctr">
                    <a:solidFill>
                      <a:srgbClr val="CAD7EE"/>
                    </a:solidFill>
                  </a:tcPr>
                </a:tc>
                <a:tc>
                  <a:txBody>
                    <a:bodyPr/>
                    <a:lstStyle/>
                    <a:p>
                      <a:pPr algn="l"/>
                      <a:r>
                        <a:rPr lang="en-US" sz="1200" dirty="0"/>
                        <a:t>Floodplain Area</a:t>
                      </a:r>
                    </a:p>
                  </a:txBody>
                  <a:tcPr anchor="ctr">
                    <a:solidFill>
                      <a:srgbClr val="CAD7EE"/>
                    </a:solidFill>
                  </a:tcPr>
                </a:tc>
                <a:tc>
                  <a:txBody>
                    <a:bodyPr/>
                    <a:lstStyle/>
                    <a:p>
                      <a:r>
                        <a:rPr lang="en-US" sz="1200" b="1" dirty="0"/>
                        <a:t>SFHA</a:t>
                      </a:r>
                    </a:p>
                  </a:txBody>
                  <a:tcPr anchor="ctr">
                    <a:solidFill>
                      <a:srgbClr val="CAD7EE"/>
                    </a:solidFill>
                  </a:tcPr>
                </a:tc>
                <a:tc>
                  <a:txBody>
                    <a:bodyPr/>
                    <a:lstStyle/>
                    <a:p>
                      <a:r>
                        <a:rPr lang="en-US" sz="1200" b="1" dirty="0"/>
                        <a:t>Floodplain Area</a:t>
                      </a:r>
                      <a:endParaRPr lang="en-US" sz="1200" b="0" dirty="0"/>
                    </a:p>
                  </a:txBody>
                  <a:tcPr anchor="ctr">
                    <a:solidFill>
                      <a:srgbClr val="CAD7EE"/>
                    </a:solidFill>
                  </a:tcPr>
                </a:tc>
                <a:tc>
                  <a:txBody>
                    <a:bodyPr/>
                    <a:lstStyle/>
                    <a:p>
                      <a:r>
                        <a:rPr lang="en-US" sz="1200" dirty="0"/>
                        <a:t>Acreage of modified Special Flood Hazard Area (SFHA), or 1%-annual-chance (100-yr) floodplain</a:t>
                      </a:r>
                    </a:p>
                    <a:p>
                      <a:endParaRPr lang="en-US" sz="1200" dirty="0"/>
                    </a:p>
                    <a:p>
                      <a:r>
                        <a:rPr lang="en-US" sz="1200" dirty="0"/>
                        <a:t>Areas excluded from Total aSFHA:  Open water lakes &gt; 10 acres; Large river bank-to-bank &gt; 500 ft.; Federal lands &gt; 10 acres.</a:t>
                      </a:r>
                    </a:p>
                  </a:txBody>
                  <a:tcPr anchor="ctr">
                    <a:solidFill>
                      <a:srgbClr val="CAD7EE"/>
                    </a:solidFill>
                  </a:tcPr>
                </a:tc>
                <a:tc>
                  <a:txBody>
                    <a:bodyPr/>
                    <a:lstStyle/>
                    <a:p>
                      <a:pPr algn="ctr"/>
                      <a:r>
                        <a:rPr lang="en-US" sz="1200" b="0" dirty="0"/>
                        <a:t>Acres</a:t>
                      </a:r>
                    </a:p>
                  </a:txBody>
                  <a:tcPr anchor="ctr">
                    <a:solidFill>
                      <a:srgbClr val="CAD7EE"/>
                    </a:solidFill>
                  </a:tcPr>
                </a:tc>
                <a:extLst>
                  <a:ext uri="{0D108BD9-81ED-4DB2-BD59-A6C34878D82A}">
                    <a16:rowId xmlns:a16="http://schemas.microsoft.com/office/drawing/2014/main" val="1114062085"/>
                  </a:ext>
                </a:extLst>
              </a:tr>
            </a:tbl>
          </a:graphicData>
        </a:graphic>
      </p:graphicFrame>
      <p:graphicFrame>
        <p:nvGraphicFramePr>
          <p:cNvPr id="12" name="Table 2">
            <a:extLst>
              <a:ext uri="{FF2B5EF4-FFF2-40B4-BE49-F238E27FC236}">
                <a16:creationId xmlns:a16="http://schemas.microsoft.com/office/drawing/2014/main" id="{AC3191FA-938C-46CE-B41B-45D9ECEC136C}"/>
              </a:ext>
            </a:extLst>
          </p:cNvPr>
          <p:cNvGraphicFramePr>
            <a:graphicFrameLocks noGrp="1"/>
          </p:cNvGraphicFramePr>
          <p:nvPr>
            <p:extLst>
              <p:ext uri="{D42A27DB-BD31-4B8C-83A1-F6EECF244321}">
                <p14:modId xmlns:p14="http://schemas.microsoft.com/office/powerpoint/2010/main" val="3829515400"/>
              </p:ext>
            </p:extLst>
          </p:nvPr>
        </p:nvGraphicFramePr>
        <p:xfrm>
          <a:off x="1294825" y="3242896"/>
          <a:ext cx="8851604" cy="2744652"/>
        </p:xfrm>
        <a:graphic>
          <a:graphicData uri="http://schemas.openxmlformats.org/drawingml/2006/table">
            <a:tbl>
              <a:tblPr firstRow="1" bandRow="1">
                <a:tableStyleId>{5C22544A-7EE6-4342-B048-85BDC9FD1C3A}</a:tableStyleId>
              </a:tblPr>
              <a:tblGrid>
                <a:gridCol w="3742660">
                  <a:extLst>
                    <a:ext uri="{9D8B030D-6E8A-4147-A177-3AD203B41FA5}">
                      <a16:colId xmlns:a16="http://schemas.microsoft.com/office/drawing/2014/main" val="2004036117"/>
                    </a:ext>
                  </a:extLst>
                </a:gridCol>
                <a:gridCol w="3785191">
                  <a:extLst>
                    <a:ext uri="{9D8B030D-6E8A-4147-A177-3AD203B41FA5}">
                      <a16:colId xmlns:a16="http://schemas.microsoft.com/office/drawing/2014/main" val="1635034"/>
                    </a:ext>
                  </a:extLst>
                </a:gridCol>
                <a:gridCol w="1323753">
                  <a:extLst>
                    <a:ext uri="{9D8B030D-6E8A-4147-A177-3AD203B41FA5}">
                      <a16:colId xmlns:a16="http://schemas.microsoft.com/office/drawing/2014/main" val="715843965"/>
                    </a:ext>
                  </a:extLst>
                </a:gridCol>
              </a:tblGrid>
              <a:tr h="275772">
                <a:tc>
                  <a:txBody>
                    <a:bodyPr/>
                    <a:lstStyle/>
                    <a:p>
                      <a:r>
                        <a:rPr lang="en-US" sz="1200" dirty="0"/>
                        <a:t>Rationale</a:t>
                      </a:r>
                    </a:p>
                  </a:txBody>
                  <a:tcPr anchor="ctr">
                    <a:solidFill>
                      <a:srgbClr val="5B739B"/>
                    </a:solidFill>
                  </a:tcPr>
                </a:tc>
                <a:tc>
                  <a:txBody>
                    <a:bodyPr/>
                    <a:lstStyle/>
                    <a:p>
                      <a:r>
                        <a:rPr lang="en-US" sz="1200" dirty="0"/>
                        <a:t>Recommendations</a:t>
                      </a:r>
                    </a:p>
                  </a:txBody>
                  <a:tcPr anchor="ctr">
                    <a:solidFill>
                      <a:srgbClr val="5B739B"/>
                    </a:solidFill>
                  </a:tcPr>
                </a:tc>
                <a:tc>
                  <a:txBody>
                    <a:bodyPr/>
                    <a:lstStyle/>
                    <a:p>
                      <a:r>
                        <a:rPr lang="en-US" sz="1200" dirty="0"/>
                        <a:t>Data Source</a:t>
                      </a:r>
                    </a:p>
                  </a:txBody>
                  <a:tcPr anchor="ctr">
                    <a:solidFill>
                      <a:srgbClr val="5B739B"/>
                    </a:solidFill>
                  </a:tcPr>
                </a:tc>
                <a:extLst>
                  <a:ext uri="{0D108BD9-81ED-4DB2-BD59-A6C34878D82A}">
                    <a16:rowId xmlns:a16="http://schemas.microsoft.com/office/drawing/2014/main" val="4075951032"/>
                  </a:ext>
                </a:extLst>
              </a:tr>
              <a:tr h="628789">
                <a:tc>
                  <a:txBody>
                    <a:bodyPr/>
                    <a:lstStyle/>
                    <a:p>
                      <a:r>
                        <a:rPr lang="en-US" sz="1200" dirty="0"/>
                        <a:t>For unincorporated areas and at the county level, it can be more challenging for communities larger in geographic size to enforce their floodplain management ordinance. Often larger jurisdictions have more acres and miles of floodplain extent than compared to smaller communities. In smaller communities, the floodplain area is compacted and thus new development in the floodplain should be easier to monitor than larger rural areas or countywide. </a:t>
                      </a:r>
                    </a:p>
                    <a:p>
                      <a:endParaRPr lang="en-US" sz="1200" dirty="0"/>
                    </a:p>
                    <a:p>
                      <a:r>
                        <a:rPr lang="en-US" sz="1200" dirty="0"/>
                        <a:t>The acreage of the SFHA (aSFHA) is a programming variable required for those communities participating in FEMA’s Community Rating System (CRS) program.</a:t>
                      </a:r>
                    </a:p>
                  </a:txBody>
                  <a:tcPr anchor="ctr">
                    <a:solidFill>
                      <a:srgbClr val="CAD7EE"/>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Larger jurisdictions must be vigilant in monitoring and permitting new development for an expansive geographic area that includes a large amount floodplain area/miles.</a:t>
                      </a:r>
                    </a:p>
                  </a:txBody>
                  <a:tcPr marL="68580" marR="68580" marT="0" marB="0" anchor="ctr">
                    <a:solidFill>
                      <a:srgbClr val="CAD7EE"/>
                    </a:solidFill>
                  </a:tcPr>
                </a:tc>
                <a:tc>
                  <a:txBody>
                    <a:bodyPr/>
                    <a:lstStyle/>
                    <a:p>
                      <a:pPr marL="0" marR="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FEMA FIRM</a:t>
                      </a:r>
                    </a:p>
                    <a:p>
                      <a:pPr marL="0" marR="0">
                        <a:lnSpc>
                          <a:spcPct val="107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Streams and Waterbodies (USGS NHD 24K), National Public Lands (USGS PAD-US)</a:t>
                      </a:r>
                    </a:p>
                  </a:txBody>
                  <a:tcPr marL="68580" marR="68580" marT="0" marB="0" anchor="ctr">
                    <a:solidFill>
                      <a:srgbClr val="CAD7EE"/>
                    </a:solidFill>
                  </a:tcPr>
                </a:tc>
                <a:extLst>
                  <a:ext uri="{0D108BD9-81ED-4DB2-BD59-A6C34878D82A}">
                    <a16:rowId xmlns:a16="http://schemas.microsoft.com/office/drawing/2014/main" val="1114062085"/>
                  </a:ext>
                </a:extLst>
              </a:tr>
            </a:tbl>
          </a:graphicData>
        </a:graphic>
      </p:graphicFrame>
    </p:spTree>
    <p:extLst>
      <p:ext uri="{BB962C8B-B14F-4D97-AF65-F5344CB8AC3E}">
        <p14:creationId xmlns:p14="http://schemas.microsoft.com/office/powerpoint/2010/main" val="2932169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tx2">
              <a:lumMod val="90000"/>
              <a:lumOff val="1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12 Deadliest Disasters</a:t>
            </a:r>
          </a:p>
        </p:txBody>
      </p:sp>
      <p:pic>
        <p:nvPicPr>
          <p:cNvPr id="6" name="Picture 5">
            <a:extLst>
              <a:ext uri="{FF2B5EF4-FFF2-40B4-BE49-F238E27FC236}">
                <a16:creationId xmlns:a16="http://schemas.microsoft.com/office/drawing/2014/main" id="{1F697E19-1518-B938-CDF8-398CEF502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44" y="1005841"/>
            <a:ext cx="7571319" cy="5852159"/>
          </a:xfrm>
          <a:prstGeom prst="rect">
            <a:avLst/>
          </a:prstGeom>
        </p:spPr>
      </p:pic>
      <p:sp>
        <p:nvSpPr>
          <p:cNvPr id="3" name="TextBox 2">
            <a:extLst>
              <a:ext uri="{FF2B5EF4-FFF2-40B4-BE49-F238E27FC236}">
                <a16:creationId xmlns:a16="http://schemas.microsoft.com/office/drawing/2014/main" id="{495724B9-072A-7B7F-00C8-D4DD945B5633}"/>
              </a:ext>
            </a:extLst>
          </p:cNvPr>
          <p:cNvSpPr txBox="1"/>
          <p:nvPr/>
        </p:nvSpPr>
        <p:spPr>
          <a:xfrm>
            <a:off x="8416637" y="1127368"/>
            <a:ext cx="3309082" cy="4893647"/>
          </a:xfrm>
          <a:prstGeom prst="rect">
            <a:avLst/>
          </a:prstGeom>
          <a:solidFill>
            <a:schemeClr val="accent1">
              <a:lumMod val="20000"/>
              <a:lumOff val="80000"/>
            </a:schemeClr>
          </a:solidFill>
        </p:spPr>
        <p:txBody>
          <a:bodyPr wrap="square">
            <a:spAutoFit/>
          </a:bodyPr>
          <a:lstStyle/>
          <a:p>
            <a:r>
              <a:rPr lang="en-US" sz="2400" dirty="0">
                <a:effectLst/>
                <a:latin typeface="Calibri" panose="020F0502020204030204" pitchFamily="34" charset="0"/>
                <a:ea typeface="Aptos" panose="020B0004020202020204" pitchFamily="34" charset="0"/>
              </a:rPr>
              <a:t>According to the analysis of flood fatalities in the 48 contiguous United States between 1959 and 2019, </a:t>
            </a:r>
            <a:r>
              <a:rPr lang="en-US" sz="2400" b="1" dirty="0">
                <a:effectLst/>
                <a:latin typeface="Calibri" panose="020F0502020204030204" pitchFamily="34" charset="0"/>
                <a:ea typeface="Aptos" panose="020B0004020202020204" pitchFamily="34" charset="0"/>
              </a:rPr>
              <a:t>West Virginia has the third highest ranking in the nation when flood fatalities </a:t>
            </a:r>
            <a:r>
              <a:rPr lang="en-US" sz="2400" dirty="0">
                <a:effectLst/>
                <a:latin typeface="Calibri" panose="020F0502020204030204" pitchFamily="34" charset="0"/>
                <a:ea typeface="Aptos" panose="020B0004020202020204" pitchFamily="34" charset="0"/>
              </a:rPr>
              <a:t>are standardized as the average annual number of fatalities per million inhabitants (</a:t>
            </a:r>
            <a:r>
              <a:rPr lang="en-US" sz="2400" u="sng"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4"/>
              </a:rPr>
              <a:t>Han and Hatim, 2021</a:t>
            </a:r>
            <a:r>
              <a:rPr lang="en-US" sz="2400" dirty="0">
                <a:effectLst/>
                <a:latin typeface="Calibri" panose="020F0502020204030204" pitchFamily="34" charset="0"/>
                <a:ea typeface="Aptos" panose="020B0004020202020204" pitchFamily="34" charset="0"/>
              </a:rPr>
              <a:t>).</a:t>
            </a:r>
            <a:endParaRPr lang="en-US" sz="2400" dirty="0"/>
          </a:p>
        </p:txBody>
      </p:sp>
    </p:spTree>
    <p:extLst>
      <p:ext uri="{BB962C8B-B14F-4D97-AF65-F5344CB8AC3E}">
        <p14:creationId xmlns:p14="http://schemas.microsoft.com/office/powerpoint/2010/main" val="3900701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endParaRPr lang="en-US" sz="1600" dirty="0">
              <a:latin typeface="Arial" panose="020B060402020202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78680E51-F792-40ED-B560-8B8E7EF190D9}"/>
              </a:ext>
            </a:extLst>
          </p:cNvPr>
          <p:cNvGraphicFramePr>
            <a:graphicFrameLocks noGrp="1"/>
          </p:cNvGraphicFramePr>
          <p:nvPr>
            <p:extLst>
              <p:ext uri="{D42A27DB-BD31-4B8C-83A1-F6EECF244321}">
                <p14:modId xmlns:p14="http://schemas.microsoft.com/office/powerpoint/2010/main" val="2723453824"/>
              </p:ext>
            </p:extLst>
          </p:nvPr>
        </p:nvGraphicFramePr>
        <p:xfrm>
          <a:off x="1993714" y="578492"/>
          <a:ext cx="5177642" cy="6158150"/>
        </p:xfrm>
        <a:graphic>
          <a:graphicData uri="http://schemas.openxmlformats.org/drawingml/2006/table">
            <a:tbl>
              <a:tblPr/>
              <a:tblGrid>
                <a:gridCol w="229000">
                  <a:extLst>
                    <a:ext uri="{9D8B030D-6E8A-4147-A177-3AD203B41FA5}">
                      <a16:colId xmlns:a16="http://schemas.microsoft.com/office/drawing/2014/main" val="3552809806"/>
                    </a:ext>
                  </a:extLst>
                </a:gridCol>
                <a:gridCol w="736592">
                  <a:extLst>
                    <a:ext uri="{9D8B030D-6E8A-4147-A177-3AD203B41FA5}">
                      <a16:colId xmlns:a16="http://schemas.microsoft.com/office/drawing/2014/main" val="709725055"/>
                    </a:ext>
                  </a:extLst>
                </a:gridCol>
                <a:gridCol w="510333">
                  <a:extLst>
                    <a:ext uri="{9D8B030D-6E8A-4147-A177-3AD203B41FA5}">
                      <a16:colId xmlns:a16="http://schemas.microsoft.com/office/drawing/2014/main" val="2701305916"/>
                    </a:ext>
                  </a:extLst>
                </a:gridCol>
                <a:gridCol w="794643">
                  <a:extLst>
                    <a:ext uri="{9D8B030D-6E8A-4147-A177-3AD203B41FA5}">
                      <a16:colId xmlns:a16="http://schemas.microsoft.com/office/drawing/2014/main" val="1383858778"/>
                    </a:ext>
                  </a:extLst>
                </a:gridCol>
                <a:gridCol w="510333">
                  <a:extLst>
                    <a:ext uri="{9D8B030D-6E8A-4147-A177-3AD203B41FA5}">
                      <a16:colId xmlns:a16="http://schemas.microsoft.com/office/drawing/2014/main" val="749113149"/>
                    </a:ext>
                  </a:extLst>
                </a:gridCol>
                <a:gridCol w="1074137">
                  <a:extLst>
                    <a:ext uri="{9D8B030D-6E8A-4147-A177-3AD203B41FA5}">
                      <a16:colId xmlns:a16="http://schemas.microsoft.com/office/drawing/2014/main" val="2291605729"/>
                    </a:ext>
                  </a:extLst>
                </a:gridCol>
                <a:gridCol w="510333">
                  <a:extLst>
                    <a:ext uri="{9D8B030D-6E8A-4147-A177-3AD203B41FA5}">
                      <a16:colId xmlns:a16="http://schemas.microsoft.com/office/drawing/2014/main" val="2624867002"/>
                    </a:ext>
                  </a:extLst>
                </a:gridCol>
                <a:gridCol w="301938">
                  <a:extLst>
                    <a:ext uri="{9D8B030D-6E8A-4147-A177-3AD203B41FA5}">
                      <a16:colId xmlns:a16="http://schemas.microsoft.com/office/drawing/2014/main" val="893055113"/>
                    </a:ext>
                  </a:extLst>
                </a:gridCol>
                <a:gridCol w="510333">
                  <a:extLst>
                    <a:ext uri="{9D8B030D-6E8A-4147-A177-3AD203B41FA5}">
                      <a16:colId xmlns:a16="http://schemas.microsoft.com/office/drawing/2014/main" val="3686175526"/>
                    </a:ext>
                  </a:extLst>
                </a:gridCol>
              </a:tblGrid>
              <a:tr h="108335">
                <a:tc>
                  <a:txBody>
                    <a:bodyPr/>
                    <a:lstStyle/>
                    <a:p>
                      <a:pPr algn="ctr" fontAlgn="b"/>
                      <a:r>
                        <a:rPr lang="en-US" sz="660" b="1" i="0" u="none" strike="noStrike" dirty="0">
                          <a:solidFill>
                            <a:srgbClr val="000000"/>
                          </a:solidFill>
                          <a:effectLst/>
                          <a:latin typeface="Calibri" panose="020F0502020204030204" pitchFamily="34" charset="0"/>
                        </a:rPr>
                        <a:t>RANK</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D9D9D9"/>
                    </a:solidFill>
                  </a:tcPr>
                </a:tc>
                <a:tc>
                  <a:txBody>
                    <a:bodyPr/>
                    <a:lstStyle/>
                    <a:p>
                      <a:pPr algn="ctr" fontAlgn="b"/>
                      <a:r>
                        <a:rPr lang="en-US" sz="660" b="1" i="0" u="none" strike="noStrike" dirty="0">
                          <a:solidFill>
                            <a:srgbClr val="000000"/>
                          </a:solidFill>
                          <a:effectLst/>
                          <a:latin typeface="Calibri" panose="020F0502020204030204" pitchFamily="34" charset="0"/>
                        </a:rPr>
                        <a:t>All Communities</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FCE4D6"/>
                    </a:solidFill>
                  </a:tcPr>
                </a:tc>
                <a:tc>
                  <a:txBody>
                    <a:bodyPr/>
                    <a:lstStyle/>
                    <a:p>
                      <a:pPr algn="ctr" fontAlgn="b"/>
                      <a:r>
                        <a:rPr lang="en-US" sz="660" b="1" i="0" u="none" strike="noStrike" dirty="0">
                          <a:solidFill>
                            <a:srgbClr val="000000"/>
                          </a:solidFill>
                          <a:effectLst/>
                          <a:latin typeface="Calibri" panose="020F0502020204030204" pitchFamily="34" charset="0"/>
                        </a:rPr>
                        <a:t>Percent Rank</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FCE4D6"/>
                    </a:solidFill>
                  </a:tcPr>
                </a:tc>
                <a:tc>
                  <a:txBody>
                    <a:bodyPr/>
                    <a:lstStyle/>
                    <a:p>
                      <a:pPr algn="ctr" fontAlgn="b"/>
                      <a:r>
                        <a:rPr lang="en-US" sz="660" b="1" i="0" u="none" strike="noStrike" dirty="0">
                          <a:solidFill>
                            <a:srgbClr val="000000"/>
                          </a:solidFill>
                          <a:effectLst/>
                          <a:latin typeface="Calibri" panose="020F0502020204030204" pitchFamily="34" charset="0"/>
                        </a:rPr>
                        <a:t>Unincorporated Areas</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D9E1F2"/>
                    </a:solidFill>
                  </a:tcPr>
                </a:tc>
                <a:tc>
                  <a:txBody>
                    <a:bodyPr/>
                    <a:lstStyle/>
                    <a:p>
                      <a:pPr algn="ctr" fontAlgn="b"/>
                      <a:r>
                        <a:rPr lang="en-US" sz="660" b="1" i="0" u="none" strike="noStrike" dirty="0">
                          <a:solidFill>
                            <a:srgbClr val="000000"/>
                          </a:solidFill>
                          <a:effectLst/>
                          <a:latin typeface="Calibri" panose="020F0502020204030204" pitchFamily="34" charset="0"/>
                        </a:rPr>
                        <a:t>Percent Rank</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D9E1F2"/>
                    </a:solidFill>
                  </a:tcPr>
                </a:tc>
                <a:tc>
                  <a:txBody>
                    <a:bodyPr/>
                    <a:lstStyle/>
                    <a:p>
                      <a:pPr algn="ctr" fontAlgn="b"/>
                      <a:r>
                        <a:rPr lang="en-US" sz="660" b="1" i="0" u="none" strike="noStrike" dirty="0">
                          <a:solidFill>
                            <a:srgbClr val="000000"/>
                          </a:solidFill>
                          <a:effectLst/>
                          <a:latin typeface="Calibri" panose="020F0502020204030204" pitchFamily="34" charset="0"/>
                        </a:rPr>
                        <a:t>Counties</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E2EFDA"/>
                    </a:solidFill>
                  </a:tcPr>
                </a:tc>
                <a:tc>
                  <a:txBody>
                    <a:bodyPr/>
                    <a:lstStyle/>
                    <a:p>
                      <a:pPr algn="ctr" fontAlgn="b"/>
                      <a:r>
                        <a:rPr lang="en-US" sz="660" b="1" i="0" u="none" strike="noStrike" dirty="0">
                          <a:solidFill>
                            <a:srgbClr val="000000"/>
                          </a:solidFill>
                          <a:effectLst/>
                          <a:latin typeface="Calibri" panose="020F0502020204030204" pitchFamily="34" charset="0"/>
                        </a:rPr>
                        <a:t>Percent Rank</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E2EFDA"/>
                    </a:solidFill>
                  </a:tcPr>
                </a:tc>
                <a:tc>
                  <a:txBody>
                    <a:bodyPr/>
                    <a:lstStyle/>
                    <a:p>
                      <a:pPr algn="ctr" fontAlgn="b"/>
                      <a:r>
                        <a:rPr lang="en-US" sz="660" b="1" i="0" u="none" strike="noStrike" dirty="0">
                          <a:solidFill>
                            <a:srgbClr val="000000"/>
                          </a:solidFill>
                          <a:effectLst/>
                          <a:latin typeface="Calibri" panose="020F0502020204030204" pitchFamily="34" charset="0"/>
                        </a:rPr>
                        <a:t>Regions</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FFF3FF"/>
                    </a:solidFill>
                  </a:tcPr>
                </a:tc>
                <a:tc>
                  <a:txBody>
                    <a:bodyPr/>
                    <a:lstStyle/>
                    <a:p>
                      <a:pPr algn="ctr" fontAlgn="b"/>
                      <a:r>
                        <a:rPr lang="en-US" sz="660" b="1" i="0" u="none" strike="noStrike" dirty="0">
                          <a:solidFill>
                            <a:srgbClr val="000000"/>
                          </a:solidFill>
                          <a:effectLst/>
                          <a:latin typeface="Calibri" panose="020F0502020204030204" pitchFamily="34" charset="0"/>
                        </a:rPr>
                        <a:t>Percent Rank</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rgbClr val="FFF3FF"/>
                    </a:solidFill>
                  </a:tcPr>
                </a:tc>
                <a:extLst>
                  <a:ext uri="{0D108BD9-81ED-4DB2-BD59-A6C34878D82A}">
                    <a16:rowId xmlns:a16="http://schemas.microsoft.com/office/drawing/2014/main" val="1328564536"/>
                  </a:ext>
                </a:extLst>
              </a:tr>
              <a:tr h="104464">
                <a:tc>
                  <a:txBody>
                    <a:bodyPr/>
                    <a:lstStyle/>
                    <a:p>
                      <a:pPr algn="ctr" fontAlgn="b"/>
                      <a:r>
                        <a:rPr lang="en-US" sz="660" b="1" i="0" u="none" strike="noStrike" dirty="0">
                          <a:solidFill>
                            <a:srgbClr val="000000"/>
                          </a:solidFill>
                          <a:effectLst/>
                          <a:latin typeface="Calibri" panose="020F0502020204030204" pitchFamily="34" charset="0"/>
                        </a:rPr>
                        <a:t>1</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Hampshire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100.0%</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Hampshire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100.0%</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548235"/>
                          </a:solidFill>
                          <a:effectLst/>
                          <a:latin typeface="Calibri" panose="020F0502020204030204" pitchFamily="34" charset="0"/>
                        </a:rPr>
                        <a:t>HAMPSHIRE</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100.0%</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1" i="0" u="none" strike="noStrike" dirty="0">
                          <a:solidFill>
                            <a:srgbClr val="000000"/>
                          </a:solidFill>
                          <a:effectLst/>
                          <a:latin typeface="Calibri" panose="020F0502020204030204" pitchFamily="34" charset="0"/>
                        </a:rPr>
                        <a:t>5</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100%</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43086633"/>
                  </a:ext>
                </a:extLst>
              </a:tr>
              <a:tr h="104464">
                <a:tc>
                  <a:txBody>
                    <a:bodyPr/>
                    <a:lstStyle/>
                    <a:p>
                      <a:pPr algn="ctr" fontAlgn="b"/>
                      <a:r>
                        <a:rPr lang="en-US" sz="660" b="1" i="0" u="none" strike="noStrike" dirty="0">
                          <a:solidFill>
                            <a:srgbClr val="000000"/>
                          </a:solidFill>
                          <a:effectLst/>
                          <a:latin typeface="Calibri" panose="020F0502020204030204" pitchFamily="34" charset="0"/>
                        </a:rPr>
                        <a:t>2</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Mason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99.6%</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Mason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98.1%</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548235"/>
                          </a:solidFill>
                          <a:effectLst/>
                          <a:latin typeface="Calibri" panose="020F0502020204030204" pitchFamily="34" charset="0"/>
                        </a:rPr>
                        <a:t>KANAWHA</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98.1%</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1" i="0" u="none" strike="noStrike" dirty="0">
                          <a:solidFill>
                            <a:srgbClr val="000000"/>
                          </a:solidFill>
                          <a:effectLst/>
                          <a:latin typeface="Calibri" panose="020F0502020204030204" pitchFamily="34" charset="0"/>
                        </a:rPr>
                        <a:t>8</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90%</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77768360"/>
                  </a:ext>
                </a:extLst>
              </a:tr>
              <a:tr h="108335">
                <a:tc>
                  <a:txBody>
                    <a:bodyPr/>
                    <a:lstStyle/>
                    <a:p>
                      <a:pPr algn="ctr" fontAlgn="b"/>
                      <a:r>
                        <a:rPr lang="en-US" sz="660" b="1" i="0" u="none" strike="noStrike" dirty="0">
                          <a:solidFill>
                            <a:srgbClr val="000000"/>
                          </a:solidFill>
                          <a:effectLst/>
                          <a:latin typeface="Calibri" panose="020F0502020204030204" pitchFamily="34" charset="0"/>
                        </a:rPr>
                        <a:t>3</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Kanawha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99.2%</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Kanawha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96.2%</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548235"/>
                          </a:solidFill>
                          <a:effectLst/>
                          <a:latin typeface="Calibri" panose="020F0502020204030204" pitchFamily="34" charset="0"/>
                        </a:rPr>
                        <a:t>MASON</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96.2%</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1" i="0" u="none" strike="noStrike" dirty="0">
                          <a:solidFill>
                            <a:srgbClr val="000000"/>
                          </a:solidFill>
                          <a:effectLst/>
                          <a:latin typeface="Calibri" panose="020F0502020204030204" pitchFamily="34" charset="0"/>
                        </a:rPr>
                        <a:t>2</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80%</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chemeClr val="bg1"/>
                    </a:solidFill>
                  </a:tcPr>
                </a:tc>
                <a:extLst>
                  <a:ext uri="{0D108BD9-81ED-4DB2-BD59-A6C34878D82A}">
                    <a16:rowId xmlns:a16="http://schemas.microsoft.com/office/drawing/2014/main" val="2294678154"/>
                  </a:ext>
                </a:extLst>
              </a:tr>
              <a:tr h="104464">
                <a:tc>
                  <a:txBody>
                    <a:bodyPr/>
                    <a:lstStyle/>
                    <a:p>
                      <a:pPr algn="ctr" fontAlgn="b"/>
                      <a:r>
                        <a:rPr lang="en-US" sz="660" b="1" i="0" u="none" strike="noStrike" dirty="0">
                          <a:solidFill>
                            <a:srgbClr val="000000"/>
                          </a:solidFill>
                          <a:effectLst/>
                          <a:latin typeface="Calibri" panose="020F0502020204030204" pitchFamily="34" charset="0"/>
                        </a:rPr>
                        <a:t>4</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Greenbrier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98.9%</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Greenbrier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94.4%</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548235"/>
                          </a:solidFill>
                          <a:effectLst/>
                          <a:latin typeface="Calibri" panose="020F0502020204030204" pitchFamily="34" charset="0"/>
                        </a:rPr>
                        <a:t>GREENBRIER</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94.4%</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w="12700" cap="flat" cmpd="sng" algn="ctr">
                      <a:solidFill>
                        <a:srgbClr val="1F4E79"/>
                      </a:solidFill>
                      <a:prstDash val="solid"/>
                      <a:round/>
                      <a:headEnd type="none" w="med" len="med"/>
                      <a:tailEnd type="none" w="med" len="med"/>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w="12700" cap="flat" cmpd="sng" algn="ctr">
                      <a:solidFill>
                        <a:srgbClr val="1F4E79"/>
                      </a:solidFill>
                      <a:prstDash val="solid"/>
                      <a:round/>
                      <a:headEnd type="none" w="med" len="med"/>
                      <a:tailEnd type="none" w="med" len="med"/>
                    </a:lnT>
                    <a:lnB>
                      <a:noFill/>
                    </a:lnB>
                  </a:tcPr>
                </a:tc>
                <a:extLst>
                  <a:ext uri="{0D108BD9-81ED-4DB2-BD59-A6C34878D82A}">
                    <a16:rowId xmlns:a16="http://schemas.microsoft.com/office/drawing/2014/main" val="954425292"/>
                  </a:ext>
                </a:extLst>
              </a:tr>
              <a:tr h="104464">
                <a:tc>
                  <a:txBody>
                    <a:bodyPr/>
                    <a:lstStyle/>
                    <a:p>
                      <a:pPr algn="ctr" fontAlgn="b"/>
                      <a:r>
                        <a:rPr lang="en-US" sz="660" b="1" i="0" u="none" strike="noStrike" dirty="0">
                          <a:solidFill>
                            <a:srgbClr val="000000"/>
                          </a:solidFill>
                          <a:effectLst/>
                          <a:latin typeface="Calibri" panose="020F0502020204030204" pitchFamily="34" charset="0"/>
                        </a:rPr>
                        <a:t>5</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Randolph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98.5%</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Randolph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92.5%</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548235"/>
                          </a:solidFill>
                          <a:effectLst/>
                          <a:latin typeface="Calibri" panose="020F0502020204030204" pitchFamily="34" charset="0"/>
                        </a:rPr>
                        <a:t>RANDOLPH</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92.5%</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742226397"/>
                  </a:ext>
                </a:extLst>
              </a:tr>
              <a:tr h="104464">
                <a:tc>
                  <a:txBody>
                    <a:bodyPr/>
                    <a:lstStyle/>
                    <a:p>
                      <a:pPr algn="ctr" fontAlgn="b"/>
                      <a:r>
                        <a:rPr lang="en-US" sz="660" b="1" i="0" u="none" strike="noStrike" dirty="0">
                          <a:solidFill>
                            <a:srgbClr val="000000"/>
                          </a:solidFill>
                          <a:effectLst/>
                          <a:latin typeface="Calibri" panose="020F0502020204030204" pitchFamily="34" charset="0"/>
                        </a:rPr>
                        <a:t>6</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Webster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98.2%</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Webster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90.7%</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548235"/>
                          </a:solidFill>
                          <a:effectLst/>
                          <a:latin typeface="Calibri" panose="020F0502020204030204" pitchFamily="34" charset="0"/>
                        </a:rPr>
                        <a:t>WOOD</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90.7%</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822698561"/>
                  </a:ext>
                </a:extLst>
              </a:tr>
              <a:tr h="104464">
                <a:tc>
                  <a:txBody>
                    <a:bodyPr/>
                    <a:lstStyle/>
                    <a:p>
                      <a:pPr algn="ctr" fontAlgn="b"/>
                      <a:r>
                        <a:rPr lang="en-US" sz="660" b="1" i="0" u="none" strike="noStrike" dirty="0">
                          <a:solidFill>
                            <a:srgbClr val="000000"/>
                          </a:solidFill>
                          <a:effectLst/>
                          <a:latin typeface="Calibri" panose="020F0502020204030204" pitchFamily="34" charset="0"/>
                        </a:rPr>
                        <a:t>7</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Wood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97.8%</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Wood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88.8%</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548235"/>
                          </a:solidFill>
                          <a:effectLst/>
                          <a:latin typeface="Calibri" panose="020F0502020204030204" pitchFamily="34" charset="0"/>
                        </a:rPr>
                        <a:t>WEBSTER</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88.8%</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2956166171"/>
                  </a:ext>
                </a:extLst>
              </a:tr>
              <a:tr h="104464">
                <a:tc>
                  <a:txBody>
                    <a:bodyPr/>
                    <a:lstStyle/>
                    <a:p>
                      <a:pPr algn="ctr" fontAlgn="b"/>
                      <a:r>
                        <a:rPr lang="en-US" sz="660" b="1" i="0" u="none" strike="noStrike" dirty="0">
                          <a:solidFill>
                            <a:srgbClr val="000000"/>
                          </a:solidFill>
                          <a:effectLst/>
                          <a:latin typeface="Calibri" panose="020F0502020204030204" pitchFamily="34" charset="0"/>
                        </a:rPr>
                        <a:t>8</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Hardy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97.5%</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Hardy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87.0%</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548235"/>
                          </a:solidFill>
                          <a:effectLst/>
                          <a:latin typeface="Calibri" panose="020F0502020204030204" pitchFamily="34" charset="0"/>
                        </a:rPr>
                        <a:t>HARDY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87.0%</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437540383"/>
                  </a:ext>
                </a:extLst>
              </a:tr>
              <a:tr h="104464">
                <a:tc>
                  <a:txBody>
                    <a:bodyPr/>
                    <a:lstStyle/>
                    <a:p>
                      <a:pPr algn="ctr" fontAlgn="b"/>
                      <a:r>
                        <a:rPr lang="en-US" sz="660" b="1" i="0" u="none" strike="noStrike" dirty="0">
                          <a:solidFill>
                            <a:srgbClr val="000000"/>
                          </a:solidFill>
                          <a:effectLst/>
                          <a:latin typeface="Calibri" panose="020F0502020204030204" pitchFamily="34" charset="0"/>
                        </a:rPr>
                        <a:t>9</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Jackson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97.1%</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Jackson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85.1%</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548235"/>
                          </a:solidFill>
                          <a:effectLst/>
                          <a:latin typeface="Calibri" panose="020F0502020204030204" pitchFamily="34" charset="0"/>
                        </a:rPr>
                        <a:t>JACKSON</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85.1%</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517276633"/>
                  </a:ext>
                </a:extLst>
              </a:tr>
              <a:tr h="104464">
                <a:tc>
                  <a:txBody>
                    <a:bodyPr/>
                    <a:lstStyle/>
                    <a:p>
                      <a:pPr algn="ctr" fontAlgn="b"/>
                      <a:r>
                        <a:rPr lang="en-US" sz="660" b="1" i="0" u="none" strike="noStrike" dirty="0">
                          <a:solidFill>
                            <a:srgbClr val="000000"/>
                          </a:solidFill>
                          <a:effectLst/>
                          <a:latin typeface="Calibri" panose="020F0502020204030204" pitchFamily="34" charset="0"/>
                        </a:rPr>
                        <a:t>10</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Pendleton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96.8%</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Pendleton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83.3%</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548235"/>
                          </a:solidFill>
                          <a:effectLst/>
                          <a:latin typeface="Calibri" panose="020F0502020204030204" pitchFamily="34" charset="0"/>
                        </a:rPr>
                        <a:t>WAYNE</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83.3%</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2924144895"/>
                  </a:ext>
                </a:extLst>
              </a:tr>
              <a:tr h="108335">
                <a:tc>
                  <a:txBody>
                    <a:bodyPr/>
                    <a:lstStyle/>
                    <a:p>
                      <a:pPr algn="ctr" fontAlgn="b"/>
                      <a:r>
                        <a:rPr lang="en-US" sz="660" b="1" i="0" u="none" strike="noStrike" dirty="0">
                          <a:solidFill>
                            <a:srgbClr val="000000"/>
                          </a:solidFill>
                          <a:effectLst/>
                          <a:latin typeface="Calibri" panose="020F0502020204030204" pitchFamily="34" charset="0"/>
                        </a:rPr>
                        <a:t>11</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Wayne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96.4%</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Wayne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81.4%</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548235"/>
                          </a:solidFill>
                          <a:effectLst/>
                          <a:latin typeface="Calibri" panose="020F0502020204030204" pitchFamily="34" charset="0"/>
                        </a:rPr>
                        <a:t>PENDLETON</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81.4%</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603725733"/>
                  </a:ext>
                </a:extLst>
              </a:tr>
              <a:tr h="104464">
                <a:tc>
                  <a:txBody>
                    <a:bodyPr/>
                    <a:lstStyle/>
                    <a:p>
                      <a:pPr algn="ctr" fontAlgn="b"/>
                      <a:r>
                        <a:rPr lang="en-US" sz="660" b="1" i="0" u="none" strike="noStrike" dirty="0">
                          <a:solidFill>
                            <a:srgbClr val="000000"/>
                          </a:solidFill>
                          <a:effectLst/>
                          <a:latin typeface="Calibri" panose="020F0502020204030204" pitchFamily="34" charset="0"/>
                        </a:rPr>
                        <a:t>12</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Lincoln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96.1%</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w="12700" cap="flat" cmpd="sng" algn="ctr">
                      <a:solidFill>
                        <a:srgbClr val="1F4E79"/>
                      </a:solidFill>
                      <a:prstDash val="solid"/>
                      <a:round/>
                      <a:headEnd type="none" w="med" len="med"/>
                      <a:tailEnd type="none" w="med" len="med"/>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w="12700" cap="flat" cmpd="sng" algn="ctr">
                      <a:solidFill>
                        <a:srgbClr val="1F4E79"/>
                      </a:solidFill>
                      <a:prstDash val="solid"/>
                      <a:round/>
                      <a:headEnd type="none" w="med" len="med"/>
                      <a:tailEnd type="none" w="med" len="med"/>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w="12700" cap="flat" cmpd="sng" algn="ctr">
                      <a:solidFill>
                        <a:srgbClr val="1F4E79"/>
                      </a:solidFill>
                      <a:prstDash val="solid"/>
                      <a:round/>
                      <a:headEnd type="none" w="med" len="med"/>
                      <a:tailEnd type="none" w="med" len="med"/>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w="12700" cap="flat" cmpd="sng" algn="ctr">
                      <a:solidFill>
                        <a:srgbClr val="1F4E79"/>
                      </a:solidFill>
                      <a:prstDash val="solid"/>
                      <a:round/>
                      <a:headEnd type="none" w="med" len="med"/>
                      <a:tailEnd type="none" w="med" len="med"/>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2512680764"/>
                  </a:ext>
                </a:extLst>
              </a:tr>
              <a:tr h="104464">
                <a:tc>
                  <a:txBody>
                    <a:bodyPr/>
                    <a:lstStyle/>
                    <a:p>
                      <a:pPr algn="ctr" fontAlgn="b"/>
                      <a:r>
                        <a:rPr lang="en-US" sz="660" b="1" i="0" u="none" strike="noStrike" dirty="0">
                          <a:solidFill>
                            <a:srgbClr val="000000"/>
                          </a:solidFill>
                          <a:effectLst/>
                          <a:latin typeface="Calibri" panose="020F0502020204030204" pitchFamily="34" charset="0"/>
                        </a:rPr>
                        <a:t>13</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Berkeley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95.7%</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207862093"/>
                  </a:ext>
                </a:extLst>
              </a:tr>
              <a:tr h="104464">
                <a:tc>
                  <a:txBody>
                    <a:bodyPr/>
                    <a:lstStyle/>
                    <a:p>
                      <a:pPr algn="ctr" fontAlgn="b"/>
                      <a:r>
                        <a:rPr lang="en-US" sz="660" b="1" i="0" u="none" strike="noStrike" dirty="0">
                          <a:solidFill>
                            <a:srgbClr val="000000"/>
                          </a:solidFill>
                          <a:effectLst/>
                          <a:latin typeface="Calibri" panose="020F0502020204030204" pitchFamily="34" charset="0"/>
                        </a:rPr>
                        <a:t>14</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Cabell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95.4%</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426209786"/>
                  </a:ext>
                </a:extLst>
              </a:tr>
              <a:tr h="104464">
                <a:tc>
                  <a:txBody>
                    <a:bodyPr/>
                    <a:lstStyle/>
                    <a:p>
                      <a:pPr algn="ctr" fontAlgn="b"/>
                      <a:r>
                        <a:rPr lang="en-US" sz="660" b="1" i="0" u="none" strike="noStrike" dirty="0">
                          <a:solidFill>
                            <a:srgbClr val="000000"/>
                          </a:solidFill>
                          <a:effectLst/>
                          <a:latin typeface="Calibri" panose="020F0502020204030204" pitchFamily="34" charset="0"/>
                        </a:rPr>
                        <a:t>15</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Pocahontas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95.0%</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076235812"/>
                  </a:ext>
                </a:extLst>
              </a:tr>
              <a:tr h="104464">
                <a:tc>
                  <a:txBody>
                    <a:bodyPr/>
                    <a:lstStyle/>
                    <a:p>
                      <a:pPr algn="ctr" fontAlgn="b"/>
                      <a:r>
                        <a:rPr lang="en-US" sz="660" b="1" i="0" u="none" strike="noStrike" dirty="0">
                          <a:solidFill>
                            <a:srgbClr val="000000"/>
                          </a:solidFill>
                          <a:effectLst/>
                          <a:latin typeface="Calibri" panose="020F0502020204030204" pitchFamily="34" charset="0"/>
                        </a:rPr>
                        <a:t>16</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Preston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94.6%</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4134768806"/>
                  </a:ext>
                </a:extLst>
              </a:tr>
              <a:tr h="104464">
                <a:tc>
                  <a:txBody>
                    <a:bodyPr/>
                    <a:lstStyle/>
                    <a:p>
                      <a:pPr algn="ctr" fontAlgn="b"/>
                      <a:r>
                        <a:rPr lang="en-US" sz="660" b="1" i="0" u="none" strike="noStrike" dirty="0">
                          <a:solidFill>
                            <a:srgbClr val="000000"/>
                          </a:solidFill>
                          <a:effectLst/>
                          <a:latin typeface="Calibri" panose="020F0502020204030204" pitchFamily="34" charset="0"/>
                        </a:rPr>
                        <a:t>17</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Putnam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94.3%</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2061607024"/>
                  </a:ext>
                </a:extLst>
              </a:tr>
              <a:tr h="104464">
                <a:tc>
                  <a:txBody>
                    <a:bodyPr/>
                    <a:lstStyle/>
                    <a:p>
                      <a:pPr algn="ctr" fontAlgn="b"/>
                      <a:r>
                        <a:rPr lang="en-US" sz="660" b="1" i="0" u="none" strike="noStrike" dirty="0">
                          <a:solidFill>
                            <a:srgbClr val="000000"/>
                          </a:solidFill>
                          <a:effectLst/>
                          <a:latin typeface="Calibri" panose="020F0502020204030204" pitchFamily="34" charset="0"/>
                        </a:rPr>
                        <a:t>18</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Nicholas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93.9%</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214133612"/>
                  </a:ext>
                </a:extLst>
              </a:tr>
              <a:tr h="104464">
                <a:tc>
                  <a:txBody>
                    <a:bodyPr/>
                    <a:lstStyle/>
                    <a:p>
                      <a:pPr algn="ctr" fontAlgn="b"/>
                      <a:r>
                        <a:rPr lang="en-US" sz="660" b="1" i="0" u="none" strike="noStrike" dirty="0">
                          <a:solidFill>
                            <a:srgbClr val="000000"/>
                          </a:solidFill>
                          <a:effectLst/>
                          <a:latin typeface="Calibri" panose="020F0502020204030204" pitchFamily="34" charset="0"/>
                        </a:rPr>
                        <a:t>19</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Mineral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93.6%</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1681329651"/>
                  </a:ext>
                </a:extLst>
              </a:tr>
              <a:tr h="104464">
                <a:tc>
                  <a:txBody>
                    <a:bodyPr/>
                    <a:lstStyle/>
                    <a:p>
                      <a:pPr algn="ctr" fontAlgn="b"/>
                      <a:r>
                        <a:rPr lang="en-US" sz="660" b="1" i="0" u="none" strike="noStrike" dirty="0">
                          <a:solidFill>
                            <a:srgbClr val="000000"/>
                          </a:solidFill>
                          <a:effectLst/>
                          <a:latin typeface="Calibri" panose="020F0502020204030204" pitchFamily="34" charset="0"/>
                        </a:rPr>
                        <a:t>20</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Raleigh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93.2%</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660950411"/>
                  </a:ext>
                </a:extLst>
              </a:tr>
              <a:tr h="104464">
                <a:tc>
                  <a:txBody>
                    <a:bodyPr/>
                    <a:lstStyle/>
                    <a:p>
                      <a:pPr algn="ctr" fontAlgn="b"/>
                      <a:r>
                        <a:rPr lang="en-US" sz="660" b="1" i="0" u="none" strike="noStrike" dirty="0">
                          <a:solidFill>
                            <a:srgbClr val="000000"/>
                          </a:solidFill>
                          <a:effectLst/>
                          <a:latin typeface="Calibri" panose="020F0502020204030204" pitchFamily="34" charset="0"/>
                        </a:rPr>
                        <a:t>21</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Jefferson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92.9%</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507338213"/>
                  </a:ext>
                </a:extLst>
              </a:tr>
              <a:tr h="104464">
                <a:tc>
                  <a:txBody>
                    <a:bodyPr/>
                    <a:lstStyle/>
                    <a:p>
                      <a:pPr algn="ctr" fontAlgn="b"/>
                      <a:r>
                        <a:rPr lang="en-US" sz="660" b="1" i="0" u="none" strike="noStrike" dirty="0">
                          <a:solidFill>
                            <a:srgbClr val="000000"/>
                          </a:solidFill>
                          <a:effectLst/>
                          <a:latin typeface="Calibri" panose="020F0502020204030204" pitchFamily="34" charset="0"/>
                        </a:rPr>
                        <a:t>22</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Morgan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92.5%</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621727733"/>
                  </a:ext>
                </a:extLst>
              </a:tr>
              <a:tr h="104464">
                <a:tc>
                  <a:txBody>
                    <a:bodyPr/>
                    <a:lstStyle/>
                    <a:p>
                      <a:pPr algn="ctr" fontAlgn="b"/>
                      <a:r>
                        <a:rPr lang="en-US" sz="660" b="1" i="0" u="none" strike="noStrike" dirty="0">
                          <a:solidFill>
                            <a:srgbClr val="000000"/>
                          </a:solidFill>
                          <a:effectLst/>
                          <a:latin typeface="Calibri" panose="020F0502020204030204" pitchFamily="34" charset="0"/>
                        </a:rPr>
                        <a:t>23</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Harrison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92.2%</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693023779"/>
                  </a:ext>
                </a:extLst>
              </a:tr>
              <a:tr h="104464">
                <a:tc>
                  <a:txBody>
                    <a:bodyPr/>
                    <a:lstStyle/>
                    <a:p>
                      <a:pPr algn="ctr" fontAlgn="b"/>
                      <a:r>
                        <a:rPr lang="en-US" sz="660" b="1" i="0" u="none" strike="noStrike" dirty="0">
                          <a:solidFill>
                            <a:srgbClr val="000000"/>
                          </a:solidFill>
                          <a:effectLst/>
                          <a:latin typeface="Calibri" panose="020F0502020204030204" pitchFamily="34" charset="0"/>
                        </a:rPr>
                        <a:t>24</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Wirt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91.8%</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1673444148"/>
                  </a:ext>
                </a:extLst>
              </a:tr>
              <a:tr h="104464">
                <a:tc>
                  <a:txBody>
                    <a:bodyPr/>
                    <a:lstStyle/>
                    <a:p>
                      <a:pPr algn="ctr" fontAlgn="b"/>
                      <a:r>
                        <a:rPr lang="en-US" sz="660" b="1" i="0" u="none" strike="noStrike" dirty="0">
                          <a:solidFill>
                            <a:srgbClr val="000000"/>
                          </a:solidFill>
                          <a:effectLst/>
                          <a:latin typeface="Calibri" panose="020F0502020204030204" pitchFamily="34" charset="0"/>
                        </a:rPr>
                        <a:t>25</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Tyler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91.5%</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4132213740"/>
                  </a:ext>
                </a:extLst>
              </a:tr>
              <a:tr h="104464">
                <a:tc>
                  <a:txBody>
                    <a:bodyPr/>
                    <a:lstStyle/>
                    <a:p>
                      <a:pPr algn="ctr" fontAlgn="b"/>
                      <a:r>
                        <a:rPr lang="en-US" sz="660" b="1" i="0" u="none" strike="noStrike" dirty="0">
                          <a:solidFill>
                            <a:srgbClr val="000000"/>
                          </a:solidFill>
                          <a:effectLst/>
                          <a:latin typeface="Calibri" panose="020F0502020204030204" pitchFamily="34" charset="0"/>
                        </a:rPr>
                        <a:t>26</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Ritchie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91.1%</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2333422627"/>
                  </a:ext>
                </a:extLst>
              </a:tr>
              <a:tr h="104464">
                <a:tc>
                  <a:txBody>
                    <a:bodyPr/>
                    <a:lstStyle/>
                    <a:p>
                      <a:pPr algn="ctr" fontAlgn="b"/>
                      <a:r>
                        <a:rPr lang="en-US" sz="660" b="1" i="0" u="none" strike="noStrike" dirty="0">
                          <a:solidFill>
                            <a:srgbClr val="000000"/>
                          </a:solidFill>
                          <a:effectLst/>
                          <a:latin typeface="Calibri" panose="020F0502020204030204" pitchFamily="34" charset="0"/>
                        </a:rPr>
                        <a:t>27</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Braxton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90.8%</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1803064596"/>
                  </a:ext>
                </a:extLst>
              </a:tr>
              <a:tr h="104464">
                <a:tc>
                  <a:txBody>
                    <a:bodyPr/>
                    <a:lstStyle/>
                    <a:p>
                      <a:pPr algn="ctr" fontAlgn="b"/>
                      <a:r>
                        <a:rPr lang="en-US" sz="660" b="1" i="0" u="none" strike="noStrike" dirty="0">
                          <a:solidFill>
                            <a:srgbClr val="000000"/>
                          </a:solidFill>
                          <a:effectLst/>
                          <a:latin typeface="Calibri" panose="020F0502020204030204" pitchFamily="34" charset="0"/>
                        </a:rPr>
                        <a:t>28</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Boone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90.4%</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453903927"/>
                  </a:ext>
                </a:extLst>
              </a:tr>
              <a:tr h="104464">
                <a:tc>
                  <a:txBody>
                    <a:bodyPr/>
                    <a:lstStyle/>
                    <a:p>
                      <a:pPr algn="ctr" fontAlgn="b"/>
                      <a:r>
                        <a:rPr lang="en-US" sz="660" b="1" i="0" u="none" strike="noStrike" dirty="0">
                          <a:solidFill>
                            <a:srgbClr val="000000"/>
                          </a:solidFill>
                          <a:effectLst/>
                          <a:latin typeface="Calibri" panose="020F0502020204030204" pitchFamily="34" charset="0"/>
                        </a:rPr>
                        <a:t>29</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Monroe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90.1%</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4053567819"/>
                  </a:ext>
                </a:extLst>
              </a:tr>
              <a:tr h="104464">
                <a:tc>
                  <a:txBody>
                    <a:bodyPr/>
                    <a:lstStyle/>
                    <a:p>
                      <a:pPr algn="ctr" fontAlgn="b"/>
                      <a:r>
                        <a:rPr lang="en-US" sz="660" b="1" i="0" u="none" strike="noStrike" dirty="0">
                          <a:solidFill>
                            <a:srgbClr val="000000"/>
                          </a:solidFill>
                          <a:effectLst/>
                          <a:latin typeface="Calibri" panose="020F0502020204030204" pitchFamily="34" charset="0"/>
                        </a:rPr>
                        <a:t>30</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Tucker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89.7%</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924672629"/>
                  </a:ext>
                </a:extLst>
              </a:tr>
              <a:tr h="104464">
                <a:tc>
                  <a:txBody>
                    <a:bodyPr/>
                    <a:lstStyle/>
                    <a:p>
                      <a:pPr algn="ctr" fontAlgn="b"/>
                      <a:r>
                        <a:rPr lang="en-US" sz="660" b="1" i="0" u="none" strike="noStrike" dirty="0">
                          <a:solidFill>
                            <a:srgbClr val="000000"/>
                          </a:solidFill>
                          <a:effectLst/>
                          <a:latin typeface="Calibri" panose="020F0502020204030204" pitchFamily="34" charset="0"/>
                        </a:rPr>
                        <a:t>31</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Mercer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89.3%</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1641838681"/>
                  </a:ext>
                </a:extLst>
              </a:tr>
              <a:tr h="104464">
                <a:tc>
                  <a:txBody>
                    <a:bodyPr/>
                    <a:lstStyle/>
                    <a:p>
                      <a:pPr algn="ctr" fontAlgn="b"/>
                      <a:r>
                        <a:rPr lang="en-US" sz="660" b="1" i="0" u="none" strike="noStrike" dirty="0">
                          <a:solidFill>
                            <a:srgbClr val="000000"/>
                          </a:solidFill>
                          <a:effectLst/>
                          <a:latin typeface="Calibri" panose="020F0502020204030204" pitchFamily="34" charset="0"/>
                        </a:rPr>
                        <a:t>32</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Grant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89.0%</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972569624"/>
                  </a:ext>
                </a:extLst>
              </a:tr>
              <a:tr h="104464">
                <a:tc>
                  <a:txBody>
                    <a:bodyPr/>
                    <a:lstStyle/>
                    <a:p>
                      <a:pPr algn="ctr" fontAlgn="b"/>
                      <a:r>
                        <a:rPr lang="en-US" sz="660" b="1" i="0" u="none" strike="noStrike" dirty="0">
                          <a:solidFill>
                            <a:srgbClr val="000000"/>
                          </a:solidFill>
                          <a:effectLst/>
                          <a:latin typeface="Calibri" panose="020F0502020204030204" pitchFamily="34" charset="0"/>
                        </a:rPr>
                        <a:t>33</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Lewis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88.6%</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780146970"/>
                  </a:ext>
                </a:extLst>
              </a:tr>
              <a:tr h="104464">
                <a:tc>
                  <a:txBody>
                    <a:bodyPr/>
                    <a:lstStyle/>
                    <a:p>
                      <a:pPr algn="ctr" fontAlgn="b"/>
                      <a:r>
                        <a:rPr lang="en-US" sz="660" b="1" i="0" u="none" strike="noStrike" dirty="0">
                          <a:solidFill>
                            <a:srgbClr val="000000"/>
                          </a:solidFill>
                          <a:effectLst/>
                          <a:latin typeface="Calibri" panose="020F0502020204030204" pitchFamily="34" charset="0"/>
                        </a:rPr>
                        <a:t>34</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Roane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88.3%</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255366780"/>
                  </a:ext>
                </a:extLst>
              </a:tr>
              <a:tr h="104464">
                <a:tc>
                  <a:txBody>
                    <a:bodyPr/>
                    <a:lstStyle/>
                    <a:p>
                      <a:pPr algn="ctr" fontAlgn="b"/>
                      <a:r>
                        <a:rPr lang="en-US" sz="660" b="1" i="0" u="none" strike="noStrike" dirty="0">
                          <a:solidFill>
                            <a:srgbClr val="000000"/>
                          </a:solidFill>
                          <a:effectLst/>
                          <a:latin typeface="Calibri" panose="020F0502020204030204" pitchFamily="34" charset="0"/>
                        </a:rPr>
                        <a:t>35</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Gilmer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87.9%</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2329403920"/>
                  </a:ext>
                </a:extLst>
              </a:tr>
              <a:tr h="104464">
                <a:tc>
                  <a:txBody>
                    <a:bodyPr/>
                    <a:lstStyle/>
                    <a:p>
                      <a:pPr algn="ctr" fontAlgn="b"/>
                      <a:r>
                        <a:rPr lang="en-US" sz="660" b="1" i="0" u="none" strike="noStrike" dirty="0">
                          <a:solidFill>
                            <a:srgbClr val="000000"/>
                          </a:solidFill>
                          <a:effectLst/>
                          <a:latin typeface="Calibri" panose="020F0502020204030204" pitchFamily="34" charset="0"/>
                        </a:rPr>
                        <a:t>36</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Wetzel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87.6%</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2725162986"/>
                  </a:ext>
                </a:extLst>
              </a:tr>
              <a:tr h="104464">
                <a:tc>
                  <a:txBody>
                    <a:bodyPr/>
                    <a:lstStyle/>
                    <a:p>
                      <a:pPr algn="ctr" fontAlgn="b"/>
                      <a:r>
                        <a:rPr lang="en-US" sz="660" b="1" i="0" u="none" strike="noStrike" dirty="0">
                          <a:solidFill>
                            <a:srgbClr val="000000"/>
                          </a:solidFill>
                          <a:effectLst/>
                          <a:latin typeface="Calibri" panose="020F0502020204030204" pitchFamily="34" charset="0"/>
                        </a:rPr>
                        <a:t>37</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Calhoun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87.2%</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140748502"/>
                  </a:ext>
                </a:extLst>
              </a:tr>
              <a:tr h="104464">
                <a:tc>
                  <a:txBody>
                    <a:bodyPr/>
                    <a:lstStyle/>
                    <a:p>
                      <a:pPr algn="ctr" fontAlgn="b"/>
                      <a:r>
                        <a:rPr lang="en-US" sz="660" b="1" i="0" u="none" strike="noStrike" dirty="0">
                          <a:solidFill>
                            <a:srgbClr val="000000"/>
                          </a:solidFill>
                          <a:effectLst/>
                          <a:latin typeface="Calibri" panose="020F0502020204030204" pitchFamily="34" charset="0"/>
                        </a:rPr>
                        <a:t>38</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Barbour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86.9%</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54066710"/>
                  </a:ext>
                </a:extLst>
              </a:tr>
              <a:tr h="104464">
                <a:tc>
                  <a:txBody>
                    <a:bodyPr/>
                    <a:lstStyle/>
                    <a:p>
                      <a:pPr algn="ctr" fontAlgn="b"/>
                      <a:r>
                        <a:rPr lang="en-US" sz="660" b="1" i="0" u="none" strike="noStrike" dirty="0">
                          <a:solidFill>
                            <a:srgbClr val="000000"/>
                          </a:solidFill>
                          <a:effectLst/>
                          <a:latin typeface="Calibri" panose="020F0502020204030204" pitchFamily="34" charset="0"/>
                        </a:rPr>
                        <a:t>39</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Upshur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86.5%</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591798709"/>
                  </a:ext>
                </a:extLst>
              </a:tr>
              <a:tr h="104464">
                <a:tc>
                  <a:txBody>
                    <a:bodyPr/>
                    <a:lstStyle/>
                    <a:p>
                      <a:pPr algn="ctr" fontAlgn="b"/>
                      <a:r>
                        <a:rPr lang="en-US" sz="660" b="1" i="0" u="none" strike="noStrike" dirty="0">
                          <a:solidFill>
                            <a:srgbClr val="000000"/>
                          </a:solidFill>
                          <a:effectLst/>
                          <a:latin typeface="Calibri" panose="020F0502020204030204" pitchFamily="34" charset="0"/>
                        </a:rPr>
                        <a:t>40</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Clay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86.2%</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425537622"/>
                  </a:ext>
                </a:extLst>
              </a:tr>
              <a:tr h="104464">
                <a:tc>
                  <a:txBody>
                    <a:bodyPr/>
                    <a:lstStyle/>
                    <a:p>
                      <a:pPr algn="ctr" fontAlgn="b"/>
                      <a:r>
                        <a:rPr lang="en-US" sz="660" b="1" i="0" u="none" strike="noStrike" dirty="0">
                          <a:solidFill>
                            <a:srgbClr val="000000"/>
                          </a:solidFill>
                          <a:effectLst/>
                          <a:latin typeface="Calibri" panose="020F0502020204030204" pitchFamily="34" charset="0"/>
                        </a:rPr>
                        <a:t>41</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Doddridge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85.8%</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263955668"/>
                  </a:ext>
                </a:extLst>
              </a:tr>
              <a:tr h="104464">
                <a:tc>
                  <a:txBody>
                    <a:bodyPr/>
                    <a:lstStyle/>
                    <a:p>
                      <a:pPr algn="ctr" fontAlgn="b"/>
                      <a:r>
                        <a:rPr lang="en-US" sz="660" b="1" i="0" u="none" strike="noStrike" dirty="0">
                          <a:solidFill>
                            <a:srgbClr val="000000"/>
                          </a:solidFill>
                          <a:effectLst/>
                          <a:latin typeface="Calibri" panose="020F0502020204030204" pitchFamily="34" charset="0"/>
                        </a:rPr>
                        <a:t>42</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Mingo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85.5%</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4256731241"/>
                  </a:ext>
                </a:extLst>
              </a:tr>
              <a:tr h="104464">
                <a:tc>
                  <a:txBody>
                    <a:bodyPr/>
                    <a:lstStyle/>
                    <a:p>
                      <a:pPr algn="ctr" fontAlgn="b"/>
                      <a:r>
                        <a:rPr lang="en-US" sz="660" b="1" i="0" u="none" strike="noStrike" dirty="0">
                          <a:solidFill>
                            <a:srgbClr val="000000"/>
                          </a:solidFill>
                          <a:effectLst/>
                          <a:latin typeface="Calibri" panose="020F0502020204030204" pitchFamily="34" charset="0"/>
                        </a:rPr>
                        <a:t>43</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Marshall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85.1%</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1609973313"/>
                  </a:ext>
                </a:extLst>
              </a:tr>
              <a:tr h="104464">
                <a:tc>
                  <a:txBody>
                    <a:bodyPr/>
                    <a:lstStyle/>
                    <a:p>
                      <a:pPr algn="ctr" fontAlgn="b"/>
                      <a:r>
                        <a:rPr lang="en-US" sz="660" b="1" i="0" u="none" strike="noStrike" dirty="0">
                          <a:solidFill>
                            <a:srgbClr val="000000"/>
                          </a:solidFill>
                          <a:effectLst/>
                          <a:latin typeface="Calibri" panose="020F0502020204030204" pitchFamily="34" charset="0"/>
                        </a:rPr>
                        <a:t>44</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Logan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84.8%</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755636075"/>
                  </a:ext>
                </a:extLst>
              </a:tr>
              <a:tr h="104464">
                <a:tc>
                  <a:txBody>
                    <a:bodyPr/>
                    <a:lstStyle/>
                    <a:p>
                      <a:pPr algn="ctr" fontAlgn="b"/>
                      <a:r>
                        <a:rPr lang="en-US" sz="660" b="1" i="0" u="none" strike="noStrike" dirty="0">
                          <a:solidFill>
                            <a:srgbClr val="000000"/>
                          </a:solidFill>
                          <a:effectLst/>
                          <a:latin typeface="Calibri" panose="020F0502020204030204" pitchFamily="34" charset="0"/>
                        </a:rPr>
                        <a:t>45</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Marion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84.4%</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44270427"/>
                  </a:ext>
                </a:extLst>
              </a:tr>
              <a:tr h="104464">
                <a:tc>
                  <a:txBody>
                    <a:bodyPr/>
                    <a:lstStyle/>
                    <a:p>
                      <a:pPr algn="ctr" fontAlgn="b"/>
                      <a:r>
                        <a:rPr lang="en-US" sz="660" b="1" i="0" u="none" strike="noStrike" dirty="0">
                          <a:solidFill>
                            <a:srgbClr val="000000"/>
                          </a:solidFill>
                          <a:effectLst/>
                          <a:latin typeface="Calibri" panose="020F0502020204030204" pitchFamily="34" charset="0"/>
                        </a:rPr>
                        <a:t>46</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Wyoming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84.0%</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789589635"/>
                  </a:ext>
                </a:extLst>
              </a:tr>
              <a:tr h="104464">
                <a:tc>
                  <a:txBody>
                    <a:bodyPr/>
                    <a:lstStyle/>
                    <a:p>
                      <a:pPr algn="ctr" fontAlgn="b"/>
                      <a:r>
                        <a:rPr lang="en-US" sz="660" b="1" i="0" u="none" strike="noStrike" dirty="0">
                          <a:solidFill>
                            <a:srgbClr val="000000"/>
                          </a:solidFill>
                          <a:effectLst/>
                          <a:latin typeface="Calibri" panose="020F0502020204030204" pitchFamily="34" charset="0"/>
                        </a:rPr>
                        <a:t>47</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Monongalia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83.7%</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157448563"/>
                  </a:ext>
                </a:extLst>
              </a:tr>
              <a:tr h="104464">
                <a:tc>
                  <a:txBody>
                    <a:bodyPr/>
                    <a:lstStyle/>
                    <a:p>
                      <a:pPr algn="ctr" fontAlgn="b"/>
                      <a:r>
                        <a:rPr lang="en-US" sz="660" b="1" i="0" u="none" strike="noStrike" dirty="0">
                          <a:solidFill>
                            <a:srgbClr val="000000"/>
                          </a:solidFill>
                          <a:effectLst/>
                          <a:latin typeface="Calibri" panose="020F0502020204030204" pitchFamily="34" charset="0"/>
                        </a:rPr>
                        <a:t>48</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Fayette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83.3%</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1320092543"/>
                  </a:ext>
                </a:extLst>
              </a:tr>
              <a:tr h="104464">
                <a:tc>
                  <a:txBody>
                    <a:bodyPr/>
                    <a:lstStyle/>
                    <a:p>
                      <a:pPr algn="ctr" fontAlgn="b"/>
                      <a:r>
                        <a:rPr lang="en-US" sz="660" b="1" i="0" u="none" strike="noStrike" dirty="0">
                          <a:solidFill>
                            <a:srgbClr val="000000"/>
                          </a:solidFill>
                          <a:effectLst/>
                          <a:latin typeface="Calibri" panose="020F0502020204030204" pitchFamily="34" charset="0"/>
                        </a:rPr>
                        <a:t>49</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Summers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83.0%</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1742878351"/>
                  </a:ext>
                </a:extLst>
              </a:tr>
              <a:tr h="104464">
                <a:tc>
                  <a:txBody>
                    <a:bodyPr/>
                    <a:lstStyle/>
                    <a:p>
                      <a:pPr algn="ctr" fontAlgn="b"/>
                      <a:r>
                        <a:rPr lang="en-US" sz="660" b="1" i="0" u="none" strike="noStrike" dirty="0">
                          <a:solidFill>
                            <a:srgbClr val="000000"/>
                          </a:solidFill>
                          <a:effectLst/>
                          <a:latin typeface="Calibri" panose="020F0502020204030204" pitchFamily="34" charset="0"/>
                        </a:rPr>
                        <a:t>50</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Pleasants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82.6%</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4185069141"/>
                  </a:ext>
                </a:extLst>
              </a:tr>
              <a:tr h="104464">
                <a:tc>
                  <a:txBody>
                    <a:bodyPr/>
                    <a:lstStyle/>
                    <a:p>
                      <a:pPr algn="ctr" fontAlgn="b"/>
                      <a:r>
                        <a:rPr lang="en-US" sz="660" b="1" i="0" u="none" strike="noStrike" dirty="0">
                          <a:solidFill>
                            <a:srgbClr val="000000"/>
                          </a:solidFill>
                          <a:effectLst/>
                          <a:latin typeface="Calibri" panose="020F0502020204030204" pitchFamily="34" charset="0"/>
                        </a:rPr>
                        <a:t>51</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McDowell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82.3%</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645140644"/>
                  </a:ext>
                </a:extLst>
              </a:tr>
              <a:tr h="104464">
                <a:tc>
                  <a:txBody>
                    <a:bodyPr/>
                    <a:lstStyle/>
                    <a:p>
                      <a:pPr algn="ctr" fontAlgn="b"/>
                      <a:r>
                        <a:rPr lang="en-US" sz="660" b="1" i="0" u="none" strike="noStrike" dirty="0">
                          <a:solidFill>
                            <a:srgbClr val="000000"/>
                          </a:solidFill>
                          <a:effectLst/>
                          <a:latin typeface="Calibri" panose="020F0502020204030204" pitchFamily="34" charset="0"/>
                        </a:rPr>
                        <a:t>52</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Taylor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81.9%</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43912591"/>
                  </a:ext>
                </a:extLst>
              </a:tr>
              <a:tr h="104464">
                <a:tc>
                  <a:txBody>
                    <a:bodyPr/>
                    <a:lstStyle/>
                    <a:p>
                      <a:pPr algn="ctr" fontAlgn="b"/>
                      <a:r>
                        <a:rPr lang="en-US" sz="660" b="1" i="0" u="none" strike="noStrike" dirty="0">
                          <a:solidFill>
                            <a:srgbClr val="000000"/>
                          </a:solidFill>
                          <a:effectLst/>
                          <a:latin typeface="Calibri" panose="020F0502020204030204" pitchFamily="34" charset="0"/>
                        </a:rPr>
                        <a:t>53</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Brooke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81.6%</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804939625"/>
                  </a:ext>
                </a:extLst>
              </a:tr>
              <a:tr h="104464">
                <a:tc>
                  <a:txBody>
                    <a:bodyPr/>
                    <a:lstStyle/>
                    <a:p>
                      <a:pPr algn="ctr" fontAlgn="b"/>
                      <a:r>
                        <a:rPr lang="en-US" sz="660" b="1" i="0" u="none" strike="noStrike" dirty="0">
                          <a:solidFill>
                            <a:srgbClr val="000000"/>
                          </a:solidFill>
                          <a:effectLst/>
                          <a:latin typeface="Calibri" panose="020F0502020204030204" pitchFamily="34" charset="0"/>
                        </a:rPr>
                        <a:t>54</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FF0000"/>
                          </a:solidFill>
                          <a:effectLst/>
                          <a:latin typeface="Calibri" panose="020F0502020204030204" pitchFamily="34" charset="0"/>
                        </a:rPr>
                        <a:t>Wheeling**</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81.2%</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1608525447"/>
                  </a:ext>
                </a:extLst>
              </a:tr>
              <a:tr h="104464">
                <a:tc>
                  <a:txBody>
                    <a:bodyPr/>
                    <a:lstStyle/>
                    <a:p>
                      <a:pPr algn="ctr" fontAlgn="b"/>
                      <a:r>
                        <a:rPr lang="en-US" sz="660" b="1" i="0" u="none" strike="noStrike" dirty="0">
                          <a:solidFill>
                            <a:srgbClr val="000000"/>
                          </a:solidFill>
                          <a:effectLst/>
                          <a:latin typeface="Calibri" panose="020F0502020204030204" pitchFamily="34" charset="0"/>
                        </a:rPr>
                        <a:t>55</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Parkersburg</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80.9%</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649992409"/>
                  </a:ext>
                </a:extLst>
              </a:tr>
              <a:tr h="104464">
                <a:tc>
                  <a:txBody>
                    <a:bodyPr/>
                    <a:lstStyle/>
                    <a:p>
                      <a:pPr algn="ctr" fontAlgn="b"/>
                      <a:r>
                        <a:rPr lang="en-US" sz="660" b="1" i="0" u="none" strike="noStrike" dirty="0">
                          <a:solidFill>
                            <a:srgbClr val="000000"/>
                          </a:solidFill>
                          <a:effectLst/>
                          <a:latin typeface="Calibri" panose="020F0502020204030204" pitchFamily="34" charset="0"/>
                        </a:rPr>
                        <a:t>56</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806000"/>
                          </a:solidFill>
                          <a:effectLst/>
                          <a:latin typeface="Calibri" panose="020F0502020204030204" pitchFamily="34" charset="0"/>
                        </a:rPr>
                        <a:t>Ohio County*</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80.5%</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1546453722"/>
                  </a:ext>
                </a:extLst>
              </a:tr>
              <a:tr h="108335">
                <a:tc>
                  <a:txBody>
                    <a:bodyPr/>
                    <a:lstStyle/>
                    <a:p>
                      <a:pPr algn="ctr" fontAlgn="b"/>
                      <a:r>
                        <a:rPr lang="en-US" sz="660" b="1" i="0" u="none" strike="noStrike" dirty="0">
                          <a:solidFill>
                            <a:srgbClr val="000000"/>
                          </a:solidFill>
                          <a:effectLst/>
                          <a:latin typeface="Calibri" panose="020F0502020204030204" pitchFamily="34" charset="0"/>
                        </a:rPr>
                        <a:t>57</a:t>
                      </a:r>
                    </a:p>
                  </a:txBody>
                  <a:tcPr marL="5431" marR="5431" marT="5431" marB="0" anchor="b">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FF0000"/>
                          </a:solidFill>
                          <a:effectLst/>
                          <a:latin typeface="Calibri" panose="020F0502020204030204" pitchFamily="34" charset="0"/>
                        </a:rPr>
                        <a:t>Huntington**</a:t>
                      </a:r>
                    </a:p>
                  </a:txBody>
                  <a:tcPr marL="5431" marR="5431" marT="5431" marB="0" anchor="b">
                    <a:lnL w="1270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chemeClr val="bg1"/>
                    </a:solidFill>
                  </a:tcPr>
                </a:tc>
                <a:tc>
                  <a:txBody>
                    <a:bodyPr/>
                    <a:lstStyle/>
                    <a:p>
                      <a:pPr algn="ctr" fontAlgn="b"/>
                      <a:r>
                        <a:rPr lang="en-US" sz="660" b="0" i="0" u="none" strike="noStrike" dirty="0">
                          <a:solidFill>
                            <a:srgbClr val="000000"/>
                          </a:solidFill>
                          <a:effectLst/>
                          <a:latin typeface="Calibri" panose="020F0502020204030204" pitchFamily="34" charset="0"/>
                        </a:rPr>
                        <a:t>80.2%</a:t>
                      </a:r>
                    </a:p>
                  </a:txBody>
                  <a:tcPr marL="5431" marR="5431" marT="5431" marB="0" anchor="b">
                    <a:lnL w="635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1F4E79"/>
                      </a:solidFill>
                      <a:prstDash val="solid"/>
                      <a:round/>
                      <a:headEnd type="none" w="med" len="med"/>
                      <a:tailEnd type="none" w="med" len="med"/>
                    </a:lnB>
                    <a:solidFill>
                      <a:schemeClr val="bg1"/>
                    </a:solidFill>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w="12700" cap="flat" cmpd="sng" algn="ctr">
                      <a:solidFill>
                        <a:srgbClr val="1F4E79"/>
                      </a:solidFill>
                      <a:prstDash val="solid"/>
                      <a:round/>
                      <a:headEnd type="none" w="med" len="med"/>
                      <a:tailEnd type="none" w="med" len="med"/>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l"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tc>
                  <a:txBody>
                    <a:bodyPr/>
                    <a:lstStyle/>
                    <a:p>
                      <a:pPr algn="ctr" fontAlgn="b"/>
                      <a:endParaRPr lang="en-US" sz="660" b="0" i="0" u="none" strike="noStrike" dirty="0">
                        <a:solidFill>
                          <a:srgbClr val="000000"/>
                        </a:solidFill>
                        <a:effectLst/>
                        <a:latin typeface="Calibri" panose="020F0502020204030204" pitchFamily="34" charset="0"/>
                      </a:endParaRPr>
                    </a:p>
                  </a:txBody>
                  <a:tcPr marL="5431" marR="5431" marT="5431" marB="0" anchor="b">
                    <a:lnL>
                      <a:noFill/>
                    </a:lnL>
                    <a:lnR>
                      <a:noFill/>
                    </a:lnR>
                    <a:lnT>
                      <a:noFill/>
                    </a:lnT>
                    <a:lnB>
                      <a:noFill/>
                    </a:lnB>
                  </a:tcPr>
                </a:tc>
                <a:extLst>
                  <a:ext uri="{0D108BD9-81ED-4DB2-BD59-A6C34878D82A}">
                    <a16:rowId xmlns:a16="http://schemas.microsoft.com/office/drawing/2014/main" val="3430350139"/>
                  </a:ext>
                </a:extLst>
              </a:tr>
            </a:tbl>
          </a:graphicData>
        </a:graphic>
      </p:graphicFrame>
      <p:graphicFrame>
        <p:nvGraphicFramePr>
          <p:cNvPr id="8" name="Table 7">
            <a:extLst>
              <a:ext uri="{FF2B5EF4-FFF2-40B4-BE49-F238E27FC236}">
                <a16:creationId xmlns:a16="http://schemas.microsoft.com/office/drawing/2014/main" id="{5CE0B2B3-E13B-4308-81BA-87DF35E7DF00}"/>
              </a:ext>
            </a:extLst>
          </p:cNvPr>
          <p:cNvGraphicFramePr>
            <a:graphicFrameLocks noGrp="1"/>
          </p:cNvGraphicFramePr>
          <p:nvPr>
            <p:extLst>
              <p:ext uri="{D42A27DB-BD31-4B8C-83A1-F6EECF244321}">
                <p14:modId xmlns:p14="http://schemas.microsoft.com/office/powerpoint/2010/main" val="4063497292"/>
              </p:ext>
            </p:extLst>
          </p:nvPr>
        </p:nvGraphicFramePr>
        <p:xfrm>
          <a:off x="230940" y="6044600"/>
          <a:ext cx="1448884" cy="618408"/>
        </p:xfrm>
        <a:graphic>
          <a:graphicData uri="http://schemas.openxmlformats.org/drawingml/2006/table">
            <a:tbl>
              <a:tblPr/>
              <a:tblGrid>
                <a:gridCol w="1448884">
                  <a:extLst>
                    <a:ext uri="{9D8B030D-6E8A-4147-A177-3AD203B41FA5}">
                      <a16:colId xmlns:a16="http://schemas.microsoft.com/office/drawing/2014/main" val="610683751"/>
                    </a:ext>
                  </a:extLst>
                </a:gridCol>
              </a:tblGrid>
              <a:tr h="121875">
                <a:tc>
                  <a:txBody>
                    <a:bodyPr/>
                    <a:lstStyle/>
                    <a:p>
                      <a:pPr algn="l" fontAlgn="b"/>
                      <a:r>
                        <a:rPr lang="en-US" sz="800" b="1" i="1" u="none" strike="noStrike" dirty="0">
                          <a:solidFill>
                            <a:srgbClr val="000000"/>
                          </a:solidFill>
                          <a:effectLst/>
                          <a:latin typeface="Calibri" panose="020F0502020204030204" pitchFamily="34" charset="0"/>
                        </a:rPr>
                        <a:t>Colors: </a:t>
                      </a:r>
                    </a:p>
                  </a:txBody>
                  <a:tcPr marL="4404" marR="4404" marT="4404" marB="0" anchor="b">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9364525"/>
                  </a:ext>
                </a:extLst>
              </a:tr>
              <a:tr h="322378">
                <a:tc>
                  <a:txBody>
                    <a:bodyPr/>
                    <a:lstStyle/>
                    <a:p>
                      <a:pPr algn="l" fontAlgn="b"/>
                      <a:r>
                        <a:rPr lang="en-US" sz="800" b="0" i="0" u="none" strike="noStrike" dirty="0">
                          <a:solidFill>
                            <a:srgbClr val="000000"/>
                          </a:solidFill>
                          <a:effectLst/>
                          <a:latin typeface="Calibri" panose="020F0502020204030204" pitchFamily="34" charset="0"/>
                        </a:rPr>
                        <a:t>Black --&gt; Incorporated areas</a:t>
                      </a:r>
                    </a:p>
                    <a:p>
                      <a:pPr algn="l" fontAlgn="b"/>
                      <a:r>
                        <a:rPr lang="en-US" sz="800" b="0" i="0" u="none" strike="noStrike" dirty="0">
                          <a:solidFill>
                            <a:srgbClr val="806000"/>
                          </a:solidFill>
                          <a:effectLst/>
                          <a:latin typeface="Calibri" panose="020F0502020204030204" pitchFamily="34" charset="0"/>
                        </a:rPr>
                        <a:t>Brown --&gt; Unincorporated areas</a:t>
                      </a:r>
                      <a:endParaRPr lang="en-US" sz="800" b="0" i="0" u="none" strike="noStrike" dirty="0">
                        <a:solidFill>
                          <a:srgbClr val="000000"/>
                        </a:solidFill>
                        <a:effectLst/>
                        <a:latin typeface="Calibri" panose="020F0502020204030204" pitchFamily="34" charset="0"/>
                      </a:endParaRPr>
                    </a:p>
                    <a:p>
                      <a:pPr algn="l" fontAlgn="b"/>
                      <a:r>
                        <a:rPr lang="en-US" sz="800" b="0" i="0" u="none" strike="noStrike" dirty="0">
                          <a:solidFill>
                            <a:srgbClr val="548235"/>
                          </a:solidFill>
                          <a:effectLst/>
                          <a:latin typeface="Calibri" panose="020F0502020204030204" pitchFamily="34" charset="0"/>
                        </a:rPr>
                        <a:t>Green --&gt; Counties (Total)</a:t>
                      </a:r>
                    </a:p>
                    <a:p>
                      <a:pPr algn="l" fontAlgn="b"/>
                      <a:r>
                        <a:rPr lang="en-US" sz="800" b="0" i="0" u="none" strike="noStrike" dirty="0">
                          <a:solidFill>
                            <a:srgbClr val="FF0000"/>
                          </a:solidFill>
                          <a:effectLst/>
                          <a:latin typeface="Calibri" panose="020F0502020204030204" pitchFamily="34" charset="0"/>
                        </a:rPr>
                        <a:t>Red --&gt; Split communities</a:t>
                      </a:r>
                      <a:endParaRPr lang="en-US" sz="800" b="0" i="0" u="none" strike="noStrike" dirty="0">
                        <a:solidFill>
                          <a:srgbClr val="7030A0"/>
                        </a:solidFill>
                        <a:effectLst/>
                        <a:latin typeface="Calibri" panose="020F0502020204030204" pitchFamily="34" charset="0"/>
                      </a:endParaRPr>
                    </a:p>
                  </a:txBody>
                  <a:tcPr marL="4404" marR="4404" marT="4404" marB="0" anchor="b">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3107657"/>
                  </a:ext>
                </a:extLst>
              </a:tr>
            </a:tbl>
          </a:graphicData>
        </a:graphic>
      </p:graphicFrame>
      <p:sp>
        <p:nvSpPr>
          <p:cNvPr id="9" name="TextBox 8">
            <a:extLst>
              <a:ext uri="{FF2B5EF4-FFF2-40B4-BE49-F238E27FC236}">
                <a16:creationId xmlns:a16="http://schemas.microsoft.com/office/drawing/2014/main" id="{C4925730-8FA6-4800-864F-F943C5718440}"/>
              </a:ext>
            </a:extLst>
          </p:cNvPr>
          <p:cNvSpPr txBox="1"/>
          <p:nvPr/>
        </p:nvSpPr>
        <p:spPr>
          <a:xfrm>
            <a:off x="254622" y="583279"/>
            <a:ext cx="1847309" cy="523220"/>
          </a:xfrm>
          <a:prstGeom prst="rect">
            <a:avLst/>
          </a:prstGeom>
          <a:noFill/>
        </p:spPr>
        <p:txBody>
          <a:bodyPr wrap="square">
            <a:spAutoFit/>
          </a:bodyPr>
          <a:lstStyle/>
          <a:p>
            <a:r>
              <a:rPr lang="en-US" sz="1400" b="1" u="none" strike="noStrike" dirty="0">
                <a:solidFill>
                  <a:srgbClr val="000000"/>
                </a:solidFill>
                <a:effectLst/>
              </a:rPr>
              <a:t>Top 20% Rankings for </a:t>
            </a:r>
            <a:r>
              <a:rPr lang="en-US" sz="1400" b="1" dirty="0"/>
              <a:t>Floodplain Area </a:t>
            </a:r>
          </a:p>
        </p:txBody>
      </p:sp>
      <p:pic>
        <p:nvPicPr>
          <p:cNvPr id="13" name="Picture 12" descr="A map of a river&#10;&#10;Description automatically generated">
            <a:extLst>
              <a:ext uri="{FF2B5EF4-FFF2-40B4-BE49-F238E27FC236}">
                <a16:creationId xmlns:a16="http://schemas.microsoft.com/office/drawing/2014/main" id="{8D0E3AC3-51E6-4029-B932-13D96132F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4881" y="2226697"/>
            <a:ext cx="3499873" cy="3216795"/>
          </a:xfrm>
          <a:prstGeom prst="rect">
            <a:avLst/>
          </a:prstGeom>
          <a:ln w="12700">
            <a:solidFill>
              <a:schemeClr val="tx1"/>
            </a:solidFill>
          </a:ln>
        </p:spPr>
      </p:pic>
      <p:pic>
        <p:nvPicPr>
          <p:cNvPr id="14" name="Picture 13" descr="A map of a river&#10;&#10;Description automatically generated">
            <a:extLst>
              <a:ext uri="{FF2B5EF4-FFF2-40B4-BE49-F238E27FC236}">
                <a16:creationId xmlns:a16="http://schemas.microsoft.com/office/drawing/2014/main" id="{88AF0F55-8819-4E37-8309-0DC8D2B6D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4397" y="2226697"/>
            <a:ext cx="3746594" cy="4284315"/>
          </a:xfrm>
          <a:prstGeom prst="rect">
            <a:avLst/>
          </a:prstGeom>
          <a:ln w="12700">
            <a:solidFill>
              <a:schemeClr val="tx1"/>
            </a:solidFill>
          </a:ln>
        </p:spPr>
      </p:pic>
      <p:pic>
        <p:nvPicPr>
          <p:cNvPr id="15" name="Picture 14" descr="A close up of words&#10;&#10;Description automatically generated">
            <a:extLst>
              <a:ext uri="{FF2B5EF4-FFF2-40B4-BE49-F238E27FC236}">
                <a16:creationId xmlns:a16="http://schemas.microsoft.com/office/drawing/2014/main" id="{7BB35439-D966-4B8A-BA3A-04274A93D43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242468" y="1485028"/>
            <a:ext cx="1612286" cy="595306"/>
          </a:xfrm>
          <a:prstGeom prst="rect">
            <a:avLst/>
          </a:prstGeom>
        </p:spPr>
      </p:pic>
      <p:sp>
        <p:nvSpPr>
          <p:cNvPr id="16" name="TextBox 15">
            <a:extLst>
              <a:ext uri="{FF2B5EF4-FFF2-40B4-BE49-F238E27FC236}">
                <a16:creationId xmlns:a16="http://schemas.microsoft.com/office/drawing/2014/main" id="{FED60DAE-4DDF-45D4-9F6E-EAA73834F345}"/>
              </a:ext>
            </a:extLst>
          </p:cNvPr>
          <p:cNvSpPr txBox="1"/>
          <p:nvPr/>
        </p:nvSpPr>
        <p:spPr>
          <a:xfrm>
            <a:off x="9104969" y="5426674"/>
            <a:ext cx="2844385" cy="400110"/>
          </a:xfrm>
          <a:prstGeom prst="rect">
            <a:avLst/>
          </a:prstGeom>
          <a:noFill/>
        </p:spPr>
        <p:txBody>
          <a:bodyPr wrap="square">
            <a:spAutoFit/>
          </a:bodyPr>
          <a:lstStyle/>
          <a:p>
            <a:pPr algn="r"/>
            <a:r>
              <a:rPr lang="en-US" sz="1000" b="1" dirty="0">
                <a:solidFill>
                  <a:srgbClr val="000000"/>
                </a:solidFill>
              </a:rPr>
              <a:t>A WV Flood Tool Screenshot of the floodplains in Hampshire County </a:t>
            </a:r>
            <a:r>
              <a:rPr lang="en-US" sz="1000" dirty="0">
                <a:solidFill>
                  <a:srgbClr val="000000"/>
                </a:solidFill>
              </a:rPr>
              <a:t>(</a:t>
            </a:r>
            <a:r>
              <a:rPr lang="en-US" sz="1000" dirty="0">
                <a:solidFill>
                  <a:srgbClr val="000000"/>
                </a:solidFill>
                <a:hlinkClick r:id="rId7"/>
              </a:rPr>
              <a:t>link</a:t>
            </a:r>
            <a:r>
              <a:rPr lang="en-US" sz="1000" dirty="0"/>
              <a:t>)</a:t>
            </a:r>
            <a:endParaRPr kumimoji="0" lang="en-US" sz="1000"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90949FA4-B779-40C3-8330-53C3946CCA41}"/>
              </a:ext>
            </a:extLst>
          </p:cNvPr>
          <p:cNvSpPr txBox="1"/>
          <p:nvPr/>
        </p:nvSpPr>
        <p:spPr>
          <a:xfrm>
            <a:off x="8040991" y="6158611"/>
            <a:ext cx="2844385" cy="400110"/>
          </a:xfrm>
          <a:prstGeom prst="rect">
            <a:avLst/>
          </a:prstGeom>
          <a:noFill/>
        </p:spPr>
        <p:txBody>
          <a:bodyPr wrap="square">
            <a:spAutoFit/>
          </a:bodyPr>
          <a:lstStyle/>
          <a:p>
            <a:r>
              <a:rPr lang="en-US" sz="1000" b="1" dirty="0">
                <a:solidFill>
                  <a:srgbClr val="000000"/>
                </a:solidFill>
              </a:rPr>
              <a:t>A WV Flood Tool Screenshot of the floodplains in Kanawha County </a:t>
            </a:r>
            <a:r>
              <a:rPr lang="en-US" sz="1000" dirty="0">
                <a:solidFill>
                  <a:srgbClr val="000000"/>
                </a:solidFill>
              </a:rPr>
              <a:t>(</a:t>
            </a:r>
            <a:r>
              <a:rPr lang="en-US" sz="1000" dirty="0">
                <a:solidFill>
                  <a:srgbClr val="000000"/>
                </a:solidFill>
                <a:hlinkClick r:id="rId8"/>
              </a:rPr>
              <a:t>link</a:t>
            </a:r>
            <a:r>
              <a:rPr lang="en-US" sz="1000" dirty="0"/>
              <a:t>)</a:t>
            </a:r>
            <a:endParaRPr kumimoji="0" lang="en-US" sz="1000" b="0"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2844887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C748B3A-510B-4FC9-A780-F6B4087E4E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1121" y="1477373"/>
            <a:ext cx="5777708" cy="4464593"/>
          </a:xfrm>
          <a:prstGeom prst="rect">
            <a:avLst/>
          </a:prstGeom>
        </p:spPr>
      </p:pic>
      <p:pic>
        <p:nvPicPr>
          <p:cNvPr id="12" name="Picture 11">
            <a:extLst>
              <a:ext uri="{FF2B5EF4-FFF2-40B4-BE49-F238E27FC236}">
                <a16:creationId xmlns:a16="http://schemas.microsoft.com/office/drawing/2014/main" id="{96AA4665-00F6-4C1E-957D-7A85983BCE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53170" y="1477373"/>
            <a:ext cx="5777708" cy="4464592"/>
          </a:xfrm>
          <a:prstGeom prst="rect">
            <a:avLst/>
          </a:prstGeom>
        </p:spPr>
      </p:pic>
      <p:graphicFrame>
        <p:nvGraphicFramePr>
          <p:cNvPr id="8" name="Table 7">
            <a:extLst>
              <a:ext uri="{FF2B5EF4-FFF2-40B4-BE49-F238E27FC236}">
                <a16:creationId xmlns:a16="http://schemas.microsoft.com/office/drawing/2014/main" id="{83703AA2-7EC0-445F-9291-6BA1B97850F8}"/>
              </a:ext>
            </a:extLst>
          </p:cNvPr>
          <p:cNvGraphicFramePr>
            <a:graphicFrameLocks noGrp="1"/>
          </p:cNvGraphicFramePr>
          <p:nvPr>
            <p:extLst>
              <p:ext uri="{D42A27DB-BD31-4B8C-83A1-F6EECF244321}">
                <p14:modId xmlns:p14="http://schemas.microsoft.com/office/powerpoint/2010/main" val="417233275"/>
              </p:ext>
            </p:extLst>
          </p:nvPr>
        </p:nvGraphicFramePr>
        <p:xfrm>
          <a:off x="6304407" y="1641972"/>
          <a:ext cx="2150824" cy="1189355"/>
        </p:xfrm>
        <a:graphic>
          <a:graphicData uri="http://schemas.openxmlformats.org/drawingml/2006/table">
            <a:tbl>
              <a:tblPr firstRow="1" firstCol="1" bandRow="1">
                <a:tableStyleId>{5C22544A-7EE6-4342-B048-85BDC9FD1C3A}</a:tableStyleId>
              </a:tblPr>
              <a:tblGrid>
                <a:gridCol w="1188085">
                  <a:extLst>
                    <a:ext uri="{9D8B030D-6E8A-4147-A177-3AD203B41FA5}">
                      <a16:colId xmlns:a16="http://schemas.microsoft.com/office/drawing/2014/main" val="3661389784"/>
                    </a:ext>
                  </a:extLst>
                </a:gridCol>
                <a:gridCol w="962739">
                  <a:extLst>
                    <a:ext uri="{9D8B030D-6E8A-4147-A177-3AD203B41FA5}">
                      <a16:colId xmlns:a16="http://schemas.microsoft.com/office/drawing/2014/main" val="3246482802"/>
                    </a:ext>
                  </a:extLst>
                </a:gridCol>
              </a:tblGrid>
              <a:tr h="155575">
                <a:tc>
                  <a:txBody>
                    <a:bodyPr/>
                    <a:lstStyle/>
                    <a:p>
                      <a:pPr marL="0" marR="0" algn="l">
                        <a:lnSpc>
                          <a:spcPct val="107000"/>
                        </a:lnSpc>
                        <a:spcBef>
                          <a:spcPts val="0"/>
                        </a:spcBef>
                        <a:spcAft>
                          <a:spcPts val="0"/>
                        </a:spcAft>
                      </a:pPr>
                      <a:r>
                        <a:rPr lang="en-US" sz="900" b="1" dirty="0">
                          <a:solidFill>
                            <a:schemeClr val="tx1"/>
                          </a:solidFill>
                          <a:effectLst/>
                          <a:latin typeface="+mn-lt"/>
                        </a:rPr>
                        <a:t>Top 5 Unincorporated Communities</a:t>
                      </a:r>
                      <a:endParaRPr lang="en-US" sz="900" b="1"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900" b="1" i="0" u="none" strike="noStrike" dirty="0">
                          <a:solidFill>
                            <a:schemeClr val="tx1"/>
                          </a:solidFill>
                          <a:effectLst/>
                          <a:latin typeface="+mn-lt"/>
                        </a:rPr>
                        <a:t>Modified Total SFHA Area (acres)</a:t>
                      </a:r>
                    </a:p>
                  </a:txBody>
                  <a:tcPr marL="68580" marR="6858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30314"/>
                  </a:ext>
                </a:extLst>
              </a:tr>
              <a:tr h="155575">
                <a:tc>
                  <a:txBody>
                    <a:bodyPr/>
                    <a:lstStyle/>
                    <a:p>
                      <a:pPr marL="0" marR="0">
                        <a:lnSpc>
                          <a:spcPct val="107000"/>
                        </a:lnSpc>
                        <a:spcBef>
                          <a:spcPts val="0"/>
                        </a:spcBef>
                        <a:spcAft>
                          <a:spcPts val="0"/>
                        </a:spcAft>
                      </a:pPr>
                      <a:r>
                        <a:rPr lang="en-US" sz="900" dirty="0">
                          <a:solidFill>
                            <a:schemeClr val="tx1"/>
                          </a:solidFill>
                          <a:effectLst/>
                          <a:latin typeface="+mn-lt"/>
                          <a:ea typeface="Calibri" panose="020F0502020204030204" pitchFamily="34" charset="0"/>
                          <a:cs typeface="Arial" panose="020B0604020202020204" pitchFamily="34" charset="0"/>
                        </a:rPr>
                        <a:t>Hampshire County*</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mn-lt"/>
                        </a:rPr>
                        <a:t>26,373</a:t>
                      </a:r>
                    </a:p>
                  </a:txBody>
                  <a:tcPr marL="9525" marR="9525" marT="9525"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4120"/>
                  </a:ext>
                </a:extLst>
              </a:tr>
              <a:tr h="155575">
                <a:tc>
                  <a:txBody>
                    <a:bodyPr/>
                    <a:lstStyle/>
                    <a:p>
                      <a:pPr marL="0" marR="0">
                        <a:lnSpc>
                          <a:spcPct val="107000"/>
                        </a:lnSpc>
                        <a:spcBef>
                          <a:spcPts val="0"/>
                        </a:spcBef>
                        <a:spcAft>
                          <a:spcPts val="0"/>
                        </a:spcAft>
                      </a:pPr>
                      <a:r>
                        <a:rPr lang="en-US" sz="900" dirty="0">
                          <a:solidFill>
                            <a:schemeClr val="tx1"/>
                          </a:solidFill>
                          <a:effectLst/>
                          <a:latin typeface="+mn-lt"/>
                          <a:ea typeface="Calibri" panose="020F0502020204030204" pitchFamily="34" charset="0"/>
                          <a:cs typeface="Arial" panose="020B0604020202020204" pitchFamily="34" charset="0"/>
                        </a:rPr>
                        <a:t>Mason County*</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mn-lt"/>
                        </a:rPr>
                        <a:t>21,862</a:t>
                      </a:r>
                    </a:p>
                  </a:txBody>
                  <a:tcPr marL="9525" marR="9525" marT="9525"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785680"/>
                  </a:ext>
                </a:extLst>
              </a:tr>
              <a:tr h="155575">
                <a:tc>
                  <a:txBody>
                    <a:bodyPr/>
                    <a:lstStyle/>
                    <a:p>
                      <a:pPr marL="0" marR="0">
                        <a:lnSpc>
                          <a:spcPct val="107000"/>
                        </a:lnSpc>
                        <a:spcBef>
                          <a:spcPts val="0"/>
                        </a:spcBef>
                        <a:spcAft>
                          <a:spcPts val="0"/>
                        </a:spcAft>
                      </a:pPr>
                      <a:r>
                        <a:rPr lang="en-US" sz="900" dirty="0">
                          <a:solidFill>
                            <a:schemeClr val="tx1"/>
                          </a:solidFill>
                          <a:effectLst/>
                          <a:latin typeface="+mn-lt"/>
                          <a:ea typeface="Calibri" panose="020F0502020204030204" pitchFamily="34" charset="0"/>
                          <a:cs typeface="Arial" panose="020B0604020202020204" pitchFamily="34" charset="0"/>
                        </a:rPr>
                        <a:t>Kanawha County*</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mn-lt"/>
                        </a:rPr>
                        <a:t>20,983</a:t>
                      </a:r>
                    </a:p>
                  </a:txBody>
                  <a:tcPr marL="9525" marR="9525" marT="9525"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9253293"/>
                  </a:ext>
                </a:extLst>
              </a:tr>
              <a:tr h="155575">
                <a:tc>
                  <a:txBody>
                    <a:bodyPr/>
                    <a:lstStyle/>
                    <a:p>
                      <a:pPr marL="0" marR="0">
                        <a:lnSpc>
                          <a:spcPct val="107000"/>
                        </a:lnSpc>
                        <a:spcBef>
                          <a:spcPts val="0"/>
                        </a:spcBef>
                        <a:spcAft>
                          <a:spcPts val="0"/>
                        </a:spcAft>
                      </a:pPr>
                      <a:r>
                        <a:rPr lang="en-US" sz="900" dirty="0">
                          <a:solidFill>
                            <a:schemeClr val="tx1"/>
                          </a:solidFill>
                          <a:effectLst/>
                          <a:latin typeface="+mn-lt"/>
                          <a:ea typeface="Calibri" panose="020F0502020204030204" pitchFamily="34" charset="0"/>
                          <a:cs typeface="Arial" panose="020B0604020202020204" pitchFamily="34" charset="0"/>
                        </a:rPr>
                        <a:t>Greenbrier County*</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mn-lt"/>
                        </a:rPr>
                        <a:t>20,700</a:t>
                      </a:r>
                    </a:p>
                  </a:txBody>
                  <a:tcPr marL="9525" marR="9525" marT="9525"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9375671"/>
                  </a:ext>
                </a:extLst>
              </a:tr>
              <a:tr h="155575">
                <a:tc>
                  <a:txBody>
                    <a:bodyPr/>
                    <a:lstStyle/>
                    <a:p>
                      <a:pPr marL="0" marR="0">
                        <a:lnSpc>
                          <a:spcPct val="107000"/>
                        </a:lnSpc>
                        <a:spcBef>
                          <a:spcPts val="0"/>
                        </a:spcBef>
                        <a:spcAft>
                          <a:spcPts val="0"/>
                        </a:spcAft>
                      </a:pPr>
                      <a:r>
                        <a:rPr lang="en-US" sz="900" dirty="0">
                          <a:solidFill>
                            <a:schemeClr val="tx1"/>
                          </a:solidFill>
                          <a:effectLst/>
                          <a:latin typeface="+mn-lt"/>
                          <a:ea typeface="Calibri" panose="020F0502020204030204" pitchFamily="34" charset="0"/>
                          <a:cs typeface="Arial" panose="020B0604020202020204" pitchFamily="34" charset="0"/>
                        </a:rPr>
                        <a:t>Randolph County*</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mn-lt"/>
                        </a:rPr>
                        <a:t>19,838</a:t>
                      </a:r>
                    </a:p>
                  </a:txBody>
                  <a:tcPr marL="9525" marR="9525" marT="9525"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0240211"/>
                  </a:ext>
                </a:extLst>
              </a:tr>
            </a:tbl>
          </a:graphicData>
        </a:graphic>
      </p:graphicFrame>
      <p:sp>
        <p:nvSpPr>
          <p:cNvPr id="9" name="Text Box 2">
            <a:extLst>
              <a:ext uri="{FF2B5EF4-FFF2-40B4-BE49-F238E27FC236}">
                <a16:creationId xmlns:a16="http://schemas.microsoft.com/office/drawing/2014/main" id="{1AFBCFD3-6F34-44A9-B009-622EE45D0358}"/>
              </a:ext>
            </a:extLst>
          </p:cNvPr>
          <p:cNvSpPr txBox="1">
            <a:spLocks noChangeArrowheads="1"/>
          </p:cNvSpPr>
          <p:nvPr/>
        </p:nvSpPr>
        <p:spPr bwMode="auto">
          <a:xfrm>
            <a:off x="6232052" y="2917499"/>
            <a:ext cx="1147767" cy="122147"/>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30000"/>
              </a:lnSpc>
              <a:spcBef>
                <a:spcPts val="0"/>
              </a:spcBef>
              <a:spcAft>
                <a:spcPts val="800"/>
              </a:spcAft>
            </a:pPr>
            <a:r>
              <a:rPr lang="en-US" sz="800" dirty="0">
                <a:ea typeface="Calibri" panose="020F0502020204030204" pitchFamily="34" charset="0"/>
                <a:cs typeface="Times New Roman" panose="02020603050405020304" pitchFamily="18" charset="0"/>
              </a:rPr>
              <a:t>* Unincorporated area</a:t>
            </a:r>
          </a:p>
        </p:txBody>
      </p:sp>
    </p:spTree>
    <p:extLst>
      <p:ext uri="{BB962C8B-B14F-4D97-AF65-F5344CB8AC3E}">
        <p14:creationId xmlns:p14="http://schemas.microsoft.com/office/powerpoint/2010/main" val="2683993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C748B3A-510B-4FC9-A780-F6B4087E4E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1121" y="1477373"/>
            <a:ext cx="5777708" cy="4464592"/>
          </a:xfrm>
          <a:prstGeom prst="rect">
            <a:avLst/>
          </a:prstGeom>
        </p:spPr>
      </p:pic>
      <p:pic>
        <p:nvPicPr>
          <p:cNvPr id="12" name="Picture 11">
            <a:extLst>
              <a:ext uri="{FF2B5EF4-FFF2-40B4-BE49-F238E27FC236}">
                <a16:creationId xmlns:a16="http://schemas.microsoft.com/office/drawing/2014/main" id="{96AA4665-00F6-4C1E-957D-7A85983BCE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53170" y="1477373"/>
            <a:ext cx="5777707" cy="4464592"/>
          </a:xfrm>
          <a:prstGeom prst="rect">
            <a:avLst/>
          </a:prstGeom>
        </p:spPr>
      </p:pic>
      <p:graphicFrame>
        <p:nvGraphicFramePr>
          <p:cNvPr id="8" name="Table 7">
            <a:extLst>
              <a:ext uri="{FF2B5EF4-FFF2-40B4-BE49-F238E27FC236}">
                <a16:creationId xmlns:a16="http://schemas.microsoft.com/office/drawing/2014/main" id="{9F2A3EE2-D3B0-4F97-B1E7-A2DEAB6CAC75}"/>
              </a:ext>
            </a:extLst>
          </p:cNvPr>
          <p:cNvGraphicFramePr>
            <a:graphicFrameLocks noGrp="1"/>
          </p:cNvGraphicFramePr>
          <p:nvPr>
            <p:extLst>
              <p:ext uri="{D42A27DB-BD31-4B8C-83A1-F6EECF244321}">
                <p14:modId xmlns:p14="http://schemas.microsoft.com/office/powerpoint/2010/main" val="3806322921"/>
              </p:ext>
            </p:extLst>
          </p:nvPr>
        </p:nvGraphicFramePr>
        <p:xfrm>
          <a:off x="420182" y="1636034"/>
          <a:ext cx="2121137" cy="1052195"/>
        </p:xfrm>
        <a:graphic>
          <a:graphicData uri="http://schemas.openxmlformats.org/drawingml/2006/table">
            <a:tbl>
              <a:tblPr firstRow="1" firstCol="1" bandRow="1">
                <a:tableStyleId>{5C22544A-7EE6-4342-B048-85BDC9FD1C3A}</a:tableStyleId>
              </a:tblPr>
              <a:tblGrid>
                <a:gridCol w="874228">
                  <a:extLst>
                    <a:ext uri="{9D8B030D-6E8A-4147-A177-3AD203B41FA5}">
                      <a16:colId xmlns:a16="http://schemas.microsoft.com/office/drawing/2014/main" val="3661389784"/>
                    </a:ext>
                  </a:extLst>
                </a:gridCol>
                <a:gridCol w="1246909">
                  <a:extLst>
                    <a:ext uri="{9D8B030D-6E8A-4147-A177-3AD203B41FA5}">
                      <a16:colId xmlns:a16="http://schemas.microsoft.com/office/drawing/2014/main" val="3246482802"/>
                    </a:ext>
                  </a:extLst>
                </a:gridCol>
              </a:tblGrid>
              <a:tr h="155575">
                <a:tc>
                  <a:txBody>
                    <a:bodyPr/>
                    <a:lstStyle/>
                    <a:p>
                      <a:pPr marL="0" marR="0" algn="l">
                        <a:lnSpc>
                          <a:spcPct val="107000"/>
                        </a:lnSpc>
                        <a:spcBef>
                          <a:spcPts val="0"/>
                        </a:spcBef>
                        <a:spcAft>
                          <a:spcPts val="0"/>
                        </a:spcAft>
                      </a:pPr>
                      <a:r>
                        <a:rPr lang="en-US" sz="900" b="1" dirty="0">
                          <a:solidFill>
                            <a:schemeClr val="tx1"/>
                          </a:solidFill>
                          <a:effectLst/>
                          <a:latin typeface="+mn-lt"/>
                        </a:rPr>
                        <a:t>Top 5 Counties</a:t>
                      </a:r>
                      <a:endParaRPr lang="en-US" sz="900" b="1"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900" b="1" i="0" u="none" strike="noStrike" dirty="0">
                          <a:solidFill>
                            <a:schemeClr val="tx1"/>
                          </a:solidFill>
                          <a:effectLst/>
                          <a:latin typeface="+mn-lt"/>
                        </a:rPr>
                        <a:t>Modified Total SFHA Area (acres)</a:t>
                      </a:r>
                    </a:p>
                  </a:txBody>
                  <a:tcPr marL="68580" marR="6858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30314"/>
                  </a:ext>
                </a:extLst>
              </a:tr>
              <a:tr h="155575">
                <a:tc>
                  <a:txBody>
                    <a:bodyPr/>
                    <a:lstStyle/>
                    <a:p>
                      <a:pPr marL="0" marR="0">
                        <a:lnSpc>
                          <a:spcPct val="107000"/>
                        </a:lnSpc>
                        <a:spcBef>
                          <a:spcPts val="0"/>
                        </a:spcBef>
                        <a:spcAft>
                          <a:spcPts val="0"/>
                        </a:spcAft>
                      </a:pPr>
                      <a:r>
                        <a:rPr lang="en-US" sz="900" dirty="0">
                          <a:solidFill>
                            <a:schemeClr val="tx1"/>
                          </a:solidFill>
                          <a:effectLst/>
                          <a:latin typeface="+mn-lt"/>
                          <a:ea typeface="Calibri" panose="020F0502020204030204" pitchFamily="34" charset="0"/>
                          <a:cs typeface="Arial" panose="020B0604020202020204" pitchFamily="34" charset="0"/>
                        </a:rPr>
                        <a:t>Hampshire</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mn-lt"/>
                        </a:rPr>
                        <a:t>26,607</a:t>
                      </a:r>
                    </a:p>
                  </a:txBody>
                  <a:tcPr marL="9525" marR="9525" marT="9525"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4120"/>
                  </a:ext>
                </a:extLst>
              </a:tr>
              <a:tr h="155575">
                <a:tc>
                  <a:txBody>
                    <a:bodyPr/>
                    <a:lstStyle/>
                    <a:p>
                      <a:pPr marL="0" marR="0">
                        <a:lnSpc>
                          <a:spcPct val="107000"/>
                        </a:lnSpc>
                        <a:spcBef>
                          <a:spcPts val="0"/>
                        </a:spcBef>
                        <a:spcAft>
                          <a:spcPts val="0"/>
                        </a:spcAft>
                      </a:pPr>
                      <a:r>
                        <a:rPr lang="en-US" sz="900" dirty="0">
                          <a:solidFill>
                            <a:schemeClr val="tx1"/>
                          </a:solidFill>
                          <a:effectLst/>
                          <a:latin typeface="+mn-lt"/>
                          <a:ea typeface="Calibri" panose="020F0502020204030204" pitchFamily="34" charset="0"/>
                          <a:cs typeface="Arial" panose="020B0604020202020204" pitchFamily="34" charset="0"/>
                        </a:rPr>
                        <a:t>Kanawha</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mn-lt"/>
                        </a:rPr>
                        <a:t>23,929</a:t>
                      </a:r>
                    </a:p>
                  </a:txBody>
                  <a:tcPr marL="9525" marR="9525" marT="9525"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785680"/>
                  </a:ext>
                </a:extLst>
              </a:tr>
              <a:tr h="155575">
                <a:tc>
                  <a:txBody>
                    <a:bodyPr/>
                    <a:lstStyle/>
                    <a:p>
                      <a:pPr marL="0" marR="0">
                        <a:lnSpc>
                          <a:spcPct val="107000"/>
                        </a:lnSpc>
                        <a:spcBef>
                          <a:spcPts val="0"/>
                        </a:spcBef>
                        <a:spcAft>
                          <a:spcPts val="0"/>
                        </a:spcAft>
                      </a:pPr>
                      <a:r>
                        <a:rPr lang="en-US" sz="900" dirty="0">
                          <a:solidFill>
                            <a:schemeClr val="tx1"/>
                          </a:solidFill>
                          <a:effectLst/>
                          <a:latin typeface="+mn-lt"/>
                          <a:ea typeface="Calibri" panose="020F0502020204030204" pitchFamily="34" charset="0"/>
                          <a:cs typeface="Arial" panose="020B0604020202020204" pitchFamily="34" charset="0"/>
                        </a:rPr>
                        <a:t>Mason</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mn-lt"/>
                        </a:rPr>
                        <a:t>23,117</a:t>
                      </a:r>
                    </a:p>
                  </a:txBody>
                  <a:tcPr marL="9525" marR="9525" marT="9525"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9253293"/>
                  </a:ext>
                </a:extLst>
              </a:tr>
              <a:tr h="155575">
                <a:tc>
                  <a:txBody>
                    <a:bodyPr/>
                    <a:lstStyle/>
                    <a:p>
                      <a:pPr marL="0" marR="0">
                        <a:lnSpc>
                          <a:spcPct val="107000"/>
                        </a:lnSpc>
                        <a:spcBef>
                          <a:spcPts val="0"/>
                        </a:spcBef>
                        <a:spcAft>
                          <a:spcPts val="0"/>
                        </a:spcAft>
                      </a:pPr>
                      <a:r>
                        <a:rPr lang="en-US" sz="900" dirty="0">
                          <a:solidFill>
                            <a:schemeClr val="tx1"/>
                          </a:solidFill>
                          <a:effectLst/>
                          <a:latin typeface="+mn-lt"/>
                          <a:ea typeface="Calibri" panose="020F0502020204030204" pitchFamily="34" charset="0"/>
                          <a:cs typeface="Arial" panose="020B0604020202020204" pitchFamily="34" charset="0"/>
                        </a:rPr>
                        <a:t>Greenbrier</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mn-lt"/>
                        </a:rPr>
                        <a:t>21,615</a:t>
                      </a:r>
                    </a:p>
                  </a:txBody>
                  <a:tcPr marL="9525" marR="9525" marT="9525"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9375671"/>
                  </a:ext>
                </a:extLst>
              </a:tr>
              <a:tr h="155575">
                <a:tc>
                  <a:txBody>
                    <a:bodyPr/>
                    <a:lstStyle/>
                    <a:p>
                      <a:pPr marL="0" marR="0">
                        <a:lnSpc>
                          <a:spcPct val="107000"/>
                        </a:lnSpc>
                        <a:spcBef>
                          <a:spcPts val="0"/>
                        </a:spcBef>
                        <a:spcAft>
                          <a:spcPts val="0"/>
                        </a:spcAft>
                      </a:pPr>
                      <a:r>
                        <a:rPr lang="en-US" sz="900" dirty="0">
                          <a:solidFill>
                            <a:schemeClr val="tx1"/>
                          </a:solidFill>
                          <a:effectLst/>
                          <a:latin typeface="+mn-lt"/>
                          <a:ea typeface="Calibri" panose="020F0502020204030204" pitchFamily="34" charset="0"/>
                          <a:cs typeface="Arial" panose="020B0604020202020204" pitchFamily="34" charset="0"/>
                        </a:rPr>
                        <a:t>Randolph</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mn-lt"/>
                        </a:rPr>
                        <a:t>20,523</a:t>
                      </a:r>
                    </a:p>
                  </a:txBody>
                  <a:tcPr marL="9525" marR="9525" marT="9525"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0240211"/>
                  </a:ext>
                </a:extLst>
              </a:tr>
            </a:tbl>
          </a:graphicData>
        </a:graphic>
      </p:graphicFrame>
      <p:graphicFrame>
        <p:nvGraphicFramePr>
          <p:cNvPr id="9" name="Table 8">
            <a:extLst>
              <a:ext uri="{FF2B5EF4-FFF2-40B4-BE49-F238E27FC236}">
                <a16:creationId xmlns:a16="http://schemas.microsoft.com/office/drawing/2014/main" id="{2C95C46C-2F3B-4FBB-ACC8-FC92F5508F3E}"/>
              </a:ext>
            </a:extLst>
          </p:cNvPr>
          <p:cNvGraphicFramePr>
            <a:graphicFrameLocks noGrp="1"/>
          </p:cNvGraphicFramePr>
          <p:nvPr>
            <p:extLst>
              <p:ext uri="{D42A27DB-BD31-4B8C-83A1-F6EECF244321}">
                <p14:modId xmlns:p14="http://schemas.microsoft.com/office/powerpoint/2010/main" val="829630802"/>
              </p:ext>
            </p:extLst>
          </p:nvPr>
        </p:nvGraphicFramePr>
        <p:xfrm>
          <a:off x="6328157" y="1636034"/>
          <a:ext cx="2192388" cy="741045"/>
        </p:xfrm>
        <a:graphic>
          <a:graphicData uri="http://schemas.openxmlformats.org/drawingml/2006/table">
            <a:tbl>
              <a:tblPr firstRow="1" firstCol="1" bandRow="1">
                <a:tableStyleId>{5C22544A-7EE6-4342-B048-85BDC9FD1C3A}</a:tableStyleId>
              </a:tblPr>
              <a:tblGrid>
                <a:gridCol w="862352">
                  <a:extLst>
                    <a:ext uri="{9D8B030D-6E8A-4147-A177-3AD203B41FA5}">
                      <a16:colId xmlns:a16="http://schemas.microsoft.com/office/drawing/2014/main" val="3661389784"/>
                    </a:ext>
                  </a:extLst>
                </a:gridCol>
                <a:gridCol w="1330036">
                  <a:extLst>
                    <a:ext uri="{9D8B030D-6E8A-4147-A177-3AD203B41FA5}">
                      <a16:colId xmlns:a16="http://schemas.microsoft.com/office/drawing/2014/main" val="3246482802"/>
                    </a:ext>
                  </a:extLst>
                </a:gridCol>
              </a:tblGrid>
              <a:tr h="155575">
                <a:tc>
                  <a:txBody>
                    <a:bodyPr/>
                    <a:lstStyle/>
                    <a:p>
                      <a:pPr marL="0" marR="0" algn="l">
                        <a:lnSpc>
                          <a:spcPct val="107000"/>
                        </a:lnSpc>
                        <a:spcBef>
                          <a:spcPts val="0"/>
                        </a:spcBef>
                        <a:spcAft>
                          <a:spcPts val="0"/>
                        </a:spcAft>
                      </a:pPr>
                      <a:r>
                        <a:rPr lang="en-US" sz="900" b="1" dirty="0">
                          <a:solidFill>
                            <a:schemeClr val="tx1"/>
                          </a:solidFill>
                          <a:effectLst/>
                          <a:latin typeface="+mn-lt"/>
                        </a:rPr>
                        <a:t>Top 3 Regions</a:t>
                      </a:r>
                      <a:endParaRPr lang="en-US" sz="900" b="1"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900" b="1" i="0" u="none" strike="noStrike" dirty="0">
                          <a:solidFill>
                            <a:schemeClr val="tx1"/>
                          </a:solidFill>
                          <a:effectLst/>
                          <a:latin typeface="+mn-lt"/>
                        </a:rPr>
                        <a:t>Modified Total SFHA Area (acres)</a:t>
                      </a:r>
                    </a:p>
                  </a:txBody>
                  <a:tcPr marL="68580" marR="6858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30314"/>
                  </a:ext>
                </a:extLst>
              </a:tr>
              <a:tr h="155575">
                <a:tc>
                  <a:txBody>
                    <a:bodyPr/>
                    <a:lstStyle/>
                    <a:p>
                      <a:pPr algn="ctr" fontAlgn="b"/>
                      <a:r>
                        <a:rPr lang="en-US" sz="900" b="1" i="0" u="none" strike="noStrike" dirty="0">
                          <a:solidFill>
                            <a:srgbClr val="000000"/>
                          </a:solidFill>
                          <a:effectLst/>
                          <a:latin typeface="+mn-lt"/>
                        </a:rPr>
                        <a:t>5</a:t>
                      </a:r>
                    </a:p>
                  </a:txBody>
                  <a:tcPr marL="5448" marR="5448" marT="5448" marB="0" anchor="b">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sz="900" b="1" i="0" u="none" strike="noStrike" dirty="0">
                          <a:solidFill>
                            <a:srgbClr val="000000"/>
                          </a:solidFill>
                          <a:effectLst/>
                          <a:latin typeface="+mn-lt"/>
                        </a:rPr>
                        <a:t>76,780</a:t>
                      </a:r>
                    </a:p>
                  </a:txBody>
                  <a:tcPr marL="9525" marR="9525" marT="952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4120"/>
                  </a:ext>
                </a:extLst>
              </a:tr>
              <a:tr h="155575">
                <a:tc>
                  <a:txBody>
                    <a:bodyPr/>
                    <a:lstStyle/>
                    <a:p>
                      <a:pPr algn="ctr" fontAlgn="b"/>
                      <a:r>
                        <a:rPr lang="en-US" sz="900" b="1" i="0" u="none" strike="noStrike" dirty="0">
                          <a:solidFill>
                            <a:srgbClr val="000000"/>
                          </a:solidFill>
                          <a:effectLst/>
                          <a:latin typeface="+mn-lt"/>
                        </a:rPr>
                        <a:t>8</a:t>
                      </a:r>
                    </a:p>
                  </a:txBody>
                  <a:tcPr marL="5448" marR="5448" marT="5448" marB="0" anchor="b">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sz="900" b="1" i="0" u="none" strike="noStrike" dirty="0">
                          <a:solidFill>
                            <a:srgbClr val="000000"/>
                          </a:solidFill>
                          <a:effectLst/>
                          <a:latin typeface="+mn-lt"/>
                        </a:rPr>
                        <a:t>74,648</a:t>
                      </a:r>
                    </a:p>
                  </a:txBody>
                  <a:tcPr marL="9525" marR="9525" marT="952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785680"/>
                  </a:ext>
                </a:extLst>
              </a:tr>
              <a:tr h="155575">
                <a:tc>
                  <a:txBody>
                    <a:bodyPr/>
                    <a:lstStyle/>
                    <a:p>
                      <a:pPr algn="ctr" fontAlgn="b"/>
                      <a:r>
                        <a:rPr lang="en-US" sz="900" b="1" i="0" u="none" strike="noStrike" dirty="0">
                          <a:solidFill>
                            <a:srgbClr val="000000"/>
                          </a:solidFill>
                          <a:effectLst/>
                          <a:latin typeface="+mn-lt"/>
                        </a:rPr>
                        <a:t>2</a:t>
                      </a:r>
                    </a:p>
                  </a:txBody>
                  <a:tcPr marL="5448" marR="5448" marT="5448" marB="0" anchor="b">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1" i="0" u="none" strike="noStrike" dirty="0">
                          <a:solidFill>
                            <a:srgbClr val="000000"/>
                          </a:solidFill>
                          <a:effectLst/>
                          <a:latin typeface="+mn-lt"/>
                        </a:rPr>
                        <a:t>72,366</a:t>
                      </a:r>
                    </a:p>
                  </a:txBody>
                  <a:tcPr marL="9525" marR="9525" marT="952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9253293"/>
                  </a:ext>
                </a:extLst>
              </a:tr>
            </a:tbl>
          </a:graphicData>
        </a:graphic>
      </p:graphicFrame>
    </p:spTree>
    <p:extLst>
      <p:ext uri="{BB962C8B-B14F-4D97-AF65-F5344CB8AC3E}">
        <p14:creationId xmlns:p14="http://schemas.microsoft.com/office/powerpoint/2010/main" val="380919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endParaRPr lang="en-US" sz="1600" dirty="0">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graphicFrame>
        <p:nvGraphicFramePr>
          <p:cNvPr id="7" name="Table 4">
            <a:extLst>
              <a:ext uri="{FF2B5EF4-FFF2-40B4-BE49-F238E27FC236}">
                <a16:creationId xmlns:a16="http://schemas.microsoft.com/office/drawing/2014/main" id="{8E2401F4-E936-4768-BC2C-2AAF64B59B8F}"/>
              </a:ext>
            </a:extLst>
          </p:cNvPr>
          <p:cNvGraphicFramePr>
            <a:graphicFrameLocks noGrp="1"/>
          </p:cNvGraphicFramePr>
          <p:nvPr>
            <p:extLst>
              <p:ext uri="{D42A27DB-BD31-4B8C-83A1-F6EECF244321}">
                <p14:modId xmlns:p14="http://schemas.microsoft.com/office/powerpoint/2010/main" val="3888912413"/>
              </p:ext>
            </p:extLst>
          </p:nvPr>
        </p:nvGraphicFramePr>
        <p:xfrm>
          <a:off x="1627667" y="1079270"/>
          <a:ext cx="8936665" cy="4442300"/>
        </p:xfrm>
        <a:graphic>
          <a:graphicData uri="http://schemas.openxmlformats.org/drawingml/2006/table">
            <a:tbl>
              <a:tblPr firstRow="1" bandRow="1">
                <a:tableStyleId>{5C22544A-7EE6-4342-B048-85BDC9FD1C3A}</a:tableStyleId>
              </a:tblPr>
              <a:tblGrid>
                <a:gridCol w="1929809">
                  <a:extLst>
                    <a:ext uri="{9D8B030D-6E8A-4147-A177-3AD203B41FA5}">
                      <a16:colId xmlns:a16="http://schemas.microsoft.com/office/drawing/2014/main" val="1264197615"/>
                    </a:ext>
                  </a:extLst>
                </a:gridCol>
                <a:gridCol w="1015409">
                  <a:extLst>
                    <a:ext uri="{9D8B030D-6E8A-4147-A177-3AD203B41FA5}">
                      <a16:colId xmlns:a16="http://schemas.microsoft.com/office/drawing/2014/main" val="1218352812"/>
                    </a:ext>
                  </a:extLst>
                </a:gridCol>
                <a:gridCol w="1015409">
                  <a:extLst>
                    <a:ext uri="{9D8B030D-6E8A-4147-A177-3AD203B41FA5}">
                      <a16:colId xmlns:a16="http://schemas.microsoft.com/office/drawing/2014/main" val="796239596"/>
                    </a:ext>
                  </a:extLst>
                </a:gridCol>
                <a:gridCol w="1020726">
                  <a:extLst>
                    <a:ext uri="{9D8B030D-6E8A-4147-A177-3AD203B41FA5}">
                      <a16:colId xmlns:a16="http://schemas.microsoft.com/office/drawing/2014/main" val="717488461"/>
                    </a:ext>
                  </a:extLst>
                </a:gridCol>
                <a:gridCol w="1020726">
                  <a:extLst>
                    <a:ext uri="{9D8B030D-6E8A-4147-A177-3AD203B41FA5}">
                      <a16:colId xmlns:a16="http://schemas.microsoft.com/office/drawing/2014/main" val="1301006452"/>
                    </a:ext>
                  </a:extLst>
                </a:gridCol>
                <a:gridCol w="1015409">
                  <a:extLst>
                    <a:ext uri="{9D8B030D-6E8A-4147-A177-3AD203B41FA5}">
                      <a16:colId xmlns:a16="http://schemas.microsoft.com/office/drawing/2014/main" val="935664944"/>
                    </a:ext>
                  </a:extLst>
                </a:gridCol>
                <a:gridCol w="967563">
                  <a:extLst>
                    <a:ext uri="{9D8B030D-6E8A-4147-A177-3AD203B41FA5}">
                      <a16:colId xmlns:a16="http://schemas.microsoft.com/office/drawing/2014/main" val="2747294077"/>
                    </a:ext>
                  </a:extLst>
                </a:gridCol>
                <a:gridCol w="951614">
                  <a:extLst>
                    <a:ext uri="{9D8B030D-6E8A-4147-A177-3AD203B41FA5}">
                      <a16:colId xmlns:a16="http://schemas.microsoft.com/office/drawing/2014/main" val="2493274945"/>
                    </a:ext>
                  </a:extLst>
                </a:gridCol>
              </a:tblGrid>
              <a:tr h="872439">
                <a:tc>
                  <a:txBody>
                    <a:bodyPr/>
                    <a:lstStyle/>
                    <a:p>
                      <a:pPr algn="l"/>
                      <a:r>
                        <a:rPr lang="en-US" sz="1200" dirty="0"/>
                        <a:t>Indicator</a:t>
                      </a:r>
                    </a:p>
                  </a:txBody>
                  <a:tcPr anchor="ct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White Sulphur Springs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Rainelle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Clendenin</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Richwood</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Marlinton</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Camden-on-Gauley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Statewide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Median</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extLst>
                  <a:ext uri="{0D108BD9-81ED-4DB2-BD59-A6C34878D82A}">
                    <a16:rowId xmlns:a16="http://schemas.microsoft.com/office/drawing/2014/main" val="3513940923"/>
                  </a:ext>
                </a:extLst>
              </a:tr>
              <a:tr h="171300">
                <a:tc>
                  <a:txBody>
                    <a:bodyPr/>
                    <a:lstStyle/>
                    <a:p>
                      <a:pPr algn="l"/>
                      <a:r>
                        <a:rPr lang="en-US" sz="1200" b="0" dirty="0">
                          <a:solidFill>
                            <a:schemeClr val="bg1"/>
                          </a:solidFill>
                        </a:rPr>
                        <a:t>Total SFHA Area</a:t>
                      </a:r>
                    </a:p>
                    <a:p>
                      <a:pPr algn="l"/>
                      <a:r>
                        <a:rPr lang="en-US" sz="1200" b="0" dirty="0">
                          <a:solidFill>
                            <a:schemeClr val="bg1"/>
                          </a:solidFill>
                        </a:rPr>
                        <a:t>(acres)</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marL="0" algn="ctr" defTabSz="914400" rtl="0" eaLnBrk="1" latinLnBrk="0" hangingPunct="1"/>
                      <a:r>
                        <a:rPr lang="en-US" sz="1200" b="0" kern="1200" dirty="0">
                          <a:solidFill>
                            <a:srgbClr val="5B739B"/>
                          </a:solidFill>
                          <a:latin typeface="+mn-lt"/>
                          <a:ea typeface="+mn-ea"/>
                          <a:cs typeface="+mn-cs"/>
                        </a:rPr>
                        <a:t>267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223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235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247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494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35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77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4167968446"/>
                  </a:ext>
                </a:extLst>
              </a:tr>
              <a:tr h="0">
                <a:tc>
                  <a:txBody>
                    <a:bodyPr/>
                    <a:lstStyle/>
                    <a:p>
                      <a:pPr algn="l"/>
                      <a:r>
                        <a:rPr lang="en-US" sz="1200" b="0" dirty="0">
                          <a:solidFill>
                            <a:schemeClr val="bg1"/>
                          </a:solidFill>
                        </a:rPr>
                        <a:t>Water Bodies &gt; 10 acres &amp; Wide Streams &gt; 500 ft.</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1868356758"/>
                  </a:ext>
                </a:extLst>
              </a:tr>
              <a:tr h="0">
                <a:tc>
                  <a:txBody>
                    <a:bodyPr/>
                    <a:lstStyle/>
                    <a:p>
                      <a:pPr algn="l"/>
                      <a:r>
                        <a:rPr lang="en-US" sz="1200" b="0" dirty="0">
                          <a:solidFill>
                            <a:schemeClr val="bg1"/>
                          </a:solidFill>
                        </a:rPr>
                        <a:t>Federal Lands (&gt; 10 acres)</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750054853"/>
                  </a:ext>
                </a:extLst>
              </a:tr>
              <a:tr h="643781">
                <a:tc>
                  <a:txBody>
                    <a:bodyPr/>
                    <a:lstStyle/>
                    <a:p>
                      <a:pPr algn="l"/>
                      <a:r>
                        <a:rPr lang="en-US" sz="1200" b="1" dirty="0">
                          <a:solidFill>
                            <a:schemeClr val="bg1"/>
                          </a:solidFill>
                        </a:rPr>
                        <a:t>Modified Total SFHA Area (acres) </a:t>
                      </a:r>
                    </a:p>
                    <a:p>
                      <a:pPr algn="l"/>
                      <a:r>
                        <a:rPr lang="en-US" sz="1200" b="1" dirty="0">
                          <a:solidFill>
                            <a:schemeClr val="bg1"/>
                          </a:solidFill>
                        </a:rPr>
                        <a:t>(Minus large water bodies and federal lands)</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5B739B"/>
                          </a:solidFill>
                          <a:latin typeface="+mn-lt"/>
                          <a:ea typeface="+mn-ea"/>
                          <a:cs typeface="+mn-cs"/>
                        </a:rPr>
                        <a:t>267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5B739B"/>
                          </a:solidFill>
                          <a:latin typeface="+mn-lt"/>
                          <a:ea typeface="+mn-ea"/>
                          <a:cs typeface="+mn-cs"/>
                        </a:rPr>
                        <a:t>223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5B739B"/>
                          </a:solidFill>
                        </a:rPr>
                        <a:t>235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5B739B"/>
                          </a:solidFill>
                          <a:latin typeface="+mn-lt"/>
                          <a:ea typeface="+mn-ea"/>
                          <a:cs typeface="+mn-cs"/>
                        </a:rPr>
                        <a:t>247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5B739B"/>
                          </a:solidFill>
                        </a:rPr>
                        <a:t>494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5B739B"/>
                          </a:solidFill>
                        </a:rPr>
                        <a:t>35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74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4062377285"/>
                  </a:ext>
                </a:extLst>
              </a:tr>
              <a:tr h="445620">
                <a:tc>
                  <a:txBody>
                    <a:bodyPr/>
                    <a:lstStyle/>
                    <a:p>
                      <a:pPr algn="l"/>
                      <a:r>
                        <a:rPr lang="en-US" sz="1200" b="0" dirty="0">
                          <a:solidFill>
                            <a:schemeClr val="bg1"/>
                          </a:solidFill>
                        </a:rPr>
                        <a:t>Total Community Area (acres)</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5B739B"/>
                          </a:solidFill>
                          <a:latin typeface="+mn-lt"/>
                          <a:ea typeface="+mn-ea"/>
                          <a:cs typeface="+mn-cs"/>
                        </a:rPr>
                        <a:t>1,214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714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974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1,068</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1,566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214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559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2847453186"/>
                  </a:ext>
                </a:extLst>
              </a:tr>
              <a:tr h="416558">
                <a:tc>
                  <a:txBody>
                    <a:bodyPr/>
                    <a:lstStyle/>
                    <a:p>
                      <a:pPr algn="l"/>
                      <a:r>
                        <a:rPr lang="en-US" sz="1200" b="1" dirty="0">
                          <a:solidFill>
                            <a:schemeClr val="bg1"/>
                          </a:solidFill>
                        </a:rPr>
                        <a:t>Ratio of aSFHA to Community Area</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marL="0" algn="ctr" defTabSz="914400" rtl="0" eaLnBrk="1" latinLnBrk="0" hangingPunct="1"/>
                      <a:r>
                        <a:rPr lang="en-US" sz="1200" b="1" kern="1200" dirty="0">
                          <a:solidFill>
                            <a:srgbClr val="5B739B"/>
                          </a:solidFill>
                          <a:latin typeface="+mn-lt"/>
                          <a:ea typeface="+mn-ea"/>
                          <a:cs typeface="+mn-cs"/>
                        </a:rPr>
                        <a:t>22.0%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1" kern="1200" dirty="0">
                          <a:solidFill>
                            <a:srgbClr val="5B739B"/>
                          </a:solidFill>
                          <a:latin typeface="+mn-lt"/>
                          <a:ea typeface="+mn-ea"/>
                          <a:cs typeface="+mn-cs"/>
                        </a:rPr>
                        <a:t>31.2%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24.1%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1" kern="1200" dirty="0">
                          <a:solidFill>
                            <a:srgbClr val="5B739B"/>
                          </a:solidFill>
                          <a:latin typeface="+mn-lt"/>
                          <a:ea typeface="+mn-ea"/>
                          <a:cs typeface="+mn-cs"/>
                        </a:rPr>
                        <a:t>23.1%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31.5%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16.4%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13.8%</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1741207232"/>
                  </a:ext>
                </a:extLst>
              </a:tr>
              <a:tr h="6437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Floodplain Area Ratio </a:t>
                      </a:r>
                      <a:r>
                        <a:rPr lang="en-US" sz="1200" b="1" kern="1200" dirty="0">
                          <a:solidFill>
                            <a:schemeClr val="bg1"/>
                          </a:solidFill>
                          <a:latin typeface="+mn-lt"/>
                          <a:ea typeface="+mn-ea"/>
                          <a:cs typeface="+mn-cs"/>
                        </a:rPr>
                        <a:t>Percent Rank</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b="1" dirty="0">
                          <a:solidFill>
                            <a:schemeClr val="tx1"/>
                          </a:solidFill>
                        </a:rPr>
                        <a:t>74.2%</a:t>
                      </a:r>
                    </a:p>
                    <a:p>
                      <a:pPr algn="ctr"/>
                      <a:r>
                        <a:rPr lang="en-US" sz="1200" b="1" dirty="0">
                          <a:solidFill>
                            <a:schemeClr val="tx1"/>
                          </a:solidFill>
                        </a:rPr>
                        <a:t>(Relatively High)</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BBEBA"/>
                    </a:solidFill>
                  </a:tcPr>
                </a:tc>
                <a:tc>
                  <a:txBody>
                    <a:bodyPr/>
                    <a:lstStyle/>
                    <a:p>
                      <a:pPr marL="0" algn="ctr" defTabSz="914400" rtl="0" eaLnBrk="1" latinLnBrk="0" hangingPunct="1"/>
                      <a:r>
                        <a:rPr lang="en-US" sz="1200" b="1" dirty="0">
                          <a:solidFill>
                            <a:schemeClr val="tx1"/>
                          </a:solidFill>
                        </a:rPr>
                        <a:t>87.7%</a:t>
                      </a:r>
                    </a:p>
                    <a:p>
                      <a:pPr marL="0" algn="ctr" defTabSz="914400" rtl="0" eaLnBrk="1" latinLnBrk="0" hangingPunct="1"/>
                      <a:r>
                        <a:rPr lang="en-US" sz="1200" b="1" dirty="0">
                          <a:solidFill>
                            <a:schemeClr val="tx1"/>
                          </a:solidFill>
                        </a:rPr>
                        <a:t>(Very High)</a:t>
                      </a:r>
                      <a:endParaRPr lang="en-US" sz="1200" b="1" dirty="0">
                        <a:solidFill>
                          <a:srgbClr val="A50021"/>
                        </a:solidFill>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898A8"/>
                    </a:solidFill>
                  </a:tcPr>
                </a:tc>
                <a:tc>
                  <a:txBody>
                    <a:bodyPr/>
                    <a:lstStyle/>
                    <a:p>
                      <a:pPr marL="0" algn="ctr" defTabSz="914400" rtl="0" eaLnBrk="1" latinLnBrk="0" hangingPunct="1"/>
                      <a:r>
                        <a:rPr lang="en-US" sz="1200" b="1" kern="1200" dirty="0">
                          <a:solidFill>
                            <a:schemeClr val="tx1"/>
                          </a:solidFill>
                          <a:latin typeface="+mn-lt"/>
                          <a:ea typeface="+mn-ea"/>
                          <a:cs typeface="+mn-cs"/>
                        </a:rPr>
                        <a:t>78.6%</a:t>
                      </a:r>
                    </a:p>
                    <a:p>
                      <a:pPr marL="0" algn="ctr" defTabSz="914400" rtl="0" eaLnBrk="1" latinLnBrk="0" hangingPunct="1"/>
                      <a:r>
                        <a:rPr lang="en-US" sz="1200" b="1" kern="1200" dirty="0">
                          <a:solidFill>
                            <a:schemeClr val="tx1"/>
                          </a:solidFill>
                          <a:latin typeface="+mn-lt"/>
                          <a:ea typeface="+mn-ea"/>
                          <a:cs typeface="+mn-cs"/>
                        </a:rPr>
                        <a:t>(Relatively High)</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BBEBA"/>
                    </a:solidFill>
                  </a:tcPr>
                </a:tc>
                <a:tc>
                  <a:txBody>
                    <a:bodyPr/>
                    <a:lstStyle/>
                    <a:p>
                      <a:pPr algn="ctr"/>
                      <a:r>
                        <a:rPr lang="en-US" sz="1200" b="1" dirty="0">
                          <a:solidFill>
                            <a:schemeClr val="tx1"/>
                          </a:solidFill>
                        </a:rPr>
                        <a:t>77.7%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(Relatively High)</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BBEBA"/>
                    </a:solidFill>
                  </a:tcPr>
                </a:tc>
                <a:tc>
                  <a:txBody>
                    <a:bodyPr/>
                    <a:lstStyle/>
                    <a:p>
                      <a:pPr marL="0" algn="ctr" defTabSz="914400" rtl="0" eaLnBrk="1" latinLnBrk="0" hangingPunct="1"/>
                      <a:r>
                        <a:rPr lang="en-US" sz="1200" b="1" dirty="0">
                          <a:solidFill>
                            <a:schemeClr val="tx1"/>
                          </a:solidFill>
                        </a:rPr>
                        <a:t>89.0%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(Very High)</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898A8"/>
                    </a:solidFill>
                  </a:tcPr>
                </a:tc>
                <a:tc>
                  <a:txBody>
                    <a:bodyPr/>
                    <a:lstStyle/>
                    <a:p>
                      <a:pPr algn="ctr"/>
                      <a:r>
                        <a:rPr lang="en-US" sz="1200" b="1" dirty="0">
                          <a:solidFill>
                            <a:schemeClr val="tx1"/>
                          </a:solidFill>
                        </a:rPr>
                        <a:t>58.5%</a:t>
                      </a:r>
                    </a:p>
                    <a:p>
                      <a:pPr algn="ctr"/>
                      <a:r>
                        <a:rPr lang="en-US" sz="1200" b="1" dirty="0">
                          <a:solidFill>
                            <a:schemeClr val="tx1"/>
                          </a:solidFill>
                        </a:rPr>
                        <a:t>(Moderate)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2B7"/>
                    </a:solidFill>
                  </a:tcPr>
                </a:tc>
                <a:tc>
                  <a:txBody>
                    <a:bodyPr/>
                    <a:lstStyle/>
                    <a:p>
                      <a:pPr algn="ctr"/>
                      <a:r>
                        <a:rPr lang="en-US" sz="1200" b="0" dirty="0">
                          <a:solidFill>
                            <a:schemeClr val="tx1"/>
                          </a:solidFill>
                        </a:rPr>
                        <a:t>-</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1342225796"/>
                  </a:ext>
                </a:extLst>
              </a:tr>
            </a:tbl>
          </a:graphicData>
        </a:graphic>
      </p:graphicFrame>
      <p:grpSp>
        <p:nvGrpSpPr>
          <p:cNvPr id="8" name="Group 7">
            <a:extLst>
              <a:ext uri="{FF2B5EF4-FFF2-40B4-BE49-F238E27FC236}">
                <a16:creationId xmlns:a16="http://schemas.microsoft.com/office/drawing/2014/main" id="{F6789CFA-5B48-4498-9F55-E8BBF6256F2B}"/>
              </a:ext>
            </a:extLst>
          </p:cNvPr>
          <p:cNvGrpSpPr/>
          <p:nvPr/>
        </p:nvGrpSpPr>
        <p:grpSpPr>
          <a:xfrm>
            <a:off x="1609060" y="5957599"/>
            <a:ext cx="8973878" cy="352718"/>
            <a:chOff x="47848" y="6500951"/>
            <a:chExt cx="8973878" cy="352718"/>
          </a:xfrm>
        </p:grpSpPr>
        <p:grpSp>
          <p:nvGrpSpPr>
            <p:cNvPr id="9" name="Group 8">
              <a:extLst>
                <a:ext uri="{FF2B5EF4-FFF2-40B4-BE49-F238E27FC236}">
                  <a16:creationId xmlns:a16="http://schemas.microsoft.com/office/drawing/2014/main" id="{7CCDA15E-3910-41F1-A13A-E53CEE5AAB12}"/>
                </a:ext>
              </a:extLst>
            </p:cNvPr>
            <p:cNvGrpSpPr/>
            <p:nvPr/>
          </p:nvGrpSpPr>
          <p:grpSpPr>
            <a:xfrm>
              <a:off x="47848" y="6500951"/>
              <a:ext cx="8973878" cy="351160"/>
              <a:chOff x="47848" y="6559429"/>
              <a:chExt cx="8973878" cy="351160"/>
            </a:xfrm>
          </p:grpSpPr>
          <p:sp>
            <p:nvSpPr>
              <p:cNvPr id="11" name="Rectangle 10">
                <a:extLst>
                  <a:ext uri="{FF2B5EF4-FFF2-40B4-BE49-F238E27FC236}">
                    <a16:creationId xmlns:a16="http://schemas.microsoft.com/office/drawing/2014/main" id="{34241D66-967C-46FC-81A9-E08885AC3B75}"/>
                  </a:ext>
                </a:extLst>
              </p:cNvPr>
              <p:cNvSpPr/>
              <p:nvPr/>
            </p:nvSpPr>
            <p:spPr>
              <a:xfrm>
                <a:off x="978195" y="6587925"/>
                <a:ext cx="1451345" cy="163080"/>
              </a:xfrm>
              <a:prstGeom prst="rect">
                <a:avLst/>
              </a:prstGeom>
              <a:solidFill>
                <a:srgbClr val="E8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Very High: 80% to 100%</a:t>
                </a:r>
              </a:p>
            </p:txBody>
          </p:sp>
          <p:sp>
            <p:nvSpPr>
              <p:cNvPr id="12" name="Rectangle 11">
                <a:extLst>
                  <a:ext uri="{FF2B5EF4-FFF2-40B4-BE49-F238E27FC236}">
                    <a16:creationId xmlns:a16="http://schemas.microsoft.com/office/drawing/2014/main" id="{9308FAEB-E2DF-4E9B-A215-C58F3687C99B}"/>
                  </a:ext>
                </a:extLst>
              </p:cNvPr>
              <p:cNvSpPr/>
              <p:nvPr/>
            </p:nvSpPr>
            <p:spPr>
              <a:xfrm>
                <a:off x="2478271" y="6587877"/>
                <a:ext cx="1756145" cy="163080"/>
              </a:xfrm>
              <a:prstGeom prst="rect">
                <a:avLst/>
              </a:prstGeom>
              <a:solidFill>
                <a:srgbClr val="FB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Relatively High: 60% to 79.9%</a:t>
                </a:r>
              </a:p>
            </p:txBody>
          </p:sp>
          <p:sp>
            <p:nvSpPr>
              <p:cNvPr id="13" name="Rectangle 12">
                <a:extLst>
                  <a:ext uri="{FF2B5EF4-FFF2-40B4-BE49-F238E27FC236}">
                    <a16:creationId xmlns:a16="http://schemas.microsoft.com/office/drawing/2014/main" id="{63CC189C-0B2B-4D21-B296-1AD3D2578464}"/>
                  </a:ext>
                </a:extLst>
              </p:cNvPr>
              <p:cNvSpPr/>
              <p:nvPr/>
            </p:nvSpPr>
            <p:spPr>
              <a:xfrm>
                <a:off x="4283148" y="6587877"/>
                <a:ext cx="1490332" cy="163080"/>
              </a:xfrm>
              <a:prstGeom prst="rect">
                <a:avLst/>
              </a:prstGeom>
              <a:solidFill>
                <a:srgbClr val="FFF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Moderate: 40% to 59.9%</a:t>
                </a:r>
              </a:p>
            </p:txBody>
          </p:sp>
          <p:sp>
            <p:nvSpPr>
              <p:cNvPr id="14" name="Rectangle 13">
                <a:extLst>
                  <a:ext uri="{FF2B5EF4-FFF2-40B4-BE49-F238E27FC236}">
                    <a16:creationId xmlns:a16="http://schemas.microsoft.com/office/drawing/2014/main" id="{C6BC7749-0914-4B36-AFAB-6D99F2BDDF38}"/>
                  </a:ext>
                </a:extLst>
              </p:cNvPr>
              <p:cNvSpPr/>
              <p:nvPr/>
            </p:nvSpPr>
            <p:spPr>
              <a:xfrm>
                <a:off x="5822212" y="6587877"/>
                <a:ext cx="1737537" cy="163080"/>
              </a:xfrm>
              <a:prstGeom prst="rect">
                <a:avLst/>
              </a:prstGeom>
              <a:solidFill>
                <a:srgbClr val="BDE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Relatively Low: 20% to 39.9%</a:t>
                </a:r>
              </a:p>
            </p:txBody>
          </p:sp>
          <p:sp>
            <p:nvSpPr>
              <p:cNvPr id="15" name="Rectangle 14">
                <a:extLst>
                  <a:ext uri="{FF2B5EF4-FFF2-40B4-BE49-F238E27FC236}">
                    <a16:creationId xmlns:a16="http://schemas.microsoft.com/office/drawing/2014/main" id="{20566411-37B2-4C9B-90DD-39734F515530}"/>
                  </a:ext>
                </a:extLst>
              </p:cNvPr>
              <p:cNvSpPr/>
              <p:nvPr/>
            </p:nvSpPr>
            <p:spPr>
              <a:xfrm>
                <a:off x="7615569" y="6587877"/>
                <a:ext cx="1406157" cy="163080"/>
              </a:xfrm>
              <a:prstGeom prst="rect">
                <a:avLst/>
              </a:prstGeom>
              <a:solidFill>
                <a:srgbClr val="CED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Very Low: 0% to 19.9%</a:t>
                </a:r>
              </a:p>
            </p:txBody>
          </p:sp>
          <p:sp>
            <p:nvSpPr>
              <p:cNvPr id="16" name="Text Box 2">
                <a:extLst>
                  <a:ext uri="{FF2B5EF4-FFF2-40B4-BE49-F238E27FC236}">
                    <a16:creationId xmlns:a16="http://schemas.microsoft.com/office/drawing/2014/main" id="{4B34CB22-B328-4972-AF04-A8B6836DFC84}"/>
                  </a:ext>
                </a:extLst>
              </p:cNvPr>
              <p:cNvSpPr txBox="1">
                <a:spLocks noChangeArrowheads="1"/>
              </p:cNvSpPr>
              <p:nvPr/>
            </p:nvSpPr>
            <p:spPr bwMode="auto">
              <a:xfrm>
                <a:off x="47848" y="6559429"/>
                <a:ext cx="958037" cy="35116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90000"/>
                  </a:lnSpc>
                  <a:spcBef>
                    <a:spcPts val="0"/>
                  </a:spcBef>
                  <a:spcAft>
                    <a:spcPts val="80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Percent Rank Legend:</a:t>
                </a:r>
              </a:p>
            </p:txBody>
          </p:sp>
        </p:grpSp>
        <p:sp>
          <p:nvSpPr>
            <p:cNvPr id="10" name="Rectangle 9">
              <a:extLst>
                <a:ext uri="{FF2B5EF4-FFF2-40B4-BE49-F238E27FC236}">
                  <a16:creationId xmlns:a16="http://schemas.microsoft.com/office/drawing/2014/main" id="{045ECC7F-91AB-498F-92CC-26DC71D9219A}"/>
                </a:ext>
              </a:extLst>
            </p:cNvPr>
            <p:cNvSpPr/>
            <p:nvPr/>
          </p:nvSpPr>
          <p:spPr>
            <a:xfrm>
              <a:off x="978194" y="6690589"/>
              <a:ext cx="1451345" cy="163080"/>
            </a:xfrm>
            <a:prstGeom prst="rect">
              <a:avLst/>
            </a:prstGeom>
            <a:solidFill>
              <a:srgbClr val="E8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400"/>
              <a:r>
                <a:rPr lang="en-US" sz="1000" b="1" dirty="0">
                  <a:solidFill>
                    <a:srgbClr val="A50021"/>
                  </a:solidFill>
                </a:rPr>
                <a:t>Red: 90% to 100%</a:t>
              </a:r>
            </a:p>
          </p:txBody>
        </p:sp>
      </p:grpSp>
    </p:spTree>
    <p:extLst>
      <p:ext uri="{BB962C8B-B14F-4D97-AF65-F5344CB8AC3E}">
        <p14:creationId xmlns:p14="http://schemas.microsoft.com/office/powerpoint/2010/main" val="1178144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endParaRPr lang="en-US" sz="1600" dirty="0">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graphicFrame>
        <p:nvGraphicFramePr>
          <p:cNvPr id="17" name="Table 2">
            <a:extLst>
              <a:ext uri="{FF2B5EF4-FFF2-40B4-BE49-F238E27FC236}">
                <a16:creationId xmlns:a16="http://schemas.microsoft.com/office/drawing/2014/main" id="{E179E32D-B12C-4ECD-9D16-831576061A29}"/>
              </a:ext>
            </a:extLst>
          </p:cNvPr>
          <p:cNvGraphicFramePr>
            <a:graphicFrameLocks noGrp="1"/>
          </p:cNvGraphicFramePr>
          <p:nvPr>
            <p:extLst>
              <p:ext uri="{D42A27DB-BD31-4B8C-83A1-F6EECF244321}">
                <p14:modId xmlns:p14="http://schemas.microsoft.com/office/powerpoint/2010/main" val="2084970030"/>
              </p:ext>
            </p:extLst>
          </p:nvPr>
        </p:nvGraphicFramePr>
        <p:xfrm>
          <a:off x="1579833" y="1631869"/>
          <a:ext cx="8851605" cy="1097280"/>
        </p:xfrm>
        <a:graphic>
          <a:graphicData uri="http://schemas.openxmlformats.org/drawingml/2006/table">
            <a:tbl>
              <a:tblPr firstRow="1" bandRow="1">
                <a:tableStyleId>{5C22544A-7EE6-4342-B048-85BDC9FD1C3A}</a:tableStyleId>
              </a:tblPr>
              <a:tblGrid>
                <a:gridCol w="790328">
                  <a:extLst>
                    <a:ext uri="{9D8B030D-6E8A-4147-A177-3AD203B41FA5}">
                      <a16:colId xmlns:a16="http://schemas.microsoft.com/office/drawing/2014/main" val="1267599065"/>
                    </a:ext>
                  </a:extLst>
                </a:gridCol>
                <a:gridCol w="917471">
                  <a:extLst>
                    <a:ext uri="{9D8B030D-6E8A-4147-A177-3AD203B41FA5}">
                      <a16:colId xmlns:a16="http://schemas.microsoft.com/office/drawing/2014/main" val="3534273864"/>
                    </a:ext>
                  </a:extLst>
                </a:gridCol>
                <a:gridCol w="1099196">
                  <a:extLst>
                    <a:ext uri="{9D8B030D-6E8A-4147-A177-3AD203B41FA5}">
                      <a16:colId xmlns:a16="http://schemas.microsoft.com/office/drawing/2014/main" val="1873695381"/>
                    </a:ext>
                  </a:extLst>
                </a:gridCol>
                <a:gridCol w="2073349">
                  <a:extLst>
                    <a:ext uri="{9D8B030D-6E8A-4147-A177-3AD203B41FA5}">
                      <a16:colId xmlns:a16="http://schemas.microsoft.com/office/drawing/2014/main" val="2150496158"/>
                    </a:ext>
                  </a:extLst>
                </a:gridCol>
                <a:gridCol w="3269490">
                  <a:extLst>
                    <a:ext uri="{9D8B030D-6E8A-4147-A177-3AD203B41FA5}">
                      <a16:colId xmlns:a16="http://schemas.microsoft.com/office/drawing/2014/main" val="2296700634"/>
                    </a:ext>
                  </a:extLst>
                </a:gridCol>
                <a:gridCol w="701771">
                  <a:extLst>
                    <a:ext uri="{9D8B030D-6E8A-4147-A177-3AD203B41FA5}">
                      <a16:colId xmlns:a16="http://schemas.microsoft.com/office/drawing/2014/main" val="2455434984"/>
                    </a:ext>
                  </a:extLst>
                </a:gridCol>
              </a:tblGrid>
              <a:tr h="275772">
                <a:tc>
                  <a:txBody>
                    <a:bodyPr/>
                    <a:lstStyle/>
                    <a:p>
                      <a:pPr algn="l"/>
                      <a:r>
                        <a:rPr lang="en-US" sz="1200" dirty="0"/>
                        <a:t>Major Category </a:t>
                      </a:r>
                    </a:p>
                  </a:txBody>
                  <a:tcPr anchor="ctr">
                    <a:solidFill>
                      <a:srgbClr val="5B739B"/>
                    </a:solidFill>
                  </a:tcPr>
                </a:tc>
                <a:tc>
                  <a:txBody>
                    <a:bodyPr/>
                    <a:lstStyle/>
                    <a:p>
                      <a:pPr algn="l"/>
                      <a:r>
                        <a:rPr lang="en-US" sz="1200" dirty="0"/>
                        <a:t>Detailed Category</a:t>
                      </a:r>
                    </a:p>
                  </a:txBody>
                  <a:tcPr anchor="ctr">
                    <a:solidFill>
                      <a:srgbClr val="5B739B"/>
                    </a:solidFill>
                  </a:tcPr>
                </a:tc>
                <a:tc>
                  <a:txBody>
                    <a:bodyPr/>
                    <a:lstStyle/>
                    <a:p>
                      <a:r>
                        <a:rPr lang="en-US" sz="1200" dirty="0"/>
                        <a:t>Code</a:t>
                      </a:r>
                    </a:p>
                  </a:txBody>
                  <a:tcPr anchor="ctr">
                    <a:solidFill>
                      <a:srgbClr val="5B739B"/>
                    </a:solidFill>
                  </a:tcPr>
                </a:tc>
                <a:tc>
                  <a:txBody>
                    <a:bodyPr/>
                    <a:lstStyle/>
                    <a:p>
                      <a:r>
                        <a:rPr lang="en-US" sz="1200" dirty="0"/>
                        <a:t>Indicator</a:t>
                      </a:r>
                    </a:p>
                  </a:txBody>
                  <a:tcPr anchor="ctr">
                    <a:solidFill>
                      <a:srgbClr val="5B739B"/>
                    </a:solidFill>
                  </a:tcPr>
                </a:tc>
                <a:tc>
                  <a:txBody>
                    <a:bodyPr/>
                    <a:lstStyle/>
                    <a:p>
                      <a:r>
                        <a:rPr lang="en-US" sz="1200" dirty="0"/>
                        <a:t>Short Description</a:t>
                      </a:r>
                    </a:p>
                  </a:txBody>
                  <a:tcPr anchor="ctr">
                    <a:solidFill>
                      <a:srgbClr val="5B739B"/>
                    </a:solidFill>
                  </a:tcPr>
                </a:tc>
                <a:tc>
                  <a:txBody>
                    <a:bodyPr/>
                    <a:lstStyle/>
                    <a:p>
                      <a:pPr algn="ctr"/>
                      <a:r>
                        <a:rPr lang="en-US" sz="1200" dirty="0"/>
                        <a:t>Unit</a:t>
                      </a:r>
                    </a:p>
                  </a:txBody>
                  <a:tcPr anchor="ctr">
                    <a:solidFill>
                      <a:srgbClr val="5B739B"/>
                    </a:solidFill>
                  </a:tcPr>
                </a:tc>
                <a:extLst>
                  <a:ext uri="{0D108BD9-81ED-4DB2-BD59-A6C34878D82A}">
                    <a16:rowId xmlns:a16="http://schemas.microsoft.com/office/drawing/2014/main" val="4075951032"/>
                  </a:ext>
                </a:extLst>
              </a:tr>
              <a:tr h="370840">
                <a:tc>
                  <a:txBody>
                    <a:bodyPr/>
                    <a:lstStyle/>
                    <a:p>
                      <a:pPr algn="l"/>
                      <a:r>
                        <a:rPr lang="en-US" sz="1200" dirty="0"/>
                        <a:t>Flood Hazard Risk</a:t>
                      </a:r>
                    </a:p>
                  </a:txBody>
                  <a:tcPr anchor="ctr">
                    <a:solidFill>
                      <a:srgbClr val="CAD7EE"/>
                    </a:solidFill>
                  </a:tcPr>
                </a:tc>
                <a:tc>
                  <a:txBody>
                    <a:bodyPr/>
                    <a:lstStyle/>
                    <a:p>
                      <a:pPr algn="l"/>
                      <a:r>
                        <a:rPr lang="en-US" sz="1200" dirty="0"/>
                        <a:t>Declared Disasters</a:t>
                      </a:r>
                    </a:p>
                  </a:txBody>
                  <a:tcPr anchor="ctr">
                    <a:solidFill>
                      <a:srgbClr val="CAD7EE"/>
                    </a:solidFill>
                  </a:tcPr>
                </a:tc>
                <a:tc>
                  <a:txBody>
                    <a:bodyPr/>
                    <a:lstStyle/>
                    <a:p>
                      <a:r>
                        <a:rPr lang="en-US" sz="1200" b="1" dirty="0"/>
                        <a:t>DCL_DSTR</a:t>
                      </a:r>
                    </a:p>
                  </a:txBody>
                  <a:tcPr anchor="ctr">
                    <a:solidFill>
                      <a:srgbClr val="CAD7EE"/>
                    </a:solidFill>
                  </a:tcPr>
                </a:tc>
                <a:tc>
                  <a:txBody>
                    <a:bodyPr/>
                    <a:lstStyle/>
                    <a:p>
                      <a:r>
                        <a:rPr lang="en-US" sz="1200" b="1" dirty="0"/>
                        <a:t>Declared Flood Disasters</a:t>
                      </a:r>
                    </a:p>
                  </a:txBody>
                  <a:tcPr anchor="ctr">
                    <a:solidFill>
                      <a:srgbClr val="CAD7EE"/>
                    </a:solidFill>
                  </a:tcPr>
                </a:tc>
                <a:tc>
                  <a:txBody>
                    <a:bodyPr/>
                    <a:lstStyle/>
                    <a:p>
                      <a:r>
                        <a:rPr lang="en-US" sz="1200" dirty="0"/>
                        <a:t>Number of federally-declared flood disasters in the county since 1953</a:t>
                      </a:r>
                    </a:p>
                  </a:txBody>
                  <a:tcPr anchor="ctr">
                    <a:solidFill>
                      <a:srgbClr val="CAD7EE"/>
                    </a:solidFill>
                  </a:tcPr>
                </a:tc>
                <a:tc>
                  <a:txBody>
                    <a:bodyPr/>
                    <a:lstStyle/>
                    <a:p>
                      <a:pPr algn="ctr"/>
                      <a:r>
                        <a:rPr lang="en-US" sz="1200" dirty="0"/>
                        <a:t>#</a:t>
                      </a:r>
                    </a:p>
                  </a:txBody>
                  <a:tcPr anchor="ctr">
                    <a:solidFill>
                      <a:srgbClr val="CAD7EE"/>
                    </a:solidFill>
                  </a:tcPr>
                </a:tc>
                <a:extLst>
                  <a:ext uri="{0D108BD9-81ED-4DB2-BD59-A6C34878D82A}">
                    <a16:rowId xmlns:a16="http://schemas.microsoft.com/office/drawing/2014/main" val="1114062085"/>
                  </a:ext>
                </a:extLst>
              </a:tr>
            </a:tbl>
          </a:graphicData>
        </a:graphic>
      </p:graphicFrame>
      <p:graphicFrame>
        <p:nvGraphicFramePr>
          <p:cNvPr id="18" name="Table 2">
            <a:extLst>
              <a:ext uri="{FF2B5EF4-FFF2-40B4-BE49-F238E27FC236}">
                <a16:creationId xmlns:a16="http://schemas.microsoft.com/office/drawing/2014/main" id="{E0AF0A7E-11A2-412D-ABFE-04F255B7C139}"/>
              </a:ext>
            </a:extLst>
          </p:cNvPr>
          <p:cNvGraphicFramePr>
            <a:graphicFrameLocks noGrp="1"/>
          </p:cNvGraphicFramePr>
          <p:nvPr>
            <p:extLst>
              <p:ext uri="{D42A27DB-BD31-4B8C-83A1-F6EECF244321}">
                <p14:modId xmlns:p14="http://schemas.microsoft.com/office/powerpoint/2010/main" val="3646382719"/>
              </p:ext>
            </p:extLst>
          </p:nvPr>
        </p:nvGraphicFramePr>
        <p:xfrm>
          <a:off x="1579833" y="3547558"/>
          <a:ext cx="8851604" cy="1830252"/>
        </p:xfrm>
        <a:graphic>
          <a:graphicData uri="http://schemas.openxmlformats.org/drawingml/2006/table">
            <a:tbl>
              <a:tblPr firstRow="1" bandRow="1">
                <a:tableStyleId>{5C22544A-7EE6-4342-B048-85BDC9FD1C3A}</a:tableStyleId>
              </a:tblPr>
              <a:tblGrid>
                <a:gridCol w="3742660">
                  <a:extLst>
                    <a:ext uri="{9D8B030D-6E8A-4147-A177-3AD203B41FA5}">
                      <a16:colId xmlns:a16="http://schemas.microsoft.com/office/drawing/2014/main" val="2004036117"/>
                    </a:ext>
                  </a:extLst>
                </a:gridCol>
                <a:gridCol w="3785191">
                  <a:extLst>
                    <a:ext uri="{9D8B030D-6E8A-4147-A177-3AD203B41FA5}">
                      <a16:colId xmlns:a16="http://schemas.microsoft.com/office/drawing/2014/main" val="1635034"/>
                    </a:ext>
                  </a:extLst>
                </a:gridCol>
                <a:gridCol w="1323753">
                  <a:extLst>
                    <a:ext uri="{9D8B030D-6E8A-4147-A177-3AD203B41FA5}">
                      <a16:colId xmlns:a16="http://schemas.microsoft.com/office/drawing/2014/main" val="715843965"/>
                    </a:ext>
                  </a:extLst>
                </a:gridCol>
              </a:tblGrid>
              <a:tr h="275772">
                <a:tc>
                  <a:txBody>
                    <a:bodyPr/>
                    <a:lstStyle/>
                    <a:p>
                      <a:r>
                        <a:rPr lang="en-US" sz="1200" dirty="0"/>
                        <a:t>Rationale</a:t>
                      </a:r>
                    </a:p>
                  </a:txBody>
                  <a:tcPr anchor="ctr">
                    <a:solidFill>
                      <a:srgbClr val="5B739B"/>
                    </a:solidFill>
                  </a:tcPr>
                </a:tc>
                <a:tc>
                  <a:txBody>
                    <a:bodyPr/>
                    <a:lstStyle/>
                    <a:p>
                      <a:r>
                        <a:rPr lang="en-US" sz="1200" dirty="0"/>
                        <a:t>Recommendations</a:t>
                      </a:r>
                    </a:p>
                  </a:txBody>
                  <a:tcPr anchor="ctr">
                    <a:solidFill>
                      <a:srgbClr val="5B739B"/>
                    </a:solidFill>
                  </a:tcPr>
                </a:tc>
                <a:tc>
                  <a:txBody>
                    <a:bodyPr/>
                    <a:lstStyle/>
                    <a:p>
                      <a:r>
                        <a:rPr lang="en-US" sz="1200" dirty="0"/>
                        <a:t>Data Source</a:t>
                      </a:r>
                    </a:p>
                  </a:txBody>
                  <a:tcPr anchor="ctr">
                    <a:solidFill>
                      <a:srgbClr val="5B739B"/>
                    </a:solidFill>
                  </a:tcPr>
                </a:tc>
                <a:extLst>
                  <a:ext uri="{0D108BD9-81ED-4DB2-BD59-A6C34878D82A}">
                    <a16:rowId xmlns:a16="http://schemas.microsoft.com/office/drawing/2014/main" val="4075951032"/>
                  </a:ext>
                </a:extLst>
              </a:tr>
              <a:tr h="370840">
                <a:tc>
                  <a:txBody>
                    <a:bodyPr/>
                    <a:lstStyle/>
                    <a:p>
                      <a:r>
                        <a:rPr lang="en-US" sz="1200" dirty="0"/>
                        <a:t>Previous disasters indicate potential for future risk. In addition, the recentness of a flood disaster has proven to increase communities' willingness to seek/accept change/mitigation.</a:t>
                      </a:r>
                    </a:p>
                    <a:p>
                      <a:endParaRPr lang="en-US" sz="1200" dirty="0"/>
                    </a:p>
                    <a:p>
                      <a:r>
                        <a:rPr lang="en-US" sz="1200" dirty="0"/>
                        <a:t>In West Virginia, many flood control structures (e.g., dams, levees, flood walls) built in the 20th Century have decreased the number of major flood disasters.</a:t>
                      </a:r>
                    </a:p>
                  </a:txBody>
                  <a:tcPr anchor="ctr">
                    <a:solidFill>
                      <a:srgbClr val="CAD7EE"/>
                    </a:solidFill>
                  </a:tcPr>
                </a:tc>
                <a:tc>
                  <a:txBody>
                    <a:bodyPr/>
                    <a:lstStyle/>
                    <a:p>
                      <a:r>
                        <a:rPr lang="en-US" sz="1200" dirty="0">
                          <a:latin typeface="+mn-lt"/>
                        </a:rPr>
                        <a:t>A major disaster declaration provides a wide range of federal assistance programs for individuals and public infrastructure, including funds for both emergency and permanent work.</a:t>
                      </a:r>
                    </a:p>
                    <a:p>
                      <a:endParaRPr lang="en-US" sz="1200" dirty="0">
                        <a:latin typeface="+mn-lt"/>
                      </a:endParaRPr>
                    </a:p>
                    <a:p>
                      <a:r>
                        <a:rPr lang="en-US" sz="1200" dirty="0">
                          <a:latin typeface="+mn-lt"/>
                        </a:rPr>
                        <a:t>Historical flooding including high water marks should be incorporated into communities’ flood reduction efforts to include areas of mitigation interest.</a:t>
                      </a:r>
                    </a:p>
                  </a:txBody>
                  <a:tcPr anchor="ctr">
                    <a:solidFill>
                      <a:srgbClr val="CAD7EE"/>
                    </a:solidFill>
                  </a:tcPr>
                </a:tc>
                <a:tc>
                  <a:txBody>
                    <a:bodyPr/>
                    <a:lstStyle/>
                    <a:p>
                      <a:pPr marL="0" marR="0">
                        <a:lnSpc>
                          <a:spcPct val="107000"/>
                        </a:lnSpc>
                        <a:spcBef>
                          <a:spcPts val="0"/>
                        </a:spcBef>
                        <a:spcAft>
                          <a:spcPts val="0"/>
                        </a:spcAft>
                      </a:pPr>
                      <a:r>
                        <a:rPr lang="en-US" sz="1200" u="sng" dirty="0">
                          <a:solidFill>
                            <a:srgbClr val="0563C1"/>
                          </a:solidFill>
                          <a:effectLst/>
                          <a:latin typeface="+mn-lt"/>
                          <a:ea typeface="Times New Roman" panose="02020603050405020304" pitchFamily="18" charset="0"/>
                          <a:cs typeface="Calibri" panose="020F0502020204030204" pitchFamily="34" charset="0"/>
                          <a:hlinkClick r:id="rId3"/>
                        </a:rPr>
                        <a:t>Open FEMA</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CAD7EE"/>
                    </a:solidFill>
                  </a:tcPr>
                </a:tc>
                <a:extLst>
                  <a:ext uri="{0D108BD9-81ED-4DB2-BD59-A6C34878D82A}">
                    <a16:rowId xmlns:a16="http://schemas.microsoft.com/office/drawing/2014/main" val="1114062085"/>
                  </a:ext>
                </a:extLst>
              </a:tr>
            </a:tbl>
          </a:graphicData>
        </a:graphic>
      </p:graphicFrame>
    </p:spTree>
    <p:extLst>
      <p:ext uri="{BB962C8B-B14F-4D97-AF65-F5344CB8AC3E}">
        <p14:creationId xmlns:p14="http://schemas.microsoft.com/office/powerpoint/2010/main" val="3156354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endParaRPr lang="en-US" sz="1600" dirty="0">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8BD15A9A-CD90-4190-AEA8-77316641D770}"/>
              </a:ext>
            </a:extLst>
          </p:cNvPr>
          <p:cNvGraphicFramePr>
            <a:graphicFrameLocks noGrp="1"/>
          </p:cNvGraphicFramePr>
          <p:nvPr>
            <p:extLst>
              <p:ext uri="{D42A27DB-BD31-4B8C-83A1-F6EECF244321}">
                <p14:modId xmlns:p14="http://schemas.microsoft.com/office/powerpoint/2010/main" val="3715592255"/>
              </p:ext>
            </p:extLst>
          </p:nvPr>
        </p:nvGraphicFramePr>
        <p:xfrm>
          <a:off x="1504558" y="1032183"/>
          <a:ext cx="4714504" cy="2781300"/>
        </p:xfrm>
        <a:graphic>
          <a:graphicData uri="http://schemas.openxmlformats.org/drawingml/2006/table">
            <a:tbl>
              <a:tblPr/>
              <a:tblGrid>
                <a:gridCol w="1066800">
                  <a:extLst>
                    <a:ext uri="{9D8B030D-6E8A-4147-A177-3AD203B41FA5}">
                      <a16:colId xmlns:a16="http://schemas.microsoft.com/office/drawing/2014/main" val="336796838"/>
                    </a:ext>
                  </a:extLst>
                </a:gridCol>
                <a:gridCol w="575561">
                  <a:extLst>
                    <a:ext uri="{9D8B030D-6E8A-4147-A177-3AD203B41FA5}">
                      <a16:colId xmlns:a16="http://schemas.microsoft.com/office/drawing/2014/main" val="3084642294"/>
                    </a:ext>
                  </a:extLst>
                </a:gridCol>
                <a:gridCol w="807706">
                  <a:extLst>
                    <a:ext uri="{9D8B030D-6E8A-4147-A177-3AD203B41FA5}">
                      <a16:colId xmlns:a16="http://schemas.microsoft.com/office/drawing/2014/main" val="3686008494"/>
                    </a:ext>
                  </a:extLst>
                </a:gridCol>
                <a:gridCol w="992188">
                  <a:extLst>
                    <a:ext uri="{9D8B030D-6E8A-4147-A177-3AD203B41FA5}">
                      <a16:colId xmlns:a16="http://schemas.microsoft.com/office/drawing/2014/main" val="3279888251"/>
                    </a:ext>
                  </a:extLst>
                </a:gridCol>
                <a:gridCol w="693738">
                  <a:extLst>
                    <a:ext uri="{9D8B030D-6E8A-4147-A177-3AD203B41FA5}">
                      <a16:colId xmlns:a16="http://schemas.microsoft.com/office/drawing/2014/main" val="1034050500"/>
                    </a:ext>
                  </a:extLst>
                </a:gridCol>
                <a:gridCol w="578511">
                  <a:extLst>
                    <a:ext uri="{9D8B030D-6E8A-4147-A177-3AD203B41FA5}">
                      <a16:colId xmlns:a16="http://schemas.microsoft.com/office/drawing/2014/main" val="305951758"/>
                    </a:ext>
                  </a:extLst>
                </a:gridCol>
              </a:tblGrid>
              <a:tr h="200025">
                <a:tc>
                  <a:txBody>
                    <a:bodyPr/>
                    <a:lstStyle/>
                    <a:p>
                      <a:pPr marL="112713" indent="-112713" algn="l" fontAlgn="b"/>
                      <a:r>
                        <a:rPr lang="en-US" sz="1000" b="1" i="0" u="none" strike="noStrike" dirty="0">
                          <a:solidFill>
                            <a:schemeClr val="tx1"/>
                          </a:solidFill>
                          <a:effectLst/>
                          <a:latin typeface="Calibri" panose="020F0502020204030204" pitchFamily="34" charset="0"/>
                        </a:rPr>
                        <a:t>  Name</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1F4E79"/>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E2EFDA"/>
                    </a:solidFill>
                  </a:tcPr>
                </a:tc>
                <a:tc>
                  <a:txBody>
                    <a:bodyPr/>
                    <a:lstStyle/>
                    <a:p>
                      <a:pPr algn="ctr" fontAlgn="b"/>
                      <a:r>
                        <a:rPr lang="en-US" sz="1000" b="1" i="0" u="none" strike="noStrike" dirty="0">
                          <a:solidFill>
                            <a:schemeClr val="tx1"/>
                          </a:solidFill>
                          <a:effectLst/>
                          <a:latin typeface="Calibri" panose="020F0502020204030204" pitchFamily="34" charset="0"/>
                        </a:rPr>
                        <a:t>RPDC Region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1F4E79"/>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E2EFDA"/>
                    </a:solidFill>
                  </a:tcPr>
                </a:tc>
                <a:tc>
                  <a:txBody>
                    <a:bodyPr/>
                    <a:lstStyle/>
                    <a:p>
                      <a:pPr algn="ctr" fontAlgn="b"/>
                      <a:r>
                        <a:rPr lang="en-US" sz="1000" b="1" i="0" u="none" strike="noStrike" dirty="0">
                          <a:solidFill>
                            <a:schemeClr val="tx1"/>
                          </a:solidFill>
                          <a:effectLst/>
                          <a:latin typeface="Calibri" panose="020F0502020204030204" pitchFamily="34" charset="0"/>
                        </a:rPr>
                        <a:t>Federally-Declared Flood Disasters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1F4E79"/>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E2EFDA"/>
                    </a:solidFill>
                  </a:tcPr>
                </a:tc>
                <a:tc>
                  <a:txBody>
                    <a:bodyPr/>
                    <a:lstStyle/>
                    <a:p>
                      <a:pPr algn="ctr" fontAlgn="b"/>
                      <a:r>
                        <a:rPr lang="en-US" sz="1000" b="1" i="0" u="none" strike="noStrike" dirty="0">
                          <a:solidFill>
                            <a:schemeClr val="tx1"/>
                          </a:solidFill>
                          <a:effectLst/>
                          <a:latin typeface="Calibri" panose="020F0502020204030204" pitchFamily="34" charset="0"/>
                        </a:rPr>
                        <a:t>Last Disaster Date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1F4E79"/>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E2EFDA"/>
                    </a:solidFill>
                  </a:tcPr>
                </a:tc>
                <a:tc>
                  <a:txBody>
                    <a:bodyPr/>
                    <a:lstStyle/>
                    <a:p>
                      <a:pPr algn="ctr" fontAlgn="b"/>
                      <a:r>
                        <a:rPr lang="en-US" sz="1000" b="1" i="0" u="none" strike="noStrike" dirty="0">
                          <a:solidFill>
                            <a:schemeClr val="tx1"/>
                          </a:solidFill>
                          <a:effectLst/>
                          <a:latin typeface="Calibri" panose="020F0502020204030204" pitchFamily="34" charset="0"/>
                        </a:rPr>
                        <a:t>Percent Rank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1F4E79"/>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E2EFDA"/>
                    </a:solidFill>
                  </a:tcPr>
                </a:tc>
                <a:tc>
                  <a:txBody>
                    <a:bodyPr/>
                    <a:lstStyle/>
                    <a:p>
                      <a:pPr algn="ctr" fontAlgn="b"/>
                      <a:r>
                        <a:rPr lang="en-US" sz="1000" b="1" i="0" u="none" strike="noStrike" dirty="0">
                          <a:solidFill>
                            <a:schemeClr val="tx1"/>
                          </a:solidFill>
                          <a:effectLst/>
                          <a:latin typeface="Calibri" panose="020F0502020204030204" pitchFamily="34" charset="0"/>
                        </a:rPr>
                        <a:t>Class</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19050" cap="flat" cmpd="sng" algn="ctr">
                      <a:solidFill>
                        <a:srgbClr val="1F4E79"/>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E2EFDA"/>
                    </a:solidFill>
                  </a:tcPr>
                </a:tc>
                <a:extLst>
                  <a:ext uri="{0D108BD9-81ED-4DB2-BD59-A6C34878D82A}">
                    <a16:rowId xmlns:a16="http://schemas.microsoft.com/office/drawing/2014/main" val="2212612984"/>
                  </a:ext>
                </a:extLst>
              </a:tr>
              <a:tr h="200025">
                <a:tc>
                  <a:txBody>
                    <a:bodyPr/>
                    <a:lstStyle/>
                    <a:p>
                      <a:pPr marL="112713" indent="-112713" algn="l" fontAlgn="b"/>
                      <a:r>
                        <a:rPr lang="en-US" sz="1000" b="0" i="0" u="none" strike="noStrike" dirty="0">
                          <a:solidFill>
                            <a:srgbClr val="548235"/>
                          </a:solidFill>
                          <a:effectLst/>
                          <a:latin typeface="Calibri" panose="020F0502020204030204" pitchFamily="34" charset="0"/>
                        </a:rPr>
                        <a:t>  Mingo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3/4/2021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A50021"/>
                          </a:solidFill>
                          <a:effectLst/>
                          <a:latin typeface="Calibri" panose="020F050202020403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tc>
                  <a:txBody>
                    <a:bodyPr/>
                    <a:lstStyle/>
                    <a:p>
                      <a:pPr algn="ctr" fontAlgn="b"/>
                      <a:r>
                        <a:rPr lang="en-US" sz="1000" b="1" i="0" u="none" strike="noStrike" dirty="0">
                          <a:solidFill>
                            <a:srgbClr val="A50021"/>
                          </a:solidFill>
                          <a:effectLst/>
                          <a:latin typeface="Calibri" panose="020F0502020204030204" pitchFamily="34" charset="0"/>
                        </a:rPr>
                        <a:t>Very High</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1905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extLst>
                  <a:ext uri="{0D108BD9-81ED-4DB2-BD59-A6C34878D82A}">
                    <a16:rowId xmlns:a16="http://schemas.microsoft.com/office/drawing/2014/main" val="4194264853"/>
                  </a:ext>
                </a:extLst>
              </a:tr>
              <a:tr h="200025">
                <a:tc>
                  <a:txBody>
                    <a:bodyPr/>
                    <a:lstStyle/>
                    <a:p>
                      <a:pPr algn="l" fontAlgn="b"/>
                      <a:r>
                        <a:rPr lang="en-US" sz="1000" b="0" i="0" u="none" strike="noStrike" dirty="0">
                          <a:solidFill>
                            <a:srgbClr val="548235"/>
                          </a:solidFill>
                          <a:effectLst/>
                          <a:latin typeface="Calibri" panose="020F0502020204030204" pitchFamily="34" charset="0"/>
                        </a:rPr>
                        <a:t>  Lincoln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3/4/2021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A50021"/>
                          </a:solidFill>
                          <a:effectLst/>
                          <a:latin typeface="Calibri" panose="020F0502020204030204" pitchFamily="34" charset="0"/>
                        </a:rPr>
                        <a:t>96.3%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tc>
                  <a:txBody>
                    <a:bodyPr/>
                    <a:lstStyle/>
                    <a:p>
                      <a:pPr algn="ctr" fontAlgn="b"/>
                      <a:r>
                        <a:rPr lang="en-US" sz="1000" b="1" i="0" u="none" strike="noStrike" dirty="0">
                          <a:solidFill>
                            <a:srgbClr val="A50021"/>
                          </a:solidFill>
                          <a:effectLst/>
                          <a:latin typeface="Calibri" panose="020F0502020204030204" pitchFamily="34" charset="0"/>
                        </a:rPr>
                        <a:t>Very High</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extLst>
                  <a:ext uri="{0D108BD9-81ED-4DB2-BD59-A6C34878D82A}">
                    <a16:rowId xmlns:a16="http://schemas.microsoft.com/office/drawing/2014/main" val="3383210877"/>
                  </a:ext>
                </a:extLst>
              </a:tr>
              <a:tr h="200025">
                <a:tc>
                  <a:txBody>
                    <a:bodyPr/>
                    <a:lstStyle/>
                    <a:p>
                      <a:pPr algn="l" fontAlgn="b"/>
                      <a:r>
                        <a:rPr lang="en-US" sz="1000" b="0" i="0" u="none" strike="noStrike" dirty="0">
                          <a:solidFill>
                            <a:srgbClr val="548235"/>
                          </a:solidFill>
                          <a:effectLst/>
                          <a:latin typeface="Calibri" panose="020F0502020204030204" pitchFamily="34" charset="0"/>
                        </a:rPr>
                        <a:t>  Logan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3/4/2021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A50021"/>
                          </a:solidFill>
                          <a:effectLst/>
                          <a:latin typeface="Calibri" panose="020F0502020204030204" pitchFamily="34" charset="0"/>
                        </a:rPr>
                        <a:t>96.3%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tc>
                  <a:txBody>
                    <a:bodyPr/>
                    <a:lstStyle/>
                    <a:p>
                      <a:pPr algn="ctr" fontAlgn="b"/>
                      <a:r>
                        <a:rPr lang="en-US" sz="1000" b="1" i="0" u="none" strike="noStrike" dirty="0">
                          <a:solidFill>
                            <a:srgbClr val="A50021"/>
                          </a:solidFill>
                          <a:effectLst/>
                          <a:latin typeface="Calibri" panose="020F0502020204030204" pitchFamily="34" charset="0"/>
                        </a:rPr>
                        <a:t>Very High</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extLst>
                  <a:ext uri="{0D108BD9-81ED-4DB2-BD59-A6C34878D82A}">
                    <a16:rowId xmlns:a16="http://schemas.microsoft.com/office/drawing/2014/main" val="2650380969"/>
                  </a:ext>
                </a:extLst>
              </a:tr>
              <a:tr h="200025">
                <a:tc>
                  <a:txBody>
                    <a:bodyPr/>
                    <a:lstStyle/>
                    <a:p>
                      <a:pPr algn="l" fontAlgn="b"/>
                      <a:r>
                        <a:rPr lang="en-US" sz="1000" b="0" i="0" u="none" strike="noStrike" dirty="0">
                          <a:solidFill>
                            <a:srgbClr val="548235"/>
                          </a:solidFill>
                          <a:effectLst/>
                          <a:latin typeface="Calibri" panose="020F0502020204030204" pitchFamily="34" charset="0"/>
                        </a:rPr>
                        <a:t>  Wayne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3/4/2021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A50021"/>
                          </a:solidFill>
                          <a:effectLst/>
                          <a:latin typeface="Calibri" panose="020F0502020204030204" pitchFamily="34" charset="0"/>
                        </a:rPr>
                        <a:t>92.6%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tc>
                  <a:txBody>
                    <a:bodyPr/>
                    <a:lstStyle/>
                    <a:p>
                      <a:pPr algn="ctr" fontAlgn="b"/>
                      <a:r>
                        <a:rPr lang="en-US" sz="1000" b="1" i="0" u="none" strike="noStrike" dirty="0">
                          <a:solidFill>
                            <a:srgbClr val="A50021"/>
                          </a:solidFill>
                          <a:effectLst/>
                          <a:latin typeface="Calibri" panose="020F0502020204030204" pitchFamily="34" charset="0"/>
                        </a:rPr>
                        <a:t>Very High</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extLst>
                  <a:ext uri="{0D108BD9-81ED-4DB2-BD59-A6C34878D82A}">
                    <a16:rowId xmlns:a16="http://schemas.microsoft.com/office/drawing/2014/main" val="3996704900"/>
                  </a:ext>
                </a:extLst>
              </a:tr>
              <a:tr h="200025">
                <a:tc>
                  <a:txBody>
                    <a:bodyPr/>
                    <a:lstStyle/>
                    <a:p>
                      <a:pPr algn="l" fontAlgn="b"/>
                      <a:r>
                        <a:rPr lang="en-US" sz="1000" b="0" i="0" u="none" strike="noStrike" dirty="0">
                          <a:solidFill>
                            <a:srgbClr val="548235"/>
                          </a:solidFill>
                          <a:effectLst/>
                          <a:latin typeface="Calibri" panose="020F0502020204030204" pitchFamily="34" charset="0"/>
                        </a:rPr>
                        <a:t>  Greenbrier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6/29/2016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A50021"/>
                          </a:solidFill>
                          <a:effectLst/>
                          <a:latin typeface="Calibri" panose="020F0502020204030204" pitchFamily="34" charset="0"/>
                        </a:rPr>
                        <a:t>92.6%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tc>
                  <a:txBody>
                    <a:bodyPr/>
                    <a:lstStyle/>
                    <a:p>
                      <a:pPr algn="ctr" fontAlgn="b"/>
                      <a:r>
                        <a:rPr lang="en-US" sz="1000" b="1" i="0" u="none" strike="noStrike" dirty="0">
                          <a:solidFill>
                            <a:srgbClr val="A50021"/>
                          </a:solidFill>
                          <a:effectLst/>
                          <a:latin typeface="Calibri" panose="020F0502020204030204" pitchFamily="34" charset="0"/>
                        </a:rPr>
                        <a:t>Very High</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extLst>
                  <a:ext uri="{0D108BD9-81ED-4DB2-BD59-A6C34878D82A}">
                    <a16:rowId xmlns:a16="http://schemas.microsoft.com/office/drawing/2014/main" val="3483542822"/>
                  </a:ext>
                </a:extLst>
              </a:tr>
              <a:tr h="200025">
                <a:tc>
                  <a:txBody>
                    <a:bodyPr/>
                    <a:lstStyle/>
                    <a:p>
                      <a:pPr algn="l" fontAlgn="b"/>
                      <a:r>
                        <a:rPr lang="en-US" sz="1000" b="0" i="0" u="none" strike="noStrike" dirty="0">
                          <a:solidFill>
                            <a:srgbClr val="548235"/>
                          </a:solidFill>
                          <a:effectLst/>
                          <a:latin typeface="Calibri" panose="020F0502020204030204" pitchFamily="34" charset="0"/>
                        </a:rPr>
                        <a:t>  Kanawha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3/4/2021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88.9%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tc>
                  <a:txBody>
                    <a:bodyPr/>
                    <a:lstStyle/>
                    <a:p>
                      <a:pPr algn="ctr" fontAlgn="b"/>
                      <a:r>
                        <a:rPr lang="en-US" sz="1000" b="1" i="0" u="none" strike="noStrike" dirty="0">
                          <a:solidFill>
                            <a:srgbClr val="000000"/>
                          </a:solidFill>
                          <a:effectLst/>
                          <a:latin typeface="Calibri" panose="020F0502020204030204" pitchFamily="34" charset="0"/>
                        </a:rPr>
                        <a:t>Very High</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extLst>
                  <a:ext uri="{0D108BD9-81ED-4DB2-BD59-A6C34878D82A}">
                    <a16:rowId xmlns:a16="http://schemas.microsoft.com/office/drawing/2014/main" val="872710991"/>
                  </a:ext>
                </a:extLst>
              </a:tr>
              <a:tr h="190500">
                <a:tc>
                  <a:txBody>
                    <a:bodyPr/>
                    <a:lstStyle/>
                    <a:p>
                      <a:pPr algn="l" fontAlgn="b"/>
                      <a:r>
                        <a:rPr lang="en-US" sz="1000" b="0" i="0" u="none" strike="noStrike" dirty="0">
                          <a:solidFill>
                            <a:srgbClr val="548235"/>
                          </a:solidFill>
                          <a:effectLst/>
                          <a:latin typeface="Calibri" panose="020F0502020204030204" pitchFamily="34" charset="0"/>
                        </a:rPr>
                        <a:t>  Jackson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6/29/2016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88.9%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tc>
                  <a:txBody>
                    <a:bodyPr/>
                    <a:lstStyle/>
                    <a:p>
                      <a:pPr algn="ctr" fontAlgn="b"/>
                      <a:r>
                        <a:rPr lang="en-US" sz="1000" b="1" i="0" u="none" strike="noStrike" dirty="0">
                          <a:solidFill>
                            <a:srgbClr val="000000"/>
                          </a:solidFill>
                          <a:effectLst/>
                          <a:latin typeface="Calibri" panose="020F0502020204030204" pitchFamily="34" charset="0"/>
                        </a:rPr>
                        <a:t>Very High</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extLst>
                  <a:ext uri="{0D108BD9-81ED-4DB2-BD59-A6C34878D82A}">
                    <a16:rowId xmlns:a16="http://schemas.microsoft.com/office/drawing/2014/main" val="1875114038"/>
                  </a:ext>
                </a:extLst>
              </a:tr>
              <a:tr h="190500">
                <a:tc>
                  <a:txBody>
                    <a:bodyPr/>
                    <a:lstStyle/>
                    <a:p>
                      <a:pPr algn="l" fontAlgn="b"/>
                      <a:r>
                        <a:rPr lang="en-US" sz="1000" b="0" i="0" u="none" strike="noStrike" dirty="0">
                          <a:solidFill>
                            <a:srgbClr val="548235"/>
                          </a:solidFill>
                          <a:effectLst/>
                          <a:latin typeface="Calibri" panose="020F0502020204030204" pitchFamily="34" charset="0"/>
                        </a:rPr>
                        <a:t>  Raleigh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6/10/1996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81.5%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tc>
                  <a:txBody>
                    <a:bodyPr/>
                    <a:lstStyle/>
                    <a:p>
                      <a:pPr algn="ctr" fontAlgn="b"/>
                      <a:r>
                        <a:rPr lang="en-US" sz="1000" b="1" i="0" u="none" strike="noStrike" dirty="0">
                          <a:solidFill>
                            <a:srgbClr val="000000"/>
                          </a:solidFill>
                          <a:effectLst/>
                          <a:latin typeface="Calibri" panose="020F0502020204030204" pitchFamily="34" charset="0"/>
                        </a:rPr>
                        <a:t>Very High</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extLst>
                  <a:ext uri="{0D108BD9-81ED-4DB2-BD59-A6C34878D82A}">
                    <a16:rowId xmlns:a16="http://schemas.microsoft.com/office/drawing/2014/main" val="1630709489"/>
                  </a:ext>
                </a:extLst>
              </a:tr>
              <a:tr h="190500">
                <a:tc>
                  <a:txBody>
                    <a:bodyPr/>
                    <a:lstStyle/>
                    <a:p>
                      <a:pPr algn="l" fontAlgn="b"/>
                      <a:r>
                        <a:rPr lang="en-US" sz="1000" b="0" i="0" u="none" strike="noStrike" dirty="0">
                          <a:solidFill>
                            <a:srgbClr val="548235"/>
                          </a:solidFill>
                          <a:effectLst/>
                          <a:latin typeface="Calibri" panose="020F0502020204030204" pitchFamily="34" charset="0"/>
                        </a:rPr>
                        <a:t>  Wyoming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6/29/2010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81.5%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tc>
                  <a:txBody>
                    <a:bodyPr/>
                    <a:lstStyle/>
                    <a:p>
                      <a:pPr algn="ctr" fontAlgn="b"/>
                      <a:r>
                        <a:rPr lang="en-US" sz="1000" b="1" i="0" u="none" strike="noStrike" dirty="0">
                          <a:solidFill>
                            <a:srgbClr val="000000"/>
                          </a:solidFill>
                          <a:effectLst/>
                          <a:latin typeface="Calibri" panose="020F0502020204030204" pitchFamily="34" charset="0"/>
                        </a:rPr>
                        <a:t>Very High</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extLst>
                  <a:ext uri="{0D108BD9-81ED-4DB2-BD59-A6C34878D82A}">
                    <a16:rowId xmlns:a16="http://schemas.microsoft.com/office/drawing/2014/main" val="3423808049"/>
                  </a:ext>
                </a:extLst>
              </a:tr>
              <a:tr h="190500">
                <a:tc>
                  <a:txBody>
                    <a:bodyPr/>
                    <a:lstStyle/>
                    <a:p>
                      <a:pPr algn="l" fontAlgn="b"/>
                      <a:r>
                        <a:rPr lang="en-US" sz="1000" b="0" i="0" u="none" strike="noStrike" dirty="0">
                          <a:solidFill>
                            <a:srgbClr val="548235"/>
                          </a:solidFill>
                          <a:effectLst/>
                          <a:latin typeface="Calibri" panose="020F0502020204030204" pitchFamily="34" charset="0"/>
                        </a:rPr>
                        <a:t>  Cabell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3/4/2021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81.5%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tc>
                  <a:txBody>
                    <a:bodyPr/>
                    <a:lstStyle/>
                    <a:p>
                      <a:pPr algn="ctr" fontAlgn="b"/>
                      <a:r>
                        <a:rPr lang="en-US" sz="1000" b="1" i="0" u="none" strike="noStrike" dirty="0">
                          <a:solidFill>
                            <a:srgbClr val="000000"/>
                          </a:solidFill>
                          <a:effectLst/>
                          <a:latin typeface="Calibri" panose="020F0502020204030204" pitchFamily="34" charset="0"/>
                        </a:rPr>
                        <a:t>Very High</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98A8"/>
                    </a:solidFill>
                  </a:tcPr>
                </a:tc>
                <a:extLst>
                  <a:ext uri="{0D108BD9-81ED-4DB2-BD59-A6C34878D82A}">
                    <a16:rowId xmlns:a16="http://schemas.microsoft.com/office/drawing/2014/main" val="2478502957"/>
                  </a:ext>
                </a:extLst>
              </a:tr>
              <a:tr h="200025">
                <a:tc>
                  <a:txBody>
                    <a:bodyPr/>
                    <a:lstStyle/>
                    <a:p>
                      <a:pPr algn="l" fontAlgn="b"/>
                      <a:r>
                        <a:rPr lang="en-US" sz="1000" b="0" i="0" u="none" strike="noStrike" dirty="0">
                          <a:solidFill>
                            <a:srgbClr val="548235"/>
                          </a:solidFill>
                          <a:effectLst/>
                          <a:latin typeface="Calibri" panose="020F0502020204030204" pitchFamily="34" charset="0"/>
                        </a:rPr>
                        <a:t>  Randolph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6/30/2019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81.5%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E898A8"/>
                    </a:solidFill>
                  </a:tcPr>
                </a:tc>
                <a:tc>
                  <a:txBody>
                    <a:bodyPr/>
                    <a:lstStyle/>
                    <a:p>
                      <a:pPr algn="ctr" fontAlgn="b"/>
                      <a:r>
                        <a:rPr lang="en-US" sz="1000" b="1" i="0" u="none" strike="noStrike" dirty="0">
                          <a:solidFill>
                            <a:srgbClr val="000000"/>
                          </a:solidFill>
                          <a:effectLst/>
                          <a:latin typeface="Calibri" panose="020F0502020204030204" pitchFamily="34" charset="0"/>
                        </a:rPr>
                        <a:t>Very High</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E898A8"/>
                    </a:solidFill>
                  </a:tcPr>
                </a:tc>
                <a:extLst>
                  <a:ext uri="{0D108BD9-81ED-4DB2-BD59-A6C34878D82A}">
                    <a16:rowId xmlns:a16="http://schemas.microsoft.com/office/drawing/2014/main" val="3982569704"/>
                  </a:ext>
                </a:extLst>
              </a:tr>
            </a:tbl>
          </a:graphicData>
        </a:graphic>
      </p:graphicFrame>
      <p:graphicFrame>
        <p:nvGraphicFramePr>
          <p:cNvPr id="13" name="Table 12">
            <a:extLst>
              <a:ext uri="{FF2B5EF4-FFF2-40B4-BE49-F238E27FC236}">
                <a16:creationId xmlns:a16="http://schemas.microsoft.com/office/drawing/2014/main" id="{32A59401-927F-4A7B-877D-9D2298221A02}"/>
              </a:ext>
            </a:extLst>
          </p:cNvPr>
          <p:cNvGraphicFramePr>
            <a:graphicFrameLocks noGrp="1"/>
          </p:cNvGraphicFramePr>
          <p:nvPr>
            <p:extLst>
              <p:ext uri="{D42A27DB-BD31-4B8C-83A1-F6EECF244321}">
                <p14:modId xmlns:p14="http://schemas.microsoft.com/office/powerpoint/2010/main" val="359269443"/>
              </p:ext>
            </p:extLst>
          </p:nvPr>
        </p:nvGraphicFramePr>
        <p:xfrm>
          <a:off x="1504558" y="4139062"/>
          <a:ext cx="4712177" cy="2295525"/>
        </p:xfrm>
        <a:graphic>
          <a:graphicData uri="http://schemas.openxmlformats.org/drawingml/2006/table">
            <a:tbl>
              <a:tblPr/>
              <a:tblGrid>
                <a:gridCol w="1072390">
                  <a:extLst>
                    <a:ext uri="{9D8B030D-6E8A-4147-A177-3AD203B41FA5}">
                      <a16:colId xmlns:a16="http://schemas.microsoft.com/office/drawing/2014/main" val="4031798465"/>
                    </a:ext>
                  </a:extLst>
                </a:gridCol>
                <a:gridCol w="570016">
                  <a:extLst>
                    <a:ext uri="{9D8B030D-6E8A-4147-A177-3AD203B41FA5}">
                      <a16:colId xmlns:a16="http://schemas.microsoft.com/office/drawing/2014/main" val="1793797224"/>
                    </a:ext>
                  </a:extLst>
                </a:gridCol>
                <a:gridCol w="807522">
                  <a:extLst>
                    <a:ext uri="{9D8B030D-6E8A-4147-A177-3AD203B41FA5}">
                      <a16:colId xmlns:a16="http://schemas.microsoft.com/office/drawing/2014/main" val="1332401675"/>
                    </a:ext>
                  </a:extLst>
                </a:gridCol>
                <a:gridCol w="997527">
                  <a:extLst>
                    <a:ext uri="{9D8B030D-6E8A-4147-A177-3AD203B41FA5}">
                      <a16:colId xmlns:a16="http://schemas.microsoft.com/office/drawing/2014/main" val="829476883"/>
                    </a:ext>
                  </a:extLst>
                </a:gridCol>
                <a:gridCol w="688769">
                  <a:extLst>
                    <a:ext uri="{9D8B030D-6E8A-4147-A177-3AD203B41FA5}">
                      <a16:colId xmlns:a16="http://schemas.microsoft.com/office/drawing/2014/main" val="3010596679"/>
                    </a:ext>
                  </a:extLst>
                </a:gridCol>
                <a:gridCol w="575953">
                  <a:extLst>
                    <a:ext uri="{9D8B030D-6E8A-4147-A177-3AD203B41FA5}">
                      <a16:colId xmlns:a16="http://schemas.microsoft.com/office/drawing/2014/main" val="3591140239"/>
                    </a:ext>
                  </a:extLst>
                </a:gridCol>
              </a:tblGrid>
              <a:tr h="190500">
                <a:tc>
                  <a:txBody>
                    <a:bodyPr/>
                    <a:lstStyle/>
                    <a:p>
                      <a:pPr algn="l" fontAlgn="b"/>
                      <a:r>
                        <a:rPr lang="en-US" sz="1000" b="0" i="0" u="none" strike="noStrike" dirty="0">
                          <a:solidFill>
                            <a:srgbClr val="548235"/>
                          </a:solidFill>
                          <a:effectLst/>
                          <a:latin typeface="Calibri" panose="020F0502020204030204" pitchFamily="34" charset="0"/>
                        </a:rPr>
                        <a:t>  Clay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6/29/2016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tc>
                  <a:txBody>
                    <a:bodyPr/>
                    <a:lstStyle/>
                    <a:p>
                      <a:pPr algn="ctr" fontAlgn="b"/>
                      <a:r>
                        <a:rPr lang="en-US" sz="1000" b="1" i="0" u="none" strike="noStrike" dirty="0">
                          <a:solidFill>
                            <a:srgbClr val="000000"/>
                          </a:solidFill>
                          <a:effectLst/>
                          <a:latin typeface="Calibri" panose="020F0502020204030204" pitchFamily="34" charset="0"/>
                        </a:rPr>
                        <a:t>Very Low</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19050" cap="flat" cmpd="sng" algn="ctr">
                      <a:solidFill>
                        <a:srgbClr val="1F4E7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extLst>
                  <a:ext uri="{0D108BD9-81ED-4DB2-BD59-A6C34878D82A}">
                    <a16:rowId xmlns:a16="http://schemas.microsoft.com/office/drawing/2014/main" val="3204049222"/>
                  </a:ext>
                </a:extLst>
              </a:tr>
              <a:tr h="190500">
                <a:tc>
                  <a:txBody>
                    <a:bodyPr/>
                    <a:lstStyle/>
                    <a:p>
                      <a:pPr algn="l" fontAlgn="b"/>
                      <a:r>
                        <a:rPr lang="en-US" sz="1000" b="0" i="0" u="none" strike="noStrike" dirty="0">
                          <a:solidFill>
                            <a:srgbClr val="548235"/>
                          </a:solidFill>
                          <a:effectLst/>
                          <a:latin typeface="Calibri" panose="020F0502020204030204" pitchFamily="34" charset="0"/>
                        </a:rPr>
                        <a:t>  Pleasants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4/15/2015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tc>
                  <a:txBody>
                    <a:bodyPr/>
                    <a:lstStyle/>
                    <a:p>
                      <a:pPr algn="ctr" fontAlgn="b"/>
                      <a:r>
                        <a:rPr lang="en-US" sz="1000" b="1" i="0" u="none" strike="noStrike" dirty="0">
                          <a:solidFill>
                            <a:srgbClr val="000000"/>
                          </a:solidFill>
                          <a:effectLst/>
                          <a:latin typeface="Calibri" panose="020F0502020204030204" pitchFamily="34" charset="0"/>
                        </a:rPr>
                        <a:t>Very Low</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extLst>
                  <a:ext uri="{0D108BD9-81ED-4DB2-BD59-A6C34878D82A}">
                    <a16:rowId xmlns:a16="http://schemas.microsoft.com/office/drawing/2014/main" val="3280537241"/>
                  </a:ext>
                </a:extLst>
              </a:tr>
              <a:tr h="190500">
                <a:tc>
                  <a:txBody>
                    <a:bodyPr/>
                    <a:lstStyle/>
                    <a:p>
                      <a:pPr algn="l" fontAlgn="b"/>
                      <a:r>
                        <a:rPr lang="en-US" sz="1000" b="0" i="0" u="none" strike="noStrike" dirty="0">
                          <a:solidFill>
                            <a:srgbClr val="548235"/>
                          </a:solidFill>
                          <a:effectLst/>
                          <a:latin typeface="Calibri" panose="020F0502020204030204" pitchFamily="34" charset="0"/>
                        </a:rPr>
                        <a:t>  Wood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3/15/1997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tc>
                  <a:txBody>
                    <a:bodyPr/>
                    <a:lstStyle/>
                    <a:p>
                      <a:pPr algn="ctr" fontAlgn="b"/>
                      <a:r>
                        <a:rPr lang="en-US" sz="1000" b="1" i="0" u="none" strike="noStrike" dirty="0">
                          <a:solidFill>
                            <a:srgbClr val="000000"/>
                          </a:solidFill>
                          <a:effectLst/>
                          <a:latin typeface="Calibri" panose="020F0502020204030204" pitchFamily="34" charset="0"/>
                        </a:rPr>
                        <a:t>Very Low</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extLst>
                  <a:ext uri="{0D108BD9-81ED-4DB2-BD59-A6C34878D82A}">
                    <a16:rowId xmlns:a16="http://schemas.microsoft.com/office/drawing/2014/main" val="3173165590"/>
                  </a:ext>
                </a:extLst>
              </a:tr>
              <a:tr h="190500">
                <a:tc>
                  <a:txBody>
                    <a:bodyPr/>
                    <a:lstStyle/>
                    <a:p>
                      <a:pPr algn="l" fontAlgn="b"/>
                      <a:r>
                        <a:rPr lang="en-US" sz="1000" b="0" i="0" u="none" strike="noStrike" dirty="0">
                          <a:solidFill>
                            <a:srgbClr val="548235"/>
                          </a:solidFill>
                          <a:effectLst/>
                          <a:latin typeface="Calibri" panose="020F0502020204030204" pitchFamily="34" charset="0"/>
                        </a:rPr>
                        <a:t>  Taylor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2/22/2000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tc>
                  <a:txBody>
                    <a:bodyPr/>
                    <a:lstStyle/>
                    <a:p>
                      <a:pPr algn="ctr" fontAlgn="b"/>
                      <a:r>
                        <a:rPr lang="en-US" sz="1000" b="1" i="0" u="none" strike="noStrike" dirty="0">
                          <a:solidFill>
                            <a:srgbClr val="000000"/>
                          </a:solidFill>
                          <a:effectLst/>
                          <a:latin typeface="Calibri" panose="020F0502020204030204" pitchFamily="34" charset="0"/>
                        </a:rPr>
                        <a:t>Very Low</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extLst>
                  <a:ext uri="{0D108BD9-81ED-4DB2-BD59-A6C34878D82A}">
                    <a16:rowId xmlns:a16="http://schemas.microsoft.com/office/drawing/2014/main" val="433416276"/>
                  </a:ext>
                </a:extLst>
              </a:tr>
              <a:tr h="190500">
                <a:tc>
                  <a:txBody>
                    <a:bodyPr/>
                    <a:lstStyle/>
                    <a:p>
                      <a:pPr algn="l" fontAlgn="b"/>
                      <a:r>
                        <a:rPr lang="en-US" sz="1000" b="0" i="0" u="none" strike="noStrike" dirty="0">
                          <a:solidFill>
                            <a:srgbClr val="548235"/>
                          </a:solidFill>
                          <a:effectLst/>
                          <a:latin typeface="Calibri" panose="020F0502020204030204" pitchFamily="34" charset="0"/>
                        </a:rPr>
                        <a:t>  Grant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6/30/2019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tc>
                  <a:txBody>
                    <a:bodyPr/>
                    <a:lstStyle/>
                    <a:p>
                      <a:pPr algn="ctr" fontAlgn="b"/>
                      <a:r>
                        <a:rPr lang="en-US" sz="1000" b="1" i="0" u="none" strike="noStrike" dirty="0">
                          <a:solidFill>
                            <a:srgbClr val="000000"/>
                          </a:solidFill>
                          <a:effectLst/>
                          <a:latin typeface="Calibri" panose="020F0502020204030204" pitchFamily="34" charset="0"/>
                        </a:rPr>
                        <a:t>Very Low</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extLst>
                  <a:ext uri="{0D108BD9-81ED-4DB2-BD59-A6C34878D82A}">
                    <a16:rowId xmlns:a16="http://schemas.microsoft.com/office/drawing/2014/main" val="488190340"/>
                  </a:ext>
                </a:extLst>
              </a:tr>
              <a:tr h="190500">
                <a:tc>
                  <a:txBody>
                    <a:bodyPr/>
                    <a:lstStyle/>
                    <a:p>
                      <a:pPr algn="l" fontAlgn="b"/>
                      <a:r>
                        <a:rPr lang="en-US" sz="1000" b="0" i="0" u="none" strike="noStrike" dirty="0">
                          <a:solidFill>
                            <a:srgbClr val="548235"/>
                          </a:solidFill>
                          <a:effectLst/>
                          <a:latin typeface="Calibri" panose="020F0502020204030204" pitchFamily="34" charset="0"/>
                        </a:rPr>
                        <a:t>  Mineral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2/2/1996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tc>
                  <a:txBody>
                    <a:bodyPr/>
                    <a:lstStyle/>
                    <a:p>
                      <a:pPr algn="ctr" fontAlgn="b"/>
                      <a:r>
                        <a:rPr lang="en-US" sz="1000" b="1" i="0" u="none" strike="noStrike" dirty="0">
                          <a:solidFill>
                            <a:srgbClr val="000000"/>
                          </a:solidFill>
                          <a:effectLst/>
                          <a:latin typeface="Calibri" panose="020F0502020204030204" pitchFamily="34" charset="0"/>
                        </a:rPr>
                        <a:t>Very Low</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extLst>
                  <a:ext uri="{0D108BD9-81ED-4DB2-BD59-A6C34878D82A}">
                    <a16:rowId xmlns:a16="http://schemas.microsoft.com/office/drawing/2014/main" val="1490740550"/>
                  </a:ext>
                </a:extLst>
              </a:tr>
              <a:tr h="190500">
                <a:tc>
                  <a:txBody>
                    <a:bodyPr/>
                    <a:lstStyle/>
                    <a:p>
                      <a:pPr algn="l" fontAlgn="b"/>
                      <a:r>
                        <a:rPr lang="en-US" sz="1000" b="0" i="0" u="none" strike="noStrike" dirty="0">
                          <a:solidFill>
                            <a:srgbClr val="548235"/>
                          </a:solidFill>
                          <a:effectLst/>
                          <a:latin typeface="Calibri" panose="020F0502020204030204" pitchFamily="34" charset="0"/>
                        </a:rPr>
                        <a:t>  Berkeley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2/2/1996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tc>
                  <a:txBody>
                    <a:bodyPr/>
                    <a:lstStyle/>
                    <a:p>
                      <a:pPr algn="ctr" fontAlgn="b"/>
                      <a:r>
                        <a:rPr lang="en-US" sz="1000" b="1" i="0" u="none" strike="noStrike" dirty="0">
                          <a:solidFill>
                            <a:srgbClr val="000000"/>
                          </a:solidFill>
                          <a:effectLst/>
                          <a:latin typeface="Calibri" panose="020F0502020204030204" pitchFamily="34" charset="0"/>
                        </a:rPr>
                        <a:t>Very Low</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extLst>
                  <a:ext uri="{0D108BD9-81ED-4DB2-BD59-A6C34878D82A}">
                    <a16:rowId xmlns:a16="http://schemas.microsoft.com/office/drawing/2014/main" val="3473598185"/>
                  </a:ext>
                </a:extLst>
              </a:tr>
              <a:tr h="190500">
                <a:tc>
                  <a:txBody>
                    <a:bodyPr/>
                    <a:lstStyle/>
                    <a:p>
                      <a:pPr algn="l" fontAlgn="b"/>
                      <a:r>
                        <a:rPr lang="en-US" sz="1000" b="0" i="0" u="none" strike="noStrike" dirty="0">
                          <a:solidFill>
                            <a:srgbClr val="548235"/>
                          </a:solidFill>
                          <a:effectLst/>
                          <a:latin typeface="Calibri" panose="020F0502020204030204" pitchFamily="34" charset="0"/>
                        </a:rPr>
                        <a:t>  Jefferson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2/2/1996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tc>
                  <a:txBody>
                    <a:bodyPr/>
                    <a:lstStyle/>
                    <a:p>
                      <a:pPr algn="ctr" fontAlgn="b"/>
                      <a:r>
                        <a:rPr lang="en-US" sz="1000" b="1" i="0" u="none" strike="noStrike" dirty="0">
                          <a:solidFill>
                            <a:srgbClr val="000000"/>
                          </a:solidFill>
                          <a:effectLst/>
                          <a:latin typeface="Calibri" panose="020F0502020204030204" pitchFamily="34" charset="0"/>
                        </a:rPr>
                        <a:t>Very Low</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extLst>
                  <a:ext uri="{0D108BD9-81ED-4DB2-BD59-A6C34878D82A}">
                    <a16:rowId xmlns:a16="http://schemas.microsoft.com/office/drawing/2014/main" val="3512994422"/>
                  </a:ext>
                </a:extLst>
              </a:tr>
              <a:tr h="190500">
                <a:tc>
                  <a:txBody>
                    <a:bodyPr/>
                    <a:lstStyle/>
                    <a:p>
                      <a:pPr algn="l" fontAlgn="b"/>
                      <a:r>
                        <a:rPr lang="en-US" sz="1000" b="0" i="0" u="none" strike="noStrike" dirty="0">
                          <a:solidFill>
                            <a:srgbClr val="548235"/>
                          </a:solidFill>
                          <a:effectLst/>
                          <a:latin typeface="Calibri" panose="020F0502020204030204" pitchFamily="34" charset="0"/>
                        </a:rPr>
                        <a:t>  Morgan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2/2/1996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tc>
                  <a:txBody>
                    <a:bodyPr/>
                    <a:lstStyle/>
                    <a:p>
                      <a:pPr algn="ctr" fontAlgn="b"/>
                      <a:r>
                        <a:rPr lang="en-US" sz="1000" b="1" i="0" u="none" strike="noStrike" dirty="0">
                          <a:solidFill>
                            <a:srgbClr val="000000"/>
                          </a:solidFill>
                          <a:effectLst/>
                          <a:latin typeface="Calibri" panose="020F0502020204030204" pitchFamily="34" charset="0"/>
                        </a:rPr>
                        <a:t>Very Low</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extLst>
                  <a:ext uri="{0D108BD9-81ED-4DB2-BD59-A6C34878D82A}">
                    <a16:rowId xmlns:a16="http://schemas.microsoft.com/office/drawing/2014/main" val="980333653"/>
                  </a:ext>
                </a:extLst>
              </a:tr>
              <a:tr h="190500">
                <a:tc>
                  <a:txBody>
                    <a:bodyPr/>
                    <a:lstStyle/>
                    <a:p>
                      <a:pPr algn="l" fontAlgn="b"/>
                      <a:r>
                        <a:rPr lang="en-US" sz="1000" b="0" i="0" u="none" strike="noStrike" dirty="0">
                          <a:solidFill>
                            <a:srgbClr val="548235"/>
                          </a:solidFill>
                          <a:effectLst/>
                          <a:latin typeface="Calibri" panose="020F0502020204030204" pitchFamily="34" charset="0"/>
                        </a:rPr>
                        <a:t>  Brooke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4/11/2015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tc>
                  <a:txBody>
                    <a:bodyPr/>
                    <a:lstStyle/>
                    <a:p>
                      <a:pPr algn="ctr" fontAlgn="b"/>
                      <a:r>
                        <a:rPr lang="en-US" sz="1000" b="1" i="0" u="none" strike="noStrike" dirty="0">
                          <a:solidFill>
                            <a:srgbClr val="000000"/>
                          </a:solidFill>
                          <a:effectLst/>
                          <a:latin typeface="Calibri" panose="020F0502020204030204" pitchFamily="34" charset="0"/>
                        </a:rPr>
                        <a:t>Very Low</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extLst>
                  <a:ext uri="{0D108BD9-81ED-4DB2-BD59-A6C34878D82A}">
                    <a16:rowId xmlns:a16="http://schemas.microsoft.com/office/drawing/2014/main" val="3967939468"/>
                  </a:ext>
                </a:extLst>
              </a:tr>
              <a:tr h="190500">
                <a:tc>
                  <a:txBody>
                    <a:bodyPr/>
                    <a:lstStyle/>
                    <a:p>
                      <a:pPr algn="l" fontAlgn="b"/>
                      <a:r>
                        <a:rPr lang="en-US" sz="1000" b="0" i="0" u="none" strike="noStrike" dirty="0">
                          <a:solidFill>
                            <a:srgbClr val="548235"/>
                          </a:solidFill>
                          <a:effectLst/>
                          <a:latin typeface="Calibri" panose="020F0502020204030204" pitchFamily="34" charset="0"/>
                        </a:rPr>
                        <a:t>  Hancock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2/2/1996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tc>
                  <a:txBody>
                    <a:bodyPr/>
                    <a:lstStyle/>
                    <a:p>
                      <a:pPr algn="ctr" fontAlgn="b"/>
                      <a:r>
                        <a:rPr lang="en-US" sz="1000" b="1" i="0" u="none" strike="noStrike" dirty="0">
                          <a:solidFill>
                            <a:srgbClr val="000000"/>
                          </a:solidFill>
                          <a:effectLst/>
                          <a:latin typeface="Calibri" panose="020F0502020204030204" pitchFamily="34" charset="0"/>
                        </a:rPr>
                        <a:t>Very Low</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AF9"/>
                    </a:solidFill>
                  </a:tcPr>
                </a:tc>
                <a:extLst>
                  <a:ext uri="{0D108BD9-81ED-4DB2-BD59-A6C34878D82A}">
                    <a16:rowId xmlns:a16="http://schemas.microsoft.com/office/drawing/2014/main" val="3123585739"/>
                  </a:ext>
                </a:extLst>
              </a:tr>
              <a:tr h="200025">
                <a:tc>
                  <a:txBody>
                    <a:bodyPr/>
                    <a:lstStyle/>
                    <a:p>
                      <a:pPr algn="l" fontAlgn="b"/>
                      <a:r>
                        <a:rPr lang="en-US" sz="1000" b="0" i="0" u="none" strike="noStrike" dirty="0">
                          <a:solidFill>
                            <a:srgbClr val="548235"/>
                          </a:solidFill>
                          <a:effectLst/>
                          <a:latin typeface="Calibri" panose="020F0502020204030204" pitchFamily="34" charset="0"/>
                        </a:rPr>
                        <a:t>  Ritchie County</a:t>
                      </a:r>
                    </a:p>
                  </a:txBody>
                  <a:tcPr marL="9525" marR="9525" marT="9525" marB="0" anchor="ctr">
                    <a:lnL w="19050" cap="flat" cmpd="sng" algn="ctr">
                      <a:solidFill>
                        <a:srgbClr val="1F4E7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chemeClr val="tx1"/>
                          </a:solidFill>
                          <a:effectLst/>
                          <a:latin typeface="Calibri" panose="020F0502020204030204" pitchFamily="34" charset="0"/>
                        </a:rPr>
                        <a:t>4/11/2015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Calibri" panose="020F0502020204030204" pitchFamily="34" charset="0"/>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CEDAF9"/>
                    </a:solidFill>
                  </a:tcPr>
                </a:tc>
                <a:tc>
                  <a:txBody>
                    <a:bodyPr/>
                    <a:lstStyle/>
                    <a:p>
                      <a:pPr algn="ctr" fontAlgn="b"/>
                      <a:r>
                        <a:rPr lang="en-US" sz="1000" b="1" i="0" u="none" strike="noStrike" dirty="0">
                          <a:solidFill>
                            <a:srgbClr val="000000"/>
                          </a:solidFill>
                          <a:effectLst/>
                          <a:latin typeface="Calibri" panose="020F0502020204030204" pitchFamily="34" charset="0"/>
                        </a:rPr>
                        <a:t>Very Low</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1F4E79"/>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1F4E79"/>
                      </a:solidFill>
                      <a:prstDash val="solid"/>
                      <a:round/>
                      <a:headEnd type="none" w="med" len="med"/>
                      <a:tailEnd type="none" w="med" len="med"/>
                    </a:lnB>
                    <a:solidFill>
                      <a:srgbClr val="CEDAF9"/>
                    </a:solidFill>
                  </a:tcPr>
                </a:tc>
                <a:extLst>
                  <a:ext uri="{0D108BD9-81ED-4DB2-BD59-A6C34878D82A}">
                    <a16:rowId xmlns:a16="http://schemas.microsoft.com/office/drawing/2014/main" val="437636330"/>
                  </a:ext>
                </a:extLst>
              </a:tr>
            </a:tbl>
          </a:graphicData>
        </a:graphic>
      </p:graphicFrame>
      <p:graphicFrame>
        <p:nvGraphicFramePr>
          <p:cNvPr id="14" name="Table 13">
            <a:extLst>
              <a:ext uri="{FF2B5EF4-FFF2-40B4-BE49-F238E27FC236}">
                <a16:creationId xmlns:a16="http://schemas.microsoft.com/office/drawing/2014/main" id="{249CDFB9-CF21-46D5-A51C-7BAD194FC38C}"/>
              </a:ext>
            </a:extLst>
          </p:cNvPr>
          <p:cNvGraphicFramePr>
            <a:graphicFrameLocks noGrp="1"/>
          </p:cNvGraphicFramePr>
          <p:nvPr>
            <p:extLst>
              <p:ext uri="{D42A27DB-BD31-4B8C-83A1-F6EECF244321}">
                <p14:modId xmlns:p14="http://schemas.microsoft.com/office/powerpoint/2010/main" val="1005197708"/>
              </p:ext>
            </p:extLst>
          </p:nvPr>
        </p:nvGraphicFramePr>
        <p:xfrm>
          <a:off x="7878901" y="3529394"/>
          <a:ext cx="2909831" cy="733425"/>
        </p:xfrm>
        <a:graphic>
          <a:graphicData uri="http://schemas.openxmlformats.org/drawingml/2006/table">
            <a:tbl>
              <a:tblPr/>
              <a:tblGrid>
                <a:gridCol w="677270">
                  <a:extLst>
                    <a:ext uri="{9D8B030D-6E8A-4147-A177-3AD203B41FA5}">
                      <a16:colId xmlns:a16="http://schemas.microsoft.com/office/drawing/2014/main" val="1766891751"/>
                    </a:ext>
                  </a:extLst>
                </a:gridCol>
                <a:gridCol w="825335">
                  <a:extLst>
                    <a:ext uri="{9D8B030D-6E8A-4147-A177-3AD203B41FA5}">
                      <a16:colId xmlns:a16="http://schemas.microsoft.com/office/drawing/2014/main" val="681293367"/>
                    </a:ext>
                  </a:extLst>
                </a:gridCol>
                <a:gridCol w="1407226">
                  <a:extLst>
                    <a:ext uri="{9D8B030D-6E8A-4147-A177-3AD203B41FA5}">
                      <a16:colId xmlns:a16="http://schemas.microsoft.com/office/drawing/2014/main" val="699473870"/>
                    </a:ext>
                  </a:extLst>
                </a:gridCol>
              </a:tblGrid>
              <a:tr h="133264">
                <a:tc>
                  <a:txBody>
                    <a:bodyPr/>
                    <a:lstStyle/>
                    <a:p>
                      <a:pPr algn="ctr" fontAlgn="b"/>
                      <a:r>
                        <a:rPr lang="en-US" sz="900" b="1" i="0" u="none" strike="noStrike" dirty="0">
                          <a:solidFill>
                            <a:srgbClr val="000000"/>
                          </a:solidFill>
                          <a:effectLst/>
                          <a:latin typeface="Calibri" panose="020F0502020204030204" pitchFamily="34" charset="0"/>
                        </a:rPr>
                        <a:t>80 to 100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98A8"/>
                    </a:solidFill>
                  </a:tcPr>
                </a:tc>
                <a:tc>
                  <a:txBody>
                    <a:bodyPr/>
                    <a:lstStyle/>
                    <a:p>
                      <a:pPr algn="l" fontAlgn="b"/>
                      <a:r>
                        <a:rPr lang="en-US" sz="900" b="1" i="0" u="none" strike="noStrike" dirty="0">
                          <a:solidFill>
                            <a:srgbClr val="000000"/>
                          </a:solidFill>
                          <a:effectLst/>
                          <a:latin typeface="Calibri" panose="020F0502020204030204" pitchFamily="34" charset="0"/>
                        </a:rPr>
                        <a:t>Very High</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98A8"/>
                    </a:solidFill>
                  </a:tcPr>
                </a:tc>
                <a:tc>
                  <a:txBody>
                    <a:bodyPr/>
                    <a:lstStyle/>
                    <a:p>
                      <a:pPr algn="l" fontAlgn="b"/>
                      <a:r>
                        <a:rPr lang="en-US" sz="900" b="1" i="0" u="none" strike="noStrike" dirty="0">
                          <a:solidFill>
                            <a:srgbClr val="A50021"/>
                          </a:solidFill>
                          <a:effectLst/>
                          <a:latin typeface="Calibri" panose="020F0502020204030204" pitchFamily="34" charset="0"/>
                        </a:rPr>
                        <a:t>Red text: 90 to 100 Very High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98A8"/>
                    </a:solidFill>
                  </a:tcPr>
                </a:tc>
                <a:extLst>
                  <a:ext uri="{0D108BD9-81ED-4DB2-BD59-A6C34878D82A}">
                    <a16:rowId xmlns:a16="http://schemas.microsoft.com/office/drawing/2014/main" val="3210051730"/>
                  </a:ext>
                </a:extLst>
              </a:tr>
              <a:tr h="0">
                <a:tc>
                  <a:txBody>
                    <a:bodyPr/>
                    <a:lstStyle/>
                    <a:p>
                      <a:pPr algn="ctr" fontAlgn="b"/>
                      <a:r>
                        <a:rPr lang="en-US" sz="900" b="1" i="0" u="none" strike="noStrike" dirty="0">
                          <a:solidFill>
                            <a:srgbClr val="000000"/>
                          </a:solidFill>
                          <a:effectLst/>
                          <a:latin typeface="Calibri" panose="020F0502020204030204" pitchFamily="34" charset="0"/>
                        </a:rPr>
                        <a:t>60 to 79.9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BEBA"/>
                    </a:solidFill>
                  </a:tcPr>
                </a:tc>
                <a:tc>
                  <a:txBody>
                    <a:bodyPr/>
                    <a:lstStyle/>
                    <a:p>
                      <a:pPr algn="l" fontAlgn="b"/>
                      <a:r>
                        <a:rPr lang="en-US" sz="900" b="1" i="0" u="none" strike="noStrike" dirty="0">
                          <a:solidFill>
                            <a:srgbClr val="000000"/>
                          </a:solidFill>
                          <a:effectLst/>
                          <a:latin typeface="Calibri" panose="020F0502020204030204" pitchFamily="34" charset="0"/>
                        </a:rPr>
                        <a:t>Relatively High</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BEBA"/>
                    </a:solidFill>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02708359"/>
                  </a:ext>
                </a:extLst>
              </a:tr>
              <a:tr h="0">
                <a:tc>
                  <a:txBody>
                    <a:bodyPr/>
                    <a:lstStyle/>
                    <a:p>
                      <a:pPr algn="ctr" fontAlgn="b"/>
                      <a:r>
                        <a:rPr lang="en-US" sz="900" b="1" i="0" u="none" strike="noStrike" dirty="0">
                          <a:solidFill>
                            <a:srgbClr val="000000"/>
                          </a:solidFill>
                          <a:effectLst/>
                          <a:latin typeface="Calibri" panose="020F0502020204030204" pitchFamily="34" charset="0"/>
                        </a:rPr>
                        <a:t>40 to 59.9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B7"/>
                    </a:solidFill>
                  </a:tcPr>
                </a:tc>
                <a:tc>
                  <a:txBody>
                    <a:bodyPr/>
                    <a:lstStyle/>
                    <a:p>
                      <a:pPr algn="l" fontAlgn="b"/>
                      <a:r>
                        <a:rPr lang="en-US" sz="900" b="1" i="0" u="none" strike="noStrike" dirty="0">
                          <a:solidFill>
                            <a:srgbClr val="000000"/>
                          </a:solidFill>
                          <a:effectLst/>
                          <a:latin typeface="Calibri" panose="020F0502020204030204" pitchFamily="34" charset="0"/>
                        </a:rPr>
                        <a:t>Moderate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B7"/>
                    </a:solidFill>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66614038"/>
                  </a:ext>
                </a:extLst>
              </a:tr>
              <a:tr h="0">
                <a:tc>
                  <a:txBody>
                    <a:bodyPr/>
                    <a:lstStyle/>
                    <a:p>
                      <a:pPr algn="ctr" fontAlgn="b"/>
                      <a:r>
                        <a:rPr lang="en-US" sz="900" b="1" i="0" u="none" strike="noStrike" dirty="0">
                          <a:solidFill>
                            <a:srgbClr val="000000"/>
                          </a:solidFill>
                          <a:effectLst/>
                          <a:latin typeface="Calibri" panose="020F0502020204030204" pitchFamily="34" charset="0"/>
                        </a:rPr>
                        <a:t>20 to 39.9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E4FB"/>
                    </a:solidFill>
                  </a:tcPr>
                </a:tc>
                <a:tc>
                  <a:txBody>
                    <a:bodyPr/>
                    <a:lstStyle/>
                    <a:p>
                      <a:pPr algn="l" fontAlgn="b"/>
                      <a:r>
                        <a:rPr lang="en-US" sz="900" b="1" i="0" u="none" strike="noStrike" dirty="0">
                          <a:solidFill>
                            <a:srgbClr val="000000"/>
                          </a:solidFill>
                          <a:effectLst/>
                          <a:latin typeface="Calibri" panose="020F0502020204030204" pitchFamily="34" charset="0"/>
                        </a:rPr>
                        <a:t>Relatively Low</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E4FB"/>
                    </a:solidFill>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88970721"/>
                  </a:ext>
                </a:extLst>
              </a:tr>
              <a:tr h="0">
                <a:tc>
                  <a:txBody>
                    <a:bodyPr/>
                    <a:lstStyle/>
                    <a:p>
                      <a:pPr algn="ctr" fontAlgn="b"/>
                      <a:r>
                        <a:rPr lang="en-US" sz="900" b="1" i="0" u="none" strike="noStrike" dirty="0">
                          <a:solidFill>
                            <a:srgbClr val="000000"/>
                          </a:solidFill>
                          <a:effectLst/>
                          <a:latin typeface="Calibri" panose="020F0502020204030204" pitchFamily="34" charset="0"/>
                        </a:rPr>
                        <a:t>0 to 19.9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AF9"/>
                    </a:solidFill>
                  </a:tcPr>
                </a:tc>
                <a:tc>
                  <a:txBody>
                    <a:bodyPr/>
                    <a:lstStyle/>
                    <a:p>
                      <a:pPr algn="l" fontAlgn="b"/>
                      <a:r>
                        <a:rPr lang="en-US" sz="900" b="1" i="0" u="none" strike="noStrike" dirty="0">
                          <a:solidFill>
                            <a:srgbClr val="000000"/>
                          </a:solidFill>
                          <a:effectLst/>
                          <a:latin typeface="Calibri" panose="020F0502020204030204" pitchFamily="34" charset="0"/>
                        </a:rPr>
                        <a:t>Very Low</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AF9"/>
                    </a:solidFill>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58976282"/>
                  </a:ext>
                </a:extLst>
              </a:tr>
            </a:tbl>
          </a:graphicData>
        </a:graphic>
      </p:graphicFrame>
      <p:sp>
        <p:nvSpPr>
          <p:cNvPr id="15" name="TextBox 14">
            <a:extLst>
              <a:ext uri="{FF2B5EF4-FFF2-40B4-BE49-F238E27FC236}">
                <a16:creationId xmlns:a16="http://schemas.microsoft.com/office/drawing/2014/main" id="{A6E8E9E8-9EE0-456B-B273-4D178F032454}"/>
              </a:ext>
            </a:extLst>
          </p:cNvPr>
          <p:cNvSpPr txBox="1"/>
          <p:nvPr/>
        </p:nvSpPr>
        <p:spPr>
          <a:xfrm>
            <a:off x="7778334" y="3305889"/>
            <a:ext cx="1626781" cy="246221"/>
          </a:xfrm>
          <a:prstGeom prst="rect">
            <a:avLst/>
          </a:prstGeom>
          <a:noFill/>
        </p:spPr>
        <p:txBody>
          <a:bodyPr wrap="square">
            <a:spAutoFit/>
          </a:bodyPr>
          <a:lstStyle/>
          <a:p>
            <a:r>
              <a:rPr lang="en-US" sz="1000" b="1" i="1" u="none" strike="noStrike" dirty="0">
                <a:solidFill>
                  <a:srgbClr val="000000"/>
                </a:solidFill>
                <a:effectLst/>
                <a:latin typeface="Calibri" panose="020F0502020204030204" pitchFamily="34" charset="0"/>
              </a:rPr>
              <a:t>Scores Legend:</a:t>
            </a:r>
            <a:r>
              <a:rPr lang="en-US" sz="1000" dirty="0"/>
              <a:t> </a:t>
            </a:r>
          </a:p>
        </p:txBody>
      </p:sp>
      <p:sp>
        <p:nvSpPr>
          <p:cNvPr id="16" name="TextBox 15">
            <a:extLst>
              <a:ext uri="{FF2B5EF4-FFF2-40B4-BE49-F238E27FC236}">
                <a16:creationId xmlns:a16="http://schemas.microsoft.com/office/drawing/2014/main" id="{98527EE1-2EB5-4A97-831F-815BA01EEF03}"/>
              </a:ext>
            </a:extLst>
          </p:cNvPr>
          <p:cNvSpPr txBox="1"/>
          <p:nvPr/>
        </p:nvSpPr>
        <p:spPr>
          <a:xfrm>
            <a:off x="1402219" y="724406"/>
            <a:ext cx="1626781" cy="307777"/>
          </a:xfrm>
          <a:prstGeom prst="rect">
            <a:avLst/>
          </a:prstGeom>
          <a:noFill/>
        </p:spPr>
        <p:txBody>
          <a:bodyPr wrap="square">
            <a:spAutoFit/>
          </a:bodyPr>
          <a:lstStyle/>
          <a:p>
            <a:r>
              <a:rPr lang="en-US" sz="1400" b="1" u="none" strike="noStrike" dirty="0">
                <a:solidFill>
                  <a:srgbClr val="000000"/>
                </a:solidFill>
                <a:effectLst/>
              </a:rPr>
              <a:t>Top 20% Ranking:</a:t>
            </a:r>
            <a:r>
              <a:rPr lang="en-US" sz="1400" dirty="0"/>
              <a:t> </a:t>
            </a:r>
          </a:p>
        </p:txBody>
      </p:sp>
      <p:sp>
        <p:nvSpPr>
          <p:cNvPr id="19" name="TextBox 18">
            <a:extLst>
              <a:ext uri="{FF2B5EF4-FFF2-40B4-BE49-F238E27FC236}">
                <a16:creationId xmlns:a16="http://schemas.microsoft.com/office/drawing/2014/main" id="{881C8D4E-6E78-4ACD-8146-8C76588AA3C5}"/>
              </a:ext>
            </a:extLst>
          </p:cNvPr>
          <p:cNvSpPr txBox="1"/>
          <p:nvPr/>
        </p:nvSpPr>
        <p:spPr>
          <a:xfrm>
            <a:off x="1402219" y="3840558"/>
            <a:ext cx="1966231" cy="307777"/>
          </a:xfrm>
          <a:prstGeom prst="rect">
            <a:avLst/>
          </a:prstGeom>
          <a:noFill/>
        </p:spPr>
        <p:txBody>
          <a:bodyPr wrap="square">
            <a:spAutoFit/>
          </a:bodyPr>
          <a:lstStyle/>
          <a:p>
            <a:r>
              <a:rPr lang="en-US" sz="1400" b="1" u="none" strike="noStrike" dirty="0">
                <a:solidFill>
                  <a:srgbClr val="000000"/>
                </a:solidFill>
                <a:effectLst/>
              </a:rPr>
              <a:t>Bottom 20% Ranking:</a:t>
            </a:r>
            <a:r>
              <a:rPr lang="en-US" sz="1400" dirty="0"/>
              <a:t> </a:t>
            </a:r>
          </a:p>
        </p:txBody>
      </p:sp>
      <p:graphicFrame>
        <p:nvGraphicFramePr>
          <p:cNvPr id="21" name="Table 20">
            <a:extLst>
              <a:ext uri="{FF2B5EF4-FFF2-40B4-BE49-F238E27FC236}">
                <a16:creationId xmlns:a16="http://schemas.microsoft.com/office/drawing/2014/main" id="{3BE58B1C-5987-4B62-9490-071B7E505542}"/>
              </a:ext>
            </a:extLst>
          </p:cNvPr>
          <p:cNvGraphicFramePr>
            <a:graphicFrameLocks noGrp="1"/>
          </p:cNvGraphicFramePr>
          <p:nvPr>
            <p:extLst>
              <p:ext uri="{D42A27DB-BD31-4B8C-83A1-F6EECF244321}">
                <p14:modId xmlns:p14="http://schemas.microsoft.com/office/powerpoint/2010/main" val="3298712242"/>
              </p:ext>
            </p:extLst>
          </p:nvPr>
        </p:nvGraphicFramePr>
        <p:xfrm>
          <a:off x="7778334" y="1010774"/>
          <a:ext cx="3610099" cy="872490"/>
        </p:xfrm>
        <a:graphic>
          <a:graphicData uri="http://schemas.openxmlformats.org/drawingml/2006/table">
            <a:tbl>
              <a:tblPr>
                <a:tableStyleId>{5C22544A-7EE6-4342-B048-85BDC9FD1C3A}</a:tableStyleId>
              </a:tblPr>
              <a:tblGrid>
                <a:gridCol w="3187920">
                  <a:extLst>
                    <a:ext uri="{9D8B030D-6E8A-4147-A177-3AD203B41FA5}">
                      <a16:colId xmlns:a16="http://schemas.microsoft.com/office/drawing/2014/main" val="4103145478"/>
                    </a:ext>
                  </a:extLst>
                </a:gridCol>
                <a:gridCol w="422179">
                  <a:extLst>
                    <a:ext uri="{9D8B030D-6E8A-4147-A177-3AD203B41FA5}">
                      <a16:colId xmlns:a16="http://schemas.microsoft.com/office/drawing/2014/main" val="2703081168"/>
                    </a:ext>
                  </a:extLst>
                </a:gridCol>
              </a:tblGrid>
              <a:tr h="238125">
                <a:tc>
                  <a:txBody>
                    <a:bodyPr/>
                    <a:lstStyle/>
                    <a:p>
                      <a:pPr algn="l" fontAlgn="b"/>
                      <a:r>
                        <a:rPr lang="en-US" sz="1400" b="1" u="none" strike="noStrike" dirty="0">
                          <a:effectLst/>
                        </a:rPr>
                        <a:t>Total federally-declared flood disasters in West Virginia:</a:t>
                      </a:r>
                      <a:endParaRPr lang="en-US" sz="14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b="1" u="none" strike="noStrike" dirty="0">
                          <a:effectLst/>
                        </a:rPr>
                        <a:t>32</a:t>
                      </a:r>
                      <a:endParaRPr lang="en-US" sz="14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9429983"/>
                  </a:ext>
                </a:extLst>
              </a:tr>
              <a:tr h="238125">
                <a:tc>
                  <a:txBody>
                    <a:bodyPr/>
                    <a:lstStyle/>
                    <a:p>
                      <a:pPr algn="l" fontAlgn="b"/>
                      <a:endParaRPr lang="en-US" sz="1400" b="1" u="none" strike="noStrike" dirty="0">
                        <a:effectLst/>
                      </a:endParaRPr>
                    </a:p>
                    <a:p>
                      <a:pPr algn="l" fontAlgn="b"/>
                      <a:r>
                        <a:rPr lang="en-US" sz="1400" b="1" u="none" strike="noStrike" dirty="0">
                          <a:effectLst/>
                        </a:rPr>
                        <a:t>Total in USA:</a:t>
                      </a:r>
                      <a:endParaRPr lang="en-US" sz="14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b="1" u="none" strike="noStrike" dirty="0">
                          <a:effectLst/>
                        </a:rPr>
                        <a:t>880</a:t>
                      </a:r>
                      <a:endParaRPr lang="en-US" sz="14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0753635"/>
                  </a:ext>
                </a:extLst>
              </a:tr>
            </a:tbl>
          </a:graphicData>
        </a:graphic>
      </p:graphicFrame>
    </p:spTree>
    <p:extLst>
      <p:ext uri="{BB962C8B-B14F-4D97-AF65-F5344CB8AC3E}">
        <p14:creationId xmlns:p14="http://schemas.microsoft.com/office/powerpoint/2010/main" val="1846185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C748B3A-510B-4FC9-A780-F6B4087E4E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1121" y="1477373"/>
            <a:ext cx="5777709" cy="4464594"/>
          </a:xfrm>
          <a:prstGeom prst="rect">
            <a:avLst/>
          </a:prstGeom>
        </p:spPr>
      </p:pic>
      <p:pic>
        <p:nvPicPr>
          <p:cNvPr id="12" name="Picture 11">
            <a:extLst>
              <a:ext uri="{FF2B5EF4-FFF2-40B4-BE49-F238E27FC236}">
                <a16:creationId xmlns:a16="http://schemas.microsoft.com/office/drawing/2014/main" id="{96AA4665-00F6-4C1E-957D-7A85983BCE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53170" y="1477373"/>
            <a:ext cx="5777709" cy="4464593"/>
          </a:xfrm>
          <a:prstGeom prst="rect">
            <a:avLst/>
          </a:prstGeom>
        </p:spPr>
      </p:pic>
      <p:graphicFrame>
        <p:nvGraphicFramePr>
          <p:cNvPr id="9" name="Table 8">
            <a:extLst>
              <a:ext uri="{FF2B5EF4-FFF2-40B4-BE49-F238E27FC236}">
                <a16:creationId xmlns:a16="http://schemas.microsoft.com/office/drawing/2014/main" id="{B9AE35F6-2622-44D0-AD8D-4C82DE3F8532}"/>
              </a:ext>
            </a:extLst>
          </p:cNvPr>
          <p:cNvGraphicFramePr>
            <a:graphicFrameLocks noGrp="1"/>
          </p:cNvGraphicFramePr>
          <p:nvPr>
            <p:extLst>
              <p:ext uri="{D42A27DB-BD31-4B8C-83A1-F6EECF244321}">
                <p14:modId xmlns:p14="http://schemas.microsoft.com/office/powerpoint/2010/main" val="937612720"/>
              </p:ext>
            </p:extLst>
          </p:nvPr>
        </p:nvGraphicFramePr>
        <p:xfrm>
          <a:off x="377255" y="1587040"/>
          <a:ext cx="2069061" cy="1406949"/>
        </p:xfrm>
        <a:graphic>
          <a:graphicData uri="http://schemas.openxmlformats.org/drawingml/2006/table">
            <a:tbl>
              <a:tblPr/>
              <a:tblGrid>
                <a:gridCol w="816214">
                  <a:extLst>
                    <a:ext uri="{9D8B030D-6E8A-4147-A177-3AD203B41FA5}">
                      <a16:colId xmlns:a16="http://schemas.microsoft.com/office/drawing/2014/main" val="2479601893"/>
                    </a:ext>
                  </a:extLst>
                </a:gridCol>
                <a:gridCol w="736271">
                  <a:extLst>
                    <a:ext uri="{9D8B030D-6E8A-4147-A177-3AD203B41FA5}">
                      <a16:colId xmlns:a16="http://schemas.microsoft.com/office/drawing/2014/main" val="2993304465"/>
                    </a:ext>
                  </a:extLst>
                </a:gridCol>
                <a:gridCol w="516576">
                  <a:extLst>
                    <a:ext uri="{9D8B030D-6E8A-4147-A177-3AD203B41FA5}">
                      <a16:colId xmlns:a16="http://schemas.microsoft.com/office/drawing/2014/main" val="1685797259"/>
                    </a:ext>
                  </a:extLst>
                </a:gridCol>
              </a:tblGrid>
              <a:tr h="459604">
                <a:tc>
                  <a:txBody>
                    <a:bodyPr/>
                    <a:lstStyle/>
                    <a:p>
                      <a:pPr algn="l" fontAlgn="b"/>
                      <a:r>
                        <a:rPr lang="en-US" sz="900" b="1" i="0" u="none" strike="noStrike" dirty="0">
                          <a:solidFill>
                            <a:srgbClr val="000000"/>
                          </a:solidFill>
                          <a:effectLst/>
                          <a:latin typeface="Calibri" panose="020F0502020204030204" pitchFamily="34" charset="0"/>
                        </a:rPr>
                        <a:t>  Top 5 Counties</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Federally-Declared Flood Disasters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Last Disaster Date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1781994"/>
                  </a:ext>
                </a:extLst>
              </a:tr>
              <a:tr h="159454">
                <a:tc>
                  <a:txBody>
                    <a:bodyPr/>
                    <a:lstStyle/>
                    <a:p>
                      <a:pPr algn="l" fontAlgn="b"/>
                      <a:r>
                        <a:rPr lang="en-US" sz="900" b="1" i="0" u="none" strike="noStrike" dirty="0">
                          <a:solidFill>
                            <a:schemeClr val="tx1"/>
                          </a:solidFill>
                          <a:effectLst/>
                          <a:latin typeface="Calibri" panose="020F0502020204030204" pitchFamily="34" charset="0"/>
                        </a:rPr>
                        <a:t>  Mingo County</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3/4/2021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1693319"/>
                  </a:ext>
                </a:extLst>
              </a:tr>
              <a:tr h="159454">
                <a:tc>
                  <a:txBody>
                    <a:bodyPr/>
                    <a:lstStyle/>
                    <a:p>
                      <a:pPr algn="l" fontAlgn="b"/>
                      <a:r>
                        <a:rPr lang="en-US" sz="900" b="1" i="0" u="none" strike="noStrike" dirty="0">
                          <a:solidFill>
                            <a:schemeClr val="tx1"/>
                          </a:solidFill>
                          <a:effectLst/>
                          <a:latin typeface="Calibri" panose="020F0502020204030204" pitchFamily="34" charset="0"/>
                        </a:rPr>
                        <a:t>  Lincoln County</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3/4/2021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1748962"/>
                  </a:ext>
                </a:extLst>
              </a:tr>
              <a:tr h="159454">
                <a:tc>
                  <a:txBody>
                    <a:bodyPr/>
                    <a:lstStyle/>
                    <a:p>
                      <a:pPr algn="l" fontAlgn="b"/>
                      <a:r>
                        <a:rPr lang="en-US" sz="900" b="1" i="0" u="none" strike="noStrike" dirty="0">
                          <a:solidFill>
                            <a:schemeClr val="tx1"/>
                          </a:solidFill>
                          <a:effectLst/>
                          <a:latin typeface="Calibri" panose="020F0502020204030204" pitchFamily="34" charset="0"/>
                        </a:rPr>
                        <a:t>  Logan County</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3/4/2021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2743815"/>
                  </a:ext>
                </a:extLst>
              </a:tr>
              <a:tr h="159454">
                <a:tc>
                  <a:txBody>
                    <a:bodyPr/>
                    <a:lstStyle/>
                    <a:p>
                      <a:pPr algn="l" fontAlgn="b"/>
                      <a:r>
                        <a:rPr lang="en-US" sz="900" b="1" i="0" u="none" strike="noStrike" dirty="0">
                          <a:solidFill>
                            <a:schemeClr val="tx1"/>
                          </a:solidFill>
                          <a:effectLst/>
                          <a:latin typeface="Calibri" panose="020F0502020204030204" pitchFamily="34" charset="0"/>
                        </a:rPr>
                        <a:t>  Wayne County</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3/4/2021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7763185"/>
                  </a:ext>
                </a:extLst>
              </a:tr>
              <a:tr h="309529">
                <a:tc>
                  <a:txBody>
                    <a:bodyPr/>
                    <a:lstStyle/>
                    <a:p>
                      <a:pPr marL="58738" indent="-58738" algn="l" fontAlgn="b"/>
                      <a:r>
                        <a:rPr lang="en-US" sz="900" b="1" i="0" u="none" strike="noStrike" dirty="0">
                          <a:solidFill>
                            <a:schemeClr val="tx1"/>
                          </a:solidFill>
                          <a:effectLst/>
                          <a:latin typeface="Calibri" panose="020F0502020204030204" pitchFamily="34" charset="0"/>
                        </a:rPr>
                        <a:t>  Greenbrier   County</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6/29/2016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476355"/>
                  </a:ext>
                </a:extLst>
              </a:tr>
            </a:tbl>
          </a:graphicData>
        </a:graphic>
      </p:graphicFrame>
    </p:spTree>
    <p:extLst>
      <p:ext uri="{BB962C8B-B14F-4D97-AF65-F5344CB8AC3E}">
        <p14:creationId xmlns:p14="http://schemas.microsoft.com/office/powerpoint/2010/main" val="972204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56755" y="52393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R="0" lvl="0" algn="l" defTabSz="914400" rtl="0" eaLnBrk="1" fontAlgn="auto" latinLnBrk="0" hangingPunct="1">
              <a:lnSpc>
                <a:spcPct val="150000"/>
              </a:lnSpc>
              <a:spcBef>
                <a:spcPts val="5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11CE0F58-D172-420C-A219-323AD9FE2D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53381" y="1095884"/>
            <a:ext cx="7572911" cy="4829697"/>
          </a:xfrm>
          <a:prstGeom prst="rect">
            <a:avLst/>
          </a:prstGeom>
        </p:spPr>
      </p:pic>
      <p:sp>
        <p:nvSpPr>
          <p:cNvPr id="9" name="TextBox 8">
            <a:extLst>
              <a:ext uri="{FF2B5EF4-FFF2-40B4-BE49-F238E27FC236}">
                <a16:creationId xmlns:a16="http://schemas.microsoft.com/office/drawing/2014/main" id="{7487C0CE-3AB4-4B18-A146-FB0DD097EEFB}"/>
              </a:ext>
            </a:extLst>
          </p:cNvPr>
          <p:cNvSpPr txBox="1"/>
          <p:nvPr/>
        </p:nvSpPr>
        <p:spPr>
          <a:xfrm>
            <a:off x="208978" y="6004490"/>
            <a:ext cx="8549843" cy="659155"/>
          </a:xfrm>
          <a:prstGeom prst="rect">
            <a:avLst/>
          </a:prstGeom>
          <a:noFill/>
        </p:spPr>
        <p:txBody>
          <a:bodyPr wrap="square">
            <a:spAutoFit/>
          </a:bodyPr>
          <a:lstStyle/>
          <a:p>
            <a:pPr marR="0" lvl="0" algn="l" defTabSz="457200" rtl="0" eaLnBrk="1" fontAlgn="auto" latinLnBrk="0" hangingPunct="1">
              <a:lnSpc>
                <a:spcPct val="100000"/>
              </a:lnSpc>
              <a:spcBef>
                <a:spcPts val="5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Source:</a:t>
            </a:r>
          </a:p>
          <a:p>
            <a:pPr marR="0" lvl="0" algn="l" defTabSz="457200" rtl="0" eaLnBrk="1" fontAlgn="auto" latinLnBrk="0" hangingPunct="1">
              <a:lnSpc>
                <a:spcPct val="100000"/>
              </a:lnSpc>
              <a:spcBef>
                <a:spcPts val="5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Federal Emergency Management Agency (FEMA). </a:t>
            </a:r>
            <a:r>
              <a:rPr kumimoji="0" lang="en-US" sz="1200" b="0" i="1" u="none" strike="noStrike" kern="1200" cap="none" spc="0" normalizeH="0" baseline="0" noProof="0" dirty="0">
                <a:ln>
                  <a:noFill/>
                </a:ln>
                <a:solidFill>
                  <a:prstClr val="black"/>
                </a:solidFill>
                <a:effectLst/>
                <a:uLnTx/>
                <a:uFillTx/>
                <a:ea typeface="+mn-ea"/>
                <a:cs typeface="Times New Roman" panose="02020603050405020304" pitchFamily="18" charset="0"/>
              </a:rPr>
              <a:t>Understanding flood dangers in central West Virginia: Lessons learned from the June 2016 flood.</a:t>
            </a:r>
            <a:r>
              <a:rPr kumimoji="0" lang="en-US"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1200" b="0" i="0" u="none" strike="noStrike" kern="1200" cap="none" spc="0" normalizeH="0" baseline="0" noProof="0" dirty="0">
                <a:ln>
                  <a:noFill/>
                </a:ln>
                <a:solidFill>
                  <a:prstClr val="black"/>
                </a:solidFill>
                <a:effectLst/>
                <a:uLnTx/>
                <a:uFillTx/>
                <a:ea typeface="+mn-ea"/>
                <a:cs typeface="Times New Roman" panose="02020603050405020304" pitchFamily="18" charset="0"/>
                <a:hlinkClick r:id="rId4"/>
              </a:rPr>
              <a:t>https://www.fema.gov/sites/default/files/documents/Region_III_WV_FloodReport.pdf</a:t>
            </a:r>
            <a:endParaRPr kumimoji="0" lang="en-US" sz="1200" b="0"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
        <p:nvSpPr>
          <p:cNvPr id="10" name="TextBox 9">
            <a:extLst>
              <a:ext uri="{FF2B5EF4-FFF2-40B4-BE49-F238E27FC236}">
                <a16:creationId xmlns:a16="http://schemas.microsoft.com/office/drawing/2014/main" id="{1E0D9781-3459-4B1C-A9DB-15CDC5ECAAB4}"/>
              </a:ext>
            </a:extLst>
          </p:cNvPr>
          <p:cNvSpPr txBox="1"/>
          <p:nvPr/>
        </p:nvSpPr>
        <p:spPr>
          <a:xfrm>
            <a:off x="1627850" y="572664"/>
            <a:ext cx="3194290" cy="523220"/>
          </a:xfrm>
          <a:prstGeom prst="rect">
            <a:avLst/>
          </a:prstGeom>
          <a:noFill/>
        </p:spPr>
        <p:txBody>
          <a:bodyPr wrap="square">
            <a:spAutoFit/>
          </a:bodyPr>
          <a:lstStyle/>
          <a:p>
            <a:r>
              <a:rPr lang="en-US" sz="1400" b="1" dirty="0">
                <a:solidFill>
                  <a:srgbClr val="000000"/>
                </a:solidFill>
              </a:rPr>
              <a:t>Timeline of notable flood events in WV (1916 – 2018)</a:t>
            </a:r>
            <a:r>
              <a:rPr lang="en-US" sz="1400" dirty="0"/>
              <a:t> </a:t>
            </a:r>
          </a:p>
        </p:txBody>
      </p:sp>
      <p:sp>
        <p:nvSpPr>
          <p:cNvPr id="11" name="Explosion: 8 Points 10">
            <a:extLst>
              <a:ext uri="{FF2B5EF4-FFF2-40B4-BE49-F238E27FC236}">
                <a16:creationId xmlns:a16="http://schemas.microsoft.com/office/drawing/2014/main" id="{6F292002-6C9D-44A3-9AB0-8B65218889AA}"/>
              </a:ext>
            </a:extLst>
          </p:cNvPr>
          <p:cNvSpPr/>
          <p:nvPr/>
        </p:nvSpPr>
        <p:spPr>
          <a:xfrm>
            <a:off x="9635050" y="572665"/>
            <a:ext cx="2269343" cy="1826152"/>
          </a:xfrm>
          <a:prstGeom prst="irregularSeal1">
            <a:avLst/>
          </a:prstGeom>
          <a:solidFill>
            <a:srgbClr val="73997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t>Qualitative</a:t>
            </a:r>
          </a:p>
          <a:p>
            <a:pPr algn="ctr"/>
            <a:r>
              <a:rPr lang="en-US" sz="1400" b="1" dirty="0"/>
              <a:t>Component </a:t>
            </a:r>
          </a:p>
        </p:txBody>
      </p:sp>
    </p:spTree>
    <p:extLst>
      <p:ext uri="{BB962C8B-B14F-4D97-AF65-F5344CB8AC3E}">
        <p14:creationId xmlns:p14="http://schemas.microsoft.com/office/powerpoint/2010/main" val="40811122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56755" y="52393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R="0" lvl="0" algn="l" defTabSz="914400" rtl="0" eaLnBrk="1" fontAlgn="auto" latinLnBrk="0" hangingPunct="1">
              <a:lnSpc>
                <a:spcPct val="150000"/>
              </a:lnSpc>
              <a:spcBef>
                <a:spcPts val="5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pic>
        <p:nvPicPr>
          <p:cNvPr id="7" name="Picture 6" descr="Men standing outside of a house&#10;&#10;Description automatically generated">
            <a:extLst>
              <a:ext uri="{FF2B5EF4-FFF2-40B4-BE49-F238E27FC236}">
                <a16:creationId xmlns:a16="http://schemas.microsoft.com/office/drawing/2014/main" id="{8158AF18-0F57-4663-830D-9E4F5847E2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3175" y="626786"/>
            <a:ext cx="3886098" cy="2480317"/>
          </a:xfrm>
          <a:prstGeom prst="rect">
            <a:avLst/>
          </a:prstGeom>
          <a:ln w="12700">
            <a:solidFill>
              <a:schemeClr val="tx1"/>
            </a:solidFill>
          </a:ln>
        </p:spPr>
      </p:pic>
      <p:sp>
        <p:nvSpPr>
          <p:cNvPr id="11" name="TextBox 10">
            <a:extLst>
              <a:ext uri="{FF2B5EF4-FFF2-40B4-BE49-F238E27FC236}">
                <a16:creationId xmlns:a16="http://schemas.microsoft.com/office/drawing/2014/main" id="{BE566F61-C651-4A37-826C-F19D1650CB75}"/>
              </a:ext>
            </a:extLst>
          </p:cNvPr>
          <p:cNvSpPr txBox="1"/>
          <p:nvPr/>
        </p:nvSpPr>
        <p:spPr>
          <a:xfrm>
            <a:off x="1888137" y="3107103"/>
            <a:ext cx="2844385" cy="492443"/>
          </a:xfrm>
          <a:prstGeom prst="rect">
            <a:avLst/>
          </a:prstGeom>
          <a:noFill/>
        </p:spPr>
        <p:txBody>
          <a:bodyPr wrap="square">
            <a:spAutoFit/>
          </a:bodyPr>
          <a:lstStyle/>
          <a:p>
            <a:pPr algn="ctr"/>
            <a:r>
              <a:rPr lang="en-US" sz="1400" b="1" dirty="0">
                <a:solidFill>
                  <a:srgbClr val="000000"/>
                </a:solidFill>
              </a:rPr>
              <a:t>July 1961</a:t>
            </a:r>
            <a:r>
              <a:rPr lang="en-US" sz="1400" dirty="0">
                <a:solidFill>
                  <a:srgbClr val="000000"/>
                </a:solidFill>
              </a:rPr>
              <a:t> (22 + 2 landslide fatalities)</a:t>
            </a:r>
          </a:p>
          <a:p>
            <a:pPr algn="ctr"/>
            <a:r>
              <a:rPr kumimoji="0" lang="en-US"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Image: </a:t>
            </a:r>
            <a:r>
              <a:rPr lang="en-US" sz="1200" b="1" dirty="0"/>
              <a:t>Kanawha County</a:t>
            </a:r>
            <a:r>
              <a:rPr lang="en-US" sz="1200" b="1" dirty="0">
                <a:solidFill>
                  <a:srgbClr val="000000"/>
                </a:solidFill>
              </a:rPr>
              <a:t> </a:t>
            </a:r>
            <a:r>
              <a:rPr lang="en-US" sz="1000" dirty="0">
                <a:solidFill>
                  <a:srgbClr val="000000"/>
                </a:solidFill>
              </a:rPr>
              <a:t>(</a:t>
            </a:r>
            <a:r>
              <a:rPr lang="en-US" sz="1000" dirty="0">
                <a:solidFill>
                  <a:srgbClr val="000000"/>
                </a:solidFill>
                <a:hlinkClick r:id="rId4"/>
              </a:rPr>
              <a:t>Image link</a:t>
            </a:r>
            <a:r>
              <a:rPr lang="en-US" sz="1000" dirty="0"/>
              <a:t>)</a:t>
            </a:r>
            <a:endParaRPr kumimoji="0" lang="en-US" sz="1000" b="0"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C872F06B-0EDB-44F3-BD5E-736DEC085B0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64202" y="3714065"/>
            <a:ext cx="4368174" cy="2266873"/>
          </a:xfrm>
          <a:prstGeom prst="rect">
            <a:avLst/>
          </a:prstGeom>
          <a:ln w="12700">
            <a:solidFill>
              <a:schemeClr val="tx1"/>
            </a:solidFill>
          </a:ln>
        </p:spPr>
      </p:pic>
      <p:pic>
        <p:nvPicPr>
          <p:cNvPr id="13" name="Picture 12" descr="A flooded building with a door open&#10;&#10;Description automatically generated">
            <a:extLst>
              <a:ext uri="{FF2B5EF4-FFF2-40B4-BE49-F238E27FC236}">
                <a16:creationId xmlns:a16="http://schemas.microsoft.com/office/drawing/2014/main" id="{E7AF60BD-78DA-4FA9-AFDF-98F6CC0D56D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503175" y="3712431"/>
            <a:ext cx="3614311" cy="2268398"/>
          </a:xfrm>
          <a:prstGeom prst="rect">
            <a:avLst/>
          </a:prstGeom>
          <a:ln w="12700">
            <a:solidFill>
              <a:schemeClr val="tx1"/>
            </a:solidFill>
          </a:ln>
        </p:spPr>
      </p:pic>
      <p:sp>
        <p:nvSpPr>
          <p:cNvPr id="14" name="TextBox 13">
            <a:extLst>
              <a:ext uri="{FF2B5EF4-FFF2-40B4-BE49-F238E27FC236}">
                <a16:creationId xmlns:a16="http://schemas.microsoft.com/office/drawing/2014/main" id="{FB43F1B6-8F31-40B3-8F3F-732ACCEF4339}"/>
              </a:ext>
            </a:extLst>
          </p:cNvPr>
          <p:cNvSpPr txBox="1"/>
          <p:nvPr/>
        </p:nvSpPr>
        <p:spPr>
          <a:xfrm>
            <a:off x="1836391" y="5978615"/>
            <a:ext cx="2853909" cy="492443"/>
          </a:xfrm>
          <a:prstGeom prst="rect">
            <a:avLst/>
          </a:prstGeom>
          <a:noFill/>
        </p:spPr>
        <p:txBody>
          <a:bodyPr wrap="square">
            <a:spAutoFit/>
          </a:bodyPr>
          <a:lstStyle/>
          <a:p>
            <a:pPr algn="ctr"/>
            <a:r>
              <a:rPr lang="en-US" sz="1400" b="1" dirty="0">
                <a:solidFill>
                  <a:srgbClr val="000000"/>
                </a:solidFill>
              </a:rPr>
              <a:t>November 1985 </a:t>
            </a:r>
            <a:r>
              <a:rPr lang="en-US" sz="1400" dirty="0">
                <a:solidFill>
                  <a:srgbClr val="000000"/>
                </a:solidFill>
              </a:rPr>
              <a:t>(47 fatalities in WV)</a:t>
            </a:r>
          </a:p>
          <a:p>
            <a:pPr algn="ctr"/>
            <a:r>
              <a:rPr kumimoji="0" lang="en-US"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Image: </a:t>
            </a:r>
            <a:r>
              <a:rPr lang="en-US" sz="1200" b="1" dirty="0"/>
              <a:t>Moorefield</a:t>
            </a:r>
            <a:r>
              <a:rPr kumimoji="0" lang="en-US"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1000" b="0" i="0" u="none" strike="noStrike" kern="1200" cap="none" spc="0" normalizeH="0" baseline="0" noProof="0" dirty="0">
                <a:ln>
                  <a:noFill/>
                </a:ln>
                <a:solidFill>
                  <a:prstClr val="black"/>
                </a:solidFill>
                <a:effectLst/>
                <a:uLnTx/>
                <a:uFillTx/>
                <a:ea typeface="+mn-ea"/>
                <a:cs typeface="Times New Roman" panose="02020603050405020304" pitchFamily="18" charset="0"/>
              </a:rPr>
              <a:t>(</a:t>
            </a:r>
            <a:r>
              <a:rPr lang="en-US" sz="1000" dirty="0">
                <a:solidFill>
                  <a:prstClr val="black"/>
                </a:solidFill>
                <a:cs typeface="Times New Roman" panose="02020603050405020304" pitchFamily="18" charset="0"/>
                <a:hlinkClick r:id="rId7"/>
              </a:rPr>
              <a:t>Image link</a:t>
            </a:r>
            <a:r>
              <a:rPr lang="en-US" sz="1000" dirty="0">
                <a:solidFill>
                  <a:prstClr val="black"/>
                </a:solidFill>
                <a:cs typeface="Times New Roman" panose="02020603050405020304" pitchFamily="18" charset="0"/>
              </a:rPr>
              <a:t>)</a:t>
            </a:r>
            <a:endParaRPr kumimoji="0" lang="en-US" sz="1000" b="0"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pic>
        <p:nvPicPr>
          <p:cNvPr id="15" name="Picture 14" descr="A destroyed house in a flood&#10;&#10;Description automatically generated with medium confidence">
            <a:extLst>
              <a:ext uri="{FF2B5EF4-FFF2-40B4-BE49-F238E27FC236}">
                <a16:creationId xmlns:a16="http://schemas.microsoft.com/office/drawing/2014/main" id="{250D980C-DA3D-4C41-BE98-24E7E4C4D6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5205" y="626787"/>
            <a:ext cx="3701965" cy="2480317"/>
          </a:xfrm>
          <a:prstGeom prst="rect">
            <a:avLst/>
          </a:prstGeom>
          <a:ln w="12700">
            <a:solidFill>
              <a:schemeClr val="tx1"/>
            </a:solidFill>
          </a:ln>
        </p:spPr>
      </p:pic>
      <p:sp>
        <p:nvSpPr>
          <p:cNvPr id="16" name="TextBox 15">
            <a:extLst>
              <a:ext uri="{FF2B5EF4-FFF2-40B4-BE49-F238E27FC236}">
                <a16:creationId xmlns:a16="http://schemas.microsoft.com/office/drawing/2014/main" id="{5983CCEE-75C1-4E7D-B5DE-56313FF200CD}"/>
              </a:ext>
            </a:extLst>
          </p:cNvPr>
          <p:cNvSpPr txBox="1"/>
          <p:nvPr/>
        </p:nvSpPr>
        <p:spPr>
          <a:xfrm>
            <a:off x="6799377" y="3107103"/>
            <a:ext cx="3793620" cy="492443"/>
          </a:xfrm>
          <a:prstGeom prst="rect">
            <a:avLst/>
          </a:prstGeom>
          <a:noFill/>
        </p:spPr>
        <p:txBody>
          <a:bodyPr wrap="square">
            <a:spAutoFit/>
          </a:bodyPr>
          <a:lstStyle/>
          <a:p>
            <a:pPr algn="ctr"/>
            <a:r>
              <a:rPr lang="en-US" sz="1400" b="1" dirty="0">
                <a:solidFill>
                  <a:srgbClr val="000000"/>
                </a:solidFill>
              </a:rPr>
              <a:t>February 1972</a:t>
            </a:r>
            <a:r>
              <a:rPr lang="en-US" sz="1400" dirty="0">
                <a:solidFill>
                  <a:srgbClr val="000000"/>
                </a:solidFill>
              </a:rPr>
              <a:t> (125 fatalities including 4 missing)                          </a:t>
            </a:r>
          </a:p>
          <a:p>
            <a:pPr algn="ctr"/>
            <a:r>
              <a:rPr lang="en-US" sz="1200" dirty="0">
                <a:solidFill>
                  <a:srgbClr val="000000"/>
                </a:solidFill>
              </a:rPr>
              <a:t>Image: </a:t>
            </a:r>
            <a:r>
              <a:rPr lang="en-US" sz="1200" b="1" dirty="0"/>
              <a:t>Huntington</a:t>
            </a:r>
            <a:r>
              <a:rPr lang="en-US" sz="1200" dirty="0"/>
              <a:t> </a:t>
            </a:r>
            <a:r>
              <a:rPr lang="en-US" sz="1000" dirty="0"/>
              <a:t>(</a:t>
            </a:r>
            <a:r>
              <a:rPr lang="en-US" sz="1000" dirty="0">
                <a:solidFill>
                  <a:srgbClr val="000000"/>
                </a:solidFill>
                <a:hlinkClick r:id="rId4"/>
              </a:rPr>
              <a:t>Image link</a:t>
            </a:r>
            <a:r>
              <a:rPr lang="en-US" sz="1000" dirty="0">
                <a:solidFill>
                  <a:srgbClr val="000000"/>
                </a:solidFill>
              </a:rPr>
              <a:t>)</a:t>
            </a:r>
            <a:endParaRPr kumimoji="0" lang="en-US" sz="1000" b="0"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F85CDDA1-81A6-401D-B893-AA74E9C5D66E}"/>
              </a:ext>
            </a:extLst>
          </p:cNvPr>
          <p:cNvSpPr txBox="1"/>
          <p:nvPr/>
        </p:nvSpPr>
        <p:spPr>
          <a:xfrm>
            <a:off x="156755" y="6481360"/>
            <a:ext cx="8549843" cy="276999"/>
          </a:xfrm>
          <a:prstGeom prst="rect">
            <a:avLst/>
          </a:prstGeom>
          <a:noFill/>
        </p:spPr>
        <p:txBody>
          <a:bodyPr wrap="square">
            <a:spAutoFit/>
          </a:bodyPr>
          <a:lstStyle/>
          <a:p>
            <a:pPr marR="0" lvl="0" algn="l" defTabSz="457200" rtl="0" eaLnBrk="1" fontAlgn="auto" latinLnBrk="0" hangingPunct="1">
              <a:lnSpc>
                <a:spcPct val="100000"/>
              </a:lnSpc>
              <a:spcBef>
                <a:spcPts val="50"/>
              </a:spcBef>
              <a:spcAft>
                <a:spcPts val="0"/>
              </a:spcAft>
              <a:buClrTx/>
              <a:buSzTx/>
              <a:tabLst/>
              <a:defRPr/>
            </a:pPr>
            <a:r>
              <a:rPr lang="en-US" sz="1200" dirty="0">
                <a:solidFill>
                  <a:prstClr val="black"/>
                </a:solidFill>
                <a:cs typeface="Times New Roman" panose="02020603050405020304" pitchFamily="18" charset="0"/>
              </a:rPr>
              <a:t>Fatalities data source: </a:t>
            </a:r>
            <a:r>
              <a:rPr lang="en-US" sz="1200" dirty="0">
                <a:solidFill>
                  <a:prstClr val="black"/>
                </a:solidFill>
                <a:cs typeface="Times New Roman" panose="02020603050405020304" pitchFamily="18" charset="0"/>
                <a:hlinkClick r:id="rId9"/>
              </a:rPr>
              <a:t>https://www.wvencyclopedia.org/assets/0003/4074/Deadliest_Floods_in_WestVirginia_History.pdf</a:t>
            </a:r>
            <a:endParaRPr lang="en-US" sz="1200" dirty="0">
              <a:solidFill>
                <a:prstClr val="black"/>
              </a:solidFill>
              <a:cs typeface="Times New Roman" panose="02020603050405020304" pitchFamily="18" charset="0"/>
            </a:endParaRPr>
          </a:p>
        </p:txBody>
      </p:sp>
      <p:sp>
        <p:nvSpPr>
          <p:cNvPr id="18" name="TextBox 17">
            <a:extLst>
              <a:ext uri="{FF2B5EF4-FFF2-40B4-BE49-F238E27FC236}">
                <a16:creationId xmlns:a16="http://schemas.microsoft.com/office/drawing/2014/main" id="{27D81C87-3383-42A2-A56E-F64CC6D478C7}"/>
              </a:ext>
            </a:extLst>
          </p:cNvPr>
          <p:cNvSpPr txBox="1"/>
          <p:nvPr/>
        </p:nvSpPr>
        <p:spPr>
          <a:xfrm>
            <a:off x="7049181" y="5978616"/>
            <a:ext cx="2592813" cy="492443"/>
          </a:xfrm>
          <a:prstGeom prst="rect">
            <a:avLst/>
          </a:prstGeom>
          <a:noFill/>
        </p:spPr>
        <p:txBody>
          <a:bodyPr wrap="square">
            <a:spAutoFit/>
          </a:bodyPr>
          <a:lstStyle/>
          <a:p>
            <a:pPr algn="ctr"/>
            <a:r>
              <a:rPr lang="en-US" sz="1400" b="1" dirty="0">
                <a:solidFill>
                  <a:srgbClr val="000000"/>
                </a:solidFill>
              </a:rPr>
              <a:t>June 2016 </a:t>
            </a:r>
            <a:r>
              <a:rPr lang="en-US" sz="1400" dirty="0">
                <a:solidFill>
                  <a:srgbClr val="000000"/>
                </a:solidFill>
              </a:rPr>
              <a:t>(23 fatalities)</a:t>
            </a:r>
            <a:endParaRPr lang="en-US" sz="1400" b="1" dirty="0">
              <a:solidFill>
                <a:srgbClr val="000000"/>
              </a:solidFill>
            </a:endParaRPr>
          </a:p>
          <a:p>
            <a:pPr algn="ctr"/>
            <a:r>
              <a:rPr kumimoji="0" lang="en-US"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Image: </a:t>
            </a:r>
            <a:r>
              <a:rPr lang="en-US" sz="1200" b="1" dirty="0"/>
              <a:t>Rainelle</a:t>
            </a:r>
            <a:r>
              <a:rPr kumimoji="0" lang="en-US"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1000" b="0" i="0" u="none" strike="noStrike" kern="1200" cap="none" spc="0" normalizeH="0" baseline="0" noProof="0" dirty="0">
                <a:ln>
                  <a:noFill/>
                </a:ln>
                <a:solidFill>
                  <a:prstClr val="black"/>
                </a:solidFill>
                <a:effectLst/>
                <a:uLnTx/>
                <a:uFillTx/>
                <a:ea typeface="+mn-ea"/>
                <a:cs typeface="Times New Roman" panose="02020603050405020304" pitchFamily="18" charset="0"/>
              </a:rPr>
              <a:t>(</a:t>
            </a:r>
            <a:r>
              <a:rPr kumimoji="0" lang="en-US" sz="1000" b="0" i="0" u="none" strike="noStrike" kern="1200" cap="none" spc="0" normalizeH="0" baseline="0" noProof="0" dirty="0">
                <a:ln>
                  <a:noFill/>
                </a:ln>
                <a:solidFill>
                  <a:prstClr val="black"/>
                </a:solidFill>
                <a:effectLst/>
                <a:uLnTx/>
                <a:uFillTx/>
                <a:ea typeface="+mn-ea"/>
                <a:cs typeface="Times New Roman" panose="02020603050405020304" pitchFamily="18" charset="0"/>
                <a:hlinkClick r:id="rId10"/>
              </a:rPr>
              <a:t>Image link</a:t>
            </a:r>
            <a:r>
              <a:rPr kumimoji="0" lang="en-US" sz="1000" b="0" i="0" u="none" strike="noStrike" kern="1200" cap="none" spc="0" normalizeH="0" baseline="0" noProof="0" dirty="0">
                <a:ln>
                  <a:noFill/>
                </a:ln>
                <a:solidFill>
                  <a:prstClr val="black"/>
                </a:solidFill>
                <a:effectLst/>
                <a:uLnTx/>
                <a:uFillTx/>
                <a:ea typeface="+mn-ea"/>
                <a:cs typeface="Times New Roman" panose="02020603050405020304" pitchFamily="18" charset="0"/>
              </a:rPr>
              <a:t>)</a:t>
            </a:r>
          </a:p>
        </p:txBody>
      </p:sp>
    </p:spTree>
    <p:extLst>
      <p:ext uri="{BB962C8B-B14F-4D97-AF65-F5344CB8AC3E}">
        <p14:creationId xmlns:p14="http://schemas.microsoft.com/office/powerpoint/2010/main" val="3346170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r>
              <a:rPr lang="en-US" b="1" dirty="0">
                <a:latin typeface="Arial" panose="020B0604020202020204" pitchFamily="34" charset="0"/>
                <a:cs typeface="Times New Roman" panose="02020603050405020304" pitchFamily="18" charset="0"/>
              </a:rPr>
              <a:t>2) Structure Risk</a:t>
            </a:r>
            <a:endParaRPr lang="en-US" sz="1600" b="1" dirty="0">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graphicFrame>
        <p:nvGraphicFramePr>
          <p:cNvPr id="7" name="Table 2">
            <a:extLst>
              <a:ext uri="{FF2B5EF4-FFF2-40B4-BE49-F238E27FC236}">
                <a16:creationId xmlns:a16="http://schemas.microsoft.com/office/drawing/2014/main" id="{9CCADDCA-3FD8-4C62-8664-EC80F9351EF0}"/>
              </a:ext>
            </a:extLst>
          </p:cNvPr>
          <p:cNvGraphicFramePr>
            <a:graphicFrameLocks noGrp="1"/>
          </p:cNvGraphicFramePr>
          <p:nvPr>
            <p:extLst>
              <p:ext uri="{D42A27DB-BD31-4B8C-83A1-F6EECF244321}">
                <p14:modId xmlns:p14="http://schemas.microsoft.com/office/powerpoint/2010/main" val="1192594783"/>
              </p:ext>
            </p:extLst>
          </p:nvPr>
        </p:nvGraphicFramePr>
        <p:xfrm>
          <a:off x="2506108" y="724149"/>
          <a:ext cx="8851605" cy="1097280"/>
        </p:xfrm>
        <a:graphic>
          <a:graphicData uri="http://schemas.openxmlformats.org/drawingml/2006/table">
            <a:tbl>
              <a:tblPr firstRow="1" bandRow="1">
                <a:tableStyleId>{5C22544A-7EE6-4342-B048-85BDC9FD1C3A}</a:tableStyleId>
              </a:tblPr>
              <a:tblGrid>
                <a:gridCol w="790328">
                  <a:extLst>
                    <a:ext uri="{9D8B030D-6E8A-4147-A177-3AD203B41FA5}">
                      <a16:colId xmlns:a16="http://schemas.microsoft.com/office/drawing/2014/main" val="1267599065"/>
                    </a:ext>
                  </a:extLst>
                </a:gridCol>
                <a:gridCol w="917471">
                  <a:extLst>
                    <a:ext uri="{9D8B030D-6E8A-4147-A177-3AD203B41FA5}">
                      <a16:colId xmlns:a16="http://schemas.microsoft.com/office/drawing/2014/main" val="3534273864"/>
                    </a:ext>
                  </a:extLst>
                </a:gridCol>
                <a:gridCol w="1099196">
                  <a:extLst>
                    <a:ext uri="{9D8B030D-6E8A-4147-A177-3AD203B41FA5}">
                      <a16:colId xmlns:a16="http://schemas.microsoft.com/office/drawing/2014/main" val="1873695381"/>
                    </a:ext>
                  </a:extLst>
                </a:gridCol>
                <a:gridCol w="2073349">
                  <a:extLst>
                    <a:ext uri="{9D8B030D-6E8A-4147-A177-3AD203B41FA5}">
                      <a16:colId xmlns:a16="http://schemas.microsoft.com/office/drawing/2014/main" val="2150496158"/>
                    </a:ext>
                  </a:extLst>
                </a:gridCol>
                <a:gridCol w="3269490">
                  <a:extLst>
                    <a:ext uri="{9D8B030D-6E8A-4147-A177-3AD203B41FA5}">
                      <a16:colId xmlns:a16="http://schemas.microsoft.com/office/drawing/2014/main" val="2296700634"/>
                    </a:ext>
                  </a:extLst>
                </a:gridCol>
                <a:gridCol w="701771">
                  <a:extLst>
                    <a:ext uri="{9D8B030D-6E8A-4147-A177-3AD203B41FA5}">
                      <a16:colId xmlns:a16="http://schemas.microsoft.com/office/drawing/2014/main" val="2455434984"/>
                    </a:ext>
                  </a:extLst>
                </a:gridCol>
              </a:tblGrid>
              <a:tr h="275772">
                <a:tc>
                  <a:txBody>
                    <a:bodyPr/>
                    <a:lstStyle/>
                    <a:p>
                      <a:pPr algn="l"/>
                      <a:r>
                        <a:rPr lang="en-US" sz="1200" dirty="0"/>
                        <a:t>Major Category </a:t>
                      </a:r>
                    </a:p>
                  </a:txBody>
                  <a:tcPr anchor="ctr">
                    <a:solidFill>
                      <a:srgbClr val="5B739B"/>
                    </a:solidFill>
                  </a:tcPr>
                </a:tc>
                <a:tc>
                  <a:txBody>
                    <a:bodyPr/>
                    <a:lstStyle/>
                    <a:p>
                      <a:pPr algn="l"/>
                      <a:r>
                        <a:rPr lang="en-US" sz="1200" dirty="0"/>
                        <a:t>Detailed Category</a:t>
                      </a:r>
                    </a:p>
                  </a:txBody>
                  <a:tcPr anchor="ctr">
                    <a:solidFill>
                      <a:srgbClr val="5B739B"/>
                    </a:solidFill>
                  </a:tcPr>
                </a:tc>
                <a:tc>
                  <a:txBody>
                    <a:bodyPr/>
                    <a:lstStyle/>
                    <a:p>
                      <a:r>
                        <a:rPr lang="en-US" sz="1200" dirty="0"/>
                        <a:t>Code</a:t>
                      </a:r>
                    </a:p>
                  </a:txBody>
                  <a:tcPr anchor="ctr">
                    <a:solidFill>
                      <a:srgbClr val="5B739B"/>
                    </a:solidFill>
                  </a:tcPr>
                </a:tc>
                <a:tc>
                  <a:txBody>
                    <a:bodyPr/>
                    <a:lstStyle/>
                    <a:p>
                      <a:r>
                        <a:rPr lang="en-US" sz="1200" dirty="0"/>
                        <a:t>Indicator</a:t>
                      </a:r>
                    </a:p>
                  </a:txBody>
                  <a:tcPr anchor="ctr">
                    <a:solidFill>
                      <a:srgbClr val="5B739B"/>
                    </a:solidFill>
                  </a:tcPr>
                </a:tc>
                <a:tc>
                  <a:txBody>
                    <a:bodyPr/>
                    <a:lstStyle/>
                    <a:p>
                      <a:r>
                        <a:rPr lang="en-US" sz="1200" dirty="0"/>
                        <a:t>Short Description</a:t>
                      </a:r>
                    </a:p>
                  </a:txBody>
                  <a:tcPr anchor="ctr">
                    <a:solidFill>
                      <a:srgbClr val="5B739B"/>
                    </a:solidFill>
                  </a:tcPr>
                </a:tc>
                <a:tc>
                  <a:txBody>
                    <a:bodyPr/>
                    <a:lstStyle/>
                    <a:p>
                      <a:pPr algn="ctr"/>
                      <a:r>
                        <a:rPr lang="en-US" sz="1200" dirty="0"/>
                        <a:t>Unit</a:t>
                      </a:r>
                    </a:p>
                  </a:txBody>
                  <a:tcPr anchor="ctr">
                    <a:solidFill>
                      <a:srgbClr val="5B739B"/>
                    </a:solidFill>
                  </a:tcPr>
                </a:tc>
                <a:extLst>
                  <a:ext uri="{0D108BD9-81ED-4DB2-BD59-A6C34878D82A}">
                    <a16:rowId xmlns:a16="http://schemas.microsoft.com/office/drawing/2014/main" val="4075951032"/>
                  </a:ext>
                </a:extLst>
              </a:tr>
              <a:tr h="370840">
                <a:tc>
                  <a:txBody>
                    <a:bodyPr/>
                    <a:lstStyle/>
                    <a:p>
                      <a:pPr algn="l"/>
                      <a:r>
                        <a:rPr lang="en-US" sz="1200" dirty="0"/>
                        <a:t>Structure Risk</a:t>
                      </a:r>
                    </a:p>
                  </a:txBody>
                  <a:tcPr anchor="ctr">
                    <a:solidFill>
                      <a:srgbClr val="CAD7EE"/>
                    </a:solidFill>
                  </a:tcPr>
                </a:tc>
                <a:tc>
                  <a:txBody>
                    <a:bodyPr/>
                    <a:lstStyle/>
                    <a:p>
                      <a:pPr algn="l"/>
                      <a:r>
                        <a:rPr lang="en-US" sz="1200" dirty="0"/>
                        <a:t>Building Counts / Ratios</a:t>
                      </a:r>
                    </a:p>
                  </a:txBody>
                  <a:tcPr anchor="ctr">
                    <a:solidFill>
                      <a:srgbClr val="CAD7EE"/>
                    </a:solidFill>
                  </a:tcPr>
                </a:tc>
                <a:tc>
                  <a:txBody>
                    <a:bodyPr/>
                    <a:lstStyle/>
                    <a:p>
                      <a:r>
                        <a:rPr lang="en-US" sz="1200" b="1" dirty="0"/>
                        <a:t>BLDG_SFHA</a:t>
                      </a:r>
                    </a:p>
                  </a:txBody>
                  <a:tcPr anchor="ctr">
                    <a:solidFill>
                      <a:srgbClr val="CAD7EE"/>
                    </a:solidFill>
                  </a:tcPr>
                </a:tc>
                <a:tc>
                  <a:txBody>
                    <a:bodyPr/>
                    <a:lstStyle/>
                    <a:p>
                      <a:r>
                        <a:rPr lang="en-US" sz="1200" b="1" dirty="0"/>
                        <a:t>Building Count in SFHA</a:t>
                      </a:r>
                    </a:p>
                  </a:txBody>
                  <a:tcPr anchor="ctr">
                    <a:solidFill>
                      <a:srgbClr val="CAD7EE"/>
                    </a:solidFill>
                  </a:tcPr>
                </a:tc>
                <a:tc>
                  <a:txBody>
                    <a:bodyPr/>
                    <a:lstStyle/>
                    <a:p>
                      <a:r>
                        <a:rPr lang="en-US" sz="1200" dirty="0"/>
                        <a:t>All primary insurable structures in the effective 100-year Floodplain or Special Flood Hazard Area (SFHA)</a:t>
                      </a:r>
                    </a:p>
                  </a:txBody>
                  <a:tcPr anchor="ctr">
                    <a:solidFill>
                      <a:srgbClr val="CAD7EE"/>
                    </a:solidFill>
                  </a:tcPr>
                </a:tc>
                <a:tc>
                  <a:txBody>
                    <a:bodyPr/>
                    <a:lstStyle/>
                    <a:p>
                      <a:pPr algn="ctr"/>
                      <a:r>
                        <a:rPr lang="en-US" sz="1200" b="0" dirty="0"/>
                        <a:t>#</a:t>
                      </a:r>
                    </a:p>
                  </a:txBody>
                  <a:tcPr anchor="ctr">
                    <a:solidFill>
                      <a:srgbClr val="CAD7EE"/>
                    </a:solidFill>
                  </a:tcPr>
                </a:tc>
                <a:extLst>
                  <a:ext uri="{0D108BD9-81ED-4DB2-BD59-A6C34878D82A}">
                    <a16:rowId xmlns:a16="http://schemas.microsoft.com/office/drawing/2014/main" val="1114062085"/>
                  </a:ext>
                </a:extLst>
              </a:tr>
            </a:tbl>
          </a:graphicData>
        </a:graphic>
      </p:graphicFrame>
      <p:graphicFrame>
        <p:nvGraphicFramePr>
          <p:cNvPr id="8" name="Table 2">
            <a:extLst>
              <a:ext uri="{FF2B5EF4-FFF2-40B4-BE49-F238E27FC236}">
                <a16:creationId xmlns:a16="http://schemas.microsoft.com/office/drawing/2014/main" id="{109D2BBF-6708-4B63-923C-62CA1B34219F}"/>
              </a:ext>
            </a:extLst>
          </p:cNvPr>
          <p:cNvGraphicFramePr>
            <a:graphicFrameLocks noGrp="1"/>
          </p:cNvGraphicFramePr>
          <p:nvPr>
            <p:extLst>
              <p:ext uri="{D42A27DB-BD31-4B8C-83A1-F6EECF244321}">
                <p14:modId xmlns:p14="http://schemas.microsoft.com/office/powerpoint/2010/main" val="2572182075"/>
              </p:ext>
            </p:extLst>
          </p:nvPr>
        </p:nvGraphicFramePr>
        <p:xfrm>
          <a:off x="2506108" y="2054962"/>
          <a:ext cx="8851604" cy="4572690"/>
        </p:xfrm>
        <a:graphic>
          <a:graphicData uri="http://schemas.openxmlformats.org/drawingml/2006/table">
            <a:tbl>
              <a:tblPr firstRow="1" bandRow="1">
                <a:tableStyleId>{5C22544A-7EE6-4342-B048-85BDC9FD1C3A}</a:tableStyleId>
              </a:tblPr>
              <a:tblGrid>
                <a:gridCol w="3742660">
                  <a:extLst>
                    <a:ext uri="{9D8B030D-6E8A-4147-A177-3AD203B41FA5}">
                      <a16:colId xmlns:a16="http://schemas.microsoft.com/office/drawing/2014/main" val="2004036117"/>
                    </a:ext>
                  </a:extLst>
                </a:gridCol>
                <a:gridCol w="3785191">
                  <a:extLst>
                    <a:ext uri="{9D8B030D-6E8A-4147-A177-3AD203B41FA5}">
                      <a16:colId xmlns:a16="http://schemas.microsoft.com/office/drawing/2014/main" val="1635034"/>
                    </a:ext>
                  </a:extLst>
                </a:gridCol>
                <a:gridCol w="1323753">
                  <a:extLst>
                    <a:ext uri="{9D8B030D-6E8A-4147-A177-3AD203B41FA5}">
                      <a16:colId xmlns:a16="http://schemas.microsoft.com/office/drawing/2014/main" val="715843965"/>
                    </a:ext>
                  </a:extLst>
                </a:gridCol>
              </a:tblGrid>
              <a:tr h="275772">
                <a:tc>
                  <a:txBody>
                    <a:bodyPr/>
                    <a:lstStyle/>
                    <a:p>
                      <a:r>
                        <a:rPr lang="en-US" sz="1200" dirty="0"/>
                        <a:t>Rationale</a:t>
                      </a:r>
                    </a:p>
                  </a:txBody>
                  <a:tcPr anchor="ctr">
                    <a:solidFill>
                      <a:srgbClr val="5B739B"/>
                    </a:solidFill>
                  </a:tcPr>
                </a:tc>
                <a:tc>
                  <a:txBody>
                    <a:bodyPr/>
                    <a:lstStyle/>
                    <a:p>
                      <a:r>
                        <a:rPr lang="en-US" sz="1200" dirty="0"/>
                        <a:t>Recommendations</a:t>
                      </a:r>
                    </a:p>
                  </a:txBody>
                  <a:tcPr anchor="ctr">
                    <a:solidFill>
                      <a:srgbClr val="5B739B"/>
                    </a:solidFill>
                  </a:tcPr>
                </a:tc>
                <a:tc>
                  <a:txBody>
                    <a:bodyPr/>
                    <a:lstStyle/>
                    <a:p>
                      <a:r>
                        <a:rPr lang="en-US" sz="1200" dirty="0"/>
                        <a:t>Data Source</a:t>
                      </a:r>
                    </a:p>
                  </a:txBody>
                  <a:tcPr anchor="ctr">
                    <a:solidFill>
                      <a:srgbClr val="5B739B"/>
                    </a:solidFill>
                  </a:tcPr>
                </a:tc>
                <a:extLst>
                  <a:ext uri="{0D108BD9-81ED-4DB2-BD59-A6C34878D82A}">
                    <a16:rowId xmlns:a16="http://schemas.microsoft.com/office/drawing/2014/main" val="4075951032"/>
                  </a:ext>
                </a:extLst>
              </a:tr>
              <a:tr h="628789">
                <a:tc>
                  <a:txBody>
                    <a:bodyPr/>
                    <a:lstStyle/>
                    <a:p>
                      <a:r>
                        <a:rPr lang="en-US" sz="1200" dirty="0"/>
                        <a:t>The higher number of buildings in the floodplain indicates higher physical and human exposure to riverine flooding.</a:t>
                      </a:r>
                    </a:p>
                    <a:p>
                      <a:endParaRPr lang="en-US" sz="1200" dirty="0"/>
                    </a:p>
                    <a:p>
                      <a:r>
                        <a:rPr lang="en-US" sz="1200" dirty="0"/>
                        <a:t>If a building owner has a mortgage from a federally regulated lender and the property is in the Special Flood Hazard Area, then the building owner is required by Federal law to carry flood insurance.</a:t>
                      </a:r>
                    </a:p>
                    <a:p>
                      <a:endParaRPr lang="en-US" sz="1200" dirty="0"/>
                    </a:p>
                    <a:p>
                      <a:r>
                        <a:rPr lang="en-US" sz="1200" dirty="0"/>
                        <a:t>The building count in the SFHA is a programming variable required for those communities participating in FEMA’s Community Rating System (CRS) program.</a:t>
                      </a:r>
                    </a:p>
                  </a:txBody>
                  <a:tcPr anchor="ctr">
                    <a:solidFill>
                      <a:srgbClr val="CAD7EE"/>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Communities with a high floodplain</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building count should actively engage property owners about flood insurance and minimizing flood losses of property owners. See </a:t>
                      </a:r>
                      <a:r>
                        <a:rPr lang="en-US" sz="12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Floodsmart.gov</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more information.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Communities can become more resilient to flooding by exceeding the minimum NFIP requirements. Higher building standards adopted by local communities may include increasing the freeboard of the base flood elevation; or encourage property owners to build to the higher 500-year flood elevation or historical high-water mark.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Floodplain managers and emergency planners should pre-load at-risk structures into substantial damage estimator software. Local officials should review early warning systems as well as short-term shelters located outside the floodplain and away from inundated roads.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State and county leaders should prioritize pre-disaster planning for communities with many flood-prone buildings.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CAD7EE"/>
                    </a:solidFill>
                  </a:tcPr>
                </a:tc>
                <a:tc>
                  <a:txBody>
                    <a:bodyPr/>
                    <a:lstStyle/>
                    <a:p>
                      <a:pPr marL="0" marR="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All political scales: FEMA Special Flood Hazard Area (SFHA) for effective 1%-Annual-Chance Floodplains; Watershed and Stream scales: Effective and Advisory Floodplains for 1% Annual-Chance event; BLRA</a:t>
                      </a:r>
                    </a:p>
                  </a:txBody>
                  <a:tcPr marL="68580" marR="68580" marT="0" marB="0" anchor="ctr">
                    <a:solidFill>
                      <a:srgbClr val="CAD7EE"/>
                    </a:solidFill>
                  </a:tcPr>
                </a:tc>
                <a:extLst>
                  <a:ext uri="{0D108BD9-81ED-4DB2-BD59-A6C34878D82A}">
                    <a16:rowId xmlns:a16="http://schemas.microsoft.com/office/drawing/2014/main" val="1114062085"/>
                  </a:ext>
                </a:extLst>
              </a:tr>
            </a:tbl>
          </a:graphicData>
        </a:graphic>
      </p:graphicFrame>
    </p:spTree>
    <p:extLst>
      <p:ext uri="{BB962C8B-B14F-4D97-AF65-F5344CB8AC3E}">
        <p14:creationId xmlns:p14="http://schemas.microsoft.com/office/powerpoint/2010/main" val="3240797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tx2">
              <a:lumMod val="90000"/>
              <a:lumOff val="1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12 Deadliest Disasters</a:t>
            </a:r>
          </a:p>
        </p:txBody>
      </p:sp>
      <p:graphicFrame>
        <p:nvGraphicFramePr>
          <p:cNvPr id="3" name="Chart 2">
            <a:extLst>
              <a:ext uri="{FF2B5EF4-FFF2-40B4-BE49-F238E27FC236}">
                <a16:creationId xmlns:a16="http://schemas.microsoft.com/office/drawing/2014/main" id="{91EB6E8E-A744-AE28-6888-4A8A4941FEFA}"/>
              </a:ext>
            </a:extLst>
          </p:cNvPr>
          <p:cNvGraphicFramePr>
            <a:graphicFrameLocks/>
          </p:cNvGraphicFramePr>
          <p:nvPr/>
        </p:nvGraphicFramePr>
        <p:xfrm>
          <a:off x="1423463" y="1081454"/>
          <a:ext cx="9519111" cy="516811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B94F6186-E10B-87EA-C6AD-A6DBC76CEF30}"/>
              </a:ext>
            </a:extLst>
          </p:cNvPr>
          <p:cNvSpPr txBox="1"/>
          <p:nvPr/>
        </p:nvSpPr>
        <p:spPr>
          <a:xfrm>
            <a:off x="5959084" y="1858692"/>
            <a:ext cx="1758696" cy="276999"/>
          </a:xfrm>
          <a:prstGeom prst="rect">
            <a:avLst/>
          </a:prstGeom>
          <a:noFill/>
        </p:spPr>
        <p:txBody>
          <a:bodyPr wrap="square" rtlCol="0">
            <a:spAutoFit/>
          </a:bodyPr>
          <a:lstStyle/>
          <a:p>
            <a:r>
              <a:rPr lang="en-US" sz="1200" b="1" dirty="0">
                <a:solidFill>
                  <a:schemeClr val="accent5">
                    <a:lumMod val="50000"/>
                  </a:schemeClr>
                </a:solidFill>
              </a:rPr>
              <a:t>Summer Thunderstorms</a:t>
            </a:r>
          </a:p>
        </p:txBody>
      </p:sp>
      <p:sp>
        <p:nvSpPr>
          <p:cNvPr id="7" name="TextBox 1">
            <a:extLst>
              <a:ext uri="{FF2B5EF4-FFF2-40B4-BE49-F238E27FC236}">
                <a16:creationId xmlns:a16="http://schemas.microsoft.com/office/drawing/2014/main" id="{BB657E73-0925-DBF7-F5BC-CAB08D638712}"/>
              </a:ext>
            </a:extLst>
          </p:cNvPr>
          <p:cNvSpPr txBox="1"/>
          <p:nvPr/>
        </p:nvSpPr>
        <p:spPr>
          <a:xfrm>
            <a:off x="9186179" y="4376551"/>
            <a:ext cx="1176828"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solidFill>
                  <a:srgbClr val="7030A0"/>
                </a:solidFill>
                <a:latin typeface="Calibri" panose="020F0502020204030204" pitchFamily="34" charset="0"/>
                <a:cs typeface="Calibri" panose="020F0502020204030204" pitchFamily="34" charset="0"/>
              </a:rPr>
              <a:t>Tropical Storms</a:t>
            </a:r>
          </a:p>
        </p:txBody>
      </p:sp>
      <p:sp>
        <p:nvSpPr>
          <p:cNvPr id="8" name="TextBox 7">
            <a:extLst>
              <a:ext uri="{FF2B5EF4-FFF2-40B4-BE49-F238E27FC236}">
                <a16:creationId xmlns:a16="http://schemas.microsoft.com/office/drawing/2014/main" id="{30536322-AB6A-4A4D-442F-D4FEBBDEC264}"/>
              </a:ext>
            </a:extLst>
          </p:cNvPr>
          <p:cNvSpPr txBox="1"/>
          <p:nvPr/>
        </p:nvSpPr>
        <p:spPr>
          <a:xfrm>
            <a:off x="1143005" y="6416625"/>
            <a:ext cx="10357338" cy="369332"/>
          </a:xfrm>
          <a:prstGeom prst="rect">
            <a:avLst/>
          </a:prstGeom>
          <a:noFill/>
        </p:spPr>
        <p:txBody>
          <a:bodyPr wrap="square" rtlCol="0">
            <a:spAutoFit/>
          </a:bodyPr>
          <a:lstStyle/>
          <a:p>
            <a:r>
              <a:rPr lang="en-US" i="1" dirty="0">
                <a:solidFill>
                  <a:schemeClr val="accent1">
                    <a:lumMod val="50000"/>
                  </a:schemeClr>
                </a:solidFill>
              </a:rPr>
              <a:t>Four of the Deadliest Floods have occurred in </a:t>
            </a:r>
            <a:r>
              <a:rPr lang="en-US" b="1" i="1" dirty="0">
                <a:solidFill>
                  <a:schemeClr val="accent1">
                    <a:lumMod val="50000"/>
                  </a:schemeClr>
                </a:solidFill>
              </a:rPr>
              <a:t>Kanawha County </a:t>
            </a:r>
            <a:r>
              <a:rPr lang="en-US" i="1" dirty="0">
                <a:solidFill>
                  <a:schemeClr val="accent1">
                    <a:lumMod val="50000"/>
                  </a:schemeClr>
                </a:solidFill>
              </a:rPr>
              <a:t>from </a:t>
            </a:r>
            <a:r>
              <a:rPr lang="en-US" b="1" i="1" dirty="0">
                <a:solidFill>
                  <a:schemeClr val="accent1">
                    <a:lumMod val="50000"/>
                  </a:schemeClr>
                </a:solidFill>
              </a:rPr>
              <a:t>cloudbursts </a:t>
            </a:r>
            <a:r>
              <a:rPr lang="en-US" i="1" dirty="0">
                <a:solidFill>
                  <a:schemeClr val="accent1">
                    <a:lumMod val="50000"/>
                  </a:schemeClr>
                </a:solidFill>
              </a:rPr>
              <a:t>during the </a:t>
            </a:r>
            <a:r>
              <a:rPr lang="en-US" b="1" i="1" dirty="0">
                <a:solidFill>
                  <a:schemeClr val="accent1">
                    <a:lumMod val="50000"/>
                  </a:schemeClr>
                </a:solidFill>
              </a:rPr>
              <a:t>summer months</a:t>
            </a:r>
          </a:p>
        </p:txBody>
      </p:sp>
    </p:spTree>
    <p:extLst>
      <p:ext uri="{BB962C8B-B14F-4D97-AF65-F5344CB8AC3E}">
        <p14:creationId xmlns:p14="http://schemas.microsoft.com/office/powerpoint/2010/main" val="2846734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441185AF-EF53-4CB5-84BD-A75963E492F8}"/>
              </a:ext>
            </a:extLst>
          </p:cNvPr>
          <p:cNvGraphicFramePr>
            <a:graphicFrameLocks noGrp="1"/>
          </p:cNvGraphicFramePr>
          <p:nvPr>
            <p:extLst>
              <p:ext uri="{D42A27DB-BD31-4B8C-83A1-F6EECF244321}">
                <p14:modId xmlns:p14="http://schemas.microsoft.com/office/powerpoint/2010/main" val="4217424751"/>
              </p:ext>
            </p:extLst>
          </p:nvPr>
        </p:nvGraphicFramePr>
        <p:xfrm>
          <a:off x="2523206" y="583279"/>
          <a:ext cx="7888777" cy="6148575"/>
        </p:xfrm>
        <a:graphic>
          <a:graphicData uri="http://schemas.openxmlformats.org/drawingml/2006/table">
            <a:tbl>
              <a:tblPr/>
              <a:tblGrid>
                <a:gridCol w="272267">
                  <a:extLst>
                    <a:ext uri="{9D8B030D-6E8A-4147-A177-3AD203B41FA5}">
                      <a16:colId xmlns:a16="http://schemas.microsoft.com/office/drawing/2014/main" val="2344548842"/>
                    </a:ext>
                  </a:extLst>
                </a:gridCol>
                <a:gridCol w="896155">
                  <a:extLst>
                    <a:ext uri="{9D8B030D-6E8A-4147-A177-3AD203B41FA5}">
                      <a16:colId xmlns:a16="http://schemas.microsoft.com/office/drawing/2014/main" val="2707930697"/>
                    </a:ext>
                  </a:extLst>
                </a:gridCol>
                <a:gridCol w="616755">
                  <a:extLst>
                    <a:ext uri="{9D8B030D-6E8A-4147-A177-3AD203B41FA5}">
                      <a16:colId xmlns:a16="http://schemas.microsoft.com/office/drawing/2014/main" val="2962788343"/>
                    </a:ext>
                  </a:extLst>
                </a:gridCol>
                <a:gridCol w="1161267">
                  <a:extLst>
                    <a:ext uri="{9D8B030D-6E8A-4147-A177-3AD203B41FA5}">
                      <a16:colId xmlns:a16="http://schemas.microsoft.com/office/drawing/2014/main" val="1620229651"/>
                    </a:ext>
                  </a:extLst>
                </a:gridCol>
                <a:gridCol w="616755">
                  <a:extLst>
                    <a:ext uri="{9D8B030D-6E8A-4147-A177-3AD203B41FA5}">
                      <a16:colId xmlns:a16="http://schemas.microsoft.com/office/drawing/2014/main" val="4050678519"/>
                    </a:ext>
                  </a:extLst>
                </a:gridCol>
                <a:gridCol w="962829">
                  <a:extLst>
                    <a:ext uri="{9D8B030D-6E8A-4147-A177-3AD203B41FA5}">
                      <a16:colId xmlns:a16="http://schemas.microsoft.com/office/drawing/2014/main" val="4293057394"/>
                    </a:ext>
                  </a:extLst>
                </a:gridCol>
                <a:gridCol w="616755">
                  <a:extLst>
                    <a:ext uri="{9D8B030D-6E8A-4147-A177-3AD203B41FA5}">
                      <a16:colId xmlns:a16="http://schemas.microsoft.com/office/drawing/2014/main" val="670581182"/>
                    </a:ext>
                  </a:extLst>
                </a:gridCol>
                <a:gridCol w="1151317">
                  <a:extLst>
                    <a:ext uri="{9D8B030D-6E8A-4147-A177-3AD203B41FA5}">
                      <a16:colId xmlns:a16="http://schemas.microsoft.com/office/drawing/2014/main" val="1910680411"/>
                    </a:ext>
                  </a:extLst>
                </a:gridCol>
                <a:gridCol w="616755">
                  <a:extLst>
                    <a:ext uri="{9D8B030D-6E8A-4147-A177-3AD203B41FA5}">
                      <a16:colId xmlns:a16="http://schemas.microsoft.com/office/drawing/2014/main" val="2421976593"/>
                    </a:ext>
                  </a:extLst>
                </a:gridCol>
                <a:gridCol w="361167">
                  <a:extLst>
                    <a:ext uri="{9D8B030D-6E8A-4147-A177-3AD203B41FA5}">
                      <a16:colId xmlns:a16="http://schemas.microsoft.com/office/drawing/2014/main" val="2590193411"/>
                    </a:ext>
                  </a:extLst>
                </a:gridCol>
                <a:gridCol w="616755">
                  <a:extLst>
                    <a:ext uri="{9D8B030D-6E8A-4147-A177-3AD203B41FA5}">
                      <a16:colId xmlns:a16="http://schemas.microsoft.com/office/drawing/2014/main" val="3719958079"/>
                    </a:ext>
                  </a:extLst>
                </a:gridCol>
              </a:tblGrid>
              <a:tr h="136957">
                <a:tc>
                  <a:txBody>
                    <a:bodyPr/>
                    <a:lstStyle/>
                    <a:p>
                      <a:pPr algn="ctr" fontAlgn="b"/>
                      <a:r>
                        <a:rPr lang="en-US" sz="700" b="1" i="0" u="none" strike="noStrike" dirty="0">
                          <a:solidFill>
                            <a:srgbClr val="000000"/>
                          </a:solidFill>
                          <a:effectLst/>
                          <a:latin typeface="Calibri" panose="020F0502020204030204" pitchFamily="34" charset="0"/>
                        </a:rPr>
                        <a:t>RANK</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700" b="1" i="0" u="none" strike="noStrike" dirty="0">
                          <a:solidFill>
                            <a:srgbClr val="000000"/>
                          </a:solidFill>
                          <a:effectLst/>
                          <a:latin typeface="Calibri" panose="020F0502020204030204" pitchFamily="34" charset="0"/>
                        </a:rPr>
                        <a:t>All Communities</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fontAlgn="b"/>
                      <a:r>
                        <a:rPr lang="en-US" sz="700" b="1" i="0" u="none" strike="noStrike" dirty="0">
                          <a:solidFill>
                            <a:srgbClr val="000000"/>
                          </a:solidFill>
                          <a:effectLst/>
                          <a:latin typeface="Calibri" panose="020F0502020204030204" pitchFamily="34" charset="0"/>
                        </a:rPr>
                        <a:t>Percent_Rank</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fontAlgn="b"/>
                      <a:r>
                        <a:rPr lang="en-US" sz="700" b="1" i="0" u="none" strike="noStrike" dirty="0">
                          <a:solidFill>
                            <a:srgbClr val="000000"/>
                          </a:solidFill>
                          <a:effectLst/>
                          <a:latin typeface="Calibri" panose="020F0502020204030204" pitchFamily="34" charset="0"/>
                        </a:rPr>
                        <a:t>Incorporated Communities</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1" i="0" u="none" strike="noStrike" dirty="0">
                          <a:solidFill>
                            <a:srgbClr val="000000"/>
                          </a:solidFill>
                          <a:effectLst/>
                          <a:latin typeface="Calibri" panose="020F0502020204030204" pitchFamily="34" charset="0"/>
                        </a:rPr>
                        <a:t>Percent_Rank</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1" i="0" u="none" strike="noStrike" dirty="0">
                          <a:solidFill>
                            <a:srgbClr val="000000"/>
                          </a:solidFill>
                          <a:effectLst/>
                          <a:latin typeface="Calibri" panose="020F0502020204030204" pitchFamily="34" charset="0"/>
                        </a:rPr>
                        <a:t>Unincorporated Areas</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700" b="1" i="0" u="none" strike="noStrike" dirty="0">
                          <a:solidFill>
                            <a:srgbClr val="000000"/>
                          </a:solidFill>
                          <a:effectLst/>
                          <a:latin typeface="Calibri" panose="020F0502020204030204" pitchFamily="34" charset="0"/>
                        </a:rPr>
                        <a:t>Percent_Rank</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700" b="1" i="0" u="none" strike="noStrike" dirty="0">
                          <a:solidFill>
                            <a:srgbClr val="000000"/>
                          </a:solidFill>
                          <a:effectLst/>
                          <a:latin typeface="Calibri" panose="020F0502020204030204" pitchFamily="34" charset="0"/>
                        </a:rPr>
                        <a:t>Counties</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b"/>
                      <a:r>
                        <a:rPr lang="en-US" sz="700" b="1" i="0" u="none" strike="noStrike" dirty="0">
                          <a:solidFill>
                            <a:srgbClr val="000000"/>
                          </a:solidFill>
                          <a:effectLst/>
                          <a:latin typeface="Calibri" panose="020F0502020204030204" pitchFamily="34" charset="0"/>
                        </a:rPr>
                        <a:t>Percent_Rank</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b"/>
                      <a:r>
                        <a:rPr lang="en-US" sz="700" b="1" i="0" u="none" strike="noStrike" dirty="0">
                          <a:solidFill>
                            <a:srgbClr val="000000"/>
                          </a:solidFill>
                          <a:effectLst/>
                          <a:latin typeface="Calibri" panose="020F0502020204030204" pitchFamily="34" charset="0"/>
                        </a:rPr>
                        <a:t>Regions</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FF"/>
                    </a:solidFill>
                  </a:tcPr>
                </a:tc>
                <a:tc>
                  <a:txBody>
                    <a:bodyPr/>
                    <a:lstStyle/>
                    <a:p>
                      <a:pPr algn="ctr" fontAlgn="b"/>
                      <a:r>
                        <a:rPr lang="en-US" sz="700" b="1" i="0" u="none" strike="noStrike" dirty="0">
                          <a:solidFill>
                            <a:srgbClr val="000000"/>
                          </a:solidFill>
                          <a:effectLst/>
                          <a:latin typeface="Calibri" panose="020F0502020204030204" pitchFamily="34" charset="0"/>
                        </a:rPr>
                        <a:t>Percent_Rank</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FF"/>
                    </a:solidFill>
                  </a:tcPr>
                </a:tc>
                <a:extLst>
                  <a:ext uri="{0D108BD9-81ED-4DB2-BD59-A6C34878D82A}">
                    <a16:rowId xmlns:a16="http://schemas.microsoft.com/office/drawing/2014/main" val="883995778"/>
                  </a:ext>
                </a:extLst>
              </a:tr>
              <a:tr h="110221">
                <a:tc>
                  <a:txBody>
                    <a:bodyPr/>
                    <a:lstStyle/>
                    <a:p>
                      <a:pPr algn="ctr" fontAlgn="b"/>
                      <a:r>
                        <a:rPr lang="en-US" sz="700" b="1" i="0" u="none" strike="noStrike" dirty="0">
                          <a:solidFill>
                            <a:srgbClr val="000000"/>
                          </a:solidFill>
                          <a:effectLst/>
                          <a:latin typeface="Calibri" panose="020F0502020204030204" pitchFamily="34" charset="0"/>
                        </a:rPr>
                        <a:t>1</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Kanawha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100.0%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FF0000"/>
                          </a:solidFill>
                          <a:effectLst/>
                          <a:latin typeface="Calibri" panose="020F0502020204030204" pitchFamily="34" charset="0"/>
                        </a:rPr>
                        <a:t>Wheeling**</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100.0%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Kanawha County*</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100.0%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548235"/>
                          </a:solidFill>
                          <a:effectLst/>
                          <a:latin typeface="Calibri" panose="020F0502020204030204" pitchFamily="34" charset="0"/>
                        </a:rPr>
                        <a:t>KANAWHA</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100.0%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1" i="0" u="none" strike="noStrike" dirty="0">
                          <a:solidFill>
                            <a:srgbClr val="000000"/>
                          </a:solidFill>
                          <a:effectLst/>
                          <a:latin typeface="Calibri" panose="020F0502020204030204" pitchFamily="34" charset="0"/>
                        </a:rPr>
                        <a:t>3</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100%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09250041"/>
                  </a:ext>
                </a:extLst>
              </a:tr>
              <a:tr h="110221">
                <a:tc>
                  <a:txBody>
                    <a:bodyPr/>
                    <a:lstStyle/>
                    <a:p>
                      <a:pPr algn="ctr" fontAlgn="b"/>
                      <a:r>
                        <a:rPr lang="en-US" sz="700" b="1" i="0" u="none" strike="noStrike" dirty="0">
                          <a:solidFill>
                            <a:srgbClr val="000000"/>
                          </a:solidFill>
                          <a:effectLst/>
                          <a:latin typeface="Calibri" panose="020F0502020204030204" pitchFamily="34" charset="0"/>
                        </a:rPr>
                        <a:t>2</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Logan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99.6%</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Charleston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99.5%</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Logan County*</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98.1%</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548235"/>
                          </a:solidFill>
                          <a:effectLst/>
                          <a:latin typeface="Calibri" panose="020F0502020204030204" pitchFamily="34" charset="0"/>
                        </a:rPr>
                        <a:t>LOGAN</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98.1%</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1" i="0" u="none" strike="noStrike" dirty="0">
                          <a:solidFill>
                            <a:srgbClr val="000000"/>
                          </a:solidFill>
                          <a:effectLst/>
                          <a:latin typeface="Calibri" panose="020F0502020204030204" pitchFamily="34" charset="0"/>
                        </a:rPr>
                        <a:t>2</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47004377"/>
                  </a:ext>
                </a:extLst>
              </a:tr>
              <a:tr h="114767">
                <a:tc>
                  <a:txBody>
                    <a:bodyPr/>
                    <a:lstStyle/>
                    <a:p>
                      <a:pPr algn="ctr" fontAlgn="b"/>
                      <a:r>
                        <a:rPr lang="en-US" sz="700" b="1" i="0" u="none" strike="noStrike" dirty="0">
                          <a:solidFill>
                            <a:srgbClr val="000000"/>
                          </a:solidFill>
                          <a:effectLst/>
                          <a:latin typeface="Calibri" panose="020F0502020204030204" pitchFamily="34" charset="0"/>
                        </a:rPr>
                        <a:t>3</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FF0000"/>
                          </a:solidFill>
                          <a:effectLst/>
                          <a:latin typeface="Calibri" panose="020F0502020204030204" pitchFamily="34" charset="0"/>
                        </a:rPr>
                        <a:t>Wheeling**</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99.2%</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Dunbar</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99.0%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Mingo County*</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96.2%</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548235"/>
                          </a:solidFill>
                          <a:effectLst/>
                          <a:latin typeface="Calibri" panose="020F0502020204030204" pitchFamily="34" charset="0"/>
                        </a:rPr>
                        <a:t>OHIO</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96.2%</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1" i="0" u="none" strike="noStrike" dirty="0">
                          <a:solidFill>
                            <a:srgbClr val="000000"/>
                          </a:solidFill>
                          <a:effectLst/>
                          <a:latin typeface="Calibri" panose="020F0502020204030204" pitchFamily="34" charset="0"/>
                        </a:rPr>
                        <a:t>1</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9480275"/>
                  </a:ext>
                </a:extLst>
              </a:tr>
              <a:tr h="110221">
                <a:tc>
                  <a:txBody>
                    <a:bodyPr/>
                    <a:lstStyle/>
                    <a:p>
                      <a:pPr algn="ctr" fontAlgn="b"/>
                      <a:r>
                        <a:rPr lang="en-US" sz="700" b="1" i="0" u="none" strike="noStrike" dirty="0">
                          <a:solidFill>
                            <a:srgbClr val="000000"/>
                          </a:solidFill>
                          <a:effectLst/>
                          <a:latin typeface="Calibri" panose="020F0502020204030204" pitchFamily="34" charset="0"/>
                        </a:rPr>
                        <a:t>4</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Mingo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98.8%</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Wellsburg</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98.5%</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Boone County*</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94.4%</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548235"/>
                          </a:solidFill>
                          <a:effectLst/>
                          <a:latin typeface="Calibri" panose="020F0502020204030204" pitchFamily="34" charset="0"/>
                        </a:rPr>
                        <a:t>BOONE</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94.4%</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20694242"/>
                  </a:ext>
                </a:extLst>
              </a:tr>
              <a:tr h="110221">
                <a:tc>
                  <a:txBody>
                    <a:bodyPr/>
                    <a:lstStyle/>
                    <a:p>
                      <a:pPr algn="ctr" fontAlgn="b"/>
                      <a:r>
                        <a:rPr lang="en-US" sz="700" b="1" i="0" u="none" strike="noStrike" dirty="0">
                          <a:solidFill>
                            <a:srgbClr val="000000"/>
                          </a:solidFill>
                          <a:effectLst/>
                          <a:latin typeface="Calibri" panose="020F0502020204030204" pitchFamily="34" charset="0"/>
                        </a:rPr>
                        <a:t>5</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Boone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98.4%</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New Martinsville</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98.0%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Lincoln County*</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92.5%</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548235"/>
                          </a:solidFill>
                          <a:effectLst/>
                          <a:latin typeface="Calibri" panose="020F0502020204030204" pitchFamily="34" charset="0"/>
                        </a:rPr>
                        <a:t>MINGO</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92.5%</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615726082"/>
                  </a:ext>
                </a:extLst>
              </a:tr>
              <a:tr h="110221">
                <a:tc>
                  <a:txBody>
                    <a:bodyPr/>
                    <a:lstStyle/>
                    <a:p>
                      <a:pPr algn="ctr" fontAlgn="b"/>
                      <a:r>
                        <a:rPr lang="en-US" sz="700" b="1" i="0" u="none" strike="noStrike" dirty="0">
                          <a:solidFill>
                            <a:srgbClr val="000000"/>
                          </a:solidFill>
                          <a:effectLst/>
                          <a:latin typeface="Calibri" panose="020F0502020204030204" pitchFamily="34" charset="0"/>
                        </a:rPr>
                        <a:t>6</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Lincoln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98.1%</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FF0000"/>
                          </a:solidFill>
                          <a:effectLst/>
                          <a:latin typeface="Calibri" panose="020F0502020204030204" pitchFamily="34" charset="0"/>
                        </a:rPr>
                        <a:t>Huntington**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97.6%</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Mercer County*</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90.7%</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548235"/>
                          </a:solidFill>
                          <a:effectLst/>
                          <a:latin typeface="Calibri" panose="020F0502020204030204" pitchFamily="34" charset="0"/>
                        </a:rPr>
                        <a:t>CABELL</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90.7%</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3855868674"/>
                  </a:ext>
                </a:extLst>
              </a:tr>
              <a:tr h="110221">
                <a:tc>
                  <a:txBody>
                    <a:bodyPr/>
                    <a:lstStyle/>
                    <a:p>
                      <a:pPr algn="ctr" fontAlgn="b"/>
                      <a:r>
                        <a:rPr lang="en-US" sz="700" b="1" i="0" u="none" strike="noStrike" dirty="0">
                          <a:solidFill>
                            <a:srgbClr val="000000"/>
                          </a:solidFill>
                          <a:effectLst/>
                          <a:latin typeface="Calibri" panose="020F0502020204030204" pitchFamily="34" charset="0"/>
                        </a:rPr>
                        <a:t>7</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Mercer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97.7%</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Buckhannon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97.1%</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Raleigh County*</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88.8%</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548235"/>
                          </a:solidFill>
                          <a:effectLst/>
                          <a:latin typeface="Calibri" panose="020F0502020204030204" pitchFamily="34" charset="0"/>
                        </a:rPr>
                        <a:t>MCDOWELL</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88.8%</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3280697894"/>
                  </a:ext>
                </a:extLst>
              </a:tr>
              <a:tr h="110221">
                <a:tc>
                  <a:txBody>
                    <a:bodyPr/>
                    <a:lstStyle/>
                    <a:p>
                      <a:pPr algn="ctr" fontAlgn="b"/>
                      <a:r>
                        <a:rPr lang="en-US" sz="700" b="1" i="0" u="none" strike="noStrike" dirty="0">
                          <a:solidFill>
                            <a:srgbClr val="000000"/>
                          </a:solidFill>
                          <a:effectLst/>
                          <a:latin typeface="Calibri" panose="020F0502020204030204" pitchFamily="34" charset="0"/>
                        </a:rPr>
                        <a:t>8</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Raleigh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97.3%</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Milton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96.6%</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Wayne County*</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87.0%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548235"/>
                          </a:solidFill>
                          <a:effectLst/>
                          <a:latin typeface="Calibri" panose="020F0502020204030204" pitchFamily="34" charset="0"/>
                        </a:rPr>
                        <a:t>WAYNE</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87.0%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3474381261"/>
                  </a:ext>
                </a:extLst>
              </a:tr>
              <a:tr h="110221">
                <a:tc>
                  <a:txBody>
                    <a:bodyPr/>
                    <a:lstStyle/>
                    <a:p>
                      <a:pPr algn="ctr" fontAlgn="b"/>
                      <a:r>
                        <a:rPr lang="en-US" sz="700" b="1" i="0" u="none" strike="noStrike" dirty="0">
                          <a:solidFill>
                            <a:srgbClr val="000000"/>
                          </a:solidFill>
                          <a:effectLst/>
                          <a:latin typeface="Calibri" panose="020F0502020204030204" pitchFamily="34" charset="0"/>
                        </a:rPr>
                        <a:t>9</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Wayne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96.9%</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Clarksburg</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96.1%</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Cabell County*</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85.1%</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548235"/>
                          </a:solidFill>
                          <a:effectLst/>
                          <a:latin typeface="Calibri" panose="020F0502020204030204" pitchFamily="34" charset="0"/>
                        </a:rPr>
                        <a:t>LINCOLN</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85.1%</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3742432528"/>
                  </a:ext>
                </a:extLst>
              </a:tr>
              <a:tr h="110221">
                <a:tc>
                  <a:txBody>
                    <a:bodyPr/>
                    <a:lstStyle/>
                    <a:p>
                      <a:pPr algn="ctr" fontAlgn="b"/>
                      <a:r>
                        <a:rPr lang="en-US" sz="700" b="1" i="0" u="none" strike="noStrike" dirty="0">
                          <a:solidFill>
                            <a:srgbClr val="000000"/>
                          </a:solidFill>
                          <a:effectLst/>
                          <a:latin typeface="Calibri" panose="020F0502020204030204" pitchFamily="34" charset="0"/>
                        </a:rPr>
                        <a:t>10</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Cabell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96.6%</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Marlinton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700" b="0" i="0" u="none" strike="noStrike" dirty="0">
                          <a:solidFill>
                            <a:srgbClr val="000000"/>
                          </a:solidFill>
                          <a:effectLst/>
                          <a:latin typeface="Calibri" panose="020F0502020204030204" pitchFamily="34" charset="0"/>
                        </a:rPr>
                        <a:t>95.7%</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Putnam County*</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83.3%</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548235"/>
                          </a:solidFill>
                          <a:effectLst/>
                          <a:latin typeface="Calibri" panose="020F0502020204030204" pitchFamily="34" charset="0"/>
                        </a:rPr>
                        <a:t>MERCER</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83.3%</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3247018948"/>
                  </a:ext>
                </a:extLst>
              </a:tr>
              <a:tr h="114767">
                <a:tc>
                  <a:txBody>
                    <a:bodyPr/>
                    <a:lstStyle/>
                    <a:p>
                      <a:pPr algn="ctr" fontAlgn="b"/>
                      <a:r>
                        <a:rPr lang="en-US" sz="700" b="1" i="0" u="none" strike="noStrike" dirty="0">
                          <a:solidFill>
                            <a:srgbClr val="000000"/>
                          </a:solidFill>
                          <a:effectLst/>
                          <a:latin typeface="Calibri" panose="020F0502020204030204" pitchFamily="34" charset="0"/>
                        </a:rPr>
                        <a:t>11</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Charleston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96.2%</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South Charleston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95.2%</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Wood County*</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81.4%</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548235"/>
                          </a:solidFill>
                          <a:effectLst/>
                          <a:latin typeface="Calibri" panose="020F0502020204030204" pitchFamily="34" charset="0"/>
                        </a:rPr>
                        <a:t>WOOD</a:t>
                      </a:r>
                    </a:p>
                  </a:txBody>
                  <a:tcPr marL="4371" marR="4371" marT="43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81.4%</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1342189201"/>
                  </a:ext>
                </a:extLst>
              </a:tr>
              <a:tr h="110221">
                <a:tc>
                  <a:txBody>
                    <a:bodyPr/>
                    <a:lstStyle/>
                    <a:p>
                      <a:pPr algn="ctr" fontAlgn="b"/>
                      <a:r>
                        <a:rPr lang="en-US" sz="700" b="1" i="0" u="none" strike="noStrike" dirty="0">
                          <a:solidFill>
                            <a:srgbClr val="000000"/>
                          </a:solidFill>
                          <a:effectLst/>
                          <a:latin typeface="Calibri" panose="020F0502020204030204" pitchFamily="34" charset="0"/>
                        </a:rPr>
                        <a:t>12</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Putnam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95.8%</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Rainelle</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700" b="0" i="0" u="none" strike="noStrike" dirty="0">
                          <a:solidFill>
                            <a:srgbClr val="000000"/>
                          </a:solidFill>
                          <a:effectLst/>
                          <a:latin typeface="Calibri" panose="020F0502020204030204" pitchFamily="34" charset="0"/>
                        </a:rPr>
                        <a:t>94.7%</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713000073"/>
                  </a:ext>
                </a:extLst>
              </a:tr>
              <a:tr h="110221">
                <a:tc>
                  <a:txBody>
                    <a:bodyPr/>
                    <a:lstStyle/>
                    <a:p>
                      <a:pPr algn="ctr" fontAlgn="b"/>
                      <a:r>
                        <a:rPr lang="en-US" sz="700" b="1" i="0" u="none" strike="noStrike" dirty="0">
                          <a:solidFill>
                            <a:srgbClr val="000000"/>
                          </a:solidFill>
                          <a:effectLst/>
                          <a:latin typeface="Calibri" panose="020F0502020204030204" pitchFamily="34" charset="0"/>
                        </a:rPr>
                        <a:t>13</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Wood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95.4%</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Weston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94.2%</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96636827"/>
                  </a:ext>
                </a:extLst>
              </a:tr>
              <a:tr h="110221">
                <a:tc>
                  <a:txBody>
                    <a:bodyPr/>
                    <a:lstStyle/>
                    <a:p>
                      <a:pPr algn="ctr" fontAlgn="b"/>
                      <a:r>
                        <a:rPr lang="en-US" sz="700" b="1" i="0" u="none" strike="noStrike" dirty="0">
                          <a:solidFill>
                            <a:srgbClr val="000000"/>
                          </a:solidFill>
                          <a:effectLst/>
                          <a:latin typeface="Calibri" panose="020F0502020204030204" pitchFamily="34" charset="0"/>
                        </a:rPr>
                        <a:t>14</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McDowell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95.1%</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Moundsville</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93.8%</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958161881"/>
                  </a:ext>
                </a:extLst>
              </a:tr>
              <a:tr h="110221">
                <a:tc>
                  <a:txBody>
                    <a:bodyPr/>
                    <a:lstStyle/>
                    <a:p>
                      <a:pPr algn="ctr" fontAlgn="b"/>
                      <a:r>
                        <a:rPr lang="en-US" sz="700" b="1" i="0" u="none" strike="noStrike" dirty="0">
                          <a:solidFill>
                            <a:srgbClr val="000000"/>
                          </a:solidFill>
                          <a:effectLst/>
                          <a:latin typeface="Calibri" panose="020F0502020204030204" pitchFamily="34" charset="0"/>
                        </a:rPr>
                        <a:t>15</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Wyoming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94.7%</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Welch</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93.3%</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1169546285"/>
                  </a:ext>
                </a:extLst>
              </a:tr>
              <a:tr h="110221">
                <a:tc>
                  <a:txBody>
                    <a:bodyPr/>
                    <a:lstStyle/>
                    <a:p>
                      <a:pPr algn="ctr" fontAlgn="b"/>
                      <a:r>
                        <a:rPr lang="en-US" sz="700" b="1" i="0" u="none" strike="noStrike" dirty="0">
                          <a:solidFill>
                            <a:srgbClr val="000000"/>
                          </a:solidFill>
                          <a:effectLst/>
                          <a:latin typeface="Calibri" panose="020F0502020204030204" pitchFamily="34" charset="0"/>
                        </a:rPr>
                        <a:t>16</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Randolph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94.3%</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Benwood</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92.8%</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1314287981"/>
                  </a:ext>
                </a:extLst>
              </a:tr>
              <a:tr h="110221">
                <a:tc>
                  <a:txBody>
                    <a:bodyPr/>
                    <a:lstStyle/>
                    <a:p>
                      <a:pPr algn="ctr" fontAlgn="b"/>
                      <a:r>
                        <a:rPr lang="en-US" sz="700" b="1" i="0" u="none" strike="noStrike" dirty="0">
                          <a:solidFill>
                            <a:srgbClr val="000000"/>
                          </a:solidFill>
                          <a:effectLst/>
                          <a:latin typeface="Calibri" panose="020F0502020204030204" pitchFamily="34" charset="0"/>
                        </a:rPr>
                        <a:t>17</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Hampshire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93.9%</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Vienna</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92.3%</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825830521"/>
                  </a:ext>
                </a:extLst>
              </a:tr>
              <a:tr h="110221">
                <a:tc>
                  <a:txBody>
                    <a:bodyPr/>
                    <a:lstStyle/>
                    <a:p>
                      <a:pPr algn="ctr" fontAlgn="b"/>
                      <a:r>
                        <a:rPr lang="en-US" sz="700" b="1" i="0" u="none" strike="noStrike" dirty="0">
                          <a:solidFill>
                            <a:srgbClr val="000000"/>
                          </a:solidFill>
                          <a:effectLst/>
                          <a:latin typeface="Calibri" panose="020F0502020204030204" pitchFamily="34" charset="0"/>
                        </a:rPr>
                        <a:t>18</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Dunbar</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93.6%</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White Sulphur Springs</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700" b="0" i="0" u="none" strike="noStrike" dirty="0">
                          <a:solidFill>
                            <a:srgbClr val="000000"/>
                          </a:solidFill>
                          <a:effectLst/>
                          <a:latin typeface="Calibri" panose="020F0502020204030204" pitchFamily="34" charset="0"/>
                        </a:rPr>
                        <a:t>91.4%</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767916918"/>
                  </a:ext>
                </a:extLst>
              </a:tr>
              <a:tr h="110221">
                <a:tc>
                  <a:txBody>
                    <a:bodyPr/>
                    <a:lstStyle/>
                    <a:p>
                      <a:pPr algn="ctr" fontAlgn="b"/>
                      <a:r>
                        <a:rPr lang="en-US" sz="700" b="1" i="0" u="none" strike="noStrike" dirty="0">
                          <a:solidFill>
                            <a:srgbClr val="000000"/>
                          </a:solidFill>
                          <a:effectLst/>
                          <a:latin typeface="Calibri" panose="020F0502020204030204" pitchFamily="34" charset="0"/>
                        </a:rPr>
                        <a:t>19</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Mason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93.2%</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Clendenin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700" b="0" i="0" u="none" strike="noStrike" dirty="0">
                          <a:solidFill>
                            <a:srgbClr val="000000"/>
                          </a:solidFill>
                          <a:effectLst/>
                          <a:latin typeface="Calibri" panose="020F0502020204030204" pitchFamily="34" charset="0"/>
                        </a:rPr>
                        <a:t>91.4%</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848434326"/>
                  </a:ext>
                </a:extLst>
              </a:tr>
              <a:tr h="110221">
                <a:tc>
                  <a:txBody>
                    <a:bodyPr/>
                    <a:lstStyle/>
                    <a:p>
                      <a:pPr algn="ctr" fontAlgn="b"/>
                      <a:r>
                        <a:rPr lang="en-US" sz="700" b="1" i="0" u="none" strike="noStrike" dirty="0">
                          <a:solidFill>
                            <a:srgbClr val="000000"/>
                          </a:solidFill>
                          <a:effectLst/>
                          <a:latin typeface="Calibri" panose="020F0502020204030204" pitchFamily="34" charset="0"/>
                        </a:rPr>
                        <a:t>20</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Marion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92.8%</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Buffalo</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90.9%</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392331196"/>
                  </a:ext>
                </a:extLst>
              </a:tr>
              <a:tr h="110221">
                <a:tc>
                  <a:txBody>
                    <a:bodyPr/>
                    <a:lstStyle/>
                    <a:p>
                      <a:pPr algn="ctr" fontAlgn="b"/>
                      <a:r>
                        <a:rPr lang="en-US" sz="700" b="1" i="0" u="none" strike="noStrike" dirty="0">
                          <a:solidFill>
                            <a:srgbClr val="000000"/>
                          </a:solidFill>
                          <a:effectLst/>
                          <a:latin typeface="Calibri" panose="020F0502020204030204" pitchFamily="34" charset="0"/>
                        </a:rPr>
                        <a:t>21</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Greenbrier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92.4%</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Parkersburg</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90.4%</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1227454665"/>
                  </a:ext>
                </a:extLst>
              </a:tr>
              <a:tr h="110221">
                <a:tc>
                  <a:txBody>
                    <a:bodyPr/>
                    <a:lstStyle/>
                    <a:p>
                      <a:pPr algn="ctr" fontAlgn="b"/>
                      <a:r>
                        <a:rPr lang="en-US" sz="700" b="1" i="0" u="none" strike="noStrike" dirty="0">
                          <a:solidFill>
                            <a:srgbClr val="000000"/>
                          </a:solidFill>
                          <a:effectLst/>
                          <a:latin typeface="Calibri" panose="020F0502020204030204" pitchFamily="34" charset="0"/>
                        </a:rPr>
                        <a:t>22</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Fayette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92.1%</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Madison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90.0%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776989559"/>
                  </a:ext>
                </a:extLst>
              </a:tr>
              <a:tr h="110221">
                <a:tc>
                  <a:txBody>
                    <a:bodyPr/>
                    <a:lstStyle/>
                    <a:p>
                      <a:pPr algn="ctr" fontAlgn="b"/>
                      <a:r>
                        <a:rPr lang="en-US" sz="700" b="1" i="0" u="none" strike="noStrike" dirty="0">
                          <a:solidFill>
                            <a:srgbClr val="000000"/>
                          </a:solidFill>
                          <a:effectLst/>
                          <a:latin typeface="Calibri" panose="020F0502020204030204" pitchFamily="34" charset="0"/>
                        </a:rPr>
                        <a:t>23</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Clay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91.7%</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Gary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89.5%</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844521702"/>
                  </a:ext>
                </a:extLst>
              </a:tr>
              <a:tr h="110221">
                <a:tc>
                  <a:txBody>
                    <a:bodyPr/>
                    <a:lstStyle/>
                    <a:p>
                      <a:pPr algn="ctr" fontAlgn="b"/>
                      <a:r>
                        <a:rPr lang="en-US" sz="700" b="1" i="0" u="none" strike="noStrike" dirty="0">
                          <a:solidFill>
                            <a:srgbClr val="000000"/>
                          </a:solidFill>
                          <a:effectLst/>
                          <a:latin typeface="Calibri" panose="020F0502020204030204" pitchFamily="34" charset="0"/>
                        </a:rPr>
                        <a:t>24</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Wetzel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91.3%</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Keyser</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89.0%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2474890065"/>
                  </a:ext>
                </a:extLst>
              </a:tr>
              <a:tr h="110221">
                <a:tc>
                  <a:txBody>
                    <a:bodyPr/>
                    <a:lstStyle/>
                    <a:p>
                      <a:pPr algn="ctr" fontAlgn="b"/>
                      <a:r>
                        <a:rPr lang="en-US" sz="700" b="1" i="0" u="none" strike="noStrike" dirty="0">
                          <a:solidFill>
                            <a:srgbClr val="000000"/>
                          </a:solidFill>
                          <a:effectLst/>
                          <a:latin typeface="Calibri" panose="020F0502020204030204" pitchFamily="34" charset="0"/>
                        </a:rPr>
                        <a:t>25</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Jackson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90.9%</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Richwood</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700" b="0" i="0" u="none" strike="noStrike" dirty="0">
                          <a:solidFill>
                            <a:srgbClr val="000000"/>
                          </a:solidFill>
                          <a:effectLst/>
                          <a:latin typeface="Calibri" panose="020F0502020204030204" pitchFamily="34" charset="0"/>
                        </a:rPr>
                        <a:t>88.5%</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4224621715"/>
                  </a:ext>
                </a:extLst>
              </a:tr>
              <a:tr h="110221">
                <a:tc>
                  <a:txBody>
                    <a:bodyPr/>
                    <a:lstStyle/>
                    <a:p>
                      <a:pPr algn="ctr" fontAlgn="b"/>
                      <a:r>
                        <a:rPr lang="en-US" sz="700" b="1" i="0" u="none" strike="noStrike" dirty="0">
                          <a:solidFill>
                            <a:srgbClr val="000000"/>
                          </a:solidFill>
                          <a:effectLst/>
                          <a:latin typeface="Calibri" panose="020F0502020204030204" pitchFamily="34" charset="0"/>
                        </a:rPr>
                        <a:t>26</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Webster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90.6%</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Philippi</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88.0%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890684791"/>
                  </a:ext>
                </a:extLst>
              </a:tr>
              <a:tr h="110221">
                <a:tc>
                  <a:txBody>
                    <a:bodyPr/>
                    <a:lstStyle/>
                    <a:p>
                      <a:pPr algn="ctr" fontAlgn="b"/>
                      <a:r>
                        <a:rPr lang="en-US" sz="700" b="1" i="0" u="none" strike="noStrike" dirty="0">
                          <a:solidFill>
                            <a:srgbClr val="000000"/>
                          </a:solidFill>
                          <a:effectLst/>
                          <a:latin typeface="Calibri" panose="020F0502020204030204" pitchFamily="34" charset="0"/>
                        </a:rPr>
                        <a:t>27</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Harrison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90.2%</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Parsons</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87.6%</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1988135527"/>
                  </a:ext>
                </a:extLst>
              </a:tr>
              <a:tr h="110221">
                <a:tc>
                  <a:txBody>
                    <a:bodyPr/>
                    <a:lstStyle/>
                    <a:p>
                      <a:pPr algn="ctr" fontAlgn="b"/>
                      <a:r>
                        <a:rPr lang="en-US" sz="700" b="1" i="0" u="none" strike="noStrike" dirty="0">
                          <a:solidFill>
                            <a:srgbClr val="000000"/>
                          </a:solidFill>
                          <a:effectLst/>
                          <a:latin typeface="Calibri" panose="020F0502020204030204" pitchFamily="34" charset="0"/>
                        </a:rPr>
                        <a:t>28</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Wellsburg</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89.8%</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Princeton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87.1%</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3242111753"/>
                  </a:ext>
                </a:extLst>
              </a:tr>
              <a:tr h="110221">
                <a:tc>
                  <a:txBody>
                    <a:bodyPr/>
                    <a:lstStyle/>
                    <a:p>
                      <a:pPr algn="ctr" fontAlgn="b"/>
                      <a:r>
                        <a:rPr lang="en-US" sz="700" b="1" i="0" u="none" strike="noStrike" dirty="0">
                          <a:solidFill>
                            <a:srgbClr val="000000"/>
                          </a:solidFill>
                          <a:effectLst/>
                          <a:latin typeface="Calibri" panose="020F0502020204030204" pitchFamily="34" charset="0"/>
                        </a:rPr>
                        <a:t>29</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New Martinsville</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89.4%</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Elkins</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86.6%</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1981154936"/>
                  </a:ext>
                </a:extLst>
              </a:tr>
              <a:tr h="110221">
                <a:tc>
                  <a:txBody>
                    <a:bodyPr/>
                    <a:lstStyle/>
                    <a:p>
                      <a:pPr algn="ctr" fontAlgn="b"/>
                      <a:r>
                        <a:rPr lang="en-US" sz="700" b="1" i="0" u="none" strike="noStrike" dirty="0">
                          <a:solidFill>
                            <a:srgbClr val="000000"/>
                          </a:solidFill>
                          <a:effectLst/>
                          <a:latin typeface="Calibri" panose="020F0502020204030204" pitchFamily="34" charset="0"/>
                        </a:rPr>
                        <a:t>30</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Summers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89.0%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Wayne</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86.1%</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4000546054"/>
                  </a:ext>
                </a:extLst>
              </a:tr>
              <a:tr h="110221">
                <a:tc>
                  <a:txBody>
                    <a:bodyPr/>
                    <a:lstStyle/>
                    <a:p>
                      <a:pPr algn="ctr" fontAlgn="b"/>
                      <a:r>
                        <a:rPr lang="en-US" sz="700" b="1" i="0" u="none" strike="noStrike" dirty="0">
                          <a:solidFill>
                            <a:srgbClr val="000000"/>
                          </a:solidFill>
                          <a:effectLst/>
                          <a:latin typeface="Calibri" panose="020F0502020204030204" pitchFamily="34" charset="0"/>
                        </a:rPr>
                        <a:t>31</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FF0000"/>
                          </a:solidFill>
                          <a:effectLst/>
                          <a:latin typeface="Calibri" panose="020F0502020204030204" pitchFamily="34" charset="0"/>
                        </a:rPr>
                        <a:t>Huntington**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88.7%</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Spencer</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85.7%</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1890627846"/>
                  </a:ext>
                </a:extLst>
              </a:tr>
              <a:tr h="102410">
                <a:tc>
                  <a:txBody>
                    <a:bodyPr/>
                    <a:lstStyle/>
                    <a:p>
                      <a:pPr algn="ctr" fontAlgn="b"/>
                      <a:r>
                        <a:rPr lang="en-US" sz="700" b="1" i="0" u="none" strike="noStrike" dirty="0">
                          <a:solidFill>
                            <a:srgbClr val="000000"/>
                          </a:solidFill>
                          <a:effectLst/>
                          <a:latin typeface="Calibri" panose="020F0502020204030204" pitchFamily="34" charset="0"/>
                        </a:rPr>
                        <a:t>32</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Monongalia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88.3%</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Hartford</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85.2%</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3346534103"/>
                  </a:ext>
                </a:extLst>
              </a:tr>
              <a:tr h="110221">
                <a:tc>
                  <a:txBody>
                    <a:bodyPr/>
                    <a:lstStyle/>
                    <a:p>
                      <a:pPr algn="ctr" fontAlgn="b"/>
                      <a:r>
                        <a:rPr lang="en-US" sz="700" b="1" i="0" u="none" strike="noStrike" dirty="0">
                          <a:solidFill>
                            <a:srgbClr val="000000"/>
                          </a:solidFill>
                          <a:effectLst/>
                          <a:latin typeface="Calibri" panose="020F0502020204030204" pitchFamily="34" charset="0"/>
                        </a:rPr>
                        <a:t>33</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Braxton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87.9%</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Mannington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84.7%</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2474080019"/>
                  </a:ext>
                </a:extLst>
              </a:tr>
              <a:tr h="110221">
                <a:tc>
                  <a:txBody>
                    <a:bodyPr/>
                    <a:lstStyle/>
                    <a:p>
                      <a:pPr algn="ctr" fontAlgn="b"/>
                      <a:r>
                        <a:rPr lang="en-US" sz="700" b="1" i="0" u="none" strike="noStrike" dirty="0">
                          <a:solidFill>
                            <a:srgbClr val="000000"/>
                          </a:solidFill>
                          <a:effectLst/>
                          <a:latin typeface="Calibri" panose="020F0502020204030204" pitchFamily="34" charset="0"/>
                        </a:rPr>
                        <a:t>34</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Doddridge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87.5%</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Chesapeake</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84.2%</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88650879"/>
                  </a:ext>
                </a:extLst>
              </a:tr>
              <a:tr h="110221">
                <a:tc>
                  <a:txBody>
                    <a:bodyPr/>
                    <a:lstStyle/>
                    <a:p>
                      <a:pPr algn="ctr" fontAlgn="b"/>
                      <a:r>
                        <a:rPr lang="en-US" sz="700" b="1" i="0" u="none" strike="noStrike" dirty="0">
                          <a:solidFill>
                            <a:srgbClr val="000000"/>
                          </a:solidFill>
                          <a:effectLst/>
                          <a:latin typeface="Calibri" panose="020F0502020204030204" pitchFamily="34" charset="0"/>
                        </a:rPr>
                        <a:t>35</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Lewis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87.2%</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St. Albans</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83.8%</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2359699241"/>
                  </a:ext>
                </a:extLst>
              </a:tr>
              <a:tr h="110221">
                <a:tc>
                  <a:txBody>
                    <a:bodyPr/>
                    <a:lstStyle/>
                    <a:p>
                      <a:pPr algn="ctr" fontAlgn="b"/>
                      <a:r>
                        <a:rPr lang="en-US" sz="700" b="1" i="0" u="none" strike="noStrike" dirty="0">
                          <a:solidFill>
                            <a:srgbClr val="000000"/>
                          </a:solidFill>
                          <a:effectLst/>
                          <a:latin typeface="Calibri" panose="020F0502020204030204" pitchFamily="34" charset="0"/>
                        </a:rPr>
                        <a:t>36</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Nicholas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86.8%</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Oceana</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83.3%</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818090200"/>
                  </a:ext>
                </a:extLst>
              </a:tr>
              <a:tr h="110221">
                <a:tc>
                  <a:txBody>
                    <a:bodyPr/>
                    <a:lstStyle/>
                    <a:p>
                      <a:pPr algn="ctr" fontAlgn="b"/>
                      <a:r>
                        <a:rPr lang="en-US" sz="700" b="1" i="0" u="none" strike="noStrike" dirty="0">
                          <a:solidFill>
                            <a:srgbClr val="000000"/>
                          </a:solidFill>
                          <a:effectLst/>
                          <a:latin typeface="Calibri" panose="020F0502020204030204" pitchFamily="34" charset="0"/>
                        </a:rPr>
                        <a:t>37</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Upshur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86.4%</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FF0000"/>
                          </a:solidFill>
                          <a:effectLst/>
                          <a:latin typeface="Calibri" panose="020F0502020204030204" pitchFamily="34" charset="0"/>
                        </a:rPr>
                        <a:t>Alderson**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82.8%</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3613060309"/>
                  </a:ext>
                </a:extLst>
              </a:tr>
              <a:tr h="110221">
                <a:tc>
                  <a:txBody>
                    <a:bodyPr/>
                    <a:lstStyle/>
                    <a:p>
                      <a:pPr algn="ctr" fontAlgn="b"/>
                      <a:r>
                        <a:rPr lang="en-US" sz="700" b="1" i="0" u="none" strike="noStrike" dirty="0">
                          <a:solidFill>
                            <a:srgbClr val="000000"/>
                          </a:solidFill>
                          <a:effectLst/>
                          <a:latin typeface="Calibri" panose="020F0502020204030204" pitchFamily="34" charset="0"/>
                        </a:rPr>
                        <a:t>38</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Marshall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86.0%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New Cumberland</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82.3%</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779000038"/>
                  </a:ext>
                </a:extLst>
              </a:tr>
              <a:tr h="110221">
                <a:tc>
                  <a:txBody>
                    <a:bodyPr/>
                    <a:lstStyle/>
                    <a:p>
                      <a:pPr algn="ctr" fontAlgn="b"/>
                      <a:r>
                        <a:rPr lang="en-US" sz="700" b="1" i="0" u="none" strike="noStrike" dirty="0">
                          <a:solidFill>
                            <a:srgbClr val="000000"/>
                          </a:solidFill>
                          <a:effectLst/>
                          <a:latin typeface="Calibri" panose="020F0502020204030204" pitchFamily="34" charset="0"/>
                        </a:rPr>
                        <a:t>39</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Roane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85.7%</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Morgantown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81.9%</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261037374"/>
                  </a:ext>
                </a:extLst>
              </a:tr>
              <a:tr h="110221">
                <a:tc>
                  <a:txBody>
                    <a:bodyPr/>
                    <a:lstStyle/>
                    <a:p>
                      <a:pPr algn="ctr" fontAlgn="b"/>
                      <a:r>
                        <a:rPr lang="en-US" sz="700" b="1" i="0" u="none" strike="noStrike" dirty="0">
                          <a:solidFill>
                            <a:srgbClr val="000000"/>
                          </a:solidFill>
                          <a:effectLst/>
                          <a:latin typeface="Calibri" panose="020F0502020204030204" pitchFamily="34" charset="0"/>
                        </a:rPr>
                        <a:t>40</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Mineral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85.3%</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FF0000"/>
                          </a:solidFill>
                          <a:effectLst/>
                          <a:latin typeface="Calibri" panose="020F0502020204030204" pitchFamily="34" charset="0"/>
                        </a:rPr>
                        <a:t>Weirton**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81.4%</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3916869309"/>
                  </a:ext>
                </a:extLst>
              </a:tr>
              <a:tr h="110221">
                <a:tc>
                  <a:txBody>
                    <a:bodyPr/>
                    <a:lstStyle/>
                    <a:p>
                      <a:pPr algn="ctr" fontAlgn="b"/>
                      <a:r>
                        <a:rPr lang="en-US" sz="700" b="1" i="0" u="none" strike="noStrike" dirty="0">
                          <a:solidFill>
                            <a:srgbClr val="000000"/>
                          </a:solidFill>
                          <a:effectLst/>
                          <a:latin typeface="Calibri" panose="020F0502020204030204" pitchFamily="34" charset="0"/>
                        </a:rPr>
                        <a:t>41</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Buckhannon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84.9%</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Man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80.9%</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1229182863"/>
                  </a:ext>
                </a:extLst>
              </a:tr>
              <a:tr h="110221">
                <a:tc>
                  <a:txBody>
                    <a:bodyPr/>
                    <a:lstStyle/>
                    <a:p>
                      <a:pPr algn="ctr" fontAlgn="b"/>
                      <a:r>
                        <a:rPr lang="en-US" sz="700" b="1" i="0" u="none" strike="noStrike" dirty="0">
                          <a:solidFill>
                            <a:srgbClr val="000000"/>
                          </a:solidFill>
                          <a:effectLst/>
                          <a:latin typeface="Calibri" panose="020F0502020204030204" pitchFamily="34" charset="0"/>
                        </a:rPr>
                        <a:t>42</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Tyler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84.5%</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Ravenswood</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80.4%</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3014826715"/>
                  </a:ext>
                </a:extLst>
              </a:tr>
              <a:tr h="114767">
                <a:tc>
                  <a:txBody>
                    <a:bodyPr/>
                    <a:lstStyle/>
                    <a:p>
                      <a:pPr algn="ctr" fontAlgn="b"/>
                      <a:r>
                        <a:rPr lang="en-US" sz="700" b="1" i="0" u="none" strike="noStrike" dirty="0">
                          <a:solidFill>
                            <a:srgbClr val="000000"/>
                          </a:solidFill>
                          <a:effectLst/>
                          <a:latin typeface="Calibri" panose="020F0502020204030204" pitchFamily="34" charset="0"/>
                        </a:rPr>
                        <a:t>43</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Berkeley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84.2%</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Bridgeport</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80.0%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3726270086"/>
                  </a:ext>
                </a:extLst>
              </a:tr>
              <a:tr h="110221">
                <a:tc>
                  <a:txBody>
                    <a:bodyPr/>
                    <a:lstStyle/>
                    <a:p>
                      <a:pPr algn="ctr" fontAlgn="b"/>
                      <a:r>
                        <a:rPr lang="en-US" sz="700" b="1" i="0" u="none" strike="noStrike" dirty="0">
                          <a:solidFill>
                            <a:srgbClr val="000000"/>
                          </a:solidFill>
                          <a:effectLst/>
                          <a:latin typeface="Calibri" panose="020F0502020204030204" pitchFamily="34" charset="0"/>
                        </a:rPr>
                        <a:t>44</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Jefferson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83.8%</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262090074"/>
                  </a:ext>
                </a:extLst>
              </a:tr>
              <a:tr h="110221">
                <a:tc>
                  <a:txBody>
                    <a:bodyPr/>
                    <a:lstStyle/>
                    <a:p>
                      <a:pPr algn="ctr" fontAlgn="b"/>
                      <a:r>
                        <a:rPr lang="en-US" sz="700" b="1" i="0" u="none" strike="noStrike" dirty="0">
                          <a:solidFill>
                            <a:srgbClr val="000000"/>
                          </a:solidFill>
                          <a:effectLst/>
                          <a:latin typeface="Calibri" panose="020F0502020204030204" pitchFamily="34" charset="0"/>
                        </a:rPr>
                        <a:t>45</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Calhoun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83.4%</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3982359316"/>
                  </a:ext>
                </a:extLst>
              </a:tr>
              <a:tr h="110221">
                <a:tc>
                  <a:txBody>
                    <a:bodyPr/>
                    <a:lstStyle/>
                    <a:p>
                      <a:pPr algn="ctr" fontAlgn="b"/>
                      <a:r>
                        <a:rPr lang="en-US" sz="700" b="1" i="0" u="none" strike="noStrike" dirty="0">
                          <a:solidFill>
                            <a:srgbClr val="000000"/>
                          </a:solidFill>
                          <a:effectLst/>
                          <a:latin typeface="Calibri" panose="020F0502020204030204" pitchFamily="34" charset="0"/>
                        </a:rPr>
                        <a:t>46</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Wirt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83.0%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3029616128"/>
                  </a:ext>
                </a:extLst>
              </a:tr>
              <a:tr h="110221">
                <a:tc>
                  <a:txBody>
                    <a:bodyPr/>
                    <a:lstStyle/>
                    <a:p>
                      <a:pPr algn="ctr" fontAlgn="b"/>
                      <a:r>
                        <a:rPr lang="en-US" sz="700" b="1" i="0" u="none" strike="noStrike" dirty="0">
                          <a:solidFill>
                            <a:srgbClr val="000000"/>
                          </a:solidFill>
                          <a:effectLst/>
                          <a:latin typeface="Calibri" panose="020F0502020204030204" pitchFamily="34" charset="0"/>
                        </a:rPr>
                        <a:t>47</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Morgan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82.7%</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549159796"/>
                  </a:ext>
                </a:extLst>
              </a:tr>
              <a:tr h="110221">
                <a:tc>
                  <a:txBody>
                    <a:bodyPr/>
                    <a:lstStyle/>
                    <a:p>
                      <a:pPr algn="ctr" fontAlgn="b"/>
                      <a:r>
                        <a:rPr lang="en-US" sz="700" b="1" i="0" u="none" strike="noStrike" dirty="0">
                          <a:solidFill>
                            <a:srgbClr val="000000"/>
                          </a:solidFill>
                          <a:effectLst/>
                          <a:latin typeface="Calibri" panose="020F0502020204030204" pitchFamily="34" charset="0"/>
                        </a:rPr>
                        <a:t>48</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Milton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82.3%</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2901050511"/>
                  </a:ext>
                </a:extLst>
              </a:tr>
              <a:tr h="110221">
                <a:tc>
                  <a:txBody>
                    <a:bodyPr/>
                    <a:lstStyle/>
                    <a:p>
                      <a:pPr algn="ctr" fontAlgn="b"/>
                      <a:r>
                        <a:rPr lang="en-US" sz="700" b="1" i="0" u="none" strike="noStrike" dirty="0">
                          <a:solidFill>
                            <a:srgbClr val="000000"/>
                          </a:solidFill>
                          <a:effectLst/>
                          <a:latin typeface="Calibri" panose="020F0502020204030204" pitchFamily="34" charset="0"/>
                        </a:rPr>
                        <a:t>49</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Pocahontas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81.9%</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2353812064"/>
                  </a:ext>
                </a:extLst>
              </a:tr>
              <a:tr h="110221">
                <a:tc>
                  <a:txBody>
                    <a:bodyPr/>
                    <a:lstStyle/>
                    <a:p>
                      <a:pPr algn="ctr" fontAlgn="b"/>
                      <a:r>
                        <a:rPr lang="en-US" sz="700" b="1" i="0" u="none" strike="noStrike" dirty="0">
                          <a:solidFill>
                            <a:srgbClr val="000000"/>
                          </a:solidFill>
                          <a:effectLst/>
                          <a:latin typeface="Calibri" panose="020F0502020204030204" pitchFamily="34" charset="0"/>
                        </a:rPr>
                        <a:t>50</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Clarksburg</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81.5%</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2652015496"/>
                  </a:ext>
                </a:extLst>
              </a:tr>
              <a:tr h="110221">
                <a:tc>
                  <a:txBody>
                    <a:bodyPr/>
                    <a:lstStyle/>
                    <a:p>
                      <a:pPr algn="ctr" fontAlgn="b"/>
                      <a:r>
                        <a:rPr lang="en-US" sz="700" b="1" i="0" u="none" strike="noStrike" dirty="0">
                          <a:solidFill>
                            <a:srgbClr val="000000"/>
                          </a:solidFill>
                          <a:effectLst/>
                          <a:latin typeface="Calibri" panose="020F0502020204030204" pitchFamily="34" charset="0"/>
                        </a:rPr>
                        <a:t>51</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Preston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81.2%</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1497039875"/>
                  </a:ext>
                </a:extLst>
              </a:tr>
              <a:tr h="110221">
                <a:tc>
                  <a:txBody>
                    <a:bodyPr/>
                    <a:lstStyle/>
                    <a:p>
                      <a:pPr algn="ctr" fontAlgn="b"/>
                      <a:r>
                        <a:rPr lang="en-US" sz="700" b="1" i="0" u="none" strike="noStrike" dirty="0">
                          <a:solidFill>
                            <a:srgbClr val="000000"/>
                          </a:solidFill>
                          <a:effectLst/>
                          <a:latin typeface="Calibri" panose="020F0502020204030204" pitchFamily="34" charset="0"/>
                        </a:rPr>
                        <a:t>52</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Hardy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80.8%</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1966961844"/>
                  </a:ext>
                </a:extLst>
              </a:tr>
              <a:tr h="110221">
                <a:tc>
                  <a:txBody>
                    <a:bodyPr/>
                    <a:lstStyle/>
                    <a:p>
                      <a:pPr algn="ctr" fontAlgn="b"/>
                      <a:r>
                        <a:rPr lang="en-US" sz="700" b="1" i="0" u="none" strike="noStrike" dirty="0">
                          <a:solidFill>
                            <a:srgbClr val="000000"/>
                          </a:solidFill>
                          <a:effectLst/>
                          <a:latin typeface="Calibri" panose="020F0502020204030204" pitchFamily="34" charset="0"/>
                        </a:rPr>
                        <a:t>53</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Marlinton</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700" b="0" i="0" u="none" strike="noStrike" dirty="0">
                          <a:solidFill>
                            <a:srgbClr val="000000"/>
                          </a:solidFill>
                          <a:effectLst/>
                          <a:latin typeface="Calibri" panose="020F0502020204030204" pitchFamily="34" charset="0"/>
                        </a:rPr>
                        <a:t>80.0%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1719190505"/>
                  </a:ext>
                </a:extLst>
              </a:tr>
              <a:tr h="114767">
                <a:tc>
                  <a:txBody>
                    <a:bodyPr/>
                    <a:lstStyle/>
                    <a:p>
                      <a:pPr algn="ctr" fontAlgn="b"/>
                      <a:r>
                        <a:rPr lang="en-US" sz="700" b="1" i="0" u="none" strike="noStrike" dirty="0">
                          <a:solidFill>
                            <a:srgbClr val="000000"/>
                          </a:solidFill>
                          <a:effectLst/>
                          <a:latin typeface="Calibri" panose="020F0502020204030204" pitchFamily="34" charset="0"/>
                        </a:rPr>
                        <a:t>54</a:t>
                      </a:r>
                    </a:p>
                  </a:txBody>
                  <a:tcPr marL="4371" marR="4371" marT="43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806000"/>
                          </a:solidFill>
                          <a:effectLst/>
                          <a:latin typeface="Calibri" panose="020F0502020204030204" pitchFamily="34" charset="0"/>
                        </a:rPr>
                        <a:t>Monroe County*</a:t>
                      </a:r>
                    </a:p>
                  </a:txBody>
                  <a:tcPr marL="4371" marR="4371" marT="437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700" b="0" i="0" u="none" strike="noStrike" dirty="0">
                          <a:solidFill>
                            <a:srgbClr val="000000"/>
                          </a:solidFill>
                          <a:effectLst/>
                          <a:latin typeface="Calibri" panose="020F0502020204030204" pitchFamily="34" charset="0"/>
                        </a:rPr>
                        <a:t>80.0%</a:t>
                      </a:r>
                    </a:p>
                  </a:txBody>
                  <a:tcPr marL="4371" marR="4371" marT="437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tc>
                  <a:txBody>
                    <a:bodyPr/>
                    <a:lstStyle/>
                    <a:p>
                      <a:pPr algn="ctr" fontAlgn="b"/>
                      <a:endParaRPr lang="en-US" sz="700" b="0" i="0" u="none" strike="noStrike" dirty="0">
                        <a:solidFill>
                          <a:srgbClr val="000000"/>
                        </a:solidFill>
                        <a:effectLst/>
                        <a:latin typeface="Calibri" panose="020F0502020204030204" pitchFamily="34" charset="0"/>
                      </a:endParaRPr>
                    </a:p>
                  </a:txBody>
                  <a:tcPr marL="4371" marR="4371" marT="4371" marB="0" anchor="ctr">
                    <a:lnL>
                      <a:noFill/>
                    </a:lnL>
                    <a:lnR>
                      <a:noFill/>
                    </a:lnR>
                    <a:lnT>
                      <a:noFill/>
                    </a:lnT>
                    <a:lnB>
                      <a:noFill/>
                    </a:lnB>
                  </a:tcPr>
                </a:tc>
                <a:extLst>
                  <a:ext uri="{0D108BD9-81ED-4DB2-BD59-A6C34878D82A}">
                    <a16:rowId xmlns:a16="http://schemas.microsoft.com/office/drawing/2014/main" val="2804270528"/>
                  </a:ext>
                </a:extLst>
              </a:tr>
            </a:tbl>
          </a:graphicData>
        </a:graphic>
      </p:graphicFrame>
      <p:graphicFrame>
        <p:nvGraphicFramePr>
          <p:cNvPr id="10" name="Table 9">
            <a:extLst>
              <a:ext uri="{FF2B5EF4-FFF2-40B4-BE49-F238E27FC236}">
                <a16:creationId xmlns:a16="http://schemas.microsoft.com/office/drawing/2014/main" id="{CA4EBA6F-88F4-42F1-95D2-614C3430CEBA}"/>
              </a:ext>
            </a:extLst>
          </p:cNvPr>
          <p:cNvGraphicFramePr>
            <a:graphicFrameLocks noGrp="1"/>
          </p:cNvGraphicFramePr>
          <p:nvPr>
            <p:extLst>
              <p:ext uri="{D42A27DB-BD31-4B8C-83A1-F6EECF244321}">
                <p14:modId xmlns:p14="http://schemas.microsoft.com/office/powerpoint/2010/main" val="2589454618"/>
              </p:ext>
            </p:extLst>
          </p:nvPr>
        </p:nvGraphicFramePr>
        <p:xfrm>
          <a:off x="6439751" y="5718028"/>
          <a:ext cx="3972232" cy="866652"/>
        </p:xfrm>
        <a:graphic>
          <a:graphicData uri="http://schemas.openxmlformats.org/drawingml/2006/table">
            <a:tbl>
              <a:tblPr/>
              <a:tblGrid>
                <a:gridCol w="3972232">
                  <a:extLst>
                    <a:ext uri="{9D8B030D-6E8A-4147-A177-3AD203B41FA5}">
                      <a16:colId xmlns:a16="http://schemas.microsoft.com/office/drawing/2014/main" val="610683751"/>
                    </a:ext>
                  </a:extLst>
                </a:gridCol>
              </a:tblGrid>
              <a:tr h="121875">
                <a:tc>
                  <a:txBody>
                    <a:bodyPr/>
                    <a:lstStyle/>
                    <a:p>
                      <a:pPr algn="l" fontAlgn="b"/>
                      <a:r>
                        <a:rPr lang="en-US" sz="800" b="1" i="1" u="none" strike="noStrike" dirty="0">
                          <a:solidFill>
                            <a:srgbClr val="000000"/>
                          </a:solidFill>
                          <a:effectLst/>
                          <a:latin typeface="Calibri" panose="020F0502020204030204" pitchFamily="34" charset="0"/>
                        </a:rPr>
                        <a:t>Colors: </a:t>
                      </a:r>
                    </a:p>
                  </a:txBody>
                  <a:tcPr marL="4404" marR="4404" marT="4404" marB="0" anchor="b">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9364525"/>
                  </a:ext>
                </a:extLst>
              </a:tr>
              <a:tr h="322378">
                <a:tc>
                  <a:txBody>
                    <a:bodyPr/>
                    <a:lstStyle/>
                    <a:p>
                      <a:pPr algn="l" fontAlgn="b"/>
                      <a:r>
                        <a:rPr lang="en-US" sz="800" b="0" i="0" u="none" strike="noStrike" dirty="0">
                          <a:solidFill>
                            <a:srgbClr val="000000"/>
                          </a:solidFill>
                          <a:effectLst/>
                          <a:latin typeface="Calibri" panose="020F0502020204030204" pitchFamily="34" charset="0"/>
                        </a:rPr>
                        <a:t>Black --&gt; Incorporated areas</a:t>
                      </a:r>
                    </a:p>
                    <a:p>
                      <a:pPr algn="l" fontAlgn="b"/>
                      <a:r>
                        <a:rPr lang="en-US" sz="800" b="0" i="0" u="none" strike="noStrike" dirty="0">
                          <a:solidFill>
                            <a:srgbClr val="806000"/>
                          </a:solidFill>
                          <a:effectLst/>
                          <a:latin typeface="Calibri" panose="020F0502020204030204" pitchFamily="34" charset="0"/>
                        </a:rPr>
                        <a:t>Brown --&gt; Unincorporated areas</a:t>
                      </a:r>
                      <a:endParaRPr lang="en-US" sz="800" b="0" i="0" u="none" strike="noStrike" dirty="0">
                        <a:solidFill>
                          <a:srgbClr val="000000"/>
                        </a:solidFill>
                        <a:effectLst/>
                        <a:latin typeface="Calibri" panose="020F0502020204030204" pitchFamily="34" charset="0"/>
                      </a:endParaRPr>
                    </a:p>
                    <a:p>
                      <a:pPr algn="l" fontAlgn="b"/>
                      <a:r>
                        <a:rPr lang="en-US" sz="800" b="0" i="0" u="none" strike="noStrike" dirty="0">
                          <a:solidFill>
                            <a:srgbClr val="548235"/>
                          </a:solidFill>
                          <a:effectLst/>
                          <a:latin typeface="Calibri" panose="020F0502020204030204" pitchFamily="34" charset="0"/>
                        </a:rPr>
                        <a:t>Green --&gt; Counties (Total)</a:t>
                      </a:r>
                      <a:endParaRPr lang="en-US" sz="800" b="0" i="0" u="none" strike="noStrike" dirty="0">
                        <a:solidFill>
                          <a:srgbClr val="000000"/>
                        </a:solidFill>
                        <a:effectLst/>
                        <a:latin typeface="Calibri" panose="020F0502020204030204" pitchFamily="34" charset="0"/>
                      </a:endParaRPr>
                    </a:p>
                    <a:p>
                      <a:pPr algn="l" fontAlgn="b"/>
                      <a:r>
                        <a:rPr lang="en-US" sz="800" b="0" i="0" u="none" strike="noStrike" dirty="0">
                          <a:solidFill>
                            <a:srgbClr val="FF0000"/>
                          </a:solidFill>
                          <a:effectLst/>
                          <a:latin typeface="Calibri" panose="020F0502020204030204" pitchFamily="34" charset="0"/>
                        </a:rPr>
                        <a:t>Red --&gt; Split communities</a:t>
                      </a:r>
                      <a:endParaRPr lang="en-US" sz="800" b="0" i="0" u="none" strike="noStrike" dirty="0">
                        <a:solidFill>
                          <a:srgbClr val="7030A0"/>
                        </a:solidFill>
                        <a:effectLst/>
                        <a:latin typeface="Calibri" panose="020F0502020204030204" pitchFamily="34" charset="0"/>
                      </a:endParaRPr>
                    </a:p>
                  </a:txBody>
                  <a:tcPr marL="4404" marR="4404" marT="4404" marB="0" anchor="b">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3107657"/>
                  </a:ext>
                </a:extLst>
              </a:tr>
              <a:tr h="121875">
                <a:tc>
                  <a:txBody>
                    <a:bodyPr/>
                    <a:lstStyle/>
                    <a:p>
                      <a:pPr algn="l" fontAlgn="b"/>
                      <a:r>
                        <a:rPr lang="en-US" sz="800" b="0" i="0" u="none" strike="noStrike" dirty="0">
                          <a:solidFill>
                            <a:srgbClr val="000000"/>
                          </a:solidFill>
                          <a:effectLst/>
                          <a:highlight>
                            <a:srgbClr val="CAD7EE"/>
                          </a:highlight>
                          <a:latin typeface="Calibri" panose="020F0502020204030204" pitchFamily="34" charset="0"/>
                        </a:rPr>
                        <a:t>Black on blue</a:t>
                      </a:r>
                      <a:r>
                        <a:rPr lang="en-US" sz="800" b="0" i="0" u="none" strike="noStrike" dirty="0">
                          <a:solidFill>
                            <a:srgbClr val="000000"/>
                          </a:solidFill>
                          <a:effectLst/>
                          <a:latin typeface="Calibri" panose="020F0502020204030204" pitchFamily="34" charset="0"/>
                        </a:rPr>
                        <a:t>: Six incorporated communities included in the detailed risk study </a:t>
                      </a:r>
                    </a:p>
                    <a:p>
                      <a:pPr algn="l" fontAlgn="b"/>
                      <a:r>
                        <a:rPr lang="en-US" sz="800" b="0" i="0" u="none" strike="noStrike" dirty="0">
                          <a:solidFill>
                            <a:srgbClr val="000000"/>
                          </a:solidFill>
                          <a:effectLst/>
                          <a:latin typeface="Calibri" panose="020F0502020204030204" pitchFamily="34" charset="0"/>
                        </a:rPr>
                        <a:t>(Camden-on-Gauley, Clendenin, Rainelle, Richwood, White Sulphur Springs, and Marlinton)</a:t>
                      </a:r>
                    </a:p>
                  </a:txBody>
                  <a:tcPr marL="4404" marR="4404" marT="4404" marB="0" anchor="b">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6822789"/>
                  </a:ext>
                </a:extLst>
              </a:tr>
            </a:tbl>
          </a:graphicData>
        </a:graphic>
      </p:graphicFrame>
      <p:sp>
        <p:nvSpPr>
          <p:cNvPr id="11" name="TextBox 10">
            <a:extLst>
              <a:ext uri="{FF2B5EF4-FFF2-40B4-BE49-F238E27FC236}">
                <a16:creationId xmlns:a16="http://schemas.microsoft.com/office/drawing/2014/main" id="{1EEF69B7-0779-41B1-8B74-C05F927B670E}"/>
              </a:ext>
            </a:extLst>
          </p:cNvPr>
          <p:cNvSpPr txBox="1"/>
          <p:nvPr/>
        </p:nvSpPr>
        <p:spPr>
          <a:xfrm>
            <a:off x="254623" y="583279"/>
            <a:ext cx="2162006" cy="523220"/>
          </a:xfrm>
          <a:prstGeom prst="rect">
            <a:avLst/>
          </a:prstGeom>
          <a:noFill/>
        </p:spPr>
        <p:txBody>
          <a:bodyPr wrap="square">
            <a:spAutoFit/>
          </a:bodyPr>
          <a:lstStyle/>
          <a:p>
            <a:r>
              <a:rPr lang="en-US" sz="1400" b="1" u="none" strike="noStrike" dirty="0">
                <a:solidFill>
                  <a:srgbClr val="000000"/>
                </a:solidFill>
                <a:effectLst/>
              </a:rPr>
              <a:t>Top 20% Rankings for </a:t>
            </a:r>
            <a:r>
              <a:rPr lang="en-US" sz="1400" b="1" dirty="0"/>
              <a:t>Building Count in SFHA</a:t>
            </a:r>
          </a:p>
        </p:txBody>
      </p:sp>
    </p:spTree>
    <p:extLst>
      <p:ext uri="{BB962C8B-B14F-4D97-AF65-F5344CB8AC3E}">
        <p14:creationId xmlns:p14="http://schemas.microsoft.com/office/powerpoint/2010/main" val="2368857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C748B3A-510B-4FC9-A780-F6B4087E4E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1121" y="1477373"/>
            <a:ext cx="5777710" cy="4464594"/>
          </a:xfrm>
          <a:prstGeom prst="rect">
            <a:avLst/>
          </a:prstGeom>
        </p:spPr>
      </p:pic>
      <p:graphicFrame>
        <p:nvGraphicFramePr>
          <p:cNvPr id="8" name="Table 7">
            <a:extLst>
              <a:ext uri="{FF2B5EF4-FFF2-40B4-BE49-F238E27FC236}">
                <a16:creationId xmlns:a16="http://schemas.microsoft.com/office/drawing/2014/main" id="{8F34D0BC-9896-47C3-BDE5-CBAD8A9A4D44}"/>
              </a:ext>
            </a:extLst>
          </p:cNvPr>
          <p:cNvGraphicFramePr>
            <a:graphicFrameLocks noGrp="1"/>
          </p:cNvGraphicFramePr>
          <p:nvPr>
            <p:extLst>
              <p:ext uri="{D42A27DB-BD31-4B8C-83A1-F6EECF244321}">
                <p14:modId xmlns:p14="http://schemas.microsoft.com/office/powerpoint/2010/main" val="1082130161"/>
              </p:ext>
            </p:extLst>
          </p:nvPr>
        </p:nvGraphicFramePr>
        <p:xfrm>
          <a:off x="383088" y="1606923"/>
          <a:ext cx="1990318" cy="1136026"/>
        </p:xfrm>
        <a:graphic>
          <a:graphicData uri="http://schemas.openxmlformats.org/drawingml/2006/table">
            <a:tbl>
              <a:tblPr firstRow="1" firstCol="1" bandRow="1">
                <a:tableStyleId>{5C22544A-7EE6-4342-B048-85BDC9FD1C3A}</a:tableStyleId>
              </a:tblPr>
              <a:tblGrid>
                <a:gridCol w="874213">
                  <a:extLst>
                    <a:ext uri="{9D8B030D-6E8A-4147-A177-3AD203B41FA5}">
                      <a16:colId xmlns:a16="http://schemas.microsoft.com/office/drawing/2014/main" val="3661389784"/>
                    </a:ext>
                  </a:extLst>
                </a:gridCol>
                <a:gridCol w="719417">
                  <a:extLst>
                    <a:ext uri="{9D8B030D-6E8A-4147-A177-3AD203B41FA5}">
                      <a16:colId xmlns:a16="http://schemas.microsoft.com/office/drawing/2014/main" val="1530912048"/>
                    </a:ext>
                  </a:extLst>
                </a:gridCol>
                <a:gridCol w="396688">
                  <a:extLst>
                    <a:ext uri="{9D8B030D-6E8A-4147-A177-3AD203B41FA5}">
                      <a16:colId xmlns:a16="http://schemas.microsoft.com/office/drawing/2014/main" val="3246482802"/>
                    </a:ext>
                  </a:extLst>
                </a:gridCol>
              </a:tblGrid>
              <a:tr h="215732">
                <a:tc>
                  <a:txBody>
                    <a:bodyPr/>
                    <a:lstStyle/>
                    <a:p>
                      <a:pPr marL="0" marR="0" algn="l">
                        <a:lnSpc>
                          <a:spcPct val="107000"/>
                        </a:lnSpc>
                        <a:spcBef>
                          <a:spcPts val="0"/>
                        </a:spcBef>
                        <a:spcAft>
                          <a:spcPts val="0"/>
                        </a:spcAft>
                      </a:pPr>
                      <a:r>
                        <a:rPr lang="en-US" sz="900" b="1" dirty="0">
                          <a:solidFill>
                            <a:schemeClr val="tx1"/>
                          </a:solidFill>
                          <a:effectLst/>
                          <a:latin typeface="+mn-lt"/>
                        </a:rPr>
                        <a:t>Top 5 Communities</a:t>
                      </a:r>
                      <a:endParaRPr lang="en-US" sz="900" b="1" dirty="0">
                        <a:solidFill>
                          <a:schemeClr val="tx1"/>
                        </a:solidFill>
                        <a:effectLst/>
                        <a:latin typeface="+mn-lt"/>
                        <a:ea typeface="Calibri" panose="020F0502020204030204" pitchFamily="34" charset="0"/>
                        <a:cs typeface="Arial" panose="020B0604020202020204" pitchFamily="34" charset="0"/>
                      </a:endParaRPr>
                    </a:p>
                  </a:txBody>
                  <a:tcPr marL="51250" marR="5125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900" b="1" dirty="0">
                          <a:solidFill>
                            <a:schemeClr val="tx1"/>
                          </a:solidFill>
                          <a:effectLst/>
                          <a:latin typeface="+mn-lt"/>
                        </a:rPr>
                        <a:t>County</a:t>
                      </a:r>
                      <a:endParaRPr lang="en-US" sz="900" b="1" dirty="0">
                        <a:solidFill>
                          <a:schemeClr val="tx1"/>
                        </a:solidFill>
                        <a:effectLst/>
                        <a:latin typeface="+mn-lt"/>
                        <a:ea typeface="Calibri" panose="020F0502020204030204" pitchFamily="34" charset="0"/>
                        <a:cs typeface="Arial" panose="020B0604020202020204" pitchFamily="34" charset="0"/>
                      </a:endParaRPr>
                    </a:p>
                  </a:txBody>
                  <a:tcPr marL="51250" marR="512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BLDG SFHA</a:t>
                      </a:r>
                    </a:p>
                  </a:txBody>
                  <a:tcPr marL="51250" marR="5125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30314"/>
                  </a:ext>
                </a:extLst>
              </a:tr>
              <a:tr h="0">
                <a:tc>
                  <a:txBody>
                    <a:bodyPr/>
                    <a:lstStyle/>
                    <a:p>
                      <a:pPr marL="60325" indent="-60325" algn="l" fontAlgn="b"/>
                      <a:r>
                        <a:rPr lang="en-US" sz="900" b="1" i="0" u="none" strike="noStrike" dirty="0">
                          <a:solidFill>
                            <a:schemeClr val="tx1"/>
                          </a:solidFill>
                          <a:effectLst/>
                          <a:latin typeface="+mn-lt"/>
                        </a:rPr>
                        <a:t>  Kanawha  County*</a:t>
                      </a:r>
                    </a:p>
                  </a:txBody>
                  <a:tcPr marL="3266" marR="3266" marT="3266"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mn-lt"/>
                        </a:rPr>
                        <a:t>Kanawha</a:t>
                      </a:r>
                    </a:p>
                  </a:txBody>
                  <a:tcPr marL="5695" marR="5695" marT="569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mn-lt"/>
                        </a:rPr>
                        <a:t>8,087</a:t>
                      </a:r>
                    </a:p>
                  </a:txBody>
                  <a:tcPr marL="5695" marR="5695" marT="569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4120"/>
                  </a:ext>
                </a:extLst>
              </a:tr>
              <a:tr h="138202">
                <a:tc>
                  <a:txBody>
                    <a:bodyPr/>
                    <a:lstStyle/>
                    <a:p>
                      <a:pPr algn="l" fontAlgn="b"/>
                      <a:r>
                        <a:rPr lang="en-US" sz="900" b="1" i="0" u="none" strike="noStrike" dirty="0">
                          <a:solidFill>
                            <a:schemeClr val="tx1"/>
                          </a:solidFill>
                          <a:effectLst/>
                          <a:latin typeface="+mn-lt"/>
                        </a:rPr>
                        <a:t>  Logan County*</a:t>
                      </a:r>
                    </a:p>
                  </a:txBody>
                  <a:tcPr marL="3266" marR="3266" marT="3266"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mn-lt"/>
                        </a:rPr>
                        <a:t>Logan</a:t>
                      </a:r>
                    </a:p>
                  </a:txBody>
                  <a:tcPr marL="5695" marR="5695" marT="569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mn-lt"/>
                        </a:rPr>
                        <a:t>4,355</a:t>
                      </a:r>
                    </a:p>
                  </a:txBody>
                  <a:tcPr marL="5695" marR="5695" marT="569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785680"/>
                  </a:ext>
                </a:extLst>
              </a:tr>
              <a:tr h="0">
                <a:tc>
                  <a:txBody>
                    <a:bodyPr/>
                    <a:lstStyle/>
                    <a:p>
                      <a:pPr algn="l" fontAlgn="b"/>
                      <a:r>
                        <a:rPr lang="en-US" sz="900" b="1" i="0" u="none" strike="noStrike" dirty="0">
                          <a:solidFill>
                            <a:schemeClr val="tx1"/>
                          </a:solidFill>
                          <a:effectLst/>
                          <a:latin typeface="+mn-lt"/>
                        </a:rPr>
                        <a:t>  Wheeling**</a:t>
                      </a:r>
                    </a:p>
                  </a:txBody>
                  <a:tcPr marL="3266" marR="3266" marT="3266"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dirty="0">
                          <a:effectLst/>
                          <a:latin typeface="+mn-lt"/>
                          <a:ea typeface="Calibri" panose="020F0502020204030204" pitchFamily="34" charset="0"/>
                          <a:cs typeface="Arial" panose="020B0604020202020204" pitchFamily="34" charset="0"/>
                        </a:rPr>
                        <a:t>Ohio/Marshall</a:t>
                      </a:r>
                    </a:p>
                  </a:txBody>
                  <a:tcPr marL="5695" marR="5695" marT="569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mn-lt"/>
                        </a:rPr>
                        <a:t>2,721</a:t>
                      </a:r>
                    </a:p>
                  </a:txBody>
                  <a:tcPr marL="5695" marR="5695" marT="569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9253293"/>
                  </a:ext>
                </a:extLst>
              </a:tr>
              <a:tr h="0">
                <a:tc>
                  <a:txBody>
                    <a:bodyPr/>
                    <a:lstStyle/>
                    <a:p>
                      <a:pPr algn="l" fontAlgn="b"/>
                      <a:r>
                        <a:rPr lang="en-US" sz="900" b="1" i="0" u="none" strike="noStrike" dirty="0">
                          <a:solidFill>
                            <a:schemeClr val="tx1"/>
                          </a:solidFill>
                          <a:effectLst/>
                          <a:latin typeface="+mn-lt"/>
                        </a:rPr>
                        <a:t>  Mingo County*</a:t>
                      </a:r>
                    </a:p>
                  </a:txBody>
                  <a:tcPr marL="3266" marR="3266" marT="3266"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mn-lt"/>
                        </a:rPr>
                        <a:t>Mingo</a:t>
                      </a:r>
                    </a:p>
                  </a:txBody>
                  <a:tcPr marL="5695" marR="5695" marT="569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mn-lt"/>
                        </a:rPr>
                        <a:t>2,672</a:t>
                      </a:r>
                    </a:p>
                  </a:txBody>
                  <a:tcPr marL="5695" marR="5695" marT="569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9375671"/>
                  </a:ext>
                </a:extLst>
              </a:tr>
              <a:tr h="97868">
                <a:tc>
                  <a:txBody>
                    <a:bodyPr/>
                    <a:lstStyle/>
                    <a:p>
                      <a:pPr algn="l" fontAlgn="b"/>
                      <a:r>
                        <a:rPr lang="en-US" sz="900" b="1" i="0" u="none" strike="noStrike" dirty="0">
                          <a:solidFill>
                            <a:schemeClr val="tx1"/>
                          </a:solidFill>
                          <a:effectLst/>
                          <a:latin typeface="+mn-lt"/>
                        </a:rPr>
                        <a:t>  Boone County*</a:t>
                      </a:r>
                    </a:p>
                  </a:txBody>
                  <a:tcPr marL="3266" marR="3266" marT="3266"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mn-lt"/>
                        </a:rPr>
                        <a:t>Boone</a:t>
                      </a:r>
                    </a:p>
                  </a:txBody>
                  <a:tcPr marL="5695" marR="5695" marT="569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mn-lt"/>
                        </a:rPr>
                        <a:t>2,615</a:t>
                      </a:r>
                    </a:p>
                  </a:txBody>
                  <a:tcPr marL="5695" marR="5695" marT="569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0240211"/>
                  </a:ext>
                </a:extLst>
              </a:tr>
            </a:tbl>
          </a:graphicData>
        </a:graphic>
      </p:graphicFrame>
      <p:pic>
        <p:nvPicPr>
          <p:cNvPr id="12" name="Picture 11">
            <a:extLst>
              <a:ext uri="{FF2B5EF4-FFF2-40B4-BE49-F238E27FC236}">
                <a16:creationId xmlns:a16="http://schemas.microsoft.com/office/drawing/2014/main" id="{96AA4665-00F6-4C1E-957D-7A85983BCE9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53170" y="1477373"/>
            <a:ext cx="5777709" cy="4464594"/>
          </a:xfrm>
          <a:prstGeom prst="rect">
            <a:avLst/>
          </a:prstGeom>
        </p:spPr>
      </p:pic>
      <p:sp>
        <p:nvSpPr>
          <p:cNvPr id="13" name="Text Box 2">
            <a:extLst>
              <a:ext uri="{FF2B5EF4-FFF2-40B4-BE49-F238E27FC236}">
                <a16:creationId xmlns:a16="http://schemas.microsoft.com/office/drawing/2014/main" id="{1ED4B002-D046-41E7-8532-D82BADCB7867}"/>
              </a:ext>
            </a:extLst>
          </p:cNvPr>
          <p:cNvSpPr txBox="1">
            <a:spLocks noChangeArrowheads="1"/>
          </p:cNvSpPr>
          <p:nvPr/>
        </p:nvSpPr>
        <p:spPr bwMode="auto">
          <a:xfrm>
            <a:off x="315925" y="2829121"/>
            <a:ext cx="1147767" cy="314258"/>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30000"/>
              </a:lnSpc>
              <a:spcBef>
                <a:spcPts val="0"/>
              </a:spcBef>
              <a:spcAft>
                <a:spcPts val="800"/>
              </a:spcAft>
            </a:pPr>
            <a:r>
              <a:rPr lang="en-US" sz="800" dirty="0">
                <a:ea typeface="Calibri" panose="020F0502020204030204" pitchFamily="34" charset="0"/>
                <a:cs typeface="Times New Roman" panose="02020603050405020304" pitchFamily="18" charset="0"/>
              </a:rPr>
              <a:t>* Unincorporated area</a:t>
            </a:r>
          </a:p>
          <a:p>
            <a:pPr marL="0" marR="0">
              <a:lnSpc>
                <a:spcPct val="30000"/>
              </a:lnSpc>
              <a:spcBef>
                <a:spcPts val="0"/>
              </a:spcBef>
              <a:spcAft>
                <a:spcPts val="800"/>
              </a:spcAft>
            </a:pPr>
            <a:r>
              <a:rPr lang="en-US" sz="800" dirty="0">
                <a:effectLst/>
                <a:ea typeface="Calibri" panose="020F0502020204030204" pitchFamily="34" charset="0"/>
                <a:cs typeface="Times New Roman" panose="02020603050405020304" pitchFamily="18" charset="0"/>
              </a:rPr>
              <a:t>** Split community</a:t>
            </a:r>
          </a:p>
        </p:txBody>
      </p:sp>
    </p:spTree>
    <p:extLst>
      <p:ext uri="{BB962C8B-B14F-4D97-AF65-F5344CB8AC3E}">
        <p14:creationId xmlns:p14="http://schemas.microsoft.com/office/powerpoint/2010/main" val="1722038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C748B3A-510B-4FC9-A780-F6B4087E4E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1121" y="1477373"/>
            <a:ext cx="5777709" cy="4464594"/>
          </a:xfrm>
          <a:prstGeom prst="rect">
            <a:avLst/>
          </a:prstGeom>
        </p:spPr>
      </p:pic>
      <p:pic>
        <p:nvPicPr>
          <p:cNvPr id="12" name="Picture 11">
            <a:extLst>
              <a:ext uri="{FF2B5EF4-FFF2-40B4-BE49-F238E27FC236}">
                <a16:creationId xmlns:a16="http://schemas.microsoft.com/office/drawing/2014/main" id="{96AA4665-00F6-4C1E-957D-7A85983BCE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53170" y="1477373"/>
            <a:ext cx="5777709" cy="4464593"/>
          </a:xfrm>
          <a:prstGeom prst="rect">
            <a:avLst/>
          </a:prstGeom>
        </p:spPr>
      </p:pic>
      <p:graphicFrame>
        <p:nvGraphicFramePr>
          <p:cNvPr id="9" name="Table 8">
            <a:extLst>
              <a:ext uri="{FF2B5EF4-FFF2-40B4-BE49-F238E27FC236}">
                <a16:creationId xmlns:a16="http://schemas.microsoft.com/office/drawing/2014/main" id="{6E950B6B-D182-4AE2-B620-0C5499EBBA3E}"/>
              </a:ext>
            </a:extLst>
          </p:cNvPr>
          <p:cNvGraphicFramePr>
            <a:graphicFrameLocks noGrp="1"/>
          </p:cNvGraphicFramePr>
          <p:nvPr>
            <p:extLst>
              <p:ext uri="{D42A27DB-BD31-4B8C-83A1-F6EECF244321}">
                <p14:modId xmlns:p14="http://schemas.microsoft.com/office/powerpoint/2010/main" val="3955747221"/>
              </p:ext>
            </p:extLst>
          </p:nvPr>
        </p:nvGraphicFramePr>
        <p:xfrm>
          <a:off x="403156" y="1622998"/>
          <a:ext cx="1539363" cy="1030391"/>
        </p:xfrm>
        <a:graphic>
          <a:graphicData uri="http://schemas.openxmlformats.org/drawingml/2006/table">
            <a:tbl>
              <a:tblPr firstRow="1" firstCol="1" bandRow="1">
                <a:tableStyleId>{5C22544A-7EE6-4342-B048-85BDC9FD1C3A}</a:tableStyleId>
              </a:tblPr>
              <a:tblGrid>
                <a:gridCol w="912763">
                  <a:extLst>
                    <a:ext uri="{9D8B030D-6E8A-4147-A177-3AD203B41FA5}">
                      <a16:colId xmlns:a16="http://schemas.microsoft.com/office/drawing/2014/main" val="3661389784"/>
                    </a:ext>
                  </a:extLst>
                </a:gridCol>
                <a:gridCol w="626600">
                  <a:extLst>
                    <a:ext uri="{9D8B030D-6E8A-4147-A177-3AD203B41FA5}">
                      <a16:colId xmlns:a16="http://schemas.microsoft.com/office/drawing/2014/main" val="3246482802"/>
                    </a:ext>
                  </a:extLst>
                </a:gridCol>
              </a:tblGrid>
              <a:tr h="293646">
                <a:tc>
                  <a:txBody>
                    <a:bodyPr/>
                    <a:lstStyle/>
                    <a:p>
                      <a:pPr marL="0" marR="0" algn="l">
                        <a:lnSpc>
                          <a:spcPct val="107000"/>
                        </a:lnSpc>
                        <a:spcBef>
                          <a:spcPts val="0"/>
                        </a:spcBef>
                        <a:spcAft>
                          <a:spcPts val="0"/>
                        </a:spcAft>
                      </a:pPr>
                      <a:r>
                        <a:rPr lang="en-US" sz="900" b="1" dirty="0">
                          <a:solidFill>
                            <a:schemeClr val="tx1"/>
                          </a:solidFill>
                          <a:effectLst/>
                          <a:latin typeface="+mn-lt"/>
                        </a:rPr>
                        <a:t>Top 5 Counties</a:t>
                      </a:r>
                      <a:endParaRPr lang="en-US" sz="900" b="1" dirty="0">
                        <a:solidFill>
                          <a:schemeClr val="tx1"/>
                        </a:solidFill>
                        <a:effectLst/>
                        <a:latin typeface="+mn-lt"/>
                        <a:ea typeface="Calibri" panose="020F0502020204030204" pitchFamily="34" charset="0"/>
                        <a:cs typeface="Arial" panose="020B0604020202020204" pitchFamily="34" charset="0"/>
                      </a:endParaRPr>
                    </a:p>
                  </a:txBody>
                  <a:tcPr marL="63150" marR="6315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BLDG SFHA</a:t>
                      </a:r>
                    </a:p>
                  </a:txBody>
                  <a:tcPr marL="63150" marR="6315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30314"/>
                  </a:ext>
                </a:extLst>
              </a:tr>
              <a:tr h="147349">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Kanawha</a:t>
                      </a:r>
                    </a:p>
                  </a:txBody>
                  <a:tcPr marL="63150" marR="6315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12,259</a:t>
                      </a:r>
                    </a:p>
                  </a:txBody>
                  <a:tcPr marL="7017" marR="7017" marT="7017"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4120"/>
                  </a:ext>
                </a:extLst>
              </a:tr>
              <a:tr h="147349">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Logan</a:t>
                      </a:r>
                    </a:p>
                  </a:txBody>
                  <a:tcPr marL="63150" marR="6315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4,605</a:t>
                      </a:r>
                    </a:p>
                  </a:txBody>
                  <a:tcPr marL="7017" marR="7017" marT="7017"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785680"/>
                  </a:ext>
                </a:extLst>
              </a:tr>
              <a:tr h="147349">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Ohio</a:t>
                      </a:r>
                    </a:p>
                  </a:txBody>
                  <a:tcPr marL="63150" marR="6315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3,260</a:t>
                      </a:r>
                    </a:p>
                  </a:txBody>
                  <a:tcPr marL="7017" marR="7017" marT="7017"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9253293"/>
                  </a:ext>
                </a:extLst>
              </a:tr>
              <a:tr h="147349">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Boone</a:t>
                      </a:r>
                    </a:p>
                  </a:txBody>
                  <a:tcPr marL="63150" marR="6315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3,201</a:t>
                      </a:r>
                    </a:p>
                  </a:txBody>
                  <a:tcPr marL="7017" marR="7017" marT="7017"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9375671"/>
                  </a:ext>
                </a:extLst>
              </a:tr>
              <a:tr h="147349">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Mingo</a:t>
                      </a:r>
                    </a:p>
                  </a:txBody>
                  <a:tcPr marL="63150" marR="6315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3,032</a:t>
                      </a:r>
                    </a:p>
                  </a:txBody>
                  <a:tcPr marL="7017" marR="7017" marT="7017"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0240211"/>
                  </a:ext>
                </a:extLst>
              </a:tr>
            </a:tbl>
          </a:graphicData>
        </a:graphic>
      </p:graphicFrame>
    </p:spTree>
    <p:extLst>
      <p:ext uri="{BB962C8B-B14F-4D97-AF65-F5344CB8AC3E}">
        <p14:creationId xmlns:p14="http://schemas.microsoft.com/office/powerpoint/2010/main" val="3348761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C748B3A-510B-4FC9-A780-F6B4087E4E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1121" y="1477373"/>
            <a:ext cx="5777709" cy="4464593"/>
          </a:xfrm>
          <a:prstGeom prst="rect">
            <a:avLst/>
          </a:prstGeom>
        </p:spPr>
      </p:pic>
      <p:pic>
        <p:nvPicPr>
          <p:cNvPr id="12" name="Picture 11">
            <a:extLst>
              <a:ext uri="{FF2B5EF4-FFF2-40B4-BE49-F238E27FC236}">
                <a16:creationId xmlns:a16="http://schemas.microsoft.com/office/drawing/2014/main" id="{96AA4665-00F6-4C1E-957D-7A85983BCE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53170" y="1477373"/>
            <a:ext cx="5777708" cy="4464593"/>
          </a:xfrm>
          <a:prstGeom prst="rect">
            <a:avLst/>
          </a:prstGeom>
        </p:spPr>
      </p:pic>
      <p:graphicFrame>
        <p:nvGraphicFramePr>
          <p:cNvPr id="8" name="Table 7">
            <a:extLst>
              <a:ext uri="{FF2B5EF4-FFF2-40B4-BE49-F238E27FC236}">
                <a16:creationId xmlns:a16="http://schemas.microsoft.com/office/drawing/2014/main" id="{09434F14-8275-4258-A55D-6ADF85E5EC86}"/>
              </a:ext>
            </a:extLst>
          </p:cNvPr>
          <p:cNvGraphicFramePr>
            <a:graphicFrameLocks noGrp="1"/>
          </p:cNvGraphicFramePr>
          <p:nvPr>
            <p:extLst>
              <p:ext uri="{D42A27DB-BD31-4B8C-83A1-F6EECF244321}">
                <p14:modId xmlns:p14="http://schemas.microsoft.com/office/powerpoint/2010/main" val="684357398"/>
              </p:ext>
            </p:extLst>
          </p:nvPr>
        </p:nvGraphicFramePr>
        <p:xfrm>
          <a:off x="439242" y="1654056"/>
          <a:ext cx="1520036" cy="726456"/>
        </p:xfrm>
        <a:graphic>
          <a:graphicData uri="http://schemas.openxmlformats.org/drawingml/2006/table">
            <a:tbl>
              <a:tblPr firstRow="1" firstCol="1" bandRow="1">
                <a:tableStyleId>{5C22544A-7EE6-4342-B048-85BDC9FD1C3A}</a:tableStyleId>
              </a:tblPr>
              <a:tblGrid>
                <a:gridCol w="901303">
                  <a:extLst>
                    <a:ext uri="{9D8B030D-6E8A-4147-A177-3AD203B41FA5}">
                      <a16:colId xmlns:a16="http://schemas.microsoft.com/office/drawing/2014/main" val="3661389784"/>
                    </a:ext>
                  </a:extLst>
                </a:gridCol>
                <a:gridCol w="618733">
                  <a:extLst>
                    <a:ext uri="{9D8B030D-6E8A-4147-A177-3AD203B41FA5}">
                      <a16:colId xmlns:a16="http://schemas.microsoft.com/office/drawing/2014/main" val="3246482802"/>
                    </a:ext>
                  </a:extLst>
                </a:gridCol>
              </a:tblGrid>
              <a:tr h="289959">
                <a:tc>
                  <a:txBody>
                    <a:bodyPr/>
                    <a:lstStyle/>
                    <a:p>
                      <a:pPr marL="0" marR="0" algn="l">
                        <a:lnSpc>
                          <a:spcPct val="107000"/>
                        </a:lnSpc>
                        <a:spcBef>
                          <a:spcPts val="0"/>
                        </a:spcBef>
                        <a:spcAft>
                          <a:spcPts val="0"/>
                        </a:spcAft>
                      </a:pPr>
                      <a:r>
                        <a:rPr lang="en-US" sz="900" b="1" dirty="0">
                          <a:solidFill>
                            <a:schemeClr val="tx1"/>
                          </a:solidFill>
                          <a:effectLst/>
                          <a:latin typeface="+mn-lt"/>
                        </a:rPr>
                        <a:t>Top 3 Regions</a:t>
                      </a:r>
                      <a:endParaRPr lang="en-US" sz="900" b="1" dirty="0">
                        <a:solidFill>
                          <a:schemeClr val="tx1"/>
                        </a:solidFill>
                        <a:effectLst/>
                        <a:latin typeface="+mn-lt"/>
                        <a:ea typeface="Calibri" panose="020F0502020204030204" pitchFamily="34" charset="0"/>
                        <a:cs typeface="Arial" panose="020B0604020202020204" pitchFamily="34" charset="0"/>
                      </a:endParaRPr>
                    </a:p>
                  </a:txBody>
                  <a:tcPr marL="62356" marR="62356"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900" b="1" dirty="0">
                          <a:solidFill>
                            <a:schemeClr val="tx1"/>
                          </a:solidFill>
                          <a:effectLst/>
                          <a:latin typeface="+mn-lt"/>
                          <a:ea typeface="Calibri" panose="020F0502020204030204" pitchFamily="34" charset="0"/>
                          <a:cs typeface="Arial" panose="020B0604020202020204" pitchFamily="34" charset="0"/>
                        </a:rPr>
                        <a:t>BLDG SFHA</a:t>
                      </a:r>
                    </a:p>
                  </a:txBody>
                  <a:tcPr marL="62356" marR="62356"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30314"/>
                  </a:ext>
                </a:extLst>
              </a:tr>
              <a:tr h="145499">
                <a:tc>
                  <a:txBody>
                    <a:bodyPr/>
                    <a:lstStyle/>
                    <a:p>
                      <a:pPr algn="ctr" fontAlgn="b"/>
                      <a:r>
                        <a:rPr lang="en-US" sz="900" b="1" i="0" u="none" strike="noStrike" dirty="0">
                          <a:solidFill>
                            <a:srgbClr val="000000"/>
                          </a:solidFill>
                          <a:effectLst/>
                          <a:latin typeface="Calibri" panose="020F0502020204030204" pitchFamily="34" charset="0"/>
                        </a:rPr>
                        <a:t>3</a:t>
                      </a:r>
                    </a:p>
                  </a:txBody>
                  <a:tcPr marL="3974" marR="3974" marT="3974"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sz="900" b="1" i="0" u="none" strike="noStrike" dirty="0">
                          <a:solidFill>
                            <a:srgbClr val="000000"/>
                          </a:solidFill>
                          <a:effectLst/>
                          <a:latin typeface="Calibri" panose="020F0502020204030204" pitchFamily="34" charset="0"/>
                        </a:rPr>
                        <a:t>18,649</a:t>
                      </a:r>
                    </a:p>
                  </a:txBody>
                  <a:tcPr marL="6928" marR="6928" marT="6928"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4120"/>
                  </a:ext>
                </a:extLst>
              </a:tr>
              <a:tr h="145499">
                <a:tc>
                  <a:txBody>
                    <a:bodyPr/>
                    <a:lstStyle/>
                    <a:p>
                      <a:pPr algn="ctr" fontAlgn="b"/>
                      <a:r>
                        <a:rPr lang="en-US" sz="900" b="1" i="0" u="none" strike="noStrike" dirty="0">
                          <a:solidFill>
                            <a:srgbClr val="000000"/>
                          </a:solidFill>
                          <a:effectLst/>
                          <a:latin typeface="Calibri" panose="020F0502020204030204" pitchFamily="34" charset="0"/>
                        </a:rPr>
                        <a:t>2</a:t>
                      </a:r>
                    </a:p>
                  </a:txBody>
                  <a:tcPr marL="3974" marR="3974" marT="3974"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sz="900" b="1" i="0" u="none" strike="noStrike" dirty="0">
                          <a:solidFill>
                            <a:srgbClr val="000000"/>
                          </a:solidFill>
                          <a:effectLst/>
                          <a:latin typeface="Calibri" panose="020F0502020204030204" pitchFamily="34" charset="0"/>
                        </a:rPr>
                        <a:t>17,047</a:t>
                      </a:r>
                    </a:p>
                  </a:txBody>
                  <a:tcPr marL="6928" marR="6928" marT="6928"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785680"/>
                  </a:ext>
                </a:extLst>
              </a:tr>
              <a:tr h="145499">
                <a:tc>
                  <a:txBody>
                    <a:bodyPr/>
                    <a:lstStyle/>
                    <a:p>
                      <a:pPr algn="ctr" fontAlgn="b"/>
                      <a:r>
                        <a:rPr lang="en-US" sz="900" b="1" i="0" u="none" strike="noStrike" dirty="0">
                          <a:solidFill>
                            <a:srgbClr val="000000"/>
                          </a:solidFill>
                          <a:effectLst/>
                          <a:latin typeface="Calibri" panose="020F0502020204030204" pitchFamily="34" charset="0"/>
                        </a:rPr>
                        <a:t>1</a:t>
                      </a:r>
                    </a:p>
                  </a:txBody>
                  <a:tcPr marL="3974" marR="3974" marT="3974"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1" i="0" u="none" strike="noStrike" dirty="0">
                          <a:solidFill>
                            <a:srgbClr val="000000"/>
                          </a:solidFill>
                          <a:effectLst/>
                          <a:latin typeface="Calibri" panose="020F0502020204030204" pitchFamily="34" charset="0"/>
                        </a:rPr>
                        <a:t>10,127</a:t>
                      </a:r>
                    </a:p>
                  </a:txBody>
                  <a:tcPr marL="6928" marR="6928" marT="6928"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9253293"/>
                  </a:ext>
                </a:extLst>
              </a:tr>
            </a:tbl>
          </a:graphicData>
        </a:graphic>
      </p:graphicFrame>
    </p:spTree>
    <p:extLst>
      <p:ext uri="{BB962C8B-B14F-4D97-AF65-F5344CB8AC3E}">
        <p14:creationId xmlns:p14="http://schemas.microsoft.com/office/powerpoint/2010/main" val="462831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C748B3A-510B-4FC9-A780-F6B4087E4E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1121" y="1477373"/>
            <a:ext cx="5777708" cy="4464593"/>
          </a:xfrm>
          <a:prstGeom prst="rect">
            <a:avLst/>
          </a:prstGeom>
        </p:spPr>
      </p:pic>
      <p:pic>
        <p:nvPicPr>
          <p:cNvPr id="12" name="Picture 11">
            <a:extLst>
              <a:ext uri="{FF2B5EF4-FFF2-40B4-BE49-F238E27FC236}">
                <a16:creationId xmlns:a16="http://schemas.microsoft.com/office/drawing/2014/main" id="{96AA4665-00F6-4C1E-957D-7A85983BCE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53170" y="1477373"/>
            <a:ext cx="5777708" cy="4464592"/>
          </a:xfrm>
          <a:prstGeom prst="rect">
            <a:avLst/>
          </a:prstGeom>
        </p:spPr>
      </p:pic>
      <p:graphicFrame>
        <p:nvGraphicFramePr>
          <p:cNvPr id="9" name="Table 8">
            <a:extLst>
              <a:ext uri="{FF2B5EF4-FFF2-40B4-BE49-F238E27FC236}">
                <a16:creationId xmlns:a16="http://schemas.microsoft.com/office/drawing/2014/main" id="{8D367E5D-89D9-4957-9AEB-7E1BAFDC64B5}"/>
              </a:ext>
            </a:extLst>
          </p:cNvPr>
          <p:cNvGraphicFramePr>
            <a:graphicFrameLocks noGrp="1"/>
          </p:cNvGraphicFramePr>
          <p:nvPr>
            <p:extLst>
              <p:ext uri="{D42A27DB-BD31-4B8C-83A1-F6EECF244321}">
                <p14:modId xmlns:p14="http://schemas.microsoft.com/office/powerpoint/2010/main" val="493405151"/>
              </p:ext>
            </p:extLst>
          </p:nvPr>
        </p:nvGraphicFramePr>
        <p:xfrm>
          <a:off x="414324" y="1639114"/>
          <a:ext cx="1972529" cy="887900"/>
        </p:xfrm>
        <a:graphic>
          <a:graphicData uri="http://schemas.openxmlformats.org/drawingml/2006/table">
            <a:tbl>
              <a:tblPr firstRow="1" firstCol="1" bandRow="1">
                <a:tableStyleId>{5C22544A-7EE6-4342-B048-85BDC9FD1C3A}</a:tableStyleId>
              </a:tblPr>
              <a:tblGrid>
                <a:gridCol w="1085023">
                  <a:extLst>
                    <a:ext uri="{9D8B030D-6E8A-4147-A177-3AD203B41FA5}">
                      <a16:colId xmlns:a16="http://schemas.microsoft.com/office/drawing/2014/main" val="3661389784"/>
                    </a:ext>
                  </a:extLst>
                </a:gridCol>
                <a:gridCol w="887506">
                  <a:extLst>
                    <a:ext uri="{9D8B030D-6E8A-4147-A177-3AD203B41FA5}">
                      <a16:colId xmlns:a16="http://schemas.microsoft.com/office/drawing/2014/main" val="3246482802"/>
                    </a:ext>
                  </a:extLst>
                </a:gridCol>
              </a:tblGrid>
              <a:tr h="144740">
                <a:tc>
                  <a:txBody>
                    <a:bodyPr/>
                    <a:lstStyle/>
                    <a:p>
                      <a:pPr marL="0" marR="0" algn="l">
                        <a:lnSpc>
                          <a:spcPct val="107000"/>
                        </a:lnSpc>
                        <a:spcBef>
                          <a:spcPts val="0"/>
                        </a:spcBef>
                        <a:spcAft>
                          <a:spcPts val="0"/>
                        </a:spcAft>
                      </a:pPr>
                      <a:r>
                        <a:rPr lang="en-US" sz="900" b="1" dirty="0">
                          <a:solidFill>
                            <a:schemeClr val="tx1"/>
                          </a:solidFill>
                          <a:effectLst/>
                          <a:latin typeface="+mn-lt"/>
                        </a:rPr>
                        <a:t>Top 5 Streams</a:t>
                      </a:r>
                      <a:endParaRPr lang="en-US" sz="900" b="1" dirty="0">
                        <a:solidFill>
                          <a:schemeClr val="tx1"/>
                        </a:solidFill>
                        <a:effectLst/>
                        <a:latin typeface="+mn-lt"/>
                        <a:ea typeface="Calibri" panose="020F0502020204030204" pitchFamily="34" charset="0"/>
                        <a:cs typeface="Arial" panose="020B0604020202020204" pitchFamily="34" charset="0"/>
                      </a:endParaRPr>
                    </a:p>
                  </a:txBody>
                  <a:tcPr marL="63700" marR="6370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BLDG SFHA</a:t>
                      </a:r>
                    </a:p>
                  </a:txBody>
                  <a:tcPr marL="63700" marR="6370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230314"/>
                  </a:ext>
                </a:extLst>
              </a:tr>
              <a:tr h="148632">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Ohio River</a:t>
                      </a:r>
                    </a:p>
                  </a:txBody>
                  <a:tcPr marL="63700" marR="6370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6,922</a:t>
                      </a:r>
                    </a:p>
                  </a:txBody>
                  <a:tcPr marL="7078" marR="7078" marT="7078"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3454120"/>
                  </a:ext>
                </a:extLst>
              </a:tr>
              <a:tr h="148632">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Kanawha River</a:t>
                      </a:r>
                    </a:p>
                  </a:txBody>
                  <a:tcPr marL="63700" marR="6370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5,279</a:t>
                      </a:r>
                    </a:p>
                  </a:txBody>
                  <a:tcPr marL="7078" marR="7078" marT="7078"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1785680"/>
                  </a:ext>
                </a:extLst>
              </a:tr>
              <a:tr h="148632">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Elk River</a:t>
                      </a:r>
                    </a:p>
                  </a:txBody>
                  <a:tcPr marL="63700" marR="6370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2,181</a:t>
                      </a:r>
                    </a:p>
                  </a:txBody>
                  <a:tcPr marL="7078" marR="7078" marT="7078"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9253293"/>
                  </a:ext>
                </a:extLst>
              </a:tr>
              <a:tr h="148632">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Greenbrier River</a:t>
                      </a:r>
                    </a:p>
                  </a:txBody>
                  <a:tcPr marL="63700" marR="6370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1,620</a:t>
                      </a:r>
                    </a:p>
                  </a:txBody>
                  <a:tcPr marL="7078" marR="7078" marT="7078"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9375671"/>
                  </a:ext>
                </a:extLst>
              </a:tr>
              <a:tr h="148632">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Guyandotte River</a:t>
                      </a:r>
                    </a:p>
                  </a:txBody>
                  <a:tcPr marL="63700" marR="6370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1,230</a:t>
                      </a:r>
                    </a:p>
                  </a:txBody>
                  <a:tcPr marL="7078" marR="7078" marT="7078"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0240211"/>
                  </a:ext>
                </a:extLst>
              </a:tr>
            </a:tbl>
          </a:graphicData>
        </a:graphic>
      </p:graphicFrame>
    </p:spTree>
    <p:extLst>
      <p:ext uri="{BB962C8B-B14F-4D97-AF65-F5344CB8AC3E}">
        <p14:creationId xmlns:p14="http://schemas.microsoft.com/office/powerpoint/2010/main" val="207902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C748B3A-510B-4FC9-A780-F6B4087E4E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1121" y="1477373"/>
            <a:ext cx="5777708" cy="4464592"/>
          </a:xfrm>
          <a:prstGeom prst="rect">
            <a:avLst/>
          </a:prstGeom>
        </p:spPr>
      </p:pic>
      <p:pic>
        <p:nvPicPr>
          <p:cNvPr id="12" name="Picture 11">
            <a:extLst>
              <a:ext uri="{FF2B5EF4-FFF2-40B4-BE49-F238E27FC236}">
                <a16:creationId xmlns:a16="http://schemas.microsoft.com/office/drawing/2014/main" id="{96AA4665-00F6-4C1E-957D-7A85983BCE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53170" y="1477373"/>
            <a:ext cx="5777707" cy="4464592"/>
          </a:xfrm>
          <a:prstGeom prst="rect">
            <a:avLst/>
          </a:prstGeom>
        </p:spPr>
      </p:pic>
      <p:graphicFrame>
        <p:nvGraphicFramePr>
          <p:cNvPr id="8" name="Table 7">
            <a:extLst>
              <a:ext uri="{FF2B5EF4-FFF2-40B4-BE49-F238E27FC236}">
                <a16:creationId xmlns:a16="http://schemas.microsoft.com/office/drawing/2014/main" id="{EFBF4178-F8D8-40F7-9AF5-99B5912D644E}"/>
              </a:ext>
            </a:extLst>
          </p:cNvPr>
          <p:cNvGraphicFramePr>
            <a:graphicFrameLocks noGrp="1"/>
          </p:cNvGraphicFramePr>
          <p:nvPr>
            <p:extLst>
              <p:ext uri="{D42A27DB-BD31-4B8C-83A1-F6EECF244321}">
                <p14:modId xmlns:p14="http://schemas.microsoft.com/office/powerpoint/2010/main" val="1481039512"/>
              </p:ext>
            </p:extLst>
          </p:nvPr>
        </p:nvGraphicFramePr>
        <p:xfrm>
          <a:off x="409516" y="1616080"/>
          <a:ext cx="1990784" cy="1202817"/>
        </p:xfrm>
        <a:graphic>
          <a:graphicData uri="http://schemas.openxmlformats.org/drawingml/2006/table">
            <a:tbl>
              <a:tblPr firstRow="1" firstCol="1" bandRow="1">
                <a:tableStyleId>{5C22544A-7EE6-4342-B048-85BDC9FD1C3A}</a:tableStyleId>
              </a:tblPr>
              <a:tblGrid>
                <a:gridCol w="1352049">
                  <a:extLst>
                    <a:ext uri="{9D8B030D-6E8A-4147-A177-3AD203B41FA5}">
                      <a16:colId xmlns:a16="http://schemas.microsoft.com/office/drawing/2014/main" val="3661389784"/>
                    </a:ext>
                  </a:extLst>
                </a:gridCol>
                <a:gridCol w="638735">
                  <a:extLst>
                    <a:ext uri="{9D8B030D-6E8A-4147-A177-3AD203B41FA5}">
                      <a16:colId xmlns:a16="http://schemas.microsoft.com/office/drawing/2014/main" val="3246482802"/>
                    </a:ext>
                  </a:extLst>
                </a:gridCol>
              </a:tblGrid>
              <a:tr h="155575">
                <a:tc>
                  <a:txBody>
                    <a:bodyPr/>
                    <a:lstStyle/>
                    <a:p>
                      <a:pPr marL="0" marR="0" algn="l">
                        <a:lnSpc>
                          <a:spcPct val="107000"/>
                        </a:lnSpc>
                        <a:spcBef>
                          <a:spcPts val="0"/>
                        </a:spcBef>
                        <a:spcAft>
                          <a:spcPts val="0"/>
                        </a:spcAft>
                      </a:pPr>
                      <a:r>
                        <a:rPr lang="en-US" sz="1000" b="1" dirty="0">
                          <a:solidFill>
                            <a:schemeClr val="tx1"/>
                          </a:solidFill>
                          <a:effectLst/>
                          <a:latin typeface="+mn-lt"/>
                        </a:rPr>
                        <a:t>Top 5 Watersheds</a:t>
                      </a:r>
                      <a:endParaRPr lang="en-US" sz="1000" b="1"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b="1" dirty="0">
                          <a:solidFill>
                            <a:schemeClr val="tx1"/>
                          </a:solidFill>
                          <a:effectLst/>
                          <a:latin typeface="+mn-lt"/>
                          <a:ea typeface="Calibri" panose="020F0502020204030204" pitchFamily="34" charset="0"/>
                          <a:cs typeface="Arial" panose="020B0604020202020204" pitchFamily="34" charset="0"/>
                        </a:rPr>
                        <a:t>BLDG SFHA</a:t>
                      </a:r>
                    </a:p>
                  </a:txBody>
                  <a:tcPr marL="68580" marR="6858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230314"/>
                  </a:ext>
                </a:extLst>
              </a:tr>
              <a:tr h="0">
                <a:tc>
                  <a:txBody>
                    <a:bodyPr/>
                    <a:lstStyle/>
                    <a:p>
                      <a:r>
                        <a:rPr lang="en-US" sz="1000" b="1" dirty="0">
                          <a:solidFill>
                            <a:schemeClr val="tx1"/>
                          </a:solidFill>
                          <a:latin typeface="+mn-lt"/>
                        </a:rPr>
                        <a:t>Lower Kanawha</a:t>
                      </a: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mn-lt"/>
                        </a:rPr>
                        <a:t>7,503</a:t>
                      </a:r>
                    </a:p>
                  </a:txBody>
                  <a:tcPr marL="7620" marR="7620" marT="762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3454120"/>
                  </a:ext>
                </a:extLst>
              </a:tr>
              <a:tr h="155575">
                <a:tc>
                  <a:txBody>
                    <a:bodyPr/>
                    <a:lstStyle/>
                    <a:p>
                      <a:pPr marL="0" marR="0">
                        <a:lnSpc>
                          <a:spcPct val="107000"/>
                        </a:lnSpc>
                        <a:spcBef>
                          <a:spcPts val="0"/>
                        </a:spcBef>
                        <a:spcAft>
                          <a:spcPts val="0"/>
                        </a:spcAft>
                      </a:pPr>
                      <a:r>
                        <a:rPr lang="en-US" sz="1000" b="1" dirty="0">
                          <a:solidFill>
                            <a:schemeClr val="tx1"/>
                          </a:solidFill>
                          <a:effectLst/>
                          <a:latin typeface="+mn-lt"/>
                          <a:ea typeface="Calibri" panose="020F0502020204030204" pitchFamily="34" charset="0"/>
                          <a:cs typeface="Arial" panose="020B0604020202020204" pitchFamily="34" charset="0"/>
                        </a:rPr>
                        <a:t>Coal</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mn-lt"/>
                        </a:rPr>
                        <a:t>6,257</a:t>
                      </a:r>
                    </a:p>
                  </a:txBody>
                  <a:tcPr marL="7620" marR="7620" marT="762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1785680"/>
                  </a:ext>
                </a:extLst>
              </a:tr>
              <a:tr h="155575">
                <a:tc>
                  <a:txBody>
                    <a:bodyPr/>
                    <a:lstStyle/>
                    <a:p>
                      <a:pPr marL="0" marR="0">
                        <a:lnSpc>
                          <a:spcPct val="107000"/>
                        </a:lnSpc>
                        <a:spcBef>
                          <a:spcPts val="0"/>
                        </a:spcBef>
                        <a:spcAft>
                          <a:spcPts val="0"/>
                        </a:spcAft>
                      </a:pPr>
                      <a:r>
                        <a:rPr lang="en-US" sz="1000" b="1" dirty="0">
                          <a:solidFill>
                            <a:schemeClr val="tx1"/>
                          </a:solidFill>
                          <a:effectLst/>
                          <a:latin typeface="+mn-lt"/>
                          <a:ea typeface="Calibri" panose="020F0502020204030204" pitchFamily="34" charset="0"/>
                          <a:cs typeface="Arial" panose="020B0604020202020204" pitchFamily="34" charset="0"/>
                        </a:rPr>
                        <a:t>Upper Guyandotte</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mn-lt"/>
                        </a:rPr>
                        <a:t>6,223</a:t>
                      </a:r>
                    </a:p>
                  </a:txBody>
                  <a:tcPr marL="7620" marR="7620" marT="762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9253293"/>
                  </a:ext>
                </a:extLst>
              </a:tr>
              <a:tr h="155575">
                <a:tc>
                  <a:txBody>
                    <a:bodyPr/>
                    <a:lstStyle/>
                    <a:p>
                      <a:pPr marL="0" marR="0">
                        <a:lnSpc>
                          <a:spcPct val="107000"/>
                        </a:lnSpc>
                        <a:spcBef>
                          <a:spcPts val="0"/>
                        </a:spcBef>
                        <a:spcAft>
                          <a:spcPts val="0"/>
                        </a:spcAft>
                      </a:pPr>
                      <a:r>
                        <a:rPr lang="en-US" sz="1000" b="1" dirty="0">
                          <a:solidFill>
                            <a:schemeClr val="tx1"/>
                          </a:solidFill>
                          <a:effectLst/>
                          <a:latin typeface="+mn-lt"/>
                          <a:ea typeface="Calibri" panose="020F0502020204030204" pitchFamily="34" charset="0"/>
                          <a:cs typeface="Arial" panose="020B0604020202020204" pitchFamily="34" charset="0"/>
                        </a:rPr>
                        <a:t>Upper Ohio-Wheeling</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mn-lt"/>
                        </a:rPr>
                        <a:t>5,849</a:t>
                      </a:r>
                    </a:p>
                  </a:txBody>
                  <a:tcPr marL="7620" marR="7620" marT="762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9375671"/>
                  </a:ext>
                </a:extLst>
              </a:tr>
              <a:tr h="155575">
                <a:tc>
                  <a:txBody>
                    <a:bodyPr/>
                    <a:lstStyle/>
                    <a:p>
                      <a:pPr marL="0" marR="0">
                        <a:lnSpc>
                          <a:spcPct val="107000"/>
                        </a:lnSpc>
                        <a:spcBef>
                          <a:spcPts val="0"/>
                        </a:spcBef>
                        <a:spcAft>
                          <a:spcPts val="0"/>
                        </a:spcAft>
                      </a:pPr>
                      <a:r>
                        <a:rPr lang="en-US" sz="1000" b="1" dirty="0">
                          <a:solidFill>
                            <a:schemeClr val="tx1"/>
                          </a:solidFill>
                          <a:effectLst/>
                          <a:latin typeface="+mn-lt"/>
                          <a:ea typeface="Calibri" panose="020F0502020204030204" pitchFamily="34" charset="0"/>
                          <a:cs typeface="Arial" panose="020B0604020202020204" pitchFamily="34" charset="0"/>
                        </a:rPr>
                        <a:t>Tug</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rgbClr val="000000"/>
                          </a:solidFill>
                          <a:effectLst/>
                          <a:latin typeface="+mn-lt"/>
                        </a:rPr>
                        <a:t>5,536</a:t>
                      </a:r>
                    </a:p>
                  </a:txBody>
                  <a:tcPr marL="7620" marR="7620" marT="762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0240211"/>
                  </a:ext>
                </a:extLst>
              </a:tr>
            </a:tbl>
          </a:graphicData>
        </a:graphic>
      </p:graphicFrame>
    </p:spTree>
    <p:extLst>
      <p:ext uri="{BB962C8B-B14F-4D97-AF65-F5344CB8AC3E}">
        <p14:creationId xmlns:p14="http://schemas.microsoft.com/office/powerpoint/2010/main" val="2542764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6EADD97B-0778-459F-B598-93ADE79EE0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5059" y="1104828"/>
            <a:ext cx="6941128" cy="5363599"/>
          </a:xfrm>
          <a:prstGeom prst="rect">
            <a:avLst/>
          </a:prstGeom>
        </p:spPr>
      </p:pic>
      <p:sp>
        <p:nvSpPr>
          <p:cNvPr id="10" name="Explosion: 8 Points 9">
            <a:extLst>
              <a:ext uri="{FF2B5EF4-FFF2-40B4-BE49-F238E27FC236}">
                <a16:creationId xmlns:a16="http://schemas.microsoft.com/office/drawing/2014/main" id="{55C89615-434D-46D4-A008-C07085FD26E0}"/>
              </a:ext>
            </a:extLst>
          </p:cNvPr>
          <p:cNvSpPr/>
          <p:nvPr/>
        </p:nvSpPr>
        <p:spPr>
          <a:xfrm>
            <a:off x="9440884" y="798295"/>
            <a:ext cx="2463510" cy="1986467"/>
          </a:xfrm>
          <a:prstGeom prst="irregularSeal1">
            <a:avLst/>
          </a:prstGeom>
          <a:solidFill>
            <a:srgbClr val="B4521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t>Complementary Analyses</a:t>
            </a:r>
          </a:p>
        </p:txBody>
      </p:sp>
      <p:sp>
        <p:nvSpPr>
          <p:cNvPr id="11" name="TextBox 10">
            <a:extLst>
              <a:ext uri="{FF2B5EF4-FFF2-40B4-BE49-F238E27FC236}">
                <a16:creationId xmlns:a16="http://schemas.microsoft.com/office/drawing/2014/main" id="{D99EB557-A31B-4E20-989B-2CBA8B581CBE}"/>
              </a:ext>
            </a:extLst>
          </p:cNvPr>
          <p:cNvSpPr txBox="1"/>
          <p:nvPr/>
        </p:nvSpPr>
        <p:spPr>
          <a:xfrm>
            <a:off x="2090056" y="581608"/>
            <a:ext cx="4744889" cy="523220"/>
          </a:xfrm>
          <a:prstGeom prst="rect">
            <a:avLst/>
          </a:prstGeom>
          <a:noFill/>
        </p:spPr>
        <p:txBody>
          <a:bodyPr wrap="square">
            <a:spAutoFit/>
          </a:bodyPr>
          <a:lstStyle/>
          <a:p>
            <a:r>
              <a:rPr lang="en-US" sz="1400" b="1" dirty="0"/>
              <a:t>Building Counts in SFHA and Physiographic Provinces</a:t>
            </a:r>
          </a:p>
          <a:p>
            <a:r>
              <a:rPr lang="en-US" sz="1400" b="1" dirty="0"/>
              <a:t>NRCS Major Land Resource Areas (MLRAs)</a:t>
            </a:r>
          </a:p>
        </p:txBody>
      </p:sp>
      <p:sp>
        <p:nvSpPr>
          <p:cNvPr id="13" name="TextBox 12">
            <a:extLst>
              <a:ext uri="{FF2B5EF4-FFF2-40B4-BE49-F238E27FC236}">
                <a16:creationId xmlns:a16="http://schemas.microsoft.com/office/drawing/2014/main" id="{2D7E62D7-89B6-4810-B1E7-14D1157AD8BD}"/>
              </a:ext>
            </a:extLst>
          </p:cNvPr>
          <p:cNvSpPr txBox="1"/>
          <p:nvPr/>
        </p:nvSpPr>
        <p:spPr>
          <a:xfrm>
            <a:off x="156755" y="6481360"/>
            <a:ext cx="8549843" cy="276999"/>
          </a:xfrm>
          <a:prstGeom prst="rect">
            <a:avLst/>
          </a:prstGeom>
          <a:noFill/>
        </p:spPr>
        <p:txBody>
          <a:bodyPr wrap="square">
            <a:spAutoFit/>
          </a:bodyPr>
          <a:lstStyle/>
          <a:p>
            <a:pPr marR="0" lvl="0" algn="l" defTabSz="457200" rtl="0" eaLnBrk="1" fontAlgn="auto" latinLnBrk="0" hangingPunct="1">
              <a:lnSpc>
                <a:spcPct val="100000"/>
              </a:lnSpc>
              <a:spcBef>
                <a:spcPts val="50"/>
              </a:spcBef>
              <a:spcAft>
                <a:spcPts val="0"/>
              </a:spcAft>
              <a:buClrTx/>
              <a:buSzTx/>
              <a:tabLst/>
              <a:defRPr/>
            </a:pPr>
            <a:r>
              <a:rPr lang="en-US" sz="1200" dirty="0">
                <a:solidFill>
                  <a:prstClr val="black"/>
                </a:solidFill>
                <a:cs typeface="Times New Roman" panose="02020603050405020304" pitchFamily="18" charset="0"/>
              </a:rPr>
              <a:t>Source: </a:t>
            </a:r>
            <a:r>
              <a:rPr lang="en-US" sz="1200" dirty="0">
                <a:solidFill>
                  <a:prstClr val="black"/>
                </a:solidFill>
                <a:cs typeface="Times New Roman" panose="02020603050405020304" pitchFamily="18" charset="0"/>
                <a:hlinkClick r:id="rId4"/>
              </a:rPr>
              <a:t>https://www.nrcs.usda.gov/sites/default/files/2022-10/AgHandbook296_text_low-res.pdf</a:t>
            </a:r>
            <a:endParaRPr lang="en-US" sz="12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655591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637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D29DBB2E-F09E-408D-AC2B-C27A183CA9F5}"/>
              </a:ext>
            </a:extLst>
          </p:cNvPr>
          <p:cNvGraphicFramePr>
            <a:graphicFrameLocks noGrp="1"/>
          </p:cNvGraphicFramePr>
          <p:nvPr>
            <p:extLst>
              <p:ext uri="{D42A27DB-BD31-4B8C-83A1-F6EECF244321}">
                <p14:modId xmlns:p14="http://schemas.microsoft.com/office/powerpoint/2010/main" val="117993079"/>
              </p:ext>
            </p:extLst>
          </p:nvPr>
        </p:nvGraphicFramePr>
        <p:xfrm>
          <a:off x="302743" y="1513971"/>
          <a:ext cx="8026352" cy="3805921"/>
        </p:xfrm>
        <a:graphic>
          <a:graphicData uri="http://schemas.openxmlformats.org/drawingml/2006/table">
            <a:tbl>
              <a:tblPr firstRow="1" bandRow="1">
                <a:tableStyleId>{5C22544A-7EE6-4342-B048-85BDC9FD1C3A}</a:tableStyleId>
              </a:tblPr>
              <a:tblGrid>
                <a:gridCol w="1674972">
                  <a:extLst>
                    <a:ext uri="{9D8B030D-6E8A-4147-A177-3AD203B41FA5}">
                      <a16:colId xmlns:a16="http://schemas.microsoft.com/office/drawing/2014/main" val="1264197615"/>
                    </a:ext>
                  </a:extLst>
                </a:gridCol>
                <a:gridCol w="932213">
                  <a:extLst>
                    <a:ext uri="{9D8B030D-6E8A-4147-A177-3AD203B41FA5}">
                      <a16:colId xmlns:a16="http://schemas.microsoft.com/office/drawing/2014/main" val="1218352812"/>
                    </a:ext>
                  </a:extLst>
                </a:gridCol>
                <a:gridCol w="923480">
                  <a:extLst>
                    <a:ext uri="{9D8B030D-6E8A-4147-A177-3AD203B41FA5}">
                      <a16:colId xmlns:a16="http://schemas.microsoft.com/office/drawing/2014/main" val="796239596"/>
                    </a:ext>
                  </a:extLst>
                </a:gridCol>
                <a:gridCol w="923480">
                  <a:extLst>
                    <a:ext uri="{9D8B030D-6E8A-4147-A177-3AD203B41FA5}">
                      <a16:colId xmlns:a16="http://schemas.microsoft.com/office/drawing/2014/main" val="717488461"/>
                    </a:ext>
                  </a:extLst>
                </a:gridCol>
                <a:gridCol w="923480">
                  <a:extLst>
                    <a:ext uri="{9D8B030D-6E8A-4147-A177-3AD203B41FA5}">
                      <a16:colId xmlns:a16="http://schemas.microsoft.com/office/drawing/2014/main" val="1301006452"/>
                    </a:ext>
                  </a:extLst>
                </a:gridCol>
                <a:gridCol w="923480">
                  <a:extLst>
                    <a:ext uri="{9D8B030D-6E8A-4147-A177-3AD203B41FA5}">
                      <a16:colId xmlns:a16="http://schemas.microsoft.com/office/drawing/2014/main" val="935664944"/>
                    </a:ext>
                  </a:extLst>
                </a:gridCol>
                <a:gridCol w="882099">
                  <a:extLst>
                    <a:ext uri="{9D8B030D-6E8A-4147-A177-3AD203B41FA5}">
                      <a16:colId xmlns:a16="http://schemas.microsoft.com/office/drawing/2014/main" val="2747294077"/>
                    </a:ext>
                  </a:extLst>
                </a:gridCol>
                <a:gridCol w="843148">
                  <a:extLst>
                    <a:ext uri="{9D8B030D-6E8A-4147-A177-3AD203B41FA5}">
                      <a16:colId xmlns:a16="http://schemas.microsoft.com/office/drawing/2014/main" val="2493274945"/>
                    </a:ext>
                  </a:extLst>
                </a:gridCol>
              </a:tblGrid>
              <a:tr h="872439">
                <a:tc>
                  <a:txBody>
                    <a:bodyPr/>
                    <a:lstStyle/>
                    <a:p>
                      <a:pPr algn="l"/>
                      <a:r>
                        <a:rPr lang="en-US" sz="1200" dirty="0"/>
                        <a:t>Indicator</a:t>
                      </a:r>
                    </a:p>
                  </a:txBody>
                  <a:tcPr anchor="ct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White Sulphur Springs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Rainelle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Clendenin</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Richwood</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Marlinton</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Camden-on-Gauley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Statewide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Median</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extLst>
                  <a:ext uri="{0D108BD9-81ED-4DB2-BD59-A6C34878D82A}">
                    <a16:rowId xmlns:a16="http://schemas.microsoft.com/office/drawing/2014/main" val="3513940923"/>
                  </a:ext>
                </a:extLst>
              </a:tr>
              <a:tr h="171300">
                <a:tc>
                  <a:txBody>
                    <a:bodyPr/>
                    <a:lstStyle/>
                    <a:p>
                      <a:pPr algn="l"/>
                      <a:r>
                        <a:rPr lang="en-US" sz="1200" b="0" dirty="0">
                          <a:solidFill>
                            <a:schemeClr val="bg1"/>
                          </a:solidFill>
                        </a:rPr>
                        <a:t>Count in Approx. A</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68</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4167968446"/>
                  </a:ext>
                </a:extLst>
              </a:tr>
              <a:tr h="0">
                <a:tc>
                  <a:txBody>
                    <a:bodyPr/>
                    <a:lstStyle/>
                    <a:p>
                      <a:pPr algn="l"/>
                      <a:r>
                        <a:rPr lang="en-US" sz="1200" b="0" dirty="0">
                          <a:solidFill>
                            <a:schemeClr val="bg1"/>
                          </a:solidFill>
                        </a:rPr>
                        <a:t>Count in AE</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marL="0" algn="ctr" defTabSz="914400" rtl="0" eaLnBrk="1" latinLnBrk="0" hangingPunct="1"/>
                      <a:r>
                        <a:rPr lang="en-US" sz="1200" b="0" kern="1200" dirty="0">
                          <a:solidFill>
                            <a:srgbClr val="5B739B"/>
                          </a:solidFill>
                          <a:latin typeface="+mn-lt"/>
                          <a:ea typeface="+mn-ea"/>
                          <a:cs typeface="+mn-cs"/>
                        </a:rPr>
                        <a:t>219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293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301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137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275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17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32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1868356758"/>
                  </a:ext>
                </a:extLst>
              </a:tr>
              <a:tr h="0">
                <a:tc>
                  <a:txBody>
                    <a:bodyPr/>
                    <a:lstStyle/>
                    <a:p>
                      <a:pPr algn="l"/>
                      <a:r>
                        <a:rPr lang="en-US" sz="1200" b="0" dirty="0">
                          <a:solidFill>
                            <a:schemeClr val="bg1"/>
                          </a:solidFill>
                        </a:rPr>
                        <a:t>Count in AE Floodway</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marL="0" algn="ctr" defTabSz="914400" rtl="0" eaLnBrk="1" latinLnBrk="0" hangingPunct="1"/>
                      <a:r>
                        <a:rPr lang="en-US" sz="1200" b="0" kern="1200" dirty="0">
                          <a:solidFill>
                            <a:srgbClr val="5B739B"/>
                          </a:solidFill>
                          <a:latin typeface="+mn-lt"/>
                          <a:ea typeface="+mn-ea"/>
                          <a:cs typeface="+mn-cs"/>
                        </a:rPr>
                        <a:t>83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43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124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14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750054853"/>
                  </a:ext>
                </a:extLst>
              </a:tr>
              <a:tr h="0">
                <a:tc>
                  <a:txBody>
                    <a:bodyPr/>
                    <a:lstStyle/>
                    <a:p>
                      <a:pPr algn="l"/>
                      <a:r>
                        <a:rPr lang="en-US" sz="1200" b="0" dirty="0">
                          <a:solidFill>
                            <a:schemeClr val="bg1"/>
                          </a:solidFill>
                        </a:rPr>
                        <a:t>Count in AO</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3040045049"/>
                  </a:ext>
                </a:extLst>
              </a:tr>
              <a:tr h="0">
                <a:tc>
                  <a:txBody>
                    <a:bodyPr/>
                    <a:lstStyle/>
                    <a:p>
                      <a:pPr algn="l"/>
                      <a:r>
                        <a:rPr lang="en-US" sz="1200" b="0" dirty="0">
                          <a:solidFill>
                            <a:schemeClr val="bg1"/>
                          </a:solidFill>
                        </a:rPr>
                        <a:t>Count in AH</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2019633844"/>
                  </a:ext>
                </a:extLst>
              </a:tr>
              <a:tr h="0">
                <a:tc>
                  <a:txBody>
                    <a:bodyPr/>
                    <a:lstStyle/>
                    <a:p>
                      <a:pPr algn="l"/>
                      <a:r>
                        <a:rPr lang="en-US" sz="1200" b="0" dirty="0">
                          <a:solidFill>
                            <a:schemeClr val="bg1"/>
                          </a:solidFill>
                        </a:rPr>
                        <a:t>Count in Detailed Sum</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marL="0" algn="ctr" defTabSz="914400" rtl="0" eaLnBrk="1" latinLnBrk="0" hangingPunct="1"/>
                      <a:r>
                        <a:rPr lang="en-US" sz="1200" b="0" kern="1200" dirty="0">
                          <a:solidFill>
                            <a:srgbClr val="5B739B"/>
                          </a:solidFill>
                          <a:latin typeface="+mn-lt"/>
                          <a:ea typeface="+mn-ea"/>
                          <a:cs typeface="+mn-cs"/>
                        </a:rPr>
                        <a:t>302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336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302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0" kern="1200" dirty="0">
                          <a:solidFill>
                            <a:srgbClr val="5B739B"/>
                          </a:solidFill>
                          <a:latin typeface="+mn-lt"/>
                          <a:ea typeface="+mn-ea"/>
                          <a:cs typeface="+mn-cs"/>
                        </a:rPr>
                        <a:t>261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289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17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39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3100384191"/>
                  </a:ext>
                </a:extLst>
              </a:tr>
              <a:tr h="643781">
                <a:tc>
                  <a:txBody>
                    <a:bodyPr/>
                    <a:lstStyle/>
                    <a:p>
                      <a:pPr algn="l"/>
                      <a:r>
                        <a:rPr lang="en-US" sz="1200" b="1" dirty="0">
                          <a:solidFill>
                            <a:schemeClr val="bg1"/>
                          </a:solidFill>
                        </a:rPr>
                        <a:t>Building Count in SFHA</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marL="0" algn="ctr" defTabSz="914400" rtl="0" eaLnBrk="1" latinLnBrk="0" hangingPunct="1"/>
                      <a:r>
                        <a:rPr lang="en-US" sz="1200" b="1" kern="1200" dirty="0">
                          <a:solidFill>
                            <a:srgbClr val="5B739B"/>
                          </a:solidFill>
                          <a:latin typeface="+mn-lt"/>
                          <a:ea typeface="+mn-ea"/>
                          <a:cs typeface="+mn-cs"/>
                        </a:rPr>
                        <a:t>302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1" kern="1200" dirty="0">
                          <a:solidFill>
                            <a:srgbClr val="5B739B"/>
                          </a:solidFill>
                          <a:latin typeface="+mn-lt"/>
                          <a:ea typeface="+mn-ea"/>
                          <a:cs typeface="+mn-cs"/>
                        </a:rPr>
                        <a:t>336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302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1" kern="1200" dirty="0">
                          <a:solidFill>
                            <a:srgbClr val="5B739B"/>
                          </a:solidFill>
                          <a:latin typeface="+mn-lt"/>
                          <a:ea typeface="+mn-ea"/>
                          <a:cs typeface="+mn-cs"/>
                        </a:rPr>
                        <a:t>261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357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21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49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4062377285"/>
                  </a:ext>
                </a:extLst>
              </a:tr>
              <a:tr h="6437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Building Count in SFHA </a:t>
                      </a:r>
                      <a:r>
                        <a:rPr lang="en-US" sz="1200" b="1" kern="1200" dirty="0">
                          <a:solidFill>
                            <a:schemeClr val="bg1"/>
                          </a:solidFill>
                          <a:latin typeface="+mn-lt"/>
                          <a:ea typeface="+mn-ea"/>
                          <a:cs typeface="+mn-cs"/>
                        </a:rPr>
                        <a:t>Percent Ranks</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b="1" kern="1200" dirty="0">
                          <a:solidFill>
                            <a:srgbClr val="A50021"/>
                          </a:solidFill>
                          <a:latin typeface="+mn-lt"/>
                          <a:ea typeface="+mn-ea"/>
                          <a:cs typeface="+mn-cs"/>
                        </a:rPr>
                        <a:t>91.4%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A50021"/>
                          </a:solidFill>
                        </a:rPr>
                        <a:t>(Very High)</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898A8"/>
                    </a:solidFill>
                  </a:tcPr>
                </a:tc>
                <a:tc>
                  <a:txBody>
                    <a:bodyPr/>
                    <a:lstStyle/>
                    <a:p>
                      <a:pPr marL="0" algn="ctr" defTabSz="914400" rtl="0" eaLnBrk="1" latinLnBrk="0" hangingPunct="1"/>
                      <a:r>
                        <a:rPr lang="en-US" sz="1200" b="1" kern="1200" dirty="0">
                          <a:solidFill>
                            <a:srgbClr val="A50021"/>
                          </a:solidFill>
                          <a:latin typeface="+mn-lt"/>
                          <a:ea typeface="+mn-ea"/>
                          <a:cs typeface="+mn-cs"/>
                        </a:rPr>
                        <a:t>94.7%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A50021"/>
                          </a:solidFill>
                        </a:rPr>
                        <a:t>(Very High)</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898A8"/>
                    </a:solidFill>
                  </a:tcPr>
                </a:tc>
                <a:tc>
                  <a:txBody>
                    <a:bodyPr/>
                    <a:lstStyle/>
                    <a:p>
                      <a:pPr marL="0" algn="ctr" defTabSz="914400" rtl="0" eaLnBrk="1" latinLnBrk="0" hangingPunct="1"/>
                      <a:r>
                        <a:rPr lang="en-US" sz="1200" b="1" kern="1200" dirty="0">
                          <a:solidFill>
                            <a:srgbClr val="A50021"/>
                          </a:solidFill>
                          <a:latin typeface="+mn-lt"/>
                          <a:ea typeface="+mn-ea"/>
                          <a:cs typeface="+mn-cs"/>
                        </a:rPr>
                        <a:t>91.4%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A50021"/>
                          </a:solidFill>
                        </a:rPr>
                        <a:t>(Very High)</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898A8"/>
                    </a:solidFill>
                  </a:tcPr>
                </a:tc>
                <a:tc>
                  <a:txBody>
                    <a:bodyPr/>
                    <a:lstStyle/>
                    <a:p>
                      <a:pPr algn="ctr"/>
                      <a:r>
                        <a:rPr lang="en-US" sz="1200" b="1" dirty="0">
                          <a:solidFill>
                            <a:schemeClr val="tx1"/>
                          </a:solidFill>
                        </a:rPr>
                        <a:t>88.5%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(Very High)</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898A8"/>
                    </a:solidFill>
                  </a:tcPr>
                </a:tc>
                <a:tc>
                  <a:txBody>
                    <a:bodyPr/>
                    <a:lstStyle/>
                    <a:p>
                      <a:pPr marL="0" algn="ctr" defTabSz="914400" rtl="0" eaLnBrk="1" latinLnBrk="0" hangingPunct="1"/>
                      <a:r>
                        <a:rPr lang="en-US" sz="1200" b="1" kern="1200" dirty="0">
                          <a:solidFill>
                            <a:srgbClr val="A50021"/>
                          </a:solidFill>
                          <a:latin typeface="+mn-lt"/>
                          <a:ea typeface="+mn-ea"/>
                          <a:cs typeface="+mn-cs"/>
                        </a:rPr>
                        <a:t>95.7%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A50021"/>
                          </a:solidFill>
                        </a:rPr>
                        <a:t>(Very High)</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898A8"/>
                    </a:solidFill>
                  </a:tcPr>
                </a:tc>
                <a:tc>
                  <a:txBody>
                    <a:bodyPr/>
                    <a:lstStyle/>
                    <a:p>
                      <a:pPr algn="ctr"/>
                      <a:r>
                        <a:rPr lang="en-US" sz="1200" b="1" dirty="0">
                          <a:solidFill>
                            <a:schemeClr val="tx1"/>
                          </a:solidFill>
                        </a:rPr>
                        <a:t>23.8%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(Relatively Low)</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BDE4FB"/>
                    </a:solidFill>
                  </a:tcPr>
                </a:tc>
                <a:tc>
                  <a:txBody>
                    <a:bodyPr/>
                    <a:lstStyle/>
                    <a:p>
                      <a:pPr algn="ctr"/>
                      <a:r>
                        <a:rPr lang="en-US" sz="1200" b="0" dirty="0">
                          <a:solidFill>
                            <a:schemeClr val="tx1"/>
                          </a:solidFill>
                        </a:rPr>
                        <a:t>-</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1342225796"/>
                  </a:ext>
                </a:extLst>
              </a:tr>
            </a:tbl>
          </a:graphicData>
        </a:graphic>
      </p:graphicFrame>
      <p:grpSp>
        <p:nvGrpSpPr>
          <p:cNvPr id="8" name="Group 7">
            <a:extLst>
              <a:ext uri="{FF2B5EF4-FFF2-40B4-BE49-F238E27FC236}">
                <a16:creationId xmlns:a16="http://schemas.microsoft.com/office/drawing/2014/main" id="{EDD263C4-75AF-40FF-9D30-4B35D9DE9D57}"/>
              </a:ext>
            </a:extLst>
          </p:cNvPr>
          <p:cNvGrpSpPr/>
          <p:nvPr/>
        </p:nvGrpSpPr>
        <p:grpSpPr>
          <a:xfrm>
            <a:off x="212445" y="6270080"/>
            <a:ext cx="8973878" cy="352718"/>
            <a:chOff x="47848" y="6500951"/>
            <a:chExt cx="8973878" cy="352718"/>
          </a:xfrm>
        </p:grpSpPr>
        <p:grpSp>
          <p:nvGrpSpPr>
            <p:cNvPr id="9" name="Group 8">
              <a:extLst>
                <a:ext uri="{FF2B5EF4-FFF2-40B4-BE49-F238E27FC236}">
                  <a16:creationId xmlns:a16="http://schemas.microsoft.com/office/drawing/2014/main" id="{970FB897-567E-4C49-B7AB-27CC9CAE5232}"/>
                </a:ext>
              </a:extLst>
            </p:cNvPr>
            <p:cNvGrpSpPr/>
            <p:nvPr/>
          </p:nvGrpSpPr>
          <p:grpSpPr>
            <a:xfrm>
              <a:off x="47848" y="6500951"/>
              <a:ext cx="8973878" cy="351160"/>
              <a:chOff x="47848" y="6559429"/>
              <a:chExt cx="8973878" cy="351160"/>
            </a:xfrm>
          </p:grpSpPr>
          <p:sp>
            <p:nvSpPr>
              <p:cNvPr id="11" name="Rectangle 10">
                <a:extLst>
                  <a:ext uri="{FF2B5EF4-FFF2-40B4-BE49-F238E27FC236}">
                    <a16:creationId xmlns:a16="http://schemas.microsoft.com/office/drawing/2014/main" id="{390D46C7-02C4-4E28-9FF7-FA35ACC5447F}"/>
                  </a:ext>
                </a:extLst>
              </p:cNvPr>
              <p:cNvSpPr/>
              <p:nvPr/>
            </p:nvSpPr>
            <p:spPr>
              <a:xfrm>
                <a:off x="978195" y="6587925"/>
                <a:ext cx="1451345" cy="163080"/>
              </a:xfrm>
              <a:prstGeom prst="rect">
                <a:avLst/>
              </a:prstGeom>
              <a:solidFill>
                <a:srgbClr val="E8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Very High: 80% to 100%</a:t>
                </a:r>
              </a:p>
            </p:txBody>
          </p:sp>
          <p:sp>
            <p:nvSpPr>
              <p:cNvPr id="12" name="Rectangle 11">
                <a:extLst>
                  <a:ext uri="{FF2B5EF4-FFF2-40B4-BE49-F238E27FC236}">
                    <a16:creationId xmlns:a16="http://schemas.microsoft.com/office/drawing/2014/main" id="{B2021E27-DDF4-4576-B30F-4ED6341F2C13}"/>
                  </a:ext>
                </a:extLst>
              </p:cNvPr>
              <p:cNvSpPr/>
              <p:nvPr/>
            </p:nvSpPr>
            <p:spPr>
              <a:xfrm>
                <a:off x="2478271" y="6587877"/>
                <a:ext cx="1756145" cy="163080"/>
              </a:xfrm>
              <a:prstGeom prst="rect">
                <a:avLst/>
              </a:prstGeom>
              <a:solidFill>
                <a:srgbClr val="FB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Relatively High: 60% to 79.9%</a:t>
                </a:r>
              </a:p>
            </p:txBody>
          </p:sp>
          <p:sp>
            <p:nvSpPr>
              <p:cNvPr id="13" name="Rectangle 12">
                <a:extLst>
                  <a:ext uri="{FF2B5EF4-FFF2-40B4-BE49-F238E27FC236}">
                    <a16:creationId xmlns:a16="http://schemas.microsoft.com/office/drawing/2014/main" id="{42E4F0E7-E627-4029-BAE2-35DE4AB0DEA9}"/>
                  </a:ext>
                </a:extLst>
              </p:cNvPr>
              <p:cNvSpPr/>
              <p:nvPr/>
            </p:nvSpPr>
            <p:spPr>
              <a:xfrm>
                <a:off x="4283148" y="6587877"/>
                <a:ext cx="1490332" cy="163080"/>
              </a:xfrm>
              <a:prstGeom prst="rect">
                <a:avLst/>
              </a:prstGeom>
              <a:solidFill>
                <a:srgbClr val="FFF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Moderate: 40% to 59.9%</a:t>
                </a:r>
              </a:p>
            </p:txBody>
          </p:sp>
          <p:sp>
            <p:nvSpPr>
              <p:cNvPr id="14" name="Rectangle 13">
                <a:extLst>
                  <a:ext uri="{FF2B5EF4-FFF2-40B4-BE49-F238E27FC236}">
                    <a16:creationId xmlns:a16="http://schemas.microsoft.com/office/drawing/2014/main" id="{DEC08F15-34BD-424C-81A4-A831DE46ADB7}"/>
                  </a:ext>
                </a:extLst>
              </p:cNvPr>
              <p:cNvSpPr/>
              <p:nvPr/>
            </p:nvSpPr>
            <p:spPr>
              <a:xfrm>
                <a:off x="5822212" y="6587877"/>
                <a:ext cx="1737537" cy="163080"/>
              </a:xfrm>
              <a:prstGeom prst="rect">
                <a:avLst/>
              </a:prstGeom>
              <a:solidFill>
                <a:srgbClr val="BDE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Relatively Low: 20% to 39.9%</a:t>
                </a:r>
              </a:p>
            </p:txBody>
          </p:sp>
          <p:sp>
            <p:nvSpPr>
              <p:cNvPr id="15" name="Rectangle 14">
                <a:extLst>
                  <a:ext uri="{FF2B5EF4-FFF2-40B4-BE49-F238E27FC236}">
                    <a16:creationId xmlns:a16="http://schemas.microsoft.com/office/drawing/2014/main" id="{5449D84C-7907-44F2-A765-A364F25A52D4}"/>
                  </a:ext>
                </a:extLst>
              </p:cNvPr>
              <p:cNvSpPr/>
              <p:nvPr/>
            </p:nvSpPr>
            <p:spPr>
              <a:xfrm>
                <a:off x="7615569" y="6587877"/>
                <a:ext cx="1406157" cy="163080"/>
              </a:xfrm>
              <a:prstGeom prst="rect">
                <a:avLst/>
              </a:prstGeom>
              <a:solidFill>
                <a:srgbClr val="CED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Very Low: 0% to 19.9%</a:t>
                </a:r>
              </a:p>
            </p:txBody>
          </p:sp>
          <p:sp>
            <p:nvSpPr>
              <p:cNvPr id="16" name="Text Box 2">
                <a:extLst>
                  <a:ext uri="{FF2B5EF4-FFF2-40B4-BE49-F238E27FC236}">
                    <a16:creationId xmlns:a16="http://schemas.microsoft.com/office/drawing/2014/main" id="{CE48530A-E0AA-43DA-BC00-9A119261718A}"/>
                  </a:ext>
                </a:extLst>
              </p:cNvPr>
              <p:cNvSpPr txBox="1">
                <a:spLocks noChangeArrowheads="1"/>
              </p:cNvSpPr>
              <p:nvPr/>
            </p:nvSpPr>
            <p:spPr bwMode="auto">
              <a:xfrm>
                <a:off x="47848" y="6559429"/>
                <a:ext cx="958037" cy="35116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90000"/>
                  </a:lnSpc>
                  <a:spcBef>
                    <a:spcPts val="0"/>
                  </a:spcBef>
                  <a:spcAft>
                    <a:spcPts val="80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Percent Rank Legend:</a:t>
                </a:r>
              </a:p>
            </p:txBody>
          </p:sp>
        </p:grpSp>
        <p:sp>
          <p:nvSpPr>
            <p:cNvPr id="10" name="Rectangle 9">
              <a:extLst>
                <a:ext uri="{FF2B5EF4-FFF2-40B4-BE49-F238E27FC236}">
                  <a16:creationId xmlns:a16="http://schemas.microsoft.com/office/drawing/2014/main" id="{8D401B7B-EA3F-4BED-87B9-BCF66C3299FD}"/>
                </a:ext>
              </a:extLst>
            </p:cNvPr>
            <p:cNvSpPr/>
            <p:nvPr/>
          </p:nvSpPr>
          <p:spPr>
            <a:xfrm>
              <a:off x="978194" y="6690589"/>
              <a:ext cx="1451345" cy="163080"/>
            </a:xfrm>
            <a:prstGeom prst="rect">
              <a:avLst/>
            </a:prstGeom>
            <a:solidFill>
              <a:srgbClr val="E8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400"/>
              <a:r>
                <a:rPr lang="en-US" sz="1000" b="1" dirty="0">
                  <a:solidFill>
                    <a:srgbClr val="A50021"/>
                  </a:solidFill>
                </a:rPr>
                <a:t>Red: 90% to 100%</a:t>
              </a:r>
            </a:p>
          </p:txBody>
        </p:sp>
      </p:grpSp>
      <p:pic>
        <p:nvPicPr>
          <p:cNvPr id="18" name="Picture 17" descr="A flooded area with houses and trees&#10;&#10;Description automatically generated">
            <a:extLst>
              <a:ext uri="{FF2B5EF4-FFF2-40B4-BE49-F238E27FC236}">
                <a16:creationId xmlns:a16="http://schemas.microsoft.com/office/drawing/2014/main" id="{DD0627F0-53A8-4166-93C5-64234FF98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0225" y="997526"/>
            <a:ext cx="3347443" cy="1882937"/>
          </a:xfrm>
          <a:prstGeom prst="rect">
            <a:avLst/>
          </a:prstGeom>
          <a:ln w="12700">
            <a:solidFill>
              <a:schemeClr val="tx1"/>
            </a:solidFill>
          </a:ln>
        </p:spPr>
      </p:pic>
      <p:pic>
        <p:nvPicPr>
          <p:cNvPr id="19" name="Picture 18" descr="A flooded town with buildings and trees&#10;&#10;Description automatically generated with medium confidence">
            <a:extLst>
              <a:ext uri="{FF2B5EF4-FFF2-40B4-BE49-F238E27FC236}">
                <a16:creationId xmlns:a16="http://schemas.microsoft.com/office/drawing/2014/main" id="{16470B17-A5A1-4AEC-B330-285AB0DB03A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8492008" y="3949959"/>
            <a:ext cx="3354901" cy="1882938"/>
          </a:xfrm>
          <a:prstGeom prst="rect">
            <a:avLst/>
          </a:prstGeom>
          <a:ln w="12700">
            <a:solidFill>
              <a:schemeClr val="tx1"/>
            </a:solidFill>
          </a:ln>
        </p:spPr>
      </p:pic>
      <p:sp>
        <p:nvSpPr>
          <p:cNvPr id="20" name="TextBox 19">
            <a:extLst>
              <a:ext uri="{FF2B5EF4-FFF2-40B4-BE49-F238E27FC236}">
                <a16:creationId xmlns:a16="http://schemas.microsoft.com/office/drawing/2014/main" id="{D804D423-FA5B-458E-96B2-220487AF038A}"/>
              </a:ext>
            </a:extLst>
          </p:cNvPr>
          <p:cNvSpPr txBox="1"/>
          <p:nvPr/>
        </p:nvSpPr>
        <p:spPr>
          <a:xfrm>
            <a:off x="8785506" y="2880463"/>
            <a:ext cx="2844385" cy="246221"/>
          </a:xfrm>
          <a:prstGeom prst="rect">
            <a:avLst/>
          </a:prstGeom>
          <a:noFill/>
        </p:spPr>
        <p:txBody>
          <a:bodyPr wrap="square">
            <a:spAutoFit/>
          </a:bodyPr>
          <a:lstStyle/>
          <a:p>
            <a:pPr algn="ctr"/>
            <a:r>
              <a:rPr lang="en-US" sz="1000" b="1" dirty="0">
                <a:solidFill>
                  <a:srgbClr val="000000"/>
                </a:solidFill>
              </a:rPr>
              <a:t>Clendenin, June 2016</a:t>
            </a:r>
            <a:r>
              <a:rPr kumimoji="0" lang="en-US" sz="1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lang="en-US" sz="1000" dirty="0">
                <a:solidFill>
                  <a:srgbClr val="000000"/>
                </a:solidFill>
              </a:rPr>
              <a:t>(</a:t>
            </a:r>
            <a:r>
              <a:rPr lang="en-US" sz="1000" dirty="0">
                <a:solidFill>
                  <a:srgbClr val="000000"/>
                </a:solidFill>
                <a:hlinkClick r:id="rId6"/>
              </a:rPr>
              <a:t>Image link</a:t>
            </a:r>
            <a:r>
              <a:rPr lang="en-US" sz="1000" dirty="0"/>
              <a:t>)</a:t>
            </a:r>
            <a:endParaRPr kumimoji="0" lang="en-US" sz="1000" b="0"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A69A7062-5D15-4CAA-A8AA-4611BD130FDA}"/>
              </a:ext>
            </a:extLst>
          </p:cNvPr>
          <p:cNvSpPr txBox="1"/>
          <p:nvPr/>
        </p:nvSpPr>
        <p:spPr>
          <a:xfrm>
            <a:off x="8881899" y="5823221"/>
            <a:ext cx="2844385" cy="246221"/>
          </a:xfrm>
          <a:prstGeom prst="rect">
            <a:avLst/>
          </a:prstGeom>
          <a:noFill/>
        </p:spPr>
        <p:txBody>
          <a:bodyPr wrap="square">
            <a:spAutoFit/>
          </a:bodyPr>
          <a:lstStyle/>
          <a:p>
            <a:pPr algn="ctr"/>
            <a:r>
              <a:rPr lang="en-US" sz="1000" b="1" dirty="0">
                <a:solidFill>
                  <a:srgbClr val="000000"/>
                </a:solidFill>
              </a:rPr>
              <a:t>Rainelle, June 2016</a:t>
            </a:r>
            <a:r>
              <a:rPr kumimoji="0" lang="en-US" sz="1000" b="0"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lang="en-US" sz="1000" dirty="0">
                <a:solidFill>
                  <a:srgbClr val="000000"/>
                </a:solidFill>
              </a:rPr>
              <a:t>(</a:t>
            </a:r>
            <a:r>
              <a:rPr lang="en-US" sz="1000" dirty="0">
                <a:solidFill>
                  <a:srgbClr val="000000"/>
                </a:solidFill>
                <a:hlinkClick r:id="rId7"/>
              </a:rPr>
              <a:t>Image link</a:t>
            </a:r>
            <a:r>
              <a:rPr lang="en-US" sz="1000" dirty="0"/>
              <a:t>)</a:t>
            </a:r>
            <a:endParaRPr kumimoji="0" lang="en-US" sz="1000" b="0"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971691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r>
              <a:rPr lang="en-US" b="1" dirty="0">
                <a:latin typeface="Arial" panose="020B0604020202020204" pitchFamily="34" charset="0"/>
                <a:cs typeface="Times New Roman" panose="02020603050405020304" pitchFamily="18" charset="0"/>
              </a:rPr>
              <a:t>3) People/Social Risk</a:t>
            </a:r>
            <a:endParaRPr lang="en-US" sz="1600" dirty="0">
              <a:latin typeface="Arial" panose="020B0604020202020204" pitchFamily="34" charset="0"/>
              <a:cs typeface="Times New Roman" panose="02020603050405020304" pitchFamily="18" charset="0"/>
            </a:endParaRPr>
          </a:p>
        </p:txBody>
      </p:sp>
      <p:graphicFrame>
        <p:nvGraphicFramePr>
          <p:cNvPr id="7" name="Table 2">
            <a:extLst>
              <a:ext uri="{FF2B5EF4-FFF2-40B4-BE49-F238E27FC236}">
                <a16:creationId xmlns:a16="http://schemas.microsoft.com/office/drawing/2014/main" id="{E931A87B-EE55-464D-8696-28D4AA7D38CD}"/>
              </a:ext>
            </a:extLst>
          </p:cNvPr>
          <p:cNvGraphicFramePr>
            <a:graphicFrameLocks noGrp="1"/>
          </p:cNvGraphicFramePr>
          <p:nvPr>
            <p:extLst>
              <p:ext uri="{D42A27DB-BD31-4B8C-83A1-F6EECF244321}">
                <p14:modId xmlns:p14="http://schemas.microsoft.com/office/powerpoint/2010/main" val="3189146189"/>
              </p:ext>
            </p:extLst>
          </p:nvPr>
        </p:nvGraphicFramePr>
        <p:xfrm>
          <a:off x="1603583" y="1483428"/>
          <a:ext cx="8851605" cy="1097280"/>
        </p:xfrm>
        <a:graphic>
          <a:graphicData uri="http://schemas.openxmlformats.org/drawingml/2006/table">
            <a:tbl>
              <a:tblPr firstRow="1" bandRow="1">
                <a:tableStyleId>{5C22544A-7EE6-4342-B048-85BDC9FD1C3A}</a:tableStyleId>
              </a:tblPr>
              <a:tblGrid>
                <a:gridCol w="843921">
                  <a:extLst>
                    <a:ext uri="{9D8B030D-6E8A-4147-A177-3AD203B41FA5}">
                      <a16:colId xmlns:a16="http://schemas.microsoft.com/office/drawing/2014/main" val="1267599065"/>
                    </a:ext>
                  </a:extLst>
                </a:gridCol>
                <a:gridCol w="966652">
                  <a:extLst>
                    <a:ext uri="{9D8B030D-6E8A-4147-A177-3AD203B41FA5}">
                      <a16:colId xmlns:a16="http://schemas.microsoft.com/office/drawing/2014/main" val="3534273864"/>
                    </a:ext>
                  </a:extLst>
                </a:gridCol>
                <a:gridCol w="996422">
                  <a:extLst>
                    <a:ext uri="{9D8B030D-6E8A-4147-A177-3AD203B41FA5}">
                      <a16:colId xmlns:a16="http://schemas.microsoft.com/office/drawing/2014/main" val="1873695381"/>
                    </a:ext>
                  </a:extLst>
                </a:gridCol>
                <a:gridCol w="2073349">
                  <a:extLst>
                    <a:ext uri="{9D8B030D-6E8A-4147-A177-3AD203B41FA5}">
                      <a16:colId xmlns:a16="http://schemas.microsoft.com/office/drawing/2014/main" val="2150496158"/>
                    </a:ext>
                  </a:extLst>
                </a:gridCol>
                <a:gridCol w="3269490">
                  <a:extLst>
                    <a:ext uri="{9D8B030D-6E8A-4147-A177-3AD203B41FA5}">
                      <a16:colId xmlns:a16="http://schemas.microsoft.com/office/drawing/2014/main" val="2296700634"/>
                    </a:ext>
                  </a:extLst>
                </a:gridCol>
                <a:gridCol w="701771">
                  <a:extLst>
                    <a:ext uri="{9D8B030D-6E8A-4147-A177-3AD203B41FA5}">
                      <a16:colId xmlns:a16="http://schemas.microsoft.com/office/drawing/2014/main" val="2455434984"/>
                    </a:ext>
                  </a:extLst>
                </a:gridCol>
              </a:tblGrid>
              <a:tr h="275772">
                <a:tc>
                  <a:txBody>
                    <a:bodyPr/>
                    <a:lstStyle/>
                    <a:p>
                      <a:pPr algn="l"/>
                      <a:r>
                        <a:rPr lang="en-US" sz="1200" dirty="0"/>
                        <a:t>Major Category </a:t>
                      </a:r>
                    </a:p>
                  </a:txBody>
                  <a:tcPr anchor="ctr">
                    <a:solidFill>
                      <a:srgbClr val="5B739B"/>
                    </a:solidFill>
                  </a:tcPr>
                </a:tc>
                <a:tc>
                  <a:txBody>
                    <a:bodyPr/>
                    <a:lstStyle/>
                    <a:p>
                      <a:pPr algn="l"/>
                      <a:r>
                        <a:rPr lang="en-US" sz="1200" dirty="0"/>
                        <a:t>Detailed Category</a:t>
                      </a:r>
                    </a:p>
                  </a:txBody>
                  <a:tcPr anchor="ctr">
                    <a:solidFill>
                      <a:srgbClr val="5B739B"/>
                    </a:solidFill>
                  </a:tcPr>
                </a:tc>
                <a:tc>
                  <a:txBody>
                    <a:bodyPr/>
                    <a:lstStyle/>
                    <a:p>
                      <a:r>
                        <a:rPr lang="en-US" sz="1200" dirty="0"/>
                        <a:t>Code</a:t>
                      </a:r>
                    </a:p>
                  </a:txBody>
                  <a:tcPr anchor="ctr">
                    <a:solidFill>
                      <a:srgbClr val="5B739B"/>
                    </a:solidFill>
                  </a:tcPr>
                </a:tc>
                <a:tc>
                  <a:txBody>
                    <a:bodyPr/>
                    <a:lstStyle/>
                    <a:p>
                      <a:r>
                        <a:rPr lang="en-US" sz="1200" dirty="0"/>
                        <a:t>Indicator</a:t>
                      </a:r>
                    </a:p>
                  </a:txBody>
                  <a:tcPr anchor="ctr">
                    <a:solidFill>
                      <a:srgbClr val="5B739B"/>
                    </a:solidFill>
                  </a:tcPr>
                </a:tc>
                <a:tc>
                  <a:txBody>
                    <a:bodyPr/>
                    <a:lstStyle/>
                    <a:p>
                      <a:r>
                        <a:rPr lang="en-US" sz="1200" dirty="0"/>
                        <a:t>Short Description</a:t>
                      </a:r>
                    </a:p>
                  </a:txBody>
                  <a:tcPr anchor="ctr">
                    <a:solidFill>
                      <a:srgbClr val="5B739B"/>
                    </a:solidFill>
                  </a:tcPr>
                </a:tc>
                <a:tc>
                  <a:txBody>
                    <a:bodyPr/>
                    <a:lstStyle/>
                    <a:p>
                      <a:pPr algn="ctr"/>
                      <a:r>
                        <a:rPr lang="en-US" sz="1200" dirty="0"/>
                        <a:t>Unit</a:t>
                      </a:r>
                    </a:p>
                  </a:txBody>
                  <a:tcPr anchor="ctr">
                    <a:solidFill>
                      <a:srgbClr val="5B739B"/>
                    </a:solidFill>
                  </a:tcPr>
                </a:tc>
                <a:extLst>
                  <a:ext uri="{0D108BD9-81ED-4DB2-BD59-A6C34878D82A}">
                    <a16:rowId xmlns:a16="http://schemas.microsoft.com/office/drawing/2014/main" val="4075951032"/>
                  </a:ext>
                </a:extLst>
              </a:tr>
              <a:tr h="370840">
                <a:tc>
                  <a:txBody>
                    <a:bodyPr/>
                    <a:lstStyle/>
                    <a:p>
                      <a:pPr algn="l"/>
                      <a:r>
                        <a:rPr lang="en-US" sz="1200" dirty="0"/>
                        <a:t>People/</a:t>
                      </a:r>
                    </a:p>
                    <a:p>
                      <a:pPr algn="l"/>
                      <a:r>
                        <a:rPr lang="en-US" sz="1200" dirty="0"/>
                        <a:t>Social Risk</a:t>
                      </a:r>
                    </a:p>
                  </a:txBody>
                  <a:tcPr anchor="ctr">
                    <a:solidFill>
                      <a:srgbClr val="CAD7EE"/>
                    </a:solidFill>
                  </a:tcPr>
                </a:tc>
                <a:tc>
                  <a:txBody>
                    <a:bodyPr/>
                    <a:lstStyle/>
                    <a:p>
                      <a:pPr algn="l"/>
                      <a:r>
                        <a:rPr lang="en-US" sz="1200" dirty="0"/>
                        <a:t>Social Vulnerability</a:t>
                      </a:r>
                    </a:p>
                  </a:txBody>
                  <a:tcPr anchor="ctr">
                    <a:solidFill>
                      <a:srgbClr val="CAD7EE"/>
                    </a:solidFill>
                  </a:tcPr>
                </a:tc>
                <a:tc>
                  <a:txBody>
                    <a:bodyPr/>
                    <a:lstStyle/>
                    <a:p>
                      <a:r>
                        <a:rPr lang="en-US" sz="1200" b="1" dirty="0"/>
                        <a:t>WV_SVI</a:t>
                      </a:r>
                    </a:p>
                  </a:txBody>
                  <a:tcPr anchor="ctr">
                    <a:solidFill>
                      <a:srgbClr val="CAD7EE"/>
                    </a:solidFill>
                  </a:tcPr>
                </a:tc>
                <a:tc>
                  <a:txBody>
                    <a:bodyPr/>
                    <a:lstStyle/>
                    <a:p>
                      <a:r>
                        <a:rPr lang="en-US" sz="1200" b="1" dirty="0"/>
                        <a:t>WV Social Vulnerability Index</a:t>
                      </a:r>
                    </a:p>
                  </a:txBody>
                  <a:tcPr anchor="ctr">
                    <a:solidFill>
                      <a:srgbClr val="CAD7EE"/>
                    </a:solidFill>
                  </a:tcPr>
                </a:tc>
                <a:tc>
                  <a:txBody>
                    <a:bodyPr/>
                    <a:lstStyle/>
                    <a:p>
                      <a:r>
                        <a:rPr lang="en-US" sz="1200" dirty="0"/>
                        <a:t>Social vulnerability index developed for West Virginia based on eight socioeconomic and demographic indicators</a:t>
                      </a:r>
                    </a:p>
                  </a:txBody>
                  <a:tcPr anchor="ctr">
                    <a:solidFill>
                      <a:srgbClr val="CAD7EE"/>
                    </a:solidFill>
                  </a:tcPr>
                </a:tc>
                <a:tc>
                  <a:txBody>
                    <a:bodyPr/>
                    <a:lstStyle/>
                    <a:p>
                      <a:pPr algn="ctr"/>
                      <a:r>
                        <a:rPr lang="en-US" sz="1200" dirty="0"/>
                        <a:t>%</a:t>
                      </a:r>
                    </a:p>
                  </a:txBody>
                  <a:tcPr anchor="ctr">
                    <a:solidFill>
                      <a:srgbClr val="CAD7EE"/>
                    </a:solidFill>
                  </a:tcPr>
                </a:tc>
                <a:extLst>
                  <a:ext uri="{0D108BD9-81ED-4DB2-BD59-A6C34878D82A}">
                    <a16:rowId xmlns:a16="http://schemas.microsoft.com/office/drawing/2014/main" val="1114062085"/>
                  </a:ext>
                </a:extLst>
              </a:tr>
            </a:tbl>
          </a:graphicData>
        </a:graphic>
      </p:graphicFrame>
      <p:graphicFrame>
        <p:nvGraphicFramePr>
          <p:cNvPr id="8" name="Table 2">
            <a:extLst>
              <a:ext uri="{FF2B5EF4-FFF2-40B4-BE49-F238E27FC236}">
                <a16:creationId xmlns:a16="http://schemas.microsoft.com/office/drawing/2014/main" id="{F6EDB63C-687F-4F4C-86F4-65ED538B590E}"/>
              </a:ext>
            </a:extLst>
          </p:cNvPr>
          <p:cNvGraphicFramePr>
            <a:graphicFrameLocks noGrp="1"/>
          </p:cNvGraphicFramePr>
          <p:nvPr>
            <p:extLst>
              <p:ext uri="{D42A27DB-BD31-4B8C-83A1-F6EECF244321}">
                <p14:modId xmlns:p14="http://schemas.microsoft.com/office/powerpoint/2010/main" val="4150452303"/>
              </p:ext>
            </p:extLst>
          </p:nvPr>
        </p:nvGraphicFramePr>
        <p:xfrm>
          <a:off x="1603584" y="2953793"/>
          <a:ext cx="8851604" cy="2744652"/>
        </p:xfrm>
        <a:graphic>
          <a:graphicData uri="http://schemas.openxmlformats.org/drawingml/2006/table">
            <a:tbl>
              <a:tblPr firstRow="1" bandRow="1">
                <a:tableStyleId>{5C22544A-7EE6-4342-B048-85BDC9FD1C3A}</a:tableStyleId>
              </a:tblPr>
              <a:tblGrid>
                <a:gridCol w="3742660">
                  <a:extLst>
                    <a:ext uri="{9D8B030D-6E8A-4147-A177-3AD203B41FA5}">
                      <a16:colId xmlns:a16="http://schemas.microsoft.com/office/drawing/2014/main" val="2004036117"/>
                    </a:ext>
                  </a:extLst>
                </a:gridCol>
                <a:gridCol w="3785191">
                  <a:extLst>
                    <a:ext uri="{9D8B030D-6E8A-4147-A177-3AD203B41FA5}">
                      <a16:colId xmlns:a16="http://schemas.microsoft.com/office/drawing/2014/main" val="1635034"/>
                    </a:ext>
                  </a:extLst>
                </a:gridCol>
                <a:gridCol w="1323753">
                  <a:extLst>
                    <a:ext uri="{9D8B030D-6E8A-4147-A177-3AD203B41FA5}">
                      <a16:colId xmlns:a16="http://schemas.microsoft.com/office/drawing/2014/main" val="715843965"/>
                    </a:ext>
                  </a:extLst>
                </a:gridCol>
              </a:tblGrid>
              <a:tr h="275772">
                <a:tc>
                  <a:txBody>
                    <a:bodyPr/>
                    <a:lstStyle/>
                    <a:p>
                      <a:r>
                        <a:rPr lang="en-US" sz="1200" dirty="0"/>
                        <a:t>Rationale</a:t>
                      </a:r>
                    </a:p>
                  </a:txBody>
                  <a:tcPr anchor="ctr">
                    <a:solidFill>
                      <a:srgbClr val="5B739B"/>
                    </a:solidFill>
                  </a:tcPr>
                </a:tc>
                <a:tc>
                  <a:txBody>
                    <a:bodyPr/>
                    <a:lstStyle/>
                    <a:p>
                      <a:r>
                        <a:rPr lang="en-US" sz="1200" dirty="0"/>
                        <a:t>Recommendations</a:t>
                      </a:r>
                    </a:p>
                  </a:txBody>
                  <a:tcPr anchor="ctr">
                    <a:solidFill>
                      <a:srgbClr val="5B739B"/>
                    </a:solidFill>
                  </a:tcPr>
                </a:tc>
                <a:tc>
                  <a:txBody>
                    <a:bodyPr/>
                    <a:lstStyle/>
                    <a:p>
                      <a:r>
                        <a:rPr lang="en-US" sz="1200" dirty="0"/>
                        <a:t>Data Source</a:t>
                      </a:r>
                    </a:p>
                  </a:txBody>
                  <a:tcPr anchor="ctr">
                    <a:solidFill>
                      <a:srgbClr val="5B739B"/>
                    </a:solidFill>
                  </a:tcPr>
                </a:tc>
                <a:extLst>
                  <a:ext uri="{0D108BD9-81ED-4DB2-BD59-A6C34878D82A}">
                    <a16:rowId xmlns:a16="http://schemas.microsoft.com/office/drawing/2014/main" val="4075951032"/>
                  </a:ext>
                </a:extLst>
              </a:tr>
              <a:tr h="370840">
                <a:tc>
                  <a:txBody>
                    <a:bodyPr/>
                    <a:lstStyle/>
                    <a:p>
                      <a:r>
                        <a:rPr lang="en-US" sz="1200" dirty="0"/>
                        <a:t>A community with a higher social vulnerability is less likely to be able to recover from a flood disaster quickly and fully.</a:t>
                      </a:r>
                    </a:p>
                    <a:p>
                      <a:endParaRPr lang="en-US" sz="1200" dirty="0"/>
                    </a:p>
                    <a:p>
                      <a:r>
                        <a:rPr lang="en-US" sz="1200" dirty="0"/>
                        <a:t>The WV Socioeconomic Index is a combination of eight social and economic indicators to measure a population's vulnerability to flood hazards.  The select indicators are economic factors (Poverty Rate</a:t>
                      </a:r>
                    </a:p>
                    <a:p>
                      <a:r>
                        <a:rPr lang="en-US" sz="1200" dirty="0"/>
                        <a:t>Unemployment Rate), population characteristics (Vulnerable Ages Rate, Disability Rate, Population without a High School Diploma, Population Change), and housing (Median Housing Unit Value, Mobile Homes as Percentage of Housing).</a:t>
                      </a:r>
                    </a:p>
                  </a:txBody>
                  <a:tcPr anchor="ctr">
                    <a:solidFill>
                      <a:srgbClr val="CAD7EE"/>
                    </a:solidFill>
                  </a:tcPr>
                </a:tc>
                <a:tc>
                  <a:txBody>
                    <a:bodyPr/>
                    <a:lstStyle/>
                    <a:p>
                      <a:r>
                        <a:rPr lang="en-US" sz="1200" dirty="0">
                          <a:latin typeface="+mn-lt"/>
                        </a:rPr>
                        <a:t>Flood disaster planning and preparedness should evaluate socioeconomic and individual factors such as age, disability, education, employment, and housing can influence the risk of flood deaths and damage loss.  Source: </a:t>
                      </a:r>
                      <a:r>
                        <a:rPr lang="en-US" sz="1200" dirty="0">
                          <a:latin typeface="+mn-lt"/>
                          <a:hlinkClick r:id="rId3"/>
                        </a:rPr>
                        <a:t>NIH</a:t>
                      </a:r>
                      <a:r>
                        <a:rPr lang="en-US" sz="1200" dirty="0">
                          <a:latin typeface="+mn-lt"/>
                        </a:rPr>
                        <a:t>.</a:t>
                      </a:r>
                    </a:p>
                    <a:p>
                      <a:endParaRPr lang="en-US" sz="1200" dirty="0">
                        <a:latin typeface="+mn-lt"/>
                      </a:endParaRPr>
                    </a:p>
                    <a:p>
                      <a:r>
                        <a:rPr lang="en-US" sz="1200" dirty="0">
                          <a:latin typeface="+mn-lt"/>
                        </a:rPr>
                        <a:t>A wide range of federal assistance programs for individuals and public infrastructure, including funds for both emergency and permanent work, are available for disadvantaged populations and communities.</a:t>
                      </a:r>
                    </a:p>
                    <a:p>
                      <a:endParaRPr lang="en-US" sz="1200" dirty="0">
                        <a:latin typeface="+mn-lt"/>
                      </a:endParaRPr>
                    </a:p>
                  </a:txBody>
                  <a:tcPr anchor="ctr">
                    <a:solidFill>
                      <a:srgbClr val="CAD7EE"/>
                    </a:solidFill>
                  </a:tcPr>
                </a:tc>
                <a:tc>
                  <a:txBody>
                    <a:bodyPr/>
                    <a:lstStyle/>
                    <a:p>
                      <a:pPr marL="0" marR="0">
                        <a:lnSpc>
                          <a:spcPct val="107000"/>
                        </a:lnSpc>
                        <a:spcBef>
                          <a:spcPts val="0"/>
                        </a:spcBef>
                        <a:spcAft>
                          <a:spcPts val="0"/>
                        </a:spcAft>
                      </a:pPr>
                      <a:r>
                        <a:rPr lang="en-US" sz="1200" kern="1200" dirty="0">
                          <a:solidFill>
                            <a:schemeClr val="dk1"/>
                          </a:solidFill>
                          <a:latin typeface="+mn-lt"/>
                          <a:ea typeface="+mn-ea"/>
                          <a:cs typeface="+mn-cs"/>
                        </a:rPr>
                        <a:t>Census Bureau’s American Community Survey (ACS) 5-year estimate of 2021; Census Bureau’s Decennial Census (DEC) of 2010 &amp; 2020 (For population change)</a:t>
                      </a:r>
                    </a:p>
                  </a:txBody>
                  <a:tcPr marL="68580" marR="68580" marT="0" marB="0" anchor="ctr">
                    <a:solidFill>
                      <a:srgbClr val="CAD7EE"/>
                    </a:solidFill>
                  </a:tcPr>
                </a:tc>
                <a:extLst>
                  <a:ext uri="{0D108BD9-81ED-4DB2-BD59-A6C34878D82A}">
                    <a16:rowId xmlns:a16="http://schemas.microsoft.com/office/drawing/2014/main" val="1114062085"/>
                  </a:ext>
                </a:extLst>
              </a:tr>
            </a:tbl>
          </a:graphicData>
        </a:graphic>
      </p:graphicFrame>
    </p:spTree>
    <p:extLst>
      <p:ext uri="{BB962C8B-B14F-4D97-AF65-F5344CB8AC3E}">
        <p14:creationId xmlns:p14="http://schemas.microsoft.com/office/powerpoint/2010/main" val="6243214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endParaRPr lang="en-US" sz="1600" dirty="0">
              <a:latin typeface="Arial" panose="020B0604020202020204" pitchFamily="34" charset="0"/>
              <a:cs typeface="Times New Roman" panose="02020603050405020304" pitchFamily="18" charset="0"/>
            </a:endParaRPr>
          </a:p>
        </p:txBody>
      </p:sp>
      <p:graphicFrame>
        <p:nvGraphicFramePr>
          <p:cNvPr id="9" name="Table 4">
            <a:extLst>
              <a:ext uri="{FF2B5EF4-FFF2-40B4-BE49-F238E27FC236}">
                <a16:creationId xmlns:a16="http://schemas.microsoft.com/office/drawing/2014/main" id="{3FBCF334-DB08-476A-8D33-52498ABF1178}"/>
              </a:ext>
            </a:extLst>
          </p:cNvPr>
          <p:cNvGraphicFramePr>
            <a:graphicFrameLocks noGrp="1"/>
          </p:cNvGraphicFramePr>
          <p:nvPr>
            <p:extLst>
              <p:ext uri="{D42A27DB-BD31-4B8C-83A1-F6EECF244321}">
                <p14:modId xmlns:p14="http://schemas.microsoft.com/office/powerpoint/2010/main" val="1957036863"/>
              </p:ext>
            </p:extLst>
          </p:nvPr>
        </p:nvGraphicFramePr>
        <p:xfrm>
          <a:off x="1472935" y="831123"/>
          <a:ext cx="8917579" cy="5740178"/>
        </p:xfrm>
        <a:graphic>
          <a:graphicData uri="http://schemas.openxmlformats.org/drawingml/2006/table">
            <a:tbl>
              <a:tblPr firstRow="1" bandRow="1">
                <a:tableStyleId>{5C22544A-7EE6-4342-B048-85BDC9FD1C3A}</a:tableStyleId>
              </a:tblPr>
              <a:tblGrid>
                <a:gridCol w="1959429">
                  <a:extLst>
                    <a:ext uri="{9D8B030D-6E8A-4147-A177-3AD203B41FA5}">
                      <a16:colId xmlns:a16="http://schemas.microsoft.com/office/drawing/2014/main" val="1438507270"/>
                    </a:ext>
                  </a:extLst>
                </a:gridCol>
                <a:gridCol w="2646274">
                  <a:extLst>
                    <a:ext uri="{9D8B030D-6E8A-4147-A177-3AD203B41FA5}">
                      <a16:colId xmlns:a16="http://schemas.microsoft.com/office/drawing/2014/main" val="1218352812"/>
                    </a:ext>
                  </a:extLst>
                </a:gridCol>
                <a:gridCol w="3337412">
                  <a:extLst>
                    <a:ext uri="{9D8B030D-6E8A-4147-A177-3AD203B41FA5}">
                      <a16:colId xmlns:a16="http://schemas.microsoft.com/office/drawing/2014/main" val="796239596"/>
                    </a:ext>
                  </a:extLst>
                </a:gridCol>
                <a:gridCol w="974464">
                  <a:extLst>
                    <a:ext uri="{9D8B030D-6E8A-4147-A177-3AD203B41FA5}">
                      <a16:colId xmlns:a16="http://schemas.microsoft.com/office/drawing/2014/main" val="717488461"/>
                    </a:ext>
                  </a:extLst>
                </a:gridCol>
              </a:tblGrid>
              <a:tr h="185505">
                <a:tc>
                  <a:txBody>
                    <a:bodyPr/>
                    <a:lstStyle/>
                    <a:p>
                      <a:pPr algn="l"/>
                      <a:r>
                        <a:rPr lang="en-US" sz="925" b="1" dirty="0"/>
                        <a:t>Vulnerability Indicator</a:t>
                      </a:r>
                    </a:p>
                  </a:txBody>
                  <a:tcPr anchor="ct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5B739B"/>
                    </a:solidFill>
                  </a:tcPr>
                </a:tc>
                <a:tc>
                  <a:txBody>
                    <a:bodyPr/>
                    <a:lstStyle/>
                    <a:p>
                      <a:pPr algn="l"/>
                      <a:r>
                        <a:rPr lang="en-US" sz="925" dirty="0"/>
                        <a:t>Description </a:t>
                      </a:r>
                    </a:p>
                  </a:txBody>
                  <a:tcPr marL="54105" marR="54105" marT="27053" marB="2705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925" dirty="0"/>
                        <a:t>Rationale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925" dirty="0"/>
                        <a:t>Data Source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513940923"/>
                  </a:ext>
                </a:extLst>
              </a:tr>
              <a:tr h="363639">
                <a:tc>
                  <a:txBody>
                    <a:bodyPr/>
                    <a:lstStyle/>
                    <a:p>
                      <a:pPr algn="l"/>
                      <a:r>
                        <a:rPr lang="en-US" sz="925" b="1" dirty="0">
                          <a:solidFill>
                            <a:schemeClr val="bg1"/>
                          </a:solidFill>
                        </a:rPr>
                        <a:t>Poverty Rate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925" b="0" dirty="0">
                          <a:solidFill>
                            <a:schemeClr val="bg1"/>
                          </a:solidFill>
                        </a:rPr>
                        <a:t>Percentage of households with incomes below poverty level</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925" b="0" dirty="0">
                          <a:solidFill>
                            <a:schemeClr val="bg1"/>
                          </a:solidFill>
                        </a:rPr>
                        <a:t>The poor are less likely to have the income or assets needed to prepare for a possible disaster or to recover after it occurs (Cutter et al., 2003; Flanagan et al., 2011; Morrow, 1999; Thomas, 2017).</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925" b="0" dirty="0">
                          <a:solidFill>
                            <a:schemeClr val="bg1"/>
                          </a:solidFill>
                        </a:rPr>
                        <a:t>Census 2021 ACS 5-Year Estimates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4062377285"/>
                  </a:ext>
                </a:extLst>
              </a:tr>
              <a:tr h="113894">
                <a:tc>
                  <a:txBody>
                    <a:bodyPr/>
                    <a:lstStyle/>
                    <a:p>
                      <a:pPr algn="l"/>
                      <a:r>
                        <a:rPr lang="en-US" sz="925" b="1" dirty="0">
                          <a:solidFill>
                            <a:schemeClr val="bg1"/>
                          </a:solidFill>
                        </a:rPr>
                        <a:t>Unemployment Rate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925" b="0" dirty="0">
                          <a:solidFill>
                            <a:schemeClr val="bg1"/>
                          </a:solidFill>
                        </a:rPr>
                        <a:t>Percentage of families (two or more people residing together and related by birth, marriage, or adoption) with no workers in the past 12 months (from 2021)</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925" b="0" dirty="0">
                          <a:solidFill>
                            <a:schemeClr val="bg1"/>
                          </a:solidFill>
                        </a:rPr>
                        <a:t>In addition to income problems, unemployed persons lack benefit plans providing health cost assistance when injuries or deaths occur due to disasters (Brodie et al., 2006; Flanagan et al., 2011).</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25" b="0" dirty="0">
                          <a:solidFill>
                            <a:schemeClr val="bg1"/>
                          </a:solidFill>
                        </a:rPr>
                        <a:t>Census 2021 ACS 5-Year Estimates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342225796"/>
                  </a:ext>
                </a:extLst>
              </a:tr>
              <a:tr h="0">
                <a:tc>
                  <a:txBody>
                    <a:bodyPr/>
                    <a:lstStyle/>
                    <a:p>
                      <a:pPr algn="l"/>
                      <a:r>
                        <a:rPr lang="en-US" sz="925" b="1" dirty="0">
                          <a:solidFill>
                            <a:schemeClr val="bg1"/>
                          </a:solidFill>
                        </a:rPr>
                        <a:t>Vulnerable Ages Ratio</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925" b="0" dirty="0">
                          <a:solidFill>
                            <a:schemeClr val="bg1"/>
                          </a:solidFill>
                        </a:rPr>
                        <a:t>Percentage of population in two groups of “younger than 15” or “65 and older”</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925" b="0" dirty="0">
                          <a:solidFill>
                            <a:schemeClr val="bg1"/>
                          </a:solidFill>
                        </a:rPr>
                        <a:t>Children and the elderly are generally more vulnerable to disasters such as flooding due to the lack of experience or physical and cognitive limitations to protect themselves (Cutter et al., 2003; Flanagan et al., 2011; Morrow, 1999).</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25" b="0" dirty="0">
                          <a:solidFill>
                            <a:schemeClr val="bg1"/>
                          </a:solidFill>
                        </a:rPr>
                        <a:t>Census 2021 ACS 5-Year Estimates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941388248"/>
                  </a:ext>
                </a:extLst>
              </a:tr>
              <a:tr h="0">
                <a:tc>
                  <a:txBody>
                    <a:bodyPr/>
                    <a:lstStyle/>
                    <a:p>
                      <a:pPr algn="l"/>
                      <a:r>
                        <a:rPr lang="en-US" sz="925" b="1" dirty="0">
                          <a:solidFill>
                            <a:schemeClr val="bg1"/>
                          </a:solidFill>
                        </a:rPr>
                        <a:t>Disability Ratio</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925" b="0" dirty="0">
                          <a:solidFill>
                            <a:schemeClr val="bg1"/>
                          </a:solidFill>
                        </a:rPr>
                        <a:t>Percentage of civilian noninstitutionalized population with disabilities of independent living, self-care, ambulatory, cognitive, vision, or hearing difficulties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925" b="0" dirty="0">
                          <a:solidFill>
                            <a:schemeClr val="bg1"/>
                          </a:solidFill>
                        </a:rPr>
                        <a:t>Disabled people are more vulnerable to natural hazards such as flooding and may require special assistance to evacuate (Cutter et al., 2003; Flanagan et al., 2011; Morrow, 1999).</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25" b="0" dirty="0">
                          <a:solidFill>
                            <a:schemeClr val="bg1"/>
                          </a:solidFill>
                        </a:rPr>
                        <a:t>Census 2021 ACS 5-Year Estimates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660948193"/>
                  </a:ext>
                </a:extLst>
              </a:tr>
              <a:tr h="0">
                <a:tc>
                  <a:txBody>
                    <a:bodyPr/>
                    <a:lstStyle/>
                    <a:p>
                      <a:pPr algn="l"/>
                      <a:r>
                        <a:rPr lang="en-US" sz="925" b="1" dirty="0">
                          <a:solidFill>
                            <a:schemeClr val="bg1"/>
                          </a:solidFill>
                        </a:rPr>
                        <a:t>No High School Diploma Ratio</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925" b="0" dirty="0">
                          <a:solidFill>
                            <a:schemeClr val="bg1"/>
                          </a:solidFill>
                        </a:rPr>
                        <a:t>Percentage of population 25 years and older with no high school diploma</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925" b="0" dirty="0">
                          <a:solidFill>
                            <a:schemeClr val="bg1"/>
                          </a:solidFill>
                        </a:rPr>
                        <a:t>Highly educated individuals and societies are reported to have better preparedness and response to disasters, suffered lower negative impacts, and can recover faster (Muttarak &amp; Lutz, 2014).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25" b="0" dirty="0">
                          <a:solidFill>
                            <a:schemeClr val="bg1"/>
                          </a:solidFill>
                        </a:rPr>
                        <a:t>Census 2021 ACS 5-Year Estimates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723257504"/>
                  </a:ext>
                </a:extLst>
              </a:tr>
              <a:tr h="0">
                <a:tc>
                  <a:txBody>
                    <a:bodyPr/>
                    <a:lstStyle/>
                    <a:p>
                      <a:pPr algn="l"/>
                      <a:r>
                        <a:rPr lang="en-US" sz="925" b="1" dirty="0">
                          <a:solidFill>
                            <a:schemeClr val="bg1"/>
                          </a:solidFill>
                        </a:rPr>
                        <a:t>Population Growth Ratio</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925" b="0" dirty="0">
                          <a:solidFill>
                            <a:schemeClr val="bg1"/>
                          </a:solidFill>
                        </a:rPr>
                        <a:t>Percentage of population change from 2010 to 2020</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925" b="0" dirty="0">
                          <a:solidFill>
                            <a:schemeClr val="bg1"/>
                          </a:solidFill>
                        </a:rPr>
                        <a:t>Although rapid population growth in dense urban areas can contribute to the risk (Cutter et al., 2003) we believe population decrease can be a factor of social vulnerability in WV communities.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925" b="0" dirty="0">
                          <a:solidFill>
                            <a:schemeClr val="bg1"/>
                          </a:solidFill>
                        </a:rPr>
                        <a:t>Decennial Census (DEC) of 2010 &amp; 2020</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4129055087"/>
                  </a:ext>
                </a:extLst>
              </a:tr>
              <a:tr h="0">
                <a:tc>
                  <a:txBody>
                    <a:bodyPr/>
                    <a:lstStyle/>
                    <a:p>
                      <a:pPr algn="l"/>
                      <a:r>
                        <a:rPr lang="en-US" sz="925" b="1" dirty="0">
                          <a:solidFill>
                            <a:schemeClr val="bg1"/>
                          </a:solidFill>
                        </a:rPr>
                        <a:t>Housing Median Value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925" b="0" dirty="0">
                          <a:solidFill>
                            <a:schemeClr val="bg1"/>
                          </a:solidFill>
                        </a:rPr>
                        <a:t>Median dollar values of owner-occupied residential units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925" b="0" dirty="0">
                          <a:solidFill>
                            <a:schemeClr val="bg1"/>
                          </a:solidFill>
                        </a:rPr>
                        <a:t>The value can be an indicator of building quality. Buildings of low quality cannot withstand flooding adequately and are more vulnerable. Residents in communities with higher median housing values may be more likely to carry flood insurance policies, as their properties represent substantial investments. This can enhance financial preparedness and resilience (Flanagan et al., 2011; Morrow, 1999; Thieken et al., 2008).</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25" b="0" dirty="0">
                          <a:solidFill>
                            <a:schemeClr val="bg1"/>
                          </a:solidFill>
                        </a:rPr>
                        <a:t>Census 2021 ACS 5-Year Estimates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221970460"/>
                  </a:ext>
                </a:extLst>
              </a:tr>
              <a:tr h="385338">
                <a:tc>
                  <a:txBody>
                    <a:bodyPr/>
                    <a:lstStyle/>
                    <a:p>
                      <a:pPr algn="l"/>
                      <a:r>
                        <a:rPr lang="en-US" sz="925" b="1" dirty="0">
                          <a:solidFill>
                            <a:schemeClr val="bg1"/>
                          </a:solidFill>
                        </a:rPr>
                        <a:t>Mobile Homes Ratio</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925" b="0" dirty="0">
                          <a:solidFill>
                            <a:schemeClr val="bg1"/>
                          </a:solidFill>
                        </a:rPr>
                        <a:t>Percentage of manufactured homes in the whole community</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925" b="0" dirty="0">
                          <a:solidFill>
                            <a:schemeClr val="bg1"/>
                          </a:solidFill>
                        </a:rPr>
                        <a:t>Light-weight manufactured homes are not designed for withstanding floods and are more vulnerable to flood damage. </a:t>
                      </a:r>
                    </a:p>
                    <a:p>
                      <a:pPr algn="l"/>
                      <a:r>
                        <a:rPr lang="en-US" sz="925" b="0" dirty="0">
                          <a:solidFill>
                            <a:schemeClr val="bg1"/>
                          </a:solidFill>
                        </a:rPr>
                        <a:t>Communities with a higher prevalence of manufactured homes often encounter more obstacles in achieving resilience, as these structures typically do not offer the same level of security as traditionally constructed homes. </a:t>
                      </a:r>
                    </a:p>
                    <a:p>
                      <a:pPr algn="l"/>
                      <a:r>
                        <a:rPr lang="en-US" sz="925" b="0" dirty="0">
                          <a:solidFill>
                            <a:schemeClr val="bg1"/>
                          </a:solidFill>
                        </a:rPr>
                        <a:t>Moreover, these homes are often situated in regions beyond the urban core, where access to major roadways and public transit systems may be less available.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25" b="0" dirty="0">
                          <a:solidFill>
                            <a:schemeClr val="bg1"/>
                          </a:solidFill>
                        </a:rPr>
                        <a:t>Census 2021 ACS 5-Year Estimates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2973742822"/>
                  </a:ext>
                </a:extLst>
              </a:tr>
            </a:tbl>
          </a:graphicData>
        </a:graphic>
      </p:graphicFrame>
    </p:spTree>
    <p:extLst>
      <p:ext uri="{BB962C8B-B14F-4D97-AF65-F5344CB8AC3E}">
        <p14:creationId xmlns:p14="http://schemas.microsoft.com/office/powerpoint/2010/main" val="50257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tx2">
              <a:lumMod val="90000"/>
              <a:lumOff val="1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Major Disasters (Property Damage)</a:t>
            </a:r>
          </a:p>
        </p:txBody>
      </p:sp>
      <p:graphicFrame>
        <p:nvGraphicFramePr>
          <p:cNvPr id="3" name="Chart 2">
            <a:extLst>
              <a:ext uri="{FF2B5EF4-FFF2-40B4-BE49-F238E27FC236}">
                <a16:creationId xmlns:a16="http://schemas.microsoft.com/office/drawing/2014/main" id="{676FA64F-D16D-FE4D-F587-A50EF35DBE73}"/>
              </a:ext>
            </a:extLst>
          </p:cNvPr>
          <p:cNvGraphicFramePr>
            <a:graphicFrameLocks/>
          </p:cNvGraphicFramePr>
          <p:nvPr/>
        </p:nvGraphicFramePr>
        <p:xfrm>
          <a:off x="1369828" y="1488327"/>
          <a:ext cx="9452344" cy="500818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91E0659-73D6-EC5E-E491-138827B0999B}"/>
              </a:ext>
            </a:extLst>
          </p:cNvPr>
          <p:cNvSpPr txBox="1"/>
          <p:nvPr/>
        </p:nvSpPr>
        <p:spPr>
          <a:xfrm>
            <a:off x="8357189" y="2398101"/>
            <a:ext cx="1498988" cy="307777"/>
          </a:xfrm>
          <a:prstGeom prst="rect">
            <a:avLst/>
          </a:prstGeom>
          <a:noFill/>
        </p:spPr>
        <p:txBody>
          <a:bodyPr wrap="square" rtlCol="0">
            <a:spAutoFit/>
          </a:bodyPr>
          <a:lstStyle/>
          <a:p>
            <a:r>
              <a:rPr lang="en-US" sz="1400" dirty="0">
                <a:solidFill>
                  <a:srgbClr val="C00000"/>
                </a:solidFill>
              </a:rPr>
              <a:t>Tug Basin Flood</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3106748C-E4BF-284F-CA21-CA44EE4A0A12}"/>
                  </a:ext>
                </a:extLst>
              </p14:cNvPr>
              <p14:cNvContentPartPr/>
              <p14:nvPr/>
            </p14:nvContentPartPr>
            <p14:xfrm>
              <a:off x="5996704" y="-574284"/>
              <a:ext cx="360" cy="360"/>
            </p14:xfrm>
          </p:contentPart>
        </mc:Choice>
        <mc:Fallback xmlns="">
          <p:pic>
            <p:nvPicPr>
              <p:cNvPr id="7" name="Ink 6">
                <a:extLst>
                  <a:ext uri="{FF2B5EF4-FFF2-40B4-BE49-F238E27FC236}">
                    <a16:creationId xmlns:a16="http://schemas.microsoft.com/office/drawing/2014/main" id="{3106748C-E4BF-284F-CA21-CA44EE4A0A12}"/>
                  </a:ext>
                </a:extLst>
              </p:cNvPr>
              <p:cNvPicPr/>
              <p:nvPr/>
            </p:nvPicPr>
            <p:blipFill>
              <a:blip r:embed="rId5"/>
              <a:stretch>
                <a:fillRect/>
              </a:stretch>
            </p:blipFill>
            <p:spPr>
              <a:xfrm>
                <a:off x="5990584" y="-580404"/>
                <a:ext cx="12600" cy="12600"/>
              </a:xfrm>
              <a:prstGeom prst="rect">
                <a:avLst/>
              </a:prstGeom>
            </p:spPr>
          </p:pic>
        </mc:Fallback>
      </mc:AlternateContent>
      <p:sp>
        <p:nvSpPr>
          <p:cNvPr id="16" name="TextBox 15">
            <a:extLst>
              <a:ext uri="{FF2B5EF4-FFF2-40B4-BE49-F238E27FC236}">
                <a16:creationId xmlns:a16="http://schemas.microsoft.com/office/drawing/2014/main" id="{21813288-BA8B-C3AA-2B4A-70BF7977A738}"/>
              </a:ext>
            </a:extLst>
          </p:cNvPr>
          <p:cNvSpPr txBox="1"/>
          <p:nvPr/>
        </p:nvSpPr>
        <p:spPr>
          <a:xfrm>
            <a:off x="5830189" y="3550159"/>
            <a:ext cx="995914" cy="307777"/>
          </a:xfrm>
          <a:prstGeom prst="rect">
            <a:avLst/>
          </a:prstGeom>
          <a:noFill/>
        </p:spPr>
        <p:txBody>
          <a:bodyPr wrap="square" rtlCol="0">
            <a:spAutoFit/>
          </a:bodyPr>
          <a:lstStyle/>
          <a:p>
            <a:r>
              <a:rPr lang="en-US" sz="1400" dirty="0">
                <a:solidFill>
                  <a:schemeClr val="accent1">
                    <a:lumMod val="75000"/>
                  </a:schemeClr>
                </a:solidFill>
              </a:rPr>
              <a:t>1 BILLION</a:t>
            </a:r>
          </a:p>
        </p:txBody>
      </p:sp>
      <p:cxnSp>
        <p:nvCxnSpPr>
          <p:cNvPr id="18" name="Straight Connector 17">
            <a:extLst>
              <a:ext uri="{FF2B5EF4-FFF2-40B4-BE49-F238E27FC236}">
                <a16:creationId xmlns:a16="http://schemas.microsoft.com/office/drawing/2014/main" id="{A8ECBC78-939E-C5BC-B284-665101546011}"/>
              </a:ext>
            </a:extLst>
          </p:cNvPr>
          <p:cNvCxnSpPr>
            <a:cxnSpLocks/>
          </p:cNvCxnSpPr>
          <p:nvPr/>
        </p:nvCxnSpPr>
        <p:spPr>
          <a:xfrm>
            <a:off x="2806995" y="3824915"/>
            <a:ext cx="763417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829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endParaRPr lang="en-US" sz="1600" dirty="0">
              <a:latin typeface="Arial" panose="020B0604020202020204" pitchFamily="34"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83265904-3C18-474D-819B-3D7D9370ED83}"/>
              </a:ext>
            </a:extLst>
          </p:cNvPr>
          <p:cNvGraphicFramePr>
            <a:graphicFrameLocks noGrp="1"/>
          </p:cNvGraphicFramePr>
          <p:nvPr>
            <p:extLst>
              <p:ext uri="{D42A27DB-BD31-4B8C-83A1-F6EECF244321}">
                <p14:modId xmlns:p14="http://schemas.microsoft.com/office/powerpoint/2010/main" val="2410708795"/>
              </p:ext>
            </p:extLst>
          </p:nvPr>
        </p:nvGraphicFramePr>
        <p:xfrm>
          <a:off x="3218264" y="594579"/>
          <a:ext cx="5887273" cy="6125976"/>
        </p:xfrm>
        <a:graphic>
          <a:graphicData uri="http://schemas.openxmlformats.org/drawingml/2006/table">
            <a:tbl>
              <a:tblPr/>
              <a:tblGrid>
                <a:gridCol w="224356">
                  <a:extLst>
                    <a:ext uri="{9D8B030D-6E8A-4147-A177-3AD203B41FA5}">
                      <a16:colId xmlns:a16="http://schemas.microsoft.com/office/drawing/2014/main" val="2886869431"/>
                    </a:ext>
                  </a:extLst>
                </a:gridCol>
                <a:gridCol w="771225">
                  <a:extLst>
                    <a:ext uri="{9D8B030D-6E8A-4147-A177-3AD203B41FA5}">
                      <a16:colId xmlns:a16="http://schemas.microsoft.com/office/drawing/2014/main" val="1305593047"/>
                    </a:ext>
                  </a:extLst>
                </a:gridCol>
                <a:gridCol w="360861">
                  <a:extLst>
                    <a:ext uri="{9D8B030D-6E8A-4147-A177-3AD203B41FA5}">
                      <a16:colId xmlns:a16="http://schemas.microsoft.com/office/drawing/2014/main" val="2272107079"/>
                    </a:ext>
                  </a:extLst>
                </a:gridCol>
                <a:gridCol w="933199">
                  <a:extLst>
                    <a:ext uri="{9D8B030D-6E8A-4147-A177-3AD203B41FA5}">
                      <a16:colId xmlns:a16="http://schemas.microsoft.com/office/drawing/2014/main" val="3101225205"/>
                    </a:ext>
                  </a:extLst>
                </a:gridCol>
                <a:gridCol w="360861">
                  <a:extLst>
                    <a:ext uri="{9D8B030D-6E8A-4147-A177-3AD203B41FA5}">
                      <a16:colId xmlns:a16="http://schemas.microsoft.com/office/drawing/2014/main" val="4247829623"/>
                    </a:ext>
                  </a:extLst>
                </a:gridCol>
                <a:gridCol w="772569">
                  <a:extLst>
                    <a:ext uri="{9D8B030D-6E8A-4147-A177-3AD203B41FA5}">
                      <a16:colId xmlns:a16="http://schemas.microsoft.com/office/drawing/2014/main" val="4230916121"/>
                    </a:ext>
                  </a:extLst>
                </a:gridCol>
                <a:gridCol w="360861">
                  <a:extLst>
                    <a:ext uri="{9D8B030D-6E8A-4147-A177-3AD203B41FA5}">
                      <a16:colId xmlns:a16="http://schemas.microsoft.com/office/drawing/2014/main" val="3791317581"/>
                    </a:ext>
                  </a:extLst>
                </a:gridCol>
                <a:gridCol w="1107759">
                  <a:extLst>
                    <a:ext uri="{9D8B030D-6E8A-4147-A177-3AD203B41FA5}">
                      <a16:colId xmlns:a16="http://schemas.microsoft.com/office/drawing/2014/main" val="3842629368"/>
                    </a:ext>
                  </a:extLst>
                </a:gridCol>
                <a:gridCol w="350557">
                  <a:extLst>
                    <a:ext uri="{9D8B030D-6E8A-4147-A177-3AD203B41FA5}">
                      <a16:colId xmlns:a16="http://schemas.microsoft.com/office/drawing/2014/main" val="2773132085"/>
                    </a:ext>
                  </a:extLst>
                </a:gridCol>
                <a:gridCol w="294468">
                  <a:extLst>
                    <a:ext uri="{9D8B030D-6E8A-4147-A177-3AD203B41FA5}">
                      <a16:colId xmlns:a16="http://schemas.microsoft.com/office/drawing/2014/main" val="2933937023"/>
                    </a:ext>
                  </a:extLst>
                </a:gridCol>
                <a:gridCol w="350557">
                  <a:extLst>
                    <a:ext uri="{9D8B030D-6E8A-4147-A177-3AD203B41FA5}">
                      <a16:colId xmlns:a16="http://schemas.microsoft.com/office/drawing/2014/main" val="2466745954"/>
                    </a:ext>
                  </a:extLst>
                </a:gridCol>
              </a:tblGrid>
              <a:tr h="110425">
                <a:tc>
                  <a:txBody>
                    <a:bodyPr/>
                    <a:lstStyle/>
                    <a:p>
                      <a:pPr algn="ctr" fontAlgn="b"/>
                      <a:r>
                        <a:rPr lang="en-US" sz="600" b="1" i="0" u="none" strike="noStrike" dirty="0">
                          <a:solidFill>
                            <a:srgbClr val="000000"/>
                          </a:solidFill>
                          <a:effectLst/>
                          <a:latin typeface="Calibri" panose="020F0502020204030204" pitchFamily="34" charset="0"/>
                        </a:rPr>
                        <a:t>RANK</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600" b="1" i="0" u="none" strike="noStrike" dirty="0">
                          <a:solidFill>
                            <a:srgbClr val="000000"/>
                          </a:solidFill>
                          <a:effectLst/>
                          <a:latin typeface="Calibri" panose="020F0502020204030204" pitchFamily="34" charset="0"/>
                        </a:rPr>
                        <a:t>All Communities</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600" b="1" i="0" u="none" strike="noStrike" dirty="0">
                          <a:solidFill>
                            <a:srgbClr val="000000"/>
                          </a:solidFill>
                          <a:effectLst/>
                          <a:latin typeface="Calibri" panose="020F0502020204030204" pitchFamily="34" charset="0"/>
                        </a:rPr>
                        <a:t>INDEX_SC</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600" b="1" i="0" u="none" strike="noStrike" dirty="0">
                          <a:solidFill>
                            <a:srgbClr val="000000"/>
                          </a:solidFill>
                          <a:effectLst/>
                          <a:latin typeface="Calibri" panose="020F0502020204030204" pitchFamily="34" charset="0"/>
                        </a:rPr>
                        <a:t>Incorporated Communities</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600" b="1" i="0" u="none" strike="noStrike" dirty="0">
                          <a:solidFill>
                            <a:srgbClr val="000000"/>
                          </a:solidFill>
                          <a:effectLst/>
                          <a:latin typeface="Calibri" panose="020F0502020204030204" pitchFamily="34" charset="0"/>
                        </a:rPr>
                        <a:t>INDEX_SC</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600" b="1" i="0" u="none" strike="noStrike" dirty="0">
                          <a:solidFill>
                            <a:srgbClr val="000000"/>
                          </a:solidFill>
                          <a:effectLst/>
                          <a:latin typeface="Calibri" panose="020F0502020204030204" pitchFamily="34" charset="0"/>
                        </a:rPr>
                        <a:t>Unincorporated Areas</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600" b="1" i="0" u="none" strike="noStrike" dirty="0">
                          <a:solidFill>
                            <a:srgbClr val="000000"/>
                          </a:solidFill>
                          <a:effectLst/>
                          <a:latin typeface="Calibri" panose="020F0502020204030204" pitchFamily="34" charset="0"/>
                        </a:rPr>
                        <a:t>INDEX_SC</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600" b="1" i="0" u="none" strike="noStrike" dirty="0">
                          <a:solidFill>
                            <a:srgbClr val="000000"/>
                          </a:solidFill>
                          <a:effectLst/>
                          <a:latin typeface="Calibri" panose="020F0502020204030204" pitchFamily="34" charset="0"/>
                        </a:rPr>
                        <a:t>Counties</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600" b="1" i="0" u="none" strike="noStrike" dirty="0">
                          <a:solidFill>
                            <a:srgbClr val="000000"/>
                          </a:solidFill>
                          <a:effectLst/>
                          <a:latin typeface="Calibri" panose="020F0502020204030204" pitchFamily="34" charset="0"/>
                        </a:rPr>
                        <a:t>INDEX_SC</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600" b="1" i="0" u="none" strike="noStrike" dirty="0">
                          <a:solidFill>
                            <a:srgbClr val="000000"/>
                          </a:solidFill>
                          <a:effectLst/>
                          <a:latin typeface="Calibri" panose="020F0502020204030204" pitchFamily="34" charset="0"/>
                        </a:rPr>
                        <a:t>Regions</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FF"/>
                    </a:solidFill>
                  </a:tcPr>
                </a:tc>
                <a:tc>
                  <a:txBody>
                    <a:bodyPr/>
                    <a:lstStyle/>
                    <a:p>
                      <a:pPr algn="ctr" fontAlgn="b"/>
                      <a:r>
                        <a:rPr lang="en-US" sz="600" b="1" i="0" u="none" strike="noStrike" dirty="0">
                          <a:solidFill>
                            <a:srgbClr val="000000"/>
                          </a:solidFill>
                          <a:effectLst/>
                          <a:latin typeface="Calibri" panose="020F0502020204030204" pitchFamily="34" charset="0"/>
                        </a:rPr>
                        <a:t>INDEX_SC</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FF"/>
                    </a:solidFill>
                  </a:tcPr>
                </a:tc>
                <a:extLst>
                  <a:ext uri="{0D108BD9-81ED-4DB2-BD59-A6C34878D82A}">
                    <a16:rowId xmlns:a16="http://schemas.microsoft.com/office/drawing/2014/main" val="208751326"/>
                  </a:ext>
                </a:extLst>
              </a:tr>
              <a:tr h="105167">
                <a:tc>
                  <a:txBody>
                    <a:bodyPr/>
                    <a:lstStyle/>
                    <a:p>
                      <a:pPr algn="ctr" fontAlgn="b"/>
                      <a:r>
                        <a:rPr lang="en-US" sz="600" b="1" i="0" u="none" strike="noStrike" dirty="0">
                          <a:solidFill>
                            <a:srgbClr val="000000"/>
                          </a:solidFill>
                          <a:effectLst/>
                          <a:latin typeface="Calibri" panose="020F0502020204030204" pitchFamily="34" charset="0"/>
                        </a:rPr>
                        <a:t>1</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Anawalt</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100.0%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Anawalt</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100.0%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McDowell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100.0%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548235"/>
                          </a:solidFill>
                          <a:effectLst/>
                          <a:latin typeface="Calibri" panose="020F0502020204030204" pitchFamily="34" charset="0"/>
                        </a:rPr>
                        <a:t>McDowell County, West Virginia</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100.0%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1" i="0" u="none" strike="noStrike" dirty="0">
                          <a:solidFill>
                            <a:srgbClr val="000000"/>
                          </a:solidFill>
                          <a:effectLst/>
                          <a:latin typeface="Calibri" panose="020F0502020204030204" pitchFamily="34" charset="0"/>
                        </a:rPr>
                        <a:t>1</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100%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7312896"/>
                  </a:ext>
                </a:extLst>
              </a:tr>
              <a:tr h="105167">
                <a:tc>
                  <a:txBody>
                    <a:bodyPr/>
                    <a:lstStyle/>
                    <a:p>
                      <a:pPr algn="ctr" fontAlgn="b"/>
                      <a:r>
                        <a:rPr lang="en-US" sz="600" b="1" i="0" u="none" strike="noStrike" dirty="0">
                          <a:solidFill>
                            <a:srgbClr val="000000"/>
                          </a:solidFill>
                          <a:effectLst/>
                          <a:latin typeface="Calibri" panose="020F0502020204030204" pitchFamily="34" charset="0"/>
                        </a:rPr>
                        <a:t>2</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War</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99.6%</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War</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99.6%</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Wyoming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98.1%</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548235"/>
                          </a:solidFill>
                          <a:effectLst/>
                          <a:latin typeface="Calibri" panose="020F0502020204030204" pitchFamily="34" charset="0"/>
                        </a:rPr>
                        <a:t>Wyoming County, West Virginia</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98.1%</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1" i="0" u="none" strike="noStrike" dirty="0">
                          <a:solidFill>
                            <a:srgbClr val="000000"/>
                          </a:solidFill>
                          <a:effectLst/>
                          <a:latin typeface="Calibri" panose="020F0502020204030204" pitchFamily="34" charset="0"/>
                        </a:rPr>
                        <a:t>4</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8430002"/>
                  </a:ext>
                </a:extLst>
              </a:tr>
              <a:tr h="110425">
                <a:tc>
                  <a:txBody>
                    <a:bodyPr/>
                    <a:lstStyle/>
                    <a:p>
                      <a:pPr algn="ctr" fontAlgn="b"/>
                      <a:r>
                        <a:rPr lang="en-US" sz="600" b="1" i="0" u="none" strike="noStrike" dirty="0">
                          <a:solidFill>
                            <a:srgbClr val="000000"/>
                          </a:solidFill>
                          <a:effectLst/>
                          <a:latin typeface="Calibri" panose="020F0502020204030204" pitchFamily="34" charset="0"/>
                        </a:rPr>
                        <a:t>3</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McDowell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99.3%</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Smithfield</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99.1%</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Mingo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96.3%</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548235"/>
                          </a:solidFill>
                          <a:effectLst/>
                          <a:latin typeface="Calibri" panose="020F0502020204030204" pitchFamily="34" charset="0"/>
                        </a:rPr>
                        <a:t>Mingo County, West Virginia</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96.3%</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1" i="0" u="none" strike="noStrike" dirty="0">
                          <a:solidFill>
                            <a:srgbClr val="000000"/>
                          </a:solidFill>
                          <a:effectLst/>
                          <a:latin typeface="Calibri" panose="020F0502020204030204" pitchFamily="34" charset="0"/>
                        </a:rPr>
                        <a:t>2</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3839941"/>
                  </a:ext>
                </a:extLst>
              </a:tr>
              <a:tr h="105167">
                <a:tc>
                  <a:txBody>
                    <a:bodyPr/>
                    <a:lstStyle/>
                    <a:p>
                      <a:pPr algn="ctr" fontAlgn="b"/>
                      <a:r>
                        <a:rPr lang="en-US" sz="600" b="1" i="0" u="none" strike="noStrike" dirty="0">
                          <a:solidFill>
                            <a:srgbClr val="000000"/>
                          </a:solidFill>
                          <a:effectLst/>
                          <a:latin typeface="Calibri" panose="020F0502020204030204" pitchFamily="34" charset="0"/>
                        </a:rPr>
                        <a:t>4</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Smithfield</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98.9%</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Auburn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98.7%</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Webster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94.4%</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548235"/>
                          </a:solidFill>
                          <a:effectLst/>
                          <a:latin typeface="Calibri" panose="020F0502020204030204" pitchFamily="34" charset="0"/>
                        </a:rPr>
                        <a:t>Clay County, West Virginia</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94.4%</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9319136"/>
                  </a:ext>
                </a:extLst>
              </a:tr>
              <a:tr h="105167">
                <a:tc>
                  <a:txBody>
                    <a:bodyPr/>
                    <a:lstStyle/>
                    <a:p>
                      <a:pPr algn="ctr" fontAlgn="b"/>
                      <a:r>
                        <a:rPr lang="en-US" sz="600" b="1" i="0" u="none" strike="noStrike" dirty="0">
                          <a:solidFill>
                            <a:srgbClr val="000000"/>
                          </a:solidFill>
                          <a:effectLst/>
                          <a:latin typeface="Calibri" panose="020F0502020204030204" pitchFamily="34" charset="0"/>
                        </a:rPr>
                        <a:t>5</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Lester</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98.6%</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Lester</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98.2%</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Clay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92.6%</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548235"/>
                          </a:solidFill>
                          <a:effectLst/>
                          <a:latin typeface="Calibri" panose="020F0502020204030204" pitchFamily="34" charset="0"/>
                        </a:rPr>
                        <a:t>Webster County, West Virginia</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92.6%</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3412948215"/>
                  </a:ext>
                </a:extLst>
              </a:tr>
              <a:tr h="105167">
                <a:tc>
                  <a:txBody>
                    <a:bodyPr/>
                    <a:lstStyle/>
                    <a:p>
                      <a:pPr algn="ctr" fontAlgn="b"/>
                      <a:r>
                        <a:rPr lang="en-US" sz="600" b="1" i="0" u="none" strike="noStrike" dirty="0">
                          <a:solidFill>
                            <a:srgbClr val="000000"/>
                          </a:solidFill>
                          <a:effectLst/>
                          <a:latin typeface="Calibri" panose="020F0502020204030204" pitchFamily="34" charset="0"/>
                        </a:rPr>
                        <a:t>6</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Auburn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98.2%</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Reedy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97.8%</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Braxton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90.7%</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548235"/>
                          </a:solidFill>
                          <a:effectLst/>
                          <a:latin typeface="Calibri" panose="020F0502020204030204" pitchFamily="34" charset="0"/>
                        </a:rPr>
                        <a:t>Calhoun County, West Virginia</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90.7%</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988905647"/>
                  </a:ext>
                </a:extLst>
              </a:tr>
              <a:tr h="105167">
                <a:tc>
                  <a:txBody>
                    <a:bodyPr/>
                    <a:lstStyle/>
                    <a:p>
                      <a:pPr algn="ctr" fontAlgn="b"/>
                      <a:r>
                        <a:rPr lang="en-US" sz="600" b="1" i="0" u="none" strike="noStrike" dirty="0">
                          <a:solidFill>
                            <a:srgbClr val="000000"/>
                          </a:solidFill>
                          <a:effectLst/>
                          <a:latin typeface="Calibri" panose="020F0502020204030204" pitchFamily="34" charset="0"/>
                        </a:rPr>
                        <a:t>7</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Reedy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97.9%</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Matewan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97.4%</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Logan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88.9%</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548235"/>
                          </a:solidFill>
                          <a:effectLst/>
                          <a:latin typeface="Calibri" panose="020F0502020204030204" pitchFamily="34" charset="0"/>
                        </a:rPr>
                        <a:t>Logan County, West Virginia</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88.9%</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3977776222"/>
                  </a:ext>
                </a:extLst>
              </a:tr>
              <a:tr h="105167">
                <a:tc>
                  <a:txBody>
                    <a:bodyPr/>
                    <a:lstStyle/>
                    <a:p>
                      <a:pPr algn="ctr" fontAlgn="b"/>
                      <a:r>
                        <a:rPr lang="en-US" sz="600" b="1" i="0" u="none" strike="noStrike" dirty="0">
                          <a:solidFill>
                            <a:srgbClr val="000000"/>
                          </a:solidFill>
                          <a:effectLst/>
                          <a:latin typeface="Calibri" panose="020F0502020204030204" pitchFamily="34" charset="0"/>
                        </a:rPr>
                        <a:t>8</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Matewan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97.5%</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Clay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96.9%</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Calhoun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87.0%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548235"/>
                          </a:solidFill>
                          <a:effectLst/>
                          <a:latin typeface="Calibri" panose="020F0502020204030204" pitchFamily="34" charset="0"/>
                        </a:rPr>
                        <a:t>Braxton County, West Virginia</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87.0%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3040216918"/>
                  </a:ext>
                </a:extLst>
              </a:tr>
              <a:tr h="105167">
                <a:tc>
                  <a:txBody>
                    <a:bodyPr/>
                    <a:lstStyle/>
                    <a:p>
                      <a:pPr algn="ctr" fontAlgn="b"/>
                      <a:r>
                        <a:rPr lang="en-US" sz="600" b="1" i="0" u="none" strike="noStrike" dirty="0">
                          <a:solidFill>
                            <a:srgbClr val="000000"/>
                          </a:solidFill>
                          <a:effectLst/>
                          <a:latin typeface="Calibri" panose="020F0502020204030204" pitchFamily="34" charset="0"/>
                        </a:rPr>
                        <a:t>9</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Wyoming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97.2%</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Pax</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96.5%</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Boone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85.2%</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548235"/>
                          </a:solidFill>
                          <a:effectLst/>
                          <a:latin typeface="Calibri" panose="020F0502020204030204" pitchFamily="34" charset="0"/>
                        </a:rPr>
                        <a:t>Ritchie County, West Virginia</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85.2%</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673781294"/>
                  </a:ext>
                </a:extLst>
              </a:tr>
              <a:tr h="105167">
                <a:tc>
                  <a:txBody>
                    <a:bodyPr/>
                    <a:lstStyle/>
                    <a:p>
                      <a:pPr algn="ctr" fontAlgn="b"/>
                      <a:r>
                        <a:rPr lang="en-US" sz="600" b="1" i="0" u="none" strike="noStrike" dirty="0">
                          <a:solidFill>
                            <a:srgbClr val="000000"/>
                          </a:solidFill>
                          <a:effectLst/>
                          <a:latin typeface="Calibri" panose="020F0502020204030204" pitchFamily="34" charset="0"/>
                        </a:rPr>
                        <a:t>10</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Mingo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96.8%</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Delbarton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96.0%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Lincoln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83.3%</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548235"/>
                          </a:solidFill>
                          <a:effectLst/>
                          <a:latin typeface="Calibri" panose="020F0502020204030204" pitchFamily="34" charset="0"/>
                        </a:rPr>
                        <a:t>Lincoln County, West Virginia</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83.3%</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3998862373"/>
                  </a:ext>
                </a:extLst>
              </a:tr>
              <a:tr h="110425">
                <a:tc>
                  <a:txBody>
                    <a:bodyPr/>
                    <a:lstStyle/>
                    <a:p>
                      <a:pPr algn="ctr" fontAlgn="b"/>
                      <a:r>
                        <a:rPr lang="en-US" sz="600" b="1" i="0" u="none" strike="noStrike" dirty="0">
                          <a:solidFill>
                            <a:srgbClr val="000000"/>
                          </a:solidFill>
                          <a:effectLst/>
                          <a:latin typeface="Calibri" panose="020F0502020204030204" pitchFamily="34" charset="0"/>
                        </a:rPr>
                        <a:t>11</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Delbarton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96.5%</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Keystone</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95.6%</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Roane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81.5%</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548235"/>
                          </a:solidFill>
                          <a:effectLst/>
                          <a:latin typeface="Calibri" panose="020F0502020204030204" pitchFamily="34" charset="0"/>
                        </a:rPr>
                        <a:t>Roane County, West Virginia</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81.5%</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3391577921"/>
                  </a:ext>
                </a:extLst>
              </a:tr>
              <a:tr h="105167">
                <a:tc>
                  <a:txBody>
                    <a:bodyPr/>
                    <a:lstStyle/>
                    <a:p>
                      <a:pPr algn="ctr" fontAlgn="b"/>
                      <a:r>
                        <a:rPr lang="en-US" sz="600" b="1" i="0" u="none" strike="noStrike" dirty="0">
                          <a:solidFill>
                            <a:srgbClr val="000000"/>
                          </a:solidFill>
                          <a:effectLst/>
                          <a:latin typeface="Calibri" panose="020F0502020204030204" pitchFamily="34" charset="0"/>
                        </a:rPr>
                        <a:t>12</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Clay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96.1%</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Fort Gay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95.2%</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1766825017"/>
                  </a:ext>
                </a:extLst>
              </a:tr>
              <a:tr h="105167">
                <a:tc>
                  <a:txBody>
                    <a:bodyPr/>
                    <a:lstStyle/>
                    <a:p>
                      <a:pPr algn="ctr" fontAlgn="b"/>
                      <a:r>
                        <a:rPr lang="en-US" sz="600" b="1" i="0" u="none" strike="noStrike" dirty="0">
                          <a:solidFill>
                            <a:srgbClr val="000000"/>
                          </a:solidFill>
                          <a:effectLst/>
                          <a:latin typeface="Calibri" panose="020F0502020204030204" pitchFamily="34" charset="0"/>
                        </a:rPr>
                        <a:t>13</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Fort Gay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95.7%</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Northfork</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94.7%</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421992402"/>
                  </a:ext>
                </a:extLst>
              </a:tr>
              <a:tr h="105167">
                <a:tc>
                  <a:txBody>
                    <a:bodyPr/>
                    <a:lstStyle/>
                    <a:p>
                      <a:pPr algn="ctr" fontAlgn="b"/>
                      <a:r>
                        <a:rPr lang="en-US" sz="600" b="1" i="0" u="none" strike="noStrike" dirty="0">
                          <a:solidFill>
                            <a:srgbClr val="000000"/>
                          </a:solidFill>
                          <a:effectLst/>
                          <a:latin typeface="Calibri" panose="020F0502020204030204" pitchFamily="34" charset="0"/>
                        </a:rPr>
                        <a:t>14</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Pax</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95.4%</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70C0"/>
                          </a:solidFill>
                          <a:effectLst/>
                          <a:latin typeface="Calibri" panose="020F0502020204030204" pitchFamily="34" charset="0"/>
                        </a:rPr>
                        <a:t>Quinwood</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94.3%</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1279132307"/>
                  </a:ext>
                </a:extLst>
              </a:tr>
              <a:tr h="105167">
                <a:tc>
                  <a:txBody>
                    <a:bodyPr/>
                    <a:lstStyle/>
                    <a:p>
                      <a:pPr algn="ctr" fontAlgn="b"/>
                      <a:r>
                        <a:rPr lang="en-US" sz="600" b="1" i="0" u="none" strike="noStrike" dirty="0">
                          <a:solidFill>
                            <a:srgbClr val="000000"/>
                          </a:solidFill>
                          <a:effectLst/>
                          <a:latin typeface="Calibri" panose="020F0502020204030204" pitchFamily="34" charset="0"/>
                        </a:rPr>
                        <a:t>15</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Keystone</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95.0%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Iaeger</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93.8%</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2290662170"/>
                  </a:ext>
                </a:extLst>
              </a:tr>
              <a:tr h="105167">
                <a:tc>
                  <a:txBody>
                    <a:bodyPr/>
                    <a:lstStyle/>
                    <a:p>
                      <a:pPr algn="ctr" fontAlgn="b"/>
                      <a:r>
                        <a:rPr lang="en-US" sz="600" b="1" i="0" u="none" strike="noStrike" dirty="0">
                          <a:solidFill>
                            <a:srgbClr val="000000"/>
                          </a:solidFill>
                          <a:effectLst/>
                          <a:latin typeface="Calibri" panose="020F0502020204030204" pitchFamily="34" charset="0"/>
                        </a:rPr>
                        <a:t>16</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Northfork</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94.7%</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Harman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93.4%</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2328655667"/>
                  </a:ext>
                </a:extLst>
              </a:tr>
              <a:tr h="105167">
                <a:tc>
                  <a:txBody>
                    <a:bodyPr/>
                    <a:lstStyle/>
                    <a:p>
                      <a:pPr algn="ctr" fontAlgn="b"/>
                      <a:r>
                        <a:rPr lang="en-US" sz="600" b="1" i="0" u="none" strike="noStrike" dirty="0">
                          <a:solidFill>
                            <a:srgbClr val="000000"/>
                          </a:solidFill>
                          <a:effectLst/>
                          <a:latin typeface="Calibri" panose="020F0502020204030204" pitchFamily="34" charset="0"/>
                        </a:rPr>
                        <a:t>17</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70C0"/>
                          </a:solidFill>
                          <a:effectLst/>
                          <a:latin typeface="Calibri" panose="020F0502020204030204" pitchFamily="34" charset="0"/>
                        </a:rPr>
                        <a:t>Quinwood</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94.3%</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Cowen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93.0%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644998910"/>
                  </a:ext>
                </a:extLst>
              </a:tr>
              <a:tr h="105167">
                <a:tc>
                  <a:txBody>
                    <a:bodyPr/>
                    <a:lstStyle/>
                    <a:p>
                      <a:pPr algn="ctr" fontAlgn="b"/>
                      <a:r>
                        <a:rPr lang="en-US" sz="600" b="1" i="0" u="none" strike="noStrike" dirty="0">
                          <a:solidFill>
                            <a:srgbClr val="000000"/>
                          </a:solidFill>
                          <a:effectLst/>
                          <a:latin typeface="Calibri" panose="020F0502020204030204" pitchFamily="34" charset="0"/>
                        </a:rPr>
                        <a:t>18</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Iaeger</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94.0%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Richwood</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600" b="0" i="0" u="none" strike="noStrike" dirty="0">
                          <a:solidFill>
                            <a:srgbClr val="000000"/>
                          </a:solidFill>
                          <a:effectLst/>
                          <a:latin typeface="Calibri" panose="020F0502020204030204" pitchFamily="34" charset="0"/>
                        </a:rPr>
                        <a:t>92.5%</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3360937136"/>
                  </a:ext>
                </a:extLst>
              </a:tr>
              <a:tr h="105167">
                <a:tc>
                  <a:txBody>
                    <a:bodyPr/>
                    <a:lstStyle/>
                    <a:p>
                      <a:pPr algn="ctr" fontAlgn="b"/>
                      <a:r>
                        <a:rPr lang="en-US" sz="600" b="1" i="0" u="none" strike="noStrike" dirty="0">
                          <a:solidFill>
                            <a:srgbClr val="000000"/>
                          </a:solidFill>
                          <a:effectLst/>
                          <a:latin typeface="Calibri" panose="020F0502020204030204" pitchFamily="34" charset="0"/>
                        </a:rPr>
                        <a:t>19</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Webster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93.6%</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Elizabeth</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92.1%</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3590774857"/>
                  </a:ext>
                </a:extLst>
              </a:tr>
              <a:tr h="105167">
                <a:tc>
                  <a:txBody>
                    <a:bodyPr/>
                    <a:lstStyle/>
                    <a:p>
                      <a:pPr algn="ctr" fontAlgn="b"/>
                      <a:r>
                        <a:rPr lang="en-US" sz="600" b="1" i="0" u="none" strike="noStrike" dirty="0">
                          <a:solidFill>
                            <a:srgbClr val="000000"/>
                          </a:solidFill>
                          <a:effectLst/>
                          <a:latin typeface="Calibri" panose="020F0502020204030204" pitchFamily="34" charset="0"/>
                        </a:rPr>
                        <a:t>20</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Harman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93.3%</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Cameron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91.6%</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1233414145"/>
                  </a:ext>
                </a:extLst>
              </a:tr>
              <a:tr h="105167">
                <a:tc>
                  <a:txBody>
                    <a:bodyPr/>
                    <a:lstStyle/>
                    <a:p>
                      <a:pPr algn="ctr" fontAlgn="b"/>
                      <a:r>
                        <a:rPr lang="en-US" sz="600" b="1" i="0" u="none" strike="noStrike" dirty="0">
                          <a:solidFill>
                            <a:srgbClr val="000000"/>
                          </a:solidFill>
                          <a:effectLst/>
                          <a:latin typeface="Calibri" panose="020F0502020204030204" pitchFamily="34" charset="0"/>
                        </a:rPr>
                        <a:t>21</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Richwood</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600" b="0" i="0" u="none" strike="noStrike" dirty="0">
                          <a:solidFill>
                            <a:srgbClr val="000000"/>
                          </a:solidFill>
                          <a:effectLst/>
                          <a:latin typeface="Calibri" panose="020F0502020204030204" pitchFamily="34" charset="0"/>
                        </a:rPr>
                        <a:t>92.9%</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Grantsville</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91.2%</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2569624207"/>
                  </a:ext>
                </a:extLst>
              </a:tr>
              <a:tr h="105167">
                <a:tc>
                  <a:txBody>
                    <a:bodyPr/>
                    <a:lstStyle/>
                    <a:p>
                      <a:pPr algn="ctr" fontAlgn="b"/>
                      <a:r>
                        <a:rPr lang="en-US" sz="600" b="1" i="0" u="none" strike="noStrike" dirty="0">
                          <a:solidFill>
                            <a:srgbClr val="000000"/>
                          </a:solidFill>
                          <a:effectLst/>
                          <a:latin typeface="Calibri" panose="020F0502020204030204" pitchFamily="34" charset="0"/>
                        </a:rPr>
                        <a:t>22</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Logan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92.6%</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Gary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90.7%</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1967309982"/>
                  </a:ext>
                </a:extLst>
              </a:tr>
              <a:tr h="105167">
                <a:tc>
                  <a:txBody>
                    <a:bodyPr/>
                    <a:lstStyle/>
                    <a:p>
                      <a:pPr algn="ctr" fontAlgn="b"/>
                      <a:r>
                        <a:rPr lang="en-US" sz="600" b="1" i="0" u="none" strike="noStrike" dirty="0">
                          <a:solidFill>
                            <a:srgbClr val="000000"/>
                          </a:solidFill>
                          <a:effectLst/>
                          <a:latin typeface="Calibri" panose="020F0502020204030204" pitchFamily="34" charset="0"/>
                        </a:rPr>
                        <a:t>23</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Cowen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92.2%</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Junior</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90.3%</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586376055"/>
                  </a:ext>
                </a:extLst>
              </a:tr>
              <a:tr h="105167">
                <a:tc>
                  <a:txBody>
                    <a:bodyPr/>
                    <a:lstStyle/>
                    <a:p>
                      <a:pPr algn="ctr" fontAlgn="b"/>
                      <a:r>
                        <a:rPr lang="en-US" sz="600" b="1" i="0" u="none" strike="noStrike" dirty="0">
                          <a:solidFill>
                            <a:srgbClr val="000000"/>
                          </a:solidFill>
                          <a:effectLst/>
                          <a:latin typeface="Calibri" panose="020F0502020204030204" pitchFamily="34" charset="0"/>
                        </a:rPr>
                        <a:t>24</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Cameron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91.8%</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Oceana</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89.9%</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1864472029"/>
                  </a:ext>
                </a:extLst>
              </a:tr>
              <a:tr h="105167">
                <a:tc>
                  <a:txBody>
                    <a:bodyPr/>
                    <a:lstStyle/>
                    <a:p>
                      <a:pPr algn="ctr" fontAlgn="b"/>
                      <a:r>
                        <a:rPr lang="en-US" sz="600" b="1" i="0" u="none" strike="noStrike" dirty="0">
                          <a:solidFill>
                            <a:srgbClr val="000000"/>
                          </a:solidFill>
                          <a:effectLst/>
                          <a:latin typeface="Calibri" panose="020F0502020204030204" pitchFamily="34" charset="0"/>
                        </a:rPr>
                        <a:t>25</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Clay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91.5%</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West Hamlin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89.4%</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89657016"/>
                  </a:ext>
                </a:extLst>
              </a:tr>
              <a:tr h="105167">
                <a:tc>
                  <a:txBody>
                    <a:bodyPr/>
                    <a:lstStyle/>
                    <a:p>
                      <a:pPr algn="ctr" fontAlgn="b"/>
                      <a:r>
                        <a:rPr lang="en-US" sz="600" b="1" i="0" u="none" strike="noStrike" dirty="0">
                          <a:solidFill>
                            <a:srgbClr val="000000"/>
                          </a:solidFill>
                          <a:effectLst/>
                          <a:latin typeface="Calibri" panose="020F0502020204030204" pitchFamily="34" charset="0"/>
                        </a:rPr>
                        <a:t>26</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Grantsville</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91.1%</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Bradshaw</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89.0%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3842879541"/>
                  </a:ext>
                </a:extLst>
              </a:tr>
              <a:tr h="105167">
                <a:tc>
                  <a:txBody>
                    <a:bodyPr/>
                    <a:lstStyle/>
                    <a:p>
                      <a:pPr algn="ctr" fontAlgn="b"/>
                      <a:r>
                        <a:rPr lang="en-US" sz="600" b="1" i="0" u="none" strike="noStrike" dirty="0">
                          <a:solidFill>
                            <a:srgbClr val="000000"/>
                          </a:solidFill>
                          <a:effectLst/>
                          <a:latin typeface="Calibri" panose="020F0502020204030204" pitchFamily="34" charset="0"/>
                        </a:rPr>
                        <a:t>27</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Elizabeth</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90.8%</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Anmoore</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88.5%</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4170862837"/>
                  </a:ext>
                </a:extLst>
              </a:tr>
              <a:tr h="105167">
                <a:tc>
                  <a:txBody>
                    <a:bodyPr/>
                    <a:lstStyle/>
                    <a:p>
                      <a:pPr algn="ctr" fontAlgn="b"/>
                      <a:r>
                        <a:rPr lang="en-US" sz="600" b="1" i="0" u="none" strike="noStrike" dirty="0">
                          <a:solidFill>
                            <a:srgbClr val="000000"/>
                          </a:solidFill>
                          <a:effectLst/>
                          <a:latin typeface="Calibri" panose="020F0502020204030204" pitchFamily="34" charset="0"/>
                        </a:rPr>
                        <a:t>28</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Oceana</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90.4%</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Kermit</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88.1%</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803438709"/>
                  </a:ext>
                </a:extLst>
              </a:tr>
              <a:tr h="105167">
                <a:tc>
                  <a:txBody>
                    <a:bodyPr/>
                    <a:lstStyle/>
                    <a:p>
                      <a:pPr algn="ctr" fontAlgn="b"/>
                      <a:r>
                        <a:rPr lang="en-US" sz="600" b="1" i="0" u="none" strike="noStrike" dirty="0">
                          <a:solidFill>
                            <a:srgbClr val="000000"/>
                          </a:solidFill>
                          <a:effectLst/>
                          <a:latin typeface="Calibri" panose="020F0502020204030204" pitchFamily="34" charset="0"/>
                        </a:rPr>
                        <a:t>29</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Sophia</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90.1%</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Sophia</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87.7%</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3190999615"/>
                  </a:ext>
                </a:extLst>
              </a:tr>
              <a:tr h="105167">
                <a:tc>
                  <a:txBody>
                    <a:bodyPr/>
                    <a:lstStyle/>
                    <a:p>
                      <a:pPr algn="ctr" fontAlgn="b"/>
                      <a:r>
                        <a:rPr lang="en-US" sz="600" b="1" i="0" u="none" strike="noStrike" dirty="0">
                          <a:solidFill>
                            <a:srgbClr val="000000"/>
                          </a:solidFill>
                          <a:effectLst/>
                          <a:latin typeface="Calibri" panose="020F0502020204030204" pitchFamily="34" charset="0"/>
                        </a:rPr>
                        <a:t>30</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West Hamlin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89.7%</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Gilbert</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87.2%</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3225022330"/>
                  </a:ext>
                </a:extLst>
              </a:tr>
              <a:tr h="105167">
                <a:tc>
                  <a:txBody>
                    <a:bodyPr/>
                    <a:lstStyle/>
                    <a:p>
                      <a:pPr algn="ctr" fontAlgn="b"/>
                      <a:r>
                        <a:rPr lang="en-US" sz="600" b="1" i="0" u="none" strike="noStrike" dirty="0">
                          <a:solidFill>
                            <a:srgbClr val="000000"/>
                          </a:solidFill>
                          <a:effectLst/>
                          <a:latin typeface="Calibri" panose="020F0502020204030204" pitchFamily="34" charset="0"/>
                        </a:rPr>
                        <a:t>31</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Gary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89.4%</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Chesapeake</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86.8%</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1204775910"/>
                  </a:ext>
                </a:extLst>
              </a:tr>
              <a:tr h="105167">
                <a:tc>
                  <a:txBody>
                    <a:bodyPr/>
                    <a:lstStyle/>
                    <a:p>
                      <a:pPr algn="ctr" fontAlgn="b"/>
                      <a:r>
                        <a:rPr lang="en-US" sz="600" b="1" i="0" u="none" strike="noStrike" dirty="0">
                          <a:solidFill>
                            <a:srgbClr val="000000"/>
                          </a:solidFill>
                          <a:effectLst/>
                          <a:latin typeface="Calibri" panose="020F0502020204030204" pitchFamily="34" charset="0"/>
                        </a:rPr>
                        <a:t>32</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Braxton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89.0%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7030A0"/>
                          </a:solidFill>
                          <a:effectLst/>
                          <a:latin typeface="Calibri" panose="020F0502020204030204" pitchFamily="34" charset="0"/>
                        </a:rPr>
                        <a:t>Hillsboro</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86.3%</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760248541"/>
                  </a:ext>
                </a:extLst>
              </a:tr>
              <a:tr h="105167">
                <a:tc>
                  <a:txBody>
                    <a:bodyPr/>
                    <a:lstStyle/>
                    <a:p>
                      <a:pPr algn="ctr" fontAlgn="b"/>
                      <a:r>
                        <a:rPr lang="en-US" sz="600" b="1" i="0" u="none" strike="noStrike" dirty="0">
                          <a:solidFill>
                            <a:srgbClr val="000000"/>
                          </a:solidFill>
                          <a:effectLst/>
                          <a:latin typeface="Calibri" panose="020F0502020204030204" pitchFamily="34" charset="0"/>
                        </a:rPr>
                        <a:t>33</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Kermit</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88.7%</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Harrisville</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85.9%</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814047423"/>
                  </a:ext>
                </a:extLst>
              </a:tr>
              <a:tr h="105167">
                <a:tc>
                  <a:txBody>
                    <a:bodyPr/>
                    <a:lstStyle/>
                    <a:p>
                      <a:pPr algn="ctr" fontAlgn="b"/>
                      <a:r>
                        <a:rPr lang="en-US" sz="600" b="1" i="0" u="none" strike="noStrike" dirty="0">
                          <a:solidFill>
                            <a:srgbClr val="000000"/>
                          </a:solidFill>
                          <a:effectLst/>
                          <a:latin typeface="Calibri" panose="020F0502020204030204" pitchFamily="34" charset="0"/>
                        </a:rPr>
                        <a:t>34</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Junior</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88.3%</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Danville</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85.5%</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1066175147"/>
                  </a:ext>
                </a:extLst>
              </a:tr>
              <a:tr h="105167">
                <a:tc>
                  <a:txBody>
                    <a:bodyPr/>
                    <a:lstStyle/>
                    <a:p>
                      <a:pPr algn="ctr" fontAlgn="b"/>
                      <a:r>
                        <a:rPr lang="en-US" sz="600" b="1" i="0" u="none" strike="noStrike" dirty="0">
                          <a:solidFill>
                            <a:srgbClr val="000000"/>
                          </a:solidFill>
                          <a:effectLst/>
                          <a:latin typeface="Calibri" panose="020F0502020204030204" pitchFamily="34" charset="0"/>
                        </a:rPr>
                        <a:t>35</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Calhoun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87.9%</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Spencer</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85.0%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3824176319"/>
                  </a:ext>
                </a:extLst>
              </a:tr>
              <a:tr h="105167">
                <a:tc>
                  <a:txBody>
                    <a:bodyPr/>
                    <a:lstStyle/>
                    <a:p>
                      <a:pPr algn="ctr" fontAlgn="b"/>
                      <a:r>
                        <a:rPr lang="en-US" sz="600" b="1" i="0" u="none" strike="noStrike" dirty="0">
                          <a:solidFill>
                            <a:srgbClr val="000000"/>
                          </a:solidFill>
                          <a:effectLst/>
                          <a:latin typeface="Calibri" panose="020F0502020204030204" pitchFamily="34" charset="0"/>
                        </a:rPr>
                        <a:t>36</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7030A0"/>
                          </a:solidFill>
                          <a:effectLst/>
                          <a:latin typeface="Calibri" panose="020F0502020204030204" pitchFamily="34" charset="0"/>
                        </a:rPr>
                        <a:t>Hillsboro</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87.6%</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Rainelle</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600" b="0" i="0" u="none" strike="noStrike" dirty="0">
                          <a:solidFill>
                            <a:srgbClr val="000000"/>
                          </a:solidFill>
                          <a:effectLst/>
                          <a:latin typeface="Calibri" panose="020F0502020204030204" pitchFamily="34" charset="0"/>
                        </a:rPr>
                        <a:t>84.6%</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3965802539"/>
                  </a:ext>
                </a:extLst>
              </a:tr>
              <a:tr h="105167">
                <a:tc>
                  <a:txBody>
                    <a:bodyPr/>
                    <a:lstStyle/>
                    <a:p>
                      <a:pPr algn="ctr" fontAlgn="b"/>
                      <a:r>
                        <a:rPr lang="en-US" sz="600" b="1" i="0" u="none" strike="noStrike" dirty="0">
                          <a:solidFill>
                            <a:srgbClr val="000000"/>
                          </a:solidFill>
                          <a:effectLst/>
                          <a:latin typeface="Calibri" panose="020F0502020204030204" pitchFamily="34" charset="0"/>
                        </a:rPr>
                        <a:t>37</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Gilbert</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87.2%</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Bramwell</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84.1%</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6977532"/>
                  </a:ext>
                </a:extLst>
              </a:tr>
              <a:tr h="105167">
                <a:tc>
                  <a:txBody>
                    <a:bodyPr/>
                    <a:lstStyle/>
                    <a:p>
                      <a:pPr algn="ctr" fontAlgn="b"/>
                      <a:r>
                        <a:rPr lang="en-US" sz="600" b="1" i="0" u="none" strike="noStrike" dirty="0">
                          <a:solidFill>
                            <a:srgbClr val="000000"/>
                          </a:solidFill>
                          <a:effectLst/>
                          <a:latin typeface="Calibri" panose="020F0502020204030204" pitchFamily="34" charset="0"/>
                        </a:rPr>
                        <a:t>38</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Bradshaw</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86.9%</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Pennsboro</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83.7%</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901427562"/>
                  </a:ext>
                </a:extLst>
              </a:tr>
              <a:tr h="105167">
                <a:tc>
                  <a:txBody>
                    <a:bodyPr/>
                    <a:lstStyle/>
                    <a:p>
                      <a:pPr algn="ctr" fontAlgn="b"/>
                      <a:r>
                        <a:rPr lang="en-US" sz="600" b="1" i="0" u="none" strike="noStrike" dirty="0">
                          <a:solidFill>
                            <a:srgbClr val="000000"/>
                          </a:solidFill>
                          <a:effectLst/>
                          <a:latin typeface="Calibri" panose="020F0502020204030204" pitchFamily="34" charset="0"/>
                        </a:rPr>
                        <a:t>39</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Anmoore</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86.5%</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Cairo</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83.3%</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2755717709"/>
                  </a:ext>
                </a:extLst>
              </a:tr>
              <a:tr h="105167">
                <a:tc>
                  <a:txBody>
                    <a:bodyPr/>
                    <a:lstStyle/>
                    <a:p>
                      <a:pPr algn="ctr" fontAlgn="b"/>
                      <a:r>
                        <a:rPr lang="en-US" sz="600" b="1" i="0" u="none" strike="noStrike" dirty="0">
                          <a:solidFill>
                            <a:srgbClr val="000000"/>
                          </a:solidFill>
                          <a:effectLst/>
                          <a:latin typeface="Calibri" panose="020F0502020204030204" pitchFamily="34" charset="0"/>
                        </a:rPr>
                        <a:t>40</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Spencer</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86.2%</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Womelsdorf (Coalton)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82.8%</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723487255"/>
                  </a:ext>
                </a:extLst>
              </a:tr>
              <a:tr h="105167">
                <a:tc>
                  <a:txBody>
                    <a:bodyPr/>
                    <a:lstStyle/>
                    <a:p>
                      <a:pPr algn="ctr" fontAlgn="b"/>
                      <a:r>
                        <a:rPr lang="en-US" sz="600" b="1" i="0" u="none" strike="noStrike" dirty="0">
                          <a:solidFill>
                            <a:srgbClr val="000000"/>
                          </a:solidFill>
                          <a:effectLst/>
                          <a:latin typeface="Calibri" panose="020F0502020204030204" pitchFamily="34" charset="0"/>
                        </a:rPr>
                        <a:t>41</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Chesapeake</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85.8%</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Pineville</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82.4%</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978081692"/>
                  </a:ext>
                </a:extLst>
              </a:tr>
              <a:tr h="105167">
                <a:tc>
                  <a:txBody>
                    <a:bodyPr/>
                    <a:lstStyle/>
                    <a:p>
                      <a:pPr algn="ctr" fontAlgn="b"/>
                      <a:r>
                        <a:rPr lang="en-US" sz="600" b="1" i="0" u="none" strike="noStrike" dirty="0">
                          <a:solidFill>
                            <a:srgbClr val="000000"/>
                          </a:solidFill>
                          <a:effectLst/>
                          <a:latin typeface="Calibri" panose="020F0502020204030204" pitchFamily="34" charset="0"/>
                        </a:rPr>
                        <a:t>42</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Harrisville</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85.5%</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Hartford</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81.9%</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1951142305"/>
                  </a:ext>
                </a:extLst>
              </a:tr>
              <a:tr h="105167">
                <a:tc>
                  <a:txBody>
                    <a:bodyPr/>
                    <a:lstStyle/>
                    <a:p>
                      <a:pPr algn="ctr" fontAlgn="b"/>
                      <a:r>
                        <a:rPr lang="en-US" sz="600" b="1" i="0" u="none" strike="noStrike" dirty="0">
                          <a:solidFill>
                            <a:srgbClr val="000000"/>
                          </a:solidFill>
                          <a:effectLst/>
                          <a:latin typeface="Calibri" panose="020F0502020204030204" pitchFamily="34" charset="0"/>
                        </a:rPr>
                        <a:t>43</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Boone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85.1%</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Hinton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81.5%</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2205221826"/>
                  </a:ext>
                </a:extLst>
              </a:tr>
              <a:tr h="105167">
                <a:tc>
                  <a:txBody>
                    <a:bodyPr/>
                    <a:lstStyle/>
                    <a:p>
                      <a:pPr algn="ctr" fontAlgn="b"/>
                      <a:r>
                        <a:rPr lang="en-US" sz="600" b="1" i="0" u="none" strike="noStrike" dirty="0">
                          <a:solidFill>
                            <a:srgbClr val="000000"/>
                          </a:solidFill>
                          <a:effectLst/>
                          <a:latin typeface="Calibri" panose="020F0502020204030204" pitchFamily="34" charset="0"/>
                        </a:rPr>
                        <a:t>44</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Danville</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84.8%</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Rowlesburg</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81.1%</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3073761354"/>
                  </a:ext>
                </a:extLst>
              </a:tr>
              <a:tr h="105167">
                <a:tc>
                  <a:txBody>
                    <a:bodyPr/>
                    <a:lstStyle/>
                    <a:p>
                      <a:pPr algn="ctr" fontAlgn="b"/>
                      <a:r>
                        <a:rPr lang="en-US" sz="600" b="1" i="0" u="none" strike="noStrike" dirty="0">
                          <a:solidFill>
                            <a:srgbClr val="000000"/>
                          </a:solidFill>
                          <a:effectLst/>
                          <a:latin typeface="Calibri" panose="020F0502020204030204" pitchFamily="34" charset="0"/>
                        </a:rPr>
                        <a:t>45</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Pennsboro</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84.4%</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Ansted</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80.6%</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2207167781"/>
                  </a:ext>
                </a:extLst>
              </a:tr>
              <a:tr h="110425">
                <a:tc>
                  <a:txBody>
                    <a:bodyPr/>
                    <a:lstStyle/>
                    <a:p>
                      <a:pPr algn="ctr" fontAlgn="b"/>
                      <a:r>
                        <a:rPr lang="en-US" sz="600" b="1" i="0" u="none" strike="noStrike" dirty="0">
                          <a:solidFill>
                            <a:srgbClr val="000000"/>
                          </a:solidFill>
                          <a:effectLst/>
                          <a:latin typeface="Calibri" panose="020F0502020204030204" pitchFamily="34" charset="0"/>
                        </a:rPr>
                        <a:t>46</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Womelsdorf (Coalton)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84.0%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FF0000"/>
                          </a:solidFill>
                          <a:effectLst/>
                          <a:latin typeface="Calibri" panose="020F0502020204030204" pitchFamily="34" charset="0"/>
                        </a:rPr>
                        <a:t>Alderson**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80.2%</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579922264"/>
                  </a:ext>
                </a:extLst>
              </a:tr>
              <a:tr h="105167">
                <a:tc>
                  <a:txBody>
                    <a:bodyPr/>
                    <a:lstStyle/>
                    <a:p>
                      <a:pPr algn="ctr" fontAlgn="b"/>
                      <a:r>
                        <a:rPr lang="en-US" sz="600" b="1" i="0" u="none" strike="noStrike" dirty="0">
                          <a:solidFill>
                            <a:srgbClr val="000000"/>
                          </a:solidFill>
                          <a:effectLst/>
                          <a:latin typeface="Calibri" panose="020F0502020204030204" pitchFamily="34" charset="0"/>
                        </a:rPr>
                        <a:t>47</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Pineville</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83.7%</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3728665107"/>
                  </a:ext>
                </a:extLst>
              </a:tr>
              <a:tr h="105167">
                <a:tc>
                  <a:txBody>
                    <a:bodyPr/>
                    <a:lstStyle/>
                    <a:p>
                      <a:pPr algn="ctr" fontAlgn="b"/>
                      <a:r>
                        <a:rPr lang="en-US" sz="600" b="1" i="0" u="none" strike="noStrike" dirty="0">
                          <a:solidFill>
                            <a:srgbClr val="000000"/>
                          </a:solidFill>
                          <a:effectLst/>
                          <a:latin typeface="Calibri" panose="020F0502020204030204" pitchFamily="34" charset="0"/>
                        </a:rPr>
                        <a:t>48</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Hartford</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83.3%</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1189705906"/>
                  </a:ext>
                </a:extLst>
              </a:tr>
              <a:tr h="105167">
                <a:tc>
                  <a:txBody>
                    <a:bodyPr/>
                    <a:lstStyle/>
                    <a:p>
                      <a:pPr algn="ctr" fontAlgn="b"/>
                      <a:r>
                        <a:rPr lang="en-US" sz="600" b="1" i="0" u="none" strike="noStrike" dirty="0">
                          <a:solidFill>
                            <a:srgbClr val="000000"/>
                          </a:solidFill>
                          <a:effectLst/>
                          <a:latin typeface="Calibri" panose="020F0502020204030204" pitchFamily="34" charset="0"/>
                        </a:rPr>
                        <a:t>49</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Rowlesburg</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83.0%</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1791928184"/>
                  </a:ext>
                </a:extLst>
              </a:tr>
              <a:tr h="105167">
                <a:tc>
                  <a:txBody>
                    <a:bodyPr/>
                    <a:lstStyle/>
                    <a:p>
                      <a:pPr algn="ctr" fontAlgn="b"/>
                      <a:r>
                        <a:rPr lang="en-US" sz="600" b="1" i="0" u="none" strike="noStrike" dirty="0">
                          <a:solidFill>
                            <a:srgbClr val="000000"/>
                          </a:solidFill>
                          <a:effectLst/>
                          <a:latin typeface="Calibri" panose="020F0502020204030204" pitchFamily="34" charset="0"/>
                        </a:rPr>
                        <a:t>50</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Hinton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82.6%</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2483211509"/>
                  </a:ext>
                </a:extLst>
              </a:tr>
              <a:tr h="105167">
                <a:tc>
                  <a:txBody>
                    <a:bodyPr/>
                    <a:lstStyle/>
                    <a:p>
                      <a:pPr algn="ctr" fontAlgn="b"/>
                      <a:r>
                        <a:rPr lang="en-US" sz="600" b="1" i="0" u="none" strike="noStrike" dirty="0">
                          <a:solidFill>
                            <a:srgbClr val="000000"/>
                          </a:solidFill>
                          <a:effectLst/>
                          <a:latin typeface="Calibri" panose="020F0502020204030204" pitchFamily="34" charset="0"/>
                        </a:rPr>
                        <a:t>51</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Bramwell</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82.3%</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1077294615"/>
                  </a:ext>
                </a:extLst>
              </a:tr>
              <a:tr h="105167">
                <a:tc>
                  <a:txBody>
                    <a:bodyPr/>
                    <a:lstStyle/>
                    <a:p>
                      <a:pPr algn="ctr" fontAlgn="b"/>
                      <a:r>
                        <a:rPr lang="en-US" sz="600" b="1" i="0" u="none" strike="noStrike" dirty="0">
                          <a:solidFill>
                            <a:srgbClr val="000000"/>
                          </a:solidFill>
                          <a:effectLst/>
                          <a:latin typeface="Calibri" panose="020F0502020204030204" pitchFamily="34" charset="0"/>
                        </a:rPr>
                        <a:t>52</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FF0000"/>
                          </a:solidFill>
                          <a:effectLst/>
                          <a:latin typeface="Calibri" panose="020F0502020204030204" pitchFamily="34" charset="0"/>
                        </a:rPr>
                        <a:t>Alderson**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81.9%</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3668051123"/>
                  </a:ext>
                </a:extLst>
              </a:tr>
              <a:tr h="105167">
                <a:tc>
                  <a:txBody>
                    <a:bodyPr/>
                    <a:lstStyle/>
                    <a:p>
                      <a:pPr algn="ctr" fontAlgn="b"/>
                      <a:r>
                        <a:rPr lang="en-US" sz="600" b="1" i="0" u="none" strike="noStrike" dirty="0">
                          <a:solidFill>
                            <a:srgbClr val="000000"/>
                          </a:solidFill>
                          <a:effectLst/>
                          <a:latin typeface="Calibri" panose="020F0502020204030204" pitchFamily="34" charset="0"/>
                        </a:rPr>
                        <a:t>53</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806000"/>
                          </a:solidFill>
                          <a:effectLst/>
                          <a:latin typeface="Calibri" panose="020F0502020204030204" pitchFamily="34" charset="0"/>
                        </a:rPr>
                        <a:t>Lincoln County*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81.6%</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2424011874"/>
                  </a:ext>
                </a:extLst>
              </a:tr>
              <a:tr h="105167">
                <a:tc>
                  <a:txBody>
                    <a:bodyPr/>
                    <a:lstStyle/>
                    <a:p>
                      <a:pPr algn="ctr" fontAlgn="b"/>
                      <a:r>
                        <a:rPr lang="en-US" sz="600" b="1" i="0" u="none" strike="noStrike" dirty="0">
                          <a:solidFill>
                            <a:srgbClr val="000000"/>
                          </a:solidFill>
                          <a:effectLst/>
                          <a:latin typeface="Calibri" panose="020F0502020204030204" pitchFamily="34" charset="0"/>
                        </a:rPr>
                        <a:t>54</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Rainelle</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600" b="0" i="0" u="none" strike="noStrike" dirty="0">
                          <a:solidFill>
                            <a:srgbClr val="000000"/>
                          </a:solidFill>
                          <a:effectLst/>
                          <a:latin typeface="Calibri" panose="020F0502020204030204" pitchFamily="34" charset="0"/>
                        </a:rPr>
                        <a:t>81.2%</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2419286449"/>
                  </a:ext>
                </a:extLst>
              </a:tr>
              <a:tr h="105167">
                <a:tc>
                  <a:txBody>
                    <a:bodyPr/>
                    <a:lstStyle/>
                    <a:p>
                      <a:pPr algn="ctr" fontAlgn="b"/>
                      <a:r>
                        <a:rPr lang="en-US" sz="600" b="1" i="0" u="none" strike="noStrike" dirty="0">
                          <a:solidFill>
                            <a:srgbClr val="000000"/>
                          </a:solidFill>
                          <a:effectLst/>
                          <a:latin typeface="Calibri" panose="020F0502020204030204" pitchFamily="34" charset="0"/>
                        </a:rPr>
                        <a:t>55</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Sutton</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80.9%</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3106053367"/>
                  </a:ext>
                </a:extLst>
              </a:tr>
              <a:tr h="105167">
                <a:tc>
                  <a:txBody>
                    <a:bodyPr/>
                    <a:lstStyle/>
                    <a:p>
                      <a:pPr algn="ctr" fontAlgn="b"/>
                      <a:r>
                        <a:rPr lang="en-US" sz="600" b="1" i="0" u="none" strike="noStrike" dirty="0">
                          <a:solidFill>
                            <a:srgbClr val="000000"/>
                          </a:solidFill>
                          <a:effectLst/>
                          <a:latin typeface="Calibri" panose="020F0502020204030204" pitchFamily="34" charset="0"/>
                        </a:rPr>
                        <a:t>56</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Davy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80.5%</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1684411545"/>
                  </a:ext>
                </a:extLst>
              </a:tr>
              <a:tr h="110425">
                <a:tc>
                  <a:txBody>
                    <a:bodyPr/>
                    <a:lstStyle/>
                    <a:p>
                      <a:pPr algn="ctr" fontAlgn="b"/>
                      <a:r>
                        <a:rPr lang="en-US" sz="600" b="1" i="0" u="none" strike="noStrike" dirty="0">
                          <a:solidFill>
                            <a:srgbClr val="000000"/>
                          </a:solidFill>
                          <a:effectLst/>
                          <a:latin typeface="Calibri" panose="020F0502020204030204" pitchFamily="34" charset="0"/>
                        </a:rPr>
                        <a:t>57</a:t>
                      </a:r>
                    </a:p>
                  </a:txBody>
                  <a:tcPr marL="4206" marR="4206" marT="42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Beverly</a:t>
                      </a:r>
                    </a:p>
                  </a:txBody>
                  <a:tcPr marL="4206" marR="4206" marT="42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dirty="0">
                          <a:solidFill>
                            <a:srgbClr val="000000"/>
                          </a:solidFill>
                          <a:effectLst/>
                          <a:latin typeface="Calibri" panose="020F0502020204030204" pitchFamily="34" charset="0"/>
                        </a:rPr>
                        <a:t>80.1%</a:t>
                      </a:r>
                    </a:p>
                  </a:txBody>
                  <a:tcPr marL="4206" marR="4206" marT="42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206" marR="4206" marT="4206" marB="0" anchor="ctr">
                    <a:lnL>
                      <a:noFill/>
                    </a:lnL>
                    <a:lnR>
                      <a:noFill/>
                    </a:lnR>
                    <a:lnT>
                      <a:noFill/>
                    </a:lnT>
                    <a:lnB>
                      <a:noFill/>
                    </a:lnB>
                  </a:tcPr>
                </a:tc>
                <a:extLst>
                  <a:ext uri="{0D108BD9-81ED-4DB2-BD59-A6C34878D82A}">
                    <a16:rowId xmlns:a16="http://schemas.microsoft.com/office/drawing/2014/main" val="2740565064"/>
                  </a:ext>
                </a:extLst>
              </a:tr>
            </a:tbl>
          </a:graphicData>
        </a:graphic>
      </p:graphicFrame>
      <p:sp>
        <p:nvSpPr>
          <p:cNvPr id="10" name="TextBox 9">
            <a:extLst>
              <a:ext uri="{FF2B5EF4-FFF2-40B4-BE49-F238E27FC236}">
                <a16:creationId xmlns:a16="http://schemas.microsoft.com/office/drawing/2014/main" id="{5BAF3659-5E9C-4559-9A99-CFC9701202F7}"/>
              </a:ext>
            </a:extLst>
          </p:cNvPr>
          <p:cNvSpPr txBox="1"/>
          <p:nvPr/>
        </p:nvSpPr>
        <p:spPr>
          <a:xfrm>
            <a:off x="254622" y="583279"/>
            <a:ext cx="2357949" cy="523220"/>
          </a:xfrm>
          <a:prstGeom prst="rect">
            <a:avLst/>
          </a:prstGeom>
          <a:noFill/>
        </p:spPr>
        <p:txBody>
          <a:bodyPr wrap="square">
            <a:spAutoFit/>
          </a:bodyPr>
          <a:lstStyle/>
          <a:p>
            <a:r>
              <a:rPr lang="en-US" sz="1400" b="1" u="none" strike="noStrike" dirty="0">
                <a:solidFill>
                  <a:srgbClr val="000000"/>
                </a:solidFill>
                <a:effectLst/>
              </a:rPr>
              <a:t>Top 20% Rankings for </a:t>
            </a:r>
          </a:p>
          <a:p>
            <a:r>
              <a:rPr lang="en-US" sz="1400" b="1" u="none" strike="noStrike" dirty="0">
                <a:solidFill>
                  <a:srgbClr val="000000"/>
                </a:solidFill>
                <a:effectLst/>
              </a:rPr>
              <a:t>WV </a:t>
            </a:r>
            <a:r>
              <a:rPr lang="en-US" sz="1400" b="1" dirty="0"/>
              <a:t>Social Vulnerability index</a:t>
            </a:r>
          </a:p>
        </p:txBody>
      </p:sp>
      <p:graphicFrame>
        <p:nvGraphicFramePr>
          <p:cNvPr id="11" name="Table 10">
            <a:extLst>
              <a:ext uri="{FF2B5EF4-FFF2-40B4-BE49-F238E27FC236}">
                <a16:creationId xmlns:a16="http://schemas.microsoft.com/office/drawing/2014/main" id="{0A56A410-936E-4163-A653-256A98B9BE79}"/>
              </a:ext>
            </a:extLst>
          </p:cNvPr>
          <p:cNvGraphicFramePr>
            <a:graphicFrameLocks noGrp="1"/>
          </p:cNvGraphicFramePr>
          <p:nvPr>
            <p:extLst>
              <p:ext uri="{D42A27DB-BD31-4B8C-83A1-F6EECF244321}">
                <p14:modId xmlns:p14="http://schemas.microsoft.com/office/powerpoint/2010/main" val="1715421586"/>
              </p:ext>
            </p:extLst>
          </p:nvPr>
        </p:nvGraphicFramePr>
        <p:xfrm>
          <a:off x="7362031" y="4879052"/>
          <a:ext cx="3842338" cy="1476252"/>
        </p:xfrm>
        <a:graphic>
          <a:graphicData uri="http://schemas.openxmlformats.org/drawingml/2006/table">
            <a:tbl>
              <a:tblPr/>
              <a:tblGrid>
                <a:gridCol w="3842338">
                  <a:extLst>
                    <a:ext uri="{9D8B030D-6E8A-4147-A177-3AD203B41FA5}">
                      <a16:colId xmlns:a16="http://schemas.microsoft.com/office/drawing/2014/main" val="610683751"/>
                    </a:ext>
                  </a:extLst>
                </a:gridCol>
              </a:tblGrid>
              <a:tr h="121875">
                <a:tc>
                  <a:txBody>
                    <a:bodyPr/>
                    <a:lstStyle/>
                    <a:p>
                      <a:pPr algn="l" fontAlgn="b"/>
                      <a:r>
                        <a:rPr lang="en-US" sz="800" b="1" i="1" u="none" strike="noStrike" dirty="0">
                          <a:solidFill>
                            <a:srgbClr val="000000"/>
                          </a:solidFill>
                          <a:effectLst/>
                          <a:latin typeface="Calibri" panose="020F0502020204030204" pitchFamily="34" charset="0"/>
                        </a:rPr>
                        <a:t>Colors: </a:t>
                      </a:r>
                    </a:p>
                  </a:txBody>
                  <a:tcPr marL="4404" marR="4404" marT="4404" marB="0" anchor="b">
                    <a:lnL>
                      <a:noFill/>
                    </a:lnL>
                    <a:lnR>
                      <a:noFill/>
                    </a:lnR>
                    <a:lnT>
                      <a:noFill/>
                    </a:lnT>
                    <a:lnB>
                      <a:noFill/>
                    </a:lnB>
                    <a:solidFill>
                      <a:schemeClr val="bg1"/>
                    </a:solidFill>
                  </a:tcPr>
                </a:tc>
                <a:extLst>
                  <a:ext uri="{0D108BD9-81ED-4DB2-BD59-A6C34878D82A}">
                    <a16:rowId xmlns:a16="http://schemas.microsoft.com/office/drawing/2014/main" val="809364525"/>
                  </a:ext>
                </a:extLst>
              </a:tr>
              <a:tr h="322378">
                <a:tc>
                  <a:txBody>
                    <a:bodyPr/>
                    <a:lstStyle/>
                    <a:p>
                      <a:pPr algn="l" fontAlgn="b"/>
                      <a:r>
                        <a:rPr lang="en-US" sz="800" b="0" i="0" u="none" strike="noStrike" dirty="0">
                          <a:solidFill>
                            <a:srgbClr val="000000"/>
                          </a:solidFill>
                          <a:effectLst/>
                          <a:latin typeface="Calibri" panose="020F0502020204030204" pitchFamily="34" charset="0"/>
                        </a:rPr>
                        <a:t>Black --&gt; Incorporated areas</a:t>
                      </a:r>
                    </a:p>
                    <a:p>
                      <a:pPr algn="l" fontAlgn="b"/>
                      <a:r>
                        <a:rPr lang="en-US" sz="800" b="0" i="0" u="none" strike="noStrike" dirty="0">
                          <a:solidFill>
                            <a:srgbClr val="806000"/>
                          </a:solidFill>
                          <a:effectLst/>
                          <a:latin typeface="Calibri" panose="020F0502020204030204" pitchFamily="34" charset="0"/>
                        </a:rPr>
                        <a:t>Brown --&gt; Unincorporated areas</a:t>
                      </a:r>
                      <a:endParaRPr lang="en-US" sz="800" b="0" i="0" u="none" strike="noStrike" dirty="0">
                        <a:solidFill>
                          <a:srgbClr val="000000"/>
                        </a:solidFill>
                        <a:effectLst/>
                        <a:latin typeface="Calibri" panose="020F0502020204030204" pitchFamily="34" charset="0"/>
                      </a:endParaRPr>
                    </a:p>
                    <a:p>
                      <a:pPr algn="l" fontAlgn="b"/>
                      <a:r>
                        <a:rPr lang="en-US" sz="800" b="0" i="0" u="none" strike="noStrike" dirty="0">
                          <a:solidFill>
                            <a:srgbClr val="548235"/>
                          </a:solidFill>
                          <a:effectLst/>
                          <a:latin typeface="Calibri" panose="020F0502020204030204" pitchFamily="34" charset="0"/>
                        </a:rPr>
                        <a:t>Green --&gt; Counties (Total)</a:t>
                      </a:r>
                      <a:endParaRPr lang="en-US" sz="800" b="0" i="0" u="none" strike="noStrike" dirty="0">
                        <a:solidFill>
                          <a:srgbClr val="000000"/>
                        </a:solidFill>
                        <a:effectLst/>
                        <a:latin typeface="Calibri" panose="020F0502020204030204" pitchFamily="34" charset="0"/>
                      </a:endParaRPr>
                    </a:p>
                    <a:p>
                      <a:pPr algn="l" fontAlgn="b"/>
                      <a:r>
                        <a:rPr lang="en-US" sz="800" b="0" i="0" u="none" strike="noStrike" dirty="0">
                          <a:solidFill>
                            <a:srgbClr val="FF0000"/>
                          </a:solidFill>
                          <a:effectLst/>
                          <a:latin typeface="Calibri" panose="020F0502020204030204" pitchFamily="34" charset="0"/>
                        </a:rPr>
                        <a:t>Red --&gt; Split communities</a:t>
                      </a:r>
                      <a:endParaRPr lang="en-US" sz="800" b="0" i="0" u="none" strike="noStrike" dirty="0">
                        <a:solidFill>
                          <a:srgbClr val="7030A0"/>
                        </a:solidFill>
                        <a:effectLst/>
                        <a:latin typeface="Calibri" panose="020F0502020204030204" pitchFamily="34" charset="0"/>
                      </a:endParaRPr>
                    </a:p>
                    <a:p>
                      <a:pPr algn="l" fontAlgn="b"/>
                      <a:r>
                        <a:rPr lang="en-US" sz="800" b="0" i="0" u="none" strike="noStrike" dirty="0">
                          <a:solidFill>
                            <a:srgbClr val="0070C0"/>
                          </a:solidFill>
                          <a:effectLst/>
                          <a:latin typeface="Calibri" panose="020F0502020204030204" pitchFamily="34" charset="0"/>
                        </a:rPr>
                        <a:t>Blue --&gt; Incorporated communities participating in the National Flood Insurance Program (NFIP) with no regulatory Special Flood Hazard Area (SFHA)</a:t>
                      </a:r>
                      <a:endParaRPr lang="en-US" sz="800" b="0" i="0" u="none" strike="noStrike" dirty="0">
                        <a:solidFill>
                          <a:srgbClr val="002060"/>
                        </a:solidFill>
                        <a:effectLst/>
                        <a:latin typeface="Calibri" panose="020F0502020204030204" pitchFamily="34" charset="0"/>
                      </a:endParaRPr>
                    </a:p>
                    <a:p>
                      <a:pPr algn="l" fontAlgn="b"/>
                      <a:r>
                        <a:rPr lang="en-US" sz="800" b="0" i="0" u="none" strike="noStrike" dirty="0">
                          <a:solidFill>
                            <a:srgbClr val="7030A0"/>
                          </a:solidFill>
                          <a:effectLst/>
                          <a:latin typeface="Calibri" panose="020F0502020204030204" pitchFamily="34" charset="0"/>
                        </a:rPr>
                        <a:t>Purple --&gt; Incorporated communities with no regulatory Special Flood Hazard Area (SFHA) not participating in the National Flood Insurance Program (NFIP) (not mentioned in the FEMA's Community Status Book Report)</a:t>
                      </a:r>
                      <a:endParaRPr lang="en-US" sz="800" b="0" i="0" u="none" strike="noStrike" dirty="0">
                        <a:solidFill>
                          <a:srgbClr val="000000"/>
                        </a:solidFill>
                        <a:effectLst/>
                        <a:latin typeface="Calibri" panose="020F0502020204030204" pitchFamily="34" charset="0"/>
                      </a:endParaRPr>
                    </a:p>
                  </a:txBody>
                  <a:tcPr marL="4404" marR="4404" marT="4404" marB="0" anchor="b">
                    <a:lnL>
                      <a:noFill/>
                    </a:lnL>
                    <a:lnR>
                      <a:noFill/>
                    </a:lnR>
                    <a:lnT>
                      <a:noFill/>
                    </a:lnT>
                    <a:lnB>
                      <a:noFill/>
                    </a:lnB>
                    <a:solidFill>
                      <a:schemeClr val="bg1"/>
                    </a:solidFill>
                  </a:tcPr>
                </a:tc>
                <a:extLst>
                  <a:ext uri="{0D108BD9-81ED-4DB2-BD59-A6C34878D82A}">
                    <a16:rowId xmlns:a16="http://schemas.microsoft.com/office/drawing/2014/main" val="3173107657"/>
                  </a:ext>
                </a:extLst>
              </a:tr>
              <a:tr h="121875">
                <a:tc>
                  <a:txBody>
                    <a:bodyPr/>
                    <a:lstStyle/>
                    <a:p>
                      <a:pPr algn="l" fontAlgn="b"/>
                      <a:r>
                        <a:rPr lang="en-US" sz="800" b="0" i="0" u="none" strike="noStrike" dirty="0">
                          <a:solidFill>
                            <a:srgbClr val="000000"/>
                          </a:solidFill>
                          <a:effectLst/>
                          <a:highlight>
                            <a:srgbClr val="CAD7EE"/>
                          </a:highlight>
                          <a:latin typeface="Calibri" panose="020F0502020204030204" pitchFamily="34" charset="0"/>
                        </a:rPr>
                        <a:t>Black on blue</a:t>
                      </a:r>
                      <a:r>
                        <a:rPr lang="en-US" sz="800" b="0" i="0" u="none" strike="noStrike" dirty="0">
                          <a:solidFill>
                            <a:srgbClr val="000000"/>
                          </a:solidFill>
                          <a:effectLst/>
                          <a:latin typeface="Calibri" panose="020F0502020204030204" pitchFamily="34" charset="0"/>
                        </a:rPr>
                        <a:t>: Six incorporated communities included in the detailed risk study </a:t>
                      </a:r>
                    </a:p>
                    <a:p>
                      <a:pPr algn="l" fontAlgn="b"/>
                      <a:r>
                        <a:rPr lang="en-US" sz="800" b="0" i="0" u="none" strike="noStrike" dirty="0">
                          <a:solidFill>
                            <a:srgbClr val="000000"/>
                          </a:solidFill>
                          <a:effectLst/>
                          <a:latin typeface="Calibri" panose="020F0502020204030204" pitchFamily="34" charset="0"/>
                        </a:rPr>
                        <a:t>(Camden-on-Gauley, Clendenin, Rainelle, Richwood, White Sulphur Springs, and Marlinton)</a:t>
                      </a:r>
                    </a:p>
                  </a:txBody>
                  <a:tcPr marL="4404" marR="4404" marT="4404" marB="0" anchor="b">
                    <a:lnL>
                      <a:noFill/>
                    </a:lnL>
                    <a:lnR>
                      <a:noFill/>
                    </a:lnR>
                    <a:lnT>
                      <a:noFill/>
                    </a:lnT>
                    <a:lnB>
                      <a:noFill/>
                    </a:lnB>
                    <a:solidFill>
                      <a:schemeClr val="bg1"/>
                    </a:solidFill>
                  </a:tcPr>
                </a:tc>
                <a:extLst>
                  <a:ext uri="{0D108BD9-81ED-4DB2-BD59-A6C34878D82A}">
                    <a16:rowId xmlns:a16="http://schemas.microsoft.com/office/drawing/2014/main" val="4106822789"/>
                  </a:ext>
                </a:extLst>
              </a:tr>
            </a:tbl>
          </a:graphicData>
        </a:graphic>
      </p:graphicFrame>
    </p:spTree>
    <p:extLst>
      <p:ext uri="{BB962C8B-B14F-4D97-AF65-F5344CB8AC3E}">
        <p14:creationId xmlns:p14="http://schemas.microsoft.com/office/powerpoint/2010/main" val="1241041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endParaRPr lang="en-US" sz="1600" dirty="0">
              <a:latin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6E4B6AD-8D79-4FFD-8DF0-2F6DEE06C2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1121" y="1477373"/>
            <a:ext cx="5777709" cy="4464594"/>
          </a:xfrm>
          <a:prstGeom prst="rect">
            <a:avLst/>
          </a:prstGeom>
        </p:spPr>
      </p:pic>
      <p:pic>
        <p:nvPicPr>
          <p:cNvPr id="8" name="Picture 7">
            <a:extLst>
              <a:ext uri="{FF2B5EF4-FFF2-40B4-BE49-F238E27FC236}">
                <a16:creationId xmlns:a16="http://schemas.microsoft.com/office/drawing/2014/main" id="{71A30F7C-7505-48AD-8FB1-E33D858F6D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53170" y="1477373"/>
            <a:ext cx="5777709" cy="4464593"/>
          </a:xfrm>
          <a:prstGeom prst="rect">
            <a:avLst/>
          </a:prstGeom>
        </p:spPr>
      </p:pic>
      <p:graphicFrame>
        <p:nvGraphicFramePr>
          <p:cNvPr id="12" name="Table 11">
            <a:extLst>
              <a:ext uri="{FF2B5EF4-FFF2-40B4-BE49-F238E27FC236}">
                <a16:creationId xmlns:a16="http://schemas.microsoft.com/office/drawing/2014/main" id="{469E805D-2CAC-439E-A3EA-B4F04177E321}"/>
              </a:ext>
            </a:extLst>
          </p:cNvPr>
          <p:cNvGraphicFramePr>
            <a:graphicFrameLocks noGrp="1"/>
          </p:cNvGraphicFramePr>
          <p:nvPr>
            <p:extLst>
              <p:ext uri="{D42A27DB-BD31-4B8C-83A1-F6EECF244321}">
                <p14:modId xmlns:p14="http://schemas.microsoft.com/office/powerpoint/2010/main" val="2469150547"/>
              </p:ext>
            </p:extLst>
          </p:nvPr>
        </p:nvGraphicFramePr>
        <p:xfrm>
          <a:off x="385812" y="1594470"/>
          <a:ext cx="1995191" cy="1211644"/>
        </p:xfrm>
        <a:graphic>
          <a:graphicData uri="http://schemas.openxmlformats.org/drawingml/2006/table">
            <a:tbl>
              <a:tblPr firstRow="1" firstCol="1" bandRow="1">
                <a:tableStyleId>{5C22544A-7EE6-4342-B048-85BDC9FD1C3A}</a:tableStyleId>
              </a:tblPr>
              <a:tblGrid>
                <a:gridCol w="832663">
                  <a:extLst>
                    <a:ext uri="{9D8B030D-6E8A-4147-A177-3AD203B41FA5}">
                      <a16:colId xmlns:a16="http://schemas.microsoft.com/office/drawing/2014/main" val="3661389784"/>
                    </a:ext>
                  </a:extLst>
                </a:gridCol>
                <a:gridCol w="616263">
                  <a:extLst>
                    <a:ext uri="{9D8B030D-6E8A-4147-A177-3AD203B41FA5}">
                      <a16:colId xmlns:a16="http://schemas.microsoft.com/office/drawing/2014/main" val="1530912048"/>
                    </a:ext>
                  </a:extLst>
                </a:gridCol>
                <a:gridCol w="546265">
                  <a:extLst>
                    <a:ext uri="{9D8B030D-6E8A-4147-A177-3AD203B41FA5}">
                      <a16:colId xmlns:a16="http://schemas.microsoft.com/office/drawing/2014/main" val="3246482802"/>
                    </a:ext>
                  </a:extLst>
                </a:gridCol>
              </a:tblGrid>
              <a:tr h="155575">
                <a:tc>
                  <a:txBody>
                    <a:bodyPr/>
                    <a:lstStyle/>
                    <a:p>
                      <a:pPr marL="0" marR="0" algn="l">
                        <a:lnSpc>
                          <a:spcPct val="107000"/>
                        </a:lnSpc>
                        <a:spcBef>
                          <a:spcPts val="0"/>
                        </a:spcBef>
                        <a:spcAft>
                          <a:spcPts val="0"/>
                        </a:spcAft>
                      </a:pPr>
                      <a:r>
                        <a:rPr lang="en-US" sz="900" b="1" dirty="0">
                          <a:solidFill>
                            <a:schemeClr val="tx1"/>
                          </a:solidFill>
                          <a:effectLst/>
                          <a:latin typeface="+mn-lt"/>
                        </a:rPr>
                        <a:t>Top 5 Incorporated Communities</a:t>
                      </a:r>
                      <a:endParaRPr lang="en-US" sz="900" b="1"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900" b="1" dirty="0">
                          <a:solidFill>
                            <a:schemeClr val="tx1"/>
                          </a:solidFill>
                          <a:effectLst/>
                          <a:latin typeface="+mn-lt"/>
                        </a:rPr>
                        <a:t>County</a:t>
                      </a:r>
                      <a:endParaRPr lang="en-US" sz="900" b="1"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WV SVI</a:t>
                      </a:r>
                    </a:p>
                  </a:txBody>
                  <a:tcPr marL="68580" marR="6858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30314"/>
                  </a:ext>
                </a:extLst>
              </a:tr>
              <a:tr h="155575">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Anawalt</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900" b="0" dirty="0">
                          <a:solidFill>
                            <a:schemeClr val="tx1"/>
                          </a:solidFill>
                          <a:effectLst/>
                          <a:latin typeface="+mn-lt"/>
                          <a:ea typeface="Calibri" panose="020F0502020204030204" pitchFamily="34" charset="0"/>
                          <a:cs typeface="Arial" panose="020B0604020202020204" pitchFamily="34" charset="0"/>
                        </a:rPr>
                        <a:t>McDowell</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kern="1200" dirty="0">
                          <a:solidFill>
                            <a:schemeClr val="tx1"/>
                          </a:solidFill>
                          <a:latin typeface="+mn-lt"/>
                          <a:ea typeface="+mn-ea"/>
                          <a:cs typeface="+mn-cs"/>
                        </a:rPr>
                        <a:t>100.0%</a:t>
                      </a:r>
                    </a:p>
                  </a:txBody>
                  <a:tcPr marL="7620" marR="7620" marT="762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4120"/>
                  </a:ext>
                </a:extLst>
              </a:tr>
              <a:tr h="155575">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War</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900" b="0" dirty="0">
                          <a:solidFill>
                            <a:schemeClr val="tx1"/>
                          </a:solidFill>
                          <a:effectLst/>
                          <a:latin typeface="+mn-lt"/>
                          <a:ea typeface="Calibri" panose="020F0502020204030204" pitchFamily="34" charset="0"/>
                          <a:cs typeface="Arial" panose="020B0604020202020204" pitchFamily="34" charset="0"/>
                        </a:rPr>
                        <a:t>McDowell</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kern="1200" dirty="0">
                          <a:solidFill>
                            <a:schemeClr val="tx1"/>
                          </a:solidFill>
                          <a:latin typeface="+mn-lt"/>
                          <a:ea typeface="+mn-ea"/>
                          <a:cs typeface="+mn-cs"/>
                        </a:rPr>
                        <a:t>99.6%</a:t>
                      </a:r>
                    </a:p>
                  </a:txBody>
                  <a:tcPr marL="7620" marR="7620" marT="762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785680"/>
                  </a:ext>
                </a:extLst>
              </a:tr>
              <a:tr h="155575">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Smithfield</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900" b="0" dirty="0">
                          <a:solidFill>
                            <a:schemeClr val="tx1"/>
                          </a:solidFill>
                          <a:effectLst/>
                          <a:latin typeface="+mn-lt"/>
                          <a:ea typeface="Calibri" panose="020F0502020204030204" pitchFamily="34" charset="0"/>
                          <a:cs typeface="Arial" panose="020B0604020202020204" pitchFamily="34" charset="0"/>
                        </a:rPr>
                        <a:t>Wetzel</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kern="1200" dirty="0">
                          <a:solidFill>
                            <a:schemeClr val="tx1"/>
                          </a:solidFill>
                          <a:latin typeface="+mn-lt"/>
                          <a:ea typeface="+mn-ea"/>
                          <a:cs typeface="+mn-cs"/>
                        </a:rPr>
                        <a:t>99.1%</a:t>
                      </a:r>
                    </a:p>
                  </a:txBody>
                  <a:tcPr marL="7620" marR="7620" marT="762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9253293"/>
                  </a:ext>
                </a:extLst>
              </a:tr>
              <a:tr h="155575">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Auburn</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900" b="0" dirty="0">
                          <a:solidFill>
                            <a:schemeClr val="tx1"/>
                          </a:solidFill>
                          <a:effectLst/>
                          <a:latin typeface="+mn-lt"/>
                          <a:ea typeface="Calibri" panose="020F0502020204030204" pitchFamily="34" charset="0"/>
                          <a:cs typeface="Arial" panose="020B0604020202020204" pitchFamily="34" charset="0"/>
                        </a:rPr>
                        <a:t>Ritchie</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kern="1200" dirty="0">
                          <a:solidFill>
                            <a:schemeClr val="tx1"/>
                          </a:solidFill>
                          <a:latin typeface="+mn-lt"/>
                          <a:ea typeface="+mn-ea"/>
                          <a:cs typeface="+mn-cs"/>
                        </a:rPr>
                        <a:t>98.7%</a:t>
                      </a:r>
                    </a:p>
                  </a:txBody>
                  <a:tcPr marL="7620" marR="7620" marT="762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9375671"/>
                  </a:ext>
                </a:extLst>
              </a:tr>
              <a:tr h="155575">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Lester</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900" b="0" dirty="0">
                          <a:solidFill>
                            <a:schemeClr val="tx1"/>
                          </a:solidFill>
                          <a:effectLst/>
                          <a:latin typeface="+mn-lt"/>
                          <a:ea typeface="Calibri" panose="020F0502020204030204" pitchFamily="34" charset="0"/>
                          <a:cs typeface="Arial" panose="020B0604020202020204" pitchFamily="34" charset="0"/>
                        </a:rPr>
                        <a:t>Raleigh</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1" kern="1200" dirty="0">
                          <a:solidFill>
                            <a:schemeClr val="tx1"/>
                          </a:solidFill>
                          <a:latin typeface="+mn-lt"/>
                          <a:ea typeface="+mn-ea"/>
                          <a:cs typeface="+mn-cs"/>
                        </a:rPr>
                        <a:t>98.2%</a:t>
                      </a:r>
                    </a:p>
                  </a:txBody>
                  <a:tcPr marL="7620" marR="7620" marT="762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0240211"/>
                  </a:ext>
                </a:extLst>
              </a:tr>
            </a:tbl>
          </a:graphicData>
        </a:graphic>
      </p:graphicFrame>
      <p:graphicFrame>
        <p:nvGraphicFramePr>
          <p:cNvPr id="13" name="Table 12">
            <a:extLst>
              <a:ext uri="{FF2B5EF4-FFF2-40B4-BE49-F238E27FC236}">
                <a16:creationId xmlns:a16="http://schemas.microsoft.com/office/drawing/2014/main" id="{CB3EA670-A152-4451-BF86-91158B3A1E50}"/>
              </a:ext>
            </a:extLst>
          </p:cNvPr>
          <p:cNvGraphicFramePr>
            <a:graphicFrameLocks noGrp="1"/>
          </p:cNvGraphicFramePr>
          <p:nvPr>
            <p:extLst>
              <p:ext uri="{D42A27DB-BD31-4B8C-83A1-F6EECF244321}">
                <p14:modId xmlns:p14="http://schemas.microsoft.com/office/powerpoint/2010/main" val="1662913828"/>
              </p:ext>
            </p:extLst>
          </p:nvPr>
        </p:nvGraphicFramePr>
        <p:xfrm>
          <a:off x="6300607" y="1594470"/>
          <a:ext cx="1671737" cy="1211644"/>
        </p:xfrm>
        <a:graphic>
          <a:graphicData uri="http://schemas.openxmlformats.org/drawingml/2006/table">
            <a:tbl>
              <a:tblPr firstRow="1" firstCol="1" bandRow="1">
                <a:tableStyleId>{5C22544A-7EE6-4342-B048-85BDC9FD1C3A}</a:tableStyleId>
              </a:tblPr>
              <a:tblGrid>
                <a:gridCol w="991254">
                  <a:extLst>
                    <a:ext uri="{9D8B030D-6E8A-4147-A177-3AD203B41FA5}">
                      <a16:colId xmlns:a16="http://schemas.microsoft.com/office/drawing/2014/main" val="3661389784"/>
                    </a:ext>
                  </a:extLst>
                </a:gridCol>
                <a:gridCol w="680483">
                  <a:extLst>
                    <a:ext uri="{9D8B030D-6E8A-4147-A177-3AD203B41FA5}">
                      <a16:colId xmlns:a16="http://schemas.microsoft.com/office/drawing/2014/main" val="3246482802"/>
                    </a:ext>
                  </a:extLst>
                </a:gridCol>
              </a:tblGrid>
              <a:tr h="155575">
                <a:tc>
                  <a:txBody>
                    <a:bodyPr/>
                    <a:lstStyle/>
                    <a:p>
                      <a:pPr marL="0" marR="0" algn="l">
                        <a:lnSpc>
                          <a:spcPct val="107000"/>
                        </a:lnSpc>
                        <a:spcBef>
                          <a:spcPts val="0"/>
                        </a:spcBef>
                        <a:spcAft>
                          <a:spcPts val="0"/>
                        </a:spcAft>
                      </a:pPr>
                      <a:r>
                        <a:rPr lang="en-US" sz="900" b="1" dirty="0">
                          <a:solidFill>
                            <a:schemeClr val="tx1"/>
                          </a:solidFill>
                          <a:effectLst/>
                          <a:latin typeface="+mn-lt"/>
                        </a:rPr>
                        <a:t>Top 5 Unincorporated Communities</a:t>
                      </a:r>
                      <a:endParaRPr lang="en-US" sz="900" b="1"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WV SVI</a:t>
                      </a:r>
                    </a:p>
                  </a:txBody>
                  <a:tcPr marL="68580" marR="6858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30314"/>
                  </a:ext>
                </a:extLst>
              </a:tr>
              <a:tr h="155575">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McDowell</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kern="1200" dirty="0">
                          <a:solidFill>
                            <a:schemeClr val="tx1"/>
                          </a:solidFill>
                          <a:latin typeface="+mn-lt"/>
                          <a:ea typeface="+mn-ea"/>
                          <a:cs typeface="+mn-cs"/>
                        </a:rPr>
                        <a:t>100.0%</a:t>
                      </a:r>
                    </a:p>
                  </a:txBody>
                  <a:tcPr marL="7620" marR="7620" marT="762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4120"/>
                  </a:ext>
                </a:extLst>
              </a:tr>
              <a:tr h="155575">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Wyoming</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kern="1200" dirty="0">
                          <a:solidFill>
                            <a:schemeClr val="tx1"/>
                          </a:solidFill>
                          <a:latin typeface="+mn-lt"/>
                          <a:ea typeface="+mn-ea"/>
                          <a:cs typeface="+mn-cs"/>
                        </a:rPr>
                        <a:t>98.1%</a:t>
                      </a:r>
                    </a:p>
                  </a:txBody>
                  <a:tcPr marL="7620" marR="7620" marT="762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785680"/>
                  </a:ext>
                </a:extLst>
              </a:tr>
              <a:tr h="155575">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Mingo</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kern="1200" dirty="0">
                          <a:solidFill>
                            <a:schemeClr val="tx1"/>
                          </a:solidFill>
                          <a:latin typeface="+mn-lt"/>
                          <a:ea typeface="+mn-ea"/>
                          <a:cs typeface="+mn-cs"/>
                        </a:rPr>
                        <a:t>96.3%</a:t>
                      </a:r>
                    </a:p>
                  </a:txBody>
                  <a:tcPr marL="7620" marR="7620" marT="762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9253293"/>
                  </a:ext>
                </a:extLst>
              </a:tr>
              <a:tr h="155575">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Webster</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kern="1200" dirty="0">
                          <a:solidFill>
                            <a:schemeClr val="tx1"/>
                          </a:solidFill>
                          <a:latin typeface="+mn-lt"/>
                          <a:ea typeface="+mn-ea"/>
                          <a:cs typeface="+mn-cs"/>
                        </a:rPr>
                        <a:t>94.4%</a:t>
                      </a:r>
                    </a:p>
                  </a:txBody>
                  <a:tcPr marL="7620" marR="7620" marT="762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9375671"/>
                  </a:ext>
                </a:extLst>
              </a:tr>
              <a:tr h="155575">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Clay</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1" kern="1200" dirty="0">
                          <a:solidFill>
                            <a:schemeClr val="tx1"/>
                          </a:solidFill>
                          <a:latin typeface="+mn-lt"/>
                          <a:ea typeface="+mn-ea"/>
                          <a:cs typeface="+mn-cs"/>
                        </a:rPr>
                        <a:t>92.6%</a:t>
                      </a:r>
                    </a:p>
                  </a:txBody>
                  <a:tcPr marL="7620" marR="7620" marT="762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0240211"/>
                  </a:ext>
                </a:extLst>
              </a:tr>
            </a:tbl>
          </a:graphicData>
        </a:graphic>
      </p:graphicFrame>
    </p:spTree>
    <p:extLst>
      <p:ext uri="{BB962C8B-B14F-4D97-AF65-F5344CB8AC3E}">
        <p14:creationId xmlns:p14="http://schemas.microsoft.com/office/powerpoint/2010/main" val="36510374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endParaRPr lang="en-US" sz="1600" dirty="0">
              <a:latin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6E4B6AD-8D79-4FFD-8DF0-2F6DEE06C2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1121" y="1477373"/>
            <a:ext cx="5777709" cy="4464593"/>
          </a:xfrm>
          <a:prstGeom prst="rect">
            <a:avLst/>
          </a:prstGeom>
        </p:spPr>
      </p:pic>
      <p:pic>
        <p:nvPicPr>
          <p:cNvPr id="8" name="Picture 7">
            <a:extLst>
              <a:ext uri="{FF2B5EF4-FFF2-40B4-BE49-F238E27FC236}">
                <a16:creationId xmlns:a16="http://schemas.microsoft.com/office/drawing/2014/main" id="{71A30F7C-7505-48AD-8FB1-E33D858F6D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53170" y="1477373"/>
            <a:ext cx="5777708" cy="4464593"/>
          </a:xfrm>
          <a:prstGeom prst="rect">
            <a:avLst/>
          </a:prstGeom>
        </p:spPr>
      </p:pic>
      <p:graphicFrame>
        <p:nvGraphicFramePr>
          <p:cNvPr id="9" name="Table 8">
            <a:extLst>
              <a:ext uri="{FF2B5EF4-FFF2-40B4-BE49-F238E27FC236}">
                <a16:creationId xmlns:a16="http://schemas.microsoft.com/office/drawing/2014/main" id="{CD693B8E-43C2-490D-BBE2-97FAF4B6EBEB}"/>
              </a:ext>
            </a:extLst>
          </p:cNvPr>
          <p:cNvGraphicFramePr>
            <a:graphicFrameLocks noGrp="1"/>
          </p:cNvGraphicFramePr>
          <p:nvPr>
            <p:extLst>
              <p:ext uri="{D42A27DB-BD31-4B8C-83A1-F6EECF244321}">
                <p14:modId xmlns:p14="http://schemas.microsoft.com/office/powerpoint/2010/main" val="3915582968"/>
              </p:ext>
            </p:extLst>
          </p:nvPr>
        </p:nvGraphicFramePr>
        <p:xfrm>
          <a:off x="384557" y="1606346"/>
          <a:ext cx="1671737" cy="933450"/>
        </p:xfrm>
        <a:graphic>
          <a:graphicData uri="http://schemas.openxmlformats.org/drawingml/2006/table">
            <a:tbl>
              <a:tblPr firstRow="1" firstCol="1" bandRow="1">
                <a:tableStyleId>{5C22544A-7EE6-4342-B048-85BDC9FD1C3A}</a:tableStyleId>
              </a:tblPr>
              <a:tblGrid>
                <a:gridCol w="991254">
                  <a:extLst>
                    <a:ext uri="{9D8B030D-6E8A-4147-A177-3AD203B41FA5}">
                      <a16:colId xmlns:a16="http://schemas.microsoft.com/office/drawing/2014/main" val="3661389784"/>
                    </a:ext>
                  </a:extLst>
                </a:gridCol>
                <a:gridCol w="680483">
                  <a:extLst>
                    <a:ext uri="{9D8B030D-6E8A-4147-A177-3AD203B41FA5}">
                      <a16:colId xmlns:a16="http://schemas.microsoft.com/office/drawing/2014/main" val="3246482802"/>
                    </a:ext>
                  </a:extLst>
                </a:gridCol>
              </a:tblGrid>
              <a:tr h="155575">
                <a:tc>
                  <a:txBody>
                    <a:bodyPr/>
                    <a:lstStyle/>
                    <a:p>
                      <a:pPr marL="0" marR="0" algn="l">
                        <a:lnSpc>
                          <a:spcPct val="107000"/>
                        </a:lnSpc>
                        <a:spcBef>
                          <a:spcPts val="0"/>
                        </a:spcBef>
                        <a:spcAft>
                          <a:spcPts val="0"/>
                        </a:spcAft>
                      </a:pPr>
                      <a:r>
                        <a:rPr lang="en-US" sz="900" b="1" dirty="0">
                          <a:solidFill>
                            <a:schemeClr val="tx1"/>
                          </a:solidFill>
                          <a:effectLst/>
                          <a:latin typeface="+mn-lt"/>
                        </a:rPr>
                        <a:t>Top 5 Counties</a:t>
                      </a:r>
                      <a:endParaRPr lang="en-US" sz="900" b="1"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WV SVI</a:t>
                      </a:r>
                    </a:p>
                  </a:txBody>
                  <a:tcPr marL="68580" marR="6858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30314"/>
                  </a:ext>
                </a:extLst>
              </a:tr>
              <a:tr h="155575">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McDowell</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chemeClr val="tx1"/>
                          </a:solidFill>
                          <a:effectLst/>
                          <a:latin typeface="Calibri" panose="020F0502020204030204" pitchFamily="34" charset="0"/>
                        </a:rPr>
                        <a:t>100.0%</a:t>
                      </a:r>
                    </a:p>
                  </a:txBody>
                  <a:tcPr marL="7620" marR="7620" marT="762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4120"/>
                  </a:ext>
                </a:extLst>
              </a:tr>
              <a:tr h="155575">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Wyoming</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chemeClr val="tx1"/>
                          </a:solidFill>
                          <a:effectLst/>
                          <a:latin typeface="Calibri" panose="020F0502020204030204" pitchFamily="34" charset="0"/>
                        </a:rPr>
                        <a:t>98.1%</a:t>
                      </a:r>
                    </a:p>
                  </a:txBody>
                  <a:tcPr marL="7620" marR="7620" marT="762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785680"/>
                  </a:ext>
                </a:extLst>
              </a:tr>
              <a:tr h="155575">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Mingo</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chemeClr val="tx1"/>
                          </a:solidFill>
                          <a:effectLst/>
                          <a:latin typeface="Calibri" panose="020F0502020204030204" pitchFamily="34" charset="0"/>
                        </a:rPr>
                        <a:t>96.3%</a:t>
                      </a:r>
                    </a:p>
                  </a:txBody>
                  <a:tcPr marL="7620" marR="7620" marT="762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9253293"/>
                  </a:ext>
                </a:extLst>
              </a:tr>
              <a:tr h="155575">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Clay</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chemeClr val="tx1"/>
                          </a:solidFill>
                          <a:effectLst/>
                          <a:latin typeface="Calibri" panose="020F0502020204030204" pitchFamily="34" charset="0"/>
                        </a:rPr>
                        <a:t>94.4%</a:t>
                      </a:r>
                    </a:p>
                  </a:txBody>
                  <a:tcPr marL="7620" marR="7620" marT="762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9375671"/>
                  </a:ext>
                </a:extLst>
              </a:tr>
              <a:tr h="155575">
                <a:tc>
                  <a:txBody>
                    <a:bodyPr/>
                    <a:lstStyle/>
                    <a:p>
                      <a:pPr marL="0" marR="0">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Webster</a:t>
                      </a: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chemeClr val="tx1"/>
                          </a:solidFill>
                          <a:effectLst/>
                          <a:latin typeface="Calibri" panose="020F0502020204030204" pitchFamily="34" charset="0"/>
                        </a:rPr>
                        <a:t>92.6%</a:t>
                      </a:r>
                    </a:p>
                  </a:txBody>
                  <a:tcPr marL="7620" marR="7620" marT="762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0240211"/>
                  </a:ext>
                </a:extLst>
              </a:tr>
            </a:tbl>
          </a:graphicData>
        </a:graphic>
      </p:graphicFrame>
      <p:graphicFrame>
        <p:nvGraphicFramePr>
          <p:cNvPr id="10" name="Table 9">
            <a:extLst>
              <a:ext uri="{FF2B5EF4-FFF2-40B4-BE49-F238E27FC236}">
                <a16:creationId xmlns:a16="http://schemas.microsoft.com/office/drawing/2014/main" id="{92BBDDDE-5DDB-4236-B66B-3C3DC37E32D0}"/>
              </a:ext>
            </a:extLst>
          </p:cNvPr>
          <p:cNvGraphicFramePr>
            <a:graphicFrameLocks noGrp="1"/>
          </p:cNvGraphicFramePr>
          <p:nvPr>
            <p:extLst>
              <p:ext uri="{D42A27DB-BD31-4B8C-83A1-F6EECF244321}">
                <p14:modId xmlns:p14="http://schemas.microsoft.com/office/powerpoint/2010/main" val="3342643991"/>
              </p:ext>
            </p:extLst>
          </p:nvPr>
        </p:nvGraphicFramePr>
        <p:xfrm>
          <a:off x="6286593" y="1606346"/>
          <a:ext cx="1671737" cy="622300"/>
        </p:xfrm>
        <a:graphic>
          <a:graphicData uri="http://schemas.openxmlformats.org/drawingml/2006/table">
            <a:tbl>
              <a:tblPr firstRow="1" firstCol="1" bandRow="1">
                <a:tableStyleId>{5C22544A-7EE6-4342-B048-85BDC9FD1C3A}</a:tableStyleId>
              </a:tblPr>
              <a:tblGrid>
                <a:gridCol w="874228">
                  <a:extLst>
                    <a:ext uri="{9D8B030D-6E8A-4147-A177-3AD203B41FA5}">
                      <a16:colId xmlns:a16="http://schemas.microsoft.com/office/drawing/2014/main" val="3661389784"/>
                    </a:ext>
                  </a:extLst>
                </a:gridCol>
                <a:gridCol w="797509">
                  <a:extLst>
                    <a:ext uri="{9D8B030D-6E8A-4147-A177-3AD203B41FA5}">
                      <a16:colId xmlns:a16="http://schemas.microsoft.com/office/drawing/2014/main" val="3246482802"/>
                    </a:ext>
                  </a:extLst>
                </a:gridCol>
              </a:tblGrid>
              <a:tr h="155575">
                <a:tc>
                  <a:txBody>
                    <a:bodyPr/>
                    <a:lstStyle/>
                    <a:p>
                      <a:pPr marL="0" marR="0" algn="l">
                        <a:lnSpc>
                          <a:spcPct val="107000"/>
                        </a:lnSpc>
                        <a:spcBef>
                          <a:spcPts val="0"/>
                        </a:spcBef>
                        <a:spcAft>
                          <a:spcPts val="0"/>
                        </a:spcAft>
                      </a:pPr>
                      <a:r>
                        <a:rPr lang="en-US" sz="900" b="1" dirty="0">
                          <a:solidFill>
                            <a:schemeClr val="tx1"/>
                          </a:solidFill>
                          <a:effectLst/>
                          <a:latin typeface="+mn-lt"/>
                        </a:rPr>
                        <a:t>Top 3 Regions</a:t>
                      </a:r>
                      <a:endParaRPr lang="en-US" sz="900" b="1"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900" b="1" dirty="0">
                          <a:solidFill>
                            <a:schemeClr val="tx1"/>
                          </a:solidFill>
                          <a:effectLst/>
                          <a:latin typeface="+mn-lt"/>
                          <a:ea typeface="Calibri" panose="020F0502020204030204" pitchFamily="34" charset="0"/>
                          <a:cs typeface="Arial" panose="020B0604020202020204" pitchFamily="34" charset="0"/>
                        </a:rPr>
                        <a:t>WV SVI</a:t>
                      </a:r>
                    </a:p>
                  </a:txBody>
                  <a:tcPr marL="68580" marR="6858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30314"/>
                  </a:ext>
                </a:extLst>
              </a:tr>
              <a:tr h="155575">
                <a:tc>
                  <a:txBody>
                    <a:bodyPr/>
                    <a:lstStyle/>
                    <a:p>
                      <a:pPr algn="ctr" fontAlgn="b"/>
                      <a:r>
                        <a:rPr lang="en-US" sz="900" b="1" i="0" u="none" strike="noStrike" dirty="0">
                          <a:solidFill>
                            <a:srgbClr val="000000"/>
                          </a:solidFill>
                          <a:effectLst/>
                          <a:latin typeface="Calibri" panose="020F0502020204030204" pitchFamily="34" charset="0"/>
                        </a:rPr>
                        <a:t>1</a:t>
                      </a:r>
                    </a:p>
                  </a:txBody>
                  <a:tcPr marL="4282" marR="4282" marT="4282"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100%</a:t>
                      </a:r>
                    </a:p>
                  </a:txBody>
                  <a:tcPr marL="4282" marR="4282" marT="4282"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4120"/>
                  </a:ext>
                </a:extLst>
              </a:tr>
              <a:tr h="155575">
                <a:tc>
                  <a:txBody>
                    <a:bodyPr/>
                    <a:lstStyle/>
                    <a:p>
                      <a:pPr algn="ctr" fontAlgn="b"/>
                      <a:r>
                        <a:rPr lang="en-US" sz="900" b="1" i="0" u="none" strike="noStrike" dirty="0">
                          <a:solidFill>
                            <a:srgbClr val="000000"/>
                          </a:solidFill>
                          <a:effectLst/>
                          <a:latin typeface="Calibri" panose="020F0502020204030204" pitchFamily="34" charset="0"/>
                        </a:rPr>
                        <a:t>4</a:t>
                      </a:r>
                    </a:p>
                  </a:txBody>
                  <a:tcPr marL="4282" marR="4282" marT="4282"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90%</a:t>
                      </a:r>
                    </a:p>
                  </a:txBody>
                  <a:tcPr marL="4282" marR="4282" marT="4282"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785680"/>
                  </a:ext>
                </a:extLst>
              </a:tr>
              <a:tr h="155575">
                <a:tc>
                  <a:txBody>
                    <a:bodyPr/>
                    <a:lstStyle/>
                    <a:p>
                      <a:pPr algn="ctr" fontAlgn="b"/>
                      <a:r>
                        <a:rPr lang="en-US" sz="900" b="1" i="0" u="none" strike="noStrike" dirty="0">
                          <a:solidFill>
                            <a:srgbClr val="000000"/>
                          </a:solidFill>
                          <a:effectLst/>
                          <a:latin typeface="Calibri" panose="020F0502020204030204" pitchFamily="34" charset="0"/>
                        </a:rPr>
                        <a:t>2</a:t>
                      </a:r>
                    </a:p>
                  </a:txBody>
                  <a:tcPr marL="4282" marR="4282" marT="4282"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80%</a:t>
                      </a:r>
                    </a:p>
                  </a:txBody>
                  <a:tcPr marL="4282" marR="4282" marT="4282"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9253293"/>
                  </a:ext>
                </a:extLst>
              </a:tr>
            </a:tbl>
          </a:graphicData>
        </a:graphic>
      </p:graphicFrame>
    </p:spTree>
    <p:extLst>
      <p:ext uri="{BB962C8B-B14F-4D97-AF65-F5344CB8AC3E}">
        <p14:creationId xmlns:p14="http://schemas.microsoft.com/office/powerpoint/2010/main" val="2469604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endParaRPr lang="en-US" sz="1600" dirty="0">
              <a:latin typeface="Arial" panose="020B0604020202020204" pitchFamily="34" charset="0"/>
              <a:cs typeface="Times New Roman" panose="02020603050405020304" pitchFamily="18" charset="0"/>
            </a:endParaRPr>
          </a:p>
        </p:txBody>
      </p:sp>
      <p:graphicFrame>
        <p:nvGraphicFramePr>
          <p:cNvPr id="9" name="Table 4">
            <a:extLst>
              <a:ext uri="{FF2B5EF4-FFF2-40B4-BE49-F238E27FC236}">
                <a16:creationId xmlns:a16="http://schemas.microsoft.com/office/drawing/2014/main" id="{4194C40B-F6A0-4B6E-8E3E-6DBCF453E54A}"/>
              </a:ext>
            </a:extLst>
          </p:cNvPr>
          <p:cNvGraphicFramePr>
            <a:graphicFrameLocks noGrp="1"/>
          </p:cNvGraphicFramePr>
          <p:nvPr>
            <p:extLst>
              <p:ext uri="{D42A27DB-BD31-4B8C-83A1-F6EECF244321}">
                <p14:modId xmlns:p14="http://schemas.microsoft.com/office/powerpoint/2010/main" val="3574770373"/>
              </p:ext>
            </p:extLst>
          </p:nvPr>
        </p:nvGraphicFramePr>
        <p:xfrm>
          <a:off x="1567001" y="630586"/>
          <a:ext cx="8915400" cy="5655979"/>
        </p:xfrm>
        <a:graphic>
          <a:graphicData uri="http://schemas.openxmlformats.org/drawingml/2006/table">
            <a:tbl>
              <a:tblPr firstRow="1" bandRow="1">
                <a:tableStyleId>{5C22544A-7EE6-4342-B048-85BDC9FD1C3A}</a:tableStyleId>
              </a:tblPr>
              <a:tblGrid>
                <a:gridCol w="526312">
                  <a:extLst>
                    <a:ext uri="{9D8B030D-6E8A-4147-A177-3AD203B41FA5}">
                      <a16:colId xmlns:a16="http://schemas.microsoft.com/office/drawing/2014/main" val="1264197615"/>
                    </a:ext>
                  </a:extLst>
                </a:gridCol>
                <a:gridCol w="1456660">
                  <a:extLst>
                    <a:ext uri="{9D8B030D-6E8A-4147-A177-3AD203B41FA5}">
                      <a16:colId xmlns:a16="http://schemas.microsoft.com/office/drawing/2014/main" val="1438507270"/>
                    </a:ext>
                  </a:extLst>
                </a:gridCol>
                <a:gridCol w="855921">
                  <a:extLst>
                    <a:ext uri="{9D8B030D-6E8A-4147-A177-3AD203B41FA5}">
                      <a16:colId xmlns:a16="http://schemas.microsoft.com/office/drawing/2014/main" val="1218352812"/>
                    </a:ext>
                  </a:extLst>
                </a:gridCol>
                <a:gridCol w="717697">
                  <a:extLst>
                    <a:ext uri="{9D8B030D-6E8A-4147-A177-3AD203B41FA5}">
                      <a16:colId xmlns:a16="http://schemas.microsoft.com/office/drawing/2014/main" val="796239596"/>
                    </a:ext>
                  </a:extLst>
                </a:gridCol>
                <a:gridCol w="855921">
                  <a:extLst>
                    <a:ext uri="{9D8B030D-6E8A-4147-A177-3AD203B41FA5}">
                      <a16:colId xmlns:a16="http://schemas.microsoft.com/office/drawing/2014/main" val="3057178404"/>
                    </a:ext>
                  </a:extLst>
                </a:gridCol>
                <a:gridCol w="829340">
                  <a:extLst>
                    <a:ext uri="{9D8B030D-6E8A-4147-A177-3AD203B41FA5}">
                      <a16:colId xmlns:a16="http://schemas.microsoft.com/office/drawing/2014/main" val="609591645"/>
                    </a:ext>
                  </a:extLst>
                </a:gridCol>
                <a:gridCol w="855921">
                  <a:extLst>
                    <a:ext uri="{9D8B030D-6E8A-4147-A177-3AD203B41FA5}">
                      <a16:colId xmlns:a16="http://schemas.microsoft.com/office/drawing/2014/main" val="3222375618"/>
                    </a:ext>
                  </a:extLst>
                </a:gridCol>
                <a:gridCol w="855921">
                  <a:extLst>
                    <a:ext uri="{9D8B030D-6E8A-4147-A177-3AD203B41FA5}">
                      <a16:colId xmlns:a16="http://schemas.microsoft.com/office/drawing/2014/main" val="1586302639"/>
                    </a:ext>
                  </a:extLst>
                </a:gridCol>
                <a:gridCol w="983511">
                  <a:extLst>
                    <a:ext uri="{9D8B030D-6E8A-4147-A177-3AD203B41FA5}">
                      <a16:colId xmlns:a16="http://schemas.microsoft.com/office/drawing/2014/main" val="717488461"/>
                    </a:ext>
                  </a:extLst>
                </a:gridCol>
                <a:gridCol w="978196">
                  <a:extLst>
                    <a:ext uri="{9D8B030D-6E8A-4147-A177-3AD203B41FA5}">
                      <a16:colId xmlns:a16="http://schemas.microsoft.com/office/drawing/2014/main" val="1301006452"/>
                    </a:ext>
                  </a:extLst>
                </a:gridCol>
              </a:tblGrid>
              <a:tr h="626060">
                <a:tc gridSpan="2">
                  <a:txBody>
                    <a:bodyPr/>
                    <a:lstStyle/>
                    <a:p>
                      <a:pPr algn="l"/>
                      <a:r>
                        <a:rPr lang="en-US" sz="1200" dirty="0"/>
                        <a:t>Vulnerability Indicators</a:t>
                      </a:r>
                    </a:p>
                  </a:txBody>
                  <a:tcPr anchor="ct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hMerge="1">
                  <a:txBody>
                    <a:bodyPr/>
                    <a:lstStyle/>
                    <a:p>
                      <a:pPr algn="ctr"/>
                      <a:r>
                        <a:rPr lang="en-US" sz="1500" dirty="0"/>
                        <a:t>Vulnerability Indicators</a:t>
                      </a:r>
                      <a:endParaRPr lang="en-US" sz="1800" dirty="0"/>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White Sulphur Springs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Rainelle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Clendenin</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Richwood</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Marlinton</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Camden-on-Gauley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State Ratio/Value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dirty="0"/>
                        <a:t>National Ratio/Value</a:t>
                      </a:r>
                    </a:p>
                  </a:txBody>
                  <a:tcPr anchor="ct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rgbClr val="5B739B"/>
                    </a:solidFill>
                  </a:tcPr>
                </a:tc>
                <a:extLst>
                  <a:ext uri="{0D108BD9-81ED-4DB2-BD59-A6C34878D82A}">
                    <a16:rowId xmlns:a16="http://schemas.microsoft.com/office/drawing/2014/main" val="3513940923"/>
                  </a:ext>
                </a:extLst>
              </a:tr>
              <a:tr h="523898">
                <a:tc>
                  <a:txBody>
                    <a:bodyPr/>
                    <a:lstStyle/>
                    <a:p>
                      <a:pPr algn="ctr"/>
                      <a:endParaRPr lang="en-US" sz="1200" dirty="0">
                        <a:solidFill>
                          <a:schemeClr val="bg1"/>
                        </a:solidFill>
                      </a:endParaRP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l"/>
                      <a:r>
                        <a:rPr lang="en-US" sz="1200" b="1" dirty="0">
                          <a:solidFill>
                            <a:schemeClr val="bg1"/>
                          </a:solidFill>
                        </a:rPr>
                        <a:t>Poverty Rate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marL="0" algn="ctr" defTabSz="914400" rtl="0" eaLnBrk="1" latinLnBrk="0" hangingPunct="1"/>
                      <a:r>
                        <a:rPr lang="en-US" sz="1200" b="1" kern="1200" dirty="0">
                          <a:solidFill>
                            <a:srgbClr val="5B739B"/>
                          </a:solidFill>
                          <a:latin typeface="+mn-lt"/>
                          <a:ea typeface="+mn-ea"/>
                          <a:cs typeface="+mn-cs"/>
                        </a:rPr>
                        <a:t>21.9%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27.7%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9.2%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26.1%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1" kern="1200" dirty="0">
                          <a:solidFill>
                            <a:srgbClr val="5B739B"/>
                          </a:solidFill>
                          <a:latin typeface="+mn-lt"/>
                          <a:ea typeface="+mn-ea"/>
                          <a:cs typeface="+mn-cs"/>
                        </a:rPr>
                        <a:t>25.7%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1" kern="1200" dirty="0">
                          <a:solidFill>
                            <a:srgbClr val="5B739B"/>
                          </a:solidFill>
                          <a:latin typeface="+mn-lt"/>
                          <a:ea typeface="+mn-ea"/>
                          <a:cs typeface="+mn-cs"/>
                        </a:rPr>
                        <a:t>14.3%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17.0%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12.4%</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4062377285"/>
                  </a:ext>
                </a:extLst>
              </a:tr>
              <a:tr h="523907">
                <a:tc>
                  <a:txBody>
                    <a:bodyPr/>
                    <a:lstStyle/>
                    <a:p>
                      <a:pPr algn="ctr"/>
                      <a:endParaRPr lang="en-US" sz="1200" dirty="0"/>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l"/>
                      <a:r>
                        <a:rPr lang="en-US" sz="1200" b="1" dirty="0">
                          <a:solidFill>
                            <a:schemeClr val="bg1"/>
                          </a:solidFill>
                        </a:rPr>
                        <a:t>Unemployment Rate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b="1" dirty="0">
                          <a:solidFill>
                            <a:srgbClr val="5B739B"/>
                          </a:solidFill>
                        </a:rPr>
                        <a:t>13.0%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1" kern="1200" dirty="0">
                          <a:solidFill>
                            <a:srgbClr val="5B739B"/>
                          </a:solidFill>
                          <a:latin typeface="+mn-lt"/>
                          <a:ea typeface="+mn-ea"/>
                          <a:cs typeface="+mn-cs"/>
                        </a:rPr>
                        <a:t>22.1%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7.3%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39.8%</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kern="1200" dirty="0">
                          <a:solidFill>
                            <a:srgbClr val="5B739B"/>
                          </a:solidFill>
                          <a:latin typeface="+mn-lt"/>
                          <a:ea typeface="+mn-ea"/>
                          <a:cs typeface="+mn-cs"/>
                        </a:rPr>
                        <a:t>16.3%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kern="1200" dirty="0">
                          <a:solidFill>
                            <a:srgbClr val="5B739B"/>
                          </a:solidFill>
                          <a:latin typeface="+mn-lt"/>
                          <a:ea typeface="+mn-ea"/>
                          <a:cs typeface="+mn-cs"/>
                        </a:rPr>
                        <a:t>8.3%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23.7%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14.6%</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1342225796"/>
                  </a:ext>
                </a:extLst>
              </a:tr>
              <a:tr h="522514">
                <a:tc>
                  <a:txBody>
                    <a:bodyPr/>
                    <a:lstStyle/>
                    <a:p>
                      <a:pPr algn="ctr"/>
                      <a:endParaRPr lang="en-US" sz="1200" dirty="0"/>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l"/>
                      <a:r>
                        <a:rPr lang="en-US" sz="1200" b="1" dirty="0">
                          <a:solidFill>
                            <a:schemeClr val="bg1"/>
                          </a:solidFill>
                        </a:rPr>
                        <a:t>Vulnerable Ages Ratio</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marL="0" algn="ctr" defTabSz="914400" rtl="0" eaLnBrk="1" latinLnBrk="0" hangingPunct="1"/>
                      <a:r>
                        <a:rPr lang="en-US" sz="1200" b="1" kern="1200" dirty="0">
                          <a:solidFill>
                            <a:srgbClr val="5B739B"/>
                          </a:solidFill>
                          <a:latin typeface="+mn-lt"/>
                          <a:ea typeface="+mn-ea"/>
                          <a:cs typeface="+mn-cs"/>
                        </a:rPr>
                        <a:t>37.5%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1" kern="1200" dirty="0">
                          <a:solidFill>
                            <a:srgbClr val="5B739B"/>
                          </a:solidFill>
                          <a:latin typeface="+mn-lt"/>
                          <a:ea typeface="+mn-ea"/>
                          <a:cs typeface="+mn-cs"/>
                        </a:rPr>
                        <a:t>36.0%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45.4%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43.1%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1" kern="1200" dirty="0">
                          <a:solidFill>
                            <a:srgbClr val="5B739B"/>
                          </a:solidFill>
                          <a:latin typeface="+mn-lt"/>
                          <a:ea typeface="+mn-ea"/>
                          <a:cs typeface="+mn-cs"/>
                        </a:rPr>
                        <a:t>37.6%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1" kern="1200" dirty="0">
                          <a:solidFill>
                            <a:srgbClr val="5B739B"/>
                          </a:solidFill>
                          <a:latin typeface="+mn-lt"/>
                          <a:ea typeface="+mn-ea"/>
                          <a:cs typeface="+mn-cs"/>
                        </a:rPr>
                        <a:t>33.0%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36.7%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34.6%</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941388248"/>
                  </a:ext>
                </a:extLst>
              </a:tr>
              <a:tr h="517490">
                <a:tc>
                  <a:txBody>
                    <a:bodyPr/>
                    <a:lstStyle/>
                    <a:p>
                      <a:pPr algn="ctr"/>
                      <a:endParaRPr lang="en-US" sz="1200" dirty="0"/>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l"/>
                      <a:r>
                        <a:rPr lang="en-US" sz="1200" b="1" dirty="0">
                          <a:solidFill>
                            <a:schemeClr val="bg1"/>
                          </a:solidFill>
                        </a:rPr>
                        <a:t>Disability Ratio</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b="1" kern="1200" dirty="0">
                          <a:solidFill>
                            <a:srgbClr val="5B739B"/>
                          </a:solidFill>
                          <a:latin typeface="+mn-lt"/>
                          <a:ea typeface="+mn-ea"/>
                          <a:cs typeface="+mn-cs"/>
                        </a:rPr>
                        <a:t>20.5%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31.9%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1" kern="1200" dirty="0">
                          <a:solidFill>
                            <a:srgbClr val="5B739B"/>
                          </a:solidFill>
                          <a:latin typeface="+mn-lt"/>
                          <a:ea typeface="+mn-ea"/>
                          <a:cs typeface="+mn-cs"/>
                        </a:rPr>
                        <a:t>11.2%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kern="1200" dirty="0">
                          <a:solidFill>
                            <a:srgbClr val="5B739B"/>
                          </a:solidFill>
                          <a:latin typeface="+mn-lt"/>
                          <a:ea typeface="+mn-ea"/>
                          <a:cs typeface="+mn-cs"/>
                        </a:rPr>
                        <a:t>29.9%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kern="1200" dirty="0">
                          <a:solidFill>
                            <a:srgbClr val="5B739B"/>
                          </a:solidFill>
                          <a:latin typeface="+mn-lt"/>
                          <a:ea typeface="+mn-ea"/>
                          <a:cs typeface="+mn-cs"/>
                        </a:rPr>
                        <a:t>27.6%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kern="1200" dirty="0">
                          <a:solidFill>
                            <a:srgbClr val="5B739B"/>
                          </a:solidFill>
                          <a:latin typeface="+mn-lt"/>
                          <a:ea typeface="+mn-ea"/>
                          <a:cs typeface="+mn-cs"/>
                        </a:rPr>
                        <a:t>9.7%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19.3%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12.6%</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1660948193"/>
                  </a:ext>
                </a:extLst>
              </a:tr>
              <a:tr h="527539">
                <a:tc>
                  <a:txBody>
                    <a:bodyPr/>
                    <a:lstStyle/>
                    <a:p>
                      <a:pPr algn="ctr"/>
                      <a:endParaRPr lang="en-US" sz="1200" dirty="0"/>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l"/>
                      <a:r>
                        <a:rPr lang="en-US" sz="1200" b="1" dirty="0">
                          <a:solidFill>
                            <a:schemeClr val="bg1"/>
                          </a:solidFill>
                        </a:rPr>
                        <a:t>No High School Diploma Ratio</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b="1" dirty="0">
                          <a:solidFill>
                            <a:srgbClr val="5B739B"/>
                          </a:solidFill>
                        </a:rPr>
                        <a:t>8.3%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15.4%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1" kern="1200" dirty="0">
                          <a:solidFill>
                            <a:srgbClr val="5B739B"/>
                          </a:solidFill>
                          <a:latin typeface="+mn-lt"/>
                          <a:ea typeface="+mn-ea"/>
                          <a:cs typeface="+mn-cs"/>
                        </a:rPr>
                        <a:t>10.1%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1" kern="1200" dirty="0">
                          <a:solidFill>
                            <a:srgbClr val="5B739B"/>
                          </a:solidFill>
                          <a:latin typeface="+mn-lt"/>
                          <a:ea typeface="+mn-ea"/>
                          <a:cs typeface="+mn-cs"/>
                        </a:rPr>
                        <a:t>13.2%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1" kern="1200" dirty="0">
                          <a:solidFill>
                            <a:srgbClr val="5B739B"/>
                          </a:solidFill>
                          <a:latin typeface="+mn-lt"/>
                          <a:ea typeface="+mn-ea"/>
                          <a:cs typeface="+mn-cs"/>
                        </a:rPr>
                        <a:t>16.1%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algn="ctr" defTabSz="914400" rtl="0" eaLnBrk="1" latinLnBrk="0" hangingPunct="1"/>
                      <a:r>
                        <a:rPr lang="en-US" sz="1200" b="1" kern="1200" dirty="0">
                          <a:solidFill>
                            <a:srgbClr val="5B739B"/>
                          </a:solidFill>
                          <a:latin typeface="+mn-lt"/>
                          <a:ea typeface="+mn-ea"/>
                          <a:cs typeface="+mn-cs"/>
                        </a:rPr>
                        <a:t>4.8%</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11.9%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11.1%</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4233313028"/>
                  </a:ext>
                </a:extLst>
              </a:tr>
              <a:tr h="522514">
                <a:tc>
                  <a:txBody>
                    <a:bodyPr/>
                    <a:lstStyle/>
                    <a:p>
                      <a:pPr algn="ctr"/>
                      <a:endParaRPr lang="en-US" sz="1200" dirty="0"/>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l"/>
                      <a:r>
                        <a:rPr lang="en-US" sz="1200" b="1" dirty="0">
                          <a:solidFill>
                            <a:schemeClr val="bg1"/>
                          </a:solidFill>
                        </a:rPr>
                        <a:t>Population Change Ratio</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b="1" dirty="0">
                          <a:solidFill>
                            <a:srgbClr val="5B739B"/>
                          </a:solidFill>
                        </a:rPr>
                        <a:t>-9.1%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-20.9%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5B739B"/>
                          </a:solidFill>
                        </a:rPr>
                        <a:t>-30.4%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5B739B"/>
                          </a:solidFill>
                        </a:rPr>
                        <a:t>-19.1%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5B739B"/>
                          </a:solidFill>
                        </a:rPr>
                        <a:t>-5.3%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5B739B"/>
                          </a:solidFill>
                        </a:rPr>
                        <a:t>-25.4%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-3.2%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7.4%</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4129055087"/>
                  </a:ext>
                </a:extLst>
              </a:tr>
              <a:tr h="532562">
                <a:tc>
                  <a:txBody>
                    <a:bodyPr/>
                    <a:lstStyle/>
                    <a:p>
                      <a:pPr algn="ctr"/>
                      <a:endParaRPr lang="en-US" sz="1200" dirty="0"/>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Median Housing Value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marL="0" algn="ctr" defTabSz="914400" rtl="0" eaLnBrk="1" latinLnBrk="0" hangingPunct="1"/>
                      <a:r>
                        <a:rPr lang="en-US" sz="1200" b="1" kern="1200" dirty="0">
                          <a:solidFill>
                            <a:srgbClr val="5B739B"/>
                          </a:solidFill>
                          <a:latin typeface="+mn-lt"/>
                          <a:ea typeface="+mn-ea"/>
                          <a:cs typeface="+mn-cs"/>
                        </a:rPr>
                        <a:t>$121,000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$59,100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5B739B"/>
                          </a:solidFill>
                          <a:latin typeface="+mn-lt"/>
                          <a:ea typeface="+mn-ea"/>
                          <a:cs typeface="+mn-cs"/>
                        </a:rPr>
                        <a:t>$70,300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5B739B"/>
                          </a:solidFill>
                          <a:latin typeface="+mn-lt"/>
                          <a:ea typeface="+mn-ea"/>
                          <a:cs typeface="+mn-cs"/>
                        </a:rPr>
                        <a:t>$68,300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5B739B"/>
                          </a:solidFill>
                          <a:latin typeface="+mn-lt"/>
                          <a:ea typeface="+mn-ea"/>
                          <a:cs typeface="+mn-cs"/>
                        </a:rPr>
                        <a:t>$79,700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5B739B"/>
                          </a:solidFill>
                          <a:latin typeface="+mn-lt"/>
                          <a:ea typeface="+mn-ea"/>
                          <a:cs typeface="+mn-cs"/>
                        </a:rPr>
                        <a:t>$73,800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$128,800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$244,900</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1221970460"/>
                  </a:ext>
                </a:extLst>
              </a:tr>
              <a:tr h="522515">
                <a:tc>
                  <a:txBody>
                    <a:bodyPr/>
                    <a:lstStyle/>
                    <a:p>
                      <a:pPr algn="ctr"/>
                      <a:endParaRPr lang="en-US" sz="1200" dirty="0"/>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l"/>
                      <a:r>
                        <a:rPr lang="en-US" sz="1200" b="1" dirty="0">
                          <a:solidFill>
                            <a:schemeClr val="bg1"/>
                          </a:solidFill>
                        </a:rPr>
                        <a:t>Mobile Homes Ratio</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200" b="1" kern="1200" dirty="0">
                          <a:solidFill>
                            <a:srgbClr val="5B739B"/>
                          </a:solidFill>
                          <a:latin typeface="+mn-lt"/>
                          <a:ea typeface="+mn-ea"/>
                          <a:cs typeface="+mn-cs"/>
                        </a:rPr>
                        <a:t>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9.3%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3.9%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7.5%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4.9%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1" dirty="0">
                          <a:solidFill>
                            <a:srgbClr val="5B739B"/>
                          </a:solidFill>
                        </a:rPr>
                        <a:t>11.1%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14.0%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200" b="0" dirty="0">
                          <a:solidFill>
                            <a:srgbClr val="5B739B"/>
                          </a:solidFill>
                        </a:rPr>
                        <a:t>5.9%</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1544426867"/>
                  </a:ext>
                </a:extLst>
              </a:tr>
              <a:tr h="364196">
                <a:tc gridSpan="2">
                  <a:txBody>
                    <a:bodyPr/>
                    <a:lstStyle/>
                    <a:p>
                      <a:pPr algn="l"/>
                      <a:r>
                        <a:rPr lang="en-US" sz="1200" b="1" kern="1200" dirty="0">
                          <a:solidFill>
                            <a:schemeClr val="bg1"/>
                          </a:solidFill>
                          <a:latin typeface="+mn-lt"/>
                          <a:ea typeface="+mn-ea"/>
                          <a:cs typeface="+mn-cs"/>
                        </a:rPr>
                        <a:t>WV Social Vulnerability Index Score</a:t>
                      </a:r>
                    </a:p>
                    <a:p>
                      <a:pPr algn="l"/>
                      <a:r>
                        <a:rPr lang="en-US" sz="1200" b="0" kern="1200" dirty="0">
                          <a:solidFill>
                            <a:schemeClr val="bg1"/>
                          </a:solidFill>
                          <a:latin typeface="+mn-lt"/>
                          <a:ea typeface="+mn-ea"/>
                          <a:cs typeface="+mn-cs"/>
                        </a:rPr>
                        <a:t>(Among incorporated communities)</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5B739B"/>
                    </a:solidFill>
                  </a:tcPr>
                </a:tc>
                <a:tc hMerge="1">
                  <a:txBody>
                    <a:bodyPr/>
                    <a:lstStyle/>
                    <a:p>
                      <a:pPr algn="l"/>
                      <a:endParaRPr lang="en-US" sz="1500" b="1" dirty="0">
                        <a:solidFill>
                          <a:schemeClr val="bg1"/>
                        </a:solidFill>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5B739B"/>
                    </a:solidFill>
                  </a:tcPr>
                </a:tc>
                <a:tc>
                  <a:txBody>
                    <a:bodyPr/>
                    <a:lstStyle/>
                    <a:p>
                      <a:pPr algn="ctr"/>
                      <a:r>
                        <a:rPr lang="en-US" sz="1200" b="1" kern="1200" dirty="0">
                          <a:solidFill>
                            <a:schemeClr val="tx1"/>
                          </a:solidFill>
                          <a:latin typeface="+mn-lt"/>
                          <a:ea typeface="+mn-ea"/>
                          <a:cs typeface="+mn-cs"/>
                        </a:rPr>
                        <a:t>21.1%</a:t>
                      </a:r>
                    </a:p>
                    <a:p>
                      <a:pPr algn="ctr"/>
                      <a:r>
                        <a:rPr lang="en-US" sz="1200" b="1" kern="1200" dirty="0">
                          <a:solidFill>
                            <a:schemeClr val="tx1"/>
                          </a:solidFill>
                          <a:latin typeface="+mn-lt"/>
                          <a:ea typeface="+mn-ea"/>
                          <a:cs typeface="+mn-cs"/>
                        </a:rPr>
                        <a:t>(Relatively Low)</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BDE4FB"/>
                    </a:solidFill>
                  </a:tcPr>
                </a:tc>
                <a:tc>
                  <a:txBody>
                    <a:bodyPr/>
                    <a:lstStyle/>
                    <a:p>
                      <a:pPr algn="ctr"/>
                      <a:r>
                        <a:rPr lang="en-US" sz="1200" b="1" dirty="0">
                          <a:solidFill>
                            <a:schemeClr val="tx1"/>
                          </a:solidFill>
                        </a:rPr>
                        <a:t>84.6%</a:t>
                      </a:r>
                    </a:p>
                    <a:p>
                      <a:pPr algn="ctr"/>
                      <a:r>
                        <a:rPr lang="en-US" sz="1200" b="1" dirty="0">
                          <a:solidFill>
                            <a:schemeClr val="tx1"/>
                          </a:solidFill>
                        </a:rPr>
                        <a:t>(Very High)</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E898A8"/>
                    </a:solidFill>
                  </a:tcPr>
                </a:tc>
                <a:tc>
                  <a:txBody>
                    <a:bodyPr/>
                    <a:lstStyle/>
                    <a:p>
                      <a:pPr marL="0" algn="ctr" defTabSz="914400" rtl="0" eaLnBrk="1" latinLnBrk="0" hangingPunct="1"/>
                      <a:r>
                        <a:rPr lang="en-US" sz="1200" b="1" kern="1200" dirty="0">
                          <a:solidFill>
                            <a:schemeClr val="tx1"/>
                          </a:solidFill>
                          <a:latin typeface="+mn-lt"/>
                          <a:ea typeface="+mn-ea"/>
                          <a:cs typeface="+mn-cs"/>
                        </a:rPr>
                        <a:t>36.6%</a:t>
                      </a:r>
                    </a:p>
                    <a:p>
                      <a:pPr marL="0" algn="ctr" defTabSz="914400" rtl="0" eaLnBrk="1" latinLnBrk="0" hangingPunct="1"/>
                      <a:r>
                        <a:rPr lang="en-US" sz="1200" b="1" kern="1200" dirty="0">
                          <a:solidFill>
                            <a:schemeClr val="tx1"/>
                          </a:solidFill>
                          <a:latin typeface="+mn-lt"/>
                          <a:ea typeface="+mn-ea"/>
                          <a:cs typeface="+mn-cs"/>
                        </a:rPr>
                        <a:t>(Relatively Low)</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BDE4FB"/>
                    </a:solidFill>
                  </a:tcPr>
                </a:tc>
                <a:tc>
                  <a:txBody>
                    <a:bodyPr/>
                    <a:lstStyle/>
                    <a:p>
                      <a:pPr algn="ctr"/>
                      <a:r>
                        <a:rPr lang="en-US" sz="1200" b="1" dirty="0">
                          <a:solidFill>
                            <a:srgbClr val="A50021"/>
                          </a:solidFill>
                        </a:rPr>
                        <a:t>92.5%</a:t>
                      </a:r>
                    </a:p>
                    <a:p>
                      <a:pPr algn="ctr"/>
                      <a:r>
                        <a:rPr lang="en-US" sz="1200" b="1" dirty="0">
                          <a:solidFill>
                            <a:srgbClr val="A50021"/>
                          </a:solidFill>
                        </a:rPr>
                        <a:t>(Very High)</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E898A8"/>
                    </a:solidFill>
                  </a:tcPr>
                </a:tc>
                <a:tc>
                  <a:txBody>
                    <a:bodyPr/>
                    <a:lstStyle/>
                    <a:p>
                      <a:pPr algn="ctr"/>
                      <a:r>
                        <a:rPr lang="en-US" sz="1200" b="1" dirty="0">
                          <a:solidFill>
                            <a:schemeClr val="tx1"/>
                          </a:solidFill>
                        </a:rPr>
                        <a:t>60.4%</a:t>
                      </a:r>
                    </a:p>
                    <a:p>
                      <a:pPr algn="ctr"/>
                      <a:r>
                        <a:rPr lang="en-US" sz="1200" b="1" dirty="0">
                          <a:solidFill>
                            <a:schemeClr val="tx1"/>
                          </a:solidFill>
                        </a:rPr>
                        <a:t>(Relatively High)</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FBBEBA"/>
                    </a:solidFill>
                  </a:tcPr>
                </a:tc>
                <a:tc>
                  <a:txBody>
                    <a:bodyPr/>
                    <a:lstStyle/>
                    <a:p>
                      <a:pPr algn="ctr"/>
                      <a:r>
                        <a:rPr lang="en-US" sz="1200" b="1" dirty="0">
                          <a:solidFill>
                            <a:schemeClr val="tx1"/>
                          </a:solidFill>
                        </a:rPr>
                        <a:t>27.3%</a:t>
                      </a:r>
                    </a:p>
                    <a:p>
                      <a:pPr algn="ctr"/>
                      <a:r>
                        <a:rPr lang="en-US" sz="1200" b="1" dirty="0">
                          <a:solidFill>
                            <a:schemeClr val="tx1"/>
                          </a:solidFill>
                        </a:rPr>
                        <a:t>(Relatively Low)</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BDE4FB"/>
                    </a:solidFill>
                  </a:tcPr>
                </a:tc>
                <a:tc>
                  <a:txBody>
                    <a:bodyPr/>
                    <a:lstStyle/>
                    <a:p>
                      <a:pPr algn="ctr"/>
                      <a:r>
                        <a:rPr lang="en-US" sz="1200" b="0" dirty="0">
                          <a:solidFill>
                            <a:schemeClr val="tx1"/>
                          </a:solidFill>
                        </a:rPr>
                        <a:t>-</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CAD7EE"/>
                    </a:solidFill>
                  </a:tcPr>
                </a:tc>
                <a:tc>
                  <a:txBody>
                    <a:bodyPr/>
                    <a:lstStyle/>
                    <a:p>
                      <a:pPr algn="ctr"/>
                      <a:r>
                        <a:rPr lang="en-US" sz="1200" b="0" dirty="0">
                          <a:solidFill>
                            <a:schemeClr val="tx1"/>
                          </a:solidFill>
                        </a:rPr>
                        <a:t>-</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solidFill>
                      <a:srgbClr val="CAD7EE"/>
                    </a:solidFill>
                  </a:tcPr>
                </a:tc>
                <a:extLst>
                  <a:ext uri="{0D108BD9-81ED-4DB2-BD59-A6C34878D82A}">
                    <a16:rowId xmlns:a16="http://schemas.microsoft.com/office/drawing/2014/main" val="3813532581"/>
                  </a:ext>
                </a:extLst>
              </a:tr>
            </a:tbl>
          </a:graphicData>
        </a:graphic>
      </p:graphicFrame>
      <p:grpSp>
        <p:nvGrpSpPr>
          <p:cNvPr id="10" name="Group 9">
            <a:extLst>
              <a:ext uri="{FF2B5EF4-FFF2-40B4-BE49-F238E27FC236}">
                <a16:creationId xmlns:a16="http://schemas.microsoft.com/office/drawing/2014/main" id="{FEB73BC4-8524-4C34-A779-6879E27666E9}"/>
              </a:ext>
            </a:extLst>
          </p:cNvPr>
          <p:cNvGrpSpPr/>
          <p:nvPr/>
        </p:nvGrpSpPr>
        <p:grpSpPr>
          <a:xfrm>
            <a:off x="1602982" y="1300972"/>
            <a:ext cx="469687" cy="4137295"/>
            <a:chOff x="318874" y="2004698"/>
            <a:chExt cx="532585" cy="4691337"/>
          </a:xfrm>
        </p:grpSpPr>
        <p:grpSp>
          <p:nvGrpSpPr>
            <p:cNvPr id="11" name="Group 10">
              <a:extLst>
                <a:ext uri="{FF2B5EF4-FFF2-40B4-BE49-F238E27FC236}">
                  <a16:creationId xmlns:a16="http://schemas.microsoft.com/office/drawing/2014/main" id="{A58DA73C-06F6-483E-AB22-BC304B80A786}"/>
                </a:ext>
              </a:extLst>
            </p:cNvPr>
            <p:cNvGrpSpPr/>
            <p:nvPr/>
          </p:nvGrpSpPr>
          <p:grpSpPr>
            <a:xfrm>
              <a:off x="318874" y="2004698"/>
              <a:ext cx="532585" cy="4097158"/>
              <a:chOff x="318874" y="2056952"/>
              <a:chExt cx="532585" cy="4097158"/>
            </a:xfrm>
          </p:grpSpPr>
          <p:pic>
            <p:nvPicPr>
              <p:cNvPr id="14" name="Picture 13" descr="Icon&#10;&#10;Description automatically generated">
                <a:extLst>
                  <a:ext uri="{FF2B5EF4-FFF2-40B4-BE49-F238E27FC236}">
                    <a16:creationId xmlns:a16="http://schemas.microsoft.com/office/drawing/2014/main" id="{B8F69A7D-4671-4550-BF3B-452C79C15D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874" y="3244334"/>
                <a:ext cx="523875" cy="523875"/>
              </a:xfrm>
              <a:prstGeom prst="rect">
                <a:avLst/>
              </a:prstGeom>
            </p:spPr>
          </p:pic>
          <p:pic>
            <p:nvPicPr>
              <p:cNvPr id="15" name="Picture 14" descr="Icon&#10;&#10;Description automatically generated">
                <a:extLst>
                  <a:ext uri="{FF2B5EF4-FFF2-40B4-BE49-F238E27FC236}">
                    <a16:creationId xmlns:a16="http://schemas.microsoft.com/office/drawing/2014/main" id="{309AAC5B-2BA1-40A8-8590-5FE50C17CC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874" y="2056952"/>
                <a:ext cx="523875" cy="523875"/>
              </a:xfrm>
              <a:prstGeom prst="rect">
                <a:avLst/>
              </a:prstGeom>
            </p:spPr>
          </p:pic>
          <p:pic>
            <p:nvPicPr>
              <p:cNvPr id="16" name="Picture 15" descr="Logo, icon&#10;&#10;Description automatically generated">
                <a:extLst>
                  <a:ext uri="{FF2B5EF4-FFF2-40B4-BE49-F238E27FC236}">
                    <a16:creationId xmlns:a16="http://schemas.microsoft.com/office/drawing/2014/main" id="{714893DE-C60E-4E35-BFDF-6F0C60BE38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874" y="2656592"/>
                <a:ext cx="523875" cy="523875"/>
              </a:xfrm>
              <a:prstGeom prst="rect">
                <a:avLst/>
              </a:prstGeom>
            </p:spPr>
          </p:pic>
          <p:pic>
            <p:nvPicPr>
              <p:cNvPr id="17" name="Picture 16" descr="Icon&#10;&#10;Description automatically generated">
                <a:extLst>
                  <a:ext uri="{FF2B5EF4-FFF2-40B4-BE49-F238E27FC236}">
                    <a16:creationId xmlns:a16="http://schemas.microsoft.com/office/drawing/2014/main" id="{F811D325-E9FF-455F-AA14-9F1164FDA4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874" y="3835615"/>
                <a:ext cx="523875" cy="523875"/>
              </a:xfrm>
              <a:prstGeom prst="rect">
                <a:avLst/>
              </a:prstGeom>
            </p:spPr>
          </p:pic>
          <p:pic>
            <p:nvPicPr>
              <p:cNvPr id="18" name="Picture 17" descr="Icon&#10;&#10;Description automatically generated">
                <a:extLst>
                  <a:ext uri="{FF2B5EF4-FFF2-40B4-BE49-F238E27FC236}">
                    <a16:creationId xmlns:a16="http://schemas.microsoft.com/office/drawing/2014/main" id="{D8CF65E0-E99C-43F2-B4D9-622654A8D6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874" y="5027381"/>
                <a:ext cx="523875" cy="523875"/>
              </a:xfrm>
              <a:prstGeom prst="rect">
                <a:avLst/>
              </a:prstGeom>
            </p:spPr>
          </p:pic>
          <p:pic>
            <p:nvPicPr>
              <p:cNvPr id="19" name="Picture 18" descr="Icon&#10;&#10;Description automatically generated">
                <a:extLst>
                  <a:ext uri="{FF2B5EF4-FFF2-40B4-BE49-F238E27FC236}">
                    <a16:creationId xmlns:a16="http://schemas.microsoft.com/office/drawing/2014/main" id="{59ECABF9-E731-4F2B-8A72-BDDEB74AD4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874" y="5621525"/>
                <a:ext cx="532585" cy="532585"/>
              </a:xfrm>
              <a:prstGeom prst="rect">
                <a:avLst/>
              </a:prstGeom>
            </p:spPr>
          </p:pic>
        </p:grpSp>
        <p:pic>
          <p:nvPicPr>
            <p:cNvPr id="12" name="Picture 11" descr="A blue and white symbol with a graduation cap&#10;&#10;Description automatically generated">
              <a:extLst>
                <a:ext uri="{FF2B5EF4-FFF2-40B4-BE49-F238E27FC236}">
                  <a16:creationId xmlns:a16="http://schemas.microsoft.com/office/drawing/2014/main" id="{D9607463-B77D-474F-AFD4-5C2E4F689B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874" y="4373693"/>
              <a:ext cx="523875" cy="523875"/>
            </a:xfrm>
            <a:prstGeom prst="rect">
              <a:avLst/>
            </a:prstGeom>
          </p:spPr>
        </p:pic>
        <p:pic>
          <p:nvPicPr>
            <p:cNvPr id="13" name="Picture 12" descr="A blue and white bus&#10;&#10;Description automatically generated">
              <a:extLst>
                <a:ext uri="{FF2B5EF4-FFF2-40B4-BE49-F238E27FC236}">
                  <a16:creationId xmlns:a16="http://schemas.microsoft.com/office/drawing/2014/main" id="{46F23D90-EBE2-41FA-9EE6-1CEA4B37BF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874" y="6163450"/>
              <a:ext cx="532585" cy="532585"/>
            </a:xfrm>
            <a:prstGeom prst="rect">
              <a:avLst/>
            </a:prstGeom>
          </p:spPr>
        </p:pic>
      </p:grpSp>
      <p:grpSp>
        <p:nvGrpSpPr>
          <p:cNvPr id="20" name="Group 19">
            <a:extLst>
              <a:ext uri="{FF2B5EF4-FFF2-40B4-BE49-F238E27FC236}">
                <a16:creationId xmlns:a16="http://schemas.microsoft.com/office/drawing/2014/main" id="{ED91B66B-0ABE-42C5-8230-67271F19B6F2}"/>
              </a:ext>
            </a:extLst>
          </p:cNvPr>
          <p:cNvGrpSpPr/>
          <p:nvPr/>
        </p:nvGrpSpPr>
        <p:grpSpPr>
          <a:xfrm>
            <a:off x="1508523" y="6368925"/>
            <a:ext cx="8973878" cy="352718"/>
            <a:chOff x="47848" y="6500951"/>
            <a:chExt cx="8973878" cy="352718"/>
          </a:xfrm>
        </p:grpSpPr>
        <p:grpSp>
          <p:nvGrpSpPr>
            <p:cNvPr id="21" name="Group 20">
              <a:extLst>
                <a:ext uri="{FF2B5EF4-FFF2-40B4-BE49-F238E27FC236}">
                  <a16:creationId xmlns:a16="http://schemas.microsoft.com/office/drawing/2014/main" id="{09AC37DD-DBCF-4A45-8EC8-E7B5BDBBA674}"/>
                </a:ext>
              </a:extLst>
            </p:cNvPr>
            <p:cNvGrpSpPr/>
            <p:nvPr/>
          </p:nvGrpSpPr>
          <p:grpSpPr>
            <a:xfrm>
              <a:off x="47848" y="6500951"/>
              <a:ext cx="8973878" cy="351160"/>
              <a:chOff x="47848" y="6559429"/>
              <a:chExt cx="8973878" cy="351160"/>
            </a:xfrm>
          </p:grpSpPr>
          <p:sp>
            <p:nvSpPr>
              <p:cNvPr id="23" name="Rectangle 22">
                <a:extLst>
                  <a:ext uri="{FF2B5EF4-FFF2-40B4-BE49-F238E27FC236}">
                    <a16:creationId xmlns:a16="http://schemas.microsoft.com/office/drawing/2014/main" id="{37694C43-738A-462E-9F07-26FFA0130D5B}"/>
                  </a:ext>
                </a:extLst>
              </p:cNvPr>
              <p:cNvSpPr/>
              <p:nvPr/>
            </p:nvSpPr>
            <p:spPr>
              <a:xfrm>
                <a:off x="978195" y="6587925"/>
                <a:ext cx="1451345" cy="163080"/>
              </a:xfrm>
              <a:prstGeom prst="rect">
                <a:avLst/>
              </a:prstGeom>
              <a:solidFill>
                <a:srgbClr val="E8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Very High: 80% to 100%</a:t>
                </a:r>
              </a:p>
            </p:txBody>
          </p:sp>
          <p:sp>
            <p:nvSpPr>
              <p:cNvPr id="24" name="Rectangle 23">
                <a:extLst>
                  <a:ext uri="{FF2B5EF4-FFF2-40B4-BE49-F238E27FC236}">
                    <a16:creationId xmlns:a16="http://schemas.microsoft.com/office/drawing/2014/main" id="{C75AEC0B-81D4-4FC0-9A27-9055E78DF9D8}"/>
                  </a:ext>
                </a:extLst>
              </p:cNvPr>
              <p:cNvSpPr/>
              <p:nvPr/>
            </p:nvSpPr>
            <p:spPr>
              <a:xfrm>
                <a:off x="2478271" y="6587877"/>
                <a:ext cx="1756145" cy="163080"/>
              </a:xfrm>
              <a:prstGeom prst="rect">
                <a:avLst/>
              </a:prstGeom>
              <a:solidFill>
                <a:srgbClr val="FB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Relatively High: 60% to 79.9%</a:t>
                </a:r>
              </a:p>
            </p:txBody>
          </p:sp>
          <p:sp>
            <p:nvSpPr>
              <p:cNvPr id="25" name="Rectangle 24">
                <a:extLst>
                  <a:ext uri="{FF2B5EF4-FFF2-40B4-BE49-F238E27FC236}">
                    <a16:creationId xmlns:a16="http://schemas.microsoft.com/office/drawing/2014/main" id="{9E706842-9288-41E7-B466-9B13014B79A2}"/>
                  </a:ext>
                </a:extLst>
              </p:cNvPr>
              <p:cNvSpPr/>
              <p:nvPr/>
            </p:nvSpPr>
            <p:spPr>
              <a:xfrm>
                <a:off x="4283148" y="6587877"/>
                <a:ext cx="1490332" cy="163080"/>
              </a:xfrm>
              <a:prstGeom prst="rect">
                <a:avLst/>
              </a:prstGeom>
              <a:solidFill>
                <a:srgbClr val="FFF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Moderate: 40% to 59.9%</a:t>
                </a:r>
              </a:p>
            </p:txBody>
          </p:sp>
          <p:sp>
            <p:nvSpPr>
              <p:cNvPr id="26" name="Rectangle 25">
                <a:extLst>
                  <a:ext uri="{FF2B5EF4-FFF2-40B4-BE49-F238E27FC236}">
                    <a16:creationId xmlns:a16="http://schemas.microsoft.com/office/drawing/2014/main" id="{8EF61AA7-6FE9-40C1-AF5E-C4A23E1B59AE}"/>
                  </a:ext>
                </a:extLst>
              </p:cNvPr>
              <p:cNvSpPr/>
              <p:nvPr/>
            </p:nvSpPr>
            <p:spPr>
              <a:xfrm>
                <a:off x="5822212" y="6587877"/>
                <a:ext cx="1737537" cy="163080"/>
              </a:xfrm>
              <a:prstGeom prst="rect">
                <a:avLst/>
              </a:prstGeom>
              <a:solidFill>
                <a:srgbClr val="BDE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Relatively Low: 20% to 39.9%</a:t>
                </a:r>
              </a:p>
            </p:txBody>
          </p:sp>
          <p:sp>
            <p:nvSpPr>
              <p:cNvPr id="27" name="Rectangle 26">
                <a:extLst>
                  <a:ext uri="{FF2B5EF4-FFF2-40B4-BE49-F238E27FC236}">
                    <a16:creationId xmlns:a16="http://schemas.microsoft.com/office/drawing/2014/main" id="{63CBEDFC-838E-4FB7-925F-FEF89028D54C}"/>
                  </a:ext>
                </a:extLst>
              </p:cNvPr>
              <p:cNvSpPr/>
              <p:nvPr/>
            </p:nvSpPr>
            <p:spPr>
              <a:xfrm>
                <a:off x="7615569" y="6587877"/>
                <a:ext cx="1406157" cy="163080"/>
              </a:xfrm>
              <a:prstGeom prst="rect">
                <a:avLst/>
              </a:prstGeom>
              <a:solidFill>
                <a:srgbClr val="CED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Very Low: 0% to 19.9%</a:t>
                </a:r>
              </a:p>
            </p:txBody>
          </p:sp>
          <p:sp>
            <p:nvSpPr>
              <p:cNvPr id="28" name="Text Box 2">
                <a:extLst>
                  <a:ext uri="{FF2B5EF4-FFF2-40B4-BE49-F238E27FC236}">
                    <a16:creationId xmlns:a16="http://schemas.microsoft.com/office/drawing/2014/main" id="{B7551E61-BDEE-46F1-8489-6128F71855CE}"/>
                  </a:ext>
                </a:extLst>
              </p:cNvPr>
              <p:cNvSpPr txBox="1">
                <a:spLocks noChangeArrowheads="1"/>
              </p:cNvSpPr>
              <p:nvPr/>
            </p:nvSpPr>
            <p:spPr bwMode="auto">
              <a:xfrm>
                <a:off x="47848" y="6559429"/>
                <a:ext cx="958037" cy="35116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90000"/>
                  </a:lnSpc>
                  <a:spcBef>
                    <a:spcPts val="0"/>
                  </a:spcBef>
                  <a:spcAft>
                    <a:spcPts val="80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Index Legend:</a:t>
                </a:r>
              </a:p>
            </p:txBody>
          </p:sp>
        </p:grpSp>
        <p:sp>
          <p:nvSpPr>
            <p:cNvPr id="22" name="Rectangle 21">
              <a:extLst>
                <a:ext uri="{FF2B5EF4-FFF2-40B4-BE49-F238E27FC236}">
                  <a16:creationId xmlns:a16="http://schemas.microsoft.com/office/drawing/2014/main" id="{8C88ABE2-B8CD-4F21-BB7C-7A6B12A6CF27}"/>
                </a:ext>
              </a:extLst>
            </p:cNvPr>
            <p:cNvSpPr/>
            <p:nvPr/>
          </p:nvSpPr>
          <p:spPr>
            <a:xfrm>
              <a:off x="978194" y="6690589"/>
              <a:ext cx="1451345" cy="163080"/>
            </a:xfrm>
            <a:prstGeom prst="rect">
              <a:avLst/>
            </a:prstGeom>
            <a:solidFill>
              <a:srgbClr val="E8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400"/>
              <a:r>
                <a:rPr lang="en-US" sz="1000" b="1" dirty="0">
                  <a:solidFill>
                    <a:srgbClr val="A50021"/>
                  </a:solidFill>
                </a:rPr>
                <a:t>Red: 90% to 100%</a:t>
              </a:r>
            </a:p>
          </p:txBody>
        </p:sp>
      </p:grpSp>
    </p:spTree>
    <p:extLst>
      <p:ext uri="{BB962C8B-B14F-4D97-AF65-F5344CB8AC3E}">
        <p14:creationId xmlns:p14="http://schemas.microsoft.com/office/powerpoint/2010/main" val="315929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99EB557-A31B-4E20-989B-2CBA8B581CBE}"/>
              </a:ext>
            </a:extLst>
          </p:cNvPr>
          <p:cNvSpPr txBox="1"/>
          <p:nvPr/>
        </p:nvSpPr>
        <p:spPr>
          <a:xfrm>
            <a:off x="199011" y="1641226"/>
            <a:ext cx="4744889" cy="307777"/>
          </a:xfrm>
          <a:prstGeom prst="rect">
            <a:avLst/>
          </a:prstGeom>
          <a:noFill/>
        </p:spPr>
        <p:txBody>
          <a:bodyPr wrap="square">
            <a:spAutoFit/>
          </a:bodyPr>
          <a:lstStyle/>
          <a:p>
            <a:r>
              <a:rPr lang="en-US" sz="1400" b="1" dirty="0"/>
              <a:t>Spatial Analysis of Fatalities by Previous Floods</a:t>
            </a:r>
          </a:p>
        </p:txBody>
      </p:sp>
      <p:pic>
        <p:nvPicPr>
          <p:cNvPr id="8" name="Picture 7">
            <a:extLst>
              <a:ext uri="{FF2B5EF4-FFF2-40B4-BE49-F238E27FC236}">
                <a16:creationId xmlns:a16="http://schemas.microsoft.com/office/drawing/2014/main" id="{AA5FFF6E-DB40-4EE3-8395-F740708F87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1121" y="1992089"/>
            <a:ext cx="5777708" cy="4464593"/>
          </a:xfrm>
          <a:prstGeom prst="rect">
            <a:avLst/>
          </a:prstGeom>
        </p:spPr>
      </p:pic>
      <p:pic>
        <p:nvPicPr>
          <p:cNvPr id="12" name="Picture 11">
            <a:extLst>
              <a:ext uri="{FF2B5EF4-FFF2-40B4-BE49-F238E27FC236}">
                <a16:creationId xmlns:a16="http://schemas.microsoft.com/office/drawing/2014/main" id="{18858C40-5F4B-445F-84A1-9F6EF5E965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53170" y="1992089"/>
            <a:ext cx="5777708" cy="4464592"/>
          </a:xfrm>
          <a:prstGeom prst="rect">
            <a:avLst/>
          </a:prstGeom>
        </p:spPr>
      </p:pic>
      <p:sp>
        <p:nvSpPr>
          <p:cNvPr id="10" name="Explosion: 8 Points 9">
            <a:extLst>
              <a:ext uri="{FF2B5EF4-FFF2-40B4-BE49-F238E27FC236}">
                <a16:creationId xmlns:a16="http://schemas.microsoft.com/office/drawing/2014/main" id="{55C89615-434D-46D4-A008-C07085FD26E0}"/>
              </a:ext>
            </a:extLst>
          </p:cNvPr>
          <p:cNvSpPr/>
          <p:nvPr/>
        </p:nvSpPr>
        <p:spPr>
          <a:xfrm>
            <a:off x="9405258" y="593199"/>
            <a:ext cx="2463510" cy="1986467"/>
          </a:xfrm>
          <a:prstGeom prst="irregularSeal1">
            <a:avLst/>
          </a:prstGeom>
          <a:solidFill>
            <a:srgbClr val="B4521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t>Complementary Analysis</a:t>
            </a:r>
          </a:p>
        </p:txBody>
      </p:sp>
    </p:spTree>
    <p:extLst>
      <p:ext uri="{BB962C8B-B14F-4D97-AF65-F5344CB8AC3E}">
        <p14:creationId xmlns:p14="http://schemas.microsoft.com/office/powerpoint/2010/main" val="6512337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99EB557-A31B-4E20-989B-2CBA8B581CBE}"/>
              </a:ext>
            </a:extLst>
          </p:cNvPr>
          <p:cNvSpPr txBox="1"/>
          <p:nvPr/>
        </p:nvSpPr>
        <p:spPr>
          <a:xfrm>
            <a:off x="199011" y="547682"/>
            <a:ext cx="4744889" cy="307777"/>
          </a:xfrm>
          <a:prstGeom prst="rect">
            <a:avLst/>
          </a:prstGeom>
          <a:noFill/>
        </p:spPr>
        <p:txBody>
          <a:bodyPr wrap="square">
            <a:spAutoFit/>
          </a:bodyPr>
          <a:lstStyle/>
          <a:p>
            <a:r>
              <a:rPr lang="en-US" sz="1400" b="1" dirty="0"/>
              <a:t>Demographic Analysis of Fatalities by Previous Floods</a:t>
            </a:r>
          </a:p>
        </p:txBody>
      </p:sp>
      <p:pic>
        <p:nvPicPr>
          <p:cNvPr id="3" name="Picture 2" descr="A graph of a number of people with different colored bars&#10;&#10;Description automatically generated with medium confidence">
            <a:extLst>
              <a:ext uri="{FF2B5EF4-FFF2-40B4-BE49-F238E27FC236}">
                <a16:creationId xmlns:a16="http://schemas.microsoft.com/office/drawing/2014/main" id="{E25BA565-7651-4E84-A209-8377845E0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539" y="855459"/>
            <a:ext cx="4641812" cy="3583752"/>
          </a:xfrm>
          <a:prstGeom prst="rect">
            <a:avLst/>
          </a:prstGeom>
        </p:spPr>
      </p:pic>
      <p:pic>
        <p:nvPicPr>
          <p:cNvPr id="5" name="Picture 4" descr="A graph of different colored bars&#10;&#10;Description automatically generated">
            <a:extLst>
              <a:ext uri="{FF2B5EF4-FFF2-40B4-BE49-F238E27FC236}">
                <a16:creationId xmlns:a16="http://schemas.microsoft.com/office/drawing/2014/main" id="{14090F8E-A289-4CD9-8CBD-FF0178B53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07" y="855459"/>
            <a:ext cx="6858336" cy="3583753"/>
          </a:xfrm>
          <a:prstGeom prst="rect">
            <a:avLst/>
          </a:prstGeom>
        </p:spPr>
      </p:pic>
      <p:sp>
        <p:nvSpPr>
          <p:cNvPr id="13" name="TextBox 12">
            <a:extLst>
              <a:ext uri="{FF2B5EF4-FFF2-40B4-BE49-F238E27FC236}">
                <a16:creationId xmlns:a16="http://schemas.microsoft.com/office/drawing/2014/main" id="{44549591-A3AF-4BD6-BF9A-5049F11B3EF5}"/>
              </a:ext>
            </a:extLst>
          </p:cNvPr>
          <p:cNvSpPr txBox="1"/>
          <p:nvPr/>
        </p:nvSpPr>
        <p:spPr>
          <a:xfrm>
            <a:off x="255320" y="5141665"/>
            <a:ext cx="4440283" cy="307777"/>
          </a:xfrm>
          <a:prstGeom prst="rect">
            <a:avLst/>
          </a:prstGeom>
          <a:noFill/>
        </p:spPr>
        <p:txBody>
          <a:bodyPr wrap="square">
            <a:spAutoFit/>
          </a:bodyPr>
          <a:lstStyle/>
          <a:p>
            <a:r>
              <a:rPr lang="en-US" sz="1400" b="1" dirty="0"/>
              <a:t>Analysis of Risky Behavior and Evacuation Response Time </a:t>
            </a:r>
          </a:p>
        </p:txBody>
      </p:sp>
      <p:sp>
        <p:nvSpPr>
          <p:cNvPr id="10" name="Explosion: 8 Points 9">
            <a:extLst>
              <a:ext uri="{FF2B5EF4-FFF2-40B4-BE49-F238E27FC236}">
                <a16:creationId xmlns:a16="http://schemas.microsoft.com/office/drawing/2014/main" id="{55C89615-434D-46D4-A008-C07085FD26E0}"/>
              </a:ext>
            </a:extLst>
          </p:cNvPr>
          <p:cNvSpPr/>
          <p:nvPr/>
        </p:nvSpPr>
        <p:spPr>
          <a:xfrm>
            <a:off x="9473170" y="4525383"/>
            <a:ext cx="2463510" cy="1986467"/>
          </a:xfrm>
          <a:prstGeom prst="irregularSeal1">
            <a:avLst/>
          </a:prstGeom>
          <a:solidFill>
            <a:srgbClr val="B4521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t>Complementary Analyses</a:t>
            </a:r>
          </a:p>
        </p:txBody>
      </p:sp>
      <p:sp>
        <p:nvSpPr>
          <p:cNvPr id="14" name="Explosion: 8 Points 13">
            <a:extLst>
              <a:ext uri="{FF2B5EF4-FFF2-40B4-BE49-F238E27FC236}">
                <a16:creationId xmlns:a16="http://schemas.microsoft.com/office/drawing/2014/main" id="{B6FE9C4B-0A7F-4144-A1E0-DC32372CACA2}"/>
              </a:ext>
            </a:extLst>
          </p:cNvPr>
          <p:cNvSpPr/>
          <p:nvPr/>
        </p:nvSpPr>
        <p:spPr>
          <a:xfrm>
            <a:off x="4530471" y="4809007"/>
            <a:ext cx="2269343" cy="1826152"/>
          </a:xfrm>
          <a:prstGeom prst="irregularSeal1">
            <a:avLst/>
          </a:prstGeom>
          <a:solidFill>
            <a:srgbClr val="73997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t>Qualitative</a:t>
            </a:r>
          </a:p>
          <a:p>
            <a:pPr algn="ctr"/>
            <a:r>
              <a:rPr lang="en-US" sz="1400" b="1" dirty="0"/>
              <a:t>Component </a:t>
            </a:r>
          </a:p>
        </p:txBody>
      </p:sp>
    </p:spTree>
    <p:extLst>
      <p:ext uri="{BB962C8B-B14F-4D97-AF65-F5344CB8AC3E}">
        <p14:creationId xmlns:p14="http://schemas.microsoft.com/office/powerpoint/2010/main" val="2449975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r>
              <a:rPr lang="en-US" b="1" dirty="0">
                <a:latin typeface="Arial" panose="020B0604020202020204" pitchFamily="34" charset="0"/>
                <a:cs typeface="Times New Roman" panose="02020603050405020304" pitchFamily="18" charset="0"/>
              </a:rPr>
              <a:t>4) Other Hazards</a:t>
            </a:r>
            <a:endParaRPr lang="en-US" sz="1600" dirty="0">
              <a:latin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54FDFC8-CE92-4F8F-932C-AB7A00EBDCAE}"/>
              </a:ext>
            </a:extLst>
          </p:cNvPr>
          <p:cNvSpPr txBox="1"/>
          <p:nvPr/>
        </p:nvSpPr>
        <p:spPr>
          <a:xfrm>
            <a:off x="254623" y="1010791"/>
            <a:ext cx="11585076" cy="1600438"/>
          </a:xfrm>
          <a:prstGeom prst="rect">
            <a:avLst/>
          </a:prstGeom>
          <a:noFill/>
        </p:spPr>
        <p:txBody>
          <a:bodyPr wrap="square">
            <a:spAutoFit/>
          </a:bodyPr>
          <a:lstStyle/>
          <a:p>
            <a:pPr marL="171450" indent="-171450">
              <a:buFont typeface="Wingdings" panose="05000000000000000000" pitchFamily="2" charset="2"/>
              <a:buChar char="§"/>
            </a:pPr>
            <a:r>
              <a:rPr lang="en-US" sz="1400" b="1" u="none" strike="noStrike" dirty="0">
                <a:solidFill>
                  <a:srgbClr val="000000"/>
                </a:solidFill>
                <a:effectLst/>
              </a:rPr>
              <a:t>Dam Failure Risk </a:t>
            </a:r>
            <a:r>
              <a:rPr lang="en-US" sz="1400" u="none" strike="noStrike" dirty="0">
                <a:solidFill>
                  <a:srgbClr val="000000"/>
                </a:solidFill>
                <a:effectLst/>
              </a:rPr>
              <a:t>(Incorporated Places) (Y/N)</a:t>
            </a:r>
          </a:p>
          <a:p>
            <a:endParaRPr lang="en-US" sz="1400" b="1" u="none" strike="noStrike" dirty="0">
              <a:solidFill>
                <a:srgbClr val="000000"/>
              </a:solidFill>
              <a:effectLst/>
            </a:endParaRPr>
          </a:p>
          <a:p>
            <a:pPr marL="171450" indent="-171450">
              <a:buFont typeface="Wingdings" panose="05000000000000000000" pitchFamily="2" charset="2"/>
              <a:buChar char="§"/>
            </a:pPr>
            <a:r>
              <a:rPr lang="en-US" sz="1400" b="1" dirty="0"/>
              <a:t>Number of High-Risk Dams </a:t>
            </a:r>
            <a:r>
              <a:rPr lang="en-US" sz="1400" dirty="0"/>
              <a:t>(Unincorporated Areas and larger scales)</a:t>
            </a:r>
          </a:p>
          <a:p>
            <a:endParaRPr lang="en-US" sz="1400" b="1" dirty="0"/>
          </a:p>
          <a:p>
            <a:pPr marL="171450" indent="-171450">
              <a:buFont typeface="Wingdings" panose="05000000000000000000" pitchFamily="2" charset="2"/>
              <a:buChar char="§"/>
            </a:pPr>
            <a:r>
              <a:rPr lang="en-US" sz="1400" b="1" dirty="0"/>
              <a:t>Levee Failure Risk </a:t>
            </a:r>
            <a:r>
              <a:rPr lang="en-US" sz="1400" u="none" strike="noStrike" dirty="0">
                <a:solidFill>
                  <a:srgbClr val="000000"/>
                </a:solidFill>
                <a:effectLst/>
              </a:rPr>
              <a:t>(Y/N)</a:t>
            </a:r>
            <a:endParaRPr lang="en-US" sz="1400" b="1" dirty="0"/>
          </a:p>
          <a:p>
            <a:endParaRPr lang="en-US" sz="1400" b="1" dirty="0"/>
          </a:p>
          <a:p>
            <a:pPr marL="171450" indent="-171450">
              <a:buFont typeface="Wingdings" panose="05000000000000000000" pitchFamily="2" charset="2"/>
              <a:buChar char="§"/>
            </a:pPr>
            <a:r>
              <a:rPr lang="en-US" sz="1400" b="1" dirty="0"/>
              <a:t>High-Susceptibility Landslide Area Ratio</a:t>
            </a:r>
          </a:p>
        </p:txBody>
      </p:sp>
      <p:pic>
        <p:nvPicPr>
          <p:cNvPr id="3" name="Picture 2">
            <a:extLst>
              <a:ext uri="{FF2B5EF4-FFF2-40B4-BE49-F238E27FC236}">
                <a16:creationId xmlns:a16="http://schemas.microsoft.com/office/drawing/2014/main" id="{562BAF0A-7D04-42D2-A115-703A1BF9C585}"/>
              </a:ext>
            </a:extLst>
          </p:cNvPr>
          <p:cNvPicPr>
            <a:picLocks noChangeAspect="1"/>
          </p:cNvPicPr>
          <p:nvPr/>
        </p:nvPicPr>
        <p:blipFill rotWithShape="1">
          <a:blip r:embed="rId3">
            <a:extLst>
              <a:ext uri="{28A0092B-C50C-407E-A947-70E740481C1C}">
                <a14:useLocalDpi xmlns:a14="http://schemas.microsoft.com/office/drawing/2010/main" val="0"/>
              </a:ext>
            </a:extLst>
          </a:blip>
          <a:srcRect l="4154"/>
          <a:stretch/>
        </p:blipFill>
        <p:spPr>
          <a:xfrm>
            <a:off x="3826622" y="1978321"/>
            <a:ext cx="8013077" cy="4578161"/>
          </a:xfrm>
          <a:prstGeom prst="rect">
            <a:avLst/>
          </a:prstGeom>
          <a:ln w="12700">
            <a:solidFill>
              <a:schemeClr val="tx1"/>
            </a:solidFill>
          </a:ln>
        </p:spPr>
      </p:pic>
      <p:sp>
        <p:nvSpPr>
          <p:cNvPr id="13" name="TextBox 12">
            <a:extLst>
              <a:ext uri="{FF2B5EF4-FFF2-40B4-BE49-F238E27FC236}">
                <a16:creationId xmlns:a16="http://schemas.microsoft.com/office/drawing/2014/main" id="{14276BAD-C73B-418C-9B06-CDFB8E9785B1}"/>
              </a:ext>
            </a:extLst>
          </p:cNvPr>
          <p:cNvSpPr txBox="1"/>
          <p:nvPr/>
        </p:nvSpPr>
        <p:spPr>
          <a:xfrm>
            <a:off x="2028701" y="6033318"/>
            <a:ext cx="1724149" cy="553998"/>
          </a:xfrm>
          <a:prstGeom prst="rect">
            <a:avLst/>
          </a:prstGeom>
          <a:noFill/>
        </p:spPr>
        <p:txBody>
          <a:bodyPr wrap="square">
            <a:spAutoFit/>
          </a:bodyPr>
          <a:lstStyle/>
          <a:p>
            <a:pPr algn="r"/>
            <a:r>
              <a:rPr lang="en-US" sz="1000" b="1" dirty="0"/>
              <a:t>Example of a high-risk dam,</a:t>
            </a:r>
          </a:p>
          <a:p>
            <a:pPr algn="r"/>
            <a:r>
              <a:rPr lang="en-US" sz="1000" b="1" dirty="0"/>
              <a:t>Bluestone Dam, Hinton</a:t>
            </a:r>
          </a:p>
          <a:p>
            <a:pPr algn="r"/>
            <a:r>
              <a:rPr lang="en-US" sz="1000" dirty="0"/>
              <a:t>(</a:t>
            </a:r>
            <a:r>
              <a:rPr lang="en-US" sz="1000" dirty="0">
                <a:hlinkClick r:id="rId4"/>
              </a:rPr>
              <a:t>link</a:t>
            </a:r>
            <a:r>
              <a:rPr lang="en-US" sz="1000" dirty="0"/>
              <a:t>)</a:t>
            </a:r>
          </a:p>
        </p:txBody>
      </p:sp>
    </p:spTree>
    <p:extLst>
      <p:ext uri="{BB962C8B-B14F-4D97-AF65-F5344CB8AC3E}">
        <p14:creationId xmlns:p14="http://schemas.microsoft.com/office/powerpoint/2010/main" val="29617579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endParaRPr lang="en-US" sz="1600" dirty="0">
              <a:latin typeface="Arial" panose="020B0604020202020204" pitchFamily="34" charset="0"/>
              <a:cs typeface="Times New Roman" panose="02020603050405020304" pitchFamily="18" charset="0"/>
            </a:endParaRPr>
          </a:p>
        </p:txBody>
      </p:sp>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grpSp>
        <p:nvGrpSpPr>
          <p:cNvPr id="19" name="Group 18">
            <a:extLst>
              <a:ext uri="{FF2B5EF4-FFF2-40B4-BE49-F238E27FC236}">
                <a16:creationId xmlns:a16="http://schemas.microsoft.com/office/drawing/2014/main" id="{78BC013E-51F0-47B0-AAA6-E4F7A67E4ED2}"/>
              </a:ext>
            </a:extLst>
          </p:cNvPr>
          <p:cNvGrpSpPr/>
          <p:nvPr/>
        </p:nvGrpSpPr>
        <p:grpSpPr>
          <a:xfrm>
            <a:off x="3381702" y="724378"/>
            <a:ext cx="6961091" cy="5750804"/>
            <a:chOff x="3381702" y="724378"/>
            <a:chExt cx="6961091" cy="5750804"/>
          </a:xfrm>
        </p:grpSpPr>
        <p:pic>
          <p:nvPicPr>
            <p:cNvPr id="18" name="Picture 17">
              <a:extLst>
                <a:ext uri="{FF2B5EF4-FFF2-40B4-BE49-F238E27FC236}">
                  <a16:creationId xmlns:a16="http://schemas.microsoft.com/office/drawing/2014/main" id="{AF2C3132-E140-4967-84C0-FAF46A0DD215}"/>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507" t="1" r="25922" b="419"/>
            <a:stretch/>
          </p:blipFill>
          <p:spPr>
            <a:xfrm>
              <a:off x="3381702" y="724378"/>
              <a:ext cx="5923639" cy="5666897"/>
            </a:xfrm>
            <a:prstGeom prst="rect">
              <a:avLst/>
            </a:prstGeom>
            <a:ln w="12700">
              <a:solidFill>
                <a:schemeClr val="tx1"/>
              </a:solidFill>
            </a:ln>
          </p:spPr>
        </p:pic>
        <p:grpSp>
          <p:nvGrpSpPr>
            <p:cNvPr id="2" name="Group 1">
              <a:extLst>
                <a:ext uri="{FF2B5EF4-FFF2-40B4-BE49-F238E27FC236}">
                  <a16:creationId xmlns:a16="http://schemas.microsoft.com/office/drawing/2014/main" id="{0CDFC577-75C5-4B78-8D4F-3A5EC097E19E}"/>
                </a:ext>
              </a:extLst>
            </p:cNvPr>
            <p:cNvGrpSpPr/>
            <p:nvPr/>
          </p:nvGrpSpPr>
          <p:grpSpPr>
            <a:xfrm>
              <a:off x="8306128" y="5803048"/>
              <a:ext cx="2036665" cy="672134"/>
              <a:chOff x="9515475" y="6024323"/>
              <a:chExt cx="2036665" cy="672134"/>
            </a:xfrm>
          </p:grpSpPr>
          <p:sp>
            <p:nvSpPr>
              <p:cNvPr id="7" name="Oval 6">
                <a:extLst>
                  <a:ext uri="{FF2B5EF4-FFF2-40B4-BE49-F238E27FC236}">
                    <a16:creationId xmlns:a16="http://schemas.microsoft.com/office/drawing/2014/main" id="{2B7B8200-CE30-4393-9270-EE70AB8C34E7}"/>
                  </a:ext>
                </a:extLst>
              </p:cNvPr>
              <p:cNvSpPr/>
              <p:nvPr/>
            </p:nvSpPr>
            <p:spPr>
              <a:xfrm>
                <a:off x="9515475" y="6024323"/>
                <a:ext cx="672134" cy="67213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Box 2">
                <a:extLst>
                  <a:ext uri="{FF2B5EF4-FFF2-40B4-BE49-F238E27FC236}">
                    <a16:creationId xmlns:a16="http://schemas.microsoft.com/office/drawing/2014/main" id="{3B5311FA-C42F-4564-BFB8-BFB51F9F6F7B}"/>
                  </a:ext>
                </a:extLst>
              </p:cNvPr>
              <p:cNvSpPr txBox="1">
                <a:spLocks noChangeArrowheads="1"/>
              </p:cNvSpPr>
              <p:nvPr/>
            </p:nvSpPr>
            <p:spPr bwMode="auto">
              <a:xfrm>
                <a:off x="10203331" y="6310317"/>
                <a:ext cx="1348809" cy="19383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400" b="1" dirty="0">
                    <a:solidFill>
                      <a:srgbClr val="C00000"/>
                    </a:solidFill>
                    <a:cs typeface="Times New Roman" panose="02020603050405020304" pitchFamily="18" charset="0"/>
                  </a:rPr>
                  <a:t>Bluestone Dam</a:t>
                </a:r>
              </a:p>
            </p:txBody>
          </p:sp>
        </p:grpSp>
      </p:grpSp>
      <p:sp>
        <p:nvSpPr>
          <p:cNvPr id="20" name="TextBox 19">
            <a:extLst>
              <a:ext uri="{FF2B5EF4-FFF2-40B4-BE49-F238E27FC236}">
                <a16:creationId xmlns:a16="http://schemas.microsoft.com/office/drawing/2014/main" id="{750BEA51-F870-4477-BD2E-F7ED1BF9EF4C}"/>
              </a:ext>
            </a:extLst>
          </p:cNvPr>
          <p:cNvSpPr txBox="1"/>
          <p:nvPr/>
        </p:nvSpPr>
        <p:spPr>
          <a:xfrm>
            <a:off x="3381703" y="6441207"/>
            <a:ext cx="4744889" cy="246221"/>
          </a:xfrm>
          <a:prstGeom prst="rect">
            <a:avLst/>
          </a:prstGeom>
          <a:noFill/>
        </p:spPr>
        <p:txBody>
          <a:bodyPr wrap="square">
            <a:spAutoFit/>
          </a:bodyPr>
          <a:lstStyle/>
          <a:p>
            <a:r>
              <a:rPr lang="en-US" sz="1000" b="1" dirty="0"/>
              <a:t>A Maximum High (MH) breach scenario modeling for Bluestone Dam</a:t>
            </a:r>
          </a:p>
        </p:txBody>
      </p:sp>
      <p:sp>
        <p:nvSpPr>
          <p:cNvPr id="21" name="TextBox 20">
            <a:extLst>
              <a:ext uri="{FF2B5EF4-FFF2-40B4-BE49-F238E27FC236}">
                <a16:creationId xmlns:a16="http://schemas.microsoft.com/office/drawing/2014/main" id="{869FE01F-DF3F-4CBD-B220-54DE03F208BA}"/>
              </a:ext>
            </a:extLst>
          </p:cNvPr>
          <p:cNvSpPr txBox="1"/>
          <p:nvPr/>
        </p:nvSpPr>
        <p:spPr>
          <a:xfrm>
            <a:off x="162768" y="6429479"/>
            <a:ext cx="2444180" cy="276999"/>
          </a:xfrm>
          <a:prstGeom prst="rect">
            <a:avLst/>
          </a:prstGeom>
          <a:noFill/>
        </p:spPr>
        <p:txBody>
          <a:bodyPr wrap="square">
            <a:spAutoFit/>
          </a:bodyPr>
          <a:lstStyle/>
          <a:p>
            <a:pPr marR="0" lvl="0" algn="l" defTabSz="457200" rtl="0" eaLnBrk="1" fontAlgn="auto" latinLnBrk="0" hangingPunct="1">
              <a:lnSpc>
                <a:spcPct val="100000"/>
              </a:lnSpc>
              <a:spcBef>
                <a:spcPts val="50"/>
              </a:spcBef>
              <a:spcAft>
                <a:spcPts val="0"/>
              </a:spcAft>
              <a:buClrTx/>
              <a:buSzTx/>
              <a:tabLst/>
              <a:defRPr/>
            </a:pPr>
            <a:r>
              <a:rPr lang="en-US" sz="1200" dirty="0">
                <a:solidFill>
                  <a:prstClr val="black"/>
                </a:solidFill>
                <a:cs typeface="Times New Roman" panose="02020603050405020304" pitchFamily="18" charset="0"/>
              </a:rPr>
              <a:t>Source: </a:t>
            </a:r>
            <a:r>
              <a:rPr lang="en-US" sz="1200" dirty="0">
                <a:solidFill>
                  <a:prstClr val="black"/>
                </a:solidFill>
                <a:cs typeface="Times New Roman" panose="02020603050405020304" pitchFamily="18" charset="0"/>
                <a:hlinkClick r:id="rId5"/>
              </a:rPr>
              <a:t>National Inventory of Dams </a:t>
            </a:r>
            <a:endParaRPr lang="en-US" sz="12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14469922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endParaRPr lang="en-US" sz="1600" dirty="0">
              <a:latin typeface="Arial" panose="020B06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9AF5424-2692-4AFF-82DC-89A95D71198F}"/>
              </a:ext>
            </a:extLst>
          </p:cNvPr>
          <p:cNvSpPr txBox="1"/>
          <p:nvPr/>
        </p:nvSpPr>
        <p:spPr>
          <a:xfrm>
            <a:off x="3381703" y="6441207"/>
            <a:ext cx="4744889" cy="246221"/>
          </a:xfrm>
          <a:prstGeom prst="rect">
            <a:avLst/>
          </a:prstGeom>
          <a:noFill/>
        </p:spPr>
        <p:txBody>
          <a:bodyPr wrap="square">
            <a:spAutoFit/>
          </a:bodyPr>
          <a:lstStyle/>
          <a:p>
            <a:r>
              <a:rPr lang="en-US" sz="1000" b="1" dirty="0"/>
              <a:t>A Maximum High (MH) breach scenario modeling for Bluestone Dam</a:t>
            </a:r>
          </a:p>
        </p:txBody>
      </p:sp>
      <p:grpSp>
        <p:nvGrpSpPr>
          <p:cNvPr id="4" name="Group 3">
            <a:extLst>
              <a:ext uri="{FF2B5EF4-FFF2-40B4-BE49-F238E27FC236}">
                <a16:creationId xmlns:a16="http://schemas.microsoft.com/office/drawing/2014/main" id="{8B5BD232-F0E5-4CE9-A9F0-2BE5C0AD6510}"/>
              </a:ext>
            </a:extLst>
          </p:cNvPr>
          <p:cNvGrpSpPr/>
          <p:nvPr/>
        </p:nvGrpSpPr>
        <p:grpSpPr>
          <a:xfrm>
            <a:off x="3381703" y="698279"/>
            <a:ext cx="6961090" cy="5776903"/>
            <a:chOff x="3553153" y="781049"/>
            <a:chExt cx="6961090" cy="5776903"/>
          </a:xfrm>
        </p:grpSpPr>
        <p:grpSp>
          <p:nvGrpSpPr>
            <p:cNvPr id="2" name="Group 1">
              <a:extLst>
                <a:ext uri="{FF2B5EF4-FFF2-40B4-BE49-F238E27FC236}">
                  <a16:creationId xmlns:a16="http://schemas.microsoft.com/office/drawing/2014/main" id="{0CDFC577-75C5-4B78-8D4F-3A5EC097E19E}"/>
                </a:ext>
              </a:extLst>
            </p:cNvPr>
            <p:cNvGrpSpPr/>
            <p:nvPr/>
          </p:nvGrpSpPr>
          <p:grpSpPr>
            <a:xfrm>
              <a:off x="3553153" y="781049"/>
              <a:ext cx="6961090" cy="5776903"/>
              <a:chOff x="4591050" y="919554"/>
              <a:chExt cx="6961090" cy="5776903"/>
            </a:xfrm>
          </p:grpSpPr>
          <p:pic>
            <p:nvPicPr>
              <p:cNvPr id="5" name="Picture 4">
                <a:extLst>
                  <a:ext uri="{FF2B5EF4-FFF2-40B4-BE49-F238E27FC236}">
                    <a16:creationId xmlns:a16="http://schemas.microsoft.com/office/drawing/2014/main" id="{684DDEE5-4390-4B20-BE10-2B92CDFB28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3653" t="418" b="-1"/>
              <a:stretch/>
            </p:blipFill>
            <p:spPr>
              <a:xfrm>
                <a:off x="4591050" y="919554"/>
                <a:ext cx="5923639" cy="5690729"/>
              </a:xfrm>
              <a:prstGeom prst="rect">
                <a:avLst/>
              </a:prstGeom>
              <a:ln w="12700">
                <a:solidFill>
                  <a:schemeClr val="tx1"/>
                </a:solidFill>
              </a:ln>
            </p:spPr>
          </p:pic>
          <p:sp>
            <p:nvSpPr>
              <p:cNvPr id="7" name="Oval 6">
                <a:extLst>
                  <a:ext uri="{FF2B5EF4-FFF2-40B4-BE49-F238E27FC236}">
                    <a16:creationId xmlns:a16="http://schemas.microsoft.com/office/drawing/2014/main" id="{2B7B8200-CE30-4393-9270-EE70AB8C34E7}"/>
                  </a:ext>
                </a:extLst>
              </p:cNvPr>
              <p:cNvSpPr/>
              <p:nvPr/>
            </p:nvSpPr>
            <p:spPr>
              <a:xfrm>
                <a:off x="9515475" y="6024323"/>
                <a:ext cx="672134" cy="67213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Box 2">
                <a:extLst>
                  <a:ext uri="{FF2B5EF4-FFF2-40B4-BE49-F238E27FC236}">
                    <a16:creationId xmlns:a16="http://schemas.microsoft.com/office/drawing/2014/main" id="{3B5311FA-C42F-4564-BFB8-BFB51F9F6F7B}"/>
                  </a:ext>
                </a:extLst>
              </p:cNvPr>
              <p:cNvSpPr txBox="1">
                <a:spLocks noChangeArrowheads="1"/>
              </p:cNvSpPr>
              <p:nvPr/>
            </p:nvSpPr>
            <p:spPr bwMode="auto">
              <a:xfrm>
                <a:off x="10203331" y="6310317"/>
                <a:ext cx="1348809" cy="19383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400" b="1" dirty="0">
                    <a:solidFill>
                      <a:srgbClr val="C00000"/>
                    </a:solidFill>
                    <a:cs typeface="Times New Roman" panose="02020603050405020304" pitchFamily="18" charset="0"/>
                  </a:rPr>
                  <a:t>Bluestone Dam</a:t>
                </a:r>
              </a:p>
            </p:txBody>
          </p:sp>
        </p:grpSp>
        <p:pic>
          <p:nvPicPr>
            <p:cNvPr id="15" name="Picture 14">
              <a:extLst>
                <a:ext uri="{FF2B5EF4-FFF2-40B4-BE49-F238E27FC236}">
                  <a16:creationId xmlns:a16="http://schemas.microsoft.com/office/drawing/2014/main" id="{C628978B-4322-4537-AA56-BC56C64D1B2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553153" y="787170"/>
              <a:ext cx="1609725" cy="1162579"/>
            </a:xfrm>
            <a:prstGeom prst="rect">
              <a:avLst/>
            </a:prstGeom>
          </p:spPr>
        </p:pic>
      </p:grpSp>
      <p:sp>
        <p:nvSpPr>
          <p:cNvPr id="17" name="TextBox 16">
            <a:extLst>
              <a:ext uri="{FF2B5EF4-FFF2-40B4-BE49-F238E27FC236}">
                <a16:creationId xmlns:a16="http://schemas.microsoft.com/office/drawing/2014/main" id="{69676085-4A39-42E0-AAE3-14992D125154}"/>
              </a:ext>
            </a:extLst>
          </p:cNvPr>
          <p:cNvSpPr txBox="1"/>
          <p:nvPr/>
        </p:nvSpPr>
        <p:spPr>
          <a:xfrm>
            <a:off x="162768" y="6429479"/>
            <a:ext cx="2444180" cy="276999"/>
          </a:xfrm>
          <a:prstGeom prst="rect">
            <a:avLst/>
          </a:prstGeom>
          <a:noFill/>
        </p:spPr>
        <p:txBody>
          <a:bodyPr wrap="square">
            <a:spAutoFit/>
          </a:bodyPr>
          <a:lstStyle/>
          <a:p>
            <a:pPr marR="0" lvl="0" algn="l" defTabSz="457200" rtl="0" eaLnBrk="1" fontAlgn="auto" latinLnBrk="0" hangingPunct="1">
              <a:lnSpc>
                <a:spcPct val="100000"/>
              </a:lnSpc>
              <a:spcBef>
                <a:spcPts val="50"/>
              </a:spcBef>
              <a:spcAft>
                <a:spcPts val="0"/>
              </a:spcAft>
              <a:buClrTx/>
              <a:buSzTx/>
              <a:tabLst/>
              <a:defRPr/>
            </a:pPr>
            <a:r>
              <a:rPr lang="en-US" sz="1200" dirty="0">
                <a:solidFill>
                  <a:prstClr val="black"/>
                </a:solidFill>
                <a:cs typeface="Times New Roman" panose="02020603050405020304" pitchFamily="18" charset="0"/>
              </a:rPr>
              <a:t>Source: </a:t>
            </a:r>
            <a:r>
              <a:rPr lang="en-US" sz="1200" dirty="0">
                <a:solidFill>
                  <a:prstClr val="black"/>
                </a:solidFill>
                <a:cs typeface="Times New Roman" panose="02020603050405020304" pitchFamily="18" charset="0"/>
                <a:hlinkClick r:id="rId6"/>
              </a:rPr>
              <a:t>National Inventory of Dams </a:t>
            </a:r>
            <a:endParaRPr lang="en-US" sz="12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5116289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endParaRPr lang="en-US" sz="1600" dirty="0">
              <a:latin typeface="Arial" panose="020B0604020202020204" pitchFamily="34" charset="0"/>
              <a:cs typeface="Times New Roman" panose="02020603050405020304" pitchFamily="18" charset="0"/>
            </a:endParaRPr>
          </a:p>
        </p:txBody>
      </p:sp>
      <p:pic>
        <p:nvPicPr>
          <p:cNvPr id="32" name="Picture 31">
            <a:extLst>
              <a:ext uri="{FF2B5EF4-FFF2-40B4-BE49-F238E27FC236}">
                <a16:creationId xmlns:a16="http://schemas.microsoft.com/office/drawing/2014/main" id="{5FFA0DB0-5ED3-4680-909A-DA32A4C59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97" y="793229"/>
            <a:ext cx="6588124" cy="5213731"/>
          </a:xfrm>
          <a:prstGeom prst="rect">
            <a:avLst/>
          </a:prstGeom>
          <a:ln w="12700">
            <a:solidFill>
              <a:schemeClr val="tx1"/>
            </a:solidFill>
          </a:ln>
        </p:spPr>
      </p:pic>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pic>
        <p:nvPicPr>
          <p:cNvPr id="12" name="Picture 11" descr="A computer screen shot of a map&#10;&#10;Description automatically generated">
            <a:extLst>
              <a:ext uri="{FF2B5EF4-FFF2-40B4-BE49-F238E27FC236}">
                <a16:creationId xmlns:a16="http://schemas.microsoft.com/office/drawing/2014/main" id="{7272B05B-DA54-4A27-B095-B3E3B1B37C1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653337" y="2491214"/>
            <a:ext cx="4048125" cy="4124326"/>
          </a:xfrm>
          <a:prstGeom prst="rect">
            <a:avLst/>
          </a:prstGeom>
          <a:ln w="19050">
            <a:solidFill>
              <a:schemeClr val="tx1"/>
            </a:solidFill>
          </a:ln>
        </p:spPr>
      </p:pic>
      <p:sp>
        <p:nvSpPr>
          <p:cNvPr id="16" name="Rectangle 15">
            <a:extLst>
              <a:ext uri="{FF2B5EF4-FFF2-40B4-BE49-F238E27FC236}">
                <a16:creationId xmlns:a16="http://schemas.microsoft.com/office/drawing/2014/main" id="{1DCD5B68-9B32-4BED-AFB6-AEC4874C6148}"/>
              </a:ext>
            </a:extLst>
          </p:cNvPr>
          <p:cNvSpPr/>
          <p:nvPr/>
        </p:nvSpPr>
        <p:spPr>
          <a:xfrm>
            <a:off x="4114268" y="973891"/>
            <a:ext cx="1119188" cy="12121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DF15FA83-FB47-430B-8DE2-FD1DB944DB15}"/>
              </a:ext>
            </a:extLst>
          </p:cNvPr>
          <p:cNvCxnSpPr>
            <a:cxnSpLocks/>
          </p:cNvCxnSpPr>
          <p:nvPr/>
        </p:nvCxnSpPr>
        <p:spPr>
          <a:xfrm flipH="1" flipV="1">
            <a:off x="5233456" y="973891"/>
            <a:ext cx="2419881" cy="15173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DD71F6C-DD1C-4EDE-9EF1-1656EE0F68EC}"/>
              </a:ext>
            </a:extLst>
          </p:cNvPr>
          <p:cNvCxnSpPr>
            <a:cxnSpLocks/>
          </p:cNvCxnSpPr>
          <p:nvPr/>
        </p:nvCxnSpPr>
        <p:spPr>
          <a:xfrm flipH="1" flipV="1">
            <a:off x="5233456" y="2185991"/>
            <a:ext cx="2419881" cy="44295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239D3373-665C-4046-A48E-A1E827792D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529" y="962221"/>
            <a:ext cx="1809750" cy="1095375"/>
          </a:xfrm>
          <a:prstGeom prst="rect">
            <a:avLst/>
          </a:prstGeom>
        </p:spPr>
      </p:pic>
      <p:pic>
        <p:nvPicPr>
          <p:cNvPr id="2050" name="Picture 2" descr="A Target store in Barboursville, West Virginia has been closed for a &quot;prolonged period&quot; after slipping hillside caused it to partially collapse in February 2024.">
            <a:extLst>
              <a:ext uri="{FF2B5EF4-FFF2-40B4-BE49-F238E27FC236}">
                <a16:creationId xmlns:a16="http://schemas.microsoft.com/office/drawing/2014/main" id="{95D927E3-2088-43CA-B29C-EB29BF1C6E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8450" y="680515"/>
            <a:ext cx="2943012" cy="165878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99200115-44DF-4356-853E-DFA85669965E}"/>
              </a:ext>
            </a:extLst>
          </p:cNvPr>
          <p:cNvSpPr txBox="1"/>
          <p:nvPr/>
        </p:nvSpPr>
        <p:spPr>
          <a:xfrm>
            <a:off x="294097" y="6065028"/>
            <a:ext cx="1724149" cy="400110"/>
          </a:xfrm>
          <a:prstGeom prst="rect">
            <a:avLst/>
          </a:prstGeom>
          <a:noFill/>
        </p:spPr>
        <p:txBody>
          <a:bodyPr wrap="square">
            <a:spAutoFit/>
          </a:bodyPr>
          <a:lstStyle/>
          <a:p>
            <a:r>
              <a:rPr lang="en-US" sz="1000" b="1" dirty="0"/>
              <a:t>Landslide susceptibility in Barboursville, WV </a:t>
            </a:r>
            <a:r>
              <a:rPr lang="en-US" sz="1000" dirty="0"/>
              <a:t>(</a:t>
            </a:r>
            <a:r>
              <a:rPr lang="en-US" sz="1000" dirty="0">
                <a:hlinkClick r:id="rId7"/>
              </a:rPr>
              <a:t>link</a:t>
            </a:r>
            <a:r>
              <a:rPr lang="en-US" sz="1000" dirty="0"/>
              <a:t>)</a:t>
            </a:r>
          </a:p>
        </p:txBody>
      </p:sp>
      <p:sp>
        <p:nvSpPr>
          <p:cNvPr id="42" name="TextBox 41">
            <a:extLst>
              <a:ext uri="{FF2B5EF4-FFF2-40B4-BE49-F238E27FC236}">
                <a16:creationId xmlns:a16="http://schemas.microsoft.com/office/drawing/2014/main" id="{09577E68-0D4F-41BF-A65B-9FAA3FD620A6}"/>
              </a:ext>
            </a:extLst>
          </p:cNvPr>
          <p:cNvSpPr txBox="1"/>
          <p:nvPr/>
        </p:nvSpPr>
        <p:spPr>
          <a:xfrm>
            <a:off x="7034301" y="2048425"/>
            <a:ext cx="1724149" cy="246221"/>
          </a:xfrm>
          <a:prstGeom prst="rect">
            <a:avLst/>
          </a:prstGeom>
          <a:noFill/>
        </p:spPr>
        <p:txBody>
          <a:bodyPr wrap="square">
            <a:spAutoFit/>
          </a:bodyPr>
          <a:lstStyle/>
          <a:p>
            <a:pPr algn="r"/>
            <a:r>
              <a:rPr lang="en-US" sz="1000" dirty="0"/>
              <a:t>(</a:t>
            </a:r>
            <a:r>
              <a:rPr lang="en-US" sz="1000" dirty="0">
                <a:hlinkClick r:id="rId8"/>
              </a:rPr>
              <a:t>Image link</a:t>
            </a:r>
            <a:r>
              <a:rPr lang="en-US" sz="1000" dirty="0"/>
              <a:t>)</a:t>
            </a:r>
          </a:p>
        </p:txBody>
      </p:sp>
    </p:spTree>
    <p:extLst>
      <p:ext uri="{BB962C8B-B14F-4D97-AF65-F5344CB8AC3E}">
        <p14:creationId xmlns:p14="http://schemas.microsoft.com/office/powerpoint/2010/main" val="2289123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7DDF78-5DD5-A205-85BE-10CAB8FEC0E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227906" y="1163088"/>
            <a:ext cx="4187300" cy="2741243"/>
          </a:xfrm>
          <a:prstGeom prst="rect">
            <a:avLst/>
          </a:prstGeom>
        </p:spPr>
      </p:pic>
      <p:sp>
        <p:nvSpPr>
          <p:cNvPr id="5" name="Title 1"/>
          <p:cNvSpPr txBox="1">
            <a:spLocks/>
          </p:cNvSpPr>
          <p:nvPr/>
        </p:nvSpPr>
        <p:spPr>
          <a:xfrm>
            <a:off x="0" y="2"/>
            <a:ext cx="12192000" cy="914399"/>
          </a:xfrm>
          <a:prstGeom prst="rect">
            <a:avLst/>
          </a:prstGeom>
          <a:solidFill>
            <a:schemeClr val="tx2">
              <a:lumMod val="90000"/>
              <a:lumOff val="1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Kanawha County Deadly Flood Disasters</a:t>
            </a:r>
          </a:p>
        </p:txBody>
      </p:sp>
      <p:pic>
        <p:nvPicPr>
          <p:cNvPr id="2050" name="Picture 2" descr="Cabincreekflood038894_standard">
            <a:extLst>
              <a:ext uri="{FF2B5EF4-FFF2-40B4-BE49-F238E27FC236}">
                <a16:creationId xmlns:a16="http://schemas.microsoft.com/office/drawing/2014/main" id="{3D61243F-F16E-ECE2-6959-25F08CBA4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94" y="1105706"/>
            <a:ext cx="4096958" cy="29190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int Creek after flood">
            <a:extLst>
              <a:ext uri="{FF2B5EF4-FFF2-40B4-BE49-F238E27FC236}">
                <a16:creationId xmlns:a16="http://schemas.microsoft.com/office/drawing/2014/main" id="{D6FDBA45-3EB6-2D30-04A6-8D71D129F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794" y="4363122"/>
            <a:ext cx="4096958" cy="23864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The Historic 2016 Late June Flooding Event in West Virginia">
            <a:extLst>
              <a:ext uri="{FF2B5EF4-FFF2-40B4-BE49-F238E27FC236}">
                <a16:creationId xmlns:a16="http://schemas.microsoft.com/office/drawing/2014/main" id="{74023336-3823-CE26-446C-5AA325340A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7906" y="4363122"/>
            <a:ext cx="4187300" cy="23864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AAA77A2-87D9-404D-9CCB-DEAE95F57B35}"/>
              </a:ext>
            </a:extLst>
          </p:cNvPr>
          <p:cNvSpPr txBox="1"/>
          <p:nvPr/>
        </p:nvSpPr>
        <p:spPr>
          <a:xfrm>
            <a:off x="1314719" y="1172053"/>
            <a:ext cx="3160565" cy="369332"/>
          </a:xfrm>
          <a:prstGeom prst="rect">
            <a:avLst/>
          </a:prstGeom>
          <a:solidFill>
            <a:schemeClr val="bg1"/>
          </a:solidFill>
          <a:ln>
            <a:solidFill>
              <a:schemeClr val="tx1"/>
            </a:solidFill>
          </a:ln>
        </p:spPr>
        <p:txBody>
          <a:bodyPr wrap="square" rtlCol="0">
            <a:spAutoFit/>
          </a:bodyPr>
          <a:lstStyle/>
          <a:p>
            <a:r>
              <a:rPr lang="en-US" dirty="0">
                <a:solidFill>
                  <a:srgbClr val="FF0000"/>
                </a:solidFill>
              </a:rPr>
              <a:t>1916 CABIN CREEK (60 DEAD)</a:t>
            </a:r>
          </a:p>
        </p:txBody>
      </p:sp>
      <p:sp>
        <p:nvSpPr>
          <p:cNvPr id="9" name="TextBox 8">
            <a:extLst>
              <a:ext uri="{FF2B5EF4-FFF2-40B4-BE49-F238E27FC236}">
                <a16:creationId xmlns:a16="http://schemas.microsoft.com/office/drawing/2014/main" id="{DB59EA17-6216-CEFF-1DFB-35DC2387608E}"/>
              </a:ext>
            </a:extLst>
          </p:cNvPr>
          <p:cNvSpPr txBox="1"/>
          <p:nvPr/>
        </p:nvSpPr>
        <p:spPr>
          <a:xfrm>
            <a:off x="1227214" y="6308829"/>
            <a:ext cx="3168939" cy="369332"/>
          </a:xfrm>
          <a:prstGeom prst="rect">
            <a:avLst/>
          </a:prstGeom>
          <a:solidFill>
            <a:schemeClr val="bg1"/>
          </a:solidFill>
          <a:ln>
            <a:solidFill>
              <a:schemeClr val="tx1"/>
            </a:solidFill>
          </a:ln>
        </p:spPr>
        <p:txBody>
          <a:bodyPr wrap="square" rtlCol="0">
            <a:spAutoFit/>
          </a:bodyPr>
          <a:lstStyle/>
          <a:p>
            <a:r>
              <a:rPr lang="en-US" dirty="0">
                <a:solidFill>
                  <a:srgbClr val="FF0000"/>
                </a:solidFill>
              </a:rPr>
              <a:t>1932 PAINT CREEK (20 DEAD)</a:t>
            </a:r>
          </a:p>
        </p:txBody>
      </p:sp>
      <p:sp>
        <p:nvSpPr>
          <p:cNvPr id="10" name="TextBox 9">
            <a:extLst>
              <a:ext uri="{FF2B5EF4-FFF2-40B4-BE49-F238E27FC236}">
                <a16:creationId xmlns:a16="http://schemas.microsoft.com/office/drawing/2014/main" id="{0FAC8F50-6E42-5F0A-F3FC-2EC1225F464D}"/>
              </a:ext>
            </a:extLst>
          </p:cNvPr>
          <p:cNvSpPr txBox="1"/>
          <p:nvPr/>
        </p:nvSpPr>
        <p:spPr>
          <a:xfrm>
            <a:off x="7422776" y="6308829"/>
            <a:ext cx="3890683" cy="369332"/>
          </a:xfrm>
          <a:prstGeom prst="rect">
            <a:avLst/>
          </a:prstGeom>
          <a:solidFill>
            <a:schemeClr val="bg1"/>
          </a:solidFill>
          <a:ln>
            <a:solidFill>
              <a:schemeClr val="tx1"/>
            </a:solidFill>
          </a:ln>
        </p:spPr>
        <p:txBody>
          <a:bodyPr wrap="square" rtlCol="0">
            <a:spAutoFit/>
          </a:bodyPr>
          <a:lstStyle/>
          <a:p>
            <a:r>
              <a:rPr lang="en-US" dirty="0">
                <a:solidFill>
                  <a:srgbClr val="FF0000"/>
                </a:solidFill>
              </a:rPr>
              <a:t>2016 FLOOD (23 DEAD; 5 KANAWHA)</a:t>
            </a:r>
          </a:p>
        </p:txBody>
      </p:sp>
      <p:sp>
        <p:nvSpPr>
          <p:cNvPr id="11" name="TextBox 10">
            <a:extLst>
              <a:ext uri="{FF2B5EF4-FFF2-40B4-BE49-F238E27FC236}">
                <a16:creationId xmlns:a16="http://schemas.microsoft.com/office/drawing/2014/main" id="{1461A0B6-B89B-2A2E-DB71-022A03736C06}"/>
              </a:ext>
            </a:extLst>
          </p:cNvPr>
          <p:cNvSpPr txBox="1"/>
          <p:nvPr/>
        </p:nvSpPr>
        <p:spPr>
          <a:xfrm>
            <a:off x="7780414" y="1172053"/>
            <a:ext cx="3192386" cy="369332"/>
          </a:xfrm>
          <a:prstGeom prst="rect">
            <a:avLst/>
          </a:prstGeom>
          <a:solidFill>
            <a:schemeClr val="bg1"/>
          </a:solidFill>
          <a:ln>
            <a:solidFill>
              <a:schemeClr val="tx1"/>
            </a:solidFill>
          </a:ln>
        </p:spPr>
        <p:txBody>
          <a:bodyPr wrap="square" rtlCol="0">
            <a:spAutoFit/>
          </a:bodyPr>
          <a:lstStyle/>
          <a:p>
            <a:r>
              <a:rPr lang="en-US" dirty="0">
                <a:solidFill>
                  <a:srgbClr val="FF0000"/>
                </a:solidFill>
              </a:rPr>
              <a:t>1961 CHARLESTON (20 DEAD)</a:t>
            </a:r>
          </a:p>
        </p:txBody>
      </p:sp>
    </p:spTree>
    <p:extLst>
      <p:ext uri="{BB962C8B-B14F-4D97-AF65-F5344CB8AC3E}">
        <p14:creationId xmlns:p14="http://schemas.microsoft.com/office/powerpoint/2010/main" val="2461145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3"/>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r>
              <a:rPr lang="en-US" b="1" dirty="0">
                <a:latin typeface="Arial" panose="020B0604020202020204" pitchFamily="34" charset="0"/>
                <a:cs typeface="Times New Roman" panose="02020603050405020304" pitchFamily="18" charset="0"/>
              </a:rPr>
              <a:t>5) Mitigation Measures</a:t>
            </a:r>
            <a:endParaRPr lang="en-US" sz="1600" dirty="0">
              <a:latin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54FDFC8-CE92-4F8F-932C-AB7A00EBDCAE}"/>
              </a:ext>
            </a:extLst>
          </p:cNvPr>
          <p:cNvSpPr txBox="1"/>
          <p:nvPr/>
        </p:nvSpPr>
        <p:spPr>
          <a:xfrm>
            <a:off x="254623" y="1010791"/>
            <a:ext cx="11585076" cy="5693866"/>
          </a:xfrm>
          <a:prstGeom prst="rect">
            <a:avLst/>
          </a:prstGeom>
          <a:noFill/>
        </p:spPr>
        <p:txBody>
          <a:bodyPr wrap="square">
            <a:spAutoFit/>
          </a:bodyPr>
          <a:lstStyle/>
          <a:p>
            <a:pPr marL="171450" indent="-171450">
              <a:buFont typeface="Wingdings" panose="05000000000000000000" pitchFamily="2" charset="2"/>
              <a:buChar char="§"/>
            </a:pPr>
            <a:r>
              <a:rPr lang="en-US" sz="1400" b="1" u="none" strike="noStrike" dirty="0">
                <a:solidFill>
                  <a:srgbClr val="000000"/>
                </a:solidFill>
                <a:effectLst/>
              </a:rPr>
              <a:t>Structural Measures: </a:t>
            </a:r>
            <a:r>
              <a:rPr lang="en-US" sz="1400" dirty="0">
                <a:solidFill>
                  <a:srgbClr val="000000"/>
                </a:solidFill>
              </a:rPr>
              <a:t>Such as </a:t>
            </a:r>
            <a:r>
              <a:rPr lang="en-US" sz="1400" b="1" i="1" dirty="0">
                <a:solidFill>
                  <a:srgbClr val="000000"/>
                </a:solidFill>
              </a:rPr>
              <a:t>Dams</a:t>
            </a:r>
            <a:r>
              <a:rPr lang="en-US" sz="1400" b="1" dirty="0">
                <a:solidFill>
                  <a:srgbClr val="000000"/>
                </a:solidFill>
              </a:rPr>
              <a:t>, </a:t>
            </a:r>
            <a:r>
              <a:rPr lang="en-US" sz="1400" b="1" i="1" dirty="0">
                <a:solidFill>
                  <a:srgbClr val="000000"/>
                </a:solidFill>
              </a:rPr>
              <a:t>Levees</a:t>
            </a:r>
            <a:r>
              <a:rPr lang="en-US" sz="1400" b="1" u="none" strike="noStrike" dirty="0">
                <a:solidFill>
                  <a:srgbClr val="000000"/>
                </a:solidFill>
                <a:effectLst/>
              </a:rPr>
              <a:t>, </a:t>
            </a:r>
            <a:r>
              <a:rPr lang="en-US" sz="1400" b="1" i="1" u="none" strike="noStrike" dirty="0">
                <a:solidFill>
                  <a:srgbClr val="000000"/>
                </a:solidFill>
                <a:effectLst/>
              </a:rPr>
              <a:t>Floodwalls</a:t>
            </a:r>
            <a:r>
              <a:rPr lang="en-US" sz="1400" b="1" u="none" strike="noStrike" dirty="0">
                <a:solidFill>
                  <a:srgbClr val="000000"/>
                </a:solidFill>
                <a:effectLst/>
              </a:rPr>
              <a:t>, </a:t>
            </a:r>
            <a:r>
              <a:rPr lang="en-US" sz="1400" u="none" strike="noStrike" dirty="0">
                <a:solidFill>
                  <a:srgbClr val="000000"/>
                </a:solidFill>
                <a:effectLst/>
              </a:rPr>
              <a:t>and </a:t>
            </a:r>
            <a:r>
              <a:rPr lang="en-US" sz="1400" b="1" i="1" u="none" strike="noStrike" dirty="0">
                <a:solidFill>
                  <a:srgbClr val="000000"/>
                </a:solidFill>
                <a:effectLst/>
              </a:rPr>
              <a:t>Chanel Widening </a:t>
            </a:r>
            <a:r>
              <a:rPr lang="en-US" sz="1400" u="none" strike="noStrike" dirty="0">
                <a:solidFill>
                  <a:srgbClr val="000000"/>
                </a:solidFill>
                <a:effectLst/>
              </a:rPr>
              <a:t>focus on reducing the probability of flood hazard</a:t>
            </a:r>
          </a:p>
          <a:p>
            <a:pPr marL="171450"/>
            <a:r>
              <a:rPr lang="en-US" sz="1400" u="none" strike="noStrike" dirty="0">
                <a:solidFill>
                  <a:srgbClr val="000000"/>
                </a:solidFill>
                <a:effectLst/>
              </a:rPr>
              <a:t>Related indicator: </a:t>
            </a:r>
          </a:p>
          <a:p>
            <a:pPr marL="171450"/>
            <a:r>
              <a:rPr lang="en-US" sz="1400" b="1" u="none" strike="noStrike" dirty="0">
                <a:solidFill>
                  <a:srgbClr val="000000"/>
                </a:solidFill>
                <a:effectLst/>
              </a:rPr>
              <a:t>Dam Protection (Y/N)</a:t>
            </a:r>
          </a:p>
          <a:p>
            <a:endParaRPr lang="en-US" sz="1400" u="none" strike="noStrike" dirty="0">
              <a:solidFill>
                <a:srgbClr val="000000"/>
              </a:solidFill>
              <a:effectLst/>
            </a:endParaRPr>
          </a:p>
          <a:p>
            <a:pPr marL="171450" indent="-171450">
              <a:buFont typeface="Wingdings" panose="05000000000000000000" pitchFamily="2" charset="2"/>
              <a:buChar char="§"/>
            </a:pPr>
            <a:r>
              <a:rPr lang="en-US" sz="1400" b="1" dirty="0"/>
              <a:t>Physical Non-Structural Measures: </a:t>
            </a:r>
            <a:r>
              <a:rPr lang="en-US" sz="1400" dirty="0"/>
              <a:t>Such as </a:t>
            </a:r>
            <a:r>
              <a:rPr lang="en-US" sz="1400" b="1" i="1" dirty="0"/>
              <a:t>Building Elevation</a:t>
            </a:r>
            <a:r>
              <a:rPr lang="en-US" sz="1400" b="1" dirty="0"/>
              <a:t>, </a:t>
            </a:r>
            <a:r>
              <a:rPr lang="en-US" sz="1400" b="1" i="1" dirty="0"/>
              <a:t>Floodproofing</a:t>
            </a:r>
            <a:r>
              <a:rPr lang="en-US" sz="1400" b="1" dirty="0"/>
              <a:t>, </a:t>
            </a:r>
            <a:r>
              <a:rPr lang="en-US" sz="1400" b="1" i="1" dirty="0"/>
              <a:t>Acquisition and Relocation </a:t>
            </a:r>
            <a:r>
              <a:rPr lang="en-US" sz="1400" dirty="0"/>
              <a:t>focus on mitigating the consequences of flooding instead of reducing the probability of flooding</a:t>
            </a:r>
          </a:p>
          <a:p>
            <a:pPr marL="171450"/>
            <a:r>
              <a:rPr lang="en-US" sz="1400" u="none" strike="noStrike" dirty="0">
                <a:solidFill>
                  <a:srgbClr val="000000"/>
                </a:solidFill>
                <a:effectLst/>
              </a:rPr>
              <a:t>Related indicators:</a:t>
            </a:r>
          </a:p>
          <a:p>
            <a:pPr marL="171450"/>
            <a:r>
              <a:rPr lang="en-US" sz="1400" b="1" dirty="0"/>
              <a:t>Mitigated Structures to Design Flood Elevation (DFE) </a:t>
            </a:r>
            <a:r>
              <a:rPr lang="en-US" sz="1400" dirty="0"/>
              <a:t>(BFE + Freeboard)</a:t>
            </a:r>
          </a:p>
          <a:p>
            <a:pPr marL="171450"/>
            <a:r>
              <a:rPr lang="en-US" sz="1400" b="1" dirty="0"/>
              <a:t>Buyout Parcels </a:t>
            </a:r>
            <a:r>
              <a:rPr lang="en-US" sz="1400" dirty="0"/>
              <a:t>(#)</a:t>
            </a:r>
          </a:p>
          <a:p>
            <a:pPr marL="171450"/>
            <a:r>
              <a:rPr lang="en-US" sz="1400" b="1" dirty="0"/>
              <a:t>Open Space Preservation </a:t>
            </a:r>
            <a:r>
              <a:rPr lang="en-US" sz="1400" dirty="0"/>
              <a:t>(Area/Ratio)</a:t>
            </a:r>
          </a:p>
          <a:p>
            <a:pPr marL="171450"/>
            <a:r>
              <a:rPr lang="en-US" sz="1400" b="1" dirty="0"/>
              <a:t>Wet/Dry Floodproofing Structures </a:t>
            </a:r>
            <a:r>
              <a:rPr lang="en-US" sz="1400" dirty="0"/>
              <a:t>based on Building Adaptability Models (#)</a:t>
            </a:r>
          </a:p>
          <a:p>
            <a:pPr marL="171450"/>
            <a:endParaRPr lang="en-US" sz="1400" dirty="0"/>
          </a:p>
          <a:p>
            <a:pPr marL="171450" indent="-171450">
              <a:buFont typeface="Wingdings" panose="05000000000000000000" pitchFamily="2" charset="2"/>
              <a:buChar char="§"/>
            </a:pPr>
            <a:r>
              <a:rPr lang="en-US" sz="1400" b="1" dirty="0"/>
              <a:t>Non-Physical Non-structural Measures</a:t>
            </a:r>
          </a:p>
          <a:p>
            <a:pPr marL="576263" indent="-228600">
              <a:buFont typeface="Courier New" panose="02070309020205020404" pitchFamily="49" charset="0"/>
              <a:buChar char="o"/>
            </a:pPr>
            <a:r>
              <a:rPr lang="en-US" sz="1400" b="1" i="1" dirty="0"/>
              <a:t>Flood Insurance Policies in Force </a:t>
            </a:r>
          </a:p>
          <a:p>
            <a:pPr marL="576263" indent="-228600">
              <a:buFont typeface="Courier New" panose="02070309020205020404" pitchFamily="49" charset="0"/>
              <a:buChar char="o"/>
            </a:pPr>
            <a:r>
              <a:rPr lang="en-US" sz="1400" b="1" i="1" dirty="0"/>
              <a:t>Higher Standards </a:t>
            </a:r>
            <a:r>
              <a:rPr lang="en-US" sz="1400" dirty="0"/>
              <a:t>(CRS, Ordinances, Flood Disclosure Laws)</a:t>
            </a:r>
          </a:p>
          <a:p>
            <a:pPr marL="576263" indent="-228600">
              <a:buFont typeface="Arial" panose="020B0604020202020204" pitchFamily="34" charset="0"/>
              <a:buChar char="•"/>
            </a:pPr>
            <a:r>
              <a:rPr lang="en-US" sz="1400" dirty="0"/>
              <a:t>Community Rating System (CRS) Participation</a:t>
            </a:r>
          </a:p>
          <a:p>
            <a:pPr marL="576263" indent="-228600">
              <a:buFont typeface="Arial" panose="020B0604020202020204" pitchFamily="34" charset="0"/>
              <a:buChar char="•"/>
            </a:pPr>
            <a:r>
              <a:rPr lang="en-US" sz="1400" dirty="0"/>
              <a:t>Floodplain Management Ordinances</a:t>
            </a:r>
          </a:p>
          <a:p>
            <a:pPr marL="804863"/>
            <a:r>
              <a:rPr lang="en-US" sz="1400" dirty="0"/>
              <a:t>- Higher Freeboard</a:t>
            </a:r>
          </a:p>
          <a:p>
            <a:pPr marL="804863"/>
            <a:r>
              <a:rPr lang="en-US" sz="1400" dirty="0"/>
              <a:t>- Building Above Code</a:t>
            </a:r>
          </a:p>
          <a:p>
            <a:pPr marL="804863"/>
            <a:r>
              <a:rPr lang="en-US" sz="1400" dirty="0"/>
              <a:t>- Land Use</a:t>
            </a:r>
          </a:p>
          <a:p>
            <a:pPr marL="576263" indent="-228600">
              <a:buFont typeface="Arial" panose="020B0604020202020204" pitchFamily="34" charset="0"/>
              <a:buChar char="•"/>
            </a:pPr>
            <a:r>
              <a:rPr lang="en-US" sz="1400" dirty="0"/>
              <a:t>Higher Regulatory Mapping Standards</a:t>
            </a:r>
          </a:p>
          <a:p>
            <a:pPr marL="804863"/>
            <a:r>
              <a:rPr lang="en-US" sz="1400" dirty="0"/>
              <a:t>- Increased Regulatory Floodplain</a:t>
            </a:r>
          </a:p>
          <a:p>
            <a:pPr marL="804863"/>
            <a:r>
              <a:rPr lang="en-US" sz="1400" dirty="0"/>
              <a:t>- Increased BFE</a:t>
            </a:r>
          </a:p>
          <a:p>
            <a:pPr marL="576263" indent="-228600">
              <a:buFont typeface="Courier New" panose="02070309020205020404" pitchFamily="49" charset="0"/>
              <a:buChar char="o"/>
            </a:pPr>
            <a:r>
              <a:rPr lang="en-US" sz="1400" b="1" i="1" dirty="0"/>
              <a:t>Flood Emergency and Evacuation Plans</a:t>
            </a:r>
          </a:p>
          <a:p>
            <a:pPr marL="576263" indent="-228600">
              <a:buFont typeface="Courier New" panose="02070309020205020404" pitchFamily="49" charset="0"/>
              <a:buChar char="o"/>
            </a:pPr>
            <a:r>
              <a:rPr lang="en-US" sz="1400" b="1" i="1" dirty="0"/>
              <a:t>Risk Communications</a:t>
            </a:r>
          </a:p>
          <a:p>
            <a:pPr marL="576263" indent="-228600">
              <a:buFont typeface="Courier New" panose="02070309020205020404" pitchFamily="49" charset="0"/>
              <a:buChar char="o"/>
            </a:pPr>
            <a:r>
              <a:rPr lang="en-US" sz="1400" b="1" i="1" dirty="0"/>
              <a:t>Flood Disclosure Laws</a:t>
            </a:r>
          </a:p>
        </p:txBody>
      </p:sp>
      <p:sp>
        <p:nvSpPr>
          <p:cNvPr id="10" name="TextBox 9">
            <a:extLst>
              <a:ext uri="{FF2B5EF4-FFF2-40B4-BE49-F238E27FC236}">
                <a16:creationId xmlns:a16="http://schemas.microsoft.com/office/drawing/2014/main" id="{80A03E81-FD8A-45E6-B876-17D12603442A}"/>
              </a:ext>
            </a:extLst>
          </p:cNvPr>
          <p:cNvSpPr txBox="1"/>
          <p:nvPr/>
        </p:nvSpPr>
        <p:spPr>
          <a:xfrm>
            <a:off x="5918199" y="4521200"/>
            <a:ext cx="3462867" cy="1169551"/>
          </a:xfrm>
          <a:prstGeom prst="rect">
            <a:avLst/>
          </a:prstGeom>
          <a:noFill/>
        </p:spPr>
        <p:txBody>
          <a:bodyPr wrap="square">
            <a:spAutoFit/>
          </a:bodyPr>
          <a:lstStyle/>
          <a:p>
            <a:pPr marL="171450"/>
            <a:r>
              <a:rPr lang="en-US" sz="1400" u="none" strike="noStrike" dirty="0">
                <a:solidFill>
                  <a:srgbClr val="000000"/>
                </a:solidFill>
                <a:effectLst/>
              </a:rPr>
              <a:t>Related indicators:</a:t>
            </a:r>
          </a:p>
          <a:p>
            <a:pPr marL="169863"/>
            <a:r>
              <a:rPr lang="en-US" sz="1400" b="1" dirty="0"/>
              <a:t>Community Rating System (CRS) Class</a:t>
            </a:r>
          </a:p>
          <a:p>
            <a:pPr marL="169863"/>
            <a:r>
              <a:rPr lang="en-US" sz="1400" b="1" dirty="0"/>
              <a:t>Freeboard </a:t>
            </a:r>
            <a:r>
              <a:rPr lang="en-US" sz="1400" dirty="0"/>
              <a:t>(ft)</a:t>
            </a:r>
          </a:p>
          <a:p>
            <a:pPr marL="169863"/>
            <a:r>
              <a:rPr lang="en-US" sz="1400" b="1" dirty="0"/>
              <a:t>Flood Disclosure Laws </a:t>
            </a:r>
            <a:r>
              <a:rPr lang="en-US" sz="1400" dirty="0"/>
              <a:t>(Y/N)</a:t>
            </a:r>
          </a:p>
          <a:p>
            <a:pPr marL="169863"/>
            <a:r>
              <a:rPr lang="en-US" sz="1400" b="1" dirty="0"/>
              <a:t>Flood Insurance Ratio</a:t>
            </a:r>
          </a:p>
        </p:txBody>
      </p:sp>
      <p:sp>
        <p:nvSpPr>
          <p:cNvPr id="11" name="TextBox 10">
            <a:extLst>
              <a:ext uri="{FF2B5EF4-FFF2-40B4-BE49-F238E27FC236}">
                <a16:creationId xmlns:a16="http://schemas.microsoft.com/office/drawing/2014/main" id="{320EE59F-1EAE-431E-ACEA-55C962CBBE7D}"/>
              </a:ext>
            </a:extLst>
          </p:cNvPr>
          <p:cNvSpPr txBox="1"/>
          <p:nvPr/>
        </p:nvSpPr>
        <p:spPr>
          <a:xfrm>
            <a:off x="10822754" y="6320556"/>
            <a:ext cx="1221200" cy="276999"/>
          </a:xfrm>
          <a:prstGeom prst="rect">
            <a:avLst/>
          </a:prstGeom>
          <a:noFill/>
        </p:spPr>
        <p:txBody>
          <a:bodyPr wrap="square">
            <a:spAutoFit/>
          </a:bodyPr>
          <a:lstStyle/>
          <a:p>
            <a:pPr marR="0" lvl="0" algn="l" defTabSz="457200" rtl="0" eaLnBrk="1" fontAlgn="auto" latinLnBrk="0" hangingPunct="1">
              <a:lnSpc>
                <a:spcPct val="100000"/>
              </a:lnSpc>
              <a:spcBef>
                <a:spcPts val="50"/>
              </a:spcBef>
              <a:spcAft>
                <a:spcPts val="0"/>
              </a:spcAft>
              <a:buClrTx/>
              <a:buSzTx/>
              <a:tabLst/>
              <a:defRPr/>
            </a:pPr>
            <a:r>
              <a:rPr lang="en-US" sz="1200" dirty="0">
                <a:solidFill>
                  <a:prstClr val="black"/>
                </a:solidFill>
                <a:cs typeface="Times New Roman" panose="02020603050405020304" pitchFamily="18" charset="0"/>
              </a:rPr>
              <a:t>Source: </a:t>
            </a:r>
            <a:r>
              <a:rPr lang="en-US" sz="1200" dirty="0">
                <a:solidFill>
                  <a:prstClr val="black"/>
                </a:solidFill>
                <a:cs typeface="Times New Roman" panose="02020603050405020304" pitchFamily="18" charset="0"/>
                <a:hlinkClick r:id="rId3"/>
              </a:rPr>
              <a:t>USACE</a:t>
            </a:r>
            <a:endParaRPr lang="en-US" sz="12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17878487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99EB557-A31B-4E20-989B-2CBA8B581CBE}"/>
              </a:ext>
            </a:extLst>
          </p:cNvPr>
          <p:cNvSpPr txBox="1"/>
          <p:nvPr/>
        </p:nvSpPr>
        <p:spPr>
          <a:xfrm>
            <a:off x="2232931" y="611162"/>
            <a:ext cx="4744889" cy="307777"/>
          </a:xfrm>
          <a:prstGeom prst="rect">
            <a:avLst/>
          </a:prstGeom>
          <a:noFill/>
        </p:spPr>
        <p:txBody>
          <a:bodyPr wrap="square">
            <a:spAutoFit/>
          </a:bodyPr>
          <a:lstStyle/>
          <a:p>
            <a:r>
              <a:rPr lang="en-US" sz="1400" b="1" dirty="0"/>
              <a:t>Floodplain Building Value Recovery </a:t>
            </a:r>
          </a:p>
        </p:txBody>
      </p:sp>
      <p:graphicFrame>
        <p:nvGraphicFramePr>
          <p:cNvPr id="8" name="Chart 7">
            <a:extLst>
              <a:ext uri="{FF2B5EF4-FFF2-40B4-BE49-F238E27FC236}">
                <a16:creationId xmlns:a16="http://schemas.microsoft.com/office/drawing/2014/main" id="{227C241E-9F56-42A9-889F-58DAD893B22F}"/>
              </a:ext>
            </a:extLst>
          </p:cNvPr>
          <p:cNvGraphicFramePr>
            <a:graphicFrameLocks/>
          </p:cNvGraphicFramePr>
          <p:nvPr>
            <p:extLst>
              <p:ext uri="{D42A27DB-BD31-4B8C-83A1-F6EECF244321}">
                <p14:modId xmlns:p14="http://schemas.microsoft.com/office/powerpoint/2010/main" val="3792143730"/>
              </p:ext>
            </p:extLst>
          </p:nvPr>
        </p:nvGraphicFramePr>
        <p:xfrm>
          <a:off x="2322512" y="966787"/>
          <a:ext cx="7337425" cy="43910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a:extLst>
              <a:ext uri="{FF2B5EF4-FFF2-40B4-BE49-F238E27FC236}">
                <a16:creationId xmlns:a16="http://schemas.microsoft.com/office/drawing/2014/main" id="{531A00CB-309D-48AA-8FF4-C8569A78C239}"/>
              </a:ext>
            </a:extLst>
          </p:cNvPr>
          <p:cNvGraphicFramePr>
            <a:graphicFrameLocks noGrp="1"/>
          </p:cNvGraphicFramePr>
          <p:nvPr>
            <p:extLst>
              <p:ext uri="{D42A27DB-BD31-4B8C-83A1-F6EECF244321}">
                <p14:modId xmlns:p14="http://schemas.microsoft.com/office/powerpoint/2010/main" val="1676495070"/>
              </p:ext>
            </p:extLst>
          </p:nvPr>
        </p:nvGraphicFramePr>
        <p:xfrm>
          <a:off x="2084140" y="5495924"/>
          <a:ext cx="7871320" cy="1143000"/>
        </p:xfrm>
        <a:graphic>
          <a:graphicData uri="http://schemas.openxmlformats.org/drawingml/2006/table">
            <a:tbl>
              <a:tblPr>
                <a:tableStyleId>{5C22544A-7EE6-4342-B048-85BDC9FD1C3A}</a:tableStyleId>
              </a:tblPr>
              <a:tblGrid>
                <a:gridCol w="1445120">
                  <a:extLst>
                    <a:ext uri="{9D8B030D-6E8A-4147-A177-3AD203B41FA5}">
                      <a16:colId xmlns:a16="http://schemas.microsoft.com/office/drawing/2014/main" val="881639217"/>
                    </a:ext>
                  </a:extLst>
                </a:gridCol>
                <a:gridCol w="800100">
                  <a:extLst>
                    <a:ext uri="{9D8B030D-6E8A-4147-A177-3AD203B41FA5}">
                      <a16:colId xmlns:a16="http://schemas.microsoft.com/office/drawing/2014/main" val="3931014870"/>
                    </a:ext>
                  </a:extLst>
                </a:gridCol>
                <a:gridCol w="800100">
                  <a:extLst>
                    <a:ext uri="{9D8B030D-6E8A-4147-A177-3AD203B41FA5}">
                      <a16:colId xmlns:a16="http://schemas.microsoft.com/office/drawing/2014/main" val="2175424755"/>
                    </a:ext>
                  </a:extLst>
                </a:gridCol>
                <a:gridCol w="800100">
                  <a:extLst>
                    <a:ext uri="{9D8B030D-6E8A-4147-A177-3AD203B41FA5}">
                      <a16:colId xmlns:a16="http://schemas.microsoft.com/office/drawing/2014/main" val="2105735076"/>
                    </a:ext>
                  </a:extLst>
                </a:gridCol>
                <a:gridCol w="800100">
                  <a:extLst>
                    <a:ext uri="{9D8B030D-6E8A-4147-A177-3AD203B41FA5}">
                      <a16:colId xmlns:a16="http://schemas.microsoft.com/office/drawing/2014/main" val="4018780468"/>
                    </a:ext>
                  </a:extLst>
                </a:gridCol>
                <a:gridCol w="800100">
                  <a:extLst>
                    <a:ext uri="{9D8B030D-6E8A-4147-A177-3AD203B41FA5}">
                      <a16:colId xmlns:a16="http://schemas.microsoft.com/office/drawing/2014/main" val="1775067342"/>
                    </a:ext>
                  </a:extLst>
                </a:gridCol>
                <a:gridCol w="825500">
                  <a:extLst>
                    <a:ext uri="{9D8B030D-6E8A-4147-A177-3AD203B41FA5}">
                      <a16:colId xmlns:a16="http://schemas.microsoft.com/office/drawing/2014/main" val="1809920501"/>
                    </a:ext>
                  </a:extLst>
                </a:gridCol>
                <a:gridCol w="800100">
                  <a:extLst>
                    <a:ext uri="{9D8B030D-6E8A-4147-A177-3AD203B41FA5}">
                      <a16:colId xmlns:a16="http://schemas.microsoft.com/office/drawing/2014/main" val="4095077374"/>
                    </a:ext>
                  </a:extLst>
                </a:gridCol>
                <a:gridCol w="800100">
                  <a:extLst>
                    <a:ext uri="{9D8B030D-6E8A-4147-A177-3AD203B41FA5}">
                      <a16:colId xmlns:a16="http://schemas.microsoft.com/office/drawing/2014/main" val="1282055279"/>
                    </a:ext>
                  </a:extLst>
                </a:gridCol>
              </a:tblGrid>
              <a:tr h="190500">
                <a:tc>
                  <a:txBody>
                    <a:bodyPr/>
                    <a:lstStyle/>
                    <a:p>
                      <a:pPr algn="l" fontAlgn="b"/>
                      <a:r>
                        <a:rPr lang="en-US" sz="1100" b="1" u="none" strike="noStrike" dirty="0">
                          <a:solidFill>
                            <a:schemeClr val="bg1"/>
                          </a:solidFill>
                          <a:effectLst/>
                        </a:rPr>
                        <a:t>Community</a:t>
                      </a:r>
                      <a:endParaRPr lang="en-US" sz="1100" b="1" i="0" u="none" strike="noStrike" dirty="0">
                        <a:solidFill>
                          <a:schemeClr val="bg1"/>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fontAlgn="b"/>
                      <a:r>
                        <a:rPr lang="en-US" sz="1100" b="1" u="none" strike="noStrike" dirty="0">
                          <a:solidFill>
                            <a:schemeClr val="bg1"/>
                          </a:solidFill>
                          <a:effectLst/>
                        </a:rPr>
                        <a:t>2015</a:t>
                      </a:r>
                      <a:endParaRPr lang="en-US" sz="1100" b="1" i="0" u="none" strike="noStrike" dirty="0">
                        <a:solidFill>
                          <a:schemeClr val="bg1"/>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fontAlgn="b"/>
                      <a:r>
                        <a:rPr lang="en-US" sz="1100" b="1" u="none" strike="noStrike" dirty="0">
                          <a:solidFill>
                            <a:schemeClr val="bg1"/>
                          </a:solidFill>
                          <a:effectLst/>
                        </a:rPr>
                        <a:t>2016</a:t>
                      </a:r>
                      <a:endParaRPr lang="en-US" sz="1100" b="1" i="0" u="none" strike="noStrike" dirty="0">
                        <a:solidFill>
                          <a:schemeClr val="bg1"/>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fontAlgn="b"/>
                      <a:r>
                        <a:rPr lang="en-US" sz="1100" b="1" u="none" strike="noStrike" dirty="0">
                          <a:solidFill>
                            <a:schemeClr val="bg1"/>
                          </a:solidFill>
                          <a:effectLst/>
                        </a:rPr>
                        <a:t>2017</a:t>
                      </a:r>
                      <a:endParaRPr lang="en-US" sz="1100" b="1" i="0" u="none" strike="noStrike" dirty="0">
                        <a:solidFill>
                          <a:schemeClr val="bg1"/>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fontAlgn="b"/>
                      <a:r>
                        <a:rPr lang="en-US" sz="1100" b="1" u="none" strike="noStrike" dirty="0">
                          <a:solidFill>
                            <a:schemeClr val="bg1"/>
                          </a:solidFill>
                          <a:effectLst/>
                        </a:rPr>
                        <a:t>2018</a:t>
                      </a:r>
                      <a:endParaRPr lang="en-US" sz="1100" b="1" i="0" u="none" strike="noStrike" dirty="0">
                        <a:solidFill>
                          <a:schemeClr val="bg1"/>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fontAlgn="b"/>
                      <a:r>
                        <a:rPr lang="en-US" sz="1100" b="1" u="none" strike="noStrike" dirty="0">
                          <a:solidFill>
                            <a:schemeClr val="bg1"/>
                          </a:solidFill>
                          <a:effectLst/>
                        </a:rPr>
                        <a:t>2019</a:t>
                      </a:r>
                      <a:endParaRPr lang="en-US" sz="1100" b="1" i="0" u="none" strike="noStrike" dirty="0">
                        <a:solidFill>
                          <a:schemeClr val="bg1"/>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fontAlgn="b"/>
                      <a:r>
                        <a:rPr lang="en-US" sz="1100" b="1" u="none" strike="noStrike" dirty="0">
                          <a:solidFill>
                            <a:schemeClr val="bg1"/>
                          </a:solidFill>
                          <a:effectLst/>
                        </a:rPr>
                        <a:t>2020</a:t>
                      </a:r>
                      <a:endParaRPr lang="en-US" sz="1100" b="1" i="0" u="none" strike="noStrike" dirty="0">
                        <a:solidFill>
                          <a:schemeClr val="bg1"/>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fontAlgn="b"/>
                      <a:r>
                        <a:rPr lang="en-US" sz="1100" b="1" u="none" strike="noStrike" dirty="0">
                          <a:solidFill>
                            <a:schemeClr val="bg1"/>
                          </a:solidFill>
                          <a:effectLst/>
                        </a:rPr>
                        <a:t>2021</a:t>
                      </a:r>
                      <a:endParaRPr lang="en-US" sz="1100" b="1" i="0" u="none" strike="noStrike" dirty="0">
                        <a:solidFill>
                          <a:schemeClr val="bg1"/>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fontAlgn="b"/>
                      <a:r>
                        <a:rPr lang="en-US" sz="1100" b="1" u="none" strike="noStrike" dirty="0">
                          <a:solidFill>
                            <a:schemeClr val="bg1"/>
                          </a:solidFill>
                          <a:effectLst/>
                        </a:rPr>
                        <a:t>2022</a:t>
                      </a:r>
                      <a:endParaRPr lang="en-US" sz="1100" b="1" i="0" u="none" strike="noStrike" dirty="0">
                        <a:solidFill>
                          <a:schemeClr val="bg1"/>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402219181"/>
                  </a:ext>
                </a:extLst>
              </a:tr>
              <a:tr h="190500">
                <a:tc>
                  <a:txBody>
                    <a:bodyPr/>
                    <a:lstStyle/>
                    <a:p>
                      <a:pPr algn="l" fontAlgn="b"/>
                      <a:r>
                        <a:rPr lang="en-US" sz="1100" u="none" strike="noStrike" dirty="0">
                          <a:effectLst/>
                        </a:rPr>
                        <a:t>Camden-on-Gauley</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effectLst/>
                        </a:rPr>
                        <a:t>0.3 Million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b="1" u="none" strike="noStrike" dirty="0">
                          <a:effectLst/>
                        </a:rPr>
                        <a:t>0.5 Million</a:t>
                      </a:r>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effectLst/>
                        </a:rPr>
                        <a:t>0.5 Million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100" u="none" strike="noStrike" dirty="0">
                          <a:effectLst/>
                        </a:rPr>
                        <a:t>0.5 Million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effectLst/>
                        </a:rPr>
                        <a:t>0.5 Million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effectLst/>
                        </a:rPr>
                        <a:t>0.5 Million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effectLst/>
                        </a:rPr>
                        <a:t>0.5 Million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effectLst/>
                        </a:rPr>
                        <a:t>0.5 Million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1760417"/>
                  </a:ext>
                </a:extLst>
              </a:tr>
              <a:tr h="190500">
                <a:tc>
                  <a:txBody>
                    <a:bodyPr/>
                    <a:lstStyle/>
                    <a:p>
                      <a:pPr algn="l" fontAlgn="b"/>
                      <a:r>
                        <a:rPr lang="en-US" sz="1100" u="none" strike="noStrike" dirty="0">
                          <a:effectLst/>
                        </a:rPr>
                        <a:t>Clendenin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effectLst/>
                        </a:rPr>
                        <a:t>23.6 Million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b="1" u="none" strike="noStrike" dirty="0">
                          <a:effectLst/>
                        </a:rPr>
                        <a:t>24.0 Million</a:t>
                      </a:r>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effectLst/>
                        </a:rPr>
                        <a:t>10.1 Million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100" u="none" strike="noStrike" dirty="0">
                          <a:solidFill>
                            <a:srgbClr val="C00000"/>
                          </a:solidFill>
                          <a:effectLst/>
                        </a:rPr>
                        <a:t>15.2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solidFill>
                            <a:srgbClr val="C00000"/>
                          </a:solidFill>
                          <a:effectLst/>
                        </a:rPr>
                        <a:t>15.3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solidFill>
                            <a:srgbClr val="C00000"/>
                          </a:solidFill>
                          <a:effectLst/>
                        </a:rPr>
                        <a:t>17.4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solidFill>
                            <a:srgbClr val="C00000"/>
                          </a:solidFill>
                          <a:effectLst/>
                        </a:rPr>
                        <a:t>17.1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solidFill>
                            <a:srgbClr val="C00000"/>
                          </a:solidFill>
                          <a:effectLst/>
                        </a:rPr>
                        <a:t>17.7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8315539"/>
                  </a:ext>
                </a:extLst>
              </a:tr>
              <a:tr h="190500">
                <a:tc>
                  <a:txBody>
                    <a:bodyPr/>
                    <a:lstStyle/>
                    <a:p>
                      <a:pPr algn="l" fontAlgn="b"/>
                      <a:r>
                        <a:rPr lang="en-US" sz="1100" u="none" strike="noStrike" dirty="0">
                          <a:effectLst/>
                        </a:rPr>
                        <a:t>Rainelle</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effectLst/>
                        </a:rPr>
                        <a:t>13.1 Million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b="1" u="none" strike="noStrike" dirty="0">
                          <a:effectLst/>
                        </a:rPr>
                        <a:t>13.2 Million</a:t>
                      </a:r>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effectLst/>
                        </a:rPr>
                        <a:t>5.0 Million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100" u="none" strike="noStrike" dirty="0">
                          <a:solidFill>
                            <a:srgbClr val="C00000"/>
                          </a:solidFill>
                          <a:effectLst/>
                        </a:rPr>
                        <a:t>9.4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solidFill>
                            <a:srgbClr val="C00000"/>
                          </a:solidFill>
                          <a:effectLst/>
                        </a:rPr>
                        <a:t>11.1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solidFill>
                            <a:srgbClr val="C00000"/>
                          </a:solidFill>
                          <a:effectLst/>
                        </a:rPr>
                        <a:t>11.1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solidFill>
                            <a:srgbClr val="C00000"/>
                          </a:solidFill>
                          <a:effectLst/>
                        </a:rPr>
                        <a:t>11.4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solidFill>
                            <a:srgbClr val="C00000"/>
                          </a:solidFill>
                          <a:effectLst/>
                        </a:rPr>
                        <a:t>12.4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9167552"/>
                  </a:ext>
                </a:extLst>
              </a:tr>
              <a:tr h="190500">
                <a:tc>
                  <a:txBody>
                    <a:bodyPr/>
                    <a:lstStyle/>
                    <a:p>
                      <a:pPr algn="l" fontAlgn="b"/>
                      <a:r>
                        <a:rPr lang="en-US" sz="1100" u="none" strike="noStrike" dirty="0">
                          <a:effectLst/>
                        </a:rPr>
                        <a:t>Richwood</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effectLst/>
                        </a:rPr>
                        <a:t>10.0 Million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b="1" u="none" strike="noStrike" dirty="0">
                          <a:effectLst/>
                        </a:rPr>
                        <a:t>10.1 Million</a:t>
                      </a:r>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effectLst/>
                        </a:rPr>
                        <a:t>9.1 Million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100" u="none" strike="noStrike" dirty="0">
                          <a:solidFill>
                            <a:srgbClr val="C00000"/>
                          </a:solidFill>
                          <a:effectLst/>
                        </a:rPr>
                        <a:t>9.3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solidFill>
                            <a:srgbClr val="C00000"/>
                          </a:solidFill>
                          <a:effectLst/>
                        </a:rPr>
                        <a:t>9.9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solidFill>
                            <a:srgbClr val="C00000"/>
                          </a:solidFill>
                          <a:effectLst/>
                        </a:rPr>
                        <a:t>9.7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solidFill>
                            <a:srgbClr val="C00000"/>
                          </a:solidFill>
                          <a:effectLst/>
                        </a:rPr>
                        <a:t>9.8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solidFill>
                            <a:srgbClr val="C00000"/>
                          </a:solidFill>
                          <a:effectLst/>
                        </a:rPr>
                        <a:t>9.8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5981282"/>
                  </a:ext>
                </a:extLst>
              </a:tr>
              <a:tr h="190500">
                <a:tc>
                  <a:txBody>
                    <a:bodyPr/>
                    <a:lstStyle/>
                    <a:p>
                      <a:pPr algn="l" fontAlgn="b"/>
                      <a:r>
                        <a:rPr lang="en-US" sz="1100" u="none" strike="noStrike" dirty="0">
                          <a:effectLst/>
                        </a:rPr>
                        <a:t>White Sulphur Springs</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effectLst/>
                        </a:rPr>
                        <a:t>22.7 Million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b="1" u="none" strike="noStrike" dirty="0">
                          <a:effectLst/>
                        </a:rPr>
                        <a:t>23.2 Million</a:t>
                      </a:r>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effectLst/>
                        </a:rPr>
                        <a:t>13.5 Million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100" u="none" strike="noStrike" dirty="0">
                          <a:solidFill>
                            <a:srgbClr val="C00000"/>
                          </a:solidFill>
                          <a:effectLst/>
                        </a:rPr>
                        <a:t>21.5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solidFill>
                            <a:srgbClr val="C00000"/>
                          </a:solidFill>
                          <a:effectLst/>
                        </a:rPr>
                        <a:t>22.4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solidFill>
                            <a:srgbClr val="C00000"/>
                          </a:solidFill>
                          <a:effectLst/>
                        </a:rPr>
                        <a:t>23.0 Million</a:t>
                      </a:r>
                      <a:endParaRPr lang="en-US" sz="1100" b="0" i="0" u="none" strike="noStrike" dirty="0">
                        <a:solidFill>
                          <a:srgbClr val="C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effectLst/>
                        </a:rPr>
                        <a:t>26.4 Million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100" u="none" strike="noStrike" dirty="0">
                          <a:effectLst/>
                        </a:rPr>
                        <a:t>29.2 Million</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8098479"/>
                  </a:ext>
                </a:extLst>
              </a:tr>
            </a:tbl>
          </a:graphicData>
        </a:graphic>
      </p:graphicFrame>
      <p:sp>
        <p:nvSpPr>
          <p:cNvPr id="14" name="TextBox 13">
            <a:extLst>
              <a:ext uri="{FF2B5EF4-FFF2-40B4-BE49-F238E27FC236}">
                <a16:creationId xmlns:a16="http://schemas.microsoft.com/office/drawing/2014/main" id="{744CE5F1-A34E-44B8-A99E-41C119B38727}"/>
              </a:ext>
            </a:extLst>
          </p:cNvPr>
          <p:cNvSpPr txBox="1"/>
          <p:nvPr/>
        </p:nvSpPr>
        <p:spPr>
          <a:xfrm>
            <a:off x="176565" y="962025"/>
            <a:ext cx="2145947" cy="577081"/>
          </a:xfrm>
          <a:prstGeom prst="rect">
            <a:avLst/>
          </a:prstGeom>
          <a:noFill/>
        </p:spPr>
        <p:txBody>
          <a:bodyPr wrap="square" rtlCol="0">
            <a:spAutoFit/>
          </a:bodyPr>
          <a:lstStyle/>
          <a:p>
            <a:r>
              <a:rPr lang="en-US" sz="1050" dirty="0"/>
              <a:t>Source: Tax assessment database. May not include values for tax exempt properties.</a:t>
            </a:r>
          </a:p>
        </p:txBody>
      </p:sp>
      <p:sp>
        <p:nvSpPr>
          <p:cNvPr id="10" name="Explosion: 8 Points 9">
            <a:extLst>
              <a:ext uri="{FF2B5EF4-FFF2-40B4-BE49-F238E27FC236}">
                <a16:creationId xmlns:a16="http://schemas.microsoft.com/office/drawing/2014/main" id="{55C89615-434D-46D4-A008-C07085FD26E0}"/>
              </a:ext>
            </a:extLst>
          </p:cNvPr>
          <p:cNvSpPr/>
          <p:nvPr/>
        </p:nvSpPr>
        <p:spPr>
          <a:xfrm>
            <a:off x="9509744" y="631597"/>
            <a:ext cx="2463510" cy="1986467"/>
          </a:xfrm>
          <a:prstGeom prst="irregularSeal1">
            <a:avLst/>
          </a:prstGeom>
          <a:solidFill>
            <a:srgbClr val="B4521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t>Complementary Analyses</a:t>
            </a:r>
          </a:p>
        </p:txBody>
      </p:sp>
    </p:spTree>
    <p:extLst>
      <p:ext uri="{BB962C8B-B14F-4D97-AF65-F5344CB8AC3E}">
        <p14:creationId xmlns:p14="http://schemas.microsoft.com/office/powerpoint/2010/main" val="34013557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7E5DABC3-D0C2-4C0F-B77D-39B064D67B33}"/>
              </a:ext>
            </a:extLst>
          </p:cNvPr>
          <p:cNvGraphicFramePr>
            <a:graphicFrameLocks noGrp="1"/>
          </p:cNvGraphicFramePr>
          <p:nvPr>
            <p:extLst>
              <p:ext uri="{D42A27DB-BD31-4B8C-83A1-F6EECF244321}">
                <p14:modId xmlns:p14="http://schemas.microsoft.com/office/powerpoint/2010/main" val="3328481525"/>
              </p:ext>
            </p:extLst>
          </p:nvPr>
        </p:nvGraphicFramePr>
        <p:xfrm>
          <a:off x="361884" y="1254140"/>
          <a:ext cx="4324416" cy="1371599"/>
        </p:xfrm>
        <a:graphic>
          <a:graphicData uri="http://schemas.openxmlformats.org/drawingml/2006/table">
            <a:tbl>
              <a:tblPr/>
              <a:tblGrid>
                <a:gridCol w="4324416">
                  <a:extLst>
                    <a:ext uri="{9D8B030D-6E8A-4147-A177-3AD203B41FA5}">
                      <a16:colId xmlns:a16="http://schemas.microsoft.com/office/drawing/2014/main" val="3869297254"/>
                    </a:ext>
                  </a:extLst>
                </a:gridCol>
              </a:tblGrid>
              <a:tr h="278174">
                <a:tc>
                  <a:txBody>
                    <a:bodyPr/>
                    <a:lstStyle/>
                    <a:p>
                      <a:pPr marL="117475" indent="0" algn="l" fontAlgn="ctr"/>
                      <a:r>
                        <a:rPr lang="en-US" sz="1400" b="1" i="0" u="none" strike="noStrike" dirty="0">
                          <a:solidFill>
                            <a:schemeClr val="bg1"/>
                          </a:solidFill>
                          <a:effectLst/>
                          <a:latin typeface="Calibri" panose="020F0502020204030204" pitchFamily="34" charset="0"/>
                        </a:rPr>
                        <a:t>Flood Hazard Indicators</a:t>
                      </a: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5B739B"/>
                    </a:solidFill>
                  </a:tcPr>
                </a:tc>
                <a:extLst>
                  <a:ext uri="{0D108BD9-81ED-4DB2-BD59-A6C34878D82A}">
                    <a16:rowId xmlns:a16="http://schemas.microsoft.com/office/drawing/2014/main" val="509608206"/>
                  </a:ext>
                </a:extLst>
              </a:tr>
              <a:tr h="278174">
                <a:tc>
                  <a:txBody>
                    <a:bodyPr/>
                    <a:lstStyle/>
                    <a:p>
                      <a:pPr marL="117475" indent="0" algn="l" fontAlgn="ctr"/>
                      <a:r>
                        <a:rPr lang="en-US" sz="1400" b="1" i="0" u="none" strike="noStrike" dirty="0">
                          <a:solidFill>
                            <a:srgbClr val="000000"/>
                          </a:solidFill>
                          <a:effectLst/>
                          <a:latin typeface="Calibri" panose="020F0502020204030204" pitchFamily="34" charset="0"/>
                        </a:rPr>
                        <a:t>Regulatory Floodplain Area Ratio</a:t>
                      </a: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6521596"/>
                  </a:ext>
                </a:extLst>
              </a:tr>
              <a:tr h="537077">
                <a:tc>
                  <a:txBody>
                    <a:bodyPr/>
                    <a:lstStyle/>
                    <a:p>
                      <a:pPr marL="117475" indent="0" algn="l" fontAlgn="ctr"/>
                      <a:r>
                        <a:rPr lang="en-US" sz="1400" b="1" i="0" u="none" strike="noStrike" dirty="0">
                          <a:solidFill>
                            <a:srgbClr val="000000"/>
                          </a:solidFill>
                          <a:effectLst/>
                          <a:latin typeface="Calibri" panose="020F0502020204030204" pitchFamily="34" charset="0"/>
                        </a:rPr>
                        <a:t>Federally-Declared Flood Disasters </a:t>
                      </a:r>
                    </a:p>
                    <a:p>
                      <a:pPr marL="117475" indent="0" algn="l" fontAlgn="ctr"/>
                      <a:r>
                        <a:rPr lang="en-US" sz="1400" b="1" i="0" u="none" strike="noStrike" dirty="0">
                          <a:solidFill>
                            <a:srgbClr val="000000"/>
                          </a:solidFill>
                          <a:effectLst/>
                          <a:latin typeface="Calibri" panose="020F0502020204030204" pitchFamily="34" charset="0"/>
                        </a:rPr>
                        <a:t>(in County) since 1953</a:t>
                      </a: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4641362"/>
                  </a:ext>
                </a:extLst>
              </a:tr>
              <a:tr h="278174">
                <a:tc>
                  <a:txBody>
                    <a:bodyPr/>
                    <a:lstStyle/>
                    <a:p>
                      <a:pPr marL="117475" indent="0" algn="l" fontAlgn="ctr"/>
                      <a:r>
                        <a:rPr lang="en-US" sz="1400" b="1" i="0" u="none" strike="noStrike" dirty="0">
                          <a:solidFill>
                            <a:srgbClr val="000000"/>
                          </a:solidFill>
                          <a:effectLst/>
                          <a:latin typeface="Calibri" panose="020F0502020204030204" pitchFamily="34" charset="0"/>
                        </a:rPr>
                        <a:t>Maximum Estimated Flood Depth</a:t>
                      </a: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7947786"/>
                  </a:ext>
                </a:extLst>
              </a:tr>
            </a:tbl>
          </a:graphicData>
        </a:graphic>
      </p:graphicFrame>
      <p:sp>
        <p:nvSpPr>
          <p:cNvPr id="13" name="TextBox 12">
            <a:extLst>
              <a:ext uri="{FF2B5EF4-FFF2-40B4-BE49-F238E27FC236}">
                <a16:creationId xmlns:a16="http://schemas.microsoft.com/office/drawing/2014/main" id="{42BF11A5-56B1-4087-BED4-30D07AD1891A}"/>
              </a:ext>
            </a:extLst>
          </p:cNvPr>
          <p:cNvSpPr txBox="1"/>
          <p:nvPr/>
        </p:nvSpPr>
        <p:spPr>
          <a:xfrm>
            <a:off x="273525" y="531479"/>
            <a:ext cx="8914017" cy="646331"/>
          </a:xfrm>
          <a:prstGeom prst="rect">
            <a:avLst/>
          </a:prstGeom>
          <a:noFill/>
        </p:spPr>
        <p:txBody>
          <a:bodyPr wrap="square">
            <a:spAutoFit/>
          </a:bodyPr>
          <a:lstStyle/>
          <a:p>
            <a:r>
              <a:rPr lang="en-US" b="1" dirty="0">
                <a:solidFill>
                  <a:srgbClr val="000000"/>
                </a:solidFill>
              </a:rPr>
              <a:t>Example of risk index development methodology among the detailed study (6) communities with 31 risk indicators</a:t>
            </a:r>
            <a:endParaRPr lang="en-US" b="1" dirty="0"/>
          </a:p>
        </p:txBody>
      </p:sp>
      <p:graphicFrame>
        <p:nvGraphicFramePr>
          <p:cNvPr id="15" name="Table 14">
            <a:extLst>
              <a:ext uri="{FF2B5EF4-FFF2-40B4-BE49-F238E27FC236}">
                <a16:creationId xmlns:a16="http://schemas.microsoft.com/office/drawing/2014/main" id="{337CA1E8-7E45-46D8-9B04-1F8FEFE9A1ED}"/>
              </a:ext>
            </a:extLst>
          </p:cNvPr>
          <p:cNvGraphicFramePr>
            <a:graphicFrameLocks noGrp="1"/>
          </p:cNvGraphicFramePr>
          <p:nvPr>
            <p:extLst>
              <p:ext uri="{D42A27DB-BD31-4B8C-83A1-F6EECF244321}">
                <p14:modId xmlns:p14="http://schemas.microsoft.com/office/powerpoint/2010/main" val="3849990132"/>
              </p:ext>
            </p:extLst>
          </p:nvPr>
        </p:nvGraphicFramePr>
        <p:xfrm>
          <a:off x="361884" y="2840722"/>
          <a:ext cx="4324416" cy="1371600"/>
        </p:xfrm>
        <a:graphic>
          <a:graphicData uri="http://schemas.openxmlformats.org/drawingml/2006/table">
            <a:tbl>
              <a:tblPr/>
              <a:tblGrid>
                <a:gridCol w="4324416">
                  <a:extLst>
                    <a:ext uri="{9D8B030D-6E8A-4147-A177-3AD203B41FA5}">
                      <a16:colId xmlns:a16="http://schemas.microsoft.com/office/drawing/2014/main" val="3869297254"/>
                    </a:ext>
                  </a:extLst>
                </a:gridCol>
              </a:tblGrid>
              <a:tr h="352278">
                <a:tc>
                  <a:txBody>
                    <a:bodyPr/>
                    <a:lstStyle/>
                    <a:p>
                      <a:pPr marL="117475" indent="0" algn="l" fontAlgn="ctr"/>
                      <a:r>
                        <a:rPr lang="en-US" sz="1400" b="1" i="0" u="none" strike="noStrike" dirty="0">
                          <a:solidFill>
                            <a:schemeClr val="bg1"/>
                          </a:solidFill>
                          <a:effectLst/>
                          <a:latin typeface="+mn-lt"/>
                        </a:rPr>
                        <a:t>Building Counts / Ratios</a:t>
                      </a: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5B739B"/>
                    </a:solidFill>
                  </a:tcPr>
                </a:tc>
                <a:extLst>
                  <a:ext uri="{0D108BD9-81ED-4DB2-BD59-A6C34878D82A}">
                    <a16:rowId xmlns:a16="http://schemas.microsoft.com/office/drawing/2014/main" val="509608206"/>
                  </a:ext>
                </a:extLst>
              </a:tr>
              <a:tr h="339774">
                <a:tc>
                  <a:txBody>
                    <a:bodyPr/>
                    <a:lstStyle/>
                    <a:p>
                      <a:pPr marL="117475" indent="0" algn="l" fontAlgn="ctr"/>
                      <a:r>
                        <a:rPr lang="en-US" sz="1400" b="1" dirty="0">
                          <a:latin typeface="+mn-lt"/>
                          <a:cs typeface="Arial" panose="020B0604020202020204" pitchFamily="34" charset="0"/>
                        </a:rPr>
                        <a:t>Structures in All High-Risk Floodplains Ratio in All </a:t>
                      </a:r>
                      <a:r>
                        <a:rPr lang="en-US" sz="1400" b="1" kern="1200" dirty="0">
                          <a:solidFill>
                            <a:schemeClr val="tx1"/>
                          </a:solidFill>
                          <a:latin typeface="+mn-lt"/>
                          <a:ea typeface="+mn-ea"/>
                          <a:cs typeface="Arial" panose="020B0604020202020204" pitchFamily="34" charset="0"/>
                        </a:rPr>
                        <a:t>Bldgs.</a:t>
                      </a: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6521596"/>
                  </a:ext>
                </a:extLst>
              </a:tr>
              <a:tr h="339774">
                <a:tc>
                  <a:txBody>
                    <a:bodyPr/>
                    <a:lstStyle/>
                    <a:p>
                      <a:pPr marL="117475" indent="0" algn="l" fontAlgn="ctr"/>
                      <a:r>
                        <a:rPr lang="en-US" sz="1400" b="1" dirty="0">
                          <a:latin typeface="+mn-lt"/>
                          <a:cs typeface="Arial" panose="020B0604020202020204" pitchFamily="34" charset="0"/>
                        </a:rPr>
                        <a:t>Buildings in High-Risk Floodway Ratio in SFHA Bldgs.</a:t>
                      </a:r>
                      <a:endParaRPr lang="en-US" sz="1400" b="1" i="0" u="none" strike="noStrike" dirty="0">
                        <a:solidFill>
                          <a:srgbClr val="000000"/>
                        </a:solidFill>
                        <a:effectLst/>
                        <a:latin typeface="+mn-lt"/>
                      </a:endParaRP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4641362"/>
                  </a:ext>
                </a:extLst>
              </a:tr>
              <a:tr h="339774">
                <a:tc>
                  <a:txBody>
                    <a:bodyPr/>
                    <a:lstStyle/>
                    <a:p>
                      <a:pPr marL="117475" indent="0" algn="l" fontAlgn="ctr"/>
                      <a:r>
                        <a:rPr lang="en-US" sz="1400" b="1" dirty="0">
                          <a:latin typeface="+mn-lt"/>
                          <a:cs typeface="Arial" panose="020B0604020202020204" pitchFamily="34" charset="0"/>
                        </a:rPr>
                        <a:t>Structures in Estimated Depths of Greater than 10 ft</a:t>
                      </a:r>
                      <a:endParaRPr lang="en-US" sz="1400" b="1" i="0" u="none" strike="noStrike" dirty="0">
                        <a:solidFill>
                          <a:srgbClr val="000000"/>
                        </a:solidFill>
                        <a:effectLst/>
                        <a:latin typeface="+mn-lt"/>
                      </a:endParaRP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7947786"/>
                  </a:ext>
                </a:extLst>
              </a:tr>
            </a:tbl>
          </a:graphicData>
        </a:graphic>
      </p:graphicFrame>
      <p:graphicFrame>
        <p:nvGraphicFramePr>
          <p:cNvPr id="16" name="Table 15">
            <a:extLst>
              <a:ext uri="{FF2B5EF4-FFF2-40B4-BE49-F238E27FC236}">
                <a16:creationId xmlns:a16="http://schemas.microsoft.com/office/drawing/2014/main" id="{A9EDD971-03D2-4FFF-8E5C-33762FF019AE}"/>
              </a:ext>
            </a:extLst>
          </p:cNvPr>
          <p:cNvGraphicFramePr>
            <a:graphicFrameLocks noGrp="1"/>
          </p:cNvGraphicFramePr>
          <p:nvPr>
            <p:extLst>
              <p:ext uri="{D42A27DB-BD31-4B8C-83A1-F6EECF244321}">
                <p14:modId xmlns:p14="http://schemas.microsoft.com/office/powerpoint/2010/main" val="2501697737"/>
              </p:ext>
            </p:extLst>
          </p:nvPr>
        </p:nvGraphicFramePr>
        <p:xfrm>
          <a:off x="361884" y="4462237"/>
          <a:ext cx="4325112" cy="1371601"/>
        </p:xfrm>
        <a:graphic>
          <a:graphicData uri="http://schemas.openxmlformats.org/drawingml/2006/table">
            <a:tbl>
              <a:tblPr/>
              <a:tblGrid>
                <a:gridCol w="4325112">
                  <a:extLst>
                    <a:ext uri="{9D8B030D-6E8A-4147-A177-3AD203B41FA5}">
                      <a16:colId xmlns:a16="http://schemas.microsoft.com/office/drawing/2014/main" val="3869297254"/>
                    </a:ext>
                  </a:extLst>
                </a:gridCol>
              </a:tblGrid>
              <a:tr h="275850">
                <a:tc>
                  <a:txBody>
                    <a:bodyPr/>
                    <a:lstStyle/>
                    <a:p>
                      <a:pPr marL="117475" indent="0" algn="l" fontAlgn="ctr"/>
                      <a:r>
                        <a:rPr lang="en-US" sz="1400" b="1" i="0" u="none" strike="noStrike" dirty="0">
                          <a:solidFill>
                            <a:schemeClr val="bg1"/>
                          </a:solidFill>
                          <a:effectLst/>
                          <a:latin typeface="+mn-lt"/>
                        </a:rPr>
                        <a:t>Building Types / Values</a:t>
                      </a: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5B739B"/>
                    </a:solidFill>
                  </a:tcPr>
                </a:tc>
                <a:extLst>
                  <a:ext uri="{0D108BD9-81ED-4DB2-BD59-A6C34878D82A}">
                    <a16:rowId xmlns:a16="http://schemas.microsoft.com/office/drawing/2014/main" val="509608206"/>
                  </a:ext>
                </a:extLst>
              </a:tr>
              <a:tr h="275850">
                <a:tc>
                  <a:txBody>
                    <a:bodyPr/>
                    <a:lstStyle/>
                    <a:p>
                      <a:pPr marL="117475" indent="0" algn="l" fontAlgn="ctr"/>
                      <a:r>
                        <a:rPr lang="en-US" sz="1400" b="1" dirty="0">
                          <a:latin typeface="+mn-lt"/>
                          <a:cs typeface="Arial" panose="020B0604020202020204" pitchFamily="34" charset="0"/>
                        </a:rPr>
                        <a:t>Total Building Value in Floodplain</a:t>
                      </a:r>
                      <a:endParaRPr lang="en-US" sz="1400" b="1" i="0" u="none" strike="noStrike" dirty="0">
                        <a:solidFill>
                          <a:srgbClr val="000000"/>
                        </a:solidFill>
                        <a:effectLst/>
                        <a:latin typeface="+mn-lt"/>
                      </a:endParaRP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0686623"/>
                  </a:ext>
                </a:extLst>
              </a:tr>
              <a:tr h="275850">
                <a:tc>
                  <a:txBody>
                    <a:bodyPr/>
                    <a:lstStyle/>
                    <a:p>
                      <a:pPr marL="117475" indent="0" algn="l" fontAlgn="ctr"/>
                      <a:r>
                        <a:rPr lang="en-US" sz="1400" b="1" kern="1200" dirty="0">
                          <a:solidFill>
                            <a:schemeClr val="tx1"/>
                          </a:solidFill>
                          <a:latin typeface="+mn-lt"/>
                          <a:ea typeface="+mn-ea"/>
                          <a:cs typeface="Arial" panose="020B0604020202020204" pitchFamily="34" charset="0"/>
                        </a:rPr>
                        <a:t>Median Building Value </a:t>
                      </a:r>
                      <a:r>
                        <a:rPr lang="en-US" sz="1400" b="1" dirty="0">
                          <a:latin typeface="+mn-lt"/>
                          <a:cs typeface="Arial" panose="020B0604020202020204" pitchFamily="34" charset="0"/>
                        </a:rPr>
                        <a:t>in Floodplain</a:t>
                      </a:r>
                      <a:endParaRPr lang="en-US" sz="1400" b="1" kern="1200" dirty="0">
                        <a:solidFill>
                          <a:schemeClr val="tx1"/>
                        </a:solidFill>
                        <a:latin typeface="+mn-lt"/>
                        <a:ea typeface="+mn-ea"/>
                        <a:cs typeface="Arial" panose="020B0604020202020204" pitchFamily="34" charset="0"/>
                      </a:endParaRP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6521596"/>
                  </a:ext>
                </a:extLst>
              </a:tr>
              <a:tr h="268201">
                <a:tc>
                  <a:txBody>
                    <a:bodyPr/>
                    <a:lstStyle/>
                    <a:p>
                      <a:pPr algn="l" fontAlgn="ctr"/>
                      <a:r>
                        <a:rPr lang="en-US" sz="1400" b="1" kern="1200" dirty="0">
                          <a:solidFill>
                            <a:schemeClr val="tx1"/>
                          </a:solidFill>
                          <a:latin typeface="+mn-lt"/>
                          <a:ea typeface="+mn-ea"/>
                          <a:cs typeface="Arial" panose="020B0604020202020204" pitchFamily="34" charset="0"/>
                        </a:rPr>
                        <a:t>   Residential Value in Floodplain</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4641362"/>
                  </a:ext>
                </a:extLst>
              </a:tr>
              <a:tr h="275850">
                <a:tc>
                  <a:txBody>
                    <a:bodyPr/>
                    <a:lstStyle/>
                    <a:p>
                      <a:pPr marL="117475" indent="0" algn="l" fontAlgn="ctr"/>
                      <a:r>
                        <a:rPr lang="en-US" sz="1400" b="1" dirty="0">
                          <a:latin typeface="+mn-lt"/>
                          <a:cs typeface="Arial" panose="020B0604020202020204" pitchFamily="34" charset="0"/>
                        </a:rPr>
                        <a:t>Non-Residential Value in Floodplain</a:t>
                      </a:r>
                      <a:endParaRPr lang="en-US" sz="1400" b="1" i="0" u="none" strike="noStrike" dirty="0">
                        <a:solidFill>
                          <a:srgbClr val="000000"/>
                        </a:solidFill>
                        <a:effectLst/>
                        <a:latin typeface="+mn-lt"/>
                      </a:endParaRP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7947786"/>
                  </a:ext>
                </a:extLst>
              </a:tr>
            </a:tbl>
          </a:graphicData>
        </a:graphic>
      </p:graphicFrame>
      <p:graphicFrame>
        <p:nvGraphicFramePr>
          <p:cNvPr id="17" name="Table 16">
            <a:extLst>
              <a:ext uri="{FF2B5EF4-FFF2-40B4-BE49-F238E27FC236}">
                <a16:creationId xmlns:a16="http://schemas.microsoft.com/office/drawing/2014/main" id="{8BA8887C-79BF-4008-A4B1-36C670A57E90}"/>
              </a:ext>
            </a:extLst>
          </p:cNvPr>
          <p:cNvGraphicFramePr>
            <a:graphicFrameLocks noGrp="1"/>
          </p:cNvGraphicFramePr>
          <p:nvPr>
            <p:extLst>
              <p:ext uri="{D42A27DB-BD31-4B8C-83A1-F6EECF244321}">
                <p14:modId xmlns:p14="http://schemas.microsoft.com/office/powerpoint/2010/main" val="2233928975"/>
              </p:ext>
            </p:extLst>
          </p:nvPr>
        </p:nvGraphicFramePr>
        <p:xfrm>
          <a:off x="361884" y="6026324"/>
          <a:ext cx="4324416" cy="548640"/>
        </p:xfrm>
        <a:graphic>
          <a:graphicData uri="http://schemas.openxmlformats.org/drawingml/2006/table">
            <a:tbl>
              <a:tblPr/>
              <a:tblGrid>
                <a:gridCol w="4324416">
                  <a:extLst>
                    <a:ext uri="{9D8B030D-6E8A-4147-A177-3AD203B41FA5}">
                      <a16:colId xmlns:a16="http://schemas.microsoft.com/office/drawing/2014/main" val="3869297254"/>
                    </a:ext>
                  </a:extLst>
                </a:gridCol>
              </a:tblGrid>
              <a:tr h="284565">
                <a:tc>
                  <a:txBody>
                    <a:bodyPr/>
                    <a:lstStyle/>
                    <a:p>
                      <a:pPr marL="117475" indent="0" algn="l" fontAlgn="ctr"/>
                      <a:r>
                        <a:rPr lang="en-US" sz="1400" b="1" i="0" u="none" strike="noStrike" dirty="0">
                          <a:solidFill>
                            <a:schemeClr val="bg1"/>
                          </a:solidFill>
                          <a:effectLst/>
                          <a:latin typeface="Calibri" panose="020F0502020204030204" pitchFamily="34" charset="0"/>
                        </a:rPr>
                        <a:t>Building Year / New Construction</a:t>
                      </a: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5B739B"/>
                    </a:solidFill>
                  </a:tcPr>
                </a:tc>
                <a:extLst>
                  <a:ext uri="{0D108BD9-81ED-4DB2-BD59-A6C34878D82A}">
                    <a16:rowId xmlns:a16="http://schemas.microsoft.com/office/drawing/2014/main" val="509608206"/>
                  </a:ext>
                </a:extLst>
              </a:tr>
              <a:tr h="264075">
                <a:tc>
                  <a:txBody>
                    <a:bodyPr/>
                    <a:lstStyle/>
                    <a:p>
                      <a:pPr algn="l" fontAlgn="ctr"/>
                      <a:r>
                        <a:rPr lang="en-US" sz="1400" b="1" i="0" u="none" strike="noStrike" dirty="0">
                          <a:solidFill>
                            <a:srgbClr val="000000"/>
                          </a:solidFill>
                          <a:effectLst/>
                          <a:latin typeface="Calibri" panose="020F0502020204030204" pitchFamily="34" charset="0"/>
                        </a:rPr>
                        <a:t>  Pre-FIRM in Floodplain Ratio</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0686623"/>
                  </a:ext>
                </a:extLst>
              </a:tr>
            </a:tbl>
          </a:graphicData>
        </a:graphic>
      </p:graphicFrame>
      <p:graphicFrame>
        <p:nvGraphicFramePr>
          <p:cNvPr id="18" name="Table 17">
            <a:extLst>
              <a:ext uri="{FF2B5EF4-FFF2-40B4-BE49-F238E27FC236}">
                <a16:creationId xmlns:a16="http://schemas.microsoft.com/office/drawing/2014/main" id="{43B21768-C388-49EB-9E65-03DA145B0F8E}"/>
              </a:ext>
            </a:extLst>
          </p:cNvPr>
          <p:cNvGraphicFramePr>
            <a:graphicFrameLocks noGrp="1"/>
          </p:cNvGraphicFramePr>
          <p:nvPr>
            <p:extLst>
              <p:ext uri="{D42A27DB-BD31-4B8C-83A1-F6EECF244321}">
                <p14:modId xmlns:p14="http://schemas.microsoft.com/office/powerpoint/2010/main" val="645640266"/>
              </p:ext>
            </p:extLst>
          </p:nvPr>
        </p:nvGraphicFramePr>
        <p:xfrm>
          <a:off x="5015184" y="1263982"/>
          <a:ext cx="3886200" cy="2103121"/>
        </p:xfrm>
        <a:graphic>
          <a:graphicData uri="http://schemas.openxmlformats.org/drawingml/2006/table">
            <a:tbl>
              <a:tblPr/>
              <a:tblGrid>
                <a:gridCol w="3886200">
                  <a:extLst>
                    <a:ext uri="{9D8B030D-6E8A-4147-A177-3AD203B41FA5}">
                      <a16:colId xmlns:a16="http://schemas.microsoft.com/office/drawing/2014/main" val="3869297254"/>
                    </a:ext>
                  </a:extLst>
                </a:gridCol>
              </a:tblGrid>
              <a:tr h="337281">
                <a:tc>
                  <a:txBody>
                    <a:bodyPr/>
                    <a:lstStyle/>
                    <a:p>
                      <a:pPr marL="117475" indent="0" algn="l" fontAlgn="ctr"/>
                      <a:r>
                        <a:rPr lang="en-US" sz="1400" b="1" i="0" u="none" strike="noStrike" dirty="0">
                          <a:solidFill>
                            <a:schemeClr val="bg1"/>
                          </a:solidFill>
                          <a:effectLst/>
                          <a:latin typeface="+mn-lt"/>
                        </a:rPr>
                        <a:t>Vulnerable Structures</a:t>
                      </a: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5B739B"/>
                    </a:solidFill>
                  </a:tcPr>
                </a:tc>
                <a:extLst>
                  <a:ext uri="{0D108BD9-81ED-4DB2-BD59-A6C34878D82A}">
                    <a16:rowId xmlns:a16="http://schemas.microsoft.com/office/drawing/2014/main" val="509608206"/>
                  </a:ext>
                </a:extLst>
              </a:tr>
              <a:tr h="447621">
                <a:tc>
                  <a:txBody>
                    <a:bodyPr/>
                    <a:lstStyle/>
                    <a:p>
                      <a:pPr marL="117475" indent="0" algn="l" fontAlgn="ctr"/>
                      <a:r>
                        <a:rPr lang="en-US" sz="1400" b="1" i="0" u="none" strike="noStrike" dirty="0">
                          <a:solidFill>
                            <a:srgbClr val="000000"/>
                          </a:solidFill>
                          <a:effectLst/>
                          <a:latin typeface="+mn-lt"/>
                          <a:cs typeface="Arial" panose="020B0604020202020204" pitchFamily="34" charset="0"/>
                        </a:rPr>
                        <a:t>Ratio of </a:t>
                      </a:r>
                      <a:r>
                        <a:rPr lang="en-US" sz="1400" b="1" dirty="0">
                          <a:latin typeface="+mn-lt"/>
                          <a:cs typeface="Arial" panose="020B0604020202020204" pitchFamily="34" charset="0"/>
                        </a:rPr>
                        <a:t>Manufactured Homes </a:t>
                      </a:r>
                      <a:r>
                        <a:rPr lang="en-US" sz="1400" b="1" i="0" u="none" strike="noStrike" dirty="0">
                          <a:solidFill>
                            <a:srgbClr val="000000"/>
                          </a:solidFill>
                          <a:effectLst/>
                          <a:latin typeface="+mn-lt"/>
                          <a:cs typeface="Arial" panose="020B0604020202020204" pitchFamily="34" charset="0"/>
                        </a:rPr>
                        <a:t> in High-Risk Floodplain Bldgs.</a:t>
                      </a:r>
                      <a:endParaRPr lang="en-US" sz="1400" b="1" i="0" u="none" strike="noStrike" dirty="0">
                        <a:solidFill>
                          <a:srgbClr val="000000"/>
                        </a:solidFill>
                        <a:effectLst/>
                        <a:latin typeface="+mn-lt"/>
                      </a:endParaRP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0686623"/>
                  </a:ext>
                </a:extLst>
              </a:tr>
              <a:tr h="322438">
                <a:tc>
                  <a:txBody>
                    <a:bodyPr/>
                    <a:lstStyle/>
                    <a:p>
                      <a:pPr marL="117475" indent="0" algn="l" fontAlgn="ctr"/>
                      <a:r>
                        <a:rPr lang="en-US" sz="1400" b="1" dirty="0">
                          <a:latin typeface="+mn-lt"/>
                          <a:cs typeface="Arial" panose="020B0604020202020204" pitchFamily="34" charset="0"/>
                        </a:rPr>
                        <a:t>Floodplain Buildings with Basements Ratio</a:t>
                      </a:r>
                      <a:endParaRPr lang="en-US" sz="1400" b="1" kern="1200" dirty="0">
                        <a:solidFill>
                          <a:schemeClr val="tx1"/>
                        </a:solidFill>
                        <a:latin typeface="+mn-lt"/>
                        <a:ea typeface="+mn-ea"/>
                        <a:cs typeface="Arial" panose="020B0604020202020204" pitchFamily="34" charset="0"/>
                      </a:endParaRP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6521596"/>
                  </a:ext>
                </a:extLst>
              </a:tr>
              <a:tr h="321219">
                <a:tc>
                  <a:txBody>
                    <a:bodyPr/>
                    <a:lstStyle/>
                    <a:p>
                      <a:pPr marL="117475" indent="0" algn="l" fontAlgn="ctr"/>
                      <a:r>
                        <a:rPr lang="en-US" sz="1400" b="1" dirty="0">
                          <a:latin typeface="+mn-lt"/>
                          <a:cs typeface="Arial" panose="020B0604020202020204" pitchFamily="34" charset="0"/>
                        </a:rPr>
                        <a:t>One-Story Floodplain Residential Buildings Ratio</a:t>
                      </a:r>
                      <a:endParaRPr lang="en-US" sz="1400" b="1" i="0" u="none" strike="noStrike" dirty="0">
                        <a:solidFill>
                          <a:srgbClr val="000000"/>
                        </a:solidFill>
                        <a:effectLst/>
                        <a:latin typeface="+mn-lt"/>
                      </a:endParaRP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4641362"/>
                  </a:ext>
                </a:extLst>
              </a:tr>
              <a:tr h="337281">
                <a:tc>
                  <a:txBody>
                    <a:bodyPr/>
                    <a:lstStyle/>
                    <a:p>
                      <a:pPr marL="117475" indent="0" algn="l" fontAlgn="ctr"/>
                      <a:r>
                        <a:rPr lang="en-US" sz="1400" b="1" dirty="0">
                          <a:latin typeface="+mn-lt"/>
                          <a:cs typeface="Arial" panose="020B0604020202020204" pitchFamily="34" charset="0"/>
                        </a:rPr>
                        <a:t>Renter-Occupied Housing in Floodplain Ratio</a:t>
                      </a:r>
                      <a:endParaRPr lang="en-US" sz="1400" b="1" i="0" u="none" strike="noStrike" dirty="0">
                        <a:solidFill>
                          <a:srgbClr val="000000"/>
                        </a:solidFill>
                        <a:effectLst/>
                        <a:latin typeface="+mn-lt"/>
                      </a:endParaRP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7947786"/>
                  </a:ext>
                </a:extLst>
              </a:tr>
              <a:tr h="337281">
                <a:tc>
                  <a:txBody>
                    <a:bodyPr/>
                    <a:lstStyle/>
                    <a:p>
                      <a:pPr marL="117475" indent="0" algn="l" fontAlgn="ctr"/>
                      <a:r>
                        <a:rPr lang="en-US" sz="1400" b="1" dirty="0">
                          <a:latin typeface="+mn-lt"/>
                          <a:cs typeface="Arial" panose="020B0604020202020204" pitchFamily="34" charset="0"/>
                        </a:rPr>
                        <a:t>Low-Value (&lt; $10K) Floodplain Buildings Ratio</a:t>
                      </a:r>
                      <a:endParaRPr lang="en-US" sz="1400" b="1" i="0" u="none" strike="noStrike" dirty="0">
                        <a:solidFill>
                          <a:srgbClr val="000000"/>
                        </a:solidFill>
                        <a:effectLst/>
                        <a:latin typeface="+mn-lt"/>
                      </a:endParaRP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9106150"/>
                  </a:ext>
                </a:extLst>
              </a:tr>
            </a:tbl>
          </a:graphicData>
        </a:graphic>
      </p:graphicFrame>
      <p:graphicFrame>
        <p:nvGraphicFramePr>
          <p:cNvPr id="19" name="Table 18">
            <a:extLst>
              <a:ext uri="{FF2B5EF4-FFF2-40B4-BE49-F238E27FC236}">
                <a16:creationId xmlns:a16="http://schemas.microsoft.com/office/drawing/2014/main" id="{B883FDD4-238A-4D96-8D98-ED94635B6A3C}"/>
              </a:ext>
            </a:extLst>
          </p:cNvPr>
          <p:cNvGraphicFramePr>
            <a:graphicFrameLocks noGrp="1"/>
          </p:cNvGraphicFramePr>
          <p:nvPr>
            <p:extLst>
              <p:ext uri="{D42A27DB-BD31-4B8C-83A1-F6EECF244321}">
                <p14:modId xmlns:p14="http://schemas.microsoft.com/office/powerpoint/2010/main" val="2414802285"/>
              </p:ext>
            </p:extLst>
          </p:nvPr>
        </p:nvGraphicFramePr>
        <p:xfrm>
          <a:off x="5015184" y="3526522"/>
          <a:ext cx="3882073" cy="2240279"/>
        </p:xfrm>
        <a:graphic>
          <a:graphicData uri="http://schemas.openxmlformats.org/drawingml/2006/table">
            <a:tbl>
              <a:tblPr/>
              <a:tblGrid>
                <a:gridCol w="3882073">
                  <a:extLst>
                    <a:ext uri="{9D8B030D-6E8A-4147-A177-3AD203B41FA5}">
                      <a16:colId xmlns:a16="http://schemas.microsoft.com/office/drawing/2014/main" val="3869297254"/>
                    </a:ext>
                  </a:extLst>
                </a:gridCol>
              </a:tblGrid>
              <a:tr h="331228">
                <a:tc>
                  <a:txBody>
                    <a:bodyPr/>
                    <a:lstStyle/>
                    <a:p>
                      <a:pPr marL="117475" indent="0" algn="l" fontAlgn="ctr"/>
                      <a:r>
                        <a:rPr lang="en-US" sz="1400" b="1" i="0" u="none" strike="noStrike" dirty="0">
                          <a:solidFill>
                            <a:schemeClr val="bg1"/>
                          </a:solidFill>
                          <a:effectLst/>
                          <a:latin typeface="+mn-lt"/>
                        </a:rPr>
                        <a:t>Significant Structures</a:t>
                      </a: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5B739B"/>
                    </a:solidFill>
                  </a:tcPr>
                </a:tc>
                <a:extLst>
                  <a:ext uri="{0D108BD9-81ED-4DB2-BD59-A6C34878D82A}">
                    <a16:rowId xmlns:a16="http://schemas.microsoft.com/office/drawing/2014/main" val="509608206"/>
                  </a:ext>
                </a:extLst>
              </a:tr>
              <a:tr h="329382">
                <a:tc>
                  <a:txBody>
                    <a:bodyPr/>
                    <a:lstStyle/>
                    <a:p>
                      <a:pPr marL="117475" indent="0" algn="l" fontAlgn="ctr"/>
                      <a:r>
                        <a:rPr lang="en-US" sz="1400" b="1" dirty="0">
                          <a:latin typeface="+mn-lt"/>
                          <a:cs typeface="Arial" panose="020B0604020202020204" pitchFamily="34" charset="0"/>
                        </a:rPr>
                        <a:t>Floodplain Essential Facilities</a:t>
                      </a:r>
                      <a:endParaRPr lang="en-US" sz="1400" b="1" i="0" u="none" strike="noStrike" dirty="0">
                        <a:solidFill>
                          <a:srgbClr val="000000"/>
                        </a:solidFill>
                        <a:effectLst/>
                        <a:latin typeface="+mn-lt"/>
                      </a:endParaRP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0686623"/>
                  </a:ext>
                </a:extLst>
              </a:tr>
              <a:tr h="316652">
                <a:tc>
                  <a:txBody>
                    <a:bodyPr/>
                    <a:lstStyle/>
                    <a:p>
                      <a:pPr algn="l" fontAlgn="ctr"/>
                      <a:r>
                        <a:rPr lang="en-US" sz="1400" b="1" kern="1200" dirty="0">
                          <a:solidFill>
                            <a:schemeClr val="tx1"/>
                          </a:solidFill>
                          <a:latin typeface="+mn-lt"/>
                          <a:ea typeface="+mn-ea"/>
                          <a:cs typeface="Arial" panose="020B0604020202020204" pitchFamily="34" charset="0"/>
                        </a:rPr>
                        <a:t>   Most Vulnerable Essential Facilities</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0745063"/>
                  </a:ext>
                </a:extLst>
              </a:tr>
              <a:tr h="316652">
                <a:tc>
                  <a:txBody>
                    <a:bodyPr/>
                    <a:lstStyle/>
                    <a:p>
                      <a:pPr marL="117475" indent="0" algn="l" fontAlgn="ctr"/>
                      <a:r>
                        <a:rPr lang="en-US" sz="1400" b="1" dirty="0">
                          <a:latin typeface="+mn-lt"/>
                          <a:cs typeface="Arial" panose="020B0604020202020204" pitchFamily="34" charset="0"/>
                        </a:rPr>
                        <a:t>Floodplain Non-Hist. Community Assets</a:t>
                      </a:r>
                      <a:endParaRPr lang="en-US" sz="1400" b="1" kern="1200" dirty="0">
                        <a:solidFill>
                          <a:schemeClr val="tx1"/>
                        </a:solidFill>
                        <a:latin typeface="+mn-lt"/>
                        <a:ea typeface="+mn-ea"/>
                        <a:cs typeface="Arial" panose="020B0604020202020204" pitchFamily="34" charset="0"/>
                      </a:endParaRP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6521596"/>
                  </a:ext>
                </a:extLst>
              </a:tr>
              <a:tr h="315455">
                <a:tc>
                  <a:txBody>
                    <a:bodyPr/>
                    <a:lstStyle/>
                    <a:p>
                      <a:pPr algn="l" fontAlgn="ctr"/>
                      <a:r>
                        <a:rPr lang="en-US" sz="1100" b="1" i="0" u="none" strike="noStrike" dirty="0">
                          <a:solidFill>
                            <a:srgbClr val="000000"/>
                          </a:solidFill>
                          <a:effectLst/>
                          <a:latin typeface="Calibri" panose="020F0502020204030204" pitchFamily="34" charset="0"/>
                        </a:rPr>
                        <a:t>   </a:t>
                      </a:r>
                      <a:r>
                        <a:rPr lang="en-US" sz="1400" b="1" kern="1200" dirty="0">
                          <a:solidFill>
                            <a:schemeClr val="tx1"/>
                          </a:solidFill>
                          <a:latin typeface="+mn-lt"/>
                          <a:ea typeface="+mn-ea"/>
                          <a:cs typeface="Arial" panose="020B0604020202020204" pitchFamily="34" charset="0"/>
                        </a:rPr>
                        <a:t>Most Vulnerable Non-Historical Community Assets</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6656184"/>
                  </a:ext>
                </a:extLst>
              </a:tr>
              <a:tr h="315455">
                <a:tc>
                  <a:txBody>
                    <a:bodyPr/>
                    <a:lstStyle/>
                    <a:p>
                      <a:pPr marL="117475" indent="0" algn="l" fontAlgn="ctr"/>
                      <a:r>
                        <a:rPr lang="en-US" sz="1400" b="1" dirty="0">
                          <a:latin typeface="+mn-lt"/>
                          <a:cs typeface="Arial" panose="020B0604020202020204" pitchFamily="34" charset="0"/>
                        </a:rPr>
                        <a:t>Floodplain Historical Community Assets</a:t>
                      </a:r>
                      <a:endParaRPr lang="en-US" sz="1400" b="1" i="0" u="none" strike="noStrike" dirty="0">
                        <a:solidFill>
                          <a:srgbClr val="000000"/>
                        </a:solidFill>
                        <a:effectLst/>
                        <a:latin typeface="+mn-lt"/>
                      </a:endParaRP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4641362"/>
                  </a:ext>
                </a:extLst>
              </a:tr>
              <a:tr h="315455">
                <a:tc>
                  <a:txBody>
                    <a:bodyPr/>
                    <a:lstStyle/>
                    <a:p>
                      <a:pPr algn="l" fontAlgn="ctr"/>
                      <a:r>
                        <a:rPr lang="en-US" sz="1400" b="1" kern="1200" dirty="0">
                          <a:solidFill>
                            <a:schemeClr val="tx1"/>
                          </a:solidFill>
                          <a:latin typeface="+mn-lt"/>
                          <a:ea typeface="+mn-ea"/>
                          <a:cs typeface="Arial" panose="020B0604020202020204" pitchFamily="34" charset="0"/>
                        </a:rPr>
                        <a:t>   Most Vulnerable Historical Community Assets</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8006216"/>
                  </a:ext>
                </a:extLst>
              </a:tr>
            </a:tbl>
          </a:graphicData>
        </a:graphic>
      </p:graphicFrame>
      <p:sp>
        <p:nvSpPr>
          <p:cNvPr id="20" name="Text Box 2">
            <a:extLst>
              <a:ext uri="{FF2B5EF4-FFF2-40B4-BE49-F238E27FC236}">
                <a16:creationId xmlns:a16="http://schemas.microsoft.com/office/drawing/2014/main" id="{A940F6DE-4A77-4D2A-AD2D-C872CA311CB6}"/>
              </a:ext>
            </a:extLst>
          </p:cNvPr>
          <p:cNvSpPr txBox="1">
            <a:spLocks noChangeArrowheads="1"/>
          </p:cNvSpPr>
          <p:nvPr/>
        </p:nvSpPr>
        <p:spPr bwMode="auto">
          <a:xfrm>
            <a:off x="4970292" y="5807568"/>
            <a:ext cx="3882073" cy="578873"/>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800"/>
              </a:spcAft>
            </a:pPr>
            <a:r>
              <a:rPr lang="en-US" sz="1000" b="1" dirty="0">
                <a:ea typeface="Calibri" panose="020F0502020204030204" pitchFamily="34" charset="0"/>
                <a:cs typeface="Times New Roman" panose="02020603050405020304" pitchFamily="18" charset="0"/>
              </a:rPr>
              <a:t>Most Vulnerable Essential Facilities: [School, Hospital, Nursing Home] OR [In Floodway] OR [Flood Depth &gt;= 3 ft. Flood]</a:t>
            </a:r>
          </a:p>
          <a:p>
            <a:pPr marL="0" marR="0">
              <a:spcBef>
                <a:spcPts val="0"/>
              </a:spcBef>
              <a:spcAft>
                <a:spcPts val="800"/>
              </a:spcAft>
            </a:pPr>
            <a:r>
              <a:rPr lang="en-US" sz="1000" b="1" kern="1200" dirty="0">
                <a:solidFill>
                  <a:schemeClr val="tx1"/>
                </a:solidFill>
                <a:latin typeface="+mn-lt"/>
                <a:ea typeface="+mn-ea"/>
                <a:cs typeface="Arial" panose="020B0604020202020204" pitchFamily="34" charset="0"/>
              </a:rPr>
              <a:t>Most Vulnerable Community Assets: [In Floodway] OR [Flood Depth &gt;= 3 ft. Flood]</a:t>
            </a:r>
            <a:endParaRPr lang="en-US" sz="1000" dirty="0">
              <a:ea typeface="Calibri" panose="020F0502020204030204" pitchFamily="34" charset="0"/>
              <a:cs typeface="Times New Roman" panose="02020603050405020304" pitchFamily="18" charset="0"/>
            </a:endParaRPr>
          </a:p>
        </p:txBody>
      </p:sp>
      <p:graphicFrame>
        <p:nvGraphicFramePr>
          <p:cNvPr id="21" name="Table 20">
            <a:extLst>
              <a:ext uri="{FF2B5EF4-FFF2-40B4-BE49-F238E27FC236}">
                <a16:creationId xmlns:a16="http://schemas.microsoft.com/office/drawing/2014/main" id="{1783DB1A-9C6E-435D-A8B4-BBFA55A5F433}"/>
              </a:ext>
            </a:extLst>
          </p:cNvPr>
          <p:cNvGraphicFramePr>
            <a:graphicFrameLocks noGrp="1"/>
          </p:cNvGraphicFramePr>
          <p:nvPr>
            <p:extLst>
              <p:ext uri="{D42A27DB-BD31-4B8C-83A1-F6EECF244321}">
                <p14:modId xmlns:p14="http://schemas.microsoft.com/office/powerpoint/2010/main" val="570703592"/>
              </p:ext>
            </p:extLst>
          </p:nvPr>
        </p:nvGraphicFramePr>
        <p:xfrm>
          <a:off x="9096422" y="1254140"/>
          <a:ext cx="2743200" cy="1969226"/>
        </p:xfrm>
        <a:graphic>
          <a:graphicData uri="http://schemas.openxmlformats.org/drawingml/2006/table">
            <a:tbl>
              <a:tblPr/>
              <a:tblGrid>
                <a:gridCol w="2743200">
                  <a:extLst>
                    <a:ext uri="{9D8B030D-6E8A-4147-A177-3AD203B41FA5}">
                      <a16:colId xmlns:a16="http://schemas.microsoft.com/office/drawing/2014/main" val="3869297254"/>
                    </a:ext>
                  </a:extLst>
                </a:gridCol>
              </a:tblGrid>
              <a:tr h="333498">
                <a:tc>
                  <a:txBody>
                    <a:bodyPr/>
                    <a:lstStyle/>
                    <a:p>
                      <a:pPr marL="117475" indent="0" algn="l" fontAlgn="ctr"/>
                      <a:r>
                        <a:rPr lang="en-US" sz="1400" b="1" i="0" u="none" strike="noStrike" dirty="0">
                          <a:solidFill>
                            <a:schemeClr val="bg1"/>
                          </a:solidFill>
                          <a:effectLst/>
                          <a:latin typeface="Calibri" panose="020F0502020204030204" pitchFamily="34" charset="0"/>
                        </a:rPr>
                        <a:t>Physical Damage</a:t>
                      </a: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5B739B"/>
                    </a:solidFill>
                  </a:tcPr>
                </a:tc>
                <a:extLst>
                  <a:ext uri="{0D108BD9-81ED-4DB2-BD59-A6C34878D82A}">
                    <a16:rowId xmlns:a16="http://schemas.microsoft.com/office/drawing/2014/main" val="509608206"/>
                  </a:ext>
                </a:extLst>
              </a:tr>
              <a:tr h="317617">
                <a:tc>
                  <a:txBody>
                    <a:bodyPr/>
                    <a:lstStyle/>
                    <a:p>
                      <a:pPr algn="l" fontAlgn="ctr"/>
                      <a:r>
                        <a:rPr lang="en-US" sz="1400" b="1" kern="1200" dirty="0">
                          <a:solidFill>
                            <a:schemeClr val="tx1"/>
                          </a:solidFill>
                          <a:latin typeface="+mn-lt"/>
                          <a:ea typeface="+mn-ea"/>
                          <a:cs typeface="Arial" panose="020B0604020202020204" pitchFamily="34" charset="0"/>
                        </a:rPr>
                        <a:t>   Building Flood Loss Ratio</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6521596"/>
                  </a:ext>
                </a:extLst>
              </a:tr>
              <a:tr h="317617">
                <a:tc>
                  <a:txBody>
                    <a:bodyPr/>
                    <a:lstStyle/>
                    <a:p>
                      <a:pPr algn="l" fontAlgn="ctr"/>
                      <a:r>
                        <a:rPr lang="en-US" sz="1400" b="1" i="0" u="none" strike="noStrike" dirty="0">
                          <a:solidFill>
                            <a:srgbClr val="000000"/>
                          </a:solidFill>
                          <a:effectLst/>
                          <a:latin typeface="Calibri" panose="020F0502020204030204" pitchFamily="34" charset="0"/>
                        </a:rPr>
                        <a:t>   Substantial Damage Ratio</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4641362"/>
                  </a:ext>
                </a:extLst>
              </a:tr>
              <a:tr h="333498">
                <a:tc>
                  <a:txBody>
                    <a:bodyPr/>
                    <a:lstStyle/>
                    <a:p>
                      <a:pPr algn="l" fontAlgn="ctr"/>
                      <a:r>
                        <a:rPr lang="en-US" sz="1400" b="1" i="0" u="none" strike="noStrike" dirty="0">
                          <a:solidFill>
                            <a:srgbClr val="000000"/>
                          </a:solidFill>
                          <a:effectLst/>
                          <a:latin typeface="Calibri" panose="020F0502020204030204" pitchFamily="34" charset="0"/>
                        </a:rPr>
                        <a:t>   Previous Flood Claims (since 1978)</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7947786"/>
                  </a:ext>
                </a:extLst>
              </a:tr>
              <a:tr h="333498">
                <a:tc>
                  <a:txBody>
                    <a:bodyPr/>
                    <a:lstStyle/>
                    <a:p>
                      <a:pPr algn="l" fontAlgn="ctr"/>
                      <a:r>
                        <a:rPr lang="en-US" sz="1400" b="1" i="0" u="none" strike="noStrike" dirty="0">
                          <a:solidFill>
                            <a:srgbClr val="000000"/>
                          </a:solidFill>
                          <a:effectLst/>
                          <a:latin typeface="Calibri" panose="020F0502020204030204" pitchFamily="34" charset="0"/>
                        </a:rPr>
                        <a:t>   Previous Paid Losses (since 1978)</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806023"/>
                  </a:ext>
                </a:extLst>
              </a:tr>
              <a:tr h="333498">
                <a:tc>
                  <a:txBody>
                    <a:bodyPr/>
                    <a:lstStyle/>
                    <a:p>
                      <a:pPr algn="l" fontAlgn="ctr"/>
                      <a:r>
                        <a:rPr lang="en-US" sz="1400" b="1" i="0" u="none" strike="noStrike" dirty="0">
                          <a:solidFill>
                            <a:srgbClr val="000000"/>
                          </a:solidFill>
                          <a:effectLst/>
                          <a:latin typeface="Calibri" panose="020F0502020204030204" pitchFamily="34" charset="0"/>
                        </a:rPr>
                        <a:t>   Repetitive Loss Structures</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6196720"/>
                  </a:ext>
                </a:extLst>
              </a:tr>
            </a:tbl>
          </a:graphicData>
        </a:graphic>
      </p:graphicFrame>
      <p:graphicFrame>
        <p:nvGraphicFramePr>
          <p:cNvPr id="22" name="Table 21">
            <a:extLst>
              <a:ext uri="{FF2B5EF4-FFF2-40B4-BE49-F238E27FC236}">
                <a16:creationId xmlns:a16="http://schemas.microsoft.com/office/drawing/2014/main" id="{CDA34375-5F6E-4BDD-8100-4A46ABC6D855}"/>
              </a:ext>
            </a:extLst>
          </p:cNvPr>
          <p:cNvGraphicFramePr>
            <a:graphicFrameLocks noGrp="1"/>
          </p:cNvGraphicFramePr>
          <p:nvPr>
            <p:extLst>
              <p:ext uri="{D42A27DB-BD31-4B8C-83A1-F6EECF244321}">
                <p14:modId xmlns:p14="http://schemas.microsoft.com/office/powerpoint/2010/main" val="1312375522"/>
              </p:ext>
            </p:extLst>
          </p:nvPr>
        </p:nvGraphicFramePr>
        <p:xfrm>
          <a:off x="9096422" y="3526924"/>
          <a:ext cx="2743200" cy="665137"/>
        </p:xfrm>
        <a:graphic>
          <a:graphicData uri="http://schemas.openxmlformats.org/drawingml/2006/table">
            <a:tbl>
              <a:tblPr/>
              <a:tblGrid>
                <a:gridCol w="2743200">
                  <a:extLst>
                    <a:ext uri="{9D8B030D-6E8A-4147-A177-3AD203B41FA5}">
                      <a16:colId xmlns:a16="http://schemas.microsoft.com/office/drawing/2014/main" val="3869297254"/>
                    </a:ext>
                  </a:extLst>
                </a:gridCol>
              </a:tblGrid>
              <a:tr h="333498">
                <a:tc>
                  <a:txBody>
                    <a:bodyPr/>
                    <a:lstStyle/>
                    <a:p>
                      <a:pPr marL="117475" indent="0" algn="l" fontAlgn="ctr"/>
                      <a:r>
                        <a:rPr lang="en-US" sz="1400" b="1" i="0" u="none" strike="noStrike" dirty="0">
                          <a:solidFill>
                            <a:schemeClr val="bg1"/>
                          </a:solidFill>
                          <a:effectLst/>
                          <a:latin typeface="Calibri" panose="020F0502020204030204" pitchFamily="34" charset="0"/>
                        </a:rPr>
                        <a:t>Transportation Infrastructure</a:t>
                      </a: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5B739B"/>
                    </a:solidFill>
                  </a:tcPr>
                </a:tc>
                <a:extLst>
                  <a:ext uri="{0D108BD9-81ED-4DB2-BD59-A6C34878D82A}">
                    <a16:rowId xmlns:a16="http://schemas.microsoft.com/office/drawing/2014/main" val="509608206"/>
                  </a:ext>
                </a:extLst>
              </a:tr>
              <a:tr h="331639">
                <a:tc>
                  <a:txBody>
                    <a:bodyPr/>
                    <a:lstStyle/>
                    <a:p>
                      <a:pPr algn="l" fontAlgn="ctr"/>
                      <a:r>
                        <a:rPr lang="en-US" sz="1400" b="1" i="0" u="none" strike="noStrike" dirty="0">
                          <a:solidFill>
                            <a:srgbClr val="000000"/>
                          </a:solidFill>
                          <a:effectLst/>
                          <a:latin typeface="Calibri" panose="020F0502020204030204" pitchFamily="34" charset="0"/>
                        </a:rPr>
                        <a:t>   Inundated Roads Ratio</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0686623"/>
                  </a:ext>
                </a:extLst>
              </a:tr>
            </a:tbl>
          </a:graphicData>
        </a:graphic>
      </p:graphicFrame>
      <p:graphicFrame>
        <p:nvGraphicFramePr>
          <p:cNvPr id="23" name="Table 22">
            <a:extLst>
              <a:ext uri="{FF2B5EF4-FFF2-40B4-BE49-F238E27FC236}">
                <a16:creationId xmlns:a16="http://schemas.microsoft.com/office/drawing/2014/main" id="{F8485A53-8684-433C-A1EB-E7F964195984}"/>
              </a:ext>
            </a:extLst>
          </p:cNvPr>
          <p:cNvGraphicFramePr>
            <a:graphicFrameLocks noGrp="1"/>
          </p:cNvGraphicFramePr>
          <p:nvPr>
            <p:extLst>
              <p:ext uri="{D42A27DB-BD31-4B8C-83A1-F6EECF244321}">
                <p14:modId xmlns:p14="http://schemas.microsoft.com/office/powerpoint/2010/main" val="3942964512"/>
              </p:ext>
            </p:extLst>
          </p:nvPr>
        </p:nvGraphicFramePr>
        <p:xfrm>
          <a:off x="9096422" y="4436822"/>
          <a:ext cx="2743200" cy="1328415"/>
        </p:xfrm>
        <a:graphic>
          <a:graphicData uri="http://schemas.openxmlformats.org/drawingml/2006/table">
            <a:tbl>
              <a:tblPr/>
              <a:tblGrid>
                <a:gridCol w="2743200">
                  <a:extLst>
                    <a:ext uri="{9D8B030D-6E8A-4147-A177-3AD203B41FA5}">
                      <a16:colId xmlns:a16="http://schemas.microsoft.com/office/drawing/2014/main" val="3869297254"/>
                    </a:ext>
                  </a:extLst>
                </a:gridCol>
              </a:tblGrid>
              <a:tr h="333498">
                <a:tc>
                  <a:txBody>
                    <a:bodyPr/>
                    <a:lstStyle/>
                    <a:p>
                      <a:pPr marL="117475" indent="0" algn="l" fontAlgn="ctr"/>
                      <a:r>
                        <a:rPr lang="en-US" sz="1400" b="1" i="0" u="none" strike="noStrike" dirty="0">
                          <a:solidFill>
                            <a:schemeClr val="bg1"/>
                          </a:solidFill>
                          <a:effectLst/>
                          <a:latin typeface="Calibri" panose="020F0502020204030204" pitchFamily="34" charset="0"/>
                        </a:rPr>
                        <a:t>People/Social</a:t>
                      </a:r>
                    </a:p>
                  </a:txBody>
                  <a:tcPr marL="15881" marR="15881" marT="1588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5B739B"/>
                    </a:solidFill>
                  </a:tcPr>
                </a:tc>
                <a:extLst>
                  <a:ext uri="{0D108BD9-81ED-4DB2-BD59-A6C34878D82A}">
                    <a16:rowId xmlns:a16="http://schemas.microsoft.com/office/drawing/2014/main" val="509608206"/>
                  </a:ext>
                </a:extLst>
              </a:tr>
              <a:tr h="331639">
                <a:tc>
                  <a:txBody>
                    <a:bodyPr/>
                    <a:lstStyle/>
                    <a:p>
                      <a:pPr algn="l" fontAlgn="ctr"/>
                      <a:r>
                        <a:rPr lang="en-US" sz="1400" b="1" i="0" u="none" strike="noStrike" dirty="0">
                          <a:solidFill>
                            <a:srgbClr val="000000"/>
                          </a:solidFill>
                          <a:effectLst/>
                          <a:latin typeface="Calibri" panose="020F0502020204030204" pitchFamily="34" charset="0"/>
                        </a:rPr>
                        <a:t>   WV Social Vulnerability Index</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0686623"/>
                  </a:ext>
                </a:extLst>
              </a:tr>
              <a:tr h="331639">
                <a:tc>
                  <a:txBody>
                    <a:bodyPr/>
                    <a:lstStyle/>
                    <a:p>
                      <a:pPr algn="l" fontAlgn="ctr"/>
                      <a:r>
                        <a:rPr lang="en-US" sz="1400" b="1" i="0" u="none" strike="noStrike" dirty="0">
                          <a:solidFill>
                            <a:srgbClr val="000000"/>
                          </a:solidFill>
                          <a:effectLst/>
                          <a:latin typeface="Calibri" panose="020F0502020204030204" pitchFamily="34" charset="0"/>
                        </a:rPr>
                        <a:t>   Floodplain Population Ratio</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4171928"/>
                  </a:ext>
                </a:extLst>
              </a:tr>
              <a:tr h="331639">
                <a:tc>
                  <a:txBody>
                    <a:bodyPr/>
                    <a:lstStyle/>
                    <a:p>
                      <a:pPr algn="l" fontAlgn="ctr"/>
                      <a:r>
                        <a:rPr lang="en-US" sz="1400" b="1" i="0" u="none" strike="noStrike" dirty="0">
                          <a:solidFill>
                            <a:srgbClr val="000000"/>
                          </a:solidFill>
                          <a:effectLst/>
                          <a:latin typeface="Calibri" panose="020F0502020204030204" pitchFamily="34" charset="0"/>
                        </a:rPr>
                        <a:t>   Displaced Population Ratio</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6684922"/>
                  </a:ext>
                </a:extLst>
              </a:tr>
            </a:tbl>
          </a:graphicData>
        </a:graphic>
      </p:graphicFrame>
    </p:spTree>
    <p:extLst>
      <p:ext uri="{BB962C8B-B14F-4D97-AF65-F5344CB8AC3E}">
        <p14:creationId xmlns:p14="http://schemas.microsoft.com/office/powerpoint/2010/main" val="18572469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ED04B2B3-7595-42E2-8E0A-4EED3F14A286}"/>
              </a:ext>
            </a:extLst>
          </p:cNvPr>
          <p:cNvGraphicFramePr>
            <a:graphicFrameLocks noGrp="1"/>
          </p:cNvGraphicFramePr>
          <p:nvPr>
            <p:extLst>
              <p:ext uri="{D42A27DB-BD31-4B8C-83A1-F6EECF244321}">
                <p14:modId xmlns:p14="http://schemas.microsoft.com/office/powerpoint/2010/main" val="533107784"/>
              </p:ext>
            </p:extLst>
          </p:nvPr>
        </p:nvGraphicFramePr>
        <p:xfrm>
          <a:off x="578302" y="818763"/>
          <a:ext cx="10885985" cy="2610237"/>
        </p:xfrm>
        <a:graphic>
          <a:graphicData uri="http://schemas.openxmlformats.org/drawingml/2006/table">
            <a:tbl>
              <a:tblPr/>
              <a:tblGrid>
                <a:gridCol w="1530071">
                  <a:extLst>
                    <a:ext uri="{9D8B030D-6E8A-4147-A177-3AD203B41FA5}">
                      <a16:colId xmlns:a16="http://schemas.microsoft.com/office/drawing/2014/main" val="3885946582"/>
                    </a:ext>
                  </a:extLst>
                </a:gridCol>
                <a:gridCol w="1133546">
                  <a:extLst>
                    <a:ext uri="{9D8B030D-6E8A-4147-A177-3AD203B41FA5}">
                      <a16:colId xmlns:a16="http://schemas.microsoft.com/office/drawing/2014/main" val="830072982"/>
                    </a:ext>
                  </a:extLst>
                </a:gridCol>
                <a:gridCol w="1074136">
                  <a:extLst>
                    <a:ext uri="{9D8B030D-6E8A-4147-A177-3AD203B41FA5}">
                      <a16:colId xmlns:a16="http://schemas.microsoft.com/office/drawing/2014/main" val="63947286"/>
                    </a:ext>
                  </a:extLst>
                </a:gridCol>
                <a:gridCol w="1017102">
                  <a:extLst>
                    <a:ext uri="{9D8B030D-6E8A-4147-A177-3AD203B41FA5}">
                      <a16:colId xmlns:a16="http://schemas.microsoft.com/office/drawing/2014/main" val="3623251676"/>
                    </a:ext>
                  </a:extLst>
                </a:gridCol>
                <a:gridCol w="941057">
                  <a:extLst>
                    <a:ext uri="{9D8B030D-6E8A-4147-A177-3AD203B41FA5}">
                      <a16:colId xmlns:a16="http://schemas.microsoft.com/office/drawing/2014/main" val="2269302712"/>
                    </a:ext>
                  </a:extLst>
                </a:gridCol>
                <a:gridCol w="779462">
                  <a:extLst>
                    <a:ext uri="{9D8B030D-6E8A-4147-A177-3AD203B41FA5}">
                      <a16:colId xmlns:a16="http://schemas.microsoft.com/office/drawing/2014/main" val="1797753164"/>
                    </a:ext>
                  </a:extLst>
                </a:gridCol>
                <a:gridCol w="779462">
                  <a:extLst>
                    <a:ext uri="{9D8B030D-6E8A-4147-A177-3AD203B41FA5}">
                      <a16:colId xmlns:a16="http://schemas.microsoft.com/office/drawing/2014/main" val="1873692060"/>
                    </a:ext>
                  </a:extLst>
                </a:gridCol>
                <a:gridCol w="979079">
                  <a:extLst>
                    <a:ext uri="{9D8B030D-6E8A-4147-A177-3AD203B41FA5}">
                      <a16:colId xmlns:a16="http://schemas.microsoft.com/office/drawing/2014/main" val="3486562783"/>
                    </a:ext>
                  </a:extLst>
                </a:gridCol>
                <a:gridCol w="807978">
                  <a:extLst>
                    <a:ext uri="{9D8B030D-6E8A-4147-A177-3AD203B41FA5}">
                      <a16:colId xmlns:a16="http://schemas.microsoft.com/office/drawing/2014/main" val="1913194935"/>
                    </a:ext>
                  </a:extLst>
                </a:gridCol>
                <a:gridCol w="922046">
                  <a:extLst>
                    <a:ext uri="{9D8B030D-6E8A-4147-A177-3AD203B41FA5}">
                      <a16:colId xmlns:a16="http://schemas.microsoft.com/office/drawing/2014/main" val="4024589609"/>
                    </a:ext>
                  </a:extLst>
                </a:gridCol>
                <a:gridCol w="922046">
                  <a:extLst>
                    <a:ext uri="{9D8B030D-6E8A-4147-A177-3AD203B41FA5}">
                      <a16:colId xmlns:a16="http://schemas.microsoft.com/office/drawing/2014/main" val="1921117202"/>
                    </a:ext>
                  </a:extLst>
                </a:gridCol>
              </a:tblGrid>
              <a:tr h="998316">
                <a:tc>
                  <a:txBody>
                    <a:bodyPr/>
                    <a:lstStyle/>
                    <a:p>
                      <a:pPr algn="ctr" fontAlgn="b"/>
                      <a:endParaRPr lang="en-US" sz="1200" b="0" i="0" u="none" strike="noStrike" dirty="0">
                        <a:solidFill>
                          <a:srgbClr val="000000"/>
                        </a:solidFill>
                        <a:effectLst/>
                        <a:latin typeface="Calibri" panose="020F0502020204030204" pitchFamily="34" charset="0"/>
                      </a:endParaRPr>
                    </a:p>
                  </a:txBody>
                  <a:tcPr marL="7131" marR="7131" marT="7131"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Floodplain Area (Modified aSFHA) Ratio</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Floodplain Area (Modified aSFHA) Ratio</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Declared Flood Disasters in County since 1953</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Declared Flood Disasters in County since 1953</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Maximum Estimated Flood Depth</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Maximum Estimated Flood Depth</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High-Risk Floodplain Buildings to Total Buildings Ratio</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High-Risk Floodplain Buildings to Total Buildings Ratio</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Floodway Buildings to SFHA Buildings Ratio</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Floodway Buildings to SFHA Buildings Ratio</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5193759"/>
                  </a:ext>
                </a:extLst>
              </a:tr>
              <a:tr h="142617">
                <a:tc>
                  <a:txBody>
                    <a:bodyPr/>
                    <a:lstStyle/>
                    <a:p>
                      <a:pPr algn="l" fontAlgn="ctr"/>
                      <a:r>
                        <a:rPr lang="en-US" sz="1200" b="1" i="0" u="none" strike="noStrike" dirty="0">
                          <a:solidFill>
                            <a:srgbClr val="000000"/>
                          </a:solidFill>
                          <a:effectLst/>
                          <a:latin typeface="Calibri" panose="020F0502020204030204" pitchFamily="34" charset="0"/>
                        </a:rPr>
                        <a:t>  White Sulphur Springs</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22.0%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9</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5</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18.7%</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27.4%</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60110643"/>
                  </a:ext>
                </a:extLst>
              </a:tr>
              <a:tr h="142617">
                <a:tc>
                  <a:txBody>
                    <a:bodyPr/>
                    <a:lstStyle/>
                    <a:p>
                      <a:pPr algn="l" fontAlgn="ctr"/>
                      <a:r>
                        <a:rPr lang="en-US" sz="1200" b="1" i="0" u="none" strike="noStrike" dirty="0">
                          <a:solidFill>
                            <a:srgbClr val="000000"/>
                          </a:solidFill>
                          <a:effectLst/>
                          <a:latin typeface="Calibri" panose="020F0502020204030204" pitchFamily="34" charset="0"/>
                        </a:rPr>
                        <a:t>  Rainelle</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31.2%</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9</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33.7%</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12.8%</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82079914"/>
                  </a:ext>
                </a:extLst>
              </a:tr>
              <a:tr h="142617">
                <a:tc>
                  <a:txBody>
                    <a:bodyPr/>
                    <a:lstStyle/>
                    <a:p>
                      <a:pPr algn="l" fontAlgn="ctr"/>
                      <a:r>
                        <a:rPr lang="en-US" sz="1200" b="1" i="0" u="none" strike="noStrike" dirty="0">
                          <a:solidFill>
                            <a:srgbClr val="000000"/>
                          </a:solidFill>
                          <a:effectLst/>
                          <a:latin typeface="Calibri" panose="020F0502020204030204" pitchFamily="34" charset="0"/>
                        </a:rPr>
                        <a:t>  Clendenin</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24.1%</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28</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47.0%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0.3%</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32386852"/>
                  </a:ext>
                </a:extLst>
              </a:tr>
              <a:tr h="142617">
                <a:tc>
                  <a:txBody>
                    <a:bodyPr/>
                    <a:lstStyle/>
                    <a:p>
                      <a:pPr algn="l" fontAlgn="ctr"/>
                      <a:r>
                        <a:rPr lang="en-US" sz="1200" b="1" i="0" u="none" strike="noStrike" dirty="0">
                          <a:solidFill>
                            <a:srgbClr val="000000"/>
                          </a:solidFill>
                          <a:effectLst/>
                          <a:latin typeface="Calibri" panose="020F0502020204030204" pitchFamily="34" charset="0"/>
                        </a:rPr>
                        <a:t>  Richwood</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23.1%</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5</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22.9%</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47.5%</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2788637"/>
                  </a:ext>
                </a:extLst>
              </a:tr>
              <a:tr h="142617">
                <a:tc>
                  <a:txBody>
                    <a:bodyPr/>
                    <a:lstStyle/>
                    <a:p>
                      <a:pPr algn="l" fontAlgn="ctr"/>
                      <a:r>
                        <a:rPr lang="en-US" sz="1200" b="1" i="0" u="none" strike="noStrike" dirty="0">
                          <a:solidFill>
                            <a:srgbClr val="000000"/>
                          </a:solidFill>
                          <a:effectLst/>
                          <a:latin typeface="Calibri" panose="020F0502020204030204" pitchFamily="34" charset="0"/>
                        </a:rPr>
                        <a:t>  Marlinton</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31.5%</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9</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61.4%</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3.9%</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27349854"/>
                  </a:ext>
                </a:extLst>
              </a:tr>
              <a:tr h="142617">
                <a:tc>
                  <a:txBody>
                    <a:bodyPr/>
                    <a:lstStyle/>
                    <a:p>
                      <a:pPr algn="l" fontAlgn="ctr"/>
                      <a:r>
                        <a:rPr lang="en-US" sz="1200" b="1" i="0" u="none" strike="noStrike" dirty="0">
                          <a:solidFill>
                            <a:srgbClr val="000000"/>
                          </a:solidFill>
                          <a:effectLst/>
                          <a:latin typeface="Calibri" panose="020F0502020204030204" pitchFamily="34" charset="0"/>
                        </a:rPr>
                        <a:t>  Camden-on-Gauley</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16.4%</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13</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30.0%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78864635"/>
                  </a:ext>
                </a:extLst>
              </a:tr>
            </a:tbl>
          </a:graphicData>
        </a:graphic>
      </p:graphicFrame>
      <p:graphicFrame>
        <p:nvGraphicFramePr>
          <p:cNvPr id="7" name="Table 6">
            <a:extLst>
              <a:ext uri="{FF2B5EF4-FFF2-40B4-BE49-F238E27FC236}">
                <a16:creationId xmlns:a16="http://schemas.microsoft.com/office/drawing/2014/main" id="{45E27CA6-B072-4EFA-BA84-D911588F0490}"/>
              </a:ext>
            </a:extLst>
          </p:cNvPr>
          <p:cNvGraphicFramePr>
            <a:graphicFrameLocks noGrp="1"/>
          </p:cNvGraphicFramePr>
          <p:nvPr>
            <p:extLst>
              <p:ext uri="{D42A27DB-BD31-4B8C-83A1-F6EECF244321}">
                <p14:modId xmlns:p14="http://schemas.microsoft.com/office/powerpoint/2010/main" val="154318437"/>
              </p:ext>
            </p:extLst>
          </p:nvPr>
        </p:nvGraphicFramePr>
        <p:xfrm>
          <a:off x="399174" y="3889994"/>
          <a:ext cx="11393651" cy="2439306"/>
        </p:xfrm>
        <a:graphic>
          <a:graphicData uri="http://schemas.openxmlformats.org/drawingml/2006/table">
            <a:tbl>
              <a:tblPr/>
              <a:tblGrid>
                <a:gridCol w="1530071">
                  <a:extLst>
                    <a:ext uri="{9D8B030D-6E8A-4147-A177-3AD203B41FA5}">
                      <a16:colId xmlns:a16="http://schemas.microsoft.com/office/drawing/2014/main" val="3332865382"/>
                    </a:ext>
                  </a:extLst>
                </a:gridCol>
                <a:gridCol w="844852">
                  <a:extLst>
                    <a:ext uri="{9D8B030D-6E8A-4147-A177-3AD203B41FA5}">
                      <a16:colId xmlns:a16="http://schemas.microsoft.com/office/drawing/2014/main" val="3555784943"/>
                    </a:ext>
                  </a:extLst>
                </a:gridCol>
                <a:gridCol w="844852">
                  <a:extLst>
                    <a:ext uri="{9D8B030D-6E8A-4147-A177-3AD203B41FA5}">
                      <a16:colId xmlns:a16="http://schemas.microsoft.com/office/drawing/2014/main" val="1456692978"/>
                    </a:ext>
                  </a:extLst>
                </a:gridCol>
                <a:gridCol w="957499">
                  <a:extLst>
                    <a:ext uri="{9D8B030D-6E8A-4147-A177-3AD203B41FA5}">
                      <a16:colId xmlns:a16="http://schemas.microsoft.com/office/drawing/2014/main" val="1308164233"/>
                    </a:ext>
                  </a:extLst>
                </a:gridCol>
                <a:gridCol w="957499">
                  <a:extLst>
                    <a:ext uri="{9D8B030D-6E8A-4147-A177-3AD203B41FA5}">
                      <a16:colId xmlns:a16="http://schemas.microsoft.com/office/drawing/2014/main" val="1067283236"/>
                    </a:ext>
                  </a:extLst>
                </a:gridCol>
                <a:gridCol w="799794">
                  <a:extLst>
                    <a:ext uri="{9D8B030D-6E8A-4147-A177-3AD203B41FA5}">
                      <a16:colId xmlns:a16="http://schemas.microsoft.com/office/drawing/2014/main" val="1363755038"/>
                    </a:ext>
                  </a:extLst>
                </a:gridCol>
                <a:gridCol w="799794">
                  <a:extLst>
                    <a:ext uri="{9D8B030D-6E8A-4147-A177-3AD203B41FA5}">
                      <a16:colId xmlns:a16="http://schemas.microsoft.com/office/drawing/2014/main" val="812104030"/>
                    </a:ext>
                  </a:extLst>
                </a:gridCol>
                <a:gridCol w="867382">
                  <a:extLst>
                    <a:ext uri="{9D8B030D-6E8A-4147-A177-3AD203B41FA5}">
                      <a16:colId xmlns:a16="http://schemas.microsoft.com/office/drawing/2014/main" val="3650874158"/>
                    </a:ext>
                  </a:extLst>
                </a:gridCol>
                <a:gridCol w="799794">
                  <a:extLst>
                    <a:ext uri="{9D8B030D-6E8A-4147-A177-3AD203B41FA5}">
                      <a16:colId xmlns:a16="http://schemas.microsoft.com/office/drawing/2014/main" val="3236991597"/>
                    </a:ext>
                  </a:extLst>
                </a:gridCol>
                <a:gridCol w="766000">
                  <a:extLst>
                    <a:ext uri="{9D8B030D-6E8A-4147-A177-3AD203B41FA5}">
                      <a16:colId xmlns:a16="http://schemas.microsoft.com/office/drawing/2014/main" val="687776176"/>
                    </a:ext>
                  </a:extLst>
                </a:gridCol>
                <a:gridCol w="766000">
                  <a:extLst>
                    <a:ext uri="{9D8B030D-6E8A-4147-A177-3AD203B41FA5}">
                      <a16:colId xmlns:a16="http://schemas.microsoft.com/office/drawing/2014/main" val="4026904203"/>
                    </a:ext>
                  </a:extLst>
                </a:gridCol>
                <a:gridCol w="728594">
                  <a:extLst>
                    <a:ext uri="{9D8B030D-6E8A-4147-A177-3AD203B41FA5}">
                      <a16:colId xmlns:a16="http://schemas.microsoft.com/office/drawing/2014/main" val="1665160495"/>
                    </a:ext>
                  </a:extLst>
                </a:gridCol>
                <a:gridCol w="731520">
                  <a:extLst>
                    <a:ext uri="{9D8B030D-6E8A-4147-A177-3AD203B41FA5}">
                      <a16:colId xmlns:a16="http://schemas.microsoft.com/office/drawing/2014/main" val="3832803469"/>
                    </a:ext>
                  </a:extLst>
                </a:gridCol>
              </a:tblGrid>
              <a:tr h="1286874">
                <a:tc>
                  <a:txBody>
                    <a:bodyPr/>
                    <a:lstStyle/>
                    <a:p>
                      <a:pPr algn="ctr" fontAlgn="ctr"/>
                      <a:endParaRPr lang="en-US" sz="1200" b="1" i="0" u="none" strike="noStrike" dirty="0">
                        <a:solidFill>
                          <a:srgbClr val="000000"/>
                        </a:solidFill>
                        <a:effectLst/>
                        <a:latin typeface="Calibri" panose="020F0502020204030204" pitchFamily="34" charset="0"/>
                      </a:endParaRPr>
                    </a:p>
                  </a:txBody>
                  <a:tcPr marL="9192" marR="9192" marT="9192" marB="0" anchor="ctr">
                    <a:lnL w="1905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dirty="0">
                          <a:solidFill>
                            <a:srgbClr val="000000"/>
                          </a:solidFill>
                          <a:effectLst/>
                          <a:latin typeface="Calibri" panose="020F0502020204030204" pitchFamily="34" charset="0"/>
                        </a:rPr>
                        <a:t>Buildings in FEMA Depth &gt; 10 ft</a:t>
                      </a:r>
                    </a:p>
                  </a:txBody>
                  <a:tcPr marL="9192" marR="9192" marT="9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Buildings in FEMA Depth &gt; 10 ft</a:t>
                      </a:r>
                    </a:p>
                  </a:txBody>
                  <a:tcPr marL="9192" marR="9192" marT="9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Total Building Value in Floodplain</a:t>
                      </a:r>
                    </a:p>
                  </a:txBody>
                  <a:tcPr marL="9192" marR="9192" marT="9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Total Building Value in Floodplain</a:t>
                      </a:r>
                    </a:p>
                  </a:txBody>
                  <a:tcPr marL="9192" marR="9192" marT="9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Median Floodplain Building Value</a:t>
                      </a:r>
                    </a:p>
                  </a:txBody>
                  <a:tcPr marL="9192" marR="9192" marT="9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Median Floodplain Building Value</a:t>
                      </a:r>
                    </a:p>
                  </a:txBody>
                  <a:tcPr marL="9192" marR="9192" marT="9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Residential Value in Floodplain</a:t>
                      </a:r>
                    </a:p>
                  </a:txBody>
                  <a:tcPr marL="9192" marR="9192" marT="9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Residential Value in Floodplain</a:t>
                      </a:r>
                    </a:p>
                  </a:txBody>
                  <a:tcPr marL="9192" marR="9192" marT="9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Non-Residential Value in Floodplain</a:t>
                      </a:r>
                    </a:p>
                  </a:txBody>
                  <a:tcPr marL="9192" marR="9192" marT="9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Non-Residential Value in Floodplain</a:t>
                      </a:r>
                    </a:p>
                  </a:txBody>
                  <a:tcPr marL="9192" marR="9192" marT="9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Pre-FIRM in Floodplain Ratio</a:t>
                      </a:r>
                    </a:p>
                  </a:txBody>
                  <a:tcPr marL="9192" marR="9192" marT="9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Pre-FIRM in Floodplain Ratio</a:t>
                      </a:r>
                    </a:p>
                  </a:txBody>
                  <a:tcPr marL="9192" marR="9192" marT="9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9719692"/>
                  </a:ext>
                </a:extLst>
              </a:tr>
              <a:tr h="183839">
                <a:tc>
                  <a:txBody>
                    <a:bodyPr/>
                    <a:lstStyle/>
                    <a:p>
                      <a:pPr algn="l" fontAlgn="ctr"/>
                      <a:r>
                        <a:rPr lang="en-US" sz="1200" b="1" i="0" u="none" strike="noStrike" dirty="0">
                          <a:solidFill>
                            <a:srgbClr val="000000"/>
                          </a:solidFill>
                          <a:effectLst/>
                          <a:latin typeface="Calibri" panose="020F0502020204030204" pitchFamily="34" charset="0"/>
                        </a:rPr>
                        <a:t>  White Sulphur Springs</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$24,475,000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$54,100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$15,489,000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$8,986,000 </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86.7%</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79418865"/>
                  </a:ext>
                </a:extLst>
              </a:tr>
              <a:tr h="183839">
                <a:tc>
                  <a:txBody>
                    <a:bodyPr/>
                    <a:lstStyle/>
                    <a:p>
                      <a:pPr algn="l" fontAlgn="ctr"/>
                      <a:r>
                        <a:rPr lang="en-US" sz="1200" b="1" i="0" u="none" strike="noStrike" dirty="0">
                          <a:solidFill>
                            <a:srgbClr val="000000"/>
                          </a:solidFill>
                          <a:effectLst/>
                          <a:latin typeface="Calibri" panose="020F0502020204030204" pitchFamily="34" charset="0"/>
                        </a:rPr>
                        <a:t>  Rainelle</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$17,261,000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$38,500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$9,488,000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$7,773,000 </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77.2%</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87292745"/>
                  </a:ext>
                </a:extLst>
              </a:tr>
              <a:tr h="183839">
                <a:tc>
                  <a:txBody>
                    <a:bodyPr/>
                    <a:lstStyle/>
                    <a:p>
                      <a:pPr algn="l" fontAlgn="ctr"/>
                      <a:r>
                        <a:rPr lang="en-US" sz="1200" b="1" i="0" u="none" strike="noStrike" dirty="0">
                          <a:solidFill>
                            <a:srgbClr val="000000"/>
                          </a:solidFill>
                          <a:effectLst/>
                          <a:latin typeface="Calibri" panose="020F0502020204030204" pitchFamily="34" charset="0"/>
                        </a:rPr>
                        <a:t>  Clendenin</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34</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$19,351,000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$48,600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$12,851,000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$6,500,000 </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83.8%</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68010810"/>
                  </a:ext>
                </a:extLst>
              </a:tr>
              <a:tr h="183839">
                <a:tc>
                  <a:txBody>
                    <a:bodyPr/>
                    <a:lstStyle/>
                    <a:p>
                      <a:pPr algn="l" fontAlgn="ctr"/>
                      <a:r>
                        <a:rPr lang="en-US" sz="1200" b="1" i="0" u="none" strike="noStrike" dirty="0">
                          <a:solidFill>
                            <a:srgbClr val="000000"/>
                          </a:solidFill>
                          <a:effectLst/>
                          <a:latin typeface="Calibri" panose="020F0502020204030204" pitchFamily="34" charset="0"/>
                        </a:rPr>
                        <a:t>  Richwood</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$11,754,000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$19,100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$6,447,000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5,307,000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92.0%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71098131"/>
                  </a:ext>
                </a:extLst>
              </a:tr>
              <a:tr h="183839">
                <a:tc>
                  <a:txBody>
                    <a:bodyPr/>
                    <a:lstStyle/>
                    <a:p>
                      <a:pPr algn="l" fontAlgn="ctr"/>
                      <a:r>
                        <a:rPr lang="en-US" sz="1200" b="1" i="0" u="none" strike="noStrike" dirty="0">
                          <a:solidFill>
                            <a:srgbClr val="000000"/>
                          </a:solidFill>
                          <a:effectLst/>
                          <a:latin typeface="Calibri" panose="020F0502020204030204" pitchFamily="34" charset="0"/>
                        </a:rPr>
                        <a:t>  Marlinton</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$44,762,000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$19,100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$10,840,000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33,922,000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88.0%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87919611"/>
                  </a:ext>
                </a:extLst>
              </a:tr>
              <a:tr h="183839">
                <a:tc>
                  <a:txBody>
                    <a:bodyPr/>
                    <a:lstStyle/>
                    <a:p>
                      <a:pPr algn="l" fontAlgn="ctr"/>
                      <a:r>
                        <a:rPr lang="en-US" sz="1200" b="1" i="0" u="none" strike="noStrike" dirty="0">
                          <a:solidFill>
                            <a:srgbClr val="000000"/>
                          </a:solidFill>
                          <a:effectLst/>
                          <a:latin typeface="Calibri" panose="020F0502020204030204" pitchFamily="34" charset="0"/>
                        </a:rPr>
                        <a:t>  Camden-on-Gauley</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2</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$574,000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$16,700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$263,000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$311,000 </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90.5%</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192" marR="9192" marT="9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65690086"/>
                  </a:ext>
                </a:extLst>
              </a:tr>
            </a:tbl>
          </a:graphicData>
        </a:graphic>
      </p:graphicFrame>
    </p:spTree>
    <p:extLst>
      <p:ext uri="{BB962C8B-B14F-4D97-AF65-F5344CB8AC3E}">
        <p14:creationId xmlns:p14="http://schemas.microsoft.com/office/powerpoint/2010/main" val="19797609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794A930E-B996-4295-BAA6-BDF437772CFC}"/>
              </a:ext>
            </a:extLst>
          </p:cNvPr>
          <p:cNvGraphicFramePr>
            <a:graphicFrameLocks noGrp="1"/>
          </p:cNvGraphicFramePr>
          <p:nvPr>
            <p:extLst>
              <p:ext uri="{D42A27DB-BD31-4B8C-83A1-F6EECF244321}">
                <p14:modId xmlns:p14="http://schemas.microsoft.com/office/powerpoint/2010/main" val="120520819"/>
              </p:ext>
            </p:extLst>
          </p:nvPr>
        </p:nvGraphicFramePr>
        <p:xfrm>
          <a:off x="1077595" y="808252"/>
          <a:ext cx="9843770" cy="2487930"/>
        </p:xfrm>
        <a:graphic>
          <a:graphicData uri="http://schemas.openxmlformats.org/drawingml/2006/table">
            <a:tbl>
              <a:tblPr/>
              <a:tblGrid>
                <a:gridCol w="1530071">
                  <a:extLst>
                    <a:ext uri="{9D8B030D-6E8A-4147-A177-3AD203B41FA5}">
                      <a16:colId xmlns:a16="http://schemas.microsoft.com/office/drawing/2014/main" val="324736644"/>
                    </a:ext>
                  </a:extLst>
                </a:gridCol>
                <a:gridCol w="836500">
                  <a:extLst>
                    <a:ext uri="{9D8B030D-6E8A-4147-A177-3AD203B41FA5}">
                      <a16:colId xmlns:a16="http://schemas.microsoft.com/office/drawing/2014/main" val="968345044"/>
                    </a:ext>
                  </a:extLst>
                </a:gridCol>
                <a:gridCol w="836500">
                  <a:extLst>
                    <a:ext uri="{9D8B030D-6E8A-4147-A177-3AD203B41FA5}">
                      <a16:colId xmlns:a16="http://schemas.microsoft.com/office/drawing/2014/main" val="2364681539"/>
                    </a:ext>
                  </a:extLst>
                </a:gridCol>
                <a:gridCol w="779205">
                  <a:extLst>
                    <a:ext uri="{9D8B030D-6E8A-4147-A177-3AD203B41FA5}">
                      <a16:colId xmlns:a16="http://schemas.microsoft.com/office/drawing/2014/main" val="1036342336"/>
                    </a:ext>
                  </a:extLst>
                </a:gridCol>
                <a:gridCol w="779205">
                  <a:extLst>
                    <a:ext uri="{9D8B030D-6E8A-4147-A177-3AD203B41FA5}">
                      <a16:colId xmlns:a16="http://schemas.microsoft.com/office/drawing/2014/main" val="687152015"/>
                    </a:ext>
                  </a:extLst>
                </a:gridCol>
                <a:gridCol w="790664">
                  <a:extLst>
                    <a:ext uri="{9D8B030D-6E8A-4147-A177-3AD203B41FA5}">
                      <a16:colId xmlns:a16="http://schemas.microsoft.com/office/drawing/2014/main" val="3805417244"/>
                    </a:ext>
                  </a:extLst>
                </a:gridCol>
                <a:gridCol w="790664">
                  <a:extLst>
                    <a:ext uri="{9D8B030D-6E8A-4147-A177-3AD203B41FA5}">
                      <a16:colId xmlns:a16="http://schemas.microsoft.com/office/drawing/2014/main" val="2546452870"/>
                    </a:ext>
                  </a:extLst>
                </a:gridCol>
                <a:gridCol w="733370">
                  <a:extLst>
                    <a:ext uri="{9D8B030D-6E8A-4147-A177-3AD203B41FA5}">
                      <a16:colId xmlns:a16="http://schemas.microsoft.com/office/drawing/2014/main" val="1516606438"/>
                    </a:ext>
                  </a:extLst>
                </a:gridCol>
                <a:gridCol w="733370">
                  <a:extLst>
                    <a:ext uri="{9D8B030D-6E8A-4147-A177-3AD203B41FA5}">
                      <a16:colId xmlns:a16="http://schemas.microsoft.com/office/drawing/2014/main" val="3477022598"/>
                    </a:ext>
                  </a:extLst>
                </a:gridCol>
                <a:gridCol w="721911">
                  <a:extLst>
                    <a:ext uri="{9D8B030D-6E8A-4147-A177-3AD203B41FA5}">
                      <a16:colId xmlns:a16="http://schemas.microsoft.com/office/drawing/2014/main" val="1274733963"/>
                    </a:ext>
                  </a:extLst>
                </a:gridCol>
                <a:gridCol w="1312310">
                  <a:extLst>
                    <a:ext uri="{9D8B030D-6E8A-4147-A177-3AD203B41FA5}">
                      <a16:colId xmlns:a16="http://schemas.microsoft.com/office/drawing/2014/main" val="251030713"/>
                    </a:ext>
                  </a:extLst>
                </a:gridCol>
              </a:tblGrid>
              <a:tr h="1333500">
                <a:tc>
                  <a:txBody>
                    <a:bodyPr/>
                    <a:lstStyle/>
                    <a:p>
                      <a:pPr algn="ctr" fontAlgn="ctr"/>
                      <a:endParaRPr lang="en-US" sz="1200" b="1" i="0" u="none" strike="noStrike" dirty="0">
                        <a:solidFill>
                          <a:srgbClr val="000000"/>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dirty="0">
                          <a:solidFill>
                            <a:srgbClr val="000000"/>
                          </a:solidFill>
                          <a:effectLst/>
                          <a:latin typeface="Calibri" panose="020F0502020204030204" pitchFamily="34" charset="0"/>
                        </a:rPr>
                        <a:t>Floodplain Manufactured Homes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Floodplain Manufactured Homes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Floodplain Buildings with Basements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Floodplain Buildings with Basements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One-Story Residential Buildings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One-Story Residential Buildings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Renter-Occupied Housing in Floodplain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Renter-Occupied Housing in Floodplain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Low-Value (&lt; $10K) Floodplain Buildings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Low-Value (&lt; $10K) Floodplain Buildings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64438836"/>
                  </a:ext>
                </a:extLst>
              </a:tr>
              <a:tr h="190500">
                <a:tc>
                  <a:txBody>
                    <a:bodyPr/>
                    <a:lstStyle/>
                    <a:p>
                      <a:pPr algn="l" fontAlgn="ctr"/>
                      <a:r>
                        <a:rPr lang="en-US" sz="1200" b="1" i="0" u="none" strike="noStrike" dirty="0">
                          <a:solidFill>
                            <a:srgbClr val="000000"/>
                          </a:solidFill>
                          <a:effectLst/>
                          <a:latin typeface="Calibri" panose="020F0502020204030204" pitchFamily="34" charset="0"/>
                        </a:rPr>
                        <a:t>  White Sulphur Springs</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00017462"/>
                  </a:ext>
                </a:extLst>
              </a:tr>
              <a:tr h="190500">
                <a:tc>
                  <a:txBody>
                    <a:bodyPr/>
                    <a:lstStyle/>
                    <a:p>
                      <a:pPr algn="l" fontAlgn="ctr"/>
                      <a:r>
                        <a:rPr lang="en-US" sz="1200" b="1" i="0" u="none" strike="noStrike" dirty="0">
                          <a:solidFill>
                            <a:srgbClr val="000000"/>
                          </a:solidFill>
                          <a:effectLst/>
                          <a:latin typeface="Calibri" panose="020F0502020204030204" pitchFamily="34" charset="0"/>
                        </a:rPr>
                        <a:t>  Rainelle</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93.5%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71818046"/>
                  </a:ext>
                </a:extLst>
              </a:tr>
              <a:tr h="190500">
                <a:tc>
                  <a:txBody>
                    <a:bodyPr/>
                    <a:lstStyle/>
                    <a:p>
                      <a:pPr algn="l" fontAlgn="ctr"/>
                      <a:r>
                        <a:rPr lang="en-US" sz="1200" b="1" i="0" u="none" strike="noStrike" dirty="0">
                          <a:solidFill>
                            <a:srgbClr val="000000"/>
                          </a:solidFill>
                          <a:effectLst/>
                          <a:latin typeface="Calibri" panose="020F0502020204030204" pitchFamily="34" charset="0"/>
                        </a:rPr>
                        <a:t>  Clendenin</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79.5%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61318638"/>
                  </a:ext>
                </a:extLst>
              </a:tr>
              <a:tr h="190500">
                <a:tc>
                  <a:txBody>
                    <a:bodyPr/>
                    <a:lstStyle/>
                    <a:p>
                      <a:pPr algn="l" fontAlgn="ctr"/>
                      <a:r>
                        <a:rPr lang="en-US" sz="1200" b="1" i="0" u="none" strike="noStrike" dirty="0">
                          <a:solidFill>
                            <a:srgbClr val="000000"/>
                          </a:solidFill>
                          <a:effectLst/>
                          <a:latin typeface="Calibri" panose="020F0502020204030204" pitchFamily="34" charset="0"/>
                        </a:rPr>
                        <a:t>  Richwood</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71512709"/>
                  </a:ext>
                </a:extLst>
              </a:tr>
              <a:tr h="190500">
                <a:tc>
                  <a:txBody>
                    <a:bodyPr/>
                    <a:lstStyle/>
                    <a:p>
                      <a:pPr algn="l" fontAlgn="ctr"/>
                      <a:r>
                        <a:rPr lang="en-US" sz="1200" b="1" i="0" u="none" strike="noStrike" dirty="0">
                          <a:solidFill>
                            <a:srgbClr val="000000"/>
                          </a:solidFill>
                          <a:effectLst/>
                          <a:latin typeface="Calibri" panose="020F0502020204030204" pitchFamily="34" charset="0"/>
                        </a:rPr>
                        <a:t>  Marlinton</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55.8%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95305525"/>
                  </a:ext>
                </a:extLst>
              </a:tr>
              <a:tr h="190500">
                <a:tc>
                  <a:txBody>
                    <a:bodyPr/>
                    <a:lstStyle/>
                    <a:p>
                      <a:pPr algn="l" fontAlgn="ctr"/>
                      <a:r>
                        <a:rPr lang="en-US" sz="1200" b="1" i="0" u="none" strike="noStrike" dirty="0">
                          <a:solidFill>
                            <a:srgbClr val="000000"/>
                          </a:solidFill>
                          <a:effectLst/>
                          <a:latin typeface="Calibri" panose="020F0502020204030204" pitchFamily="34" charset="0"/>
                        </a:rPr>
                        <a:t>  Camden-on-Gauley</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30.7%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61685955"/>
                  </a:ext>
                </a:extLst>
              </a:tr>
            </a:tbl>
          </a:graphicData>
        </a:graphic>
      </p:graphicFrame>
      <p:graphicFrame>
        <p:nvGraphicFramePr>
          <p:cNvPr id="12" name="Table 11">
            <a:extLst>
              <a:ext uri="{FF2B5EF4-FFF2-40B4-BE49-F238E27FC236}">
                <a16:creationId xmlns:a16="http://schemas.microsoft.com/office/drawing/2014/main" id="{7DABE9B1-1D58-4DCF-8CF4-7FE9B52FF9DD}"/>
              </a:ext>
            </a:extLst>
          </p:cNvPr>
          <p:cNvGraphicFramePr>
            <a:graphicFrameLocks noGrp="1"/>
          </p:cNvGraphicFramePr>
          <p:nvPr>
            <p:extLst>
              <p:ext uri="{D42A27DB-BD31-4B8C-83A1-F6EECF244321}">
                <p14:modId xmlns:p14="http://schemas.microsoft.com/office/powerpoint/2010/main" val="1388224130"/>
              </p:ext>
            </p:extLst>
          </p:nvPr>
        </p:nvGraphicFramePr>
        <p:xfrm>
          <a:off x="612799" y="3822388"/>
          <a:ext cx="10966402" cy="2487930"/>
        </p:xfrm>
        <a:graphic>
          <a:graphicData uri="http://schemas.openxmlformats.org/drawingml/2006/table">
            <a:tbl>
              <a:tblPr/>
              <a:tblGrid>
                <a:gridCol w="1530071">
                  <a:extLst>
                    <a:ext uri="{9D8B030D-6E8A-4147-A177-3AD203B41FA5}">
                      <a16:colId xmlns:a16="http://schemas.microsoft.com/office/drawing/2014/main" val="33483062"/>
                    </a:ext>
                  </a:extLst>
                </a:gridCol>
                <a:gridCol w="695779">
                  <a:extLst>
                    <a:ext uri="{9D8B030D-6E8A-4147-A177-3AD203B41FA5}">
                      <a16:colId xmlns:a16="http://schemas.microsoft.com/office/drawing/2014/main" val="2094974048"/>
                    </a:ext>
                  </a:extLst>
                </a:gridCol>
                <a:gridCol w="695779">
                  <a:extLst>
                    <a:ext uri="{9D8B030D-6E8A-4147-A177-3AD203B41FA5}">
                      <a16:colId xmlns:a16="http://schemas.microsoft.com/office/drawing/2014/main" val="530643082"/>
                    </a:ext>
                  </a:extLst>
                </a:gridCol>
                <a:gridCol w="775293">
                  <a:extLst>
                    <a:ext uri="{9D8B030D-6E8A-4147-A177-3AD203B41FA5}">
                      <a16:colId xmlns:a16="http://schemas.microsoft.com/office/drawing/2014/main" val="3209056512"/>
                    </a:ext>
                  </a:extLst>
                </a:gridCol>
                <a:gridCol w="762000">
                  <a:extLst>
                    <a:ext uri="{9D8B030D-6E8A-4147-A177-3AD203B41FA5}">
                      <a16:colId xmlns:a16="http://schemas.microsoft.com/office/drawing/2014/main" val="31514824"/>
                    </a:ext>
                  </a:extLst>
                </a:gridCol>
                <a:gridCol w="754380">
                  <a:extLst>
                    <a:ext uri="{9D8B030D-6E8A-4147-A177-3AD203B41FA5}">
                      <a16:colId xmlns:a16="http://schemas.microsoft.com/office/drawing/2014/main" val="385236215"/>
                    </a:ext>
                  </a:extLst>
                </a:gridCol>
                <a:gridCol w="838200">
                  <a:extLst>
                    <a:ext uri="{9D8B030D-6E8A-4147-A177-3AD203B41FA5}">
                      <a16:colId xmlns:a16="http://schemas.microsoft.com/office/drawing/2014/main" val="1015370523"/>
                    </a:ext>
                  </a:extLst>
                </a:gridCol>
                <a:gridCol w="853440">
                  <a:extLst>
                    <a:ext uri="{9D8B030D-6E8A-4147-A177-3AD203B41FA5}">
                      <a16:colId xmlns:a16="http://schemas.microsoft.com/office/drawing/2014/main" val="2314165455"/>
                    </a:ext>
                  </a:extLst>
                </a:gridCol>
                <a:gridCol w="792480">
                  <a:extLst>
                    <a:ext uri="{9D8B030D-6E8A-4147-A177-3AD203B41FA5}">
                      <a16:colId xmlns:a16="http://schemas.microsoft.com/office/drawing/2014/main" val="325359542"/>
                    </a:ext>
                  </a:extLst>
                </a:gridCol>
                <a:gridCol w="776629">
                  <a:extLst>
                    <a:ext uri="{9D8B030D-6E8A-4147-A177-3AD203B41FA5}">
                      <a16:colId xmlns:a16="http://schemas.microsoft.com/office/drawing/2014/main" val="3931156974"/>
                    </a:ext>
                  </a:extLst>
                </a:gridCol>
                <a:gridCol w="762611">
                  <a:extLst>
                    <a:ext uri="{9D8B030D-6E8A-4147-A177-3AD203B41FA5}">
                      <a16:colId xmlns:a16="http://schemas.microsoft.com/office/drawing/2014/main" val="2572495673"/>
                    </a:ext>
                  </a:extLst>
                </a:gridCol>
                <a:gridCol w="807720">
                  <a:extLst>
                    <a:ext uri="{9D8B030D-6E8A-4147-A177-3AD203B41FA5}">
                      <a16:colId xmlns:a16="http://schemas.microsoft.com/office/drawing/2014/main" val="1445543780"/>
                    </a:ext>
                  </a:extLst>
                </a:gridCol>
                <a:gridCol w="922020">
                  <a:extLst>
                    <a:ext uri="{9D8B030D-6E8A-4147-A177-3AD203B41FA5}">
                      <a16:colId xmlns:a16="http://schemas.microsoft.com/office/drawing/2014/main" val="119382866"/>
                    </a:ext>
                  </a:extLst>
                </a:gridCol>
              </a:tblGrid>
              <a:tr h="1333500">
                <a:tc>
                  <a:txBody>
                    <a:bodyPr/>
                    <a:lstStyle/>
                    <a:p>
                      <a:pPr algn="ctr" fontAlgn="ctr"/>
                      <a:endParaRPr lang="en-US" sz="1200" b="1" i="0" u="none" strike="noStrike" dirty="0">
                        <a:solidFill>
                          <a:srgbClr val="000000"/>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dirty="0">
                          <a:solidFill>
                            <a:srgbClr val="000000"/>
                          </a:solidFill>
                          <a:effectLst/>
                          <a:latin typeface="Calibri" panose="020F0502020204030204" pitchFamily="34" charset="0"/>
                        </a:rPr>
                        <a:t>Floodplain Essential Facilities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Floodplain Essential Facilities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Most Vulnerable Essential Facilities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Most Vulnerable Essential Facilities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Floodplain Non-Hist. Community Assets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Floodplain Non-Hist. Community Assets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Most Vulnerable Non-Historical Community Assets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Most Vulnerable Non-Historical Community Assets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Floodplain Historical Community Assets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Floodplain Historical Community Assets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Most Vulnerable Historical Community Assets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Most Vulnerable Historical Community Assets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58903813"/>
                  </a:ext>
                </a:extLst>
              </a:tr>
              <a:tr h="190500">
                <a:tc>
                  <a:txBody>
                    <a:bodyPr/>
                    <a:lstStyle/>
                    <a:p>
                      <a:pPr algn="l" fontAlgn="ctr"/>
                      <a:r>
                        <a:rPr lang="en-US" sz="1200" b="1" i="0" u="none" strike="noStrike" dirty="0">
                          <a:solidFill>
                            <a:srgbClr val="000000"/>
                          </a:solidFill>
                          <a:effectLst/>
                          <a:latin typeface="Calibri" panose="020F0502020204030204" pitchFamily="34" charset="0"/>
                        </a:rPr>
                        <a:t>  White Sulphur Springs</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7509859"/>
                  </a:ext>
                </a:extLst>
              </a:tr>
              <a:tr h="190500">
                <a:tc>
                  <a:txBody>
                    <a:bodyPr/>
                    <a:lstStyle/>
                    <a:p>
                      <a:pPr algn="l" fontAlgn="ctr"/>
                      <a:r>
                        <a:rPr lang="en-US" sz="1200" b="1" i="0" u="none" strike="noStrike" dirty="0">
                          <a:solidFill>
                            <a:srgbClr val="000000"/>
                          </a:solidFill>
                          <a:effectLst/>
                          <a:latin typeface="Calibri" panose="020F0502020204030204" pitchFamily="34" charset="0"/>
                        </a:rPr>
                        <a:t>  Rainelle</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04515554"/>
                  </a:ext>
                </a:extLst>
              </a:tr>
              <a:tr h="190500">
                <a:tc>
                  <a:txBody>
                    <a:bodyPr/>
                    <a:lstStyle/>
                    <a:p>
                      <a:pPr algn="l" fontAlgn="ctr"/>
                      <a:r>
                        <a:rPr lang="en-US" sz="1200" b="1" i="0" u="none" strike="noStrike" dirty="0">
                          <a:solidFill>
                            <a:srgbClr val="000000"/>
                          </a:solidFill>
                          <a:effectLst/>
                          <a:latin typeface="Calibri" panose="020F0502020204030204" pitchFamily="34" charset="0"/>
                        </a:rPr>
                        <a:t>  Clendenin</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17710636"/>
                  </a:ext>
                </a:extLst>
              </a:tr>
              <a:tr h="190500">
                <a:tc>
                  <a:txBody>
                    <a:bodyPr/>
                    <a:lstStyle/>
                    <a:p>
                      <a:pPr algn="l" fontAlgn="ctr"/>
                      <a:r>
                        <a:rPr lang="en-US" sz="1200" b="1" i="0" u="none" strike="noStrike" dirty="0">
                          <a:solidFill>
                            <a:srgbClr val="000000"/>
                          </a:solidFill>
                          <a:effectLst/>
                          <a:latin typeface="Calibri" panose="020F0502020204030204" pitchFamily="34" charset="0"/>
                        </a:rPr>
                        <a:t>  Richwood</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837029"/>
                  </a:ext>
                </a:extLst>
              </a:tr>
              <a:tr h="190500">
                <a:tc>
                  <a:txBody>
                    <a:bodyPr/>
                    <a:lstStyle/>
                    <a:p>
                      <a:pPr algn="l" fontAlgn="ctr"/>
                      <a:r>
                        <a:rPr lang="en-US" sz="1200" b="1" i="0" u="none" strike="noStrike" dirty="0">
                          <a:solidFill>
                            <a:srgbClr val="000000"/>
                          </a:solidFill>
                          <a:effectLst/>
                          <a:latin typeface="Calibri" panose="020F0502020204030204" pitchFamily="34" charset="0"/>
                        </a:rPr>
                        <a:t>  Marlinton</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17169187"/>
                  </a:ext>
                </a:extLst>
              </a:tr>
              <a:tr h="190500">
                <a:tc>
                  <a:txBody>
                    <a:bodyPr/>
                    <a:lstStyle/>
                    <a:p>
                      <a:pPr algn="l" fontAlgn="ctr"/>
                      <a:r>
                        <a:rPr lang="en-US" sz="1200" b="1" i="0" u="none" strike="noStrike" dirty="0">
                          <a:solidFill>
                            <a:srgbClr val="000000"/>
                          </a:solidFill>
                          <a:effectLst/>
                          <a:latin typeface="Calibri" panose="020F0502020204030204" pitchFamily="34" charset="0"/>
                        </a:rPr>
                        <a:t>  Camden-on-Gauley</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04086763"/>
                  </a:ext>
                </a:extLst>
              </a:tr>
            </a:tbl>
          </a:graphicData>
        </a:graphic>
      </p:graphicFrame>
    </p:spTree>
    <p:extLst>
      <p:ext uri="{BB962C8B-B14F-4D97-AF65-F5344CB8AC3E}">
        <p14:creationId xmlns:p14="http://schemas.microsoft.com/office/powerpoint/2010/main" val="30944539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16EB5E67-E369-4266-8ABE-27AB1E1EF800}"/>
              </a:ext>
            </a:extLst>
          </p:cNvPr>
          <p:cNvGraphicFramePr>
            <a:graphicFrameLocks noGrp="1"/>
          </p:cNvGraphicFramePr>
          <p:nvPr>
            <p:extLst>
              <p:ext uri="{D42A27DB-BD31-4B8C-83A1-F6EECF244321}">
                <p14:modId xmlns:p14="http://schemas.microsoft.com/office/powerpoint/2010/main" val="3408385856"/>
              </p:ext>
            </p:extLst>
          </p:nvPr>
        </p:nvGraphicFramePr>
        <p:xfrm>
          <a:off x="439078" y="858044"/>
          <a:ext cx="11234943" cy="2487930"/>
        </p:xfrm>
        <a:graphic>
          <a:graphicData uri="http://schemas.openxmlformats.org/drawingml/2006/table">
            <a:tbl>
              <a:tblPr/>
              <a:tblGrid>
                <a:gridCol w="1530071">
                  <a:extLst>
                    <a:ext uri="{9D8B030D-6E8A-4147-A177-3AD203B41FA5}">
                      <a16:colId xmlns:a16="http://schemas.microsoft.com/office/drawing/2014/main" val="343682176"/>
                    </a:ext>
                  </a:extLst>
                </a:gridCol>
                <a:gridCol w="690231">
                  <a:extLst>
                    <a:ext uri="{9D8B030D-6E8A-4147-A177-3AD203B41FA5}">
                      <a16:colId xmlns:a16="http://schemas.microsoft.com/office/drawing/2014/main" val="3532953606"/>
                    </a:ext>
                  </a:extLst>
                </a:gridCol>
                <a:gridCol w="640080">
                  <a:extLst>
                    <a:ext uri="{9D8B030D-6E8A-4147-A177-3AD203B41FA5}">
                      <a16:colId xmlns:a16="http://schemas.microsoft.com/office/drawing/2014/main" val="1629751995"/>
                    </a:ext>
                  </a:extLst>
                </a:gridCol>
                <a:gridCol w="784860">
                  <a:extLst>
                    <a:ext uri="{9D8B030D-6E8A-4147-A177-3AD203B41FA5}">
                      <a16:colId xmlns:a16="http://schemas.microsoft.com/office/drawing/2014/main" val="1846321269"/>
                    </a:ext>
                  </a:extLst>
                </a:gridCol>
                <a:gridCol w="769620">
                  <a:extLst>
                    <a:ext uri="{9D8B030D-6E8A-4147-A177-3AD203B41FA5}">
                      <a16:colId xmlns:a16="http://schemas.microsoft.com/office/drawing/2014/main" val="3089750580"/>
                    </a:ext>
                  </a:extLst>
                </a:gridCol>
                <a:gridCol w="647700">
                  <a:extLst>
                    <a:ext uri="{9D8B030D-6E8A-4147-A177-3AD203B41FA5}">
                      <a16:colId xmlns:a16="http://schemas.microsoft.com/office/drawing/2014/main" val="1822245071"/>
                    </a:ext>
                  </a:extLst>
                </a:gridCol>
                <a:gridCol w="632460">
                  <a:extLst>
                    <a:ext uri="{9D8B030D-6E8A-4147-A177-3AD203B41FA5}">
                      <a16:colId xmlns:a16="http://schemas.microsoft.com/office/drawing/2014/main" val="1741225050"/>
                    </a:ext>
                  </a:extLst>
                </a:gridCol>
                <a:gridCol w="838200">
                  <a:extLst>
                    <a:ext uri="{9D8B030D-6E8A-4147-A177-3AD203B41FA5}">
                      <a16:colId xmlns:a16="http://schemas.microsoft.com/office/drawing/2014/main" val="932739491"/>
                    </a:ext>
                  </a:extLst>
                </a:gridCol>
                <a:gridCol w="1000579">
                  <a:extLst>
                    <a:ext uri="{9D8B030D-6E8A-4147-A177-3AD203B41FA5}">
                      <a16:colId xmlns:a16="http://schemas.microsoft.com/office/drawing/2014/main" val="2931032103"/>
                    </a:ext>
                  </a:extLst>
                </a:gridCol>
                <a:gridCol w="925286">
                  <a:extLst>
                    <a:ext uri="{9D8B030D-6E8A-4147-A177-3AD203B41FA5}">
                      <a16:colId xmlns:a16="http://schemas.microsoft.com/office/drawing/2014/main" val="1225968955"/>
                    </a:ext>
                  </a:extLst>
                </a:gridCol>
                <a:gridCol w="1055914">
                  <a:extLst>
                    <a:ext uri="{9D8B030D-6E8A-4147-A177-3AD203B41FA5}">
                      <a16:colId xmlns:a16="http://schemas.microsoft.com/office/drawing/2014/main" val="85050066"/>
                    </a:ext>
                  </a:extLst>
                </a:gridCol>
                <a:gridCol w="762000">
                  <a:extLst>
                    <a:ext uri="{9D8B030D-6E8A-4147-A177-3AD203B41FA5}">
                      <a16:colId xmlns:a16="http://schemas.microsoft.com/office/drawing/2014/main" val="342396724"/>
                    </a:ext>
                  </a:extLst>
                </a:gridCol>
                <a:gridCol w="957942">
                  <a:extLst>
                    <a:ext uri="{9D8B030D-6E8A-4147-A177-3AD203B41FA5}">
                      <a16:colId xmlns:a16="http://schemas.microsoft.com/office/drawing/2014/main" val="682854161"/>
                    </a:ext>
                  </a:extLst>
                </a:gridCol>
              </a:tblGrid>
              <a:tr h="1333500">
                <a:tc>
                  <a:txBody>
                    <a:bodyPr/>
                    <a:lstStyle/>
                    <a:p>
                      <a:pPr algn="ctr" fontAlgn="ctr"/>
                      <a:endParaRPr lang="en-US" sz="1200" b="1" i="0" u="none" strike="noStrike" dirty="0">
                        <a:solidFill>
                          <a:srgbClr val="000000"/>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dirty="0">
                          <a:solidFill>
                            <a:srgbClr val="000000"/>
                          </a:solidFill>
                          <a:effectLst/>
                          <a:latin typeface="Calibri" panose="020F0502020204030204" pitchFamily="34" charset="0"/>
                        </a:rPr>
                        <a:t>Building Flood Loss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Building Flood Loss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Substantial Damage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Substantial Damage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Previous Flood Claims (since 1978)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Previous Flood Claims (since 1978)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Previous Paid Losses (since 1978)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Previous Paid Losses (since 1978)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Repetitive Loss Structures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Repetitive Loss Structures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Inundated Roads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Inundated Roads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47902866"/>
                  </a:ext>
                </a:extLst>
              </a:tr>
              <a:tr h="190500">
                <a:tc>
                  <a:txBody>
                    <a:bodyPr/>
                    <a:lstStyle/>
                    <a:p>
                      <a:pPr algn="l" fontAlgn="ctr"/>
                      <a:r>
                        <a:rPr lang="en-US" sz="1200" b="1" i="0" u="none" strike="noStrike" dirty="0">
                          <a:solidFill>
                            <a:srgbClr val="000000"/>
                          </a:solidFill>
                          <a:effectLst/>
                          <a:latin typeface="Calibri" panose="020F0502020204030204" pitchFamily="34" charset="0"/>
                        </a:rPr>
                        <a:t>  White Sulphur Springs</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$3,005,000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53204405"/>
                  </a:ext>
                </a:extLst>
              </a:tr>
              <a:tr h="190500">
                <a:tc>
                  <a:txBody>
                    <a:bodyPr/>
                    <a:lstStyle/>
                    <a:p>
                      <a:pPr algn="l" fontAlgn="ctr"/>
                      <a:r>
                        <a:rPr lang="en-US" sz="1200" b="1" i="0" u="none" strike="noStrike" dirty="0">
                          <a:solidFill>
                            <a:srgbClr val="000000"/>
                          </a:solidFill>
                          <a:effectLst/>
                          <a:latin typeface="Calibri" panose="020F0502020204030204" pitchFamily="34" charset="0"/>
                        </a:rPr>
                        <a:t>  Rainelle</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$3,721,000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36.1%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78874287"/>
                  </a:ext>
                </a:extLst>
              </a:tr>
              <a:tr h="190500">
                <a:tc>
                  <a:txBody>
                    <a:bodyPr/>
                    <a:lstStyle/>
                    <a:p>
                      <a:pPr algn="l" fontAlgn="ctr"/>
                      <a:r>
                        <a:rPr lang="en-US" sz="1200" b="1" i="0" u="none" strike="noStrike" dirty="0">
                          <a:solidFill>
                            <a:srgbClr val="000000"/>
                          </a:solidFill>
                          <a:effectLst/>
                          <a:latin typeface="Calibri" panose="020F0502020204030204" pitchFamily="34" charset="0"/>
                        </a:rPr>
                        <a:t>  Clendenin</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$6,582,000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57.1%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86442411"/>
                  </a:ext>
                </a:extLst>
              </a:tr>
              <a:tr h="190500">
                <a:tc>
                  <a:txBody>
                    <a:bodyPr/>
                    <a:lstStyle/>
                    <a:p>
                      <a:pPr algn="l" fontAlgn="ctr"/>
                      <a:r>
                        <a:rPr lang="en-US" sz="1200" b="1" i="0" u="none" strike="noStrike" dirty="0">
                          <a:solidFill>
                            <a:srgbClr val="000000"/>
                          </a:solidFill>
                          <a:effectLst/>
                          <a:latin typeface="Calibri" panose="020F0502020204030204" pitchFamily="34" charset="0"/>
                        </a:rPr>
                        <a:t>  Richwood</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$6,750,000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5816615"/>
                  </a:ext>
                </a:extLst>
              </a:tr>
              <a:tr h="190500">
                <a:tc>
                  <a:txBody>
                    <a:bodyPr/>
                    <a:lstStyle/>
                    <a:p>
                      <a:pPr algn="l" fontAlgn="ctr"/>
                      <a:r>
                        <a:rPr lang="en-US" sz="1200" b="1" i="0" u="none" strike="noStrike" dirty="0">
                          <a:solidFill>
                            <a:srgbClr val="000000"/>
                          </a:solidFill>
                          <a:effectLst/>
                          <a:latin typeface="Calibri" panose="020F0502020204030204" pitchFamily="34" charset="0"/>
                        </a:rPr>
                        <a:t>  Marlinton</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585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$13,448,000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64690681"/>
                  </a:ext>
                </a:extLst>
              </a:tr>
              <a:tr h="190500">
                <a:tc>
                  <a:txBody>
                    <a:bodyPr/>
                    <a:lstStyle/>
                    <a:p>
                      <a:pPr algn="l" fontAlgn="ctr"/>
                      <a:r>
                        <a:rPr lang="en-US" sz="1200" b="1" i="0" u="none" strike="noStrike" dirty="0">
                          <a:solidFill>
                            <a:srgbClr val="000000"/>
                          </a:solidFill>
                          <a:effectLst/>
                          <a:latin typeface="Calibri" panose="020F0502020204030204" pitchFamily="34" charset="0"/>
                        </a:rPr>
                        <a:t>  Camden-on-Gauley</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19.5%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$358,000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31480303"/>
                  </a:ext>
                </a:extLst>
              </a:tr>
            </a:tbl>
          </a:graphicData>
        </a:graphic>
      </p:graphicFrame>
      <p:graphicFrame>
        <p:nvGraphicFramePr>
          <p:cNvPr id="11" name="Table 10">
            <a:extLst>
              <a:ext uri="{FF2B5EF4-FFF2-40B4-BE49-F238E27FC236}">
                <a16:creationId xmlns:a16="http://schemas.microsoft.com/office/drawing/2014/main" id="{26AC421C-3995-4CFD-8955-4EF62FE080CE}"/>
              </a:ext>
            </a:extLst>
          </p:cNvPr>
          <p:cNvGraphicFramePr>
            <a:graphicFrameLocks noGrp="1"/>
          </p:cNvGraphicFramePr>
          <p:nvPr>
            <p:extLst>
              <p:ext uri="{D42A27DB-BD31-4B8C-83A1-F6EECF244321}">
                <p14:modId xmlns:p14="http://schemas.microsoft.com/office/powerpoint/2010/main" val="3337563413"/>
              </p:ext>
            </p:extLst>
          </p:nvPr>
        </p:nvGraphicFramePr>
        <p:xfrm>
          <a:off x="439078" y="3904187"/>
          <a:ext cx="6601795" cy="2487930"/>
        </p:xfrm>
        <a:graphic>
          <a:graphicData uri="http://schemas.openxmlformats.org/drawingml/2006/table">
            <a:tbl>
              <a:tblPr/>
              <a:tblGrid>
                <a:gridCol w="1530071">
                  <a:extLst>
                    <a:ext uri="{9D8B030D-6E8A-4147-A177-3AD203B41FA5}">
                      <a16:colId xmlns:a16="http://schemas.microsoft.com/office/drawing/2014/main" val="2547189167"/>
                    </a:ext>
                  </a:extLst>
                </a:gridCol>
                <a:gridCol w="903584">
                  <a:extLst>
                    <a:ext uri="{9D8B030D-6E8A-4147-A177-3AD203B41FA5}">
                      <a16:colId xmlns:a16="http://schemas.microsoft.com/office/drawing/2014/main" val="3626923928"/>
                    </a:ext>
                  </a:extLst>
                </a:gridCol>
                <a:gridCol w="891540">
                  <a:extLst>
                    <a:ext uri="{9D8B030D-6E8A-4147-A177-3AD203B41FA5}">
                      <a16:colId xmlns:a16="http://schemas.microsoft.com/office/drawing/2014/main" val="3082699933"/>
                    </a:ext>
                  </a:extLst>
                </a:gridCol>
                <a:gridCol w="777240">
                  <a:extLst>
                    <a:ext uri="{9D8B030D-6E8A-4147-A177-3AD203B41FA5}">
                      <a16:colId xmlns:a16="http://schemas.microsoft.com/office/drawing/2014/main" val="1669121444"/>
                    </a:ext>
                  </a:extLst>
                </a:gridCol>
                <a:gridCol w="777240">
                  <a:extLst>
                    <a:ext uri="{9D8B030D-6E8A-4147-A177-3AD203B41FA5}">
                      <a16:colId xmlns:a16="http://schemas.microsoft.com/office/drawing/2014/main" val="3158346081"/>
                    </a:ext>
                  </a:extLst>
                </a:gridCol>
                <a:gridCol w="784860">
                  <a:extLst>
                    <a:ext uri="{9D8B030D-6E8A-4147-A177-3AD203B41FA5}">
                      <a16:colId xmlns:a16="http://schemas.microsoft.com/office/drawing/2014/main" val="2745588554"/>
                    </a:ext>
                  </a:extLst>
                </a:gridCol>
                <a:gridCol w="937260">
                  <a:extLst>
                    <a:ext uri="{9D8B030D-6E8A-4147-A177-3AD203B41FA5}">
                      <a16:colId xmlns:a16="http://schemas.microsoft.com/office/drawing/2014/main" val="1274652479"/>
                    </a:ext>
                  </a:extLst>
                </a:gridCol>
              </a:tblGrid>
              <a:tr h="1333500">
                <a:tc>
                  <a:txBody>
                    <a:bodyPr/>
                    <a:lstStyle/>
                    <a:p>
                      <a:pPr algn="ctr" fontAlgn="ctr"/>
                      <a:endParaRPr lang="en-US" sz="1200" b="1" i="0" u="none" strike="noStrike" dirty="0">
                        <a:solidFill>
                          <a:srgbClr val="000000"/>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dirty="0">
                          <a:solidFill>
                            <a:srgbClr val="000000"/>
                          </a:solidFill>
                          <a:effectLst/>
                          <a:latin typeface="Calibri" panose="020F0502020204030204" pitchFamily="34" charset="0"/>
                        </a:rPr>
                        <a:t>WV Social Vulnerability 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WV Social Vulnerability 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Floodplain Population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Floodplain Population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1" i="0" u="none" strike="noStrike" dirty="0">
                          <a:solidFill>
                            <a:srgbClr val="000000"/>
                          </a:solidFill>
                          <a:effectLst/>
                          <a:latin typeface="Calibri" panose="020F0502020204030204" pitchFamily="34" charset="0"/>
                        </a:rPr>
                        <a:t>Displaced Population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Percent Rank Displaced Population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94241286"/>
                  </a:ext>
                </a:extLst>
              </a:tr>
              <a:tr h="190500">
                <a:tc>
                  <a:txBody>
                    <a:bodyPr/>
                    <a:lstStyle/>
                    <a:p>
                      <a:pPr algn="l" fontAlgn="ctr"/>
                      <a:r>
                        <a:rPr lang="en-US" sz="1200" b="1" i="0" u="none" strike="noStrike" dirty="0">
                          <a:solidFill>
                            <a:srgbClr val="000000"/>
                          </a:solidFill>
                          <a:effectLst/>
                          <a:latin typeface="Calibri" panose="020F0502020204030204" pitchFamily="34" charset="0"/>
                        </a:rPr>
                        <a:t>  White Sulphur Springs</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21.1%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14088114"/>
                  </a:ext>
                </a:extLst>
              </a:tr>
              <a:tr h="190500">
                <a:tc>
                  <a:txBody>
                    <a:bodyPr/>
                    <a:lstStyle/>
                    <a:p>
                      <a:pPr algn="l" fontAlgn="ctr"/>
                      <a:r>
                        <a:rPr lang="en-US" sz="1200" b="1" i="0" u="none" strike="noStrike" dirty="0">
                          <a:solidFill>
                            <a:srgbClr val="000000"/>
                          </a:solidFill>
                          <a:effectLst/>
                          <a:latin typeface="Calibri" panose="020F0502020204030204" pitchFamily="34" charset="0"/>
                        </a:rPr>
                        <a:t>  Rainelle</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84.6%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1075491"/>
                  </a:ext>
                </a:extLst>
              </a:tr>
              <a:tr h="190500">
                <a:tc>
                  <a:txBody>
                    <a:bodyPr/>
                    <a:lstStyle/>
                    <a:p>
                      <a:pPr algn="l" fontAlgn="ctr"/>
                      <a:r>
                        <a:rPr lang="en-US" sz="1200" b="1" i="0" u="none" strike="noStrike" dirty="0">
                          <a:solidFill>
                            <a:srgbClr val="000000"/>
                          </a:solidFill>
                          <a:effectLst/>
                          <a:latin typeface="Calibri" panose="020F0502020204030204" pitchFamily="34" charset="0"/>
                        </a:rPr>
                        <a:t>  Clendenin</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36.6%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52012979"/>
                  </a:ext>
                </a:extLst>
              </a:tr>
              <a:tr h="190500">
                <a:tc>
                  <a:txBody>
                    <a:bodyPr/>
                    <a:lstStyle/>
                    <a:p>
                      <a:pPr algn="l" fontAlgn="ctr"/>
                      <a:r>
                        <a:rPr lang="en-US" sz="1200" b="1" i="0" u="none" strike="noStrike" dirty="0">
                          <a:solidFill>
                            <a:srgbClr val="000000"/>
                          </a:solidFill>
                          <a:effectLst/>
                          <a:latin typeface="Calibri" panose="020F0502020204030204" pitchFamily="34" charset="0"/>
                        </a:rPr>
                        <a:t>  Richwood</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92.5%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5740150"/>
                  </a:ext>
                </a:extLst>
              </a:tr>
              <a:tr h="190500">
                <a:tc>
                  <a:txBody>
                    <a:bodyPr/>
                    <a:lstStyle/>
                    <a:p>
                      <a:pPr algn="l" fontAlgn="ctr"/>
                      <a:r>
                        <a:rPr lang="en-US" sz="1200" b="1" i="0" u="none" strike="noStrike" dirty="0">
                          <a:solidFill>
                            <a:srgbClr val="000000"/>
                          </a:solidFill>
                          <a:effectLst/>
                          <a:latin typeface="Calibri" panose="020F0502020204030204" pitchFamily="34" charset="0"/>
                        </a:rPr>
                        <a:t>  Marlinton</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60.4%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85.6%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78704087"/>
                  </a:ext>
                </a:extLst>
              </a:tr>
              <a:tr h="190500">
                <a:tc>
                  <a:txBody>
                    <a:bodyPr/>
                    <a:lstStyle/>
                    <a:p>
                      <a:pPr algn="l" fontAlgn="ctr"/>
                      <a:r>
                        <a:rPr lang="en-US" sz="1200" b="1" i="0" u="none" strike="noStrike" dirty="0">
                          <a:solidFill>
                            <a:srgbClr val="000000"/>
                          </a:solidFill>
                          <a:effectLst/>
                          <a:latin typeface="Calibri" panose="020F0502020204030204" pitchFamily="34" charset="0"/>
                        </a:rPr>
                        <a:t>  Camden-on-Gauley</a:t>
                      </a:r>
                    </a:p>
                  </a:txBody>
                  <a:tcPr marL="7131" marR="7131" marT="7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dirty="0">
                          <a:solidFill>
                            <a:srgbClr val="000000"/>
                          </a:solidFill>
                          <a:effectLst/>
                          <a:latin typeface="Calibri" panose="020F0502020204030204" pitchFamily="34" charset="0"/>
                        </a:rPr>
                        <a:t>27.3%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2077705"/>
                  </a:ext>
                </a:extLst>
              </a:tr>
            </a:tbl>
          </a:graphicData>
        </a:graphic>
      </p:graphicFrame>
      <p:graphicFrame>
        <p:nvGraphicFramePr>
          <p:cNvPr id="14" name="Table 13">
            <a:extLst>
              <a:ext uri="{FF2B5EF4-FFF2-40B4-BE49-F238E27FC236}">
                <a16:creationId xmlns:a16="http://schemas.microsoft.com/office/drawing/2014/main" id="{CD767FF4-253F-46E8-A746-42A953304032}"/>
              </a:ext>
            </a:extLst>
          </p:cNvPr>
          <p:cNvGraphicFramePr>
            <a:graphicFrameLocks noGrp="1"/>
          </p:cNvGraphicFramePr>
          <p:nvPr>
            <p:extLst>
              <p:ext uri="{D42A27DB-BD31-4B8C-83A1-F6EECF244321}">
                <p14:modId xmlns:p14="http://schemas.microsoft.com/office/powerpoint/2010/main" val="2441704981"/>
              </p:ext>
            </p:extLst>
          </p:nvPr>
        </p:nvGraphicFramePr>
        <p:xfrm>
          <a:off x="8818513" y="3904187"/>
          <a:ext cx="1447800" cy="2476500"/>
        </p:xfrm>
        <a:graphic>
          <a:graphicData uri="http://schemas.openxmlformats.org/drawingml/2006/table">
            <a:tbl>
              <a:tblPr/>
              <a:tblGrid>
                <a:gridCol w="609600">
                  <a:extLst>
                    <a:ext uri="{9D8B030D-6E8A-4147-A177-3AD203B41FA5}">
                      <a16:colId xmlns:a16="http://schemas.microsoft.com/office/drawing/2014/main" val="119716232"/>
                    </a:ext>
                  </a:extLst>
                </a:gridCol>
                <a:gridCol w="838200">
                  <a:extLst>
                    <a:ext uri="{9D8B030D-6E8A-4147-A177-3AD203B41FA5}">
                      <a16:colId xmlns:a16="http://schemas.microsoft.com/office/drawing/2014/main" val="1584651296"/>
                    </a:ext>
                  </a:extLst>
                </a:gridCol>
              </a:tblGrid>
              <a:tr h="1333500">
                <a:tc>
                  <a:txBody>
                    <a:bodyPr/>
                    <a:lstStyle/>
                    <a:p>
                      <a:pPr algn="ctr" fontAlgn="ctr"/>
                      <a:r>
                        <a:rPr lang="en-US" sz="1100" b="1" i="0" u="none" strike="noStrike" dirty="0">
                          <a:solidFill>
                            <a:srgbClr val="000000"/>
                          </a:solidFill>
                          <a:effectLst/>
                          <a:latin typeface="Calibri" panose="020F0502020204030204" pitchFamily="34" charset="0"/>
                        </a:rPr>
                        <a:t>SUM of all Percent Rank Values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dirty="0">
                          <a:solidFill>
                            <a:srgbClr val="000000"/>
                          </a:solidFill>
                          <a:effectLst/>
                          <a:latin typeface="Calibri" panose="020F0502020204030204" pitchFamily="34" charset="0"/>
                        </a:rPr>
                        <a:t>Percent Rank on the SUM: Risk Index Score for 6 Communities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76487017"/>
                  </a:ext>
                </a:extLst>
              </a:tr>
              <a:tr h="190500">
                <a:tc>
                  <a:txBody>
                    <a:bodyPr/>
                    <a:lstStyle/>
                    <a:p>
                      <a:pPr algn="ctr" fontAlgn="b"/>
                      <a:r>
                        <a:rPr lang="en-US" sz="1100" b="0" i="0" u="none" strike="noStrike" dirty="0">
                          <a:solidFill>
                            <a:srgbClr val="000000"/>
                          </a:solidFill>
                          <a:effectLst/>
                          <a:latin typeface="Calibri" panose="020F0502020204030204" pitchFamily="34" charset="0"/>
                        </a:rPr>
                        <a:t>960.0%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092676532"/>
                  </a:ext>
                </a:extLst>
              </a:tr>
              <a:tr h="190500">
                <a:tc>
                  <a:txBody>
                    <a:bodyPr/>
                    <a:lstStyle/>
                    <a:p>
                      <a:pPr algn="ctr" fontAlgn="b"/>
                      <a:r>
                        <a:rPr lang="en-US" sz="1100" b="0" i="0" u="none" strike="noStrike" dirty="0">
                          <a:solidFill>
                            <a:srgbClr val="000000"/>
                          </a:solidFill>
                          <a:effectLst/>
                          <a:latin typeface="Calibri" panose="020F0502020204030204" pitchFamily="34" charset="0"/>
                        </a:rPr>
                        <a:t>1360.0%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91264399"/>
                  </a:ext>
                </a:extLst>
              </a:tr>
              <a:tr h="190500">
                <a:tc>
                  <a:txBody>
                    <a:bodyPr/>
                    <a:lstStyle/>
                    <a:p>
                      <a:pPr algn="ctr" fontAlgn="b"/>
                      <a:r>
                        <a:rPr lang="en-US" sz="1100" b="0" i="0" u="none" strike="noStrike" dirty="0">
                          <a:solidFill>
                            <a:srgbClr val="000000"/>
                          </a:solidFill>
                          <a:effectLst/>
                          <a:latin typeface="Calibri" panose="020F0502020204030204" pitchFamily="34" charset="0"/>
                        </a:rPr>
                        <a:t>2120.0%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807171623"/>
                  </a:ext>
                </a:extLst>
              </a:tr>
              <a:tr h="190500">
                <a:tc>
                  <a:txBody>
                    <a:bodyPr/>
                    <a:lstStyle/>
                    <a:p>
                      <a:pPr algn="ctr" fontAlgn="b"/>
                      <a:r>
                        <a:rPr lang="en-US" sz="1100" b="0" i="0" u="none" strike="noStrike" dirty="0">
                          <a:solidFill>
                            <a:srgbClr val="000000"/>
                          </a:solidFill>
                          <a:effectLst/>
                          <a:latin typeface="Calibri" panose="020F0502020204030204" pitchFamily="34" charset="0"/>
                        </a:rPr>
                        <a:t>1400.0%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3744506"/>
                  </a:ext>
                </a:extLst>
              </a:tr>
              <a:tr h="190500">
                <a:tc>
                  <a:txBody>
                    <a:bodyPr/>
                    <a:lstStyle/>
                    <a:p>
                      <a:pPr algn="ctr" fontAlgn="b"/>
                      <a:r>
                        <a:rPr lang="en-US" sz="1100" b="0" i="0" u="none" strike="noStrike" dirty="0">
                          <a:solidFill>
                            <a:srgbClr val="000000"/>
                          </a:solidFill>
                          <a:effectLst/>
                          <a:latin typeface="Calibri" panose="020F0502020204030204" pitchFamily="34" charset="0"/>
                        </a:rPr>
                        <a:t>2120.0%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397371907"/>
                  </a:ext>
                </a:extLst>
              </a:tr>
              <a:tr h="190500">
                <a:tc>
                  <a:txBody>
                    <a:bodyPr/>
                    <a:lstStyle/>
                    <a:p>
                      <a:pPr algn="ctr" fontAlgn="b"/>
                      <a:r>
                        <a:rPr lang="en-US" sz="1100" b="0" i="0" u="none" strike="noStrike" dirty="0">
                          <a:solidFill>
                            <a:srgbClr val="000000"/>
                          </a:solidFill>
                          <a:effectLst/>
                          <a:latin typeface="Calibri" panose="020F0502020204030204" pitchFamily="34" charset="0"/>
                        </a:rPr>
                        <a:t>900.0%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30998740"/>
                  </a:ext>
                </a:extLst>
              </a:tr>
            </a:tbl>
          </a:graphicData>
        </a:graphic>
      </p:graphicFrame>
    </p:spTree>
    <p:extLst>
      <p:ext uri="{BB962C8B-B14F-4D97-AF65-F5344CB8AC3E}">
        <p14:creationId xmlns:p14="http://schemas.microsoft.com/office/powerpoint/2010/main" val="1888378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78AEA4B3-2457-45D9-A603-CB076E60CB6F}"/>
              </a:ext>
            </a:extLst>
          </p:cNvPr>
          <p:cNvSpPr txBox="1">
            <a:spLocks noChangeArrowheads="1"/>
          </p:cNvSpPr>
          <p:nvPr/>
        </p:nvSpPr>
        <p:spPr bwMode="auto">
          <a:xfrm>
            <a:off x="148046" y="54768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Risk Factor Scores and Cumulative Index …</a:t>
            </a:r>
          </a:p>
        </p:txBody>
      </p:sp>
      <p:graphicFrame>
        <p:nvGraphicFramePr>
          <p:cNvPr id="7" name="Table 6">
            <a:extLst>
              <a:ext uri="{FF2B5EF4-FFF2-40B4-BE49-F238E27FC236}">
                <a16:creationId xmlns:a16="http://schemas.microsoft.com/office/drawing/2014/main" id="{94078233-BD91-4DE7-8599-EB225C3B5851}"/>
              </a:ext>
            </a:extLst>
          </p:cNvPr>
          <p:cNvGraphicFramePr>
            <a:graphicFrameLocks noGrp="1"/>
          </p:cNvGraphicFramePr>
          <p:nvPr>
            <p:extLst>
              <p:ext uri="{D42A27DB-BD31-4B8C-83A1-F6EECF244321}">
                <p14:modId xmlns:p14="http://schemas.microsoft.com/office/powerpoint/2010/main" val="1030334993"/>
              </p:ext>
            </p:extLst>
          </p:nvPr>
        </p:nvGraphicFramePr>
        <p:xfrm>
          <a:off x="3084650" y="2174367"/>
          <a:ext cx="6022700" cy="3005368"/>
        </p:xfrm>
        <a:graphic>
          <a:graphicData uri="http://schemas.openxmlformats.org/drawingml/2006/table">
            <a:tbl>
              <a:tblPr firstRow="1" firstCol="1" bandRow="1">
                <a:tableStyleId>{5C22544A-7EE6-4342-B048-85BDC9FD1C3A}</a:tableStyleId>
              </a:tblPr>
              <a:tblGrid>
                <a:gridCol w="818176">
                  <a:extLst>
                    <a:ext uri="{9D8B030D-6E8A-4147-A177-3AD203B41FA5}">
                      <a16:colId xmlns:a16="http://schemas.microsoft.com/office/drawing/2014/main" val="113651346"/>
                    </a:ext>
                  </a:extLst>
                </a:gridCol>
                <a:gridCol w="2537524">
                  <a:extLst>
                    <a:ext uri="{9D8B030D-6E8A-4147-A177-3AD203B41FA5}">
                      <a16:colId xmlns:a16="http://schemas.microsoft.com/office/drawing/2014/main" val="3483296504"/>
                    </a:ext>
                  </a:extLst>
                </a:gridCol>
                <a:gridCol w="2667000">
                  <a:extLst>
                    <a:ext uri="{9D8B030D-6E8A-4147-A177-3AD203B41FA5}">
                      <a16:colId xmlns:a16="http://schemas.microsoft.com/office/drawing/2014/main" val="1937066175"/>
                    </a:ext>
                  </a:extLst>
                </a:gridCol>
              </a:tblGrid>
              <a:tr h="637326">
                <a:tc gridSpan="3">
                  <a:txBody>
                    <a:bodyPr/>
                    <a:lstStyle/>
                    <a:p>
                      <a:pPr marL="0" marR="0" algn="l">
                        <a:lnSpc>
                          <a:spcPct val="107000"/>
                        </a:lnSpc>
                        <a:spcBef>
                          <a:spcPts val="0"/>
                        </a:spcBef>
                        <a:spcAft>
                          <a:spcPts val="0"/>
                        </a:spcAft>
                      </a:pPr>
                      <a:r>
                        <a:rPr lang="en-US" sz="2000" dirty="0">
                          <a:effectLst/>
                          <a:latin typeface="+mn-lt"/>
                        </a:rPr>
                        <a:t>Risk Index (Selected Indicators for only 6 Communities)</a:t>
                      </a:r>
                      <a:endParaRPr lang="en-US" sz="2000" dirty="0">
                        <a:effectLst/>
                        <a:latin typeface="+mn-lt"/>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5B739B"/>
                    </a:solidFill>
                  </a:tcPr>
                </a:tc>
                <a:tc hMerge="1">
                  <a:txBody>
                    <a:bodyPr/>
                    <a:lstStyle/>
                    <a:p>
                      <a:endParaRPr lang="en-US"/>
                    </a:p>
                  </a:txBody>
                  <a:tcPr/>
                </a:tc>
                <a:tc hMerge="1">
                  <a:txBody>
                    <a:bodyPr/>
                    <a:lstStyle/>
                    <a:p>
                      <a:pPr marL="0" marR="0" algn="l">
                        <a:lnSpc>
                          <a:spcPct val="107000"/>
                        </a:lnSpc>
                        <a:spcBef>
                          <a:spcPts val="0"/>
                        </a:spcBef>
                        <a:spcAft>
                          <a:spcPts val="0"/>
                        </a:spcAft>
                      </a:pPr>
                      <a:endParaRPr lang="en-US" sz="1600" dirty="0">
                        <a:effectLst/>
                        <a:latin typeface="+mn-lt"/>
                        <a:cs typeface="Arial" panose="020B0604020202020204" pitchFamily="34" charset="0"/>
                      </a:endParaRPr>
                    </a:p>
                  </a:txBody>
                  <a:tcPr marL="68580" marR="68580" marT="0" marB="0" anchor="ctr">
                    <a:solidFill>
                      <a:srgbClr val="5B739B"/>
                    </a:solidFill>
                  </a:tcPr>
                </a:tc>
                <a:extLst>
                  <a:ext uri="{0D108BD9-81ED-4DB2-BD59-A6C34878D82A}">
                    <a16:rowId xmlns:a16="http://schemas.microsoft.com/office/drawing/2014/main" val="1261700535"/>
                  </a:ext>
                </a:extLst>
              </a:tr>
              <a:tr h="482092">
                <a:tc>
                  <a:txBody>
                    <a:bodyPr/>
                    <a:lstStyle/>
                    <a:p>
                      <a:pPr marL="0" marR="0" algn="ctr">
                        <a:lnSpc>
                          <a:spcPct val="107000"/>
                        </a:lnSpc>
                        <a:spcBef>
                          <a:spcPts val="0"/>
                        </a:spcBef>
                        <a:spcAft>
                          <a:spcPts val="0"/>
                        </a:spcAft>
                      </a:pPr>
                      <a:r>
                        <a:rPr lang="en-US" sz="2000" b="0" dirty="0">
                          <a:effectLst/>
                          <a:latin typeface="+mn-lt"/>
                          <a:ea typeface="Calibri" panose="020F0502020204030204" pitchFamily="34" charset="0"/>
                          <a:cs typeface="Arial" panose="020B0604020202020204" pitchFamily="34" charset="0"/>
                        </a:rPr>
                        <a:t>Rank</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5B739B"/>
                    </a:solidFill>
                  </a:tcPr>
                </a:tc>
                <a:tc>
                  <a:txBody>
                    <a:bodyPr/>
                    <a:lstStyle/>
                    <a:p>
                      <a:pPr marL="0" marR="0" algn="l">
                        <a:lnSpc>
                          <a:spcPct val="107000"/>
                        </a:lnSpc>
                        <a:spcBef>
                          <a:spcPts val="0"/>
                        </a:spcBef>
                        <a:spcAft>
                          <a:spcPts val="0"/>
                        </a:spcAft>
                      </a:pPr>
                      <a:r>
                        <a:rPr lang="en-US" sz="2000" b="1" dirty="0">
                          <a:solidFill>
                            <a:schemeClr val="bg1"/>
                          </a:solidFill>
                          <a:effectLst/>
                          <a:latin typeface="+mn-lt"/>
                        </a:rPr>
                        <a:t>Community</a:t>
                      </a:r>
                      <a:endParaRPr lang="en-US" sz="2000" b="1"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5B739B"/>
                    </a:solidFill>
                  </a:tcPr>
                </a:tc>
                <a:tc>
                  <a:txBody>
                    <a:bodyPr/>
                    <a:lstStyle/>
                    <a:p>
                      <a:pPr algn="ctr" fontAlgn="t"/>
                      <a:r>
                        <a:rPr lang="en-US" sz="2000" b="1" dirty="0">
                          <a:solidFill>
                            <a:schemeClr val="bg1"/>
                          </a:solidFill>
                          <a:effectLst/>
                          <a:latin typeface="+mn-lt"/>
                          <a:ea typeface="Calibri" panose="020F0502020204030204" pitchFamily="34" charset="0"/>
                          <a:cs typeface="Arial" panose="020B0604020202020204" pitchFamily="34" charset="0"/>
                        </a:rPr>
                        <a:t>Index Score</a:t>
                      </a:r>
                      <a:endParaRPr lang="en-US" sz="2000" b="1" i="0" u="none" strike="noStrike" dirty="0">
                        <a:solidFill>
                          <a:schemeClr val="bg1"/>
                        </a:solidFill>
                        <a:effectLst/>
                        <a:latin typeface="+mn-lt"/>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5B739B"/>
                    </a:solidFill>
                  </a:tcPr>
                </a:tc>
                <a:extLst>
                  <a:ext uri="{0D108BD9-81ED-4DB2-BD59-A6C34878D82A}">
                    <a16:rowId xmlns:a16="http://schemas.microsoft.com/office/drawing/2014/main" val="2990729474"/>
                  </a:ext>
                </a:extLst>
              </a:tr>
              <a:tr h="155575">
                <a:tc>
                  <a:txBody>
                    <a:bodyPr/>
                    <a:lstStyle/>
                    <a:p>
                      <a:pPr marL="0" marR="0" algn="ctr">
                        <a:lnSpc>
                          <a:spcPct val="107000"/>
                        </a:lnSpc>
                        <a:spcBef>
                          <a:spcPts val="0"/>
                        </a:spcBef>
                        <a:spcAft>
                          <a:spcPts val="0"/>
                        </a:spcAft>
                      </a:pPr>
                      <a:r>
                        <a:rPr lang="en-US" sz="2000" b="0" dirty="0">
                          <a:effectLst/>
                          <a:latin typeface="+mn-lt"/>
                          <a:ea typeface="Calibri" panose="020F0502020204030204" pitchFamily="34" charset="0"/>
                          <a:cs typeface="Arial" panose="020B0604020202020204" pitchFamily="34" charset="0"/>
                        </a:rPr>
                        <a:t>1</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739B"/>
                    </a:solidFill>
                  </a:tcPr>
                </a:tc>
                <a:tc>
                  <a:txBody>
                    <a:bodyPr/>
                    <a:lstStyle/>
                    <a:p>
                      <a:r>
                        <a:rPr lang="en-US" sz="2000" b="1" dirty="0">
                          <a:effectLst/>
                          <a:latin typeface="+mn-lt"/>
                          <a:ea typeface="Calibri" panose="020F0502020204030204" pitchFamily="34" charset="0"/>
                          <a:cs typeface="Arial" panose="020B0604020202020204" pitchFamily="34" charset="0"/>
                        </a:rPr>
                        <a:t>Clendenin</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fontAlgn="b"/>
                      <a:r>
                        <a:rPr lang="en-US" sz="2000" b="1" i="0" u="none" strike="noStrike" dirty="0">
                          <a:solidFill>
                            <a:schemeClr val="tx1"/>
                          </a:solidFill>
                          <a:effectLst/>
                          <a:latin typeface="+mn-lt"/>
                        </a:rPr>
                        <a:t>100%</a:t>
                      </a:r>
                    </a:p>
                  </a:txBody>
                  <a:tcPr marL="9525" marR="9525" marT="9525" marB="0" anchor="b">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98A8"/>
                    </a:solidFill>
                  </a:tcPr>
                </a:tc>
                <a:extLst>
                  <a:ext uri="{0D108BD9-81ED-4DB2-BD59-A6C34878D82A}">
                    <a16:rowId xmlns:a16="http://schemas.microsoft.com/office/drawing/2014/main" val="3108588332"/>
                  </a:ext>
                </a:extLst>
              </a:tr>
              <a:tr h="155575">
                <a:tc>
                  <a:txBody>
                    <a:bodyPr/>
                    <a:lstStyle/>
                    <a:p>
                      <a:pPr marL="0" marR="0" algn="ctr">
                        <a:lnSpc>
                          <a:spcPct val="107000"/>
                        </a:lnSpc>
                        <a:spcBef>
                          <a:spcPts val="0"/>
                        </a:spcBef>
                        <a:spcAft>
                          <a:spcPts val="0"/>
                        </a:spcAft>
                      </a:pPr>
                      <a:r>
                        <a:rPr lang="en-US" sz="2000" b="0" dirty="0">
                          <a:effectLst/>
                          <a:latin typeface="+mn-lt"/>
                          <a:ea typeface="Calibri" panose="020F0502020204030204" pitchFamily="34" charset="0"/>
                          <a:cs typeface="Arial" panose="020B0604020202020204" pitchFamily="34" charset="0"/>
                        </a:rPr>
                        <a:t>2</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739B"/>
                    </a:solidFill>
                  </a:tcPr>
                </a:tc>
                <a:tc>
                  <a:txBody>
                    <a:bodyPr/>
                    <a:lstStyle/>
                    <a:p>
                      <a:r>
                        <a:rPr lang="en-US" sz="2000" b="1" dirty="0">
                          <a:effectLst/>
                          <a:latin typeface="+mn-lt"/>
                          <a:ea typeface="Calibri" panose="020F0502020204030204" pitchFamily="34" charset="0"/>
                          <a:cs typeface="Arial" panose="020B0604020202020204" pitchFamily="34" charset="0"/>
                        </a:rPr>
                        <a:t>Marlinton</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fontAlgn="b"/>
                      <a:r>
                        <a:rPr lang="en-US" sz="2000" b="1" i="0" u="none" strike="noStrike" dirty="0">
                          <a:solidFill>
                            <a:schemeClr val="tx1"/>
                          </a:solidFill>
                          <a:effectLst/>
                          <a:latin typeface="+mn-lt"/>
                        </a:rPr>
                        <a:t>80%</a:t>
                      </a:r>
                    </a:p>
                  </a:txBody>
                  <a:tcPr marL="9525" marR="9525" marT="9525" marB="0" anchor="b">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98A8"/>
                    </a:solidFill>
                  </a:tcPr>
                </a:tc>
                <a:extLst>
                  <a:ext uri="{0D108BD9-81ED-4DB2-BD59-A6C34878D82A}">
                    <a16:rowId xmlns:a16="http://schemas.microsoft.com/office/drawing/2014/main" val="1375075191"/>
                  </a:ext>
                </a:extLst>
              </a:tr>
              <a:tr h="155575">
                <a:tc>
                  <a:txBody>
                    <a:bodyPr/>
                    <a:lstStyle/>
                    <a:p>
                      <a:pPr marL="0" marR="0" algn="ctr">
                        <a:lnSpc>
                          <a:spcPct val="107000"/>
                        </a:lnSpc>
                        <a:spcBef>
                          <a:spcPts val="0"/>
                        </a:spcBef>
                        <a:spcAft>
                          <a:spcPts val="0"/>
                        </a:spcAft>
                      </a:pPr>
                      <a:r>
                        <a:rPr lang="en-US" sz="2000" b="0" dirty="0">
                          <a:effectLst/>
                          <a:latin typeface="+mn-lt"/>
                          <a:ea typeface="Calibri" panose="020F0502020204030204" pitchFamily="34" charset="0"/>
                          <a:cs typeface="Arial" panose="020B0604020202020204" pitchFamily="34" charset="0"/>
                        </a:rPr>
                        <a:t>3</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739B"/>
                    </a:solidFill>
                  </a:tcPr>
                </a:tc>
                <a:tc>
                  <a:txBody>
                    <a:bodyPr/>
                    <a:lstStyle/>
                    <a:p>
                      <a:r>
                        <a:rPr lang="en-US" sz="2000" b="1" dirty="0">
                          <a:effectLst/>
                          <a:latin typeface="+mn-lt"/>
                          <a:ea typeface="Calibri" panose="020F0502020204030204" pitchFamily="34" charset="0"/>
                          <a:cs typeface="Arial" panose="020B0604020202020204" pitchFamily="34" charset="0"/>
                        </a:rPr>
                        <a:t>Richwood</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fontAlgn="b"/>
                      <a:r>
                        <a:rPr lang="en-US" sz="2000" b="1" i="0" u="none" strike="noStrike" dirty="0">
                          <a:solidFill>
                            <a:schemeClr val="tx1"/>
                          </a:solidFill>
                          <a:effectLst/>
                          <a:latin typeface="+mn-lt"/>
                        </a:rPr>
                        <a:t>60%</a:t>
                      </a:r>
                    </a:p>
                  </a:txBody>
                  <a:tcPr marL="9525" marR="9525" marT="9525" marB="0" anchor="b">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BEBA"/>
                    </a:solidFill>
                  </a:tcPr>
                </a:tc>
                <a:extLst>
                  <a:ext uri="{0D108BD9-81ED-4DB2-BD59-A6C34878D82A}">
                    <a16:rowId xmlns:a16="http://schemas.microsoft.com/office/drawing/2014/main" val="418260389"/>
                  </a:ext>
                </a:extLst>
              </a:tr>
              <a:tr h="155575">
                <a:tc>
                  <a:txBody>
                    <a:bodyPr/>
                    <a:lstStyle/>
                    <a:p>
                      <a:pPr marL="0" marR="0" algn="ctr">
                        <a:lnSpc>
                          <a:spcPct val="107000"/>
                        </a:lnSpc>
                        <a:spcBef>
                          <a:spcPts val="0"/>
                        </a:spcBef>
                        <a:spcAft>
                          <a:spcPts val="0"/>
                        </a:spcAft>
                      </a:pPr>
                      <a:r>
                        <a:rPr lang="en-US" sz="2000" b="0" dirty="0">
                          <a:effectLst/>
                          <a:latin typeface="+mn-lt"/>
                          <a:ea typeface="Calibri" panose="020F0502020204030204" pitchFamily="34" charset="0"/>
                          <a:cs typeface="Arial" panose="020B0604020202020204" pitchFamily="34" charset="0"/>
                        </a:rPr>
                        <a:t>4</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739B"/>
                    </a:solidFill>
                  </a:tcPr>
                </a:tc>
                <a:tc>
                  <a:txBody>
                    <a:bodyPr/>
                    <a:lstStyle/>
                    <a:p>
                      <a:r>
                        <a:rPr lang="en-US" sz="2000" b="1" dirty="0">
                          <a:effectLst/>
                          <a:latin typeface="+mn-lt"/>
                          <a:ea typeface="Calibri" panose="020F0502020204030204" pitchFamily="34" charset="0"/>
                          <a:cs typeface="Arial" panose="020B0604020202020204" pitchFamily="34" charset="0"/>
                        </a:rPr>
                        <a:t>Rainelle</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fontAlgn="b"/>
                      <a:r>
                        <a:rPr lang="en-US" sz="2000" b="1" i="0" u="none" strike="noStrike" dirty="0">
                          <a:solidFill>
                            <a:schemeClr val="tx1"/>
                          </a:solidFill>
                          <a:effectLst/>
                          <a:latin typeface="+mn-lt"/>
                        </a:rPr>
                        <a:t>40%</a:t>
                      </a:r>
                    </a:p>
                  </a:txBody>
                  <a:tcPr marL="9525" marR="9525" marT="9525" marB="0" anchor="b">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B7"/>
                    </a:solidFill>
                  </a:tcPr>
                </a:tc>
                <a:extLst>
                  <a:ext uri="{0D108BD9-81ED-4DB2-BD59-A6C34878D82A}">
                    <a16:rowId xmlns:a16="http://schemas.microsoft.com/office/drawing/2014/main" val="362376227"/>
                  </a:ext>
                </a:extLst>
              </a:tr>
              <a:tr h="155575">
                <a:tc>
                  <a:txBody>
                    <a:bodyPr/>
                    <a:lstStyle/>
                    <a:p>
                      <a:pPr marL="0" marR="0" algn="ctr">
                        <a:lnSpc>
                          <a:spcPct val="107000"/>
                        </a:lnSpc>
                        <a:spcBef>
                          <a:spcPts val="0"/>
                        </a:spcBef>
                        <a:spcAft>
                          <a:spcPts val="0"/>
                        </a:spcAft>
                      </a:pPr>
                      <a:r>
                        <a:rPr lang="en-US" sz="2000" b="0" dirty="0">
                          <a:effectLst/>
                          <a:latin typeface="+mn-lt"/>
                          <a:ea typeface="Calibri" panose="020F0502020204030204" pitchFamily="34" charset="0"/>
                          <a:cs typeface="Arial" panose="020B0604020202020204" pitchFamily="34" charset="0"/>
                        </a:rPr>
                        <a:t>5</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739B"/>
                    </a:solidFill>
                  </a:tcPr>
                </a:tc>
                <a:tc>
                  <a:txBody>
                    <a:bodyPr/>
                    <a:lstStyle/>
                    <a:p>
                      <a:r>
                        <a:rPr lang="en-US" sz="2000" b="1" dirty="0">
                          <a:effectLst/>
                          <a:latin typeface="+mn-lt"/>
                          <a:ea typeface="Calibri" panose="020F0502020204030204" pitchFamily="34" charset="0"/>
                          <a:cs typeface="Arial" panose="020B0604020202020204" pitchFamily="34" charset="0"/>
                        </a:rPr>
                        <a:t>White Sulphur Springs</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fontAlgn="b"/>
                      <a:r>
                        <a:rPr lang="en-US" sz="2000" b="1" i="0" u="none" strike="noStrike" dirty="0">
                          <a:solidFill>
                            <a:schemeClr val="tx1"/>
                          </a:solidFill>
                          <a:effectLst/>
                          <a:latin typeface="+mn-lt"/>
                        </a:rPr>
                        <a:t>20%</a:t>
                      </a:r>
                    </a:p>
                  </a:txBody>
                  <a:tcPr marL="9525" marR="9525" marT="9525" marB="0" anchor="b">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E4FB"/>
                    </a:solidFill>
                  </a:tcPr>
                </a:tc>
                <a:extLst>
                  <a:ext uri="{0D108BD9-81ED-4DB2-BD59-A6C34878D82A}">
                    <a16:rowId xmlns:a16="http://schemas.microsoft.com/office/drawing/2014/main" val="765680865"/>
                  </a:ext>
                </a:extLst>
              </a:tr>
              <a:tr h="155575">
                <a:tc>
                  <a:txBody>
                    <a:bodyPr/>
                    <a:lstStyle/>
                    <a:p>
                      <a:pPr marL="0" marR="0" algn="ctr">
                        <a:lnSpc>
                          <a:spcPct val="107000"/>
                        </a:lnSpc>
                        <a:spcBef>
                          <a:spcPts val="0"/>
                        </a:spcBef>
                        <a:spcAft>
                          <a:spcPts val="0"/>
                        </a:spcAft>
                      </a:pPr>
                      <a:r>
                        <a:rPr lang="en-US" sz="2000" b="0" dirty="0">
                          <a:effectLst/>
                          <a:latin typeface="+mn-lt"/>
                          <a:ea typeface="Calibri" panose="020F0502020204030204" pitchFamily="34" charset="0"/>
                          <a:cs typeface="Arial" panose="020B0604020202020204" pitchFamily="34" charset="0"/>
                        </a:rPr>
                        <a:t>6</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5B739B"/>
                    </a:solidFill>
                  </a:tcPr>
                </a:tc>
                <a:tc>
                  <a:txBody>
                    <a:bodyPr/>
                    <a:lstStyle/>
                    <a:p>
                      <a:r>
                        <a:rPr lang="en-US" sz="2000" b="1" dirty="0">
                          <a:effectLst/>
                          <a:latin typeface="+mn-lt"/>
                          <a:ea typeface="Calibri" panose="020F0502020204030204" pitchFamily="34" charset="0"/>
                          <a:cs typeface="Arial" panose="020B0604020202020204" pitchFamily="34" charset="0"/>
                        </a:rPr>
                        <a:t>Camden-on-Gauley</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AEFF7"/>
                    </a:solidFill>
                  </a:tcPr>
                </a:tc>
                <a:tc>
                  <a:txBody>
                    <a:bodyPr/>
                    <a:lstStyle/>
                    <a:p>
                      <a:pPr algn="ctr" fontAlgn="b"/>
                      <a:r>
                        <a:rPr lang="en-US" sz="2000" b="1" i="0" u="none" strike="noStrike" dirty="0">
                          <a:solidFill>
                            <a:schemeClr val="tx1"/>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EDAF9"/>
                    </a:solidFill>
                  </a:tcPr>
                </a:tc>
                <a:extLst>
                  <a:ext uri="{0D108BD9-81ED-4DB2-BD59-A6C34878D82A}">
                    <a16:rowId xmlns:a16="http://schemas.microsoft.com/office/drawing/2014/main" val="1030859055"/>
                  </a:ext>
                </a:extLst>
              </a:tr>
            </a:tbl>
          </a:graphicData>
        </a:graphic>
      </p:graphicFrame>
    </p:spTree>
    <p:extLst>
      <p:ext uri="{BB962C8B-B14F-4D97-AF65-F5344CB8AC3E}">
        <p14:creationId xmlns:p14="http://schemas.microsoft.com/office/powerpoint/2010/main" val="37366413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Flood Risk Indicator Dashboard</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56755" y="52393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R="0" lvl="0" algn="l" defTabSz="914400" rtl="0" eaLnBrk="1" fontAlgn="auto" latinLnBrk="0" hangingPunct="1">
              <a:lnSpc>
                <a:spcPct val="150000"/>
              </a:lnSpc>
              <a:spcBef>
                <a:spcPts val="5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B4BEAE2F-A246-40D0-9F1D-DACD27E1D3D9}"/>
              </a:ext>
            </a:extLst>
          </p:cNvPr>
          <p:cNvSpPr txBox="1"/>
          <p:nvPr/>
        </p:nvSpPr>
        <p:spPr>
          <a:xfrm>
            <a:off x="237618" y="697583"/>
            <a:ext cx="3727892" cy="1077218"/>
          </a:xfrm>
          <a:prstGeom prst="rect">
            <a:avLst/>
          </a:prstGeom>
          <a:noFill/>
        </p:spPr>
        <p:txBody>
          <a:bodyPr wrap="square">
            <a:spAutoFit/>
          </a:bodyPr>
          <a:lstStyle/>
          <a:p>
            <a:pPr marL="457200" indent="-457200">
              <a:buFont typeface="Arial" panose="020B0604020202020204" pitchFamily="34" charset="0"/>
              <a:buChar char="•"/>
            </a:pPr>
            <a:r>
              <a:rPr lang="en-US" sz="3200" dirty="0">
                <a:cs typeface="Times New Roman" panose="02020603050405020304" pitchFamily="18" charset="0"/>
              </a:rPr>
              <a:t>Interactively explore indicators</a:t>
            </a:r>
          </a:p>
        </p:txBody>
      </p:sp>
      <p:sp>
        <p:nvSpPr>
          <p:cNvPr id="21" name="TextBox 20">
            <a:extLst>
              <a:ext uri="{FF2B5EF4-FFF2-40B4-BE49-F238E27FC236}">
                <a16:creationId xmlns:a16="http://schemas.microsoft.com/office/drawing/2014/main" id="{D3F9F638-4D8B-4BDC-992D-408CBDE07F8A}"/>
              </a:ext>
            </a:extLst>
          </p:cNvPr>
          <p:cNvSpPr txBox="1"/>
          <p:nvPr/>
        </p:nvSpPr>
        <p:spPr>
          <a:xfrm>
            <a:off x="7931454" y="1694128"/>
            <a:ext cx="3799554" cy="461665"/>
          </a:xfrm>
          <a:prstGeom prst="rect">
            <a:avLst/>
          </a:prstGeom>
          <a:noFill/>
        </p:spPr>
        <p:txBody>
          <a:bodyPr wrap="square" rtlCol="0">
            <a:spAutoFit/>
          </a:bodyPr>
          <a:lstStyle/>
          <a:p>
            <a:r>
              <a:rPr lang="en-US" sz="2400" dirty="0">
                <a:solidFill>
                  <a:schemeClr val="accent2"/>
                </a:solidFill>
              </a:rPr>
              <a:t>Structures</a:t>
            </a:r>
          </a:p>
        </p:txBody>
      </p:sp>
      <p:graphicFrame>
        <p:nvGraphicFramePr>
          <p:cNvPr id="7" name="Table 7">
            <a:extLst>
              <a:ext uri="{FF2B5EF4-FFF2-40B4-BE49-F238E27FC236}">
                <a16:creationId xmlns:a16="http://schemas.microsoft.com/office/drawing/2014/main" id="{4D714AD4-E4AF-4364-B475-60C72EDD9B34}"/>
              </a:ext>
            </a:extLst>
          </p:cNvPr>
          <p:cNvGraphicFramePr>
            <a:graphicFrameLocks noGrp="1"/>
          </p:cNvGraphicFramePr>
          <p:nvPr/>
        </p:nvGraphicFramePr>
        <p:xfrm>
          <a:off x="4798341" y="729166"/>
          <a:ext cx="2038901" cy="1854200"/>
        </p:xfrm>
        <a:graphic>
          <a:graphicData uri="http://schemas.openxmlformats.org/drawingml/2006/table">
            <a:tbl>
              <a:tblPr firstRow="1" bandRow="1">
                <a:tableStyleId>{F5AB1C69-6EDB-4FF4-983F-18BD219EF322}</a:tableStyleId>
              </a:tblPr>
              <a:tblGrid>
                <a:gridCol w="2038901">
                  <a:extLst>
                    <a:ext uri="{9D8B030D-6E8A-4147-A177-3AD203B41FA5}">
                      <a16:colId xmlns:a16="http://schemas.microsoft.com/office/drawing/2014/main" val="1074744292"/>
                    </a:ext>
                  </a:extLst>
                </a:gridCol>
              </a:tblGrid>
              <a:tr h="370840">
                <a:tc>
                  <a:txBody>
                    <a:bodyPr/>
                    <a:lstStyle/>
                    <a:p>
                      <a:endParaRPr lang="en-US" dirty="0"/>
                    </a:p>
                  </a:txBody>
                  <a:tcPr>
                    <a:solidFill>
                      <a:schemeClr val="accent1"/>
                    </a:solidFill>
                  </a:tcPr>
                </a:tc>
                <a:extLst>
                  <a:ext uri="{0D108BD9-81ED-4DB2-BD59-A6C34878D82A}">
                    <a16:rowId xmlns:a16="http://schemas.microsoft.com/office/drawing/2014/main" val="1496658031"/>
                  </a:ext>
                </a:extLst>
              </a:tr>
              <a:tr h="370840">
                <a:tc>
                  <a:txBody>
                    <a:bodyPr/>
                    <a:lstStyle/>
                    <a:p>
                      <a:r>
                        <a:rPr lang="en-US" dirty="0"/>
                        <a:t>Floodplain area</a:t>
                      </a:r>
                    </a:p>
                  </a:txBody>
                  <a:tcPr/>
                </a:tc>
                <a:extLst>
                  <a:ext uri="{0D108BD9-81ED-4DB2-BD59-A6C34878D82A}">
                    <a16:rowId xmlns:a16="http://schemas.microsoft.com/office/drawing/2014/main" val="412042469"/>
                  </a:ext>
                </a:extLst>
              </a:tr>
              <a:tr h="370840">
                <a:tc>
                  <a:txBody>
                    <a:bodyPr/>
                    <a:lstStyle/>
                    <a:p>
                      <a:r>
                        <a:rPr lang="en-US" dirty="0"/>
                        <a:t>Floodplain length</a:t>
                      </a:r>
                    </a:p>
                  </a:txBody>
                  <a:tcPr/>
                </a:tc>
                <a:extLst>
                  <a:ext uri="{0D108BD9-81ED-4DB2-BD59-A6C34878D82A}">
                    <a16:rowId xmlns:a16="http://schemas.microsoft.com/office/drawing/2014/main" val="339346362"/>
                  </a:ext>
                </a:extLst>
              </a:tr>
              <a:tr h="370840">
                <a:tc>
                  <a:txBody>
                    <a:bodyPr/>
                    <a:lstStyle/>
                    <a:p>
                      <a:r>
                        <a:rPr lang="en-US" dirty="0"/>
                        <a:t>Declared disasters</a:t>
                      </a:r>
                    </a:p>
                  </a:txBody>
                  <a:tcPr/>
                </a:tc>
                <a:extLst>
                  <a:ext uri="{0D108BD9-81ED-4DB2-BD59-A6C34878D82A}">
                    <a16:rowId xmlns:a16="http://schemas.microsoft.com/office/drawing/2014/main" val="2545393953"/>
                  </a:ext>
                </a:extLst>
              </a:tr>
              <a:tr h="370840">
                <a:tc>
                  <a:txBody>
                    <a:bodyPr/>
                    <a:lstStyle/>
                    <a:p>
                      <a:r>
                        <a:rPr lang="en-US" dirty="0"/>
                        <a:t>Flood depth</a:t>
                      </a:r>
                    </a:p>
                  </a:txBody>
                  <a:tcPr/>
                </a:tc>
                <a:extLst>
                  <a:ext uri="{0D108BD9-81ED-4DB2-BD59-A6C34878D82A}">
                    <a16:rowId xmlns:a16="http://schemas.microsoft.com/office/drawing/2014/main" val="345172669"/>
                  </a:ext>
                </a:extLst>
              </a:tr>
            </a:tbl>
          </a:graphicData>
        </a:graphic>
      </p:graphicFrame>
      <p:sp>
        <p:nvSpPr>
          <p:cNvPr id="24" name="TextBox 23">
            <a:extLst>
              <a:ext uri="{FF2B5EF4-FFF2-40B4-BE49-F238E27FC236}">
                <a16:creationId xmlns:a16="http://schemas.microsoft.com/office/drawing/2014/main" id="{9C637AA6-DDC7-4DC3-9A5C-E95121A38E5F}"/>
              </a:ext>
            </a:extLst>
          </p:cNvPr>
          <p:cNvSpPr txBox="1"/>
          <p:nvPr/>
        </p:nvSpPr>
        <p:spPr>
          <a:xfrm>
            <a:off x="3370829" y="3150895"/>
            <a:ext cx="3799554" cy="461665"/>
          </a:xfrm>
          <a:prstGeom prst="rect">
            <a:avLst/>
          </a:prstGeom>
          <a:noFill/>
        </p:spPr>
        <p:txBody>
          <a:bodyPr wrap="square" rtlCol="0">
            <a:spAutoFit/>
          </a:bodyPr>
          <a:lstStyle/>
          <a:p>
            <a:r>
              <a:rPr lang="en-US" sz="2400" dirty="0">
                <a:solidFill>
                  <a:schemeClr val="accent1"/>
                </a:solidFill>
              </a:rPr>
              <a:t>Flood hazards</a:t>
            </a:r>
          </a:p>
        </p:txBody>
      </p:sp>
      <p:pic>
        <p:nvPicPr>
          <p:cNvPr id="11" name="Graphic 10" descr="Connections with solid fill">
            <a:extLst>
              <a:ext uri="{FF2B5EF4-FFF2-40B4-BE49-F238E27FC236}">
                <a16:creationId xmlns:a16="http://schemas.microsoft.com/office/drawing/2014/main" id="{79EB8A92-FDF6-4DE2-A00D-6F59F6463B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506" y="2896425"/>
            <a:ext cx="1829007" cy="1829007"/>
          </a:xfrm>
          <a:prstGeom prst="rect">
            <a:avLst/>
          </a:prstGeom>
        </p:spPr>
      </p:pic>
      <p:sp>
        <p:nvSpPr>
          <p:cNvPr id="31" name="TextBox 30">
            <a:extLst>
              <a:ext uri="{FF2B5EF4-FFF2-40B4-BE49-F238E27FC236}">
                <a16:creationId xmlns:a16="http://schemas.microsoft.com/office/drawing/2014/main" id="{18C3C946-290B-4A43-8A8B-094319A03633}"/>
              </a:ext>
            </a:extLst>
          </p:cNvPr>
          <p:cNvSpPr txBox="1"/>
          <p:nvPr/>
        </p:nvSpPr>
        <p:spPr>
          <a:xfrm>
            <a:off x="1508565" y="4272762"/>
            <a:ext cx="2187981" cy="461665"/>
          </a:xfrm>
          <a:prstGeom prst="rect">
            <a:avLst/>
          </a:prstGeom>
          <a:noFill/>
        </p:spPr>
        <p:txBody>
          <a:bodyPr wrap="square" rtlCol="0">
            <a:spAutoFit/>
          </a:bodyPr>
          <a:lstStyle/>
          <a:p>
            <a:r>
              <a:rPr lang="en-US" sz="2400" dirty="0">
                <a:solidFill>
                  <a:schemeClr val="tx2"/>
                </a:solidFill>
              </a:rPr>
              <a:t>People/Social</a:t>
            </a:r>
          </a:p>
        </p:txBody>
      </p:sp>
      <p:sp>
        <p:nvSpPr>
          <p:cNvPr id="32" name="TextBox 31">
            <a:extLst>
              <a:ext uri="{FF2B5EF4-FFF2-40B4-BE49-F238E27FC236}">
                <a16:creationId xmlns:a16="http://schemas.microsoft.com/office/drawing/2014/main" id="{11619051-1660-4F0B-B21F-594335B9C99A}"/>
              </a:ext>
            </a:extLst>
          </p:cNvPr>
          <p:cNvSpPr txBox="1"/>
          <p:nvPr/>
        </p:nvSpPr>
        <p:spPr>
          <a:xfrm>
            <a:off x="5577734" y="5598160"/>
            <a:ext cx="1918366" cy="461665"/>
          </a:xfrm>
          <a:prstGeom prst="rect">
            <a:avLst/>
          </a:prstGeom>
          <a:noFill/>
        </p:spPr>
        <p:txBody>
          <a:bodyPr wrap="square" rtlCol="0">
            <a:spAutoFit/>
          </a:bodyPr>
          <a:lstStyle/>
          <a:p>
            <a:r>
              <a:rPr lang="en-US" sz="2400" dirty="0">
                <a:solidFill>
                  <a:schemeClr val="accent6"/>
                </a:solidFill>
              </a:rPr>
              <a:t>Mitigation</a:t>
            </a:r>
          </a:p>
        </p:txBody>
      </p:sp>
      <p:graphicFrame>
        <p:nvGraphicFramePr>
          <p:cNvPr id="33" name="Table 7">
            <a:extLst>
              <a:ext uri="{FF2B5EF4-FFF2-40B4-BE49-F238E27FC236}">
                <a16:creationId xmlns:a16="http://schemas.microsoft.com/office/drawing/2014/main" id="{1AA2F6CA-FC28-4656-9011-A2E6CE5AE6AA}"/>
              </a:ext>
            </a:extLst>
          </p:cNvPr>
          <p:cNvGraphicFramePr>
            <a:graphicFrameLocks noGrp="1"/>
          </p:cNvGraphicFramePr>
          <p:nvPr>
            <p:extLst>
              <p:ext uri="{D42A27DB-BD31-4B8C-83A1-F6EECF244321}">
                <p14:modId xmlns:p14="http://schemas.microsoft.com/office/powerpoint/2010/main" val="3721257622"/>
              </p:ext>
            </p:extLst>
          </p:nvPr>
        </p:nvGraphicFramePr>
        <p:xfrm>
          <a:off x="5391594" y="3569111"/>
          <a:ext cx="2539860" cy="1854200"/>
        </p:xfrm>
        <a:graphic>
          <a:graphicData uri="http://schemas.openxmlformats.org/drawingml/2006/table">
            <a:tbl>
              <a:tblPr firstRow="1" bandRow="1">
                <a:tableStyleId>{F5AB1C69-6EDB-4FF4-983F-18BD219EF322}</a:tableStyleId>
              </a:tblPr>
              <a:tblGrid>
                <a:gridCol w="2539860">
                  <a:extLst>
                    <a:ext uri="{9D8B030D-6E8A-4147-A177-3AD203B41FA5}">
                      <a16:colId xmlns:a16="http://schemas.microsoft.com/office/drawing/2014/main" val="1074744292"/>
                    </a:ext>
                  </a:extLst>
                </a:gridCol>
              </a:tblGrid>
              <a:tr h="370840">
                <a:tc>
                  <a:txBody>
                    <a:bodyPr/>
                    <a:lstStyle/>
                    <a:p>
                      <a:endParaRPr lang="en-US" dirty="0"/>
                    </a:p>
                  </a:txBody>
                  <a:tcPr>
                    <a:solidFill>
                      <a:schemeClr val="accent6"/>
                    </a:solidFill>
                  </a:tcPr>
                </a:tc>
                <a:extLst>
                  <a:ext uri="{0D108BD9-81ED-4DB2-BD59-A6C34878D82A}">
                    <a16:rowId xmlns:a16="http://schemas.microsoft.com/office/drawing/2014/main" val="1496658031"/>
                  </a:ext>
                </a:extLst>
              </a:tr>
              <a:tr h="370840">
                <a:tc>
                  <a:txBody>
                    <a:bodyPr/>
                    <a:lstStyle/>
                    <a:p>
                      <a:r>
                        <a:rPr lang="en-US" dirty="0"/>
                        <a:t>Floodplain management</a:t>
                      </a:r>
                    </a:p>
                  </a:txBody>
                  <a:tcPr/>
                </a:tc>
                <a:extLst>
                  <a:ext uri="{0D108BD9-81ED-4DB2-BD59-A6C34878D82A}">
                    <a16:rowId xmlns:a16="http://schemas.microsoft.com/office/drawing/2014/main" val="412042469"/>
                  </a:ext>
                </a:extLst>
              </a:tr>
              <a:tr h="370840">
                <a:tc>
                  <a:txBody>
                    <a:bodyPr/>
                    <a:lstStyle/>
                    <a:p>
                      <a:r>
                        <a:rPr lang="en-US" dirty="0"/>
                        <a:t>Flood insurance</a:t>
                      </a:r>
                    </a:p>
                  </a:txBody>
                  <a:tcPr/>
                </a:tc>
                <a:extLst>
                  <a:ext uri="{0D108BD9-81ED-4DB2-BD59-A6C34878D82A}">
                    <a16:rowId xmlns:a16="http://schemas.microsoft.com/office/drawing/2014/main" val="339346362"/>
                  </a:ext>
                </a:extLst>
              </a:tr>
              <a:tr h="370840">
                <a:tc>
                  <a:txBody>
                    <a:bodyPr/>
                    <a:lstStyle/>
                    <a:p>
                      <a:r>
                        <a:rPr lang="en-US" dirty="0"/>
                        <a:t>Mitigated structures</a:t>
                      </a:r>
                    </a:p>
                  </a:txBody>
                  <a:tcPr/>
                </a:tc>
                <a:extLst>
                  <a:ext uri="{0D108BD9-81ED-4DB2-BD59-A6C34878D82A}">
                    <a16:rowId xmlns:a16="http://schemas.microsoft.com/office/drawing/2014/main" val="2545393953"/>
                  </a:ext>
                </a:extLst>
              </a:tr>
              <a:tr h="370840">
                <a:tc>
                  <a:txBody>
                    <a:bodyPr/>
                    <a:lstStyle/>
                    <a:p>
                      <a:r>
                        <a:rPr lang="en-US" dirty="0"/>
                        <a:t>Green infrastructure</a:t>
                      </a:r>
                    </a:p>
                  </a:txBody>
                  <a:tcPr/>
                </a:tc>
                <a:extLst>
                  <a:ext uri="{0D108BD9-81ED-4DB2-BD59-A6C34878D82A}">
                    <a16:rowId xmlns:a16="http://schemas.microsoft.com/office/drawing/2014/main" val="345172669"/>
                  </a:ext>
                </a:extLst>
              </a:tr>
            </a:tbl>
          </a:graphicData>
        </a:graphic>
      </p:graphicFrame>
      <p:graphicFrame>
        <p:nvGraphicFramePr>
          <p:cNvPr id="34" name="Table 7">
            <a:extLst>
              <a:ext uri="{FF2B5EF4-FFF2-40B4-BE49-F238E27FC236}">
                <a16:creationId xmlns:a16="http://schemas.microsoft.com/office/drawing/2014/main" id="{CC8692C5-CF7B-4CA5-B49A-E3222D4B24F5}"/>
              </a:ext>
            </a:extLst>
          </p:cNvPr>
          <p:cNvGraphicFramePr>
            <a:graphicFrameLocks noGrp="1"/>
          </p:cNvGraphicFramePr>
          <p:nvPr/>
        </p:nvGraphicFramePr>
        <p:xfrm>
          <a:off x="8475880" y="2242693"/>
          <a:ext cx="3455795" cy="3703320"/>
        </p:xfrm>
        <a:graphic>
          <a:graphicData uri="http://schemas.openxmlformats.org/drawingml/2006/table">
            <a:tbl>
              <a:tblPr firstRow="1" bandRow="1">
                <a:tableStyleId>{F5AB1C69-6EDB-4FF4-983F-18BD219EF322}</a:tableStyleId>
              </a:tblPr>
              <a:tblGrid>
                <a:gridCol w="3455795">
                  <a:extLst>
                    <a:ext uri="{9D8B030D-6E8A-4147-A177-3AD203B41FA5}">
                      <a16:colId xmlns:a16="http://schemas.microsoft.com/office/drawing/2014/main" val="1074744292"/>
                    </a:ext>
                  </a:extLst>
                </a:gridCol>
              </a:tblGrid>
              <a:tr h="250903">
                <a:tc>
                  <a:txBody>
                    <a:bodyPr/>
                    <a:lstStyle/>
                    <a:p>
                      <a:endParaRPr lang="en-US" dirty="0"/>
                    </a:p>
                  </a:txBody>
                  <a:tcPr>
                    <a:solidFill>
                      <a:schemeClr val="accent2"/>
                    </a:solidFill>
                  </a:tcPr>
                </a:tc>
                <a:extLst>
                  <a:ext uri="{0D108BD9-81ED-4DB2-BD59-A6C34878D82A}">
                    <a16:rowId xmlns:a16="http://schemas.microsoft.com/office/drawing/2014/main" val="1496658031"/>
                  </a:ext>
                </a:extLst>
              </a:tr>
              <a:tr h="370840">
                <a:tc>
                  <a:txBody>
                    <a:bodyPr/>
                    <a:lstStyle/>
                    <a:p>
                      <a:r>
                        <a:rPr lang="en-US" dirty="0"/>
                        <a:t>Building counts/ratios</a:t>
                      </a:r>
                    </a:p>
                  </a:txBody>
                  <a:tcPr/>
                </a:tc>
                <a:extLst>
                  <a:ext uri="{0D108BD9-81ED-4DB2-BD59-A6C34878D82A}">
                    <a16:rowId xmlns:a16="http://schemas.microsoft.com/office/drawing/2014/main" val="3731724775"/>
                  </a:ext>
                </a:extLst>
              </a:tr>
              <a:tr h="370840">
                <a:tc>
                  <a:txBody>
                    <a:bodyPr/>
                    <a:lstStyle/>
                    <a:p>
                      <a:r>
                        <a:rPr lang="en-US" dirty="0"/>
                        <a:t>Building types &amp; values</a:t>
                      </a:r>
                    </a:p>
                  </a:txBody>
                  <a:tcPr/>
                </a:tc>
                <a:extLst>
                  <a:ext uri="{0D108BD9-81ED-4DB2-BD59-A6C34878D82A}">
                    <a16:rowId xmlns:a16="http://schemas.microsoft.com/office/drawing/2014/main" val="1130682765"/>
                  </a:ext>
                </a:extLst>
              </a:tr>
              <a:tr h="370840">
                <a:tc>
                  <a:txBody>
                    <a:bodyPr/>
                    <a:lstStyle/>
                    <a:p>
                      <a:r>
                        <a:rPr lang="en-US" dirty="0"/>
                        <a:t>Vulnerable structures</a:t>
                      </a:r>
                    </a:p>
                  </a:txBody>
                  <a:tcPr/>
                </a:tc>
                <a:extLst>
                  <a:ext uri="{0D108BD9-81ED-4DB2-BD59-A6C34878D82A}">
                    <a16:rowId xmlns:a16="http://schemas.microsoft.com/office/drawing/2014/main" val="3666246401"/>
                  </a:ext>
                </a:extLst>
              </a:tr>
              <a:tr h="370840">
                <a:tc>
                  <a:txBody>
                    <a:bodyPr/>
                    <a:lstStyle/>
                    <a:p>
                      <a:r>
                        <a:rPr lang="en-US" dirty="0"/>
                        <a:t>FIRM status</a:t>
                      </a:r>
                    </a:p>
                  </a:txBody>
                  <a:tcPr/>
                </a:tc>
                <a:extLst>
                  <a:ext uri="{0D108BD9-81ED-4DB2-BD59-A6C34878D82A}">
                    <a16:rowId xmlns:a16="http://schemas.microsoft.com/office/drawing/2014/main" val="1821925539"/>
                  </a:ext>
                </a:extLst>
              </a:tr>
              <a:tr h="370840">
                <a:tc>
                  <a:txBody>
                    <a:bodyPr/>
                    <a:lstStyle/>
                    <a:p>
                      <a:r>
                        <a:rPr lang="en-US" dirty="0"/>
                        <a:t>Building year/new construction</a:t>
                      </a:r>
                    </a:p>
                  </a:txBody>
                  <a:tcPr/>
                </a:tc>
                <a:extLst>
                  <a:ext uri="{0D108BD9-81ED-4DB2-BD59-A6C34878D82A}">
                    <a16:rowId xmlns:a16="http://schemas.microsoft.com/office/drawing/2014/main" val="912423908"/>
                  </a:ext>
                </a:extLst>
              </a:tr>
              <a:tr h="370840">
                <a:tc>
                  <a:txBody>
                    <a:bodyPr/>
                    <a:lstStyle/>
                    <a:p>
                      <a:r>
                        <a:rPr lang="en-US" dirty="0"/>
                        <a:t>Significant structures</a:t>
                      </a:r>
                    </a:p>
                  </a:txBody>
                  <a:tcPr/>
                </a:tc>
                <a:extLst>
                  <a:ext uri="{0D108BD9-81ED-4DB2-BD59-A6C34878D82A}">
                    <a16:rowId xmlns:a16="http://schemas.microsoft.com/office/drawing/2014/main" val="2458148831"/>
                  </a:ext>
                </a:extLst>
              </a:tr>
              <a:tr h="370840">
                <a:tc>
                  <a:txBody>
                    <a:bodyPr/>
                    <a:lstStyle/>
                    <a:p>
                      <a:r>
                        <a:rPr lang="en-US" dirty="0"/>
                        <a:t>Physical damage estimates</a:t>
                      </a:r>
                    </a:p>
                  </a:txBody>
                  <a:tcPr/>
                </a:tc>
                <a:extLst>
                  <a:ext uri="{0D108BD9-81ED-4DB2-BD59-A6C34878D82A}">
                    <a16:rowId xmlns:a16="http://schemas.microsoft.com/office/drawing/2014/main" val="2053690880"/>
                  </a:ext>
                </a:extLst>
              </a:tr>
              <a:tr h="370840">
                <a:tc>
                  <a:txBody>
                    <a:bodyPr/>
                    <a:lstStyle/>
                    <a:p>
                      <a:r>
                        <a:rPr lang="en-US" dirty="0"/>
                        <a:t>Recorded building damage losses</a:t>
                      </a:r>
                    </a:p>
                  </a:txBody>
                  <a:tcPr/>
                </a:tc>
                <a:extLst>
                  <a:ext uri="{0D108BD9-81ED-4DB2-BD59-A6C34878D82A}">
                    <a16:rowId xmlns:a16="http://schemas.microsoft.com/office/drawing/2014/main" val="2862240989"/>
                  </a:ext>
                </a:extLst>
              </a:tr>
              <a:tr h="370840">
                <a:tc>
                  <a:txBody>
                    <a:bodyPr/>
                    <a:lstStyle/>
                    <a:p>
                      <a:r>
                        <a:rPr lang="en-US" dirty="0"/>
                        <a:t>Transportation infrastructure</a:t>
                      </a:r>
                    </a:p>
                  </a:txBody>
                  <a:tcPr/>
                </a:tc>
                <a:extLst>
                  <a:ext uri="{0D108BD9-81ED-4DB2-BD59-A6C34878D82A}">
                    <a16:rowId xmlns:a16="http://schemas.microsoft.com/office/drawing/2014/main" val="2573991244"/>
                  </a:ext>
                </a:extLst>
              </a:tr>
            </a:tbl>
          </a:graphicData>
        </a:graphic>
      </p:graphicFrame>
      <p:pic>
        <p:nvPicPr>
          <p:cNvPr id="17" name="Graphic 16" descr="Building Brick Wall with solid fill">
            <a:extLst>
              <a:ext uri="{FF2B5EF4-FFF2-40B4-BE49-F238E27FC236}">
                <a16:creationId xmlns:a16="http://schemas.microsoft.com/office/drawing/2014/main" id="{B2DE8BB6-061B-4D3B-8D6E-5056E1FD78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38173" y="568341"/>
            <a:ext cx="1753329" cy="1753329"/>
          </a:xfrm>
          <a:prstGeom prst="rect">
            <a:avLst/>
          </a:prstGeom>
        </p:spPr>
      </p:pic>
      <p:graphicFrame>
        <p:nvGraphicFramePr>
          <p:cNvPr id="35" name="Table 7">
            <a:extLst>
              <a:ext uri="{FF2B5EF4-FFF2-40B4-BE49-F238E27FC236}">
                <a16:creationId xmlns:a16="http://schemas.microsoft.com/office/drawing/2014/main" id="{4CC777C9-D87A-4E03-A3FD-C4400B24110E}"/>
              </a:ext>
            </a:extLst>
          </p:cNvPr>
          <p:cNvGraphicFramePr>
            <a:graphicFrameLocks noGrp="1"/>
          </p:cNvGraphicFramePr>
          <p:nvPr/>
        </p:nvGraphicFramePr>
        <p:xfrm>
          <a:off x="368506" y="4882315"/>
          <a:ext cx="4259023" cy="1478280"/>
        </p:xfrm>
        <a:graphic>
          <a:graphicData uri="http://schemas.openxmlformats.org/drawingml/2006/table">
            <a:tbl>
              <a:tblPr firstRow="1" bandRow="1">
                <a:tableStyleId>{F5AB1C69-6EDB-4FF4-983F-18BD219EF322}</a:tableStyleId>
              </a:tblPr>
              <a:tblGrid>
                <a:gridCol w="4259023">
                  <a:extLst>
                    <a:ext uri="{9D8B030D-6E8A-4147-A177-3AD203B41FA5}">
                      <a16:colId xmlns:a16="http://schemas.microsoft.com/office/drawing/2014/main" val="1074744292"/>
                    </a:ext>
                  </a:extLst>
                </a:gridCol>
              </a:tblGrid>
              <a:tr h="250903">
                <a:tc>
                  <a:txBody>
                    <a:bodyPr/>
                    <a:lstStyle/>
                    <a:p>
                      <a:endParaRPr lang="en-US" dirty="0">
                        <a:solidFill>
                          <a:schemeClr val="tx2"/>
                        </a:solidFill>
                      </a:endParaRPr>
                    </a:p>
                  </a:txBody>
                  <a:tcPr>
                    <a:solidFill>
                      <a:schemeClr val="tx2"/>
                    </a:solidFill>
                  </a:tcPr>
                </a:tc>
                <a:extLst>
                  <a:ext uri="{0D108BD9-81ED-4DB2-BD59-A6C34878D82A}">
                    <a16:rowId xmlns:a16="http://schemas.microsoft.com/office/drawing/2014/main" val="1496658031"/>
                  </a:ext>
                </a:extLst>
              </a:tr>
              <a:tr h="370840">
                <a:tc>
                  <a:txBody>
                    <a:bodyPr/>
                    <a:lstStyle/>
                    <a:p>
                      <a:r>
                        <a:rPr lang="en-US" dirty="0"/>
                        <a:t>Social vulnerability</a:t>
                      </a:r>
                    </a:p>
                  </a:txBody>
                  <a:tcPr/>
                </a:tc>
                <a:extLst>
                  <a:ext uri="{0D108BD9-81ED-4DB2-BD59-A6C34878D82A}">
                    <a16:rowId xmlns:a16="http://schemas.microsoft.com/office/drawing/2014/main" val="3731724775"/>
                  </a:ext>
                </a:extLst>
              </a:tr>
              <a:tr h="370840">
                <a:tc>
                  <a:txBody>
                    <a:bodyPr/>
                    <a:lstStyle/>
                    <a:p>
                      <a:r>
                        <a:rPr lang="en-US" dirty="0"/>
                        <a:t>Population exposure</a:t>
                      </a:r>
                    </a:p>
                  </a:txBody>
                  <a:tcPr/>
                </a:tc>
                <a:extLst>
                  <a:ext uri="{0D108BD9-81ED-4DB2-BD59-A6C34878D82A}">
                    <a16:rowId xmlns:a16="http://schemas.microsoft.com/office/drawing/2014/main" val="1130682765"/>
                  </a:ext>
                </a:extLst>
              </a:tr>
              <a:tr h="370840">
                <a:tc>
                  <a:txBody>
                    <a:bodyPr/>
                    <a:lstStyle/>
                    <a:p>
                      <a:r>
                        <a:rPr lang="en-US" dirty="0"/>
                        <a:t>Population displacement &amp; shelter needs</a:t>
                      </a:r>
                    </a:p>
                  </a:txBody>
                  <a:tcPr/>
                </a:tc>
                <a:extLst>
                  <a:ext uri="{0D108BD9-81ED-4DB2-BD59-A6C34878D82A}">
                    <a16:rowId xmlns:a16="http://schemas.microsoft.com/office/drawing/2014/main" val="3666246401"/>
                  </a:ext>
                </a:extLst>
              </a:tr>
            </a:tbl>
          </a:graphicData>
        </a:graphic>
      </p:graphicFrame>
      <p:pic>
        <p:nvPicPr>
          <p:cNvPr id="25" name="Graphic 24" descr="Hammer with solid fill">
            <a:extLst>
              <a:ext uri="{FF2B5EF4-FFF2-40B4-BE49-F238E27FC236}">
                <a16:creationId xmlns:a16="http://schemas.microsoft.com/office/drawing/2014/main" id="{5C5CE8C2-1F64-41D5-8E42-F40AD4B0D2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26144" y="5069328"/>
            <a:ext cx="1753370" cy="1753370"/>
          </a:xfrm>
          <a:prstGeom prst="rect">
            <a:avLst/>
          </a:prstGeom>
        </p:spPr>
      </p:pic>
      <p:pic>
        <p:nvPicPr>
          <p:cNvPr id="5" name="Graphic 4" descr="Splash1 with solid fill">
            <a:extLst>
              <a:ext uri="{FF2B5EF4-FFF2-40B4-BE49-F238E27FC236}">
                <a16:creationId xmlns:a16="http://schemas.microsoft.com/office/drawing/2014/main" id="{1F9587A7-3ADD-4429-95ED-08A838138E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14229" y="1844507"/>
            <a:ext cx="1544160" cy="1544160"/>
          </a:xfrm>
          <a:prstGeom prst="rect">
            <a:avLst/>
          </a:prstGeom>
        </p:spPr>
      </p:pic>
    </p:spTree>
    <p:extLst>
      <p:ext uri="{BB962C8B-B14F-4D97-AF65-F5344CB8AC3E}">
        <p14:creationId xmlns:p14="http://schemas.microsoft.com/office/powerpoint/2010/main" val="15164341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Flood Risk Indicator Dashboard</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56755" y="52393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R="0" lvl="0" algn="l" defTabSz="914400" rtl="0" eaLnBrk="1" fontAlgn="auto" latinLnBrk="0" hangingPunct="1">
              <a:lnSpc>
                <a:spcPct val="150000"/>
              </a:lnSpc>
              <a:spcBef>
                <a:spcPts val="5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B4BEAE2F-A246-40D0-9F1D-DACD27E1D3D9}"/>
              </a:ext>
            </a:extLst>
          </p:cNvPr>
          <p:cNvSpPr txBox="1"/>
          <p:nvPr/>
        </p:nvSpPr>
        <p:spPr>
          <a:xfrm>
            <a:off x="237617" y="697583"/>
            <a:ext cx="10138023" cy="1077218"/>
          </a:xfrm>
          <a:prstGeom prst="rect">
            <a:avLst/>
          </a:prstGeom>
          <a:noFill/>
        </p:spPr>
        <p:txBody>
          <a:bodyPr wrap="square">
            <a:spAutoFit/>
          </a:bodyPr>
          <a:lstStyle/>
          <a:p>
            <a:pPr marL="457200" indent="-457200">
              <a:buFont typeface="Arial" panose="020B0604020202020204" pitchFamily="34" charset="0"/>
              <a:buChar char="•"/>
            </a:pPr>
            <a:r>
              <a:rPr lang="en-US" sz="3200" dirty="0">
                <a:cs typeface="Times New Roman" panose="02020603050405020304" pitchFamily="18" charset="0"/>
              </a:rPr>
              <a:t>Interactively explore indicators</a:t>
            </a:r>
          </a:p>
          <a:p>
            <a:endParaRPr lang="en-US" sz="3200" dirty="0">
              <a:cs typeface="Times New Roman" panose="02020603050405020304" pitchFamily="18" charset="0"/>
            </a:endParaRPr>
          </a:p>
        </p:txBody>
      </p:sp>
      <p:pic>
        <p:nvPicPr>
          <p:cNvPr id="3" name="Picture 2">
            <a:extLst>
              <a:ext uri="{FF2B5EF4-FFF2-40B4-BE49-F238E27FC236}">
                <a16:creationId xmlns:a16="http://schemas.microsoft.com/office/drawing/2014/main" id="{18436A02-8829-4415-96C5-8367735F2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690" y="1456009"/>
            <a:ext cx="8907663" cy="5168726"/>
          </a:xfrm>
          <a:prstGeom prst="rect">
            <a:avLst/>
          </a:prstGeom>
        </p:spPr>
      </p:pic>
    </p:spTree>
    <p:extLst>
      <p:ext uri="{BB962C8B-B14F-4D97-AF65-F5344CB8AC3E}">
        <p14:creationId xmlns:p14="http://schemas.microsoft.com/office/powerpoint/2010/main" val="2180299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Flood Risk Indicator Dashboard</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56755" y="52393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R="0" lvl="0" algn="l" defTabSz="914400" rtl="0" eaLnBrk="1" fontAlgn="auto" latinLnBrk="0" hangingPunct="1">
              <a:lnSpc>
                <a:spcPct val="150000"/>
              </a:lnSpc>
              <a:spcBef>
                <a:spcPts val="5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B4BEAE2F-A246-40D0-9F1D-DACD27E1D3D9}"/>
              </a:ext>
            </a:extLst>
          </p:cNvPr>
          <p:cNvSpPr txBox="1"/>
          <p:nvPr/>
        </p:nvSpPr>
        <p:spPr>
          <a:xfrm>
            <a:off x="237618" y="697583"/>
            <a:ext cx="4697574" cy="1077218"/>
          </a:xfrm>
          <a:prstGeom prst="rect">
            <a:avLst/>
          </a:prstGeom>
          <a:noFill/>
        </p:spPr>
        <p:txBody>
          <a:bodyPr wrap="square">
            <a:spAutoFit/>
          </a:bodyPr>
          <a:lstStyle/>
          <a:p>
            <a:pPr marL="457200" indent="-457200">
              <a:buFont typeface="Arial" panose="020B0604020202020204" pitchFamily="34" charset="0"/>
              <a:buChar char="•"/>
            </a:pPr>
            <a:r>
              <a:rPr lang="en-US" sz="3200" dirty="0">
                <a:cs typeface="Times New Roman" panose="02020603050405020304" pitchFamily="18" charset="0"/>
              </a:rPr>
              <a:t>Visualize and explore data at different scales</a:t>
            </a:r>
          </a:p>
        </p:txBody>
      </p:sp>
      <p:pic>
        <p:nvPicPr>
          <p:cNvPr id="14" name="Picture 13">
            <a:extLst>
              <a:ext uri="{FF2B5EF4-FFF2-40B4-BE49-F238E27FC236}">
                <a16:creationId xmlns:a16="http://schemas.microsoft.com/office/drawing/2014/main" id="{3ED67594-E25A-4420-9197-961C3982780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67081" y="3899576"/>
            <a:ext cx="3952001" cy="2598576"/>
          </a:xfrm>
          <a:prstGeom prst="rect">
            <a:avLst/>
          </a:prstGeom>
        </p:spPr>
      </p:pic>
      <p:pic>
        <p:nvPicPr>
          <p:cNvPr id="16" name="Picture 15">
            <a:extLst>
              <a:ext uri="{FF2B5EF4-FFF2-40B4-BE49-F238E27FC236}">
                <a16:creationId xmlns:a16="http://schemas.microsoft.com/office/drawing/2014/main" id="{D9551D8D-27FF-496E-941D-1D8423DB053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26744" y="3746180"/>
            <a:ext cx="4315019" cy="2837273"/>
          </a:xfrm>
          <a:prstGeom prst="rect">
            <a:avLst/>
          </a:prstGeom>
        </p:spPr>
      </p:pic>
      <p:pic>
        <p:nvPicPr>
          <p:cNvPr id="18" name="Picture 17">
            <a:extLst>
              <a:ext uri="{FF2B5EF4-FFF2-40B4-BE49-F238E27FC236}">
                <a16:creationId xmlns:a16="http://schemas.microsoft.com/office/drawing/2014/main" id="{9855ED70-5814-40F5-9F27-199F7E2710F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58441" y="792914"/>
            <a:ext cx="4697574" cy="3088816"/>
          </a:xfrm>
          <a:prstGeom prst="rect">
            <a:avLst/>
          </a:prstGeom>
        </p:spPr>
      </p:pic>
      <p:pic>
        <p:nvPicPr>
          <p:cNvPr id="20" name="Picture 19">
            <a:extLst>
              <a:ext uri="{FF2B5EF4-FFF2-40B4-BE49-F238E27FC236}">
                <a16:creationId xmlns:a16="http://schemas.microsoft.com/office/drawing/2014/main" id="{A7DE6D11-CD5D-46D6-A448-83E4AF4D43B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15856" y="774527"/>
            <a:ext cx="4519389" cy="2971653"/>
          </a:xfrm>
          <a:prstGeom prst="rect">
            <a:avLst/>
          </a:prstGeom>
        </p:spPr>
      </p:pic>
      <p:pic>
        <p:nvPicPr>
          <p:cNvPr id="22" name="Picture 21">
            <a:extLst>
              <a:ext uri="{FF2B5EF4-FFF2-40B4-BE49-F238E27FC236}">
                <a16:creationId xmlns:a16="http://schemas.microsoft.com/office/drawing/2014/main" id="{A9DAE262-7C3C-4BBD-AD3F-ED16C8922B7B}"/>
              </a:ext>
            </a:extLst>
          </p:cNvPr>
          <p:cNvPicPr>
            <a:picLocks noChangeAspect="1"/>
          </p:cNvPicPr>
          <p:nvPr/>
        </p:nvPicPr>
        <p:blipFill rotWithShape="1">
          <a:blip r:embed="rId7">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394488" y="2348214"/>
            <a:ext cx="3163953" cy="4392386"/>
          </a:xfrm>
          <a:prstGeom prst="rect">
            <a:avLst/>
          </a:prstGeom>
        </p:spPr>
      </p:pic>
      <p:sp>
        <p:nvSpPr>
          <p:cNvPr id="23" name="TextBox 22">
            <a:extLst>
              <a:ext uri="{FF2B5EF4-FFF2-40B4-BE49-F238E27FC236}">
                <a16:creationId xmlns:a16="http://schemas.microsoft.com/office/drawing/2014/main" id="{D3159492-C34A-4C6E-B739-16E98636E84F}"/>
              </a:ext>
            </a:extLst>
          </p:cNvPr>
          <p:cNvSpPr txBox="1"/>
          <p:nvPr/>
        </p:nvSpPr>
        <p:spPr>
          <a:xfrm>
            <a:off x="2063307" y="2337322"/>
            <a:ext cx="2250303" cy="461665"/>
          </a:xfrm>
          <a:prstGeom prst="rect">
            <a:avLst/>
          </a:prstGeom>
          <a:noFill/>
        </p:spPr>
        <p:txBody>
          <a:bodyPr wrap="square" rtlCol="0">
            <a:spAutoFit/>
          </a:bodyPr>
          <a:lstStyle/>
          <a:p>
            <a:r>
              <a:rPr lang="en-US" sz="2400" dirty="0">
                <a:solidFill>
                  <a:schemeClr val="tx2"/>
                </a:solidFill>
              </a:rPr>
              <a:t>Watersheds</a:t>
            </a:r>
          </a:p>
        </p:txBody>
      </p:sp>
      <p:sp>
        <p:nvSpPr>
          <p:cNvPr id="27" name="TextBox 26">
            <a:extLst>
              <a:ext uri="{FF2B5EF4-FFF2-40B4-BE49-F238E27FC236}">
                <a16:creationId xmlns:a16="http://schemas.microsoft.com/office/drawing/2014/main" id="{19E67DD3-4EAC-43BE-9492-C3FA02FEDDBA}"/>
              </a:ext>
            </a:extLst>
          </p:cNvPr>
          <p:cNvSpPr txBox="1"/>
          <p:nvPr/>
        </p:nvSpPr>
        <p:spPr>
          <a:xfrm>
            <a:off x="5579748" y="774527"/>
            <a:ext cx="2250303" cy="461665"/>
          </a:xfrm>
          <a:prstGeom prst="rect">
            <a:avLst/>
          </a:prstGeom>
          <a:noFill/>
        </p:spPr>
        <p:txBody>
          <a:bodyPr wrap="square" rtlCol="0">
            <a:spAutoFit/>
          </a:bodyPr>
          <a:lstStyle/>
          <a:p>
            <a:r>
              <a:rPr lang="en-US" sz="2400" dirty="0">
                <a:solidFill>
                  <a:srgbClr val="E69800"/>
                </a:solidFill>
              </a:rPr>
              <a:t>Unincorporated</a:t>
            </a:r>
          </a:p>
        </p:txBody>
      </p:sp>
      <p:sp>
        <p:nvSpPr>
          <p:cNvPr id="28" name="TextBox 27">
            <a:extLst>
              <a:ext uri="{FF2B5EF4-FFF2-40B4-BE49-F238E27FC236}">
                <a16:creationId xmlns:a16="http://schemas.microsoft.com/office/drawing/2014/main" id="{BBE2F128-4FBB-47A0-A8B3-814BEB757332}"/>
              </a:ext>
            </a:extLst>
          </p:cNvPr>
          <p:cNvSpPr txBox="1"/>
          <p:nvPr/>
        </p:nvSpPr>
        <p:spPr>
          <a:xfrm>
            <a:off x="5068779" y="3899576"/>
            <a:ext cx="2250303" cy="461665"/>
          </a:xfrm>
          <a:prstGeom prst="rect">
            <a:avLst/>
          </a:prstGeom>
          <a:noFill/>
        </p:spPr>
        <p:txBody>
          <a:bodyPr wrap="square" rtlCol="0">
            <a:spAutoFit/>
          </a:bodyPr>
          <a:lstStyle/>
          <a:p>
            <a:r>
              <a:rPr lang="en-US" sz="2400" dirty="0">
                <a:solidFill>
                  <a:srgbClr val="B53535"/>
                </a:solidFill>
              </a:rPr>
              <a:t>Incorporated</a:t>
            </a:r>
          </a:p>
        </p:txBody>
      </p:sp>
      <p:sp>
        <p:nvSpPr>
          <p:cNvPr id="29" name="TextBox 28">
            <a:extLst>
              <a:ext uri="{FF2B5EF4-FFF2-40B4-BE49-F238E27FC236}">
                <a16:creationId xmlns:a16="http://schemas.microsoft.com/office/drawing/2014/main" id="{D04C4049-E3F1-48DE-A763-664AC53EA572}"/>
              </a:ext>
            </a:extLst>
          </p:cNvPr>
          <p:cNvSpPr txBox="1"/>
          <p:nvPr/>
        </p:nvSpPr>
        <p:spPr>
          <a:xfrm>
            <a:off x="9038201" y="3996775"/>
            <a:ext cx="2250303" cy="461665"/>
          </a:xfrm>
          <a:prstGeom prst="rect">
            <a:avLst/>
          </a:prstGeom>
          <a:noFill/>
        </p:spPr>
        <p:txBody>
          <a:bodyPr wrap="square" rtlCol="0">
            <a:spAutoFit/>
          </a:bodyPr>
          <a:lstStyle/>
          <a:p>
            <a:r>
              <a:rPr lang="en-US" sz="2400" dirty="0">
                <a:solidFill>
                  <a:srgbClr val="65A843"/>
                </a:solidFill>
              </a:rPr>
              <a:t>Counties</a:t>
            </a:r>
          </a:p>
        </p:txBody>
      </p:sp>
      <p:sp>
        <p:nvSpPr>
          <p:cNvPr id="30" name="TextBox 29">
            <a:extLst>
              <a:ext uri="{FF2B5EF4-FFF2-40B4-BE49-F238E27FC236}">
                <a16:creationId xmlns:a16="http://schemas.microsoft.com/office/drawing/2014/main" id="{3E33E736-3DB0-479C-97D9-1923AA35CAE0}"/>
              </a:ext>
            </a:extLst>
          </p:cNvPr>
          <p:cNvSpPr txBox="1"/>
          <p:nvPr/>
        </p:nvSpPr>
        <p:spPr>
          <a:xfrm>
            <a:off x="10672360" y="2944533"/>
            <a:ext cx="2250303" cy="461665"/>
          </a:xfrm>
          <a:prstGeom prst="rect">
            <a:avLst/>
          </a:prstGeom>
          <a:noFill/>
        </p:spPr>
        <p:txBody>
          <a:bodyPr wrap="square" rtlCol="0">
            <a:spAutoFit/>
          </a:bodyPr>
          <a:lstStyle/>
          <a:p>
            <a:r>
              <a:rPr lang="en-US" sz="2400" dirty="0">
                <a:solidFill>
                  <a:srgbClr val="376CBD"/>
                </a:solidFill>
              </a:rPr>
              <a:t>Regions</a:t>
            </a:r>
          </a:p>
        </p:txBody>
      </p:sp>
    </p:spTree>
    <p:extLst>
      <p:ext uri="{BB962C8B-B14F-4D97-AF65-F5344CB8AC3E}">
        <p14:creationId xmlns:p14="http://schemas.microsoft.com/office/powerpoint/2010/main" val="2006144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a:t>
            </a:r>
            <a:r>
              <a:rPr lang="en-US" dirty="0" err="1">
                <a:solidFill>
                  <a:schemeClr val="bg1"/>
                </a:solidFill>
                <a:latin typeface="Arial" panose="020B0604020202020204" pitchFamily="34" charset="0"/>
                <a:cs typeface="Arial" panose="020B0604020202020204" pitchFamily="34" charset="0"/>
              </a:rPr>
              <a:t>RiskMap</a:t>
            </a:r>
            <a:r>
              <a:rPr lang="en-US" dirty="0">
                <a:solidFill>
                  <a:schemeClr val="bg1"/>
                </a:solidFill>
                <a:latin typeface="Arial" panose="020B0604020202020204" pitchFamily="34" charset="0"/>
                <a:cs typeface="Arial" panose="020B0604020202020204" pitchFamily="34" charset="0"/>
              </a:rPr>
              <a:t> View: Rutledge Avenue</a:t>
            </a:r>
          </a:p>
        </p:txBody>
      </p:sp>
      <p:pic>
        <p:nvPicPr>
          <p:cNvPr id="3" name="Picture 2">
            <a:extLst>
              <a:ext uri="{FF2B5EF4-FFF2-40B4-BE49-F238E27FC236}">
                <a16:creationId xmlns:a16="http://schemas.microsoft.com/office/drawing/2014/main" id="{5F8BA44C-DCD5-4E93-FB9C-6A7DD0A0D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83" y="1097641"/>
            <a:ext cx="10856924" cy="5629871"/>
          </a:xfrm>
          <a:prstGeom prst="rect">
            <a:avLst/>
          </a:prstGeom>
        </p:spPr>
      </p:pic>
      <p:sp>
        <p:nvSpPr>
          <p:cNvPr id="8" name="Speech Bubble: Rectangle 7">
            <a:extLst>
              <a:ext uri="{FF2B5EF4-FFF2-40B4-BE49-F238E27FC236}">
                <a16:creationId xmlns:a16="http://schemas.microsoft.com/office/drawing/2014/main" id="{05A248E9-18F6-8237-0304-5A7A565FFD13}"/>
              </a:ext>
            </a:extLst>
          </p:cNvPr>
          <p:cNvSpPr/>
          <p:nvPr/>
        </p:nvSpPr>
        <p:spPr>
          <a:xfrm>
            <a:off x="770793" y="3731934"/>
            <a:ext cx="2062065" cy="527537"/>
          </a:xfrm>
          <a:prstGeom prst="wedgeRectCallout">
            <a:avLst>
              <a:gd name="adj1" fmla="val 39105"/>
              <a:gd name="adj2" fmla="val -12280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Rutledge Road</a:t>
            </a:r>
          </a:p>
        </p:txBody>
      </p:sp>
      <p:sp>
        <p:nvSpPr>
          <p:cNvPr id="9" name="TextBox 8">
            <a:extLst>
              <a:ext uri="{FF2B5EF4-FFF2-40B4-BE49-F238E27FC236}">
                <a16:creationId xmlns:a16="http://schemas.microsoft.com/office/drawing/2014/main" id="{328E312E-CAB8-B534-E742-14827D8F5B2C}"/>
              </a:ext>
            </a:extLst>
          </p:cNvPr>
          <p:cNvSpPr txBox="1"/>
          <p:nvPr/>
        </p:nvSpPr>
        <p:spPr>
          <a:xfrm>
            <a:off x="5221954" y="2628900"/>
            <a:ext cx="770791" cy="369332"/>
          </a:xfrm>
          <a:prstGeom prst="rect">
            <a:avLst/>
          </a:prstGeom>
          <a:solidFill>
            <a:srgbClr val="7030A0"/>
          </a:solidFill>
        </p:spPr>
        <p:txBody>
          <a:bodyPr wrap="square" rtlCol="0">
            <a:spAutoFit/>
          </a:bodyPr>
          <a:lstStyle/>
          <a:p>
            <a:r>
              <a:rPr lang="en-US" dirty="0">
                <a:solidFill>
                  <a:schemeClr val="bg1"/>
                </a:solidFill>
              </a:rPr>
              <a:t>Dams</a:t>
            </a:r>
          </a:p>
        </p:txBody>
      </p:sp>
    </p:spTree>
    <p:extLst>
      <p:ext uri="{BB962C8B-B14F-4D97-AF65-F5344CB8AC3E}">
        <p14:creationId xmlns:p14="http://schemas.microsoft.com/office/powerpoint/2010/main" val="34424524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Flood Risk Indicator Dashboard</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56755" y="52393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R="0" lvl="0" algn="l" defTabSz="914400" rtl="0" eaLnBrk="1" fontAlgn="auto" latinLnBrk="0" hangingPunct="1">
              <a:lnSpc>
                <a:spcPct val="150000"/>
              </a:lnSpc>
              <a:spcBef>
                <a:spcPts val="5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B4BEAE2F-A246-40D0-9F1D-DACD27E1D3D9}"/>
              </a:ext>
            </a:extLst>
          </p:cNvPr>
          <p:cNvSpPr txBox="1"/>
          <p:nvPr/>
        </p:nvSpPr>
        <p:spPr>
          <a:xfrm>
            <a:off x="8117632" y="784105"/>
            <a:ext cx="4441371" cy="584775"/>
          </a:xfrm>
          <a:prstGeom prst="rect">
            <a:avLst/>
          </a:prstGeom>
          <a:noFill/>
        </p:spPr>
        <p:txBody>
          <a:bodyPr wrap="square">
            <a:spAutoFit/>
          </a:bodyPr>
          <a:lstStyle/>
          <a:p>
            <a:pPr marL="457200" indent="-457200">
              <a:buFont typeface="Arial" panose="020B0604020202020204" pitchFamily="34" charset="0"/>
              <a:buChar char="•"/>
            </a:pPr>
            <a:r>
              <a:rPr lang="en-US" sz="3200" dirty="0">
                <a:cs typeface="Times New Roman" panose="02020603050405020304" pitchFamily="18" charset="0"/>
              </a:rPr>
              <a:t>Make comparisons</a:t>
            </a:r>
          </a:p>
        </p:txBody>
      </p:sp>
      <p:pic>
        <p:nvPicPr>
          <p:cNvPr id="3" name="Picture 2">
            <a:extLst>
              <a:ext uri="{FF2B5EF4-FFF2-40B4-BE49-F238E27FC236}">
                <a16:creationId xmlns:a16="http://schemas.microsoft.com/office/drawing/2014/main" id="{D11359A0-E209-45E5-BBF4-BBFE5C3DF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744" y="697583"/>
            <a:ext cx="6267450" cy="4648200"/>
          </a:xfrm>
          <a:prstGeom prst="rect">
            <a:avLst/>
          </a:prstGeom>
        </p:spPr>
      </p:pic>
      <p:pic>
        <p:nvPicPr>
          <p:cNvPr id="5" name="Picture 4">
            <a:extLst>
              <a:ext uri="{FF2B5EF4-FFF2-40B4-BE49-F238E27FC236}">
                <a16:creationId xmlns:a16="http://schemas.microsoft.com/office/drawing/2014/main" id="{07648043-7848-4AB2-B64B-DC01B8CD3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0196" y="5447634"/>
            <a:ext cx="8041743" cy="1230431"/>
          </a:xfrm>
          <a:prstGeom prst="rect">
            <a:avLst/>
          </a:prstGeom>
        </p:spPr>
      </p:pic>
      <p:pic>
        <p:nvPicPr>
          <p:cNvPr id="8" name="Picture 7">
            <a:extLst>
              <a:ext uri="{FF2B5EF4-FFF2-40B4-BE49-F238E27FC236}">
                <a16:creationId xmlns:a16="http://schemas.microsoft.com/office/drawing/2014/main" id="{0677CF9E-AB7F-424C-B4F2-3BE093C7A5C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98532" y="2959288"/>
            <a:ext cx="3336713" cy="2194003"/>
          </a:xfrm>
          <a:prstGeom prst="rect">
            <a:avLst/>
          </a:prstGeom>
        </p:spPr>
      </p:pic>
      <p:pic>
        <p:nvPicPr>
          <p:cNvPr id="12" name="Picture 11">
            <a:extLst>
              <a:ext uri="{FF2B5EF4-FFF2-40B4-BE49-F238E27FC236}">
                <a16:creationId xmlns:a16="http://schemas.microsoft.com/office/drawing/2014/main" id="{BEE18EA8-22C2-4AA7-97C2-98B95A4146F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2731" y="1814435"/>
            <a:ext cx="2896765" cy="1904722"/>
          </a:xfrm>
          <a:prstGeom prst="rect">
            <a:avLst/>
          </a:prstGeom>
        </p:spPr>
      </p:pic>
    </p:spTree>
    <p:extLst>
      <p:ext uri="{BB962C8B-B14F-4D97-AF65-F5344CB8AC3E}">
        <p14:creationId xmlns:p14="http://schemas.microsoft.com/office/powerpoint/2010/main" val="5418572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Flood Risk Index Tool Demo: Within WRF</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56755" y="523932"/>
            <a:ext cx="11895908" cy="6219768"/>
          </a:xfrm>
          <a:prstGeom prst="rect">
            <a:avLst/>
          </a:prstGeom>
          <a:solidFill>
            <a:srgbClr val="DCE2E4"/>
          </a:solidFill>
          <a:ln w="57150">
            <a:solidFill>
              <a:schemeClr val="tx1"/>
            </a:solidFill>
            <a:miter lim="800000"/>
            <a:headEnd/>
            <a:tailEnd/>
          </a:ln>
        </p:spPr>
        <p:txBody>
          <a:bodyPr rot="0" vert="horz" wrap="square" lIns="91440" tIns="45720" rIns="91440" bIns="45720" anchor="t" anchorCtr="0">
            <a:noAutofit/>
          </a:bodyPr>
          <a:lstStyle/>
          <a:p>
            <a:pPr marR="0" lvl="0" algn="l" defTabSz="914400" rtl="0" eaLnBrk="1" fontAlgn="auto" latinLnBrk="0" hangingPunct="1">
              <a:lnSpc>
                <a:spcPct val="150000"/>
              </a:lnSpc>
              <a:spcBef>
                <a:spcPts val="5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B4BEAE2F-A246-40D0-9F1D-DACD27E1D3D9}"/>
              </a:ext>
            </a:extLst>
          </p:cNvPr>
          <p:cNvSpPr txBox="1"/>
          <p:nvPr/>
        </p:nvSpPr>
        <p:spPr>
          <a:xfrm>
            <a:off x="156755" y="653477"/>
            <a:ext cx="4441371" cy="1077218"/>
          </a:xfrm>
          <a:prstGeom prst="rect">
            <a:avLst/>
          </a:prstGeom>
          <a:noFill/>
        </p:spPr>
        <p:txBody>
          <a:bodyPr wrap="square">
            <a:spAutoFit/>
          </a:bodyPr>
          <a:lstStyle/>
          <a:p>
            <a:pPr marL="457200" indent="-457200">
              <a:buFont typeface="Arial" panose="020B0604020202020204" pitchFamily="34" charset="0"/>
              <a:buChar char="•"/>
            </a:pPr>
            <a:r>
              <a:rPr lang="en-US" sz="3200" dirty="0">
                <a:cs typeface="Times New Roman" panose="02020603050405020304" pitchFamily="18" charset="0"/>
              </a:rPr>
              <a:t>Link to documentation and resources</a:t>
            </a:r>
          </a:p>
        </p:txBody>
      </p:sp>
      <p:pic>
        <p:nvPicPr>
          <p:cNvPr id="9" name="Picture 8" descr="A close up of a blue sign&#10;&#10;Description automatically generated">
            <a:extLst>
              <a:ext uri="{FF2B5EF4-FFF2-40B4-BE49-F238E27FC236}">
                <a16:creationId xmlns:a16="http://schemas.microsoft.com/office/drawing/2014/main" id="{8A8D50BA-78F7-421F-95D6-0A7A43DC4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517" y="5868998"/>
            <a:ext cx="3654365" cy="732026"/>
          </a:xfrm>
          <a:prstGeom prst="rect">
            <a:avLst/>
          </a:prstGeom>
        </p:spPr>
      </p:pic>
      <p:pic>
        <p:nvPicPr>
          <p:cNvPr id="11" name="Picture 10" descr="A close-up of a logo&#10;&#10;Description automatically generated">
            <a:extLst>
              <a:ext uri="{FF2B5EF4-FFF2-40B4-BE49-F238E27FC236}">
                <a16:creationId xmlns:a16="http://schemas.microsoft.com/office/drawing/2014/main" id="{C1C2E3CF-7E9A-4720-A9B7-40D3063C4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2503" y="3093284"/>
            <a:ext cx="1215077" cy="1215077"/>
          </a:xfrm>
          <a:prstGeom prst="rect">
            <a:avLst/>
          </a:prstGeom>
        </p:spPr>
      </p:pic>
      <p:pic>
        <p:nvPicPr>
          <p:cNvPr id="15" name="Picture 14" descr="A logo of a state seal&#10;&#10;Description automatically generated">
            <a:extLst>
              <a:ext uri="{FF2B5EF4-FFF2-40B4-BE49-F238E27FC236}">
                <a16:creationId xmlns:a16="http://schemas.microsoft.com/office/drawing/2014/main" id="{C7AA8E26-C2AF-4583-8D00-D137D2613C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6578" y="1765513"/>
            <a:ext cx="1738498" cy="1745594"/>
          </a:xfrm>
          <a:prstGeom prst="rect">
            <a:avLst/>
          </a:prstGeom>
        </p:spPr>
      </p:pic>
      <p:pic>
        <p:nvPicPr>
          <p:cNvPr id="17" name="Picture 16" descr="A close-up of a clock&#10;&#10;Description automatically generated">
            <a:extLst>
              <a:ext uri="{FF2B5EF4-FFF2-40B4-BE49-F238E27FC236}">
                <a16:creationId xmlns:a16="http://schemas.microsoft.com/office/drawing/2014/main" id="{DBC8DC43-CB56-44B2-A0D4-3D8A2A112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2872" y="708660"/>
            <a:ext cx="2810106" cy="995612"/>
          </a:xfrm>
          <a:prstGeom prst="rect">
            <a:avLst/>
          </a:prstGeom>
        </p:spPr>
      </p:pic>
      <p:pic>
        <p:nvPicPr>
          <p:cNvPr id="19" name="Picture 18" descr="A blue circle with black text&#10;&#10;Description automatically generated">
            <a:extLst>
              <a:ext uri="{FF2B5EF4-FFF2-40B4-BE49-F238E27FC236}">
                <a16:creationId xmlns:a16="http://schemas.microsoft.com/office/drawing/2014/main" id="{55811425-6B7E-4E34-9B65-A7241C94CD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442" y="3193646"/>
            <a:ext cx="1591292" cy="1591292"/>
          </a:xfrm>
          <a:prstGeom prst="rect">
            <a:avLst/>
          </a:prstGeom>
        </p:spPr>
      </p:pic>
      <p:cxnSp>
        <p:nvCxnSpPr>
          <p:cNvPr id="24" name="Straight Arrow Connector 23">
            <a:extLst>
              <a:ext uri="{FF2B5EF4-FFF2-40B4-BE49-F238E27FC236}">
                <a16:creationId xmlns:a16="http://schemas.microsoft.com/office/drawing/2014/main" id="{232B003B-7C38-4C6D-B698-758493A43134}"/>
              </a:ext>
            </a:extLst>
          </p:cNvPr>
          <p:cNvCxnSpPr>
            <a:cxnSpLocks/>
            <a:endCxn id="19" idx="3"/>
          </p:cNvCxnSpPr>
          <p:nvPr/>
        </p:nvCxnSpPr>
        <p:spPr>
          <a:xfrm flipH="1">
            <a:off x="1980734" y="3565291"/>
            <a:ext cx="3137192" cy="424001"/>
          </a:xfrm>
          <a:prstGeom prst="straightConnector1">
            <a:avLst/>
          </a:prstGeom>
          <a:ln w="57150">
            <a:gradFill>
              <a:gsLst>
                <a:gs pos="0">
                  <a:schemeClr val="tx2"/>
                </a:gs>
                <a:gs pos="76000">
                  <a:schemeClr val="accent2"/>
                </a:gs>
              </a:gsLst>
              <a:lin ang="5400000" scaled="1"/>
            </a:gradFill>
            <a:tailEnd type="triangle"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8E5E381-9823-4B31-8152-6619FC8B54DB}"/>
              </a:ext>
            </a:extLst>
          </p:cNvPr>
          <p:cNvCxnSpPr>
            <a:cxnSpLocks/>
          </p:cNvCxnSpPr>
          <p:nvPr/>
        </p:nvCxnSpPr>
        <p:spPr>
          <a:xfrm flipH="1" flipV="1">
            <a:off x="5656211" y="2305426"/>
            <a:ext cx="221208" cy="755569"/>
          </a:xfrm>
          <a:prstGeom prst="straightConnector1">
            <a:avLst/>
          </a:prstGeom>
          <a:ln w="57150">
            <a:gradFill>
              <a:gsLst>
                <a:gs pos="0">
                  <a:schemeClr val="tx2"/>
                </a:gs>
                <a:gs pos="76000">
                  <a:schemeClr val="accent2"/>
                </a:gs>
              </a:gsLst>
              <a:lin ang="5400000" scaled="1"/>
            </a:gradFill>
            <a:tailEnd type="triangle" w="med"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78D4CBE-DE18-4EAB-91E0-D12F771114A9}"/>
              </a:ext>
            </a:extLst>
          </p:cNvPr>
          <p:cNvCxnSpPr>
            <a:cxnSpLocks/>
          </p:cNvCxnSpPr>
          <p:nvPr/>
        </p:nvCxnSpPr>
        <p:spPr>
          <a:xfrm flipH="1">
            <a:off x="2079620" y="3528810"/>
            <a:ext cx="3082758" cy="1666114"/>
          </a:xfrm>
          <a:prstGeom prst="straightConnector1">
            <a:avLst/>
          </a:prstGeom>
          <a:ln w="57150">
            <a:gradFill>
              <a:gsLst>
                <a:gs pos="0">
                  <a:schemeClr val="tx2"/>
                </a:gs>
                <a:gs pos="76000">
                  <a:schemeClr val="accent2"/>
                </a:gs>
              </a:gsLst>
              <a:lin ang="5400000" scaled="1"/>
            </a:gradFill>
            <a:tailEnd type="triangle"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18BE872-719B-41F7-809C-7317C07BC0F1}"/>
              </a:ext>
            </a:extLst>
          </p:cNvPr>
          <p:cNvCxnSpPr>
            <a:cxnSpLocks/>
            <a:endCxn id="15" idx="3"/>
          </p:cNvCxnSpPr>
          <p:nvPr/>
        </p:nvCxnSpPr>
        <p:spPr>
          <a:xfrm flipH="1" flipV="1">
            <a:off x="3805076" y="2638310"/>
            <a:ext cx="1312850" cy="935220"/>
          </a:xfrm>
          <a:prstGeom prst="straightConnector1">
            <a:avLst/>
          </a:prstGeom>
          <a:ln w="57150">
            <a:gradFill>
              <a:gsLst>
                <a:gs pos="0">
                  <a:schemeClr val="tx2"/>
                </a:gs>
                <a:gs pos="76000">
                  <a:schemeClr val="accent2"/>
                </a:gs>
              </a:gsLst>
              <a:lin ang="5400000" scaled="1"/>
            </a:gradFill>
            <a:tailEnd type="triangle" w="med"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554D1BC-5C8C-4596-9F81-B5682C037832}"/>
              </a:ext>
            </a:extLst>
          </p:cNvPr>
          <p:cNvCxnSpPr>
            <a:cxnSpLocks/>
            <a:endCxn id="9" idx="1"/>
          </p:cNvCxnSpPr>
          <p:nvPr/>
        </p:nvCxnSpPr>
        <p:spPr>
          <a:xfrm>
            <a:off x="5941646" y="4127288"/>
            <a:ext cx="2247871" cy="2107723"/>
          </a:xfrm>
          <a:prstGeom prst="straightConnector1">
            <a:avLst/>
          </a:prstGeom>
          <a:ln w="57150">
            <a:gradFill>
              <a:gsLst>
                <a:gs pos="0">
                  <a:schemeClr val="tx2"/>
                </a:gs>
                <a:gs pos="76000">
                  <a:schemeClr val="accent2"/>
                </a:gs>
              </a:gsLst>
              <a:lin ang="5400000" scaled="1"/>
            </a:gradFill>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9F3AB04-B0DE-4D32-B88F-5ED1137B5142}"/>
              </a:ext>
            </a:extLst>
          </p:cNvPr>
          <p:cNvCxnSpPr>
            <a:cxnSpLocks/>
            <a:endCxn id="11" idx="1"/>
          </p:cNvCxnSpPr>
          <p:nvPr/>
        </p:nvCxnSpPr>
        <p:spPr>
          <a:xfrm>
            <a:off x="6549234" y="3565291"/>
            <a:ext cx="2823269" cy="135532"/>
          </a:xfrm>
          <a:prstGeom prst="straightConnector1">
            <a:avLst/>
          </a:prstGeom>
          <a:ln w="57150">
            <a:gradFill>
              <a:gsLst>
                <a:gs pos="0">
                  <a:schemeClr val="tx2"/>
                </a:gs>
                <a:gs pos="76000">
                  <a:schemeClr val="accent2"/>
                </a:gs>
              </a:gsLst>
              <a:lin ang="5400000" scaled="1"/>
            </a:gradFill>
            <a:tailEnd type="triangle" w="med" len="lg"/>
          </a:ln>
        </p:spPr>
        <p:style>
          <a:lnRef idx="1">
            <a:schemeClr val="accent1"/>
          </a:lnRef>
          <a:fillRef idx="0">
            <a:schemeClr val="accent1"/>
          </a:fillRef>
          <a:effectRef idx="0">
            <a:schemeClr val="accent1"/>
          </a:effectRef>
          <a:fontRef idx="minor">
            <a:schemeClr val="tx1"/>
          </a:fontRef>
        </p:style>
      </p:cxnSp>
      <p:pic>
        <p:nvPicPr>
          <p:cNvPr id="43" name="Graphic 42" descr="Clipboard with solid fill">
            <a:extLst>
              <a:ext uri="{FF2B5EF4-FFF2-40B4-BE49-F238E27FC236}">
                <a16:creationId xmlns:a16="http://schemas.microsoft.com/office/drawing/2014/main" id="{B007E1C2-E358-47BF-9F94-A5E34C372F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60579" y="954931"/>
            <a:ext cx="1498683" cy="1498683"/>
          </a:xfrm>
          <a:prstGeom prst="rect">
            <a:avLst/>
          </a:prstGeom>
        </p:spPr>
      </p:pic>
      <p:sp>
        <p:nvSpPr>
          <p:cNvPr id="54" name="TextBox 53">
            <a:extLst>
              <a:ext uri="{FF2B5EF4-FFF2-40B4-BE49-F238E27FC236}">
                <a16:creationId xmlns:a16="http://schemas.microsoft.com/office/drawing/2014/main" id="{D3F99130-B6FE-4C17-8F2F-60A0413D5CD1}"/>
              </a:ext>
            </a:extLst>
          </p:cNvPr>
          <p:cNvSpPr txBox="1"/>
          <p:nvPr/>
        </p:nvSpPr>
        <p:spPr>
          <a:xfrm>
            <a:off x="5639542" y="602349"/>
            <a:ext cx="2250303" cy="461665"/>
          </a:xfrm>
          <a:prstGeom prst="rect">
            <a:avLst/>
          </a:prstGeom>
          <a:noFill/>
        </p:spPr>
        <p:txBody>
          <a:bodyPr wrap="square" rtlCol="0">
            <a:spAutoFit/>
          </a:bodyPr>
          <a:lstStyle/>
          <a:p>
            <a:r>
              <a:rPr lang="en-US" sz="2400" dirty="0">
                <a:solidFill>
                  <a:schemeClr val="accent6"/>
                </a:solidFill>
              </a:rPr>
              <a:t>Documentation</a:t>
            </a:r>
          </a:p>
        </p:txBody>
      </p:sp>
      <p:pic>
        <p:nvPicPr>
          <p:cNvPr id="75" name="Picture 74" descr="A red sign with white castle on it&#10;&#10;Description automatically generated">
            <a:extLst>
              <a:ext uri="{FF2B5EF4-FFF2-40B4-BE49-F238E27FC236}">
                <a16:creationId xmlns:a16="http://schemas.microsoft.com/office/drawing/2014/main" id="{6E31F6F8-832D-4CFA-ADDA-7212682AE4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16882" y="1730695"/>
            <a:ext cx="1402337" cy="1071716"/>
          </a:xfrm>
          <a:prstGeom prst="rect">
            <a:avLst/>
          </a:prstGeom>
        </p:spPr>
      </p:pic>
      <p:cxnSp>
        <p:nvCxnSpPr>
          <p:cNvPr id="76" name="Straight Arrow Connector 75">
            <a:extLst>
              <a:ext uri="{FF2B5EF4-FFF2-40B4-BE49-F238E27FC236}">
                <a16:creationId xmlns:a16="http://schemas.microsoft.com/office/drawing/2014/main" id="{5106F1E6-BBC3-4C5C-AEBE-0F82EF714433}"/>
              </a:ext>
            </a:extLst>
          </p:cNvPr>
          <p:cNvCxnSpPr>
            <a:cxnSpLocks/>
            <a:endCxn id="75" idx="1"/>
          </p:cNvCxnSpPr>
          <p:nvPr/>
        </p:nvCxnSpPr>
        <p:spPr>
          <a:xfrm flipV="1">
            <a:off x="6549234" y="2266553"/>
            <a:ext cx="3767648" cy="1271209"/>
          </a:xfrm>
          <a:prstGeom prst="straightConnector1">
            <a:avLst/>
          </a:prstGeom>
          <a:ln w="57150">
            <a:gradFill>
              <a:gsLst>
                <a:gs pos="0">
                  <a:schemeClr val="tx2"/>
                </a:gs>
                <a:gs pos="76000">
                  <a:schemeClr val="accent2"/>
                </a:gs>
              </a:gsLst>
              <a:lin ang="5400000" scaled="1"/>
            </a:gradFill>
            <a:tailEnd type="triangle" w="med" len="lg"/>
          </a:ln>
        </p:spPr>
        <p:style>
          <a:lnRef idx="1">
            <a:schemeClr val="accent1"/>
          </a:lnRef>
          <a:fillRef idx="0">
            <a:schemeClr val="accent1"/>
          </a:fillRef>
          <a:effectRef idx="0">
            <a:schemeClr val="accent1"/>
          </a:effectRef>
          <a:fontRef idx="minor">
            <a:schemeClr val="tx1"/>
          </a:fontRef>
        </p:style>
      </p:cxnSp>
      <p:pic>
        <p:nvPicPr>
          <p:cNvPr id="80" name="Picture 79" descr="A green text on a black background&#10;&#10;Description automatically generated">
            <a:extLst>
              <a:ext uri="{FF2B5EF4-FFF2-40B4-BE49-F238E27FC236}">
                <a16:creationId xmlns:a16="http://schemas.microsoft.com/office/drawing/2014/main" id="{8A4E7084-6234-4063-ACD4-4CE554CA1C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1653" y="4540339"/>
            <a:ext cx="2762865" cy="1105146"/>
          </a:xfrm>
          <a:prstGeom prst="rect">
            <a:avLst/>
          </a:prstGeom>
        </p:spPr>
      </p:pic>
      <p:cxnSp>
        <p:nvCxnSpPr>
          <p:cNvPr id="82" name="Straight Arrow Connector 81">
            <a:extLst>
              <a:ext uri="{FF2B5EF4-FFF2-40B4-BE49-F238E27FC236}">
                <a16:creationId xmlns:a16="http://schemas.microsoft.com/office/drawing/2014/main" id="{0F8A6CC1-4C9E-4A47-B5E5-645F9ECC02C0}"/>
              </a:ext>
            </a:extLst>
          </p:cNvPr>
          <p:cNvCxnSpPr>
            <a:cxnSpLocks/>
          </p:cNvCxnSpPr>
          <p:nvPr/>
        </p:nvCxnSpPr>
        <p:spPr>
          <a:xfrm>
            <a:off x="5893399" y="4109241"/>
            <a:ext cx="2296118" cy="889632"/>
          </a:xfrm>
          <a:prstGeom prst="straightConnector1">
            <a:avLst/>
          </a:prstGeom>
          <a:ln w="57150">
            <a:gradFill>
              <a:gsLst>
                <a:gs pos="0">
                  <a:schemeClr val="tx2"/>
                </a:gs>
                <a:gs pos="76000">
                  <a:schemeClr val="accent2"/>
                </a:gs>
              </a:gsLst>
              <a:lin ang="5400000" scaled="1"/>
            </a:gradFill>
            <a:tailEnd type="triangle" w="med" len="lg"/>
          </a:ln>
        </p:spPr>
        <p:style>
          <a:lnRef idx="1">
            <a:schemeClr val="accent1"/>
          </a:lnRef>
          <a:fillRef idx="0">
            <a:schemeClr val="accent1"/>
          </a:fillRef>
          <a:effectRef idx="0">
            <a:schemeClr val="accent1"/>
          </a:effectRef>
          <a:fontRef idx="minor">
            <a:schemeClr val="tx1"/>
          </a:fontRef>
        </p:style>
      </p:cxnSp>
      <p:pic>
        <p:nvPicPr>
          <p:cNvPr id="87" name="Picture 86" descr="A logo with a puzzle piece&#10;&#10;Description automatically generated">
            <a:extLst>
              <a:ext uri="{FF2B5EF4-FFF2-40B4-BE49-F238E27FC236}">
                <a16:creationId xmlns:a16="http://schemas.microsoft.com/office/drawing/2014/main" id="{E7C7A7ED-6CB5-4A95-8D37-26CAEC1C05B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35190" y="4998873"/>
            <a:ext cx="1714500" cy="1714500"/>
          </a:xfrm>
          <a:prstGeom prst="rect">
            <a:avLst/>
          </a:prstGeom>
        </p:spPr>
      </p:pic>
      <p:cxnSp>
        <p:nvCxnSpPr>
          <p:cNvPr id="89" name="Straight Arrow Connector 88">
            <a:extLst>
              <a:ext uri="{FF2B5EF4-FFF2-40B4-BE49-F238E27FC236}">
                <a16:creationId xmlns:a16="http://schemas.microsoft.com/office/drawing/2014/main" id="{F3091736-420F-4B57-A152-975B3CF9CA49}"/>
              </a:ext>
            </a:extLst>
          </p:cNvPr>
          <p:cNvCxnSpPr>
            <a:cxnSpLocks/>
          </p:cNvCxnSpPr>
          <p:nvPr/>
        </p:nvCxnSpPr>
        <p:spPr>
          <a:xfrm flipV="1">
            <a:off x="5858549" y="1676269"/>
            <a:ext cx="2392872" cy="1308274"/>
          </a:xfrm>
          <a:prstGeom prst="straightConnector1">
            <a:avLst/>
          </a:prstGeom>
          <a:ln w="57150">
            <a:gradFill>
              <a:gsLst>
                <a:gs pos="0">
                  <a:schemeClr val="tx2"/>
                </a:gs>
                <a:gs pos="76000">
                  <a:schemeClr val="accent2"/>
                </a:gs>
              </a:gsLst>
              <a:lin ang="5400000" scaled="1"/>
            </a:gradFill>
            <a:tailEnd type="triangle" w="med" len="lg"/>
          </a:ln>
        </p:spPr>
        <p:style>
          <a:lnRef idx="1">
            <a:schemeClr val="accent1"/>
          </a:lnRef>
          <a:fillRef idx="0">
            <a:schemeClr val="accent1"/>
          </a:fillRef>
          <a:effectRef idx="0">
            <a:schemeClr val="accent1"/>
          </a:effectRef>
          <a:fontRef idx="minor">
            <a:schemeClr val="tx1"/>
          </a:fontRef>
        </p:style>
      </p:cxnSp>
      <p:pic>
        <p:nvPicPr>
          <p:cNvPr id="93" name="Picture 92" descr="A logo with a map in the shape of a state&#10;&#10;Description automatically generated">
            <a:extLst>
              <a:ext uri="{FF2B5EF4-FFF2-40B4-BE49-F238E27FC236}">
                <a16:creationId xmlns:a16="http://schemas.microsoft.com/office/drawing/2014/main" id="{CD3B5DA5-DB9D-4310-A192-2449D0A6D8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8312" y="4861365"/>
            <a:ext cx="1621394" cy="1621394"/>
          </a:xfrm>
          <a:prstGeom prst="rect">
            <a:avLst/>
          </a:prstGeom>
        </p:spPr>
      </p:pic>
      <p:cxnSp>
        <p:nvCxnSpPr>
          <p:cNvPr id="94" name="Straight Arrow Connector 93">
            <a:extLst>
              <a:ext uri="{FF2B5EF4-FFF2-40B4-BE49-F238E27FC236}">
                <a16:creationId xmlns:a16="http://schemas.microsoft.com/office/drawing/2014/main" id="{51E83F3A-4219-4A38-9371-9438D85EE8B7}"/>
              </a:ext>
            </a:extLst>
          </p:cNvPr>
          <p:cNvCxnSpPr>
            <a:cxnSpLocks/>
          </p:cNvCxnSpPr>
          <p:nvPr/>
        </p:nvCxnSpPr>
        <p:spPr>
          <a:xfrm flipH="1">
            <a:off x="3946261" y="4096220"/>
            <a:ext cx="1983816" cy="1161126"/>
          </a:xfrm>
          <a:prstGeom prst="straightConnector1">
            <a:avLst/>
          </a:prstGeom>
          <a:ln w="57150">
            <a:gradFill>
              <a:gsLst>
                <a:gs pos="0">
                  <a:schemeClr val="tx2"/>
                </a:gs>
                <a:gs pos="76000">
                  <a:schemeClr val="accent2"/>
                </a:gs>
              </a:gsLst>
              <a:lin ang="5400000" scaled="1"/>
            </a:gradFill>
            <a:tailEnd type="triangle" w="med" len="lg"/>
          </a:ln>
        </p:spPr>
        <p:style>
          <a:lnRef idx="1">
            <a:schemeClr val="accent1"/>
          </a:lnRef>
          <a:fillRef idx="0">
            <a:schemeClr val="accent1"/>
          </a:fillRef>
          <a:effectRef idx="0">
            <a:schemeClr val="accent1"/>
          </a:effectRef>
          <a:fontRef idx="minor">
            <a:schemeClr val="tx1"/>
          </a:fontRef>
        </p:style>
      </p:cxnSp>
      <p:pic>
        <p:nvPicPr>
          <p:cNvPr id="98" name="Picture 97" descr="A yellow circle with a map and text&#10;&#10;Description automatically generated">
            <a:extLst>
              <a:ext uri="{FF2B5EF4-FFF2-40B4-BE49-F238E27FC236}">
                <a16:creationId xmlns:a16="http://schemas.microsoft.com/office/drawing/2014/main" id="{3C944C5D-91AF-48D5-820C-465209859C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11400" y="4947548"/>
            <a:ext cx="1591291" cy="1591291"/>
          </a:xfrm>
          <a:prstGeom prst="rect">
            <a:avLst/>
          </a:prstGeom>
        </p:spPr>
      </p:pic>
      <p:cxnSp>
        <p:nvCxnSpPr>
          <p:cNvPr id="103" name="Straight Arrow Connector 102">
            <a:extLst>
              <a:ext uri="{FF2B5EF4-FFF2-40B4-BE49-F238E27FC236}">
                <a16:creationId xmlns:a16="http://schemas.microsoft.com/office/drawing/2014/main" id="{226C61F0-C08C-4E8C-AFD2-F4FA928C676F}"/>
              </a:ext>
            </a:extLst>
          </p:cNvPr>
          <p:cNvCxnSpPr>
            <a:cxnSpLocks/>
            <a:endCxn id="98" idx="0"/>
          </p:cNvCxnSpPr>
          <p:nvPr/>
        </p:nvCxnSpPr>
        <p:spPr>
          <a:xfrm flipH="1">
            <a:off x="5407046" y="4109241"/>
            <a:ext cx="531121" cy="838307"/>
          </a:xfrm>
          <a:prstGeom prst="straightConnector1">
            <a:avLst/>
          </a:prstGeom>
          <a:ln w="57150">
            <a:gradFill>
              <a:gsLst>
                <a:gs pos="0">
                  <a:schemeClr val="tx2"/>
                </a:gs>
                <a:gs pos="76000">
                  <a:schemeClr val="accent2"/>
                </a:gs>
              </a:gsLst>
              <a:lin ang="5400000" scaled="1"/>
            </a:gradFill>
            <a:tailEnd type="triangle" w="med" len="lg"/>
          </a:ln>
        </p:spPr>
        <p:style>
          <a:lnRef idx="1">
            <a:schemeClr val="accent1"/>
          </a:lnRef>
          <a:fillRef idx="0">
            <a:schemeClr val="accent1"/>
          </a:fillRef>
          <a:effectRef idx="0">
            <a:schemeClr val="accent1"/>
          </a:effectRef>
          <a:fontRef idx="minor">
            <a:schemeClr val="tx1"/>
          </a:fontRef>
        </p:style>
      </p:cxnSp>
      <p:pic>
        <p:nvPicPr>
          <p:cNvPr id="4" name="Graphic 3" descr="Web design with solid fill">
            <a:extLst>
              <a:ext uri="{FF2B5EF4-FFF2-40B4-BE49-F238E27FC236}">
                <a16:creationId xmlns:a16="http://schemas.microsoft.com/office/drawing/2014/main" id="{5D739136-AF19-40B2-9376-793F969BBD6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39004" y="2645229"/>
            <a:ext cx="1825690" cy="1825690"/>
          </a:xfrm>
          <a:prstGeom prst="rect">
            <a:avLst/>
          </a:prstGeom>
        </p:spPr>
      </p:pic>
    </p:spTree>
    <p:extLst>
      <p:ext uri="{BB962C8B-B14F-4D97-AF65-F5344CB8AC3E}">
        <p14:creationId xmlns:p14="http://schemas.microsoft.com/office/powerpoint/2010/main" val="16240262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56755" y="52393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R="0" lvl="0" algn="l" defTabSz="914400" rtl="0" eaLnBrk="1" fontAlgn="auto" latinLnBrk="0" hangingPunct="1">
              <a:lnSpc>
                <a:spcPct val="150000"/>
              </a:lnSpc>
              <a:spcBef>
                <a:spcPts val="5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pic>
        <p:nvPicPr>
          <p:cNvPr id="18" name="Picture 17" descr="A black box with yellow letters and a black text&#10;&#10;Description automatically generated">
            <a:extLst>
              <a:ext uri="{FF2B5EF4-FFF2-40B4-BE49-F238E27FC236}">
                <a16:creationId xmlns:a16="http://schemas.microsoft.com/office/drawing/2014/main" id="{85E2281E-6729-4278-9435-77F2D6741B6B}"/>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9543" t="26609" r="39250" b="18080"/>
          <a:stretch/>
        </p:blipFill>
        <p:spPr>
          <a:xfrm>
            <a:off x="5613477" y="3741351"/>
            <a:ext cx="2245503" cy="2514162"/>
          </a:xfrm>
          <a:prstGeom prst="rect">
            <a:avLst/>
          </a:prstGeom>
        </p:spPr>
      </p:pic>
      <p:pic>
        <p:nvPicPr>
          <p:cNvPr id="23" name="Picture 22">
            <a:extLst>
              <a:ext uri="{FF2B5EF4-FFF2-40B4-BE49-F238E27FC236}">
                <a16:creationId xmlns:a16="http://schemas.microsoft.com/office/drawing/2014/main" id="{9997021F-9DE1-4275-9988-E3954469B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911" y="2660910"/>
            <a:ext cx="3104752" cy="2284835"/>
          </a:xfrm>
          <a:prstGeom prst="rect">
            <a:avLst/>
          </a:prstGeom>
          <a:ln>
            <a:noFill/>
          </a:ln>
          <a:effectLst>
            <a:softEdge rad="112500"/>
          </a:effectLst>
        </p:spPr>
      </p:pic>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Flood Risk Indicator Dashboard: Status</a:t>
            </a:r>
          </a:p>
        </p:txBody>
      </p:sp>
      <p:sp>
        <p:nvSpPr>
          <p:cNvPr id="13" name="TextBox 12">
            <a:extLst>
              <a:ext uri="{FF2B5EF4-FFF2-40B4-BE49-F238E27FC236}">
                <a16:creationId xmlns:a16="http://schemas.microsoft.com/office/drawing/2014/main" id="{B4BEAE2F-A246-40D0-9F1D-DACD27E1D3D9}"/>
              </a:ext>
            </a:extLst>
          </p:cNvPr>
          <p:cNvSpPr txBox="1"/>
          <p:nvPr/>
        </p:nvSpPr>
        <p:spPr>
          <a:xfrm>
            <a:off x="762207" y="763457"/>
            <a:ext cx="5333793" cy="4524315"/>
          </a:xfrm>
          <a:prstGeom prst="rect">
            <a:avLst/>
          </a:prstGeom>
          <a:noFill/>
        </p:spPr>
        <p:txBody>
          <a:bodyPr wrap="square">
            <a:spAutoFit/>
          </a:bodyPr>
          <a:lstStyle/>
          <a:p>
            <a:pPr lvl="1"/>
            <a:r>
              <a:rPr lang="en-US" sz="3200" dirty="0">
                <a:solidFill>
                  <a:schemeClr val="accent6"/>
                </a:solidFill>
                <a:cs typeface="Times New Roman" panose="02020603050405020304" pitchFamily="18" charset="0"/>
              </a:rPr>
              <a:t>Completed</a:t>
            </a:r>
          </a:p>
          <a:p>
            <a:pPr lvl="2"/>
            <a:r>
              <a:rPr lang="en-US" sz="3200" dirty="0">
                <a:cs typeface="Times New Roman" panose="02020603050405020304" pitchFamily="18" charset="0"/>
              </a:rPr>
              <a:t>Basic UI design</a:t>
            </a:r>
          </a:p>
          <a:p>
            <a:pPr lvl="2"/>
            <a:r>
              <a:rPr lang="en-US" sz="3200" dirty="0">
                <a:cs typeface="Times New Roman" panose="02020603050405020304" pitchFamily="18" charset="0"/>
              </a:rPr>
              <a:t>People/social indicators</a:t>
            </a:r>
          </a:p>
          <a:p>
            <a:pPr lvl="1"/>
            <a:r>
              <a:rPr lang="en-US" sz="3200" dirty="0">
                <a:solidFill>
                  <a:schemeClr val="accent2"/>
                </a:solidFill>
                <a:cs typeface="Times New Roman" panose="02020603050405020304" pitchFamily="18" charset="0"/>
              </a:rPr>
              <a:t>In-Progress</a:t>
            </a:r>
          </a:p>
          <a:p>
            <a:pPr lvl="2"/>
            <a:r>
              <a:rPr lang="en-US" sz="3200" dirty="0">
                <a:cs typeface="Times New Roman" panose="02020603050405020304" pitchFamily="18" charset="0"/>
              </a:rPr>
              <a:t>Additional indicators</a:t>
            </a:r>
          </a:p>
          <a:p>
            <a:pPr lvl="2"/>
            <a:r>
              <a:rPr lang="en-US" sz="3200" dirty="0">
                <a:cs typeface="Times New Roman" panose="02020603050405020304" pitchFamily="18" charset="0"/>
              </a:rPr>
              <a:t>Documentation</a:t>
            </a:r>
          </a:p>
          <a:p>
            <a:pPr lvl="1"/>
            <a:r>
              <a:rPr lang="en-US" sz="3200" dirty="0">
                <a:solidFill>
                  <a:schemeClr val="accent1"/>
                </a:solidFill>
                <a:cs typeface="Times New Roman" panose="02020603050405020304" pitchFamily="18" charset="0"/>
              </a:rPr>
              <a:t>To do</a:t>
            </a:r>
          </a:p>
          <a:p>
            <a:pPr lvl="2"/>
            <a:r>
              <a:rPr lang="en-US" sz="3200" dirty="0">
                <a:cs typeface="Times New Roman" panose="02020603050405020304" pitchFamily="18" charset="0"/>
              </a:rPr>
              <a:t>App refinement</a:t>
            </a:r>
          </a:p>
          <a:p>
            <a:pPr lvl="2"/>
            <a:r>
              <a:rPr lang="en-US" sz="3200" dirty="0">
                <a:cs typeface="Times New Roman" panose="02020603050405020304" pitchFamily="18" charset="0"/>
              </a:rPr>
              <a:t>Integration with WRF</a:t>
            </a:r>
          </a:p>
        </p:txBody>
      </p:sp>
      <p:pic>
        <p:nvPicPr>
          <p:cNvPr id="3" name="Picture 2" descr="A blue hexagon with white text&#10;&#10;Description automatically generated">
            <a:extLst>
              <a:ext uri="{FF2B5EF4-FFF2-40B4-BE49-F238E27FC236}">
                <a16:creationId xmlns:a16="http://schemas.microsoft.com/office/drawing/2014/main" id="{F1EBD992-CCBF-44CB-9BCA-4767C31EC5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6704" y="202419"/>
            <a:ext cx="2060950" cy="2388870"/>
          </a:xfrm>
          <a:prstGeom prst="rect">
            <a:avLst/>
          </a:prstGeom>
        </p:spPr>
      </p:pic>
      <p:pic>
        <p:nvPicPr>
          <p:cNvPr id="7" name="Picture 6" descr="A blue hexagon with white text&#10;&#10;Description automatically generated">
            <a:extLst>
              <a:ext uri="{FF2B5EF4-FFF2-40B4-BE49-F238E27FC236}">
                <a16:creationId xmlns:a16="http://schemas.microsoft.com/office/drawing/2014/main" id="{FECAF2BC-9972-4BD3-808D-A137CA26C4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6229" y="2015431"/>
            <a:ext cx="2060950" cy="2388871"/>
          </a:xfrm>
          <a:prstGeom prst="rect">
            <a:avLst/>
          </a:prstGeom>
        </p:spPr>
      </p:pic>
      <p:pic>
        <p:nvPicPr>
          <p:cNvPr id="10" name="Picture 9" descr="A hexagon with blue dots and black text&#10;&#10;Description automatically generated">
            <a:extLst>
              <a:ext uri="{FF2B5EF4-FFF2-40B4-BE49-F238E27FC236}">
                <a16:creationId xmlns:a16="http://schemas.microsoft.com/office/drawing/2014/main" id="{B9F43CDD-E8B0-43BA-81DD-5947F25BB6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9954" y="202419"/>
            <a:ext cx="2069780" cy="2388871"/>
          </a:xfrm>
          <a:prstGeom prst="rect">
            <a:avLst/>
          </a:prstGeom>
        </p:spPr>
      </p:pic>
      <p:pic>
        <p:nvPicPr>
          <p:cNvPr id="21" name="Picture 20" descr="A grey text on a black background&#10;&#10;Description automatically generated">
            <a:extLst>
              <a:ext uri="{FF2B5EF4-FFF2-40B4-BE49-F238E27FC236}">
                <a16:creationId xmlns:a16="http://schemas.microsoft.com/office/drawing/2014/main" id="{581A2987-D755-4F3F-8908-313C3FC204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9599" y="5222308"/>
            <a:ext cx="4240709" cy="1123789"/>
          </a:xfrm>
          <a:prstGeom prst="rect">
            <a:avLst/>
          </a:prstGeom>
        </p:spPr>
      </p:pic>
      <p:pic>
        <p:nvPicPr>
          <p:cNvPr id="33" name="Graphic 32" descr="Beginning with solid fill">
            <a:extLst>
              <a:ext uri="{FF2B5EF4-FFF2-40B4-BE49-F238E27FC236}">
                <a16:creationId xmlns:a16="http://schemas.microsoft.com/office/drawing/2014/main" id="{8C1B9DE7-AE8F-4E43-83F5-A90ADEDAA2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8689" y="613411"/>
            <a:ext cx="914400" cy="914400"/>
          </a:xfrm>
          <a:prstGeom prst="rect">
            <a:avLst/>
          </a:prstGeom>
        </p:spPr>
      </p:pic>
      <p:pic>
        <p:nvPicPr>
          <p:cNvPr id="35" name="Graphic 34" descr="End with solid fill">
            <a:extLst>
              <a:ext uri="{FF2B5EF4-FFF2-40B4-BE49-F238E27FC236}">
                <a16:creationId xmlns:a16="http://schemas.microsoft.com/office/drawing/2014/main" id="{904F8CF7-5EDC-4857-89FF-D04931A618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9893" y="3541526"/>
            <a:ext cx="914400" cy="914400"/>
          </a:xfrm>
          <a:prstGeom prst="rect">
            <a:avLst/>
          </a:prstGeom>
        </p:spPr>
      </p:pic>
      <p:pic>
        <p:nvPicPr>
          <p:cNvPr id="37" name="Graphic 36" descr="Play with solid fill">
            <a:extLst>
              <a:ext uri="{FF2B5EF4-FFF2-40B4-BE49-F238E27FC236}">
                <a16:creationId xmlns:a16="http://schemas.microsoft.com/office/drawing/2014/main" id="{8CD52338-70DE-4726-8E6B-899C40BE650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689" y="2060569"/>
            <a:ext cx="914400" cy="914400"/>
          </a:xfrm>
          <a:prstGeom prst="rect">
            <a:avLst/>
          </a:prstGeom>
        </p:spPr>
      </p:pic>
      <p:sp>
        <p:nvSpPr>
          <p:cNvPr id="41" name="TextBox 40">
            <a:extLst>
              <a:ext uri="{FF2B5EF4-FFF2-40B4-BE49-F238E27FC236}">
                <a16:creationId xmlns:a16="http://schemas.microsoft.com/office/drawing/2014/main" id="{D5D569E4-723E-4744-92C4-EE6710E4DC65}"/>
              </a:ext>
            </a:extLst>
          </p:cNvPr>
          <p:cNvSpPr txBox="1"/>
          <p:nvPr/>
        </p:nvSpPr>
        <p:spPr>
          <a:xfrm>
            <a:off x="184587" y="6212266"/>
            <a:ext cx="7674393" cy="523220"/>
          </a:xfrm>
          <a:prstGeom prst="rect">
            <a:avLst/>
          </a:prstGeom>
          <a:noFill/>
        </p:spPr>
        <p:txBody>
          <a:bodyPr wrap="square" rtlCol="0">
            <a:spAutoFit/>
          </a:bodyPr>
          <a:lstStyle/>
          <a:p>
            <a:r>
              <a:rPr lang="en-US" sz="2800" dirty="0">
                <a:solidFill>
                  <a:schemeClr val="tx2"/>
                </a:solidFill>
              </a:rPr>
              <a:t>Beta version by July 2024/Version 1.0 by Oct. 2024</a:t>
            </a:r>
          </a:p>
        </p:txBody>
      </p:sp>
    </p:spTree>
    <p:extLst>
      <p:ext uri="{BB962C8B-B14F-4D97-AF65-F5344CB8AC3E}">
        <p14:creationId xmlns:p14="http://schemas.microsoft.com/office/powerpoint/2010/main" val="18881362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C22A00-D3E8-4936-9AAC-EAF6A8744984}"/>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65841432-4F20-43C6-BB2B-7228ACA31AE7}"/>
              </a:ext>
            </a:extLst>
          </p:cNvPr>
          <p:cNvSpPr txBox="1">
            <a:spLocks/>
          </p:cNvSpPr>
          <p:nvPr/>
        </p:nvSpPr>
        <p:spPr>
          <a:xfrm>
            <a:off x="2346413" y="2918618"/>
            <a:ext cx="78039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FLOOD RISK VISUALIZATIONS</a:t>
            </a:r>
          </a:p>
        </p:txBody>
      </p:sp>
    </p:spTree>
    <p:extLst>
      <p:ext uri="{BB962C8B-B14F-4D97-AF65-F5344CB8AC3E}">
        <p14:creationId xmlns:p14="http://schemas.microsoft.com/office/powerpoint/2010/main" val="2318791920"/>
      </p:ext>
    </p:extLst>
  </p:cSld>
  <p:clrMapOvr>
    <a:masterClrMapping/>
  </p:clrMapOvr>
  <mc:AlternateContent xmlns:mc="http://schemas.openxmlformats.org/markup-compatibility/2006" xmlns:p14="http://schemas.microsoft.com/office/powerpoint/2010/main">
    <mc:Choice Requires="p14">
      <p:transition spd="slow" p14:dur="2000" advTm="4012"/>
    </mc:Choice>
    <mc:Fallback xmlns="">
      <p:transition spd="slow" advTm="4012"/>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Flood Risk Visualization Overview</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56755" y="52393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lnSpc>
                <a:spcPct val="150000"/>
              </a:lnSpc>
              <a:spcBef>
                <a:spcPts val="50"/>
              </a:spcBef>
            </a:pPr>
            <a:endParaRPr lang="en-US" b="1" dirty="0">
              <a:latin typeface="Arial" panose="020B0604020202020204" pitchFamily="34" charset="0"/>
              <a:cs typeface="Times New Roman" panose="02020603050405020304" pitchFamily="18" charset="0"/>
            </a:endParaRPr>
          </a:p>
        </p:txBody>
      </p:sp>
      <p:sp>
        <p:nvSpPr>
          <p:cNvPr id="2" name="TextBox 1"/>
          <p:cNvSpPr txBox="1"/>
          <p:nvPr/>
        </p:nvSpPr>
        <p:spPr>
          <a:xfrm>
            <a:off x="509046" y="1678046"/>
            <a:ext cx="10765411" cy="3000821"/>
          </a:xfrm>
          <a:prstGeom prst="rect">
            <a:avLst/>
          </a:prstGeom>
          <a:noFill/>
        </p:spPr>
        <p:txBody>
          <a:bodyPr wrap="square" rtlCol="0">
            <a:spAutoFit/>
          </a:bodyPr>
          <a:lstStyle/>
          <a:p>
            <a:pPr>
              <a:lnSpc>
                <a:spcPct val="150000"/>
              </a:lnSpc>
            </a:pPr>
            <a:r>
              <a:rPr lang="en-US" b="1" dirty="0">
                <a:solidFill>
                  <a:srgbClr val="1F4E79"/>
                </a:solidFill>
                <a:latin typeface="Arial" panose="020B0604020202020204" pitchFamily="34" charset="0"/>
                <a:cs typeface="Times New Roman" panose="02020603050405020304" pitchFamily="18" charset="0"/>
              </a:rPr>
              <a:t>       Animation (3D Movies)</a:t>
            </a:r>
          </a:p>
          <a:p>
            <a:pPr>
              <a:lnSpc>
                <a:spcPct val="150000"/>
              </a:lnSpc>
            </a:pPr>
            <a:r>
              <a:rPr lang="en-US" b="1" dirty="0">
                <a:solidFill>
                  <a:srgbClr val="496176"/>
                </a:solidFill>
                <a:latin typeface="Arial" panose="020B0604020202020204" pitchFamily="34" charset="0"/>
                <a:cs typeface="Times New Roman" panose="02020603050405020304" pitchFamily="18" charset="0"/>
              </a:rPr>
              <a:t>3D movies have been created using two distinct approaches:</a:t>
            </a:r>
          </a:p>
          <a:p>
            <a:pPr marL="285750" indent="-285750">
              <a:lnSpc>
                <a:spcPct val="150000"/>
              </a:lnSpc>
              <a:buFont typeface="Arial" panose="020B0604020202020204" pitchFamily="34" charset="0"/>
              <a:buChar char="•"/>
            </a:pPr>
            <a:r>
              <a:rPr lang="en-US" b="1" dirty="0">
                <a:solidFill>
                  <a:srgbClr val="496176"/>
                </a:solidFill>
              </a:rPr>
              <a:t>The first approach illustrates the percentage of damage during a 100-year flood event for Bolivar, Shepherdstown, Charlestown, and Harpers Ferry in Jefferson County.</a:t>
            </a:r>
          </a:p>
          <a:p>
            <a:pPr marL="285750" indent="-285750">
              <a:lnSpc>
                <a:spcPct val="150000"/>
              </a:lnSpc>
              <a:buFont typeface="Arial" panose="020B0604020202020204" pitchFamily="34" charset="0"/>
              <a:buChar char="•"/>
            </a:pPr>
            <a:r>
              <a:rPr lang="en-US" b="1" dirty="0">
                <a:solidFill>
                  <a:srgbClr val="496176"/>
                </a:solidFill>
              </a:rPr>
              <a:t>The second approach showcases mitigated buildings, as well as community assets and essential facilities situated within the 100-year flood zone for White Sulphur Springs and Rainelle in Greenbrier County, as well as Clendenin in Kanawha County.</a:t>
            </a:r>
          </a:p>
        </p:txBody>
      </p:sp>
      <p:sp>
        <p:nvSpPr>
          <p:cNvPr id="7" name="TextBox 6"/>
          <p:cNvSpPr txBox="1"/>
          <p:nvPr/>
        </p:nvSpPr>
        <p:spPr>
          <a:xfrm>
            <a:off x="490191" y="4678867"/>
            <a:ext cx="10803118" cy="1754326"/>
          </a:xfrm>
          <a:prstGeom prst="rect">
            <a:avLst/>
          </a:prstGeom>
          <a:noFill/>
        </p:spPr>
        <p:txBody>
          <a:bodyPr wrap="square" rtlCol="0">
            <a:spAutoFit/>
          </a:bodyPr>
          <a:lstStyle/>
          <a:p>
            <a:pPr>
              <a:lnSpc>
                <a:spcPct val="150000"/>
              </a:lnSpc>
            </a:pPr>
            <a:r>
              <a:rPr lang="en-US" b="1" dirty="0">
                <a:solidFill>
                  <a:srgbClr val="1F4E79"/>
                </a:solidFill>
                <a:latin typeface="Arial" panose="020B0604020202020204" pitchFamily="34" charset="0"/>
                <a:cs typeface="Times New Roman" panose="02020603050405020304" pitchFamily="18" charset="0"/>
              </a:rPr>
              <a:t>                Story Maps</a:t>
            </a:r>
          </a:p>
          <a:p>
            <a:pPr>
              <a:lnSpc>
                <a:spcPct val="150000"/>
              </a:lnSpc>
            </a:pPr>
            <a:r>
              <a:rPr lang="en-US" b="1" dirty="0">
                <a:solidFill>
                  <a:srgbClr val="496176"/>
                </a:solidFill>
              </a:rPr>
              <a:t>Story Maps can serve as educational tools by providing detailed information about floods, their causes, impacts, and mitigation strategies. They can include multimedia elements such as videos, images, and infographics to explain complex concepts in an accessible manner.</a:t>
            </a:r>
          </a:p>
        </p:txBody>
      </p:sp>
      <p:sp>
        <p:nvSpPr>
          <p:cNvPr id="3" name="TextBox 2"/>
          <p:cNvSpPr txBox="1"/>
          <p:nvPr/>
        </p:nvSpPr>
        <p:spPr>
          <a:xfrm>
            <a:off x="395926" y="654815"/>
            <a:ext cx="11656737" cy="915315"/>
          </a:xfrm>
          <a:prstGeom prst="rect">
            <a:avLst/>
          </a:prstGeom>
          <a:noFill/>
        </p:spPr>
        <p:txBody>
          <a:bodyPr wrap="square" rtlCol="0">
            <a:spAutoFit/>
          </a:bodyPr>
          <a:lstStyle/>
          <a:p>
            <a:pPr>
              <a:lnSpc>
                <a:spcPct val="150000"/>
              </a:lnSpc>
            </a:pPr>
            <a:r>
              <a:rPr lang="en-US" sz="1900" b="1" dirty="0">
                <a:latin typeface="Arial" panose="020B0604020202020204" pitchFamily="34" charset="0"/>
                <a:cs typeface="Times New Roman" panose="02020603050405020304" pitchFamily="18" charset="0"/>
              </a:rPr>
              <a:t>A collection of movies, animations, story maps, and other flood visualization tools available at the building and community levels for communicating and understanding flood risk in West Virginia.</a:t>
            </a:r>
          </a:p>
        </p:txBody>
      </p:sp>
      <p:pic>
        <p:nvPicPr>
          <p:cNvPr id="1026" name="Picture 2" descr="430+ Action Movie Icon Stock Illustrations, Royalty-Free ..."/>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5686" b="95588" l="10131" r="90033"/>
                    </a14:imgEffect>
                  </a14:imgLayer>
                </a14:imgProps>
              </a:ext>
              <a:ext uri="{28A0092B-C50C-407E-A947-70E740481C1C}">
                <a14:useLocalDpi xmlns:a14="http://schemas.microsoft.com/office/drawing/2010/main" val="0"/>
              </a:ext>
            </a:extLst>
          </a:blip>
          <a:srcRect l="11400" t="14159" r="14212" b="5792"/>
          <a:stretch/>
        </p:blipFill>
        <p:spPr bwMode="auto">
          <a:xfrm rot="20844944">
            <a:off x="560617" y="1666174"/>
            <a:ext cx="427941" cy="460502"/>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ArcGIS StoryMap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6" descr="ArcGIS StoryMap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627" y="4655147"/>
            <a:ext cx="898525" cy="517900"/>
          </a:xfrm>
          <a:prstGeom prst="rect">
            <a:avLst/>
          </a:prstGeom>
        </p:spPr>
      </p:pic>
    </p:spTree>
    <p:extLst>
      <p:ext uri="{BB962C8B-B14F-4D97-AF65-F5344CB8AC3E}">
        <p14:creationId xmlns:p14="http://schemas.microsoft.com/office/powerpoint/2010/main" val="3432601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Key Concepts of Flood Risk Visualization</a:t>
            </a: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56755" y="52393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marL="628650" indent="-285750">
              <a:buFont typeface="Wingdings" panose="05000000000000000000" pitchFamily="2" charset="2"/>
              <a:buChar char="§"/>
            </a:pPr>
            <a:r>
              <a:rPr lang="en-US" dirty="0"/>
              <a:t>  </a:t>
            </a:r>
            <a:r>
              <a:rPr lang="en-US" sz="2000" b="1" dirty="0"/>
              <a:t>Visualization Content</a:t>
            </a:r>
          </a:p>
          <a:p>
            <a:endParaRPr lang="en-US" dirty="0"/>
          </a:p>
          <a:p>
            <a:pPr indent="396875"/>
            <a:endParaRPr lang="en-US" dirty="0"/>
          </a:p>
          <a:p>
            <a:pPr marL="457200"/>
            <a:r>
              <a:rPr lang="en-US" dirty="0"/>
              <a:t>  </a:t>
            </a:r>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742950" indent="-400050">
              <a:buFont typeface="Wingdings" panose="05000000000000000000" pitchFamily="2" charset="2"/>
              <a:buChar char="§"/>
            </a:pPr>
            <a:endParaRPr lang="en-US" b="1" dirty="0"/>
          </a:p>
          <a:p>
            <a:pPr marL="742950" indent="-400050">
              <a:buFont typeface="Wingdings" panose="05000000000000000000" pitchFamily="2" charset="2"/>
              <a:buChar char="§"/>
            </a:pPr>
            <a:endParaRPr lang="en-US" b="1" dirty="0"/>
          </a:p>
          <a:p>
            <a:pPr marL="742950" indent="-400050">
              <a:buFont typeface="Wingdings" panose="05000000000000000000" pitchFamily="2" charset="2"/>
              <a:buChar char="§"/>
            </a:pPr>
            <a:endParaRPr lang="en-US" sz="2000" b="1" dirty="0"/>
          </a:p>
          <a:p>
            <a:pPr marL="742950" indent="-400050">
              <a:buFont typeface="Wingdings" panose="05000000000000000000" pitchFamily="2" charset="2"/>
              <a:buChar char="§"/>
            </a:pPr>
            <a:endParaRPr lang="en-US" sz="2000" b="1" dirty="0"/>
          </a:p>
          <a:p>
            <a:pPr marL="342900"/>
            <a:r>
              <a:rPr lang="en-US" sz="2000" dirty="0"/>
              <a:t> </a:t>
            </a:r>
          </a:p>
          <a:p>
            <a:r>
              <a:rPr lang="en-US" dirty="0"/>
              <a:t> </a:t>
            </a:r>
          </a:p>
          <a:p>
            <a:pPr marL="1371600" indent="-225425">
              <a:lnSpc>
                <a:spcPct val="120000"/>
              </a:lnSpc>
              <a:spcBef>
                <a:spcPts val="50"/>
              </a:spcBef>
              <a:tabLst>
                <a:tab pos="2457450" algn="l"/>
              </a:tabLst>
            </a:pPr>
            <a:endParaRPr lang="en-US" sz="800" b="1" dirty="0">
              <a:solidFill>
                <a:srgbClr val="1F4E79"/>
              </a:solidFill>
              <a:latin typeface="Arial" panose="020B0604020202020204" pitchFamily="34" charset="0"/>
              <a:cs typeface="Times New Roman" panose="02020603050405020304" pitchFamily="18" charset="0"/>
            </a:endParaRPr>
          </a:p>
          <a:p>
            <a:pPr marL="3200400" indent="-225425">
              <a:lnSpc>
                <a:spcPct val="120000"/>
              </a:lnSpc>
              <a:spcBef>
                <a:spcPts val="50"/>
              </a:spcBef>
              <a:tabLst>
                <a:tab pos="2457450" algn="l"/>
              </a:tabLst>
            </a:pPr>
            <a:endParaRPr lang="en-US" dirty="0">
              <a:latin typeface="Arial" panose="020B0604020202020204" pitchFamily="34" charset="0"/>
              <a:cs typeface="Times New Roman" panose="02020603050405020304" pitchFamily="18" charset="0"/>
            </a:endParaRPr>
          </a:p>
          <a:p>
            <a:pPr>
              <a:lnSpc>
                <a:spcPct val="150000"/>
              </a:lnSpc>
              <a:spcBef>
                <a:spcPts val="50"/>
              </a:spcBef>
            </a:pPr>
            <a:endParaRPr lang="en-US" sz="1600" dirty="0">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sp>
        <p:nvSpPr>
          <p:cNvPr id="2" name="TextBox 1"/>
          <p:cNvSpPr txBox="1"/>
          <p:nvPr/>
        </p:nvSpPr>
        <p:spPr>
          <a:xfrm>
            <a:off x="532985" y="6133720"/>
            <a:ext cx="7039390" cy="507831"/>
          </a:xfrm>
          <a:prstGeom prst="rect">
            <a:avLst/>
          </a:prstGeom>
          <a:noFill/>
        </p:spPr>
        <p:txBody>
          <a:bodyPr wrap="square" rtlCol="0">
            <a:spAutoFit/>
          </a:bodyPr>
          <a:lstStyle/>
          <a:p>
            <a:pPr>
              <a:lnSpc>
                <a:spcPct val="150000"/>
              </a:lnSpc>
            </a:pPr>
            <a:r>
              <a:rPr lang="en-US" i="1" dirty="0"/>
              <a:t>A map index provides a spatial gateway to flood visualizations and videos</a:t>
            </a:r>
            <a:r>
              <a:rPr lang="en-US" b="1" i="1" dirty="0"/>
              <a:t>.</a:t>
            </a:r>
          </a:p>
        </p:txBody>
      </p:sp>
      <p:sp>
        <p:nvSpPr>
          <p:cNvPr id="5" name="TextBox 4"/>
          <p:cNvSpPr txBox="1"/>
          <p:nvPr/>
        </p:nvSpPr>
        <p:spPr>
          <a:xfrm>
            <a:off x="532985" y="2368520"/>
            <a:ext cx="5191938" cy="3416320"/>
          </a:xfrm>
          <a:prstGeom prst="rect">
            <a:avLst/>
          </a:prstGeom>
          <a:noFill/>
        </p:spPr>
        <p:txBody>
          <a:bodyPr wrap="square" rtlCol="0">
            <a:spAutoFit/>
          </a:bodyPr>
          <a:lstStyle/>
          <a:p>
            <a:pPr>
              <a:lnSpc>
                <a:spcPct val="150000"/>
              </a:lnSpc>
            </a:pPr>
            <a:r>
              <a:rPr lang="en-US" dirty="0"/>
              <a:t>   </a:t>
            </a:r>
            <a:r>
              <a:rPr lang="en-US" dirty="0">
                <a:solidFill>
                  <a:srgbClr val="496176"/>
                </a:solidFill>
              </a:rPr>
              <a:t> </a:t>
            </a:r>
            <a:r>
              <a:rPr lang="en-US" b="1" dirty="0">
                <a:solidFill>
                  <a:srgbClr val="496176"/>
                </a:solidFill>
              </a:rPr>
              <a:t>Building-Level Visualizations</a:t>
            </a:r>
            <a:endParaRPr lang="en-US" dirty="0">
              <a:solidFill>
                <a:srgbClr val="496176"/>
              </a:solidFill>
            </a:endParaRPr>
          </a:p>
          <a:p>
            <a:pPr>
              <a:lnSpc>
                <a:spcPct val="150000"/>
              </a:lnSpc>
            </a:pPr>
            <a:r>
              <a:rPr lang="en-US" dirty="0"/>
              <a:t> -   Building Flood Profiles for different sized storms (includes High Water Marks)</a:t>
            </a:r>
          </a:p>
          <a:p>
            <a:pPr>
              <a:lnSpc>
                <a:spcPct val="150000"/>
              </a:lnSpc>
            </a:pPr>
            <a:r>
              <a:rPr lang="en-US" dirty="0"/>
              <a:t> -   Building Flood Depth and Damage Assessment (WV Flood Tool)</a:t>
            </a:r>
          </a:p>
          <a:p>
            <a:pPr>
              <a:lnSpc>
                <a:spcPct val="150000"/>
              </a:lnSpc>
            </a:pPr>
            <a:r>
              <a:rPr lang="en-US" dirty="0"/>
              <a:t>    </a:t>
            </a:r>
            <a:r>
              <a:rPr lang="en-US" b="1" dirty="0">
                <a:solidFill>
                  <a:srgbClr val="496176"/>
                </a:solidFill>
              </a:rPr>
              <a:t>Community-Level Visualizations</a:t>
            </a:r>
            <a:r>
              <a:rPr lang="en-US" dirty="0"/>
              <a:t> </a:t>
            </a:r>
          </a:p>
          <a:p>
            <a:r>
              <a:rPr lang="en-US" dirty="0"/>
              <a:t>      -    Movies</a:t>
            </a:r>
          </a:p>
          <a:p>
            <a:r>
              <a:rPr lang="en-US" dirty="0"/>
              <a:t>      -    Viewsheds</a:t>
            </a:r>
          </a:p>
          <a:p>
            <a:r>
              <a:rPr lang="en-US" dirty="0"/>
              <a:t>      -    Story Maps</a:t>
            </a:r>
          </a:p>
        </p:txBody>
      </p:sp>
      <p:sp>
        <p:nvSpPr>
          <p:cNvPr id="3" name="TextBox 2"/>
          <p:cNvSpPr txBox="1"/>
          <p:nvPr/>
        </p:nvSpPr>
        <p:spPr>
          <a:xfrm>
            <a:off x="532985" y="2019640"/>
            <a:ext cx="3311289" cy="400110"/>
          </a:xfrm>
          <a:prstGeom prst="rect">
            <a:avLst/>
          </a:prstGeom>
          <a:noFill/>
        </p:spPr>
        <p:txBody>
          <a:bodyPr wrap="square" rtlCol="0">
            <a:spAutoFit/>
          </a:bodyPr>
          <a:lstStyle/>
          <a:p>
            <a:pPr marL="342900" indent="-342900">
              <a:buFont typeface="Wingdings" panose="05000000000000000000" pitchFamily="2" charset="2"/>
              <a:buChar char="§"/>
            </a:pPr>
            <a:r>
              <a:rPr lang="en-US" sz="2000" b="1" dirty="0"/>
              <a:t>Levels of Visualization</a:t>
            </a:r>
          </a:p>
        </p:txBody>
      </p:sp>
      <p:sp>
        <p:nvSpPr>
          <p:cNvPr id="21" name="TextBox 20"/>
          <p:cNvSpPr txBox="1"/>
          <p:nvPr/>
        </p:nvSpPr>
        <p:spPr>
          <a:xfrm>
            <a:off x="-95250" y="985916"/>
            <a:ext cx="5924550" cy="923330"/>
          </a:xfrm>
          <a:prstGeom prst="rect">
            <a:avLst/>
          </a:prstGeom>
          <a:noFill/>
        </p:spPr>
        <p:txBody>
          <a:bodyPr wrap="square" rtlCol="0">
            <a:spAutoFit/>
          </a:bodyPr>
          <a:lstStyle/>
          <a:p>
            <a:pPr indent="396875"/>
            <a:r>
              <a:rPr lang="en-US" dirty="0"/>
              <a:t>    -   Flood Frequency Probability and Magnitude</a:t>
            </a:r>
          </a:p>
          <a:p>
            <a:pPr indent="396875"/>
            <a:r>
              <a:rPr lang="en-US" dirty="0"/>
              <a:t>    -   Damage Loss Estimates</a:t>
            </a:r>
          </a:p>
          <a:p>
            <a:pPr indent="396875"/>
            <a:r>
              <a:rPr lang="en-US" dirty="0"/>
              <a:t>    -   Mitigated and unmitigated properties</a:t>
            </a:r>
          </a:p>
        </p:txBody>
      </p:sp>
      <p:sp>
        <p:nvSpPr>
          <p:cNvPr id="22" name="TextBox 21"/>
          <p:cNvSpPr txBox="1"/>
          <p:nvPr/>
        </p:nvSpPr>
        <p:spPr>
          <a:xfrm>
            <a:off x="456387" y="5810299"/>
            <a:ext cx="3076575" cy="400110"/>
          </a:xfrm>
          <a:prstGeom prst="rect">
            <a:avLst/>
          </a:prstGeom>
          <a:noFill/>
        </p:spPr>
        <p:txBody>
          <a:bodyPr wrap="square" rtlCol="0">
            <a:spAutoFit/>
          </a:bodyPr>
          <a:lstStyle/>
          <a:p>
            <a:pPr marL="285750" indent="-285750">
              <a:buFont typeface="Wingdings" panose="05000000000000000000" pitchFamily="2" charset="2"/>
              <a:buChar char="§"/>
            </a:pPr>
            <a:r>
              <a:rPr lang="en-US" sz="2000" b="1" dirty="0"/>
              <a:t>Visualization Products</a:t>
            </a:r>
            <a:endParaRPr lang="en-US" sz="2000"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8069" y="4276083"/>
            <a:ext cx="4113881" cy="2316779"/>
          </a:xfrm>
          <a:prstGeom prst="rect">
            <a:avLst/>
          </a:prstGeom>
        </p:spPr>
      </p:pic>
      <p:sp>
        <p:nvSpPr>
          <p:cNvPr id="25" name="Rectangle 24"/>
          <p:cNvSpPr/>
          <p:nvPr/>
        </p:nvSpPr>
        <p:spPr>
          <a:xfrm>
            <a:off x="6192483" y="568656"/>
            <a:ext cx="5599467" cy="830997"/>
          </a:xfrm>
          <a:prstGeom prst="rect">
            <a:avLst/>
          </a:prstGeom>
          <a:solidFill>
            <a:schemeClr val="bg2">
              <a:lumMod val="90000"/>
            </a:schemeClr>
          </a:solidFill>
        </p:spPr>
        <p:txBody>
          <a:bodyPr wrap="square">
            <a:spAutoFit/>
          </a:bodyPr>
          <a:lstStyle/>
          <a:p>
            <a:r>
              <a:rPr lang="en-US" sz="1600" b="1" dirty="0">
                <a:solidFill>
                  <a:srgbClr val="1F4E79"/>
                </a:solidFill>
              </a:rPr>
              <a:t> 5-, 10-, 20-, 25-, 50-, 100-, and 500-year flood elevations (above sea level) refer to expected water levels of the 20%,  10%, 5%, 4%, 2%, 1%, and 0.2% annual chance flood events. </a:t>
            </a:r>
            <a:endParaRPr lang="en-US" sz="1600" b="1" dirty="0">
              <a:solidFill>
                <a:srgbClr val="1F4E79"/>
              </a:solidFill>
              <a:latin typeface="Calibri" panose="020F0502020204030204" pitchFamily="34" charset="0"/>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483" y="1508561"/>
            <a:ext cx="5599629" cy="2685840"/>
          </a:xfrm>
          <a:prstGeom prst="rect">
            <a:avLst/>
          </a:prstGeom>
        </p:spPr>
      </p:pic>
    </p:spTree>
    <p:extLst>
      <p:ext uri="{BB962C8B-B14F-4D97-AF65-F5344CB8AC3E}">
        <p14:creationId xmlns:p14="http://schemas.microsoft.com/office/powerpoint/2010/main" val="40340796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56755" y="52393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endParaRPr lang="en-US" dirty="0"/>
          </a:p>
          <a:p>
            <a:pPr indent="396875"/>
            <a:endParaRPr lang="en-US" dirty="0"/>
          </a:p>
          <a:p>
            <a:pPr marL="457200"/>
            <a:r>
              <a:rPr lang="en-US" dirty="0"/>
              <a:t>  </a:t>
            </a:r>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742950" indent="-400050">
              <a:buFont typeface="Wingdings" panose="05000000000000000000" pitchFamily="2" charset="2"/>
              <a:buChar char="§"/>
            </a:pPr>
            <a:endParaRPr lang="en-US" b="1" dirty="0"/>
          </a:p>
          <a:p>
            <a:pPr marL="742950" indent="-400050">
              <a:buFont typeface="Wingdings" panose="05000000000000000000" pitchFamily="2" charset="2"/>
              <a:buChar char="§"/>
            </a:pPr>
            <a:endParaRPr lang="en-US" b="1" dirty="0"/>
          </a:p>
          <a:p>
            <a:pPr marL="742950" indent="-400050">
              <a:buFont typeface="Wingdings" panose="05000000000000000000" pitchFamily="2" charset="2"/>
              <a:buChar char="§"/>
            </a:pPr>
            <a:endParaRPr lang="en-US" sz="2000" b="1" dirty="0"/>
          </a:p>
          <a:p>
            <a:pPr marL="742950" indent="-400050">
              <a:buFont typeface="Wingdings" panose="05000000000000000000" pitchFamily="2" charset="2"/>
              <a:buChar char="§"/>
            </a:pPr>
            <a:endParaRPr lang="en-US" sz="2000" b="1" dirty="0"/>
          </a:p>
          <a:p>
            <a:pPr marL="342900"/>
            <a:r>
              <a:rPr lang="en-US" sz="2000" dirty="0"/>
              <a:t> </a:t>
            </a:r>
          </a:p>
          <a:p>
            <a:r>
              <a:rPr lang="en-US" dirty="0"/>
              <a:t> </a:t>
            </a:r>
          </a:p>
          <a:p>
            <a:pPr marL="1371600" indent="-225425">
              <a:lnSpc>
                <a:spcPct val="120000"/>
              </a:lnSpc>
              <a:spcBef>
                <a:spcPts val="50"/>
              </a:spcBef>
              <a:tabLst>
                <a:tab pos="2457450" algn="l"/>
              </a:tabLst>
            </a:pPr>
            <a:endParaRPr lang="en-US" sz="800" b="1" dirty="0">
              <a:solidFill>
                <a:srgbClr val="1F4E79"/>
              </a:solidFill>
              <a:latin typeface="Arial" panose="020B0604020202020204" pitchFamily="34" charset="0"/>
              <a:cs typeface="Times New Roman" panose="02020603050405020304" pitchFamily="18" charset="0"/>
            </a:endParaRPr>
          </a:p>
          <a:p>
            <a:pPr marL="3200400" indent="-225425">
              <a:lnSpc>
                <a:spcPct val="120000"/>
              </a:lnSpc>
              <a:spcBef>
                <a:spcPts val="50"/>
              </a:spcBef>
              <a:tabLst>
                <a:tab pos="2457450" algn="l"/>
              </a:tabLst>
            </a:pPr>
            <a:endParaRPr lang="en-US" dirty="0">
              <a:latin typeface="Arial" panose="020B0604020202020204" pitchFamily="34" charset="0"/>
              <a:cs typeface="Times New Roman" panose="02020603050405020304" pitchFamily="18" charset="0"/>
            </a:endParaRPr>
          </a:p>
          <a:p>
            <a:pPr>
              <a:lnSpc>
                <a:spcPct val="150000"/>
              </a:lnSpc>
              <a:spcBef>
                <a:spcPts val="50"/>
              </a:spcBef>
            </a:pPr>
            <a:endParaRPr lang="en-US" sz="1600" dirty="0">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91319" y="525006"/>
            <a:ext cx="7104932" cy="6218694"/>
          </a:xfrm>
          <a:prstGeom prst="rect">
            <a:avLst/>
          </a:prstGeom>
        </p:spPr>
      </p:pic>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Map Index</a:t>
            </a:r>
          </a:p>
        </p:txBody>
      </p:sp>
    </p:spTree>
    <p:extLst>
      <p:ext uri="{BB962C8B-B14F-4D97-AF65-F5344CB8AC3E}">
        <p14:creationId xmlns:p14="http://schemas.microsoft.com/office/powerpoint/2010/main" val="18573924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56755" y="523932"/>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endParaRPr lang="en-US" dirty="0"/>
          </a:p>
          <a:p>
            <a:pPr indent="396875"/>
            <a:endParaRPr lang="en-US" dirty="0"/>
          </a:p>
          <a:p>
            <a:pPr marL="457200"/>
            <a:r>
              <a:rPr lang="en-US" dirty="0"/>
              <a:t>  </a:t>
            </a:r>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742950" indent="-400050">
              <a:buFont typeface="Wingdings" panose="05000000000000000000" pitchFamily="2" charset="2"/>
              <a:buChar char="§"/>
            </a:pPr>
            <a:endParaRPr lang="en-US" b="1" dirty="0"/>
          </a:p>
          <a:p>
            <a:pPr marL="742950" indent="-400050">
              <a:buFont typeface="Wingdings" panose="05000000000000000000" pitchFamily="2" charset="2"/>
              <a:buChar char="§"/>
            </a:pPr>
            <a:endParaRPr lang="en-US" b="1" dirty="0"/>
          </a:p>
          <a:p>
            <a:pPr marL="742950" indent="-400050">
              <a:buFont typeface="Wingdings" panose="05000000000000000000" pitchFamily="2" charset="2"/>
              <a:buChar char="§"/>
            </a:pPr>
            <a:endParaRPr lang="en-US" sz="2000" b="1" dirty="0"/>
          </a:p>
          <a:p>
            <a:pPr marL="742950" indent="-400050">
              <a:buFont typeface="Wingdings" panose="05000000000000000000" pitchFamily="2" charset="2"/>
              <a:buChar char="§"/>
            </a:pPr>
            <a:endParaRPr lang="en-US" sz="2000" b="1" dirty="0"/>
          </a:p>
          <a:p>
            <a:pPr marL="342900"/>
            <a:r>
              <a:rPr lang="en-US" sz="2000" dirty="0"/>
              <a:t> </a:t>
            </a:r>
          </a:p>
          <a:p>
            <a:r>
              <a:rPr lang="en-US" dirty="0"/>
              <a:t> </a:t>
            </a:r>
          </a:p>
          <a:p>
            <a:pPr marL="1371600" indent="-225425">
              <a:lnSpc>
                <a:spcPct val="120000"/>
              </a:lnSpc>
              <a:spcBef>
                <a:spcPts val="50"/>
              </a:spcBef>
              <a:tabLst>
                <a:tab pos="2457450" algn="l"/>
              </a:tabLst>
            </a:pPr>
            <a:endParaRPr lang="en-US" sz="800" b="1" dirty="0">
              <a:solidFill>
                <a:srgbClr val="1F4E79"/>
              </a:solidFill>
              <a:latin typeface="Arial" panose="020B0604020202020204" pitchFamily="34" charset="0"/>
              <a:cs typeface="Times New Roman" panose="02020603050405020304" pitchFamily="18" charset="0"/>
            </a:endParaRPr>
          </a:p>
          <a:p>
            <a:pPr marL="3200400" indent="-225425">
              <a:lnSpc>
                <a:spcPct val="120000"/>
              </a:lnSpc>
              <a:spcBef>
                <a:spcPts val="50"/>
              </a:spcBef>
              <a:tabLst>
                <a:tab pos="2457450" algn="l"/>
              </a:tabLst>
            </a:pPr>
            <a:endParaRPr lang="en-US" dirty="0">
              <a:latin typeface="Arial" panose="020B0604020202020204" pitchFamily="34" charset="0"/>
              <a:cs typeface="Times New Roman" panose="02020603050405020304" pitchFamily="18" charset="0"/>
            </a:endParaRPr>
          </a:p>
          <a:p>
            <a:pPr>
              <a:lnSpc>
                <a:spcPct val="150000"/>
              </a:lnSpc>
              <a:spcBef>
                <a:spcPts val="50"/>
              </a:spcBef>
            </a:pPr>
            <a:endParaRPr lang="en-US" sz="1600" dirty="0">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91319" y="525006"/>
            <a:ext cx="7104932" cy="6218694"/>
          </a:xfrm>
          <a:prstGeom prst="rect">
            <a:avLst/>
          </a:prstGeom>
        </p:spPr>
      </p:pic>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Map Index</a:t>
            </a:r>
          </a:p>
        </p:txBody>
      </p:sp>
      <p:sp>
        <p:nvSpPr>
          <p:cNvPr id="3" name="TextBox 2"/>
          <p:cNvSpPr txBox="1"/>
          <p:nvPr/>
        </p:nvSpPr>
        <p:spPr>
          <a:xfrm>
            <a:off x="5583400" y="5481978"/>
            <a:ext cx="1609725" cy="276999"/>
          </a:xfrm>
          <a:prstGeom prst="rect">
            <a:avLst/>
          </a:prstGeom>
          <a:noFill/>
          <a:ln>
            <a:noFill/>
          </a:ln>
        </p:spPr>
        <p:txBody>
          <a:bodyPr wrap="square" rtlCol="0">
            <a:spAutoFit/>
          </a:bodyPr>
          <a:lstStyle/>
          <a:p>
            <a:r>
              <a:rPr lang="en-US" sz="1200" b="1" dirty="0">
                <a:ln w="6350">
                  <a:solidFill>
                    <a:schemeClr val="tx1"/>
                  </a:solidFill>
                </a:ln>
                <a:solidFill>
                  <a:srgbClr val="FFFF00"/>
                </a:solidFill>
              </a:rPr>
              <a:t>White Sulphur Springs</a:t>
            </a:r>
          </a:p>
        </p:txBody>
      </p:sp>
      <p:sp>
        <p:nvSpPr>
          <p:cNvPr id="7" name="TextBox 6"/>
          <p:cNvSpPr txBox="1"/>
          <p:nvPr/>
        </p:nvSpPr>
        <p:spPr>
          <a:xfrm>
            <a:off x="4968576" y="5213267"/>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Rainelle</a:t>
            </a:r>
          </a:p>
        </p:txBody>
      </p:sp>
      <p:sp>
        <p:nvSpPr>
          <p:cNvPr id="8" name="TextBox 7"/>
          <p:cNvSpPr txBox="1"/>
          <p:nvPr/>
        </p:nvSpPr>
        <p:spPr>
          <a:xfrm>
            <a:off x="5652705" y="4759729"/>
            <a:ext cx="904008" cy="276999"/>
          </a:xfrm>
          <a:prstGeom prst="rect">
            <a:avLst/>
          </a:prstGeom>
          <a:noFill/>
          <a:effectLst>
            <a:outerShdw blurRad="50800" dist="88900" dir="5400000" algn="t" rotWithShape="0">
              <a:prstClr val="black">
                <a:alpha val="40000"/>
              </a:prstClr>
            </a:outerShdw>
          </a:effectLst>
        </p:spPr>
        <p:txBody>
          <a:bodyPr wrap="square" rtlCol="0">
            <a:spAutoFit/>
          </a:bodyPr>
          <a:lstStyle/>
          <a:p>
            <a:r>
              <a:rPr lang="en-US" sz="1200" b="1" dirty="0">
                <a:ln w="6350">
                  <a:solidFill>
                    <a:schemeClr val="tx1"/>
                  </a:solidFill>
                </a:ln>
                <a:solidFill>
                  <a:srgbClr val="FFFF00"/>
                </a:solidFill>
              </a:rPr>
              <a:t>Richwood</a:t>
            </a:r>
          </a:p>
        </p:txBody>
      </p:sp>
      <p:sp>
        <p:nvSpPr>
          <p:cNvPr id="9" name="TextBox 8"/>
          <p:cNvSpPr txBox="1"/>
          <p:nvPr/>
        </p:nvSpPr>
        <p:spPr>
          <a:xfrm>
            <a:off x="4516572" y="4326168"/>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Clendenin</a:t>
            </a:r>
          </a:p>
        </p:txBody>
      </p:sp>
      <p:sp>
        <p:nvSpPr>
          <p:cNvPr id="10" name="TextBox 9"/>
          <p:cNvSpPr txBox="1"/>
          <p:nvPr/>
        </p:nvSpPr>
        <p:spPr>
          <a:xfrm>
            <a:off x="5614857" y="4412787"/>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Camden</a:t>
            </a:r>
          </a:p>
        </p:txBody>
      </p:sp>
    </p:spTree>
    <p:extLst>
      <p:ext uri="{BB962C8B-B14F-4D97-AF65-F5344CB8AC3E}">
        <p14:creationId xmlns:p14="http://schemas.microsoft.com/office/powerpoint/2010/main" val="12900140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17568"/>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endParaRPr lang="en-US" dirty="0"/>
          </a:p>
          <a:p>
            <a:pPr indent="396875"/>
            <a:endParaRPr lang="en-US" dirty="0"/>
          </a:p>
          <a:p>
            <a:pPr marL="457200"/>
            <a:r>
              <a:rPr lang="en-US" dirty="0"/>
              <a:t>  </a:t>
            </a:r>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742950" indent="-400050">
              <a:buFont typeface="Wingdings" panose="05000000000000000000" pitchFamily="2" charset="2"/>
              <a:buChar char="§"/>
            </a:pPr>
            <a:endParaRPr lang="en-US" b="1" dirty="0"/>
          </a:p>
          <a:p>
            <a:pPr marL="742950" indent="-400050">
              <a:buFont typeface="Wingdings" panose="05000000000000000000" pitchFamily="2" charset="2"/>
              <a:buChar char="§"/>
            </a:pPr>
            <a:endParaRPr lang="en-US" b="1" dirty="0"/>
          </a:p>
          <a:p>
            <a:pPr marL="742950" indent="-400050">
              <a:buFont typeface="Wingdings" panose="05000000000000000000" pitchFamily="2" charset="2"/>
              <a:buChar char="§"/>
            </a:pPr>
            <a:endParaRPr lang="en-US" sz="2000" b="1" dirty="0"/>
          </a:p>
          <a:p>
            <a:pPr marL="742950" indent="-400050">
              <a:buFont typeface="Wingdings" panose="05000000000000000000" pitchFamily="2" charset="2"/>
              <a:buChar char="§"/>
            </a:pPr>
            <a:endParaRPr lang="en-US" sz="2000" b="1" dirty="0"/>
          </a:p>
          <a:p>
            <a:pPr marL="342900"/>
            <a:r>
              <a:rPr lang="en-US" sz="2000" dirty="0"/>
              <a:t> </a:t>
            </a:r>
          </a:p>
          <a:p>
            <a:r>
              <a:rPr lang="en-US" dirty="0"/>
              <a:t> </a:t>
            </a:r>
          </a:p>
          <a:p>
            <a:pPr marL="1371600" indent="-225425">
              <a:lnSpc>
                <a:spcPct val="120000"/>
              </a:lnSpc>
              <a:spcBef>
                <a:spcPts val="50"/>
              </a:spcBef>
              <a:tabLst>
                <a:tab pos="2457450" algn="l"/>
              </a:tabLst>
            </a:pPr>
            <a:endParaRPr lang="en-US" sz="800" b="1" dirty="0">
              <a:solidFill>
                <a:srgbClr val="1F4E79"/>
              </a:solidFill>
              <a:latin typeface="Arial" panose="020B0604020202020204" pitchFamily="34" charset="0"/>
              <a:cs typeface="Times New Roman" panose="02020603050405020304" pitchFamily="18" charset="0"/>
            </a:endParaRPr>
          </a:p>
          <a:p>
            <a:pPr marL="3200400" indent="-225425">
              <a:lnSpc>
                <a:spcPct val="120000"/>
              </a:lnSpc>
              <a:spcBef>
                <a:spcPts val="50"/>
              </a:spcBef>
              <a:tabLst>
                <a:tab pos="2457450" algn="l"/>
              </a:tabLst>
            </a:pPr>
            <a:endParaRPr lang="en-US" dirty="0">
              <a:latin typeface="Arial" panose="020B0604020202020204" pitchFamily="34" charset="0"/>
              <a:cs typeface="Times New Roman" panose="02020603050405020304" pitchFamily="18" charset="0"/>
            </a:endParaRPr>
          </a:p>
          <a:p>
            <a:pPr>
              <a:lnSpc>
                <a:spcPct val="150000"/>
              </a:lnSpc>
              <a:spcBef>
                <a:spcPts val="50"/>
              </a:spcBef>
            </a:pPr>
            <a:endParaRPr lang="en-US" sz="1600" dirty="0">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Map Index</a:t>
            </a: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91319" y="525006"/>
            <a:ext cx="7104932" cy="6218694"/>
          </a:xfrm>
          <a:prstGeom prst="rect">
            <a:avLst/>
          </a:prstGeom>
        </p:spPr>
      </p:pic>
      <p:sp>
        <p:nvSpPr>
          <p:cNvPr id="2" name="Oval 1"/>
          <p:cNvSpPr/>
          <p:nvPr/>
        </p:nvSpPr>
        <p:spPr>
          <a:xfrm>
            <a:off x="4599811" y="4191691"/>
            <a:ext cx="92870" cy="97508"/>
          </a:xfrm>
          <a:prstGeom prst="ellipse">
            <a:avLst/>
          </a:prstGeom>
          <a:solidFill>
            <a:srgbClr val="7D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4076412" y="4621363"/>
            <a:ext cx="1046797" cy="830729"/>
            <a:chOff x="3633065" y="4454387"/>
            <a:chExt cx="1046797" cy="830729"/>
          </a:xfrm>
        </p:grpSpPr>
        <p:sp>
          <p:nvSpPr>
            <p:cNvPr id="11" name="Rectangular Callout 10"/>
            <p:cNvSpPr/>
            <p:nvPr/>
          </p:nvSpPr>
          <p:spPr>
            <a:xfrm rot="10800000">
              <a:off x="3633065" y="4454387"/>
              <a:ext cx="850644" cy="801312"/>
            </a:xfrm>
            <a:prstGeom prst="wedgeRectCallout">
              <a:avLst/>
            </a:prstGeom>
            <a:solidFill>
              <a:schemeClr val="accent4">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3772485" y="4496180"/>
              <a:ext cx="890392" cy="255013"/>
            </a:xfrm>
            <a:prstGeom prst="rect">
              <a:avLst/>
            </a:prstGeom>
            <a:noFill/>
          </p:spPr>
          <p:txBody>
            <a:bodyPr wrap="square" rtlCol="0">
              <a:spAutoFit/>
            </a:bodyPr>
            <a:lstStyle/>
            <a:p>
              <a:r>
                <a:rPr lang="en-US" sz="700" dirty="0">
                  <a:latin typeface="Tahoma" panose="020B0604030504040204" pitchFamily="34" charset="0"/>
                  <a:ea typeface="Tahoma" panose="020B0604030504040204" pitchFamily="34" charset="0"/>
                  <a:cs typeface="Tahoma" panose="020B0604030504040204" pitchFamily="34" charset="0"/>
                </a:rPr>
                <a:t>Flood Profile</a:t>
              </a:r>
            </a:p>
          </p:txBody>
        </p:sp>
        <p:sp>
          <p:nvSpPr>
            <p:cNvPr id="14" name="TextBox 13"/>
            <p:cNvSpPr txBox="1"/>
            <p:nvPr/>
          </p:nvSpPr>
          <p:spPr>
            <a:xfrm>
              <a:off x="3774031" y="4658451"/>
              <a:ext cx="890392" cy="255013"/>
            </a:xfrm>
            <a:prstGeom prst="rect">
              <a:avLst/>
            </a:prstGeom>
            <a:noFill/>
          </p:spPr>
          <p:txBody>
            <a:bodyPr wrap="square" rtlCol="0">
              <a:spAutoFit/>
            </a:bodyPr>
            <a:lstStyle/>
            <a:p>
              <a:r>
                <a:rPr lang="en-US" sz="700" dirty="0">
                  <a:latin typeface="Tahoma" panose="020B0604030504040204" pitchFamily="34" charset="0"/>
                  <a:ea typeface="Tahoma" panose="020B0604030504040204" pitchFamily="34" charset="0"/>
                  <a:cs typeface="Tahoma" panose="020B0604030504040204" pitchFamily="34" charset="0"/>
                </a:rPr>
                <a:t>Perspective</a:t>
              </a:r>
            </a:p>
          </p:txBody>
        </p:sp>
        <p:sp>
          <p:nvSpPr>
            <p:cNvPr id="15" name="TextBox 14"/>
            <p:cNvSpPr txBox="1"/>
            <p:nvPr/>
          </p:nvSpPr>
          <p:spPr>
            <a:xfrm>
              <a:off x="3789470" y="5030103"/>
              <a:ext cx="890392" cy="255013"/>
            </a:xfrm>
            <a:prstGeom prst="rect">
              <a:avLst/>
            </a:prstGeom>
            <a:noFill/>
          </p:spPr>
          <p:txBody>
            <a:bodyPr wrap="square" rtlCol="0">
              <a:spAutoFit/>
            </a:bodyPr>
            <a:lstStyle/>
            <a:p>
              <a:r>
                <a:rPr lang="en-US" sz="700" dirty="0">
                  <a:latin typeface="Tahoma" panose="020B0604030504040204" pitchFamily="34" charset="0"/>
                  <a:ea typeface="Tahoma" panose="020B0604030504040204" pitchFamily="34" charset="0"/>
                  <a:cs typeface="Tahoma" panose="020B0604030504040204" pitchFamily="34" charset="0"/>
                </a:rPr>
                <a:t>Movie</a:t>
              </a:r>
            </a:p>
          </p:txBody>
        </p:sp>
        <p:sp>
          <p:nvSpPr>
            <p:cNvPr id="16" name="TextBox 15"/>
            <p:cNvSpPr txBox="1"/>
            <p:nvPr/>
          </p:nvSpPr>
          <p:spPr>
            <a:xfrm>
              <a:off x="3789331" y="4835738"/>
              <a:ext cx="890392" cy="255013"/>
            </a:xfrm>
            <a:prstGeom prst="rect">
              <a:avLst/>
            </a:prstGeom>
            <a:noFill/>
          </p:spPr>
          <p:txBody>
            <a:bodyPr wrap="square" rtlCol="0">
              <a:spAutoFit/>
            </a:bodyPr>
            <a:lstStyle/>
            <a:p>
              <a:r>
                <a:rPr lang="en-US" sz="700" dirty="0">
                  <a:latin typeface="Tahoma" panose="020B0604030504040204" pitchFamily="34" charset="0"/>
                  <a:ea typeface="Tahoma" panose="020B0604030504040204" pitchFamily="34" charset="0"/>
                  <a:cs typeface="Tahoma" panose="020B0604030504040204" pitchFamily="34" charset="0"/>
                </a:rPr>
                <a:t>Story Map</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8842" y="4669010"/>
              <a:ext cx="149984" cy="14426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8842" y="4844343"/>
              <a:ext cx="176013" cy="159359"/>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5445" y="5018640"/>
              <a:ext cx="163733" cy="17354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666511" y="4504604"/>
              <a:ext cx="162315" cy="147678"/>
            </a:xfrm>
            <a:prstGeom prst="rect">
              <a:avLst/>
            </a:prstGeom>
          </p:spPr>
        </p:pic>
      </p:grpSp>
      <p:sp>
        <p:nvSpPr>
          <p:cNvPr id="27" name="TextBox 26">
            <a:extLst>
              <a:ext uri="{FF2B5EF4-FFF2-40B4-BE49-F238E27FC236}">
                <a16:creationId xmlns:a16="http://schemas.microsoft.com/office/drawing/2014/main" id="{EE3AF3DB-F6E7-4431-BC1F-06C82EF64C74}"/>
              </a:ext>
            </a:extLst>
          </p:cNvPr>
          <p:cNvSpPr txBox="1"/>
          <p:nvPr/>
        </p:nvSpPr>
        <p:spPr>
          <a:xfrm>
            <a:off x="5583400" y="5481978"/>
            <a:ext cx="1609725" cy="276999"/>
          </a:xfrm>
          <a:prstGeom prst="rect">
            <a:avLst/>
          </a:prstGeom>
          <a:noFill/>
          <a:ln>
            <a:noFill/>
          </a:ln>
        </p:spPr>
        <p:txBody>
          <a:bodyPr wrap="square" rtlCol="0">
            <a:spAutoFit/>
          </a:bodyPr>
          <a:lstStyle/>
          <a:p>
            <a:r>
              <a:rPr lang="en-US" sz="1200" b="1" dirty="0">
                <a:ln w="6350">
                  <a:solidFill>
                    <a:schemeClr val="tx1"/>
                  </a:solidFill>
                </a:ln>
                <a:solidFill>
                  <a:srgbClr val="FFFF00"/>
                </a:solidFill>
              </a:rPr>
              <a:t>White Sulphur Springs</a:t>
            </a:r>
          </a:p>
        </p:txBody>
      </p:sp>
      <p:sp>
        <p:nvSpPr>
          <p:cNvPr id="28" name="TextBox 27">
            <a:extLst>
              <a:ext uri="{FF2B5EF4-FFF2-40B4-BE49-F238E27FC236}">
                <a16:creationId xmlns:a16="http://schemas.microsoft.com/office/drawing/2014/main" id="{52918E33-DA97-43C4-AF0A-1FADDEED628C}"/>
              </a:ext>
            </a:extLst>
          </p:cNvPr>
          <p:cNvSpPr txBox="1"/>
          <p:nvPr/>
        </p:nvSpPr>
        <p:spPr>
          <a:xfrm>
            <a:off x="4968576" y="5213267"/>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Rainelle</a:t>
            </a:r>
          </a:p>
        </p:txBody>
      </p:sp>
      <p:sp>
        <p:nvSpPr>
          <p:cNvPr id="29" name="TextBox 28">
            <a:extLst>
              <a:ext uri="{FF2B5EF4-FFF2-40B4-BE49-F238E27FC236}">
                <a16:creationId xmlns:a16="http://schemas.microsoft.com/office/drawing/2014/main" id="{7E6A9151-24CC-4B84-9E78-4114AA184701}"/>
              </a:ext>
            </a:extLst>
          </p:cNvPr>
          <p:cNvSpPr txBox="1"/>
          <p:nvPr/>
        </p:nvSpPr>
        <p:spPr>
          <a:xfrm>
            <a:off x="5652705" y="4759729"/>
            <a:ext cx="904008" cy="276999"/>
          </a:xfrm>
          <a:prstGeom prst="rect">
            <a:avLst/>
          </a:prstGeom>
          <a:noFill/>
          <a:effectLst>
            <a:outerShdw blurRad="50800" dist="88900" dir="5400000" algn="t" rotWithShape="0">
              <a:prstClr val="black">
                <a:alpha val="40000"/>
              </a:prstClr>
            </a:outerShdw>
          </a:effectLst>
        </p:spPr>
        <p:txBody>
          <a:bodyPr wrap="square" rtlCol="0">
            <a:spAutoFit/>
          </a:bodyPr>
          <a:lstStyle/>
          <a:p>
            <a:r>
              <a:rPr lang="en-US" sz="1200" b="1" dirty="0">
                <a:ln w="6350">
                  <a:solidFill>
                    <a:schemeClr val="tx1"/>
                  </a:solidFill>
                </a:ln>
                <a:solidFill>
                  <a:srgbClr val="FFFF00"/>
                </a:solidFill>
              </a:rPr>
              <a:t>Richwood</a:t>
            </a:r>
          </a:p>
        </p:txBody>
      </p:sp>
      <p:sp>
        <p:nvSpPr>
          <p:cNvPr id="30" name="TextBox 29">
            <a:extLst>
              <a:ext uri="{FF2B5EF4-FFF2-40B4-BE49-F238E27FC236}">
                <a16:creationId xmlns:a16="http://schemas.microsoft.com/office/drawing/2014/main" id="{60E37399-B5A7-43F7-866C-B3778297DB90}"/>
              </a:ext>
            </a:extLst>
          </p:cNvPr>
          <p:cNvSpPr txBox="1"/>
          <p:nvPr/>
        </p:nvSpPr>
        <p:spPr>
          <a:xfrm>
            <a:off x="4516572" y="4326168"/>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Clendenin</a:t>
            </a:r>
          </a:p>
        </p:txBody>
      </p:sp>
      <p:sp>
        <p:nvSpPr>
          <p:cNvPr id="31" name="TextBox 30">
            <a:extLst>
              <a:ext uri="{FF2B5EF4-FFF2-40B4-BE49-F238E27FC236}">
                <a16:creationId xmlns:a16="http://schemas.microsoft.com/office/drawing/2014/main" id="{BFEF69E8-9B2D-4D20-A64F-E054A2F390CB}"/>
              </a:ext>
            </a:extLst>
          </p:cNvPr>
          <p:cNvSpPr txBox="1"/>
          <p:nvPr/>
        </p:nvSpPr>
        <p:spPr>
          <a:xfrm>
            <a:off x="5614857" y="4412787"/>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Camden</a:t>
            </a:r>
          </a:p>
        </p:txBody>
      </p:sp>
    </p:spTree>
    <p:extLst>
      <p:ext uri="{BB962C8B-B14F-4D97-AF65-F5344CB8AC3E}">
        <p14:creationId xmlns:p14="http://schemas.microsoft.com/office/powerpoint/2010/main" val="14409572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17568"/>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endParaRPr lang="en-US" dirty="0"/>
          </a:p>
          <a:p>
            <a:pPr indent="396875"/>
            <a:endParaRPr lang="en-US" dirty="0"/>
          </a:p>
          <a:p>
            <a:pPr marL="457200"/>
            <a:r>
              <a:rPr lang="en-US" dirty="0"/>
              <a:t>  </a:t>
            </a:r>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742950" indent="-400050">
              <a:buFont typeface="Wingdings" panose="05000000000000000000" pitchFamily="2" charset="2"/>
              <a:buChar char="§"/>
            </a:pPr>
            <a:endParaRPr lang="en-US" b="1" dirty="0"/>
          </a:p>
          <a:p>
            <a:pPr marL="742950" indent="-400050">
              <a:buFont typeface="Wingdings" panose="05000000000000000000" pitchFamily="2" charset="2"/>
              <a:buChar char="§"/>
            </a:pPr>
            <a:endParaRPr lang="en-US" b="1" dirty="0"/>
          </a:p>
          <a:p>
            <a:pPr marL="742950" indent="-400050">
              <a:buFont typeface="Wingdings" panose="05000000000000000000" pitchFamily="2" charset="2"/>
              <a:buChar char="§"/>
            </a:pPr>
            <a:endParaRPr lang="en-US" sz="2000" b="1" dirty="0"/>
          </a:p>
          <a:p>
            <a:pPr marL="742950" indent="-400050">
              <a:buFont typeface="Wingdings" panose="05000000000000000000" pitchFamily="2" charset="2"/>
              <a:buChar char="§"/>
            </a:pPr>
            <a:endParaRPr lang="en-US" sz="2000" b="1" dirty="0"/>
          </a:p>
          <a:p>
            <a:pPr marL="342900"/>
            <a:r>
              <a:rPr lang="en-US" sz="2000" dirty="0"/>
              <a:t> </a:t>
            </a:r>
          </a:p>
          <a:p>
            <a:r>
              <a:rPr lang="en-US" dirty="0"/>
              <a:t> </a:t>
            </a:r>
          </a:p>
          <a:p>
            <a:pPr marL="1371600" indent="-225425">
              <a:lnSpc>
                <a:spcPct val="120000"/>
              </a:lnSpc>
              <a:spcBef>
                <a:spcPts val="50"/>
              </a:spcBef>
              <a:tabLst>
                <a:tab pos="2457450" algn="l"/>
              </a:tabLst>
            </a:pPr>
            <a:endParaRPr lang="en-US" sz="800" b="1" dirty="0">
              <a:solidFill>
                <a:srgbClr val="1F4E79"/>
              </a:solidFill>
              <a:latin typeface="Arial" panose="020B0604020202020204" pitchFamily="34" charset="0"/>
              <a:cs typeface="Times New Roman" panose="02020603050405020304" pitchFamily="18" charset="0"/>
            </a:endParaRPr>
          </a:p>
          <a:p>
            <a:pPr marL="3200400" indent="-225425">
              <a:lnSpc>
                <a:spcPct val="120000"/>
              </a:lnSpc>
              <a:spcBef>
                <a:spcPts val="50"/>
              </a:spcBef>
              <a:tabLst>
                <a:tab pos="2457450" algn="l"/>
              </a:tabLst>
            </a:pPr>
            <a:endParaRPr lang="en-US" dirty="0">
              <a:latin typeface="Arial" panose="020B0604020202020204" pitchFamily="34" charset="0"/>
              <a:cs typeface="Times New Roman" panose="02020603050405020304" pitchFamily="18" charset="0"/>
            </a:endParaRPr>
          </a:p>
          <a:p>
            <a:pPr>
              <a:lnSpc>
                <a:spcPct val="150000"/>
              </a:lnSpc>
              <a:spcBef>
                <a:spcPts val="50"/>
              </a:spcBef>
            </a:pPr>
            <a:endParaRPr lang="en-US" sz="1600" dirty="0">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Map Index</a:t>
            </a: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91319" y="525006"/>
            <a:ext cx="7104932" cy="6218694"/>
          </a:xfrm>
          <a:prstGeom prst="rect">
            <a:avLst/>
          </a:prstGeom>
        </p:spPr>
      </p:pic>
      <p:sp>
        <p:nvSpPr>
          <p:cNvPr id="27" name="Oval 26"/>
          <p:cNvSpPr/>
          <p:nvPr/>
        </p:nvSpPr>
        <p:spPr>
          <a:xfrm>
            <a:off x="4599811" y="4191691"/>
            <a:ext cx="92870" cy="97508"/>
          </a:xfrm>
          <a:prstGeom prst="ellipse">
            <a:avLst/>
          </a:prstGeom>
          <a:solidFill>
            <a:srgbClr val="7D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p:cNvGrpSpPr/>
          <p:nvPr/>
        </p:nvGrpSpPr>
        <p:grpSpPr>
          <a:xfrm>
            <a:off x="4076281" y="4619355"/>
            <a:ext cx="1046789" cy="830724"/>
            <a:chOff x="3658463" y="4421027"/>
            <a:chExt cx="878036" cy="651695"/>
          </a:xfrm>
        </p:grpSpPr>
        <p:sp>
          <p:nvSpPr>
            <p:cNvPr id="40" name="Rectangular Callout 39"/>
            <p:cNvSpPr/>
            <p:nvPr/>
          </p:nvSpPr>
          <p:spPr>
            <a:xfrm rot="10800000">
              <a:off x="3658463" y="4421027"/>
              <a:ext cx="713512" cy="628622"/>
            </a:xfrm>
            <a:prstGeom prst="wedgeRectCallout">
              <a:avLst/>
            </a:prstGeom>
            <a:solidFill>
              <a:schemeClr val="accent4">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3775402" y="4453810"/>
              <a:ext cx="746850" cy="156941"/>
            </a:xfrm>
            <a:prstGeom prst="rect">
              <a:avLst/>
            </a:prstGeom>
            <a:noFill/>
          </p:spPr>
          <p:txBody>
            <a:bodyPr wrap="square" rtlCol="0">
              <a:spAutoFit/>
            </a:bodyPr>
            <a:lstStyle/>
            <a:p>
              <a:r>
                <a:rPr lang="en-US" sz="700" dirty="0">
                  <a:latin typeface="Tahoma" panose="020B0604030504040204" pitchFamily="34" charset="0"/>
                  <a:ea typeface="Tahoma" panose="020B0604030504040204" pitchFamily="34" charset="0"/>
                  <a:cs typeface="Tahoma" panose="020B0604030504040204" pitchFamily="34" charset="0"/>
                  <a:hlinkClick r:id="rId4" action="ppaction://hlinksldjump"/>
                </a:rPr>
                <a:t>Flood Profile</a:t>
              </a:r>
              <a:endParaRPr lang="en-US" sz="700" dirty="0">
                <a:latin typeface="Tahoma" panose="020B0604030504040204" pitchFamily="34" charset="0"/>
                <a:ea typeface="Tahoma" panose="020B0604030504040204" pitchFamily="34" charset="0"/>
                <a:cs typeface="Tahoma" panose="020B0604030504040204" pitchFamily="34" charset="0"/>
              </a:endParaRPr>
            </a:p>
          </p:txBody>
        </p:sp>
        <p:sp>
          <p:nvSpPr>
            <p:cNvPr id="42" name="TextBox 41"/>
            <p:cNvSpPr txBox="1"/>
            <p:nvPr/>
          </p:nvSpPr>
          <p:spPr>
            <a:xfrm>
              <a:off x="3776698" y="4596372"/>
              <a:ext cx="746850" cy="156941"/>
            </a:xfrm>
            <a:prstGeom prst="rect">
              <a:avLst/>
            </a:prstGeom>
            <a:noFill/>
          </p:spPr>
          <p:txBody>
            <a:bodyPr wrap="square" rtlCol="0">
              <a:spAutoFit/>
            </a:bodyPr>
            <a:lstStyle/>
            <a:p>
              <a:r>
                <a:rPr lang="en-US" sz="700" dirty="0">
                  <a:latin typeface="Tahoma" panose="020B0604030504040204" pitchFamily="34" charset="0"/>
                  <a:ea typeface="Tahoma" panose="020B0604030504040204" pitchFamily="34" charset="0"/>
                  <a:cs typeface="Tahoma" panose="020B0604030504040204" pitchFamily="34" charset="0"/>
                  <a:hlinkClick r:id="rId5" action="ppaction://hlinksldjump"/>
                </a:rPr>
                <a:t>Perspective</a:t>
              </a:r>
              <a:endParaRPr lang="en-US" sz="700" dirty="0">
                <a:latin typeface="Tahoma" panose="020B0604030504040204" pitchFamily="34" charset="0"/>
                <a:ea typeface="Tahoma" panose="020B0604030504040204" pitchFamily="34" charset="0"/>
                <a:cs typeface="Tahoma" panose="020B0604030504040204" pitchFamily="34" charset="0"/>
              </a:endParaRPr>
            </a:p>
          </p:txBody>
        </p:sp>
        <p:sp>
          <p:nvSpPr>
            <p:cNvPr id="43" name="TextBox 42"/>
            <p:cNvSpPr txBox="1"/>
            <p:nvPr/>
          </p:nvSpPr>
          <p:spPr>
            <a:xfrm>
              <a:off x="3789649" y="4872667"/>
              <a:ext cx="746850" cy="200055"/>
            </a:xfrm>
            <a:prstGeom prst="rect">
              <a:avLst/>
            </a:prstGeom>
            <a:noFill/>
          </p:spPr>
          <p:txBody>
            <a:bodyPr wrap="square" rtlCol="0">
              <a:spAutoFit/>
            </a:bodyPr>
            <a:lstStyle/>
            <a:p>
              <a:r>
                <a:rPr lang="en-US" sz="700" dirty="0">
                  <a:latin typeface="Tahoma" panose="020B0604030504040204" pitchFamily="34" charset="0"/>
                  <a:ea typeface="Tahoma" panose="020B0604030504040204" pitchFamily="34" charset="0"/>
                  <a:cs typeface="Tahoma" panose="020B0604030504040204" pitchFamily="34" charset="0"/>
                </a:rPr>
                <a:t>Movie</a:t>
              </a:r>
            </a:p>
          </p:txBody>
        </p:sp>
        <p:sp>
          <p:nvSpPr>
            <p:cNvPr id="44" name="TextBox 43"/>
            <p:cNvSpPr txBox="1"/>
            <p:nvPr/>
          </p:nvSpPr>
          <p:spPr>
            <a:xfrm>
              <a:off x="3789531" y="4720189"/>
              <a:ext cx="746850" cy="156941"/>
            </a:xfrm>
            <a:prstGeom prst="rect">
              <a:avLst/>
            </a:prstGeom>
            <a:noFill/>
          </p:spPr>
          <p:txBody>
            <a:bodyPr wrap="square" rtlCol="0">
              <a:spAutoFit/>
            </a:bodyPr>
            <a:lstStyle/>
            <a:p>
              <a:r>
                <a:rPr lang="en-US" sz="700" dirty="0">
                  <a:latin typeface="Tahoma" panose="020B0604030504040204" pitchFamily="34" charset="0"/>
                  <a:ea typeface="Tahoma" panose="020B0604030504040204" pitchFamily="34" charset="0"/>
                  <a:cs typeface="Tahoma" panose="020B0604030504040204" pitchFamily="34" charset="0"/>
                  <a:hlinkClick r:id="rId6"/>
                </a:rPr>
                <a:t>Story Map</a:t>
              </a:r>
              <a:endParaRPr lang="en-US" sz="700" dirty="0">
                <a:latin typeface="Tahoma" panose="020B0604030504040204" pitchFamily="34" charset="0"/>
                <a:ea typeface="Tahoma" panose="020B0604030504040204" pitchFamily="34" charset="0"/>
                <a:cs typeface="Tahoma" panose="020B0604030504040204" pitchFamily="34" charset="0"/>
              </a:endParaRPr>
            </a:p>
          </p:txBody>
        </p:sp>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6854" y="4589393"/>
              <a:ext cx="125805" cy="113173"/>
            </a:xfrm>
            <a:prstGeom prst="rect">
              <a:avLst/>
            </a:prstGeom>
          </p:spPr>
        </p:pic>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6854" y="4726940"/>
              <a:ext cx="147638" cy="125016"/>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2393" y="4863674"/>
              <a:ext cx="137337" cy="136143"/>
            </a:xfrm>
            <a:prstGeom prst="rect">
              <a:avLst/>
            </a:prstGeom>
          </p:spPr>
        </p:pic>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686511" y="4460418"/>
              <a:ext cx="136148" cy="115852"/>
            </a:xfrm>
            <a:prstGeom prst="rect">
              <a:avLst/>
            </a:prstGeom>
          </p:spPr>
        </p:pic>
      </p:grpSp>
      <p:sp>
        <p:nvSpPr>
          <p:cNvPr id="28" name="TextBox 27">
            <a:extLst>
              <a:ext uri="{FF2B5EF4-FFF2-40B4-BE49-F238E27FC236}">
                <a16:creationId xmlns:a16="http://schemas.microsoft.com/office/drawing/2014/main" id="{7EA5B3BB-F971-4675-936F-4E1A7BD613C6}"/>
              </a:ext>
            </a:extLst>
          </p:cNvPr>
          <p:cNvSpPr txBox="1"/>
          <p:nvPr/>
        </p:nvSpPr>
        <p:spPr>
          <a:xfrm>
            <a:off x="5583400" y="5481978"/>
            <a:ext cx="1609725" cy="276999"/>
          </a:xfrm>
          <a:prstGeom prst="rect">
            <a:avLst/>
          </a:prstGeom>
          <a:noFill/>
          <a:ln>
            <a:noFill/>
          </a:ln>
        </p:spPr>
        <p:txBody>
          <a:bodyPr wrap="square" rtlCol="0">
            <a:spAutoFit/>
          </a:bodyPr>
          <a:lstStyle/>
          <a:p>
            <a:r>
              <a:rPr lang="en-US" sz="1200" b="1" dirty="0">
                <a:ln w="6350">
                  <a:solidFill>
                    <a:schemeClr val="tx1"/>
                  </a:solidFill>
                </a:ln>
                <a:solidFill>
                  <a:srgbClr val="FFFF00"/>
                </a:solidFill>
              </a:rPr>
              <a:t>White Sulphur Springs</a:t>
            </a:r>
          </a:p>
        </p:txBody>
      </p:sp>
      <p:sp>
        <p:nvSpPr>
          <p:cNvPr id="29" name="TextBox 28">
            <a:extLst>
              <a:ext uri="{FF2B5EF4-FFF2-40B4-BE49-F238E27FC236}">
                <a16:creationId xmlns:a16="http://schemas.microsoft.com/office/drawing/2014/main" id="{4BB1474A-7B8F-4FC6-BC85-A7375A21933E}"/>
              </a:ext>
            </a:extLst>
          </p:cNvPr>
          <p:cNvSpPr txBox="1"/>
          <p:nvPr/>
        </p:nvSpPr>
        <p:spPr>
          <a:xfrm>
            <a:off x="4968576" y="5213267"/>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Rainelle</a:t>
            </a:r>
          </a:p>
        </p:txBody>
      </p:sp>
      <p:sp>
        <p:nvSpPr>
          <p:cNvPr id="30" name="TextBox 29">
            <a:extLst>
              <a:ext uri="{FF2B5EF4-FFF2-40B4-BE49-F238E27FC236}">
                <a16:creationId xmlns:a16="http://schemas.microsoft.com/office/drawing/2014/main" id="{56E8088C-D6F7-46BF-A1CA-654A6B42CF4E}"/>
              </a:ext>
            </a:extLst>
          </p:cNvPr>
          <p:cNvSpPr txBox="1"/>
          <p:nvPr/>
        </p:nvSpPr>
        <p:spPr>
          <a:xfrm>
            <a:off x="5652705" y="4759729"/>
            <a:ext cx="904008" cy="276999"/>
          </a:xfrm>
          <a:prstGeom prst="rect">
            <a:avLst/>
          </a:prstGeom>
          <a:noFill/>
          <a:effectLst>
            <a:outerShdw blurRad="50800" dist="88900" dir="5400000" algn="t" rotWithShape="0">
              <a:prstClr val="black">
                <a:alpha val="40000"/>
              </a:prstClr>
            </a:outerShdw>
          </a:effectLst>
        </p:spPr>
        <p:txBody>
          <a:bodyPr wrap="square" rtlCol="0">
            <a:spAutoFit/>
          </a:bodyPr>
          <a:lstStyle/>
          <a:p>
            <a:r>
              <a:rPr lang="en-US" sz="1200" b="1" dirty="0">
                <a:ln w="6350">
                  <a:solidFill>
                    <a:schemeClr val="tx1"/>
                  </a:solidFill>
                </a:ln>
                <a:solidFill>
                  <a:srgbClr val="FFFF00"/>
                </a:solidFill>
              </a:rPr>
              <a:t>Richwood</a:t>
            </a:r>
          </a:p>
        </p:txBody>
      </p:sp>
      <p:sp>
        <p:nvSpPr>
          <p:cNvPr id="31" name="TextBox 30">
            <a:extLst>
              <a:ext uri="{FF2B5EF4-FFF2-40B4-BE49-F238E27FC236}">
                <a16:creationId xmlns:a16="http://schemas.microsoft.com/office/drawing/2014/main" id="{844D9D2D-94F2-4F68-A2A7-40CE2E890017}"/>
              </a:ext>
            </a:extLst>
          </p:cNvPr>
          <p:cNvSpPr txBox="1"/>
          <p:nvPr/>
        </p:nvSpPr>
        <p:spPr>
          <a:xfrm>
            <a:off x="4516572" y="4326168"/>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Clendenin</a:t>
            </a:r>
          </a:p>
        </p:txBody>
      </p:sp>
      <p:sp>
        <p:nvSpPr>
          <p:cNvPr id="32" name="TextBox 31">
            <a:extLst>
              <a:ext uri="{FF2B5EF4-FFF2-40B4-BE49-F238E27FC236}">
                <a16:creationId xmlns:a16="http://schemas.microsoft.com/office/drawing/2014/main" id="{0C8A5DCD-115D-4F77-A19D-301C5DEF3BFE}"/>
              </a:ext>
            </a:extLst>
          </p:cNvPr>
          <p:cNvSpPr txBox="1"/>
          <p:nvPr/>
        </p:nvSpPr>
        <p:spPr>
          <a:xfrm>
            <a:off x="5614857" y="4412787"/>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Camden</a:t>
            </a:r>
          </a:p>
        </p:txBody>
      </p:sp>
    </p:spTree>
    <p:extLst>
      <p:ext uri="{BB962C8B-B14F-4D97-AF65-F5344CB8AC3E}">
        <p14:creationId xmlns:p14="http://schemas.microsoft.com/office/powerpoint/2010/main" val="2020492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19454"/>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Elk Twomile Dams (flood mitigation)</a:t>
            </a:r>
          </a:p>
        </p:txBody>
      </p:sp>
      <p:pic>
        <p:nvPicPr>
          <p:cNvPr id="3" name="Picture 2">
            <a:extLst>
              <a:ext uri="{FF2B5EF4-FFF2-40B4-BE49-F238E27FC236}">
                <a16:creationId xmlns:a16="http://schemas.microsoft.com/office/drawing/2014/main" id="{81F02983-78C5-1909-27F7-D8D70DC15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842" y="777512"/>
            <a:ext cx="9064316" cy="5861032"/>
          </a:xfrm>
          <a:prstGeom prst="rect">
            <a:avLst/>
          </a:prstGeom>
        </p:spPr>
      </p:pic>
    </p:spTree>
    <p:extLst>
      <p:ext uri="{BB962C8B-B14F-4D97-AF65-F5344CB8AC3E}">
        <p14:creationId xmlns:p14="http://schemas.microsoft.com/office/powerpoint/2010/main" val="3039535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17568"/>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endParaRPr lang="en-US" dirty="0"/>
          </a:p>
          <a:p>
            <a:pPr indent="396875"/>
            <a:endParaRPr lang="en-US" dirty="0"/>
          </a:p>
          <a:p>
            <a:pPr marL="457200"/>
            <a:r>
              <a:rPr lang="en-US" dirty="0"/>
              <a:t>  </a:t>
            </a:r>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742950" indent="-400050">
              <a:buFont typeface="Wingdings" panose="05000000000000000000" pitchFamily="2" charset="2"/>
              <a:buChar char="§"/>
            </a:pPr>
            <a:endParaRPr lang="en-US" b="1" dirty="0"/>
          </a:p>
          <a:p>
            <a:pPr marL="742950" indent="-400050">
              <a:buFont typeface="Wingdings" panose="05000000000000000000" pitchFamily="2" charset="2"/>
              <a:buChar char="§"/>
            </a:pPr>
            <a:endParaRPr lang="en-US" b="1" dirty="0"/>
          </a:p>
          <a:p>
            <a:pPr marL="742950" indent="-400050">
              <a:buFont typeface="Wingdings" panose="05000000000000000000" pitchFamily="2" charset="2"/>
              <a:buChar char="§"/>
            </a:pPr>
            <a:endParaRPr lang="en-US" sz="2000" b="1" dirty="0"/>
          </a:p>
          <a:p>
            <a:pPr marL="742950" indent="-400050">
              <a:buFont typeface="Wingdings" panose="05000000000000000000" pitchFamily="2" charset="2"/>
              <a:buChar char="§"/>
            </a:pPr>
            <a:endParaRPr lang="en-US" sz="2000" b="1" dirty="0"/>
          </a:p>
          <a:p>
            <a:pPr marL="342900"/>
            <a:r>
              <a:rPr lang="en-US" sz="2000" dirty="0"/>
              <a:t> </a:t>
            </a:r>
          </a:p>
          <a:p>
            <a:r>
              <a:rPr lang="en-US" dirty="0"/>
              <a:t> </a:t>
            </a:r>
          </a:p>
          <a:p>
            <a:pPr marL="1371600" indent="-225425">
              <a:lnSpc>
                <a:spcPct val="120000"/>
              </a:lnSpc>
              <a:spcBef>
                <a:spcPts val="50"/>
              </a:spcBef>
              <a:tabLst>
                <a:tab pos="2457450" algn="l"/>
              </a:tabLst>
            </a:pPr>
            <a:endParaRPr lang="en-US" sz="800" b="1" dirty="0">
              <a:solidFill>
                <a:srgbClr val="1F4E79"/>
              </a:solidFill>
              <a:latin typeface="Arial" panose="020B0604020202020204" pitchFamily="34" charset="0"/>
              <a:cs typeface="Times New Roman" panose="02020603050405020304" pitchFamily="18" charset="0"/>
            </a:endParaRPr>
          </a:p>
          <a:p>
            <a:pPr marL="3200400" indent="-225425">
              <a:lnSpc>
                <a:spcPct val="120000"/>
              </a:lnSpc>
              <a:spcBef>
                <a:spcPts val="50"/>
              </a:spcBef>
              <a:tabLst>
                <a:tab pos="2457450" algn="l"/>
              </a:tabLst>
            </a:pPr>
            <a:endParaRPr lang="en-US" dirty="0">
              <a:latin typeface="Arial" panose="020B0604020202020204" pitchFamily="34" charset="0"/>
              <a:cs typeface="Times New Roman" panose="02020603050405020304" pitchFamily="18" charset="0"/>
            </a:endParaRPr>
          </a:p>
          <a:p>
            <a:pPr>
              <a:lnSpc>
                <a:spcPct val="150000"/>
              </a:lnSpc>
              <a:spcBef>
                <a:spcPts val="50"/>
              </a:spcBef>
            </a:pPr>
            <a:endParaRPr lang="en-US" sz="1600" dirty="0">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Map Index</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91319" y="525006"/>
            <a:ext cx="7104932" cy="6218694"/>
          </a:xfrm>
          <a:prstGeom prst="rect">
            <a:avLst/>
          </a:prstGeom>
        </p:spPr>
      </p:pic>
      <p:sp>
        <p:nvSpPr>
          <p:cNvPr id="5" name="TextBox 4">
            <a:extLst>
              <a:ext uri="{FF2B5EF4-FFF2-40B4-BE49-F238E27FC236}">
                <a16:creationId xmlns:a16="http://schemas.microsoft.com/office/drawing/2014/main" id="{0E64AD48-F29E-4BAA-AA28-AB5AD3BC7130}"/>
              </a:ext>
            </a:extLst>
          </p:cNvPr>
          <p:cNvSpPr txBox="1"/>
          <p:nvPr/>
        </p:nvSpPr>
        <p:spPr>
          <a:xfrm>
            <a:off x="5583400" y="5481978"/>
            <a:ext cx="1609725" cy="276999"/>
          </a:xfrm>
          <a:prstGeom prst="rect">
            <a:avLst/>
          </a:prstGeom>
          <a:noFill/>
          <a:ln>
            <a:noFill/>
          </a:ln>
        </p:spPr>
        <p:txBody>
          <a:bodyPr wrap="square" rtlCol="0">
            <a:spAutoFit/>
          </a:bodyPr>
          <a:lstStyle/>
          <a:p>
            <a:r>
              <a:rPr lang="en-US" sz="1200" b="1" dirty="0">
                <a:ln w="6350">
                  <a:solidFill>
                    <a:schemeClr val="tx1"/>
                  </a:solidFill>
                </a:ln>
                <a:solidFill>
                  <a:srgbClr val="FFFF00"/>
                </a:solidFill>
              </a:rPr>
              <a:t>White Sulphur Springs</a:t>
            </a:r>
          </a:p>
        </p:txBody>
      </p:sp>
      <p:sp>
        <p:nvSpPr>
          <p:cNvPr id="7" name="TextBox 6">
            <a:extLst>
              <a:ext uri="{FF2B5EF4-FFF2-40B4-BE49-F238E27FC236}">
                <a16:creationId xmlns:a16="http://schemas.microsoft.com/office/drawing/2014/main" id="{17AF6E5F-750C-4F10-A026-1783CF7C523A}"/>
              </a:ext>
            </a:extLst>
          </p:cNvPr>
          <p:cNvSpPr txBox="1"/>
          <p:nvPr/>
        </p:nvSpPr>
        <p:spPr>
          <a:xfrm>
            <a:off x="4968576" y="5213267"/>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Rainelle</a:t>
            </a:r>
          </a:p>
        </p:txBody>
      </p:sp>
      <p:sp>
        <p:nvSpPr>
          <p:cNvPr id="8" name="TextBox 7">
            <a:extLst>
              <a:ext uri="{FF2B5EF4-FFF2-40B4-BE49-F238E27FC236}">
                <a16:creationId xmlns:a16="http://schemas.microsoft.com/office/drawing/2014/main" id="{56133B34-9262-42C2-A510-DE05053CBDA6}"/>
              </a:ext>
            </a:extLst>
          </p:cNvPr>
          <p:cNvSpPr txBox="1"/>
          <p:nvPr/>
        </p:nvSpPr>
        <p:spPr>
          <a:xfrm>
            <a:off x="5652705" y="4759729"/>
            <a:ext cx="904008" cy="276999"/>
          </a:xfrm>
          <a:prstGeom prst="rect">
            <a:avLst/>
          </a:prstGeom>
          <a:noFill/>
          <a:effectLst>
            <a:outerShdw blurRad="50800" dist="88900" dir="5400000" algn="t" rotWithShape="0">
              <a:prstClr val="black">
                <a:alpha val="40000"/>
              </a:prstClr>
            </a:outerShdw>
          </a:effectLst>
        </p:spPr>
        <p:txBody>
          <a:bodyPr wrap="square" rtlCol="0">
            <a:spAutoFit/>
          </a:bodyPr>
          <a:lstStyle/>
          <a:p>
            <a:r>
              <a:rPr lang="en-US" sz="1200" b="1" dirty="0">
                <a:ln w="6350">
                  <a:solidFill>
                    <a:schemeClr val="tx1"/>
                  </a:solidFill>
                </a:ln>
                <a:solidFill>
                  <a:srgbClr val="FFFF00"/>
                </a:solidFill>
              </a:rPr>
              <a:t>Richwood</a:t>
            </a:r>
          </a:p>
        </p:txBody>
      </p:sp>
      <p:sp>
        <p:nvSpPr>
          <p:cNvPr id="9" name="TextBox 8">
            <a:extLst>
              <a:ext uri="{FF2B5EF4-FFF2-40B4-BE49-F238E27FC236}">
                <a16:creationId xmlns:a16="http://schemas.microsoft.com/office/drawing/2014/main" id="{3F2AD46D-F2D4-45F5-A0BE-001940A14E5E}"/>
              </a:ext>
            </a:extLst>
          </p:cNvPr>
          <p:cNvSpPr txBox="1"/>
          <p:nvPr/>
        </p:nvSpPr>
        <p:spPr>
          <a:xfrm>
            <a:off x="4516572" y="4326168"/>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Clendenin</a:t>
            </a:r>
          </a:p>
        </p:txBody>
      </p:sp>
      <p:sp>
        <p:nvSpPr>
          <p:cNvPr id="10" name="TextBox 9">
            <a:extLst>
              <a:ext uri="{FF2B5EF4-FFF2-40B4-BE49-F238E27FC236}">
                <a16:creationId xmlns:a16="http://schemas.microsoft.com/office/drawing/2014/main" id="{41145F39-844F-41DA-A1CB-6E41717FEC29}"/>
              </a:ext>
            </a:extLst>
          </p:cNvPr>
          <p:cNvSpPr txBox="1"/>
          <p:nvPr/>
        </p:nvSpPr>
        <p:spPr>
          <a:xfrm>
            <a:off x="5614857" y="4412787"/>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Camden</a:t>
            </a:r>
          </a:p>
        </p:txBody>
      </p:sp>
    </p:spTree>
    <p:extLst>
      <p:ext uri="{BB962C8B-B14F-4D97-AF65-F5344CB8AC3E}">
        <p14:creationId xmlns:p14="http://schemas.microsoft.com/office/powerpoint/2010/main" val="38014382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17568"/>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endParaRPr lang="en-US" dirty="0"/>
          </a:p>
          <a:p>
            <a:pPr indent="396875"/>
            <a:endParaRPr lang="en-US" dirty="0"/>
          </a:p>
          <a:p>
            <a:pPr marL="457200"/>
            <a:r>
              <a:rPr lang="en-US" dirty="0"/>
              <a:t>  </a:t>
            </a:r>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742950" indent="-400050">
              <a:buFont typeface="Wingdings" panose="05000000000000000000" pitchFamily="2" charset="2"/>
              <a:buChar char="§"/>
            </a:pPr>
            <a:endParaRPr lang="en-US" b="1" dirty="0"/>
          </a:p>
          <a:p>
            <a:pPr marL="742950" indent="-400050">
              <a:buFont typeface="Wingdings" panose="05000000000000000000" pitchFamily="2" charset="2"/>
              <a:buChar char="§"/>
            </a:pPr>
            <a:endParaRPr lang="en-US" b="1" dirty="0"/>
          </a:p>
          <a:p>
            <a:pPr marL="742950" indent="-400050">
              <a:buFont typeface="Wingdings" panose="05000000000000000000" pitchFamily="2" charset="2"/>
              <a:buChar char="§"/>
            </a:pPr>
            <a:endParaRPr lang="en-US" sz="2000" b="1" dirty="0"/>
          </a:p>
          <a:p>
            <a:pPr marL="742950" indent="-400050">
              <a:buFont typeface="Wingdings" panose="05000000000000000000" pitchFamily="2" charset="2"/>
              <a:buChar char="§"/>
            </a:pPr>
            <a:endParaRPr lang="en-US" sz="2000" b="1" dirty="0"/>
          </a:p>
          <a:p>
            <a:pPr marL="342900"/>
            <a:r>
              <a:rPr lang="en-US" sz="2000" dirty="0"/>
              <a:t> </a:t>
            </a:r>
          </a:p>
          <a:p>
            <a:r>
              <a:rPr lang="en-US" dirty="0"/>
              <a:t> </a:t>
            </a:r>
          </a:p>
          <a:p>
            <a:pPr marL="1371600" indent="-225425">
              <a:lnSpc>
                <a:spcPct val="120000"/>
              </a:lnSpc>
              <a:spcBef>
                <a:spcPts val="50"/>
              </a:spcBef>
              <a:tabLst>
                <a:tab pos="2457450" algn="l"/>
              </a:tabLst>
            </a:pPr>
            <a:endParaRPr lang="en-US" sz="800" b="1" dirty="0">
              <a:solidFill>
                <a:srgbClr val="1F4E79"/>
              </a:solidFill>
              <a:latin typeface="Arial" panose="020B0604020202020204" pitchFamily="34" charset="0"/>
              <a:cs typeface="Times New Roman" panose="02020603050405020304" pitchFamily="18" charset="0"/>
            </a:endParaRPr>
          </a:p>
          <a:p>
            <a:pPr marL="3200400" indent="-225425">
              <a:lnSpc>
                <a:spcPct val="120000"/>
              </a:lnSpc>
              <a:spcBef>
                <a:spcPts val="50"/>
              </a:spcBef>
              <a:tabLst>
                <a:tab pos="2457450" algn="l"/>
              </a:tabLst>
            </a:pPr>
            <a:endParaRPr lang="en-US" dirty="0">
              <a:latin typeface="Arial" panose="020B0604020202020204" pitchFamily="34" charset="0"/>
              <a:cs typeface="Times New Roman" panose="02020603050405020304" pitchFamily="18" charset="0"/>
            </a:endParaRPr>
          </a:p>
          <a:p>
            <a:pPr>
              <a:lnSpc>
                <a:spcPct val="150000"/>
              </a:lnSpc>
              <a:spcBef>
                <a:spcPts val="50"/>
              </a:spcBef>
            </a:pPr>
            <a:endParaRPr lang="en-US" sz="1600" dirty="0">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Map Index</a:t>
            </a:r>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91319" y="525006"/>
            <a:ext cx="7104932" cy="6218694"/>
          </a:xfrm>
          <a:prstGeom prst="rect">
            <a:avLst/>
          </a:prstGeom>
        </p:spPr>
      </p:pic>
      <p:grpSp>
        <p:nvGrpSpPr>
          <p:cNvPr id="20" name="Group 19"/>
          <p:cNvGrpSpPr/>
          <p:nvPr/>
        </p:nvGrpSpPr>
        <p:grpSpPr>
          <a:xfrm>
            <a:off x="4825795" y="5481978"/>
            <a:ext cx="1046789" cy="801313"/>
            <a:chOff x="3658463" y="4421027"/>
            <a:chExt cx="878036" cy="628622"/>
          </a:xfrm>
        </p:grpSpPr>
        <p:sp>
          <p:nvSpPr>
            <p:cNvPr id="11" name="Rectangular Callout 10"/>
            <p:cNvSpPr/>
            <p:nvPr/>
          </p:nvSpPr>
          <p:spPr>
            <a:xfrm rot="10800000">
              <a:off x="3658463" y="4421027"/>
              <a:ext cx="713512" cy="628622"/>
            </a:xfrm>
            <a:prstGeom prst="wedgeRectCallout">
              <a:avLst/>
            </a:prstGeom>
            <a:solidFill>
              <a:schemeClr val="accent4">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3775402" y="4453810"/>
              <a:ext cx="746850" cy="156941"/>
            </a:xfrm>
            <a:prstGeom prst="rect">
              <a:avLst/>
            </a:prstGeom>
            <a:noFill/>
          </p:spPr>
          <p:txBody>
            <a:bodyPr wrap="square" rtlCol="0">
              <a:spAutoFit/>
            </a:bodyPr>
            <a:lstStyle/>
            <a:p>
              <a:r>
                <a:rPr lang="en-US" sz="700" dirty="0">
                  <a:latin typeface="Tahoma" panose="020B0604030504040204" pitchFamily="34" charset="0"/>
                  <a:ea typeface="Tahoma" panose="020B0604030504040204" pitchFamily="34" charset="0"/>
                  <a:cs typeface="Tahoma" panose="020B0604030504040204" pitchFamily="34" charset="0"/>
                  <a:hlinkClick r:id="rId4" action="ppaction://hlinksldjump"/>
                </a:rPr>
                <a:t>Flood Profile</a:t>
              </a:r>
              <a:endParaRPr lang="en-US" sz="700"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3776698" y="4596372"/>
              <a:ext cx="746850" cy="156941"/>
            </a:xfrm>
            <a:prstGeom prst="rect">
              <a:avLst/>
            </a:prstGeom>
            <a:noFill/>
          </p:spPr>
          <p:txBody>
            <a:bodyPr wrap="square" rtlCol="0">
              <a:spAutoFit/>
            </a:bodyPr>
            <a:lstStyle/>
            <a:p>
              <a:r>
                <a:rPr lang="en-US" sz="700" dirty="0">
                  <a:latin typeface="Tahoma" panose="020B0604030504040204" pitchFamily="34" charset="0"/>
                  <a:ea typeface="Tahoma" panose="020B0604030504040204" pitchFamily="34" charset="0"/>
                  <a:cs typeface="Tahoma" panose="020B0604030504040204" pitchFamily="34" charset="0"/>
                  <a:hlinkClick r:id="rId5" action="ppaction://hlinksldjump"/>
                </a:rPr>
                <a:t>Perspective</a:t>
              </a:r>
              <a:endParaRPr lang="en-US" sz="700"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3789649" y="4872667"/>
              <a:ext cx="746850" cy="156941"/>
            </a:xfrm>
            <a:prstGeom prst="rect">
              <a:avLst/>
            </a:prstGeom>
            <a:noFill/>
          </p:spPr>
          <p:txBody>
            <a:bodyPr wrap="square" rtlCol="0">
              <a:spAutoFit/>
            </a:bodyPr>
            <a:lstStyle/>
            <a:p>
              <a:r>
                <a:rPr lang="en-US" sz="700" dirty="0">
                  <a:latin typeface="Tahoma" panose="020B0604030504040204" pitchFamily="34" charset="0"/>
                  <a:ea typeface="Tahoma" panose="020B0604030504040204" pitchFamily="34" charset="0"/>
                  <a:cs typeface="Tahoma" panose="020B0604030504040204" pitchFamily="34" charset="0"/>
                  <a:hlinkClick r:id="rId6" action="ppaction://hlinkfile"/>
                </a:rPr>
                <a:t>Movie</a:t>
              </a:r>
              <a:endParaRPr lang="en-US" sz="700"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3789531" y="4720189"/>
              <a:ext cx="746850" cy="200055"/>
            </a:xfrm>
            <a:prstGeom prst="rect">
              <a:avLst/>
            </a:prstGeom>
            <a:noFill/>
          </p:spPr>
          <p:txBody>
            <a:bodyPr wrap="square" rtlCol="0">
              <a:spAutoFit/>
            </a:bodyPr>
            <a:lstStyle/>
            <a:p>
              <a:r>
                <a:rPr lang="en-US" sz="700" dirty="0">
                  <a:latin typeface="Tahoma" panose="020B0604030504040204" pitchFamily="34" charset="0"/>
                  <a:ea typeface="Tahoma" panose="020B0604030504040204" pitchFamily="34" charset="0"/>
                  <a:cs typeface="Tahoma" panose="020B0604030504040204" pitchFamily="34" charset="0"/>
                </a:rPr>
                <a:t>Story Map</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6854" y="4589393"/>
              <a:ext cx="125805" cy="113173"/>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6854" y="4726940"/>
              <a:ext cx="147638" cy="125016"/>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2393" y="4863674"/>
              <a:ext cx="137337" cy="136143"/>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686511" y="4460418"/>
              <a:ext cx="136148" cy="115852"/>
            </a:xfrm>
            <a:prstGeom prst="rect">
              <a:avLst/>
            </a:prstGeom>
          </p:spPr>
        </p:pic>
      </p:grpSp>
      <p:sp>
        <p:nvSpPr>
          <p:cNvPr id="21" name="Oval 20"/>
          <p:cNvSpPr/>
          <p:nvPr/>
        </p:nvSpPr>
        <p:spPr>
          <a:xfrm>
            <a:off x="5393687" y="5072763"/>
            <a:ext cx="92870" cy="97508"/>
          </a:xfrm>
          <a:prstGeom prst="ellipse">
            <a:avLst/>
          </a:prstGeom>
          <a:solidFill>
            <a:srgbClr val="7D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DE0ABE4A-BADE-4E52-B03A-6F905A85B14D}"/>
              </a:ext>
            </a:extLst>
          </p:cNvPr>
          <p:cNvSpPr txBox="1"/>
          <p:nvPr/>
        </p:nvSpPr>
        <p:spPr>
          <a:xfrm>
            <a:off x="5583400" y="5481978"/>
            <a:ext cx="1609725" cy="276999"/>
          </a:xfrm>
          <a:prstGeom prst="rect">
            <a:avLst/>
          </a:prstGeom>
          <a:noFill/>
          <a:ln>
            <a:noFill/>
          </a:ln>
        </p:spPr>
        <p:txBody>
          <a:bodyPr wrap="square" rtlCol="0">
            <a:spAutoFit/>
          </a:bodyPr>
          <a:lstStyle/>
          <a:p>
            <a:r>
              <a:rPr lang="en-US" sz="1200" b="1" dirty="0">
                <a:ln w="6350">
                  <a:solidFill>
                    <a:schemeClr val="tx1"/>
                  </a:solidFill>
                </a:ln>
                <a:solidFill>
                  <a:srgbClr val="FFFF00"/>
                </a:solidFill>
              </a:rPr>
              <a:t>White Sulphur Springs</a:t>
            </a:r>
          </a:p>
        </p:txBody>
      </p:sp>
      <p:sp>
        <p:nvSpPr>
          <p:cNvPr id="29" name="TextBox 28">
            <a:extLst>
              <a:ext uri="{FF2B5EF4-FFF2-40B4-BE49-F238E27FC236}">
                <a16:creationId xmlns:a16="http://schemas.microsoft.com/office/drawing/2014/main" id="{8D77C542-8B43-494F-B747-BAC9B3DBFE30}"/>
              </a:ext>
            </a:extLst>
          </p:cNvPr>
          <p:cNvSpPr txBox="1"/>
          <p:nvPr/>
        </p:nvSpPr>
        <p:spPr>
          <a:xfrm>
            <a:off x="4968576" y="5213267"/>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Rainelle</a:t>
            </a:r>
          </a:p>
        </p:txBody>
      </p:sp>
      <p:sp>
        <p:nvSpPr>
          <p:cNvPr id="30" name="TextBox 29">
            <a:extLst>
              <a:ext uri="{FF2B5EF4-FFF2-40B4-BE49-F238E27FC236}">
                <a16:creationId xmlns:a16="http://schemas.microsoft.com/office/drawing/2014/main" id="{230CB92F-89AE-40D8-BB1B-A01A2DDEA05F}"/>
              </a:ext>
            </a:extLst>
          </p:cNvPr>
          <p:cNvSpPr txBox="1"/>
          <p:nvPr/>
        </p:nvSpPr>
        <p:spPr>
          <a:xfrm>
            <a:off x="5652705" y="4759729"/>
            <a:ext cx="904008" cy="276999"/>
          </a:xfrm>
          <a:prstGeom prst="rect">
            <a:avLst/>
          </a:prstGeom>
          <a:noFill/>
          <a:effectLst>
            <a:outerShdw blurRad="50800" dist="88900" dir="5400000" algn="t" rotWithShape="0">
              <a:prstClr val="black">
                <a:alpha val="40000"/>
              </a:prstClr>
            </a:outerShdw>
          </a:effectLst>
        </p:spPr>
        <p:txBody>
          <a:bodyPr wrap="square" rtlCol="0">
            <a:spAutoFit/>
          </a:bodyPr>
          <a:lstStyle/>
          <a:p>
            <a:r>
              <a:rPr lang="en-US" sz="1200" b="1" dirty="0">
                <a:ln w="6350">
                  <a:solidFill>
                    <a:schemeClr val="tx1"/>
                  </a:solidFill>
                </a:ln>
                <a:solidFill>
                  <a:srgbClr val="FFFF00"/>
                </a:solidFill>
              </a:rPr>
              <a:t>Richwood</a:t>
            </a:r>
          </a:p>
        </p:txBody>
      </p:sp>
      <p:sp>
        <p:nvSpPr>
          <p:cNvPr id="31" name="TextBox 30">
            <a:extLst>
              <a:ext uri="{FF2B5EF4-FFF2-40B4-BE49-F238E27FC236}">
                <a16:creationId xmlns:a16="http://schemas.microsoft.com/office/drawing/2014/main" id="{6CF3A87B-0468-46D0-9EA9-54FAA6E09CAD}"/>
              </a:ext>
            </a:extLst>
          </p:cNvPr>
          <p:cNvSpPr txBox="1"/>
          <p:nvPr/>
        </p:nvSpPr>
        <p:spPr>
          <a:xfrm>
            <a:off x="4516572" y="4326168"/>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Clendenin</a:t>
            </a:r>
          </a:p>
        </p:txBody>
      </p:sp>
      <p:sp>
        <p:nvSpPr>
          <p:cNvPr id="32" name="TextBox 31">
            <a:extLst>
              <a:ext uri="{FF2B5EF4-FFF2-40B4-BE49-F238E27FC236}">
                <a16:creationId xmlns:a16="http://schemas.microsoft.com/office/drawing/2014/main" id="{303905E2-A85F-497F-8A8A-7BE51A3050F8}"/>
              </a:ext>
            </a:extLst>
          </p:cNvPr>
          <p:cNvSpPr txBox="1"/>
          <p:nvPr/>
        </p:nvSpPr>
        <p:spPr>
          <a:xfrm>
            <a:off x="5614857" y="4412787"/>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Camden</a:t>
            </a:r>
          </a:p>
        </p:txBody>
      </p:sp>
    </p:spTree>
    <p:extLst>
      <p:ext uri="{BB962C8B-B14F-4D97-AF65-F5344CB8AC3E}">
        <p14:creationId xmlns:p14="http://schemas.microsoft.com/office/powerpoint/2010/main" val="22769746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48046" y="517568"/>
            <a:ext cx="11895908" cy="6219768"/>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endParaRPr lang="en-US" dirty="0"/>
          </a:p>
          <a:p>
            <a:pPr indent="396875"/>
            <a:endParaRPr lang="en-US" dirty="0"/>
          </a:p>
          <a:p>
            <a:pPr marL="457200"/>
            <a:r>
              <a:rPr lang="en-US" dirty="0"/>
              <a:t>  </a:t>
            </a:r>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endParaRPr lang="en-US" b="1" dirty="0"/>
          </a:p>
          <a:p>
            <a:pPr marL="742950" indent="-400050">
              <a:buFont typeface="Wingdings" panose="05000000000000000000" pitchFamily="2" charset="2"/>
              <a:buChar char="§"/>
            </a:pPr>
            <a:endParaRPr lang="en-US" b="1" dirty="0"/>
          </a:p>
          <a:p>
            <a:pPr marL="742950" indent="-400050">
              <a:buFont typeface="Wingdings" panose="05000000000000000000" pitchFamily="2" charset="2"/>
              <a:buChar char="§"/>
            </a:pPr>
            <a:endParaRPr lang="en-US" b="1" dirty="0"/>
          </a:p>
          <a:p>
            <a:pPr marL="742950" indent="-400050">
              <a:buFont typeface="Wingdings" panose="05000000000000000000" pitchFamily="2" charset="2"/>
              <a:buChar char="§"/>
            </a:pPr>
            <a:endParaRPr lang="en-US" sz="2000" b="1" dirty="0"/>
          </a:p>
          <a:p>
            <a:pPr marL="742950" indent="-400050">
              <a:buFont typeface="Wingdings" panose="05000000000000000000" pitchFamily="2" charset="2"/>
              <a:buChar char="§"/>
            </a:pPr>
            <a:endParaRPr lang="en-US" sz="2000" b="1" dirty="0"/>
          </a:p>
          <a:p>
            <a:pPr marL="342900"/>
            <a:r>
              <a:rPr lang="en-US" sz="2000" dirty="0"/>
              <a:t> </a:t>
            </a:r>
          </a:p>
          <a:p>
            <a:r>
              <a:rPr lang="en-US" dirty="0"/>
              <a:t> </a:t>
            </a:r>
          </a:p>
          <a:p>
            <a:pPr marL="1371600" indent="-225425">
              <a:lnSpc>
                <a:spcPct val="120000"/>
              </a:lnSpc>
              <a:spcBef>
                <a:spcPts val="50"/>
              </a:spcBef>
              <a:tabLst>
                <a:tab pos="2457450" algn="l"/>
              </a:tabLst>
            </a:pPr>
            <a:endParaRPr lang="en-US" sz="800" b="1" dirty="0">
              <a:solidFill>
                <a:srgbClr val="1F4E79"/>
              </a:solidFill>
              <a:latin typeface="Arial" panose="020B0604020202020204" pitchFamily="34" charset="0"/>
              <a:cs typeface="Times New Roman" panose="02020603050405020304" pitchFamily="18" charset="0"/>
            </a:endParaRPr>
          </a:p>
          <a:p>
            <a:pPr marL="3200400" indent="-225425">
              <a:lnSpc>
                <a:spcPct val="120000"/>
              </a:lnSpc>
              <a:spcBef>
                <a:spcPts val="50"/>
              </a:spcBef>
              <a:tabLst>
                <a:tab pos="2457450" algn="l"/>
              </a:tabLst>
            </a:pPr>
            <a:endParaRPr lang="en-US" dirty="0">
              <a:latin typeface="Arial" panose="020B0604020202020204" pitchFamily="34" charset="0"/>
              <a:cs typeface="Times New Roman" panose="02020603050405020304" pitchFamily="18" charset="0"/>
            </a:endParaRPr>
          </a:p>
          <a:p>
            <a:pPr>
              <a:lnSpc>
                <a:spcPct val="150000"/>
              </a:lnSpc>
              <a:spcBef>
                <a:spcPts val="50"/>
              </a:spcBef>
            </a:pPr>
            <a:endParaRPr lang="en-US" sz="1600" dirty="0">
              <a:latin typeface="Arial" panose="020B0604020202020204" pitchFamily="34" charset="0"/>
              <a:cs typeface="Times New Roman" panose="02020603050405020304" pitchFamily="18" charset="0"/>
            </a:endParaRPr>
          </a:p>
          <a:p>
            <a:pPr marL="285750" indent="-285750">
              <a:lnSpc>
                <a:spcPct val="150000"/>
              </a:lnSpc>
              <a:spcBef>
                <a:spcPts val="50"/>
              </a:spcBef>
              <a:buFont typeface="Wingdings" panose="05000000000000000000" pitchFamily="2" charset="2"/>
              <a:buChar char="§"/>
            </a:pPr>
            <a:endParaRPr lang="en-US" sz="1600" dirty="0">
              <a:latin typeface="Arial" panose="020B0604020202020204" pitchFamily="34" charset="0"/>
              <a:cs typeface="Times New Roman" panose="02020603050405020304" pitchFamily="18" charset="0"/>
            </a:endParaRPr>
          </a:p>
        </p:txBody>
      </p:sp>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Map Index</a:t>
            </a:r>
          </a:p>
        </p:txBody>
      </p:sp>
      <p:pic>
        <p:nvPicPr>
          <p:cNvPr id="11" name="Picture 10">
            <a:extLst>
              <a:ext uri="{FF2B5EF4-FFF2-40B4-BE49-F238E27FC236}">
                <a16:creationId xmlns:a16="http://schemas.microsoft.com/office/drawing/2014/main" id="{BD0B9E87-1484-4B5E-821F-CE6E2874035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91319" y="525006"/>
            <a:ext cx="7104932" cy="6218694"/>
          </a:xfrm>
          <a:prstGeom prst="rect">
            <a:avLst/>
          </a:prstGeom>
        </p:spPr>
      </p:pic>
      <p:sp>
        <p:nvSpPr>
          <p:cNvPr id="17" name="TextBox 16">
            <a:extLst>
              <a:ext uri="{FF2B5EF4-FFF2-40B4-BE49-F238E27FC236}">
                <a16:creationId xmlns:a16="http://schemas.microsoft.com/office/drawing/2014/main" id="{40B0797A-53D0-4161-AED2-BFFD971EE854}"/>
              </a:ext>
            </a:extLst>
          </p:cNvPr>
          <p:cNvSpPr txBox="1"/>
          <p:nvPr/>
        </p:nvSpPr>
        <p:spPr>
          <a:xfrm>
            <a:off x="5583400" y="5481978"/>
            <a:ext cx="1609725" cy="276999"/>
          </a:xfrm>
          <a:prstGeom prst="rect">
            <a:avLst/>
          </a:prstGeom>
          <a:noFill/>
          <a:ln>
            <a:noFill/>
          </a:ln>
        </p:spPr>
        <p:txBody>
          <a:bodyPr wrap="square" rtlCol="0">
            <a:spAutoFit/>
          </a:bodyPr>
          <a:lstStyle/>
          <a:p>
            <a:r>
              <a:rPr lang="en-US" sz="1200" b="1" dirty="0">
                <a:ln w="6350">
                  <a:solidFill>
                    <a:schemeClr val="tx1"/>
                  </a:solidFill>
                </a:ln>
                <a:solidFill>
                  <a:srgbClr val="FFFF00"/>
                </a:solidFill>
              </a:rPr>
              <a:t>White Sulphur Springs</a:t>
            </a:r>
          </a:p>
        </p:txBody>
      </p:sp>
      <p:sp>
        <p:nvSpPr>
          <p:cNvPr id="18" name="TextBox 17">
            <a:extLst>
              <a:ext uri="{FF2B5EF4-FFF2-40B4-BE49-F238E27FC236}">
                <a16:creationId xmlns:a16="http://schemas.microsoft.com/office/drawing/2014/main" id="{5DD0E3DA-198F-46CC-BB66-FE05E29001A3}"/>
              </a:ext>
            </a:extLst>
          </p:cNvPr>
          <p:cNvSpPr txBox="1"/>
          <p:nvPr/>
        </p:nvSpPr>
        <p:spPr>
          <a:xfrm>
            <a:off x="4968576" y="5213267"/>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Rainelle</a:t>
            </a:r>
          </a:p>
        </p:txBody>
      </p:sp>
      <p:sp>
        <p:nvSpPr>
          <p:cNvPr id="19" name="TextBox 18">
            <a:extLst>
              <a:ext uri="{FF2B5EF4-FFF2-40B4-BE49-F238E27FC236}">
                <a16:creationId xmlns:a16="http://schemas.microsoft.com/office/drawing/2014/main" id="{E20707A8-6E69-4D0C-86A1-1E77EF3330BD}"/>
              </a:ext>
            </a:extLst>
          </p:cNvPr>
          <p:cNvSpPr txBox="1"/>
          <p:nvPr/>
        </p:nvSpPr>
        <p:spPr>
          <a:xfrm>
            <a:off x="5652705" y="4759729"/>
            <a:ext cx="904008" cy="276999"/>
          </a:xfrm>
          <a:prstGeom prst="rect">
            <a:avLst/>
          </a:prstGeom>
          <a:noFill/>
          <a:effectLst>
            <a:outerShdw blurRad="50800" dist="88900" dir="5400000" algn="t" rotWithShape="0">
              <a:prstClr val="black">
                <a:alpha val="40000"/>
              </a:prstClr>
            </a:outerShdw>
          </a:effectLst>
        </p:spPr>
        <p:txBody>
          <a:bodyPr wrap="square" rtlCol="0">
            <a:spAutoFit/>
          </a:bodyPr>
          <a:lstStyle/>
          <a:p>
            <a:r>
              <a:rPr lang="en-US" sz="1200" b="1" dirty="0">
                <a:ln w="6350">
                  <a:solidFill>
                    <a:schemeClr val="tx1"/>
                  </a:solidFill>
                </a:ln>
                <a:solidFill>
                  <a:srgbClr val="FFFF00"/>
                </a:solidFill>
              </a:rPr>
              <a:t>Richwood</a:t>
            </a:r>
          </a:p>
        </p:txBody>
      </p:sp>
      <p:sp>
        <p:nvSpPr>
          <p:cNvPr id="20" name="TextBox 19">
            <a:extLst>
              <a:ext uri="{FF2B5EF4-FFF2-40B4-BE49-F238E27FC236}">
                <a16:creationId xmlns:a16="http://schemas.microsoft.com/office/drawing/2014/main" id="{356C0280-13AB-4609-986A-E9C9BFF48452}"/>
              </a:ext>
            </a:extLst>
          </p:cNvPr>
          <p:cNvSpPr txBox="1"/>
          <p:nvPr/>
        </p:nvSpPr>
        <p:spPr>
          <a:xfrm>
            <a:off x="4516572" y="4326168"/>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Clendenin</a:t>
            </a:r>
          </a:p>
        </p:txBody>
      </p:sp>
      <p:sp>
        <p:nvSpPr>
          <p:cNvPr id="21" name="TextBox 20">
            <a:extLst>
              <a:ext uri="{FF2B5EF4-FFF2-40B4-BE49-F238E27FC236}">
                <a16:creationId xmlns:a16="http://schemas.microsoft.com/office/drawing/2014/main" id="{A4BC8C30-FDFB-4611-9EAC-A460BFABF7B2}"/>
              </a:ext>
            </a:extLst>
          </p:cNvPr>
          <p:cNvSpPr txBox="1"/>
          <p:nvPr/>
        </p:nvSpPr>
        <p:spPr>
          <a:xfrm>
            <a:off x="5614857" y="4412787"/>
            <a:ext cx="904008" cy="276999"/>
          </a:xfrm>
          <a:prstGeom prst="rect">
            <a:avLst/>
          </a:prstGeom>
          <a:noFill/>
        </p:spPr>
        <p:txBody>
          <a:bodyPr wrap="square" rtlCol="0">
            <a:spAutoFit/>
          </a:bodyPr>
          <a:lstStyle/>
          <a:p>
            <a:r>
              <a:rPr lang="en-US" sz="1200" b="1" dirty="0">
                <a:ln w="6350">
                  <a:solidFill>
                    <a:schemeClr val="tx1"/>
                  </a:solidFill>
                </a:ln>
                <a:solidFill>
                  <a:srgbClr val="FFFF00"/>
                </a:solidFill>
              </a:rPr>
              <a:t>Camden</a:t>
            </a:r>
          </a:p>
        </p:txBody>
      </p:sp>
    </p:spTree>
    <p:extLst>
      <p:ext uri="{BB962C8B-B14F-4D97-AF65-F5344CB8AC3E}">
        <p14:creationId xmlns:p14="http://schemas.microsoft.com/office/powerpoint/2010/main" val="759921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C22A00-D3E8-4936-9AAC-EAF6A8744984}"/>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65841432-4F20-43C6-BB2B-7228ACA31AE7}"/>
              </a:ext>
            </a:extLst>
          </p:cNvPr>
          <p:cNvSpPr txBox="1">
            <a:spLocks/>
          </p:cNvSpPr>
          <p:nvPr/>
        </p:nvSpPr>
        <p:spPr>
          <a:xfrm>
            <a:off x="2346413" y="2918618"/>
            <a:ext cx="78039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QUESTIONS? COMMENTS?</a:t>
            </a:r>
          </a:p>
        </p:txBody>
      </p:sp>
    </p:spTree>
    <p:extLst>
      <p:ext uri="{BB962C8B-B14F-4D97-AF65-F5344CB8AC3E}">
        <p14:creationId xmlns:p14="http://schemas.microsoft.com/office/powerpoint/2010/main" val="3127878715"/>
      </p:ext>
    </p:extLst>
  </p:cSld>
  <p:clrMapOvr>
    <a:masterClrMapping/>
  </p:clrMapOvr>
  <mc:AlternateContent xmlns:mc="http://schemas.openxmlformats.org/markup-compatibility/2006" xmlns:p14="http://schemas.microsoft.com/office/powerpoint/2010/main">
    <mc:Choice Requires="p14">
      <p:transition spd="slow" p14:dur="2000" advTm="4012"/>
    </mc:Choice>
    <mc:Fallback xmlns="">
      <p:transition spd="slow" advTm="4012"/>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D9854A-3C4B-4DD5-8169-F8172B7AEA6A}"/>
              </a:ext>
            </a:extLst>
          </p:cNvPr>
          <p:cNvSpPr>
            <a:spLocks noGrp="1"/>
          </p:cNvSpPr>
          <p:nvPr>
            <p:ph idx="1"/>
          </p:nvPr>
        </p:nvSpPr>
        <p:spPr>
          <a:xfrm>
            <a:off x="3867150" y="2651125"/>
            <a:ext cx="4457700" cy="777875"/>
          </a:xfrm>
        </p:spPr>
        <p:txBody>
          <a:bodyPr>
            <a:normAutofit fontScale="85000" lnSpcReduction="10000"/>
          </a:bodyPr>
          <a:lstStyle/>
          <a:p>
            <a:pPr marL="0" indent="0">
              <a:buNone/>
            </a:pPr>
            <a:r>
              <a:rPr lang="en-US" sz="4400" b="1" dirty="0">
                <a:latin typeface="Arial Black" panose="020B0A04020102020204" pitchFamily="34" charset="0"/>
              </a:rPr>
              <a:t>LINKED SLIDES</a:t>
            </a:r>
          </a:p>
        </p:txBody>
      </p:sp>
    </p:spTree>
    <p:extLst>
      <p:ext uri="{BB962C8B-B14F-4D97-AF65-F5344CB8AC3E}">
        <p14:creationId xmlns:p14="http://schemas.microsoft.com/office/powerpoint/2010/main" val="42319953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784" t="9055" r="10053" b="28800"/>
          <a:stretch/>
        </p:blipFill>
        <p:spPr>
          <a:xfrm>
            <a:off x="-692150" y="-315440"/>
            <a:ext cx="12884150" cy="7180697"/>
          </a:xfrm>
          <a:prstGeom prst="rect">
            <a:avLst/>
          </a:prstGeom>
        </p:spPr>
      </p:pic>
      <p:sp>
        <p:nvSpPr>
          <p:cNvPr id="15" name="Oval 14">
            <a:extLst>
              <a:ext uri="{FF2B5EF4-FFF2-40B4-BE49-F238E27FC236}">
                <a16:creationId xmlns:a16="http://schemas.microsoft.com/office/drawing/2014/main" id="{CD51110B-5A5E-5C28-DB14-058C48212609}"/>
              </a:ext>
            </a:extLst>
          </p:cNvPr>
          <p:cNvSpPr/>
          <p:nvPr/>
        </p:nvSpPr>
        <p:spPr>
          <a:xfrm>
            <a:off x="5403850" y="476250"/>
            <a:ext cx="2851150" cy="2851150"/>
          </a:xfrm>
          <a:prstGeom prst="ellipse">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itle 1">
            <a:extLst>
              <a:ext uri="{FF2B5EF4-FFF2-40B4-BE49-F238E27FC236}">
                <a16:creationId xmlns:a16="http://schemas.microsoft.com/office/drawing/2014/main" id="{3593D8C0-66D8-08F4-ADD6-D3CEA03CCF78}"/>
              </a:ext>
            </a:extLst>
          </p:cNvPr>
          <p:cNvSpPr txBox="1">
            <a:spLocks/>
          </p:cNvSpPr>
          <p:nvPr/>
        </p:nvSpPr>
        <p:spPr>
          <a:xfrm rot="16200000">
            <a:off x="-2944374" y="2917024"/>
            <a:ext cx="68961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Building Flood Profile</a:t>
            </a:r>
          </a:p>
        </p:txBody>
      </p:sp>
      <p:sp>
        <p:nvSpPr>
          <p:cNvPr id="36" name="TextBox 35">
            <a:extLst>
              <a:ext uri="{FF2B5EF4-FFF2-40B4-BE49-F238E27FC236}">
                <a16:creationId xmlns:a16="http://schemas.microsoft.com/office/drawing/2014/main" id="{70DC211A-B6DC-AA11-13BF-D8A4C6E4C0F2}"/>
              </a:ext>
            </a:extLst>
          </p:cNvPr>
          <p:cNvSpPr txBox="1"/>
          <p:nvPr/>
        </p:nvSpPr>
        <p:spPr>
          <a:xfrm>
            <a:off x="1415326" y="843556"/>
            <a:ext cx="3149600" cy="369332"/>
          </a:xfrm>
          <a:prstGeom prst="rect">
            <a:avLst/>
          </a:prstGeom>
          <a:noFill/>
        </p:spPr>
        <p:txBody>
          <a:bodyPr wrap="square">
            <a:spAutoFit/>
          </a:bodyPr>
          <a:lstStyle/>
          <a:p>
            <a:r>
              <a:rPr lang="en-US" u="sng" dirty="0">
                <a:ln w="12700">
                  <a:solidFill>
                    <a:schemeClr val="accent5"/>
                  </a:solidFill>
                  <a:prstDash val="solid"/>
                </a:ln>
                <a:pattFill prst="ltDnDiag">
                  <a:fgClr>
                    <a:schemeClr val="accent5">
                      <a:lumMod val="60000"/>
                      <a:lumOff val="40000"/>
                    </a:schemeClr>
                  </a:fgClr>
                  <a:bgClr>
                    <a:schemeClr val="bg1"/>
                  </a:bgClr>
                </a:pattFill>
                <a:hlinkClick r:id="rId4"/>
              </a:rPr>
              <a:t>20-02-0006-0044-0000_306</a:t>
            </a:r>
            <a:r>
              <a:rPr lang="en-US" u="sng"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linkClick r:id="rId4"/>
              </a:rPr>
              <a:t> </a:t>
            </a:r>
            <a:endParaRPr lang="en-US" sz="2000" u="sng"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5" name="TextBox 24">
            <a:extLst>
              <a:ext uri="{FF2B5EF4-FFF2-40B4-BE49-F238E27FC236}">
                <a16:creationId xmlns:a16="http://schemas.microsoft.com/office/drawing/2014/main" id="{4DE6100C-837C-9183-997B-C8C8692E661B}"/>
              </a:ext>
            </a:extLst>
          </p:cNvPr>
          <p:cNvSpPr txBox="1"/>
          <p:nvPr/>
        </p:nvSpPr>
        <p:spPr>
          <a:xfrm>
            <a:off x="1415326" y="1262038"/>
            <a:ext cx="5253027" cy="400110"/>
          </a:xfrm>
          <a:prstGeom prst="rect">
            <a:avLst/>
          </a:prstGeom>
          <a:noFill/>
        </p:spPr>
        <p:txBody>
          <a:bodyPr wrap="square">
            <a:spAutoFit/>
          </a:bodyPr>
          <a:lstStyle/>
          <a:p>
            <a:r>
              <a:rPr lang="en-US" sz="2000" dirty="0">
                <a:ln w="12700">
                  <a:solidFill>
                    <a:schemeClr val="accent5"/>
                  </a:solidFill>
                  <a:prstDash val="solid"/>
                </a:ln>
                <a:pattFill prst="ltDnDiag">
                  <a:fgClr>
                    <a:schemeClr val="accent5">
                      <a:lumMod val="60000"/>
                      <a:lumOff val="40000"/>
                    </a:schemeClr>
                  </a:fgClr>
                  <a:bgClr>
                    <a:schemeClr val="bg1"/>
                  </a:bgClr>
                </a:pattFill>
                <a:hlinkClick r:id="rId4"/>
              </a:rPr>
              <a:t>306 Maywood Ave., Clendenin, WV, 25045</a:t>
            </a:r>
            <a:endParaRPr lang="en-US" sz="2000" dirty="0">
              <a:ln w="12700">
                <a:solidFill>
                  <a:schemeClr val="accent5"/>
                </a:solidFill>
                <a:prstDash val="solid"/>
              </a:ln>
              <a:pattFill prst="ltDnDiag">
                <a:fgClr>
                  <a:schemeClr val="accent5">
                    <a:lumMod val="60000"/>
                    <a:lumOff val="40000"/>
                  </a:schemeClr>
                </a:fgClr>
                <a:bgClr>
                  <a:schemeClr val="bg1"/>
                </a:bgClr>
              </a:pattFill>
            </a:endParaRPr>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339015" y="2459650"/>
            <a:ext cx="10244134" cy="4416666"/>
          </a:xfrm>
          <a:prstGeom prst="rect">
            <a:avLst/>
          </a:prstGeom>
        </p:spPr>
      </p:pic>
      <p:grpSp>
        <p:nvGrpSpPr>
          <p:cNvPr id="24" name="Group 23"/>
          <p:cNvGrpSpPr/>
          <p:nvPr/>
        </p:nvGrpSpPr>
        <p:grpSpPr>
          <a:xfrm>
            <a:off x="8935199" y="183805"/>
            <a:ext cx="2647950" cy="2609850"/>
            <a:chOff x="5656580" y="0"/>
            <a:chExt cx="2647950" cy="2609850"/>
          </a:xfrm>
        </p:grpSpPr>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6580" y="0"/>
              <a:ext cx="2647950" cy="2609850"/>
            </a:xfrm>
            <a:prstGeom prst="rect">
              <a:avLst/>
            </a:prstGeom>
          </p:spPr>
        </p:pic>
        <p:grpSp>
          <p:nvGrpSpPr>
            <p:cNvPr id="7" name="Group 6"/>
            <p:cNvGrpSpPr/>
            <p:nvPr/>
          </p:nvGrpSpPr>
          <p:grpSpPr>
            <a:xfrm>
              <a:off x="5909310" y="241300"/>
              <a:ext cx="2129790" cy="2108200"/>
              <a:chOff x="3763364" y="4334619"/>
              <a:chExt cx="2698720" cy="2650211"/>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3364" y="4334619"/>
                <a:ext cx="2698720" cy="2650211"/>
              </a:xfrm>
              <a:prstGeom prst="rect">
                <a:avLst/>
              </a:prstGeom>
            </p:spPr>
          </p:pic>
          <p:sp>
            <p:nvSpPr>
              <p:cNvPr id="12" name="Oval 11">
                <a:extLst>
                  <a:ext uri="{FF2B5EF4-FFF2-40B4-BE49-F238E27FC236}">
                    <a16:creationId xmlns:a16="http://schemas.microsoft.com/office/drawing/2014/main" id="{55F3311F-D8D5-C27A-5001-346416B40F2B}"/>
                  </a:ext>
                </a:extLst>
              </p:cNvPr>
              <p:cNvSpPr/>
              <p:nvPr/>
            </p:nvSpPr>
            <p:spPr>
              <a:xfrm>
                <a:off x="4471665" y="4770955"/>
                <a:ext cx="1420044" cy="1420044"/>
              </a:xfrm>
              <a:prstGeom prst="ellipse">
                <a:avLst/>
              </a:prstGeom>
              <a:noFill/>
              <a:ln w="57150">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29" name="Straight Connector 28"/>
          <p:cNvCxnSpPr/>
          <p:nvPr/>
        </p:nvCxnSpPr>
        <p:spPr>
          <a:xfrm>
            <a:off x="1530463" y="692652"/>
            <a:ext cx="2602663" cy="0"/>
          </a:xfrm>
          <a:prstGeom prst="line">
            <a:avLst/>
          </a:prstGeom>
        </p:spPr>
        <p:style>
          <a:lnRef idx="1">
            <a:schemeClr val="accent5"/>
          </a:lnRef>
          <a:fillRef idx="0">
            <a:schemeClr val="accent5"/>
          </a:fillRef>
          <a:effectRef idx="0">
            <a:schemeClr val="accent5"/>
          </a:effectRef>
          <a:fontRef idx="minor">
            <a:schemeClr val="tx1"/>
          </a:fontRef>
        </p:style>
      </p:cxnSp>
      <p:sp>
        <p:nvSpPr>
          <p:cNvPr id="37" name="Rectangle 36"/>
          <p:cNvSpPr/>
          <p:nvPr/>
        </p:nvSpPr>
        <p:spPr>
          <a:xfrm>
            <a:off x="1465649" y="145851"/>
            <a:ext cx="2327880"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Clendenin</a:t>
            </a:r>
          </a:p>
        </p:txBody>
      </p:sp>
    </p:spTree>
    <p:extLst>
      <p:ext uri="{BB962C8B-B14F-4D97-AF65-F5344CB8AC3E}">
        <p14:creationId xmlns:p14="http://schemas.microsoft.com/office/powerpoint/2010/main" val="928833486"/>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pic>
        <p:nvPicPr>
          <p:cNvPr id="21" name="Picture 20"/>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784" t="9055" r="10053" b="28800"/>
          <a:stretch/>
        </p:blipFill>
        <p:spPr>
          <a:xfrm>
            <a:off x="-692150" y="-315440"/>
            <a:ext cx="12884150" cy="7180697"/>
          </a:xfrm>
          <a:prstGeom prst="rect">
            <a:avLst/>
          </a:prstGeom>
        </p:spPr>
      </p:pic>
      <p:sp>
        <p:nvSpPr>
          <p:cNvPr id="5" name="Title 1">
            <a:extLst>
              <a:ext uri="{FF2B5EF4-FFF2-40B4-BE49-F238E27FC236}">
                <a16:creationId xmlns:a16="http://schemas.microsoft.com/office/drawing/2014/main" id="{742638B3-782A-B415-CAA5-4A7B39D0BF00}"/>
              </a:ext>
            </a:extLst>
          </p:cNvPr>
          <p:cNvSpPr txBox="1">
            <a:spLocks/>
          </p:cNvSpPr>
          <p:nvPr/>
        </p:nvSpPr>
        <p:spPr>
          <a:xfrm>
            <a:off x="0" y="2"/>
            <a:ext cx="121920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sz="3600" b="1" kern="1200" dirty="0">
                <a:solidFill>
                  <a:schemeClr val="bg1"/>
                </a:solidFill>
                <a:latin typeface="+mn-lt"/>
                <a:ea typeface="+mj-ea"/>
                <a:cs typeface="+mj-cs"/>
              </a:rPr>
              <a:t>10% Probability of Flood in a year (10-year flood)</a:t>
            </a:r>
          </a:p>
        </p:txBody>
      </p:sp>
      <p:grpSp>
        <p:nvGrpSpPr>
          <p:cNvPr id="2" name="Group 1"/>
          <p:cNvGrpSpPr/>
          <p:nvPr/>
        </p:nvGrpSpPr>
        <p:grpSpPr>
          <a:xfrm>
            <a:off x="557473" y="1725519"/>
            <a:ext cx="4069332" cy="3492500"/>
            <a:chOff x="4198109" y="3124468"/>
            <a:chExt cx="4069332" cy="3492500"/>
          </a:xfrm>
        </p:grpSpPr>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198109" y="3124468"/>
              <a:ext cx="4069332" cy="3492500"/>
            </a:xfrm>
            <a:prstGeom prst="rect">
              <a:avLst/>
            </a:prstGeom>
          </p:spPr>
        </p:pic>
        <p:cxnSp>
          <p:nvCxnSpPr>
            <p:cNvPr id="19" name="Straight Connector 18">
              <a:extLst>
                <a:ext uri="{FF2B5EF4-FFF2-40B4-BE49-F238E27FC236}">
                  <a16:creationId xmlns:a16="http://schemas.microsoft.com/office/drawing/2014/main" id="{7D55FA0D-948F-4DAA-A3A9-E3D6CF11A543}"/>
                </a:ext>
              </a:extLst>
            </p:cNvPr>
            <p:cNvCxnSpPr/>
            <p:nvPr/>
          </p:nvCxnSpPr>
          <p:spPr>
            <a:xfrm flipH="1">
              <a:off x="6839852" y="3274908"/>
              <a:ext cx="1566" cy="2851867"/>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26" name="Group 25"/>
            <p:cNvGrpSpPr/>
            <p:nvPr/>
          </p:nvGrpSpPr>
          <p:grpSpPr>
            <a:xfrm>
              <a:off x="4433532" y="4463674"/>
              <a:ext cx="2272902" cy="307777"/>
              <a:chOff x="5613790" y="2641848"/>
              <a:chExt cx="2272902" cy="307777"/>
            </a:xfrm>
          </p:grpSpPr>
          <p:sp>
            <p:nvSpPr>
              <p:cNvPr id="7" name="Rectangular Callout 7">
                <a:extLst>
                  <a:ext uri="{FF2B5EF4-FFF2-40B4-BE49-F238E27FC236}">
                    <a16:creationId xmlns:a16="http://schemas.microsoft.com/office/drawing/2014/main" id="{29F22F9B-2E28-B90B-5B75-309EAE03215F}"/>
                  </a:ext>
                </a:extLst>
              </p:cNvPr>
              <p:cNvSpPr/>
              <p:nvPr/>
            </p:nvSpPr>
            <p:spPr>
              <a:xfrm>
                <a:off x="5672569" y="2651086"/>
                <a:ext cx="2155344" cy="298539"/>
              </a:xfrm>
              <a:prstGeom prst="wedgeRectCallout">
                <a:avLst>
                  <a:gd name="adj1" fmla="val 59990"/>
                  <a:gd name="adj2" fmla="val -10345"/>
                </a:avLst>
              </a:prstGeom>
              <a:solidFill>
                <a:schemeClr val="accent4">
                  <a:lumMod val="40000"/>
                  <a:lumOff val="60000"/>
                </a:schemeClr>
              </a:solidFill>
              <a:ln w="28575">
                <a:solidFill>
                  <a:schemeClr val="accent4">
                    <a:lumMod val="5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800" dirty="0">
                  <a:latin typeface="Arial Narrow" panose="020B0606020202030204" pitchFamily="34" charset="0"/>
                </a:endParaRPr>
              </a:p>
            </p:txBody>
          </p:sp>
          <p:sp>
            <p:nvSpPr>
              <p:cNvPr id="13" name="TextBox 12">
                <a:extLst>
                  <a:ext uri="{FF2B5EF4-FFF2-40B4-BE49-F238E27FC236}">
                    <a16:creationId xmlns:a16="http://schemas.microsoft.com/office/drawing/2014/main" id="{D8BEA62F-DF91-532C-90CC-EEE9FCA33FBD}"/>
                  </a:ext>
                </a:extLst>
              </p:cNvPr>
              <p:cNvSpPr txBox="1"/>
              <p:nvPr/>
            </p:nvSpPr>
            <p:spPr>
              <a:xfrm>
                <a:off x="5613790" y="2641848"/>
                <a:ext cx="2272902" cy="307777"/>
              </a:xfrm>
              <a:prstGeom prst="rect">
                <a:avLst/>
              </a:prstGeom>
              <a:noFill/>
            </p:spPr>
            <p:txBody>
              <a:bodyPr wrap="square" rtlCol="0">
                <a:spAutoFit/>
              </a:bodyPr>
              <a:lstStyle/>
              <a:p>
                <a:pPr defTabSz="1572768">
                  <a:spcAft>
                    <a:spcPts val="600"/>
                  </a:spcAft>
                </a:pPr>
                <a:r>
                  <a:rPr lang="en-US" sz="1400" b="1" kern="1200" dirty="0">
                    <a:latin typeface="+mn-lt"/>
                    <a:ea typeface="+mn-ea"/>
                    <a:cs typeface="+mn-cs"/>
                  </a:rPr>
                  <a:t>Building’s Ground Elevation</a:t>
                </a:r>
                <a:endParaRPr lang="en-US" sz="800" b="1" dirty="0"/>
              </a:p>
            </p:txBody>
          </p:sp>
        </p:grpSp>
        <p:grpSp>
          <p:nvGrpSpPr>
            <p:cNvPr id="25" name="Group 24"/>
            <p:cNvGrpSpPr/>
            <p:nvPr/>
          </p:nvGrpSpPr>
          <p:grpSpPr>
            <a:xfrm>
              <a:off x="4630507" y="3840457"/>
              <a:ext cx="1977212" cy="321955"/>
              <a:chOff x="5737361" y="2282452"/>
              <a:chExt cx="1977212" cy="321955"/>
            </a:xfrm>
          </p:grpSpPr>
          <p:sp>
            <p:nvSpPr>
              <p:cNvPr id="4" name="Rectangular Callout 7">
                <a:extLst>
                  <a:ext uri="{FF2B5EF4-FFF2-40B4-BE49-F238E27FC236}">
                    <a16:creationId xmlns:a16="http://schemas.microsoft.com/office/drawing/2014/main" id="{48A19F05-4026-452F-BEF7-1077E4EF32D8}"/>
                  </a:ext>
                </a:extLst>
              </p:cNvPr>
              <p:cNvSpPr/>
              <p:nvPr/>
            </p:nvSpPr>
            <p:spPr>
              <a:xfrm>
                <a:off x="5737361" y="2305868"/>
                <a:ext cx="1977212" cy="298539"/>
              </a:xfrm>
              <a:prstGeom prst="wedgeRectCallout">
                <a:avLst>
                  <a:gd name="adj1" fmla="val 57518"/>
                  <a:gd name="adj2" fmla="val 119404"/>
                </a:avLst>
              </a:prstGeom>
              <a:solidFill>
                <a:srgbClr val="5B9BD5"/>
              </a:solidFill>
              <a:ln w="28575">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800" dirty="0">
                  <a:latin typeface="Arial Narrow" panose="020B0606020202030204" pitchFamily="34" charset="0"/>
                </a:endParaRPr>
              </a:p>
            </p:txBody>
          </p:sp>
          <p:sp>
            <p:nvSpPr>
              <p:cNvPr id="14" name="TextBox 13">
                <a:extLst>
                  <a:ext uri="{FF2B5EF4-FFF2-40B4-BE49-F238E27FC236}">
                    <a16:creationId xmlns:a16="http://schemas.microsoft.com/office/drawing/2014/main" id="{97D57B31-FE26-4B3E-C36F-AD76EC4D5893}"/>
                  </a:ext>
                </a:extLst>
              </p:cNvPr>
              <p:cNvSpPr txBox="1"/>
              <p:nvPr/>
            </p:nvSpPr>
            <p:spPr>
              <a:xfrm>
                <a:off x="5737361" y="2282452"/>
                <a:ext cx="1939727" cy="307777"/>
              </a:xfrm>
              <a:prstGeom prst="rect">
                <a:avLst/>
              </a:prstGeom>
              <a:noFill/>
            </p:spPr>
            <p:txBody>
              <a:bodyPr wrap="square" rtlCol="0">
                <a:spAutoFit/>
              </a:bodyPr>
              <a:lstStyle/>
              <a:p>
                <a:r>
                  <a:rPr lang="en-US" sz="1400" b="1" dirty="0">
                    <a:solidFill>
                      <a:schemeClr val="bg1"/>
                    </a:solidFill>
                  </a:rPr>
                  <a:t>2.0’ (FEMA 10% / 10-Yr) </a:t>
                </a:r>
              </a:p>
            </p:txBody>
          </p:sp>
        </p:grpSp>
        <p:sp>
          <p:nvSpPr>
            <p:cNvPr id="9" name="Multiplication Sign 8">
              <a:extLst>
                <a:ext uri="{FF2B5EF4-FFF2-40B4-BE49-F238E27FC236}">
                  <a16:creationId xmlns:a16="http://schemas.microsoft.com/office/drawing/2014/main" id="{069D79B6-B704-8083-3D0C-4A06B271CCB2}"/>
                </a:ext>
              </a:extLst>
            </p:cNvPr>
            <p:cNvSpPr/>
            <p:nvPr/>
          </p:nvSpPr>
          <p:spPr>
            <a:xfrm>
              <a:off x="6783229" y="4489249"/>
              <a:ext cx="193118" cy="199146"/>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8219" y="1644650"/>
            <a:ext cx="7684663" cy="3573368"/>
          </a:xfrm>
          <a:prstGeom prst="rect">
            <a:avLst/>
          </a:prstGeom>
        </p:spPr>
      </p:pic>
    </p:spTree>
    <p:extLst>
      <p:ext uri="{BB962C8B-B14F-4D97-AF65-F5344CB8AC3E}">
        <p14:creationId xmlns:p14="http://schemas.microsoft.com/office/powerpoint/2010/main" val="26903775"/>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pic>
        <p:nvPicPr>
          <p:cNvPr id="21" name="Picture 20"/>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784" t="9055" r="10053" b="28800"/>
          <a:stretch/>
        </p:blipFill>
        <p:spPr>
          <a:xfrm>
            <a:off x="-692150" y="-315440"/>
            <a:ext cx="12884150" cy="7180697"/>
          </a:xfrm>
          <a:prstGeom prst="rect">
            <a:avLst/>
          </a:prstGeom>
        </p:spPr>
      </p:pic>
      <p:sp>
        <p:nvSpPr>
          <p:cNvPr id="5" name="Title 1">
            <a:extLst>
              <a:ext uri="{FF2B5EF4-FFF2-40B4-BE49-F238E27FC236}">
                <a16:creationId xmlns:a16="http://schemas.microsoft.com/office/drawing/2014/main" id="{742638B3-782A-B415-CAA5-4A7B39D0BF00}"/>
              </a:ext>
            </a:extLst>
          </p:cNvPr>
          <p:cNvSpPr txBox="1">
            <a:spLocks/>
          </p:cNvSpPr>
          <p:nvPr/>
        </p:nvSpPr>
        <p:spPr>
          <a:xfrm>
            <a:off x="0" y="2"/>
            <a:ext cx="121920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sz="3600" b="1" kern="1200" dirty="0">
                <a:solidFill>
                  <a:schemeClr val="bg1"/>
                </a:solidFill>
                <a:latin typeface="+mn-lt"/>
                <a:ea typeface="+mj-ea"/>
                <a:cs typeface="+mj-cs"/>
              </a:rPr>
              <a:t>4% Probability of Flood in a year (25-year flood)</a:t>
            </a:r>
          </a:p>
        </p:txBody>
      </p:sp>
      <p:grpSp>
        <p:nvGrpSpPr>
          <p:cNvPr id="2" name="Group 1"/>
          <p:cNvGrpSpPr/>
          <p:nvPr/>
        </p:nvGrpSpPr>
        <p:grpSpPr>
          <a:xfrm>
            <a:off x="557473" y="1725519"/>
            <a:ext cx="4069332" cy="3492500"/>
            <a:chOff x="4198109" y="3124468"/>
            <a:chExt cx="4069332" cy="3492500"/>
          </a:xfrm>
        </p:grpSpPr>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198109" y="3124468"/>
              <a:ext cx="4069332" cy="3492500"/>
            </a:xfrm>
            <a:prstGeom prst="rect">
              <a:avLst/>
            </a:prstGeom>
          </p:spPr>
        </p:pic>
        <p:cxnSp>
          <p:nvCxnSpPr>
            <p:cNvPr id="19" name="Straight Connector 18">
              <a:extLst>
                <a:ext uri="{FF2B5EF4-FFF2-40B4-BE49-F238E27FC236}">
                  <a16:creationId xmlns:a16="http://schemas.microsoft.com/office/drawing/2014/main" id="{7D55FA0D-948F-4DAA-A3A9-E3D6CF11A543}"/>
                </a:ext>
              </a:extLst>
            </p:cNvPr>
            <p:cNvCxnSpPr/>
            <p:nvPr/>
          </p:nvCxnSpPr>
          <p:spPr>
            <a:xfrm flipH="1">
              <a:off x="6839852" y="3274908"/>
              <a:ext cx="1566" cy="2851867"/>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25" name="Group 24"/>
            <p:cNvGrpSpPr/>
            <p:nvPr/>
          </p:nvGrpSpPr>
          <p:grpSpPr>
            <a:xfrm>
              <a:off x="4656654" y="3640864"/>
              <a:ext cx="1980261" cy="307777"/>
              <a:chOff x="5763508" y="2082859"/>
              <a:chExt cx="1980261" cy="307777"/>
            </a:xfrm>
          </p:grpSpPr>
          <p:sp>
            <p:nvSpPr>
              <p:cNvPr id="4" name="Rectangular Callout 7">
                <a:extLst>
                  <a:ext uri="{FF2B5EF4-FFF2-40B4-BE49-F238E27FC236}">
                    <a16:creationId xmlns:a16="http://schemas.microsoft.com/office/drawing/2014/main" id="{48A19F05-4026-452F-BEF7-1077E4EF32D8}"/>
                  </a:ext>
                </a:extLst>
              </p:cNvPr>
              <p:cNvSpPr/>
              <p:nvPr/>
            </p:nvSpPr>
            <p:spPr>
              <a:xfrm>
                <a:off x="5766557" y="2092097"/>
                <a:ext cx="1977212" cy="298539"/>
              </a:xfrm>
              <a:prstGeom prst="wedgeRectCallout">
                <a:avLst>
                  <a:gd name="adj1" fmla="val 57518"/>
                  <a:gd name="adj2" fmla="val 119404"/>
                </a:avLst>
              </a:prstGeom>
              <a:solidFill>
                <a:srgbClr val="5B9BD5"/>
              </a:solidFill>
              <a:ln w="28575">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800" dirty="0">
                  <a:latin typeface="Arial Narrow" panose="020B0606020202030204" pitchFamily="34" charset="0"/>
                </a:endParaRPr>
              </a:p>
            </p:txBody>
          </p:sp>
          <p:sp>
            <p:nvSpPr>
              <p:cNvPr id="14" name="TextBox 13">
                <a:extLst>
                  <a:ext uri="{FF2B5EF4-FFF2-40B4-BE49-F238E27FC236}">
                    <a16:creationId xmlns:a16="http://schemas.microsoft.com/office/drawing/2014/main" id="{97D57B31-FE26-4B3E-C36F-AD76EC4D5893}"/>
                  </a:ext>
                </a:extLst>
              </p:cNvPr>
              <p:cNvSpPr txBox="1"/>
              <p:nvPr/>
            </p:nvSpPr>
            <p:spPr>
              <a:xfrm>
                <a:off x="5763508" y="2082859"/>
                <a:ext cx="1939727" cy="307777"/>
              </a:xfrm>
              <a:prstGeom prst="rect">
                <a:avLst/>
              </a:prstGeom>
              <a:noFill/>
            </p:spPr>
            <p:txBody>
              <a:bodyPr wrap="square" rtlCol="0">
                <a:spAutoFit/>
              </a:bodyPr>
              <a:lstStyle/>
              <a:p>
                <a:r>
                  <a:rPr lang="en-US" sz="1400" b="1" dirty="0">
                    <a:solidFill>
                      <a:schemeClr val="bg1"/>
                    </a:solidFill>
                  </a:rPr>
                  <a:t>6.0’ (FEMA 4% / 25-Yr) </a:t>
                </a:r>
              </a:p>
            </p:txBody>
          </p:sp>
        </p:grpSp>
        <p:sp>
          <p:nvSpPr>
            <p:cNvPr id="9" name="Multiplication Sign 8">
              <a:extLst>
                <a:ext uri="{FF2B5EF4-FFF2-40B4-BE49-F238E27FC236}">
                  <a16:creationId xmlns:a16="http://schemas.microsoft.com/office/drawing/2014/main" id="{069D79B6-B704-8083-3D0C-4A06B271CCB2}"/>
                </a:ext>
              </a:extLst>
            </p:cNvPr>
            <p:cNvSpPr/>
            <p:nvPr/>
          </p:nvSpPr>
          <p:spPr>
            <a:xfrm>
              <a:off x="6783229" y="4489249"/>
              <a:ext cx="193118" cy="199146"/>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8219" y="1644650"/>
            <a:ext cx="7684663" cy="3573368"/>
          </a:xfrm>
          <a:prstGeom prst="rect">
            <a:avLst/>
          </a:prstGeom>
        </p:spPr>
      </p:pic>
    </p:spTree>
    <p:extLst>
      <p:ext uri="{BB962C8B-B14F-4D97-AF65-F5344CB8AC3E}">
        <p14:creationId xmlns:p14="http://schemas.microsoft.com/office/powerpoint/2010/main" val="1300134405"/>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pic>
        <p:nvPicPr>
          <p:cNvPr id="21" name="Picture 20"/>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784" t="9055" r="10053" b="28800"/>
          <a:stretch/>
        </p:blipFill>
        <p:spPr>
          <a:xfrm>
            <a:off x="-692150" y="-315440"/>
            <a:ext cx="12884150" cy="7180697"/>
          </a:xfrm>
          <a:prstGeom prst="rect">
            <a:avLst/>
          </a:prstGeom>
        </p:spPr>
      </p:pic>
      <p:sp>
        <p:nvSpPr>
          <p:cNvPr id="5" name="Title 1">
            <a:extLst>
              <a:ext uri="{FF2B5EF4-FFF2-40B4-BE49-F238E27FC236}">
                <a16:creationId xmlns:a16="http://schemas.microsoft.com/office/drawing/2014/main" id="{742638B3-782A-B415-CAA5-4A7B39D0BF00}"/>
              </a:ext>
            </a:extLst>
          </p:cNvPr>
          <p:cNvSpPr txBox="1">
            <a:spLocks/>
          </p:cNvSpPr>
          <p:nvPr/>
        </p:nvSpPr>
        <p:spPr>
          <a:xfrm>
            <a:off x="0" y="2"/>
            <a:ext cx="121920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sz="3600" b="1" kern="1200" dirty="0">
                <a:solidFill>
                  <a:schemeClr val="bg1"/>
                </a:solidFill>
                <a:latin typeface="+mn-lt"/>
                <a:ea typeface="+mj-ea"/>
                <a:cs typeface="+mj-cs"/>
              </a:rPr>
              <a:t>2% Probability of Flood in a year (50-year flood)</a:t>
            </a:r>
          </a:p>
        </p:txBody>
      </p:sp>
      <p:grpSp>
        <p:nvGrpSpPr>
          <p:cNvPr id="2" name="Group 1"/>
          <p:cNvGrpSpPr/>
          <p:nvPr/>
        </p:nvGrpSpPr>
        <p:grpSpPr>
          <a:xfrm>
            <a:off x="557473" y="1725519"/>
            <a:ext cx="4069332" cy="3492500"/>
            <a:chOff x="4198109" y="3124468"/>
            <a:chExt cx="4069332" cy="3492500"/>
          </a:xfrm>
        </p:grpSpPr>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198109" y="3124468"/>
              <a:ext cx="4069332" cy="3492500"/>
            </a:xfrm>
            <a:prstGeom prst="rect">
              <a:avLst/>
            </a:prstGeom>
          </p:spPr>
        </p:pic>
        <p:cxnSp>
          <p:nvCxnSpPr>
            <p:cNvPr id="19" name="Straight Connector 18">
              <a:extLst>
                <a:ext uri="{FF2B5EF4-FFF2-40B4-BE49-F238E27FC236}">
                  <a16:creationId xmlns:a16="http://schemas.microsoft.com/office/drawing/2014/main" id="{7D55FA0D-948F-4DAA-A3A9-E3D6CF11A543}"/>
                </a:ext>
              </a:extLst>
            </p:cNvPr>
            <p:cNvCxnSpPr/>
            <p:nvPr/>
          </p:nvCxnSpPr>
          <p:spPr>
            <a:xfrm flipH="1">
              <a:off x="6839852" y="3274908"/>
              <a:ext cx="1566" cy="2851867"/>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25" name="Group 24"/>
            <p:cNvGrpSpPr/>
            <p:nvPr/>
          </p:nvGrpSpPr>
          <p:grpSpPr>
            <a:xfrm>
              <a:off x="4648028" y="3468344"/>
              <a:ext cx="1980261" cy="307777"/>
              <a:chOff x="5754882" y="1910339"/>
              <a:chExt cx="1980261" cy="307777"/>
            </a:xfrm>
          </p:grpSpPr>
          <p:sp>
            <p:nvSpPr>
              <p:cNvPr id="4" name="Rectangular Callout 7">
                <a:extLst>
                  <a:ext uri="{FF2B5EF4-FFF2-40B4-BE49-F238E27FC236}">
                    <a16:creationId xmlns:a16="http://schemas.microsoft.com/office/drawing/2014/main" id="{48A19F05-4026-452F-BEF7-1077E4EF32D8}"/>
                  </a:ext>
                </a:extLst>
              </p:cNvPr>
              <p:cNvSpPr/>
              <p:nvPr/>
            </p:nvSpPr>
            <p:spPr>
              <a:xfrm>
                <a:off x="5757931" y="1919577"/>
                <a:ext cx="1977212" cy="298539"/>
              </a:xfrm>
              <a:prstGeom prst="wedgeRectCallout">
                <a:avLst>
                  <a:gd name="adj1" fmla="val 57518"/>
                  <a:gd name="adj2" fmla="val 119404"/>
                </a:avLst>
              </a:prstGeom>
              <a:solidFill>
                <a:srgbClr val="5B9BD5"/>
              </a:solidFill>
              <a:ln w="28575">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800" dirty="0">
                  <a:latin typeface="Arial Narrow" panose="020B0606020202030204" pitchFamily="34" charset="0"/>
                </a:endParaRPr>
              </a:p>
            </p:txBody>
          </p:sp>
          <p:sp>
            <p:nvSpPr>
              <p:cNvPr id="14" name="TextBox 13">
                <a:extLst>
                  <a:ext uri="{FF2B5EF4-FFF2-40B4-BE49-F238E27FC236}">
                    <a16:creationId xmlns:a16="http://schemas.microsoft.com/office/drawing/2014/main" id="{97D57B31-FE26-4B3E-C36F-AD76EC4D5893}"/>
                  </a:ext>
                </a:extLst>
              </p:cNvPr>
              <p:cNvSpPr txBox="1"/>
              <p:nvPr/>
            </p:nvSpPr>
            <p:spPr>
              <a:xfrm>
                <a:off x="5754882" y="1910339"/>
                <a:ext cx="1939727" cy="307777"/>
              </a:xfrm>
              <a:prstGeom prst="rect">
                <a:avLst/>
              </a:prstGeom>
              <a:noFill/>
            </p:spPr>
            <p:txBody>
              <a:bodyPr wrap="square" rtlCol="0">
                <a:spAutoFit/>
              </a:bodyPr>
              <a:lstStyle/>
              <a:p>
                <a:r>
                  <a:rPr lang="en-US" sz="1400" b="1" dirty="0">
                    <a:solidFill>
                      <a:schemeClr val="bg1"/>
                    </a:solidFill>
                  </a:rPr>
                  <a:t>9.5’ (FEMA 2% / 50-Yr) </a:t>
                </a:r>
              </a:p>
            </p:txBody>
          </p:sp>
        </p:grpSp>
        <p:sp>
          <p:nvSpPr>
            <p:cNvPr id="9" name="Multiplication Sign 8">
              <a:extLst>
                <a:ext uri="{FF2B5EF4-FFF2-40B4-BE49-F238E27FC236}">
                  <a16:creationId xmlns:a16="http://schemas.microsoft.com/office/drawing/2014/main" id="{069D79B6-B704-8083-3D0C-4A06B271CCB2}"/>
                </a:ext>
              </a:extLst>
            </p:cNvPr>
            <p:cNvSpPr/>
            <p:nvPr/>
          </p:nvSpPr>
          <p:spPr>
            <a:xfrm>
              <a:off x="6783229" y="4489249"/>
              <a:ext cx="193118" cy="199146"/>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8219" y="1644650"/>
            <a:ext cx="7684663" cy="3573368"/>
          </a:xfrm>
          <a:prstGeom prst="rect">
            <a:avLst/>
          </a:prstGeom>
        </p:spPr>
      </p:pic>
    </p:spTree>
    <p:extLst>
      <p:ext uri="{BB962C8B-B14F-4D97-AF65-F5344CB8AC3E}">
        <p14:creationId xmlns:p14="http://schemas.microsoft.com/office/powerpoint/2010/main" val="2981154445"/>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pic>
        <p:nvPicPr>
          <p:cNvPr id="21" name="Picture 20"/>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784" t="9055" r="10053" b="28800"/>
          <a:stretch/>
        </p:blipFill>
        <p:spPr>
          <a:xfrm>
            <a:off x="-692150" y="-315440"/>
            <a:ext cx="12884150" cy="7180697"/>
          </a:xfrm>
          <a:prstGeom prst="rect">
            <a:avLst/>
          </a:prstGeom>
        </p:spPr>
      </p:pic>
      <p:sp>
        <p:nvSpPr>
          <p:cNvPr id="5" name="Title 1">
            <a:extLst>
              <a:ext uri="{FF2B5EF4-FFF2-40B4-BE49-F238E27FC236}">
                <a16:creationId xmlns:a16="http://schemas.microsoft.com/office/drawing/2014/main" id="{742638B3-782A-B415-CAA5-4A7B39D0BF00}"/>
              </a:ext>
            </a:extLst>
          </p:cNvPr>
          <p:cNvSpPr txBox="1">
            <a:spLocks/>
          </p:cNvSpPr>
          <p:nvPr/>
        </p:nvSpPr>
        <p:spPr>
          <a:xfrm>
            <a:off x="0" y="2"/>
            <a:ext cx="121920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sz="3600" b="1" kern="1200" dirty="0">
                <a:solidFill>
                  <a:schemeClr val="bg1"/>
                </a:solidFill>
                <a:latin typeface="+mn-lt"/>
                <a:ea typeface="+mj-ea"/>
                <a:cs typeface="+mj-cs"/>
              </a:rPr>
              <a:t>1% Probability of Flood in a year (100-year flood)</a:t>
            </a:r>
          </a:p>
        </p:txBody>
      </p:sp>
      <p:grpSp>
        <p:nvGrpSpPr>
          <p:cNvPr id="2" name="Group 1"/>
          <p:cNvGrpSpPr/>
          <p:nvPr/>
        </p:nvGrpSpPr>
        <p:grpSpPr>
          <a:xfrm>
            <a:off x="557473" y="1725519"/>
            <a:ext cx="4069332" cy="3492500"/>
            <a:chOff x="4198109" y="3124468"/>
            <a:chExt cx="4069332" cy="3492500"/>
          </a:xfrm>
        </p:grpSpPr>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198109" y="3124468"/>
              <a:ext cx="4069332" cy="3492500"/>
            </a:xfrm>
            <a:prstGeom prst="rect">
              <a:avLst/>
            </a:prstGeom>
          </p:spPr>
        </p:pic>
        <p:cxnSp>
          <p:nvCxnSpPr>
            <p:cNvPr id="19" name="Straight Connector 18">
              <a:extLst>
                <a:ext uri="{FF2B5EF4-FFF2-40B4-BE49-F238E27FC236}">
                  <a16:creationId xmlns:a16="http://schemas.microsoft.com/office/drawing/2014/main" id="{7D55FA0D-948F-4DAA-A3A9-E3D6CF11A543}"/>
                </a:ext>
              </a:extLst>
            </p:cNvPr>
            <p:cNvCxnSpPr/>
            <p:nvPr/>
          </p:nvCxnSpPr>
          <p:spPr>
            <a:xfrm flipH="1">
              <a:off x="6839852" y="3274908"/>
              <a:ext cx="1566" cy="2851867"/>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25" name="Group 24"/>
            <p:cNvGrpSpPr/>
            <p:nvPr/>
          </p:nvGrpSpPr>
          <p:grpSpPr>
            <a:xfrm>
              <a:off x="4629268" y="3309538"/>
              <a:ext cx="1977212" cy="314936"/>
              <a:chOff x="5736122" y="1751533"/>
              <a:chExt cx="1977212" cy="314936"/>
            </a:xfrm>
          </p:grpSpPr>
          <p:sp>
            <p:nvSpPr>
              <p:cNvPr id="4" name="Rectangular Callout 7">
                <a:extLst>
                  <a:ext uri="{FF2B5EF4-FFF2-40B4-BE49-F238E27FC236}">
                    <a16:creationId xmlns:a16="http://schemas.microsoft.com/office/drawing/2014/main" id="{48A19F05-4026-452F-BEF7-1077E4EF32D8}"/>
                  </a:ext>
                </a:extLst>
              </p:cNvPr>
              <p:cNvSpPr/>
              <p:nvPr/>
            </p:nvSpPr>
            <p:spPr>
              <a:xfrm>
                <a:off x="5736122" y="1751533"/>
                <a:ext cx="1977212" cy="298539"/>
              </a:xfrm>
              <a:prstGeom prst="wedgeRectCallout">
                <a:avLst>
                  <a:gd name="adj1" fmla="val 57518"/>
                  <a:gd name="adj2" fmla="val 119404"/>
                </a:avLst>
              </a:prstGeom>
              <a:solidFill>
                <a:srgbClr val="5B9BD5"/>
              </a:solidFill>
              <a:ln w="28575">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800" dirty="0">
                  <a:latin typeface="Arial Narrow" panose="020B0606020202030204" pitchFamily="34" charset="0"/>
                </a:endParaRPr>
              </a:p>
            </p:txBody>
          </p:sp>
          <p:sp>
            <p:nvSpPr>
              <p:cNvPr id="14" name="TextBox 13">
                <a:extLst>
                  <a:ext uri="{FF2B5EF4-FFF2-40B4-BE49-F238E27FC236}">
                    <a16:creationId xmlns:a16="http://schemas.microsoft.com/office/drawing/2014/main" id="{97D57B31-FE26-4B3E-C36F-AD76EC4D5893}"/>
                  </a:ext>
                </a:extLst>
              </p:cNvPr>
              <p:cNvSpPr txBox="1"/>
              <p:nvPr/>
            </p:nvSpPr>
            <p:spPr>
              <a:xfrm>
                <a:off x="5754865" y="1758692"/>
                <a:ext cx="1939727" cy="307777"/>
              </a:xfrm>
              <a:prstGeom prst="rect">
                <a:avLst/>
              </a:prstGeom>
              <a:noFill/>
            </p:spPr>
            <p:txBody>
              <a:bodyPr wrap="square" rtlCol="0">
                <a:spAutoFit/>
              </a:bodyPr>
              <a:lstStyle/>
              <a:p>
                <a:r>
                  <a:rPr lang="en-US" sz="1400" b="1" dirty="0">
                    <a:solidFill>
                      <a:schemeClr val="bg1"/>
                    </a:solidFill>
                  </a:rPr>
                  <a:t>12.3’ (FEMA 2% / 50-Yr) </a:t>
                </a:r>
              </a:p>
            </p:txBody>
          </p:sp>
        </p:grpSp>
        <p:sp>
          <p:nvSpPr>
            <p:cNvPr id="9" name="Multiplication Sign 8">
              <a:extLst>
                <a:ext uri="{FF2B5EF4-FFF2-40B4-BE49-F238E27FC236}">
                  <a16:creationId xmlns:a16="http://schemas.microsoft.com/office/drawing/2014/main" id="{069D79B6-B704-8083-3D0C-4A06B271CCB2}"/>
                </a:ext>
              </a:extLst>
            </p:cNvPr>
            <p:cNvSpPr/>
            <p:nvPr/>
          </p:nvSpPr>
          <p:spPr>
            <a:xfrm>
              <a:off x="6783229" y="4489249"/>
              <a:ext cx="193118" cy="199146"/>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8219" y="1644650"/>
            <a:ext cx="7684662" cy="3573368"/>
          </a:xfrm>
          <a:prstGeom prst="rect">
            <a:avLst/>
          </a:prstGeom>
        </p:spPr>
      </p:pic>
    </p:spTree>
    <p:extLst>
      <p:ext uri="{BB962C8B-B14F-4D97-AF65-F5344CB8AC3E}">
        <p14:creationId xmlns:p14="http://schemas.microsoft.com/office/powerpoint/2010/main" val="1031734571"/>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19454"/>
            <a:ext cx="12192000" cy="914399"/>
          </a:xfrm>
          <a:prstGeom prst="rect">
            <a:avLst/>
          </a:prstGeom>
          <a:solidFill>
            <a:schemeClr val="tx2">
              <a:lumMod val="90000"/>
              <a:lumOff val="1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StreamStats Report for Rutledge Road (Airport)</a:t>
            </a:r>
          </a:p>
        </p:txBody>
      </p:sp>
      <p:pic>
        <p:nvPicPr>
          <p:cNvPr id="6" name="Picture 5">
            <a:extLst>
              <a:ext uri="{FF2B5EF4-FFF2-40B4-BE49-F238E27FC236}">
                <a16:creationId xmlns:a16="http://schemas.microsoft.com/office/drawing/2014/main" id="{71F1EE06-8B41-A572-9059-E12E5485D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6938" y="822961"/>
            <a:ext cx="8683606" cy="5818016"/>
          </a:xfrm>
          <a:prstGeom prst="rect">
            <a:avLst/>
          </a:prstGeom>
        </p:spPr>
      </p:pic>
      <p:sp>
        <p:nvSpPr>
          <p:cNvPr id="7" name="Speech Bubble: Rectangle 6">
            <a:extLst>
              <a:ext uri="{FF2B5EF4-FFF2-40B4-BE49-F238E27FC236}">
                <a16:creationId xmlns:a16="http://schemas.microsoft.com/office/drawing/2014/main" id="{6E120697-9710-74CE-5FF9-C62342F25497}"/>
              </a:ext>
            </a:extLst>
          </p:cNvPr>
          <p:cNvSpPr/>
          <p:nvPr/>
        </p:nvSpPr>
        <p:spPr>
          <a:xfrm>
            <a:off x="142527" y="2167129"/>
            <a:ext cx="2062065" cy="2040497"/>
          </a:xfrm>
          <a:prstGeom prst="wedgeRectCallout">
            <a:avLst>
              <a:gd name="adj1" fmla="val 43846"/>
              <a:gd name="adj2" fmla="val -323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No Flood Mitigated Structures in headwaters above Rutledge Road</a:t>
            </a:r>
          </a:p>
        </p:txBody>
      </p:sp>
      <p:sp>
        <p:nvSpPr>
          <p:cNvPr id="8" name="TextBox 7">
            <a:extLst>
              <a:ext uri="{FF2B5EF4-FFF2-40B4-BE49-F238E27FC236}">
                <a16:creationId xmlns:a16="http://schemas.microsoft.com/office/drawing/2014/main" id="{D5AE609A-54C5-5816-AF95-A48ECC49E12D}"/>
              </a:ext>
            </a:extLst>
          </p:cNvPr>
          <p:cNvSpPr txBox="1"/>
          <p:nvPr/>
        </p:nvSpPr>
        <p:spPr>
          <a:xfrm>
            <a:off x="4255476" y="2167129"/>
            <a:ext cx="817685" cy="523220"/>
          </a:xfrm>
          <a:prstGeom prst="rect">
            <a:avLst/>
          </a:prstGeom>
          <a:solidFill>
            <a:schemeClr val="bg1"/>
          </a:solidFill>
        </p:spPr>
        <p:txBody>
          <a:bodyPr wrap="square" rtlCol="0">
            <a:spAutoFit/>
          </a:bodyPr>
          <a:lstStyle/>
          <a:p>
            <a:pPr algn="ctr"/>
            <a:r>
              <a:rPr lang="en-US" sz="1400" b="1" dirty="0"/>
              <a:t>Yaeger Airport</a:t>
            </a:r>
          </a:p>
        </p:txBody>
      </p:sp>
    </p:spTree>
    <p:extLst>
      <p:ext uri="{BB962C8B-B14F-4D97-AF65-F5344CB8AC3E}">
        <p14:creationId xmlns:p14="http://schemas.microsoft.com/office/powerpoint/2010/main" val="34566109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pic>
        <p:nvPicPr>
          <p:cNvPr id="21" name="Picture 20"/>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784" t="9055" r="10053" b="28800"/>
          <a:stretch/>
        </p:blipFill>
        <p:spPr>
          <a:xfrm>
            <a:off x="-692150" y="-315440"/>
            <a:ext cx="12884150" cy="7180697"/>
          </a:xfrm>
          <a:prstGeom prst="rect">
            <a:avLst/>
          </a:prstGeom>
        </p:spPr>
      </p:pic>
      <p:sp>
        <p:nvSpPr>
          <p:cNvPr id="5" name="Title 1">
            <a:extLst>
              <a:ext uri="{FF2B5EF4-FFF2-40B4-BE49-F238E27FC236}">
                <a16:creationId xmlns:a16="http://schemas.microsoft.com/office/drawing/2014/main" id="{742638B3-782A-B415-CAA5-4A7B39D0BF00}"/>
              </a:ext>
            </a:extLst>
          </p:cNvPr>
          <p:cNvSpPr txBox="1">
            <a:spLocks/>
          </p:cNvSpPr>
          <p:nvPr/>
        </p:nvSpPr>
        <p:spPr>
          <a:xfrm>
            <a:off x="0" y="2"/>
            <a:ext cx="121920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sz="3600" b="1" kern="1200" dirty="0">
                <a:solidFill>
                  <a:schemeClr val="bg1"/>
                </a:solidFill>
                <a:latin typeface="+mn-lt"/>
                <a:ea typeface="+mj-ea"/>
                <a:cs typeface="+mj-cs"/>
              </a:rPr>
              <a:t>0.2% Probability of Flood in a year (500-year flood)</a:t>
            </a: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57473" y="1725519"/>
            <a:ext cx="4069332" cy="3492500"/>
          </a:xfrm>
          <a:prstGeom prst="rect">
            <a:avLst/>
          </a:prstGeom>
        </p:spPr>
      </p:pic>
      <p:cxnSp>
        <p:nvCxnSpPr>
          <p:cNvPr id="19" name="Straight Connector 18">
            <a:extLst>
              <a:ext uri="{FF2B5EF4-FFF2-40B4-BE49-F238E27FC236}">
                <a16:creationId xmlns:a16="http://schemas.microsoft.com/office/drawing/2014/main" id="{7D55FA0D-948F-4DAA-A3A9-E3D6CF11A543}"/>
              </a:ext>
            </a:extLst>
          </p:cNvPr>
          <p:cNvCxnSpPr/>
          <p:nvPr/>
        </p:nvCxnSpPr>
        <p:spPr>
          <a:xfrm flipH="1">
            <a:off x="3199216" y="1875959"/>
            <a:ext cx="1566" cy="2851867"/>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25" name="Group 24"/>
          <p:cNvGrpSpPr/>
          <p:nvPr/>
        </p:nvGrpSpPr>
        <p:grpSpPr>
          <a:xfrm>
            <a:off x="835151" y="1487244"/>
            <a:ext cx="2610424" cy="318564"/>
            <a:chOff x="5757247" y="1328188"/>
            <a:chExt cx="2422254" cy="318564"/>
          </a:xfrm>
        </p:grpSpPr>
        <p:sp>
          <p:nvSpPr>
            <p:cNvPr id="4" name="Rectangular Callout 7">
              <a:extLst>
                <a:ext uri="{FF2B5EF4-FFF2-40B4-BE49-F238E27FC236}">
                  <a16:creationId xmlns:a16="http://schemas.microsoft.com/office/drawing/2014/main" id="{48A19F05-4026-452F-BEF7-1077E4EF32D8}"/>
                </a:ext>
              </a:extLst>
            </p:cNvPr>
            <p:cNvSpPr/>
            <p:nvPr/>
          </p:nvSpPr>
          <p:spPr>
            <a:xfrm>
              <a:off x="5757247" y="1328188"/>
              <a:ext cx="1977212" cy="298539"/>
            </a:xfrm>
            <a:prstGeom prst="wedgeRectCallout">
              <a:avLst>
                <a:gd name="adj1" fmla="val 57518"/>
                <a:gd name="adj2" fmla="val 119404"/>
              </a:avLst>
            </a:prstGeom>
            <a:solidFill>
              <a:srgbClr val="5B9BD5"/>
            </a:solidFill>
            <a:ln w="28575">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800" dirty="0">
                <a:latin typeface="Arial Narrow" panose="020B0606020202030204" pitchFamily="34" charset="0"/>
              </a:endParaRPr>
            </a:p>
          </p:txBody>
        </p:sp>
        <p:sp>
          <p:nvSpPr>
            <p:cNvPr id="14" name="TextBox 13">
              <a:extLst>
                <a:ext uri="{FF2B5EF4-FFF2-40B4-BE49-F238E27FC236}">
                  <a16:creationId xmlns:a16="http://schemas.microsoft.com/office/drawing/2014/main" id="{97D57B31-FE26-4B3E-C36F-AD76EC4D5893}"/>
                </a:ext>
              </a:extLst>
            </p:cNvPr>
            <p:cNvSpPr txBox="1"/>
            <p:nvPr/>
          </p:nvSpPr>
          <p:spPr>
            <a:xfrm>
              <a:off x="5757247" y="1338975"/>
              <a:ext cx="2422254" cy="307777"/>
            </a:xfrm>
            <a:prstGeom prst="rect">
              <a:avLst/>
            </a:prstGeom>
            <a:noFill/>
          </p:spPr>
          <p:txBody>
            <a:bodyPr wrap="square" rtlCol="0">
              <a:spAutoFit/>
            </a:bodyPr>
            <a:lstStyle/>
            <a:p>
              <a:r>
                <a:rPr lang="en-US" sz="1400" b="1" dirty="0">
                  <a:solidFill>
                    <a:schemeClr val="bg1"/>
                  </a:solidFill>
                </a:rPr>
                <a:t>20.5’ (FEMA 0.2% / 500-Yr) </a:t>
              </a:r>
            </a:p>
          </p:txBody>
        </p:sp>
      </p:grpSp>
      <p:sp>
        <p:nvSpPr>
          <p:cNvPr id="9" name="Multiplication Sign 8">
            <a:extLst>
              <a:ext uri="{FF2B5EF4-FFF2-40B4-BE49-F238E27FC236}">
                <a16:creationId xmlns:a16="http://schemas.microsoft.com/office/drawing/2014/main" id="{069D79B6-B704-8083-3D0C-4A06B271CCB2}"/>
              </a:ext>
            </a:extLst>
          </p:cNvPr>
          <p:cNvSpPr/>
          <p:nvPr/>
        </p:nvSpPr>
        <p:spPr>
          <a:xfrm>
            <a:off x="3142593" y="3090300"/>
            <a:ext cx="193118" cy="199146"/>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8219" y="1644650"/>
            <a:ext cx="7684662" cy="3573367"/>
          </a:xfrm>
          <a:prstGeom prst="rect">
            <a:avLst/>
          </a:prstGeom>
        </p:spPr>
      </p:pic>
    </p:spTree>
    <p:extLst>
      <p:ext uri="{BB962C8B-B14F-4D97-AF65-F5344CB8AC3E}">
        <p14:creationId xmlns:p14="http://schemas.microsoft.com/office/powerpoint/2010/main" val="401562838"/>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pic>
        <p:nvPicPr>
          <p:cNvPr id="21" name="Picture 20"/>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784" t="9055" r="10053" b="28800"/>
          <a:stretch/>
        </p:blipFill>
        <p:spPr>
          <a:xfrm>
            <a:off x="-631765" y="-322697"/>
            <a:ext cx="12884150" cy="7180697"/>
          </a:xfrm>
          <a:prstGeom prst="rect">
            <a:avLst/>
          </a:prstGeom>
        </p:spPr>
      </p:pic>
      <p:grpSp>
        <p:nvGrpSpPr>
          <p:cNvPr id="2" name="Group 1"/>
          <p:cNvGrpSpPr/>
          <p:nvPr/>
        </p:nvGrpSpPr>
        <p:grpSpPr>
          <a:xfrm>
            <a:off x="557473" y="1725519"/>
            <a:ext cx="4069332" cy="3492500"/>
            <a:chOff x="4198109" y="3124468"/>
            <a:chExt cx="4069332" cy="3492500"/>
          </a:xfrm>
        </p:grpSpPr>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198109" y="3124468"/>
              <a:ext cx="4069332" cy="3492500"/>
            </a:xfrm>
            <a:prstGeom prst="rect">
              <a:avLst/>
            </a:prstGeom>
          </p:spPr>
        </p:pic>
        <p:cxnSp>
          <p:nvCxnSpPr>
            <p:cNvPr id="19" name="Straight Connector 18">
              <a:extLst>
                <a:ext uri="{FF2B5EF4-FFF2-40B4-BE49-F238E27FC236}">
                  <a16:creationId xmlns:a16="http://schemas.microsoft.com/office/drawing/2014/main" id="{7D55FA0D-948F-4DAA-A3A9-E3D6CF11A543}"/>
                </a:ext>
              </a:extLst>
            </p:cNvPr>
            <p:cNvCxnSpPr/>
            <p:nvPr/>
          </p:nvCxnSpPr>
          <p:spPr>
            <a:xfrm flipH="1">
              <a:off x="6839852" y="3274908"/>
              <a:ext cx="1566" cy="2851867"/>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97D57B31-FE26-4B3E-C36F-AD76EC4D5893}"/>
                </a:ext>
              </a:extLst>
            </p:cNvPr>
            <p:cNvSpPr txBox="1"/>
            <p:nvPr/>
          </p:nvSpPr>
          <p:spPr>
            <a:xfrm>
              <a:off x="4648028" y="3468344"/>
              <a:ext cx="1939727" cy="307777"/>
            </a:xfrm>
            <a:prstGeom prst="rect">
              <a:avLst/>
            </a:prstGeom>
            <a:noFill/>
          </p:spPr>
          <p:txBody>
            <a:bodyPr wrap="square" rtlCol="0">
              <a:spAutoFit/>
            </a:bodyPr>
            <a:lstStyle/>
            <a:p>
              <a:r>
                <a:rPr lang="en-US" sz="1400" b="1" dirty="0">
                  <a:solidFill>
                    <a:schemeClr val="bg1"/>
                  </a:solidFill>
                </a:rPr>
                <a:t>9.5’ (FEMA 2% / 50-Yr) </a:t>
              </a:r>
            </a:p>
          </p:txBody>
        </p:sp>
        <p:sp>
          <p:nvSpPr>
            <p:cNvPr id="9" name="Multiplication Sign 8">
              <a:extLst>
                <a:ext uri="{FF2B5EF4-FFF2-40B4-BE49-F238E27FC236}">
                  <a16:creationId xmlns:a16="http://schemas.microsoft.com/office/drawing/2014/main" id="{069D79B6-B704-8083-3D0C-4A06B271CCB2}"/>
                </a:ext>
              </a:extLst>
            </p:cNvPr>
            <p:cNvSpPr/>
            <p:nvPr/>
          </p:nvSpPr>
          <p:spPr>
            <a:xfrm>
              <a:off x="6783229" y="4489249"/>
              <a:ext cx="193118" cy="199146"/>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8219" y="1644650"/>
            <a:ext cx="7684662" cy="3573368"/>
          </a:xfrm>
          <a:prstGeom prst="rect">
            <a:avLst/>
          </a:prstGeom>
        </p:spPr>
      </p:pic>
      <p:sp>
        <p:nvSpPr>
          <p:cNvPr id="15" name="Title 1">
            <a:extLst>
              <a:ext uri="{FF2B5EF4-FFF2-40B4-BE49-F238E27FC236}">
                <a16:creationId xmlns:a16="http://schemas.microsoft.com/office/drawing/2014/main" id="{E57A9AB4-A6E6-1E57-98A6-0073167BF727}"/>
              </a:ext>
            </a:extLst>
          </p:cNvPr>
          <p:cNvSpPr txBox="1">
            <a:spLocks/>
          </p:cNvSpPr>
          <p:nvPr/>
        </p:nvSpPr>
        <p:spPr>
          <a:xfrm>
            <a:off x="0" y="2"/>
            <a:ext cx="12192000" cy="1033024"/>
          </a:xfrm>
          <a:prstGeom prst="rect">
            <a:avLst/>
          </a:prstGeom>
          <a:solidFill>
            <a:schemeClr val="tx1"/>
          </a:solidFill>
          <a:ln w="28575">
            <a:solidFill>
              <a:srgbClr val="FFC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sz="3600" b="1" kern="1200" dirty="0">
                <a:solidFill>
                  <a:schemeClr val="bg1"/>
                </a:solidFill>
                <a:latin typeface="+mn-lt"/>
                <a:ea typeface="+mj-ea"/>
                <a:cs typeface="+mj-cs"/>
              </a:rPr>
              <a:t>2016 High Watermark</a:t>
            </a:r>
          </a:p>
        </p:txBody>
      </p:sp>
      <p:grpSp>
        <p:nvGrpSpPr>
          <p:cNvPr id="16" name="Group 15"/>
          <p:cNvGrpSpPr/>
          <p:nvPr/>
        </p:nvGrpSpPr>
        <p:grpSpPr>
          <a:xfrm>
            <a:off x="563601" y="367707"/>
            <a:ext cx="2214540" cy="2240634"/>
            <a:chOff x="1503878" y="1497438"/>
            <a:chExt cx="2214540" cy="2240634"/>
          </a:xfrm>
        </p:grpSpPr>
        <p:pic>
          <p:nvPicPr>
            <p:cNvPr id="17" name="Picture 2" descr="13,500+ Green Post It Notes Stock Photos, Pictures &amp; Royalty-Free Images -  iStock">
              <a:extLst>
                <a:ext uri="{FF2B5EF4-FFF2-40B4-BE49-F238E27FC236}">
                  <a16:creationId xmlns:a16="http://schemas.microsoft.com/office/drawing/2014/main" id="{6E434E23-8084-7396-A717-F4DFA134998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20367698">
              <a:off x="1503878" y="1497438"/>
              <a:ext cx="2034007" cy="224063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1A63CF-3771-8257-3CA0-33FE0EC21222}"/>
                </a:ext>
              </a:extLst>
            </p:cNvPr>
            <p:cNvSpPr txBox="1"/>
            <p:nvPr/>
          </p:nvSpPr>
          <p:spPr>
            <a:xfrm rot="20139370">
              <a:off x="1513906" y="2323405"/>
              <a:ext cx="2204512" cy="954107"/>
            </a:xfrm>
            <a:prstGeom prst="rect">
              <a:avLst/>
            </a:prstGeom>
            <a:noFill/>
          </p:spPr>
          <p:txBody>
            <a:bodyPr wrap="square" rtlCol="0">
              <a:spAutoFit/>
            </a:bodyPr>
            <a:lstStyle/>
            <a:p>
              <a:pPr algn="ctr"/>
              <a:r>
                <a:rPr lang="en-US" sz="2800" b="1" dirty="0">
                  <a:solidFill>
                    <a:srgbClr val="FF0000"/>
                  </a:solidFill>
                  <a:latin typeface="Ink Free" panose="03080402000500000000" pitchFamily="66" charset="0"/>
                  <a:cs typeface="Aharoni" panose="02010803020104030203" pitchFamily="2" charset="-79"/>
                </a:rPr>
                <a:t>High Watermark</a:t>
              </a:r>
            </a:p>
          </p:txBody>
        </p:sp>
      </p:grpSp>
      <p:sp>
        <p:nvSpPr>
          <p:cNvPr id="26" name="Rectangular Callout 7">
            <a:extLst>
              <a:ext uri="{FF2B5EF4-FFF2-40B4-BE49-F238E27FC236}">
                <a16:creationId xmlns:a16="http://schemas.microsoft.com/office/drawing/2014/main" id="{54A74E35-10E3-65E4-3610-017EF777FA15}"/>
              </a:ext>
            </a:extLst>
          </p:cNvPr>
          <p:cNvSpPr/>
          <p:nvPr/>
        </p:nvSpPr>
        <p:spPr>
          <a:xfrm rot="10800000">
            <a:off x="1436788" y="2895972"/>
            <a:ext cx="1636379" cy="293558"/>
          </a:xfrm>
          <a:prstGeom prst="wedgeRectCallout">
            <a:avLst>
              <a:gd name="adj1" fmla="val -54082"/>
              <a:gd name="adj2" fmla="val 164272"/>
            </a:avLst>
          </a:prstGeom>
          <a:solidFill>
            <a:schemeClr val="tx1"/>
          </a:solidFill>
          <a:ln w="28575">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800" dirty="0">
              <a:latin typeface="Arial Narrow" panose="020B0606020202030204" pitchFamily="34" charset="0"/>
            </a:endParaRPr>
          </a:p>
        </p:txBody>
      </p:sp>
      <p:sp>
        <p:nvSpPr>
          <p:cNvPr id="27" name="TextBox 26">
            <a:extLst>
              <a:ext uri="{FF2B5EF4-FFF2-40B4-BE49-F238E27FC236}">
                <a16:creationId xmlns:a16="http://schemas.microsoft.com/office/drawing/2014/main" id="{2AC570C5-4CE9-1636-5896-0196C30F64C8}"/>
              </a:ext>
            </a:extLst>
          </p:cNvPr>
          <p:cNvSpPr txBox="1"/>
          <p:nvPr/>
        </p:nvSpPr>
        <p:spPr>
          <a:xfrm>
            <a:off x="1451729" y="2920162"/>
            <a:ext cx="1883982" cy="277000"/>
          </a:xfrm>
          <a:prstGeom prst="rect">
            <a:avLst/>
          </a:prstGeom>
          <a:noFill/>
        </p:spPr>
        <p:txBody>
          <a:bodyPr wrap="square" rtlCol="0">
            <a:spAutoFit/>
          </a:bodyPr>
          <a:lstStyle/>
          <a:p>
            <a:r>
              <a:rPr lang="en-US" sz="1200" b="1" dirty="0">
                <a:solidFill>
                  <a:schemeClr val="bg1"/>
                </a:solidFill>
              </a:rPr>
              <a:t>10.5’ (</a:t>
            </a:r>
            <a:r>
              <a:rPr lang="en-US" sz="1200" b="1" dirty="0">
                <a:solidFill>
                  <a:schemeClr val="bg1"/>
                </a:solidFill>
                <a:latin typeface="Arial Narrow" panose="020B0606020202030204" pitchFamily="34" charset="0"/>
              </a:rPr>
              <a:t>2016 High Water</a:t>
            </a:r>
            <a:r>
              <a:rPr lang="en-US" sz="1200" b="1" dirty="0">
                <a:solidFill>
                  <a:schemeClr val="bg1"/>
                </a:solidFill>
              </a:rPr>
              <a:t>) </a:t>
            </a:r>
          </a:p>
        </p:txBody>
      </p:sp>
    </p:spTree>
    <p:extLst>
      <p:ext uri="{BB962C8B-B14F-4D97-AF65-F5344CB8AC3E}">
        <p14:creationId xmlns:p14="http://schemas.microsoft.com/office/powerpoint/2010/main" val="2811148326"/>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pic>
        <p:nvPicPr>
          <p:cNvPr id="21" name="Picture 20"/>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784" t="9055" r="10053" b="28800"/>
          <a:stretch/>
        </p:blipFill>
        <p:spPr>
          <a:xfrm>
            <a:off x="-692150" y="-315440"/>
            <a:ext cx="12884150" cy="7180697"/>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62636" y="1085850"/>
            <a:ext cx="11488779" cy="4953283"/>
          </a:xfrm>
          <a:prstGeom prst="rect">
            <a:avLst/>
          </a:prstGeom>
        </p:spPr>
      </p:pic>
      <p:sp>
        <p:nvSpPr>
          <p:cNvPr id="18" name="TextBox 17"/>
          <p:cNvSpPr txBox="1"/>
          <p:nvPr/>
        </p:nvSpPr>
        <p:spPr>
          <a:xfrm>
            <a:off x="614343" y="793932"/>
            <a:ext cx="3408620" cy="300082"/>
          </a:xfrm>
          <a:prstGeom prst="rect">
            <a:avLst/>
          </a:prstGeom>
          <a:noFill/>
        </p:spPr>
        <p:txBody>
          <a:bodyPr wrap="square" rtlCol="0">
            <a:spAutoFit/>
          </a:bodyPr>
          <a:lstStyle/>
          <a:p>
            <a:r>
              <a:rPr lang="en-US" sz="1350" b="1" dirty="0"/>
              <a:t>306 Maywood Ave., Clendenin, WV, 25045</a:t>
            </a:r>
          </a:p>
        </p:txBody>
      </p:sp>
      <p:sp>
        <p:nvSpPr>
          <p:cNvPr id="23" name="TextBox 22"/>
          <p:cNvSpPr txBox="1"/>
          <p:nvPr/>
        </p:nvSpPr>
        <p:spPr>
          <a:xfrm>
            <a:off x="838200" y="5640290"/>
            <a:ext cx="2704404" cy="307777"/>
          </a:xfrm>
          <a:prstGeom prst="rect">
            <a:avLst/>
          </a:prstGeom>
          <a:solidFill>
            <a:schemeClr val="bg1"/>
          </a:solidFill>
        </p:spPr>
        <p:txBody>
          <a:bodyPr wrap="square" rtlCol="0">
            <a:spAutoFit/>
          </a:bodyPr>
          <a:lstStyle/>
          <a:p>
            <a:r>
              <a:rPr lang="en-US" sz="1200" b="1" dirty="0"/>
              <a:t>Building</a:t>
            </a:r>
            <a:r>
              <a:rPr lang="en-US" sz="1400" dirty="0">
                <a:solidFill>
                  <a:schemeClr val="bg1"/>
                </a:solidFill>
              </a:rPr>
              <a:t> </a:t>
            </a:r>
            <a:r>
              <a:rPr lang="en-US" sz="1200" b="1" dirty="0">
                <a:hlinkClick r:id="rId5"/>
              </a:rPr>
              <a:t>20-02-0006-0044-0000_306</a:t>
            </a:r>
            <a:r>
              <a:rPr lang="en-US" sz="1400" dirty="0"/>
              <a:t> </a:t>
            </a:r>
          </a:p>
        </p:txBody>
      </p:sp>
      <p:sp>
        <p:nvSpPr>
          <p:cNvPr id="28" name="Rectangular Callout 27"/>
          <p:cNvSpPr/>
          <p:nvPr/>
        </p:nvSpPr>
        <p:spPr>
          <a:xfrm>
            <a:off x="356317" y="5201021"/>
            <a:ext cx="1469165" cy="195028"/>
          </a:xfrm>
          <a:prstGeom prst="wedgeRectCallout">
            <a:avLst>
              <a:gd name="adj1" fmla="val 325225"/>
              <a:gd name="adj2" fmla="val -2663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2.0’  (FEMA 10% / 10-Yr) </a:t>
            </a:r>
          </a:p>
        </p:txBody>
      </p:sp>
      <p:sp>
        <p:nvSpPr>
          <p:cNvPr id="38" name="Rectangle 37"/>
          <p:cNvSpPr/>
          <p:nvPr/>
        </p:nvSpPr>
        <p:spPr>
          <a:xfrm>
            <a:off x="659070" y="256724"/>
            <a:ext cx="5314121" cy="487569"/>
          </a:xfrm>
          <a:prstGeom prst="rect">
            <a:avLst/>
          </a:prstGeom>
          <a:solidFill>
            <a:schemeClr val="accent6">
              <a:lumMod val="75000"/>
            </a:schemeClr>
          </a:solidFill>
          <a:ln>
            <a:solidFill>
              <a:schemeClr val="bg1"/>
            </a:solidFill>
          </a:ln>
        </p:spPr>
        <p:txBody>
          <a:bodyPr wrap="square">
            <a:spAutoFit/>
          </a:bodyPr>
          <a:lstStyle/>
          <a:p>
            <a:pPr>
              <a:lnSpc>
                <a:spcPct val="107000"/>
              </a:lnSpc>
              <a:spcAft>
                <a:spcPts val="800"/>
              </a:spcAft>
            </a:pP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Design Flood Elevation (DFE) should be the BFE plus 2 feet of freeboard.  The DFE should also be above the high-water marks of the 2016 flood plus freeboard.</a:t>
            </a:r>
          </a:p>
        </p:txBody>
      </p:sp>
      <p:sp>
        <p:nvSpPr>
          <p:cNvPr id="33" name="TextBox 34">
            <a:extLst>
              <a:ext uri="{FF2B5EF4-FFF2-40B4-BE49-F238E27FC236}">
                <a16:creationId xmlns:a16="http://schemas.microsoft.com/office/drawing/2014/main" id="{60303C01-6164-68E7-EB01-92F279FFD027}"/>
              </a:ext>
            </a:extLst>
          </p:cNvPr>
          <p:cNvSpPr txBox="1"/>
          <p:nvPr/>
        </p:nvSpPr>
        <p:spPr>
          <a:xfrm>
            <a:off x="6264961" y="6456058"/>
            <a:ext cx="263317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First Street Foundation (FSF)</a:t>
            </a:r>
          </a:p>
        </p:txBody>
      </p:sp>
      <p:sp>
        <p:nvSpPr>
          <p:cNvPr id="34" name="TextBox 35">
            <a:extLst>
              <a:ext uri="{FF2B5EF4-FFF2-40B4-BE49-F238E27FC236}">
                <a16:creationId xmlns:a16="http://schemas.microsoft.com/office/drawing/2014/main" id="{0C295EA3-56AD-29EF-5DF7-CFD89EB74CCF}"/>
              </a:ext>
            </a:extLst>
          </p:cNvPr>
          <p:cNvSpPr txBox="1"/>
          <p:nvPr/>
        </p:nvSpPr>
        <p:spPr>
          <a:xfrm>
            <a:off x="2308678" y="6428999"/>
            <a:ext cx="163958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FLOOD DEPTHS:</a:t>
            </a:r>
          </a:p>
        </p:txBody>
      </p:sp>
      <p:sp>
        <p:nvSpPr>
          <p:cNvPr id="35" name="Rectangle 34">
            <a:extLst>
              <a:ext uri="{FF2B5EF4-FFF2-40B4-BE49-F238E27FC236}">
                <a16:creationId xmlns:a16="http://schemas.microsoft.com/office/drawing/2014/main" id="{7CCE5D46-A1E7-B545-A32E-7FE82ADE5017}"/>
              </a:ext>
            </a:extLst>
          </p:cNvPr>
          <p:cNvSpPr/>
          <p:nvPr/>
        </p:nvSpPr>
        <p:spPr>
          <a:xfrm>
            <a:off x="4011095" y="6500908"/>
            <a:ext cx="426068" cy="188361"/>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6" name="TextBox 37">
            <a:extLst>
              <a:ext uri="{FF2B5EF4-FFF2-40B4-BE49-F238E27FC236}">
                <a16:creationId xmlns:a16="http://schemas.microsoft.com/office/drawing/2014/main" id="{86C6DCE6-0D43-BEB8-9096-D484C1B584FC}"/>
              </a:ext>
            </a:extLst>
          </p:cNvPr>
          <p:cNvSpPr txBox="1"/>
          <p:nvPr/>
        </p:nvSpPr>
        <p:spPr>
          <a:xfrm>
            <a:off x="4437163" y="6456058"/>
            <a:ext cx="791317"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FEMA</a:t>
            </a:r>
          </a:p>
        </p:txBody>
      </p:sp>
      <p:sp>
        <p:nvSpPr>
          <p:cNvPr id="37" name="Rectangle 36">
            <a:extLst>
              <a:ext uri="{FF2B5EF4-FFF2-40B4-BE49-F238E27FC236}">
                <a16:creationId xmlns:a16="http://schemas.microsoft.com/office/drawing/2014/main" id="{7FA4BE22-AB0C-5B18-6D5C-5118DC689B97}"/>
              </a:ext>
            </a:extLst>
          </p:cNvPr>
          <p:cNvSpPr/>
          <p:nvPr/>
        </p:nvSpPr>
        <p:spPr>
          <a:xfrm>
            <a:off x="8456822" y="6481439"/>
            <a:ext cx="377250" cy="183928"/>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40" name="TextBox 39">
            <a:extLst>
              <a:ext uri="{FF2B5EF4-FFF2-40B4-BE49-F238E27FC236}">
                <a16:creationId xmlns:a16="http://schemas.microsoft.com/office/drawing/2014/main" id="{F57A0166-D011-7E8E-F536-E67FC263E807}"/>
              </a:ext>
            </a:extLst>
          </p:cNvPr>
          <p:cNvSpPr txBox="1"/>
          <p:nvPr/>
        </p:nvSpPr>
        <p:spPr>
          <a:xfrm>
            <a:off x="8856171" y="6442617"/>
            <a:ext cx="3221112"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USGS 2016 Flood High Water Mark</a:t>
            </a:r>
          </a:p>
        </p:txBody>
      </p:sp>
      <p:sp>
        <p:nvSpPr>
          <p:cNvPr id="48" name="Rectangle 47">
            <a:extLst>
              <a:ext uri="{FF2B5EF4-FFF2-40B4-BE49-F238E27FC236}">
                <a16:creationId xmlns:a16="http://schemas.microsoft.com/office/drawing/2014/main" id="{5AEAB01B-3310-51B6-DB81-46F1D9A20523}"/>
              </a:ext>
            </a:extLst>
          </p:cNvPr>
          <p:cNvSpPr/>
          <p:nvPr/>
        </p:nvSpPr>
        <p:spPr>
          <a:xfrm>
            <a:off x="5882966" y="6500908"/>
            <a:ext cx="426068" cy="188361"/>
          </a:xfrm>
          <a:prstGeom prst="rect">
            <a:avLst/>
          </a:prstGeom>
          <a:solidFill>
            <a:srgbClr val="1F4E79"/>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graphicFrame>
        <p:nvGraphicFramePr>
          <p:cNvPr id="49" name="Table 48"/>
          <p:cNvGraphicFramePr>
            <a:graphicFrameLocks noGrp="1"/>
          </p:cNvGraphicFramePr>
          <p:nvPr/>
        </p:nvGraphicFramePr>
        <p:xfrm>
          <a:off x="9744257" y="533006"/>
          <a:ext cx="2213393" cy="2498858"/>
        </p:xfrm>
        <a:graphic>
          <a:graphicData uri="http://schemas.openxmlformats.org/drawingml/2006/table">
            <a:tbl>
              <a:tblPr>
                <a:tableStyleId>{5C22544A-7EE6-4342-B048-85BDC9FD1C3A}</a:tableStyleId>
              </a:tblPr>
              <a:tblGrid>
                <a:gridCol w="1488774">
                  <a:extLst>
                    <a:ext uri="{9D8B030D-6E8A-4147-A177-3AD203B41FA5}">
                      <a16:colId xmlns:a16="http://schemas.microsoft.com/office/drawing/2014/main" val="2046477427"/>
                    </a:ext>
                  </a:extLst>
                </a:gridCol>
                <a:gridCol w="724619">
                  <a:extLst>
                    <a:ext uri="{9D8B030D-6E8A-4147-A177-3AD203B41FA5}">
                      <a16:colId xmlns:a16="http://schemas.microsoft.com/office/drawing/2014/main" val="2529517874"/>
                    </a:ext>
                  </a:extLst>
                </a:gridCol>
              </a:tblGrid>
              <a:tr h="164215">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9072" marR="9072" marT="9072" marB="0" anchor="b">
                    <a:solidFill>
                      <a:schemeClr val="accent1">
                        <a:lumMod val="40000"/>
                        <a:lumOff val="60000"/>
                      </a:schemeClr>
                    </a:solidFill>
                  </a:tcPr>
                </a:tc>
                <a:extLst>
                  <a:ext uri="{0D108BD9-81ED-4DB2-BD59-A6C34878D82A}">
                    <a16:rowId xmlns:a16="http://schemas.microsoft.com/office/drawing/2014/main" val="1176766124"/>
                  </a:ext>
                </a:extLst>
              </a:tr>
              <a:tr h="167517">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3695338125"/>
                  </a:ext>
                </a:extLst>
              </a:tr>
              <a:tr h="167517">
                <a:tc>
                  <a:txBody>
                    <a:bodyPr/>
                    <a:lstStyle/>
                    <a:p>
                      <a:pPr algn="l" fontAlgn="b"/>
                      <a:r>
                        <a:rPr lang="en-US" sz="1100" u="none" strike="noStrike" dirty="0">
                          <a:effectLst/>
                        </a:rPr>
                        <a:t>First Floor Height</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12.0</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2341545975"/>
                  </a:ext>
                </a:extLst>
              </a:tr>
              <a:tr h="167517">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2.0</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264907731"/>
                  </a:ext>
                </a:extLst>
              </a:tr>
              <a:tr h="167517">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4115486144"/>
                  </a:ext>
                </a:extLst>
              </a:tr>
              <a:tr h="167517">
                <a:tc>
                  <a:txBody>
                    <a:bodyPr/>
                    <a:lstStyle/>
                    <a:p>
                      <a:pPr marL="0" algn="l" defTabSz="914400" rtl="0" eaLnBrk="1" fontAlgn="b" latinLnBrk="0" hangingPunct="1"/>
                      <a:r>
                        <a:rPr lang="en-US" sz="1100" b="0" u="none" strike="noStrike" kern="1200" dirty="0">
                          <a:solidFill>
                            <a:schemeClr val="dk1"/>
                          </a:solidFill>
                          <a:effectLst/>
                          <a:latin typeface="+mn-lt"/>
                          <a:ea typeface="+mn-ea"/>
                          <a:cs typeface="+mn-cs"/>
                        </a:rPr>
                        <a:t>FEMA 10% (10-Yr)</a:t>
                      </a:r>
                    </a:p>
                  </a:txBody>
                  <a:tcPr marL="9072" marR="9072" marT="9072" marB="0" anchor="b">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2.0</a:t>
                      </a:r>
                    </a:p>
                  </a:txBody>
                  <a:tcPr marL="9072" marR="9072" marT="9072" marB="0" anchor="b">
                    <a:solidFill>
                      <a:srgbClr val="5B9BD5"/>
                    </a:solidFill>
                  </a:tcPr>
                </a:tc>
                <a:extLst>
                  <a:ext uri="{0D108BD9-81ED-4DB2-BD59-A6C34878D82A}">
                    <a16:rowId xmlns:a16="http://schemas.microsoft.com/office/drawing/2014/main" val="1165418921"/>
                  </a:ext>
                </a:extLst>
              </a:tr>
              <a:tr h="16751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4% (25-Yr)</a:t>
                      </a:r>
                    </a:p>
                  </a:txBody>
                  <a:tcPr marL="9072" marR="9072" marT="9072" marB="0" anchor="ctr">
                    <a:solidFill>
                      <a:srgbClr val="5B9BD5"/>
                    </a:solidFill>
                  </a:tcPr>
                </a:tc>
                <a:tc>
                  <a:txBody>
                    <a:bodyPr/>
                    <a:lstStyle/>
                    <a:p>
                      <a:pPr marL="0" algn="ctr" defTabSz="914400" rtl="0" eaLnBrk="1" fontAlgn="b" latinLnBrk="0" hangingPunct="1"/>
                      <a:endParaRPr lang="en-US" sz="1100" b="0" i="0" u="none" strike="noStrike" kern="1200" dirty="0">
                        <a:solidFill>
                          <a:srgbClr val="000000"/>
                        </a:solidFill>
                        <a:effectLst/>
                        <a:latin typeface="Calibri" panose="020F0502020204030204" pitchFamily="34" charset="0"/>
                        <a:ea typeface="+mn-ea"/>
                        <a:cs typeface="+mn-cs"/>
                      </a:endParaRPr>
                    </a:p>
                  </a:txBody>
                  <a:tcPr marL="9072" marR="9072" marT="9072" marB="0" anchor="ctr">
                    <a:solidFill>
                      <a:srgbClr val="5B9BD5"/>
                    </a:solidFill>
                  </a:tcPr>
                </a:tc>
                <a:extLst>
                  <a:ext uri="{0D108BD9-81ED-4DB2-BD59-A6C34878D82A}">
                    <a16:rowId xmlns:a16="http://schemas.microsoft.com/office/drawing/2014/main" val="3865879643"/>
                  </a:ext>
                </a:extLst>
              </a:tr>
              <a:tr h="20160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2% (50-Yr)</a:t>
                      </a:r>
                    </a:p>
                  </a:txBody>
                  <a:tcPr marL="9072" marR="9072" marT="9072" marB="0" anchor="ctr">
                    <a:solidFill>
                      <a:srgbClr val="5B9BD5"/>
                    </a:solidFill>
                  </a:tcPr>
                </a:tc>
                <a:tc>
                  <a:txBody>
                    <a:bodyPr/>
                    <a:lstStyle/>
                    <a:p>
                      <a:pPr marL="0" algn="ctr" defTabSz="914400" rtl="0" eaLnBrk="1" fontAlgn="b" latinLnBrk="0" hangingPunct="1"/>
                      <a:endParaRPr lang="en-US" sz="1100" b="0" i="0" u="none" strike="noStrike" kern="1200" dirty="0">
                        <a:solidFill>
                          <a:srgbClr val="000000"/>
                        </a:solidFill>
                        <a:effectLst/>
                        <a:latin typeface="Calibri" panose="020F0502020204030204" pitchFamily="34" charset="0"/>
                        <a:ea typeface="+mn-ea"/>
                        <a:cs typeface="+mn-cs"/>
                      </a:endParaRPr>
                    </a:p>
                  </a:txBody>
                  <a:tcPr marL="9072" marR="9072" marT="9072" marB="0" anchor="ctr">
                    <a:solidFill>
                      <a:srgbClr val="5B9BD5"/>
                    </a:solidFill>
                  </a:tcPr>
                </a:tc>
                <a:extLst>
                  <a:ext uri="{0D108BD9-81ED-4DB2-BD59-A6C34878D82A}">
                    <a16:rowId xmlns:a16="http://schemas.microsoft.com/office/drawing/2014/main" val="896655764"/>
                  </a:ext>
                </a:extLst>
              </a:tr>
              <a:tr h="167517">
                <a:tc>
                  <a:txBody>
                    <a:bodyPr/>
                    <a:lstStyle/>
                    <a:p>
                      <a:pPr marL="0" algn="l"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2016 Flood HWM</a:t>
                      </a:r>
                    </a:p>
                  </a:txBody>
                  <a:tcPr marL="9072" marR="9072" marT="9072" marB="0" anchor="b">
                    <a:solidFill>
                      <a:schemeClr val="tx1"/>
                    </a:solidFill>
                  </a:tcPr>
                </a:tc>
                <a:tc>
                  <a:txBody>
                    <a:bodyPr/>
                    <a:lstStyle/>
                    <a:p>
                      <a:pPr marL="0" algn="ctr" defTabSz="914400" rtl="0" eaLnBrk="1" fontAlgn="b" latinLnBrk="0" hangingPunct="1"/>
                      <a:endParaRPr lang="en-US" sz="1100" b="0" i="0" u="none" strike="noStrike" kern="1200" dirty="0">
                        <a:solidFill>
                          <a:schemeClr val="bg1"/>
                        </a:solidFill>
                        <a:effectLst/>
                        <a:latin typeface="Calibri" panose="020F0502020204030204" pitchFamily="34" charset="0"/>
                        <a:ea typeface="+mn-ea"/>
                        <a:cs typeface="+mn-cs"/>
                      </a:endParaRPr>
                    </a:p>
                  </a:txBody>
                  <a:tcPr marL="9072" marR="9072" marT="9072" marB="0" anchor="b">
                    <a:solidFill>
                      <a:schemeClr val="tx1"/>
                    </a:solidFill>
                  </a:tcPr>
                </a:tc>
                <a:extLst>
                  <a:ext uri="{0D108BD9-81ED-4DB2-BD59-A6C34878D82A}">
                    <a16:rowId xmlns:a16="http://schemas.microsoft.com/office/drawing/2014/main" val="2775044072"/>
                  </a:ext>
                </a:extLst>
              </a:tr>
              <a:tr h="167517">
                <a:tc>
                  <a:txBody>
                    <a:bodyPr/>
                    <a:lstStyle/>
                    <a:p>
                      <a:pPr algn="l" fontAlgn="b"/>
                      <a:r>
                        <a:rPr lang="en-US" sz="1100" u="none" strike="noStrike" dirty="0">
                          <a:effectLst/>
                        </a:rPr>
                        <a:t>FEMA 1% (100-Yr) </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extLst>
                  <a:ext uri="{0D108BD9-81ED-4DB2-BD59-A6C34878D82A}">
                    <a16:rowId xmlns:a16="http://schemas.microsoft.com/office/drawing/2014/main" val="1200727858"/>
                  </a:ext>
                </a:extLst>
              </a:tr>
              <a:tr h="167517">
                <a:tc>
                  <a:txBody>
                    <a:bodyPr/>
                    <a:lstStyle/>
                    <a:p>
                      <a:pPr algn="l" fontAlgn="b"/>
                      <a:r>
                        <a:rPr lang="en-US" sz="1100" u="none" strike="noStrike" dirty="0">
                          <a:effectLst/>
                        </a:rPr>
                        <a:t>FEMA 100-Yr + FBD</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extLst>
                  <a:ext uri="{0D108BD9-81ED-4DB2-BD59-A6C34878D82A}">
                    <a16:rowId xmlns:a16="http://schemas.microsoft.com/office/drawing/2014/main" val="367194066"/>
                  </a:ext>
                </a:extLst>
              </a:tr>
              <a:tr h="174497">
                <a:tc>
                  <a:txBody>
                    <a:bodyPr/>
                    <a:lstStyle/>
                    <a:p>
                      <a:pPr algn="l" fontAlgn="b"/>
                      <a:r>
                        <a:rPr lang="en-US" sz="1100" u="none" strike="noStrike" dirty="0">
                          <a:effectLst/>
                        </a:rPr>
                        <a:t>FEMA 1%+ </a:t>
                      </a:r>
                    </a:p>
                  </a:txBody>
                  <a:tcPr marL="9072" marR="9072" marT="9072"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extLst>
                  <a:ext uri="{0D108BD9-81ED-4DB2-BD59-A6C34878D82A}">
                    <a16:rowId xmlns:a16="http://schemas.microsoft.com/office/drawing/2014/main" val="683780853"/>
                  </a:ext>
                </a:extLst>
              </a:tr>
              <a:tr h="174497">
                <a:tc>
                  <a:txBody>
                    <a:bodyPr/>
                    <a:lstStyle/>
                    <a:p>
                      <a:pPr algn="l" fontAlgn="b"/>
                      <a:r>
                        <a:rPr lang="en-US" sz="1100" u="none" strike="noStrike" dirty="0">
                          <a:effectLst/>
                        </a:rPr>
                        <a:t>FEMA </a:t>
                      </a:r>
                      <a:r>
                        <a:rPr lang="en-US" sz="1100" u="none" strike="noStrike" baseline="0" dirty="0">
                          <a:effectLst/>
                        </a:rPr>
                        <a:t>0.2% (500-Yr)</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extLst>
                  <a:ext uri="{0D108BD9-81ED-4DB2-BD59-A6C34878D82A}">
                    <a16:rowId xmlns:a16="http://schemas.microsoft.com/office/drawing/2014/main" val="2576914326"/>
                  </a:ext>
                </a:extLst>
              </a:tr>
              <a:tr h="167517">
                <a:tc>
                  <a:txBody>
                    <a:bodyPr/>
                    <a:lstStyle/>
                    <a:p>
                      <a:pPr algn="l" fontAlgn="b"/>
                      <a:r>
                        <a:rPr lang="en-US" sz="1100" u="none" strike="noStrike" dirty="0">
                          <a:solidFill>
                            <a:schemeClr val="bg1"/>
                          </a:solidFill>
                          <a:effectLst/>
                        </a:rPr>
                        <a:t>FSF 0.2% (500-Yr)</a:t>
                      </a:r>
                      <a:endParaRPr lang="en-US" sz="1100" b="0" i="0" u="none" strike="noStrike" dirty="0">
                        <a:solidFill>
                          <a:schemeClr val="bg1"/>
                        </a:solidFill>
                        <a:effectLst/>
                        <a:latin typeface="Calibri" panose="020F0502020204030204" pitchFamily="34" charset="0"/>
                      </a:endParaRPr>
                    </a:p>
                  </a:txBody>
                  <a:tcPr marL="9072" marR="9072" marT="9072" marB="0" anchor="b">
                    <a:solidFill>
                      <a:srgbClr val="1F4E79"/>
                    </a:solidFill>
                  </a:tcPr>
                </a:tc>
                <a:tc>
                  <a:txBody>
                    <a:bodyPr/>
                    <a:lstStyle/>
                    <a:p>
                      <a:pPr algn="ctr" fontAlgn="b"/>
                      <a:endParaRPr lang="en-US" sz="1100" b="0" i="0" u="none" strike="noStrike" dirty="0">
                        <a:solidFill>
                          <a:schemeClr val="bg1"/>
                        </a:solidFill>
                        <a:effectLst/>
                        <a:latin typeface="Calibri" panose="020F0502020204030204" pitchFamily="34" charset="0"/>
                      </a:endParaRPr>
                    </a:p>
                  </a:txBody>
                  <a:tcPr marL="9072" marR="9072" marT="9072" marB="0" anchor="b">
                    <a:solidFill>
                      <a:srgbClr val="1F4E79"/>
                    </a:solidFill>
                  </a:tcPr>
                </a:tc>
                <a:extLst>
                  <a:ext uri="{0D108BD9-81ED-4DB2-BD59-A6C34878D82A}">
                    <a16:rowId xmlns:a16="http://schemas.microsoft.com/office/drawing/2014/main" val="2451855798"/>
                  </a:ext>
                </a:extLst>
              </a:tr>
            </a:tbl>
          </a:graphicData>
        </a:graphic>
      </p:graphicFrame>
      <p:sp>
        <p:nvSpPr>
          <p:cNvPr id="50" name="Rectangle 49"/>
          <p:cNvSpPr/>
          <p:nvPr/>
        </p:nvSpPr>
        <p:spPr>
          <a:xfrm>
            <a:off x="9744257" y="1971675"/>
            <a:ext cx="2213393" cy="18097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9518938"/>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pic>
        <p:nvPicPr>
          <p:cNvPr id="21" name="Picture 20"/>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784" t="9055" r="10053" b="28800"/>
          <a:stretch/>
        </p:blipFill>
        <p:spPr>
          <a:xfrm>
            <a:off x="-692150" y="-315440"/>
            <a:ext cx="12884150" cy="7180697"/>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62636" y="1085850"/>
            <a:ext cx="11488779" cy="4953283"/>
          </a:xfrm>
          <a:prstGeom prst="rect">
            <a:avLst/>
          </a:prstGeom>
        </p:spPr>
      </p:pic>
      <p:sp>
        <p:nvSpPr>
          <p:cNvPr id="18" name="TextBox 17"/>
          <p:cNvSpPr txBox="1"/>
          <p:nvPr/>
        </p:nvSpPr>
        <p:spPr>
          <a:xfrm>
            <a:off x="614343" y="793932"/>
            <a:ext cx="3408620" cy="300082"/>
          </a:xfrm>
          <a:prstGeom prst="rect">
            <a:avLst/>
          </a:prstGeom>
          <a:noFill/>
        </p:spPr>
        <p:txBody>
          <a:bodyPr wrap="square" rtlCol="0">
            <a:spAutoFit/>
          </a:bodyPr>
          <a:lstStyle/>
          <a:p>
            <a:r>
              <a:rPr lang="en-US" sz="1350" b="1" dirty="0"/>
              <a:t>306 Maywood Ave., Clendenin, WV, 25045</a:t>
            </a:r>
          </a:p>
        </p:txBody>
      </p:sp>
      <p:sp>
        <p:nvSpPr>
          <p:cNvPr id="23" name="TextBox 22"/>
          <p:cNvSpPr txBox="1"/>
          <p:nvPr/>
        </p:nvSpPr>
        <p:spPr>
          <a:xfrm>
            <a:off x="838200" y="5640290"/>
            <a:ext cx="2704404" cy="307777"/>
          </a:xfrm>
          <a:prstGeom prst="rect">
            <a:avLst/>
          </a:prstGeom>
          <a:solidFill>
            <a:schemeClr val="bg1"/>
          </a:solidFill>
        </p:spPr>
        <p:txBody>
          <a:bodyPr wrap="square" rtlCol="0">
            <a:spAutoFit/>
          </a:bodyPr>
          <a:lstStyle/>
          <a:p>
            <a:r>
              <a:rPr lang="en-US" sz="1200" b="1" dirty="0"/>
              <a:t>Building</a:t>
            </a:r>
            <a:r>
              <a:rPr lang="en-US" sz="1400" dirty="0">
                <a:solidFill>
                  <a:schemeClr val="bg1"/>
                </a:solidFill>
              </a:rPr>
              <a:t> </a:t>
            </a:r>
            <a:r>
              <a:rPr lang="en-US" sz="1200" b="1" dirty="0">
                <a:hlinkClick r:id="rId5"/>
              </a:rPr>
              <a:t>20-02-0006-0044-0000_306</a:t>
            </a:r>
            <a:r>
              <a:rPr lang="en-US" sz="1400" dirty="0"/>
              <a:t> </a:t>
            </a:r>
          </a:p>
        </p:txBody>
      </p:sp>
      <p:sp>
        <p:nvSpPr>
          <p:cNvPr id="28" name="Rectangular Callout 27"/>
          <p:cNvSpPr/>
          <p:nvPr/>
        </p:nvSpPr>
        <p:spPr>
          <a:xfrm>
            <a:off x="356317" y="5201021"/>
            <a:ext cx="1469165" cy="195028"/>
          </a:xfrm>
          <a:prstGeom prst="wedgeRectCallout">
            <a:avLst>
              <a:gd name="adj1" fmla="val 325225"/>
              <a:gd name="adj2" fmla="val -2663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2.0’  (FEMA 10% / 10-Yr) </a:t>
            </a:r>
          </a:p>
        </p:txBody>
      </p:sp>
      <p:sp>
        <p:nvSpPr>
          <p:cNvPr id="29" name="Rectangular Callout 28"/>
          <p:cNvSpPr/>
          <p:nvPr/>
        </p:nvSpPr>
        <p:spPr>
          <a:xfrm>
            <a:off x="377479" y="4320690"/>
            <a:ext cx="1496973" cy="192008"/>
          </a:xfrm>
          <a:prstGeom prst="wedgeRectCallout">
            <a:avLst>
              <a:gd name="adj1" fmla="val 240856"/>
              <a:gd name="adj2" fmla="val -33848"/>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6.0’  (FEMA 4% / 25-Yr) </a:t>
            </a:r>
          </a:p>
        </p:txBody>
      </p:sp>
      <p:sp>
        <p:nvSpPr>
          <p:cNvPr id="38" name="Rectangle 37"/>
          <p:cNvSpPr/>
          <p:nvPr/>
        </p:nvSpPr>
        <p:spPr>
          <a:xfrm>
            <a:off x="659070" y="256724"/>
            <a:ext cx="5314121" cy="487569"/>
          </a:xfrm>
          <a:prstGeom prst="rect">
            <a:avLst/>
          </a:prstGeom>
          <a:solidFill>
            <a:schemeClr val="accent6">
              <a:lumMod val="75000"/>
            </a:schemeClr>
          </a:solidFill>
          <a:ln>
            <a:solidFill>
              <a:schemeClr val="bg1"/>
            </a:solidFill>
          </a:ln>
        </p:spPr>
        <p:txBody>
          <a:bodyPr wrap="square">
            <a:spAutoFit/>
          </a:bodyPr>
          <a:lstStyle/>
          <a:p>
            <a:pPr>
              <a:lnSpc>
                <a:spcPct val="107000"/>
              </a:lnSpc>
              <a:spcAft>
                <a:spcPts val="800"/>
              </a:spcAft>
            </a:pP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Design Flood Elevation (DFE) should be the BFE plus 2 feet of freeboard.  The DFE should also be above the high-water marks of the 2016 flood plus freeboard.</a:t>
            </a:r>
          </a:p>
        </p:txBody>
      </p:sp>
      <p:sp>
        <p:nvSpPr>
          <p:cNvPr id="32" name="TextBox 34">
            <a:extLst>
              <a:ext uri="{FF2B5EF4-FFF2-40B4-BE49-F238E27FC236}">
                <a16:creationId xmlns:a16="http://schemas.microsoft.com/office/drawing/2014/main" id="{60303C01-6164-68E7-EB01-92F279FFD027}"/>
              </a:ext>
            </a:extLst>
          </p:cNvPr>
          <p:cNvSpPr txBox="1"/>
          <p:nvPr/>
        </p:nvSpPr>
        <p:spPr>
          <a:xfrm>
            <a:off x="6264961" y="6456058"/>
            <a:ext cx="263317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First Street Foundation (FSF)</a:t>
            </a:r>
          </a:p>
        </p:txBody>
      </p:sp>
      <p:sp>
        <p:nvSpPr>
          <p:cNvPr id="33" name="TextBox 35">
            <a:extLst>
              <a:ext uri="{FF2B5EF4-FFF2-40B4-BE49-F238E27FC236}">
                <a16:creationId xmlns:a16="http://schemas.microsoft.com/office/drawing/2014/main" id="{0C295EA3-56AD-29EF-5DF7-CFD89EB74CCF}"/>
              </a:ext>
            </a:extLst>
          </p:cNvPr>
          <p:cNvSpPr txBox="1"/>
          <p:nvPr/>
        </p:nvSpPr>
        <p:spPr>
          <a:xfrm>
            <a:off x="2308678" y="6428999"/>
            <a:ext cx="163958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FLOOD DEPTHS:</a:t>
            </a:r>
          </a:p>
        </p:txBody>
      </p:sp>
      <p:sp>
        <p:nvSpPr>
          <p:cNvPr id="34" name="Rectangle 33">
            <a:extLst>
              <a:ext uri="{FF2B5EF4-FFF2-40B4-BE49-F238E27FC236}">
                <a16:creationId xmlns:a16="http://schemas.microsoft.com/office/drawing/2014/main" id="{7CCE5D46-A1E7-B545-A32E-7FE82ADE5017}"/>
              </a:ext>
            </a:extLst>
          </p:cNvPr>
          <p:cNvSpPr/>
          <p:nvPr/>
        </p:nvSpPr>
        <p:spPr>
          <a:xfrm>
            <a:off x="4011095" y="6500908"/>
            <a:ext cx="426068" cy="188361"/>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5" name="TextBox 37">
            <a:extLst>
              <a:ext uri="{FF2B5EF4-FFF2-40B4-BE49-F238E27FC236}">
                <a16:creationId xmlns:a16="http://schemas.microsoft.com/office/drawing/2014/main" id="{86C6DCE6-0D43-BEB8-9096-D484C1B584FC}"/>
              </a:ext>
            </a:extLst>
          </p:cNvPr>
          <p:cNvSpPr txBox="1"/>
          <p:nvPr/>
        </p:nvSpPr>
        <p:spPr>
          <a:xfrm>
            <a:off x="4437163" y="6456058"/>
            <a:ext cx="791317"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FEMA</a:t>
            </a:r>
          </a:p>
        </p:txBody>
      </p:sp>
      <p:sp>
        <p:nvSpPr>
          <p:cNvPr id="36" name="Rectangle 35">
            <a:extLst>
              <a:ext uri="{FF2B5EF4-FFF2-40B4-BE49-F238E27FC236}">
                <a16:creationId xmlns:a16="http://schemas.microsoft.com/office/drawing/2014/main" id="{7FA4BE22-AB0C-5B18-6D5C-5118DC689B97}"/>
              </a:ext>
            </a:extLst>
          </p:cNvPr>
          <p:cNvSpPr/>
          <p:nvPr/>
        </p:nvSpPr>
        <p:spPr>
          <a:xfrm>
            <a:off x="8456822" y="6481439"/>
            <a:ext cx="377250" cy="183928"/>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7" name="TextBox 39">
            <a:extLst>
              <a:ext uri="{FF2B5EF4-FFF2-40B4-BE49-F238E27FC236}">
                <a16:creationId xmlns:a16="http://schemas.microsoft.com/office/drawing/2014/main" id="{F57A0166-D011-7E8E-F536-E67FC263E807}"/>
              </a:ext>
            </a:extLst>
          </p:cNvPr>
          <p:cNvSpPr txBox="1"/>
          <p:nvPr/>
        </p:nvSpPr>
        <p:spPr>
          <a:xfrm>
            <a:off x="8856171" y="6442617"/>
            <a:ext cx="3221112"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USGS 2016 Flood High Water Mark</a:t>
            </a:r>
          </a:p>
        </p:txBody>
      </p:sp>
      <p:sp>
        <p:nvSpPr>
          <p:cNvPr id="40" name="Rectangle 39">
            <a:extLst>
              <a:ext uri="{FF2B5EF4-FFF2-40B4-BE49-F238E27FC236}">
                <a16:creationId xmlns:a16="http://schemas.microsoft.com/office/drawing/2014/main" id="{5AEAB01B-3310-51B6-DB81-46F1D9A20523}"/>
              </a:ext>
            </a:extLst>
          </p:cNvPr>
          <p:cNvSpPr/>
          <p:nvPr/>
        </p:nvSpPr>
        <p:spPr>
          <a:xfrm>
            <a:off x="5882966" y="6500908"/>
            <a:ext cx="426068" cy="188361"/>
          </a:xfrm>
          <a:prstGeom prst="rect">
            <a:avLst/>
          </a:prstGeom>
          <a:solidFill>
            <a:srgbClr val="1F4E79"/>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graphicFrame>
        <p:nvGraphicFramePr>
          <p:cNvPr id="48" name="Table 47"/>
          <p:cNvGraphicFramePr>
            <a:graphicFrameLocks noGrp="1"/>
          </p:cNvGraphicFramePr>
          <p:nvPr/>
        </p:nvGraphicFramePr>
        <p:xfrm>
          <a:off x="9744257" y="533006"/>
          <a:ext cx="2213393" cy="2498858"/>
        </p:xfrm>
        <a:graphic>
          <a:graphicData uri="http://schemas.openxmlformats.org/drawingml/2006/table">
            <a:tbl>
              <a:tblPr>
                <a:tableStyleId>{5C22544A-7EE6-4342-B048-85BDC9FD1C3A}</a:tableStyleId>
              </a:tblPr>
              <a:tblGrid>
                <a:gridCol w="1488774">
                  <a:extLst>
                    <a:ext uri="{9D8B030D-6E8A-4147-A177-3AD203B41FA5}">
                      <a16:colId xmlns:a16="http://schemas.microsoft.com/office/drawing/2014/main" val="2046477427"/>
                    </a:ext>
                  </a:extLst>
                </a:gridCol>
                <a:gridCol w="724619">
                  <a:extLst>
                    <a:ext uri="{9D8B030D-6E8A-4147-A177-3AD203B41FA5}">
                      <a16:colId xmlns:a16="http://schemas.microsoft.com/office/drawing/2014/main" val="2529517874"/>
                    </a:ext>
                  </a:extLst>
                </a:gridCol>
              </a:tblGrid>
              <a:tr h="164215">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9072" marR="9072" marT="9072" marB="0" anchor="b">
                    <a:solidFill>
                      <a:schemeClr val="accent1">
                        <a:lumMod val="40000"/>
                        <a:lumOff val="60000"/>
                      </a:schemeClr>
                    </a:solidFill>
                  </a:tcPr>
                </a:tc>
                <a:extLst>
                  <a:ext uri="{0D108BD9-81ED-4DB2-BD59-A6C34878D82A}">
                    <a16:rowId xmlns:a16="http://schemas.microsoft.com/office/drawing/2014/main" val="1176766124"/>
                  </a:ext>
                </a:extLst>
              </a:tr>
              <a:tr h="167517">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3695338125"/>
                  </a:ext>
                </a:extLst>
              </a:tr>
              <a:tr h="167517">
                <a:tc>
                  <a:txBody>
                    <a:bodyPr/>
                    <a:lstStyle/>
                    <a:p>
                      <a:pPr algn="l" fontAlgn="b"/>
                      <a:r>
                        <a:rPr lang="en-US" sz="1100" u="none" strike="noStrike" dirty="0">
                          <a:effectLst/>
                        </a:rPr>
                        <a:t>First Floor Height</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12.0</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2341545975"/>
                  </a:ext>
                </a:extLst>
              </a:tr>
              <a:tr h="167517">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2.0</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264907731"/>
                  </a:ext>
                </a:extLst>
              </a:tr>
              <a:tr h="167517">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4115486144"/>
                  </a:ext>
                </a:extLst>
              </a:tr>
              <a:tr h="167517">
                <a:tc>
                  <a:txBody>
                    <a:bodyPr/>
                    <a:lstStyle/>
                    <a:p>
                      <a:pPr marL="0" algn="l" defTabSz="914400" rtl="0" eaLnBrk="1" fontAlgn="b" latinLnBrk="0" hangingPunct="1"/>
                      <a:r>
                        <a:rPr lang="en-US" sz="1100" b="0" u="none" strike="noStrike" kern="1200" dirty="0">
                          <a:solidFill>
                            <a:schemeClr val="dk1"/>
                          </a:solidFill>
                          <a:effectLst/>
                          <a:latin typeface="+mn-lt"/>
                          <a:ea typeface="+mn-ea"/>
                          <a:cs typeface="+mn-cs"/>
                        </a:rPr>
                        <a:t>FEMA 10% (10-Yr)</a:t>
                      </a:r>
                    </a:p>
                  </a:txBody>
                  <a:tcPr marL="9072" marR="9072" marT="9072" marB="0" anchor="b">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2.0</a:t>
                      </a:r>
                    </a:p>
                  </a:txBody>
                  <a:tcPr marL="9072" marR="9072" marT="9072" marB="0" anchor="b">
                    <a:solidFill>
                      <a:srgbClr val="5B9BD5"/>
                    </a:solidFill>
                  </a:tcPr>
                </a:tc>
                <a:extLst>
                  <a:ext uri="{0D108BD9-81ED-4DB2-BD59-A6C34878D82A}">
                    <a16:rowId xmlns:a16="http://schemas.microsoft.com/office/drawing/2014/main" val="1165418921"/>
                  </a:ext>
                </a:extLst>
              </a:tr>
              <a:tr h="16751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4% (25-Yr)</a:t>
                      </a:r>
                    </a:p>
                  </a:txBody>
                  <a:tcPr marL="9072" marR="9072" marT="9072"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6.0</a:t>
                      </a:r>
                    </a:p>
                  </a:txBody>
                  <a:tcPr marL="9072" marR="9072" marT="9072" marB="0" anchor="ctr">
                    <a:solidFill>
                      <a:srgbClr val="5B9BD5"/>
                    </a:solidFill>
                  </a:tcPr>
                </a:tc>
                <a:extLst>
                  <a:ext uri="{0D108BD9-81ED-4DB2-BD59-A6C34878D82A}">
                    <a16:rowId xmlns:a16="http://schemas.microsoft.com/office/drawing/2014/main" val="3865879643"/>
                  </a:ext>
                </a:extLst>
              </a:tr>
              <a:tr h="20160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2% (50-Yr)</a:t>
                      </a:r>
                    </a:p>
                  </a:txBody>
                  <a:tcPr marL="9072" marR="9072" marT="9072" marB="0" anchor="ctr">
                    <a:solidFill>
                      <a:srgbClr val="5B9BD5"/>
                    </a:solidFill>
                  </a:tcPr>
                </a:tc>
                <a:tc>
                  <a:txBody>
                    <a:bodyPr/>
                    <a:lstStyle/>
                    <a:p>
                      <a:pPr marL="0" algn="ctr" defTabSz="914400" rtl="0" eaLnBrk="1" fontAlgn="b" latinLnBrk="0" hangingPunct="1"/>
                      <a:endParaRPr lang="en-US" sz="1100" b="0" i="0" u="none" strike="noStrike" kern="1200" dirty="0">
                        <a:solidFill>
                          <a:srgbClr val="000000"/>
                        </a:solidFill>
                        <a:effectLst/>
                        <a:latin typeface="Calibri" panose="020F0502020204030204" pitchFamily="34" charset="0"/>
                        <a:ea typeface="+mn-ea"/>
                        <a:cs typeface="+mn-cs"/>
                      </a:endParaRPr>
                    </a:p>
                  </a:txBody>
                  <a:tcPr marL="9072" marR="9072" marT="9072" marB="0" anchor="ctr">
                    <a:solidFill>
                      <a:srgbClr val="5B9BD5"/>
                    </a:solidFill>
                  </a:tcPr>
                </a:tc>
                <a:extLst>
                  <a:ext uri="{0D108BD9-81ED-4DB2-BD59-A6C34878D82A}">
                    <a16:rowId xmlns:a16="http://schemas.microsoft.com/office/drawing/2014/main" val="896655764"/>
                  </a:ext>
                </a:extLst>
              </a:tr>
              <a:tr h="167517">
                <a:tc>
                  <a:txBody>
                    <a:bodyPr/>
                    <a:lstStyle/>
                    <a:p>
                      <a:pPr marL="0" algn="l"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2016 Flood HWM</a:t>
                      </a:r>
                    </a:p>
                  </a:txBody>
                  <a:tcPr marL="9072" marR="9072" marT="9072" marB="0" anchor="b">
                    <a:solidFill>
                      <a:schemeClr val="tx1"/>
                    </a:solidFill>
                  </a:tcPr>
                </a:tc>
                <a:tc>
                  <a:txBody>
                    <a:bodyPr/>
                    <a:lstStyle/>
                    <a:p>
                      <a:pPr marL="0" algn="ctr" defTabSz="914400" rtl="0" eaLnBrk="1" fontAlgn="b" latinLnBrk="0" hangingPunct="1"/>
                      <a:endParaRPr lang="en-US" sz="1100" b="0" i="0" u="none" strike="noStrike" kern="1200" dirty="0">
                        <a:solidFill>
                          <a:schemeClr val="bg1"/>
                        </a:solidFill>
                        <a:effectLst/>
                        <a:latin typeface="Calibri" panose="020F0502020204030204" pitchFamily="34" charset="0"/>
                        <a:ea typeface="+mn-ea"/>
                        <a:cs typeface="+mn-cs"/>
                      </a:endParaRPr>
                    </a:p>
                  </a:txBody>
                  <a:tcPr marL="9072" marR="9072" marT="9072" marB="0" anchor="b">
                    <a:solidFill>
                      <a:schemeClr val="tx1"/>
                    </a:solidFill>
                  </a:tcPr>
                </a:tc>
                <a:extLst>
                  <a:ext uri="{0D108BD9-81ED-4DB2-BD59-A6C34878D82A}">
                    <a16:rowId xmlns:a16="http://schemas.microsoft.com/office/drawing/2014/main" val="2775044072"/>
                  </a:ext>
                </a:extLst>
              </a:tr>
              <a:tr h="167517">
                <a:tc>
                  <a:txBody>
                    <a:bodyPr/>
                    <a:lstStyle/>
                    <a:p>
                      <a:pPr algn="l" fontAlgn="b"/>
                      <a:r>
                        <a:rPr lang="en-US" sz="1100" u="none" strike="noStrike" dirty="0">
                          <a:effectLst/>
                        </a:rPr>
                        <a:t>FEMA 1% (100-Yr) </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extLst>
                  <a:ext uri="{0D108BD9-81ED-4DB2-BD59-A6C34878D82A}">
                    <a16:rowId xmlns:a16="http://schemas.microsoft.com/office/drawing/2014/main" val="1200727858"/>
                  </a:ext>
                </a:extLst>
              </a:tr>
              <a:tr h="167517">
                <a:tc>
                  <a:txBody>
                    <a:bodyPr/>
                    <a:lstStyle/>
                    <a:p>
                      <a:pPr algn="l" fontAlgn="b"/>
                      <a:r>
                        <a:rPr lang="en-US" sz="1100" u="none" strike="noStrike" dirty="0">
                          <a:effectLst/>
                        </a:rPr>
                        <a:t>FEMA 100-Yr + FBD</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extLst>
                  <a:ext uri="{0D108BD9-81ED-4DB2-BD59-A6C34878D82A}">
                    <a16:rowId xmlns:a16="http://schemas.microsoft.com/office/drawing/2014/main" val="367194066"/>
                  </a:ext>
                </a:extLst>
              </a:tr>
              <a:tr h="174497">
                <a:tc>
                  <a:txBody>
                    <a:bodyPr/>
                    <a:lstStyle/>
                    <a:p>
                      <a:pPr algn="l" fontAlgn="b"/>
                      <a:r>
                        <a:rPr lang="en-US" sz="1100" u="none" strike="noStrike" dirty="0">
                          <a:effectLst/>
                        </a:rPr>
                        <a:t>FEMA 1%+</a:t>
                      </a:r>
                    </a:p>
                  </a:txBody>
                  <a:tcPr marL="9072" marR="9072" marT="9072"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extLst>
                  <a:ext uri="{0D108BD9-81ED-4DB2-BD59-A6C34878D82A}">
                    <a16:rowId xmlns:a16="http://schemas.microsoft.com/office/drawing/2014/main" val="683780853"/>
                  </a:ext>
                </a:extLst>
              </a:tr>
              <a:tr h="174497">
                <a:tc>
                  <a:txBody>
                    <a:bodyPr/>
                    <a:lstStyle/>
                    <a:p>
                      <a:pPr algn="l" fontAlgn="b"/>
                      <a:r>
                        <a:rPr lang="en-US" sz="1100" u="none" strike="noStrike" dirty="0">
                          <a:effectLst/>
                        </a:rPr>
                        <a:t>FEMA </a:t>
                      </a:r>
                      <a:r>
                        <a:rPr lang="en-US" sz="1100" u="none" strike="noStrike" baseline="0" dirty="0">
                          <a:effectLst/>
                        </a:rPr>
                        <a:t>0.2% (500-Yr)</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extLst>
                  <a:ext uri="{0D108BD9-81ED-4DB2-BD59-A6C34878D82A}">
                    <a16:rowId xmlns:a16="http://schemas.microsoft.com/office/drawing/2014/main" val="2576914326"/>
                  </a:ext>
                </a:extLst>
              </a:tr>
              <a:tr h="167517">
                <a:tc>
                  <a:txBody>
                    <a:bodyPr/>
                    <a:lstStyle/>
                    <a:p>
                      <a:pPr algn="l" fontAlgn="b"/>
                      <a:r>
                        <a:rPr lang="en-US" sz="1100" u="none" strike="noStrike" dirty="0">
                          <a:solidFill>
                            <a:schemeClr val="bg1"/>
                          </a:solidFill>
                          <a:effectLst/>
                        </a:rPr>
                        <a:t>FSF 0.2% (500-Yr)</a:t>
                      </a:r>
                      <a:endParaRPr lang="en-US" sz="1100" b="0" i="0" u="none" strike="noStrike" dirty="0">
                        <a:solidFill>
                          <a:schemeClr val="bg1"/>
                        </a:solidFill>
                        <a:effectLst/>
                        <a:latin typeface="Calibri" panose="020F0502020204030204" pitchFamily="34" charset="0"/>
                      </a:endParaRPr>
                    </a:p>
                  </a:txBody>
                  <a:tcPr marL="9072" marR="9072" marT="9072" marB="0" anchor="b">
                    <a:solidFill>
                      <a:srgbClr val="1F4E79"/>
                    </a:solidFill>
                  </a:tcPr>
                </a:tc>
                <a:tc>
                  <a:txBody>
                    <a:bodyPr/>
                    <a:lstStyle/>
                    <a:p>
                      <a:pPr algn="ctr" fontAlgn="b"/>
                      <a:endParaRPr lang="en-US" sz="1100" b="0" i="0" u="none" strike="noStrike" dirty="0">
                        <a:solidFill>
                          <a:schemeClr val="bg1"/>
                        </a:solidFill>
                        <a:effectLst/>
                        <a:latin typeface="Calibri" panose="020F0502020204030204" pitchFamily="34" charset="0"/>
                      </a:endParaRPr>
                    </a:p>
                  </a:txBody>
                  <a:tcPr marL="9072" marR="9072" marT="9072" marB="0" anchor="b">
                    <a:solidFill>
                      <a:srgbClr val="1F4E79"/>
                    </a:solidFill>
                  </a:tcPr>
                </a:tc>
                <a:extLst>
                  <a:ext uri="{0D108BD9-81ED-4DB2-BD59-A6C34878D82A}">
                    <a16:rowId xmlns:a16="http://schemas.microsoft.com/office/drawing/2014/main" val="2451855798"/>
                  </a:ext>
                </a:extLst>
              </a:tr>
            </a:tbl>
          </a:graphicData>
        </a:graphic>
      </p:graphicFrame>
      <p:sp>
        <p:nvSpPr>
          <p:cNvPr id="49" name="Rectangle 48"/>
          <p:cNvSpPr/>
          <p:nvPr/>
        </p:nvSpPr>
        <p:spPr>
          <a:xfrm>
            <a:off x="9744257" y="1971675"/>
            <a:ext cx="2213393" cy="18097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0907365"/>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pic>
        <p:nvPicPr>
          <p:cNvPr id="21" name="Picture 20"/>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784" t="9055" r="10053" b="28800"/>
          <a:stretch/>
        </p:blipFill>
        <p:spPr>
          <a:xfrm>
            <a:off x="-692150" y="-315440"/>
            <a:ext cx="12884150" cy="7180697"/>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62636" y="1085850"/>
            <a:ext cx="11488779" cy="4953283"/>
          </a:xfrm>
          <a:prstGeom prst="rect">
            <a:avLst/>
          </a:prstGeom>
        </p:spPr>
      </p:pic>
      <p:sp>
        <p:nvSpPr>
          <p:cNvPr id="18" name="TextBox 17"/>
          <p:cNvSpPr txBox="1"/>
          <p:nvPr/>
        </p:nvSpPr>
        <p:spPr>
          <a:xfrm>
            <a:off x="614343" y="793932"/>
            <a:ext cx="3408620" cy="300082"/>
          </a:xfrm>
          <a:prstGeom prst="rect">
            <a:avLst/>
          </a:prstGeom>
          <a:noFill/>
        </p:spPr>
        <p:txBody>
          <a:bodyPr wrap="square" rtlCol="0">
            <a:spAutoFit/>
          </a:bodyPr>
          <a:lstStyle/>
          <a:p>
            <a:r>
              <a:rPr lang="en-US" sz="1350" b="1" dirty="0"/>
              <a:t>306 Maywood Ave., Clendenin, WV, 25045</a:t>
            </a:r>
          </a:p>
        </p:txBody>
      </p:sp>
      <p:sp>
        <p:nvSpPr>
          <p:cNvPr id="23" name="TextBox 22"/>
          <p:cNvSpPr txBox="1"/>
          <p:nvPr/>
        </p:nvSpPr>
        <p:spPr>
          <a:xfrm>
            <a:off x="838200" y="5640290"/>
            <a:ext cx="2704404" cy="307777"/>
          </a:xfrm>
          <a:prstGeom prst="rect">
            <a:avLst/>
          </a:prstGeom>
          <a:solidFill>
            <a:schemeClr val="bg1"/>
          </a:solidFill>
        </p:spPr>
        <p:txBody>
          <a:bodyPr wrap="square" rtlCol="0">
            <a:spAutoFit/>
          </a:bodyPr>
          <a:lstStyle/>
          <a:p>
            <a:r>
              <a:rPr lang="en-US" sz="1200" b="1" dirty="0"/>
              <a:t>Building</a:t>
            </a:r>
            <a:r>
              <a:rPr lang="en-US" sz="1400" dirty="0">
                <a:solidFill>
                  <a:schemeClr val="bg1"/>
                </a:solidFill>
              </a:rPr>
              <a:t> </a:t>
            </a:r>
            <a:r>
              <a:rPr lang="en-US" sz="1200" b="1" dirty="0">
                <a:hlinkClick r:id="rId5"/>
              </a:rPr>
              <a:t>20-02-0006-0044-0000_306</a:t>
            </a:r>
            <a:r>
              <a:rPr lang="en-US" sz="1400" dirty="0"/>
              <a:t> </a:t>
            </a:r>
          </a:p>
        </p:txBody>
      </p:sp>
      <p:sp>
        <p:nvSpPr>
          <p:cNvPr id="28" name="Rectangular Callout 27"/>
          <p:cNvSpPr/>
          <p:nvPr/>
        </p:nvSpPr>
        <p:spPr>
          <a:xfrm>
            <a:off x="356317" y="5201021"/>
            <a:ext cx="1469165" cy="195028"/>
          </a:xfrm>
          <a:prstGeom prst="wedgeRectCallout">
            <a:avLst>
              <a:gd name="adj1" fmla="val 325225"/>
              <a:gd name="adj2" fmla="val -2663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2.0’  (FEMA 10% / 10-Yr) </a:t>
            </a:r>
          </a:p>
        </p:txBody>
      </p:sp>
      <p:sp>
        <p:nvSpPr>
          <p:cNvPr id="29" name="Rectangular Callout 28"/>
          <p:cNvSpPr/>
          <p:nvPr/>
        </p:nvSpPr>
        <p:spPr>
          <a:xfrm>
            <a:off x="377479" y="4320690"/>
            <a:ext cx="1496973" cy="192008"/>
          </a:xfrm>
          <a:prstGeom prst="wedgeRectCallout">
            <a:avLst>
              <a:gd name="adj1" fmla="val 240856"/>
              <a:gd name="adj2" fmla="val -33848"/>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6.0’  (FEMA 4% / 25-Yr) </a:t>
            </a:r>
          </a:p>
        </p:txBody>
      </p:sp>
      <p:sp>
        <p:nvSpPr>
          <p:cNvPr id="30" name="Rectangular Callout 29"/>
          <p:cNvSpPr/>
          <p:nvPr/>
        </p:nvSpPr>
        <p:spPr>
          <a:xfrm>
            <a:off x="377479" y="3789770"/>
            <a:ext cx="1496973" cy="174503"/>
          </a:xfrm>
          <a:prstGeom prst="wedgeRectCallout">
            <a:avLst>
              <a:gd name="adj1" fmla="val 239419"/>
              <a:gd name="adj2" fmla="val -24268"/>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9.5’  (FEMA 2% / 50-Yr) </a:t>
            </a:r>
          </a:p>
        </p:txBody>
      </p:sp>
      <p:sp>
        <p:nvSpPr>
          <p:cNvPr id="38" name="Rectangle 37"/>
          <p:cNvSpPr/>
          <p:nvPr/>
        </p:nvSpPr>
        <p:spPr>
          <a:xfrm>
            <a:off x="659070" y="256724"/>
            <a:ext cx="5314121" cy="487569"/>
          </a:xfrm>
          <a:prstGeom prst="rect">
            <a:avLst/>
          </a:prstGeom>
          <a:solidFill>
            <a:schemeClr val="accent6">
              <a:lumMod val="75000"/>
            </a:schemeClr>
          </a:solidFill>
          <a:ln>
            <a:solidFill>
              <a:schemeClr val="bg1"/>
            </a:solidFill>
          </a:ln>
        </p:spPr>
        <p:txBody>
          <a:bodyPr wrap="square">
            <a:spAutoFit/>
          </a:bodyPr>
          <a:lstStyle/>
          <a:p>
            <a:pPr>
              <a:lnSpc>
                <a:spcPct val="107000"/>
              </a:lnSpc>
              <a:spcAft>
                <a:spcPts val="800"/>
              </a:spcAft>
            </a:pP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Design Flood Elevation (DFE) should be the BFE plus 2 feet of freeboard.  The DFE should also be above the high-water marks of the 2016 flood plus freeboard.</a:t>
            </a:r>
          </a:p>
        </p:txBody>
      </p:sp>
      <p:sp>
        <p:nvSpPr>
          <p:cNvPr id="32" name="TextBox 34">
            <a:extLst>
              <a:ext uri="{FF2B5EF4-FFF2-40B4-BE49-F238E27FC236}">
                <a16:creationId xmlns:a16="http://schemas.microsoft.com/office/drawing/2014/main" id="{60303C01-6164-68E7-EB01-92F279FFD027}"/>
              </a:ext>
            </a:extLst>
          </p:cNvPr>
          <p:cNvSpPr txBox="1"/>
          <p:nvPr/>
        </p:nvSpPr>
        <p:spPr>
          <a:xfrm>
            <a:off x="6264961" y="6456058"/>
            <a:ext cx="263317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First Street Foundation (FSF)</a:t>
            </a:r>
          </a:p>
        </p:txBody>
      </p:sp>
      <p:sp>
        <p:nvSpPr>
          <p:cNvPr id="33" name="TextBox 35">
            <a:extLst>
              <a:ext uri="{FF2B5EF4-FFF2-40B4-BE49-F238E27FC236}">
                <a16:creationId xmlns:a16="http://schemas.microsoft.com/office/drawing/2014/main" id="{0C295EA3-56AD-29EF-5DF7-CFD89EB74CCF}"/>
              </a:ext>
            </a:extLst>
          </p:cNvPr>
          <p:cNvSpPr txBox="1"/>
          <p:nvPr/>
        </p:nvSpPr>
        <p:spPr>
          <a:xfrm>
            <a:off x="2308678" y="6428999"/>
            <a:ext cx="163958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FLOOD DEPTHS:</a:t>
            </a:r>
          </a:p>
        </p:txBody>
      </p:sp>
      <p:sp>
        <p:nvSpPr>
          <p:cNvPr id="34" name="Rectangle 33">
            <a:extLst>
              <a:ext uri="{FF2B5EF4-FFF2-40B4-BE49-F238E27FC236}">
                <a16:creationId xmlns:a16="http://schemas.microsoft.com/office/drawing/2014/main" id="{7CCE5D46-A1E7-B545-A32E-7FE82ADE5017}"/>
              </a:ext>
            </a:extLst>
          </p:cNvPr>
          <p:cNvSpPr/>
          <p:nvPr/>
        </p:nvSpPr>
        <p:spPr>
          <a:xfrm>
            <a:off x="4011095" y="6500908"/>
            <a:ext cx="426068" cy="188361"/>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5" name="TextBox 37">
            <a:extLst>
              <a:ext uri="{FF2B5EF4-FFF2-40B4-BE49-F238E27FC236}">
                <a16:creationId xmlns:a16="http://schemas.microsoft.com/office/drawing/2014/main" id="{86C6DCE6-0D43-BEB8-9096-D484C1B584FC}"/>
              </a:ext>
            </a:extLst>
          </p:cNvPr>
          <p:cNvSpPr txBox="1"/>
          <p:nvPr/>
        </p:nvSpPr>
        <p:spPr>
          <a:xfrm>
            <a:off x="4437163" y="6456058"/>
            <a:ext cx="791317"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FEMA</a:t>
            </a:r>
          </a:p>
        </p:txBody>
      </p:sp>
      <p:sp>
        <p:nvSpPr>
          <p:cNvPr id="36" name="Rectangle 35">
            <a:extLst>
              <a:ext uri="{FF2B5EF4-FFF2-40B4-BE49-F238E27FC236}">
                <a16:creationId xmlns:a16="http://schemas.microsoft.com/office/drawing/2014/main" id="{7FA4BE22-AB0C-5B18-6D5C-5118DC689B97}"/>
              </a:ext>
            </a:extLst>
          </p:cNvPr>
          <p:cNvSpPr/>
          <p:nvPr/>
        </p:nvSpPr>
        <p:spPr>
          <a:xfrm>
            <a:off x="8456822" y="6481439"/>
            <a:ext cx="377250" cy="183928"/>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37" name="TextBox 39">
            <a:extLst>
              <a:ext uri="{FF2B5EF4-FFF2-40B4-BE49-F238E27FC236}">
                <a16:creationId xmlns:a16="http://schemas.microsoft.com/office/drawing/2014/main" id="{F57A0166-D011-7E8E-F536-E67FC263E807}"/>
              </a:ext>
            </a:extLst>
          </p:cNvPr>
          <p:cNvSpPr txBox="1"/>
          <p:nvPr/>
        </p:nvSpPr>
        <p:spPr>
          <a:xfrm>
            <a:off x="8856171" y="6442617"/>
            <a:ext cx="3221112"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USGS 2016 Flood High Water Mark</a:t>
            </a:r>
          </a:p>
        </p:txBody>
      </p:sp>
      <p:sp>
        <p:nvSpPr>
          <p:cNvPr id="40" name="Rectangle 39">
            <a:extLst>
              <a:ext uri="{FF2B5EF4-FFF2-40B4-BE49-F238E27FC236}">
                <a16:creationId xmlns:a16="http://schemas.microsoft.com/office/drawing/2014/main" id="{5AEAB01B-3310-51B6-DB81-46F1D9A20523}"/>
              </a:ext>
            </a:extLst>
          </p:cNvPr>
          <p:cNvSpPr/>
          <p:nvPr/>
        </p:nvSpPr>
        <p:spPr>
          <a:xfrm>
            <a:off x="5882966" y="6500908"/>
            <a:ext cx="426068" cy="188361"/>
          </a:xfrm>
          <a:prstGeom prst="rect">
            <a:avLst/>
          </a:prstGeom>
          <a:solidFill>
            <a:srgbClr val="1F4E79"/>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graphicFrame>
        <p:nvGraphicFramePr>
          <p:cNvPr id="48" name="Table 47"/>
          <p:cNvGraphicFramePr>
            <a:graphicFrameLocks noGrp="1"/>
          </p:cNvGraphicFramePr>
          <p:nvPr/>
        </p:nvGraphicFramePr>
        <p:xfrm>
          <a:off x="9744257" y="533006"/>
          <a:ext cx="2213393" cy="2498858"/>
        </p:xfrm>
        <a:graphic>
          <a:graphicData uri="http://schemas.openxmlformats.org/drawingml/2006/table">
            <a:tbl>
              <a:tblPr>
                <a:tableStyleId>{5C22544A-7EE6-4342-B048-85BDC9FD1C3A}</a:tableStyleId>
              </a:tblPr>
              <a:tblGrid>
                <a:gridCol w="1488774">
                  <a:extLst>
                    <a:ext uri="{9D8B030D-6E8A-4147-A177-3AD203B41FA5}">
                      <a16:colId xmlns:a16="http://schemas.microsoft.com/office/drawing/2014/main" val="2046477427"/>
                    </a:ext>
                  </a:extLst>
                </a:gridCol>
                <a:gridCol w="724619">
                  <a:extLst>
                    <a:ext uri="{9D8B030D-6E8A-4147-A177-3AD203B41FA5}">
                      <a16:colId xmlns:a16="http://schemas.microsoft.com/office/drawing/2014/main" val="2529517874"/>
                    </a:ext>
                  </a:extLst>
                </a:gridCol>
              </a:tblGrid>
              <a:tr h="164215">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9072" marR="9072" marT="9072" marB="0" anchor="b">
                    <a:solidFill>
                      <a:schemeClr val="accent1">
                        <a:lumMod val="40000"/>
                        <a:lumOff val="60000"/>
                      </a:schemeClr>
                    </a:solidFill>
                  </a:tcPr>
                </a:tc>
                <a:extLst>
                  <a:ext uri="{0D108BD9-81ED-4DB2-BD59-A6C34878D82A}">
                    <a16:rowId xmlns:a16="http://schemas.microsoft.com/office/drawing/2014/main" val="1176766124"/>
                  </a:ext>
                </a:extLst>
              </a:tr>
              <a:tr h="167517">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3695338125"/>
                  </a:ext>
                </a:extLst>
              </a:tr>
              <a:tr h="167517">
                <a:tc>
                  <a:txBody>
                    <a:bodyPr/>
                    <a:lstStyle/>
                    <a:p>
                      <a:pPr algn="l" fontAlgn="b"/>
                      <a:r>
                        <a:rPr lang="en-US" sz="1100" u="none" strike="noStrike" dirty="0">
                          <a:effectLst/>
                        </a:rPr>
                        <a:t>First Floor Height</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12.0</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2341545975"/>
                  </a:ext>
                </a:extLst>
              </a:tr>
              <a:tr h="167517">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2.0</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264907731"/>
                  </a:ext>
                </a:extLst>
              </a:tr>
              <a:tr h="167517">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4115486144"/>
                  </a:ext>
                </a:extLst>
              </a:tr>
              <a:tr h="167517">
                <a:tc>
                  <a:txBody>
                    <a:bodyPr/>
                    <a:lstStyle/>
                    <a:p>
                      <a:pPr marL="0" algn="l" defTabSz="914400" rtl="0" eaLnBrk="1" fontAlgn="b" latinLnBrk="0" hangingPunct="1"/>
                      <a:r>
                        <a:rPr lang="en-US" sz="1100" b="0" u="none" strike="noStrike" kern="1200" dirty="0">
                          <a:solidFill>
                            <a:schemeClr val="dk1"/>
                          </a:solidFill>
                          <a:effectLst/>
                          <a:latin typeface="+mn-lt"/>
                          <a:ea typeface="+mn-ea"/>
                          <a:cs typeface="+mn-cs"/>
                        </a:rPr>
                        <a:t>FEMA 10% (10-Yr)</a:t>
                      </a:r>
                    </a:p>
                  </a:txBody>
                  <a:tcPr marL="9072" marR="9072" marT="9072" marB="0" anchor="b">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2.0</a:t>
                      </a:r>
                    </a:p>
                  </a:txBody>
                  <a:tcPr marL="9072" marR="9072" marT="9072" marB="0" anchor="b">
                    <a:solidFill>
                      <a:srgbClr val="5B9BD5"/>
                    </a:solidFill>
                  </a:tcPr>
                </a:tc>
                <a:extLst>
                  <a:ext uri="{0D108BD9-81ED-4DB2-BD59-A6C34878D82A}">
                    <a16:rowId xmlns:a16="http://schemas.microsoft.com/office/drawing/2014/main" val="1165418921"/>
                  </a:ext>
                </a:extLst>
              </a:tr>
              <a:tr h="16751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4% (25-Yr)</a:t>
                      </a:r>
                    </a:p>
                  </a:txBody>
                  <a:tcPr marL="9072" marR="9072" marT="9072"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6.0</a:t>
                      </a:r>
                    </a:p>
                  </a:txBody>
                  <a:tcPr marL="9072" marR="9072" marT="9072" marB="0" anchor="ctr">
                    <a:solidFill>
                      <a:srgbClr val="5B9BD5"/>
                    </a:solidFill>
                  </a:tcPr>
                </a:tc>
                <a:extLst>
                  <a:ext uri="{0D108BD9-81ED-4DB2-BD59-A6C34878D82A}">
                    <a16:rowId xmlns:a16="http://schemas.microsoft.com/office/drawing/2014/main" val="3865879643"/>
                  </a:ext>
                </a:extLst>
              </a:tr>
              <a:tr h="20160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2% (50-Yr)</a:t>
                      </a:r>
                    </a:p>
                  </a:txBody>
                  <a:tcPr marL="9072" marR="9072" marT="9072"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9.5</a:t>
                      </a:r>
                    </a:p>
                  </a:txBody>
                  <a:tcPr marL="9072" marR="9072" marT="9072" marB="0" anchor="ctr">
                    <a:solidFill>
                      <a:srgbClr val="5B9BD5"/>
                    </a:solidFill>
                  </a:tcPr>
                </a:tc>
                <a:extLst>
                  <a:ext uri="{0D108BD9-81ED-4DB2-BD59-A6C34878D82A}">
                    <a16:rowId xmlns:a16="http://schemas.microsoft.com/office/drawing/2014/main" val="896655764"/>
                  </a:ext>
                </a:extLst>
              </a:tr>
              <a:tr h="167517">
                <a:tc>
                  <a:txBody>
                    <a:bodyPr/>
                    <a:lstStyle/>
                    <a:p>
                      <a:pPr marL="0" algn="l"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2016 Flood HWM</a:t>
                      </a:r>
                    </a:p>
                  </a:txBody>
                  <a:tcPr marL="9072" marR="9072" marT="9072" marB="0" anchor="b">
                    <a:solidFill>
                      <a:schemeClr val="tx1"/>
                    </a:solidFill>
                  </a:tcPr>
                </a:tc>
                <a:tc>
                  <a:txBody>
                    <a:bodyPr/>
                    <a:lstStyle/>
                    <a:p>
                      <a:pPr marL="0" algn="ctr" defTabSz="914400" rtl="0" eaLnBrk="1" fontAlgn="b" latinLnBrk="0" hangingPunct="1"/>
                      <a:endParaRPr lang="en-US" sz="1100" b="0" i="0" u="none" strike="noStrike" kern="1200" dirty="0">
                        <a:solidFill>
                          <a:schemeClr val="bg1"/>
                        </a:solidFill>
                        <a:effectLst/>
                        <a:latin typeface="Calibri" panose="020F0502020204030204" pitchFamily="34" charset="0"/>
                        <a:ea typeface="+mn-ea"/>
                        <a:cs typeface="+mn-cs"/>
                      </a:endParaRPr>
                    </a:p>
                  </a:txBody>
                  <a:tcPr marL="9072" marR="9072" marT="9072" marB="0" anchor="b">
                    <a:solidFill>
                      <a:schemeClr val="tx1"/>
                    </a:solidFill>
                  </a:tcPr>
                </a:tc>
                <a:extLst>
                  <a:ext uri="{0D108BD9-81ED-4DB2-BD59-A6C34878D82A}">
                    <a16:rowId xmlns:a16="http://schemas.microsoft.com/office/drawing/2014/main" val="2775044072"/>
                  </a:ext>
                </a:extLst>
              </a:tr>
              <a:tr h="167517">
                <a:tc>
                  <a:txBody>
                    <a:bodyPr/>
                    <a:lstStyle/>
                    <a:p>
                      <a:pPr algn="l" fontAlgn="b"/>
                      <a:r>
                        <a:rPr lang="en-US" sz="1100" u="none" strike="noStrike" dirty="0">
                          <a:effectLst/>
                        </a:rPr>
                        <a:t>FEMA 1% (100-Yr) </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extLst>
                  <a:ext uri="{0D108BD9-81ED-4DB2-BD59-A6C34878D82A}">
                    <a16:rowId xmlns:a16="http://schemas.microsoft.com/office/drawing/2014/main" val="1200727858"/>
                  </a:ext>
                </a:extLst>
              </a:tr>
              <a:tr h="167517">
                <a:tc>
                  <a:txBody>
                    <a:bodyPr/>
                    <a:lstStyle/>
                    <a:p>
                      <a:pPr algn="l" fontAlgn="b"/>
                      <a:r>
                        <a:rPr lang="en-US" sz="1100" u="none" strike="noStrike" dirty="0">
                          <a:effectLst/>
                        </a:rPr>
                        <a:t>FEMA 100-Yr + FBD</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extLst>
                  <a:ext uri="{0D108BD9-81ED-4DB2-BD59-A6C34878D82A}">
                    <a16:rowId xmlns:a16="http://schemas.microsoft.com/office/drawing/2014/main" val="367194066"/>
                  </a:ext>
                </a:extLst>
              </a:tr>
              <a:tr h="174497">
                <a:tc>
                  <a:txBody>
                    <a:bodyPr/>
                    <a:lstStyle/>
                    <a:p>
                      <a:pPr algn="l" fontAlgn="b"/>
                      <a:r>
                        <a:rPr lang="en-US" sz="1100" u="none" strike="noStrike" dirty="0">
                          <a:effectLst/>
                        </a:rPr>
                        <a:t>FEMA 1%+</a:t>
                      </a:r>
                    </a:p>
                  </a:txBody>
                  <a:tcPr marL="9072" marR="9072" marT="9072"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extLst>
                  <a:ext uri="{0D108BD9-81ED-4DB2-BD59-A6C34878D82A}">
                    <a16:rowId xmlns:a16="http://schemas.microsoft.com/office/drawing/2014/main" val="683780853"/>
                  </a:ext>
                </a:extLst>
              </a:tr>
              <a:tr h="174497">
                <a:tc>
                  <a:txBody>
                    <a:bodyPr/>
                    <a:lstStyle/>
                    <a:p>
                      <a:pPr algn="l" fontAlgn="b"/>
                      <a:r>
                        <a:rPr lang="en-US" sz="1100" u="none" strike="noStrike" dirty="0">
                          <a:effectLst/>
                        </a:rPr>
                        <a:t>FEMA </a:t>
                      </a:r>
                      <a:r>
                        <a:rPr lang="en-US" sz="1100" u="none" strike="noStrike" baseline="0" dirty="0">
                          <a:effectLst/>
                        </a:rPr>
                        <a:t>0.2% (500-Yr)</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extLst>
                  <a:ext uri="{0D108BD9-81ED-4DB2-BD59-A6C34878D82A}">
                    <a16:rowId xmlns:a16="http://schemas.microsoft.com/office/drawing/2014/main" val="2576914326"/>
                  </a:ext>
                </a:extLst>
              </a:tr>
              <a:tr h="167517">
                <a:tc>
                  <a:txBody>
                    <a:bodyPr/>
                    <a:lstStyle/>
                    <a:p>
                      <a:pPr algn="l" fontAlgn="b"/>
                      <a:r>
                        <a:rPr lang="en-US" sz="1100" u="none" strike="noStrike" dirty="0">
                          <a:solidFill>
                            <a:schemeClr val="bg1"/>
                          </a:solidFill>
                          <a:effectLst/>
                        </a:rPr>
                        <a:t>FSF 0.2% (500-Yr)</a:t>
                      </a:r>
                      <a:endParaRPr lang="en-US" sz="1100" b="0" i="0" u="none" strike="noStrike" dirty="0">
                        <a:solidFill>
                          <a:schemeClr val="bg1"/>
                        </a:solidFill>
                        <a:effectLst/>
                        <a:latin typeface="Calibri" panose="020F0502020204030204" pitchFamily="34" charset="0"/>
                      </a:endParaRPr>
                    </a:p>
                  </a:txBody>
                  <a:tcPr marL="9072" marR="9072" marT="9072" marB="0" anchor="b">
                    <a:solidFill>
                      <a:srgbClr val="1F4E79"/>
                    </a:solidFill>
                  </a:tcPr>
                </a:tc>
                <a:tc>
                  <a:txBody>
                    <a:bodyPr/>
                    <a:lstStyle/>
                    <a:p>
                      <a:pPr algn="ctr" fontAlgn="b"/>
                      <a:endParaRPr lang="en-US" sz="1100" b="0" i="0" u="none" strike="noStrike" dirty="0">
                        <a:solidFill>
                          <a:schemeClr val="bg1"/>
                        </a:solidFill>
                        <a:effectLst/>
                        <a:latin typeface="Calibri" panose="020F0502020204030204" pitchFamily="34" charset="0"/>
                      </a:endParaRPr>
                    </a:p>
                  </a:txBody>
                  <a:tcPr marL="9072" marR="9072" marT="9072" marB="0" anchor="b">
                    <a:solidFill>
                      <a:srgbClr val="1F4E79"/>
                    </a:solidFill>
                  </a:tcPr>
                </a:tc>
                <a:extLst>
                  <a:ext uri="{0D108BD9-81ED-4DB2-BD59-A6C34878D82A}">
                    <a16:rowId xmlns:a16="http://schemas.microsoft.com/office/drawing/2014/main" val="2451855798"/>
                  </a:ext>
                </a:extLst>
              </a:tr>
            </a:tbl>
          </a:graphicData>
        </a:graphic>
      </p:graphicFrame>
      <p:sp>
        <p:nvSpPr>
          <p:cNvPr id="49" name="Rectangle 48"/>
          <p:cNvSpPr/>
          <p:nvPr/>
        </p:nvSpPr>
        <p:spPr>
          <a:xfrm>
            <a:off x="9744257" y="1971675"/>
            <a:ext cx="2213393" cy="18097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4235934"/>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pic>
        <p:nvPicPr>
          <p:cNvPr id="21" name="Picture 20"/>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784" t="9055" r="10053" b="28800"/>
          <a:stretch/>
        </p:blipFill>
        <p:spPr>
          <a:xfrm>
            <a:off x="-692150" y="-315440"/>
            <a:ext cx="12884150" cy="7180697"/>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62636" y="1085850"/>
            <a:ext cx="11488779" cy="4953283"/>
          </a:xfrm>
          <a:prstGeom prst="rect">
            <a:avLst/>
          </a:prstGeom>
        </p:spPr>
      </p:pic>
      <p:sp>
        <p:nvSpPr>
          <p:cNvPr id="16" name="Rectangular Callout 15"/>
          <p:cNvSpPr/>
          <p:nvPr/>
        </p:nvSpPr>
        <p:spPr>
          <a:xfrm>
            <a:off x="361367" y="3548485"/>
            <a:ext cx="1463939" cy="193841"/>
          </a:xfrm>
          <a:prstGeom prst="wedgeRectCallout">
            <a:avLst>
              <a:gd name="adj1" fmla="val 233179"/>
              <a:gd name="adj2" fmla="val 35205"/>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10.5’ (2016 High Water) </a:t>
            </a:r>
          </a:p>
        </p:txBody>
      </p:sp>
      <p:sp>
        <p:nvSpPr>
          <p:cNvPr id="18" name="TextBox 17"/>
          <p:cNvSpPr txBox="1"/>
          <p:nvPr/>
        </p:nvSpPr>
        <p:spPr>
          <a:xfrm>
            <a:off x="614343" y="793932"/>
            <a:ext cx="3408620" cy="300082"/>
          </a:xfrm>
          <a:prstGeom prst="rect">
            <a:avLst/>
          </a:prstGeom>
          <a:noFill/>
        </p:spPr>
        <p:txBody>
          <a:bodyPr wrap="square" rtlCol="0">
            <a:spAutoFit/>
          </a:bodyPr>
          <a:lstStyle/>
          <a:p>
            <a:r>
              <a:rPr lang="en-US" sz="1350" b="1" dirty="0"/>
              <a:t>306 Maywood Ave., Clendenin, WV, 25045</a:t>
            </a:r>
          </a:p>
        </p:txBody>
      </p:sp>
      <p:sp>
        <p:nvSpPr>
          <p:cNvPr id="23" name="TextBox 22"/>
          <p:cNvSpPr txBox="1"/>
          <p:nvPr/>
        </p:nvSpPr>
        <p:spPr>
          <a:xfrm>
            <a:off x="838200" y="5640290"/>
            <a:ext cx="2704404" cy="307777"/>
          </a:xfrm>
          <a:prstGeom prst="rect">
            <a:avLst/>
          </a:prstGeom>
          <a:solidFill>
            <a:schemeClr val="bg1"/>
          </a:solidFill>
        </p:spPr>
        <p:txBody>
          <a:bodyPr wrap="square" rtlCol="0">
            <a:spAutoFit/>
          </a:bodyPr>
          <a:lstStyle/>
          <a:p>
            <a:r>
              <a:rPr lang="en-US" sz="1200" b="1" dirty="0"/>
              <a:t>Building</a:t>
            </a:r>
            <a:r>
              <a:rPr lang="en-US" sz="1400" dirty="0">
                <a:solidFill>
                  <a:schemeClr val="bg1"/>
                </a:solidFill>
              </a:rPr>
              <a:t> </a:t>
            </a:r>
            <a:r>
              <a:rPr lang="en-US" sz="1200" b="1" dirty="0">
                <a:hlinkClick r:id="rId5"/>
              </a:rPr>
              <a:t>20-02-0006-0044-0000_306</a:t>
            </a:r>
            <a:r>
              <a:rPr lang="en-US" sz="1400" dirty="0"/>
              <a:t> </a:t>
            </a:r>
          </a:p>
        </p:txBody>
      </p:sp>
      <p:sp>
        <p:nvSpPr>
          <p:cNvPr id="28" name="Rectangular Callout 27"/>
          <p:cNvSpPr/>
          <p:nvPr/>
        </p:nvSpPr>
        <p:spPr>
          <a:xfrm>
            <a:off x="356317" y="5201021"/>
            <a:ext cx="1469165" cy="195028"/>
          </a:xfrm>
          <a:prstGeom prst="wedgeRectCallout">
            <a:avLst>
              <a:gd name="adj1" fmla="val 325225"/>
              <a:gd name="adj2" fmla="val -2663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2.0’  (FEMA 10% / 10-Yr) </a:t>
            </a:r>
          </a:p>
        </p:txBody>
      </p:sp>
      <p:sp>
        <p:nvSpPr>
          <p:cNvPr id="29" name="Rectangular Callout 28"/>
          <p:cNvSpPr/>
          <p:nvPr/>
        </p:nvSpPr>
        <p:spPr>
          <a:xfrm>
            <a:off x="377479" y="4320690"/>
            <a:ext cx="1496973" cy="192008"/>
          </a:xfrm>
          <a:prstGeom prst="wedgeRectCallout">
            <a:avLst>
              <a:gd name="adj1" fmla="val 240856"/>
              <a:gd name="adj2" fmla="val -33848"/>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6.0’  (FEMA 4% / 25-Yr) </a:t>
            </a:r>
          </a:p>
        </p:txBody>
      </p:sp>
      <p:sp>
        <p:nvSpPr>
          <p:cNvPr id="30" name="Rectangular Callout 29"/>
          <p:cNvSpPr/>
          <p:nvPr/>
        </p:nvSpPr>
        <p:spPr>
          <a:xfrm>
            <a:off x="377479" y="3789770"/>
            <a:ext cx="1496973" cy="174503"/>
          </a:xfrm>
          <a:prstGeom prst="wedgeRectCallout">
            <a:avLst>
              <a:gd name="adj1" fmla="val 239419"/>
              <a:gd name="adj2" fmla="val -24268"/>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9.5’  (FEMA 2% / 50-Yr) </a:t>
            </a:r>
          </a:p>
        </p:txBody>
      </p:sp>
      <p:sp>
        <p:nvSpPr>
          <p:cNvPr id="38" name="Rectangle 37"/>
          <p:cNvSpPr/>
          <p:nvPr/>
        </p:nvSpPr>
        <p:spPr>
          <a:xfrm>
            <a:off x="659070" y="256724"/>
            <a:ext cx="5314121" cy="487569"/>
          </a:xfrm>
          <a:prstGeom prst="rect">
            <a:avLst/>
          </a:prstGeom>
          <a:solidFill>
            <a:schemeClr val="accent6">
              <a:lumMod val="75000"/>
            </a:schemeClr>
          </a:solidFill>
          <a:ln>
            <a:solidFill>
              <a:schemeClr val="bg1"/>
            </a:solidFill>
          </a:ln>
        </p:spPr>
        <p:txBody>
          <a:bodyPr wrap="square">
            <a:spAutoFit/>
          </a:bodyPr>
          <a:lstStyle/>
          <a:p>
            <a:pPr>
              <a:lnSpc>
                <a:spcPct val="107000"/>
              </a:lnSpc>
              <a:spcAft>
                <a:spcPts val="800"/>
              </a:spcAft>
            </a:pP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Design Flood Elevation (DFE) should be the BFE plus 2 feet of freeboard.  The DFE should also be above the high-water marks of the 2016 flood plus freeboard.</a:t>
            </a:r>
          </a:p>
        </p:txBody>
      </p:sp>
      <p:graphicFrame>
        <p:nvGraphicFramePr>
          <p:cNvPr id="32" name="Table 31"/>
          <p:cNvGraphicFramePr>
            <a:graphicFrameLocks noGrp="1"/>
          </p:cNvGraphicFramePr>
          <p:nvPr/>
        </p:nvGraphicFramePr>
        <p:xfrm>
          <a:off x="9744257" y="533006"/>
          <a:ext cx="2213393" cy="2498858"/>
        </p:xfrm>
        <a:graphic>
          <a:graphicData uri="http://schemas.openxmlformats.org/drawingml/2006/table">
            <a:tbl>
              <a:tblPr>
                <a:tableStyleId>{5C22544A-7EE6-4342-B048-85BDC9FD1C3A}</a:tableStyleId>
              </a:tblPr>
              <a:tblGrid>
                <a:gridCol w="1488774">
                  <a:extLst>
                    <a:ext uri="{9D8B030D-6E8A-4147-A177-3AD203B41FA5}">
                      <a16:colId xmlns:a16="http://schemas.microsoft.com/office/drawing/2014/main" val="2046477427"/>
                    </a:ext>
                  </a:extLst>
                </a:gridCol>
                <a:gridCol w="724619">
                  <a:extLst>
                    <a:ext uri="{9D8B030D-6E8A-4147-A177-3AD203B41FA5}">
                      <a16:colId xmlns:a16="http://schemas.microsoft.com/office/drawing/2014/main" val="2529517874"/>
                    </a:ext>
                  </a:extLst>
                </a:gridCol>
              </a:tblGrid>
              <a:tr h="164215">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9072" marR="9072" marT="9072" marB="0" anchor="b">
                    <a:solidFill>
                      <a:schemeClr val="accent1">
                        <a:lumMod val="40000"/>
                        <a:lumOff val="60000"/>
                      </a:schemeClr>
                    </a:solidFill>
                  </a:tcPr>
                </a:tc>
                <a:extLst>
                  <a:ext uri="{0D108BD9-81ED-4DB2-BD59-A6C34878D82A}">
                    <a16:rowId xmlns:a16="http://schemas.microsoft.com/office/drawing/2014/main" val="1176766124"/>
                  </a:ext>
                </a:extLst>
              </a:tr>
              <a:tr h="167517">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3695338125"/>
                  </a:ext>
                </a:extLst>
              </a:tr>
              <a:tr h="167517">
                <a:tc>
                  <a:txBody>
                    <a:bodyPr/>
                    <a:lstStyle/>
                    <a:p>
                      <a:pPr algn="l" fontAlgn="b"/>
                      <a:r>
                        <a:rPr lang="en-US" sz="1100" u="none" strike="noStrike" dirty="0">
                          <a:effectLst/>
                        </a:rPr>
                        <a:t>First Floor Height</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12.0</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2341545975"/>
                  </a:ext>
                </a:extLst>
              </a:tr>
              <a:tr h="167517">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2.0</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264907731"/>
                  </a:ext>
                </a:extLst>
              </a:tr>
              <a:tr h="167517">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4115486144"/>
                  </a:ext>
                </a:extLst>
              </a:tr>
              <a:tr h="167517">
                <a:tc>
                  <a:txBody>
                    <a:bodyPr/>
                    <a:lstStyle/>
                    <a:p>
                      <a:pPr marL="0" algn="l" defTabSz="914400" rtl="0" eaLnBrk="1" fontAlgn="b" latinLnBrk="0" hangingPunct="1"/>
                      <a:r>
                        <a:rPr lang="en-US" sz="1100" b="0" u="none" strike="noStrike" kern="1200" dirty="0">
                          <a:solidFill>
                            <a:schemeClr val="dk1"/>
                          </a:solidFill>
                          <a:effectLst/>
                          <a:latin typeface="+mn-lt"/>
                          <a:ea typeface="+mn-ea"/>
                          <a:cs typeface="+mn-cs"/>
                        </a:rPr>
                        <a:t>FEMA 10% (10-Yr)</a:t>
                      </a:r>
                    </a:p>
                  </a:txBody>
                  <a:tcPr marL="9072" marR="9072" marT="9072" marB="0" anchor="b">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2.0</a:t>
                      </a:r>
                    </a:p>
                  </a:txBody>
                  <a:tcPr marL="9072" marR="9072" marT="9072" marB="0" anchor="b">
                    <a:solidFill>
                      <a:srgbClr val="5B9BD5"/>
                    </a:solidFill>
                  </a:tcPr>
                </a:tc>
                <a:extLst>
                  <a:ext uri="{0D108BD9-81ED-4DB2-BD59-A6C34878D82A}">
                    <a16:rowId xmlns:a16="http://schemas.microsoft.com/office/drawing/2014/main" val="1165418921"/>
                  </a:ext>
                </a:extLst>
              </a:tr>
              <a:tr h="16751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4% (25-Yr)</a:t>
                      </a:r>
                    </a:p>
                  </a:txBody>
                  <a:tcPr marL="9072" marR="9072" marT="9072"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6.0</a:t>
                      </a:r>
                    </a:p>
                  </a:txBody>
                  <a:tcPr marL="9072" marR="9072" marT="9072" marB="0" anchor="ctr">
                    <a:solidFill>
                      <a:srgbClr val="5B9BD5"/>
                    </a:solidFill>
                  </a:tcPr>
                </a:tc>
                <a:extLst>
                  <a:ext uri="{0D108BD9-81ED-4DB2-BD59-A6C34878D82A}">
                    <a16:rowId xmlns:a16="http://schemas.microsoft.com/office/drawing/2014/main" val="3865879643"/>
                  </a:ext>
                </a:extLst>
              </a:tr>
              <a:tr h="20160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2% (50-Yr)</a:t>
                      </a:r>
                    </a:p>
                  </a:txBody>
                  <a:tcPr marL="9072" marR="9072" marT="9072"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9.5</a:t>
                      </a:r>
                    </a:p>
                  </a:txBody>
                  <a:tcPr marL="9072" marR="9072" marT="9072" marB="0" anchor="ctr">
                    <a:solidFill>
                      <a:srgbClr val="5B9BD5"/>
                    </a:solidFill>
                  </a:tcPr>
                </a:tc>
                <a:extLst>
                  <a:ext uri="{0D108BD9-81ED-4DB2-BD59-A6C34878D82A}">
                    <a16:rowId xmlns:a16="http://schemas.microsoft.com/office/drawing/2014/main" val="896655764"/>
                  </a:ext>
                </a:extLst>
              </a:tr>
              <a:tr h="167517">
                <a:tc>
                  <a:txBody>
                    <a:bodyPr/>
                    <a:lstStyle/>
                    <a:p>
                      <a:pPr marL="0" algn="l"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2016 Flood HWM</a:t>
                      </a:r>
                    </a:p>
                  </a:txBody>
                  <a:tcPr marL="9072" marR="9072" marT="9072" marB="0" anchor="b">
                    <a:solidFill>
                      <a:schemeClr val="tx1"/>
                    </a:solidFill>
                  </a:tcPr>
                </a:tc>
                <a:tc>
                  <a:txBody>
                    <a:bodyPr/>
                    <a:lstStyle/>
                    <a:p>
                      <a:pPr marL="0" algn="ctr"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10.5</a:t>
                      </a:r>
                    </a:p>
                  </a:txBody>
                  <a:tcPr marL="9072" marR="9072" marT="9072" marB="0" anchor="b">
                    <a:solidFill>
                      <a:schemeClr val="tx1"/>
                    </a:solidFill>
                  </a:tcPr>
                </a:tc>
                <a:extLst>
                  <a:ext uri="{0D108BD9-81ED-4DB2-BD59-A6C34878D82A}">
                    <a16:rowId xmlns:a16="http://schemas.microsoft.com/office/drawing/2014/main" val="2775044072"/>
                  </a:ext>
                </a:extLst>
              </a:tr>
              <a:tr h="167517">
                <a:tc>
                  <a:txBody>
                    <a:bodyPr/>
                    <a:lstStyle/>
                    <a:p>
                      <a:pPr algn="l" fontAlgn="b"/>
                      <a:r>
                        <a:rPr lang="en-US" sz="1100" u="none" strike="noStrike" dirty="0">
                          <a:effectLst/>
                        </a:rPr>
                        <a:t>FEMA 1% (100-Yr) </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extLst>
                  <a:ext uri="{0D108BD9-81ED-4DB2-BD59-A6C34878D82A}">
                    <a16:rowId xmlns:a16="http://schemas.microsoft.com/office/drawing/2014/main" val="1200727858"/>
                  </a:ext>
                </a:extLst>
              </a:tr>
              <a:tr h="167517">
                <a:tc>
                  <a:txBody>
                    <a:bodyPr/>
                    <a:lstStyle/>
                    <a:p>
                      <a:pPr algn="l" fontAlgn="b"/>
                      <a:r>
                        <a:rPr lang="en-US" sz="1100" u="none" strike="noStrike" dirty="0">
                          <a:effectLst/>
                        </a:rPr>
                        <a:t>FEMA 100-Yr + FBD</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extLst>
                  <a:ext uri="{0D108BD9-81ED-4DB2-BD59-A6C34878D82A}">
                    <a16:rowId xmlns:a16="http://schemas.microsoft.com/office/drawing/2014/main" val="367194066"/>
                  </a:ext>
                </a:extLst>
              </a:tr>
              <a:tr h="174497">
                <a:tc>
                  <a:txBody>
                    <a:bodyPr/>
                    <a:lstStyle/>
                    <a:p>
                      <a:pPr algn="l" fontAlgn="b"/>
                      <a:r>
                        <a:rPr lang="en-US" sz="1100" u="none" strike="noStrike" dirty="0">
                          <a:effectLst/>
                        </a:rPr>
                        <a:t>FEMA 1%+</a:t>
                      </a:r>
                    </a:p>
                  </a:txBody>
                  <a:tcPr marL="9072" marR="9072" marT="9072"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extLst>
                  <a:ext uri="{0D108BD9-81ED-4DB2-BD59-A6C34878D82A}">
                    <a16:rowId xmlns:a16="http://schemas.microsoft.com/office/drawing/2014/main" val="683780853"/>
                  </a:ext>
                </a:extLst>
              </a:tr>
              <a:tr h="174497">
                <a:tc>
                  <a:txBody>
                    <a:bodyPr/>
                    <a:lstStyle/>
                    <a:p>
                      <a:pPr algn="l" fontAlgn="b"/>
                      <a:r>
                        <a:rPr lang="en-US" sz="1100" u="none" strike="noStrike" dirty="0">
                          <a:effectLst/>
                        </a:rPr>
                        <a:t>FEMA </a:t>
                      </a:r>
                      <a:r>
                        <a:rPr lang="en-US" sz="1100" u="none" strike="noStrike" baseline="0" dirty="0">
                          <a:effectLst/>
                        </a:rPr>
                        <a:t>0.2% (500-Yr)</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extLst>
                  <a:ext uri="{0D108BD9-81ED-4DB2-BD59-A6C34878D82A}">
                    <a16:rowId xmlns:a16="http://schemas.microsoft.com/office/drawing/2014/main" val="2576914326"/>
                  </a:ext>
                </a:extLst>
              </a:tr>
              <a:tr h="167517">
                <a:tc>
                  <a:txBody>
                    <a:bodyPr/>
                    <a:lstStyle/>
                    <a:p>
                      <a:pPr algn="l" fontAlgn="b"/>
                      <a:r>
                        <a:rPr lang="en-US" sz="1100" u="none" strike="noStrike" dirty="0">
                          <a:solidFill>
                            <a:schemeClr val="bg1"/>
                          </a:solidFill>
                          <a:effectLst/>
                        </a:rPr>
                        <a:t>FSF 0.2% (500-Yr)</a:t>
                      </a:r>
                      <a:endParaRPr lang="en-US" sz="1100" b="0" i="0" u="none" strike="noStrike" dirty="0">
                        <a:solidFill>
                          <a:schemeClr val="bg1"/>
                        </a:solidFill>
                        <a:effectLst/>
                        <a:latin typeface="Calibri" panose="020F0502020204030204" pitchFamily="34" charset="0"/>
                      </a:endParaRPr>
                    </a:p>
                  </a:txBody>
                  <a:tcPr marL="9072" marR="9072" marT="9072" marB="0" anchor="b">
                    <a:solidFill>
                      <a:srgbClr val="1F4E79"/>
                    </a:solidFill>
                  </a:tcPr>
                </a:tc>
                <a:tc>
                  <a:txBody>
                    <a:bodyPr/>
                    <a:lstStyle/>
                    <a:p>
                      <a:pPr algn="ctr" fontAlgn="b"/>
                      <a:endParaRPr lang="en-US" sz="1100" b="0" i="0" u="none" strike="noStrike" dirty="0">
                        <a:solidFill>
                          <a:schemeClr val="bg1"/>
                        </a:solidFill>
                        <a:effectLst/>
                        <a:latin typeface="Calibri" panose="020F0502020204030204" pitchFamily="34" charset="0"/>
                      </a:endParaRPr>
                    </a:p>
                  </a:txBody>
                  <a:tcPr marL="9072" marR="9072" marT="9072" marB="0" anchor="b">
                    <a:solidFill>
                      <a:srgbClr val="1F4E79"/>
                    </a:solidFill>
                  </a:tcPr>
                </a:tc>
                <a:extLst>
                  <a:ext uri="{0D108BD9-81ED-4DB2-BD59-A6C34878D82A}">
                    <a16:rowId xmlns:a16="http://schemas.microsoft.com/office/drawing/2014/main" val="2451855798"/>
                  </a:ext>
                </a:extLst>
              </a:tr>
            </a:tbl>
          </a:graphicData>
        </a:graphic>
      </p:graphicFrame>
      <p:sp>
        <p:nvSpPr>
          <p:cNvPr id="34" name="Rectangle 33"/>
          <p:cNvSpPr/>
          <p:nvPr/>
        </p:nvSpPr>
        <p:spPr>
          <a:xfrm>
            <a:off x="9744257" y="1971675"/>
            <a:ext cx="2213393" cy="18097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60303C01-6164-68E7-EB01-92F279FFD027}"/>
              </a:ext>
            </a:extLst>
          </p:cNvPr>
          <p:cNvSpPr txBox="1"/>
          <p:nvPr/>
        </p:nvSpPr>
        <p:spPr>
          <a:xfrm>
            <a:off x="6264961" y="6456058"/>
            <a:ext cx="263317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First Street Foundation (FSF)</a:t>
            </a:r>
          </a:p>
        </p:txBody>
      </p:sp>
      <p:sp>
        <p:nvSpPr>
          <p:cNvPr id="36" name="TextBox 35">
            <a:extLst>
              <a:ext uri="{FF2B5EF4-FFF2-40B4-BE49-F238E27FC236}">
                <a16:creationId xmlns:a16="http://schemas.microsoft.com/office/drawing/2014/main" id="{0C295EA3-56AD-29EF-5DF7-CFD89EB74CCF}"/>
              </a:ext>
            </a:extLst>
          </p:cNvPr>
          <p:cNvSpPr txBox="1"/>
          <p:nvPr/>
        </p:nvSpPr>
        <p:spPr>
          <a:xfrm>
            <a:off x="2308678" y="6428999"/>
            <a:ext cx="163958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FLOOD DEPTHS:</a:t>
            </a:r>
          </a:p>
        </p:txBody>
      </p:sp>
      <p:sp>
        <p:nvSpPr>
          <p:cNvPr id="37" name="Rectangle 36">
            <a:extLst>
              <a:ext uri="{FF2B5EF4-FFF2-40B4-BE49-F238E27FC236}">
                <a16:creationId xmlns:a16="http://schemas.microsoft.com/office/drawing/2014/main" id="{7CCE5D46-A1E7-B545-A32E-7FE82ADE5017}"/>
              </a:ext>
            </a:extLst>
          </p:cNvPr>
          <p:cNvSpPr/>
          <p:nvPr/>
        </p:nvSpPr>
        <p:spPr>
          <a:xfrm>
            <a:off x="4011095" y="6500908"/>
            <a:ext cx="426068" cy="188361"/>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40" name="TextBox 37">
            <a:extLst>
              <a:ext uri="{FF2B5EF4-FFF2-40B4-BE49-F238E27FC236}">
                <a16:creationId xmlns:a16="http://schemas.microsoft.com/office/drawing/2014/main" id="{86C6DCE6-0D43-BEB8-9096-D484C1B584FC}"/>
              </a:ext>
            </a:extLst>
          </p:cNvPr>
          <p:cNvSpPr txBox="1"/>
          <p:nvPr/>
        </p:nvSpPr>
        <p:spPr>
          <a:xfrm>
            <a:off x="4437163" y="6456058"/>
            <a:ext cx="791317"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FEMA</a:t>
            </a:r>
          </a:p>
        </p:txBody>
      </p:sp>
      <p:sp>
        <p:nvSpPr>
          <p:cNvPr id="48" name="Rectangle 47">
            <a:extLst>
              <a:ext uri="{FF2B5EF4-FFF2-40B4-BE49-F238E27FC236}">
                <a16:creationId xmlns:a16="http://schemas.microsoft.com/office/drawing/2014/main" id="{7FA4BE22-AB0C-5B18-6D5C-5118DC689B97}"/>
              </a:ext>
            </a:extLst>
          </p:cNvPr>
          <p:cNvSpPr/>
          <p:nvPr/>
        </p:nvSpPr>
        <p:spPr>
          <a:xfrm>
            <a:off x="8456822" y="6481439"/>
            <a:ext cx="377250" cy="183928"/>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49" name="TextBox 39">
            <a:extLst>
              <a:ext uri="{FF2B5EF4-FFF2-40B4-BE49-F238E27FC236}">
                <a16:creationId xmlns:a16="http://schemas.microsoft.com/office/drawing/2014/main" id="{F57A0166-D011-7E8E-F536-E67FC263E807}"/>
              </a:ext>
            </a:extLst>
          </p:cNvPr>
          <p:cNvSpPr txBox="1"/>
          <p:nvPr/>
        </p:nvSpPr>
        <p:spPr>
          <a:xfrm>
            <a:off x="8856171" y="6442617"/>
            <a:ext cx="3221112"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USGS 2016 Flood High Water Mark</a:t>
            </a:r>
          </a:p>
        </p:txBody>
      </p:sp>
      <p:sp>
        <p:nvSpPr>
          <p:cNvPr id="50" name="Rectangle 49">
            <a:extLst>
              <a:ext uri="{FF2B5EF4-FFF2-40B4-BE49-F238E27FC236}">
                <a16:creationId xmlns:a16="http://schemas.microsoft.com/office/drawing/2014/main" id="{5AEAB01B-3310-51B6-DB81-46F1D9A20523}"/>
              </a:ext>
            </a:extLst>
          </p:cNvPr>
          <p:cNvSpPr/>
          <p:nvPr/>
        </p:nvSpPr>
        <p:spPr>
          <a:xfrm>
            <a:off x="5882966" y="6500908"/>
            <a:ext cx="426068" cy="188361"/>
          </a:xfrm>
          <a:prstGeom prst="rect">
            <a:avLst/>
          </a:prstGeom>
          <a:solidFill>
            <a:srgbClr val="1F4E79"/>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51" name="Rectangle 50"/>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1567280"/>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pic>
        <p:nvPicPr>
          <p:cNvPr id="21" name="Picture 20"/>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784" t="9055" r="10053" b="28800"/>
          <a:stretch/>
        </p:blipFill>
        <p:spPr>
          <a:xfrm>
            <a:off x="-692150" y="-315440"/>
            <a:ext cx="12884150" cy="7180697"/>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62636" y="1085850"/>
            <a:ext cx="11488779" cy="4953283"/>
          </a:xfrm>
          <a:prstGeom prst="rect">
            <a:avLst/>
          </a:prstGeom>
        </p:spPr>
      </p:pic>
      <p:sp>
        <p:nvSpPr>
          <p:cNvPr id="15" name="Rectangular Callout 14"/>
          <p:cNvSpPr/>
          <p:nvPr/>
        </p:nvSpPr>
        <p:spPr>
          <a:xfrm>
            <a:off x="377480" y="2531444"/>
            <a:ext cx="1581986" cy="224380"/>
          </a:xfrm>
          <a:prstGeom prst="wedgeRectCallout">
            <a:avLst>
              <a:gd name="adj1" fmla="val 315304"/>
              <a:gd name="adj2" fmla="val 19171"/>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16.5’ FEMA1%+</a:t>
            </a:r>
          </a:p>
        </p:txBody>
      </p:sp>
      <p:sp>
        <p:nvSpPr>
          <p:cNvPr id="16" name="Rectangular Callout 15"/>
          <p:cNvSpPr/>
          <p:nvPr/>
        </p:nvSpPr>
        <p:spPr>
          <a:xfrm>
            <a:off x="361367" y="3548485"/>
            <a:ext cx="1463939" cy="193841"/>
          </a:xfrm>
          <a:prstGeom prst="wedgeRectCallout">
            <a:avLst>
              <a:gd name="adj1" fmla="val 233179"/>
              <a:gd name="adj2" fmla="val 35205"/>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10.5’ (2016 High Water) </a:t>
            </a:r>
          </a:p>
        </p:txBody>
      </p:sp>
      <p:sp>
        <p:nvSpPr>
          <p:cNvPr id="18" name="TextBox 17"/>
          <p:cNvSpPr txBox="1"/>
          <p:nvPr/>
        </p:nvSpPr>
        <p:spPr>
          <a:xfrm>
            <a:off x="614343" y="793932"/>
            <a:ext cx="3408620" cy="300082"/>
          </a:xfrm>
          <a:prstGeom prst="rect">
            <a:avLst/>
          </a:prstGeom>
          <a:noFill/>
        </p:spPr>
        <p:txBody>
          <a:bodyPr wrap="square" rtlCol="0">
            <a:spAutoFit/>
          </a:bodyPr>
          <a:lstStyle/>
          <a:p>
            <a:r>
              <a:rPr lang="en-US" sz="1350" b="1" dirty="0"/>
              <a:t>306 Maywood Ave., Clendenin, WV, 25045</a:t>
            </a:r>
          </a:p>
        </p:txBody>
      </p:sp>
      <p:sp>
        <p:nvSpPr>
          <p:cNvPr id="23" name="TextBox 22"/>
          <p:cNvSpPr txBox="1"/>
          <p:nvPr/>
        </p:nvSpPr>
        <p:spPr>
          <a:xfrm>
            <a:off x="838200" y="5640290"/>
            <a:ext cx="2704404" cy="307777"/>
          </a:xfrm>
          <a:prstGeom prst="rect">
            <a:avLst/>
          </a:prstGeom>
          <a:solidFill>
            <a:schemeClr val="bg1"/>
          </a:solidFill>
        </p:spPr>
        <p:txBody>
          <a:bodyPr wrap="square" rtlCol="0">
            <a:spAutoFit/>
          </a:bodyPr>
          <a:lstStyle/>
          <a:p>
            <a:r>
              <a:rPr lang="en-US" sz="1200" b="1" dirty="0"/>
              <a:t>Building</a:t>
            </a:r>
            <a:r>
              <a:rPr lang="en-US" sz="1400" dirty="0">
                <a:solidFill>
                  <a:schemeClr val="bg1"/>
                </a:solidFill>
              </a:rPr>
              <a:t> </a:t>
            </a:r>
            <a:r>
              <a:rPr lang="en-US" sz="1200" b="1" dirty="0">
                <a:hlinkClick r:id="rId5"/>
              </a:rPr>
              <a:t>20-02-0006-0044-0000_306</a:t>
            </a:r>
            <a:r>
              <a:rPr lang="en-US" sz="1400" dirty="0"/>
              <a:t> </a:t>
            </a:r>
          </a:p>
        </p:txBody>
      </p:sp>
      <p:sp>
        <p:nvSpPr>
          <p:cNvPr id="24" name="Rectangular Callout 23"/>
          <p:cNvSpPr/>
          <p:nvPr/>
        </p:nvSpPr>
        <p:spPr>
          <a:xfrm>
            <a:off x="380041" y="3089826"/>
            <a:ext cx="1473993" cy="154779"/>
          </a:xfrm>
          <a:prstGeom prst="wedgeRectCallout">
            <a:avLst>
              <a:gd name="adj1" fmla="val 288479"/>
              <a:gd name="adj2" fmla="val -601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12.3’  (FEMA 1% / 100-Yr) </a:t>
            </a:r>
          </a:p>
        </p:txBody>
      </p:sp>
      <p:sp>
        <p:nvSpPr>
          <p:cNvPr id="28" name="Rectangular Callout 27"/>
          <p:cNvSpPr/>
          <p:nvPr/>
        </p:nvSpPr>
        <p:spPr>
          <a:xfrm>
            <a:off x="356317" y="5201021"/>
            <a:ext cx="1469165" cy="195028"/>
          </a:xfrm>
          <a:prstGeom prst="wedgeRectCallout">
            <a:avLst>
              <a:gd name="adj1" fmla="val 325225"/>
              <a:gd name="adj2" fmla="val -2663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2.0’  (FEMA 10% / 10-Yr) </a:t>
            </a:r>
          </a:p>
        </p:txBody>
      </p:sp>
      <p:sp>
        <p:nvSpPr>
          <p:cNvPr id="29" name="Rectangular Callout 28"/>
          <p:cNvSpPr/>
          <p:nvPr/>
        </p:nvSpPr>
        <p:spPr>
          <a:xfrm>
            <a:off x="377479" y="4320690"/>
            <a:ext cx="1496973" cy="192008"/>
          </a:xfrm>
          <a:prstGeom prst="wedgeRectCallout">
            <a:avLst>
              <a:gd name="adj1" fmla="val 240856"/>
              <a:gd name="adj2" fmla="val -33848"/>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6.0’  (FEMA 4% / 25-Yr) </a:t>
            </a:r>
          </a:p>
        </p:txBody>
      </p:sp>
      <p:sp>
        <p:nvSpPr>
          <p:cNvPr id="30" name="Rectangular Callout 29"/>
          <p:cNvSpPr/>
          <p:nvPr/>
        </p:nvSpPr>
        <p:spPr>
          <a:xfrm>
            <a:off x="377479" y="3789770"/>
            <a:ext cx="1496973" cy="174503"/>
          </a:xfrm>
          <a:prstGeom prst="wedgeRectCallout">
            <a:avLst>
              <a:gd name="adj1" fmla="val 239419"/>
              <a:gd name="adj2" fmla="val -24268"/>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9.5’  (FEMA 2% / 50-Yr) </a:t>
            </a:r>
          </a:p>
        </p:txBody>
      </p:sp>
      <p:sp>
        <p:nvSpPr>
          <p:cNvPr id="38" name="Rectangle 37"/>
          <p:cNvSpPr/>
          <p:nvPr/>
        </p:nvSpPr>
        <p:spPr>
          <a:xfrm>
            <a:off x="659070" y="256724"/>
            <a:ext cx="5314121" cy="487569"/>
          </a:xfrm>
          <a:prstGeom prst="rect">
            <a:avLst/>
          </a:prstGeom>
          <a:solidFill>
            <a:schemeClr val="accent6">
              <a:lumMod val="75000"/>
            </a:schemeClr>
          </a:solidFill>
          <a:ln>
            <a:solidFill>
              <a:schemeClr val="bg1"/>
            </a:solidFill>
          </a:ln>
        </p:spPr>
        <p:txBody>
          <a:bodyPr wrap="square">
            <a:spAutoFit/>
          </a:bodyPr>
          <a:lstStyle/>
          <a:p>
            <a:pPr>
              <a:lnSpc>
                <a:spcPct val="107000"/>
              </a:lnSpc>
              <a:spcAft>
                <a:spcPts val="800"/>
              </a:spcAft>
            </a:pP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Design Flood Elevation (DFE) should be the BFE plus 2 feet of freeboard.  The DFE should also be above the high-water marks of the 2016 flood plus freeboard.</a:t>
            </a:r>
          </a:p>
        </p:txBody>
      </p:sp>
      <p:sp>
        <p:nvSpPr>
          <p:cNvPr id="39" name="Left Brace 38"/>
          <p:cNvSpPr/>
          <p:nvPr/>
        </p:nvSpPr>
        <p:spPr>
          <a:xfrm>
            <a:off x="224286" y="2569562"/>
            <a:ext cx="103313" cy="657791"/>
          </a:xfrm>
          <a:prstGeom prst="leftBrace">
            <a:avLst/>
          </a:prstGeom>
          <a:ln w="28575">
            <a:solidFill>
              <a:srgbClr val="317AB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TextBox 34">
            <a:extLst>
              <a:ext uri="{FF2B5EF4-FFF2-40B4-BE49-F238E27FC236}">
                <a16:creationId xmlns:a16="http://schemas.microsoft.com/office/drawing/2014/main" id="{60303C01-6164-68E7-EB01-92F279FFD027}"/>
              </a:ext>
            </a:extLst>
          </p:cNvPr>
          <p:cNvSpPr txBox="1"/>
          <p:nvPr/>
        </p:nvSpPr>
        <p:spPr>
          <a:xfrm>
            <a:off x="6264961" y="6456058"/>
            <a:ext cx="263317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First Street Foundation (FSF)</a:t>
            </a:r>
          </a:p>
        </p:txBody>
      </p:sp>
      <p:sp>
        <p:nvSpPr>
          <p:cNvPr id="43" name="TextBox 35">
            <a:extLst>
              <a:ext uri="{FF2B5EF4-FFF2-40B4-BE49-F238E27FC236}">
                <a16:creationId xmlns:a16="http://schemas.microsoft.com/office/drawing/2014/main" id="{0C295EA3-56AD-29EF-5DF7-CFD89EB74CCF}"/>
              </a:ext>
            </a:extLst>
          </p:cNvPr>
          <p:cNvSpPr txBox="1"/>
          <p:nvPr/>
        </p:nvSpPr>
        <p:spPr>
          <a:xfrm>
            <a:off x="2308678" y="6428999"/>
            <a:ext cx="163958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FLOOD DEPTHS:</a:t>
            </a:r>
          </a:p>
        </p:txBody>
      </p:sp>
      <p:sp>
        <p:nvSpPr>
          <p:cNvPr id="44" name="Rectangle 43">
            <a:extLst>
              <a:ext uri="{FF2B5EF4-FFF2-40B4-BE49-F238E27FC236}">
                <a16:creationId xmlns:a16="http://schemas.microsoft.com/office/drawing/2014/main" id="{7CCE5D46-A1E7-B545-A32E-7FE82ADE5017}"/>
              </a:ext>
            </a:extLst>
          </p:cNvPr>
          <p:cNvSpPr/>
          <p:nvPr/>
        </p:nvSpPr>
        <p:spPr>
          <a:xfrm>
            <a:off x="4011095" y="6500908"/>
            <a:ext cx="426068" cy="188361"/>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45" name="TextBox 37">
            <a:extLst>
              <a:ext uri="{FF2B5EF4-FFF2-40B4-BE49-F238E27FC236}">
                <a16:creationId xmlns:a16="http://schemas.microsoft.com/office/drawing/2014/main" id="{86C6DCE6-0D43-BEB8-9096-D484C1B584FC}"/>
              </a:ext>
            </a:extLst>
          </p:cNvPr>
          <p:cNvSpPr txBox="1"/>
          <p:nvPr/>
        </p:nvSpPr>
        <p:spPr>
          <a:xfrm>
            <a:off x="4437163" y="6456058"/>
            <a:ext cx="791317"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FEMA</a:t>
            </a:r>
          </a:p>
        </p:txBody>
      </p:sp>
      <p:sp>
        <p:nvSpPr>
          <p:cNvPr id="46" name="Rectangle 45">
            <a:extLst>
              <a:ext uri="{FF2B5EF4-FFF2-40B4-BE49-F238E27FC236}">
                <a16:creationId xmlns:a16="http://schemas.microsoft.com/office/drawing/2014/main" id="{7FA4BE22-AB0C-5B18-6D5C-5118DC689B97}"/>
              </a:ext>
            </a:extLst>
          </p:cNvPr>
          <p:cNvSpPr/>
          <p:nvPr/>
        </p:nvSpPr>
        <p:spPr>
          <a:xfrm>
            <a:off x="8456822" y="6481439"/>
            <a:ext cx="377250" cy="183928"/>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47" name="TextBox 39">
            <a:extLst>
              <a:ext uri="{FF2B5EF4-FFF2-40B4-BE49-F238E27FC236}">
                <a16:creationId xmlns:a16="http://schemas.microsoft.com/office/drawing/2014/main" id="{F57A0166-D011-7E8E-F536-E67FC263E807}"/>
              </a:ext>
            </a:extLst>
          </p:cNvPr>
          <p:cNvSpPr txBox="1"/>
          <p:nvPr/>
        </p:nvSpPr>
        <p:spPr>
          <a:xfrm>
            <a:off x="8856171" y="6442617"/>
            <a:ext cx="3221112"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USGS 2016 Flood High Water Mark</a:t>
            </a:r>
          </a:p>
        </p:txBody>
      </p:sp>
      <p:sp>
        <p:nvSpPr>
          <p:cNvPr id="33" name="Rectangle 32">
            <a:extLst>
              <a:ext uri="{FF2B5EF4-FFF2-40B4-BE49-F238E27FC236}">
                <a16:creationId xmlns:a16="http://schemas.microsoft.com/office/drawing/2014/main" id="{5AEAB01B-3310-51B6-DB81-46F1D9A20523}"/>
              </a:ext>
            </a:extLst>
          </p:cNvPr>
          <p:cNvSpPr/>
          <p:nvPr/>
        </p:nvSpPr>
        <p:spPr>
          <a:xfrm>
            <a:off x="5882966" y="6500908"/>
            <a:ext cx="426068" cy="188361"/>
          </a:xfrm>
          <a:prstGeom prst="rect">
            <a:avLst/>
          </a:prstGeom>
          <a:solidFill>
            <a:srgbClr val="1F4E79"/>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graphicFrame>
        <p:nvGraphicFramePr>
          <p:cNvPr id="35" name="Table 34"/>
          <p:cNvGraphicFramePr>
            <a:graphicFrameLocks noGrp="1"/>
          </p:cNvGraphicFramePr>
          <p:nvPr/>
        </p:nvGraphicFramePr>
        <p:xfrm>
          <a:off x="9744257" y="533006"/>
          <a:ext cx="2213393" cy="2498858"/>
        </p:xfrm>
        <a:graphic>
          <a:graphicData uri="http://schemas.openxmlformats.org/drawingml/2006/table">
            <a:tbl>
              <a:tblPr>
                <a:tableStyleId>{5C22544A-7EE6-4342-B048-85BDC9FD1C3A}</a:tableStyleId>
              </a:tblPr>
              <a:tblGrid>
                <a:gridCol w="1488774">
                  <a:extLst>
                    <a:ext uri="{9D8B030D-6E8A-4147-A177-3AD203B41FA5}">
                      <a16:colId xmlns:a16="http://schemas.microsoft.com/office/drawing/2014/main" val="2046477427"/>
                    </a:ext>
                  </a:extLst>
                </a:gridCol>
                <a:gridCol w="724619">
                  <a:extLst>
                    <a:ext uri="{9D8B030D-6E8A-4147-A177-3AD203B41FA5}">
                      <a16:colId xmlns:a16="http://schemas.microsoft.com/office/drawing/2014/main" val="2529517874"/>
                    </a:ext>
                  </a:extLst>
                </a:gridCol>
              </a:tblGrid>
              <a:tr h="164215">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9072" marR="9072" marT="9072" marB="0" anchor="b">
                    <a:solidFill>
                      <a:schemeClr val="accent1">
                        <a:lumMod val="40000"/>
                        <a:lumOff val="60000"/>
                      </a:schemeClr>
                    </a:solidFill>
                  </a:tcPr>
                </a:tc>
                <a:extLst>
                  <a:ext uri="{0D108BD9-81ED-4DB2-BD59-A6C34878D82A}">
                    <a16:rowId xmlns:a16="http://schemas.microsoft.com/office/drawing/2014/main" val="1176766124"/>
                  </a:ext>
                </a:extLst>
              </a:tr>
              <a:tr h="167517">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3695338125"/>
                  </a:ext>
                </a:extLst>
              </a:tr>
              <a:tr h="167517">
                <a:tc>
                  <a:txBody>
                    <a:bodyPr/>
                    <a:lstStyle/>
                    <a:p>
                      <a:pPr algn="l" fontAlgn="b"/>
                      <a:r>
                        <a:rPr lang="en-US" sz="1100" u="none" strike="noStrike" dirty="0">
                          <a:effectLst/>
                        </a:rPr>
                        <a:t>First Floor Height</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12.0</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2341545975"/>
                  </a:ext>
                </a:extLst>
              </a:tr>
              <a:tr h="167517">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2.0</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264907731"/>
                  </a:ext>
                </a:extLst>
              </a:tr>
              <a:tr h="167517">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4115486144"/>
                  </a:ext>
                </a:extLst>
              </a:tr>
              <a:tr h="167517">
                <a:tc>
                  <a:txBody>
                    <a:bodyPr/>
                    <a:lstStyle/>
                    <a:p>
                      <a:pPr marL="0" algn="l" defTabSz="914400" rtl="0" eaLnBrk="1" fontAlgn="b" latinLnBrk="0" hangingPunct="1"/>
                      <a:r>
                        <a:rPr lang="en-US" sz="1100" b="0" u="none" strike="noStrike" kern="1200" dirty="0">
                          <a:solidFill>
                            <a:schemeClr val="dk1"/>
                          </a:solidFill>
                          <a:effectLst/>
                          <a:latin typeface="+mn-lt"/>
                          <a:ea typeface="+mn-ea"/>
                          <a:cs typeface="+mn-cs"/>
                        </a:rPr>
                        <a:t>FEMA 10% (10-Yr)</a:t>
                      </a:r>
                    </a:p>
                  </a:txBody>
                  <a:tcPr marL="9072" marR="9072" marT="9072" marB="0" anchor="b">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2.0</a:t>
                      </a:r>
                    </a:p>
                  </a:txBody>
                  <a:tcPr marL="9072" marR="9072" marT="9072" marB="0" anchor="b">
                    <a:solidFill>
                      <a:srgbClr val="5B9BD5"/>
                    </a:solidFill>
                  </a:tcPr>
                </a:tc>
                <a:extLst>
                  <a:ext uri="{0D108BD9-81ED-4DB2-BD59-A6C34878D82A}">
                    <a16:rowId xmlns:a16="http://schemas.microsoft.com/office/drawing/2014/main" val="1165418921"/>
                  </a:ext>
                </a:extLst>
              </a:tr>
              <a:tr h="16751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4% (25-Yr)</a:t>
                      </a:r>
                    </a:p>
                  </a:txBody>
                  <a:tcPr marL="9072" marR="9072" marT="9072"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6.0</a:t>
                      </a:r>
                    </a:p>
                  </a:txBody>
                  <a:tcPr marL="9072" marR="9072" marT="9072" marB="0" anchor="ctr">
                    <a:solidFill>
                      <a:srgbClr val="5B9BD5"/>
                    </a:solidFill>
                  </a:tcPr>
                </a:tc>
                <a:extLst>
                  <a:ext uri="{0D108BD9-81ED-4DB2-BD59-A6C34878D82A}">
                    <a16:rowId xmlns:a16="http://schemas.microsoft.com/office/drawing/2014/main" val="3865879643"/>
                  </a:ext>
                </a:extLst>
              </a:tr>
              <a:tr h="20160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2% (50-Yr)</a:t>
                      </a:r>
                    </a:p>
                  </a:txBody>
                  <a:tcPr marL="9072" marR="9072" marT="9072"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9.5</a:t>
                      </a:r>
                    </a:p>
                  </a:txBody>
                  <a:tcPr marL="9072" marR="9072" marT="9072" marB="0" anchor="ctr">
                    <a:solidFill>
                      <a:srgbClr val="5B9BD5"/>
                    </a:solidFill>
                  </a:tcPr>
                </a:tc>
                <a:extLst>
                  <a:ext uri="{0D108BD9-81ED-4DB2-BD59-A6C34878D82A}">
                    <a16:rowId xmlns:a16="http://schemas.microsoft.com/office/drawing/2014/main" val="896655764"/>
                  </a:ext>
                </a:extLst>
              </a:tr>
              <a:tr h="167517">
                <a:tc>
                  <a:txBody>
                    <a:bodyPr/>
                    <a:lstStyle/>
                    <a:p>
                      <a:pPr marL="0" algn="l"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2016 Flood HWM</a:t>
                      </a:r>
                    </a:p>
                  </a:txBody>
                  <a:tcPr marL="9072" marR="9072" marT="9072" marB="0" anchor="b">
                    <a:solidFill>
                      <a:schemeClr val="tx1"/>
                    </a:solidFill>
                  </a:tcPr>
                </a:tc>
                <a:tc>
                  <a:txBody>
                    <a:bodyPr/>
                    <a:lstStyle/>
                    <a:p>
                      <a:pPr marL="0" algn="ctr"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10.5</a:t>
                      </a:r>
                    </a:p>
                  </a:txBody>
                  <a:tcPr marL="9072" marR="9072" marT="9072" marB="0" anchor="b">
                    <a:solidFill>
                      <a:schemeClr val="tx1"/>
                    </a:solidFill>
                  </a:tcPr>
                </a:tc>
                <a:extLst>
                  <a:ext uri="{0D108BD9-81ED-4DB2-BD59-A6C34878D82A}">
                    <a16:rowId xmlns:a16="http://schemas.microsoft.com/office/drawing/2014/main" val="2775044072"/>
                  </a:ext>
                </a:extLst>
              </a:tr>
              <a:tr h="167517">
                <a:tc>
                  <a:txBody>
                    <a:bodyPr/>
                    <a:lstStyle/>
                    <a:p>
                      <a:pPr algn="l" fontAlgn="b"/>
                      <a:r>
                        <a:rPr lang="en-US" sz="1100" u="none" strike="noStrike" dirty="0">
                          <a:effectLst/>
                        </a:rPr>
                        <a:t>FEMA 1% (100-Yr) </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r>
                        <a:rPr lang="en-US" sz="1100" b="0" i="0" u="none" strike="noStrike" dirty="0">
                          <a:solidFill>
                            <a:srgbClr val="000000"/>
                          </a:solidFill>
                          <a:effectLst/>
                          <a:latin typeface="Calibri" panose="020F0502020204030204" pitchFamily="34" charset="0"/>
                        </a:rPr>
                        <a:t>12.3</a:t>
                      </a:r>
                    </a:p>
                  </a:txBody>
                  <a:tcPr marL="9072" marR="9072" marT="9072" marB="0" anchor="b">
                    <a:solidFill>
                      <a:srgbClr val="5B9BD5"/>
                    </a:solidFill>
                  </a:tcPr>
                </a:tc>
                <a:extLst>
                  <a:ext uri="{0D108BD9-81ED-4DB2-BD59-A6C34878D82A}">
                    <a16:rowId xmlns:a16="http://schemas.microsoft.com/office/drawing/2014/main" val="1200727858"/>
                  </a:ext>
                </a:extLst>
              </a:tr>
              <a:tr h="167517">
                <a:tc>
                  <a:txBody>
                    <a:bodyPr/>
                    <a:lstStyle/>
                    <a:p>
                      <a:pPr algn="l" fontAlgn="b"/>
                      <a:r>
                        <a:rPr lang="en-US" sz="1100" u="none" strike="noStrike" dirty="0">
                          <a:effectLst/>
                        </a:rPr>
                        <a:t>FEMA 100-Yr + FBD</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r>
                        <a:rPr lang="en-US" sz="1100" b="0" i="0" u="none" strike="noStrike" dirty="0">
                          <a:solidFill>
                            <a:srgbClr val="000000"/>
                          </a:solidFill>
                          <a:effectLst/>
                          <a:latin typeface="Calibri" panose="020F0502020204030204" pitchFamily="34" charset="0"/>
                        </a:rPr>
                        <a:t>14.3</a:t>
                      </a:r>
                    </a:p>
                  </a:txBody>
                  <a:tcPr marL="9072" marR="9072" marT="9072" marB="0" anchor="b">
                    <a:solidFill>
                      <a:srgbClr val="5B9BD5"/>
                    </a:solidFill>
                  </a:tcPr>
                </a:tc>
                <a:extLst>
                  <a:ext uri="{0D108BD9-81ED-4DB2-BD59-A6C34878D82A}">
                    <a16:rowId xmlns:a16="http://schemas.microsoft.com/office/drawing/2014/main" val="367194066"/>
                  </a:ext>
                </a:extLst>
              </a:tr>
              <a:tr h="174497">
                <a:tc>
                  <a:txBody>
                    <a:bodyPr/>
                    <a:lstStyle/>
                    <a:p>
                      <a:pPr algn="l" fontAlgn="b"/>
                      <a:r>
                        <a:rPr lang="en-US" sz="1100" u="none" strike="noStrike" dirty="0">
                          <a:effectLst/>
                        </a:rPr>
                        <a:t>FEMA 1%+</a:t>
                      </a:r>
                    </a:p>
                  </a:txBody>
                  <a:tcPr marL="9072" marR="9072" marT="9072" marB="0" anchor="b">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Calibri" panose="020F0502020204030204" pitchFamily="34" charset="0"/>
                        </a:rPr>
                        <a:t>16.5</a:t>
                      </a:r>
                    </a:p>
                  </a:txBody>
                  <a:tcPr marL="9072" marR="9072" marT="9072" marB="0" anchor="b">
                    <a:solidFill>
                      <a:srgbClr val="5B9BD5"/>
                    </a:solidFill>
                  </a:tcPr>
                </a:tc>
                <a:extLst>
                  <a:ext uri="{0D108BD9-81ED-4DB2-BD59-A6C34878D82A}">
                    <a16:rowId xmlns:a16="http://schemas.microsoft.com/office/drawing/2014/main" val="683780853"/>
                  </a:ext>
                </a:extLst>
              </a:tr>
              <a:tr h="174497">
                <a:tc>
                  <a:txBody>
                    <a:bodyPr/>
                    <a:lstStyle/>
                    <a:p>
                      <a:pPr algn="l" fontAlgn="b"/>
                      <a:r>
                        <a:rPr lang="en-US" sz="1100" u="none" strike="noStrike" dirty="0">
                          <a:effectLst/>
                        </a:rPr>
                        <a:t>FEMA </a:t>
                      </a:r>
                      <a:r>
                        <a:rPr lang="en-US" sz="1100" u="none" strike="noStrike" baseline="0" dirty="0">
                          <a:effectLst/>
                        </a:rPr>
                        <a:t>0.2% (500-Yr)</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extLst>
                  <a:ext uri="{0D108BD9-81ED-4DB2-BD59-A6C34878D82A}">
                    <a16:rowId xmlns:a16="http://schemas.microsoft.com/office/drawing/2014/main" val="2576914326"/>
                  </a:ext>
                </a:extLst>
              </a:tr>
              <a:tr h="167517">
                <a:tc>
                  <a:txBody>
                    <a:bodyPr/>
                    <a:lstStyle/>
                    <a:p>
                      <a:pPr algn="l" fontAlgn="b"/>
                      <a:r>
                        <a:rPr lang="en-US" sz="1100" u="none" strike="noStrike" dirty="0">
                          <a:solidFill>
                            <a:schemeClr val="bg1"/>
                          </a:solidFill>
                          <a:effectLst/>
                        </a:rPr>
                        <a:t>FSF 0.2% (500-Yr)</a:t>
                      </a:r>
                      <a:endParaRPr lang="en-US" sz="1100" b="0" i="0" u="none" strike="noStrike" dirty="0">
                        <a:solidFill>
                          <a:schemeClr val="bg1"/>
                        </a:solidFill>
                        <a:effectLst/>
                        <a:latin typeface="Calibri" panose="020F0502020204030204" pitchFamily="34" charset="0"/>
                      </a:endParaRPr>
                    </a:p>
                  </a:txBody>
                  <a:tcPr marL="9072" marR="9072" marT="9072" marB="0" anchor="b">
                    <a:solidFill>
                      <a:srgbClr val="1F4E79"/>
                    </a:solidFill>
                  </a:tcPr>
                </a:tc>
                <a:tc>
                  <a:txBody>
                    <a:bodyPr/>
                    <a:lstStyle/>
                    <a:p>
                      <a:pPr algn="ctr" fontAlgn="b"/>
                      <a:endParaRPr lang="en-US" sz="1100" b="0" i="0" u="none" strike="noStrike" dirty="0">
                        <a:solidFill>
                          <a:schemeClr val="bg1"/>
                        </a:solidFill>
                        <a:effectLst/>
                        <a:latin typeface="Calibri" panose="020F0502020204030204" pitchFamily="34" charset="0"/>
                      </a:endParaRPr>
                    </a:p>
                  </a:txBody>
                  <a:tcPr marL="9072" marR="9072" marT="9072" marB="0" anchor="b">
                    <a:solidFill>
                      <a:srgbClr val="1F4E79"/>
                    </a:solidFill>
                  </a:tcPr>
                </a:tc>
                <a:extLst>
                  <a:ext uri="{0D108BD9-81ED-4DB2-BD59-A6C34878D82A}">
                    <a16:rowId xmlns:a16="http://schemas.microsoft.com/office/drawing/2014/main" val="2451855798"/>
                  </a:ext>
                </a:extLst>
              </a:tr>
            </a:tbl>
          </a:graphicData>
        </a:graphic>
      </p:graphicFrame>
      <p:sp>
        <p:nvSpPr>
          <p:cNvPr id="36" name="Rectangle 35"/>
          <p:cNvSpPr/>
          <p:nvPr/>
        </p:nvSpPr>
        <p:spPr>
          <a:xfrm>
            <a:off x="9744257" y="1971675"/>
            <a:ext cx="2213393" cy="18097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7619620"/>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pic>
        <p:nvPicPr>
          <p:cNvPr id="21" name="Picture 20"/>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784" t="9055" r="10053" b="28800"/>
          <a:stretch/>
        </p:blipFill>
        <p:spPr>
          <a:xfrm>
            <a:off x="-692150" y="-315440"/>
            <a:ext cx="12884150" cy="7180697"/>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62636" y="1085850"/>
            <a:ext cx="11488779" cy="4953283"/>
          </a:xfrm>
          <a:prstGeom prst="rect">
            <a:avLst/>
          </a:prstGeom>
        </p:spPr>
      </p:pic>
      <p:sp>
        <p:nvSpPr>
          <p:cNvPr id="15" name="Rectangular Callout 14"/>
          <p:cNvSpPr/>
          <p:nvPr/>
        </p:nvSpPr>
        <p:spPr>
          <a:xfrm>
            <a:off x="377480" y="2531444"/>
            <a:ext cx="1581986" cy="224380"/>
          </a:xfrm>
          <a:prstGeom prst="wedgeRectCallout">
            <a:avLst>
              <a:gd name="adj1" fmla="val 315304"/>
              <a:gd name="adj2" fmla="val 19171"/>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16.5’ FEMA1%+</a:t>
            </a:r>
          </a:p>
        </p:txBody>
      </p:sp>
      <p:sp>
        <p:nvSpPr>
          <p:cNvPr id="16" name="Rectangular Callout 15"/>
          <p:cNvSpPr/>
          <p:nvPr/>
        </p:nvSpPr>
        <p:spPr>
          <a:xfrm>
            <a:off x="361367" y="3548485"/>
            <a:ext cx="1463939" cy="193841"/>
          </a:xfrm>
          <a:prstGeom prst="wedgeRectCallout">
            <a:avLst>
              <a:gd name="adj1" fmla="val 233179"/>
              <a:gd name="adj2" fmla="val 35205"/>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10.5’ (2016 High Water) </a:t>
            </a:r>
          </a:p>
        </p:txBody>
      </p:sp>
      <p:sp>
        <p:nvSpPr>
          <p:cNvPr id="18" name="TextBox 17"/>
          <p:cNvSpPr txBox="1"/>
          <p:nvPr/>
        </p:nvSpPr>
        <p:spPr>
          <a:xfrm>
            <a:off x="614343" y="793932"/>
            <a:ext cx="3408620" cy="300082"/>
          </a:xfrm>
          <a:prstGeom prst="rect">
            <a:avLst/>
          </a:prstGeom>
          <a:noFill/>
        </p:spPr>
        <p:txBody>
          <a:bodyPr wrap="square" rtlCol="0">
            <a:spAutoFit/>
          </a:bodyPr>
          <a:lstStyle/>
          <a:p>
            <a:r>
              <a:rPr lang="en-US" sz="1350" b="1" dirty="0"/>
              <a:t>306 Maywood Ave., Clendenin, WV, 25045</a:t>
            </a:r>
          </a:p>
        </p:txBody>
      </p:sp>
      <p:sp>
        <p:nvSpPr>
          <p:cNvPr id="23" name="TextBox 22"/>
          <p:cNvSpPr txBox="1"/>
          <p:nvPr/>
        </p:nvSpPr>
        <p:spPr>
          <a:xfrm>
            <a:off x="838200" y="5640290"/>
            <a:ext cx="2704404" cy="307777"/>
          </a:xfrm>
          <a:prstGeom prst="rect">
            <a:avLst/>
          </a:prstGeom>
          <a:solidFill>
            <a:schemeClr val="bg1"/>
          </a:solidFill>
        </p:spPr>
        <p:txBody>
          <a:bodyPr wrap="square" rtlCol="0">
            <a:spAutoFit/>
          </a:bodyPr>
          <a:lstStyle/>
          <a:p>
            <a:r>
              <a:rPr lang="en-US" sz="1200" b="1" dirty="0"/>
              <a:t>Building</a:t>
            </a:r>
            <a:r>
              <a:rPr lang="en-US" sz="1400" dirty="0">
                <a:solidFill>
                  <a:schemeClr val="bg1"/>
                </a:solidFill>
              </a:rPr>
              <a:t> </a:t>
            </a:r>
            <a:r>
              <a:rPr lang="en-US" sz="1200" b="1" dirty="0">
                <a:hlinkClick r:id="rId5"/>
              </a:rPr>
              <a:t>20-02-0006-0044-0000_306</a:t>
            </a:r>
            <a:r>
              <a:rPr lang="en-US" sz="1400" dirty="0"/>
              <a:t> </a:t>
            </a:r>
          </a:p>
        </p:txBody>
      </p:sp>
      <p:sp>
        <p:nvSpPr>
          <p:cNvPr id="24" name="Rectangular Callout 23"/>
          <p:cNvSpPr/>
          <p:nvPr/>
        </p:nvSpPr>
        <p:spPr>
          <a:xfrm>
            <a:off x="380041" y="3089826"/>
            <a:ext cx="1473993" cy="154779"/>
          </a:xfrm>
          <a:prstGeom prst="wedgeRectCallout">
            <a:avLst>
              <a:gd name="adj1" fmla="val 288479"/>
              <a:gd name="adj2" fmla="val -601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12.3’  (FEMA 1% / 100-Yr) </a:t>
            </a:r>
          </a:p>
        </p:txBody>
      </p:sp>
      <p:sp>
        <p:nvSpPr>
          <p:cNvPr id="27" name="Rectangular Callout 26"/>
          <p:cNvSpPr/>
          <p:nvPr/>
        </p:nvSpPr>
        <p:spPr>
          <a:xfrm>
            <a:off x="326084" y="1761028"/>
            <a:ext cx="1536604" cy="184811"/>
          </a:xfrm>
          <a:prstGeom prst="wedgeRectCallout">
            <a:avLst>
              <a:gd name="adj1" fmla="val 127792"/>
              <a:gd name="adj2" fmla="val -20097"/>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20.5’  (FEMA 0.2% / 500-Yr) </a:t>
            </a:r>
          </a:p>
        </p:txBody>
      </p:sp>
      <p:sp>
        <p:nvSpPr>
          <p:cNvPr id="28" name="Rectangular Callout 27"/>
          <p:cNvSpPr/>
          <p:nvPr/>
        </p:nvSpPr>
        <p:spPr>
          <a:xfrm>
            <a:off x="356317" y="5201021"/>
            <a:ext cx="1469165" cy="195028"/>
          </a:xfrm>
          <a:prstGeom prst="wedgeRectCallout">
            <a:avLst>
              <a:gd name="adj1" fmla="val 325225"/>
              <a:gd name="adj2" fmla="val -2663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2.0’  (FEMA 10% / 10-Yr) </a:t>
            </a:r>
          </a:p>
        </p:txBody>
      </p:sp>
      <p:sp>
        <p:nvSpPr>
          <p:cNvPr id="29" name="Rectangular Callout 28"/>
          <p:cNvSpPr/>
          <p:nvPr/>
        </p:nvSpPr>
        <p:spPr>
          <a:xfrm>
            <a:off x="377479" y="4320690"/>
            <a:ext cx="1496973" cy="192008"/>
          </a:xfrm>
          <a:prstGeom prst="wedgeRectCallout">
            <a:avLst>
              <a:gd name="adj1" fmla="val 240856"/>
              <a:gd name="adj2" fmla="val -33848"/>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6.0’  (FEMA 4% / 25-Yr) </a:t>
            </a:r>
          </a:p>
        </p:txBody>
      </p:sp>
      <p:sp>
        <p:nvSpPr>
          <p:cNvPr id="30" name="Rectangular Callout 29"/>
          <p:cNvSpPr/>
          <p:nvPr/>
        </p:nvSpPr>
        <p:spPr>
          <a:xfrm>
            <a:off x="377479" y="3789770"/>
            <a:ext cx="1496973" cy="174503"/>
          </a:xfrm>
          <a:prstGeom prst="wedgeRectCallout">
            <a:avLst>
              <a:gd name="adj1" fmla="val 239419"/>
              <a:gd name="adj2" fmla="val -24268"/>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9.5’  (FEMA 2% / 50-Yr) </a:t>
            </a:r>
          </a:p>
        </p:txBody>
      </p:sp>
      <p:sp>
        <p:nvSpPr>
          <p:cNvPr id="38" name="Rectangle 37"/>
          <p:cNvSpPr/>
          <p:nvPr/>
        </p:nvSpPr>
        <p:spPr>
          <a:xfrm>
            <a:off x="659070" y="256724"/>
            <a:ext cx="5314121" cy="487569"/>
          </a:xfrm>
          <a:prstGeom prst="rect">
            <a:avLst/>
          </a:prstGeom>
          <a:solidFill>
            <a:schemeClr val="accent6">
              <a:lumMod val="75000"/>
            </a:schemeClr>
          </a:solidFill>
          <a:ln>
            <a:solidFill>
              <a:schemeClr val="bg1"/>
            </a:solidFill>
          </a:ln>
        </p:spPr>
        <p:txBody>
          <a:bodyPr wrap="square">
            <a:spAutoFit/>
          </a:bodyPr>
          <a:lstStyle/>
          <a:p>
            <a:pPr>
              <a:lnSpc>
                <a:spcPct val="107000"/>
              </a:lnSpc>
              <a:spcAft>
                <a:spcPts val="800"/>
              </a:spcAft>
            </a:pP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Design Flood Elevation (DFE) should be the BFE plus 2 feet of freeboard.  The DFE should also be above the high-water marks of the 2016 flood plus freeboard.</a:t>
            </a:r>
          </a:p>
        </p:txBody>
      </p:sp>
      <p:sp>
        <p:nvSpPr>
          <p:cNvPr id="39" name="Left Brace 38"/>
          <p:cNvSpPr/>
          <p:nvPr/>
        </p:nvSpPr>
        <p:spPr>
          <a:xfrm>
            <a:off x="224286" y="2569562"/>
            <a:ext cx="103313" cy="657791"/>
          </a:xfrm>
          <a:prstGeom prst="leftBrace">
            <a:avLst/>
          </a:prstGeom>
          <a:ln w="28575">
            <a:solidFill>
              <a:srgbClr val="317AB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TextBox 34">
            <a:extLst>
              <a:ext uri="{FF2B5EF4-FFF2-40B4-BE49-F238E27FC236}">
                <a16:creationId xmlns:a16="http://schemas.microsoft.com/office/drawing/2014/main" id="{60303C01-6164-68E7-EB01-92F279FFD027}"/>
              </a:ext>
            </a:extLst>
          </p:cNvPr>
          <p:cNvSpPr txBox="1"/>
          <p:nvPr/>
        </p:nvSpPr>
        <p:spPr>
          <a:xfrm>
            <a:off x="6264961" y="6456058"/>
            <a:ext cx="263317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First Street Foundation (FSF)</a:t>
            </a:r>
          </a:p>
        </p:txBody>
      </p:sp>
      <p:sp>
        <p:nvSpPr>
          <p:cNvPr id="43" name="TextBox 35">
            <a:extLst>
              <a:ext uri="{FF2B5EF4-FFF2-40B4-BE49-F238E27FC236}">
                <a16:creationId xmlns:a16="http://schemas.microsoft.com/office/drawing/2014/main" id="{0C295EA3-56AD-29EF-5DF7-CFD89EB74CCF}"/>
              </a:ext>
            </a:extLst>
          </p:cNvPr>
          <p:cNvSpPr txBox="1"/>
          <p:nvPr/>
        </p:nvSpPr>
        <p:spPr>
          <a:xfrm>
            <a:off x="2308678" y="6428999"/>
            <a:ext cx="163958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FLOOD DEPTHS:</a:t>
            </a:r>
          </a:p>
        </p:txBody>
      </p:sp>
      <p:sp>
        <p:nvSpPr>
          <p:cNvPr id="44" name="Rectangle 43">
            <a:extLst>
              <a:ext uri="{FF2B5EF4-FFF2-40B4-BE49-F238E27FC236}">
                <a16:creationId xmlns:a16="http://schemas.microsoft.com/office/drawing/2014/main" id="{7CCE5D46-A1E7-B545-A32E-7FE82ADE5017}"/>
              </a:ext>
            </a:extLst>
          </p:cNvPr>
          <p:cNvSpPr/>
          <p:nvPr/>
        </p:nvSpPr>
        <p:spPr>
          <a:xfrm>
            <a:off x="4011095" y="6500908"/>
            <a:ext cx="426068" cy="188361"/>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45" name="TextBox 37">
            <a:extLst>
              <a:ext uri="{FF2B5EF4-FFF2-40B4-BE49-F238E27FC236}">
                <a16:creationId xmlns:a16="http://schemas.microsoft.com/office/drawing/2014/main" id="{86C6DCE6-0D43-BEB8-9096-D484C1B584FC}"/>
              </a:ext>
            </a:extLst>
          </p:cNvPr>
          <p:cNvSpPr txBox="1"/>
          <p:nvPr/>
        </p:nvSpPr>
        <p:spPr>
          <a:xfrm>
            <a:off x="4437163" y="6456058"/>
            <a:ext cx="791317"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FEMA</a:t>
            </a:r>
          </a:p>
        </p:txBody>
      </p:sp>
      <p:sp>
        <p:nvSpPr>
          <p:cNvPr id="46" name="Rectangle 45">
            <a:extLst>
              <a:ext uri="{FF2B5EF4-FFF2-40B4-BE49-F238E27FC236}">
                <a16:creationId xmlns:a16="http://schemas.microsoft.com/office/drawing/2014/main" id="{7FA4BE22-AB0C-5B18-6D5C-5118DC689B97}"/>
              </a:ext>
            </a:extLst>
          </p:cNvPr>
          <p:cNvSpPr/>
          <p:nvPr/>
        </p:nvSpPr>
        <p:spPr>
          <a:xfrm>
            <a:off x="8456822" y="6481439"/>
            <a:ext cx="377250" cy="183928"/>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47" name="TextBox 39">
            <a:extLst>
              <a:ext uri="{FF2B5EF4-FFF2-40B4-BE49-F238E27FC236}">
                <a16:creationId xmlns:a16="http://schemas.microsoft.com/office/drawing/2014/main" id="{F57A0166-D011-7E8E-F536-E67FC263E807}"/>
              </a:ext>
            </a:extLst>
          </p:cNvPr>
          <p:cNvSpPr txBox="1"/>
          <p:nvPr/>
        </p:nvSpPr>
        <p:spPr>
          <a:xfrm>
            <a:off x="8856171" y="6442617"/>
            <a:ext cx="3221112"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USGS 2016 Flood High Water Mark</a:t>
            </a:r>
          </a:p>
        </p:txBody>
      </p:sp>
      <p:sp>
        <p:nvSpPr>
          <p:cNvPr id="33" name="Rectangle 32">
            <a:extLst>
              <a:ext uri="{FF2B5EF4-FFF2-40B4-BE49-F238E27FC236}">
                <a16:creationId xmlns:a16="http://schemas.microsoft.com/office/drawing/2014/main" id="{5AEAB01B-3310-51B6-DB81-46F1D9A20523}"/>
              </a:ext>
            </a:extLst>
          </p:cNvPr>
          <p:cNvSpPr/>
          <p:nvPr/>
        </p:nvSpPr>
        <p:spPr>
          <a:xfrm>
            <a:off x="5882966" y="6500908"/>
            <a:ext cx="426068" cy="188361"/>
          </a:xfrm>
          <a:prstGeom prst="rect">
            <a:avLst/>
          </a:prstGeom>
          <a:solidFill>
            <a:srgbClr val="1F4E79"/>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graphicFrame>
        <p:nvGraphicFramePr>
          <p:cNvPr id="35" name="Table 34"/>
          <p:cNvGraphicFramePr>
            <a:graphicFrameLocks noGrp="1"/>
          </p:cNvGraphicFramePr>
          <p:nvPr/>
        </p:nvGraphicFramePr>
        <p:xfrm>
          <a:off x="9744257" y="533006"/>
          <a:ext cx="2213393" cy="2498858"/>
        </p:xfrm>
        <a:graphic>
          <a:graphicData uri="http://schemas.openxmlformats.org/drawingml/2006/table">
            <a:tbl>
              <a:tblPr>
                <a:tableStyleId>{5C22544A-7EE6-4342-B048-85BDC9FD1C3A}</a:tableStyleId>
              </a:tblPr>
              <a:tblGrid>
                <a:gridCol w="1488774">
                  <a:extLst>
                    <a:ext uri="{9D8B030D-6E8A-4147-A177-3AD203B41FA5}">
                      <a16:colId xmlns:a16="http://schemas.microsoft.com/office/drawing/2014/main" val="2046477427"/>
                    </a:ext>
                  </a:extLst>
                </a:gridCol>
                <a:gridCol w="724619">
                  <a:extLst>
                    <a:ext uri="{9D8B030D-6E8A-4147-A177-3AD203B41FA5}">
                      <a16:colId xmlns:a16="http://schemas.microsoft.com/office/drawing/2014/main" val="2529517874"/>
                    </a:ext>
                  </a:extLst>
                </a:gridCol>
              </a:tblGrid>
              <a:tr h="164215">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9072" marR="9072" marT="9072" marB="0" anchor="b">
                    <a:solidFill>
                      <a:schemeClr val="accent1">
                        <a:lumMod val="40000"/>
                        <a:lumOff val="60000"/>
                      </a:schemeClr>
                    </a:solidFill>
                  </a:tcPr>
                </a:tc>
                <a:extLst>
                  <a:ext uri="{0D108BD9-81ED-4DB2-BD59-A6C34878D82A}">
                    <a16:rowId xmlns:a16="http://schemas.microsoft.com/office/drawing/2014/main" val="1176766124"/>
                  </a:ext>
                </a:extLst>
              </a:tr>
              <a:tr h="167517">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3695338125"/>
                  </a:ext>
                </a:extLst>
              </a:tr>
              <a:tr h="167517">
                <a:tc>
                  <a:txBody>
                    <a:bodyPr/>
                    <a:lstStyle/>
                    <a:p>
                      <a:pPr algn="l" fontAlgn="b"/>
                      <a:r>
                        <a:rPr lang="en-US" sz="1100" u="none" strike="noStrike" dirty="0">
                          <a:effectLst/>
                        </a:rPr>
                        <a:t>First Floor Height</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12.0</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2341545975"/>
                  </a:ext>
                </a:extLst>
              </a:tr>
              <a:tr h="167517">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2.0</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264907731"/>
                  </a:ext>
                </a:extLst>
              </a:tr>
              <a:tr h="167517">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4115486144"/>
                  </a:ext>
                </a:extLst>
              </a:tr>
              <a:tr h="167517">
                <a:tc>
                  <a:txBody>
                    <a:bodyPr/>
                    <a:lstStyle/>
                    <a:p>
                      <a:pPr marL="0" algn="l" defTabSz="914400" rtl="0" eaLnBrk="1" fontAlgn="b" latinLnBrk="0" hangingPunct="1"/>
                      <a:r>
                        <a:rPr lang="en-US" sz="1100" b="0" u="none" strike="noStrike" kern="1200" dirty="0">
                          <a:solidFill>
                            <a:schemeClr val="dk1"/>
                          </a:solidFill>
                          <a:effectLst/>
                          <a:latin typeface="+mn-lt"/>
                          <a:ea typeface="+mn-ea"/>
                          <a:cs typeface="+mn-cs"/>
                        </a:rPr>
                        <a:t>FEMA 10% (10-Yr)</a:t>
                      </a:r>
                    </a:p>
                  </a:txBody>
                  <a:tcPr marL="9072" marR="9072" marT="9072" marB="0" anchor="b">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2.0</a:t>
                      </a:r>
                    </a:p>
                  </a:txBody>
                  <a:tcPr marL="9072" marR="9072" marT="9072" marB="0" anchor="b">
                    <a:solidFill>
                      <a:srgbClr val="5B9BD5"/>
                    </a:solidFill>
                  </a:tcPr>
                </a:tc>
                <a:extLst>
                  <a:ext uri="{0D108BD9-81ED-4DB2-BD59-A6C34878D82A}">
                    <a16:rowId xmlns:a16="http://schemas.microsoft.com/office/drawing/2014/main" val="1165418921"/>
                  </a:ext>
                </a:extLst>
              </a:tr>
              <a:tr h="16751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4% (25-Yr)</a:t>
                      </a:r>
                    </a:p>
                  </a:txBody>
                  <a:tcPr marL="9072" marR="9072" marT="9072"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6.0</a:t>
                      </a:r>
                    </a:p>
                  </a:txBody>
                  <a:tcPr marL="9072" marR="9072" marT="9072" marB="0" anchor="ctr">
                    <a:solidFill>
                      <a:srgbClr val="5B9BD5"/>
                    </a:solidFill>
                  </a:tcPr>
                </a:tc>
                <a:extLst>
                  <a:ext uri="{0D108BD9-81ED-4DB2-BD59-A6C34878D82A}">
                    <a16:rowId xmlns:a16="http://schemas.microsoft.com/office/drawing/2014/main" val="3865879643"/>
                  </a:ext>
                </a:extLst>
              </a:tr>
              <a:tr h="20160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2% (50-Yr)</a:t>
                      </a:r>
                    </a:p>
                  </a:txBody>
                  <a:tcPr marL="9072" marR="9072" marT="9072"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9.5</a:t>
                      </a:r>
                    </a:p>
                  </a:txBody>
                  <a:tcPr marL="9072" marR="9072" marT="9072" marB="0" anchor="ctr">
                    <a:solidFill>
                      <a:srgbClr val="5B9BD5"/>
                    </a:solidFill>
                  </a:tcPr>
                </a:tc>
                <a:extLst>
                  <a:ext uri="{0D108BD9-81ED-4DB2-BD59-A6C34878D82A}">
                    <a16:rowId xmlns:a16="http://schemas.microsoft.com/office/drawing/2014/main" val="896655764"/>
                  </a:ext>
                </a:extLst>
              </a:tr>
              <a:tr h="167517">
                <a:tc>
                  <a:txBody>
                    <a:bodyPr/>
                    <a:lstStyle/>
                    <a:p>
                      <a:pPr marL="0" algn="l"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2016 Flood HWM</a:t>
                      </a:r>
                    </a:p>
                  </a:txBody>
                  <a:tcPr marL="9072" marR="9072" marT="9072" marB="0" anchor="b">
                    <a:solidFill>
                      <a:schemeClr val="tx1"/>
                    </a:solidFill>
                  </a:tcPr>
                </a:tc>
                <a:tc>
                  <a:txBody>
                    <a:bodyPr/>
                    <a:lstStyle/>
                    <a:p>
                      <a:pPr marL="0" algn="ctr"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10.5</a:t>
                      </a:r>
                    </a:p>
                  </a:txBody>
                  <a:tcPr marL="9072" marR="9072" marT="9072" marB="0" anchor="b">
                    <a:solidFill>
                      <a:schemeClr val="tx1"/>
                    </a:solidFill>
                  </a:tcPr>
                </a:tc>
                <a:extLst>
                  <a:ext uri="{0D108BD9-81ED-4DB2-BD59-A6C34878D82A}">
                    <a16:rowId xmlns:a16="http://schemas.microsoft.com/office/drawing/2014/main" val="2775044072"/>
                  </a:ext>
                </a:extLst>
              </a:tr>
              <a:tr h="167517">
                <a:tc>
                  <a:txBody>
                    <a:bodyPr/>
                    <a:lstStyle/>
                    <a:p>
                      <a:pPr algn="l" fontAlgn="b"/>
                      <a:r>
                        <a:rPr lang="en-US" sz="1100" u="none" strike="noStrike" dirty="0">
                          <a:effectLst/>
                        </a:rPr>
                        <a:t>FEMA 1% (100-Yr) </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r>
                        <a:rPr lang="en-US" sz="1100" b="0" i="0" u="none" strike="noStrike" dirty="0">
                          <a:solidFill>
                            <a:srgbClr val="000000"/>
                          </a:solidFill>
                          <a:effectLst/>
                          <a:latin typeface="Calibri" panose="020F0502020204030204" pitchFamily="34" charset="0"/>
                        </a:rPr>
                        <a:t>12.3</a:t>
                      </a:r>
                    </a:p>
                  </a:txBody>
                  <a:tcPr marL="9072" marR="9072" marT="9072" marB="0" anchor="b">
                    <a:solidFill>
                      <a:srgbClr val="5B9BD5"/>
                    </a:solidFill>
                  </a:tcPr>
                </a:tc>
                <a:extLst>
                  <a:ext uri="{0D108BD9-81ED-4DB2-BD59-A6C34878D82A}">
                    <a16:rowId xmlns:a16="http://schemas.microsoft.com/office/drawing/2014/main" val="1200727858"/>
                  </a:ext>
                </a:extLst>
              </a:tr>
              <a:tr h="167517">
                <a:tc>
                  <a:txBody>
                    <a:bodyPr/>
                    <a:lstStyle/>
                    <a:p>
                      <a:pPr algn="l" fontAlgn="b"/>
                      <a:r>
                        <a:rPr lang="en-US" sz="1100" u="none" strike="noStrike" dirty="0">
                          <a:effectLst/>
                        </a:rPr>
                        <a:t>FEMA 100-Yr + FBD</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r>
                        <a:rPr lang="en-US" sz="1100" b="0" i="0" u="none" strike="noStrike" dirty="0">
                          <a:solidFill>
                            <a:srgbClr val="000000"/>
                          </a:solidFill>
                          <a:effectLst/>
                          <a:latin typeface="Calibri" panose="020F0502020204030204" pitchFamily="34" charset="0"/>
                        </a:rPr>
                        <a:t>14.3</a:t>
                      </a:r>
                    </a:p>
                  </a:txBody>
                  <a:tcPr marL="9072" marR="9072" marT="9072" marB="0" anchor="b">
                    <a:solidFill>
                      <a:srgbClr val="5B9BD5"/>
                    </a:solidFill>
                  </a:tcPr>
                </a:tc>
                <a:extLst>
                  <a:ext uri="{0D108BD9-81ED-4DB2-BD59-A6C34878D82A}">
                    <a16:rowId xmlns:a16="http://schemas.microsoft.com/office/drawing/2014/main" val="367194066"/>
                  </a:ext>
                </a:extLst>
              </a:tr>
              <a:tr h="174497">
                <a:tc>
                  <a:txBody>
                    <a:bodyPr/>
                    <a:lstStyle/>
                    <a:p>
                      <a:pPr algn="l" fontAlgn="b"/>
                      <a:r>
                        <a:rPr lang="en-US" sz="1100" u="none" strike="noStrike" dirty="0">
                          <a:effectLst/>
                        </a:rPr>
                        <a:t>FEMA 1%+</a:t>
                      </a:r>
                    </a:p>
                  </a:txBody>
                  <a:tcPr marL="9072" marR="9072" marT="9072" marB="0" anchor="b">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Calibri" panose="020F0502020204030204" pitchFamily="34" charset="0"/>
                        </a:rPr>
                        <a:t>16.5</a:t>
                      </a:r>
                    </a:p>
                  </a:txBody>
                  <a:tcPr marL="9072" marR="9072" marT="9072" marB="0" anchor="b">
                    <a:solidFill>
                      <a:srgbClr val="5B9BD5"/>
                    </a:solidFill>
                  </a:tcPr>
                </a:tc>
                <a:extLst>
                  <a:ext uri="{0D108BD9-81ED-4DB2-BD59-A6C34878D82A}">
                    <a16:rowId xmlns:a16="http://schemas.microsoft.com/office/drawing/2014/main" val="683780853"/>
                  </a:ext>
                </a:extLst>
              </a:tr>
              <a:tr h="174497">
                <a:tc>
                  <a:txBody>
                    <a:bodyPr/>
                    <a:lstStyle/>
                    <a:p>
                      <a:pPr algn="l" fontAlgn="b"/>
                      <a:r>
                        <a:rPr lang="en-US" sz="1100" u="none" strike="noStrike" dirty="0">
                          <a:effectLst/>
                        </a:rPr>
                        <a:t>FEMA </a:t>
                      </a:r>
                      <a:r>
                        <a:rPr lang="en-US" sz="1100" u="none" strike="noStrike" baseline="0" dirty="0">
                          <a:effectLst/>
                        </a:rPr>
                        <a:t>0.2% (500-Yr)</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r>
                        <a:rPr lang="en-US" sz="1100" b="0" i="0" u="none" strike="noStrike" dirty="0">
                          <a:solidFill>
                            <a:srgbClr val="000000"/>
                          </a:solidFill>
                          <a:effectLst/>
                          <a:latin typeface="Calibri" panose="020F0502020204030204" pitchFamily="34" charset="0"/>
                        </a:rPr>
                        <a:t>20.5</a:t>
                      </a:r>
                    </a:p>
                  </a:txBody>
                  <a:tcPr marL="9072" marR="9072" marT="9072" marB="0" anchor="b">
                    <a:solidFill>
                      <a:srgbClr val="5B9BD5"/>
                    </a:solidFill>
                  </a:tcPr>
                </a:tc>
                <a:extLst>
                  <a:ext uri="{0D108BD9-81ED-4DB2-BD59-A6C34878D82A}">
                    <a16:rowId xmlns:a16="http://schemas.microsoft.com/office/drawing/2014/main" val="2576914326"/>
                  </a:ext>
                </a:extLst>
              </a:tr>
              <a:tr h="167517">
                <a:tc>
                  <a:txBody>
                    <a:bodyPr/>
                    <a:lstStyle/>
                    <a:p>
                      <a:pPr algn="l" fontAlgn="b"/>
                      <a:r>
                        <a:rPr lang="en-US" sz="1100" u="none" strike="noStrike" dirty="0">
                          <a:solidFill>
                            <a:schemeClr val="bg1"/>
                          </a:solidFill>
                          <a:effectLst/>
                        </a:rPr>
                        <a:t>FSF 0.2% (500-Yr)</a:t>
                      </a:r>
                      <a:endParaRPr lang="en-US" sz="1100" b="0" i="0" u="none" strike="noStrike" dirty="0">
                        <a:solidFill>
                          <a:schemeClr val="bg1"/>
                        </a:solidFill>
                        <a:effectLst/>
                        <a:latin typeface="Calibri" panose="020F0502020204030204" pitchFamily="34" charset="0"/>
                      </a:endParaRPr>
                    </a:p>
                  </a:txBody>
                  <a:tcPr marL="9072" marR="9072" marT="9072" marB="0" anchor="b">
                    <a:solidFill>
                      <a:srgbClr val="1F4E79"/>
                    </a:solidFill>
                  </a:tcPr>
                </a:tc>
                <a:tc>
                  <a:txBody>
                    <a:bodyPr/>
                    <a:lstStyle/>
                    <a:p>
                      <a:pPr algn="ctr" fontAlgn="b"/>
                      <a:endParaRPr lang="en-US" sz="1100" b="0" i="0" u="none" strike="noStrike" dirty="0">
                        <a:solidFill>
                          <a:schemeClr val="bg1"/>
                        </a:solidFill>
                        <a:effectLst/>
                        <a:latin typeface="Calibri" panose="020F0502020204030204" pitchFamily="34" charset="0"/>
                      </a:endParaRPr>
                    </a:p>
                  </a:txBody>
                  <a:tcPr marL="9072" marR="9072" marT="9072" marB="0" anchor="b">
                    <a:solidFill>
                      <a:srgbClr val="1F4E79"/>
                    </a:solidFill>
                  </a:tcPr>
                </a:tc>
                <a:extLst>
                  <a:ext uri="{0D108BD9-81ED-4DB2-BD59-A6C34878D82A}">
                    <a16:rowId xmlns:a16="http://schemas.microsoft.com/office/drawing/2014/main" val="2451855798"/>
                  </a:ext>
                </a:extLst>
              </a:tr>
            </a:tbl>
          </a:graphicData>
        </a:graphic>
      </p:graphicFrame>
      <p:sp>
        <p:nvSpPr>
          <p:cNvPr id="36" name="Rectangle 35"/>
          <p:cNvSpPr/>
          <p:nvPr/>
        </p:nvSpPr>
        <p:spPr>
          <a:xfrm>
            <a:off x="9744257" y="1971675"/>
            <a:ext cx="2213393" cy="18097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3655165"/>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0120E-C431-9A99-48C3-ECD10C6D4547}"/>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b="1" kern="1200" dirty="0">
              <a:solidFill>
                <a:schemeClr val="tx1"/>
              </a:solidFill>
              <a:latin typeface="+mj-lt"/>
              <a:ea typeface="+mj-ea"/>
              <a:cs typeface="+mj-cs"/>
            </a:endParaRPr>
          </a:p>
        </p:txBody>
      </p:sp>
      <p:pic>
        <p:nvPicPr>
          <p:cNvPr id="21" name="Picture 20"/>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784" t="9055" r="10053" b="28800"/>
          <a:stretch/>
        </p:blipFill>
        <p:spPr>
          <a:xfrm>
            <a:off x="-692150" y="-315440"/>
            <a:ext cx="12884150" cy="7180697"/>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62636" y="1085850"/>
            <a:ext cx="11488779" cy="4953283"/>
          </a:xfrm>
          <a:prstGeom prst="rect">
            <a:avLst/>
          </a:prstGeom>
        </p:spPr>
      </p:pic>
      <p:sp>
        <p:nvSpPr>
          <p:cNvPr id="15" name="Rectangular Callout 14"/>
          <p:cNvSpPr/>
          <p:nvPr/>
        </p:nvSpPr>
        <p:spPr>
          <a:xfrm>
            <a:off x="377480" y="2531444"/>
            <a:ext cx="1581986" cy="224380"/>
          </a:xfrm>
          <a:prstGeom prst="wedgeRectCallout">
            <a:avLst>
              <a:gd name="adj1" fmla="val 315304"/>
              <a:gd name="adj2" fmla="val 19171"/>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16.5’ FEMA1%+</a:t>
            </a:r>
          </a:p>
        </p:txBody>
      </p:sp>
      <p:sp>
        <p:nvSpPr>
          <p:cNvPr id="16" name="Rectangular Callout 15"/>
          <p:cNvSpPr/>
          <p:nvPr/>
        </p:nvSpPr>
        <p:spPr>
          <a:xfrm>
            <a:off x="361367" y="3548485"/>
            <a:ext cx="1463939" cy="193841"/>
          </a:xfrm>
          <a:prstGeom prst="wedgeRectCallout">
            <a:avLst>
              <a:gd name="adj1" fmla="val 233179"/>
              <a:gd name="adj2" fmla="val 35205"/>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10.5’ (2016 High Water) </a:t>
            </a:r>
          </a:p>
        </p:txBody>
      </p:sp>
      <p:sp>
        <p:nvSpPr>
          <p:cNvPr id="17" name="Rectangular Callout 16"/>
          <p:cNvSpPr/>
          <p:nvPr/>
        </p:nvSpPr>
        <p:spPr>
          <a:xfrm>
            <a:off x="324137" y="1532041"/>
            <a:ext cx="1554063" cy="187916"/>
          </a:xfrm>
          <a:prstGeom prst="wedgeRectCallout">
            <a:avLst>
              <a:gd name="adj1" fmla="val 185601"/>
              <a:gd name="adj2" fmla="val -16518"/>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24.6’ (FSF 0.2% / 500-Yr)</a:t>
            </a:r>
          </a:p>
        </p:txBody>
      </p:sp>
      <p:sp>
        <p:nvSpPr>
          <p:cNvPr id="18" name="TextBox 17"/>
          <p:cNvSpPr txBox="1"/>
          <p:nvPr/>
        </p:nvSpPr>
        <p:spPr>
          <a:xfrm>
            <a:off x="614343" y="793932"/>
            <a:ext cx="3408620" cy="300082"/>
          </a:xfrm>
          <a:prstGeom prst="rect">
            <a:avLst/>
          </a:prstGeom>
          <a:noFill/>
        </p:spPr>
        <p:txBody>
          <a:bodyPr wrap="square" rtlCol="0">
            <a:spAutoFit/>
          </a:bodyPr>
          <a:lstStyle/>
          <a:p>
            <a:r>
              <a:rPr lang="en-US" sz="1350" b="1" dirty="0"/>
              <a:t>306 Maywood Ave., Clendenin, WV, 25045</a:t>
            </a:r>
          </a:p>
        </p:txBody>
      </p:sp>
      <p:sp>
        <p:nvSpPr>
          <p:cNvPr id="23" name="TextBox 22"/>
          <p:cNvSpPr txBox="1"/>
          <p:nvPr/>
        </p:nvSpPr>
        <p:spPr>
          <a:xfrm>
            <a:off x="838200" y="5640290"/>
            <a:ext cx="2704404" cy="307777"/>
          </a:xfrm>
          <a:prstGeom prst="rect">
            <a:avLst/>
          </a:prstGeom>
          <a:solidFill>
            <a:schemeClr val="bg1"/>
          </a:solidFill>
        </p:spPr>
        <p:txBody>
          <a:bodyPr wrap="square" rtlCol="0">
            <a:spAutoFit/>
          </a:bodyPr>
          <a:lstStyle/>
          <a:p>
            <a:r>
              <a:rPr lang="en-US" sz="1200" b="1" dirty="0"/>
              <a:t>Building</a:t>
            </a:r>
            <a:r>
              <a:rPr lang="en-US" sz="1400" dirty="0">
                <a:solidFill>
                  <a:schemeClr val="bg1"/>
                </a:solidFill>
              </a:rPr>
              <a:t> </a:t>
            </a:r>
            <a:r>
              <a:rPr lang="en-US" sz="1200" b="1" dirty="0">
                <a:hlinkClick r:id="rId5"/>
              </a:rPr>
              <a:t>20-02-0006-0044-0000_306</a:t>
            </a:r>
            <a:r>
              <a:rPr lang="en-US" sz="1400" dirty="0"/>
              <a:t> </a:t>
            </a:r>
          </a:p>
        </p:txBody>
      </p:sp>
      <p:sp>
        <p:nvSpPr>
          <p:cNvPr id="24" name="Rectangular Callout 23"/>
          <p:cNvSpPr/>
          <p:nvPr/>
        </p:nvSpPr>
        <p:spPr>
          <a:xfrm>
            <a:off x="380041" y="3089826"/>
            <a:ext cx="1473993" cy="154779"/>
          </a:xfrm>
          <a:prstGeom prst="wedgeRectCallout">
            <a:avLst>
              <a:gd name="adj1" fmla="val 288479"/>
              <a:gd name="adj2" fmla="val -601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12.3’  (FEMA 1% / 100-Yr) </a:t>
            </a:r>
          </a:p>
        </p:txBody>
      </p:sp>
      <p:sp>
        <p:nvSpPr>
          <p:cNvPr id="27" name="Rectangular Callout 26"/>
          <p:cNvSpPr/>
          <p:nvPr/>
        </p:nvSpPr>
        <p:spPr>
          <a:xfrm>
            <a:off x="326084" y="1761028"/>
            <a:ext cx="1536604" cy="184811"/>
          </a:xfrm>
          <a:prstGeom prst="wedgeRectCallout">
            <a:avLst>
              <a:gd name="adj1" fmla="val 127792"/>
              <a:gd name="adj2" fmla="val -20097"/>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20.5’  (FEMA 0.2% / 500-Yr) </a:t>
            </a:r>
          </a:p>
        </p:txBody>
      </p:sp>
      <p:sp>
        <p:nvSpPr>
          <p:cNvPr id="28" name="Rectangular Callout 27"/>
          <p:cNvSpPr/>
          <p:nvPr/>
        </p:nvSpPr>
        <p:spPr>
          <a:xfrm>
            <a:off x="356317" y="5201021"/>
            <a:ext cx="1469165" cy="195028"/>
          </a:xfrm>
          <a:prstGeom prst="wedgeRectCallout">
            <a:avLst>
              <a:gd name="adj1" fmla="val 325225"/>
              <a:gd name="adj2" fmla="val -2663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2.0’  (FEMA 10% / 10-Yr) </a:t>
            </a:r>
          </a:p>
        </p:txBody>
      </p:sp>
      <p:sp>
        <p:nvSpPr>
          <p:cNvPr id="29" name="Rectangular Callout 28"/>
          <p:cNvSpPr/>
          <p:nvPr/>
        </p:nvSpPr>
        <p:spPr>
          <a:xfrm>
            <a:off x="377479" y="4320690"/>
            <a:ext cx="1496973" cy="192008"/>
          </a:xfrm>
          <a:prstGeom prst="wedgeRectCallout">
            <a:avLst>
              <a:gd name="adj1" fmla="val 240856"/>
              <a:gd name="adj2" fmla="val -33848"/>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6.0’  (FEMA 4% / 25-Yr) </a:t>
            </a:r>
          </a:p>
        </p:txBody>
      </p:sp>
      <p:sp>
        <p:nvSpPr>
          <p:cNvPr id="30" name="Rectangular Callout 29"/>
          <p:cNvSpPr/>
          <p:nvPr/>
        </p:nvSpPr>
        <p:spPr>
          <a:xfrm>
            <a:off x="377479" y="3789770"/>
            <a:ext cx="1496973" cy="174503"/>
          </a:xfrm>
          <a:prstGeom prst="wedgeRectCallout">
            <a:avLst>
              <a:gd name="adj1" fmla="val 239419"/>
              <a:gd name="adj2" fmla="val -24268"/>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9.5’  (FEMA 2% / 50-Yr) </a:t>
            </a:r>
          </a:p>
        </p:txBody>
      </p:sp>
      <p:sp>
        <p:nvSpPr>
          <p:cNvPr id="38" name="Rectangle 37"/>
          <p:cNvSpPr/>
          <p:nvPr/>
        </p:nvSpPr>
        <p:spPr>
          <a:xfrm>
            <a:off x="659070" y="256724"/>
            <a:ext cx="5314121" cy="487569"/>
          </a:xfrm>
          <a:prstGeom prst="rect">
            <a:avLst/>
          </a:prstGeom>
          <a:solidFill>
            <a:schemeClr val="accent6">
              <a:lumMod val="75000"/>
            </a:schemeClr>
          </a:solidFill>
          <a:ln>
            <a:solidFill>
              <a:schemeClr val="bg1"/>
            </a:solidFill>
          </a:ln>
        </p:spPr>
        <p:txBody>
          <a:bodyPr wrap="square">
            <a:spAutoFit/>
          </a:bodyPr>
          <a:lstStyle/>
          <a:p>
            <a:pPr>
              <a:lnSpc>
                <a:spcPct val="107000"/>
              </a:lnSpc>
              <a:spcAft>
                <a:spcPts val="800"/>
              </a:spcAft>
            </a:pP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Design Flood Elevation (DFE) should be the BFE plus 2 feet of freeboard.  The DFE should also be above the high-water marks of the 2016 flood plus freeboard.</a:t>
            </a:r>
          </a:p>
        </p:txBody>
      </p:sp>
      <p:sp>
        <p:nvSpPr>
          <p:cNvPr id="39" name="Left Brace 38"/>
          <p:cNvSpPr/>
          <p:nvPr/>
        </p:nvSpPr>
        <p:spPr>
          <a:xfrm>
            <a:off x="224286" y="2569562"/>
            <a:ext cx="103313" cy="657791"/>
          </a:xfrm>
          <a:prstGeom prst="leftBrace">
            <a:avLst/>
          </a:prstGeom>
          <a:ln w="28575">
            <a:solidFill>
              <a:srgbClr val="317AB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5AEAB01B-3310-51B6-DB81-46F1D9A20523}"/>
              </a:ext>
            </a:extLst>
          </p:cNvPr>
          <p:cNvSpPr/>
          <p:nvPr/>
        </p:nvSpPr>
        <p:spPr>
          <a:xfrm>
            <a:off x="5882966" y="6500908"/>
            <a:ext cx="426068" cy="188361"/>
          </a:xfrm>
          <a:prstGeom prst="rect">
            <a:avLst/>
          </a:prstGeom>
          <a:solidFill>
            <a:srgbClr val="1F4E79"/>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42" name="TextBox 34">
            <a:extLst>
              <a:ext uri="{FF2B5EF4-FFF2-40B4-BE49-F238E27FC236}">
                <a16:creationId xmlns:a16="http://schemas.microsoft.com/office/drawing/2014/main" id="{60303C01-6164-68E7-EB01-92F279FFD027}"/>
              </a:ext>
            </a:extLst>
          </p:cNvPr>
          <p:cNvSpPr txBox="1"/>
          <p:nvPr/>
        </p:nvSpPr>
        <p:spPr>
          <a:xfrm>
            <a:off x="6264961" y="6456058"/>
            <a:ext cx="263317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First Street Foundation (FSF)</a:t>
            </a:r>
          </a:p>
        </p:txBody>
      </p:sp>
      <p:sp>
        <p:nvSpPr>
          <p:cNvPr id="43" name="TextBox 35">
            <a:extLst>
              <a:ext uri="{FF2B5EF4-FFF2-40B4-BE49-F238E27FC236}">
                <a16:creationId xmlns:a16="http://schemas.microsoft.com/office/drawing/2014/main" id="{0C295EA3-56AD-29EF-5DF7-CFD89EB74CCF}"/>
              </a:ext>
            </a:extLst>
          </p:cNvPr>
          <p:cNvSpPr txBox="1"/>
          <p:nvPr/>
        </p:nvSpPr>
        <p:spPr>
          <a:xfrm>
            <a:off x="2308678" y="6428999"/>
            <a:ext cx="163958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FLOOD DEPTHS:</a:t>
            </a:r>
          </a:p>
        </p:txBody>
      </p:sp>
      <p:sp>
        <p:nvSpPr>
          <p:cNvPr id="44" name="Rectangle 43">
            <a:extLst>
              <a:ext uri="{FF2B5EF4-FFF2-40B4-BE49-F238E27FC236}">
                <a16:creationId xmlns:a16="http://schemas.microsoft.com/office/drawing/2014/main" id="{7CCE5D46-A1E7-B545-A32E-7FE82ADE5017}"/>
              </a:ext>
            </a:extLst>
          </p:cNvPr>
          <p:cNvSpPr/>
          <p:nvPr/>
        </p:nvSpPr>
        <p:spPr>
          <a:xfrm>
            <a:off x="4011095" y="6500908"/>
            <a:ext cx="426068" cy="188361"/>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45" name="TextBox 37">
            <a:extLst>
              <a:ext uri="{FF2B5EF4-FFF2-40B4-BE49-F238E27FC236}">
                <a16:creationId xmlns:a16="http://schemas.microsoft.com/office/drawing/2014/main" id="{86C6DCE6-0D43-BEB8-9096-D484C1B584FC}"/>
              </a:ext>
            </a:extLst>
          </p:cNvPr>
          <p:cNvSpPr txBox="1"/>
          <p:nvPr/>
        </p:nvSpPr>
        <p:spPr>
          <a:xfrm>
            <a:off x="4437163" y="6456058"/>
            <a:ext cx="791317"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FEMA</a:t>
            </a:r>
          </a:p>
        </p:txBody>
      </p:sp>
      <p:sp>
        <p:nvSpPr>
          <p:cNvPr id="46" name="Rectangle 45">
            <a:extLst>
              <a:ext uri="{FF2B5EF4-FFF2-40B4-BE49-F238E27FC236}">
                <a16:creationId xmlns:a16="http://schemas.microsoft.com/office/drawing/2014/main" id="{7FA4BE22-AB0C-5B18-6D5C-5118DC689B97}"/>
              </a:ext>
            </a:extLst>
          </p:cNvPr>
          <p:cNvSpPr/>
          <p:nvPr/>
        </p:nvSpPr>
        <p:spPr>
          <a:xfrm>
            <a:off x="8456822" y="6481439"/>
            <a:ext cx="377250" cy="183928"/>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dirty="0"/>
          </a:p>
        </p:txBody>
      </p:sp>
      <p:sp>
        <p:nvSpPr>
          <p:cNvPr id="47" name="TextBox 39">
            <a:extLst>
              <a:ext uri="{FF2B5EF4-FFF2-40B4-BE49-F238E27FC236}">
                <a16:creationId xmlns:a16="http://schemas.microsoft.com/office/drawing/2014/main" id="{F57A0166-D011-7E8E-F536-E67FC263E807}"/>
              </a:ext>
            </a:extLst>
          </p:cNvPr>
          <p:cNvSpPr txBox="1"/>
          <p:nvPr/>
        </p:nvSpPr>
        <p:spPr>
          <a:xfrm>
            <a:off x="8856171" y="6442617"/>
            <a:ext cx="3221112"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t>USGS 2016 Flood High Water Mark</a:t>
            </a:r>
          </a:p>
        </p:txBody>
      </p:sp>
      <p:graphicFrame>
        <p:nvGraphicFramePr>
          <p:cNvPr id="32" name="Table 31"/>
          <p:cNvGraphicFramePr>
            <a:graphicFrameLocks noGrp="1"/>
          </p:cNvGraphicFramePr>
          <p:nvPr/>
        </p:nvGraphicFramePr>
        <p:xfrm>
          <a:off x="9744257" y="533006"/>
          <a:ext cx="2213393" cy="2498858"/>
        </p:xfrm>
        <a:graphic>
          <a:graphicData uri="http://schemas.openxmlformats.org/drawingml/2006/table">
            <a:tbl>
              <a:tblPr>
                <a:tableStyleId>{5C22544A-7EE6-4342-B048-85BDC9FD1C3A}</a:tableStyleId>
              </a:tblPr>
              <a:tblGrid>
                <a:gridCol w="1488774">
                  <a:extLst>
                    <a:ext uri="{9D8B030D-6E8A-4147-A177-3AD203B41FA5}">
                      <a16:colId xmlns:a16="http://schemas.microsoft.com/office/drawing/2014/main" val="2046477427"/>
                    </a:ext>
                  </a:extLst>
                </a:gridCol>
                <a:gridCol w="724619">
                  <a:extLst>
                    <a:ext uri="{9D8B030D-6E8A-4147-A177-3AD203B41FA5}">
                      <a16:colId xmlns:a16="http://schemas.microsoft.com/office/drawing/2014/main" val="2529517874"/>
                    </a:ext>
                  </a:extLst>
                </a:gridCol>
              </a:tblGrid>
              <a:tr h="164215">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9072" marR="9072" marT="9072" marB="0" anchor="b">
                    <a:solidFill>
                      <a:schemeClr val="accent1">
                        <a:lumMod val="40000"/>
                        <a:lumOff val="60000"/>
                      </a:schemeClr>
                    </a:solidFill>
                  </a:tcPr>
                </a:tc>
                <a:extLst>
                  <a:ext uri="{0D108BD9-81ED-4DB2-BD59-A6C34878D82A}">
                    <a16:rowId xmlns:a16="http://schemas.microsoft.com/office/drawing/2014/main" val="1176766124"/>
                  </a:ext>
                </a:extLst>
              </a:tr>
              <a:tr h="167517">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3695338125"/>
                  </a:ext>
                </a:extLst>
              </a:tr>
              <a:tr h="167517">
                <a:tc>
                  <a:txBody>
                    <a:bodyPr/>
                    <a:lstStyle/>
                    <a:p>
                      <a:pPr algn="l" fontAlgn="b"/>
                      <a:r>
                        <a:rPr lang="en-US" sz="1100" u="none" strike="noStrike" dirty="0">
                          <a:effectLst/>
                        </a:rPr>
                        <a:t>First Floor Height</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12.0</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2341545975"/>
                  </a:ext>
                </a:extLst>
              </a:tr>
              <a:tr h="167517">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2.0</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264907731"/>
                  </a:ext>
                </a:extLst>
              </a:tr>
              <a:tr h="167517">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9072" marR="9072" marT="9072"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4115486144"/>
                  </a:ext>
                </a:extLst>
              </a:tr>
              <a:tr h="167517">
                <a:tc>
                  <a:txBody>
                    <a:bodyPr/>
                    <a:lstStyle/>
                    <a:p>
                      <a:pPr marL="0" algn="l" defTabSz="914400" rtl="0" eaLnBrk="1" fontAlgn="b" latinLnBrk="0" hangingPunct="1"/>
                      <a:r>
                        <a:rPr lang="en-US" sz="1100" b="0" u="none" strike="noStrike" kern="1200" dirty="0">
                          <a:solidFill>
                            <a:schemeClr val="dk1"/>
                          </a:solidFill>
                          <a:effectLst/>
                          <a:latin typeface="+mn-lt"/>
                          <a:ea typeface="+mn-ea"/>
                          <a:cs typeface="+mn-cs"/>
                        </a:rPr>
                        <a:t>FEMA 10% (10-Yr)</a:t>
                      </a:r>
                    </a:p>
                  </a:txBody>
                  <a:tcPr marL="9072" marR="9072" marT="9072" marB="0" anchor="b">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2.0</a:t>
                      </a:r>
                    </a:p>
                  </a:txBody>
                  <a:tcPr marL="9072" marR="9072" marT="9072" marB="0" anchor="b">
                    <a:solidFill>
                      <a:srgbClr val="5B9BD5"/>
                    </a:solidFill>
                  </a:tcPr>
                </a:tc>
                <a:extLst>
                  <a:ext uri="{0D108BD9-81ED-4DB2-BD59-A6C34878D82A}">
                    <a16:rowId xmlns:a16="http://schemas.microsoft.com/office/drawing/2014/main" val="1165418921"/>
                  </a:ext>
                </a:extLst>
              </a:tr>
              <a:tr h="16751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4% (25-Yr)</a:t>
                      </a:r>
                    </a:p>
                  </a:txBody>
                  <a:tcPr marL="9072" marR="9072" marT="9072"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6.0</a:t>
                      </a:r>
                    </a:p>
                  </a:txBody>
                  <a:tcPr marL="9072" marR="9072" marT="9072" marB="0" anchor="ctr">
                    <a:solidFill>
                      <a:srgbClr val="5B9BD5"/>
                    </a:solidFill>
                  </a:tcPr>
                </a:tc>
                <a:extLst>
                  <a:ext uri="{0D108BD9-81ED-4DB2-BD59-A6C34878D82A}">
                    <a16:rowId xmlns:a16="http://schemas.microsoft.com/office/drawing/2014/main" val="3865879643"/>
                  </a:ext>
                </a:extLst>
              </a:tr>
              <a:tr h="20160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mn-lt"/>
                          <a:ea typeface="+mn-ea"/>
                          <a:cs typeface="+mn-cs"/>
                        </a:rPr>
                        <a:t>FEMA 2% (50-Yr)</a:t>
                      </a:r>
                    </a:p>
                  </a:txBody>
                  <a:tcPr marL="9072" marR="9072" marT="9072" marB="0" anchor="ctr">
                    <a:solidFill>
                      <a:srgbClr val="5B9BD5"/>
                    </a:solidFill>
                  </a:tcPr>
                </a:tc>
                <a:tc>
                  <a:txBody>
                    <a:bodyPr/>
                    <a:lstStyle/>
                    <a:p>
                      <a:pPr marL="0" algn="ctr" defTabSz="914400" rtl="0" eaLnBrk="1" fontAlgn="b" latinLnBrk="0" hangingPunct="1"/>
                      <a:r>
                        <a:rPr lang="en-US" sz="1100" b="0" i="0" u="none" strike="noStrike" kern="1200" dirty="0">
                          <a:solidFill>
                            <a:srgbClr val="000000"/>
                          </a:solidFill>
                          <a:effectLst/>
                          <a:latin typeface="Calibri" panose="020F0502020204030204" pitchFamily="34" charset="0"/>
                          <a:ea typeface="+mn-ea"/>
                          <a:cs typeface="+mn-cs"/>
                        </a:rPr>
                        <a:t>9.5</a:t>
                      </a:r>
                    </a:p>
                  </a:txBody>
                  <a:tcPr marL="9072" marR="9072" marT="9072" marB="0" anchor="ctr">
                    <a:solidFill>
                      <a:srgbClr val="5B9BD5"/>
                    </a:solidFill>
                  </a:tcPr>
                </a:tc>
                <a:extLst>
                  <a:ext uri="{0D108BD9-81ED-4DB2-BD59-A6C34878D82A}">
                    <a16:rowId xmlns:a16="http://schemas.microsoft.com/office/drawing/2014/main" val="896655764"/>
                  </a:ext>
                </a:extLst>
              </a:tr>
              <a:tr h="167517">
                <a:tc>
                  <a:txBody>
                    <a:bodyPr/>
                    <a:lstStyle/>
                    <a:p>
                      <a:pPr marL="0" algn="l"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2016 Flood HWM</a:t>
                      </a:r>
                    </a:p>
                  </a:txBody>
                  <a:tcPr marL="9072" marR="9072" marT="9072" marB="0" anchor="b">
                    <a:solidFill>
                      <a:schemeClr val="tx1"/>
                    </a:solidFill>
                  </a:tcPr>
                </a:tc>
                <a:tc>
                  <a:txBody>
                    <a:bodyPr/>
                    <a:lstStyle/>
                    <a:p>
                      <a:pPr marL="0" algn="ctr" defTabSz="914400" rtl="0" eaLnBrk="1" fontAlgn="b" latinLnBrk="0" hangingPunct="1"/>
                      <a:r>
                        <a:rPr lang="en-US" sz="1100" b="0" i="0" u="none" strike="noStrike" kern="1200" dirty="0">
                          <a:solidFill>
                            <a:schemeClr val="bg1"/>
                          </a:solidFill>
                          <a:effectLst/>
                          <a:latin typeface="Calibri" panose="020F0502020204030204" pitchFamily="34" charset="0"/>
                          <a:ea typeface="+mn-ea"/>
                          <a:cs typeface="+mn-cs"/>
                        </a:rPr>
                        <a:t>10.5</a:t>
                      </a:r>
                    </a:p>
                  </a:txBody>
                  <a:tcPr marL="9072" marR="9072" marT="9072" marB="0" anchor="b">
                    <a:solidFill>
                      <a:schemeClr val="tx1"/>
                    </a:solidFill>
                  </a:tcPr>
                </a:tc>
                <a:extLst>
                  <a:ext uri="{0D108BD9-81ED-4DB2-BD59-A6C34878D82A}">
                    <a16:rowId xmlns:a16="http://schemas.microsoft.com/office/drawing/2014/main" val="2775044072"/>
                  </a:ext>
                </a:extLst>
              </a:tr>
              <a:tr h="167517">
                <a:tc>
                  <a:txBody>
                    <a:bodyPr/>
                    <a:lstStyle/>
                    <a:p>
                      <a:pPr algn="l" fontAlgn="b"/>
                      <a:r>
                        <a:rPr lang="en-US" sz="1100" u="none" strike="noStrike" dirty="0">
                          <a:effectLst/>
                        </a:rPr>
                        <a:t>FEMA 1% (100-Yr) </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r>
                        <a:rPr lang="en-US" sz="1100" b="0" i="0" u="none" strike="noStrike" dirty="0">
                          <a:solidFill>
                            <a:srgbClr val="000000"/>
                          </a:solidFill>
                          <a:effectLst/>
                          <a:latin typeface="Calibri" panose="020F0502020204030204" pitchFamily="34" charset="0"/>
                        </a:rPr>
                        <a:t>12.3</a:t>
                      </a:r>
                    </a:p>
                  </a:txBody>
                  <a:tcPr marL="9072" marR="9072" marT="9072" marB="0" anchor="b">
                    <a:solidFill>
                      <a:srgbClr val="5B9BD5"/>
                    </a:solidFill>
                  </a:tcPr>
                </a:tc>
                <a:extLst>
                  <a:ext uri="{0D108BD9-81ED-4DB2-BD59-A6C34878D82A}">
                    <a16:rowId xmlns:a16="http://schemas.microsoft.com/office/drawing/2014/main" val="1200727858"/>
                  </a:ext>
                </a:extLst>
              </a:tr>
              <a:tr h="167517">
                <a:tc>
                  <a:txBody>
                    <a:bodyPr/>
                    <a:lstStyle/>
                    <a:p>
                      <a:pPr algn="l" fontAlgn="b"/>
                      <a:r>
                        <a:rPr lang="en-US" sz="1100" u="none" strike="noStrike" dirty="0">
                          <a:effectLst/>
                        </a:rPr>
                        <a:t>FEMA 100-Yr + FBD</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r>
                        <a:rPr lang="en-US" sz="1100" b="0" i="0" u="none" strike="noStrike" dirty="0">
                          <a:solidFill>
                            <a:srgbClr val="000000"/>
                          </a:solidFill>
                          <a:effectLst/>
                          <a:latin typeface="Calibri" panose="020F0502020204030204" pitchFamily="34" charset="0"/>
                        </a:rPr>
                        <a:t>14.3</a:t>
                      </a:r>
                    </a:p>
                  </a:txBody>
                  <a:tcPr marL="9072" marR="9072" marT="9072" marB="0" anchor="b">
                    <a:solidFill>
                      <a:srgbClr val="5B9BD5"/>
                    </a:solidFill>
                  </a:tcPr>
                </a:tc>
                <a:extLst>
                  <a:ext uri="{0D108BD9-81ED-4DB2-BD59-A6C34878D82A}">
                    <a16:rowId xmlns:a16="http://schemas.microsoft.com/office/drawing/2014/main" val="367194066"/>
                  </a:ext>
                </a:extLst>
              </a:tr>
              <a:tr h="174497">
                <a:tc>
                  <a:txBody>
                    <a:bodyPr/>
                    <a:lstStyle/>
                    <a:p>
                      <a:pPr algn="l" fontAlgn="b"/>
                      <a:r>
                        <a:rPr lang="en-US" sz="1100" u="none" strike="noStrike" dirty="0">
                          <a:effectLst/>
                        </a:rPr>
                        <a:t>FEMA 1%+  </a:t>
                      </a:r>
                    </a:p>
                  </a:txBody>
                  <a:tcPr marL="9072" marR="9072" marT="9072" marB="0" anchor="b">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Calibri" panose="020F0502020204030204" pitchFamily="34" charset="0"/>
                        </a:rPr>
                        <a:t>16.5</a:t>
                      </a:r>
                    </a:p>
                  </a:txBody>
                  <a:tcPr marL="9072" marR="9072" marT="9072" marB="0" anchor="b">
                    <a:solidFill>
                      <a:srgbClr val="5B9BD5"/>
                    </a:solidFill>
                  </a:tcPr>
                </a:tc>
                <a:extLst>
                  <a:ext uri="{0D108BD9-81ED-4DB2-BD59-A6C34878D82A}">
                    <a16:rowId xmlns:a16="http://schemas.microsoft.com/office/drawing/2014/main" val="683780853"/>
                  </a:ext>
                </a:extLst>
              </a:tr>
              <a:tr h="174497">
                <a:tc>
                  <a:txBody>
                    <a:bodyPr/>
                    <a:lstStyle/>
                    <a:p>
                      <a:pPr algn="l" fontAlgn="b"/>
                      <a:r>
                        <a:rPr lang="en-US" sz="1100" u="none" strike="noStrike" dirty="0">
                          <a:effectLst/>
                        </a:rPr>
                        <a:t>FEMA </a:t>
                      </a:r>
                      <a:r>
                        <a:rPr lang="en-US" sz="1100" u="none" strike="noStrike" baseline="0" dirty="0">
                          <a:effectLst/>
                        </a:rPr>
                        <a:t>0.2% (500-Yr)</a:t>
                      </a:r>
                      <a:endParaRPr lang="en-US" sz="1100" b="0" i="0" u="none" strike="noStrike" dirty="0">
                        <a:solidFill>
                          <a:srgbClr val="000000"/>
                        </a:solidFill>
                        <a:effectLst/>
                        <a:latin typeface="Calibri" panose="020F0502020204030204" pitchFamily="34" charset="0"/>
                      </a:endParaRPr>
                    </a:p>
                  </a:txBody>
                  <a:tcPr marL="9072" marR="9072" marT="9072" marB="0" anchor="b">
                    <a:solidFill>
                      <a:srgbClr val="5B9BD5"/>
                    </a:solidFill>
                  </a:tcPr>
                </a:tc>
                <a:tc>
                  <a:txBody>
                    <a:bodyPr/>
                    <a:lstStyle/>
                    <a:p>
                      <a:pPr algn="ctr" fontAlgn="b"/>
                      <a:r>
                        <a:rPr lang="en-US" sz="1100" b="0" i="0" u="none" strike="noStrike" dirty="0">
                          <a:solidFill>
                            <a:srgbClr val="000000"/>
                          </a:solidFill>
                          <a:effectLst/>
                          <a:latin typeface="Calibri" panose="020F0502020204030204" pitchFamily="34" charset="0"/>
                        </a:rPr>
                        <a:t>20.5</a:t>
                      </a:r>
                    </a:p>
                  </a:txBody>
                  <a:tcPr marL="9072" marR="9072" marT="9072" marB="0" anchor="b">
                    <a:solidFill>
                      <a:srgbClr val="5B9BD5"/>
                    </a:solidFill>
                  </a:tcPr>
                </a:tc>
                <a:extLst>
                  <a:ext uri="{0D108BD9-81ED-4DB2-BD59-A6C34878D82A}">
                    <a16:rowId xmlns:a16="http://schemas.microsoft.com/office/drawing/2014/main" val="2576914326"/>
                  </a:ext>
                </a:extLst>
              </a:tr>
              <a:tr h="167517">
                <a:tc>
                  <a:txBody>
                    <a:bodyPr/>
                    <a:lstStyle/>
                    <a:p>
                      <a:pPr algn="l" fontAlgn="b"/>
                      <a:r>
                        <a:rPr lang="en-US" sz="1100" u="none" strike="noStrike" dirty="0">
                          <a:solidFill>
                            <a:schemeClr val="bg1"/>
                          </a:solidFill>
                          <a:effectLst/>
                        </a:rPr>
                        <a:t>FSF 0.2% (500-Yr)</a:t>
                      </a:r>
                      <a:endParaRPr lang="en-US" sz="1100" b="0" i="0" u="none" strike="noStrike" dirty="0">
                        <a:solidFill>
                          <a:schemeClr val="bg1"/>
                        </a:solidFill>
                        <a:effectLst/>
                        <a:latin typeface="Calibri" panose="020F0502020204030204" pitchFamily="34" charset="0"/>
                      </a:endParaRPr>
                    </a:p>
                  </a:txBody>
                  <a:tcPr marL="9072" marR="9072" marT="9072" marB="0" anchor="b">
                    <a:solidFill>
                      <a:srgbClr val="1F4E79"/>
                    </a:solidFill>
                  </a:tcPr>
                </a:tc>
                <a:tc>
                  <a:txBody>
                    <a:bodyPr/>
                    <a:lstStyle/>
                    <a:p>
                      <a:pPr algn="ctr" fontAlgn="b"/>
                      <a:r>
                        <a:rPr lang="en-US" sz="1100" b="0" i="0" u="none" strike="noStrike" dirty="0">
                          <a:solidFill>
                            <a:schemeClr val="bg1"/>
                          </a:solidFill>
                          <a:effectLst/>
                          <a:latin typeface="Calibri" panose="020F0502020204030204" pitchFamily="34" charset="0"/>
                        </a:rPr>
                        <a:t>24.6</a:t>
                      </a:r>
                    </a:p>
                  </a:txBody>
                  <a:tcPr marL="9072" marR="9072" marT="9072" marB="0" anchor="b">
                    <a:solidFill>
                      <a:srgbClr val="1F4E79"/>
                    </a:solidFill>
                  </a:tcPr>
                </a:tc>
                <a:extLst>
                  <a:ext uri="{0D108BD9-81ED-4DB2-BD59-A6C34878D82A}">
                    <a16:rowId xmlns:a16="http://schemas.microsoft.com/office/drawing/2014/main" val="2451855798"/>
                  </a:ext>
                </a:extLst>
              </a:tr>
            </a:tbl>
          </a:graphicData>
        </a:graphic>
      </p:graphicFrame>
      <p:sp>
        <p:nvSpPr>
          <p:cNvPr id="33" name="Rectangle 32"/>
          <p:cNvSpPr/>
          <p:nvPr/>
        </p:nvSpPr>
        <p:spPr>
          <a:xfrm>
            <a:off x="9744257" y="1971675"/>
            <a:ext cx="2213393" cy="18097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3424161"/>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D9E39F1B-7CF1-768C-9F2F-567283F34CCC}"/>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26" r="595" b="13255"/>
          <a:stretch/>
        </p:blipFill>
        <p:spPr>
          <a:xfrm>
            <a:off x="68566" y="1"/>
            <a:ext cx="12123434" cy="6852984"/>
          </a:xfrm>
          <a:prstGeom prst="rect">
            <a:avLst/>
          </a:prstGeom>
        </p:spPr>
      </p:pic>
      <p:pic>
        <p:nvPicPr>
          <p:cNvPr id="5" name="Content Placeholder 4" descr="A house on stilts in a grassy field&#10;&#10;Description automatically generated">
            <a:extLst>
              <a:ext uri="{FF2B5EF4-FFF2-40B4-BE49-F238E27FC236}">
                <a16:creationId xmlns:a16="http://schemas.microsoft.com/office/drawing/2014/main" id="{BC338A0A-366B-DD37-7250-23DA06FB9163}"/>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676400" y="2985"/>
            <a:ext cx="10515600" cy="3699695"/>
          </a:xfrm>
        </p:spPr>
      </p:pic>
      <p:grpSp>
        <p:nvGrpSpPr>
          <p:cNvPr id="41" name="Group 40">
            <a:extLst>
              <a:ext uri="{FF2B5EF4-FFF2-40B4-BE49-F238E27FC236}">
                <a16:creationId xmlns:a16="http://schemas.microsoft.com/office/drawing/2014/main" id="{98B2208B-3E4D-09E5-AC6C-16D86FBE494F}"/>
              </a:ext>
            </a:extLst>
          </p:cNvPr>
          <p:cNvGrpSpPr/>
          <p:nvPr/>
        </p:nvGrpSpPr>
        <p:grpSpPr>
          <a:xfrm>
            <a:off x="1667383" y="4084645"/>
            <a:ext cx="3069718" cy="2769670"/>
            <a:chOff x="1667383" y="4135445"/>
            <a:chExt cx="3069718" cy="2769670"/>
          </a:xfrm>
        </p:grpSpPr>
        <p:pic>
          <p:nvPicPr>
            <p:cNvPr id="38" name="Picture 37">
              <a:extLst>
                <a:ext uri="{FF2B5EF4-FFF2-40B4-BE49-F238E27FC236}">
                  <a16:creationId xmlns:a16="http://schemas.microsoft.com/office/drawing/2014/main" id="{158BF0BD-2FAD-F891-15A1-0831B9CAA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7383" y="4135445"/>
              <a:ext cx="3069718" cy="2769670"/>
            </a:xfrm>
            <a:prstGeom prst="rect">
              <a:avLst/>
            </a:prstGeom>
          </p:spPr>
        </p:pic>
        <p:sp>
          <p:nvSpPr>
            <p:cNvPr id="12" name="Oval 11">
              <a:extLst>
                <a:ext uri="{FF2B5EF4-FFF2-40B4-BE49-F238E27FC236}">
                  <a16:creationId xmlns:a16="http://schemas.microsoft.com/office/drawing/2014/main" id="{55F3311F-D8D5-C27A-5001-346416B40F2B}"/>
                </a:ext>
              </a:extLst>
            </p:cNvPr>
            <p:cNvSpPr/>
            <p:nvPr/>
          </p:nvSpPr>
          <p:spPr>
            <a:xfrm>
              <a:off x="2759925" y="4953000"/>
              <a:ext cx="1037375" cy="1037375"/>
            </a:xfrm>
            <a:prstGeom prst="ellipse">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Oval 14">
            <a:extLst>
              <a:ext uri="{FF2B5EF4-FFF2-40B4-BE49-F238E27FC236}">
                <a16:creationId xmlns:a16="http://schemas.microsoft.com/office/drawing/2014/main" id="{CD51110B-5A5E-5C28-DB14-058C48212609}"/>
              </a:ext>
            </a:extLst>
          </p:cNvPr>
          <p:cNvSpPr/>
          <p:nvPr/>
        </p:nvSpPr>
        <p:spPr>
          <a:xfrm>
            <a:off x="5403850" y="476250"/>
            <a:ext cx="2851150" cy="2851150"/>
          </a:xfrm>
          <a:prstGeom prst="ellipse">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D7571335-866B-D8EF-DA5F-C16B49B1775A}"/>
              </a:ext>
            </a:extLst>
          </p:cNvPr>
          <p:cNvCxnSpPr>
            <a:cxnSpLocks/>
            <a:stCxn id="12" idx="7"/>
          </p:cNvCxnSpPr>
          <p:nvPr/>
        </p:nvCxnSpPr>
        <p:spPr>
          <a:xfrm flipV="1">
            <a:off x="3645380" y="2946400"/>
            <a:ext cx="2183920" cy="2107720"/>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pic>
        <p:nvPicPr>
          <p:cNvPr id="22" name="Picture 21">
            <a:extLst>
              <a:ext uri="{FF2B5EF4-FFF2-40B4-BE49-F238E27FC236}">
                <a16:creationId xmlns:a16="http://schemas.microsoft.com/office/drawing/2014/main" id="{39ADACA8-3502-7B37-AB18-62A4C17D6D85}"/>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121400" y="4137845"/>
            <a:ext cx="6070600" cy="2715139"/>
          </a:xfrm>
          <a:prstGeom prst="rect">
            <a:avLst/>
          </a:prstGeom>
        </p:spPr>
      </p:pic>
      <p:sp>
        <p:nvSpPr>
          <p:cNvPr id="25" name="TextBox 24">
            <a:extLst>
              <a:ext uri="{FF2B5EF4-FFF2-40B4-BE49-F238E27FC236}">
                <a16:creationId xmlns:a16="http://schemas.microsoft.com/office/drawing/2014/main" id="{4DE6100C-837C-9183-997B-C8C8692E661B}"/>
              </a:ext>
            </a:extLst>
          </p:cNvPr>
          <p:cNvSpPr txBox="1"/>
          <p:nvPr/>
        </p:nvSpPr>
        <p:spPr>
          <a:xfrm>
            <a:off x="7099301" y="193578"/>
            <a:ext cx="5145326" cy="461665"/>
          </a:xfrm>
          <a:prstGeom prst="rect">
            <a:avLst/>
          </a:prstGeom>
          <a:noFill/>
        </p:spPr>
        <p:txBody>
          <a:bodyPr wrap="square">
            <a:spAutoFit/>
          </a:bodyPr>
          <a:lstStyle/>
          <a:p>
            <a:r>
              <a:rPr lang="en-US" sz="2400" b="1" dirty="0">
                <a:hlinkClick r:id="rId7"/>
              </a:rPr>
              <a:t>182 SEVENTH ST, Rainelle, WV, 25962</a:t>
            </a:r>
            <a:endParaRPr lang="en-US" sz="2400" b="1" dirty="0"/>
          </a:p>
        </p:txBody>
      </p:sp>
      <p:sp>
        <p:nvSpPr>
          <p:cNvPr id="27" name="Title 1">
            <a:extLst>
              <a:ext uri="{FF2B5EF4-FFF2-40B4-BE49-F238E27FC236}">
                <a16:creationId xmlns:a16="http://schemas.microsoft.com/office/drawing/2014/main" id="{3593D8C0-66D8-08F4-ADD6-D3CEA03CCF78}"/>
              </a:ext>
            </a:extLst>
          </p:cNvPr>
          <p:cNvSpPr txBox="1">
            <a:spLocks/>
          </p:cNvSpPr>
          <p:nvPr/>
        </p:nvSpPr>
        <p:spPr>
          <a:xfrm rot="16200000">
            <a:off x="-2934849" y="2931538"/>
            <a:ext cx="68961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Building Flood Profile</a:t>
            </a:r>
          </a:p>
        </p:txBody>
      </p:sp>
      <p:sp>
        <p:nvSpPr>
          <p:cNvPr id="36" name="TextBox 35">
            <a:extLst>
              <a:ext uri="{FF2B5EF4-FFF2-40B4-BE49-F238E27FC236}">
                <a16:creationId xmlns:a16="http://schemas.microsoft.com/office/drawing/2014/main" id="{70DC211A-B6DC-AA11-13BF-D8A4C6E4C0F2}"/>
              </a:ext>
            </a:extLst>
          </p:cNvPr>
          <p:cNvSpPr txBox="1"/>
          <p:nvPr/>
        </p:nvSpPr>
        <p:spPr>
          <a:xfrm>
            <a:off x="7099301" y="3762565"/>
            <a:ext cx="3149600" cy="400110"/>
          </a:xfrm>
          <a:prstGeom prst="rect">
            <a:avLst/>
          </a:prstGeom>
          <a:noFill/>
        </p:spPr>
        <p:txBody>
          <a:bodyPr wrap="square">
            <a:spAutoFit/>
          </a:bodyPr>
          <a:lstStyle/>
          <a:p>
            <a:r>
              <a:rPr lang="en-US" sz="2000" b="1" dirty="0">
                <a:hlinkClick r:id="rId7"/>
              </a:rPr>
              <a:t>13-13-0001-0054-0000_182</a:t>
            </a:r>
            <a:endParaRPr lang="en-US" sz="2000" b="1" dirty="0"/>
          </a:p>
        </p:txBody>
      </p:sp>
      <p:sp>
        <p:nvSpPr>
          <p:cNvPr id="3" name="TextBox 2">
            <a:extLst>
              <a:ext uri="{FF2B5EF4-FFF2-40B4-BE49-F238E27FC236}">
                <a16:creationId xmlns:a16="http://schemas.microsoft.com/office/drawing/2014/main" id="{EA8C674B-6411-6A37-8479-2B77B91658B1}"/>
              </a:ext>
            </a:extLst>
          </p:cNvPr>
          <p:cNvSpPr txBox="1"/>
          <p:nvPr/>
        </p:nvSpPr>
        <p:spPr>
          <a:xfrm>
            <a:off x="2076698" y="231699"/>
            <a:ext cx="1568682" cy="461665"/>
          </a:xfrm>
          <a:prstGeom prst="rect">
            <a:avLst/>
          </a:prstGeom>
          <a:noFill/>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Rainelle</a:t>
            </a:r>
            <a:endParaRPr lang="en-US" sz="2400" dirty="0">
              <a:solidFill>
                <a:schemeClr val="bg1"/>
              </a:solidFill>
            </a:endParaRPr>
          </a:p>
        </p:txBody>
      </p:sp>
    </p:spTree>
    <p:extLst>
      <p:ext uri="{BB962C8B-B14F-4D97-AF65-F5344CB8AC3E}">
        <p14:creationId xmlns:p14="http://schemas.microsoft.com/office/powerpoint/2010/main" val="1518721641"/>
      </p:ext>
    </p:extLst>
  </p:cSld>
  <p:clrMapOvr>
    <a:masterClrMapping/>
  </p:clrMapOvr>
  <mc:AlternateContent xmlns:mc="http://schemas.openxmlformats.org/markup-compatibility/2006" xmlns:p14="http://schemas.microsoft.com/office/powerpoint/2010/main">
    <mc:Choice Requires="p14">
      <p:transition spd="slow" p14:dur="10000" advClick="0" advTm="5000"/>
    </mc:Choice>
    <mc:Fallback xmlns="">
      <p:transition spd="slow" advClick="0" advTm="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5838</TotalTime>
  <Words>12115</Words>
  <Application>Microsoft Office PowerPoint</Application>
  <PresentationFormat>Widescreen</PresentationFormat>
  <Paragraphs>3726</Paragraphs>
  <Slides>125</Slides>
  <Notes>80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125</vt:i4>
      </vt:variant>
    </vt:vector>
  </HeadingPairs>
  <TitlesOfParts>
    <vt:vector size="139" baseType="lpstr">
      <vt:lpstr>Aptos</vt:lpstr>
      <vt:lpstr>Aptos Narrow</vt:lpstr>
      <vt:lpstr>Arial</vt:lpstr>
      <vt:lpstr>Arial Black</vt:lpstr>
      <vt:lpstr>Arial Narrow</vt:lpstr>
      <vt:lpstr>Calibri</vt:lpstr>
      <vt:lpstr>Calibri Light</vt:lpstr>
      <vt:lpstr>Courier New</vt:lpstr>
      <vt:lpstr>Ink Free</vt:lpstr>
      <vt:lpstr>Roboto</vt:lpstr>
      <vt:lpstr>Tahoma</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FLOOD RISK INDEX TOOL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 Virginia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 RISK INDEX TOOL</dc:title>
  <dc:creator>Behrang Bidadian</dc:creator>
  <cp:lastModifiedBy>Behrang Bidadian</cp:lastModifiedBy>
  <cp:revision>305</cp:revision>
  <dcterms:created xsi:type="dcterms:W3CDTF">2024-03-07T21:01:47Z</dcterms:created>
  <dcterms:modified xsi:type="dcterms:W3CDTF">2024-03-25T15:29:11Z</dcterms:modified>
</cp:coreProperties>
</file>