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60" r:id="rId3"/>
    <p:sldId id="283" r:id="rId4"/>
    <p:sldId id="282" r:id="rId5"/>
    <p:sldId id="284" r:id="rId6"/>
    <p:sldId id="285" r:id="rId7"/>
    <p:sldId id="286" r:id="rId8"/>
    <p:sldId id="288" r:id="rId9"/>
    <p:sldId id="291" r:id="rId10"/>
    <p:sldId id="292" r:id="rId11"/>
    <p:sldId id="293" r:id="rId12"/>
    <p:sldId id="295" r:id="rId13"/>
    <p:sldId id="296" r:id="rId14"/>
    <p:sldId id="299" r:id="rId15"/>
    <p:sldId id="300" r:id="rId16"/>
    <p:sldId id="274" r:id="rId17"/>
    <p:sldId id="276" r:id="rId18"/>
    <p:sldId id="297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9EF"/>
    <a:srgbClr val="F7C09B"/>
    <a:srgbClr val="F9D3B9"/>
    <a:srgbClr val="D09E00"/>
    <a:srgbClr val="EEB500"/>
    <a:srgbClr val="FFA7A7"/>
    <a:srgbClr val="FDB5C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62BCF-6720-4DB5-AA93-C66481A7E3B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E5F47-967A-47B2-9AD9-90814B065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2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7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3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0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8CEFC-2239-45A5-BD7A-E3DDEDA5117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mapwv.gov/flood/map/?wkid=102100&amp;x=-8915918&amp;y=4610970&amp;l=14&amp;v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mapwv.gov/flood/map/?wkid=102100&amp;x=-8915986&amp;y=4611132&amp;l=12&amp;v=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hyperlink" Target="https://www.mapwv.gov/flood/map/?wkid=102100&amp;x=-8915857&amp;y=4610368&amp;l=12&amp;v=2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www.mapwv.gov/flood/map/?wkid=102100&amp;x=-8915995&amp;y=4611107&amp;l=12&amp;v=2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hyperlink" Target="https://www.mapwv.gov/flood/map/?wkid=102100&amp;x=-8915986&amp;y=4611132&amp;l=12&amp;v=2" TargetMode="Externa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pwv.gov/flood/map/?wkid=102100&amp;x=-8915678&amp;y=4610214&amp;l=13&amp;v=2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hyperlink" Target="https://www.mapwv.gov/flood/map/?wkid=102100&amp;x=-8916069&amp;y=4610910&amp;l=12&amp;v=2" TargetMode="External"/><Relationship Id="rId4" Type="http://schemas.openxmlformats.org/officeDocument/2006/relationships/hyperlink" Target="https://www.mapwv.gov/flood/map/?wkid=102100&amp;x=-8915986&amp;y=4611132&amp;l=12&amp;v=2" TargetMode="External"/><Relationship Id="rId9" Type="http://schemas.openxmlformats.org/officeDocument/2006/relationships/hyperlink" Target="http://www.wvinfrastructure.com/projects/projectDetails.php?projectID=2014W-152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xweather.com/watch/play-70d6f64a9001457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data.usgs.gov/monitoring-location/03112500/#parameterCode=00065&amp;period=P30D&amp;showMedian=fals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86938&amp;y=4876065&amp;l=13&amp;v=1" TargetMode="External"/><Relationship Id="rId4" Type="http://schemas.openxmlformats.org/officeDocument/2006/relationships/hyperlink" Target="https://www.mapwv.gov/flood/map/?wkid=102100&amp;x=-8762752&amp;y=4782737&amp;l=13&amp;v=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86940&amp;y=4876064&amp;l=13&amp;v=2" TargetMode="External"/><Relationship Id="rId5" Type="http://schemas.openxmlformats.org/officeDocument/2006/relationships/hyperlink" Target="https://www.foxweather.com/watch/play-70d6f64a9001457" TargetMode="External"/><Relationship Id="rId4" Type="http://schemas.openxmlformats.org/officeDocument/2006/relationships/hyperlink" Target="https://water.weather.gov/ahps2/hydrograph.php?wfo=pbz&amp;gage=wlgw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xweather.com/watch/play-70d6f64a900145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foxweather.com/watch/play-70d6f64a90014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" y="353622"/>
            <a:ext cx="5648325" cy="6000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7"/>
          <a:stretch/>
        </p:blipFill>
        <p:spPr>
          <a:xfrm>
            <a:off x="6328614" y="743340"/>
            <a:ext cx="5572125" cy="56307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Resiliency Framework Toolkit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identification using WV Flood Tool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095"/>
            <a:ext cx="854241" cy="779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7797" y="945452"/>
            <a:ext cx="191302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Wheeling Island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56122" y="956633"/>
            <a:ext cx="3417467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Mt. Zion Cemetery (Ohio County)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2" y="31386"/>
            <a:ext cx="854241" cy="779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3" y="1093310"/>
            <a:ext cx="6361106" cy="4903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012" y="2820188"/>
            <a:ext cx="5049058" cy="343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012" y="911960"/>
            <a:ext cx="5049058" cy="1908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1985 Flood (47 fatalities)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3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Stream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3" y="956710"/>
            <a:ext cx="6057265" cy="4746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628" y="930119"/>
            <a:ext cx="5950260" cy="4746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1588" y="5708843"/>
            <a:ext cx="248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Buildings in SFHA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3944" y="5728438"/>
            <a:ext cx="326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Buildings in Floodway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507373" y="3702402"/>
            <a:ext cx="1588627" cy="369016"/>
          </a:xfrm>
          <a:prstGeom prst="wedgeRoundRectCallout">
            <a:avLst>
              <a:gd name="adj1" fmla="val 108362"/>
              <a:gd name="adj2" fmla="val 9090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0357189" y="3702402"/>
            <a:ext cx="1588627" cy="369016"/>
          </a:xfrm>
          <a:prstGeom prst="wedgeRoundRectCallout">
            <a:avLst>
              <a:gd name="adj1" fmla="val 96977"/>
              <a:gd name="adj2" fmla="val 9090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7848" y="5750773"/>
            <a:ext cx="242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Indicators</a:t>
            </a:r>
            <a:endParaRPr lang="en-US" sz="2000" b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08926"/>
              </p:ext>
            </p:extLst>
          </p:nvPr>
        </p:nvGraphicFramePr>
        <p:xfrm>
          <a:off x="261438" y="1077293"/>
          <a:ext cx="2425700" cy="9970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993">
                  <a:extLst>
                    <a:ext uri="{9D8B030D-6E8A-4147-A177-3AD203B41FA5}">
                      <a16:colId xmlns:a16="http://schemas.microsoft.com/office/drawing/2014/main" val="3331829151"/>
                    </a:ext>
                  </a:extLst>
                </a:gridCol>
                <a:gridCol w="1350707">
                  <a:extLst>
                    <a:ext uri="{9D8B030D-6E8A-4147-A177-3AD203B41FA5}">
                      <a16:colId xmlns:a16="http://schemas.microsoft.com/office/drawing/2014/main" val="1809520939"/>
                    </a:ext>
                  </a:extLst>
                </a:gridCol>
              </a:tblGrid>
              <a:tr h="256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Total Building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38754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Ohio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7,237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608188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Kanawha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2336445"/>
                  </a:ext>
                </a:extLst>
              </a:tr>
              <a:tr h="2090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Elk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2,253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7761181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1,821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265379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30789"/>
              </p:ext>
            </p:extLst>
          </p:nvPr>
        </p:nvGraphicFramePr>
        <p:xfrm>
          <a:off x="6310368" y="1045495"/>
          <a:ext cx="2400300" cy="6300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14880">
                  <a:extLst>
                    <a:ext uri="{9D8B030D-6E8A-4147-A177-3AD203B41FA5}">
                      <a16:colId xmlns:a16="http://schemas.microsoft.com/office/drawing/2014/main" val="892339293"/>
                    </a:ext>
                  </a:extLst>
                </a:gridCol>
                <a:gridCol w="1385420">
                  <a:extLst>
                    <a:ext uri="{9D8B030D-6E8A-4147-A177-3AD203B41FA5}">
                      <a16:colId xmlns:a16="http://schemas.microsoft.com/office/drawing/2014/main" val="1727821146"/>
                    </a:ext>
                  </a:extLst>
                </a:gridCol>
              </a:tblGrid>
              <a:tr h="2490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FC9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Total Floodway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7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Island Creek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0556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22392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00908"/>
              </p:ext>
            </p:extLst>
          </p:nvPr>
        </p:nvGraphicFramePr>
        <p:xfrm>
          <a:off x="6318703" y="1789442"/>
          <a:ext cx="2400300" cy="574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5979">
                  <a:extLst>
                    <a:ext uri="{9D8B030D-6E8A-4147-A177-3AD203B41FA5}">
                      <a16:colId xmlns:a16="http://schemas.microsoft.com/office/drawing/2014/main" val="2036992003"/>
                    </a:ext>
                  </a:extLst>
                </a:gridCol>
                <a:gridCol w="1394321">
                  <a:extLst>
                    <a:ext uri="{9D8B030D-6E8A-4147-A177-3AD203B41FA5}">
                      <a16:colId xmlns:a16="http://schemas.microsoft.com/office/drawing/2014/main" val="93978693"/>
                    </a:ext>
                  </a:extLst>
                </a:gridCol>
              </a:tblGrid>
              <a:tr h="163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Substantially </a:t>
                      </a:r>
                      <a:r>
                        <a:rPr lang="en-US" sz="1100" u="none" strike="noStrike" dirty="0" smtClean="0">
                          <a:effectLst/>
                        </a:rPr>
                        <a:t>Damaged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6858"/>
                  </a:ext>
                </a:extLst>
              </a:tr>
              <a:tr h="157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Ohio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2023738"/>
                  </a:ext>
                </a:extLst>
              </a:tr>
              <a:tr h="220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5732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84B6E-074E-4E4D-A2A9-5B0B7285BC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44" y="926928"/>
            <a:ext cx="6877572" cy="52847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74" y="2862015"/>
            <a:ext cx="2482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 Counts &amp; Building Values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7886968" y="4398817"/>
            <a:ext cx="1588627" cy="369016"/>
          </a:xfrm>
          <a:prstGeom prst="wedgeRoundRectCallout">
            <a:avLst>
              <a:gd name="adj1" fmla="val 47641"/>
              <a:gd name="adj2" fmla="val -17867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946" y="5744076"/>
            <a:ext cx="242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96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58" y="1744493"/>
            <a:ext cx="205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Floodplain Building Ratio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30" y="878304"/>
            <a:ext cx="6936729" cy="5333365"/>
          </a:xfrm>
          <a:prstGeom prst="rect">
            <a:avLst/>
          </a:prstGeom>
        </p:spPr>
      </p:pic>
      <p:sp>
        <p:nvSpPr>
          <p:cNvPr id="10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2646948" y="1098838"/>
            <a:ext cx="1973178" cy="1074139"/>
          </a:xfrm>
          <a:prstGeom prst="wedgeRoundRectCallout">
            <a:avLst>
              <a:gd name="adj1" fmla="val 31853"/>
              <a:gd name="adj2" fmla="val 1307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266 </a:t>
            </a:r>
            <a:r>
              <a:rPr lang="en-US" b="1" dirty="0">
                <a:solidFill>
                  <a:schemeClr val="bg1"/>
                </a:solidFill>
              </a:rPr>
              <a:t>Flood-Prone Communities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35AB0-F3A4-47CB-A66F-0B4654F54EC3}"/>
              </a:ext>
            </a:extLst>
          </p:cNvPr>
          <p:cNvSpPr txBox="1"/>
          <p:nvPr/>
        </p:nvSpPr>
        <p:spPr>
          <a:xfrm>
            <a:off x="2526630" y="2206158"/>
            <a:ext cx="251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94% of WV Communities have Special Flood Hazard Areas (SFHA)</a:t>
            </a:r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088313" y="4514484"/>
            <a:ext cx="1588627" cy="369016"/>
          </a:xfrm>
          <a:prstGeom prst="wedgeRoundRectCallout">
            <a:avLst>
              <a:gd name="adj1" fmla="val 47641"/>
              <a:gd name="adj2" fmla="val -8065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946" y="5744076"/>
            <a:ext cx="2289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281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8688"/>
            <a:ext cx="12120111" cy="68175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Visualization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030462">
            <a:off x="8062931" y="4638802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Greenbrier River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1153" y="2539254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Knapp Creek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96143" y="951755"/>
            <a:ext cx="2138428" cy="2403758"/>
            <a:chOff x="3231197" y="1737748"/>
            <a:chExt cx="1420582" cy="13856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401" y="1753623"/>
              <a:ext cx="1318174" cy="136974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31197" y="1737748"/>
              <a:ext cx="1420582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/>
                <a:t>309 8th St, Marlinton, WV, 24954</a:t>
              </a:r>
              <a:endParaRPr lang="en-US" sz="700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938345" y="944792"/>
            <a:ext cx="2024042" cy="241206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1793135">
            <a:off x="4084683" y="2916378"/>
            <a:ext cx="549630" cy="4317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8" y="1732958"/>
            <a:ext cx="1047750" cy="142875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5787772"/>
            <a:ext cx="12120112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4692" y="5873115"/>
            <a:ext cx="4893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26% probability </a:t>
            </a:r>
            <a:r>
              <a:rPr lang="en-US" sz="1600" dirty="0">
                <a:solidFill>
                  <a:schemeClr val="bg1"/>
                </a:solidFill>
              </a:rPr>
              <a:t>of flooding at least once over 30 years</a:t>
            </a:r>
          </a:p>
        </p:txBody>
      </p:sp>
      <p:sp>
        <p:nvSpPr>
          <p:cNvPr id="24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38345" y="3461667"/>
            <a:ext cx="2027048" cy="463203"/>
          </a:xfrm>
          <a:prstGeom prst="wedgeRoundRectCallout">
            <a:avLst>
              <a:gd name="adj1" fmla="val -87689"/>
              <a:gd name="adj2" fmla="val -6112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309 8th St, 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9" y="743024"/>
            <a:ext cx="5310982" cy="55187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Visualization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(Marlinton, WV)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9806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8278" y="5147891"/>
            <a:ext cx="303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309 </a:t>
            </a:r>
            <a:r>
              <a:rPr lang="en-US" sz="1600" b="1" dirty="0" smtClean="0"/>
              <a:t>8th St, </a:t>
            </a:r>
            <a:r>
              <a:rPr lang="en-US" sz="1600" b="1" dirty="0"/>
              <a:t>Marlinton, WV, 24954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278426" y="4898296"/>
            <a:ext cx="1491085" cy="24150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7’ (1985 </a:t>
            </a:r>
            <a:r>
              <a:rPr lang="en-US" sz="1000" b="1" dirty="0">
                <a:latin typeface="Arial Narrow" panose="020B0606020202030204" pitchFamily="34" charset="0"/>
              </a:rPr>
              <a:t>High </a:t>
            </a:r>
            <a:r>
              <a:rPr lang="en-US" sz="1000" b="1" dirty="0" smtClean="0">
                <a:latin typeface="Arial Narrow" panose="020B0606020202030204" pitchFamily="34" charset="0"/>
              </a:rPr>
              <a:t>Water Mark) 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291697" y="4562634"/>
            <a:ext cx="1484408" cy="30865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8.8’ (Preliminary NFHL </a:t>
            </a:r>
            <a:r>
              <a:rPr lang="en-US" sz="1000" b="1" dirty="0">
                <a:latin typeface="Arial Narrow" panose="020B0606020202030204" pitchFamily="34" charset="0"/>
              </a:rPr>
              <a:t>0.2% / 500-Yr )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284513" y="5540498"/>
            <a:ext cx="1469596" cy="18031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3.6’  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290223" y="5819222"/>
            <a:ext cx="1484408" cy="196104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2.7’ (</a:t>
            </a:r>
            <a:r>
              <a:rPr lang="en-US" sz="1000" b="1" dirty="0">
                <a:latin typeface="Arial Narrow" panose="020B0606020202030204" pitchFamily="34" charset="0"/>
              </a:rPr>
              <a:t>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44072" y="5421151"/>
            <a:ext cx="25876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Building: </a:t>
            </a:r>
            <a:r>
              <a:rPr lang="en-US" sz="1400" u="sng" dirty="0">
                <a:hlinkClick r:id="rId4"/>
              </a:rPr>
              <a:t>38-08-0003-0023-0000</a:t>
            </a:r>
            <a:r>
              <a:rPr lang="en-US" sz="1200" b="1" u="sng" dirty="0">
                <a:hlinkClick r:id="rId4"/>
              </a:rPr>
              <a:t> </a:t>
            </a:r>
            <a:endParaRPr lang="en-US" sz="1200" b="1" u="sng" dirty="0"/>
          </a:p>
        </p:txBody>
      </p:sp>
      <p:sp>
        <p:nvSpPr>
          <p:cNvPr id="36" name="Rectangular Callout 35"/>
          <p:cNvSpPr/>
          <p:nvPr/>
        </p:nvSpPr>
        <p:spPr>
          <a:xfrm>
            <a:off x="278692" y="5180014"/>
            <a:ext cx="1469596" cy="301630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5.2’ </a:t>
            </a:r>
            <a:r>
              <a:rPr lang="en-US" sz="1000" b="1" dirty="0">
                <a:latin typeface="Arial Narrow" panose="020B0606020202030204" pitchFamily="34" charset="0"/>
              </a:rPr>
              <a:t>(FEMA </a:t>
            </a:r>
            <a:r>
              <a:rPr lang="en-US" sz="1000" b="1" dirty="0" smtClean="0">
                <a:latin typeface="Arial Narrow" panose="020B0606020202030204" pitchFamily="34" charset="0"/>
              </a:rPr>
              <a:t>Preliminary </a:t>
            </a:r>
            <a:r>
              <a:rPr lang="en-US" sz="1000" b="1" dirty="0">
                <a:latin typeface="Arial Narrow" panose="020B0606020202030204" pitchFamily="34" charset="0"/>
              </a:rPr>
              <a:t>NFHL 1% / 100-Yr)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319" y="1151564"/>
            <a:ext cx="5456231" cy="35844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60413" y="1211555"/>
            <a:ext cx="323062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1985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Flood High Water Mark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44071" y="5707549"/>
            <a:ext cx="306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Commercial Structure built in 1900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71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6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0994" y="1002390"/>
            <a:ext cx="1716354" cy="5776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818" y="1010725"/>
            <a:ext cx="10217515" cy="5767763"/>
          </a:xfrm>
          <a:prstGeom prst="rect">
            <a:avLst/>
          </a:prstGeom>
          <a:solidFill>
            <a:srgbClr val="C00000"/>
          </a:solidFill>
          <a:ln w="127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 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7766" y="1009860"/>
            <a:ext cx="3928067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High-Risk Effective &amp; Advisory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1%-Annual-Chance (100-Yr) Floodplains</a:t>
            </a:r>
          </a:p>
        </p:txBody>
      </p:sp>
      <p:sp>
        <p:nvSpPr>
          <p:cNvPr id="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40516" y="2111498"/>
            <a:ext cx="3406735" cy="750972"/>
          </a:xfrm>
          <a:prstGeom prst="wedgeRoundRectCallout">
            <a:avLst>
              <a:gd name="adj1" fmla="val -71806"/>
              <a:gd name="adj2" fmla="val -30062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FLOODPLAIN AREA</a:t>
            </a:r>
            <a:r>
              <a:rPr lang="en-US" sz="1600" b="1" dirty="0" smtClean="0">
                <a:solidFill>
                  <a:schemeClr val="bg1"/>
                </a:solidFill>
              </a:rPr>
              <a:t>:  High percentage of municipality’s area in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 Special Flood Hazard Area (SFHA)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23715" y="1282709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526109" y="2923633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86558"/>
              </p:ext>
            </p:extLst>
          </p:nvPr>
        </p:nvGraphicFramePr>
        <p:xfrm>
          <a:off x="145540" y="2162804"/>
          <a:ext cx="1514294" cy="131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14294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4979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Floodplain Characteristics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percentage of community in in flood zone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03804"/>
              </p:ext>
            </p:extLst>
          </p:nvPr>
        </p:nvGraphicFramePr>
        <p:xfrm>
          <a:off x="145540" y="3539590"/>
          <a:ext cx="1514294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4294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Building Counts</a:t>
                      </a:r>
                      <a:endParaRPr lang="en-US" sz="16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building counts in SFHA and floodway</a:t>
                      </a:r>
                      <a:endParaRPr lang="en-US" sz="1400" dirty="0"/>
                    </a:p>
                  </a:txBody>
                  <a:tcPr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940519" y="5258382"/>
            <a:ext cx="2412340" cy="1349346"/>
            <a:chOff x="7094136" y="4340888"/>
            <a:chExt cx="2766152" cy="1547251"/>
          </a:xfrm>
        </p:grpSpPr>
        <p:pic>
          <p:nvPicPr>
            <p:cNvPr id="17" name="Picture 1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605604"/>
              </p:ext>
            </p:extLst>
          </p:nvPr>
        </p:nvGraphicFramePr>
        <p:xfrm>
          <a:off x="147019" y="4700399"/>
          <a:ext cx="1512815" cy="85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815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Damage Loss $</a:t>
                      </a:r>
                      <a:endParaRPr lang="en-US" sz="1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percentage of previous losses</a:t>
                      </a:r>
                      <a:endParaRPr lang="en-US" sz="1100" dirty="0"/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sp>
        <p:nvSpPr>
          <p:cNvPr id="23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8284585" y="5679203"/>
            <a:ext cx="3722992" cy="871515"/>
          </a:xfrm>
          <a:prstGeom prst="wedgeRoundRectCallout">
            <a:avLst>
              <a:gd name="adj1" fmla="val 47210"/>
              <a:gd name="adj2" fmla="val -1391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BUILDING COUNTS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the highest number of structures in the floodway of all incorporated places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Star: 10 Points 38">
            <a:extLst>
              <a:ext uri="{FF2B5EF4-FFF2-40B4-BE49-F238E27FC236}">
                <a16:creationId xmlns:a16="http://schemas.microsoft.com/office/drawing/2014/main" id="{52DBF54D-A1A6-4B11-8FE1-E522217C5167}"/>
              </a:ext>
            </a:extLst>
          </p:cNvPr>
          <p:cNvSpPr/>
          <p:nvPr/>
        </p:nvSpPr>
        <p:spPr>
          <a:xfrm>
            <a:off x="11695811" y="6061022"/>
            <a:ext cx="267717" cy="267717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23186" y="3987300"/>
            <a:ext cx="3265039" cy="932570"/>
          </a:xfrm>
          <a:prstGeom prst="wedgeRoundRectCallout">
            <a:avLst>
              <a:gd name="adj1" fmla="val -100067"/>
              <a:gd name="adj2" fmla="val 5573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DAMAGE LOSS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a high percentage of repetitive loss structures and flood loss claims ($) 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77" y="933502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5" y="1676465"/>
            <a:ext cx="172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81410"/>
              </p:ext>
            </p:extLst>
          </p:nvPr>
        </p:nvGraphicFramePr>
        <p:xfrm>
          <a:off x="144440" y="5656829"/>
          <a:ext cx="1496615" cy="106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6615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Many residents displaced from major flood event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sp>
        <p:nvSpPr>
          <p:cNvPr id="31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9978889" y="3525943"/>
            <a:ext cx="2028688" cy="1174456"/>
          </a:xfrm>
          <a:prstGeom prst="wedgeRoundRectCallout">
            <a:avLst>
              <a:gd name="adj1" fmla="val 98158"/>
              <a:gd name="adj2" fmla="val -5444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PEOPLE</a:t>
            </a:r>
            <a:r>
              <a:rPr lang="en-US" sz="1600" b="1" dirty="0" smtClean="0">
                <a:solidFill>
                  <a:schemeClr val="bg1"/>
                </a:solidFill>
              </a:rPr>
              <a:t>:  </a:t>
            </a:r>
            <a:r>
              <a:rPr lang="en-US" dirty="0"/>
              <a:t>High number of people reside in high-risk flood </a:t>
            </a:r>
            <a:r>
              <a:rPr lang="en-US" dirty="0" smtClean="0"/>
              <a:t>zone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6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31" y="1017704"/>
            <a:ext cx="9836058" cy="565145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695" y="1052770"/>
            <a:ext cx="1723386" cy="5606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Infrastructure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8129032" y="2259678"/>
            <a:ext cx="3406735" cy="750972"/>
          </a:xfrm>
          <a:prstGeom prst="wedgeRoundRectCallout">
            <a:avLst>
              <a:gd name="adj1" fmla="val 105577"/>
              <a:gd name="adj2" fmla="val 50672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INFRASTRUCTURE</a:t>
            </a:r>
            <a:r>
              <a:rPr lang="en-US" sz="1600" b="1" dirty="0" smtClean="0">
                <a:solidFill>
                  <a:schemeClr val="bg1"/>
                </a:solidFill>
              </a:rPr>
              <a:t>:  High number of essential facilities and roads subject to flooding from a major event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5784" y="1269360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024656" y="2241695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77" y="1082587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9691" y="1964696"/>
            <a:ext cx="140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640020"/>
              </p:ext>
            </p:extLst>
          </p:nvPr>
        </p:nvGraphicFramePr>
        <p:xfrm>
          <a:off x="141604" y="3010650"/>
          <a:ext cx="1519690" cy="1386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690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456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Critical Infrastructure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807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number of essential facilities &amp; flooded roads</a:t>
                      </a:r>
                      <a:endParaRPr lang="en-US" sz="1400" dirty="0"/>
                    </a:p>
                  </a:txBody>
                  <a:tcPr>
                    <a:solidFill>
                      <a:srgbClr val="F7C0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10" y="2105526"/>
            <a:ext cx="1874296" cy="348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110" y="5695696"/>
            <a:ext cx="1874296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26EDD5F-4DCB-3076-810C-AAC190EEA056}"/>
              </a:ext>
            </a:extLst>
          </p:cNvPr>
          <p:cNvGrpSpPr/>
          <p:nvPr/>
        </p:nvGrpSpPr>
        <p:grpSpPr>
          <a:xfrm>
            <a:off x="9826686" y="3109041"/>
            <a:ext cx="1709081" cy="2385556"/>
            <a:chOff x="10325817" y="-296770"/>
            <a:chExt cx="2155372" cy="3008494"/>
          </a:xfrm>
        </p:grpSpPr>
        <p:pic>
          <p:nvPicPr>
            <p:cNvPr id="38" name="Picture 37" descr="A close-up of a car in a flooded garage&#10;&#10;Description automatically generated">
              <a:extLst>
                <a:ext uri="{FF2B5EF4-FFF2-40B4-BE49-F238E27FC236}">
                  <a16:creationId xmlns:a16="http://schemas.microsoft.com/office/drawing/2014/main" id="{FD146B64-004F-E34B-A502-861B1F18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5817" y="-296770"/>
              <a:ext cx="2155372" cy="28844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B98CA8D-A8B3-5CA4-2D1B-B5A1745764E7}"/>
                </a:ext>
              </a:extLst>
            </p:cNvPr>
            <p:cNvSpPr/>
            <p:nvPr/>
          </p:nvSpPr>
          <p:spPr>
            <a:xfrm rot="10800000" flipV="1">
              <a:off x="10325817" y="2129505"/>
              <a:ext cx="2155369" cy="582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Flooded fire station in Marlinton, Nov. 1985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8B3B81-1BA4-4F62-9B96-407A6644B3DB}"/>
              </a:ext>
            </a:extLst>
          </p:cNvPr>
          <p:cNvGrpSpPr/>
          <p:nvPr/>
        </p:nvGrpSpPr>
        <p:grpSpPr>
          <a:xfrm>
            <a:off x="7604574" y="3109041"/>
            <a:ext cx="2552700" cy="2929292"/>
            <a:chOff x="3421085" y="3334631"/>
            <a:chExt cx="2552700" cy="29292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7E4B3B3-71C6-4A3C-AFA1-C78871A1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423" y="3334631"/>
              <a:ext cx="1724025" cy="24884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5DE97AD5-8D5B-467B-842E-AE5535D8A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1085" y="5826957"/>
              <a:ext cx="2552700" cy="436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Marlinton Police Department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Highest EF Flood 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Depth (4 ft)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1"/>
                </a:rPr>
                <a:t>38-08-0001-0096-0000_709A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B15ED9-BD08-455F-B15C-A659D7949BA4}"/>
              </a:ext>
            </a:extLst>
          </p:cNvPr>
          <p:cNvGrpSpPr/>
          <p:nvPr/>
        </p:nvGrpSpPr>
        <p:grpSpPr>
          <a:xfrm>
            <a:off x="3978185" y="5336047"/>
            <a:ext cx="2290267" cy="1272950"/>
            <a:chOff x="4596007" y="4718743"/>
            <a:chExt cx="2613025" cy="158283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265FE87-2C97-4F75-BDDC-CB9DAFCB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18" b="6935"/>
            <a:stretch/>
          </p:blipFill>
          <p:spPr bwMode="auto">
            <a:xfrm>
              <a:off x="4596007" y="4718743"/>
              <a:ext cx="2613025" cy="1140460"/>
            </a:xfrm>
            <a:prstGeom prst="rect">
              <a:avLst/>
            </a:prstGeom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409E29CA-4CB1-439B-B2E8-A96E8A30D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1407" y="5853488"/>
              <a:ext cx="2552700" cy="448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Pocahontas Center (Nursing Home)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3"/>
                </a:rPr>
                <a:t>38-08-0005-0065-0002_5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6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31" y="1044863"/>
            <a:ext cx="9836058" cy="565145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695" y="1052770"/>
            <a:ext cx="1723386" cy="5606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5784" y="1269360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024656" y="2241695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sp>
        <p:nvSpPr>
          <p:cNvPr id="2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725811" y="1309516"/>
            <a:ext cx="3230230" cy="823696"/>
          </a:xfrm>
          <a:prstGeom prst="wedgeRoundRectCallout">
            <a:avLst>
              <a:gd name="adj1" fmla="val 52782"/>
              <a:gd name="adj2" fmla="val 260116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COMMUNITY ASSETS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a high percentage community assets including historical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02" y="1864640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6516" y="2746749"/>
            <a:ext cx="140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384032"/>
              </p:ext>
            </p:extLst>
          </p:nvPr>
        </p:nvGraphicFramePr>
        <p:xfrm>
          <a:off x="164687" y="3824679"/>
          <a:ext cx="1522988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2988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Community Assets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High number of non-historical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community assets</a:t>
                      </a:r>
                      <a:endParaRPr lang="en-US" sz="1400" dirty="0"/>
                    </a:p>
                  </a:txBody>
                  <a:tcPr>
                    <a:solidFill>
                      <a:srgbClr val="D09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10" y="2105526"/>
            <a:ext cx="1874296" cy="348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110" y="5695696"/>
            <a:ext cx="1874296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959095A0-6949-49D6-882C-FAC003084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832" y="5912710"/>
            <a:ext cx="2858695" cy="7429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 Water Plant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Non-Hist. CA Value ($8.9M)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38-08-0005-0088-0000_1002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Value source 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adjustment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B63C4245-4B94-49BA-961F-F7C88EFA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832" y="3347815"/>
            <a:ext cx="2779293" cy="526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 Opera House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Hist. CA Depth (4.7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ft) &amp; Value ($148K)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38-08-0002-0159-0000_818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389423-FA6B-BD79-CDAB-3AD999E8D6B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832" y="2163166"/>
            <a:ext cx="2779293" cy="1168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8833" y="4004952"/>
            <a:ext cx="2858694" cy="19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and Interagency Coordination</a:t>
            </a:r>
          </a:p>
        </p:txBody>
      </p:sp>
      <p:pic>
        <p:nvPicPr>
          <p:cNvPr id="3" name="Picture 2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743" y="8793"/>
            <a:ext cx="958361" cy="874437"/>
          </a:xfrm>
          <a:prstGeom prst="rect">
            <a:avLst/>
          </a:prstGeom>
        </p:spPr>
      </p:pic>
      <p:sp>
        <p:nvSpPr>
          <p:cNvPr id="9" name="AutoShape 6" descr="WV Department of Transpor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2" y="1058866"/>
            <a:ext cx="11171053" cy="56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7" y="1790698"/>
            <a:ext cx="2581275" cy="43338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Flood Event (Wheeling Island)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9" t="4008" r="6839" b="7553"/>
          <a:stretch/>
        </p:blipFill>
        <p:spPr>
          <a:xfrm>
            <a:off x="2262234" y="1035741"/>
            <a:ext cx="9591675" cy="5702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9172945" y="1125194"/>
            <a:ext cx="2436264" cy="524702"/>
          </a:xfrm>
          <a:prstGeom prst="wedgeRoundRectCallout">
            <a:avLst>
              <a:gd name="adj1" fmla="val 108107"/>
              <a:gd name="adj2" fmla="val 41672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Wheeling Island Hotel Casino Racetrack,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975468" y="1117327"/>
            <a:ext cx="1484243" cy="325919"/>
          </a:xfrm>
          <a:prstGeom prst="wedgeRoundRectCallout">
            <a:avLst>
              <a:gd name="adj1" fmla="val -95268"/>
              <a:gd name="adj2" fmla="val 23452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Stream Gauge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8072" y="4412974"/>
            <a:ext cx="595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I-70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27670" y="6369398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Drone Link</a:t>
            </a:r>
            <a:endParaRPr lang="en-US" dirty="0"/>
          </a:p>
        </p:txBody>
      </p:sp>
      <p:sp>
        <p:nvSpPr>
          <p:cNvPr id="1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303338" y="1035741"/>
            <a:ext cx="2436264" cy="524702"/>
          </a:xfrm>
          <a:prstGeom prst="wedgeRoundRectCallout">
            <a:avLst>
              <a:gd name="adj1" fmla="val -61897"/>
              <a:gd name="adj2" fmla="val 22271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40 VIRGINIA ST, Wheeling,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0832" y="6148589"/>
            <a:ext cx="243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Virginia St, Wheeling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263" y="121669"/>
            <a:ext cx="7982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2024 Flood Crest 41.5 feet (April 5)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9874" y="2647232"/>
            <a:ext cx="344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High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Wate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r Mark from 1936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Flood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63" y="829555"/>
            <a:ext cx="8258175" cy="5854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93663" y="6216879"/>
            <a:ext cx="397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</a:t>
            </a:r>
            <a:r>
              <a:rPr lang="en-US" dirty="0" smtClean="0">
                <a:hlinkClick r:id="rId3"/>
              </a:rPr>
              <a:t>USGS Ohio River Gauge Height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215" y="408790"/>
            <a:ext cx="2155980" cy="63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944" y="215994"/>
            <a:ext cx="5150129" cy="6426012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6925943" y="5450839"/>
            <a:ext cx="1701221" cy="327227"/>
          </a:xfrm>
          <a:prstGeom prst="wedgeRectCallout">
            <a:avLst>
              <a:gd name="adj1" fmla="val 226772"/>
              <a:gd name="adj2" fmla="val -22283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4.1’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2% / 50 </a:t>
            </a:r>
            <a:r>
              <a:rPr lang="en-US" sz="1100" b="1" dirty="0" smtClean="0">
                <a:solidFill>
                  <a:schemeClr val="bg1"/>
                </a:solidFill>
              </a:rPr>
              <a:t>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6925943" y="4708682"/>
            <a:ext cx="1701221" cy="301630"/>
          </a:xfrm>
          <a:prstGeom prst="wedgeRectCallout">
            <a:avLst>
              <a:gd name="adj1" fmla="val 225826"/>
              <a:gd name="adj2" fmla="val 21149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7.2’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</a:t>
            </a:r>
            <a:r>
              <a:rPr lang="en-US" sz="1100" b="1" dirty="0" smtClean="0">
                <a:solidFill>
                  <a:schemeClr val="bg1"/>
                </a:solidFill>
              </a:rPr>
              <a:t>1% </a:t>
            </a:r>
            <a:r>
              <a:rPr lang="en-US" sz="1100" b="1" dirty="0">
                <a:solidFill>
                  <a:schemeClr val="bg1"/>
                </a:solidFill>
              </a:rPr>
              <a:t>/ </a:t>
            </a:r>
            <a:r>
              <a:rPr lang="en-US" sz="1100" b="1" dirty="0" smtClean="0">
                <a:solidFill>
                  <a:schemeClr val="bg1"/>
                </a:solidFill>
              </a:rPr>
              <a:t>100 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6925943" y="4304085"/>
            <a:ext cx="1701221" cy="301630"/>
          </a:xfrm>
          <a:prstGeom prst="wedgeRectCallout">
            <a:avLst>
              <a:gd name="adj1" fmla="val 224815"/>
              <a:gd name="adj2" fmla="val 26809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10.1’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</a:t>
            </a:r>
            <a:r>
              <a:rPr lang="en-US" sz="1100" b="1" dirty="0" smtClean="0">
                <a:solidFill>
                  <a:schemeClr val="bg1"/>
                </a:solidFill>
              </a:rPr>
              <a:t>0.2% </a:t>
            </a:r>
            <a:r>
              <a:rPr lang="en-US" sz="1100" b="1" dirty="0">
                <a:solidFill>
                  <a:schemeClr val="bg1"/>
                </a:solidFill>
              </a:rPr>
              <a:t>/ </a:t>
            </a:r>
            <a:r>
              <a:rPr lang="en-US" sz="1100" b="1" dirty="0" smtClean="0">
                <a:solidFill>
                  <a:schemeClr val="bg1"/>
                </a:solidFill>
              </a:rPr>
              <a:t>500 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120902"/>
              </p:ext>
            </p:extLst>
          </p:nvPr>
        </p:nvGraphicFramePr>
        <p:xfrm>
          <a:off x="9198642" y="277593"/>
          <a:ext cx="2830275" cy="72199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51843">
                  <a:extLst>
                    <a:ext uri="{9D8B030D-6E8A-4147-A177-3AD203B41FA5}">
                      <a16:colId xmlns:a16="http://schemas.microsoft.com/office/drawing/2014/main" val="2997574573"/>
                    </a:ext>
                  </a:extLst>
                </a:gridCol>
                <a:gridCol w="682516">
                  <a:extLst>
                    <a:ext uri="{9D8B030D-6E8A-4147-A177-3AD203B41FA5}">
                      <a16:colId xmlns:a16="http://schemas.microsoft.com/office/drawing/2014/main" val="3158217581"/>
                    </a:ext>
                  </a:extLst>
                </a:gridCol>
                <a:gridCol w="622040">
                  <a:extLst>
                    <a:ext uri="{9D8B030D-6E8A-4147-A177-3AD203B41FA5}">
                      <a16:colId xmlns:a16="http://schemas.microsoft.com/office/drawing/2014/main" val="3505708733"/>
                    </a:ext>
                  </a:extLst>
                </a:gridCol>
                <a:gridCol w="673876">
                  <a:extLst>
                    <a:ext uri="{9D8B030D-6E8A-4147-A177-3AD203B41FA5}">
                      <a16:colId xmlns:a16="http://schemas.microsoft.com/office/drawing/2014/main" val="156967088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Depth Probabilities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ft.)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03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FIRM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100" b="1" u="none" strike="noStrike" dirty="0" smtClean="0">
                          <a:effectLst/>
                        </a:rPr>
                        <a:t>Effective </a:t>
                      </a:r>
                      <a:r>
                        <a:rPr lang="en-US" sz="1100" b="1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 year (2%)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100 year (1%)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500 year (0.2%)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73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2006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smtClean="0">
                          <a:effectLst/>
                        </a:rPr>
                        <a:t>7.2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935290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6925944" y="3937276"/>
            <a:ext cx="1283778" cy="301630"/>
          </a:xfrm>
          <a:prstGeom prst="wedgeRectCallout">
            <a:avLst>
              <a:gd name="adj1" fmla="val 316172"/>
              <a:gd name="adj2" fmla="val 26809"/>
            </a:avLst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13.0 ft.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 smtClean="0">
                <a:solidFill>
                  <a:schemeClr val="bg1"/>
                </a:solidFill>
              </a:rPr>
              <a:t>1936 HWM)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6925943" y="6190726"/>
            <a:ext cx="2375712" cy="301630"/>
          </a:xfrm>
          <a:prstGeom prst="wedgeRectCallout">
            <a:avLst>
              <a:gd name="adj1" fmla="val 148145"/>
              <a:gd name="adj2" fmla="val -25585"/>
            </a:avLst>
          </a:prstGeom>
          <a:solidFill>
            <a:srgbClr val="C0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0.0 ft.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 smtClean="0">
                <a:solidFill>
                  <a:schemeClr val="bg1"/>
                </a:solidFill>
              </a:rPr>
              <a:t>2024 HWM) (41.5’ flood stage)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2" y="2258108"/>
            <a:ext cx="6596856" cy="4383898"/>
          </a:xfrm>
          <a:prstGeom prst="rect">
            <a:avLst/>
          </a:prstGeom>
        </p:spPr>
      </p:pic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298426" y="6285316"/>
            <a:ext cx="3051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hlinkClick r:id="rId4"/>
              </a:rPr>
              <a:t>Building: </a:t>
            </a:r>
            <a:r>
              <a:rPr lang="en-US" sz="1400" b="1" dirty="0" smtClean="0">
                <a:hlinkClick r:id="rId4"/>
              </a:rPr>
              <a:t> </a:t>
            </a:r>
            <a:r>
              <a:rPr lang="en-US" sz="1400" b="1" dirty="0" smtClean="0">
                <a:hlinkClick r:id="rId5"/>
              </a:rPr>
              <a:t>35-10-0W43-0134-0000_40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217701" y="1323439"/>
            <a:ext cx="657037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u="sng" dirty="0" smtClean="0"/>
              <a:t>1% Annual Chance (100-YR) Flood Event</a:t>
            </a:r>
            <a:r>
              <a:rPr lang="en-US" sz="1400" dirty="0" smtClean="0"/>
              <a:t> for </a:t>
            </a:r>
            <a:r>
              <a:rPr lang="en-US" sz="1400" b="1" dirty="0" smtClean="0"/>
              <a:t>40 Virginia St., Wheeling, 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7.2 ft. base flood depth above ground (Source: FEMA)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49 ft. flood stage gauge height (Source: USGS/NWS)</a:t>
            </a:r>
          </a:p>
        </p:txBody>
      </p:sp>
      <p:sp>
        <p:nvSpPr>
          <p:cNvPr id="34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626330" y="5188488"/>
            <a:ext cx="2027048" cy="524702"/>
          </a:xfrm>
          <a:prstGeom prst="wedgeRoundRectCallout">
            <a:avLst>
              <a:gd name="adj1" fmla="val 112465"/>
              <a:gd name="adj2" fmla="val -14222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40 VIRGINIA ST, Wheeling,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65929" y="4482331"/>
            <a:ext cx="284463" cy="25862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3016" y="174840"/>
            <a:ext cx="6615952" cy="10778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Wheeling Flood Probabilities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9862" y="3947786"/>
            <a:ext cx="1848213" cy="46655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263" y="121669"/>
            <a:ext cx="7982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Wheeling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(40 VIRGINIA ST, Wheeling, WV, 26003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0" y="759263"/>
            <a:ext cx="11873282" cy="42850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90947" y="16625"/>
            <a:ext cx="3351192" cy="3443487"/>
            <a:chOff x="8489623" y="906253"/>
            <a:chExt cx="3511877" cy="3608597"/>
          </a:xfrm>
        </p:grpSpPr>
        <p:sp>
          <p:nvSpPr>
            <p:cNvPr id="9" name="Oval 8"/>
            <p:cNvSpPr/>
            <p:nvPr/>
          </p:nvSpPr>
          <p:spPr>
            <a:xfrm>
              <a:off x="10991850" y="3505200"/>
              <a:ext cx="1009650" cy="100965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8281" y="933561"/>
              <a:ext cx="1819667" cy="214335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489623" y="906253"/>
              <a:ext cx="1838325" cy="218122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rot="7480656">
              <a:off x="10435243" y="2802170"/>
              <a:ext cx="455703" cy="105911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709874" y="3007091"/>
            <a:ext cx="10787207" cy="119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2875" y="5067083"/>
            <a:ext cx="12049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/>
              <a:t>1936 </a:t>
            </a:r>
            <a:r>
              <a:rPr lang="en-US" b="1" dirty="0"/>
              <a:t>HWM </a:t>
            </a:r>
            <a:r>
              <a:rPr lang="en-US" dirty="0"/>
              <a:t>= 607.3 </a:t>
            </a:r>
            <a:r>
              <a:rPr lang="en-US" dirty="0" smtClean="0"/>
              <a:t>ft.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gauge height </a:t>
            </a:r>
            <a:r>
              <a:rPr lang="en-US" dirty="0"/>
              <a:t>= 0) + </a:t>
            </a:r>
            <a:r>
              <a:rPr lang="en-US" b="1" dirty="0">
                <a:solidFill>
                  <a:srgbClr val="C00000"/>
                </a:solidFill>
              </a:rPr>
              <a:t>55.2 </a:t>
            </a:r>
            <a:r>
              <a:rPr lang="en-US" b="1" dirty="0" smtClean="0">
                <a:solidFill>
                  <a:srgbClr val="C00000"/>
                </a:solidFill>
              </a:rPr>
              <a:t>ft</a:t>
            </a:r>
            <a:r>
              <a:rPr lang="en-US" dirty="0" smtClean="0"/>
              <a:t>. </a:t>
            </a:r>
            <a:r>
              <a:rPr lang="en-US" dirty="0"/>
              <a:t>= 662.5 ft</a:t>
            </a:r>
            <a:r>
              <a:rPr lang="en-US" dirty="0" smtClean="0"/>
              <a:t>.  The</a:t>
            </a:r>
            <a:r>
              <a:rPr lang="en-US" dirty="0"/>
              <a:t> </a:t>
            </a:r>
            <a:r>
              <a:rPr lang="en-US" b="1" dirty="0"/>
              <a:t>1936 Flood Depth </a:t>
            </a:r>
            <a:r>
              <a:rPr lang="en-US" dirty="0" smtClean="0"/>
              <a:t>(662.5 ft. HWM minus LAG 649.5) estimate is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13 feet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flooding above ground level.  In structure, estimate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four feet </a:t>
            </a:r>
            <a:r>
              <a:rPr lang="en-US" dirty="0"/>
              <a:t>of water </a:t>
            </a:r>
            <a:r>
              <a:rPr lang="en-US" dirty="0" smtClean="0"/>
              <a:t>above lowest floor for </a:t>
            </a:r>
            <a:r>
              <a:rPr lang="en-US" dirty="0"/>
              <a:t>1936 flood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/>
              <a:t>2024 HWM </a:t>
            </a:r>
            <a:r>
              <a:rPr lang="en-US" dirty="0" smtClean="0"/>
              <a:t>= </a:t>
            </a:r>
            <a:r>
              <a:rPr lang="en-US" b="1" dirty="0" smtClean="0">
                <a:solidFill>
                  <a:srgbClr val="C00000"/>
                </a:solidFill>
              </a:rPr>
              <a:t>41.5 </a:t>
            </a:r>
            <a:r>
              <a:rPr lang="en-US" b="1" dirty="0">
                <a:solidFill>
                  <a:srgbClr val="C00000"/>
                </a:solidFill>
              </a:rPr>
              <a:t>feet crest </a:t>
            </a:r>
            <a:r>
              <a:rPr lang="en-US" dirty="0"/>
              <a:t>on 5 April 2024.  607.3 ft. (gauge height = 0) + 41.5 ft. = 648.8 feet</a:t>
            </a:r>
            <a:r>
              <a:rPr lang="en-US" dirty="0" smtClean="0"/>
              <a:t>.  Flooding should not have impacted this property.  House just outside of </a:t>
            </a:r>
            <a:r>
              <a:rPr lang="en-US" dirty="0" smtClean="0">
                <a:hlinkClick r:id="rId5"/>
              </a:rPr>
              <a:t>drone footage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9659" y="2649713"/>
            <a:ext cx="414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High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Wate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r Mark from 1936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Flood (13 ft.)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263" y="4595160"/>
            <a:ext cx="19621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WV Flood Tool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3016" y="174840"/>
            <a:ext cx="7310350" cy="10778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Vehicular Fatality (Wood County)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959" y="142187"/>
            <a:ext cx="3922627" cy="4539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959" y="4823625"/>
            <a:ext cx="3922627" cy="195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21" y="1343282"/>
            <a:ext cx="6403327" cy="5435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7584" y="5859596"/>
            <a:ext cx="6096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Valerie Swisher, 49,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drowned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 Nicolette Road (County Highway 47/3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on a small tributary of the Little Kanawha River.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77959" y="3979267"/>
            <a:ext cx="374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69414" y="3358000"/>
            <a:ext cx="382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driver entered the flooded area of Nicolette </a:t>
            </a:r>
            <a:r>
              <a:rPr lang="en-US" sz="1600" dirty="0">
                <a:solidFill>
                  <a:schemeClr val="bg1"/>
                </a:solidFill>
              </a:rPr>
              <a:t>Road </a:t>
            </a:r>
            <a:r>
              <a:rPr lang="en-US" sz="1600" dirty="0" smtClean="0">
                <a:solidFill>
                  <a:schemeClr val="bg1"/>
                </a:solidFill>
              </a:rPr>
              <a:t>at a deep dip in the roadway.  The water flipped the blue SUV vehicle over in approximately 15-20 feet of water off the roadway edge.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403" y="5054933"/>
            <a:ext cx="897321" cy="804663"/>
          </a:xfrm>
          <a:prstGeom prst="rect">
            <a:avLst/>
          </a:prstGeom>
        </p:spPr>
      </p:pic>
      <p:sp>
        <p:nvSpPr>
          <p:cNvPr id="2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596536" y="3339088"/>
            <a:ext cx="2027048" cy="371064"/>
          </a:xfrm>
          <a:prstGeom prst="wedgeRoundRectCallout">
            <a:avLst>
              <a:gd name="adj1" fmla="val 115058"/>
              <a:gd name="adj2" fmla="val 17717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Vehicular Drowning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4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2" y="1075454"/>
            <a:ext cx="10899682" cy="56020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 (Ohio County)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2643" y="5913001"/>
            <a:ext cx="115923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WTRF.com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586539" y="473739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Drone Link</a:t>
            </a:r>
            <a:endParaRPr lang="en-US" dirty="0"/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2733108" y="1426965"/>
            <a:ext cx="2436264" cy="524702"/>
          </a:xfrm>
          <a:prstGeom prst="wedgeRoundRectCallout">
            <a:avLst>
              <a:gd name="adj1" fmla="val -71774"/>
              <a:gd name="adj2" fmla="val 16080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1311 PARK VIEW RD, Wheeling, WV,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93" y="1053236"/>
            <a:ext cx="10379346" cy="5679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 (Ohio County)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6539" y="473739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Drone Link</a:t>
            </a:r>
            <a:endParaRPr lang="en-US" dirty="0"/>
          </a:p>
        </p:txBody>
      </p:sp>
      <p:sp>
        <p:nvSpPr>
          <p:cNvPr id="1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944160" y="4007531"/>
            <a:ext cx="2436264" cy="524702"/>
          </a:xfrm>
          <a:prstGeom prst="wedgeRoundRectCallout">
            <a:avLst>
              <a:gd name="adj1" fmla="val 125767"/>
              <a:gd name="adj2" fmla="val -8225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1311 PARK VIEW RD, Wheeling, WV,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685" y="2148279"/>
            <a:ext cx="3800955" cy="1623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08897" y="1202980"/>
            <a:ext cx="516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County-Level Scale, Generalized Susceptibility Maps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Resiliency Framework Toolkit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Risk Index Tool (future)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095"/>
            <a:ext cx="854241" cy="779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6" y="1078847"/>
            <a:ext cx="6665494" cy="4443663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2941167" y="830020"/>
            <a:ext cx="15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125942"/>
            <a:ext cx="4883689" cy="4319352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8740375" y="853552"/>
            <a:ext cx="15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Marlinton, WV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427121" y="5522510"/>
            <a:ext cx="1154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WV </a:t>
            </a:r>
            <a:r>
              <a:rPr lang="en-US" b="1" dirty="0"/>
              <a:t>Flood Risk Index </a:t>
            </a:r>
            <a:r>
              <a:rPr lang="en-US" b="1" dirty="0" smtClean="0"/>
              <a:t>Tool </a:t>
            </a:r>
            <a:r>
              <a:rPr lang="en-US" dirty="0" smtClean="0"/>
              <a:t>aggregates </a:t>
            </a:r>
            <a:r>
              <a:rPr lang="en-US" dirty="0"/>
              <a:t>hazard data to indicate the communities most at risk of riverine flooding</a:t>
            </a:r>
            <a:r>
              <a:rPr lang="en-US" dirty="0" smtClean="0"/>
              <a:t>.  It incorporates </a:t>
            </a:r>
            <a:r>
              <a:rPr lang="en-US" dirty="0" smtClean="0"/>
              <a:t>flood visualizations </a:t>
            </a:r>
            <a:r>
              <a:rPr lang="en-US" dirty="0" smtClean="0"/>
              <a:t>at community and building </a:t>
            </a:r>
            <a:r>
              <a:rPr lang="en-US" dirty="0" smtClean="0"/>
              <a:t>level scales </a:t>
            </a:r>
            <a:r>
              <a:rPr lang="en-US" dirty="0" smtClean="0"/>
              <a:t>for communicating risk.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1067</Words>
  <Application>Microsoft Office PowerPoint</Application>
  <PresentationFormat>Widescreen</PresentationFormat>
  <Paragraphs>172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80</cp:revision>
  <dcterms:created xsi:type="dcterms:W3CDTF">2024-04-13T18:31:51Z</dcterms:created>
  <dcterms:modified xsi:type="dcterms:W3CDTF">2024-04-22T15:10:04Z</dcterms:modified>
</cp:coreProperties>
</file>