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97" r:id="rId3"/>
    <p:sldId id="2145706504" r:id="rId4"/>
    <p:sldId id="2145706429" r:id="rId5"/>
    <p:sldId id="2145706513" r:id="rId6"/>
    <p:sldId id="2145706516" r:id="rId7"/>
    <p:sldId id="908" r:id="rId8"/>
    <p:sldId id="2145706512" r:id="rId9"/>
    <p:sldId id="2145706436" r:id="rId10"/>
    <p:sldId id="259" r:id="rId11"/>
    <p:sldId id="2145706475" r:id="rId12"/>
    <p:sldId id="2145706435" r:id="rId13"/>
    <p:sldId id="2145706442" r:id="rId14"/>
    <p:sldId id="2145706522" r:id="rId15"/>
    <p:sldId id="2145706443" r:id="rId16"/>
    <p:sldId id="2145706514" r:id="rId17"/>
    <p:sldId id="2145706444" r:id="rId18"/>
    <p:sldId id="2145706523" r:id="rId19"/>
    <p:sldId id="2145706521" r:id="rId20"/>
    <p:sldId id="2145706518" r:id="rId21"/>
    <p:sldId id="2145706519" r:id="rId22"/>
    <p:sldId id="2145706520" r:id="rId23"/>
    <p:sldId id="214570644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DCE4F4"/>
    <a:srgbClr val="DBF0F9"/>
    <a:srgbClr val="C6E7F6"/>
    <a:srgbClr val="B3DFF3"/>
    <a:srgbClr val="000000"/>
    <a:srgbClr val="D0DBF0"/>
    <a:srgbClr val="203864"/>
    <a:srgbClr val="44546A"/>
    <a:srgbClr val="1F4E7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15" autoAdjust="0"/>
  </p:normalViewPr>
  <p:slideViewPr>
    <p:cSldViewPr snapToGrid="0">
      <p:cViewPr varScale="1">
        <p:scale>
          <a:sx n="94" d="100"/>
          <a:sy n="94" d="100"/>
        </p:scale>
        <p:origin x="11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ctr">
            <a:lnSpc>
              <a:spcPct val="90000"/>
            </a:lnSpc>
            <a:spcAft>
              <a:spcPct val="35000"/>
            </a:spcAft>
            <a:buNone/>
          </a:pPr>
          <a:br>
            <a:rPr lang="en-US" sz="1400" b="1" dirty="0">
              <a:solidFill>
                <a:sysClr val="window" lastClr="FFFFFF"/>
              </a:solidFill>
              <a:latin typeface="Aptos" panose="02110004020202020204"/>
              <a:ea typeface="+mn-ea"/>
              <a:cs typeface="+mn-cs"/>
            </a:rPr>
          </a:br>
          <a:br>
            <a:rPr lang="en-US" sz="1400" b="1" dirty="0">
              <a:solidFill>
                <a:sysClr val="window" lastClr="FFFFFF"/>
              </a:solidFill>
              <a:latin typeface="Aptos" panose="02110004020202020204"/>
              <a:ea typeface="+mn-ea"/>
              <a:cs typeface="+mn-cs"/>
            </a:rPr>
          </a:br>
          <a:endParaRPr lang="en-US" sz="1400" b="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000" b="0" dirty="0">
            <a:solidFill>
              <a:sysClr val="window" lastClr="FFFFFF"/>
            </a:solidFill>
            <a:latin typeface="Aptos" panose="02110004020202020204"/>
            <a:ea typeface="+mn-ea"/>
            <a:cs typeface="+mn-cs"/>
          </a:endParaRP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112713" indent="-112713" algn="ctr">
            <a:lnSpc>
              <a:spcPct val="80000"/>
            </a:lnSpc>
            <a:spcAft>
              <a:spcPts val="400"/>
            </a:spcAft>
            <a:buNone/>
          </a:pPr>
          <a:endParaRPr lang="en-US" sz="900" i="1" dirty="0">
            <a:solidFill>
              <a:sysClr val="window" lastClr="FFFFFF"/>
            </a:solidFill>
            <a:latin typeface="Aptos" panose="02110004020202020204"/>
            <a:ea typeface="+mn-ea"/>
            <a:cs typeface="+mn-cs"/>
          </a:endParaRPr>
        </a:p>
        <a:p>
          <a:pPr marL="0" algn="ctr">
            <a:lnSpc>
              <a:spcPct val="90000"/>
            </a:lnSpc>
            <a:spcAft>
              <a:spcPct val="35000"/>
            </a:spcAft>
            <a:buNone/>
          </a:pPr>
          <a:endParaRPr lang="en-US" sz="1100" dirty="0">
            <a:solidFill>
              <a:sysClr val="window" lastClr="FFFFFF"/>
            </a:solidFill>
            <a:latin typeface="Aptos" panose="02110004020202020204"/>
            <a:ea typeface="+mn-ea"/>
            <a:cs typeface="+mn-cs"/>
          </a:endParaRPr>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algn="l">
            <a:lnSpc>
              <a:spcPct val="80000"/>
            </a:lnSpc>
            <a:spcAft>
              <a:spcPts val="400"/>
            </a:spcAft>
            <a:buNone/>
          </a:pPr>
          <a:endParaRPr lang="en-US" sz="2400" b="0" dirty="0">
            <a:solidFill>
              <a:sysClr val="window" lastClr="FFFFFF"/>
            </a:solidFill>
            <a:latin typeface="Aptos" panose="02110004020202020204"/>
            <a:ea typeface="+mn-ea"/>
            <a:cs typeface="+mn-cs"/>
          </a:endParaRP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algn="l">
            <a:lnSpc>
              <a:spcPct val="90000"/>
            </a:lnSpc>
            <a:spcAft>
              <a:spcPct val="35000"/>
            </a:spcAft>
            <a:buNone/>
          </a:pPr>
          <a:br>
            <a:rPr lang="en-US" sz="1100" b="0" dirty="0">
              <a:solidFill>
                <a:sysClr val="window" lastClr="FFFFFF"/>
              </a:solidFill>
              <a:latin typeface="Aptos" panose="02110004020202020204"/>
              <a:ea typeface="+mn-ea"/>
              <a:cs typeface="+mn-cs"/>
            </a:rPr>
          </a:br>
          <a:br>
            <a:rPr lang="en-US" sz="1100" b="0" i="1" dirty="0">
              <a:solidFill>
                <a:sysClr val="window" lastClr="FFFFFF"/>
              </a:solidFill>
              <a:latin typeface="Aptos" panose="02110004020202020204"/>
              <a:ea typeface="+mn-ea"/>
              <a:cs typeface="+mn-cs"/>
            </a:rPr>
          </a:br>
          <a:endParaRPr lang="en-US" sz="1100" b="0" dirty="0">
            <a:solidFill>
              <a:sysClr val="window" lastClr="FFFFFF"/>
            </a:solidFill>
            <a:latin typeface="Aptos" panose="02110004020202020204"/>
            <a:ea typeface="+mn-ea"/>
            <a:cs typeface="+mn-cs"/>
          </a:endParaRPr>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a:xfrm>
          <a:off x="3232329" y="-39171"/>
          <a:ext cx="1833442" cy="1833442"/>
        </a:xfrm>
        <a:prstGeom prst="ellipse">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dgm:spPr>
      <dgm:t>
        <a:bodyPr/>
        <a:lstStyle/>
        <a:p>
          <a:pPr algn="ctr">
            <a:buNone/>
          </a:pPr>
          <a:br>
            <a:rPr lang="en-US" sz="1400" b="1" dirty="0">
              <a:solidFill>
                <a:sysClr val="window" lastClr="FFFFFF"/>
              </a:solidFill>
              <a:latin typeface="Calibri" panose="020F0502020204030204"/>
              <a:ea typeface="+mn-ea"/>
              <a:cs typeface="+mn-cs"/>
            </a:rPr>
          </a:br>
          <a:br>
            <a:rPr lang="en-US" sz="1400" b="1" dirty="0">
              <a:solidFill>
                <a:sysClr val="window" lastClr="FFFFFF"/>
              </a:solidFill>
              <a:latin typeface="Calibri" panose="020F0502020204030204"/>
              <a:ea typeface="+mn-ea"/>
              <a:cs typeface="+mn-cs"/>
            </a:rPr>
          </a:br>
          <a:br>
            <a:rPr lang="en-US" sz="1400" b="1" dirty="0">
              <a:solidFill>
                <a:sysClr val="window" lastClr="FFFFFF"/>
              </a:solidFill>
              <a:latin typeface="Calibri" panose="020F0502020204030204"/>
              <a:ea typeface="+mn-ea"/>
              <a:cs typeface="+mn-cs"/>
            </a:rPr>
          </a:br>
          <a:br>
            <a:rPr lang="en-US" sz="1400" b="1" dirty="0">
              <a:solidFill>
                <a:sysClr val="window" lastClr="FFFFFF"/>
              </a:solidFill>
              <a:latin typeface="Calibri" panose="020F0502020204030204"/>
              <a:ea typeface="+mn-ea"/>
              <a:cs typeface="+mn-cs"/>
            </a:rPr>
          </a:br>
          <a:r>
            <a:rPr lang="en-US" sz="1400" b="1" dirty="0">
              <a:solidFill>
                <a:sysClr val="window" lastClr="FFFFFF"/>
              </a:solidFill>
              <a:latin typeface="Calibri" panose="020F0502020204030204"/>
              <a:ea typeface="+mn-ea"/>
              <a:cs typeface="+mn-cs"/>
            </a:rPr>
            <a:t>BUILDING INVENTORY</a:t>
          </a:r>
          <a:endParaRPr lang="en-US" sz="1400" b="1" u="sng" dirty="0">
            <a:solidFill>
              <a:sysClr val="window" lastClr="FFFFFF"/>
            </a:solidFill>
            <a:latin typeface="Calibri" panose="020F0502020204030204"/>
            <a:ea typeface="+mn-ea"/>
            <a:cs typeface="+mn-cs"/>
          </a:endParaRPr>
        </a:p>
        <a:p>
          <a:pPr algn="ctr">
            <a:buNone/>
          </a:pPr>
          <a:r>
            <a:rPr lang="en-US" sz="1000" b="0" dirty="0">
              <a:solidFill>
                <a:sysClr val="window" lastClr="FFFFFF"/>
              </a:solidFill>
              <a:latin typeface="Calibri" panose="020F0502020204030204"/>
              <a:ea typeface="+mn-ea"/>
              <a:cs typeface="+mn-cs"/>
            </a:rPr>
            <a:t>Primary Building</a:t>
          </a:r>
          <a:br>
            <a:rPr lang="en-US" sz="1000" b="0" dirty="0">
              <a:solidFill>
                <a:sysClr val="window" lastClr="FFFFFF"/>
              </a:solidFill>
              <a:latin typeface="Calibri" panose="020F0502020204030204"/>
              <a:ea typeface="+mn-ea"/>
              <a:cs typeface="+mn-cs"/>
            </a:rPr>
          </a:br>
          <a:r>
            <a:rPr lang="en-US" sz="1000" b="0" dirty="0">
              <a:solidFill>
                <a:sysClr val="window" lastClr="FFFFFF"/>
              </a:solidFill>
              <a:latin typeface="Calibri" panose="020F0502020204030204"/>
              <a:ea typeface="+mn-ea"/>
              <a:cs typeface="+mn-cs"/>
            </a:rPr>
            <a:t> Identification &amp;</a:t>
          </a:r>
          <a:br>
            <a:rPr lang="en-US" sz="1000" b="0" dirty="0">
              <a:solidFill>
                <a:sysClr val="window" lastClr="FFFFFF"/>
              </a:solidFill>
              <a:latin typeface="Calibri" panose="020F0502020204030204"/>
              <a:ea typeface="+mn-ea"/>
              <a:cs typeface="+mn-cs"/>
            </a:rPr>
          </a:br>
          <a:r>
            <a:rPr lang="en-US" sz="1000" b="0" dirty="0">
              <a:solidFill>
                <a:sysClr val="window" lastClr="FFFFFF"/>
              </a:solidFill>
              <a:latin typeface="Calibri" panose="020F0502020204030204"/>
              <a:ea typeface="+mn-ea"/>
              <a:cs typeface="+mn-cs"/>
            </a:rPr>
            <a:t>Hazus Attributes</a:t>
          </a:r>
          <a:br>
            <a:rPr lang="en-US" sz="1000" b="0" dirty="0">
              <a:solidFill>
                <a:sysClr val="window" lastClr="FFFFFF"/>
              </a:solidFill>
              <a:latin typeface="Calibri" panose="020F0502020204030204"/>
              <a:ea typeface="+mn-ea"/>
              <a:cs typeface="+mn-cs"/>
            </a:rPr>
          </a:br>
          <a:br>
            <a:rPr lang="en-US" sz="1000" b="0" dirty="0">
              <a:solidFill>
                <a:sysClr val="window" lastClr="FFFFFF"/>
              </a:solidFill>
              <a:latin typeface="Calibri" panose="020F0502020204030204"/>
              <a:ea typeface="+mn-ea"/>
              <a:cs typeface="+mn-cs"/>
            </a:rPr>
          </a:br>
          <a:r>
            <a:rPr lang="en-US" sz="1000" b="0" dirty="0">
              <a:solidFill>
                <a:sysClr val="window" lastClr="FFFFFF"/>
              </a:solidFill>
              <a:latin typeface="Calibri" panose="020F0502020204030204"/>
              <a:ea typeface="+mn-ea"/>
              <a:cs typeface="+mn-cs"/>
            </a:rPr>
            <a:t>Essential Facilities &amp; Community Assets</a:t>
          </a:r>
          <a:br>
            <a:rPr lang="en-US" sz="1050" b="0" dirty="0">
              <a:solidFill>
                <a:sysClr val="window" lastClr="FFFFFF"/>
              </a:solidFill>
              <a:latin typeface="Calibri" panose="020F0502020204030204"/>
              <a:ea typeface="+mn-ea"/>
              <a:cs typeface="+mn-cs"/>
            </a:rPr>
          </a:br>
          <a:br>
            <a:rPr lang="en-US" sz="1100" b="0" dirty="0">
              <a:solidFill>
                <a:sysClr val="window" lastClr="FFFFFF"/>
              </a:solidFill>
              <a:latin typeface="Calibri" panose="020F0502020204030204"/>
              <a:ea typeface="+mn-ea"/>
              <a:cs typeface="+mn-cs"/>
            </a:rPr>
          </a:br>
          <a:br>
            <a:rPr lang="en-US" sz="1100" b="0" dirty="0">
              <a:solidFill>
                <a:sysClr val="window" lastClr="FFFFFF"/>
              </a:solidFill>
              <a:latin typeface="Calibri" panose="020F0502020204030204"/>
              <a:ea typeface="+mn-ea"/>
              <a:cs typeface="+mn-cs"/>
            </a:rPr>
          </a:br>
          <a:br>
            <a:rPr lang="en-US" sz="1100" b="0" i="1" dirty="0">
              <a:solidFill>
                <a:sysClr val="window" lastClr="FFFFFF"/>
              </a:solidFill>
              <a:latin typeface="Calibri" panose="020F0502020204030204"/>
              <a:ea typeface="+mn-ea"/>
              <a:cs typeface="+mn-cs"/>
            </a:rPr>
          </a:br>
          <a:endParaRPr lang="en-US" sz="1100" b="0" dirty="0">
            <a:solidFill>
              <a:sysClr val="window" lastClr="FFFFFF"/>
            </a:solidFill>
            <a:latin typeface="Calibri" panose="020F0502020204030204"/>
            <a:ea typeface="+mn-ea"/>
            <a:cs typeface="+mn-cs"/>
          </a:endParaRPr>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a:xfrm rot="2777343">
          <a:off x="4850783" y="1571943"/>
          <a:ext cx="515748" cy="618786"/>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F02D4C08-56FC-4760-BF3B-72D3F2350B6E}">
      <dgm:prSet phldrT="[Text]" custT="1"/>
      <dgm:spPr>
        <a:xfrm>
          <a:off x="5171716" y="1989504"/>
          <a:ext cx="1833442" cy="1833442"/>
        </a:xfrm>
        <a:prstGeom prst="ellipse">
          <a:avLst/>
        </a:prstGeom>
        <a:solidFill>
          <a:srgbClr val="4472C4">
            <a:lumMod val="50000"/>
          </a:srgbClr>
        </a:solidFill>
        <a:ln w="12700" cap="flat" cmpd="sng" algn="ctr">
          <a:solidFill>
            <a:srgbClr val="E7E6E6">
              <a:hueOff val="0"/>
              <a:satOff val="0"/>
              <a:lumOff val="0"/>
              <a:alphaOff val="0"/>
            </a:srgbClr>
          </a:solidFill>
          <a:prstDash val="solid"/>
          <a:miter lim="800000"/>
        </a:ln>
        <a:effectLst/>
      </dgm:spPr>
      <dgm:t>
        <a:bodyPr/>
        <a:lstStyle/>
        <a:p>
          <a:pPr>
            <a:buNone/>
          </a:pPr>
          <a:br>
            <a:rPr lang="en-US" sz="1400" b="1" dirty="0">
              <a:solidFill>
                <a:sysClr val="window" lastClr="FFFFFF"/>
              </a:solidFill>
              <a:latin typeface="Calibri" panose="020F0502020204030204"/>
              <a:ea typeface="+mn-ea"/>
              <a:cs typeface="+mn-cs"/>
            </a:rPr>
          </a:br>
          <a:endParaRPr lang="en-US" sz="1400" b="1" dirty="0">
            <a:solidFill>
              <a:sysClr val="window" lastClr="FFFFFF"/>
            </a:solidFill>
            <a:latin typeface="Calibri" panose="020F0502020204030204"/>
            <a:ea typeface="+mn-ea"/>
            <a:cs typeface="+mn-cs"/>
          </a:endParaRPr>
        </a:p>
        <a:p>
          <a:pPr>
            <a:buNone/>
          </a:pPr>
          <a:r>
            <a:rPr lang="en-US" sz="1400" b="1" dirty="0">
              <a:solidFill>
                <a:sysClr val="window" lastClr="FFFFFF"/>
              </a:solidFill>
              <a:latin typeface="Calibri" panose="020F0502020204030204"/>
              <a:ea typeface="+mn-ea"/>
              <a:cs typeface="+mn-cs"/>
            </a:rPr>
            <a:t>FLOOD LOSS MODELS</a:t>
          </a:r>
          <a:br>
            <a:rPr lang="en-US" sz="1100" b="1" dirty="0">
              <a:solidFill>
                <a:sysClr val="window" lastClr="FFFFFF"/>
              </a:solidFill>
              <a:latin typeface="Calibri" panose="020F0502020204030204"/>
              <a:ea typeface="+mn-ea"/>
              <a:cs typeface="+mn-cs"/>
            </a:rPr>
          </a:br>
          <a:br>
            <a:rPr lang="en-US" sz="1100" b="1" dirty="0">
              <a:solidFill>
                <a:sysClr val="window" lastClr="FFFFFF"/>
              </a:solidFill>
              <a:latin typeface="Calibri" panose="020F0502020204030204"/>
              <a:ea typeface="+mn-ea"/>
              <a:cs typeface="+mn-cs"/>
            </a:rPr>
          </a:br>
          <a:r>
            <a:rPr lang="en-US" sz="1000" b="0" dirty="0">
              <a:solidFill>
                <a:sysClr val="window" lastClr="FFFFFF"/>
              </a:solidFill>
              <a:latin typeface="Calibri" panose="020F0502020204030204"/>
              <a:ea typeface="+mn-ea"/>
              <a:cs typeface="+mn-cs"/>
            </a:rPr>
            <a:t>Open Hazus FAST</a:t>
          </a:r>
        </a:p>
        <a:p>
          <a:pPr>
            <a:buNone/>
          </a:pPr>
          <a:br>
            <a:rPr lang="en-US" sz="1000" b="0" dirty="0">
              <a:solidFill>
                <a:sysClr val="window" lastClr="FFFFFF"/>
              </a:solidFill>
              <a:latin typeface="Calibri" panose="020F0502020204030204"/>
              <a:ea typeface="+mn-ea"/>
              <a:cs typeface="+mn-cs"/>
            </a:rPr>
          </a:br>
          <a:r>
            <a:rPr lang="en-US" sz="1000" b="0" dirty="0">
              <a:solidFill>
                <a:sysClr val="window" lastClr="FFFFFF"/>
              </a:solidFill>
              <a:latin typeface="Calibri" panose="020F0502020204030204"/>
              <a:ea typeface="+mn-ea"/>
              <a:cs typeface="+mn-cs"/>
            </a:rPr>
            <a:t>Flood Depths</a:t>
          </a:r>
          <a:br>
            <a:rPr lang="en-US" sz="1000" b="0" dirty="0">
              <a:solidFill>
                <a:sysClr val="window" lastClr="FFFFFF"/>
              </a:solidFill>
              <a:latin typeface="Calibri" panose="020F0502020204030204"/>
              <a:ea typeface="+mn-ea"/>
              <a:cs typeface="+mn-cs"/>
            </a:rPr>
          </a:br>
          <a:br>
            <a:rPr lang="en-US" sz="1000" b="0" dirty="0">
              <a:solidFill>
                <a:sysClr val="window" lastClr="FFFFFF"/>
              </a:solidFill>
              <a:latin typeface="Calibri" panose="020F0502020204030204"/>
              <a:ea typeface="+mn-ea"/>
              <a:cs typeface="+mn-cs"/>
            </a:rPr>
          </a:br>
          <a:r>
            <a:rPr lang="en-US" sz="1000" b="0" dirty="0">
              <a:solidFill>
                <a:sysClr val="window" lastClr="FFFFFF"/>
              </a:solidFill>
              <a:latin typeface="Calibri" panose="020F0502020204030204"/>
              <a:ea typeface="+mn-ea"/>
              <a:cs typeface="+mn-cs"/>
            </a:rPr>
            <a:t>Building Damage Estimates </a:t>
          </a:r>
        </a:p>
        <a:p>
          <a:pPr>
            <a:buNone/>
          </a:pPr>
          <a:endParaRPr lang="en-US" sz="1000" b="0" dirty="0">
            <a:solidFill>
              <a:sysClr val="window" lastClr="FFFFFF"/>
            </a:solidFill>
            <a:latin typeface="Calibri" panose="020F0502020204030204"/>
            <a:ea typeface="+mn-ea"/>
            <a:cs typeface="+mn-cs"/>
          </a:endParaRP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a:xfrm rot="8212882">
          <a:off x="4945258" y="3477276"/>
          <a:ext cx="405857" cy="618786"/>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A181FAC5-20D2-4394-8C6F-6C96CE3700A0}">
      <dgm:prSet phldrT="[Text]" custT="1"/>
      <dgm:spPr>
        <a:xfrm>
          <a:off x="1286672" y="1906485"/>
          <a:ext cx="1833442" cy="1833442"/>
        </a:xfrm>
        <a:prstGeom prst="ellipse">
          <a:avLst/>
        </a:prstGeom>
        <a:solidFill>
          <a:srgbClr val="7030A0"/>
        </a:solidFill>
        <a:ln w="12700" cap="flat" cmpd="sng" algn="ctr">
          <a:solidFill>
            <a:srgbClr val="E7E6E6">
              <a:hueOff val="0"/>
              <a:satOff val="0"/>
              <a:lumOff val="0"/>
              <a:alphaOff val="0"/>
            </a:srgbClr>
          </a:solidFill>
          <a:prstDash val="solid"/>
          <a:miter lim="800000"/>
        </a:ln>
        <a:effectLst/>
      </dgm:spPr>
      <dgm:t>
        <a:bodyPr/>
        <a:lstStyle/>
        <a:p>
          <a:pPr>
            <a:buNone/>
          </a:pPr>
          <a:br>
            <a:rPr lang="en-US" sz="1400" b="1" dirty="0">
              <a:solidFill>
                <a:sysClr val="window" lastClr="FFFFFF"/>
              </a:solidFill>
              <a:latin typeface="Calibri" panose="020F0502020204030204"/>
              <a:ea typeface="+mn-ea"/>
              <a:cs typeface="+mn-cs"/>
            </a:rPr>
          </a:br>
          <a:br>
            <a:rPr lang="en-US" sz="1400" b="1" dirty="0">
              <a:solidFill>
                <a:sysClr val="window" lastClr="FFFFFF"/>
              </a:solidFill>
              <a:latin typeface="Calibri" panose="020F0502020204030204"/>
              <a:ea typeface="+mn-ea"/>
              <a:cs typeface="+mn-cs"/>
            </a:rPr>
          </a:br>
          <a:r>
            <a:rPr lang="en-US" sz="1400" b="1" dirty="0">
              <a:solidFill>
                <a:sysClr val="window" lastClr="FFFFFF"/>
              </a:solidFill>
              <a:latin typeface="Calibri" panose="020F0502020204030204"/>
              <a:ea typeface="+mn-ea"/>
              <a:cs typeface="+mn-cs"/>
            </a:rPr>
            <a:t>COMMUNITY ENGAGEMENT</a:t>
          </a:r>
        </a:p>
        <a:p>
          <a:pPr>
            <a:buNone/>
          </a:pPr>
          <a:r>
            <a:rPr lang="en-US" sz="1000" dirty="0">
              <a:solidFill>
                <a:sysClr val="window" lastClr="FFFFFF"/>
              </a:solidFill>
              <a:latin typeface="Calibri" panose="020F0502020204030204"/>
              <a:ea typeface="+mn-ea"/>
              <a:cs typeface="+mn-cs"/>
            </a:rPr>
            <a:t>Risk Assessment</a:t>
          </a:r>
          <a:br>
            <a:rPr lang="en-US" sz="1000" dirty="0">
              <a:solidFill>
                <a:sysClr val="window" lastClr="FFFFFF"/>
              </a:solidFill>
              <a:latin typeface="Calibri" panose="020F0502020204030204"/>
              <a:ea typeface="+mn-ea"/>
              <a:cs typeface="+mn-cs"/>
            </a:rPr>
          </a:br>
          <a:r>
            <a:rPr lang="en-US" sz="1000" dirty="0">
              <a:solidFill>
                <a:sysClr val="window" lastClr="FFFFFF"/>
              </a:solidFill>
              <a:latin typeface="Calibri" panose="020F0502020204030204"/>
              <a:ea typeface="+mn-ea"/>
              <a:cs typeface="+mn-cs"/>
            </a:rPr>
            <a:t> Data Verification</a:t>
          </a:r>
          <a:br>
            <a:rPr lang="en-US" sz="1000" dirty="0">
              <a:solidFill>
                <a:sysClr val="window" lastClr="FFFFFF"/>
              </a:solidFill>
              <a:latin typeface="Calibri" panose="020F0502020204030204"/>
              <a:ea typeface="+mn-ea"/>
              <a:cs typeface="+mn-cs"/>
            </a:rPr>
          </a:br>
          <a:endParaRPr lang="en-US" sz="1000" dirty="0">
            <a:solidFill>
              <a:sysClr val="window" lastClr="FFFFFF"/>
            </a:solidFill>
            <a:latin typeface="Calibri" panose="020F0502020204030204"/>
            <a:ea typeface="+mn-ea"/>
            <a:cs typeface="+mn-cs"/>
          </a:endParaRPr>
        </a:p>
        <a:p>
          <a:pPr>
            <a:buNone/>
          </a:pPr>
          <a:r>
            <a:rPr lang="en-US" sz="1000" dirty="0">
              <a:solidFill>
                <a:sysClr val="window" lastClr="FFFFFF"/>
              </a:solidFill>
              <a:latin typeface="Calibri" panose="020F0502020204030204"/>
              <a:ea typeface="+mn-ea"/>
              <a:cs typeface="+mn-cs"/>
            </a:rPr>
            <a:t>Mitigation Actions Identified </a:t>
          </a:r>
        </a:p>
        <a:p>
          <a:pPr>
            <a:buNone/>
          </a:pPr>
          <a:endParaRPr lang="en-US" sz="1100" dirty="0">
            <a:solidFill>
              <a:sysClr val="window" lastClr="FFFFFF"/>
            </a:solidFill>
            <a:latin typeface="Calibri" panose="020F0502020204030204"/>
            <a:ea typeface="+mn-ea"/>
            <a:cs typeface="+mn-cs"/>
          </a:endParaRPr>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a:xfrm rot="18900000">
          <a:off x="2923179" y="1550723"/>
          <a:ext cx="486609" cy="618786"/>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694BCF86-BAF3-4894-BC6F-00746716E93B}">
      <dgm:prSet phldrT="[Text]" custT="1"/>
      <dgm:spPr>
        <a:xfrm>
          <a:off x="3188988" y="3724509"/>
          <a:ext cx="1916571" cy="1998819"/>
        </a:xfrm>
        <a:prstGeom prst="ellipse">
          <a:avLst/>
        </a:prstGeom>
        <a:solidFill>
          <a:srgbClr val="A50021"/>
        </a:solidFill>
        <a:ln w="12700" cap="flat" cmpd="sng" algn="ctr">
          <a:solidFill>
            <a:srgbClr val="E7E6E6">
              <a:hueOff val="0"/>
              <a:satOff val="0"/>
              <a:lumOff val="0"/>
              <a:alphaOff val="0"/>
            </a:srgbClr>
          </a:solidFill>
          <a:prstDash val="solid"/>
          <a:miter lim="800000"/>
        </a:ln>
        <a:effectLst/>
      </dgm:spPr>
      <dgm:t>
        <a:bodyPr/>
        <a:lstStyle/>
        <a:p>
          <a:pPr>
            <a:buNone/>
          </a:pPr>
          <a:br>
            <a:rPr lang="en-US" sz="1400" b="1" dirty="0">
              <a:solidFill>
                <a:sysClr val="window" lastClr="FFFFFF"/>
              </a:solidFill>
              <a:latin typeface="Calibri" panose="020F0502020204030204"/>
              <a:ea typeface="+mn-ea"/>
              <a:cs typeface="+mn-cs"/>
            </a:rPr>
          </a:br>
          <a:r>
            <a:rPr lang="en-US" sz="1400" b="1" dirty="0">
              <a:solidFill>
                <a:sysClr val="window" lastClr="FFFFFF"/>
              </a:solidFill>
              <a:latin typeface="Calibri" panose="020F0502020204030204"/>
              <a:ea typeface="+mn-ea"/>
              <a:cs typeface="+mn-cs"/>
            </a:rPr>
            <a:t>BLDG. LEVEL RISK ASSESSMENT (BLRA) DATABASE</a:t>
          </a:r>
        </a:p>
        <a:p>
          <a:pPr>
            <a:buNone/>
          </a:pPr>
          <a:br>
            <a:rPr lang="en-US" sz="1000" b="0" dirty="0">
              <a:solidFill>
                <a:sysClr val="window" lastClr="FFFFFF"/>
              </a:solidFill>
              <a:latin typeface="Calibri" panose="020F0502020204030204"/>
              <a:ea typeface="+mn-ea"/>
              <a:cs typeface="+mn-cs"/>
            </a:rPr>
          </a:br>
          <a:br>
            <a:rPr lang="en-US" sz="1000" b="0" dirty="0">
              <a:solidFill>
                <a:sysClr val="window" lastClr="FFFFFF"/>
              </a:solidFill>
              <a:latin typeface="Calibri" panose="020F0502020204030204"/>
              <a:ea typeface="+mn-ea"/>
              <a:cs typeface="+mn-cs"/>
            </a:rPr>
          </a:br>
          <a:r>
            <a:rPr lang="en-US" sz="1000" b="0" dirty="0">
              <a:solidFill>
                <a:sysClr val="window" lastClr="FFFFFF"/>
              </a:solidFill>
              <a:latin typeface="Calibri" panose="020F0502020204030204"/>
              <a:ea typeface="+mn-ea"/>
              <a:cs typeface="+mn-cs"/>
            </a:rPr>
            <a:t>Building Level &amp; Community Level Outputs</a:t>
          </a:r>
        </a:p>
      </dgm:t>
    </dgm:pt>
    <dgm:pt modelId="{436DCAD8-18E1-4745-8115-174893CE7639}" type="sibTrans" cxnId="{21793CA6-B570-4637-A6C2-BEAC1D3B68FC}">
      <dgm:prSet/>
      <dgm:spPr>
        <a:xfrm rot="13461401">
          <a:off x="2943934" y="3451483"/>
          <a:ext cx="436851" cy="618786"/>
        </a:xfrm>
        <a:prstGeom prst="rightArrow">
          <a:avLst>
            <a:gd name="adj1" fmla="val 60000"/>
            <a:gd name="adj2" fmla="val 50000"/>
          </a:avLst>
        </a:prstGeom>
        <a:solidFill>
          <a:srgbClr val="44546A">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0501E75A-9694-4038-8897-1F0E2E9F4E94}" type="parTrans" cxnId="{21793CA6-B570-4637-A6C2-BEAC1D3B68FC}">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pt>
    <dgm:pt modelId="{06245900-9449-4828-857C-53809E2A5AD6}" type="pres">
      <dgm:prSet presAssocID="{678DFFBD-0D7E-444E-942F-B49E5F8005EC}" presName="node" presStyleLbl="node1" presStyleIdx="0" presStyleCnt="4">
        <dgm:presLayoutVars>
          <dgm:bulletEnabled val="1"/>
        </dgm:presLayoutVars>
      </dgm:prSet>
      <dgm:spPr/>
    </dgm:pt>
    <dgm:pt modelId="{E5B60405-850B-4F71-ABB5-8371E5DF8E08}" type="pres">
      <dgm:prSet presAssocID="{DA7B5C63-B22F-40E7-BB9B-92B50551D557}" presName="sibTrans" presStyleLbl="sibTrans2D1" presStyleIdx="0" presStyleCnt="4"/>
      <dgm:spPr/>
    </dgm:pt>
    <dgm:pt modelId="{A2802EF2-6880-4772-BA2B-16AF7673042C}" type="pres">
      <dgm:prSet presAssocID="{DA7B5C63-B22F-40E7-BB9B-92B50551D557}" presName="connectorText" presStyleLbl="sibTrans2D1" presStyleIdx="0" presStyleCnt="4"/>
      <dgm:spPr/>
    </dgm:pt>
    <dgm:pt modelId="{1C55C5ED-4E94-4142-ADFB-CFD1E6E0310D}" type="pres">
      <dgm:prSet presAssocID="{F02D4C08-56FC-4760-BF3B-72D3F2350B6E}" presName="node" presStyleLbl="node1" presStyleIdx="1" presStyleCnt="4" custRadScaleRad="98324" custRadScaleInc="1759">
        <dgm:presLayoutVars>
          <dgm:bulletEnabled val="1"/>
        </dgm:presLayoutVars>
      </dgm:prSet>
      <dgm:spPr/>
    </dgm:pt>
    <dgm:pt modelId="{D8C9C4BB-54CC-4167-926B-E358BF2A4D97}" type="pres">
      <dgm:prSet presAssocID="{8CB5D809-C449-40F4-B154-F3EE97A430A1}" presName="sibTrans" presStyleLbl="sibTrans2D1" presStyleIdx="1" presStyleCnt="4"/>
      <dgm:spPr/>
    </dgm:pt>
    <dgm:pt modelId="{795E6FF8-F6BA-44AC-B494-1F92DC0204D1}" type="pres">
      <dgm:prSet presAssocID="{8CB5D809-C449-40F4-B154-F3EE97A430A1}" presName="connectorText" presStyleLbl="sibTrans2D1" presStyleIdx="1" presStyleCnt="4"/>
      <dgm:spPr/>
    </dgm:pt>
    <dgm:pt modelId="{8C86ADF5-645A-404E-8D4A-AD301322C662}" type="pres">
      <dgm:prSet presAssocID="{694BCF86-BAF3-4894-BC6F-00746716E93B}" presName="node" presStyleLbl="node1" presStyleIdx="2" presStyleCnt="4" custScaleX="104534" custScaleY="109020" custRadScaleRad="97690" custRadScaleInc="119">
        <dgm:presLayoutVars>
          <dgm:bulletEnabled val="1"/>
        </dgm:presLayoutVars>
      </dgm:prSet>
      <dgm:spPr/>
    </dgm:pt>
    <dgm:pt modelId="{F1CC15DA-5D7C-4C5A-B73E-6788D5DBB780}" type="pres">
      <dgm:prSet presAssocID="{436DCAD8-18E1-4745-8115-174893CE7639}" presName="sibTrans" presStyleLbl="sibTrans2D1" presStyleIdx="2" presStyleCnt="4"/>
      <dgm:spPr/>
    </dgm:pt>
    <dgm:pt modelId="{C9B3C594-9993-4272-AFB0-E613CBEA6EB8}" type="pres">
      <dgm:prSet presAssocID="{436DCAD8-18E1-4745-8115-174893CE7639}" presName="connectorText" presStyleLbl="sibTrans2D1" presStyleIdx="2" presStyleCnt="4"/>
      <dgm:spPr/>
    </dgm:pt>
    <dgm:pt modelId="{C34C508D-41D8-4EAE-8D6A-1507C301F0BE}" type="pres">
      <dgm:prSet presAssocID="{A181FAC5-20D2-4394-8C6F-6C96CE3700A0}" presName="node" presStyleLbl="node1" presStyleIdx="3" presStyleCnt="4">
        <dgm:presLayoutVars>
          <dgm:bulletEnabled val="1"/>
        </dgm:presLayoutVars>
      </dgm:prSet>
      <dgm:spPr/>
    </dgm:pt>
    <dgm:pt modelId="{0ECB04CF-B769-4D2D-9C4D-491927806A79}" type="pres">
      <dgm:prSet presAssocID="{C45563D0-A152-49F5-8637-E499FCEEE805}" presName="sibTrans" presStyleLbl="sibTrans2D1" presStyleIdx="3" presStyleCnt="4"/>
      <dgm:spPr/>
    </dgm:pt>
    <dgm:pt modelId="{E5C34F58-A8C4-43DF-BD19-9EC01308B07B}" type="pres">
      <dgm:prSet presAssocID="{C45563D0-A152-49F5-8637-E499FCEEE805}" presName="connectorText" presStyleLbl="sibTrans2D1" presStyleIdx="3" presStyleCnt="4"/>
      <dgm:spPr/>
    </dgm:pt>
  </dgm:ptLst>
  <dgm:cxnLst>
    <dgm:cxn modelId="{81C41306-EBBC-4CA1-855D-515496BE075F}" srcId="{2F61473D-F9E2-4A15-995E-96C0A25CD962}" destId="{F02D4C08-56FC-4760-BF3B-72D3F2350B6E}" srcOrd="1" destOrd="0" parTransId="{312CB6A3-2971-4B44-9E19-08C4BA24DE3D}" sibTransId="{8CB5D809-C449-40F4-B154-F3EE97A430A1}"/>
    <dgm:cxn modelId="{5D4AA60F-9C16-4A3E-A57F-43165C704E85}" type="presOf" srcId="{678DFFBD-0D7E-444E-942F-B49E5F8005EC}" destId="{06245900-9449-4828-857C-53809E2A5AD6}" srcOrd="0" destOrd="0" presId="urn:microsoft.com/office/officeart/2005/8/layout/cycle2"/>
    <dgm:cxn modelId="{77E82E12-08C4-4EE8-91BD-39D6CD4D6B52}" type="presOf" srcId="{F02D4C08-56FC-4760-BF3B-72D3F2350B6E}" destId="{1C55C5ED-4E94-4142-ADFB-CFD1E6E0310D}" srcOrd="0"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E9E87F20-29AA-48BC-9256-93A5BD8DAC68}" type="presOf" srcId="{2F61473D-F9E2-4A15-995E-96C0A25CD962}" destId="{1DEE2415-090A-446F-B542-F2CCEE16BCEC}" srcOrd="0"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6C3C833E-9746-4FCE-9178-0E481CC2CBF6}" type="presOf" srcId="{DA7B5C63-B22F-40E7-BB9B-92B50551D557}" destId="{A2802EF2-6880-4772-BA2B-16AF7673042C}" srcOrd="1"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BB951297-6293-46BA-B4DB-14B040B21DC2}" type="presOf" srcId="{C45563D0-A152-49F5-8637-E499FCEEE805}" destId="{E5C34F58-A8C4-43DF-BD19-9EC01308B07B}" srcOrd="1"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59379EBB-D410-4246-9670-E0F497476DCA}" type="presOf" srcId="{A181FAC5-20D2-4394-8C6F-6C96CE3700A0}" destId="{C34C508D-41D8-4EAE-8D6A-1507C301F0BE}" srcOrd="0" destOrd="0" presId="urn:microsoft.com/office/officeart/2005/8/layout/cycle2"/>
    <dgm:cxn modelId="{FA9BF8BF-488E-4B9D-A728-10696E140B07}" type="presOf" srcId="{DA7B5C63-B22F-40E7-BB9B-92B50551D557}" destId="{E5B60405-850B-4F71-ABB5-8371E5DF8E08}"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95D01EE1-A9F1-4E8C-B192-6C6242672857}" srcId="{2F61473D-F9E2-4A15-995E-96C0A25CD962}" destId="{678DFFBD-0D7E-444E-942F-B49E5F8005EC}" srcOrd="0" destOrd="0" parTransId="{300F7BB8-D09C-4ED5-BD2F-A3BF48B7B5E2}" sibTransId="{DA7B5C63-B22F-40E7-BB9B-92B50551D557}"/>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solidFill>
                <a:sysClr val="window" lastClr="FFFFFF"/>
              </a:solidFill>
              <a:latin typeface="Aptos" panose="02110004020202020204"/>
              <a:ea typeface="+mn-ea"/>
              <a:cs typeface="+mn-cs"/>
            </a:rPr>
          </a:br>
          <a:br>
            <a:rPr lang="en-US" sz="1100" b="0" i="1" kern="1200" dirty="0">
              <a:solidFill>
                <a:sysClr val="window" lastClr="FFFFFF"/>
              </a:solidFill>
              <a:latin typeface="Aptos" panose="02110004020202020204"/>
              <a:ea typeface="+mn-ea"/>
              <a:cs typeface="+mn-cs"/>
            </a:rPr>
          </a:br>
          <a:endParaRPr lang="en-US" sz="1100" b="0" kern="1200" dirty="0">
            <a:solidFill>
              <a:sysClr val="window" lastClr="FFFFFF"/>
            </a:solidFill>
            <a:latin typeface="Aptos" panose="02110004020202020204"/>
            <a:ea typeface="+mn-ea"/>
            <a:cs typeface="+mn-cs"/>
          </a:endParaRPr>
        </a:p>
      </dsp:txBody>
      <dsp:txXfrm>
        <a:off x="4591476" y="1766387"/>
        <a:ext cx="1315608" cy="106930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rgbClr val="0F9ED5">
                <a:hueOff val="2199979"/>
                <a:satOff val="-9734"/>
                <a:lumOff val="-1634"/>
                <a:alphaOff val="0"/>
                <a:satMod val="103000"/>
                <a:lumMod val="102000"/>
                <a:tint val="94000"/>
              </a:srgbClr>
            </a:gs>
            <a:gs pos="50000">
              <a:srgbClr val="0F9ED5">
                <a:hueOff val="2199979"/>
                <a:satOff val="-9734"/>
                <a:lumOff val="-1634"/>
                <a:alphaOff val="0"/>
                <a:satMod val="110000"/>
                <a:lumMod val="100000"/>
                <a:shade val="100000"/>
              </a:srgbClr>
            </a:gs>
            <a:gs pos="100000">
              <a:srgbClr val="0F9ED5">
                <a:hueOff val="2199979"/>
                <a:satOff val="-9734"/>
                <a:lumOff val="-1634"/>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Aptos" panose="02110004020202020204"/>
              <a:ea typeface="+mn-ea"/>
              <a:cs typeface="+mn-cs"/>
            </a:rPr>
          </a:br>
          <a:br>
            <a:rPr lang="en-US" sz="1400" b="1" kern="1200" dirty="0">
              <a:solidFill>
                <a:sysClr val="window" lastClr="FFFFFF"/>
              </a:solidFill>
              <a:latin typeface="Aptos" panose="02110004020202020204"/>
              <a:ea typeface="+mn-ea"/>
              <a:cs typeface="+mn-cs"/>
            </a:rPr>
          </a:br>
          <a:endParaRPr lang="en-US" sz="1400" b="1" kern="1200" dirty="0">
            <a:solidFill>
              <a:sysClr val="window" lastClr="FFFFFF"/>
            </a:solidFill>
            <a:latin typeface="Aptos" panose="02110004020202020204"/>
            <a:ea typeface="+mn-ea"/>
            <a:cs typeface="+mn-cs"/>
          </a:endParaRPr>
        </a:p>
        <a:p>
          <a:pPr marL="0" lvl="0" indent="0" algn="ctr" defTabSz="622300">
            <a:lnSpc>
              <a:spcPct val="90000"/>
            </a:lnSpc>
            <a:spcBef>
              <a:spcPct val="0"/>
            </a:spcBef>
            <a:spcAft>
              <a:spcPct val="35000"/>
            </a:spcAft>
            <a:buNone/>
          </a:pPr>
          <a:endParaRPr lang="en-US" sz="1000" b="0" kern="1200" dirty="0">
            <a:solidFill>
              <a:sysClr val="window" lastClr="FFFFFF"/>
            </a:solidFill>
            <a:latin typeface="Aptos" panose="02110004020202020204"/>
            <a:ea typeface="+mn-ea"/>
            <a:cs typeface="+mn-cs"/>
          </a:endParaRPr>
        </a:p>
      </dsp:txBody>
      <dsp:txXfrm>
        <a:off x="4620517" y="3443884"/>
        <a:ext cx="1320708" cy="1061253"/>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rgbClr val="0F9ED5">
                <a:hueOff val="4399958"/>
                <a:satOff val="-19468"/>
                <a:lumOff val="-3269"/>
                <a:alphaOff val="0"/>
                <a:satMod val="103000"/>
                <a:lumMod val="102000"/>
                <a:tint val="94000"/>
              </a:srgbClr>
            </a:gs>
            <a:gs pos="50000">
              <a:srgbClr val="0F9ED5">
                <a:hueOff val="4399958"/>
                <a:satOff val="-19468"/>
                <a:lumOff val="-3269"/>
                <a:alphaOff val="0"/>
                <a:satMod val="110000"/>
                <a:lumMod val="100000"/>
                <a:shade val="100000"/>
              </a:srgbClr>
            </a:gs>
            <a:gs pos="100000">
              <a:srgbClr val="0F9ED5">
                <a:hueOff val="4399958"/>
                <a:satOff val="-19468"/>
                <a:lumOff val="-3269"/>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solidFill>
              <a:sysClr val="window" lastClr="FFFFFF"/>
            </a:solidFill>
            <a:latin typeface="Aptos" panose="02110004020202020204"/>
            <a:ea typeface="+mn-ea"/>
            <a:cs typeface="+mn-cs"/>
          </a:endParaRPr>
        </a:p>
      </dsp:txBody>
      <dsp:txXfrm>
        <a:off x="2572004" y="3435135"/>
        <a:ext cx="1320708" cy="1065085"/>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solidFill>
              <a:sysClr val="window" lastClr="FFFFFF"/>
            </a:solidFill>
            <a:latin typeface="Aptos" panose="02110004020202020204"/>
            <a:ea typeface="+mn-ea"/>
            <a:cs typeface="+mn-cs"/>
          </a:endParaRPr>
        </a:p>
        <a:p>
          <a:pPr marL="0" lvl="0" algn="ctr" defTabSz="400050">
            <a:lnSpc>
              <a:spcPct val="90000"/>
            </a:lnSpc>
            <a:spcBef>
              <a:spcPct val="0"/>
            </a:spcBef>
            <a:spcAft>
              <a:spcPct val="35000"/>
            </a:spcAft>
            <a:buNone/>
          </a:pPr>
          <a:endParaRPr lang="en-US" sz="1100" kern="1200" dirty="0">
            <a:solidFill>
              <a:sysClr val="window" lastClr="FFFFFF"/>
            </a:solidFill>
            <a:latin typeface="Aptos" panose="02110004020202020204"/>
            <a:ea typeface="+mn-ea"/>
            <a:cs typeface="+mn-cs"/>
          </a:endParaRPr>
        </a:p>
      </dsp:txBody>
      <dsp:txXfrm>
        <a:off x="2572004" y="1758803"/>
        <a:ext cx="1320708" cy="1065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232329" y="-39171"/>
          <a:ext cx="1833442" cy="1833442"/>
        </a:xfrm>
        <a:prstGeom prst="ellipse">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Calibri" panose="020F0502020204030204"/>
              <a:ea typeface="+mn-ea"/>
              <a:cs typeface="+mn-cs"/>
            </a:rPr>
          </a:br>
          <a:br>
            <a:rPr lang="en-US" sz="1400" b="1" kern="1200" dirty="0">
              <a:solidFill>
                <a:sysClr val="window" lastClr="FFFFFF"/>
              </a:solidFill>
              <a:latin typeface="Calibri" panose="020F0502020204030204"/>
              <a:ea typeface="+mn-ea"/>
              <a:cs typeface="+mn-cs"/>
            </a:rPr>
          </a:br>
          <a:br>
            <a:rPr lang="en-US" sz="1400" b="1" kern="1200" dirty="0">
              <a:solidFill>
                <a:sysClr val="window" lastClr="FFFFFF"/>
              </a:solidFill>
              <a:latin typeface="Calibri" panose="020F0502020204030204"/>
              <a:ea typeface="+mn-ea"/>
              <a:cs typeface="+mn-cs"/>
            </a:rPr>
          </a:br>
          <a:br>
            <a:rPr lang="en-US" sz="1400" b="1" kern="1200" dirty="0">
              <a:solidFill>
                <a:sysClr val="window" lastClr="FFFFFF"/>
              </a:solidFill>
              <a:latin typeface="Calibri" panose="020F0502020204030204"/>
              <a:ea typeface="+mn-ea"/>
              <a:cs typeface="+mn-cs"/>
            </a:rPr>
          </a:br>
          <a:r>
            <a:rPr lang="en-US" sz="1400" b="1" kern="1200" dirty="0">
              <a:solidFill>
                <a:sysClr val="window" lastClr="FFFFFF"/>
              </a:solidFill>
              <a:latin typeface="Calibri" panose="020F0502020204030204"/>
              <a:ea typeface="+mn-ea"/>
              <a:cs typeface="+mn-cs"/>
            </a:rPr>
            <a:t>BUILDING INVENTORY</a:t>
          </a:r>
          <a:endParaRPr lang="en-US" sz="1400" b="1" u="sng"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US" sz="1000" b="0" kern="1200" dirty="0">
              <a:solidFill>
                <a:sysClr val="window" lastClr="FFFFFF"/>
              </a:solidFill>
              <a:latin typeface="Calibri" panose="020F0502020204030204"/>
              <a:ea typeface="+mn-ea"/>
              <a:cs typeface="+mn-cs"/>
            </a:rPr>
            <a:t>Primary Building</a:t>
          </a:r>
          <a:br>
            <a:rPr lang="en-US" sz="1000" b="0" kern="1200" dirty="0">
              <a:solidFill>
                <a:sysClr val="window" lastClr="FFFFFF"/>
              </a:solidFill>
              <a:latin typeface="Calibri" panose="020F0502020204030204"/>
              <a:ea typeface="+mn-ea"/>
              <a:cs typeface="+mn-cs"/>
            </a:rPr>
          </a:br>
          <a:r>
            <a:rPr lang="en-US" sz="1000" b="0" kern="1200" dirty="0">
              <a:solidFill>
                <a:sysClr val="window" lastClr="FFFFFF"/>
              </a:solidFill>
              <a:latin typeface="Calibri" panose="020F0502020204030204"/>
              <a:ea typeface="+mn-ea"/>
              <a:cs typeface="+mn-cs"/>
            </a:rPr>
            <a:t> Identification &amp;</a:t>
          </a:r>
          <a:br>
            <a:rPr lang="en-US" sz="1000" b="0" kern="1200" dirty="0">
              <a:solidFill>
                <a:sysClr val="window" lastClr="FFFFFF"/>
              </a:solidFill>
              <a:latin typeface="Calibri" panose="020F0502020204030204"/>
              <a:ea typeface="+mn-ea"/>
              <a:cs typeface="+mn-cs"/>
            </a:rPr>
          </a:br>
          <a:r>
            <a:rPr lang="en-US" sz="1000" b="0" kern="1200" dirty="0">
              <a:solidFill>
                <a:sysClr val="window" lastClr="FFFFFF"/>
              </a:solidFill>
              <a:latin typeface="Calibri" panose="020F0502020204030204"/>
              <a:ea typeface="+mn-ea"/>
              <a:cs typeface="+mn-cs"/>
            </a:rPr>
            <a:t>Hazus Attributes</a:t>
          </a:r>
          <a:br>
            <a:rPr lang="en-US" sz="1000" b="0" kern="1200" dirty="0">
              <a:solidFill>
                <a:sysClr val="window" lastClr="FFFFFF"/>
              </a:solidFill>
              <a:latin typeface="Calibri" panose="020F0502020204030204"/>
              <a:ea typeface="+mn-ea"/>
              <a:cs typeface="+mn-cs"/>
            </a:rPr>
          </a:br>
          <a:br>
            <a:rPr lang="en-US" sz="1000" b="0" kern="1200" dirty="0">
              <a:solidFill>
                <a:sysClr val="window" lastClr="FFFFFF"/>
              </a:solidFill>
              <a:latin typeface="Calibri" panose="020F0502020204030204"/>
              <a:ea typeface="+mn-ea"/>
              <a:cs typeface="+mn-cs"/>
            </a:rPr>
          </a:br>
          <a:r>
            <a:rPr lang="en-US" sz="1000" b="0" kern="1200" dirty="0">
              <a:solidFill>
                <a:sysClr val="window" lastClr="FFFFFF"/>
              </a:solidFill>
              <a:latin typeface="Calibri" panose="020F0502020204030204"/>
              <a:ea typeface="+mn-ea"/>
              <a:cs typeface="+mn-cs"/>
            </a:rPr>
            <a:t>Essential Facilities &amp; Community Assets</a:t>
          </a:r>
          <a:br>
            <a:rPr lang="en-US" sz="1050" b="0" kern="1200" dirty="0">
              <a:solidFill>
                <a:sysClr val="window" lastClr="FFFFFF"/>
              </a:solidFill>
              <a:latin typeface="Calibri" panose="020F0502020204030204"/>
              <a:ea typeface="+mn-ea"/>
              <a:cs typeface="+mn-cs"/>
            </a:rPr>
          </a:br>
          <a:br>
            <a:rPr lang="en-US" sz="1100" b="0" kern="1200" dirty="0">
              <a:solidFill>
                <a:sysClr val="window" lastClr="FFFFFF"/>
              </a:solidFill>
              <a:latin typeface="Calibri" panose="020F0502020204030204"/>
              <a:ea typeface="+mn-ea"/>
              <a:cs typeface="+mn-cs"/>
            </a:rPr>
          </a:br>
          <a:br>
            <a:rPr lang="en-US" sz="1100" b="0" kern="1200" dirty="0">
              <a:solidFill>
                <a:sysClr val="window" lastClr="FFFFFF"/>
              </a:solidFill>
              <a:latin typeface="Calibri" panose="020F0502020204030204"/>
              <a:ea typeface="+mn-ea"/>
              <a:cs typeface="+mn-cs"/>
            </a:rPr>
          </a:br>
          <a:br>
            <a:rPr lang="en-US" sz="1100" b="0" i="1" kern="1200" dirty="0">
              <a:solidFill>
                <a:sysClr val="window" lastClr="FFFFFF"/>
              </a:solidFill>
              <a:latin typeface="Calibri" panose="020F0502020204030204"/>
              <a:ea typeface="+mn-ea"/>
              <a:cs typeface="+mn-cs"/>
            </a:rPr>
          </a:br>
          <a:endParaRPr lang="en-US" sz="1100" b="0" kern="1200" dirty="0">
            <a:solidFill>
              <a:sysClr val="window" lastClr="FFFFFF"/>
            </a:solidFill>
            <a:latin typeface="Calibri" panose="020F0502020204030204"/>
            <a:ea typeface="+mn-ea"/>
            <a:cs typeface="+mn-cs"/>
          </a:endParaRPr>
        </a:p>
      </dsp:txBody>
      <dsp:txXfrm>
        <a:off x="3500830" y="229330"/>
        <a:ext cx="1296440" cy="1296440"/>
      </dsp:txXfrm>
    </dsp:sp>
    <dsp:sp modelId="{E5B60405-850B-4F71-ABB5-8371E5DF8E08}">
      <dsp:nvSpPr>
        <dsp:cNvPr id="0" name=""/>
        <dsp:cNvSpPr/>
      </dsp:nvSpPr>
      <dsp:spPr>
        <a:xfrm rot="2752399">
          <a:off x="4853741" y="1544358"/>
          <a:ext cx="484394" cy="618786"/>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solidFill>
              <a:sysClr val="window" lastClr="FFFFFF"/>
            </a:solidFill>
            <a:latin typeface="Calibri" panose="020F0502020204030204"/>
            <a:ea typeface="+mn-ea"/>
            <a:cs typeface="+mn-cs"/>
          </a:endParaRPr>
        </a:p>
      </dsp:txBody>
      <dsp:txXfrm>
        <a:off x="4875811" y="1615960"/>
        <a:ext cx="339076" cy="371272"/>
      </dsp:txXfrm>
    </dsp:sp>
    <dsp:sp modelId="{1C55C5ED-4E94-4142-ADFB-CFD1E6E0310D}">
      <dsp:nvSpPr>
        <dsp:cNvPr id="0" name=""/>
        <dsp:cNvSpPr/>
      </dsp:nvSpPr>
      <dsp:spPr>
        <a:xfrm>
          <a:off x="5145194" y="1932914"/>
          <a:ext cx="1833442" cy="1833442"/>
        </a:xfrm>
        <a:prstGeom prst="ellipse">
          <a:avLst/>
        </a:prstGeom>
        <a:solidFill>
          <a:srgbClr val="4472C4">
            <a:lumMod val="50000"/>
          </a:srgbClr>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Calibri" panose="020F0502020204030204"/>
              <a:ea typeface="+mn-ea"/>
              <a:cs typeface="+mn-cs"/>
            </a:rPr>
          </a:br>
          <a:endParaRPr lang="en-US" sz="1400" b="1"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US" sz="1400" b="1" kern="1200" dirty="0">
              <a:solidFill>
                <a:sysClr val="window" lastClr="FFFFFF"/>
              </a:solidFill>
              <a:latin typeface="Calibri" panose="020F0502020204030204"/>
              <a:ea typeface="+mn-ea"/>
              <a:cs typeface="+mn-cs"/>
            </a:rPr>
            <a:t>FLOOD LOSS MODELS</a:t>
          </a:r>
          <a:br>
            <a:rPr lang="en-US" sz="1100" b="1" kern="1200" dirty="0">
              <a:solidFill>
                <a:sysClr val="window" lastClr="FFFFFF"/>
              </a:solidFill>
              <a:latin typeface="Calibri" panose="020F0502020204030204"/>
              <a:ea typeface="+mn-ea"/>
              <a:cs typeface="+mn-cs"/>
            </a:rPr>
          </a:br>
          <a:br>
            <a:rPr lang="en-US" sz="1100" b="1" kern="1200" dirty="0">
              <a:solidFill>
                <a:sysClr val="window" lastClr="FFFFFF"/>
              </a:solidFill>
              <a:latin typeface="Calibri" panose="020F0502020204030204"/>
              <a:ea typeface="+mn-ea"/>
              <a:cs typeface="+mn-cs"/>
            </a:rPr>
          </a:br>
          <a:r>
            <a:rPr lang="en-US" sz="1000" b="0" kern="1200" dirty="0">
              <a:solidFill>
                <a:sysClr val="window" lastClr="FFFFFF"/>
              </a:solidFill>
              <a:latin typeface="Calibri" panose="020F0502020204030204"/>
              <a:ea typeface="+mn-ea"/>
              <a:cs typeface="+mn-cs"/>
            </a:rPr>
            <a:t>Open Hazus FAST</a:t>
          </a:r>
        </a:p>
        <a:p>
          <a:pPr marL="0" lvl="0" indent="0" algn="ctr" defTabSz="622300">
            <a:lnSpc>
              <a:spcPct val="90000"/>
            </a:lnSpc>
            <a:spcBef>
              <a:spcPct val="0"/>
            </a:spcBef>
            <a:spcAft>
              <a:spcPct val="35000"/>
            </a:spcAft>
            <a:buNone/>
          </a:pPr>
          <a:br>
            <a:rPr lang="en-US" sz="1000" b="0" kern="1200" dirty="0">
              <a:solidFill>
                <a:sysClr val="window" lastClr="FFFFFF"/>
              </a:solidFill>
              <a:latin typeface="Calibri" panose="020F0502020204030204"/>
              <a:ea typeface="+mn-ea"/>
              <a:cs typeface="+mn-cs"/>
            </a:rPr>
          </a:br>
          <a:r>
            <a:rPr lang="en-US" sz="1000" b="0" kern="1200" dirty="0">
              <a:solidFill>
                <a:sysClr val="window" lastClr="FFFFFF"/>
              </a:solidFill>
              <a:latin typeface="Calibri" panose="020F0502020204030204"/>
              <a:ea typeface="+mn-ea"/>
              <a:cs typeface="+mn-cs"/>
            </a:rPr>
            <a:t>Flood Depths</a:t>
          </a:r>
          <a:br>
            <a:rPr lang="en-US" sz="1000" b="0" kern="1200" dirty="0">
              <a:solidFill>
                <a:sysClr val="window" lastClr="FFFFFF"/>
              </a:solidFill>
              <a:latin typeface="Calibri" panose="020F0502020204030204"/>
              <a:ea typeface="+mn-ea"/>
              <a:cs typeface="+mn-cs"/>
            </a:rPr>
          </a:br>
          <a:br>
            <a:rPr lang="en-US" sz="1000" b="0" kern="1200" dirty="0">
              <a:solidFill>
                <a:sysClr val="window" lastClr="FFFFFF"/>
              </a:solidFill>
              <a:latin typeface="Calibri" panose="020F0502020204030204"/>
              <a:ea typeface="+mn-ea"/>
              <a:cs typeface="+mn-cs"/>
            </a:rPr>
          </a:br>
          <a:r>
            <a:rPr lang="en-US" sz="1000" b="0" kern="1200" dirty="0">
              <a:solidFill>
                <a:sysClr val="window" lastClr="FFFFFF"/>
              </a:solidFill>
              <a:latin typeface="Calibri" panose="020F0502020204030204"/>
              <a:ea typeface="+mn-ea"/>
              <a:cs typeface="+mn-cs"/>
            </a:rPr>
            <a:t>Building Damage Estimates </a:t>
          </a:r>
        </a:p>
        <a:p>
          <a:pPr marL="0" lvl="0" indent="0" algn="ctr" defTabSz="622300">
            <a:lnSpc>
              <a:spcPct val="90000"/>
            </a:lnSpc>
            <a:spcBef>
              <a:spcPct val="0"/>
            </a:spcBef>
            <a:spcAft>
              <a:spcPct val="35000"/>
            </a:spcAft>
            <a:buNone/>
          </a:pPr>
          <a:endParaRPr lang="en-US" sz="1000" b="0" kern="1200" dirty="0">
            <a:solidFill>
              <a:sysClr val="window" lastClr="FFFFFF"/>
            </a:solidFill>
            <a:latin typeface="Calibri" panose="020F0502020204030204"/>
            <a:ea typeface="+mn-ea"/>
            <a:cs typeface="+mn-cs"/>
          </a:endParaRPr>
        </a:p>
      </dsp:txBody>
      <dsp:txXfrm>
        <a:off x="5413695" y="2201415"/>
        <a:ext cx="1296440" cy="1296440"/>
      </dsp:txXfrm>
    </dsp:sp>
    <dsp:sp modelId="{D8C9C4BB-54CC-4167-926B-E358BF2A4D97}">
      <dsp:nvSpPr>
        <dsp:cNvPr id="0" name=""/>
        <dsp:cNvSpPr/>
      </dsp:nvSpPr>
      <dsp:spPr>
        <a:xfrm rot="8136616">
          <a:off x="4926834" y="3447798"/>
          <a:ext cx="415966" cy="618786"/>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solidFill>
              <a:sysClr val="window" lastClr="FFFFFF"/>
            </a:solidFill>
            <a:latin typeface="Calibri" panose="020F0502020204030204"/>
            <a:ea typeface="+mn-ea"/>
            <a:cs typeface="+mn-cs"/>
          </a:endParaRPr>
        </a:p>
      </dsp:txBody>
      <dsp:txXfrm rot="10800000">
        <a:off x="5033816" y="3527907"/>
        <a:ext cx="291176" cy="371272"/>
      </dsp:txXfrm>
    </dsp:sp>
    <dsp:sp modelId="{8C86ADF5-645A-404E-8D4A-AD301322C662}">
      <dsp:nvSpPr>
        <dsp:cNvPr id="0" name=""/>
        <dsp:cNvSpPr/>
      </dsp:nvSpPr>
      <dsp:spPr>
        <a:xfrm>
          <a:off x="3188988" y="3724509"/>
          <a:ext cx="1916571" cy="1998819"/>
        </a:xfrm>
        <a:prstGeom prst="ellipse">
          <a:avLst/>
        </a:prstGeom>
        <a:solidFill>
          <a:srgbClr val="A50021"/>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Calibri" panose="020F0502020204030204"/>
              <a:ea typeface="+mn-ea"/>
              <a:cs typeface="+mn-cs"/>
            </a:rPr>
          </a:br>
          <a:r>
            <a:rPr lang="en-US" sz="1400" b="1" kern="1200" dirty="0">
              <a:solidFill>
                <a:sysClr val="window" lastClr="FFFFFF"/>
              </a:solidFill>
              <a:latin typeface="Calibri" panose="020F0502020204030204"/>
              <a:ea typeface="+mn-ea"/>
              <a:cs typeface="+mn-cs"/>
            </a:rPr>
            <a:t>BLDG. LEVEL RISK ASSESSMENT (BLRA) DATABASE</a:t>
          </a:r>
        </a:p>
        <a:p>
          <a:pPr marL="0" lvl="0" indent="0" algn="ctr" defTabSz="622300">
            <a:lnSpc>
              <a:spcPct val="90000"/>
            </a:lnSpc>
            <a:spcBef>
              <a:spcPct val="0"/>
            </a:spcBef>
            <a:spcAft>
              <a:spcPct val="35000"/>
            </a:spcAft>
            <a:buNone/>
          </a:pPr>
          <a:br>
            <a:rPr lang="en-US" sz="1000" b="0" kern="1200" dirty="0">
              <a:solidFill>
                <a:sysClr val="window" lastClr="FFFFFF"/>
              </a:solidFill>
              <a:latin typeface="Calibri" panose="020F0502020204030204"/>
              <a:ea typeface="+mn-ea"/>
              <a:cs typeface="+mn-cs"/>
            </a:rPr>
          </a:br>
          <a:br>
            <a:rPr lang="en-US" sz="1000" b="0" kern="1200" dirty="0">
              <a:solidFill>
                <a:sysClr val="window" lastClr="FFFFFF"/>
              </a:solidFill>
              <a:latin typeface="Calibri" panose="020F0502020204030204"/>
              <a:ea typeface="+mn-ea"/>
              <a:cs typeface="+mn-cs"/>
            </a:rPr>
          </a:br>
          <a:r>
            <a:rPr lang="en-US" sz="1000" b="0" kern="1200" dirty="0">
              <a:solidFill>
                <a:sysClr val="window" lastClr="FFFFFF"/>
              </a:solidFill>
              <a:latin typeface="Calibri" panose="020F0502020204030204"/>
              <a:ea typeface="+mn-ea"/>
              <a:cs typeface="+mn-cs"/>
            </a:rPr>
            <a:t>Building Level &amp; Community Level Outputs</a:t>
          </a:r>
        </a:p>
      </dsp:txBody>
      <dsp:txXfrm>
        <a:off x="3469663" y="4017229"/>
        <a:ext cx="1355221" cy="1413379"/>
      </dsp:txXfrm>
    </dsp:sp>
    <dsp:sp modelId="{F1CC15DA-5D7C-4C5A-B73E-6788D5DBB780}">
      <dsp:nvSpPr>
        <dsp:cNvPr id="0" name=""/>
        <dsp:cNvSpPr/>
      </dsp:nvSpPr>
      <dsp:spPr>
        <a:xfrm rot="13461401">
          <a:off x="2943934" y="3451483"/>
          <a:ext cx="436851" cy="618786"/>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solidFill>
              <a:sysClr val="window" lastClr="FFFFFF"/>
            </a:solidFill>
            <a:latin typeface="Calibri" panose="020F0502020204030204"/>
            <a:ea typeface="+mn-ea"/>
            <a:cs typeface="+mn-cs"/>
          </a:endParaRPr>
        </a:p>
      </dsp:txBody>
      <dsp:txXfrm rot="10800000">
        <a:off x="3056314" y="3621052"/>
        <a:ext cx="305796" cy="371272"/>
      </dsp:txXfrm>
    </dsp:sp>
    <dsp:sp modelId="{C34C508D-41D8-4EAE-8D6A-1507C301F0BE}">
      <dsp:nvSpPr>
        <dsp:cNvPr id="0" name=""/>
        <dsp:cNvSpPr/>
      </dsp:nvSpPr>
      <dsp:spPr>
        <a:xfrm>
          <a:off x="1286672" y="1906485"/>
          <a:ext cx="1833442" cy="1833442"/>
        </a:xfrm>
        <a:prstGeom prst="ellipse">
          <a:avLst/>
        </a:prstGeom>
        <a:solidFill>
          <a:srgbClr val="7030A0"/>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solidFill>
                <a:sysClr val="window" lastClr="FFFFFF"/>
              </a:solidFill>
              <a:latin typeface="Calibri" panose="020F0502020204030204"/>
              <a:ea typeface="+mn-ea"/>
              <a:cs typeface="+mn-cs"/>
            </a:rPr>
          </a:br>
          <a:br>
            <a:rPr lang="en-US" sz="1400" b="1" kern="1200" dirty="0">
              <a:solidFill>
                <a:sysClr val="window" lastClr="FFFFFF"/>
              </a:solidFill>
              <a:latin typeface="Calibri" panose="020F0502020204030204"/>
              <a:ea typeface="+mn-ea"/>
              <a:cs typeface="+mn-cs"/>
            </a:rPr>
          </a:br>
          <a:r>
            <a:rPr lang="en-US" sz="1400" b="1" kern="1200" dirty="0">
              <a:solidFill>
                <a:sysClr val="window" lastClr="FFFFFF"/>
              </a:solidFill>
              <a:latin typeface="Calibri" panose="020F0502020204030204"/>
              <a:ea typeface="+mn-ea"/>
              <a:cs typeface="+mn-cs"/>
            </a:rPr>
            <a:t>COMMUNITY ENGAGEMENT</a:t>
          </a:r>
        </a:p>
        <a:p>
          <a:pPr marL="0" lvl="0" indent="0" algn="ctr" defTabSz="622300">
            <a:lnSpc>
              <a:spcPct val="90000"/>
            </a:lnSpc>
            <a:spcBef>
              <a:spcPct val="0"/>
            </a:spcBef>
            <a:spcAft>
              <a:spcPct val="35000"/>
            </a:spcAft>
            <a:buNone/>
          </a:pPr>
          <a:r>
            <a:rPr lang="en-US" sz="1000" kern="1200" dirty="0">
              <a:solidFill>
                <a:sysClr val="window" lastClr="FFFFFF"/>
              </a:solidFill>
              <a:latin typeface="Calibri" panose="020F0502020204030204"/>
              <a:ea typeface="+mn-ea"/>
              <a:cs typeface="+mn-cs"/>
            </a:rPr>
            <a:t>Risk Assessment</a:t>
          </a:r>
          <a:br>
            <a:rPr lang="en-US" sz="1000" kern="1200" dirty="0">
              <a:solidFill>
                <a:sysClr val="window" lastClr="FFFFFF"/>
              </a:solidFill>
              <a:latin typeface="Calibri" panose="020F0502020204030204"/>
              <a:ea typeface="+mn-ea"/>
              <a:cs typeface="+mn-cs"/>
            </a:rPr>
          </a:br>
          <a:r>
            <a:rPr lang="en-US" sz="1000" kern="1200" dirty="0">
              <a:solidFill>
                <a:sysClr val="window" lastClr="FFFFFF"/>
              </a:solidFill>
              <a:latin typeface="Calibri" panose="020F0502020204030204"/>
              <a:ea typeface="+mn-ea"/>
              <a:cs typeface="+mn-cs"/>
            </a:rPr>
            <a:t> Data Verification</a:t>
          </a:r>
          <a:br>
            <a:rPr lang="en-US" sz="1000" kern="1200" dirty="0">
              <a:solidFill>
                <a:sysClr val="window" lastClr="FFFFFF"/>
              </a:solidFill>
              <a:latin typeface="Calibri" panose="020F0502020204030204"/>
              <a:ea typeface="+mn-ea"/>
              <a:cs typeface="+mn-cs"/>
            </a:rPr>
          </a:br>
          <a:endParaRPr lang="en-US" sz="1000" kern="1200" dirty="0">
            <a:solidFill>
              <a:sysClr val="window" lastClr="FFFFFF"/>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US" sz="1000" kern="1200" dirty="0">
              <a:solidFill>
                <a:sysClr val="window" lastClr="FFFFFF"/>
              </a:solidFill>
              <a:latin typeface="Calibri" panose="020F0502020204030204"/>
              <a:ea typeface="+mn-ea"/>
              <a:cs typeface="+mn-cs"/>
            </a:rPr>
            <a:t>Mitigation Actions Identified </a:t>
          </a:r>
        </a:p>
        <a:p>
          <a:pPr marL="0" lvl="0" indent="0" algn="ctr" defTabSz="622300">
            <a:lnSpc>
              <a:spcPct val="90000"/>
            </a:lnSpc>
            <a:spcBef>
              <a:spcPct val="0"/>
            </a:spcBef>
            <a:spcAft>
              <a:spcPct val="35000"/>
            </a:spcAft>
            <a:buNone/>
          </a:pPr>
          <a:endParaRPr lang="en-US" sz="1100" kern="1200" dirty="0">
            <a:solidFill>
              <a:sysClr val="window" lastClr="FFFFFF"/>
            </a:solidFill>
            <a:latin typeface="Calibri" panose="020F0502020204030204"/>
            <a:ea typeface="+mn-ea"/>
            <a:cs typeface="+mn-cs"/>
          </a:endParaRPr>
        </a:p>
      </dsp:txBody>
      <dsp:txXfrm>
        <a:off x="1555173" y="2174986"/>
        <a:ext cx="1296440" cy="1296440"/>
      </dsp:txXfrm>
    </dsp:sp>
    <dsp:sp modelId="{0ECB04CF-B769-4D2D-9C4D-491927806A79}">
      <dsp:nvSpPr>
        <dsp:cNvPr id="0" name=""/>
        <dsp:cNvSpPr/>
      </dsp:nvSpPr>
      <dsp:spPr>
        <a:xfrm rot="18900000">
          <a:off x="2923179" y="1550723"/>
          <a:ext cx="486609" cy="618786"/>
        </a:xfrm>
        <a:prstGeom prst="rightArrow">
          <a:avLst>
            <a:gd name="adj1" fmla="val 60000"/>
            <a:gd name="adj2" fmla="val 50000"/>
          </a:avLst>
        </a:prstGeom>
        <a:solidFill>
          <a:srgbClr val="44546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solidFill>
              <a:sysClr val="window" lastClr="FFFFFF"/>
            </a:solidFill>
            <a:latin typeface="Calibri" panose="020F0502020204030204"/>
            <a:ea typeface="+mn-ea"/>
            <a:cs typeface="+mn-cs"/>
          </a:endParaRPr>
        </a:p>
      </dsp:txBody>
      <dsp:txXfrm>
        <a:off x="2944558" y="1726093"/>
        <a:ext cx="340626" cy="37127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BA15E-01AD-4F6C-AA3B-34BE098A0E83}"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934E8-3F78-46AB-81FE-282A7058F55B}" type="slidenum">
              <a:rPr lang="en-US" smtClean="0"/>
              <a:t>‹#›</a:t>
            </a:fld>
            <a:endParaRPr lang="en-US"/>
          </a:p>
        </p:txBody>
      </p:sp>
    </p:spTree>
    <p:extLst>
      <p:ext uri="{BB962C8B-B14F-4D97-AF65-F5344CB8AC3E}">
        <p14:creationId xmlns:p14="http://schemas.microsoft.com/office/powerpoint/2010/main" val="204220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7567-35D6-56BF-6BD9-F2F763B8C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BFF7D-328D-5A90-97D1-AA12699ED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7AB75-02B3-B916-2A1D-716563EDB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of civic actors and academic researchers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Flood Resiliency Framework employs risk assessment, visualization, and resource discovery tools to engage communities and stakeholders in building flood resiliency.  </a:t>
            </a:r>
          </a:p>
        </p:txBody>
      </p:sp>
      <p:sp>
        <p:nvSpPr>
          <p:cNvPr id="4" name="Slide Number Placeholder 3">
            <a:extLst>
              <a:ext uri="{FF2B5EF4-FFF2-40B4-BE49-F238E27FC236}">
                <a16:creationId xmlns:a16="http://schemas.microsoft.com/office/drawing/2014/main" id="{12A2B444-9525-3830-2889-4226F611CFD2}"/>
              </a:ext>
            </a:extLst>
          </p:cNvPr>
          <p:cNvSpPr>
            <a:spLocks noGrp="1"/>
          </p:cNvSpPr>
          <p:nvPr>
            <p:ph type="sldNum" sz="quarter" idx="5"/>
          </p:nvPr>
        </p:nvSpPr>
        <p:spPr/>
        <p:txBody>
          <a:bodyPr/>
          <a:lstStyle/>
          <a:p>
            <a:fld id="{BC741C0A-487D-4495-9093-0D6017D623E3}" type="slidenum">
              <a:rPr lang="en-US" smtClean="0"/>
              <a:t>2</a:t>
            </a:fld>
            <a:endParaRPr lang="en-US"/>
          </a:p>
        </p:txBody>
      </p:sp>
    </p:spTree>
    <p:extLst>
      <p:ext uri="{BB962C8B-B14F-4D97-AF65-F5344CB8AC3E}">
        <p14:creationId xmlns:p14="http://schemas.microsoft.com/office/powerpoint/2010/main" val="1723184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Tool and WV Risk Explorer applications allow for risk assessment at the building and summary geographic levels, respectively.  </a:t>
            </a:r>
          </a:p>
          <a:p>
            <a:endParaRPr lang="en-US" dirty="0"/>
          </a:p>
          <a:p>
            <a:r>
              <a:rPr lang="en-US" dirty="0"/>
              <a:t>Link 1: https://www.mapwv.gov/flood/</a:t>
            </a:r>
          </a:p>
          <a:p>
            <a:r>
              <a:rPr lang="en-US" dirty="0"/>
              <a:t>Link 2: https://wvfrf.org/wvre/</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11</a:t>
            </a:fld>
            <a:endParaRPr lang="en-US" dirty="0"/>
          </a:p>
        </p:txBody>
      </p:sp>
    </p:spTree>
    <p:extLst>
      <p:ext uri="{BB962C8B-B14F-4D97-AF65-F5344CB8AC3E}">
        <p14:creationId xmlns:p14="http://schemas.microsoft.com/office/powerpoint/2010/main" val="3662539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2618-056B-137A-2F44-187F54129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7E557-44C2-D3B6-673C-7585A4F82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E90FB-333D-BC99-C2AE-35C47CDAD9D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 to open the link</a:t>
            </a:r>
          </a:p>
          <a:p>
            <a:pPr marL="158750" indent="0">
              <a:buNone/>
            </a:pPr>
            <a:r>
              <a:rPr lang="en-US" dirty="0"/>
              <a:t>Link (WVRE): https://www.wvfrf.org/wvre/</a:t>
            </a:r>
          </a:p>
        </p:txBody>
      </p:sp>
      <p:sp>
        <p:nvSpPr>
          <p:cNvPr id="4" name="Slide Number Placeholder 3">
            <a:extLst>
              <a:ext uri="{FF2B5EF4-FFF2-40B4-BE49-F238E27FC236}">
                <a16:creationId xmlns:a16="http://schemas.microsoft.com/office/drawing/2014/main" id="{BFB12719-7AE7-CF44-5B97-6351E86717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275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EF3B6-E028-B97C-B364-A95ECC942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7B7EE-C431-CDBE-3695-A94538419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C16D5-F9D0-91BB-DD08-7DDB26D4F37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images to open the links</a:t>
            </a:r>
          </a:p>
          <a:p>
            <a:pPr marL="158750" indent="0">
              <a:buNone/>
            </a:pPr>
            <a:r>
              <a:rPr lang="en-US" dirty="0"/>
              <a:t>Link1: Flood Tool: https://www.mapwv.gov/flood/</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Link 2: BL: https://www.wvfrf.org/wvre/buildings/</a:t>
            </a:r>
          </a:p>
          <a:p>
            <a:pPr marL="158750" indent="0">
              <a:buNone/>
            </a:pPr>
            <a:r>
              <a:rPr lang="en-US" dirty="0"/>
              <a:t>Link 2a: Primary </a:t>
            </a:r>
            <a:r>
              <a:rPr lang="en-US" dirty="0" err="1"/>
              <a:t>Strc</a:t>
            </a:r>
            <a:r>
              <a:rPr lang="en-US" dirty="0"/>
              <a:t>: https://www.wvfrf.org/wvre/blra/?sortfield=Depth_Grid&amp;sorttype=desc&amp;hiddenFields=default</a:t>
            </a:r>
          </a:p>
          <a:p>
            <a:pPr marL="158750" indent="0">
              <a:buNone/>
            </a:pPr>
            <a:r>
              <a:rPr lang="en-US" dirty="0"/>
              <a:t>Link 2b: Sig. </a:t>
            </a:r>
            <a:r>
              <a:rPr lang="en-US" dirty="0" err="1"/>
              <a:t>Stct</a:t>
            </a:r>
            <a:r>
              <a:rPr lang="en-US" dirty="0"/>
              <a:t>: https://www.wvfrf.org/wvre/blra/?type=sigstruct&amp;sortfield=Depth_Grid&amp;sorttype=desc&amp;hiddenFields=default</a:t>
            </a:r>
          </a:p>
          <a:p>
            <a:pPr marL="158750" indent="0">
              <a:buNone/>
            </a:pPr>
            <a:r>
              <a:rPr lang="en-US" dirty="0"/>
              <a:t>Link 3: Risk Maps: https://www.wvfrf.org/wvre/map/?scaleid=3&amp;gslid=&amp;index=CUM_INDEX&amp;type=pct</a:t>
            </a:r>
          </a:p>
          <a:p>
            <a:pPr marL="158750" indent="0">
              <a:buNone/>
            </a:pPr>
            <a:r>
              <a:rPr lang="en-US" dirty="0"/>
              <a:t>Link 4: Risk Reports: https://www.wvfrf.org/wvre/report/?entityid=68&amp;scaleid=1&amp;type=all</a:t>
            </a:r>
          </a:p>
          <a:p>
            <a:pPr marL="158750" indent="0">
              <a:buNone/>
            </a:pPr>
            <a:r>
              <a:rPr lang="en-US" dirty="0"/>
              <a:t>Link 5: Risk Dashboards: https://www.wvfrf.org/wvre/dashboard/home/</a:t>
            </a:r>
          </a:p>
        </p:txBody>
      </p:sp>
      <p:sp>
        <p:nvSpPr>
          <p:cNvPr id="4" name="Slide Number Placeholder 3">
            <a:extLst>
              <a:ext uri="{FF2B5EF4-FFF2-40B4-BE49-F238E27FC236}">
                <a16:creationId xmlns:a16="http://schemas.microsoft.com/office/drawing/2014/main" id="{9DD2B104-1645-9707-3703-B4256CB6AC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40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43FB-A4F9-ACFF-2DC5-F76542770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23759-AA08-B163-53F4-40B3B852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6489C-CC28-CBE0-8FB8-EC5A4C72AEB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(WVRE): https://www.wvfrf.org/wvre/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Vis.: https://www.wvfrf.org/wvre/visualization/home/</a:t>
            </a:r>
          </a:p>
          <a:p>
            <a:pPr marL="158750" indent="0">
              <a:buNone/>
            </a:pPr>
            <a:r>
              <a:rPr lang="en-US" dirty="0"/>
              <a:t>Link 3: Movies: https://www.wvfrf.org/library/?TypeID=1&amp;PublicationYear=all</a:t>
            </a:r>
          </a:p>
          <a:p>
            <a:pPr marL="158750" indent="0">
              <a:buNone/>
            </a:pPr>
            <a:r>
              <a:rPr lang="en-US" dirty="0"/>
              <a:t>Link 4: Viewsheds: https://www.wvfrf.org/library/?TypeID=14&amp;PublicationYear=all</a:t>
            </a:r>
          </a:p>
          <a:p>
            <a:pPr marL="158750" indent="0">
              <a:buNone/>
            </a:pPr>
            <a:r>
              <a:rPr lang="en-US" dirty="0"/>
              <a:t>Link 5: B. Profiles: https://www.wvfrf.org/library/?TypeID=2&amp;PublicationYear=all</a:t>
            </a:r>
          </a:p>
          <a:p>
            <a:pPr marL="158750" indent="0">
              <a:buNone/>
            </a:pPr>
            <a:r>
              <a:rPr lang="en-US" dirty="0"/>
              <a:t>Link 6: Story Maps: https://www.wvfrf.org/library/?TypeID=11&amp;PublicationYear=all</a:t>
            </a:r>
          </a:p>
        </p:txBody>
      </p:sp>
      <p:sp>
        <p:nvSpPr>
          <p:cNvPr id="4" name="Slide Number Placeholder 3">
            <a:extLst>
              <a:ext uri="{FF2B5EF4-FFF2-40B4-BE49-F238E27FC236}">
                <a16:creationId xmlns:a16="http://schemas.microsoft.com/office/drawing/2014/main" id="{7602F588-5797-C265-E0F0-055234D16E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5706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EBE5-903E-1426-D782-8D29C31F7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88F52-0D1D-CA9E-2F0E-F9B3A97ED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2CC5A-5345-D151-BB59-4FD7F653164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endParaRPr lang="en-US"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a:t>
            </a:r>
            <a:r>
              <a:rPr lang="en-US" dirty="0">
                <a:latin typeface="+mn-lt"/>
                <a:cs typeface="Arial" panose="020B0604020202020204" pitchFamily="34" charset="0"/>
              </a:rPr>
              <a:t>Viewshed for Rainelle</a:t>
            </a:r>
            <a:r>
              <a:rPr lang="en-US" dirty="0"/>
              <a:t>): https://data.wvgis.wvu.edu/pub/RA/HL/RA-L/VIEWSHED/Rainelle/VIEWSHED_Rainelle_2024.pdf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a:t>
            </a:r>
            <a:r>
              <a:rPr lang="en-US" dirty="0">
                <a:latin typeface="+mn-lt"/>
                <a:cs typeface="Arial" panose="020B0604020202020204" pitchFamily="34" charset="0"/>
              </a:rPr>
              <a:t>Building Profile in Clendenin)</a:t>
            </a:r>
            <a:r>
              <a:rPr lang="en-US" dirty="0"/>
              <a:t> : https://data.wvgis.wvu.edu/pub/RA/HL/RA-L/BLDG-PROFILE/BLDG-PROFILE_Clendenin_2025.pdf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a:t>
            </a:r>
            <a:r>
              <a:rPr lang="en-US" dirty="0">
                <a:latin typeface="+mn-lt"/>
                <a:cs typeface="Arial" panose="020B0604020202020204" pitchFamily="34" charset="0"/>
              </a:rPr>
              <a:t>3D Movie for Marlinton)</a:t>
            </a:r>
            <a:r>
              <a:rPr lang="en-US" dirty="0"/>
              <a:t>: https://data.wvgis.wvu.edu/pub/RA/HL/RA-L/MOVIE/3DMovie_Marlinton_2024.mp4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4: : (</a:t>
            </a:r>
            <a:r>
              <a:rPr lang="en-US" dirty="0">
                <a:latin typeface="+mn-lt"/>
                <a:cs typeface="Arial" panose="020B0604020202020204" pitchFamily="34" charset="0"/>
              </a:rPr>
              <a:t>Building Profile in Charleston)</a:t>
            </a:r>
            <a:r>
              <a:rPr lang="en-US" dirty="0"/>
              <a:t>:  https://data.wvgis.wvu.edu/pub/RA/HL/RA-L/BLDG-PROFILE/BLDG-PROFILE_Charleston_Saint-Francis-Hospital_2025.pdf</a:t>
            </a:r>
          </a:p>
        </p:txBody>
      </p:sp>
      <p:sp>
        <p:nvSpPr>
          <p:cNvPr id="4" name="Slide Number Placeholder 3">
            <a:extLst>
              <a:ext uri="{FF2B5EF4-FFF2-40B4-BE49-F238E27FC236}">
                <a16:creationId xmlns:a16="http://schemas.microsoft.com/office/drawing/2014/main" id="{D717EF02-8354-AB3F-FA16-E59F48C124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899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CA3B-E0F1-96CE-16D0-940EE9FD5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FD20C-A31A-E1E8-2F53-FC7DA46BD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BC45E-5CFD-D8D7-9BB0-24CD45889F8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(WVRE): https://www.wvfrf.org/wvre/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Dashboards: https://www.wvfrf.org/wvre/dashboard/home/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3: Mitigated </a:t>
            </a:r>
            <a:r>
              <a:rPr lang="en-US" dirty="0" err="1"/>
              <a:t>Strct</a:t>
            </a:r>
            <a:r>
              <a:rPr lang="en-US" dirty="0"/>
              <a:t>: https://www.wvfrf.org/wvre/dashboard/?link=https://wvu.maps.arcgis.com/apps/dashboards/0a2182528f4e49ca827da8b9dcb65897</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4: Buyouts: https://www.wvfrf.org/wvre/dashboard/?link=https://wvu.maps.arcgis.com/apps/dashboards/83e1bdae8f7d4780940d3d6bccd92719</a:t>
            </a:r>
          </a:p>
        </p:txBody>
      </p:sp>
      <p:sp>
        <p:nvSpPr>
          <p:cNvPr id="4" name="Slide Number Placeholder 3">
            <a:extLst>
              <a:ext uri="{FF2B5EF4-FFF2-40B4-BE49-F238E27FC236}">
                <a16:creationId xmlns:a16="http://schemas.microsoft.com/office/drawing/2014/main" id="{EDF9E7DD-7877-1770-3D4D-98FC8B971B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558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3D3A6-163D-527A-02B2-83FEF015D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66CE-805A-5B24-5B8C-0BB459A7A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60D6D-6722-8733-6B84-017746E96D1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1: HL: https://www.wvfrf.org/library/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Link 2: Access Data: https://wvfrf.org/wvre/data/home/</a:t>
            </a:r>
          </a:p>
        </p:txBody>
      </p:sp>
      <p:sp>
        <p:nvSpPr>
          <p:cNvPr id="4" name="Slide Number Placeholder 3">
            <a:extLst>
              <a:ext uri="{FF2B5EF4-FFF2-40B4-BE49-F238E27FC236}">
                <a16:creationId xmlns:a16="http://schemas.microsoft.com/office/drawing/2014/main" id="{4B42822C-3C7F-D4C2-18E9-D3D1511B5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8289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B12A-A1EC-F53E-688A-89E3B675C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620EC-2F9C-03FA-88B0-C2459FFF19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4E6A8-375C-F48F-0A47-51784CD385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A3C1C5-74DF-6798-4919-B405CF9AFD07}"/>
              </a:ext>
            </a:extLst>
          </p:cNvPr>
          <p:cNvSpPr>
            <a:spLocks noGrp="1"/>
          </p:cNvSpPr>
          <p:nvPr>
            <p:ph type="sldNum" sz="quarter" idx="5"/>
          </p:nvPr>
        </p:nvSpPr>
        <p:spPr/>
        <p:txBody>
          <a:bodyPr/>
          <a:lstStyle/>
          <a:p>
            <a:fld id="{BC741C0A-487D-4495-9093-0D6017D623E3}" type="slidenum">
              <a:rPr lang="en-US" smtClean="0"/>
              <a:t>18</a:t>
            </a:fld>
            <a:endParaRPr lang="en-US"/>
          </a:p>
        </p:txBody>
      </p:sp>
    </p:spTree>
    <p:extLst>
      <p:ext uri="{BB962C8B-B14F-4D97-AF65-F5344CB8AC3E}">
        <p14:creationId xmlns:p14="http://schemas.microsoft.com/office/powerpoint/2010/main" val="305454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38DE-1D2D-B73D-A8A7-035FEF053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7E9E4-C80E-1649-11ED-16C081E12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D5622-CAE1-88DC-4849-ADAB3E6E7EB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C03D0A38-C0C7-B5E6-D0D5-12E7D2596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116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4E26C-4463-0EE7-AE1D-DD39EBFCB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BE5CC-7AA9-3DEA-9460-2A6158F32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B225B-D72F-02DE-97BC-B67EB61BE3D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a:extLst>
              <a:ext uri="{FF2B5EF4-FFF2-40B4-BE49-F238E27FC236}">
                <a16:creationId xmlns:a16="http://schemas.microsoft.com/office/drawing/2014/main" id="{4190A127-6AC9-264F-08E8-D76DCADF2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076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232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0583-3ABB-BC19-836D-2ADC49BBD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86266-6597-7CCB-F504-597E07EEC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91ECC-D4D7-49F1-0290-4ED1099AE1A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Click on the images to open the links</a:t>
            </a:r>
          </a:p>
        </p:txBody>
      </p:sp>
      <p:sp>
        <p:nvSpPr>
          <p:cNvPr id="4" name="Slide Number Placeholder 3">
            <a:extLst>
              <a:ext uri="{FF2B5EF4-FFF2-40B4-BE49-F238E27FC236}">
                <a16:creationId xmlns:a16="http://schemas.microsoft.com/office/drawing/2014/main" id="{028EF948-2FC9-3D1A-DCD8-E15BC84F57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E18AD-1A84-405F-B46B-1164BA0AC8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614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5C5C3-1438-A866-8AF8-09A8285CF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F5D7F-4BC1-4F39-CD80-2AE77AF54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7EF89-1110-2A79-54BC-6E0570211EA2}"/>
              </a:ext>
            </a:extLst>
          </p:cNvPr>
          <p:cNvSpPr>
            <a:spLocks noGrp="1"/>
          </p:cNvSpPr>
          <p:nvPr>
            <p:ph type="body" idx="1"/>
          </p:nvPr>
        </p:nvSpPr>
        <p:spPr/>
        <p:txBody>
          <a:bodyPr/>
          <a:lstStyle/>
          <a:p>
            <a:r>
              <a:rPr lang="en-US" dirty="0"/>
              <a:t>A virtual hub of risk assessment, visualization, planning, and training resources for building community flood resiliency in West Virginia</a:t>
            </a:r>
          </a:p>
          <a:p>
            <a:r>
              <a:rPr lang="en-US" dirty="0"/>
              <a:t>Integrated tools</a:t>
            </a:r>
          </a:p>
          <a:p>
            <a:r>
              <a:rPr lang="en-US" dirty="0"/>
              <a:t>Focusing on the WVRE</a:t>
            </a:r>
          </a:p>
          <a:p>
            <a:r>
              <a:rPr lang="en-US" dirty="0"/>
              <a:t>Link: https://wvfrf.org/</a:t>
            </a:r>
          </a:p>
        </p:txBody>
      </p:sp>
      <p:sp>
        <p:nvSpPr>
          <p:cNvPr id="4" name="Slide Number Placeholder 3">
            <a:extLst>
              <a:ext uri="{FF2B5EF4-FFF2-40B4-BE49-F238E27FC236}">
                <a16:creationId xmlns:a16="http://schemas.microsoft.com/office/drawing/2014/main" id="{75109985-86B0-948E-DCF6-99BDF9310F59}"/>
              </a:ext>
            </a:extLst>
          </p:cNvPr>
          <p:cNvSpPr>
            <a:spLocks noGrp="1"/>
          </p:cNvSpPr>
          <p:nvPr>
            <p:ph type="sldNum" sz="quarter" idx="5"/>
          </p:nvPr>
        </p:nvSpPr>
        <p:spPr/>
        <p:txBody>
          <a:bodyPr/>
          <a:lstStyle/>
          <a:p>
            <a:fld id="{BC741C0A-487D-4495-9093-0D6017D623E3}" type="slidenum">
              <a:rPr lang="en-US" smtClean="0"/>
              <a:t>4</a:t>
            </a:fld>
            <a:endParaRPr lang="en-US"/>
          </a:p>
        </p:txBody>
      </p:sp>
    </p:spTree>
    <p:extLst>
      <p:ext uri="{BB962C8B-B14F-4D97-AF65-F5344CB8AC3E}">
        <p14:creationId xmlns:p14="http://schemas.microsoft.com/office/powerpoint/2010/main" val="143845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48BE2-2EB9-AAA6-F515-46954E52D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6DA83-238F-7136-0A0B-28D9DF91D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C0E19-A833-9771-672C-F7D4387A98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2FEC75-A8DA-9F31-9511-0538C360A34A}"/>
              </a:ext>
            </a:extLst>
          </p:cNvPr>
          <p:cNvSpPr>
            <a:spLocks noGrp="1"/>
          </p:cNvSpPr>
          <p:nvPr>
            <p:ph type="sldNum" sz="quarter" idx="5"/>
          </p:nvPr>
        </p:nvSpPr>
        <p:spPr/>
        <p:txBody>
          <a:bodyPr/>
          <a:lstStyle/>
          <a:p>
            <a:fld id="{BC741C0A-487D-4495-9093-0D6017D623E3}" type="slidenum">
              <a:rPr lang="en-US" smtClean="0"/>
              <a:t>5</a:t>
            </a:fld>
            <a:endParaRPr lang="en-US"/>
          </a:p>
        </p:txBody>
      </p:sp>
    </p:spTree>
    <p:extLst>
      <p:ext uri="{BB962C8B-B14F-4D97-AF65-F5344CB8AC3E}">
        <p14:creationId xmlns:p14="http://schemas.microsoft.com/office/powerpoint/2010/main" val="2714540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a:t>
            </a:fld>
            <a:endParaRPr lang="en-US"/>
          </a:p>
        </p:txBody>
      </p:sp>
    </p:spTree>
    <p:extLst>
      <p:ext uri="{BB962C8B-B14F-4D97-AF65-F5344CB8AC3E}">
        <p14:creationId xmlns:p14="http://schemas.microsoft.com/office/powerpoint/2010/main" val="1910605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DC0E-7AB3-03F3-F94F-1056BE576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BF723-0AF5-DC04-AD50-4E7F71200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37922-9832-EDC4-24AA-430F6E4288DA}"/>
              </a:ext>
            </a:extLst>
          </p:cNvPr>
          <p:cNvSpPr>
            <a:spLocks noGrp="1"/>
          </p:cNvSpPr>
          <p:nvPr>
            <p:ph type="body" idx="1"/>
          </p:nvPr>
        </p:nvSpPr>
        <p:spPr/>
        <p:txBody>
          <a:bodyPr/>
          <a:lstStyle/>
          <a:p>
            <a:pPr marL="0" lvl="0" indent="0" algn="l" rtl="0">
              <a:spcBef>
                <a:spcPts val="0"/>
              </a:spcBef>
              <a:spcAft>
                <a:spcPts val="0"/>
              </a:spcAft>
              <a:buNone/>
            </a:pPr>
            <a:r>
              <a:rPr lang="en-US" dirty="0"/>
              <a:t>Link 1 (FT): https://www.mapwv.gov/flood/</a:t>
            </a:r>
          </a:p>
          <a:p>
            <a:pPr marL="0" lvl="0" indent="0" algn="l" rtl="0">
              <a:spcBef>
                <a:spcPts val="0"/>
              </a:spcBef>
              <a:spcAft>
                <a:spcPts val="0"/>
              </a:spcAft>
              <a:buNone/>
            </a:pPr>
            <a:r>
              <a:rPr lang="en-US" dirty="0"/>
              <a:t>Link 2: https://www.mapwv.gov/flood/map/?wkid=102100&amp;x=-9129668&amp;y=4557559&amp;l=9&amp;v=2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Use of Hazus model for damage estimation by depth damage curves</a:t>
            </a:r>
          </a:p>
          <a:p>
            <a:endParaRPr lang="en-US" dirty="0"/>
          </a:p>
        </p:txBody>
      </p:sp>
      <p:sp>
        <p:nvSpPr>
          <p:cNvPr id="4" name="Slide Number Placeholder 3">
            <a:extLst>
              <a:ext uri="{FF2B5EF4-FFF2-40B4-BE49-F238E27FC236}">
                <a16:creationId xmlns:a16="http://schemas.microsoft.com/office/drawing/2014/main" id="{801CDC52-BD35-ED94-B766-28F10F634948}"/>
              </a:ext>
            </a:extLst>
          </p:cNvPr>
          <p:cNvSpPr>
            <a:spLocks noGrp="1"/>
          </p:cNvSpPr>
          <p:nvPr>
            <p:ph type="sldNum" sz="quarter" idx="5"/>
          </p:nvPr>
        </p:nvSpPr>
        <p:spPr/>
        <p:txBody>
          <a:bodyPr/>
          <a:lstStyle/>
          <a:p>
            <a:fld id="{BC741C0A-487D-4495-9093-0D6017D623E3}" type="slidenum">
              <a:rPr lang="en-US" smtClean="0"/>
              <a:t>7</a:t>
            </a:fld>
            <a:endParaRPr lang="en-US"/>
          </a:p>
        </p:txBody>
      </p:sp>
    </p:spTree>
    <p:extLst>
      <p:ext uri="{BB962C8B-B14F-4D97-AF65-F5344CB8AC3E}">
        <p14:creationId xmlns:p14="http://schemas.microsoft.com/office/powerpoint/2010/main" val="369550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a:p>
            <a:r>
              <a:rPr lang="en-US" dirty="0"/>
              <a:t>Flood Tool: Building/Parcel-Level; New tools: Aggregation ability</a:t>
            </a:r>
          </a:p>
        </p:txBody>
      </p:sp>
      <p:sp>
        <p:nvSpPr>
          <p:cNvPr id="4" name="Slide Number Placeholder 3"/>
          <p:cNvSpPr>
            <a:spLocks noGrp="1"/>
          </p:cNvSpPr>
          <p:nvPr>
            <p:ph type="sldNum" sz="quarter" idx="5"/>
          </p:nvPr>
        </p:nvSpPr>
        <p:spPr/>
        <p:txBody>
          <a:bodyPr/>
          <a:lstStyle/>
          <a:p>
            <a:fld id="{475E18AD-1A84-405F-B46B-1164BA0AC8A2}" type="slidenum">
              <a:rPr lang="en-US" smtClean="0"/>
              <a:t>8</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1 to 7 used to develop the risk index</a:t>
            </a:r>
          </a:p>
        </p:txBody>
      </p:sp>
      <p:sp>
        <p:nvSpPr>
          <p:cNvPr id="4" name="Slide Number Placeholder 3"/>
          <p:cNvSpPr>
            <a:spLocks noGrp="1"/>
          </p:cNvSpPr>
          <p:nvPr>
            <p:ph type="sldNum" sz="quarter" idx="5"/>
          </p:nvPr>
        </p:nvSpPr>
        <p:spPr/>
        <p:txBody>
          <a:bodyPr/>
          <a:lstStyle/>
          <a:p>
            <a:fld id="{BC741C0A-487D-4495-9093-0D6017D623E3}" type="slidenum">
              <a:rPr lang="en-US" smtClean="0"/>
              <a:t>9</a:t>
            </a:fld>
            <a:endParaRPr lang="en-US"/>
          </a:p>
        </p:txBody>
      </p:sp>
    </p:spTree>
    <p:extLst>
      <p:ext uri="{BB962C8B-B14F-4D97-AF65-F5344CB8AC3E}">
        <p14:creationId xmlns:p14="http://schemas.microsoft.com/office/powerpoint/2010/main" val="83096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update in Fall 2025 may change the rankings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80348-03AD-4378-9157-FB5E2BB2D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96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0159-8E56-D053-A57A-997D7C0AF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4C4D6-F28C-7FFE-20C0-D23574824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C01A60-BB73-AEAB-2E82-BBBFDEE06934}"/>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498648A9-2E08-9D94-79A5-B519F96A8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76F61-6CC1-00E1-58DC-FFCE367AB474}"/>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79601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1D69-5DC8-1F89-5256-1FED39609B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0368A1-4A25-03F5-DC25-DC67F64813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55071-6ED6-EB8E-1379-BD07D550A2A9}"/>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0E2C32AF-D253-5943-BEF0-7044ED525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5270A-EAB5-7EF5-F068-CC44801E882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76899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FC790-73AA-CA10-9277-38802F6C40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99FD1-0DDF-23A1-CDCD-9E69C92D90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A73FB-7355-6E44-CF6A-659E609FA324}"/>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545CF3A3-BC35-85C5-5576-398148F98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09B7C-DFF0-BD57-9337-785E798B5A5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409122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834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093294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81207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166768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21187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639468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911054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0393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4E0C4-654E-5FED-EC3C-38718724AC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A1F07C-40CA-B49A-0560-2480DC04A0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E1B9D-44FA-713B-4FAE-762F920681F1}"/>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88FD06B8-430A-40D0-A4C8-789B13709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1C65D-1150-33E4-F4B0-4033A06F4028}"/>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174896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351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66142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94587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D14D-50F7-4805-3221-0A77415B3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AED3E-89C1-9DDF-45E1-6E155A514B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0A8C73-F54A-1189-0DF5-E84EB8235319}"/>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8095EDDA-516B-86BD-5AD7-F8DCD13A4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F42E5-5B9B-7A80-E5EE-7394D03A7C6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138399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49AB-251D-C292-4ABA-2CBC7F6B96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F341F-DA67-1016-2A75-E859D6675A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1BD4CC-D78D-A376-58AA-7C28C4F03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C023D-B45C-AC07-EB9F-A116ABF11A01}"/>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6" name="Footer Placeholder 5">
            <a:extLst>
              <a:ext uri="{FF2B5EF4-FFF2-40B4-BE49-F238E27FC236}">
                <a16:creationId xmlns:a16="http://schemas.microsoft.com/office/drawing/2014/main" id="{E1671CB7-D122-294C-3A2B-23C712F4A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D2863-42D7-4439-79D4-85C028B7C6DB}"/>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07800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E6EB-CB3A-9F72-FADC-63863F56C2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57669-DA6B-FBC5-FD23-70513C95D4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636BA9-D1FB-D401-0A26-333409D06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3C4D30-858E-059E-68FE-CD798621C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DBC27B-531A-C55C-6436-BE1DF0B12B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1E6991-97ED-79FC-22C3-C9F6542DC35F}"/>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8" name="Footer Placeholder 7">
            <a:extLst>
              <a:ext uri="{FF2B5EF4-FFF2-40B4-BE49-F238E27FC236}">
                <a16:creationId xmlns:a16="http://schemas.microsoft.com/office/drawing/2014/main" id="{95879EB9-B9AF-7FB2-B14A-665EA608CE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3E480B-38DC-E203-1754-DEC7399760E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62527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040C-6946-7A0B-CBCB-498A6BF43A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7B9CB-DACC-0444-7AAA-FEA8C0F6097B}"/>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4" name="Footer Placeholder 3">
            <a:extLst>
              <a:ext uri="{FF2B5EF4-FFF2-40B4-BE49-F238E27FC236}">
                <a16:creationId xmlns:a16="http://schemas.microsoft.com/office/drawing/2014/main" id="{AE0A15F5-CF7D-4DCC-CE72-B3FCAD92E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CE4D70-C129-D2BB-6A00-60345D0EC9A7}"/>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9933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9F540-0844-5432-954A-5E707004B1EA}"/>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3" name="Footer Placeholder 2">
            <a:extLst>
              <a:ext uri="{FF2B5EF4-FFF2-40B4-BE49-F238E27FC236}">
                <a16:creationId xmlns:a16="http://schemas.microsoft.com/office/drawing/2014/main" id="{96301CBD-ED56-851C-DFE5-8C902F577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89D473-6313-672E-0A91-43D49C921C23}"/>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97077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9DD6-3631-65EA-75B1-2C2DDB221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277FB-EFEF-2F00-362A-7D7534483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477DFF-2B86-8F38-4754-65A3A79F6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0CC96-C0C9-8136-9F4A-09BE951FDD3C}"/>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6" name="Footer Placeholder 5">
            <a:extLst>
              <a:ext uri="{FF2B5EF4-FFF2-40B4-BE49-F238E27FC236}">
                <a16:creationId xmlns:a16="http://schemas.microsoft.com/office/drawing/2014/main" id="{6482F3E1-99F7-FFAD-F072-A24AFA800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7894A-EC15-581F-9035-4C3FF2703CDE}"/>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257405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2768-08DF-81BF-078A-955893A43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CB30C-EC5E-51A0-0178-F2A746B35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F460AC-89B4-3436-46DC-3E2CB9D9E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BFA79-2737-A914-7127-6907E510A7BB}"/>
              </a:ext>
            </a:extLst>
          </p:cNvPr>
          <p:cNvSpPr>
            <a:spLocks noGrp="1"/>
          </p:cNvSpPr>
          <p:nvPr>
            <p:ph type="dt" sz="half" idx="10"/>
          </p:nvPr>
        </p:nvSpPr>
        <p:spPr/>
        <p:txBody>
          <a:bodyPr/>
          <a:lstStyle/>
          <a:p>
            <a:fld id="{5EDFABED-F3A1-40CB-AB9F-FB342D40C971}" type="datetimeFigureOut">
              <a:rPr lang="en-US" smtClean="0"/>
              <a:t>9/16/2025</a:t>
            </a:fld>
            <a:endParaRPr lang="en-US"/>
          </a:p>
        </p:txBody>
      </p:sp>
      <p:sp>
        <p:nvSpPr>
          <p:cNvPr id="6" name="Footer Placeholder 5">
            <a:extLst>
              <a:ext uri="{FF2B5EF4-FFF2-40B4-BE49-F238E27FC236}">
                <a16:creationId xmlns:a16="http://schemas.microsoft.com/office/drawing/2014/main" id="{CCC00D30-D006-CD0D-A861-AE5C6E36B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38395-E74F-9677-5776-5281BC9B2080}"/>
              </a:ext>
            </a:extLst>
          </p:cNvPr>
          <p:cNvSpPr>
            <a:spLocks noGrp="1"/>
          </p:cNvSpPr>
          <p:nvPr>
            <p:ph type="sldNum" sz="quarter" idx="12"/>
          </p:nvPr>
        </p:nvSpPr>
        <p:spPr/>
        <p:txBody>
          <a:bodyPr/>
          <a:lstStyle/>
          <a:p>
            <a:fld id="{EF7137E6-8C57-40DB-85B2-2BDF95FD4BB6}" type="slidenum">
              <a:rPr lang="en-US" smtClean="0"/>
              <a:t>‹#›</a:t>
            </a:fld>
            <a:endParaRPr lang="en-US"/>
          </a:p>
        </p:txBody>
      </p:sp>
    </p:spTree>
    <p:extLst>
      <p:ext uri="{BB962C8B-B14F-4D97-AF65-F5344CB8AC3E}">
        <p14:creationId xmlns:p14="http://schemas.microsoft.com/office/powerpoint/2010/main" val="3146942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5D7DE-C7C8-A8CD-9B29-F3E2692F6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8D7D-2D14-8684-E6D2-B21759BF6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F9836-D9A6-8AF2-109A-28740F3DF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DFABED-F3A1-40CB-AB9F-FB342D40C971}" type="datetimeFigureOut">
              <a:rPr lang="en-US" smtClean="0"/>
              <a:t>9/16/2025</a:t>
            </a:fld>
            <a:endParaRPr lang="en-US"/>
          </a:p>
        </p:txBody>
      </p:sp>
      <p:sp>
        <p:nvSpPr>
          <p:cNvPr id="5" name="Footer Placeholder 4">
            <a:extLst>
              <a:ext uri="{FF2B5EF4-FFF2-40B4-BE49-F238E27FC236}">
                <a16:creationId xmlns:a16="http://schemas.microsoft.com/office/drawing/2014/main" id="{F7EEE8AC-FB76-7A11-93C6-BDB61BB14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2B48AA-F61F-DA34-E703-98FE99DE0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7137E6-8C57-40DB-85B2-2BDF95FD4BB6}" type="slidenum">
              <a:rPr lang="en-US" smtClean="0"/>
              <a:t>‹#›</a:t>
            </a:fld>
            <a:endParaRPr lang="en-US"/>
          </a:p>
        </p:txBody>
      </p:sp>
    </p:spTree>
    <p:extLst>
      <p:ext uri="{BB962C8B-B14F-4D97-AF65-F5344CB8AC3E}">
        <p14:creationId xmlns:p14="http://schemas.microsoft.com/office/powerpoint/2010/main" val="132303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9/16/2025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420782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vfrf.org/wvre/" TargetMode="External"/><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mapwv.gov/flood/" TargetMode="Externa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wvfrf.org/wvre" TargetMode="Externa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www.wvfrf.org/wvre/blra/?type=sigstruct&amp;sortfield=Depth_Grid&amp;sorttype=desc&amp;hiddenFields=default" TargetMode="External"/><Relationship Id="rId18" Type="http://schemas.openxmlformats.org/officeDocument/2006/relationships/image" Target="../media/image46.png"/><Relationship Id="rId3" Type="http://schemas.openxmlformats.org/officeDocument/2006/relationships/image" Target="../media/image4.png"/><Relationship Id="rId21" Type="http://schemas.openxmlformats.org/officeDocument/2006/relationships/image" Target="../media/image48.png"/><Relationship Id="rId7" Type="http://schemas.openxmlformats.org/officeDocument/2006/relationships/hyperlink" Target="https://www.wvfrf.org/wvre/report/?entityid=68&amp;scaleid=1&amp;type=all" TargetMode="External"/><Relationship Id="rId12" Type="http://schemas.openxmlformats.org/officeDocument/2006/relationships/image" Target="../media/image42.png"/><Relationship Id="rId17" Type="http://schemas.openxmlformats.org/officeDocument/2006/relationships/image" Target="../media/image45.png"/><Relationship Id="rId2" Type="http://schemas.openxmlformats.org/officeDocument/2006/relationships/notesSlide" Target="../notesSlides/notesSlide12.xml"/><Relationship Id="rId16" Type="http://schemas.openxmlformats.org/officeDocument/2006/relationships/image" Target="../media/image44.png"/><Relationship Id="rId20" Type="http://schemas.openxmlformats.org/officeDocument/2006/relationships/hyperlink" Target="https://www.mapwv.gov/flood/" TargetMode="Externa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hyperlink" Target="https://www.wvfrf.org/wvre/blra/?sortfield=Depth_Grid&amp;sorttype=desc&amp;hiddenFields=default" TargetMode="External"/><Relationship Id="rId5" Type="http://schemas.openxmlformats.org/officeDocument/2006/relationships/hyperlink" Target="https://www.wvfrf.org/wvre/map/?scaleid=3&amp;gslid=&amp;index=CUM_INDEX&amp;type=pct" TargetMode="External"/><Relationship Id="rId15" Type="http://schemas.openxmlformats.org/officeDocument/2006/relationships/hyperlink" Target="https://wvfrf.org/wvre/dashboard/home/" TargetMode="External"/><Relationship Id="rId10" Type="http://schemas.openxmlformats.org/officeDocument/2006/relationships/image" Target="../media/image41.png"/><Relationship Id="rId19" Type="http://schemas.openxmlformats.org/officeDocument/2006/relationships/image" Target="../media/image47.png"/><Relationship Id="rId4" Type="http://schemas.openxmlformats.org/officeDocument/2006/relationships/image" Target="../media/image35.png"/><Relationship Id="rId9" Type="http://schemas.openxmlformats.org/officeDocument/2006/relationships/hyperlink" Target="https://www.wvfrf.org/wvre/buildings/" TargetMode="External"/><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s://www.wvfrf.org/library/?TypeID=11&amp;PublicationYear=all" TargetMode="External"/><Relationship Id="rId3" Type="http://schemas.openxmlformats.org/officeDocument/2006/relationships/image" Target="../media/image4.png"/><Relationship Id="rId7" Type="http://schemas.openxmlformats.org/officeDocument/2006/relationships/hyperlink" Target="https://www.wvfrf.org/library/?TypeID=1&amp;PublicationYear=all" TargetMode="External"/><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hyperlink" Target="https://www.wvfrf.org/library/?TypeID=2&amp;PublicationYear=all" TargetMode="External"/><Relationship Id="rId5" Type="http://schemas.openxmlformats.org/officeDocument/2006/relationships/hyperlink" Target="https://www.wvfrf.org/wvre/visualization/home/" TargetMode="External"/><Relationship Id="rId10" Type="http://schemas.openxmlformats.org/officeDocument/2006/relationships/image" Target="../media/image51.png"/><Relationship Id="rId4" Type="http://schemas.openxmlformats.org/officeDocument/2006/relationships/image" Target="../media/image35.png"/><Relationship Id="rId9" Type="http://schemas.openxmlformats.org/officeDocument/2006/relationships/hyperlink" Target="https://www.wvfrf.org/library/?TypeID=14&amp;PublicationYear=all" TargetMode="External"/><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hyperlink" Target="https://data.wvgis.wvu.edu/pub/RA/HL/RA-L/VIEWSHED/Rainelle/VIEWSHED_Rainelle_2024.pdf" TargetMode="External"/><Relationship Id="rId12"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hyperlink" Target="https://data.wvgis.wvu.edu/pub/RA/HL/RA-L/BLDG-PROFILE/BLDG-PROFILE_Charleston_Saint-Francis-Hospital_2025.pdf" TargetMode="External"/><Relationship Id="rId5" Type="http://schemas.openxmlformats.org/officeDocument/2006/relationships/hyperlink" Target="https://data.wvgis.wvu.edu/pub/RA/HL/RA-L/MOVIE/3DMovie_Marlinton_2024.mp4" TargetMode="External"/><Relationship Id="rId10" Type="http://schemas.openxmlformats.org/officeDocument/2006/relationships/image" Target="../media/image56.png"/><Relationship Id="rId4" Type="http://schemas.openxmlformats.org/officeDocument/2006/relationships/image" Target="../media/image35.png"/><Relationship Id="rId9" Type="http://schemas.openxmlformats.org/officeDocument/2006/relationships/hyperlink" Target="https://data.wvgis.wvu.edu/pub/RA/HL/RA-L/BLDG-PROFILE/BLDG-PROFILE_Clendenin_2025.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hyperlink" Target="https://www.wvfrf.org/wvre/dashboard/?link=https://wvu.maps.arcgis.com/apps/dashboards/0a2182528f4e49ca827da8b9dcb65897"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hyperlink" Target="https://www.wvfrf.org/wvre/dashboard/home/" TargetMode="External"/><Relationship Id="rId10" Type="http://schemas.openxmlformats.org/officeDocument/2006/relationships/image" Target="../media/image60.png"/><Relationship Id="rId4" Type="http://schemas.openxmlformats.org/officeDocument/2006/relationships/image" Target="../media/image35.png"/><Relationship Id="rId9" Type="http://schemas.openxmlformats.org/officeDocument/2006/relationships/hyperlink" Target="https://www.wvfrf.org/wvre/dashboard/?link=https://wvu.maps.arcgis.com/apps/dashboards/83e1bdae8f7d4780940d3d6bccd92719"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hyperlink" Target="https://wvfrf.org/wvre/data/home/" TargetMode="External"/><Relationship Id="rId12"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hyperlink" Target="https://www.wvfrf.org/library/" TargetMode="External"/><Relationship Id="rId10"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diagramData" Target="../diagrams/data1.xml"/><Relationship Id="rId5" Type="http://schemas.openxmlformats.org/officeDocument/2006/relationships/image" Target="../media/image6.jpeg"/><Relationship Id="rId15" Type="http://schemas.microsoft.com/office/2007/relationships/diagramDrawing" Target="../diagrams/drawing1.xm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8" Type="http://schemas.openxmlformats.org/officeDocument/2006/relationships/hyperlink" Target="https://wvfrf.org/wvre/map/?scaleid=3&amp;gslid=&amp;index=CUM_INDEX&amp;type=pct" TargetMode="External"/><Relationship Id="rId13" Type="http://schemas.openxmlformats.org/officeDocument/2006/relationships/hyperlink" Target="https://wvfrf.org/wvre/data/home/" TargetMode="External"/><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4.png"/><Relationship Id="rId21" Type="http://schemas.openxmlformats.org/officeDocument/2006/relationships/image" Target="../media/image73.png"/><Relationship Id="rId7" Type="http://schemas.openxmlformats.org/officeDocument/2006/relationships/hyperlink" Target="https://www.wvfrf.org/wvre/" TargetMode="External"/><Relationship Id="rId12" Type="http://schemas.openxmlformats.org/officeDocument/2006/relationships/hyperlink" Target="https://wvfrf.org/wvre/visualization/home/" TargetMode="External"/><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notesSlide" Target="../notesSlides/notesSlide19.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hyperlink" Target="https://wvfrf.org/" TargetMode="External"/><Relationship Id="rId11" Type="http://schemas.openxmlformats.org/officeDocument/2006/relationships/hyperlink" Target="https://wvfrf.org/wvre/buildings/" TargetMode="External"/><Relationship Id="rId24" Type="http://schemas.openxmlformats.org/officeDocument/2006/relationships/image" Target="../media/image76.png"/><Relationship Id="rId5" Type="http://schemas.openxmlformats.org/officeDocument/2006/relationships/hyperlink" Target="https://www.mapwv.gov/flood/" TargetMode="External"/><Relationship Id="rId15" Type="http://schemas.openxmlformats.org/officeDocument/2006/relationships/hyperlink" Target="https://wvfrf.org/wvre/landslides/" TargetMode="External"/><Relationship Id="rId23" Type="http://schemas.openxmlformats.org/officeDocument/2006/relationships/image" Target="../media/image75.png"/><Relationship Id="rId10" Type="http://schemas.openxmlformats.org/officeDocument/2006/relationships/hyperlink" Target="https://wvfrf.org/wvre/dashboard/home/" TargetMode="External"/><Relationship Id="rId19" Type="http://schemas.openxmlformats.org/officeDocument/2006/relationships/image" Target="../media/image71.png"/><Relationship Id="rId4" Type="http://schemas.openxmlformats.org/officeDocument/2006/relationships/image" Target="../media/image35.png"/><Relationship Id="rId9" Type="http://schemas.openxmlformats.org/officeDocument/2006/relationships/hyperlink" Target="https://wvfrf.org/wvre/report/?entityid=68&amp;scaleid=1&amp;type=all" TargetMode="External"/><Relationship Id="rId14" Type="http://schemas.openxmlformats.org/officeDocument/2006/relationships/hyperlink" Target="https://wvfrf.org/library/" TargetMode="External"/><Relationship Id="rId22"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hyperlink" Target="https://data.wvgis.wvu.edu/pub/RA/HL/Data/RA-BL/2a_BL-BLRA/3_Metadata/Full_BLRA_Metadata.pdf" TargetMode="External"/><Relationship Id="rId18" Type="http://schemas.openxmlformats.org/officeDocument/2006/relationships/image" Target="../media/image85.png"/><Relationship Id="rId3" Type="http://schemas.openxmlformats.org/officeDocument/2006/relationships/image" Target="../media/image4.png"/><Relationship Id="rId7" Type="http://schemas.openxmlformats.org/officeDocument/2006/relationships/hyperlink" Target="https://wvfrf.org/wvre/more/" TargetMode="External"/><Relationship Id="rId12" Type="http://schemas.openxmlformats.org/officeDocument/2006/relationships/image" Target="../media/image82.png"/><Relationship Id="rId17" Type="http://schemas.openxmlformats.org/officeDocument/2006/relationships/hyperlink" Target="https://data.wvgis.wvu.edu/pub/RA/HL/WVFRF/Flyer/WVRE_Info_OnePager.pdf" TargetMode="External"/><Relationship Id="rId2" Type="http://schemas.openxmlformats.org/officeDocument/2006/relationships/notesSlide" Target="../notesSlides/notesSlide20.xml"/><Relationship Id="rId16" Type="http://schemas.openxmlformats.org/officeDocument/2006/relationships/image" Target="../media/image84.png"/><Relationship Id="rId20"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hyperlink" Target="https://data.wvgis.wvu.edu/pub/RA/HL/Data/RA-AL/1b_AL-MATRIX/2_Metadata/Full_Matrix_DataDictionary.pdf" TargetMode="External"/><Relationship Id="rId5" Type="http://schemas.openxmlformats.org/officeDocument/2006/relationships/hyperlink" Target="https://data.wvgis.wvu.edu/pub/RA/RI/WVRE/DOCS/WVRE_TechnicalDoc.pdf" TargetMode="External"/><Relationship Id="rId15" Type="http://schemas.openxmlformats.org/officeDocument/2006/relationships/hyperlink" Target="https://data.wvgis.wvu.edu/pub/RA/HL/Data/RA-BL/2b_BL-SIG-STRC/1_All_Sig_Structures/2_Metadata/Significant_Structures_Metadata.pdf" TargetMode="External"/><Relationship Id="rId10" Type="http://schemas.openxmlformats.org/officeDocument/2006/relationships/image" Target="../media/image81.png"/><Relationship Id="rId19" Type="http://schemas.openxmlformats.org/officeDocument/2006/relationships/hyperlink" Target="https://data.wvgis.wvu.edu/pub/RA/HL/WVFRF/Video/WV_Risk_Explorer_Movie_20240826.mp4" TargetMode="External"/><Relationship Id="rId4" Type="http://schemas.openxmlformats.org/officeDocument/2006/relationships/image" Target="../media/image35.png"/><Relationship Id="rId9" Type="http://schemas.openxmlformats.org/officeDocument/2006/relationships/hyperlink" Target="https://data.wvgis.wvu.edu/pub/RA/HL/Data/RA-AL/1a_AL-RISK-INDEX/2_Metadata/WV_RiskIndex_DataDictionary.pdf" TargetMode="External"/><Relationship Id="rId1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mailto:kurt.donaldson@mail.wvu.edu" TargetMode="Externa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vfrf.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image" Target="../media/image19.png"/><Relationship Id="rId5" Type="http://schemas.openxmlformats.org/officeDocument/2006/relationships/diagramLayout" Target="../diagrams/layout2.xml"/><Relationship Id="rId10" Type="http://schemas.openxmlformats.org/officeDocument/2006/relationships/image" Target="../media/image18.jpeg"/><Relationship Id="rId4" Type="http://schemas.openxmlformats.org/officeDocument/2006/relationships/diagramData" Target="../diagrams/data2.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mapwv.gov/flood/map/?wkid=102100&amp;x=-9129668&amp;y=4557559&amp;l=9&amp;v=2" TargetMode="External"/><Relationship Id="rId10" Type="http://schemas.openxmlformats.org/officeDocument/2006/relationships/image" Target="../media/image24.jpeg"/><Relationship Id="rId4" Type="http://schemas.openxmlformats.org/officeDocument/2006/relationships/hyperlink" Target="https://www.mapwv.gov/flood/" TargetMode="Externa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0E49260F-6C63-4909-827C-6EF406CE995A}"/>
              </a:ext>
            </a:extLst>
          </p:cNvPr>
          <p:cNvSpPr>
            <a:spLocks noGrp="1"/>
          </p:cNvSpPr>
          <p:nvPr>
            <p:ph type="ctrTitle"/>
          </p:nvPr>
        </p:nvSpPr>
        <p:spPr>
          <a:xfrm>
            <a:off x="914399" y="2444473"/>
            <a:ext cx="10363200" cy="1969054"/>
          </a:xfrm>
        </p:spPr>
        <p:txBody>
          <a:bodyPr>
            <a:noAutofit/>
          </a:bodyPr>
          <a:lstStyle/>
          <a:p>
            <a:r>
              <a:rPr lang="en-US" sz="3200" b="1" dirty="0">
                <a:solidFill>
                  <a:schemeClr val="bg1"/>
                </a:solidFill>
                <a:latin typeface="+mn-lt"/>
                <a:cs typeface="Arial" panose="020B0604020202020204" pitchFamily="34" charset="0"/>
              </a:rPr>
              <a:t>West Virginia Flood Resiliency Framework</a:t>
            </a:r>
            <a:br>
              <a:rPr lang="en-US" sz="3200" b="1" dirty="0">
                <a:solidFill>
                  <a:schemeClr val="bg1"/>
                </a:solidFill>
                <a:latin typeface="+mn-lt"/>
                <a:cs typeface="Arial" panose="020B0604020202020204" pitchFamily="34" charset="0"/>
              </a:rPr>
            </a:br>
            <a:r>
              <a:rPr lang="en-US" sz="3200" b="1" dirty="0">
                <a:solidFill>
                  <a:schemeClr val="bg1"/>
                </a:solidFill>
                <a:latin typeface="+mn-lt"/>
                <a:cs typeface="Arial" panose="020B0604020202020204" pitchFamily="34" charset="0"/>
              </a:rPr>
              <a:t>(WVFRF)</a:t>
            </a:r>
            <a:br>
              <a:rPr lang="en-US" sz="3200" b="1" dirty="0">
                <a:solidFill>
                  <a:schemeClr val="bg1"/>
                </a:solidFill>
                <a:latin typeface="+mn-lt"/>
                <a:cs typeface="Arial" panose="020B0604020202020204" pitchFamily="34" charset="0"/>
              </a:rPr>
            </a:br>
            <a:br>
              <a:rPr lang="en-US" sz="2200" b="1" dirty="0">
                <a:solidFill>
                  <a:schemeClr val="bg1"/>
                </a:solidFill>
                <a:latin typeface="+mn-lt"/>
                <a:cs typeface="Arial" panose="020B0604020202020204" pitchFamily="34" charset="0"/>
              </a:rPr>
            </a:br>
            <a:endParaRPr lang="en-US" sz="2000" b="1" dirty="0">
              <a:solidFill>
                <a:schemeClr val="bg1"/>
              </a:solidFill>
              <a:latin typeface="+mn-lt"/>
              <a:cs typeface="Arial" panose="020B0604020202020204" pitchFamily="34" charset="0"/>
            </a:endParaRPr>
          </a:p>
        </p:txBody>
      </p:sp>
      <p:sp>
        <p:nvSpPr>
          <p:cNvPr id="43" name="Subtitle 2">
            <a:extLst>
              <a:ext uri="{FF2B5EF4-FFF2-40B4-BE49-F238E27FC236}">
                <a16:creationId xmlns:a16="http://schemas.microsoft.com/office/drawing/2014/main" id="{AACC328B-8A07-4949-89BC-212417DCDFC3}"/>
              </a:ext>
            </a:extLst>
          </p:cNvPr>
          <p:cNvSpPr>
            <a:spLocks noGrp="1"/>
          </p:cNvSpPr>
          <p:nvPr>
            <p:ph type="subTitle" idx="1"/>
          </p:nvPr>
        </p:nvSpPr>
        <p:spPr>
          <a:xfrm>
            <a:off x="1523999" y="4557494"/>
            <a:ext cx="9144000" cy="611735"/>
          </a:xfrm>
        </p:spPr>
        <p:txBody>
          <a:bodyPr>
            <a:noAutofit/>
          </a:bodyPr>
          <a:lstStyle/>
          <a:p>
            <a:r>
              <a:rPr lang="en-US" sz="2200" b="1" dirty="0">
                <a:solidFill>
                  <a:schemeClr val="bg1"/>
                </a:solidFill>
                <a:cs typeface="Arial" panose="020B0604020202020204" pitchFamily="34" charset="0"/>
              </a:rPr>
              <a:t>August 2025</a:t>
            </a:r>
          </a:p>
        </p:txBody>
      </p:sp>
      <p:pic>
        <p:nvPicPr>
          <p:cNvPr id="3" name="Picture 2" descr="A black and white text on a black background&#10;&#10;AI-generated content may be incorrect.">
            <a:extLst>
              <a:ext uri="{FF2B5EF4-FFF2-40B4-BE49-F238E27FC236}">
                <a16:creationId xmlns:a16="http://schemas.microsoft.com/office/drawing/2014/main" id="{FE65FB25-EB25-85D0-3CC1-84ABF52181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7521" y="5479847"/>
            <a:ext cx="3273257" cy="1129734"/>
          </a:xfrm>
          <a:prstGeom prst="rect">
            <a:avLst/>
          </a:prstGeom>
        </p:spPr>
      </p:pic>
      <p:pic>
        <p:nvPicPr>
          <p:cNvPr id="4" name="Picture 3" descr="A black and white sign with white text&#10;&#10;AI-generated content may be incorrect.">
            <a:extLst>
              <a:ext uri="{FF2B5EF4-FFF2-40B4-BE49-F238E27FC236}">
                <a16:creationId xmlns:a16="http://schemas.microsoft.com/office/drawing/2014/main" id="{8250A4AC-B5F1-8856-30FE-750FEAB56A2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39113" y="858669"/>
            <a:ext cx="9713774" cy="1649232"/>
          </a:xfrm>
          <a:prstGeom prst="rect">
            <a:avLst/>
          </a:prstGeom>
        </p:spPr>
      </p:pic>
      <p:pic>
        <p:nvPicPr>
          <p:cNvPr id="6" name="Picture 5" descr="A hexagon with a yellow house and a river&#10;&#10;Description automatically generated">
            <a:extLst>
              <a:ext uri="{FF2B5EF4-FFF2-40B4-BE49-F238E27FC236}">
                <a16:creationId xmlns:a16="http://schemas.microsoft.com/office/drawing/2014/main" id="{83D0B718-2A17-1D7B-216B-D5D7CE1BA30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511402" y="5479847"/>
            <a:ext cx="1260430" cy="1150054"/>
          </a:xfrm>
          <a:prstGeom prst="rect">
            <a:avLst/>
          </a:prstGeom>
        </p:spPr>
      </p:pic>
    </p:spTree>
    <p:extLst>
      <p:ext uri="{BB962C8B-B14F-4D97-AF65-F5344CB8AC3E}">
        <p14:creationId xmlns:p14="http://schemas.microsoft.com/office/powerpoint/2010/main" val="237505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F7C04792-4D98-8C84-B853-6316F2D860C9}"/>
              </a:ext>
            </a:extLst>
          </p:cNvPr>
          <p:cNvGraphicFramePr>
            <a:graphicFrameLocks noGrp="1"/>
          </p:cNvGraphicFramePr>
          <p:nvPr/>
        </p:nvGraphicFramePr>
        <p:xfrm>
          <a:off x="171005" y="754336"/>
          <a:ext cx="3365897" cy="5609790"/>
        </p:xfrm>
        <a:graphic>
          <a:graphicData uri="http://schemas.openxmlformats.org/drawingml/2006/table">
            <a:tbl>
              <a:tblPr>
                <a:tableStyleId>{5C22544A-7EE6-4342-B048-85BDC9FD1C3A}</a:tableStyleId>
              </a:tblPr>
              <a:tblGrid>
                <a:gridCol w="487207">
                  <a:extLst>
                    <a:ext uri="{9D8B030D-6E8A-4147-A177-3AD203B41FA5}">
                      <a16:colId xmlns:a16="http://schemas.microsoft.com/office/drawing/2014/main" val="3331418095"/>
                    </a:ext>
                  </a:extLst>
                </a:gridCol>
                <a:gridCol w="2547782">
                  <a:extLst>
                    <a:ext uri="{9D8B030D-6E8A-4147-A177-3AD203B41FA5}">
                      <a16:colId xmlns:a16="http://schemas.microsoft.com/office/drawing/2014/main" val="136817706"/>
                    </a:ext>
                  </a:extLst>
                </a:gridCol>
                <a:gridCol w="330908">
                  <a:extLst>
                    <a:ext uri="{9D8B030D-6E8A-4147-A177-3AD203B41FA5}">
                      <a16:colId xmlns:a16="http://schemas.microsoft.com/office/drawing/2014/main" val="2961867000"/>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RANK</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All Communities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New Martinsville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Boone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Clendenin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Marlinton - Incorporated</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Wheeling**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McDowell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Alderson**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Wayne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Parsons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Kanawha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Madison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96.4%</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Kimball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Lincoln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95.7%</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Milton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Mingo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Logan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94.6%</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99660">
                <a:tc>
                  <a:txBody>
                    <a:bodyPr/>
                    <a:lstStyle/>
                    <a:p>
                      <a:pPr algn="ctr" fontAlgn="b"/>
                      <a:r>
                        <a:rPr lang="en-US" sz="1200" b="1" u="none" strike="noStrike">
                          <a:effectLst/>
                          <a:latin typeface="Arial" panose="020B0604020202020204" pitchFamily="34" charset="0"/>
                          <a:cs typeface="Arial" panose="020B0604020202020204" pitchFamily="34" charset="0"/>
                        </a:rPr>
                        <a:t>17</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Danville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92212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Wellsburg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47900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Oceana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93.6%</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440308"/>
                  </a:ext>
                </a:extLst>
              </a:tr>
              <a:tr h="99660">
                <a:tc>
                  <a:txBody>
                    <a:bodyPr/>
                    <a:lstStyle/>
                    <a:p>
                      <a:pPr algn="ctr" fontAlgn="b"/>
                      <a:r>
                        <a:rPr lang="en-US" sz="1200" b="1" u="none" strike="noStrike">
                          <a:effectLst/>
                          <a:latin typeface="Arial" panose="020B0604020202020204" pitchFamily="34" charset="0"/>
                          <a:cs typeface="Arial" panose="020B0604020202020204" pitchFamily="34" charset="0"/>
                        </a:rPr>
                        <a:t>20</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Rowlesburg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06889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Northfork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1272664"/>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Gary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144998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Wyoming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31027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Welch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76586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t>
                      </a:r>
                      <a:r>
                        <a:rPr lang="en-US" sz="1200" u="none" strike="noStrike" dirty="0">
                          <a:solidFill>
                            <a:srgbClr val="806000"/>
                          </a:solidFill>
                          <a:effectLst/>
                          <a:latin typeface="Arial" panose="020B0604020202020204" pitchFamily="34" charset="0"/>
                          <a:cs typeface="Arial" panose="020B0604020202020204" pitchFamily="34" charset="0"/>
                        </a:rPr>
                        <a:t>Summers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499316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Buckhannon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804466"/>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Richwood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61414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Ceredo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7181682"/>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Mannington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0182160"/>
                  </a:ext>
                </a:extLst>
              </a:tr>
            </a:tbl>
          </a:graphicData>
        </a:graphic>
      </p:graphicFrame>
      <p:graphicFrame>
        <p:nvGraphicFramePr>
          <p:cNvPr id="10" name="Table 9">
            <a:extLst>
              <a:ext uri="{FF2B5EF4-FFF2-40B4-BE49-F238E27FC236}">
                <a16:creationId xmlns:a16="http://schemas.microsoft.com/office/drawing/2014/main" id="{66451287-46BA-267F-F400-DBBB10CE8FC1}"/>
              </a:ext>
            </a:extLst>
          </p:cNvPr>
          <p:cNvGraphicFramePr>
            <a:graphicFrameLocks noGrp="1"/>
          </p:cNvGraphicFramePr>
          <p:nvPr/>
        </p:nvGraphicFramePr>
        <p:xfrm>
          <a:off x="3623945" y="5820246"/>
          <a:ext cx="3867523" cy="899160"/>
        </p:xfrm>
        <a:graphic>
          <a:graphicData uri="http://schemas.openxmlformats.org/drawingml/2006/table">
            <a:tbl>
              <a:tblPr>
                <a:tableStyleId>{5C22544A-7EE6-4342-B048-85BDC9FD1C3A}</a:tableStyleId>
              </a:tblPr>
              <a:tblGrid>
                <a:gridCol w="3867523">
                  <a:extLst>
                    <a:ext uri="{9D8B030D-6E8A-4147-A177-3AD203B41FA5}">
                      <a16:colId xmlns:a16="http://schemas.microsoft.com/office/drawing/2014/main" val="1762217265"/>
                    </a:ext>
                  </a:extLst>
                </a:gridCol>
              </a:tblGrid>
              <a:tr h="0">
                <a:tc>
                  <a:txBody>
                    <a:bodyPr/>
                    <a:lstStyle/>
                    <a:p>
                      <a:pPr algn="l" fontAlgn="b"/>
                      <a:r>
                        <a:rPr lang="en-US" sz="800" b="1" i="1" u="none" strike="noStrike" dirty="0">
                          <a:solidFill>
                            <a:schemeClr val="tx1">
                              <a:lumMod val="50000"/>
                              <a:lumOff val="50000"/>
                            </a:schemeClr>
                          </a:solidFill>
                          <a:effectLst/>
                        </a:rPr>
                        <a:t> Colors: </a:t>
                      </a:r>
                      <a:endParaRPr lang="en-US" sz="800" b="1" i="1" u="none" strike="noStrike" dirty="0">
                        <a:solidFill>
                          <a:schemeClr val="tx1">
                            <a:lumMod val="50000"/>
                            <a:lumOff val="50000"/>
                          </a:schemeClr>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7331584"/>
                  </a:ext>
                </a:extLst>
              </a:tr>
              <a:tr h="69319">
                <a:tc>
                  <a:txBody>
                    <a:bodyPr/>
                    <a:lstStyle/>
                    <a:p>
                      <a:pPr algn="l" fontAlgn="b"/>
                      <a:r>
                        <a:rPr lang="en-US" sz="800" u="none" strike="noStrike" dirty="0">
                          <a:effectLst/>
                        </a:rPr>
                        <a:t> Black --&gt; Incorporated places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3770189"/>
                  </a:ext>
                </a:extLst>
              </a:tr>
              <a:tr h="0">
                <a:tc>
                  <a:txBody>
                    <a:bodyPr/>
                    <a:lstStyle/>
                    <a:p>
                      <a:pPr algn="l" fontAlgn="b"/>
                      <a:r>
                        <a:rPr lang="en-US" sz="800" u="none" strike="noStrike" dirty="0">
                          <a:effectLst/>
                        </a:rPr>
                        <a:t> Black on yellow** --&gt; Split communities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93564734"/>
                  </a:ext>
                </a:extLst>
              </a:tr>
              <a:tr h="0">
                <a:tc>
                  <a:txBody>
                    <a:bodyPr/>
                    <a:lstStyle/>
                    <a:p>
                      <a:pPr algn="l" fontAlgn="b"/>
                      <a:r>
                        <a:rPr lang="en-US" sz="800" u="none" strike="noStrike" dirty="0">
                          <a:effectLst/>
                        </a:rPr>
                        <a:t> Black on blue: Incorporated communities included in the detailed risk report</a:t>
                      </a:r>
                    </a:p>
                    <a:p>
                      <a:pPr algn="l" fontAlgn="b"/>
                      <a:r>
                        <a:rPr lang="en-US" sz="800" u="none" strike="noStrike" dirty="0">
                          <a:effectLst/>
                        </a:rPr>
                        <a:t> (Camden-on-Gauley, Clendenin, Marlinton, Rainelle, Richwood, and White Sulphur Springs)</a:t>
                      </a:r>
                      <a:endParaRPr lang="en-US" sz="8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119834979"/>
                  </a:ext>
                </a:extLst>
              </a:tr>
              <a:tr h="0">
                <a:tc>
                  <a:txBody>
                    <a:bodyPr/>
                    <a:lstStyle/>
                    <a:p>
                      <a:pPr algn="l" fontAlgn="b"/>
                      <a:r>
                        <a:rPr lang="en-US" sz="800" u="none" strike="noStrike" dirty="0">
                          <a:solidFill>
                            <a:srgbClr val="806000"/>
                          </a:solidFill>
                          <a:effectLst/>
                        </a:rPr>
                        <a:t> Brown on gray --&gt; Unincorporated areas</a:t>
                      </a:r>
                      <a:endParaRPr lang="en-US" sz="800" b="0" i="0" u="none" strike="noStrike" dirty="0">
                        <a:solidFill>
                          <a:srgbClr val="806000"/>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1285916"/>
                  </a:ext>
                </a:extLst>
              </a:tr>
              <a:tr h="0">
                <a:tc>
                  <a:txBody>
                    <a:bodyPr/>
                    <a:lstStyle/>
                    <a:p>
                      <a:pPr algn="l" fontAlgn="b"/>
                      <a:r>
                        <a:rPr lang="en-US" sz="800" b="1" u="none" strike="noStrike" dirty="0">
                          <a:solidFill>
                            <a:srgbClr val="548235"/>
                          </a:solidFill>
                          <a:effectLst/>
                        </a:rPr>
                        <a:t> Green --&gt; Counties (Total)</a:t>
                      </a:r>
                      <a:endParaRPr lang="en-US" sz="800" b="1" i="0" u="none" strike="noStrike" dirty="0">
                        <a:solidFill>
                          <a:srgbClr val="548235"/>
                        </a:solidFill>
                        <a:effectLst/>
                        <a:latin typeface="Calibri" panose="020F0502020204030204" pitchFamily="34" charset="0"/>
                      </a:endParaRP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983254617"/>
                  </a:ext>
                </a:extLst>
              </a:tr>
            </a:tbl>
          </a:graphicData>
        </a:graphic>
      </p:graphicFrame>
      <p:grpSp>
        <p:nvGrpSpPr>
          <p:cNvPr id="2" name="Group 1">
            <a:extLst>
              <a:ext uri="{FF2B5EF4-FFF2-40B4-BE49-F238E27FC236}">
                <a16:creationId xmlns:a16="http://schemas.microsoft.com/office/drawing/2014/main" id="{0A0D31E7-1F7B-9C27-6052-160378AD9557}"/>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7C22C6EC-BCC6-ACB3-171F-9BED5630AF3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Geographic Entities at VERY HIGH Risk (Top 10%)</a:t>
              </a:r>
            </a:p>
          </p:txBody>
        </p:sp>
        <p:pic>
          <p:nvPicPr>
            <p:cNvPr id="5" name="Picture 4" descr="A hexagon with a yellow house and a river&#10;&#10;Description automatically generated">
              <a:extLst>
                <a:ext uri="{FF2B5EF4-FFF2-40B4-BE49-F238E27FC236}">
                  <a16:creationId xmlns:a16="http://schemas.microsoft.com/office/drawing/2014/main" id="{0D8BAFE9-9EC5-7E65-1F10-C7A9AEC266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6" name="Picture 5" descr="A yellow and blue logo&#10;&#10;AI-generated content may be incorrect.">
              <a:extLst>
                <a:ext uri="{FF2B5EF4-FFF2-40B4-BE49-F238E27FC236}">
                  <a16:creationId xmlns:a16="http://schemas.microsoft.com/office/drawing/2014/main" id="{C194DB94-9526-4706-B8F9-47C120AD5F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aphicFrame>
        <p:nvGraphicFramePr>
          <p:cNvPr id="8" name="Table 7">
            <a:extLst>
              <a:ext uri="{FF2B5EF4-FFF2-40B4-BE49-F238E27FC236}">
                <a16:creationId xmlns:a16="http://schemas.microsoft.com/office/drawing/2014/main" id="{535BDAE3-1A88-6873-A7E0-2EF8D4C23D14}"/>
              </a:ext>
            </a:extLst>
          </p:cNvPr>
          <p:cNvGraphicFramePr>
            <a:graphicFrameLocks noGrp="1"/>
          </p:cNvGraphicFramePr>
          <p:nvPr/>
        </p:nvGraphicFramePr>
        <p:xfrm>
          <a:off x="6081181" y="754336"/>
          <a:ext cx="2889318" cy="1332319"/>
        </p:xfrm>
        <a:graphic>
          <a:graphicData uri="http://schemas.openxmlformats.org/drawingml/2006/table">
            <a:tbl>
              <a:tblPr>
                <a:tableStyleId>{5C22544A-7EE6-4342-B048-85BDC9FD1C3A}</a:tableStyleId>
              </a:tblPr>
              <a:tblGrid>
                <a:gridCol w="2547782">
                  <a:extLst>
                    <a:ext uri="{9D8B030D-6E8A-4147-A177-3AD203B41FA5}">
                      <a16:colId xmlns:a16="http://schemas.microsoft.com/office/drawing/2014/main" val="1072222040"/>
                    </a:ext>
                  </a:extLst>
                </a:gridCol>
                <a:gridCol w="341536">
                  <a:extLst>
                    <a:ext uri="{9D8B030D-6E8A-4147-A177-3AD203B41FA5}">
                      <a16:colId xmlns:a16="http://schemas.microsoft.com/office/drawing/2014/main" val="1593291157"/>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Unincorporated Areas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Kanawha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Boone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Wayne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McDowell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Mingo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marL="57150" indent="-57150" algn="l" fontAlgn="b"/>
                      <a:r>
                        <a:rPr lang="en-US" sz="1200" u="none" strike="noStrike" dirty="0">
                          <a:solidFill>
                            <a:srgbClr val="806000"/>
                          </a:solidFill>
                          <a:effectLst/>
                          <a:latin typeface="Arial" panose="020B0604020202020204" pitchFamily="34" charset="0"/>
                          <a:cs typeface="Arial" panose="020B0604020202020204" pitchFamily="34" charset="0"/>
                        </a:rPr>
                        <a:t> Logan County* - Unincorporated </a:t>
                      </a:r>
                      <a:endParaRPr lang="en-US" sz="1200" b="0" i="0" u="none" strike="noStrike" dirty="0">
                        <a:solidFill>
                          <a:srgbClr val="806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bl>
          </a:graphicData>
        </a:graphic>
      </p:graphicFrame>
      <p:graphicFrame>
        <p:nvGraphicFramePr>
          <p:cNvPr id="9" name="Table 8">
            <a:extLst>
              <a:ext uri="{FF2B5EF4-FFF2-40B4-BE49-F238E27FC236}">
                <a16:creationId xmlns:a16="http://schemas.microsoft.com/office/drawing/2014/main" id="{D90C5925-715B-DF61-E605-ECF5842667C8}"/>
              </a:ext>
            </a:extLst>
          </p:cNvPr>
          <p:cNvGraphicFramePr>
            <a:graphicFrameLocks noGrp="1"/>
          </p:cNvGraphicFramePr>
          <p:nvPr/>
        </p:nvGraphicFramePr>
        <p:xfrm>
          <a:off x="8970499" y="751537"/>
          <a:ext cx="1177042" cy="1332319"/>
        </p:xfrm>
        <a:graphic>
          <a:graphicData uri="http://schemas.openxmlformats.org/drawingml/2006/table">
            <a:tbl>
              <a:tblPr>
                <a:tableStyleId>{5C22544A-7EE6-4342-B048-85BDC9FD1C3A}</a:tableStyleId>
              </a:tblPr>
              <a:tblGrid>
                <a:gridCol w="838044">
                  <a:extLst>
                    <a:ext uri="{9D8B030D-6E8A-4147-A177-3AD203B41FA5}">
                      <a16:colId xmlns:a16="http://schemas.microsoft.com/office/drawing/2014/main" val="3255157444"/>
                    </a:ext>
                  </a:extLst>
                </a:gridCol>
                <a:gridCol w="338998">
                  <a:extLst>
                    <a:ext uri="{9D8B030D-6E8A-4147-A177-3AD203B41FA5}">
                      <a16:colId xmlns:a16="http://schemas.microsoft.com/office/drawing/2014/main" val="428543506"/>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Counties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Kanawha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Boone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McDowell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Logan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Mingo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l" fontAlgn="b"/>
                      <a:r>
                        <a:rPr lang="en-US" sz="1200" b="1" u="none" strike="noStrike" dirty="0">
                          <a:solidFill>
                            <a:srgbClr val="548235"/>
                          </a:solidFill>
                          <a:effectLst/>
                          <a:latin typeface="Arial" panose="020B0604020202020204" pitchFamily="34" charset="0"/>
                          <a:cs typeface="Arial" panose="020B0604020202020204" pitchFamily="34" charset="0"/>
                        </a:rPr>
                        <a:t> Wyoming </a:t>
                      </a:r>
                      <a:endParaRPr lang="en-US" sz="1200" b="1" i="0" u="none" strike="noStrike" dirty="0">
                        <a:solidFill>
                          <a:srgbClr val="548235"/>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bl>
          </a:graphicData>
        </a:graphic>
      </p:graphicFrame>
      <p:graphicFrame>
        <p:nvGraphicFramePr>
          <p:cNvPr id="11" name="Table 10">
            <a:extLst>
              <a:ext uri="{FF2B5EF4-FFF2-40B4-BE49-F238E27FC236}">
                <a16:creationId xmlns:a16="http://schemas.microsoft.com/office/drawing/2014/main" id="{57629EEA-6AFF-7E74-74F9-DF81414DA6D7}"/>
              </a:ext>
            </a:extLst>
          </p:cNvPr>
          <p:cNvGraphicFramePr>
            <a:graphicFrameLocks noGrp="1"/>
          </p:cNvGraphicFramePr>
          <p:nvPr/>
        </p:nvGraphicFramePr>
        <p:xfrm>
          <a:off x="10147541" y="751537"/>
          <a:ext cx="1393463" cy="588411"/>
        </p:xfrm>
        <a:graphic>
          <a:graphicData uri="http://schemas.openxmlformats.org/drawingml/2006/table">
            <a:tbl>
              <a:tblPr>
                <a:tableStyleId>{5C22544A-7EE6-4342-B048-85BDC9FD1C3A}</a:tableStyleId>
              </a:tblPr>
              <a:tblGrid>
                <a:gridCol w="1104744">
                  <a:extLst>
                    <a:ext uri="{9D8B030D-6E8A-4147-A177-3AD203B41FA5}">
                      <a16:colId xmlns:a16="http://schemas.microsoft.com/office/drawing/2014/main" val="3133134155"/>
                    </a:ext>
                  </a:extLst>
                </a:gridCol>
                <a:gridCol w="288719">
                  <a:extLst>
                    <a:ext uri="{9D8B030D-6E8A-4147-A177-3AD203B41FA5}">
                      <a16:colId xmlns:a16="http://schemas.microsoft.com/office/drawing/2014/main" val="1328242261"/>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Regions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l" fontAlgn="b"/>
                      <a:r>
                        <a:rPr lang="en-US" sz="1200" b="0" u="none" strike="noStrike" dirty="0">
                          <a:effectLst/>
                          <a:latin typeface="Arial" panose="020B0604020202020204" pitchFamily="34" charset="0"/>
                          <a:cs typeface="Arial" panose="020B0604020202020204" pitchFamily="34" charset="0"/>
                        </a:rPr>
                        <a:t> PDC Region 2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l" fontAlgn="b"/>
                      <a:r>
                        <a:rPr lang="en-US" sz="1200" b="0" u="none" strike="noStrike" dirty="0">
                          <a:effectLst/>
                          <a:latin typeface="Arial" panose="020B0604020202020204" pitchFamily="34" charset="0"/>
                          <a:cs typeface="Arial" panose="020B0604020202020204" pitchFamily="34" charset="0"/>
                        </a:rPr>
                        <a:t> PDC Region 3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bl>
          </a:graphicData>
        </a:graphic>
      </p:graphicFrame>
      <p:graphicFrame>
        <p:nvGraphicFramePr>
          <p:cNvPr id="13" name="Table 12">
            <a:extLst>
              <a:ext uri="{FF2B5EF4-FFF2-40B4-BE49-F238E27FC236}">
                <a16:creationId xmlns:a16="http://schemas.microsoft.com/office/drawing/2014/main" id="{57A81DF4-895F-2B55-1548-0A32DD5E42B9}"/>
              </a:ext>
            </a:extLst>
          </p:cNvPr>
          <p:cNvGraphicFramePr>
            <a:graphicFrameLocks noGrp="1"/>
          </p:cNvGraphicFramePr>
          <p:nvPr/>
        </p:nvGraphicFramePr>
        <p:xfrm>
          <a:off x="7559317" y="2333829"/>
          <a:ext cx="2891319" cy="3935997"/>
        </p:xfrm>
        <a:graphic>
          <a:graphicData uri="http://schemas.openxmlformats.org/drawingml/2006/table">
            <a:tbl>
              <a:tblPr>
                <a:tableStyleId>{5C22544A-7EE6-4342-B048-85BDC9FD1C3A}</a:tableStyleId>
              </a:tblPr>
              <a:tblGrid>
                <a:gridCol w="487207">
                  <a:extLst>
                    <a:ext uri="{9D8B030D-6E8A-4147-A177-3AD203B41FA5}">
                      <a16:colId xmlns:a16="http://schemas.microsoft.com/office/drawing/2014/main" val="3553828648"/>
                    </a:ext>
                  </a:extLst>
                </a:gridCol>
                <a:gridCol w="2095344">
                  <a:extLst>
                    <a:ext uri="{9D8B030D-6E8A-4147-A177-3AD203B41FA5}">
                      <a16:colId xmlns:a16="http://schemas.microsoft.com/office/drawing/2014/main" val="195031268"/>
                    </a:ext>
                  </a:extLst>
                </a:gridCol>
                <a:gridCol w="308768">
                  <a:extLst>
                    <a:ext uri="{9D8B030D-6E8A-4147-A177-3AD203B41FA5}">
                      <a16:colId xmlns:a16="http://schemas.microsoft.com/office/drawing/2014/main" val="1085969240"/>
                    </a:ext>
                  </a:extLst>
                </a:gridCol>
              </a:tblGrid>
              <a:tr h="10784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latin typeface="Arial" panose="020B0604020202020204" pitchFamily="34" charset="0"/>
                          <a:cs typeface="Arial" panose="020B0604020202020204" pitchFamily="34" charset="0"/>
                        </a:rPr>
                        <a:t>RANK</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Streams (Top 20)</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100.0%</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Ohio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Little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99.5%</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Greenbrier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99.3%</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Davis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99.1%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Island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98.9%</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Kanawha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8</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Campbells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98.4%</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9</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Wheeling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98.2%</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Pocatalico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98.0%</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11</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Cacapon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97.8%</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algn="ctr" fontAlgn="b"/>
                      <a:r>
                        <a:rPr lang="en-US" sz="1200" b="1" u="none" strike="noStrike" dirty="0">
                          <a:effectLst/>
                          <a:latin typeface="Arial" panose="020B0604020202020204" pitchFamily="34" charset="0"/>
                          <a:cs typeface="Arial" panose="020B0604020202020204" pitchFamily="34" charset="0"/>
                        </a:rPr>
                        <a:t>12</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Big Coal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97.6%</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Mud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97.4%</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14</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Cabin Creek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97.1%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algn="ctr" fontAlgn="b"/>
                      <a:r>
                        <a:rPr lang="en-US" sz="1200" b="1" u="none" strike="noStrike" dirty="0">
                          <a:effectLst/>
                          <a:latin typeface="Arial" panose="020B0604020202020204" pitchFamily="34" charset="0"/>
                          <a:cs typeface="Arial" panose="020B0604020202020204" pitchFamily="34" charset="0"/>
                        </a:rPr>
                        <a:t>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Pond Fork</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96.9%</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0">
                <a:tc>
                  <a:txBody>
                    <a:bodyPr/>
                    <a:lstStyle/>
                    <a:p>
                      <a:pPr algn="ctr" fontAlgn="b"/>
                      <a:r>
                        <a:rPr lang="en-US" sz="1200" b="1" u="none" strike="noStrike" dirty="0">
                          <a:effectLst/>
                          <a:latin typeface="Arial" panose="020B0604020202020204" pitchFamily="34" charset="0"/>
                          <a:cs typeface="Arial" panose="020B0604020202020204" pitchFamily="34" charset="0"/>
                        </a:rPr>
                        <a:t>16</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Elk River</a:t>
                      </a: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96.7%</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17</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a:t>
                      </a:r>
                      <a:r>
                        <a:rPr lang="en-US" sz="1200" u="none" strike="noStrike" dirty="0" err="1">
                          <a:effectLst/>
                          <a:latin typeface="Arial" panose="020B0604020202020204" pitchFamily="34" charset="0"/>
                          <a:cs typeface="Arial" panose="020B0604020202020204" pitchFamily="34" charset="0"/>
                        </a:rPr>
                        <a:t>Twelvepole</a:t>
                      </a:r>
                      <a:r>
                        <a:rPr lang="en-US" sz="1200" u="none" strike="noStrike" dirty="0">
                          <a:effectLst/>
                          <a:latin typeface="Arial" panose="020B0604020202020204" pitchFamily="34" charset="0"/>
                          <a:cs typeface="Arial" panose="020B0604020202020204" pitchFamily="34" charset="0"/>
                        </a:rPr>
                        <a:t> Creek</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96.5%</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2281358"/>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18</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Buckhannon River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96.3%</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4220492"/>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19</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South Branch Potomac River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96.1%</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7567646"/>
                  </a:ext>
                </a:extLst>
              </a:tr>
              <a:tr h="0">
                <a:tc>
                  <a:txBody>
                    <a:bodyPr/>
                    <a:lstStyle/>
                    <a:p>
                      <a:pPr algn="ctr" fontAlgn="b"/>
                      <a:r>
                        <a:rPr lang="en-US" sz="1200" b="1" i="0" u="none" strike="noStrike" dirty="0">
                          <a:solidFill>
                            <a:srgbClr val="000000"/>
                          </a:solidFill>
                          <a:effectLst/>
                          <a:latin typeface="Arial" panose="020B0604020202020204" pitchFamily="34" charset="0"/>
                          <a:cs typeface="Arial" panose="020B0604020202020204" pitchFamily="34" charset="0"/>
                        </a:rPr>
                        <a:t>20</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effectLst/>
                          <a:latin typeface="Arial" panose="020B0604020202020204" pitchFamily="34" charset="0"/>
                          <a:cs typeface="Arial" panose="020B0604020202020204" pitchFamily="34" charset="0"/>
                        </a:rPr>
                        <a:t> Paint Creek</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u="none" strike="noStrike" dirty="0">
                          <a:effectLst/>
                          <a:latin typeface="Arial" panose="020B0604020202020204" pitchFamily="34" charset="0"/>
                          <a:cs typeface="Arial" panose="020B0604020202020204" pitchFamily="34" charset="0"/>
                        </a:rPr>
                        <a:t>95.8%</a:t>
                      </a:r>
                      <a:endParaRPr lang="en-US" sz="800" b="1" i="0" u="none" strike="noStrike" dirty="0">
                        <a:solidFill>
                          <a:srgbClr val="C00000"/>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656240"/>
                  </a:ext>
                </a:extLst>
              </a:tr>
            </a:tbl>
          </a:graphicData>
        </a:graphic>
      </p:graphicFrame>
      <p:graphicFrame>
        <p:nvGraphicFramePr>
          <p:cNvPr id="14" name="Table 13">
            <a:extLst>
              <a:ext uri="{FF2B5EF4-FFF2-40B4-BE49-F238E27FC236}">
                <a16:creationId xmlns:a16="http://schemas.microsoft.com/office/drawing/2014/main" id="{D8CEF41B-60C8-11A1-D0AE-83093B97883C}"/>
              </a:ext>
            </a:extLst>
          </p:cNvPr>
          <p:cNvGraphicFramePr>
            <a:graphicFrameLocks noGrp="1"/>
          </p:cNvGraphicFramePr>
          <p:nvPr/>
        </p:nvGraphicFramePr>
        <p:xfrm>
          <a:off x="10450636" y="2333829"/>
          <a:ext cx="1556263" cy="960365"/>
        </p:xfrm>
        <a:graphic>
          <a:graphicData uri="http://schemas.openxmlformats.org/drawingml/2006/table">
            <a:tbl>
              <a:tblPr>
                <a:tableStyleId>{5C22544A-7EE6-4342-B048-85BDC9FD1C3A}</a:tableStyleId>
              </a:tblPr>
              <a:tblGrid>
                <a:gridCol w="1222219">
                  <a:extLst>
                    <a:ext uri="{9D8B030D-6E8A-4147-A177-3AD203B41FA5}">
                      <a16:colId xmlns:a16="http://schemas.microsoft.com/office/drawing/2014/main" val="834652871"/>
                    </a:ext>
                  </a:extLst>
                </a:gridCol>
                <a:gridCol w="334044">
                  <a:extLst>
                    <a:ext uri="{9D8B030D-6E8A-4147-A177-3AD203B41FA5}">
                      <a16:colId xmlns:a16="http://schemas.microsoft.com/office/drawing/2014/main" val="4002250414"/>
                    </a:ext>
                  </a:extLst>
                </a:gridCol>
              </a:tblGrid>
              <a:tr h="81090">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Watersheds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  </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Lower Kanawha</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100%</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Coal</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96.7%</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Upper Kanawha</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93.5%</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79674">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Tug</a:t>
                      </a: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i="0" u="none" strike="noStrike" dirty="0">
                          <a:solidFill>
                            <a:schemeClr val="tx1"/>
                          </a:solidFill>
                          <a:effectLst/>
                          <a:latin typeface="Arial" panose="020B0604020202020204" pitchFamily="34" charset="0"/>
                          <a:cs typeface="Arial" panose="020B0604020202020204" pitchFamily="34" charset="0"/>
                        </a:rPr>
                        <a:t>90.3%</a:t>
                      </a: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bl>
          </a:graphicData>
        </a:graphic>
      </p:graphicFrame>
      <p:sp>
        <p:nvSpPr>
          <p:cNvPr id="4" name="TextBox 3">
            <a:extLst>
              <a:ext uri="{FF2B5EF4-FFF2-40B4-BE49-F238E27FC236}">
                <a16:creationId xmlns:a16="http://schemas.microsoft.com/office/drawing/2014/main" id="{118D471B-FA22-7050-E2AD-B10AF9CEC637}"/>
              </a:ext>
            </a:extLst>
          </p:cNvPr>
          <p:cNvSpPr txBox="1"/>
          <p:nvPr/>
        </p:nvSpPr>
        <p:spPr>
          <a:xfrm>
            <a:off x="3586124" y="5404748"/>
            <a:ext cx="209311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Last update: Aug.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Streams &amp; Watersheds: Jul. 2025</a:t>
            </a:r>
          </a:p>
        </p:txBody>
      </p:sp>
      <p:graphicFrame>
        <p:nvGraphicFramePr>
          <p:cNvPr id="7" name="Table 6">
            <a:extLst>
              <a:ext uri="{FF2B5EF4-FFF2-40B4-BE49-F238E27FC236}">
                <a16:creationId xmlns:a16="http://schemas.microsoft.com/office/drawing/2014/main" id="{BDED6498-1043-7A8B-B838-13A6875D7819}"/>
              </a:ext>
            </a:extLst>
          </p:cNvPr>
          <p:cNvGraphicFramePr>
            <a:graphicFrameLocks noGrp="1"/>
          </p:cNvGraphicFramePr>
          <p:nvPr>
            <p:extLst>
              <p:ext uri="{D42A27DB-BD31-4B8C-83A1-F6EECF244321}">
                <p14:modId xmlns:p14="http://schemas.microsoft.com/office/powerpoint/2010/main" val="3172350148"/>
              </p:ext>
            </p:extLst>
          </p:nvPr>
        </p:nvGraphicFramePr>
        <p:xfrm>
          <a:off x="3536902" y="754336"/>
          <a:ext cx="2544279" cy="4493928"/>
        </p:xfrm>
        <a:graphic>
          <a:graphicData uri="http://schemas.openxmlformats.org/drawingml/2006/table">
            <a:tbl>
              <a:tblPr>
                <a:tableStyleId>{5C22544A-7EE6-4342-B048-85BDC9FD1C3A}</a:tableStyleId>
              </a:tblPr>
              <a:tblGrid>
                <a:gridCol w="2228694">
                  <a:extLst>
                    <a:ext uri="{9D8B030D-6E8A-4147-A177-3AD203B41FA5}">
                      <a16:colId xmlns:a16="http://schemas.microsoft.com/office/drawing/2014/main" val="313512134"/>
                    </a:ext>
                  </a:extLst>
                </a:gridCol>
                <a:gridCol w="315585">
                  <a:extLst>
                    <a:ext uri="{9D8B030D-6E8A-4147-A177-3AD203B41FA5}">
                      <a16:colId xmlns:a16="http://schemas.microsoft.com/office/drawing/2014/main" val="3870892148"/>
                    </a:ext>
                  </a:extLst>
                </a:gridCol>
              </a:tblGrid>
              <a:tr h="107849">
                <a:tc>
                  <a:txBody>
                    <a:bodyPr/>
                    <a:lstStyle/>
                    <a:p>
                      <a:pPr algn="ctr" fontAlgn="b"/>
                      <a:r>
                        <a:rPr lang="en-US" sz="1200" b="1" u="none" strike="noStrike" dirty="0">
                          <a:solidFill>
                            <a:schemeClr val="bg1"/>
                          </a:solidFill>
                          <a:effectLst/>
                          <a:latin typeface="Arial" panose="020B0604020202020204" pitchFamily="34" charset="0"/>
                          <a:cs typeface="Arial" panose="020B0604020202020204" pitchFamily="34" charset="0"/>
                        </a:rPr>
                        <a:t>Incorporated Places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700" b="1" u="none" strike="noStrike" dirty="0">
                          <a:solidFill>
                            <a:schemeClr val="bg1"/>
                          </a:solidFill>
                          <a:effectLst/>
                          <a:latin typeface="Arial" panose="020B0604020202020204" pitchFamily="34" charset="0"/>
                          <a:cs typeface="Arial" panose="020B0604020202020204" pitchFamily="34" charset="0"/>
                        </a:rPr>
                        <a:t>Index Score</a:t>
                      </a:r>
                      <a:endParaRPr lang="en-US" sz="700" b="1" i="0" u="none" strike="noStrike" dirty="0">
                        <a:solidFill>
                          <a:schemeClr val="bg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15052869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Clendenin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100.0%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036990"/>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New Martinsville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5829844"/>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Alderson**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99.1%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30296"/>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Marlinton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98.6%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943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Kimball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98.2%</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4502255"/>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Parsons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568547"/>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Wheeling**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97.3%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029802"/>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Northfork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a:solidFill>
                            <a:schemeClr val="tx1"/>
                          </a:solidFill>
                          <a:effectLst/>
                          <a:latin typeface="Arial" panose="020B0604020202020204" pitchFamily="34" charset="0"/>
                          <a:cs typeface="Arial" panose="020B0604020202020204" pitchFamily="34" charset="0"/>
                        </a:rPr>
                        <a:t>96.9%</a:t>
                      </a:r>
                      <a:endParaRPr lang="en-US" sz="700" b="0" i="0" u="none" strike="noStrike">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58668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Danville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4555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Madison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96.0%</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623166"/>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Milton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520604"/>
                  </a:ext>
                </a:extLst>
              </a:tr>
              <a:tr h="103812">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Oceana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95.1%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785329"/>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Keystone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333100"/>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Wellsburg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94.2%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64411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Gary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93.8%</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14309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Rowlesburg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93.4%</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946134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Grantsville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92.9%</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92212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Richwood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92.5%</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479001"/>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Rainelle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BF7"/>
                    </a:solid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92.1%</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440308"/>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Mannington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91.6%</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06889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Spencer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91.2%</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1272664"/>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Welch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90.7%</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1449986"/>
                  </a:ext>
                </a:extLst>
              </a:tr>
              <a:tr h="99660">
                <a:tc>
                  <a:txBody>
                    <a:bodyPr/>
                    <a:lstStyle/>
                    <a:p>
                      <a:pPr marL="57150" indent="-57150" algn="l" fontAlgn="b"/>
                      <a:r>
                        <a:rPr lang="en-US" sz="1200" u="none" strike="noStrike" dirty="0">
                          <a:effectLst/>
                          <a:latin typeface="Arial" panose="020B0604020202020204" pitchFamily="34" charset="0"/>
                          <a:cs typeface="Arial" panose="020B0604020202020204" pitchFamily="34" charset="0"/>
                        </a:rPr>
                        <a:t> Buckhannon - Incorporated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097" marR="3097" marT="3097"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700" b="0" u="none" strike="noStrike" dirty="0">
                          <a:solidFill>
                            <a:schemeClr val="tx1"/>
                          </a:solidFill>
                          <a:effectLst/>
                          <a:latin typeface="Arial" panose="020B0604020202020204" pitchFamily="34" charset="0"/>
                          <a:cs typeface="Arial" panose="020B0604020202020204" pitchFamily="34" charset="0"/>
                        </a:rPr>
                        <a:t>90.3%</a:t>
                      </a:r>
                      <a:endParaRPr lang="en-US" sz="700" b="0" i="0" u="none" strike="noStrike" dirty="0">
                        <a:solidFill>
                          <a:schemeClr val="tx1"/>
                        </a:solidFill>
                        <a:effectLst/>
                        <a:latin typeface="Arial" panose="020B0604020202020204" pitchFamily="34" charset="0"/>
                        <a:cs typeface="Arial" panose="020B0604020202020204" pitchFamily="34" charset="0"/>
                      </a:endParaRPr>
                    </a:p>
                  </a:txBody>
                  <a:tcPr marL="3097" marR="3097" marT="3097"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310270"/>
                  </a:ext>
                </a:extLst>
              </a:tr>
            </a:tbl>
          </a:graphicData>
        </a:graphic>
      </p:graphicFrame>
    </p:spTree>
    <p:extLst>
      <p:ext uri="{BB962C8B-B14F-4D97-AF65-F5344CB8AC3E}">
        <p14:creationId xmlns:p14="http://schemas.microsoft.com/office/powerpoint/2010/main" val="23377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C863F2A-1B08-9FC5-ABAD-CFAAC5D697BA}"/>
              </a:ext>
            </a:extLst>
          </p:cNvPr>
          <p:cNvGraphicFramePr>
            <a:graphicFrameLocks noGrp="1"/>
          </p:cNvGraphicFramePr>
          <p:nvPr>
            <p:extLst>
              <p:ext uri="{D42A27DB-BD31-4B8C-83A1-F6EECF244321}">
                <p14:modId xmlns:p14="http://schemas.microsoft.com/office/powerpoint/2010/main" val="2799767113"/>
              </p:ext>
            </p:extLst>
          </p:nvPr>
        </p:nvGraphicFramePr>
        <p:xfrm>
          <a:off x="228600" y="986140"/>
          <a:ext cx="11722101" cy="5455920"/>
        </p:xfrm>
        <a:graphic>
          <a:graphicData uri="http://schemas.openxmlformats.org/drawingml/2006/table">
            <a:tbl>
              <a:tblPr firstRow="1" bandRow="1">
                <a:tableStyleId>{5C22544A-7EE6-4342-B048-85BDC9FD1C3A}</a:tableStyleId>
              </a:tblPr>
              <a:tblGrid>
                <a:gridCol w="5523562">
                  <a:extLst>
                    <a:ext uri="{9D8B030D-6E8A-4147-A177-3AD203B41FA5}">
                      <a16:colId xmlns:a16="http://schemas.microsoft.com/office/drawing/2014/main" val="3334160799"/>
                    </a:ext>
                  </a:extLst>
                </a:gridCol>
                <a:gridCol w="208280">
                  <a:extLst>
                    <a:ext uri="{9D8B030D-6E8A-4147-A177-3AD203B41FA5}">
                      <a16:colId xmlns:a16="http://schemas.microsoft.com/office/drawing/2014/main" val="1094218970"/>
                    </a:ext>
                  </a:extLst>
                </a:gridCol>
                <a:gridCol w="5990259">
                  <a:extLst>
                    <a:ext uri="{9D8B030D-6E8A-4147-A177-3AD203B41FA5}">
                      <a16:colId xmlns:a16="http://schemas.microsoft.com/office/drawing/2014/main" val="105215941"/>
                    </a:ext>
                  </a:extLst>
                </a:gridCol>
              </a:tblGrid>
              <a:tr h="569662">
                <a:tc>
                  <a:txBody>
                    <a:bodyPr/>
                    <a:lstStyle/>
                    <a:p>
                      <a:pPr algn="ctr"/>
                      <a:r>
                        <a:rPr lang="en-US" sz="3200" dirty="0"/>
                        <a:t>WV Flood Tool</a:t>
                      </a:r>
                    </a:p>
                  </a:txBody>
                  <a:tcPr>
                    <a:lnR w="12700" cap="flat" cmpd="sng" algn="ctr">
                      <a:solidFill>
                        <a:schemeClr val="bg1"/>
                      </a:solidFill>
                      <a:prstDash val="solid"/>
                      <a:round/>
                      <a:headEnd type="none" w="med" len="med"/>
                      <a:tailEnd type="none" w="med" len="med"/>
                    </a:lnR>
                    <a:solidFill>
                      <a:srgbClr val="203864"/>
                    </a:solidFill>
                  </a:tcPr>
                </a:tc>
                <a:tc>
                  <a:txBody>
                    <a:bodyPr/>
                    <a:lstStyle/>
                    <a:p>
                      <a:pPr algn="ct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tc>
                  <a:txBody>
                    <a:bodyPr/>
                    <a:lstStyle/>
                    <a:p>
                      <a:pPr algn="ctr"/>
                      <a:r>
                        <a:rPr lang="en-US" sz="3200" dirty="0"/>
                        <a:t>WV Risk Explorer </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07848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bg1"/>
                          </a:solidFill>
                          <a:effectLst/>
                          <a:latin typeface="+mn-lt"/>
                          <a:ea typeface="+mn-ea"/>
                          <a:cs typeface="+mn-cs"/>
                        </a:rPr>
                        <a:t>Determine the degree of flood risk for a </a:t>
                      </a:r>
                      <a:r>
                        <a:rPr lang="en-US" sz="1600" b="1" i="1" kern="1200" dirty="0">
                          <a:solidFill>
                            <a:schemeClr val="bg1"/>
                          </a:solidFill>
                          <a:effectLst/>
                          <a:latin typeface="+mn-lt"/>
                          <a:ea typeface="+mn-ea"/>
                          <a:cs typeface="+mn-cs"/>
                        </a:rPr>
                        <a:t>specific area </a:t>
                      </a:r>
                      <a:r>
                        <a:rPr lang="en-US" sz="1600" b="0" i="1" kern="1200" dirty="0">
                          <a:solidFill>
                            <a:schemeClr val="bg1"/>
                          </a:solidFill>
                          <a:effectLst/>
                          <a:latin typeface="+mn-lt"/>
                          <a:ea typeface="+mn-ea"/>
                          <a:cs typeface="+mn-cs"/>
                        </a:rPr>
                        <a:t>or </a:t>
                      </a:r>
                      <a:r>
                        <a:rPr lang="en-US" sz="1600" b="1" i="1" kern="1200" dirty="0">
                          <a:solidFill>
                            <a:schemeClr val="bg1"/>
                          </a:solidFill>
                          <a:effectLst/>
                          <a:latin typeface="+mn-lt"/>
                          <a:ea typeface="+mn-ea"/>
                          <a:cs typeface="+mn-cs"/>
                        </a:rPr>
                        <a:t>property </a:t>
                      </a:r>
                      <a:r>
                        <a:rPr lang="en-US" sz="1600" b="0" i="0" kern="1200" dirty="0">
                          <a:solidFill>
                            <a:schemeClr val="bg1"/>
                          </a:solidFill>
                          <a:effectLst/>
                          <a:latin typeface="+mn-lt"/>
                          <a:ea typeface="+mn-ea"/>
                          <a:cs typeface="+mn-cs"/>
                        </a:rPr>
                        <a:t>using the Public and Expert Views.  View building risk assessments and mitigation measures using the Risk Map View. </a:t>
                      </a:r>
                      <a:endParaRPr lang="en-US" sz="1600" dirty="0">
                        <a:solidFill>
                          <a:schemeClr val="bg1"/>
                        </a:solidFill>
                      </a:endParaRPr>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203864"/>
                    </a:solidFill>
                  </a:tcPr>
                </a:tc>
                <a:tc>
                  <a:txBody>
                    <a:bodyPr/>
                    <a:lstStyle/>
                    <a:p>
                      <a:endParaRPr lang="en-US" sz="16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solidFill>
                  </a:tcPr>
                </a:tc>
                <a:tc>
                  <a:txBody>
                    <a:bodyPr/>
                    <a:lstStyle/>
                    <a:p>
                      <a:r>
                        <a:rPr lang="en-US" sz="1600" b="0" i="0" kern="1200" dirty="0">
                          <a:solidFill>
                            <a:schemeClr val="bg1"/>
                          </a:solidFill>
                          <a:effectLst/>
                          <a:latin typeface="+mn-lt"/>
                          <a:ea typeface="+mn-ea"/>
                          <a:cs typeface="+mn-cs"/>
                        </a:rPr>
                        <a:t>View and analyze riverine flood risk at the </a:t>
                      </a:r>
                      <a:r>
                        <a:rPr lang="en-US" sz="1600" b="1" i="1" kern="1200" dirty="0">
                          <a:solidFill>
                            <a:schemeClr val="bg1"/>
                          </a:solidFill>
                          <a:effectLst/>
                          <a:latin typeface="+mn-lt"/>
                          <a:ea typeface="+mn-ea"/>
                          <a:cs typeface="+mn-cs"/>
                        </a:rPr>
                        <a:t>aggregate level </a:t>
                      </a:r>
                      <a:r>
                        <a:rPr lang="en-US" sz="1600" b="0" i="0" kern="1200" dirty="0">
                          <a:solidFill>
                            <a:schemeClr val="bg1"/>
                          </a:solidFill>
                          <a:effectLst/>
                          <a:latin typeface="+mn-lt"/>
                          <a:ea typeface="+mn-ea"/>
                          <a:cs typeface="+mn-cs"/>
                        </a:rPr>
                        <a:t>for community, county, region, watershed, and stream scales. </a:t>
                      </a:r>
                      <a:r>
                        <a:rPr lang="en-US" sz="1600" b="1" i="1" kern="1200" dirty="0">
                          <a:solidFill>
                            <a:schemeClr val="bg1"/>
                          </a:solidFill>
                          <a:effectLst/>
                          <a:latin typeface="+mn-lt"/>
                          <a:ea typeface="+mn-ea"/>
                          <a:cs typeface="+mn-cs"/>
                        </a:rPr>
                        <a:t>Compare risk </a:t>
                      </a:r>
                      <a:r>
                        <a:rPr lang="en-US" sz="1600" b="0" i="0" kern="1200" dirty="0">
                          <a:solidFill>
                            <a:schemeClr val="bg1"/>
                          </a:solidFill>
                          <a:effectLst/>
                          <a:latin typeface="+mn-lt"/>
                          <a:ea typeface="+mn-ea"/>
                          <a:cs typeface="+mn-cs"/>
                        </a:rPr>
                        <a:t>among different geographic entities, complete with risk scores and rankings, from the building level to state scales.</a:t>
                      </a:r>
                      <a:endParaRPr lang="en-US" sz="1600" dirty="0">
                        <a:solidFill>
                          <a:schemeClr val="bg1"/>
                        </a:solidFill>
                      </a:endParaRPr>
                    </a:p>
                  </a:txBody>
                  <a:tcP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156082"/>
                    </a:solidFill>
                  </a:tcPr>
                </a:tc>
                <a:extLst>
                  <a:ext uri="{0D108BD9-81ED-4DB2-BD59-A6C34878D82A}">
                    <a16:rowId xmlns:a16="http://schemas.microsoft.com/office/drawing/2014/main" val="2029395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65000"/>
                              <a:lumOff val="35000"/>
                            </a:schemeClr>
                          </a:solidFill>
                        </a:rPr>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Public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Expert View (Floodplain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RiskMap View (Risk Reduction)</a:t>
                      </a:r>
                      <a:br>
                        <a:rPr lang="en-US" sz="1400" dirty="0">
                          <a:solidFill>
                            <a:schemeClr val="tx1">
                              <a:lumMod val="65000"/>
                              <a:lumOff val="35000"/>
                            </a:schemeClr>
                          </a:solidFill>
                        </a:rPr>
                      </a:br>
                      <a:endParaRPr lang="en-US" sz="1400" dirty="0">
                        <a:solidFill>
                          <a:schemeClr val="tx1">
                            <a:lumMod val="65000"/>
                            <a:lumOff val="35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Reference Layers &amp; Basemaps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Property Search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Links to External Viewers &amp; Resources</a:t>
                      </a:r>
                    </a:p>
                  </a:txBody>
                  <a:tcPr>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CE4F4"/>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chemeClr val="tx1">
                            <a:lumMod val="65000"/>
                            <a:lumOff val="35000"/>
                          </a:schemeClr>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65000"/>
                              <a:lumOff val="35000"/>
                            </a:schemeClr>
                          </a:solidFill>
                        </a:rPr>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 Maps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 Reports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Risk &amp; Mitigation Dashboard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Building Level Risk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Flood Visualization Tools</a:t>
                      </a:r>
                      <a:br>
                        <a:rPr lang="en-US" sz="1400" dirty="0">
                          <a:solidFill>
                            <a:schemeClr val="tx1">
                              <a:lumMod val="65000"/>
                              <a:lumOff val="35000"/>
                            </a:schemeClr>
                          </a:solidFill>
                        </a:rPr>
                      </a:br>
                      <a:endParaRPr lang="en-US" sz="1400" dirty="0">
                        <a:solidFill>
                          <a:schemeClr val="tx1">
                            <a:lumMod val="65000"/>
                            <a:lumOff val="35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65000"/>
                              <a:lumOff val="35000"/>
                            </a:schemeClr>
                          </a:solidFill>
                        </a:rPr>
                        <a:t>Data linkages WV Flood Tool &amp; Hazard Library</a:t>
                      </a:r>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DBF0F9"/>
                    </a:solidFill>
                  </a:tcPr>
                </a:tc>
                <a:extLst>
                  <a:ext uri="{0D108BD9-81ED-4DB2-BD59-A6C34878D82A}">
                    <a16:rowId xmlns:a16="http://schemas.microsoft.com/office/drawing/2014/main" val="714996797"/>
                  </a:ext>
                </a:extLst>
              </a:tr>
              <a:tr h="370840">
                <a:tc>
                  <a:txBody>
                    <a:bodyPr/>
                    <a:lstStyle/>
                    <a:p>
                      <a:r>
                        <a:rPr lang="en-US" sz="1400" b="1" dirty="0">
                          <a:solidFill>
                            <a:schemeClr val="tx1">
                              <a:lumMod val="65000"/>
                              <a:lumOff val="35000"/>
                            </a:schemeClr>
                          </a:solidFill>
                        </a:rPr>
                        <a:t>Applications:</a:t>
                      </a:r>
                    </a:p>
                    <a:p>
                      <a:pPr marL="285750" indent="-285750">
                        <a:buFont typeface="Arial" panose="020B0604020202020204" pitchFamily="34" charset="0"/>
                        <a:buChar char="•"/>
                      </a:pPr>
                      <a:r>
                        <a:rPr lang="en-US" sz="1400" dirty="0">
                          <a:solidFill>
                            <a:schemeClr val="tx1">
                              <a:lumMod val="65000"/>
                              <a:lumOff val="35000"/>
                            </a:schemeClr>
                          </a:solidFill>
                        </a:rPr>
                        <a:t>Flood Risk Determinations at Property Level</a:t>
                      </a:r>
                    </a:p>
                    <a:p>
                      <a:pPr marL="285750" indent="-285750">
                        <a:buFont typeface="Arial" panose="020B0604020202020204" pitchFamily="34" charset="0"/>
                        <a:buChar char="•"/>
                      </a:pPr>
                      <a:r>
                        <a:rPr lang="en-US" sz="1400" dirty="0">
                          <a:solidFill>
                            <a:schemeClr val="tx1">
                              <a:lumMod val="65000"/>
                              <a:lumOff val="35000"/>
                            </a:schemeClr>
                          </a:solidFill>
                        </a:rPr>
                        <a:t>Floodplain Management</a:t>
                      </a:r>
                    </a:p>
                    <a:p>
                      <a:pPr marL="285750" indent="-285750">
                        <a:buFont typeface="Arial" panose="020B0604020202020204" pitchFamily="34" charset="0"/>
                        <a:buChar char="•"/>
                      </a:pPr>
                      <a:r>
                        <a:rPr lang="en-US" sz="1400" dirty="0">
                          <a:solidFill>
                            <a:schemeClr val="tx1">
                              <a:lumMod val="65000"/>
                              <a:lumOff val="35000"/>
                            </a:schemeClr>
                          </a:solidFill>
                        </a:rPr>
                        <a:t>Mitigation Measures</a:t>
                      </a:r>
                    </a:p>
                    <a:p>
                      <a:pPr marL="285750" indent="-285750">
                        <a:buFont typeface="Arial" panose="020B0604020202020204" pitchFamily="34" charset="0"/>
                        <a:buChar char="•"/>
                      </a:pPr>
                      <a:r>
                        <a:rPr lang="en-US" sz="1400" dirty="0">
                          <a:solidFill>
                            <a:schemeClr val="tx1">
                              <a:lumMod val="65000"/>
                              <a:lumOff val="35000"/>
                            </a:schemeClr>
                          </a:solidFill>
                        </a:rPr>
                        <a:t>Damage Assessments</a:t>
                      </a:r>
                    </a:p>
                    <a:p>
                      <a:pPr marL="285750" indent="-285750">
                        <a:buFont typeface="Arial" panose="020B0604020202020204" pitchFamily="34" charset="0"/>
                        <a:buChar char="•"/>
                      </a:pPr>
                      <a:r>
                        <a:rPr lang="en-US" sz="1400" dirty="0">
                          <a:solidFill>
                            <a:schemeClr val="tx1">
                              <a:lumMod val="65000"/>
                              <a:lumOff val="35000"/>
                            </a:schemeClr>
                          </a:solidFill>
                        </a:rPr>
                        <a:t>Property Identification</a:t>
                      </a:r>
                    </a:p>
                    <a:p>
                      <a:pPr marL="285750" indent="-285750">
                        <a:buFont typeface="Arial" panose="020B0604020202020204" pitchFamily="34" charset="0"/>
                        <a:buChar char="•"/>
                      </a:pPr>
                      <a:r>
                        <a:rPr lang="en-US" sz="1400" dirty="0">
                          <a:solidFill>
                            <a:schemeClr val="tx1">
                              <a:lumMod val="65000"/>
                              <a:lumOff val="35000"/>
                            </a:schemeClr>
                          </a:solidFill>
                        </a:rPr>
                        <a:t>Flood Visualizations &amp; Risk Communications</a:t>
                      </a:r>
                    </a:p>
                    <a:p>
                      <a:pPr marL="285750" indent="-285750">
                        <a:buFont typeface="Arial" panose="020B0604020202020204" pitchFamily="34" charset="0"/>
                        <a:buChar char="•"/>
                      </a:pPr>
                      <a:r>
                        <a:rPr lang="en-US" sz="1400" dirty="0">
                          <a:solidFill>
                            <a:schemeClr val="tx1">
                              <a:lumMod val="65000"/>
                              <a:lumOff val="35000"/>
                            </a:schemeClr>
                          </a:solidFill>
                        </a:rPr>
                        <a:t>CRS Map Credits</a:t>
                      </a:r>
                    </a:p>
                    <a:p>
                      <a:pPr marL="285750" indent="-285750">
                        <a:buFont typeface="Arial" panose="020B0604020202020204" pitchFamily="34" charset="0"/>
                        <a:buChar char="•"/>
                      </a:pPr>
                      <a:r>
                        <a:rPr lang="en-US" sz="1400" dirty="0">
                          <a:solidFill>
                            <a:schemeClr val="tx1">
                              <a:lumMod val="65000"/>
                              <a:lumOff val="35000"/>
                            </a:schemeClr>
                          </a:solidFill>
                        </a:rPr>
                        <a:t>Other Hazards</a:t>
                      </a:r>
                    </a:p>
                  </a:txBody>
                  <a:tcPr>
                    <a:lnR w="12700" cap="flat" cmpd="sng" algn="ctr">
                      <a:solidFill>
                        <a:schemeClr val="bg1"/>
                      </a:solidFill>
                      <a:prstDash val="solid"/>
                      <a:round/>
                      <a:headEnd type="none" w="med" len="med"/>
                      <a:tailEnd type="none" w="med" len="med"/>
                    </a:lnR>
                    <a:solidFill>
                      <a:srgbClr val="DCE4F4"/>
                    </a:solidFill>
                  </a:tcPr>
                </a:tc>
                <a:tc>
                  <a:txBody>
                    <a:bodyPr/>
                    <a:lstStyle/>
                    <a:p>
                      <a:pPr marL="285750" indent="-285750">
                        <a:buFont typeface="Arial" panose="020B0604020202020204" pitchFamily="34" charset="0"/>
                        <a:buChar char="•"/>
                      </a:pPr>
                      <a:endParaRPr lang="en-US" sz="1400" dirty="0">
                        <a:solidFill>
                          <a:schemeClr val="tx1">
                            <a:lumMod val="65000"/>
                            <a:lumOff val="35000"/>
                          </a:schemeClr>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solidFill>
                  </a:tcPr>
                </a:tc>
                <a:tc>
                  <a:txBody>
                    <a:bodyPr/>
                    <a:lstStyle/>
                    <a:p>
                      <a:r>
                        <a:rPr lang="en-US" sz="1400" b="1" dirty="0">
                          <a:solidFill>
                            <a:schemeClr val="tx1">
                              <a:lumMod val="65000"/>
                              <a:lumOff val="35000"/>
                            </a:schemeClr>
                          </a:solidFill>
                        </a:rPr>
                        <a:t>Applications:</a:t>
                      </a:r>
                    </a:p>
                    <a:p>
                      <a:pPr marL="285750" indent="-285750">
                        <a:buFont typeface="Arial" panose="020B0604020202020204" pitchFamily="34" charset="0"/>
                        <a:buChar char="•"/>
                      </a:pPr>
                      <a:r>
                        <a:rPr lang="en-US" sz="1400" dirty="0">
                          <a:solidFill>
                            <a:schemeClr val="tx1">
                              <a:lumMod val="65000"/>
                              <a:lumOff val="35000"/>
                            </a:schemeClr>
                          </a:solidFill>
                        </a:rPr>
                        <a:t>Plans (Resiliency, Emergency Operations, Hazard Mitigation)</a:t>
                      </a:r>
                    </a:p>
                    <a:p>
                      <a:pPr marL="285750" indent="-285750">
                        <a:buFont typeface="Arial" panose="020B0604020202020204" pitchFamily="34" charset="0"/>
                        <a:buChar char="•"/>
                      </a:pPr>
                      <a:r>
                        <a:rPr lang="en-US" sz="1400" dirty="0">
                          <a:solidFill>
                            <a:schemeClr val="tx1">
                              <a:lumMod val="65000"/>
                              <a:lumOff val="35000"/>
                            </a:schemeClr>
                          </a:solidFill>
                        </a:rPr>
                        <a:t>Risk Studies (Risk MAP, Risk Reduction, Community Focused)</a:t>
                      </a:r>
                    </a:p>
                    <a:p>
                      <a:pPr marL="285750" indent="-285750">
                        <a:buFont typeface="Arial" panose="020B0604020202020204" pitchFamily="34" charset="0"/>
                        <a:buChar char="•"/>
                      </a:pPr>
                      <a:r>
                        <a:rPr lang="en-US" sz="1400" dirty="0">
                          <a:solidFill>
                            <a:schemeClr val="tx1">
                              <a:lumMod val="65000"/>
                              <a:lumOff val="35000"/>
                            </a:schemeClr>
                          </a:solidFill>
                        </a:rPr>
                        <a:t>Mitigation Measures, Tracking &amp; Monitoring</a:t>
                      </a:r>
                    </a:p>
                    <a:p>
                      <a:pPr marL="285750" indent="-285750">
                        <a:buFont typeface="Arial" panose="020B0604020202020204" pitchFamily="34" charset="0"/>
                        <a:buChar char="•"/>
                      </a:pPr>
                      <a:r>
                        <a:rPr lang="en-US" sz="1400" dirty="0">
                          <a:solidFill>
                            <a:schemeClr val="tx1">
                              <a:lumMod val="65000"/>
                              <a:lumOff val="35000"/>
                            </a:schemeClr>
                          </a:solidFill>
                        </a:rPr>
                        <a:t>Flood Visualizations &amp; Risk Communications</a:t>
                      </a:r>
                    </a:p>
                    <a:p>
                      <a:pPr marL="285750" indent="-285750">
                        <a:buFont typeface="Arial" panose="020B0604020202020204" pitchFamily="34" charset="0"/>
                        <a:buChar char="•"/>
                      </a:pPr>
                      <a:r>
                        <a:rPr lang="en-US" sz="1400" dirty="0">
                          <a:solidFill>
                            <a:schemeClr val="tx1">
                              <a:lumMod val="65000"/>
                              <a:lumOff val="35000"/>
                            </a:schemeClr>
                          </a:solidFill>
                        </a:rPr>
                        <a:t>CRS Programming Variables</a:t>
                      </a:r>
                    </a:p>
                    <a:p>
                      <a:pPr marL="285750" indent="-285750">
                        <a:buFont typeface="Arial" panose="020B0604020202020204" pitchFamily="34" charset="0"/>
                        <a:buChar char="•"/>
                      </a:pPr>
                      <a:r>
                        <a:rPr lang="en-US" sz="1400" dirty="0">
                          <a:solidFill>
                            <a:schemeClr val="tx1">
                              <a:lumMod val="65000"/>
                              <a:lumOff val="35000"/>
                            </a:schemeClr>
                          </a:solidFill>
                        </a:rPr>
                        <a:t>Other Hazards</a:t>
                      </a:r>
                    </a:p>
                  </a:txBody>
                  <a:tcPr>
                    <a:lnL w="12700" cap="flat" cmpd="sng" algn="ctr">
                      <a:solidFill>
                        <a:schemeClr val="bg1"/>
                      </a:solidFill>
                      <a:prstDash val="solid"/>
                      <a:round/>
                      <a:headEnd type="none" w="med" len="med"/>
                      <a:tailEnd type="none" w="med" len="med"/>
                    </a:lnL>
                    <a:solidFill>
                      <a:srgbClr val="DBF0F9"/>
                    </a:solidFill>
                  </a:tcPr>
                </a:tc>
                <a:extLst>
                  <a:ext uri="{0D108BD9-81ED-4DB2-BD59-A6C34878D82A}">
                    <a16:rowId xmlns:a16="http://schemas.microsoft.com/office/drawing/2014/main" val="2815956134"/>
                  </a:ext>
                </a:extLst>
              </a:tr>
            </a:tbl>
          </a:graphicData>
        </a:graphic>
      </p:graphicFrame>
      <p:pic>
        <p:nvPicPr>
          <p:cNvPr id="1026" name="Picture 2" descr="WV Risk Explorer">
            <a:hlinkClick r:id="rId3"/>
            <a:extLst>
              <a:ext uri="{FF2B5EF4-FFF2-40B4-BE49-F238E27FC236}">
                <a16:creationId xmlns:a16="http://schemas.microsoft.com/office/drawing/2014/main" id="{BFD709DB-50D3-90B7-3D6A-9298D0299C3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235948" y="2777013"/>
            <a:ext cx="1511550" cy="1511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V Flood Tool">
            <a:hlinkClick r:id="rId5"/>
            <a:extLst>
              <a:ext uri="{FF2B5EF4-FFF2-40B4-BE49-F238E27FC236}">
                <a16:creationId xmlns:a16="http://schemas.microsoft.com/office/drawing/2014/main" id="{1580440D-6865-F3A8-3A87-13DABF6444D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016750" y="2777013"/>
            <a:ext cx="1511550" cy="15115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ABAEF6E-F9CF-19D4-0F93-C58B5B79C38D}"/>
              </a:ext>
            </a:extLst>
          </p:cNvPr>
          <p:cNvGrpSpPr/>
          <p:nvPr/>
        </p:nvGrpSpPr>
        <p:grpSpPr>
          <a:xfrm>
            <a:off x="0" y="-15988"/>
            <a:ext cx="12192000" cy="630241"/>
            <a:chOff x="0" y="-15988"/>
            <a:chExt cx="12192000" cy="630241"/>
          </a:xfrm>
        </p:grpSpPr>
        <p:sp>
          <p:nvSpPr>
            <p:cNvPr id="4" name="Title 1">
              <a:extLst>
                <a:ext uri="{FF2B5EF4-FFF2-40B4-BE49-F238E27FC236}">
                  <a16:creationId xmlns:a16="http://schemas.microsoft.com/office/drawing/2014/main" id="{493C8788-C7ED-BF28-0323-A890A5500846}"/>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Risk Tools Comparison</a:t>
              </a:r>
            </a:p>
          </p:txBody>
        </p:sp>
        <p:pic>
          <p:nvPicPr>
            <p:cNvPr id="5" name="Picture 4" descr="A hexagon with a yellow house and a river&#10;&#10;Description automatically generated">
              <a:extLst>
                <a:ext uri="{FF2B5EF4-FFF2-40B4-BE49-F238E27FC236}">
                  <a16:creationId xmlns:a16="http://schemas.microsoft.com/office/drawing/2014/main" id="{77C61321-1DC7-0255-96B0-34874AD6DB2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8" name="Picture 7" descr="A yellow and blue logo&#10;&#10;AI-generated content may be incorrect.">
              <a:extLst>
                <a:ext uri="{FF2B5EF4-FFF2-40B4-BE49-F238E27FC236}">
                  <a16:creationId xmlns:a16="http://schemas.microsoft.com/office/drawing/2014/main" id="{01206657-3376-19AE-B68A-183EECD0E8CD}"/>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2360856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F599C-7DD5-BA56-95A1-2CCA72DEE96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C43EE545-C185-2BB2-95AE-47ECCF3A13EE}"/>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F08457F3-BD1E-1E3B-2F90-CB8244A0B1AC}"/>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West Virginia Risk Explorer (WVRE)</a:t>
              </a:r>
            </a:p>
          </p:txBody>
        </p:sp>
        <p:pic>
          <p:nvPicPr>
            <p:cNvPr id="15" name="Picture 14" descr="A hexagon with a yellow house and a river&#10;&#10;Description automatically generated">
              <a:extLst>
                <a:ext uri="{FF2B5EF4-FFF2-40B4-BE49-F238E27FC236}">
                  <a16:creationId xmlns:a16="http://schemas.microsoft.com/office/drawing/2014/main" id="{4DC782AF-A081-9D69-18BF-F8317249B2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E81FC71A-3ABC-EAEE-F4C8-3DF137DBA6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EC12ED19-86A9-F67F-1904-FCB16A3EF4F5}"/>
              </a:ext>
            </a:extLst>
          </p:cNvPr>
          <p:cNvSpPr txBox="1"/>
          <p:nvPr/>
        </p:nvSpPr>
        <p:spPr>
          <a:xfrm>
            <a:off x="234712" y="657818"/>
            <a:ext cx="8245097" cy="5786199"/>
          </a:xfrm>
          <a:prstGeom prst="rect">
            <a:avLst/>
          </a:prstGeom>
          <a:noFill/>
        </p:spPr>
        <p:txBody>
          <a:bodyPr wrap="square">
            <a:spAutoFit/>
          </a:bodyPr>
          <a:lstStyle/>
          <a:p>
            <a:r>
              <a:rPr lang="en-US" b="1" dirty="0">
                <a:solidFill>
                  <a:srgbClr val="1F4E79"/>
                </a:solidFill>
                <a:ea typeface="+mj-ea"/>
                <a:cs typeface="Arial" panose="020B0604020202020204" pitchFamily="34" charset="0"/>
              </a:rPr>
              <a:t>Four Groups of Tools:</a:t>
            </a:r>
          </a:p>
          <a:p>
            <a:endParaRPr lang="en-US" sz="1400" b="1" i="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sym typeface="Anaheim"/>
              </a:rPr>
              <a:t>Risk Assessment Tools</a:t>
            </a:r>
          </a:p>
          <a:p>
            <a:pPr marL="342900" indent="-171450">
              <a:buFont typeface="Courier New" panose="02070309020205020404" pitchFamily="49" charset="0"/>
              <a:buChar char="o"/>
            </a:pPr>
            <a:r>
              <a:rPr lang="en-US" sz="1400" dirty="0"/>
              <a:t>Localized risk assessment including a broad range of risk categories by aggregating detailed building-level data</a:t>
            </a:r>
            <a:endParaRPr lang="en-US" sz="1400" dirty="0">
              <a:sym typeface="Anaheim"/>
            </a:endParaRPr>
          </a:p>
          <a:p>
            <a:pPr marL="342900" indent="-171450">
              <a:buFont typeface="Courier New" panose="02070309020205020404" pitchFamily="49" charset="0"/>
              <a:buChar char="o"/>
            </a:pPr>
            <a:r>
              <a:rPr lang="en-US" sz="1400" dirty="0"/>
              <a:t>Help identify the communities most at risk of riverine flooding for efficient allocation of limited mitigation resources</a:t>
            </a:r>
          </a:p>
          <a:p>
            <a:pPr marL="342900" indent="-171450">
              <a:buFont typeface="Courier New" panose="02070309020205020404" pitchFamily="49" charset="0"/>
              <a:buChar char="o"/>
            </a:pPr>
            <a:endParaRPr lang="en-US" sz="1400" dirty="0"/>
          </a:p>
          <a:p>
            <a:pPr marL="173038" indent="-173038">
              <a:buFont typeface="Wingdings" panose="05000000000000000000" pitchFamily="2" charset="2"/>
              <a:buChar char="§"/>
            </a:pPr>
            <a:r>
              <a:rPr lang="en-US" b="1" dirty="0">
                <a:solidFill>
                  <a:srgbClr val="1F4E79"/>
                </a:solidFill>
                <a:cs typeface="Arial" panose="020B0604020202020204" pitchFamily="34" charset="0"/>
              </a:rPr>
              <a:t>Risk Communication Tools</a:t>
            </a:r>
          </a:p>
          <a:p>
            <a:pPr marL="342900" indent="-171450">
              <a:buFont typeface="Courier New" panose="02070309020205020404" pitchFamily="49" charset="0"/>
              <a:buChar char="o"/>
            </a:pPr>
            <a:r>
              <a:rPr lang="en-US" sz="1400" dirty="0"/>
              <a:t>Scenario-based 2D and 3D visualizations to translate complex data into accessible insights</a:t>
            </a:r>
          </a:p>
          <a:p>
            <a:pPr marL="342900" indent="-171450">
              <a:buFont typeface="Courier New" panose="02070309020205020404" pitchFamily="49" charset="0"/>
              <a:buChar char="o"/>
            </a:pPr>
            <a:r>
              <a:rPr lang="en-US" sz="1400" dirty="0"/>
              <a:t>Facilitate risk comprehension for different groups of stakeholders to support informed decision-making and encourage public engagement</a:t>
            </a:r>
          </a:p>
          <a:p>
            <a:pPr marL="342900" indent="-171450">
              <a:buFont typeface="Courier New" panose="02070309020205020404" pitchFamily="49" charset="0"/>
              <a:buChar char="o"/>
            </a:pPr>
            <a:endParaRPr lang="en-US" sz="1400" dirty="0"/>
          </a:p>
          <a:p>
            <a:pPr marL="173038" indent="-173038">
              <a:buFont typeface="Wingdings" panose="05000000000000000000" pitchFamily="2" charset="2"/>
              <a:buChar char="§"/>
            </a:pPr>
            <a:r>
              <a:rPr lang="en-US" b="1" dirty="0">
                <a:solidFill>
                  <a:srgbClr val="1F4E79"/>
                </a:solidFill>
                <a:cs typeface="Arial" panose="020B0604020202020204" pitchFamily="34" charset="0"/>
              </a:rPr>
              <a:t>Mitigation Assessment Tools</a:t>
            </a:r>
          </a:p>
          <a:p>
            <a:pPr marL="342900" indent="-169863">
              <a:buFont typeface="Courier New" panose="02070309020205020404" pitchFamily="49" charset="0"/>
              <a:buChar char="o"/>
            </a:pPr>
            <a:r>
              <a:rPr lang="en-US" sz="1400" dirty="0"/>
              <a:t>Assessment of mitigation efforts such as elevation, relocation, and buyouts and calculation of loss estimates</a:t>
            </a:r>
          </a:p>
          <a:p>
            <a:pPr marL="342900" indent="-169863">
              <a:buFont typeface="Courier New" panose="02070309020205020404" pitchFamily="49" charset="0"/>
              <a:buChar char="o"/>
            </a:pPr>
            <a:r>
              <a:rPr lang="en-US" sz="1400" dirty="0"/>
              <a:t>Enable planners and decision-makers to evaluate past and ongoing efforts, identify gaps, and prioritize future investments</a:t>
            </a:r>
          </a:p>
          <a:p>
            <a:pPr marL="173038"/>
            <a:endParaRPr lang="en-US" sz="1400" dirty="0"/>
          </a:p>
          <a:p>
            <a:pPr marL="173038" indent="-173038">
              <a:buFont typeface="Wingdings" panose="05000000000000000000" pitchFamily="2" charset="2"/>
              <a:buChar char="§"/>
            </a:pPr>
            <a:r>
              <a:rPr lang="en-US" b="1" dirty="0">
                <a:solidFill>
                  <a:srgbClr val="1F4E79"/>
                </a:solidFill>
                <a:cs typeface="Arial" panose="020B0604020202020204" pitchFamily="34" charset="0"/>
              </a:rPr>
              <a:t>Hazard Library and Data Access</a:t>
            </a:r>
          </a:p>
          <a:p>
            <a:pPr marL="342900" indent="-169863">
              <a:buFont typeface="Courier New" panose="02070309020205020404" pitchFamily="49" charset="0"/>
              <a:buChar char="o"/>
            </a:pPr>
            <a:r>
              <a:rPr lang="en-US" sz="1400" dirty="0"/>
              <a:t>Access to online hazard resources including data, documents, and media searchable by title, subject, event, geography, and more. </a:t>
            </a:r>
          </a:p>
          <a:p>
            <a:pPr marL="342900" indent="-169863">
              <a:buFont typeface="Courier New" panose="02070309020205020404" pitchFamily="49" charset="0"/>
              <a:buChar char="o"/>
            </a:pPr>
            <a:r>
              <a:rPr lang="en-US" sz="1400" dirty="0"/>
              <a:t>Allow users to access comprehensive datasets for use in analyses, maps, or applications to support planning, research, and decision-making related to hazard mitigation and response</a:t>
            </a:r>
          </a:p>
        </p:txBody>
      </p:sp>
      <p:pic>
        <p:nvPicPr>
          <p:cNvPr id="5" name="Picture 4" descr="A screenshot of a computer&#10;&#10;AI-generated content may be incorrect.">
            <a:hlinkClick r:id="rId5" action="ppaction://hlinkfile"/>
            <a:extLst>
              <a:ext uri="{FF2B5EF4-FFF2-40B4-BE49-F238E27FC236}">
                <a16:creationId xmlns:a16="http://schemas.microsoft.com/office/drawing/2014/main" id="{17E1F2B0-797B-12E0-EDD6-60F85E4906A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479809" y="1113531"/>
            <a:ext cx="3505126" cy="5322628"/>
          </a:xfrm>
          <a:prstGeom prst="rect">
            <a:avLst/>
          </a:prstGeom>
          <a:ln>
            <a:solidFill>
              <a:schemeClr val="tx1"/>
            </a:solidFill>
          </a:ln>
        </p:spPr>
      </p:pic>
      <p:sp>
        <p:nvSpPr>
          <p:cNvPr id="6" name="TextBox 5">
            <a:extLst>
              <a:ext uri="{FF2B5EF4-FFF2-40B4-BE49-F238E27FC236}">
                <a16:creationId xmlns:a16="http://schemas.microsoft.com/office/drawing/2014/main" id="{A41DBE44-B9ED-5E8B-D7CC-04C43599BBBF}"/>
              </a:ext>
            </a:extLst>
          </p:cNvPr>
          <p:cNvSpPr txBox="1"/>
          <p:nvPr/>
        </p:nvSpPr>
        <p:spPr>
          <a:xfrm>
            <a:off x="9512957" y="6436159"/>
            <a:ext cx="1438828" cy="307777"/>
          </a:xfrm>
          <a:prstGeom prst="rect">
            <a:avLst/>
          </a:prstGeom>
          <a:noFill/>
        </p:spPr>
        <p:txBody>
          <a:bodyPr wrap="square">
            <a:spAutoFit/>
          </a:bodyPr>
          <a:lstStyle/>
          <a:p>
            <a:pPr algn="ctr"/>
            <a:r>
              <a:rPr lang="en-US" sz="1400" b="1" dirty="0">
                <a:hlinkClick r:id="rId5" action="ppaction://hlinkfile"/>
              </a:rPr>
              <a:t>wvfrf.org/</a:t>
            </a:r>
            <a:r>
              <a:rPr lang="en-US" sz="1400" b="1" dirty="0" err="1">
                <a:hlinkClick r:id="rId5" action="ppaction://hlinkfile"/>
              </a:rPr>
              <a:t>wvre</a:t>
            </a:r>
            <a:endParaRPr lang="en-US" sz="1400" b="1" dirty="0"/>
          </a:p>
        </p:txBody>
      </p:sp>
      <p:sp>
        <p:nvSpPr>
          <p:cNvPr id="8" name="TextBox 7">
            <a:extLst>
              <a:ext uri="{FF2B5EF4-FFF2-40B4-BE49-F238E27FC236}">
                <a16:creationId xmlns:a16="http://schemas.microsoft.com/office/drawing/2014/main" id="{6D98D32E-B408-E65C-2EDF-CBE9A95AA063}"/>
              </a:ext>
            </a:extLst>
          </p:cNvPr>
          <p:cNvSpPr txBox="1"/>
          <p:nvPr/>
        </p:nvSpPr>
        <p:spPr>
          <a:xfrm>
            <a:off x="8969565" y="805754"/>
            <a:ext cx="2525613" cy="307777"/>
          </a:xfrm>
          <a:prstGeom prst="rect">
            <a:avLst/>
          </a:prstGeom>
          <a:noFill/>
        </p:spPr>
        <p:txBody>
          <a:bodyPr wrap="square">
            <a:spAutoFit/>
          </a:bodyPr>
          <a:lstStyle/>
          <a:p>
            <a:pPr algn="ctr"/>
            <a:r>
              <a:rPr lang="en-US" sz="1400" b="1" dirty="0">
                <a:solidFill>
                  <a:srgbClr val="156082"/>
                </a:solidFill>
              </a:rPr>
              <a:t>WVRE Landing Page</a:t>
            </a:r>
          </a:p>
        </p:txBody>
      </p:sp>
    </p:spTree>
    <p:extLst>
      <p:ext uri="{BB962C8B-B14F-4D97-AF65-F5344CB8AC3E}">
        <p14:creationId xmlns:p14="http://schemas.microsoft.com/office/powerpoint/2010/main" val="172416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CC16-51BF-CB2A-593D-FDAAAB8C70C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420F736-FBD0-C966-9E62-D9CD360971DB}"/>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C8360144-1E9F-DD72-142D-890DC24A832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Risk Assessment Tools</a:t>
              </a:r>
            </a:p>
          </p:txBody>
        </p:sp>
        <p:pic>
          <p:nvPicPr>
            <p:cNvPr id="15" name="Picture 14" descr="A hexagon with a yellow house and a river&#10;&#10;Description automatically generated">
              <a:extLst>
                <a:ext uri="{FF2B5EF4-FFF2-40B4-BE49-F238E27FC236}">
                  <a16:creationId xmlns:a16="http://schemas.microsoft.com/office/drawing/2014/main" id="{F2408AF0-F9F1-3813-C3A2-9F28D48BCF3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D4D38A9-D5A0-FC57-3677-066F1ECB2D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19" name="Picture 18">
            <a:hlinkClick r:id="rId5"/>
            <a:extLst>
              <a:ext uri="{FF2B5EF4-FFF2-40B4-BE49-F238E27FC236}">
                <a16:creationId xmlns:a16="http://schemas.microsoft.com/office/drawing/2014/main" id="{F8F2357B-4D7A-8AE2-3240-BC3E3D3037B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57384" y="1460134"/>
            <a:ext cx="3311711" cy="2649369"/>
          </a:xfrm>
          <a:prstGeom prst="rect">
            <a:avLst/>
          </a:prstGeom>
          <a:ln>
            <a:solidFill>
              <a:schemeClr val="tx1"/>
            </a:solidFill>
          </a:ln>
        </p:spPr>
      </p:pic>
      <p:pic>
        <p:nvPicPr>
          <p:cNvPr id="20" name="Picture 19">
            <a:hlinkClick r:id="rId7"/>
            <a:extLst>
              <a:ext uri="{FF2B5EF4-FFF2-40B4-BE49-F238E27FC236}">
                <a16:creationId xmlns:a16="http://schemas.microsoft.com/office/drawing/2014/main" id="{2EB70F44-175F-DD3A-36AD-5B0C53E3C91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710341" y="1460134"/>
            <a:ext cx="3311710" cy="2655473"/>
          </a:xfrm>
          <a:prstGeom prst="rect">
            <a:avLst/>
          </a:prstGeom>
          <a:ln>
            <a:solidFill>
              <a:schemeClr val="tx1"/>
            </a:solidFill>
          </a:ln>
        </p:spPr>
      </p:pic>
      <p:pic>
        <p:nvPicPr>
          <p:cNvPr id="23" name="Picture 22">
            <a:hlinkClick r:id="rId9"/>
            <a:extLst>
              <a:ext uri="{FF2B5EF4-FFF2-40B4-BE49-F238E27FC236}">
                <a16:creationId xmlns:a16="http://schemas.microsoft.com/office/drawing/2014/main" id="{14317AF7-A651-D3E0-A76F-4BB5849BE62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59734" y="3072958"/>
            <a:ext cx="2951896" cy="1494112"/>
          </a:xfrm>
          <a:prstGeom prst="rect">
            <a:avLst/>
          </a:prstGeom>
          <a:ln>
            <a:solidFill>
              <a:schemeClr val="tx1"/>
            </a:solidFill>
          </a:ln>
        </p:spPr>
      </p:pic>
      <p:grpSp>
        <p:nvGrpSpPr>
          <p:cNvPr id="24" name="Group 23">
            <a:extLst>
              <a:ext uri="{FF2B5EF4-FFF2-40B4-BE49-F238E27FC236}">
                <a16:creationId xmlns:a16="http://schemas.microsoft.com/office/drawing/2014/main" id="{2649C205-9EE3-76C4-859A-D00F87F615B0}"/>
              </a:ext>
            </a:extLst>
          </p:cNvPr>
          <p:cNvGrpSpPr/>
          <p:nvPr/>
        </p:nvGrpSpPr>
        <p:grpSpPr>
          <a:xfrm>
            <a:off x="197043" y="4680350"/>
            <a:ext cx="4713641" cy="1683016"/>
            <a:chOff x="144399" y="2763296"/>
            <a:chExt cx="3158160" cy="1127628"/>
          </a:xfrm>
        </p:grpSpPr>
        <p:pic>
          <p:nvPicPr>
            <p:cNvPr id="25" name="Picture 24">
              <a:hlinkClick r:id="rId11"/>
              <a:extLst>
                <a:ext uri="{FF2B5EF4-FFF2-40B4-BE49-F238E27FC236}">
                  <a16:creationId xmlns:a16="http://schemas.microsoft.com/office/drawing/2014/main" id="{FFFD13AB-FB3A-692A-D2F7-C09A4E3066B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88292" y="2815034"/>
              <a:ext cx="1460136" cy="1026410"/>
            </a:xfrm>
            <a:prstGeom prst="rect">
              <a:avLst/>
            </a:prstGeom>
            <a:ln>
              <a:solidFill>
                <a:schemeClr val="tx1"/>
              </a:solidFill>
            </a:ln>
          </p:spPr>
        </p:pic>
        <p:pic>
          <p:nvPicPr>
            <p:cNvPr id="26" name="Picture 25">
              <a:hlinkClick r:id="rId13"/>
              <a:extLst>
                <a:ext uri="{FF2B5EF4-FFF2-40B4-BE49-F238E27FC236}">
                  <a16:creationId xmlns:a16="http://schemas.microsoft.com/office/drawing/2014/main" id="{E9E2A9AA-2C8B-671D-898E-C6507807211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788480" y="2812910"/>
              <a:ext cx="1462406" cy="1028680"/>
            </a:xfrm>
            <a:prstGeom prst="rect">
              <a:avLst/>
            </a:prstGeom>
            <a:ln>
              <a:solidFill>
                <a:schemeClr val="tx1"/>
              </a:solidFill>
            </a:ln>
          </p:spPr>
        </p:pic>
        <p:sp>
          <p:nvSpPr>
            <p:cNvPr id="27" name="Rectangle 26">
              <a:extLst>
                <a:ext uri="{FF2B5EF4-FFF2-40B4-BE49-F238E27FC236}">
                  <a16:creationId xmlns:a16="http://schemas.microsoft.com/office/drawing/2014/main" id="{6C6BCB7E-0E78-7254-EA62-5DC1E76E78C8}"/>
                </a:ext>
              </a:extLst>
            </p:cNvPr>
            <p:cNvSpPr/>
            <p:nvPr/>
          </p:nvSpPr>
          <p:spPr>
            <a:xfrm>
              <a:off x="144399" y="2763296"/>
              <a:ext cx="3158160" cy="1127628"/>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row: Right 27">
            <a:extLst>
              <a:ext uri="{FF2B5EF4-FFF2-40B4-BE49-F238E27FC236}">
                <a16:creationId xmlns:a16="http://schemas.microsoft.com/office/drawing/2014/main" id="{4CC692AB-811C-30CE-9892-9D89D11CE426}"/>
              </a:ext>
            </a:extLst>
          </p:cNvPr>
          <p:cNvSpPr/>
          <p:nvPr/>
        </p:nvSpPr>
        <p:spPr>
          <a:xfrm rot="5400000">
            <a:off x="2427414" y="4509090"/>
            <a:ext cx="237900"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8CC71E7-8388-FEBA-B64A-E6C25FB1EC70}"/>
              </a:ext>
            </a:extLst>
          </p:cNvPr>
          <p:cNvSpPr txBox="1"/>
          <p:nvPr/>
        </p:nvSpPr>
        <p:spPr>
          <a:xfrm>
            <a:off x="234712" y="617460"/>
            <a:ext cx="6721097" cy="338554"/>
          </a:xfrm>
          <a:prstGeom prst="rect">
            <a:avLst/>
          </a:prstGeom>
          <a:noFill/>
        </p:spPr>
        <p:txBody>
          <a:bodyPr wrap="square">
            <a:spAutoFit/>
          </a:bodyPr>
          <a:lstStyle/>
          <a:p>
            <a:pPr marL="173038" indent="-173038">
              <a:buFont typeface="Wingdings" panose="05000000000000000000" pitchFamily="2" charset="2"/>
              <a:buChar char="§"/>
            </a:pPr>
            <a:r>
              <a:rPr lang="en-US" sz="1600" b="1" dirty="0">
                <a:latin typeface="+mn-lt"/>
                <a:cs typeface="Arial" panose="020B0604020202020204" pitchFamily="34" charset="0"/>
              </a:rPr>
              <a:t>Localized risk assessment tools for analysis</a:t>
            </a:r>
          </a:p>
        </p:txBody>
      </p:sp>
      <p:sp>
        <p:nvSpPr>
          <p:cNvPr id="2" name="Left Bracket 1">
            <a:extLst>
              <a:ext uri="{FF2B5EF4-FFF2-40B4-BE49-F238E27FC236}">
                <a16:creationId xmlns:a16="http://schemas.microsoft.com/office/drawing/2014/main" id="{2C056193-92B0-91E9-87B9-C8FE7C96C2BD}"/>
              </a:ext>
            </a:extLst>
          </p:cNvPr>
          <p:cNvSpPr/>
          <p:nvPr/>
        </p:nvSpPr>
        <p:spPr>
          <a:xfrm rot="16200000" flipV="1">
            <a:off x="2374125" y="3879732"/>
            <a:ext cx="369659" cy="4854054"/>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5CA05182-FAC5-28E0-5EEC-AA1A6E3B26D9}"/>
              </a:ext>
            </a:extLst>
          </p:cNvPr>
          <p:cNvSpPr txBox="1"/>
          <p:nvPr/>
        </p:nvSpPr>
        <p:spPr>
          <a:xfrm>
            <a:off x="1481781" y="6457573"/>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Building/Property-Level</a:t>
            </a:r>
          </a:p>
        </p:txBody>
      </p:sp>
      <p:sp>
        <p:nvSpPr>
          <p:cNvPr id="5" name="Left Bracket 4">
            <a:extLst>
              <a:ext uri="{FF2B5EF4-FFF2-40B4-BE49-F238E27FC236}">
                <a16:creationId xmlns:a16="http://schemas.microsoft.com/office/drawing/2014/main" id="{76F04D97-D905-6AFE-7302-9907358B14AF}"/>
              </a:ext>
            </a:extLst>
          </p:cNvPr>
          <p:cNvSpPr/>
          <p:nvPr/>
        </p:nvSpPr>
        <p:spPr>
          <a:xfrm rot="16200000" flipV="1">
            <a:off x="8410984" y="2369381"/>
            <a:ext cx="369659" cy="7010398"/>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CCF2727-A34D-92C3-7584-9D2DD5C0636B}"/>
              </a:ext>
            </a:extLst>
          </p:cNvPr>
          <p:cNvSpPr txBox="1"/>
          <p:nvPr/>
        </p:nvSpPr>
        <p:spPr>
          <a:xfrm>
            <a:off x="7522697" y="6025396"/>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Aggregated</a:t>
            </a:r>
          </a:p>
        </p:txBody>
      </p:sp>
      <p:grpSp>
        <p:nvGrpSpPr>
          <p:cNvPr id="29" name="Group 28">
            <a:extLst>
              <a:ext uri="{FF2B5EF4-FFF2-40B4-BE49-F238E27FC236}">
                <a16:creationId xmlns:a16="http://schemas.microsoft.com/office/drawing/2014/main" id="{C41842C8-0588-0AEC-613C-6B9C3D42D516}"/>
              </a:ext>
            </a:extLst>
          </p:cNvPr>
          <p:cNvGrpSpPr/>
          <p:nvPr/>
        </p:nvGrpSpPr>
        <p:grpSpPr>
          <a:xfrm>
            <a:off x="5157383" y="4394218"/>
            <a:ext cx="3340623" cy="1523324"/>
            <a:chOff x="5157383" y="4330156"/>
            <a:chExt cx="3340623" cy="1523324"/>
          </a:xfrm>
        </p:grpSpPr>
        <p:pic>
          <p:nvPicPr>
            <p:cNvPr id="9" name="Picture 8">
              <a:hlinkClick r:id="rId15"/>
              <a:extLst>
                <a:ext uri="{FF2B5EF4-FFF2-40B4-BE49-F238E27FC236}">
                  <a16:creationId xmlns:a16="http://schemas.microsoft.com/office/drawing/2014/main" id="{31677958-1253-060A-6C6A-D9FF6BD9648E}"/>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157384" y="4330156"/>
              <a:ext cx="3340622" cy="1523324"/>
            </a:xfrm>
            <a:prstGeom prst="rect">
              <a:avLst/>
            </a:prstGeom>
            <a:ln>
              <a:solidFill>
                <a:schemeClr val="tx1"/>
              </a:solidFill>
            </a:ln>
          </p:spPr>
        </p:pic>
        <p:pic>
          <p:nvPicPr>
            <p:cNvPr id="14" name="Picture 13">
              <a:extLst>
                <a:ext uri="{FF2B5EF4-FFF2-40B4-BE49-F238E27FC236}">
                  <a16:creationId xmlns:a16="http://schemas.microsoft.com/office/drawing/2014/main" id="{4E54E640-8087-DB7B-1B9F-9149F63E1192}"/>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157383" y="4332765"/>
              <a:ext cx="2204255" cy="207390"/>
            </a:xfrm>
            <a:prstGeom prst="rect">
              <a:avLst/>
            </a:prstGeom>
          </p:spPr>
        </p:pic>
      </p:grpSp>
      <p:grpSp>
        <p:nvGrpSpPr>
          <p:cNvPr id="31" name="Group 30">
            <a:extLst>
              <a:ext uri="{FF2B5EF4-FFF2-40B4-BE49-F238E27FC236}">
                <a16:creationId xmlns:a16="http://schemas.microsoft.com/office/drawing/2014/main" id="{379037CE-D6C5-B8BE-2463-684DA4AC6F6E}"/>
              </a:ext>
            </a:extLst>
          </p:cNvPr>
          <p:cNvGrpSpPr/>
          <p:nvPr/>
        </p:nvGrpSpPr>
        <p:grpSpPr>
          <a:xfrm>
            <a:off x="8710339" y="4394218"/>
            <a:ext cx="3311711" cy="1523324"/>
            <a:chOff x="8710339" y="4330156"/>
            <a:chExt cx="3311711" cy="1523324"/>
          </a:xfrm>
        </p:grpSpPr>
        <p:pic>
          <p:nvPicPr>
            <p:cNvPr id="12" name="Picture 11">
              <a:hlinkClick r:id="rId15"/>
              <a:extLst>
                <a:ext uri="{FF2B5EF4-FFF2-40B4-BE49-F238E27FC236}">
                  <a16:creationId xmlns:a16="http://schemas.microsoft.com/office/drawing/2014/main" id="{E47D24BB-A3FE-3522-E58E-0667D98A0ABE}"/>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8710339" y="4330156"/>
              <a:ext cx="3311711" cy="1523324"/>
            </a:xfrm>
            <a:prstGeom prst="rect">
              <a:avLst/>
            </a:prstGeom>
            <a:ln>
              <a:solidFill>
                <a:schemeClr val="tx1"/>
              </a:solidFill>
            </a:ln>
          </p:spPr>
        </p:pic>
        <p:pic>
          <p:nvPicPr>
            <p:cNvPr id="18" name="Picture 17">
              <a:extLst>
                <a:ext uri="{FF2B5EF4-FFF2-40B4-BE49-F238E27FC236}">
                  <a16:creationId xmlns:a16="http://schemas.microsoft.com/office/drawing/2014/main" id="{EFA515B7-B1A2-5AA8-98CA-D6C3537AA689}"/>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8719953" y="4346317"/>
              <a:ext cx="1814112" cy="180285"/>
            </a:xfrm>
            <a:prstGeom prst="rect">
              <a:avLst/>
            </a:prstGeom>
          </p:spPr>
        </p:pic>
      </p:grpSp>
      <p:pic>
        <p:nvPicPr>
          <p:cNvPr id="36" name="Picture 35">
            <a:hlinkClick r:id="rId20"/>
            <a:extLst>
              <a:ext uri="{FF2B5EF4-FFF2-40B4-BE49-F238E27FC236}">
                <a16:creationId xmlns:a16="http://schemas.microsoft.com/office/drawing/2014/main" id="{326350BD-0825-7827-FDAA-FCA928CD1BBC}"/>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1059733" y="1183665"/>
            <a:ext cx="2951897" cy="1656435"/>
          </a:xfrm>
          <a:prstGeom prst="rect">
            <a:avLst/>
          </a:prstGeom>
          <a:ln>
            <a:solidFill>
              <a:schemeClr val="tx1"/>
            </a:solidFill>
          </a:ln>
        </p:spPr>
      </p:pic>
      <p:sp>
        <p:nvSpPr>
          <p:cNvPr id="37" name="Left Bracket 36">
            <a:extLst>
              <a:ext uri="{FF2B5EF4-FFF2-40B4-BE49-F238E27FC236}">
                <a16:creationId xmlns:a16="http://schemas.microsoft.com/office/drawing/2014/main" id="{C10B6E5A-36B0-0D8C-2096-3BD93AA9B8BF}"/>
              </a:ext>
            </a:extLst>
          </p:cNvPr>
          <p:cNvSpPr/>
          <p:nvPr/>
        </p:nvSpPr>
        <p:spPr>
          <a:xfrm rot="5400000">
            <a:off x="2374126" y="-1148585"/>
            <a:ext cx="369659" cy="4854054"/>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ket 37">
            <a:extLst>
              <a:ext uri="{FF2B5EF4-FFF2-40B4-BE49-F238E27FC236}">
                <a16:creationId xmlns:a16="http://schemas.microsoft.com/office/drawing/2014/main" id="{17BE6F93-F961-73C0-B00C-6AABDB7FD92E}"/>
              </a:ext>
            </a:extLst>
          </p:cNvPr>
          <p:cNvSpPr/>
          <p:nvPr/>
        </p:nvSpPr>
        <p:spPr>
          <a:xfrm rot="5400000">
            <a:off x="8410984" y="-1975115"/>
            <a:ext cx="369659" cy="7010398"/>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5237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D90E-B90C-7DC6-49F2-384262E1BE5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F66C5DF-AB43-0B9B-6CD4-958030574200}"/>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756D2964-A00C-1B89-F1CD-5AD76B7E4868}"/>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Risk Communication Tools</a:t>
              </a:r>
            </a:p>
          </p:txBody>
        </p:sp>
        <p:pic>
          <p:nvPicPr>
            <p:cNvPr id="15" name="Picture 14" descr="A hexagon with a yellow house and a river&#10;&#10;Description automatically generated">
              <a:extLst>
                <a:ext uri="{FF2B5EF4-FFF2-40B4-BE49-F238E27FC236}">
                  <a16:creationId xmlns:a16="http://schemas.microsoft.com/office/drawing/2014/main" id="{E78FBCBB-9086-91B5-9B23-29CD679E41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3F3EF1D3-00C4-FFBC-EA76-D4D39D78DB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A17339E3-5356-90E2-985C-FA6EBE7D949E}"/>
              </a:ext>
            </a:extLst>
          </p:cNvPr>
          <p:cNvSpPr txBox="1"/>
          <p:nvPr/>
        </p:nvSpPr>
        <p:spPr>
          <a:xfrm>
            <a:off x="234711" y="612911"/>
            <a:ext cx="11794293" cy="584775"/>
          </a:xfrm>
          <a:prstGeom prst="rect">
            <a:avLst/>
          </a:prstGeom>
          <a:noFill/>
        </p:spPr>
        <p:txBody>
          <a:bodyPr wrap="square">
            <a:spAutoFit/>
          </a:bodyPr>
          <a:lstStyle/>
          <a:p>
            <a:pPr marL="173038" indent="-173038">
              <a:buFont typeface="Wingdings" panose="05000000000000000000" pitchFamily="2" charset="2"/>
              <a:buChar char="§"/>
            </a:pPr>
            <a:r>
              <a:rPr lang="en-US" sz="1600" b="1" dirty="0">
                <a:latin typeface="+mn-lt"/>
                <a:cs typeface="Arial" panose="020B0604020202020204" pitchFamily="34" charset="0"/>
              </a:rPr>
              <a:t>Facilitating risk comprehension for different groups of stakeholders</a:t>
            </a:r>
            <a:r>
              <a:rPr lang="en-US" sz="1600" b="1" dirty="0">
                <a:cs typeface="Arial" panose="020B0604020202020204" pitchFamily="34" charset="0"/>
              </a:rPr>
              <a:t> </a:t>
            </a:r>
          </a:p>
          <a:p>
            <a:pPr marL="173038"/>
            <a:r>
              <a:rPr lang="en-US" sz="1600" b="1" dirty="0">
                <a:cs typeface="Arial" panose="020B0604020202020204" pitchFamily="34" charset="0"/>
              </a:rPr>
              <a:t>(</a:t>
            </a:r>
            <a:r>
              <a:rPr lang="en-US" sz="1600" b="1" dirty="0">
                <a:latin typeface="+mn-lt"/>
                <a:cs typeface="Arial" panose="020B0604020202020204" pitchFamily="34" charset="0"/>
              </a:rPr>
              <a:t>combined with other risk communication activities such as SFHA change letters, focus group meetings, presentations, etc.)</a:t>
            </a:r>
          </a:p>
        </p:txBody>
      </p:sp>
      <p:pic>
        <p:nvPicPr>
          <p:cNvPr id="2" name="Picture 1">
            <a:hlinkClick r:id="rId5"/>
            <a:extLst>
              <a:ext uri="{FF2B5EF4-FFF2-40B4-BE49-F238E27FC236}">
                <a16:creationId xmlns:a16="http://schemas.microsoft.com/office/drawing/2014/main" id="{232F2DEA-44A9-9671-BF3A-4B1931A1DF6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67825" y="3274059"/>
            <a:ext cx="3306257" cy="1675983"/>
          </a:xfrm>
          <a:prstGeom prst="rect">
            <a:avLst/>
          </a:prstGeom>
          <a:ln>
            <a:solidFill>
              <a:schemeClr val="tx1"/>
            </a:solidFill>
          </a:ln>
        </p:spPr>
      </p:pic>
      <p:sp>
        <p:nvSpPr>
          <p:cNvPr id="3" name="Arrow: Right 2">
            <a:extLst>
              <a:ext uri="{FF2B5EF4-FFF2-40B4-BE49-F238E27FC236}">
                <a16:creationId xmlns:a16="http://schemas.microsoft.com/office/drawing/2014/main" id="{E5A61302-A4EF-5E45-8B09-181E6EFAEB2F}"/>
              </a:ext>
            </a:extLst>
          </p:cNvPr>
          <p:cNvSpPr/>
          <p:nvPr/>
        </p:nvSpPr>
        <p:spPr>
          <a:xfrm>
            <a:off x="4662077" y="3917116"/>
            <a:ext cx="528067" cy="312222"/>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AE8FBA21-BC88-60F5-7585-367FE3D912F8}"/>
              </a:ext>
            </a:extLst>
          </p:cNvPr>
          <p:cNvGrpSpPr/>
          <p:nvPr/>
        </p:nvGrpSpPr>
        <p:grpSpPr>
          <a:xfrm>
            <a:off x="5409801" y="1312735"/>
            <a:ext cx="5452892" cy="5254073"/>
            <a:chOff x="4287668" y="928028"/>
            <a:chExt cx="4313721" cy="4156437"/>
          </a:xfrm>
        </p:grpSpPr>
        <p:pic>
          <p:nvPicPr>
            <p:cNvPr id="5" name="Picture 4">
              <a:hlinkClick r:id="rId7"/>
              <a:extLst>
                <a:ext uri="{FF2B5EF4-FFF2-40B4-BE49-F238E27FC236}">
                  <a16:creationId xmlns:a16="http://schemas.microsoft.com/office/drawing/2014/main" id="{9A185BDC-83AD-BA6A-A358-294C54FEC6C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364350" y="1000952"/>
              <a:ext cx="1891518" cy="1926764"/>
            </a:xfrm>
            <a:prstGeom prst="rect">
              <a:avLst/>
            </a:prstGeom>
            <a:ln>
              <a:solidFill>
                <a:schemeClr val="tx1"/>
              </a:solidFill>
            </a:ln>
          </p:spPr>
        </p:pic>
        <p:pic>
          <p:nvPicPr>
            <p:cNvPr id="6" name="Picture 5">
              <a:hlinkClick r:id="rId9"/>
              <a:extLst>
                <a:ext uri="{FF2B5EF4-FFF2-40B4-BE49-F238E27FC236}">
                  <a16:creationId xmlns:a16="http://schemas.microsoft.com/office/drawing/2014/main" id="{F4EB906A-EE18-1CD7-A643-512A5F79A27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633607" y="1000951"/>
              <a:ext cx="1885707" cy="1926765"/>
            </a:xfrm>
            <a:prstGeom prst="rect">
              <a:avLst/>
            </a:prstGeom>
            <a:ln>
              <a:solidFill>
                <a:schemeClr val="tx1"/>
              </a:solidFill>
            </a:ln>
          </p:spPr>
        </p:pic>
        <p:pic>
          <p:nvPicPr>
            <p:cNvPr id="8" name="Picture 7">
              <a:hlinkClick r:id="rId11"/>
              <a:extLst>
                <a:ext uri="{FF2B5EF4-FFF2-40B4-BE49-F238E27FC236}">
                  <a16:creationId xmlns:a16="http://schemas.microsoft.com/office/drawing/2014/main" id="{1C4B7929-9A28-27A6-D38B-034406AF5F1D}"/>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364334" y="3108290"/>
              <a:ext cx="1891573" cy="1926764"/>
            </a:xfrm>
            <a:prstGeom prst="rect">
              <a:avLst/>
            </a:prstGeom>
            <a:ln>
              <a:solidFill>
                <a:schemeClr val="tx1"/>
              </a:solidFill>
            </a:ln>
          </p:spPr>
        </p:pic>
        <p:pic>
          <p:nvPicPr>
            <p:cNvPr id="9" name="Picture 8">
              <a:hlinkClick r:id="rId13"/>
              <a:extLst>
                <a:ext uri="{FF2B5EF4-FFF2-40B4-BE49-F238E27FC236}">
                  <a16:creationId xmlns:a16="http://schemas.microsoft.com/office/drawing/2014/main" id="{2457151C-B59A-79AF-AE2C-9F378C49064D}"/>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631912" y="3108290"/>
              <a:ext cx="1891573" cy="1926764"/>
            </a:xfrm>
            <a:prstGeom prst="rect">
              <a:avLst/>
            </a:prstGeom>
            <a:ln>
              <a:solidFill>
                <a:schemeClr val="tx1"/>
              </a:solidFill>
            </a:ln>
          </p:spPr>
        </p:pic>
        <p:sp>
          <p:nvSpPr>
            <p:cNvPr id="10" name="Rectangle 9">
              <a:extLst>
                <a:ext uri="{FF2B5EF4-FFF2-40B4-BE49-F238E27FC236}">
                  <a16:creationId xmlns:a16="http://schemas.microsoft.com/office/drawing/2014/main" id="{6E510BF6-DF42-ACFC-FDBF-454AEE94F63F}"/>
                </a:ext>
              </a:extLst>
            </p:cNvPr>
            <p:cNvSpPr/>
            <p:nvPr/>
          </p:nvSpPr>
          <p:spPr>
            <a:xfrm>
              <a:off x="4287668" y="928028"/>
              <a:ext cx="4313721" cy="4156437"/>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5954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83CF-197C-1D92-C83B-BED863252D6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78F2477-F36D-03C1-2645-3B58B0545946}"/>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B9C67A50-A36F-011C-D257-1D9CA0608C4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Risk Communication Tools…</a:t>
              </a:r>
            </a:p>
          </p:txBody>
        </p:sp>
        <p:pic>
          <p:nvPicPr>
            <p:cNvPr id="15" name="Picture 14" descr="A hexagon with a yellow house and a river&#10;&#10;Description automatically generated">
              <a:extLst>
                <a:ext uri="{FF2B5EF4-FFF2-40B4-BE49-F238E27FC236}">
                  <a16:creationId xmlns:a16="http://schemas.microsoft.com/office/drawing/2014/main" id="{230BE4AE-2344-879B-76A2-8A2DA8B3F08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8755C219-2923-674F-627F-EDD80BE5408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C00EB871-59CC-B48B-6727-3320FAD3EDD1}"/>
              </a:ext>
            </a:extLst>
          </p:cNvPr>
          <p:cNvSpPr txBox="1"/>
          <p:nvPr/>
        </p:nvSpPr>
        <p:spPr>
          <a:xfrm>
            <a:off x="234712" y="644754"/>
            <a:ext cx="8131804" cy="446276"/>
          </a:xfrm>
          <a:prstGeom prst="rect">
            <a:avLst/>
          </a:prstGeom>
          <a:noFill/>
        </p:spPr>
        <p:txBody>
          <a:bodyPr wrap="square">
            <a:spAutoFit/>
          </a:bodyPr>
          <a:lstStyle/>
          <a:p>
            <a:r>
              <a:rPr lang="en-US" b="1" dirty="0">
                <a:ea typeface="+mj-ea"/>
                <a:cs typeface="Arial" panose="020B0604020202020204" pitchFamily="34" charset="0"/>
              </a:rPr>
              <a:t>Visualization Examples</a:t>
            </a:r>
          </a:p>
          <a:p>
            <a:endParaRPr lang="en-US" sz="500" b="1" dirty="0">
              <a:solidFill>
                <a:srgbClr val="1F4E79"/>
              </a:solidFill>
              <a:ea typeface="+mj-ea"/>
              <a:cs typeface="Arial" panose="020B0604020202020204" pitchFamily="34" charset="0"/>
            </a:endParaRPr>
          </a:p>
        </p:txBody>
      </p:sp>
      <p:pic>
        <p:nvPicPr>
          <p:cNvPr id="13" name="Picture 12">
            <a:hlinkClick r:id="rId5"/>
            <a:extLst>
              <a:ext uri="{FF2B5EF4-FFF2-40B4-BE49-F238E27FC236}">
                <a16:creationId xmlns:a16="http://schemas.microsoft.com/office/drawing/2014/main" id="{69B68652-BCD9-6CB6-5ACD-680D5AC28FB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315309" y="3988816"/>
            <a:ext cx="4141863" cy="2395217"/>
          </a:xfrm>
          <a:prstGeom prst="rect">
            <a:avLst/>
          </a:prstGeom>
          <a:ln>
            <a:solidFill>
              <a:schemeClr val="tx1"/>
            </a:solidFill>
          </a:ln>
        </p:spPr>
      </p:pic>
      <p:sp>
        <p:nvSpPr>
          <p:cNvPr id="12" name="TextBox 11">
            <a:extLst>
              <a:ext uri="{FF2B5EF4-FFF2-40B4-BE49-F238E27FC236}">
                <a16:creationId xmlns:a16="http://schemas.microsoft.com/office/drawing/2014/main" id="{20788E01-0AFA-B080-89CC-7FB1825077DD}"/>
              </a:ext>
            </a:extLst>
          </p:cNvPr>
          <p:cNvSpPr txBox="1"/>
          <p:nvPr/>
        </p:nvSpPr>
        <p:spPr>
          <a:xfrm>
            <a:off x="2163837" y="6384033"/>
            <a:ext cx="2444805" cy="338554"/>
          </a:xfrm>
          <a:prstGeom prst="rect">
            <a:avLst/>
          </a:prstGeom>
          <a:noFill/>
        </p:spPr>
        <p:txBody>
          <a:bodyPr wrap="square">
            <a:spAutoFit/>
          </a:bodyPr>
          <a:lstStyle/>
          <a:p>
            <a:pPr algn="ctr"/>
            <a:r>
              <a:rPr lang="en-US" sz="1600" dirty="0">
                <a:latin typeface="+mn-lt"/>
                <a:cs typeface="Arial" panose="020B0604020202020204" pitchFamily="34" charset="0"/>
              </a:rPr>
              <a:t>3D Movie for Marlinton</a:t>
            </a:r>
          </a:p>
        </p:txBody>
      </p:sp>
      <p:pic>
        <p:nvPicPr>
          <p:cNvPr id="17" name="Picture 16">
            <a:hlinkClick r:id="rId7"/>
            <a:extLst>
              <a:ext uri="{FF2B5EF4-FFF2-40B4-BE49-F238E27FC236}">
                <a16:creationId xmlns:a16="http://schemas.microsoft.com/office/drawing/2014/main" id="{FBE942A9-1390-110D-9F1A-E36FA94EBE5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357307" y="1091030"/>
            <a:ext cx="4057869" cy="2277794"/>
          </a:xfrm>
          <a:prstGeom prst="rect">
            <a:avLst/>
          </a:prstGeom>
          <a:ln>
            <a:solidFill>
              <a:schemeClr val="tx1"/>
            </a:solidFill>
          </a:ln>
        </p:spPr>
      </p:pic>
      <p:sp>
        <p:nvSpPr>
          <p:cNvPr id="18" name="TextBox 17">
            <a:extLst>
              <a:ext uri="{FF2B5EF4-FFF2-40B4-BE49-F238E27FC236}">
                <a16:creationId xmlns:a16="http://schemas.microsoft.com/office/drawing/2014/main" id="{6D79B945-0F58-A2F6-F98F-E96D3FD07243}"/>
              </a:ext>
            </a:extLst>
          </p:cNvPr>
          <p:cNvSpPr txBox="1"/>
          <p:nvPr/>
        </p:nvSpPr>
        <p:spPr>
          <a:xfrm>
            <a:off x="1971354" y="3398011"/>
            <a:ext cx="2829776" cy="338554"/>
          </a:xfrm>
          <a:prstGeom prst="rect">
            <a:avLst/>
          </a:prstGeom>
          <a:noFill/>
        </p:spPr>
        <p:txBody>
          <a:bodyPr wrap="square">
            <a:spAutoFit/>
          </a:bodyPr>
          <a:lstStyle/>
          <a:p>
            <a:pPr algn="ctr"/>
            <a:r>
              <a:rPr lang="en-US" sz="1600" dirty="0">
                <a:latin typeface="+mn-lt"/>
                <a:cs typeface="Arial" panose="020B0604020202020204" pitchFamily="34" charset="0"/>
              </a:rPr>
              <a:t>Viewshed for Rainelle</a:t>
            </a:r>
          </a:p>
        </p:txBody>
      </p:sp>
      <p:sp>
        <p:nvSpPr>
          <p:cNvPr id="21" name="TextBox 20">
            <a:extLst>
              <a:ext uri="{FF2B5EF4-FFF2-40B4-BE49-F238E27FC236}">
                <a16:creationId xmlns:a16="http://schemas.microsoft.com/office/drawing/2014/main" id="{2EDE7E6C-0C26-8B8D-CC60-2073E73FF761}"/>
              </a:ext>
            </a:extLst>
          </p:cNvPr>
          <p:cNvSpPr txBox="1"/>
          <p:nvPr/>
        </p:nvSpPr>
        <p:spPr>
          <a:xfrm>
            <a:off x="7814431" y="3398011"/>
            <a:ext cx="2829776" cy="338554"/>
          </a:xfrm>
          <a:prstGeom prst="rect">
            <a:avLst/>
          </a:prstGeom>
          <a:noFill/>
        </p:spPr>
        <p:txBody>
          <a:bodyPr wrap="square">
            <a:spAutoFit/>
          </a:bodyPr>
          <a:lstStyle/>
          <a:p>
            <a:pPr algn="ctr"/>
            <a:r>
              <a:rPr lang="en-US" sz="1600" dirty="0">
                <a:latin typeface="+mn-lt"/>
                <a:cs typeface="Arial" panose="020B0604020202020204" pitchFamily="34" charset="0"/>
              </a:rPr>
              <a:t>Building Profile in Clendenin</a:t>
            </a:r>
          </a:p>
        </p:txBody>
      </p:sp>
      <p:pic>
        <p:nvPicPr>
          <p:cNvPr id="3" name="Picture 2">
            <a:hlinkClick r:id="rId9"/>
            <a:extLst>
              <a:ext uri="{FF2B5EF4-FFF2-40B4-BE49-F238E27FC236}">
                <a16:creationId xmlns:a16="http://schemas.microsoft.com/office/drawing/2014/main" id="{E9D919BD-4674-04D1-89BE-6CCE1CAF76F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390872" y="1089705"/>
            <a:ext cx="3524538" cy="2308306"/>
          </a:xfrm>
          <a:prstGeom prst="rect">
            <a:avLst/>
          </a:prstGeom>
          <a:ln>
            <a:solidFill>
              <a:schemeClr val="tx1"/>
            </a:solidFill>
          </a:ln>
        </p:spPr>
      </p:pic>
      <p:pic>
        <p:nvPicPr>
          <p:cNvPr id="2" name="Picture 1">
            <a:hlinkClick r:id="rId11"/>
            <a:extLst>
              <a:ext uri="{FF2B5EF4-FFF2-40B4-BE49-F238E27FC236}">
                <a16:creationId xmlns:a16="http://schemas.microsoft.com/office/drawing/2014/main" id="{27202295-F2EB-5EE3-AF16-557048CB4079}"/>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999349" y="3988816"/>
            <a:ext cx="4272065" cy="2395216"/>
          </a:xfrm>
          <a:prstGeom prst="rect">
            <a:avLst/>
          </a:prstGeom>
          <a:ln>
            <a:solidFill>
              <a:schemeClr val="tx1"/>
            </a:solidFill>
          </a:ln>
        </p:spPr>
      </p:pic>
      <p:sp>
        <p:nvSpPr>
          <p:cNvPr id="4" name="TextBox 3">
            <a:extLst>
              <a:ext uri="{FF2B5EF4-FFF2-40B4-BE49-F238E27FC236}">
                <a16:creationId xmlns:a16="http://schemas.microsoft.com/office/drawing/2014/main" id="{8EDF40BA-4EAA-ACB2-D931-EC0135DE1269}"/>
              </a:ext>
            </a:extLst>
          </p:cNvPr>
          <p:cNvSpPr txBox="1"/>
          <p:nvPr/>
        </p:nvSpPr>
        <p:spPr>
          <a:xfrm>
            <a:off x="7903545" y="6359258"/>
            <a:ext cx="2740662" cy="338554"/>
          </a:xfrm>
          <a:prstGeom prst="rect">
            <a:avLst/>
          </a:prstGeom>
          <a:noFill/>
        </p:spPr>
        <p:txBody>
          <a:bodyPr wrap="square">
            <a:spAutoFit/>
          </a:bodyPr>
          <a:lstStyle/>
          <a:p>
            <a:pPr algn="ctr"/>
            <a:r>
              <a:rPr lang="en-US" sz="1600" dirty="0">
                <a:latin typeface="+mn-lt"/>
                <a:cs typeface="Arial" panose="020B0604020202020204" pitchFamily="34" charset="0"/>
              </a:rPr>
              <a:t>Building Profile in Charleston </a:t>
            </a:r>
          </a:p>
        </p:txBody>
      </p:sp>
    </p:spTree>
    <p:extLst>
      <p:ext uri="{BB962C8B-B14F-4D97-AF65-F5344CB8AC3E}">
        <p14:creationId xmlns:p14="http://schemas.microsoft.com/office/powerpoint/2010/main" val="411932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6E91-92F3-65A8-B73A-A33BCC6CE9C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17F5B10-1619-2C15-B5D7-D13CF69E8844}"/>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56D66A81-3D19-FB9E-CFE9-5B30F256C94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Mitigation Assessment Tools</a:t>
              </a:r>
            </a:p>
          </p:txBody>
        </p:sp>
        <p:pic>
          <p:nvPicPr>
            <p:cNvPr id="15" name="Picture 14" descr="A hexagon with a yellow house and a river&#10;&#10;Description automatically generated">
              <a:extLst>
                <a:ext uri="{FF2B5EF4-FFF2-40B4-BE49-F238E27FC236}">
                  <a16:creationId xmlns:a16="http://schemas.microsoft.com/office/drawing/2014/main" id="{1433FDCB-9824-D59A-842B-05BB0735E8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DBD6E07E-A325-4C91-C804-B34399922B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8418A221-A641-DE49-5926-0E740E73E4E3}"/>
              </a:ext>
            </a:extLst>
          </p:cNvPr>
          <p:cNvSpPr txBox="1"/>
          <p:nvPr/>
        </p:nvSpPr>
        <p:spPr>
          <a:xfrm>
            <a:off x="220042" y="614253"/>
            <a:ext cx="11349317" cy="938719"/>
          </a:xfrm>
          <a:prstGeom prst="rect">
            <a:avLst/>
          </a:prstGeom>
          <a:noFill/>
        </p:spPr>
        <p:txBody>
          <a:bodyPr wrap="square">
            <a:spAutoFit/>
          </a:bodyPr>
          <a:lstStyle/>
          <a:p>
            <a:pPr marL="173038" indent="-173038">
              <a:buFont typeface="Wingdings" panose="05000000000000000000" pitchFamily="2" charset="2"/>
              <a:buChar char="§"/>
            </a:pPr>
            <a:r>
              <a:rPr lang="en-US" sz="1600" b="1" dirty="0">
                <a:cs typeface="Calibri" panose="020F0502020204030204" pitchFamily="34" charset="0"/>
              </a:rPr>
              <a:t>Tracking mitigation efforts such as building elevation, relocation, acquisition, and buyouts</a:t>
            </a:r>
            <a:r>
              <a:rPr lang="en-US" b="1" dirty="0">
                <a:solidFill>
                  <a:srgbClr val="1F4E79"/>
                </a:solidFill>
                <a:ea typeface="+mj-ea"/>
                <a:cs typeface="Arial" panose="020B0604020202020204" pitchFamily="34" charset="0"/>
              </a:rPr>
              <a:t> </a:t>
            </a:r>
          </a:p>
          <a:p>
            <a:endParaRPr lang="en-US" sz="500" b="1" dirty="0">
              <a:solidFill>
                <a:srgbClr val="1F4E79"/>
              </a:solidFill>
              <a:ea typeface="+mj-ea"/>
              <a:cs typeface="Arial" panose="020B0604020202020204" pitchFamily="34" charset="0"/>
            </a:endParaRPr>
          </a:p>
          <a:p>
            <a:pPr marL="285750" indent="-285750">
              <a:buFont typeface="Courier New" panose="02070309020205020404" pitchFamily="49" charset="0"/>
              <a:buChar char="o"/>
            </a:pPr>
            <a:r>
              <a:rPr lang="en-US" sz="1600" b="1" dirty="0">
                <a:cs typeface="Calibri" panose="020F0502020204030204" pitchFamily="34" charset="0"/>
              </a:rPr>
              <a:t>Mitigated Structures Dashboard</a:t>
            </a:r>
            <a:endParaRPr lang="en-US" sz="500" b="1" dirty="0">
              <a:cs typeface="Calibri" panose="020F0502020204030204" pitchFamily="34" charset="0"/>
            </a:endParaRPr>
          </a:p>
          <a:p>
            <a:pPr marL="285750" indent="-285750">
              <a:buFont typeface="Courier New" panose="02070309020205020404" pitchFamily="49" charset="0"/>
              <a:buChar char="o"/>
            </a:pPr>
            <a:r>
              <a:rPr lang="en-US" sz="1600" b="1" dirty="0">
                <a:cs typeface="Calibri" panose="020F0502020204030204" pitchFamily="34" charset="0"/>
              </a:rPr>
              <a:t>Open-Space Mitigation Dashboard</a:t>
            </a:r>
          </a:p>
        </p:txBody>
      </p:sp>
      <p:pic>
        <p:nvPicPr>
          <p:cNvPr id="12" name="Picture 11">
            <a:hlinkClick r:id="rId5"/>
            <a:extLst>
              <a:ext uri="{FF2B5EF4-FFF2-40B4-BE49-F238E27FC236}">
                <a16:creationId xmlns:a16="http://schemas.microsoft.com/office/drawing/2014/main" id="{1F2D69E8-5092-D58A-8774-90FB11834C4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42871" y="1537583"/>
            <a:ext cx="3306257" cy="1668388"/>
          </a:xfrm>
          <a:prstGeom prst="rect">
            <a:avLst/>
          </a:prstGeom>
          <a:ln>
            <a:solidFill>
              <a:schemeClr val="tx1"/>
            </a:solidFill>
          </a:ln>
        </p:spPr>
      </p:pic>
      <p:pic>
        <p:nvPicPr>
          <p:cNvPr id="13" name="Picture 12">
            <a:hlinkClick r:id="rId7"/>
            <a:extLst>
              <a:ext uri="{FF2B5EF4-FFF2-40B4-BE49-F238E27FC236}">
                <a16:creationId xmlns:a16="http://schemas.microsoft.com/office/drawing/2014/main" id="{2F767D45-55AB-20E8-94F7-76455F40510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68730" y="3623018"/>
            <a:ext cx="5576545" cy="2651478"/>
          </a:xfrm>
          <a:prstGeom prst="rect">
            <a:avLst/>
          </a:prstGeom>
          <a:ln>
            <a:solidFill>
              <a:schemeClr val="tx1"/>
            </a:solidFill>
          </a:ln>
        </p:spPr>
      </p:pic>
      <p:pic>
        <p:nvPicPr>
          <p:cNvPr id="14" name="Picture 13">
            <a:hlinkClick r:id="rId9"/>
            <a:extLst>
              <a:ext uri="{FF2B5EF4-FFF2-40B4-BE49-F238E27FC236}">
                <a16:creationId xmlns:a16="http://schemas.microsoft.com/office/drawing/2014/main" id="{E6C00957-FFF5-BCB9-F334-3870119AD8E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246726" y="3628243"/>
            <a:ext cx="5576544" cy="2644278"/>
          </a:xfrm>
          <a:prstGeom prst="rect">
            <a:avLst/>
          </a:prstGeom>
          <a:ln>
            <a:solidFill>
              <a:schemeClr val="tx1"/>
            </a:solidFill>
          </a:ln>
        </p:spPr>
      </p:pic>
      <p:sp>
        <p:nvSpPr>
          <p:cNvPr id="2" name="Arrow: Right 1">
            <a:extLst>
              <a:ext uri="{FF2B5EF4-FFF2-40B4-BE49-F238E27FC236}">
                <a16:creationId xmlns:a16="http://schemas.microsoft.com/office/drawing/2014/main" id="{70774CC1-78D7-039D-9039-DC111CDE6EC5}"/>
              </a:ext>
            </a:extLst>
          </p:cNvPr>
          <p:cNvSpPr/>
          <p:nvPr/>
        </p:nvSpPr>
        <p:spPr>
          <a:xfrm rot="5400000">
            <a:off x="4823435" y="3288134"/>
            <a:ext cx="237900"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BF9E517F-1127-CE66-2099-CF5D1B9746FF}"/>
              </a:ext>
            </a:extLst>
          </p:cNvPr>
          <p:cNvSpPr/>
          <p:nvPr/>
        </p:nvSpPr>
        <p:spPr>
          <a:xfrm rot="5400000">
            <a:off x="7130667" y="3288134"/>
            <a:ext cx="237900"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968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DFAFD-8A04-4E76-693D-FF85822AAD5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5971D63-A07D-4A9F-31E6-ED09E3DFFE3B}"/>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00A46815-19E0-B58D-DA58-F85E8622ECA4}"/>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Hazard Library and Data Access</a:t>
              </a:r>
            </a:p>
          </p:txBody>
        </p:sp>
        <p:pic>
          <p:nvPicPr>
            <p:cNvPr id="15" name="Picture 14" descr="A hexagon with a yellow house and a river&#10;&#10;Description automatically generated">
              <a:extLst>
                <a:ext uri="{FF2B5EF4-FFF2-40B4-BE49-F238E27FC236}">
                  <a16:creationId xmlns:a16="http://schemas.microsoft.com/office/drawing/2014/main" id="{954BB948-8C1E-ECFB-679C-F93235A05B9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DB9602C5-4CE5-1CDC-2FA0-135BC6225EE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2" name="Picture 1">
            <a:hlinkClick r:id="rId5"/>
            <a:extLst>
              <a:ext uri="{FF2B5EF4-FFF2-40B4-BE49-F238E27FC236}">
                <a16:creationId xmlns:a16="http://schemas.microsoft.com/office/drawing/2014/main" id="{85BA2F46-763E-0F04-5666-28403AD5B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26" y="1451340"/>
            <a:ext cx="4556021" cy="2299039"/>
          </a:xfrm>
          <a:prstGeom prst="rect">
            <a:avLst/>
          </a:prstGeom>
          <a:ln>
            <a:solidFill>
              <a:schemeClr val="tx1"/>
            </a:solidFill>
          </a:ln>
        </p:spPr>
      </p:pic>
      <p:sp>
        <p:nvSpPr>
          <p:cNvPr id="3" name="TextBox 2">
            <a:extLst>
              <a:ext uri="{FF2B5EF4-FFF2-40B4-BE49-F238E27FC236}">
                <a16:creationId xmlns:a16="http://schemas.microsoft.com/office/drawing/2014/main" id="{995188E8-52E6-EF64-9FAE-4D6DE47AD431}"/>
              </a:ext>
            </a:extLst>
          </p:cNvPr>
          <p:cNvSpPr txBox="1"/>
          <p:nvPr/>
        </p:nvSpPr>
        <p:spPr>
          <a:xfrm>
            <a:off x="220042" y="614253"/>
            <a:ext cx="11349317" cy="338554"/>
          </a:xfrm>
          <a:prstGeom prst="rect">
            <a:avLst/>
          </a:prstGeom>
          <a:noFill/>
        </p:spPr>
        <p:txBody>
          <a:bodyPr wrap="square">
            <a:spAutoFit/>
          </a:bodyPr>
          <a:lstStyle/>
          <a:p>
            <a:pPr marL="173038" indent="-173038">
              <a:buFont typeface="Wingdings" panose="05000000000000000000" pitchFamily="2" charset="2"/>
              <a:buChar char="§"/>
            </a:pPr>
            <a:r>
              <a:rPr lang="en-US" sz="1600" b="1" dirty="0">
                <a:cs typeface="Calibri" panose="020F0502020204030204" pitchFamily="34" charset="0"/>
              </a:rPr>
              <a:t>Online hazard resources including comprehensive datasets, documents, and media</a:t>
            </a:r>
            <a:endParaRPr lang="en-US" sz="500" b="1" dirty="0">
              <a:solidFill>
                <a:srgbClr val="1F4E79"/>
              </a:solidFill>
              <a:ea typeface="+mj-ea"/>
              <a:cs typeface="Arial" panose="020B0604020202020204" pitchFamily="34" charset="0"/>
            </a:endParaRPr>
          </a:p>
        </p:txBody>
      </p:sp>
      <p:pic>
        <p:nvPicPr>
          <p:cNvPr id="5" name="Picture 4">
            <a:hlinkClick r:id="rId7"/>
            <a:extLst>
              <a:ext uri="{FF2B5EF4-FFF2-40B4-BE49-F238E27FC236}">
                <a16:creationId xmlns:a16="http://schemas.microsoft.com/office/drawing/2014/main" id="{B3F419D5-C4C1-6B6B-7E39-49DFC315F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3315" y="1053541"/>
            <a:ext cx="4556021" cy="2297219"/>
          </a:xfrm>
          <a:prstGeom prst="rect">
            <a:avLst/>
          </a:prstGeom>
          <a:ln>
            <a:solidFill>
              <a:schemeClr val="tx1"/>
            </a:solidFill>
          </a:ln>
        </p:spPr>
      </p:pic>
      <p:pic>
        <p:nvPicPr>
          <p:cNvPr id="8" name="Picture 7">
            <a:extLst>
              <a:ext uri="{FF2B5EF4-FFF2-40B4-BE49-F238E27FC236}">
                <a16:creationId xmlns:a16="http://schemas.microsoft.com/office/drawing/2014/main" id="{38991A13-BC3E-69C0-E498-94F2025EA92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0042" y="3816540"/>
            <a:ext cx="5517110" cy="2696726"/>
          </a:xfrm>
          <a:prstGeom prst="rect">
            <a:avLst/>
          </a:prstGeom>
        </p:spPr>
      </p:pic>
      <p:pic>
        <p:nvPicPr>
          <p:cNvPr id="18" name="Picture 17">
            <a:extLst>
              <a:ext uri="{FF2B5EF4-FFF2-40B4-BE49-F238E27FC236}">
                <a16:creationId xmlns:a16="http://schemas.microsoft.com/office/drawing/2014/main" id="{26E6D264-0E54-4BE2-AFEB-CE4A8B82AD93}"/>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a:xfrm>
            <a:off x="9647765" y="3450690"/>
            <a:ext cx="2314377" cy="1528964"/>
          </a:xfrm>
          <a:prstGeom prst="rect">
            <a:avLst/>
          </a:prstGeom>
          <a:ln>
            <a:solidFill>
              <a:schemeClr val="tx1"/>
            </a:solidFill>
          </a:ln>
        </p:spPr>
      </p:pic>
      <p:pic>
        <p:nvPicPr>
          <p:cNvPr id="19" name="Picture 18">
            <a:extLst>
              <a:ext uri="{FF2B5EF4-FFF2-40B4-BE49-F238E27FC236}">
                <a16:creationId xmlns:a16="http://schemas.microsoft.com/office/drawing/2014/main" id="{B3D7BAB4-A21A-C948-3570-2EB7C91FBC2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047891" y="3450689"/>
            <a:ext cx="3518230" cy="1529323"/>
          </a:xfrm>
          <a:prstGeom prst="rect">
            <a:avLst/>
          </a:prstGeom>
          <a:ln>
            <a:solidFill>
              <a:schemeClr val="tx1"/>
            </a:solidFill>
          </a:ln>
        </p:spPr>
      </p:pic>
      <p:pic>
        <p:nvPicPr>
          <p:cNvPr id="21" name="Picture 20">
            <a:extLst>
              <a:ext uri="{FF2B5EF4-FFF2-40B4-BE49-F238E27FC236}">
                <a16:creationId xmlns:a16="http://schemas.microsoft.com/office/drawing/2014/main" id="{1AD3FE6D-26DB-BF15-AE65-E9204C8B921B}"/>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a:fillRect/>
          </a:stretch>
        </p:blipFill>
        <p:spPr>
          <a:xfrm>
            <a:off x="8049655" y="5053661"/>
            <a:ext cx="1883340" cy="1532754"/>
          </a:xfrm>
          <a:prstGeom prst="rect">
            <a:avLst/>
          </a:prstGeom>
          <a:ln>
            <a:solidFill>
              <a:schemeClr val="tx1"/>
            </a:solidFill>
          </a:ln>
        </p:spPr>
      </p:pic>
    </p:spTree>
    <p:extLst>
      <p:ext uri="{BB962C8B-B14F-4D97-AF65-F5344CB8AC3E}">
        <p14:creationId xmlns:p14="http://schemas.microsoft.com/office/powerpoint/2010/main" val="75226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3B1B0-A061-5D18-C7D4-94B6FD9C3083}"/>
            </a:ext>
          </a:extLst>
        </p:cNvPr>
        <p:cNvGrpSpPr/>
        <p:nvPr/>
      </p:nvGrpSpPr>
      <p:grpSpPr>
        <a:xfrm>
          <a:off x="0" y="0"/>
          <a:ext cx="0" cy="0"/>
          <a:chOff x="0" y="0"/>
          <a:chExt cx="0" cy="0"/>
        </a:xfrm>
      </p:grpSpPr>
      <p:grpSp>
        <p:nvGrpSpPr>
          <p:cNvPr id="86" name="Group 85">
            <a:extLst>
              <a:ext uri="{FF2B5EF4-FFF2-40B4-BE49-F238E27FC236}">
                <a16:creationId xmlns:a16="http://schemas.microsoft.com/office/drawing/2014/main" id="{1A390476-EBF2-C6CA-9FD0-1D0727C7B3CE}"/>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DCEF102D-E5FA-0D7B-E153-ADF87B6AB688}"/>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01209905-6E97-AFCF-3873-73E9AF6B808A}"/>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D3EBD3F3-F698-ACA8-A585-51107605C245}"/>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8827F204-CB23-B68A-F562-9D884758AFB1}"/>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F1E3BCAC-FFBC-15E0-D599-27912AC033C1}"/>
              </a:ext>
            </a:extLst>
          </p:cNvPr>
          <p:cNvSpPr txBox="1">
            <a:spLocks/>
          </p:cNvSpPr>
          <p:nvPr/>
        </p:nvSpPr>
        <p:spPr>
          <a:xfrm>
            <a:off x="49557" y="627333"/>
            <a:ext cx="12061371" cy="60691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Risk indicators Rankings to Identify Communities at Higher Risk </a:t>
            </a:r>
            <a:r>
              <a:rPr lang="en-US" sz="1800" b="1" dirty="0">
                <a:solidFill>
                  <a:srgbClr val="1F4E79"/>
                </a:solidFill>
                <a:cs typeface="Arial" panose="020B0604020202020204" pitchFamily="34" charset="0"/>
              </a:rPr>
              <a:t>in Risk Maps &amp; Reports</a:t>
            </a:r>
            <a:endParaRPr lang="en-US" sz="1800" b="1" dirty="0">
              <a:solidFill>
                <a:srgbClr val="1F4E79"/>
              </a:solidFill>
              <a:latin typeface="+mn-lt"/>
              <a:ea typeface="+mj-ea"/>
              <a:cs typeface="Arial" panose="020B0604020202020204" pitchFamily="34" charset="0"/>
            </a:endParaRPr>
          </a:p>
          <a:p>
            <a:pPr marL="284163" indent="0">
              <a:buClr>
                <a:srgbClr val="1F4E79"/>
              </a:buClr>
              <a:buSzPts val="1800"/>
            </a:pPr>
            <a:r>
              <a:rPr lang="en-US" sz="1600" dirty="0">
                <a:solidFill>
                  <a:schemeClr val="tx1"/>
                </a:solidFill>
                <a:latin typeface="+mn-lt"/>
                <a:ea typeface="+mn-ea"/>
                <a:cs typeface="+mn-cs"/>
              </a:rPr>
              <a:t>Interactively view and explore flood risk indicators on a map to identify areas of higher risk.</a:t>
            </a:r>
          </a:p>
          <a:p>
            <a:pPr marL="284163"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Interactive Downloadable Risk Reports by </a:t>
            </a:r>
            <a:r>
              <a:rPr lang="en-US" sz="1800" b="1" dirty="0">
                <a:solidFill>
                  <a:srgbClr val="1F4E79"/>
                </a:solidFill>
                <a:cs typeface="Arial" panose="020B0604020202020204" pitchFamily="34" charset="0"/>
              </a:rPr>
              <a:t>Multi-Scale Aggregation of Detailed Building-Level Inventory</a:t>
            </a:r>
            <a:endParaRPr lang="en-US" sz="1800" b="1" dirty="0">
              <a:solidFill>
                <a:srgbClr val="1F4E79"/>
              </a:solidFill>
              <a:latin typeface="+mn-lt"/>
              <a:ea typeface="+mj-ea"/>
              <a:cs typeface="Arial" panose="020B0604020202020204" pitchFamily="34" charset="0"/>
            </a:endParaRPr>
          </a:p>
          <a:p>
            <a:pPr marL="284163" indent="0">
              <a:buClr>
                <a:srgbClr val="1F4E79"/>
              </a:buClr>
              <a:buSzPts val="1800"/>
            </a:pPr>
            <a:r>
              <a:rPr lang="en-US" sz="1600" dirty="0">
                <a:solidFill>
                  <a:schemeClr val="tx1"/>
                </a:solidFill>
                <a:latin typeface="+mn-lt"/>
                <a:ea typeface="+mn-ea"/>
                <a:cs typeface="+mn-cs"/>
              </a:rPr>
              <a:t>View and download flood risk assessment and comparison reports in more detail.</a:t>
            </a:r>
          </a:p>
          <a:p>
            <a:pPr marL="114300" indent="0">
              <a:buClr>
                <a:srgbClr val="1F4E79"/>
              </a:buClr>
              <a:buSzPts val="1800"/>
            </a:pPr>
            <a:endParaRPr lang="en-US" sz="500" dirty="0">
              <a:solidFill>
                <a:schemeClr val="tx1"/>
              </a:solidFill>
              <a:latin typeface="+mn-lt"/>
              <a:ea typeface="+mn-ea"/>
              <a:cs typeface="+mn-cs"/>
            </a:endParaRPr>
          </a:p>
          <a:p>
            <a:pPr marL="284163" marR="0" lvl="0" indent="-169863" algn="l" defTabSz="914400" rtl="0" eaLnBrk="1" fontAlgn="auto" latinLnBrk="0" hangingPunct="1">
              <a:lnSpc>
                <a:spcPct val="100000"/>
              </a:lnSpc>
              <a:spcBef>
                <a:spcPts val="0"/>
              </a:spcBef>
              <a:spcAft>
                <a:spcPts val="0"/>
              </a:spcAft>
              <a:buClr>
                <a:srgbClr val="1F4E79"/>
              </a:buClr>
              <a:buSzPts val="1800"/>
              <a:buFont typeface="Wingdings" panose="05000000000000000000" pitchFamily="2" charset="2"/>
              <a:buChar char="§"/>
              <a:tabLst/>
              <a:defRPr/>
            </a:pPr>
            <a:r>
              <a:rPr kumimoji="0" lang="en-US" sz="1800" b="1" i="0" u="none" strike="noStrike" kern="1200" cap="none" spc="0" normalizeH="0" baseline="0" noProof="0" dirty="0">
                <a:ln>
                  <a:noFill/>
                </a:ln>
                <a:solidFill>
                  <a:srgbClr val="1F4E79"/>
                </a:solidFill>
                <a:effectLst/>
                <a:uLnTx/>
                <a:uFillTx/>
                <a:latin typeface="Aptos" panose="02110004020202020204"/>
                <a:ea typeface="+mn-ea"/>
                <a:cs typeface="Arial" panose="020B0604020202020204" pitchFamily="34" charset="0"/>
              </a:rPr>
              <a:t>Sharable Queries for Risk Reports, Maps, and Tables</a:t>
            </a:r>
          </a:p>
          <a:p>
            <a:pPr marL="284163" indent="0">
              <a:buClr>
                <a:srgbClr val="1F4E79"/>
              </a:buClr>
              <a:buSzPts val="1800"/>
              <a:defRPr/>
            </a:pPr>
            <a:r>
              <a:rPr lang="en-US" sz="1600" dirty="0">
                <a:solidFill>
                  <a:schemeClr val="tx1"/>
                </a:solidFill>
                <a:latin typeface="+mn-lt"/>
                <a:ea typeface="+mn-ea"/>
                <a:cs typeface="+mn-cs"/>
              </a:rPr>
              <a:t>Share your </a:t>
            </a:r>
            <a:r>
              <a:rPr lang="en-US" sz="1600" dirty="0">
                <a:solidFill>
                  <a:schemeClr val="tx1"/>
                </a:solidFill>
              </a:rPr>
              <a:t>geographic selections along with data field queries for consistent use across teams.</a:t>
            </a:r>
            <a:endParaRPr lang="en-US" sz="1600" dirty="0">
              <a:solidFill>
                <a:schemeClr val="tx1"/>
              </a:solidFill>
              <a:latin typeface="+mn-lt"/>
              <a:ea typeface="+mn-ea"/>
              <a:cs typeface="+mn-cs"/>
            </a:endParaRP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Rationale and Recommendations for Risk Indicators</a:t>
            </a:r>
          </a:p>
          <a:p>
            <a:pPr marL="284163" indent="0">
              <a:buClr>
                <a:srgbClr val="1F4E79"/>
              </a:buClr>
              <a:buSzPts val="1800"/>
            </a:pPr>
            <a:r>
              <a:rPr lang="en-US" sz="1600" dirty="0">
                <a:solidFill>
                  <a:schemeClr val="tx1"/>
                </a:solidFill>
                <a:latin typeface="+mn-lt"/>
                <a:ea typeface="+mn-ea"/>
                <a:cs typeface="+mn-cs"/>
              </a:rPr>
              <a:t>Use the Technical Documentation to understand the rationale for the risk indicators and the recommendations associated with them.</a:t>
            </a:r>
          </a:p>
          <a:p>
            <a:pPr marL="284163" indent="0">
              <a:buClr>
                <a:srgbClr val="1F4E79"/>
              </a:buClr>
              <a:buSzPts val="1800"/>
            </a:pPr>
            <a:endParaRPr lang="en-US" sz="500" dirty="0">
              <a:solidFill>
                <a:schemeClr val="tx1"/>
              </a:solidFill>
              <a:latin typeface="+mn-lt"/>
              <a:ea typeface="+mn-ea"/>
              <a:cs typeface="+mn-cs"/>
            </a:endParaRPr>
          </a:p>
          <a:p>
            <a:pPr marL="285750" indent="-174625">
              <a:buClr>
                <a:srgbClr val="1F4E79"/>
              </a:buClr>
              <a:buSzPts val="1800"/>
              <a:buFont typeface="Wingdings" panose="05000000000000000000" pitchFamily="2" charset="2"/>
              <a:buChar char="§"/>
            </a:pPr>
            <a:r>
              <a:rPr lang="en-US" sz="1800" b="1" dirty="0">
                <a:solidFill>
                  <a:srgbClr val="1F4E79"/>
                </a:solidFill>
                <a:cs typeface="Arial" panose="020B0604020202020204" pitchFamily="34" charset="0"/>
              </a:rPr>
              <a:t>Statewide Consistent Methodology and Risk Indicators</a:t>
            </a:r>
          </a:p>
          <a:p>
            <a:pPr marL="284163" indent="0">
              <a:buClr>
                <a:srgbClr val="1F4E79"/>
              </a:buClr>
              <a:buSzPts val="1800"/>
            </a:pPr>
            <a:r>
              <a:rPr lang="en-US" sz="1600" dirty="0">
                <a:solidFill>
                  <a:schemeClr val="tx1"/>
                </a:solidFill>
              </a:rPr>
              <a:t>In-depth flood risk indicators covering all of West Virginia uniformly, not just selected regions.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Flood Dashboards</a:t>
            </a:r>
          </a:p>
          <a:p>
            <a:pPr marL="284163" indent="0">
              <a:buClr>
                <a:srgbClr val="1F4E79"/>
              </a:buClr>
              <a:buSzPts val="1800"/>
            </a:pPr>
            <a:r>
              <a:rPr lang="en-US" sz="1600" dirty="0">
                <a:solidFill>
                  <a:schemeClr val="tx1"/>
                </a:solidFill>
                <a:latin typeface="+mn-lt"/>
                <a:ea typeface="+mn-ea"/>
                <a:cs typeface="+mn-cs"/>
              </a:rPr>
              <a:t>Use the interactive dashboards to analyze risk factors and mitigation measures.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Flood Visualizations</a:t>
            </a:r>
          </a:p>
          <a:p>
            <a:pPr marL="284163" indent="0">
              <a:buClr>
                <a:srgbClr val="1F4E79"/>
              </a:buClr>
              <a:buSzPts val="1800"/>
            </a:pPr>
            <a:r>
              <a:rPr lang="en-US" sz="1600" dirty="0">
                <a:solidFill>
                  <a:schemeClr val="tx1"/>
                </a:solidFill>
                <a:latin typeface="+mn-lt"/>
                <a:ea typeface="+mn-ea"/>
                <a:cs typeface="+mn-cs"/>
              </a:rPr>
              <a:t>Visualize 3D and 2D flood models at the community and building level scales.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Hazard Library Customized to West Virginia</a:t>
            </a:r>
          </a:p>
          <a:p>
            <a:pPr marL="284163" indent="0">
              <a:buClr>
                <a:srgbClr val="1F4E79"/>
              </a:buClr>
              <a:buSzPts val="1800"/>
            </a:pPr>
            <a:r>
              <a:rPr lang="en-US" sz="1600" dirty="0">
                <a:solidFill>
                  <a:schemeClr val="tx1"/>
                </a:solidFill>
                <a:latin typeface="+mn-lt"/>
                <a:ea typeface="+mn-ea"/>
                <a:cs typeface="+mn-cs"/>
              </a:rPr>
              <a:t>Search the document and visual media library for hazard information.</a:t>
            </a:r>
          </a:p>
          <a:p>
            <a:pPr marL="114300" indent="0">
              <a:buClr>
                <a:srgbClr val="1F4E79"/>
              </a:buClr>
              <a:buSzPts val="1800"/>
            </a:pPr>
            <a:endParaRPr lang="en-US" sz="500" dirty="0">
              <a:solidFill>
                <a:schemeClr val="tx1"/>
              </a:solidFill>
              <a:latin typeface="+mn-lt"/>
              <a:ea typeface="+mn-ea"/>
              <a:cs typeface="+mn-cs"/>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Data Access</a:t>
            </a:r>
          </a:p>
          <a:p>
            <a:pPr marL="284163" indent="0">
              <a:buSzPts val="1800"/>
            </a:pPr>
            <a:r>
              <a:rPr lang="en-US" sz="1600" dirty="0">
                <a:solidFill>
                  <a:schemeClr val="tx1"/>
                </a:solidFill>
                <a:latin typeface="+mn-lt"/>
                <a:ea typeface="+mn-ea"/>
                <a:cs typeface="+mn-cs"/>
              </a:rPr>
              <a:t>Download risk data for use in your own analyses, maps, or applications.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284163" indent="-169863">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Scalable</a:t>
            </a:r>
          </a:p>
          <a:p>
            <a:pPr marL="284163" indent="0">
              <a:buClr>
                <a:srgbClr val="1F4E79"/>
              </a:buClr>
              <a:buSzPts val="1800"/>
            </a:pPr>
            <a:r>
              <a:rPr lang="en-US" sz="1600" dirty="0">
                <a:solidFill>
                  <a:schemeClr val="tx1"/>
                </a:solidFill>
                <a:latin typeface="+mn-lt"/>
                <a:ea typeface="+mn-ea"/>
                <a:cs typeface="+mn-cs"/>
              </a:rPr>
              <a:t>Scalable for other hazards such as landslides or enhancements to risk indicators. </a:t>
            </a:r>
            <a:endParaRPr lang="en-US" sz="1600" dirty="0">
              <a:solidFill>
                <a:schemeClr val="tx1"/>
              </a:solidFill>
            </a:endParaRPr>
          </a:p>
          <a:p>
            <a:pPr marL="114300" indent="0">
              <a:buSzPts val="1800"/>
            </a:pPr>
            <a:endParaRPr lang="en-US" sz="1600" dirty="0">
              <a:solidFill>
                <a:schemeClr val="tx1"/>
              </a:solidFill>
            </a:endParaRPr>
          </a:p>
        </p:txBody>
      </p:sp>
      <p:grpSp>
        <p:nvGrpSpPr>
          <p:cNvPr id="5" name="Group 4">
            <a:extLst>
              <a:ext uri="{FF2B5EF4-FFF2-40B4-BE49-F238E27FC236}">
                <a16:creationId xmlns:a16="http://schemas.microsoft.com/office/drawing/2014/main" id="{77990234-F865-C36D-5600-89A85F69F49E}"/>
              </a:ext>
            </a:extLst>
          </p:cNvPr>
          <p:cNvGrpSpPr/>
          <p:nvPr/>
        </p:nvGrpSpPr>
        <p:grpSpPr>
          <a:xfrm>
            <a:off x="0" y="-15988"/>
            <a:ext cx="12192000" cy="630241"/>
            <a:chOff x="0" y="-15988"/>
            <a:chExt cx="12192000" cy="630241"/>
          </a:xfrm>
        </p:grpSpPr>
        <p:grpSp>
          <p:nvGrpSpPr>
            <p:cNvPr id="34" name="Group 33">
              <a:extLst>
                <a:ext uri="{FF2B5EF4-FFF2-40B4-BE49-F238E27FC236}">
                  <a16:creationId xmlns:a16="http://schemas.microsoft.com/office/drawing/2014/main" id="{C441CBB4-3980-3E79-6E4A-7B3FDFBDC7BC}"/>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76B42BCE-C457-724C-6AD0-691B5102D9D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Unique Features of WV Risk Explorer Tools</a:t>
                </a:r>
              </a:p>
            </p:txBody>
          </p:sp>
          <p:pic>
            <p:nvPicPr>
              <p:cNvPr id="10" name="Picture 9" descr="A hexagon with a yellow house and a river&#10;&#10;Description automatically generated">
                <a:extLst>
                  <a:ext uri="{FF2B5EF4-FFF2-40B4-BE49-F238E27FC236}">
                    <a16:creationId xmlns:a16="http://schemas.microsoft.com/office/drawing/2014/main" id="{243B6780-0F7A-F6C0-746C-9A4DC0454E5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pic>
          <p:nvPicPr>
            <p:cNvPr id="4" name="Picture 3" descr="A yellow and blue logo&#10;&#10;AI-generated content may be incorrect.">
              <a:extLst>
                <a:ext uri="{FF2B5EF4-FFF2-40B4-BE49-F238E27FC236}">
                  <a16:creationId xmlns:a16="http://schemas.microsoft.com/office/drawing/2014/main" id="{DAA937D0-3DF4-C67E-C99F-7275ABD9AD4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4046298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467E8-84AC-D0E0-6E9D-50771CE56F7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D3ABE38-9804-CB08-83EA-A56A3784E787}"/>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DA69A888-FCDB-4F5C-6864-AA43B71B5552}"/>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Future Enhancements</a:t>
              </a:r>
            </a:p>
          </p:txBody>
        </p:sp>
        <p:pic>
          <p:nvPicPr>
            <p:cNvPr id="15" name="Picture 14" descr="A hexagon with a yellow house and a river&#10;&#10;Description automatically generated">
              <a:extLst>
                <a:ext uri="{FF2B5EF4-FFF2-40B4-BE49-F238E27FC236}">
                  <a16:creationId xmlns:a16="http://schemas.microsoft.com/office/drawing/2014/main" id="{A605E9BC-8C0C-84BC-696C-26642A1E17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470390AC-A406-403A-B1B5-8C904A36C13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
        <p:nvSpPr>
          <p:cNvPr id="30" name="TextBox 29">
            <a:extLst>
              <a:ext uri="{FF2B5EF4-FFF2-40B4-BE49-F238E27FC236}">
                <a16:creationId xmlns:a16="http://schemas.microsoft.com/office/drawing/2014/main" id="{276A23FE-19B4-05C8-114A-CABAFF03C1A1}"/>
              </a:ext>
            </a:extLst>
          </p:cNvPr>
          <p:cNvSpPr txBox="1"/>
          <p:nvPr/>
        </p:nvSpPr>
        <p:spPr>
          <a:xfrm>
            <a:off x="690381" y="831968"/>
            <a:ext cx="8967500" cy="5447645"/>
          </a:xfrm>
          <a:prstGeom prst="rect">
            <a:avLst/>
          </a:prstGeom>
          <a:noFill/>
        </p:spPr>
        <p:txBody>
          <a:bodyPr wrap="square">
            <a:spAutoFit/>
          </a:bodyPr>
          <a:lstStyle/>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Hazard Library Finalization (coming soon)</a:t>
            </a:r>
            <a:endParaRPr lang="en-US" sz="500" b="1" dirty="0">
              <a:solidFill>
                <a:srgbClr val="1F4E79"/>
              </a:solidFill>
              <a:ea typeface="+mj-ea"/>
              <a:cs typeface="Arial" panose="020B0604020202020204" pitchFamily="34" charset="0"/>
            </a:endParaRPr>
          </a:p>
          <a:p>
            <a:r>
              <a:rPr lang="en-US" sz="1600" dirty="0"/>
              <a:t>Expanded catalog of hazard layers and supporting data</a:t>
            </a:r>
            <a:endParaRPr lang="en-US" sz="1600" dirty="0">
              <a:solidFill>
                <a:srgbClr val="1F4E79"/>
              </a:solidFill>
              <a:ea typeface="+mj-ea"/>
              <a:cs typeface="Arial" panose="020B0604020202020204" pitchFamily="34" charset="0"/>
            </a:endParaRP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Planned Updates</a:t>
            </a:r>
          </a:p>
          <a:p>
            <a:r>
              <a:rPr lang="en-US" sz="1600" dirty="0"/>
              <a:t>Regular feature data updates, additions, and indicator refinements</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User Feedback Loop</a:t>
            </a:r>
          </a:p>
          <a:p>
            <a:r>
              <a:rPr lang="en-US" sz="1600" dirty="0"/>
              <a:t>Reporting and feedback for tool improvements</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Mobile-Friendly Access</a:t>
            </a:r>
          </a:p>
          <a:p>
            <a:r>
              <a:rPr lang="en-US" sz="1600" dirty="0"/>
              <a:t>Responsive design for field use</a:t>
            </a:r>
          </a:p>
          <a:p>
            <a:pPr marL="173038" indent="-173038">
              <a:buFont typeface="Wingdings" panose="05000000000000000000" pitchFamily="2" charset="2"/>
              <a:buChar char="§"/>
            </a:pPr>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Expanded Hazard Coverage</a:t>
            </a:r>
          </a:p>
          <a:p>
            <a:r>
              <a:rPr lang="en-US" sz="1600" dirty="0"/>
              <a:t>Landslide, Dam Failure, and Karst</a:t>
            </a: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cs typeface="Arial" panose="020B0604020202020204" pitchFamily="34" charset="0"/>
              </a:rPr>
              <a:t>Future Maintenance</a:t>
            </a:r>
          </a:p>
          <a:p>
            <a:r>
              <a:rPr lang="en-US" sz="1600" dirty="0"/>
              <a:t>Ongoing functioning and system performance improvements</a:t>
            </a:r>
          </a:p>
          <a:p>
            <a:endParaRPr lang="en-US" b="1" dirty="0">
              <a:solidFill>
                <a:srgbClr val="1F4E79"/>
              </a:solidFill>
              <a:ea typeface="+mj-ea"/>
              <a:cs typeface="Arial" panose="020B0604020202020204" pitchFamily="34" charset="0"/>
            </a:endParaRPr>
          </a:p>
          <a:p>
            <a:pPr marL="173038" indent="-173038">
              <a:buFont typeface="Wingdings" panose="05000000000000000000" pitchFamily="2" charset="2"/>
              <a:buChar char="§"/>
            </a:pPr>
            <a:r>
              <a:rPr lang="en-US" b="1" dirty="0">
                <a:solidFill>
                  <a:srgbClr val="1F4E79"/>
                </a:solidFill>
                <a:ea typeface="+mj-ea"/>
                <a:cs typeface="Arial" panose="020B0604020202020204" pitchFamily="34" charset="0"/>
              </a:rPr>
              <a:t>Training &amp; Support</a:t>
            </a:r>
          </a:p>
          <a:p>
            <a:r>
              <a:rPr lang="en-US" sz="1600" dirty="0"/>
              <a:t>User training sessions, documentation, and guidance</a:t>
            </a:r>
          </a:p>
        </p:txBody>
      </p:sp>
      <p:grpSp>
        <p:nvGrpSpPr>
          <p:cNvPr id="5" name="Group 4">
            <a:extLst>
              <a:ext uri="{FF2B5EF4-FFF2-40B4-BE49-F238E27FC236}">
                <a16:creationId xmlns:a16="http://schemas.microsoft.com/office/drawing/2014/main" id="{1A3F9FEE-A5B6-4130-B168-7A761BDA4E4F}"/>
              </a:ext>
            </a:extLst>
          </p:cNvPr>
          <p:cNvGrpSpPr/>
          <p:nvPr/>
        </p:nvGrpSpPr>
        <p:grpSpPr>
          <a:xfrm>
            <a:off x="7306653" y="2004881"/>
            <a:ext cx="3212529" cy="3302057"/>
            <a:chOff x="4920343" y="1013731"/>
            <a:chExt cx="5060977" cy="5225854"/>
          </a:xfrm>
        </p:grpSpPr>
        <p:pic>
          <p:nvPicPr>
            <p:cNvPr id="3" name="Picture 2" descr="Hands shaking hands with a bag of money&#10;&#10;AI-generated content may be incorrect.">
              <a:extLst>
                <a:ext uri="{FF2B5EF4-FFF2-40B4-BE49-F238E27FC236}">
                  <a16:creationId xmlns:a16="http://schemas.microsoft.com/office/drawing/2014/main" id="{57E0DA25-9E4C-96AA-572E-35485DCE0E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20343" y="1013731"/>
              <a:ext cx="4463143" cy="5225854"/>
            </a:xfrm>
            <a:prstGeom prst="rect">
              <a:avLst/>
            </a:prstGeom>
          </p:spPr>
        </p:pic>
        <p:sp>
          <p:nvSpPr>
            <p:cNvPr id="4" name="TextBox 3">
              <a:extLst>
                <a:ext uri="{FF2B5EF4-FFF2-40B4-BE49-F238E27FC236}">
                  <a16:creationId xmlns:a16="http://schemas.microsoft.com/office/drawing/2014/main" id="{EAC21197-BF35-2F8E-2BC2-9B8096DF1876}"/>
                </a:ext>
              </a:extLst>
            </p:cNvPr>
            <p:cNvSpPr txBox="1"/>
            <p:nvPr/>
          </p:nvSpPr>
          <p:spPr>
            <a:xfrm>
              <a:off x="8696806" y="2259985"/>
              <a:ext cx="1284514" cy="2203939"/>
            </a:xfrm>
            <a:prstGeom prst="rect">
              <a:avLst/>
            </a:prstGeom>
            <a:noFill/>
          </p:spPr>
          <p:txBody>
            <a:bodyPr wrap="square">
              <a:spAutoFit/>
            </a:bodyPr>
            <a:lstStyle/>
            <a:p>
              <a:pPr algn="ctr"/>
              <a:r>
                <a:rPr lang="en-US" sz="10000" b="1" dirty="0">
                  <a:solidFill>
                    <a:srgbClr val="357ABD"/>
                  </a:solidFill>
                  <a:ea typeface="+mj-ea"/>
                  <a:cs typeface="Arial" panose="020B0604020202020204" pitchFamily="34" charset="0"/>
                </a:rPr>
                <a:t>?</a:t>
              </a:r>
            </a:p>
          </p:txBody>
        </p:sp>
      </p:grpSp>
    </p:spTree>
    <p:extLst>
      <p:ext uri="{BB962C8B-B14F-4D97-AF65-F5344CB8AC3E}">
        <p14:creationId xmlns:p14="http://schemas.microsoft.com/office/powerpoint/2010/main" val="62103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7966-4DF2-061E-DB9F-9248A47D3D4B}"/>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8547A774-B5BD-7DF9-0245-45680F32DBE9}"/>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BDFF0FD-7445-6038-6C3D-7C7F5E1137F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Resiliency Framework (WVFRF)</a:t>
              </a:r>
            </a:p>
          </p:txBody>
        </p:sp>
        <p:pic>
          <p:nvPicPr>
            <p:cNvPr id="10" name="Picture 9" descr="A hexagon with a yellow house and a river&#10;&#10;Description automatically generated">
              <a:extLst>
                <a:ext uri="{FF2B5EF4-FFF2-40B4-BE49-F238E27FC236}">
                  <a16:creationId xmlns:a16="http://schemas.microsoft.com/office/drawing/2014/main" id="{17D47627-23B9-930A-DE77-3233BC8050A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pic>
        <p:nvPicPr>
          <p:cNvPr id="32" name="Google Shape;79;p1">
            <a:extLst>
              <a:ext uri="{FF2B5EF4-FFF2-40B4-BE49-F238E27FC236}">
                <a16:creationId xmlns:a16="http://schemas.microsoft.com/office/drawing/2014/main" id="{3FDE749A-5617-5EEF-FCD9-8CFFC01E03DF}"/>
              </a:ext>
            </a:extLst>
          </p:cNvPr>
          <p:cNvPicPr preferRelativeResize="0"/>
          <p:nvPr/>
        </p:nvPicPr>
        <p:blipFill>
          <a:blip r:embed="rId4" cstate="screen">
            <a:extLst>
              <a:ext uri="{28A0092B-C50C-407E-A947-70E740481C1C}">
                <a14:useLocalDpi xmlns:a14="http://schemas.microsoft.com/office/drawing/2010/main" val="0"/>
              </a:ext>
            </a:extLst>
          </a:blip>
          <a:srcRect/>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35" name="Google Shape;68;p1">
            <a:extLst>
              <a:ext uri="{FF2B5EF4-FFF2-40B4-BE49-F238E27FC236}">
                <a16:creationId xmlns:a16="http://schemas.microsoft.com/office/drawing/2014/main" id="{BD5E9A56-DBF4-25EF-2F22-A9AED74A714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37" name="Picture 36">
            <a:extLst>
              <a:ext uri="{FF2B5EF4-FFF2-40B4-BE49-F238E27FC236}">
                <a16:creationId xmlns:a16="http://schemas.microsoft.com/office/drawing/2014/main" id="{1B5BA836-3965-0498-146F-8324DA8FA35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42" name="TextBox 41">
            <a:extLst>
              <a:ext uri="{FF2B5EF4-FFF2-40B4-BE49-F238E27FC236}">
                <a16:creationId xmlns:a16="http://schemas.microsoft.com/office/drawing/2014/main" id="{836D7880-94C8-CAB2-2AB6-DE852F1EFB1A}"/>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sp>
        <p:nvSpPr>
          <p:cNvPr id="43" name="TextBox 42">
            <a:extLst>
              <a:ext uri="{FF2B5EF4-FFF2-40B4-BE49-F238E27FC236}">
                <a16:creationId xmlns:a16="http://schemas.microsoft.com/office/drawing/2014/main" id="{E6B60410-5E10-FC54-BB63-43FBB8B5A5F0}"/>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47" name="Group 46">
            <a:extLst>
              <a:ext uri="{FF2B5EF4-FFF2-40B4-BE49-F238E27FC236}">
                <a16:creationId xmlns:a16="http://schemas.microsoft.com/office/drawing/2014/main" id="{D448CC63-060C-DC2D-D040-3263327CD96F}"/>
              </a:ext>
            </a:extLst>
          </p:cNvPr>
          <p:cNvGrpSpPr/>
          <p:nvPr/>
        </p:nvGrpSpPr>
        <p:grpSpPr>
          <a:xfrm>
            <a:off x="170914" y="1346872"/>
            <a:ext cx="3725966" cy="2771117"/>
            <a:chOff x="256374" y="1325851"/>
            <a:chExt cx="3725966" cy="2771117"/>
          </a:xfrm>
        </p:grpSpPr>
        <p:sp>
          <p:nvSpPr>
            <p:cNvPr id="48" name="Rectangle: Rounded Corners 47">
              <a:extLst>
                <a:ext uri="{FF2B5EF4-FFF2-40B4-BE49-F238E27FC236}">
                  <a16:creationId xmlns:a16="http://schemas.microsoft.com/office/drawing/2014/main" id="{E19DD41F-42E8-CCEA-0139-3779D4A421E5}"/>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1B2445B5-5447-D39A-90C7-D2228DAD4D2D}"/>
                </a:ext>
              </a:extLst>
            </p:cNvPr>
            <p:cNvGrpSpPr/>
            <p:nvPr/>
          </p:nvGrpSpPr>
          <p:grpSpPr>
            <a:xfrm>
              <a:off x="320070" y="1346872"/>
              <a:ext cx="3579688" cy="2750096"/>
              <a:chOff x="320070" y="1346872"/>
              <a:chExt cx="3579688" cy="2750096"/>
            </a:xfrm>
          </p:grpSpPr>
          <p:pic>
            <p:nvPicPr>
              <p:cNvPr id="61" name="Picture 60">
                <a:extLst>
                  <a:ext uri="{FF2B5EF4-FFF2-40B4-BE49-F238E27FC236}">
                    <a16:creationId xmlns:a16="http://schemas.microsoft.com/office/drawing/2014/main" id="{1CD62E7B-F8CE-1232-55DC-77B975655C0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62" name="Google Shape;78;p1">
                <a:extLst>
                  <a:ext uri="{FF2B5EF4-FFF2-40B4-BE49-F238E27FC236}">
                    <a16:creationId xmlns:a16="http://schemas.microsoft.com/office/drawing/2014/main" id="{BE79CCAF-766B-2E9F-514B-11AABDDB2871}"/>
                  </a:ext>
                </a:extLst>
              </p:cNvPr>
              <p:cNvPicPr preferRelativeResize="0"/>
              <p:nvPr/>
            </p:nvPicPr>
            <p:blipFill>
              <a:blip r:embed="rId7" cstate="screen">
                <a:alphaModFix/>
                <a:extLst>
                  <a:ext uri="{28A0092B-C50C-407E-A947-70E740481C1C}">
                    <a14:useLocalDpi xmlns:a14="http://schemas.microsoft.com/office/drawing/2010/main" val="0"/>
                  </a:ext>
                </a:extLst>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63" name="Google Shape;69;p1">
                <a:extLst>
                  <a:ext uri="{FF2B5EF4-FFF2-40B4-BE49-F238E27FC236}">
                    <a16:creationId xmlns:a16="http://schemas.microsoft.com/office/drawing/2014/main" id="{28AAE6EF-79A3-F489-670E-A03B89DAF4AF}"/>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64" name="Picture 63">
                <a:extLst>
                  <a:ext uri="{FF2B5EF4-FFF2-40B4-BE49-F238E27FC236}">
                    <a16:creationId xmlns:a16="http://schemas.microsoft.com/office/drawing/2014/main" id="{FC373787-2AD9-F0B6-AC32-4DBDC5FC422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65" name="Google Shape;69;p1">
                <a:extLst>
                  <a:ext uri="{FF2B5EF4-FFF2-40B4-BE49-F238E27FC236}">
                    <a16:creationId xmlns:a16="http://schemas.microsoft.com/office/drawing/2014/main" id="{14875303-DD0F-DDB6-4DB5-74A55AB77675}"/>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66" name="Picture 65">
                <a:extLst>
                  <a:ext uri="{FF2B5EF4-FFF2-40B4-BE49-F238E27FC236}">
                    <a16:creationId xmlns:a16="http://schemas.microsoft.com/office/drawing/2014/main" id="{E75D0C96-C8FF-A4C9-9991-20379488DBF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67" name="TextBox 66">
                <a:extLst>
                  <a:ext uri="{FF2B5EF4-FFF2-40B4-BE49-F238E27FC236}">
                    <a16:creationId xmlns:a16="http://schemas.microsoft.com/office/drawing/2014/main" id="{2B128F95-A60F-B92E-ED83-578A7BBF7471}"/>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68" name="Google Shape;69;p1">
                <a:extLst>
                  <a:ext uri="{FF2B5EF4-FFF2-40B4-BE49-F238E27FC236}">
                    <a16:creationId xmlns:a16="http://schemas.microsoft.com/office/drawing/2014/main" id="{A74DD931-2C04-67F6-9679-F20260D7EEC3}"/>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69" name="Google Shape;69;p1">
                <a:extLst>
                  <a:ext uri="{FF2B5EF4-FFF2-40B4-BE49-F238E27FC236}">
                    <a16:creationId xmlns:a16="http://schemas.microsoft.com/office/drawing/2014/main" id="{552FB594-146A-8F19-F961-4D12A01C0E1A}"/>
                  </a:ext>
                </a:extLst>
              </p:cNvPr>
              <p:cNvSpPr txBox="1"/>
              <p:nvPr/>
            </p:nvSpPr>
            <p:spPr>
              <a:xfrm>
                <a:off x="1182774" y="3738769"/>
                <a:ext cx="1812811"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Tools</a:t>
                </a:r>
                <a:endParaRPr sz="1600" b="1" i="0" u="none" strike="noStrike" cap="none" dirty="0">
                  <a:solidFill>
                    <a:srgbClr val="000000"/>
                  </a:solidFill>
                </a:endParaRPr>
              </a:p>
            </p:txBody>
          </p:sp>
        </p:grpSp>
      </p:grpSp>
      <p:sp>
        <p:nvSpPr>
          <p:cNvPr id="70" name="TextBox 69">
            <a:extLst>
              <a:ext uri="{FF2B5EF4-FFF2-40B4-BE49-F238E27FC236}">
                <a16:creationId xmlns:a16="http://schemas.microsoft.com/office/drawing/2014/main" id="{7E7C32B0-12B0-8E1B-D481-59A3D56F3FEF}"/>
              </a:ext>
            </a:extLst>
          </p:cNvPr>
          <p:cNvSpPr txBox="1"/>
          <p:nvPr/>
        </p:nvSpPr>
        <p:spPr>
          <a:xfrm>
            <a:off x="172720" y="775450"/>
            <a:ext cx="11826946" cy="338554"/>
          </a:xfrm>
          <a:prstGeom prst="rect">
            <a:avLst/>
          </a:prstGeom>
          <a:noFill/>
        </p:spPr>
        <p:txBody>
          <a:bodyPr wrap="square">
            <a:spAutoFit/>
          </a:bodyPr>
          <a:lstStyle/>
          <a:p>
            <a:pPr algn="ctr"/>
            <a:r>
              <a:rPr lang="en-US" sz="1600" b="1" i="1" dirty="0">
                <a:solidFill>
                  <a:schemeClr val="tx2"/>
                </a:solidFill>
              </a:rPr>
              <a:t>A virtual hub of risk assessment, visualization, planning, and training resources for building community flood resiliency in WV</a:t>
            </a:r>
          </a:p>
        </p:txBody>
      </p:sp>
      <p:pic>
        <p:nvPicPr>
          <p:cNvPr id="71" name="Picture 70">
            <a:extLst>
              <a:ext uri="{FF2B5EF4-FFF2-40B4-BE49-F238E27FC236}">
                <a16:creationId xmlns:a16="http://schemas.microsoft.com/office/drawing/2014/main" id="{794AB77E-C62E-B22E-3A3D-B14969F62C4E}"/>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86" name="Group 85">
            <a:extLst>
              <a:ext uri="{FF2B5EF4-FFF2-40B4-BE49-F238E27FC236}">
                <a16:creationId xmlns:a16="http://schemas.microsoft.com/office/drawing/2014/main" id="{8EFF990D-87F4-1F62-55D5-7FB19F1FBD9C}"/>
              </a:ext>
            </a:extLst>
          </p:cNvPr>
          <p:cNvGrpSpPr/>
          <p:nvPr/>
        </p:nvGrpSpPr>
        <p:grpSpPr>
          <a:xfrm>
            <a:off x="2286316" y="832961"/>
            <a:ext cx="8716749" cy="6025039"/>
            <a:chOff x="2286316" y="832961"/>
            <a:chExt cx="8716749" cy="6025039"/>
          </a:xfrm>
        </p:grpSpPr>
        <p:grpSp>
          <p:nvGrpSpPr>
            <p:cNvPr id="87" name="Group 86">
              <a:extLst>
                <a:ext uri="{FF2B5EF4-FFF2-40B4-BE49-F238E27FC236}">
                  <a16:creationId xmlns:a16="http://schemas.microsoft.com/office/drawing/2014/main" id="{EAC31BF9-2926-32AE-DEA9-7484B4D6BCD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91" name="Diagram 90">
                <a:extLst>
                  <a:ext uri="{FF2B5EF4-FFF2-40B4-BE49-F238E27FC236}">
                    <a16:creationId xmlns:a16="http://schemas.microsoft.com/office/drawing/2014/main" id="{C75AC325-0A6A-06DC-2817-776854D661A0}"/>
                  </a:ext>
                </a:extLst>
              </p:cNvPr>
              <p:cNvGraphicFramePr/>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2" name="TextBox 91">
                <a:extLst>
                  <a:ext uri="{FF2B5EF4-FFF2-40B4-BE49-F238E27FC236}">
                    <a16:creationId xmlns:a16="http://schemas.microsoft.com/office/drawing/2014/main" id="{4E9D6C2D-4E25-8F5C-1D3A-7933C30B2F7D}"/>
                  </a:ext>
                </a:extLst>
              </p:cNvPr>
              <p:cNvSpPr txBox="1"/>
              <p:nvPr/>
            </p:nvSpPr>
            <p:spPr>
              <a:xfrm>
                <a:off x="6547565" y="4132112"/>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grpSp>
        <p:sp>
          <p:nvSpPr>
            <p:cNvPr id="88" name="TextBox 87">
              <a:extLst>
                <a:ext uri="{FF2B5EF4-FFF2-40B4-BE49-F238E27FC236}">
                  <a16:creationId xmlns:a16="http://schemas.microsoft.com/office/drawing/2014/main" id="{B1D0E869-A023-8439-19B2-13E28DE485D5}"/>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D0867ECD-43A9-8A39-1796-B82F7B30EE6F}"/>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378AC857-D949-820A-6DFD-9984ED059883}"/>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Tree>
    <p:extLst>
      <p:ext uri="{BB962C8B-B14F-4D97-AF65-F5344CB8AC3E}">
        <p14:creationId xmlns:p14="http://schemas.microsoft.com/office/powerpoint/2010/main" val="3701993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4BB-CD19-0BB6-F257-7913B735358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93969B2-4487-DFC6-5B79-03E23962286B}"/>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5348DCA7-42E6-EC20-8DBA-9E0EC55ED161}"/>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Links to Tools / Data</a:t>
              </a:r>
            </a:p>
          </p:txBody>
        </p:sp>
        <p:pic>
          <p:nvPicPr>
            <p:cNvPr id="15" name="Picture 14" descr="A hexagon with a yellow house and a river&#10;&#10;Description automatically generated">
              <a:extLst>
                <a:ext uri="{FF2B5EF4-FFF2-40B4-BE49-F238E27FC236}">
                  <a16:creationId xmlns:a16="http://schemas.microsoft.com/office/drawing/2014/main" id="{A42FF578-592B-7CA7-6F84-3AA839E807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F6BB7A76-44F8-89FD-38B7-48E4D0F6CB4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31" name="Group 30">
            <a:extLst>
              <a:ext uri="{FF2B5EF4-FFF2-40B4-BE49-F238E27FC236}">
                <a16:creationId xmlns:a16="http://schemas.microsoft.com/office/drawing/2014/main" id="{852E127E-A14D-17D2-1FF2-DEC2131EB1D1}"/>
              </a:ext>
            </a:extLst>
          </p:cNvPr>
          <p:cNvGrpSpPr/>
          <p:nvPr/>
        </p:nvGrpSpPr>
        <p:grpSpPr>
          <a:xfrm>
            <a:off x="366673" y="660200"/>
            <a:ext cx="11497780" cy="6321294"/>
            <a:chOff x="230197" y="660198"/>
            <a:chExt cx="11497780" cy="6321294"/>
          </a:xfrm>
        </p:grpSpPr>
        <p:sp>
          <p:nvSpPr>
            <p:cNvPr id="30" name="TextBox 29">
              <a:extLst>
                <a:ext uri="{FF2B5EF4-FFF2-40B4-BE49-F238E27FC236}">
                  <a16:creationId xmlns:a16="http://schemas.microsoft.com/office/drawing/2014/main" id="{29FDDFF5-7B25-E4F9-B573-2B24B7E91B8E}"/>
                </a:ext>
              </a:extLst>
            </p:cNvPr>
            <p:cNvSpPr txBox="1"/>
            <p:nvPr/>
          </p:nvSpPr>
          <p:spPr>
            <a:xfrm>
              <a:off x="1118340" y="718239"/>
              <a:ext cx="10609637" cy="6263253"/>
            </a:xfrm>
            <a:prstGeom prst="rect">
              <a:avLst/>
            </a:prstGeom>
            <a:noFill/>
          </p:spPr>
          <p:txBody>
            <a:bodyPr wrap="square">
              <a:spAutoFit/>
            </a:bodyPr>
            <a:lstStyle/>
            <a:p>
              <a:r>
                <a:rPr lang="en-US" sz="1700" b="1" dirty="0">
                  <a:sym typeface="Wingdings" panose="05000000000000000000" pitchFamily="2" charset="2"/>
                </a:rPr>
                <a:t> </a:t>
              </a:r>
              <a:r>
                <a:rPr lang="en-US" sz="1700" b="1" dirty="0"/>
                <a:t>WV Flood Tool: </a:t>
              </a:r>
              <a:r>
                <a:rPr lang="en-US" sz="1700" b="1" dirty="0">
                  <a:hlinkClick r:id="rId5"/>
                </a:rPr>
                <a:t>https://www.mapwv.gov/flood/</a:t>
              </a:r>
              <a:endParaRPr lang="en-US" sz="1700" b="1" dirty="0"/>
            </a:p>
            <a:p>
              <a:endParaRPr lang="en-US" sz="2000" b="1" dirty="0">
                <a:ea typeface="+mj-ea"/>
                <a:cs typeface="Arial" panose="020B0604020202020204" pitchFamily="34" charset="0"/>
              </a:endParaRPr>
            </a:p>
            <a:p>
              <a:r>
                <a:rPr lang="en-US" sz="1700" b="1" dirty="0">
                  <a:ea typeface="+mj-ea"/>
                  <a:cs typeface="Arial" panose="020B0604020202020204" pitchFamily="34" charset="0"/>
                  <a:sym typeface="Wingdings" panose="05000000000000000000" pitchFamily="2" charset="2"/>
                </a:rPr>
                <a:t> </a:t>
              </a:r>
              <a:r>
                <a:rPr lang="en-US" sz="1700" b="1" dirty="0">
                  <a:ea typeface="+mj-ea"/>
                  <a:cs typeface="Arial" panose="020B0604020202020204" pitchFamily="34" charset="0"/>
                </a:rPr>
                <a:t>West Virginia Flood Resiliency Framework (WVFRF): </a:t>
              </a:r>
              <a:r>
                <a:rPr lang="en-US" sz="1700" b="1" dirty="0">
                  <a:hlinkClick r:id="rId6"/>
                </a:rPr>
                <a:t>https://wvfrf.org/</a:t>
              </a:r>
              <a:endParaRPr lang="en-US" sz="1700" b="1" dirty="0"/>
            </a:p>
            <a:p>
              <a:endParaRPr lang="en-US" sz="2000" b="1" dirty="0"/>
            </a:p>
            <a:p>
              <a:r>
                <a:rPr lang="en-US" sz="1700" b="1" dirty="0">
                  <a:sym typeface="Wingdings" panose="05000000000000000000" pitchFamily="2" charset="2"/>
                </a:rPr>
                <a:t> </a:t>
              </a:r>
              <a:r>
                <a:rPr lang="en-US" sz="1700" b="1" dirty="0"/>
                <a:t>West Virginia Risk Explorer (WVRE) (Landing Page): </a:t>
              </a:r>
              <a:r>
                <a:rPr lang="en-US" sz="1700" b="1" dirty="0">
                  <a:hlinkClick r:id="rId7"/>
                </a:rPr>
                <a:t>https://www.wvfrf.org/wvre/</a:t>
              </a:r>
              <a:endParaRPr lang="en-US" sz="1700" b="1" dirty="0"/>
            </a:p>
            <a:p>
              <a:endParaRPr lang="en-US" sz="2000" b="1" dirty="0"/>
            </a:p>
            <a:p>
              <a:r>
                <a:rPr lang="en-US" sz="1700" b="1" dirty="0">
                  <a:sym typeface="Wingdings" panose="05000000000000000000" pitchFamily="2" charset="2"/>
                </a:rPr>
                <a:t> </a:t>
              </a:r>
              <a:r>
                <a:rPr lang="en-US" sz="1700" b="1" dirty="0"/>
                <a:t>WV Risk Explorer Maps: </a:t>
              </a:r>
              <a:r>
                <a:rPr lang="en-US" sz="1700" b="1" dirty="0">
                  <a:hlinkClick r:id="rId8"/>
                </a:rPr>
                <a:t>https://wvfrf.org/wvre/map/?scaleid=3&amp;gslid=&amp;index=CUM_INDEX&amp;type=pct</a:t>
              </a:r>
              <a:endParaRPr lang="en-US" sz="1700" b="1" dirty="0"/>
            </a:p>
            <a:p>
              <a:endParaRPr lang="en-US" sz="2000" b="1" dirty="0"/>
            </a:p>
            <a:p>
              <a:r>
                <a:rPr lang="en-US" sz="1700" b="1" dirty="0">
                  <a:sym typeface="Wingdings" panose="05000000000000000000" pitchFamily="2" charset="2"/>
                </a:rPr>
                <a:t> </a:t>
              </a:r>
              <a:r>
                <a:rPr lang="en-US" sz="1700" b="1" dirty="0"/>
                <a:t>WV Risk Explorer Reports: </a:t>
              </a:r>
              <a:r>
                <a:rPr lang="en-US" sz="1700" b="1" dirty="0">
                  <a:hlinkClick r:id="rId9"/>
                </a:rPr>
                <a:t>https://wvfrf.org/wvre/report/?entityid=68&amp;scaleid=1&amp;type=all</a:t>
              </a:r>
              <a:endParaRPr lang="en-US" sz="1700" b="1" dirty="0"/>
            </a:p>
            <a:p>
              <a:endParaRPr lang="en-US" sz="2000" b="1" dirty="0"/>
            </a:p>
            <a:p>
              <a:r>
                <a:rPr lang="en-US" sz="1700" b="1" dirty="0">
                  <a:sym typeface="Wingdings" panose="05000000000000000000" pitchFamily="2" charset="2"/>
                </a:rPr>
                <a:t> </a:t>
              </a:r>
              <a:r>
                <a:rPr lang="en-US" sz="1700" b="1" dirty="0"/>
                <a:t>WV Flood Dashboards: </a:t>
              </a:r>
              <a:r>
                <a:rPr lang="en-US" sz="1700" b="1" dirty="0">
                  <a:hlinkClick r:id="rId10"/>
                </a:rPr>
                <a:t>https://wvfrf.org/wvre/dashboard/home/</a:t>
              </a:r>
              <a:endParaRPr lang="en-US" sz="1700" b="1" dirty="0"/>
            </a:p>
            <a:p>
              <a:endParaRPr lang="en-US" sz="2000" b="1" dirty="0"/>
            </a:p>
            <a:p>
              <a:r>
                <a:rPr lang="en-US" sz="1700" b="1" dirty="0">
                  <a:sym typeface="Wingdings" panose="05000000000000000000" pitchFamily="2" charset="2"/>
                </a:rPr>
                <a:t> </a:t>
              </a:r>
              <a:r>
                <a:rPr lang="en-US" sz="1700" b="1" dirty="0"/>
                <a:t>WV Building-Level (BL) Risk: </a:t>
              </a:r>
              <a:r>
                <a:rPr lang="en-US" sz="1700" b="1" dirty="0">
                  <a:hlinkClick r:id="rId11"/>
                </a:rPr>
                <a:t>https://wvfrf.org/wvre/buildings/</a:t>
              </a:r>
              <a:endParaRPr lang="en-US" sz="1700" b="1" dirty="0"/>
            </a:p>
            <a:p>
              <a:endParaRPr lang="en-US" sz="2000" b="1" dirty="0"/>
            </a:p>
            <a:p>
              <a:r>
                <a:rPr lang="en-US" sz="1700" b="1" dirty="0">
                  <a:sym typeface="Wingdings" panose="05000000000000000000" pitchFamily="2" charset="2"/>
                </a:rPr>
                <a:t> </a:t>
              </a:r>
              <a:r>
                <a:rPr lang="en-US" sz="1700" b="1" dirty="0"/>
                <a:t>WV Flood Visualizations: </a:t>
              </a:r>
              <a:r>
                <a:rPr lang="en-US" sz="1700" b="1" dirty="0">
                  <a:hlinkClick r:id="rId12"/>
                </a:rPr>
                <a:t>https://wvfrf.org/wvre/visualization/home/</a:t>
              </a:r>
              <a:endParaRPr lang="en-US" sz="2000" b="1" dirty="0"/>
            </a:p>
            <a:p>
              <a:endParaRPr lang="en-US" sz="2000" b="1" dirty="0"/>
            </a:p>
            <a:p>
              <a:r>
                <a:rPr lang="en-US" sz="1700" b="1" dirty="0">
                  <a:sym typeface="Wingdings" panose="05000000000000000000" pitchFamily="2" charset="2"/>
                </a:rPr>
                <a:t> </a:t>
              </a:r>
              <a:r>
                <a:rPr lang="en-US" sz="1700" b="1" dirty="0"/>
                <a:t>Access Data: </a:t>
              </a:r>
              <a:r>
                <a:rPr lang="en-US" sz="1700" b="1" dirty="0">
                  <a:hlinkClick r:id="rId13"/>
                </a:rPr>
                <a:t>https://wvfrf.org/wvre/data/home/</a:t>
              </a:r>
              <a:endParaRPr lang="en-US" sz="1700" b="1" dirty="0"/>
            </a:p>
            <a:p>
              <a:endParaRPr lang="en-US" sz="2000" b="1" dirty="0"/>
            </a:p>
            <a:p>
              <a:pPr marL="285750" indent="-285750">
                <a:buFont typeface="Wingdings" panose="05000000000000000000" pitchFamily="2" charset="2"/>
                <a:buChar char="à"/>
              </a:pPr>
              <a:r>
                <a:rPr lang="en-US" sz="1700" b="1" dirty="0"/>
                <a:t>WV Hazard Library: </a:t>
              </a:r>
              <a:r>
                <a:rPr lang="en-US" sz="1700" b="1" dirty="0">
                  <a:hlinkClick r:id="rId14"/>
                </a:rPr>
                <a:t>https://wvfrf.org/library/</a:t>
              </a:r>
              <a:endParaRPr lang="en-US" sz="1700" b="1" dirty="0"/>
            </a:p>
            <a:p>
              <a:pPr marL="285750" indent="-285750">
                <a:buFont typeface="Wingdings" panose="05000000000000000000" pitchFamily="2" charset="2"/>
                <a:buChar char="à"/>
              </a:pPr>
              <a:endParaRPr lang="en-US" sz="1700" b="1" dirty="0"/>
            </a:p>
            <a:p>
              <a:r>
                <a:rPr lang="en-US" sz="1700" b="1" dirty="0">
                  <a:sym typeface="Wingdings" panose="05000000000000000000" pitchFamily="2" charset="2"/>
                </a:rPr>
                <a:t> </a:t>
              </a:r>
              <a:r>
                <a:rPr lang="en-US" sz="1700" b="1" dirty="0"/>
                <a:t>Landslide Tools: </a:t>
              </a:r>
              <a:r>
                <a:rPr lang="en-US" sz="1700" b="1" dirty="0">
                  <a:hlinkClick r:id="rId15"/>
                </a:rPr>
                <a:t>https://wvfrf.org/wvre/landslides/</a:t>
              </a:r>
              <a:endParaRPr lang="en-US" sz="1700" b="1" dirty="0"/>
            </a:p>
            <a:p>
              <a:pPr marL="285750" indent="-285750">
                <a:buFont typeface="Wingdings" panose="05000000000000000000" pitchFamily="2" charset="2"/>
                <a:buChar char="à"/>
              </a:pPr>
              <a:endParaRPr lang="en-US" sz="1700" b="1" dirty="0"/>
            </a:p>
          </p:txBody>
        </p:sp>
        <p:pic>
          <p:nvPicPr>
            <p:cNvPr id="2" name="Picture 1" descr="A hexagon with a yellow house and a river&#10;&#10;Description automatically generated">
              <a:hlinkClick r:id="rId6"/>
              <a:extLst>
                <a:ext uri="{FF2B5EF4-FFF2-40B4-BE49-F238E27FC236}">
                  <a16:creationId xmlns:a16="http://schemas.microsoft.com/office/drawing/2014/main" id="{7F440F82-DC0C-C8CE-68C7-D444420ADEDE}"/>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69210" y="1171723"/>
              <a:ext cx="597827" cy="545476"/>
            </a:xfrm>
            <a:prstGeom prst="rect">
              <a:avLst/>
            </a:prstGeom>
          </p:spPr>
        </p:pic>
        <p:pic>
          <p:nvPicPr>
            <p:cNvPr id="6" name="Picture 5" descr="A yellow and blue logo&#10;&#10;AI-generated content may be incorrect.">
              <a:hlinkClick r:id="rId7"/>
              <a:extLst>
                <a:ext uri="{FF2B5EF4-FFF2-40B4-BE49-F238E27FC236}">
                  <a16:creationId xmlns:a16="http://schemas.microsoft.com/office/drawing/2014/main" id="{9B8783A7-9886-A3E0-1AAD-D1674951F6DC}"/>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69210" y="1719534"/>
              <a:ext cx="560105" cy="500175"/>
            </a:xfrm>
            <a:prstGeom prst="rect">
              <a:avLst/>
            </a:prstGeom>
          </p:spPr>
        </p:pic>
        <p:pic>
          <p:nvPicPr>
            <p:cNvPr id="9" name="Picture 8">
              <a:hlinkClick r:id="rId8"/>
              <a:extLst>
                <a:ext uri="{FF2B5EF4-FFF2-40B4-BE49-F238E27FC236}">
                  <a16:creationId xmlns:a16="http://schemas.microsoft.com/office/drawing/2014/main" id="{5C642CDB-25BF-CD55-49DA-0D1B71554CC7}"/>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500419" y="2314127"/>
              <a:ext cx="617939" cy="496811"/>
            </a:xfrm>
            <a:prstGeom prst="rect">
              <a:avLst/>
            </a:prstGeom>
          </p:spPr>
        </p:pic>
        <p:pic>
          <p:nvPicPr>
            <p:cNvPr id="12" name="Picture 11">
              <a:hlinkClick r:id="rId9"/>
              <a:extLst>
                <a:ext uri="{FF2B5EF4-FFF2-40B4-BE49-F238E27FC236}">
                  <a16:creationId xmlns:a16="http://schemas.microsoft.com/office/drawing/2014/main" id="{083CEB47-BD3D-4F10-31AA-799994780FC0}"/>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500419" y="2886201"/>
              <a:ext cx="617939" cy="493972"/>
            </a:xfrm>
            <a:prstGeom prst="rect">
              <a:avLst/>
            </a:prstGeom>
          </p:spPr>
        </p:pic>
        <p:pic>
          <p:nvPicPr>
            <p:cNvPr id="14" name="Picture 13">
              <a:hlinkClick r:id="rId10"/>
              <a:extLst>
                <a:ext uri="{FF2B5EF4-FFF2-40B4-BE49-F238E27FC236}">
                  <a16:creationId xmlns:a16="http://schemas.microsoft.com/office/drawing/2014/main" id="{CC39E462-2587-4EB3-B56D-961F960B72AA}"/>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238105" y="3477823"/>
              <a:ext cx="880254" cy="446211"/>
            </a:xfrm>
            <a:prstGeom prst="rect">
              <a:avLst/>
            </a:prstGeom>
          </p:spPr>
        </p:pic>
        <p:pic>
          <p:nvPicPr>
            <p:cNvPr id="18" name="Picture 17">
              <a:hlinkClick r:id="rId11"/>
              <a:extLst>
                <a:ext uri="{FF2B5EF4-FFF2-40B4-BE49-F238E27FC236}">
                  <a16:creationId xmlns:a16="http://schemas.microsoft.com/office/drawing/2014/main" id="{8DCA9865-D8F6-762F-E00D-DDFFA48E8539}"/>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238102" y="4043435"/>
              <a:ext cx="880290" cy="446211"/>
            </a:xfrm>
            <a:prstGeom prst="rect">
              <a:avLst/>
            </a:prstGeom>
          </p:spPr>
        </p:pic>
        <p:pic>
          <p:nvPicPr>
            <p:cNvPr id="20" name="Picture 19">
              <a:hlinkClick r:id="rId12"/>
              <a:extLst>
                <a:ext uri="{FF2B5EF4-FFF2-40B4-BE49-F238E27FC236}">
                  <a16:creationId xmlns:a16="http://schemas.microsoft.com/office/drawing/2014/main" id="{17A0D21E-5030-8838-2073-27DEACDF2D6E}"/>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230197" y="4605689"/>
              <a:ext cx="888161" cy="452921"/>
            </a:xfrm>
            <a:prstGeom prst="rect">
              <a:avLst/>
            </a:prstGeom>
          </p:spPr>
        </p:pic>
        <p:pic>
          <p:nvPicPr>
            <p:cNvPr id="22" name="Picture 21">
              <a:hlinkClick r:id="rId15"/>
              <a:extLst>
                <a:ext uri="{FF2B5EF4-FFF2-40B4-BE49-F238E27FC236}">
                  <a16:creationId xmlns:a16="http://schemas.microsoft.com/office/drawing/2014/main" id="{87BFA3C5-9E7B-3CA9-86EC-A08A6C6A25BC}"/>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233194" y="6276970"/>
              <a:ext cx="880290" cy="446211"/>
            </a:xfrm>
            <a:prstGeom prst="rect">
              <a:avLst/>
            </a:prstGeom>
          </p:spPr>
        </p:pic>
        <p:pic>
          <p:nvPicPr>
            <p:cNvPr id="24" name="Picture 23">
              <a:hlinkClick r:id="rId13"/>
              <a:extLst>
                <a:ext uri="{FF2B5EF4-FFF2-40B4-BE49-F238E27FC236}">
                  <a16:creationId xmlns:a16="http://schemas.microsoft.com/office/drawing/2014/main" id="{E36ACABF-A0F0-8534-2FBF-53D799E183FB}"/>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236646" y="5162598"/>
              <a:ext cx="881695" cy="448274"/>
            </a:xfrm>
            <a:prstGeom prst="rect">
              <a:avLst/>
            </a:prstGeom>
          </p:spPr>
        </p:pic>
        <p:pic>
          <p:nvPicPr>
            <p:cNvPr id="28" name="Picture 27">
              <a:hlinkClick r:id="rId14"/>
              <a:extLst>
                <a:ext uri="{FF2B5EF4-FFF2-40B4-BE49-F238E27FC236}">
                  <a16:creationId xmlns:a16="http://schemas.microsoft.com/office/drawing/2014/main" id="{A72A06FC-4665-277C-9CF6-D455017C369B}"/>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233194" y="5717460"/>
              <a:ext cx="894865" cy="452922"/>
            </a:xfrm>
            <a:prstGeom prst="rect">
              <a:avLst/>
            </a:prstGeom>
          </p:spPr>
        </p:pic>
        <p:pic>
          <p:nvPicPr>
            <p:cNvPr id="29" name="Picture 28" descr="A yellow house with blue letters&#10;&#10;AI-generated content may be incorrect.">
              <a:hlinkClick r:id="rId5"/>
              <a:extLst>
                <a:ext uri="{FF2B5EF4-FFF2-40B4-BE49-F238E27FC236}">
                  <a16:creationId xmlns:a16="http://schemas.microsoft.com/office/drawing/2014/main" id="{694E9967-1CC6-9302-8136-30D63ED6F291}"/>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627799" y="660198"/>
              <a:ext cx="539238" cy="436882"/>
            </a:xfrm>
            <a:prstGeom prst="rect">
              <a:avLst/>
            </a:prstGeom>
          </p:spPr>
        </p:pic>
      </p:grpSp>
    </p:spTree>
    <p:extLst>
      <p:ext uri="{BB962C8B-B14F-4D97-AF65-F5344CB8AC3E}">
        <p14:creationId xmlns:p14="http://schemas.microsoft.com/office/powerpoint/2010/main" val="302806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83CF-6EF1-7E92-AAA5-6E56F54D1A2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24F008C-B23A-4376-4B9C-E6582751BEB7}"/>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F554DF54-E8E5-E0C2-9A62-C7D67DB33A5D}"/>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User Guides</a:t>
              </a:r>
            </a:p>
          </p:txBody>
        </p:sp>
        <p:pic>
          <p:nvPicPr>
            <p:cNvPr id="15" name="Picture 14" descr="A hexagon with a yellow house and a river&#10;&#10;Description automatically generated">
              <a:extLst>
                <a:ext uri="{FF2B5EF4-FFF2-40B4-BE49-F238E27FC236}">
                  <a16:creationId xmlns:a16="http://schemas.microsoft.com/office/drawing/2014/main" id="{CE3CFFEC-EBAA-B840-9FDD-DE0D2CA5AC4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6" name="Picture 15" descr="A yellow and blue logo&#10;&#10;AI-generated content may be incorrect.">
              <a:extLst>
                <a:ext uri="{FF2B5EF4-FFF2-40B4-BE49-F238E27FC236}">
                  <a16:creationId xmlns:a16="http://schemas.microsoft.com/office/drawing/2014/main" id="{FD5C3FFE-98B7-622A-CED1-05EC387010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pic>
        <p:nvPicPr>
          <p:cNvPr id="3" name="Picture 2">
            <a:hlinkClick r:id="rId5"/>
            <a:extLst>
              <a:ext uri="{FF2B5EF4-FFF2-40B4-BE49-F238E27FC236}">
                <a16:creationId xmlns:a16="http://schemas.microsoft.com/office/drawing/2014/main" id="{58BA8EAB-85C4-3EF4-0810-292072CA83A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2127" y="1576109"/>
            <a:ext cx="3255844" cy="4214035"/>
          </a:xfrm>
          <a:prstGeom prst="rect">
            <a:avLst/>
          </a:prstGeom>
          <a:ln>
            <a:solidFill>
              <a:schemeClr val="tx1"/>
            </a:solidFill>
          </a:ln>
        </p:spPr>
      </p:pic>
      <p:sp>
        <p:nvSpPr>
          <p:cNvPr id="5" name="TextBox 4">
            <a:extLst>
              <a:ext uri="{FF2B5EF4-FFF2-40B4-BE49-F238E27FC236}">
                <a16:creationId xmlns:a16="http://schemas.microsoft.com/office/drawing/2014/main" id="{99A047E9-0B83-E99A-8F78-3B915F8AB8C6}"/>
              </a:ext>
            </a:extLst>
          </p:cNvPr>
          <p:cNvSpPr txBox="1"/>
          <p:nvPr/>
        </p:nvSpPr>
        <p:spPr>
          <a:xfrm>
            <a:off x="-44373" y="5776497"/>
            <a:ext cx="3768843" cy="200055"/>
          </a:xfrm>
          <a:prstGeom prst="rect">
            <a:avLst/>
          </a:prstGeom>
          <a:noFill/>
        </p:spPr>
        <p:txBody>
          <a:bodyPr wrap="square">
            <a:spAutoFit/>
          </a:bodyPr>
          <a:lstStyle/>
          <a:p>
            <a:pPr algn="ctr"/>
            <a:r>
              <a:rPr lang="en-US" sz="700" dirty="0">
                <a:hlinkClick r:id="rId5"/>
              </a:rPr>
              <a:t>https://data.wvgis.wvu.edu/pub/RA/RI/WVRE/DOCS/WVRE_TechnicalDoc.pdf</a:t>
            </a:r>
            <a:endParaRPr lang="en-US" sz="700" dirty="0"/>
          </a:p>
        </p:txBody>
      </p:sp>
      <p:sp>
        <p:nvSpPr>
          <p:cNvPr id="8" name="TextBox 7">
            <a:extLst>
              <a:ext uri="{FF2B5EF4-FFF2-40B4-BE49-F238E27FC236}">
                <a16:creationId xmlns:a16="http://schemas.microsoft.com/office/drawing/2014/main" id="{1303DFF7-A944-8FFE-A605-24326885E471}"/>
              </a:ext>
            </a:extLst>
          </p:cNvPr>
          <p:cNvSpPr txBox="1"/>
          <p:nvPr/>
        </p:nvSpPr>
        <p:spPr>
          <a:xfrm>
            <a:off x="8179088" y="3106083"/>
            <a:ext cx="2445146" cy="200055"/>
          </a:xfrm>
          <a:prstGeom prst="rect">
            <a:avLst/>
          </a:prstGeom>
          <a:noFill/>
        </p:spPr>
        <p:txBody>
          <a:bodyPr wrap="square">
            <a:spAutoFit/>
          </a:bodyPr>
          <a:lstStyle/>
          <a:p>
            <a:pPr algn="ctr"/>
            <a:r>
              <a:rPr lang="en-US" sz="700" dirty="0">
                <a:hlinkClick r:id="rId7"/>
              </a:rPr>
              <a:t>https://wvfrf.org/wvre/more/</a:t>
            </a:r>
            <a:endParaRPr lang="en-US" sz="700" dirty="0"/>
          </a:p>
        </p:txBody>
      </p:sp>
      <p:pic>
        <p:nvPicPr>
          <p:cNvPr id="13" name="Picture 12">
            <a:hlinkClick r:id="rId7"/>
            <a:extLst>
              <a:ext uri="{FF2B5EF4-FFF2-40B4-BE49-F238E27FC236}">
                <a16:creationId xmlns:a16="http://schemas.microsoft.com/office/drawing/2014/main" id="{4AD1FF3F-A96E-6F4C-12F6-762E89AE6EB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96296" y="1083789"/>
            <a:ext cx="4810730" cy="2032954"/>
          </a:xfrm>
          <a:prstGeom prst="rect">
            <a:avLst/>
          </a:prstGeom>
          <a:ln>
            <a:solidFill>
              <a:schemeClr val="tx1"/>
            </a:solidFill>
          </a:ln>
        </p:spPr>
      </p:pic>
      <p:pic>
        <p:nvPicPr>
          <p:cNvPr id="23" name="Picture 22">
            <a:hlinkClick r:id="rId9"/>
            <a:extLst>
              <a:ext uri="{FF2B5EF4-FFF2-40B4-BE49-F238E27FC236}">
                <a16:creationId xmlns:a16="http://schemas.microsoft.com/office/drawing/2014/main" id="{6B264731-21EC-F1D4-D0C4-D0AD09829E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6739" y="3939589"/>
            <a:ext cx="2409000" cy="534473"/>
          </a:xfrm>
          <a:prstGeom prst="rect">
            <a:avLst/>
          </a:prstGeom>
          <a:ln>
            <a:solidFill>
              <a:schemeClr val="tx1"/>
            </a:solidFill>
          </a:ln>
        </p:spPr>
      </p:pic>
      <p:pic>
        <p:nvPicPr>
          <p:cNvPr id="36" name="Picture 35">
            <a:hlinkClick r:id="rId11"/>
            <a:extLst>
              <a:ext uri="{FF2B5EF4-FFF2-40B4-BE49-F238E27FC236}">
                <a16:creationId xmlns:a16="http://schemas.microsoft.com/office/drawing/2014/main" id="{B1CD6EBB-889D-5B87-6D65-A841ADD5B9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5361" y="3937744"/>
            <a:ext cx="2290847" cy="523406"/>
          </a:xfrm>
          <a:prstGeom prst="rect">
            <a:avLst/>
          </a:prstGeom>
          <a:ln>
            <a:solidFill>
              <a:schemeClr val="tx1"/>
            </a:solidFill>
          </a:ln>
        </p:spPr>
      </p:pic>
      <p:pic>
        <p:nvPicPr>
          <p:cNvPr id="38" name="Picture 37">
            <a:hlinkClick r:id="rId13"/>
            <a:extLst>
              <a:ext uri="{FF2B5EF4-FFF2-40B4-BE49-F238E27FC236}">
                <a16:creationId xmlns:a16="http://schemas.microsoft.com/office/drawing/2014/main" id="{F8EFD23D-C11B-9BB3-3DEF-FADCAF0D90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1879" y="4934038"/>
            <a:ext cx="4387692" cy="480944"/>
          </a:xfrm>
          <a:prstGeom prst="rect">
            <a:avLst/>
          </a:prstGeom>
          <a:ln>
            <a:solidFill>
              <a:schemeClr val="tx1"/>
            </a:solidFill>
          </a:ln>
        </p:spPr>
      </p:pic>
      <p:pic>
        <p:nvPicPr>
          <p:cNvPr id="40" name="Picture 39">
            <a:hlinkClick r:id="rId15"/>
            <a:extLst>
              <a:ext uri="{FF2B5EF4-FFF2-40B4-BE49-F238E27FC236}">
                <a16:creationId xmlns:a16="http://schemas.microsoft.com/office/drawing/2014/main" id="{ACF4C66D-9C2A-09FB-D978-82D912C130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51638" y="5773975"/>
            <a:ext cx="3063309" cy="487177"/>
          </a:xfrm>
          <a:prstGeom prst="rect">
            <a:avLst/>
          </a:prstGeom>
          <a:ln>
            <a:solidFill>
              <a:schemeClr val="tx1"/>
            </a:solidFill>
          </a:ln>
        </p:spPr>
      </p:pic>
      <p:sp>
        <p:nvSpPr>
          <p:cNvPr id="41" name="TextBox 40">
            <a:extLst>
              <a:ext uri="{FF2B5EF4-FFF2-40B4-BE49-F238E27FC236}">
                <a16:creationId xmlns:a16="http://schemas.microsoft.com/office/drawing/2014/main" id="{2616FDB3-BEFF-36A0-BCF8-C0A26F504A5B}"/>
              </a:ext>
            </a:extLst>
          </p:cNvPr>
          <p:cNvSpPr txBox="1"/>
          <p:nvPr/>
        </p:nvSpPr>
        <p:spPr>
          <a:xfrm>
            <a:off x="6630401" y="4439759"/>
            <a:ext cx="3063309" cy="307777"/>
          </a:xfrm>
          <a:prstGeom prst="rect">
            <a:avLst/>
          </a:prstGeom>
          <a:noFill/>
        </p:spPr>
        <p:txBody>
          <a:bodyPr wrap="square">
            <a:spAutoFit/>
          </a:bodyPr>
          <a:lstStyle/>
          <a:p>
            <a:pPr algn="ctr"/>
            <a:r>
              <a:rPr lang="en-US" sz="700" dirty="0">
                <a:hlinkClick r:id="rId9"/>
              </a:rPr>
              <a:t>https://data.wvgis.wvu.edu/pub/RA/HL/Data/RA-AL/1a_AL-RISK-INDEX/2_Metadata/WV_RiskIndex_DataDictionary.pdf</a:t>
            </a:r>
            <a:endParaRPr lang="en-US" sz="700" dirty="0"/>
          </a:p>
        </p:txBody>
      </p:sp>
      <p:sp>
        <p:nvSpPr>
          <p:cNvPr id="42" name="TextBox 41">
            <a:extLst>
              <a:ext uri="{FF2B5EF4-FFF2-40B4-BE49-F238E27FC236}">
                <a16:creationId xmlns:a16="http://schemas.microsoft.com/office/drawing/2014/main" id="{EAF41A63-723E-BAD6-653A-A715EB438835}"/>
              </a:ext>
            </a:extLst>
          </p:cNvPr>
          <p:cNvSpPr txBox="1"/>
          <p:nvPr/>
        </p:nvSpPr>
        <p:spPr>
          <a:xfrm>
            <a:off x="9283091" y="4429164"/>
            <a:ext cx="3063309" cy="307777"/>
          </a:xfrm>
          <a:prstGeom prst="rect">
            <a:avLst/>
          </a:prstGeom>
          <a:noFill/>
        </p:spPr>
        <p:txBody>
          <a:bodyPr wrap="square">
            <a:spAutoFit/>
          </a:bodyPr>
          <a:lstStyle/>
          <a:p>
            <a:pPr algn="ctr"/>
            <a:r>
              <a:rPr lang="en-US" sz="700" dirty="0">
                <a:hlinkClick r:id="rId11"/>
              </a:rPr>
              <a:t>https://data.wvgis.wvu.edu/pub/RA/HL/Data/RA-AL/1b_AL-MATRIX/2_Metadata/Full_Matrix_DataDictionary.pdf</a:t>
            </a:r>
            <a:endParaRPr lang="en-US" sz="700" dirty="0"/>
          </a:p>
        </p:txBody>
      </p:sp>
      <p:sp>
        <p:nvSpPr>
          <p:cNvPr id="43" name="TextBox 42">
            <a:extLst>
              <a:ext uri="{FF2B5EF4-FFF2-40B4-BE49-F238E27FC236}">
                <a16:creationId xmlns:a16="http://schemas.microsoft.com/office/drawing/2014/main" id="{FD03C976-A903-4113-82E1-6DD9DD3EAFEF}"/>
              </a:ext>
            </a:extLst>
          </p:cNvPr>
          <p:cNvSpPr txBox="1"/>
          <p:nvPr/>
        </p:nvSpPr>
        <p:spPr>
          <a:xfrm>
            <a:off x="7176696" y="5388182"/>
            <a:ext cx="4908861" cy="200055"/>
          </a:xfrm>
          <a:prstGeom prst="rect">
            <a:avLst/>
          </a:prstGeom>
          <a:noFill/>
        </p:spPr>
        <p:txBody>
          <a:bodyPr wrap="square">
            <a:spAutoFit/>
          </a:bodyPr>
          <a:lstStyle/>
          <a:p>
            <a:pPr algn="ctr"/>
            <a:r>
              <a:rPr lang="en-US" sz="700" dirty="0">
                <a:hlinkClick r:id="rId13"/>
              </a:rPr>
              <a:t>https://data.wvgis.wvu.edu/pub/RA/HL/Data/RA-BL/2a_BL-BLRA/3_Metadata/Full_BLRA_Metadata.pdf</a:t>
            </a:r>
            <a:endParaRPr lang="en-US" sz="700" dirty="0"/>
          </a:p>
        </p:txBody>
      </p:sp>
      <p:sp>
        <p:nvSpPr>
          <p:cNvPr id="44" name="TextBox 43">
            <a:extLst>
              <a:ext uri="{FF2B5EF4-FFF2-40B4-BE49-F238E27FC236}">
                <a16:creationId xmlns:a16="http://schemas.microsoft.com/office/drawing/2014/main" id="{2F6A74E0-1FDF-3FD2-3C36-3393F71D2C15}"/>
              </a:ext>
            </a:extLst>
          </p:cNvPr>
          <p:cNvSpPr txBox="1"/>
          <p:nvPr/>
        </p:nvSpPr>
        <p:spPr>
          <a:xfrm>
            <a:off x="7625990" y="6237981"/>
            <a:ext cx="3782963" cy="307777"/>
          </a:xfrm>
          <a:prstGeom prst="rect">
            <a:avLst/>
          </a:prstGeom>
          <a:noFill/>
        </p:spPr>
        <p:txBody>
          <a:bodyPr wrap="square">
            <a:spAutoFit/>
          </a:bodyPr>
          <a:lstStyle/>
          <a:p>
            <a:pPr algn="ctr"/>
            <a:r>
              <a:rPr lang="en-US" sz="700" dirty="0">
                <a:hlinkClick r:id="rId15"/>
              </a:rPr>
              <a:t>https://data.wvgis.wvu.edu/pub/RA/HL/Data/RA-BL/2b_BL-SIG-STRC/1_All_Sig_Structures/2_Metadata/Significant_Structures_Metadata.pdf</a:t>
            </a:r>
            <a:endParaRPr lang="en-US" sz="700" dirty="0"/>
          </a:p>
        </p:txBody>
      </p:sp>
      <p:pic>
        <p:nvPicPr>
          <p:cNvPr id="46" name="Picture 45">
            <a:hlinkClick r:id="rId17"/>
            <a:extLst>
              <a:ext uri="{FF2B5EF4-FFF2-40B4-BE49-F238E27FC236}">
                <a16:creationId xmlns:a16="http://schemas.microsoft.com/office/drawing/2014/main" id="{DD2DC17D-AE48-140E-C1F7-894092A31D0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894993" y="1079240"/>
            <a:ext cx="2318417" cy="3016089"/>
          </a:xfrm>
          <a:prstGeom prst="rect">
            <a:avLst/>
          </a:prstGeom>
          <a:ln>
            <a:solidFill>
              <a:schemeClr val="tx1"/>
            </a:solidFill>
          </a:ln>
        </p:spPr>
      </p:pic>
      <p:sp>
        <p:nvSpPr>
          <p:cNvPr id="47" name="TextBox 46">
            <a:extLst>
              <a:ext uri="{FF2B5EF4-FFF2-40B4-BE49-F238E27FC236}">
                <a16:creationId xmlns:a16="http://schemas.microsoft.com/office/drawing/2014/main" id="{79F7C563-D8B4-82BE-67A5-20AD3ECD9039}"/>
              </a:ext>
            </a:extLst>
          </p:cNvPr>
          <p:cNvSpPr txBox="1"/>
          <p:nvPr/>
        </p:nvSpPr>
        <p:spPr>
          <a:xfrm>
            <a:off x="3826613" y="4065395"/>
            <a:ext cx="2445146" cy="307777"/>
          </a:xfrm>
          <a:prstGeom prst="rect">
            <a:avLst/>
          </a:prstGeom>
          <a:noFill/>
        </p:spPr>
        <p:txBody>
          <a:bodyPr wrap="square">
            <a:spAutoFit/>
          </a:bodyPr>
          <a:lstStyle/>
          <a:p>
            <a:pPr algn="ctr"/>
            <a:r>
              <a:rPr lang="en-US" sz="700" dirty="0">
                <a:hlinkClick r:id="rId17"/>
              </a:rPr>
              <a:t>https://data.wvgis.wvu.edu/pub/RA/HL/WVFRF/Flyer/WVRE_Info_OnePager.pdf</a:t>
            </a:r>
            <a:endParaRPr lang="en-US" sz="700" dirty="0"/>
          </a:p>
        </p:txBody>
      </p:sp>
      <p:sp>
        <p:nvSpPr>
          <p:cNvPr id="48" name="TextBox 47">
            <a:extLst>
              <a:ext uri="{FF2B5EF4-FFF2-40B4-BE49-F238E27FC236}">
                <a16:creationId xmlns:a16="http://schemas.microsoft.com/office/drawing/2014/main" id="{20074672-2EF6-DD38-4511-B3FA6AE506E5}"/>
              </a:ext>
            </a:extLst>
          </p:cNvPr>
          <p:cNvSpPr txBox="1"/>
          <p:nvPr/>
        </p:nvSpPr>
        <p:spPr>
          <a:xfrm>
            <a:off x="577241" y="1297695"/>
            <a:ext cx="2525613" cy="307777"/>
          </a:xfrm>
          <a:prstGeom prst="rect">
            <a:avLst/>
          </a:prstGeom>
          <a:noFill/>
        </p:spPr>
        <p:txBody>
          <a:bodyPr wrap="square">
            <a:spAutoFit/>
          </a:bodyPr>
          <a:lstStyle/>
          <a:p>
            <a:pPr algn="ctr"/>
            <a:r>
              <a:rPr lang="en-US" sz="1400" b="1" dirty="0">
                <a:solidFill>
                  <a:srgbClr val="156082"/>
                </a:solidFill>
              </a:rPr>
              <a:t>WVRE Technical Document</a:t>
            </a:r>
          </a:p>
        </p:txBody>
      </p:sp>
      <p:sp>
        <p:nvSpPr>
          <p:cNvPr id="49" name="TextBox 48">
            <a:extLst>
              <a:ext uri="{FF2B5EF4-FFF2-40B4-BE49-F238E27FC236}">
                <a16:creationId xmlns:a16="http://schemas.microsoft.com/office/drawing/2014/main" id="{51E12DC6-5432-D170-7466-EE51E0218749}"/>
              </a:ext>
            </a:extLst>
          </p:cNvPr>
          <p:cNvSpPr txBox="1"/>
          <p:nvPr/>
        </p:nvSpPr>
        <p:spPr>
          <a:xfrm>
            <a:off x="3786380" y="801397"/>
            <a:ext cx="2525613" cy="307777"/>
          </a:xfrm>
          <a:prstGeom prst="rect">
            <a:avLst/>
          </a:prstGeom>
          <a:noFill/>
        </p:spPr>
        <p:txBody>
          <a:bodyPr wrap="square">
            <a:spAutoFit/>
          </a:bodyPr>
          <a:lstStyle/>
          <a:p>
            <a:pPr algn="ctr"/>
            <a:r>
              <a:rPr lang="en-US" sz="1400" b="1" dirty="0">
                <a:solidFill>
                  <a:srgbClr val="156082"/>
                </a:solidFill>
              </a:rPr>
              <a:t>WVRE One-Pager</a:t>
            </a:r>
          </a:p>
        </p:txBody>
      </p:sp>
      <p:sp>
        <p:nvSpPr>
          <p:cNvPr id="50" name="TextBox 49">
            <a:extLst>
              <a:ext uri="{FF2B5EF4-FFF2-40B4-BE49-F238E27FC236}">
                <a16:creationId xmlns:a16="http://schemas.microsoft.com/office/drawing/2014/main" id="{E330088E-2E2F-A14F-2DA4-270AA8AFF80C}"/>
              </a:ext>
            </a:extLst>
          </p:cNvPr>
          <p:cNvSpPr txBox="1"/>
          <p:nvPr/>
        </p:nvSpPr>
        <p:spPr>
          <a:xfrm>
            <a:off x="7956900" y="814247"/>
            <a:ext cx="2525613" cy="307777"/>
          </a:xfrm>
          <a:prstGeom prst="rect">
            <a:avLst/>
          </a:prstGeom>
          <a:noFill/>
        </p:spPr>
        <p:txBody>
          <a:bodyPr wrap="square">
            <a:spAutoFit/>
          </a:bodyPr>
          <a:lstStyle/>
          <a:p>
            <a:pPr algn="ctr"/>
            <a:r>
              <a:rPr lang="en-US" sz="1400" b="1" dirty="0">
                <a:solidFill>
                  <a:srgbClr val="156082"/>
                </a:solidFill>
              </a:rPr>
              <a:t>WVRE Learn More Page</a:t>
            </a:r>
          </a:p>
        </p:txBody>
      </p:sp>
      <p:sp>
        <p:nvSpPr>
          <p:cNvPr id="51" name="TextBox 50">
            <a:extLst>
              <a:ext uri="{FF2B5EF4-FFF2-40B4-BE49-F238E27FC236}">
                <a16:creationId xmlns:a16="http://schemas.microsoft.com/office/drawing/2014/main" id="{F2A0D724-3F78-AEDA-0981-0AF4A685B45B}"/>
              </a:ext>
            </a:extLst>
          </p:cNvPr>
          <p:cNvSpPr txBox="1"/>
          <p:nvPr/>
        </p:nvSpPr>
        <p:spPr>
          <a:xfrm>
            <a:off x="8045400" y="3631812"/>
            <a:ext cx="2525613" cy="307777"/>
          </a:xfrm>
          <a:prstGeom prst="rect">
            <a:avLst/>
          </a:prstGeom>
          <a:noFill/>
        </p:spPr>
        <p:txBody>
          <a:bodyPr wrap="square">
            <a:spAutoFit/>
          </a:bodyPr>
          <a:lstStyle/>
          <a:p>
            <a:pPr algn="ctr"/>
            <a:r>
              <a:rPr lang="en-US" sz="1400" b="1" dirty="0">
                <a:solidFill>
                  <a:srgbClr val="156082"/>
                </a:solidFill>
              </a:rPr>
              <a:t>Metadata Documents</a:t>
            </a:r>
          </a:p>
        </p:txBody>
      </p:sp>
      <p:pic>
        <p:nvPicPr>
          <p:cNvPr id="53" name="Picture 52">
            <a:hlinkClick r:id="rId19"/>
            <a:extLst>
              <a:ext uri="{FF2B5EF4-FFF2-40B4-BE49-F238E27FC236}">
                <a16:creationId xmlns:a16="http://schemas.microsoft.com/office/drawing/2014/main" id="{A0C5F474-A9C6-91D0-D1B4-DAA3045CF787}"/>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3894718" y="5020830"/>
            <a:ext cx="2327878" cy="1276671"/>
          </a:xfrm>
          <a:prstGeom prst="rect">
            <a:avLst/>
          </a:prstGeom>
          <a:ln>
            <a:solidFill>
              <a:schemeClr val="tx1"/>
            </a:solidFill>
          </a:ln>
        </p:spPr>
      </p:pic>
      <p:sp>
        <p:nvSpPr>
          <p:cNvPr id="54" name="TextBox 53">
            <a:extLst>
              <a:ext uri="{FF2B5EF4-FFF2-40B4-BE49-F238E27FC236}">
                <a16:creationId xmlns:a16="http://schemas.microsoft.com/office/drawing/2014/main" id="{8F504213-C4B8-752A-58D3-7707726EB413}"/>
              </a:ext>
            </a:extLst>
          </p:cNvPr>
          <p:cNvSpPr txBox="1"/>
          <p:nvPr/>
        </p:nvSpPr>
        <p:spPr>
          <a:xfrm>
            <a:off x="3795850" y="4747536"/>
            <a:ext cx="2525613" cy="307777"/>
          </a:xfrm>
          <a:prstGeom prst="rect">
            <a:avLst/>
          </a:prstGeom>
          <a:noFill/>
        </p:spPr>
        <p:txBody>
          <a:bodyPr wrap="square">
            <a:spAutoFit/>
          </a:bodyPr>
          <a:lstStyle/>
          <a:p>
            <a:pPr algn="ctr"/>
            <a:r>
              <a:rPr lang="en-US" sz="1400" b="1" dirty="0">
                <a:solidFill>
                  <a:srgbClr val="156082"/>
                </a:solidFill>
              </a:rPr>
              <a:t>WVRE Demo (Video)</a:t>
            </a:r>
          </a:p>
        </p:txBody>
      </p:sp>
      <p:sp>
        <p:nvSpPr>
          <p:cNvPr id="55" name="TextBox 54">
            <a:extLst>
              <a:ext uri="{FF2B5EF4-FFF2-40B4-BE49-F238E27FC236}">
                <a16:creationId xmlns:a16="http://schemas.microsoft.com/office/drawing/2014/main" id="{6D44F684-BC8C-6A10-ABD5-F80F12FC6F22}"/>
              </a:ext>
            </a:extLst>
          </p:cNvPr>
          <p:cNvSpPr txBox="1"/>
          <p:nvPr/>
        </p:nvSpPr>
        <p:spPr>
          <a:xfrm>
            <a:off x="3527001" y="6276252"/>
            <a:ext cx="3063309" cy="307777"/>
          </a:xfrm>
          <a:prstGeom prst="rect">
            <a:avLst/>
          </a:prstGeom>
          <a:noFill/>
        </p:spPr>
        <p:txBody>
          <a:bodyPr wrap="square">
            <a:spAutoFit/>
          </a:bodyPr>
          <a:lstStyle/>
          <a:p>
            <a:pPr algn="ctr"/>
            <a:r>
              <a:rPr lang="en-US" sz="700" dirty="0">
                <a:hlinkClick r:id="rId19"/>
              </a:rPr>
              <a:t>https://data.wvgis.wvu.edu/pub/RA/HL/WVFRF/Video/WV_Risk_Explorer_Movie_20240826.mp4</a:t>
            </a:r>
            <a:endParaRPr lang="en-US" sz="700" dirty="0"/>
          </a:p>
        </p:txBody>
      </p:sp>
    </p:spTree>
    <p:extLst>
      <p:ext uri="{BB962C8B-B14F-4D97-AF65-F5344CB8AC3E}">
        <p14:creationId xmlns:p14="http://schemas.microsoft.com/office/powerpoint/2010/main" val="3380101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3487-671E-6461-8222-B14B2F5C61E4}"/>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42250594-B59F-B464-FF13-E4611AA3896D}"/>
              </a:ext>
            </a:extLst>
          </p:cNvPr>
          <p:cNvSpPr txBox="1">
            <a:spLocks/>
          </p:cNvSpPr>
          <p:nvPr/>
        </p:nvSpPr>
        <p:spPr>
          <a:xfrm>
            <a:off x="0" y="0"/>
            <a:ext cx="12192000" cy="6857998"/>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endParaRPr lang="en-US" sz="1100" dirty="0">
              <a:solidFill>
                <a:schemeClr val="bg1"/>
              </a:solidFill>
              <a:latin typeface="Calibri Light" panose="020F0302020204030204"/>
            </a:endParaRPr>
          </a:p>
        </p:txBody>
      </p:sp>
      <p:sp>
        <p:nvSpPr>
          <p:cNvPr id="42" name="Title 1">
            <a:extLst>
              <a:ext uri="{FF2B5EF4-FFF2-40B4-BE49-F238E27FC236}">
                <a16:creationId xmlns:a16="http://schemas.microsoft.com/office/drawing/2014/main" id="{71C5E7C8-4C6D-2F05-87C3-DAC94D4949FE}"/>
              </a:ext>
            </a:extLst>
          </p:cNvPr>
          <p:cNvSpPr>
            <a:spLocks noGrp="1"/>
          </p:cNvSpPr>
          <p:nvPr>
            <p:ph type="ctrTitle"/>
          </p:nvPr>
        </p:nvSpPr>
        <p:spPr>
          <a:xfrm>
            <a:off x="793369" y="1116678"/>
            <a:ext cx="10363200" cy="1831174"/>
          </a:xfrm>
        </p:spPr>
        <p:txBody>
          <a:bodyPr>
            <a:noAutofit/>
          </a:bodyPr>
          <a:lstStyle/>
          <a:p>
            <a:r>
              <a:rPr lang="en-US" sz="4000" b="1" dirty="0">
                <a:solidFill>
                  <a:schemeClr val="bg1"/>
                </a:solidFill>
                <a:latin typeface="+mn-lt"/>
                <a:cs typeface="Arial" panose="020B0604020202020204" pitchFamily="34" charset="0"/>
              </a:rPr>
              <a:t>Thank you!</a:t>
            </a:r>
            <a:br>
              <a:rPr lang="en-US" sz="4000" b="1" dirty="0">
                <a:solidFill>
                  <a:schemeClr val="bg1"/>
                </a:solidFill>
                <a:latin typeface="+mn-lt"/>
                <a:cs typeface="Arial" panose="020B0604020202020204" pitchFamily="34" charset="0"/>
              </a:rPr>
            </a:br>
            <a:br>
              <a:rPr lang="en-US" sz="4000" b="1" dirty="0">
                <a:solidFill>
                  <a:schemeClr val="bg1"/>
                </a:solidFill>
                <a:latin typeface="+mn-lt"/>
                <a:cs typeface="Arial" panose="020B0604020202020204" pitchFamily="34" charset="0"/>
              </a:rPr>
            </a:br>
            <a:r>
              <a:rPr lang="en-US" sz="4000" b="1" dirty="0">
                <a:solidFill>
                  <a:schemeClr val="bg1"/>
                </a:solidFill>
                <a:latin typeface="+mn-lt"/>
                <a:cs typeface="Arial" panose="020B0604020202020204" pitchFamily="34" charset="0"/>
              </a:rPr>
              <a:t>Questions?</a:t>
            </a:r>
          </a:p>
        </p:txBody>
      </p:sp>
      <p:sp>
        <p:nvSpPr>
          <p:cNvPr id="2" name="Google Shape;407;p46">
            <a:extLst>
              <a:ext uri="{FF2B5EF4-FFF2-40B4-BE49-F238E27FC236}">
                <a16:creationId xmlns:a16="http://schemas.microsoft.com/office/drawing/2014/main" id="{DF622F98-4274-D631-5967-CEB814C10EF2}"/>
              </a:ext>
            </a:extLst>
          </p:cNvPr>
          <p:cNvSpPr txBox="1"/>
          <p:nvPr/>
        </p:nvSpPr>
        <p:spPr>
          <a:xfrm>
            <a:off x="2727447" y="4975535"/>
            <a:ext cx="6737104" cy="14341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r>
              <a:rPr lang="en" dirty="0">
                <a:solidFill>
                  <a:schemeClr val="bg1"/>
                </a:solidFill>
                <a:ea typeface="Anaheim"/>
                <a:cs typeface="Calibri" panose="020F0502020204030204" pitchFamily="34" charset="0"/>
                <a:sym typeface="Anaheim"/>
              </a:rPr>
              <a:t>Email:</a:t>
            </a:r>
          </a:p>
          <a:p>
            <a:pPr marL="0" lvl="0" indent="0" algn="ctr" rtl="0">
              <a:spcBef>
                <a:spcPts val="0"/>
              </a:spcBef>
              <a:spcAft>
                <a:spcPts val="0"/>
              </a:spcAft>
              <a:buNone/>
            </a:pPr>
            <a:endParaRPr lang="en" sz="500" dirty="0">
              <a:solidFill>
                <a:schemeClr val="bg1"/>
              </a:solidFill>
              <a:ea typeface="Anaheim"/>
              <a:cs typeface="Calibri" panose="020F0502020204030204" pitchFamily="34" charset="0"/>
              <a:sym typeface="Anaheim"/>
            </a:endParaRPr>
          </a:p>
          <a:p>
            <a:pPr algn="ctr"/>
            <a:r>
              <a:rPr lang="en-US" dirty="0">
                <a:solidFill>
                  <a:schemeClr val="bg1"/>
                </a:solidFill>
                <a:ea typeface="Anaheim"/>
                <a:cs typeface="Calibri" panose="020F0502020204030204" pitchFamily="34" charset="0"/>
                <a:sym typeface="Anaheim"/>
                <a:hlinkClick r:id="rId2">
                  <a:extLst>
                    <a:ext uri="{A12FA001-AC4F-418D-AE19-62706E023703}">
                      <ahyp:hlinkClr xmlns:ahyp="http://schemas.microsoft.com/office/drawing/2018/hyperlinkcolor" val="tx"/>
                    </a:ext>
                  </a:extLst>
                </a:hlinkClick>
              </a:rPr>
              <a:t>kurt.donaldson@mail.wvu.edu</a:t>
            </a:r>
            <a:endParaRPr lang="en-US" dirty="0">
              <a:solidFill>
                <a:schemeClr val="bg1"/>
              </a:solidFill>
              <a:ea typeface="Anaheim"/>
              <a:cs typeface="Calibri" panose="020F0502020204030204" pitchFamily="34" charset="0"/>
              <a:sym typeface="Anaheim"/>
            </a:endParaRPr>
          </a:p>
          <a:p>
            <a:pPr algn="ctr"/>
            <a:endParaRPr lang="en" sz="500" u="sng" dirty="0">
              <a:solidFill>
                <a:schemeClr val="bg1"/>
              </a:solidFill>
              <a:ea typeface="Anaheim"/>
              <a:cs typeface="Calibri" panose="020F0502020204030204" pitchFamily="34" charset="0"/>
              <a:sym typeface="Anaheim"/>
              <a:hlinkClick r:id="" action="ppaction://noaction">
                <a:extLst>
                  <a:ext uri="{A12FA001-AC4F-418D-AE19-62706E023703}">
                    <ahyp:hlinkClr xmlns:ahyp="http://schemas.microsoft.com/office/drawing/2018/hyperlinkcolor" val="tx"/>
                  </a:ext>
                </a:extLst>
              </a:hlinkClick>
            </a:endParaRPr>
          </a:p>
          <a:p>
            <a:pPr marL="0" lvl="0" indent="0" algn="ctr" rtl="0">
              <a:spcBef>
                <a:spcPts val="0"/>
              </a:spcBef>
              <a:spcAft>
                <a:spcPts val="0"/>
              </a:spcAft>
              <a:buNone/>
            </a:pPr>
            <a:r>
              <a:rPr lang="en" u="sng" dirty="0">
                <a:solidFill>
                  <a:schemeClr val="bg1"/>
                </a:solidFill>
                <a:ea typeface="Anaheim"/>
                <a:cs typeface="Calibri" panose="020F0502020204030204" pitchFamily="34" charset="0"/>
                <a:sym typeface="Anaheim"/>
                <a:hlinkClick r:id="" action="ppaction://noaction">
                  <a:extLst>
                    <a:ext uri="{A12FA001-AC4F-418D-AE19-62706E023703}">
                      <ahyp:hlinkClr xmlns:ahyp="http://schemas.microsoft.com/office/drawing/2018/hyperlinkcolor" val="tx"/>
                    </a:ext>
                  </a:extLst>
                </a:hlinkClick>
              </a:rPr>
              <a:t>behrang.bidadian@mail.wvu.edu</a:t>
            </a:r>
            <a:endParaRPr lang="en" u="sng"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endParaRPr dirty="0">
              <a:solidFill>
                <a:schemeClr val="bg1"/>
              </a:solidFill>
              <a:ea typeface="Anaheim"/>
              <a:cs typeface="Calibri" panose="020F0502020204030204" pitchFamily="34" charset="0"/>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a:p>
            <a:pPr marL="0" lvl="0" indent="0" algn="ctr" rtl="0">
              <a:spcBef>
                <a:spcPts val="0"/>
              </a:spcBef>
              <a:spcAft>
                <a:spcPts val="0"/>
              </a:spcAft>
              <a:buNone/>
            </a:pPr>
            <a:endParaRPr dirty="0">
              <a:solidFill>
                <a:schemeClr val="bg1"/>
              </a:solidFill>
              <a:ea typeface="Anaheim"/>
              <a:cs typeface="Anaheim"/>
              <a:sym typeface="Anaheim"/>
            </a:endParaRPr>
          </a:p>
        </p:txBody>
      </p:sp>
      <p:pic>
        <p:nvPicPr>
          <p:cNvPr id="4" name="Picture 3" descr="A hexagon with a yellow house and a river&#10;&#10;Description automatically generated">
            <a:extLst>
              <a:ext uri="{FF2B5EF4-FFF2-40B4-BE49-F238E27FC236}">
                <a16:creationId xmlns:a16="http://schemas.microsoft.com/office/drawing/2014/main" id="{9E813908-A75A-6C48-DCCF-6458D85B0F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73420" y="4005872"/>
            <a:ext cx="1062725" cy="969663"/>
          </a:xfrm>
          <a:prstGeom prst="rect">
            <a:avLst/>
          </a:prstGeom>
        </p:spPr>
      </p:pic>
      <p:pic>
        <p:nvPicPr>
          <p:cNvPr id="5" name="Picture 4" descr="A yellow and blue logo&#10;&#10;AI-generated content may be incorrect.">
            <a:extLst>
              <a:ext uri="{FF2B5EF4-FFF2-40B4-BE49-F238E27FC236}">
                <a16:creationId xmlns:a16="http://schemas.microsoft.com/office/drawing/2014/main" id="{3C24270D-20AF-7938-12C3-4955FE406E5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42813" y="4064530"/>
            <a:ext cx="932156" cy="832417"/>
          </a:xfrm>
          <a:prstGeom prst="rect">
            <a:avLst/>
          </a:prstGeom>
        </p:spPr>
      </p:pic>
    </p:spTree>
    <p:extLst>
      <p:ext uri="{BB962C8B-B14F-4D97-AF65-F5344CB8AC3E}">
        <p14:creationId xmlns:p14="http://schemas.microsoft.com/office/powerpoint/2010/main" val="3294120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A13D04D-14B6-474B-7B5F-CEAB7960083C}"/>
              </a:ext>
            </a:extLst>
          </p:cNvPr>
          <p:cNvGrpSpPr/>
          <p:nvPr/>
        </p:nvGrpSpPr>
        <p:grpSpPr>
          <a:xfrm>
            <a:off x="1753517" y="599255"/>
            <a:ext cx="8676510" cy="6280965"/>
            <a:chOff x="1849205" y="611737"/>
            <a:chExt cx="8676510" cy="6280965"/>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4" y="611737"/>
              <a:ext cx="30472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804828" y="2394126"/>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49205" y="4873268"/>
              <a:ext cx="1720887" cy="338554"/>
            </a:xfrm>
            <a:prstGeom prst="rect">
              <a:avLst/>
            </a:prstGeom>
            <a:noFill/>
          </p:spPr>
          <p:txBody>
            <a:bodyPr wrap="square" rtlCol="0">
              <a:spAutoFit/>
            </a:bodyPr>
            <a:lstStyle/>
            <a:p>
              <a:pPr algn="ctr">
                <a:defRPr/>
              </a:pPr>
              <a:r>
                <a:rPr lang="en-US" sz="1600" b="1" dirty="0">
                  <a:solidFill>
                    <a:srgbClr val="2D91BA"/>
                  </a:solidFill>
                  <a:latin typeface="Aptos" panose="02110004020202020204"/>
                </a:rPr>
                <a:t>Local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91BA"/>
                  </a:solidFill>
                  <a:effectLst/>
                  <a:uLnTx/>
                  <a:uFillTx/>
                  <a:latin typeface="Aptos" panose="02110004020202020204"/>
                  <a:ea typeface="+mn-ea"/>
                  <a:cs typeface="+mn-cs"/>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39860" y="2395317"/>
              <a:ext cx="17208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D91BA"/>
                  </a:solidFill>
                  <a:latin typeface="Aptos" panose="02110004020202020204"/>
                </a:rPr>
                <a:t>Floodplain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D91BA"/>
                  </a:solidFill>
                  <a:latin typeface="Aptos" panose="02110004020202020204"/>
                </a:rPr>
                <a:t>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Stakeholders</a:t>
              </a:r>
            </a:p>
          </p:txBody>
        </p:sp>
      </p:grpSp>
      <p:grpSp>
        <p:nvGrpSpPr>
          <p:cNvPr id="2" name="Group 1">
            <a:extLst>
              <a:ext uri="{FF2B5EF4-FFF2-40B4-BE49-F238E27FC236}">
                <a16:creationId xmlns:a16="http://schemas.microsoft.com/office/drawing/2014/main" id="{67F2AE10-9A0D-7A41-C2B6-3D465500435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D13A50BB-FB6D-5C3D-8FEE-EE1C458AB40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rPr>
                <a:t>Stakeholders</a:t>
              </a:r>
            </a:p>
          </p:txBody>
        </p:sp>
        <p:pic>
          <p:nvPicPr>
            <p:cNvPr id="4" name="Picture 3" descr="A hexagon with a yellow house and a river&#10;&#10;Description automatically generated">
              <a:extLst>
                <a:ext uri="{FF2B5EF4-FFF2-40B4-BE49-F238E27FC236}">
                  <a16:creationId xmlns:a16="http://schemas.microsoft.com/office/drawing/2014/main" id="{87FBE348-93D5-4DC9-DD0E-E68D6E5AF3D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
        <p:nvSpPr>
          <p:cNvPr id="7" name="Oval 6">
            <a:extLst>
              <a:ext uri="{FF2B5EF4-FFF2-40B4-BE49-F238E27FC236}">
                <a16:creationId xmlns:a16="http://schemas.microsoft.com/office/drawing/2014/main" id="{29404AB4-C5A8-52E7-E830-104695482A4D}"/>
              </a:ext>
            </a:extLst>
          </p:cNvPr>
          <p:cNvSpPr/>
          <p:nvPr/>
        </p:nvSpPr>
        <p:spPr>
          <a:xfrm>
            <a:off x="5183170" y="890651"/>
            <a:ext cx="1807908" cy="1826933"/>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78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DFED-391B-C241-8979-89D1D5157602}"/>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E88BBCB1-4071-38CB-0020-AB597D89AC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445FA62B-30BF-9729-84EE-0537BE3D3D39}"/>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WVFRF Integrated Tools</a:t>
              </a:r>
            </a:p>
          </p:txBody>
        </p:sp>
        <p:pic>
          <p:nvPicPr>
            <p:cNvPr id="10" name="Picture 9" descr="A hexagon with a yellow house and a river&#10;&#10;Description automatically generated">
              <a:extLst>
                <a:ext uri="{FF2B5EF4-FFF2-40B4-BE49-F238E27FC236}">
                  <a16:creationId xmlns:a16="http://schemas.microsoft.com/office/drawing/2014/main" id="{86BF5EDC-757F-E2A3-09A8-39678F7C6F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3D649F0B-663C-F1A2-6D07-F537A1D58D8A}"/>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5F859A90-393D-48EB-2E25-7157DFED726A}"/>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0C324E94-9031-3AE1-3C82-1D870ABAFEDA}"/>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27F3A104-7B30-B8B8-009B-90B848C9A6D3}"/>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47069791-36B9-9600-8659-BD3D081D25B0}"/>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pic>
        <p:nvPicPr>
          <p:cNvPr id="96" name="Picture 95">
            <a:hlinkClick r:id="rId4"/>
            <a:extLst>
              <a:ext uri="{FF2B5EF4-FFF2-40B4-BE49-F238E27FC236}">
                <a16:creationId xmlns:a16="http://schemas.microsoft.com/office/drawing/2014/main" id="{5FCEACE0-3280-512C-4961-8F62F58D96D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4760" y="734121"/>
            <a:ext cx="11842479" cy="5881572"/>
          </a:xfrm>
          <a:prstGeom prst="rect">
            <a:avLst/>
          </a:prstGeom>
          <a:ln>
            <a:solidFill>
              <a:schemeClr val="tx1"/>
            </a:solidFill>
          </a:ln>
        </p:spPr>
      </p:pic>
      <p:sp>
        <p:nvSpPr>
          <p:cNvPr id="2" name="Rectangle 1">
            <a:extLst>
              <a:ext uri="{FF2B5EF4-FFF2-40B4-BE49-F238E27FC236}">
                <a16:creationId xmlns:a16="http://schemas.microsoft.com/office/drawing/2014/main" id="{976CEDAB-9240-AEF2-B8F9-E9E83219822F}"/>
              </a:ext>
            </a:extLst>
          </p:cNvPr>
          <p:cNvSpPr/>
          <p:nvPr/>
        </p:nvSpPr>
        <p:spPr>
          <a:xfrm>
            <a:off x="2238704" y="5111209"/>
            <a:ext cx="1570722" cy="1543697"/>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590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F8D1A-7FF1-5A76-3EBF-A23EA4DE7BB9}"/>
            </a:ext>
          </a:extLst>
        </p:cNvPr>
        <p:cNvGrpSpPr/>
        <p:nvPr/>
      </p:nvGrpSpPr>
      <p:grpSpPr>
        <a:xfrm>
          <a:off x="0" y="0"/>
          <a:ext cx="0" cy="0"/>
          <a:chOff x="0" y="0"/>
          <a:chExt cx="0" cy="0"/>
        </a:xfrm>
      </p:grpSpPr>
      <p:grpSp>
        <p:nvGrpSpPr>
          <p:cNvPr id="86" name="Group 85">
            <a:extLst>
              <a:ext uri="{FF2B5EF4-FFF2-40B4-BE49-F238E27FC236}">
                <a16:creationId xmlns:a16="http://schemas.microsoft.com/office/drawing/2014/main" id="{3F169122-ACCB-B72E-38BA-BD54EB826A24}"/>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D0306458-D786-B93F-64D9-409648D0906C}"/>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CC49294A-202A-8863-8DFD-68F79231DA35}"/>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89390DB6-9B2D-ED41-FC7C-A87BDE0C96DD}"/>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D8653562-6FF5-7C9F-50C0-D7B4454A393E}"/>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3C5EDC80-D9AB-5377-5354-C0F4E90CFAC4}"/>
              </a:ext>
            </a:extLst>
          </p:cNvPr>
          <p:cNvSpPr txBox="1">
            <a:spLocks/>
          </p:cNvSpPr>
          <p:nvPr/>
        </p:nvSpPr>
        <p:spPr>
          <a:xfrm>
            <a:off x="343096" y="909386"/>
            <a:ext cx="11177146" cy="5104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Planning</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Enhancing state resiliency and hazard mitigation plans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Updating emergency operation plans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Prioritizing and allocating resources</a:t>
            </a:r>
          </a:p>
          <a:p>
            <a:pPr marL="227013" indent="0">
              <a:buClr>
                <a:srgbClr val="1F4E79"/>
              </a:buClr>
              <a:buSzPts val="1800"/>
            </a:pPr>
            <a:endParaRPr lang="en-US" sz="500" dirty="0">
              <a:solidFill>
                <a:schemeClr val="tx1"/>
              </a:solidFill>
              <a:latin typeface="+mn-lt"/>
              <a:ea typeface="+mn-ea"/>
              <a:cs typeface="+mn-cs"/>
            </a:endParaRPr>
          </a:p>
          <a:p>
            <a:pPr marL="458788" indent="-231775">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Identifying the need for more refined risk assessments</a:t>
            </a:r>
          </a:p>
          <a:p>
            <a:pPr marL="114300" indent="0">
              <a:buClr>
                <a:srgbClr val="1F4E79"/>
              </a:buClr>
              <a:buSzPts val="1800"/>
            </a:pPr>
            <a:endParaRPr lang="en-US" sz="1600" dirty="0"/>
          </a:p>
          <a:p>
            <a:pPr marL="114300" indent="0">
              <a:buClr>
                <a:srgbClr val="1F4E79"/>
              </a:buClr>
              <a:buSzPts val="1800"/>
            </a:pPr>
            <a:endParaRPr lang="en-US" sz="1600" dirty="0"/>
          </a:p>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Risk Communications</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Encouraging community-level risk communication and engagement</a:t>
            </a:r>
          </a:p>
          <a:p>
            <a:pPr marL="227012" indent="0">
              <a:buClr>
                <a:srgbClr val="1F4E79"/>
              </a:buClr>
              <a:buSzPts val="1800"/>
            </a:pPr>
            <a:endParaRPr lang="en-US" sz="500" dirty="0">
              <a:solidFill>
                <a:schemeClr val="tx1"/>
              </a:solidFill>
              <a:latin typeface="+mn-lt"/>
              <a:ea typeface="+mn-ea"/>
              <a:cs typeface="+mn-cs"/>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Educating new homeowners and renters</a:t>
            </a:r>
          </a:p>
          <a:p>
            <a:pPr marL="227012" indent="0">
              <a:buClr>
                <a:srgbClr val="1F4E79"/>
              </a:buClr>
              <a:buSzPts val="1800"/>
            </a:pPr>
            <a:endParaRPr lang="en-US" sz="500" dirty="0">
              <a:solidFill>
                <a:schemeClr val="tx1"/>
              </a:solidFill>
              <a:latin typeface="+mn-lt"/>
              <a:ea typeface="+mn-ea"/>
              <a:cs typeface="+mn-cs"/>
            </a:endParaRPr>
          </a:p>
          <a:p>
            <a:pPr marL="512762" indent="-285750">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Informing the insurance and mortgage industries</a:t>
            </a:r>
          </a:p>
          <a:p>
            <a:pPr marL="114300" indent="0">
              <a:buClr>
                <a:srgbClr val="1F4E79"/>
              </a:buClr>
              <a:buSzPts val="1800"/>
            </a:pPr>
            <a:endParaRPr lang="en-US" sz="1600" dirty="0"/>
          </a:p>
          <a:p>
            <a:pPr marL="114300" indent="0">
              <a:buClr>
                <a:srgbClr val="1F4E79"/>
              </a:buClr>
              <a:buSzPts val="1800"/>
            </a:pPr>
            <a:endParaRPr lang="en-US" sz="1600" dirty="0"/>
          </a:p>
          <a:p>
            <a:pPr marL="287338" indent="-173038">
              <a:buClr>
                <a:srgbClr val="1F4E79"/>
              </a:buClr>
              <a:buSzPts val="1800"/>
              <a:buFont typeface="Wingdings" panose="05000000000000000000" pitchFamily="2" charset="2"/>
              <a:buChar char="§"/>
            </a:pPr>
            <a:r>
              <a:rPr lang="en-US" sz="1800" b="1" dirty="0">
                <a:solidFill>
                  <a:srgbClr val="1F4E79"/>
                </a:solidFill>
                <a:latin typeface="+mn-lt"/>
                <a:ea typeface="+mj-ea"/>
                <a:cs typeface="Arial" panose="020B0604020202020204" pitchFamily="34" charset="0"/>
              </a:rPr>
              <a:t>Mitigation</a:t>
            </a:r>
          </a:p>
          <a:p>
            <a:pPr marL="114300" indent="0">
              <a:buClr>
                <a:srgbClr val="1F4E79"/>
              </a:buClr>
              <a:buSzPts val="1800"/>
            </a:pPr>
            <a:endParaRPr lang="en-US" sz="500" b="1" dirty="0">
              <a:solidFill>
                <a:srgbClr val="1F4E79"/>
              </a:solidFill>
              <a:latin typeface="+mn-lt"/>
              <a:ea typeface="+mj-ea"/>
              <a:cs typeface="Arial" panose="020B0604020202020204" pitchFamily="34" charset="0"/>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Identifying areas of mitigation interest</a:t>
            </a:r>
          </a:p>
          <a:p>
            <a:pPr marL="227012" indent="0">
              <a:buClr>
                <a:srgbClr val="1F4E79"/>
              </a:buClr>
              <a:buSzPts val="1800"/>
            </a:pPr>
            <a:endParaRPr lang="en-US" sz="500" dirty="0">
              <a:solidFill>
                <a:schemeClr val="tx1"/>
              </a:solidFill>
              <a:latin typeface="+mn-lt"/>
              <a:ea typeface="+mn-ea"/>
              <a:cs typeface="+mn-cs"/>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Supporting the development or enhancement of codes and standards</a:t>
            </a:r>
          </a:p>
          <a:p>
            <a:pPr marL="227012" indent="0">
              <a:buClr>
                <a:srgbClr val="1F4E79"/>
              </a:buClr>
              <a:buSzPts val="1800"/>
            </a:pPr>
            <a:endParaRPr lang="en-US" sz="500" dirty="0">
              <a:solidFill>
                <a:schemeClr val="tx1"/>
              </a:solidFill>
              <a:latin typeface="+mn-lt"/>
              <a:ea typeface="+mn-ea"/>
              <a:cs typeface="+mn-cs"/>
            </a:endParaRPr>
          </a:p>
          <a:p>
            <a:pPr marL="514350" indent="-287338">
              <a:buClr>
                <a:srgbClr val="1F4E79"/>
              </a:buClr>
              <a:buSzPts val="1800"/>
              <a:buFont typeface="Courier New" panose="02070309020205020404" pitchFamily="49" charset="0"/>
              <a:buChar char="o"/>
            </a:pPr>
            <a:r>
              <a:rPr lang="en-US" sz="1600" dirty="0">
                <a:solidFill>
                  <a:schemeClr val="tx1"/>
                </a:solidFill>
                <a:latin typeface="+mn-lt"/>
                <a:ea typeface="+mn-ea"/>
                <a:cs typeface="+mn-cs"/>
              </a:rPr>
              <a:t>Informing long-term community recovery</a:t>
            </a:r>
          </a:p>
          <a:p>
            <a:pPr marL="114300" indent="0">
              <a:buSzPts val="1800"/>
            </a:pPr>
            <a:endParaRPr lang="en-US" sz="1600" dirty="0">
              <a:solidFill>
                <a:schemeClr val="tx1"/>
              </a:solidFill>
              <a:latin typeface="Calibri" panose="020F0502020204030204" pitchFamily="34" charset="0"/>
              <a:cs typeface="Calibri" panose="020F0502020204030204" pitchFamily="34" charset="0"/>
            </a:endParaRPr>
          </a:p>
        </p:txBody>
      </p:sp>
      <p:pic>
        <p:nvPicPr>
          <p:cNvPr id="5" name="Picture 4" descr="A group of people sitting at a table&#10;&#10;AI-generated content may be incorrect.">
            <a:extLst>
              <a:ext uri="{FF2B5EF4-FFF2-40B4-BE49-F238E27FC236}">
                <a16:creationId xmlns:a16="http://schemas.microsoft.com/office/drawing/2014/main" id="{02C77B94-F003-75B3-4BCA-9DA39F2CCB7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02566" y="1027811"/>
            <a:ext cx="2368769" cy="1672351"/>
          </a:xfrm>
          <a:prstGeom prst="rect">
            <a:avLst/>
          </a:prstGeom>
        </p:spPr>
      </p:pic>
      <p:pic>
        <p:nvPicPr>
          <p:cNvPr id="7" name="Picture 6" descr="Hands on a mouse and keyboard&#10;&#10;AI-generated content may be incorrect.">
            <a:extLst>
              <a:ext uri="{FF2B5EF4-FFF2-40B4-BE49-F238E27FC236}">
                <a16:creationId xmlns:a16="http://schemas.microsoft.com/office/drawing/2014/main" id="{7DAD0034-48AB-736C-CE77-8DCFBC6FFA6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02566" y="3051705"/>
            <a:ext cx="2366393" cy="1304525"/>
          </a:xfrm>
          <a:prstGeom prst="rect">
            <a:avLst/>
          </a:prstGeom>
          <a:ln>
            <a:noFill/>
          </a:ln>
        </p:spPr>
      </p:pic>
      <p:pic>
        <p:nvPicPr>
          <p:cNvPr id="9" name="Picture 8" descr="A person using a computer&#10;&#10;AI-generated content may be incorrect.">
            <a:extLst>
              <a:ext uri="{FF2B5EF4-FFF2-40B4-BE49-F238E27FC236}">
                <a16:creationId xmlns:a16="http://schemas.microsoft.com/office/drawing/2014/main" id="{D41DD071-EB36-1ECB-E557-55A2481DFED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02567" y="4707773"/>
            <a:ext cx="2366392" cy="1726564"/>
          </a:xfrm>
          <a:prstGeom prst="rect">
            <a:avLst/>
          </a:prstGeom>
        </p:spPr>
      </p:pic>
      <p:grpSp>
        <p:nvGrpSpPr>
          <p:cNvPr id="34" name="Group 33">
            <a:extLst>
              <a:ext uri="{FF2B5EF4-FFF2-40B4-BE49-F238E27FC236}">
                <a16:creationId xmlns:a16="http://schemas.microsoft.com/office/drawing/2014/main" id="{0E6B2928-AF14-6E9B-5E7B-510EDFA60D67}"/>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B7E94435-B4F4-D993-2D1B-99AF5A05C5E6}"/>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Benefits of the Tools</a:t>
              </a:r>
            </a:p>
          </p:txBody>
        </p:sp>
        <p:pic>
          <p:nvPicPr>
            <p:cNvPr id="10" name="Picture 9" descr="A hexagon with a yellow house and a river&#10;&#10;Description automatically generated">
              <a:extLst>
                <a:ext uri="{FF2B5EF4-FFF2-40B4-BE49-F238E27FC236}">
                  <a16:creationId xmlns:a16="http://schemas.microsoft.com/office/drawing/2014/main" id="{7325B832-0383-4CCB-9CF5-E691B077682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spTree>
    <p:extLst>
      <p:ext uri="{BB962C8B-B14F-4D97-AF65-F5344CB8AC3E}">
        <p14:creationId xmlns:p14="http://schemas.microsoft.com/office/powerpoint/2010/main" val="3103739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C9299F-A4F6-812A-9446-C1E4AE623121}"/>
              </a:ext>
            </a:extLst>
          </p:cNvPr>
          <p:cNvGrpSpPr/>
          <p:nvPr/>
        </p:nvGrpSpPr>
        <p:grpSpPr>
          <a:xfrm>
            <a:off x="0" y="-15988"/>
            <a:ext cx="12192000" cy="630241"/>
            <a:chOff x="0" y="-15988"/>
            <a:chExt cx="12192000" cy="630241"/>
          </a:xfrm>
        </p:grpSpPr>
        <p:sp>
          <p:nvSpPr>
            <p:cNvPr id="10" name="Title 1">
              <a:extLst>
                <a:ext uri="{FF2B5EF4-FFF2-40B4-BE49-F238E27FC236}">
                  <a16:creationId xmlns:a16="http://schemas.microsoft.com/office/drawing/2014/main" id="{0835CE7B-55CA-F95B-0720-B23391219AA0}"/>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Building-Level Flood Risk Assessment</a:t>
              </a:r>
            </a:p>
          </p:txBody>
        </p:sp>
        <p:pic>
          <p:nvPicPr>
            <p:cNvPr id="11" name="Picture 10" descr="A hexagon with a yellow house and a river&#10;&#10;Description automatically generated">
              <a:extLst>
                <a:ext uri="{FF2B5EF4-FFF2-40B4-BE49-F238E27FC236}">
                  <a16:creationId xmlns:a16="http://schemas.microsoft.com/office/drawing/2014/main" id="{43EF27C4-85B5-8934-713C-6CDA8C73FD8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aphicFrame>
        <p:nvGraphicFramePr>
          <p:cNvPr id="23" name="Diagram 22">
            <a:extLst>
              <a:ext uri="{FF2B5EF4-FFF2-40B4-BE49-F238E27FC236}">
                <a16:creationId xmlns:a16="http://schemas.microsoft.com/office/drawing/2014/main" id="{6D20ACFD-141C-7CF0-85BF-45A592F7810A}"/>
              </a:ext>
            </a:extLst>
          </p:cNvPr>
          <p:cNvGraphicFramePr/>
          <p:nvPr>
            <p:extLst>
              <p:ext uri="{D42A27DB-BD31-4B8C-83A1-F6EECF244321}">
                <p14:modId xmlns:p14="http://schemas.microsoft.com/office/powerpoint/2010/main" val="3521906500"/>
              </p:ext>
            </p:extLst>
          </p:nvPr>
        </p:nvGraphicFramePr>
        <p:xfrm>
          <a:off x="4692030" y="806294"/>
          <a:ext cx="8298102" cy="5729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Box 23">
            <a:extLst>
              <a:ext uri="{FF2B5EF4-FFF2-40B4-BE49-F238E27FC236}">
                <a16:creationId xmlns:a16="http://schemas.microsoft.com/office/drawing/2014/main" id="{E4028E71-9AF1-EDB5-4530-2731715CC2A0}"/>
              </a:ext>
            </a:extLst>
          </p:cNvPr>
          <p:cNvSpPr txBox="1"/>
          <p:nvPr/>
        </p:nvSpPr>
        <p:spPr>
          <a:xfrm>
            <a:off x="8020862" y="2944252"/>
            <a:ext cx="1640438" cy="969496"/>
          </a:xfrm>
          <a:prstGeom prst="rect">
            <a:avLst/>
          </a:prstGeom>
          <a:noFill/>
        </p:spPr>
        <p:txBody>
          <a:bodyPr wrap="square" rtlCol="0">
            <a:spAutoFit/>
          </a:bodyPr>
          <a:lstStyle/>
          <a:p>
            <a:pPr algn="ctr" defTabSz="457200"/>
            <a:r>
              <a:rPr lang="en-US" sz="1600" dirty="0">
                <a:solidFill>
                  <a:prstClr val="black"/>
                </a:solidFill>
                <a:latin typeface="Calibri" panose="020F0502020204030204"/>
              </a:rPr>
              <a:t>Building-Level Risk Assessment (BLRA) Cycle</a:t>
            </a:r>
            <a:br>
              <a:rPr lang="en-US" sz="1600" dirty="0">
                <a:solidFill>
                  <a:prstClr val="black"/>
                </a:solidFill>
                <a:latin typeface="Calibri" panose="020F0502020204030204"/>
              </a:rPr>
            </a:br>
            <a:endParaRPr lang="en-US" sz="900" dirty="0">
              <a:solidFill>
                <a:srgbClr val="E7E6E6">
                  <a:lumMod val="50000"/>
                </a:srgbClr>
              </a:solidFill>
              <a:latin typeface="Calibri" panose="020F0502020204030204"/>
            </a:endParaRPr>
          </a:p>
        </p:txBody>
      </p:sp>
      <p:pic>
        <p:nvPicPr>
          <p:cNvPr id="25" name="Picture 24">
            <a:extLst>
              <a:ext uri="{FF2B5EF4-FFF2-40B4-BE49-F238E27FC236}">
                <a16:creationId xmlns:a16="http://schemas.microsoft.com/office/drawing/2014/main" id="{94D1B25E-0D07-BE60-E058-46D3B845543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518344" y="3749822"/>
            <a:ext cx="740683" cy="637674"/>
          </a:xfrm>
          <a:prstGeom prst="rect">
            <a:avLst/>
          </a:prstGeom>
        </p:spPr>
      </p:pic>
      <p:pic>
        <p:nvPicPr>
          <p:cNvPr id="26" name="Picture 25">
            <a:extLst>
              <a:ext uri="{FF2B5EF4-FFF2-40B4-BE49-F238E27FC236}">
                <a16:creationId xmlns:a16="http://schemas.microsoft.com/office/drawing/2014/main" id="{806B6F07-9253-A23F-366C-BC53C5F84B21}"/>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772712" y="5273720"/>
            <a:ext cx="1804331" cy="13142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7" name="TextBox 26">
            <a:extLst>
              <a:ext uri="{FF2B5EF4-FFF2-40B4-BE49-F238E27FC236}">
                <a16:creationId xmlns:a16="http://schemas.microsoft.com/office/drawing/2014/main" id="{D3E76C47-0BED-BFE0-52F3-B67B1C84BD90}"/>
              </a:ext>
            </a:extLst>
          </p:cNvPr>
          <p:cNvSpPr txBox="1"/>
          <p:nvPr/>
        </p:nvSpPr>
        <p:spPr>
          <a:xfrm>
            <a:off x="10291124" y="5175444"/>
            <a:ext cx="1147864" cy="276999"/>
          </a:xfrm>
          <a:prstGeom prst="rect">
            <a:avLst/>
          </a:prstGeom>
          <a:noFill/>
        </p:spPr>
        <p:txBody>
          <a:bodyPr wrap="square" rtlCol="0">
            <a:spAutoFit/>
          </a:bodyPr>
          <a:lstStyle/>
          <a:p>
            <a:pPr defTabSz="457200"/>
            <a:r>
              <a:rPr lang="en-US" sz="1200" dirty="0">
                <a:solidFill>
                  <a:prstClr val="black"/>
                </a:solidFill>
                <a:latin typeface="Calibri" panose="020F0502020204030204"/>
              </a:rPr>
              <a:t>Map Output</a:t>
            </a:r>
          </a:p>
        </p:txBody>
      </p:sp>
      <p:pic>
        <p:nvPicPr>
          <p:cNvPr id="28" name="Picture 27">
            <a:extLst>
              <a:ext uri="{FF2B5EF4-FFF2-40B4-BE49-F238E27FC236}">
                <a16:creationId xmlns:a16="http://schemas.microsoft.com/office/drawing/2014/main" id="{7A67E58F-2FF7-6F63-6BF2-847A98B40F7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818223" y="5334318"/>
            <a:ext cx="1954386" cy="13845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9" name="TextBox 28">
            <a:extLst>
              <a:ext uri="{FF2B5EF4-FFF2-40B4-BE49-F238E27FC236}">
                <a16:creationId xmlns:a16="http://schemas.microsoft.com/office/drawing/2014/main" id="{E0C72BAA-6FF2-7851-D4CC-68A1BAC712BE}"/>
              </a:ext>
            </a:extLst>
          </p:cNvPr>
          <p:cNvSpPr txBox="1"/>
          <p:nvPr/>
        </p:nvSpPr>
        <p:spPr>
          <a:xfrm>
            <a:off x="6149362" y="5277370"/>
            <a:ext cx="1147864" cy="276999"/>
          </a:xfrm>
          <a:prstGeom prst="rect">
            <a:avLst/>
          </a:prstGeom>
          <a:noFill/>
        </p:spPr>
        <p:txBody>
          <a:bodyPr wrap="square" rtlCol="0">
            <a:spAutoFit/>
          </a:bodyPr>
          <a:lstStyle/>
          <a:p>
            <a:pPr defTabSz="457200"/>
            <a:r>
              <a:rPr lang="en-US" sz="1200" dirty="0">
                <a:solidFill>
                  <a:prstClr val="black"/>
                </a:solidFill>
                <a:latin typeface="Calibri" panose="020F0502020204030204"/>
              </a:rPr>
              <a:t>Tabular Output</a:t>
            </a:r>
          </a:p>
        </p:txBody>
      </p:sp>
      <p:sp>
        <p:nvSpPr>
          <p:cNvPr id="30" name="TextBox 29">
            <a:extLst>
              <a:ext uri="{FF2B5EF4-FFF2-40B4-BE49-F238E27FC236}">
                <a16:creationId xmlns:a16="http://schemas.microsoft.com/office/drawing/2014/main" id="{BA1D7D78-9B82-0171-5DDA-0FB139AD9771}"/>
              </a:ext>
            </a:extLst>
          </p:cNvPr>
          <p:cNvSpPr txBox="1"/>
          <p:nvPr/>
        </p:nvSpPr>
        <p:spPr>
          <a:xfrm>
            <a:off x="305284" y="4765234"/>
            <a:ext cx="4994527" cy="1354217"/>
          </a:xfrm>
          <a:prstGeom prst="rect">
            <a:avLst/>
          </a:prstGeom>
          <a:solidFill>
            <a:srgbClr val="4472C4">
              <a:lumMod val="40000"/>
              <a:lumOff val="6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Aptos" panose="020B0004020202020204" pitchFamily="34" charset="0"/>
              </a:rPr>
              <a:t>Methodology:</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Consistent methodology statewide</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Semi-automated workflows</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Continuous cycle to improve and update assessments</a:t>
            </a:r>
          </a:p>
        </p:txBody>
      </p:sp>
      <p:sp>
        <p:nvSpPr>
          <p:cNvPr id="31" name="TextBox 30">
            <a:extLst>
              <a:ext uri="{FF2B5EF4-FFF2-40B4-BE49-F238E27FC236}">
                <a16:creationId xmlns:a16="http://schemas.microsoft.com/office/drawing/2014/main" id="{D6410D73-4548-89AD-2D01-51E065E4CA90}"/>
              </a:ext>
            </a:extLst>
          </p:cNvPr>
          <p:cNvSpPr txBox="1"/>
          <p:nvPr/>
        </p:nvSpPr>
        <p:spPr>
          <a:xfrm>
            <a:off x="305284" y="1282361"/>
            <a:ext cx="4994529" cy="1354217"/>
          </a:xfrm>
          <a:prstGeom prst="rect">
            <a:avLst/>
          </a:prstGeom>
          <a:solidFill>
            <a:srgbClr val="4472C4">
              <a:lumMod val="40000"/>
              <a:lumOff val="6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Aptos" panose="020B0004020202020204" pitchFamily="34" charset="0"/>
              </a:rPr>
              <a:t>Building-Level Flood Risk Assessments support:</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Hazard Mitigation Plans </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Floodplain Management</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Community Assisted Visits </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Community Rating System</a:t>
            </a:r>
          </a:p>
        </p:txBody>
      </p:sp>
      <p:sp>
        <p:nvSpPr>
          <p:cNvPr id="32" name="TextBox 31">
            <a:extLst>
              <a:ext uri="{FF2B5EF4-FFF2-40B4-BE49-F238E27FC236}">
                <a16:creationId xmlns:a16="http://schemas.microsoft.com/office/drawing/2014/main" id="{FA160F8A-2B3B-0A72-A01D-690375180C0E}"/>
              </a:ext>
            </a:extLst>
          </p:cNvPr>
          <p:cNvSpPr txBox="1"/>
          <p:nvPr/>
        </p:nvSpPr>
        <p:spPr>
          <a:xfrm>
            <a:off x="305284" y="2900687"/>
            <a:ext cx="4994528" cy="1600438"/>
          </a:xfrm>
          <a:prstGeom prst="rect">
            <a:avLst/>
          </a:prstGeom>
          <a:solidFill>
            <a:srgbClr val="4472C4">
              <a:lumMod val="40000"/>
              <a:lumOff val="60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Aptos" panose="020B0004020202020204" pitchFamily="34" charset="0"/>
              </a:rPr>
              <a:t>Benefits:</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More detailed and accurate assessments</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Automated scripts generate outputs quickly </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Cost savings through efficiencies</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Helps multiple stakeholders</a:t>
            </a:r>
          </a:p>
          <a:p>
            <a:pPr marL="285750" marR="0" lvl="0" indent="-28575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prstClr val="black"/>
                </a:solidFill>
                <a:effectLst/>
                <a:uLnTx/>
                <a:uFillTx/>
                <a:latin typeface="Aptos" panose="020B0004020202020204" pitchFamily="34" charset="0"/>
              </a:rPr>
              <a:t>Comprehensive Building Risk Spatial Database</a:t>
            </a:r>
          </a:p>
        </p:txBody>
      </p:sp>
      <p:sp>
        <p:nvSpPr>
          <p:cNvPr id="33" name="TextBox 32">
            <a:extLst>
              <a:ext uri="{FF2B5EF4-FFF2-40B4-BE49-F238E27FC236}">
                <a16:creationId xmlns:a16="http://schemas.microsoft.com/office/drawing/2014/main" id="{5C5937A6-F513-EFFB-B5D2-EA54381AF1AA}"/>
              </a:ext>
            </a:extLst>
          </p:cNvPr>
          <p:cNvSpPr txBox="1"/>
          <p:nvPr/>
        </p:nvSpPr>
        <p:spPr>
          <a:xfrm>
            <a:off x="8702963" y="824057"/>
            <a:ext cx="231408" cy="276999"/>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rPr>
              <a:t>1</a:t>
            </a:r>
          </a:p>
        </p:txBody>
      </p:sp>
      <p:sp>
        <p:nvSpPr>
          <p:cNvPr id="34" name="TextBox 33">
            <a:extLst>
              <a:ext uri="{FF2B5EF4-FFF2-40B4-BE49-F238E27FC236}">
                <a16:creationId xmlns:a16="http://schemas.microsoft.com/office/drawing/2014/main" id="{0FC52996-D925-6AAB-A197-F440FC1DCC50}"/>
              </a:ext>
            </a:extLst>
          </p:cNvPr>
          <p:cNvSpPr txBox="1"/>
          <p:nvPr/>
        </p:nvSpPr>
        <p:spPr>
          <a:xfrm>
            <a:off x="10628152" y="2795739"/>
            <a:ext cx="231408" cy="276999"/>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rPr>
              <a:t>2</a:t>
            </a:r>
          </a:p>
        </p:txBody>
      </p:sp>
      <p:sp>
        <p:nvSpPr>
          <p:cNvPr id="35" name="TextBox 34">
            <a:extLst>
              <a:ext uri="{FF2B5EF4-FFF2-40B4-BE49-F238E27FC236}">
                <a16:creationId xmlns:a16="http://schemas.microsoft.com/office/drawing/2014/main" id="{45071AA9-7B1D-9E21-57DF-813099A4EA6B}"/>
              </a:ext>
            </a:extLst>
          </p:cNvPr>
          <p:cNvSpPr txBox="1"/>
          <p:nvPr/>
        </p:nvSpPr>
        <p:spPr>
          <a:xfrm>
            <a:off x="8713812" y="4609737"/>
            <a:ext cx="231408" cy="276999"/>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rPr>
              <a:t>3</a:t>
            </a:r>
          </a:p>
        </p:txBody>
      </p:sp>
      <p:sp>
        <p:nvSpPr>
          <p:cNvPr id="36" name="TextBox 35">
            <a:extLst>
              <a:ext uri="{FF2B5EF4-FFF2-40B4-BE49-F238E27FC236}">
                <a16:creationId xmlns:a16="http://schemas.microsoft.com/office/drawing/2014/main" id="{D2EE184A-4C94-7A27-510B-FAD63BBD5500}"/>
              </a:ext>
            </a:extLst>
          </p:cNvPr>
          <p:cNvSpPr txBox="1"/>
          <p:nvPr/>
        </p:nvSpPr>
        <p:spPr>
          <a:xfrm>
            <a:off x="6742961" y="2795740"/>
            <a:ext cx="231408" cy="276999"/>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rPr>
              <a:t>4</a:t>
            </a:r>
          </a:p>
        </p:txBody>
      </p:sp>
      <p:sp>
        <p:nvSpPr>
          <p:cNvPr id="3" name="TextBox 2">
            <a:extLst>
              <a:ext uri="{FF2B5EF4-FFF2-40B4-BE49-F238E27FC236}">
                <a16:creationId xmlns:a16="http://schemas.microsoft.com/office/drawing/2014/main" id="{EB04B8C8-954C-D344-691C-DA5B6399B288}"/>
              </a:ext>
            </a:extLst>
          </p:cNvPr>
          <p:cNvSpPr txBox="1"/>
          <p:nvPr/>
        </p:nvSpPr>
        <p:spPr>
          <a:xfrm>
            <a:off x="172720" y="775450"/>
            <a:ext cx="7599889" cy="338554"/>
          </a:xfrm>
          <a:prstGeom prst="rect">
            <a:avLst/>
          </a:prstGeom>
          <a:noFill/>
        </p:spPr>
        <p:txBody>
          <a:bodyPr wrap="square">
            <a:spAutoFit/>
          </a:bodyPr>
          <a:lstStyle/>
          <a:p>
            <a:r>
              <a:rPr lang="en-US" sz="1600" b="1" i="1" dirty="0">
                <a:solidFill>
                  <a:schemeClr val="tx2"/>
                </a:solidFill>
              </a:rPr>
              <a:t>Inventory of what is the risk and the degree of risk for major riverine flood events. </a:t>
            </a:r>
          </a:p>
        </p:txBody>
      </p:sp>
    </p:spTree>
    <p:extLst>
      <p:ext uri="{BB962C8B-B14F-4D97-AF65-F5344CB8AC3E}">
        <p14:creationId xmlns:p14="http://schemas.microsoft.com/office/powerpoint/2010/main" val="2022421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F3BD-18EA-0993-9CAE-651F669B484E}"/>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DD951BCB-9BA8-11B6-B52E-769A5E8A3EAD}"/>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E7958983-A5A7-B212-0734-BB0ECBDD619B}"/>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Floodplain Building Inventory (BI)</a:t>
              </a:r>
            </a:p>
          </p:txBody>
        </p:sp>
        <p:pic>
          <p:nvPicPr>
            <p:cNvPr id="10" name="Picture 9" descr="A hexagon with a yellow house and a river&#10;&#10;Description automatically generated">
              <a:extLst>
                <a:ext uri="{FF2B5EF4-FFF2-40B4-BE49-F238E27FC236}">
                  <a16:creationId xmlns:a16="http://schemas.microsoft.com/office/drawing/2014/main" id="{70FDED33-B7D9-07E1-4081-8109EEAC76B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grpSp>
      <p:grpSp>
        <p:nvGrpSpPr>
          <p:cNvPr id="86" name="Group 85">
            <a:extLst>
              <a:ext uri="{FF2B5EF4-FFF2-40B4-BE49-F238E27FC236}">
                <a16:creationId xmlns:a16="http://schemas.microsoft.com/office/drawing/2014/main" id="{805AF068-BFDC-4570-3BBA-B5B556E27045}"/>
              </a:ext>
            </a:extLst>
          </p:cNvPr>
          <p:cNvGrpSpPr/>
          <p:nvPr/>
        </p:nvGrpSpPr>
        <p:grpSpPr>
          <a:xfrm>
            <a:off x="4307257" y="1896342"/>
            <a:ext cx="4755558" cy="3933847"/>
            <a:chOff x="4307257" y="1896342"/>
            <a:chExt cx="4755558" cy="3933847"/>
          </a:xfrm>
        </p:grpSpPr>
        <p:sp>
          <p:nvSpPr>
            <p:cNvPr id="92" name="TextBox 91">
              <a:extLst>
                <a:ext uri="{FF2B5EF4-FFF2-40B4-BE49-F238E27FC236}">
                  <a16:creationId xmlns:a16="http://schemas.microsoft.com/office/drawing/2014/main" id="{C89A29DE-1ABF-5AED-CB60-1FFDC2C7C5C0}"/>
                </a:ext>
              </a:extLst>
            </p:cNvPr>
            <p:cNvSpPr txBox="1"/>
            <p:nvPr/>
          </p:nvSpPr>
          <p:spPr>
            <a:xfrm>
              <a:off x="6537867" y="4117989"/>
              <a:ext cx="2515250" cy="1712200"/>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STAKEHOLDERS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Risk Reduction Associates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Emergency Responders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Floodplain Managers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Local Officials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Volunteers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Public</a:t>
              </a:r>
            </a:p>
          </p:txBody>
        </p:sp>
        <p:sp>
          <p:nvSpPr>
            <p:cNvPr id="88" name="TextBox 87">
              <a:extLst>
                <a:ext uri="{FF2B5EF4-FFF2-40B4-BE49-F238E27FC236}">
                  <a16:creationId xmlns:a16="http://schemas.microsoft.com/office/drawing/2014/main" id="{363D5F20-D87F-2B30-D6A7-7E1DE7FF3A41}"/>
                </a:ext>
              </a:extLst>
            </p:cNvPr>
            <p:cNvSpPr txBox="1"/>
            <p:nvPr/>
          </p:nvSpPr>
          <p:spPr>
            <a:xfrm>
              <a:off x="6547565" y="1896342"/>
              <a:ext cx="2515250" cy="2042547"/>
            </a:xfrm>
            <a:prstGeom prst="rect">
              <a:avLst/>
            </a:prstGeom>
            <a:noFill/>
          </p:spPr>
          <p:txBody>
            <a:bodyPr wrap="square" rtlCol="0">
              <a:spAutoFit/>
            </a:bodyPr>
            <a:lstStyle/>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COMMUNITY</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ENGAGEMENT</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Focused Outreach Meetings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Flood Symposium</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Resiliency Tools &amp; Products</a:t>
              </a:r>
            </a:p>
            <a:p>
              <a:pPr marL="112713" marR="0" lvl="0" indent="-112713"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Learning Resources &amp; Reports</a:t>
              </a:r>
            </a:p>
          </p:txBody>
        </p:sp>
        <p:sp>
          <p:nvSpPr>
            <p:cNvPr id="89" name="TextBox 88">
              <a:extLst>
                <a:ext uri="{FF2B5EF4-FFF2-40B4-BE49-F238E27FC236}">
                  <a16:creationId xmlns:a16="http://schemas.microsoft.com/office/drawing/2014/main" id="{B3389895-8CEA-872E-30F8-79755E61EFE4}"/>
                </a:ext>
              </a:extLst>
            </p:cNvPr>
            <p:cNvSpPr txBox="1"/>
            <p:nvPr/>
          </p:nvSpPr>
          <p:spPr>
            <a:xfrm>
              <a:off x="4307257" y="2039883"/>
              <a:ext cx="2515250" cy="1726563"/>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RISK TOOLS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Risk Explorer</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WV Flood Tool</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Visualizations</a:t>
              </a: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 Dashboards</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Aptos" panose="02110004020202020204"/>
              </a:endParaRPr>
            </a:p>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500" b="0" i="1" u="none" strike="noStrike" kern="0" cap="none" spc="0" normalizeH="0" baseline="0" noProof="0" dirty="0">
                  <a:ln>
                    <a:noFill/>
                  </a:ln>
                  <a:solidFill>
                    <a:prstClr val="white"/>
                  </a:solidFill>
                  <a:effectLst/>
                  <a:uLnTx/>
                  <a:uFillTx/>
                  <a:latin typeface="Aptos" panose="02110004020202020204"/>
                </a:rPr>
                <a:t>9 Geographic Scales</a:t>
              </a:r>
            </a:p>
          </p:txBody>
        </p:sp>
        <p:sp>
          <p:nvSpPr>
            <p:cNvPr id="90" name="TextBox 89">
              <a:extLst>
                <a:ext uri="{FF2B5EF4-FFF2-40B4-BE49-F238E27FC236}">
                  <a16:creationId xmlns:a16="http://schemas.microsoft.com/office/drawing/2014/main" id="{2E936F43-1B72-CDF3-A977-104A99FB1702}"/>
                </a:ext>
              </a:extLst>
            </p:cNvPr>
            <p:cNvSpPr txBox="1"/>
            <p:nvPr/>
          </p:nvSpPr>
          <p:spPr>
            <a:xfrm>
              <a:off x="4501226" y="4117989"/>
              <a:ext cx="2036642" cy="1211550"/>
            </a:xfrm>
            <a:prstGeom prst="rect">
              <a:avLst/>
            </a:prstGeom>
            <a:noFill/>
          </p:spPr>
          <p:txBody>
            <a:bodyPr wrap="square" rtlCol="0">
              <a:spAutoFit/>
            </a:bodyPr>
            <a:lstStyle/>
            <a:p>
              <a:pPr marL="112713" marR="0" lvl="0" indent="-112713" algn="ctr" defTabSz="914400" eaLnBrk="1" fontAlgn="auto" latinLnBrk="0" hangingPunct="1">
                <a:lnSpc>
                  <a:spcPct val="80000"/>
                </a:lnSpc>
                <a:spcBef>
                  <a:spcPts val="0"/>
                </a:spcBef>
                <a:spcAft>
                  <a:spcPts val="4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rPr>
                <a:t>HAZARD LIBRARY</a:t>
              </a:r>
            </a:p>
            <a:p>
              <a:pPr marL="112713" marR="0" lvl="0" indent="-112713" algn="ctr" defTabSz="914400" eaLnBrk="1" fontAlgn="auto" latinLnBrk="0" hangingPunct="1">
                <a:lnSpc>
                  <a:spcPct val="80000"/>
                </a:lnSpc>
                <a:spcBef>
                  <a:spcPts val="0"/>
                </a:spcBef>
                <a:spcAft>
                  <a:spcPts val="400"/>
                </a:spcAft>
                <a:buClrTx/>
                <a:buSzTx/>
                <a:buFontTx/>
                <a:buNone/>
                <a:tabLst/>
                <a:defRPr/>
              </a:pPr>
              <a:endParaRPr kumimoji="0" lang="en-US" sz="600" b="1" i="0" u="none" strike="noStrike" kern="0" cap="none" spc="0" normalizeH="0" baseline="0" noProof="0" dirty="0">
                <a:ln>
                  <a:noFill/>
                </a:ln>
                <a:solidFill>
                  <a:prstClr val="white"/>
                </a:solidFill>
                <a:effectLst/>
                <a:uLnTx/>
                <a:uFillTx/>
                <a:latin typeface="Aptos" panose="02110004020202020204"/>
              </a:endParaRPr>
            </a:p>
            <a:p>
              <a:pPr marL="0" marR="0" lvl="0" indent="0" algn="ctr" defTabSz="914400" eaLnBrk="1" fontAlgn="auto" latinLnBrk="0" hangingPunct="1">
                <a:lnSpc>
                  <a:spcPct val="80000"/>
                </a:lnSpc>
                <a:spcBef>
                  <a:spcPts val="0"/>
                </a:spcBef>
                <a:spcAft>
                  <a:spcPts val="40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ptos" panose="02110004020202020204"/>
                </a:rPr>
                <a:t>Search online hazard resources by title, subject, media, event, geography, data, etc.</a:t>
              </a:r>
            </a:p>
          </p:txBody>
        </p:sp>
      </p:grpSp>
      <p:sp>
        <p:nvSpPr>
          <p:cNvPr id="2" name="Google Shape;399;p45">
            <a:extLst>
              <a:ext uri="{FF2B5EF4-FFF2-40B4-BE49-F238E27FC236}">
                <a16:creationId xmlns:a16="http://schemas.microsoft.com/office/drawing/2014/main" id="{CDE3BE27-04E8-7544-444C-FE4F846125D8}"/>
              </a:ext>
            </a:extLst>
          </p:cNvPr>
          <p:cNvSpPr txBox="1">
            <a:spLocks/>
          </p:cNvSpPr>
          <p:nvPr/>
        </p:nvSpPr>
        <p:spPr>
          <a:xfrm>
            <a:off x="321324" y="672310"/>
            <a:ext cx="11177146" cy="57638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Anaheim"/>
              <a:buNone/>
              <a:defRPr sz="1400" b="0" i="0" u="none" strike="noStrike" cap="none">
                <a:solidFill>
                  <a:srgbClr val="000000"/>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2"/>
              </a:buClr>
              <a:buSzPts val="1400"/>
              <a:buFont typeface="Anaheim"/>
              <a:buNone/>
              <a:defRPr sz="1400" b="0" i="0" u="none" strike="noStrike" cap="none">
                <a:solidFill>
                  <a:schemeClr val="dk2"/>
                </a:solidFill>
                <a:latin typeface="Anaheim"/>
                <a:ea typeface="Anaheim"/>
                <a:cs typeface="Anaheim"/>
                <a:sym typeface="Anaheim"/>
              </a:defRPr>
            </a:lvl9pPr>
          </a:lstStyle>
          <a:p>
            <a:pPr marL="114300" indent="0">
              <a:buSzPts val="1800"/>
            </a:pPr>
            <a:r>
              <a:rPr lang="en-US" sz="1800" b="1" dirty="0">
                <a:solidFill>
                  <a:srgbClr val="1F4E79"/>
                </a:solidFill>
                <a:latin typeface="+mn-lt"/>
                <a:ea typeface="+mj-ea"/>
                <a:cs typeface="Arial" panose="020B0604020202020204" pitchFamily="34" charset="0"/>
              </a:rPr>
              <a:t>Flood Exposure Assessment (Building-Level)</a:t>
            </a:r>
          </a:p>
          <a:p>
            <a:pPr marL="458788" indent="0">
              <a:buSzPts val="1800"/>
            </a:pPr>
            <a:r>
              <a:rPr lang="en-US" dirty="0">
                <a:solidFill>
                  <a:schemeClr val="tx1"/>
                </a:solidFill>
                <a:latin typeface="+mn-lt"/>
                <a:cs typeface="Calibri" panose="020F0502020204030204" pitchFamily="34" charset="0"/>
              </a:rPr>
              <a:t>Funded by: FEMA Hazard Mitigation Grant Program (HMGP) and State Hazard Mitigation Office</a:t>
            </a:r>
          </a:p>
          <a:p>
            <a:pPr marL="114300" indent="0">
              <a:buSzPts val="1800"/>
            </a:pPr>
            <a:endParaRPr lang="en-US" dirty="0">
              <a:solidFill>
                <a:schemeClr val="tx1"/>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Detailed building characteristics from tax assessment</a:t>
            </a: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 </a:t>
            </a:r>
          </a:p>
          <a:p>
            <a:pPr marL="344488" marR="0" lvl="0" indent="112713"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0" u="none" strike="noStrike" kern="0" cap="none" spc="0" normalizeH="0" baseline="0" noProof="0" dirty="0">
                <a:ln>
                  <a:noFill/>
                </a:ln>
                <a:solidFill>
                  <a:schemeClr val="tx1"/>
                </a:solidFill>
                <a:effectLst/>
                <a:uLnTx/>
                <a:uFillTx/>
                <a:latin typeface="+mn-lt"/>
                <a:cs typeface="Calibri" panose="020F0502020204030204" pitchFamily="34" charset="0"/>
                <a:sym typeface="Arial"/>
              </a:rPr>
              <a:t>Population exposure and displacement estimates (100-yr flood)</a:t>
            </a:r>
          </a:p>
          <a:p>
            <a:pPr indent="0">
              <a:buSzPts val="1800"/>
            </a:pPr>
            <a:endParaRPr lang="en-US" dirty="0">
              <a:solidFill>
                <a:schemeClr val="tx1"/>
              </a:solidFill>
              <a:latin typeface="+mn-lt"/>
              <a:cs typeface="Calibri" panose="020F0502020204030204" pitchFamily="34" charset="0"/>
            </a:endParaRPr>
          </a:p>
          <a:p>
            <a:pPr indent="0">
              <a:buSzPts val="1800"/>
            </a:pPr>
            <a:endParaRPr lang="en-US" dirty="0">
              <a:solidFill>
                <a:schemeClr val="tx1"/>
              </a:solidFill>
              <a:latin typeface="+mn-lt"/>
              <a:cs typeface="Calibri" panose="020F0502020204030204" pitchFamily="34" charset="0"/>
            </a:endParaRPr>
          </a:p>
          <a:p>
            <a:pPr indent="0">
              <a:buSzPts val="1800"/>
            </a:pPr>
            <a:r>
              <a:rPr lang="en-US" dirty="0">
                <a:solidFill>
                  <a:schemeClr val="tx1"/>
                </a:solidFill>
                <a:latin typeface="+mn-lt"/>
                <a:cs typeface="Calibri" panose="020F0502020204030204" pitchFamily="34" charset="0"/>
              </a:rPr>
              <a:t>Manual process of identification using Arc GIS</a:t>
            </a:r>
          </a:p>
          <a:p>
            <a:pPr indent="0">
              <a:buSzPts val="1800"/>
            </a:pPr>
            <a:r>
              <a:rPr lang="en-US" dirty="0">
                <a:solidFill>
                  <a:schemeClr val="tx1"/>
                </a:solidFill>
                <a:latin typeface="+mn-lt"/>
                <a:cs typeface="Calibri" panose="020F0502020204030204" pitchFamily="34" charset="0"/>
              </a:rPr>
              <a:t>+ </a:t>
            </a:r>
          </a:p>
          <a:p>
            <a:pPr indent="0">
              <a:buSzPts val="1800"/>
            </a:pPr>
            <a:r>
              <a:rPr lang="en-US" dirty="0">
                <a:solidFill>
                  <a:schemeClr val="tx1"/>
                </a:solidFill>
                <a:latin typeface="+mn-lt"/>
                <a:cs typeface="Calibri" panose="020F0502020204030204" pitchFamily="34" charset="0"/>
              </a:rPr>
              <a:t>Programmed scripts to extract and process data</a:t>
            </a:r>
          </a:p>
          <a:p>
            <a:pPr indent="0">
              <a:buSzPts val="1800"/>
            </a:pPr>
            <a:endParaRPr lang="en-US" sz="1800" dirty="0">
              <a:solidFill>
                <a:schemeClr val="dk2"/>
              </a:solidFill>
              <a:latin typeface="Calibri" panose="020F0502020204030204" pitchFamily="34" charset="0"/>
              <a:cs typeface="Calibri" panose="020F0502020204030204" pitchFamily="34" charset="0"/>
            </a:endParaRPr>
          </a:p>
          <a:p>
            <a:pPr indent="0">
              <a:buSzPts val="1800"/>
            </a:pPr>
            <a:r>
              <a:rPr lang="en-US" sz="1600" b="1" dirty="0">
                <a:solidFill>
                  <a:schemeClr val="tx1"/>
                </a:solidFill>
                <a:latin typeface="+mn-lt"/>
                <a:cs typeface="Calibri" panose="020F0502020204030204" pitchFamily="34" charset="0"/>
              </a:rPr>
              <a:t>Product: </a:t>
            </a:r>
            <a:r>
              <a:rPr lang="en-US" sz="1800" b="1" dirty="0">
                <a:solidFill>
                  <a:srgbClr val="1F4E79"/>
                </a:solidFill>
                <a:latin typeface="+mn-lt"/>
                <a:ea typeface="+mj-ea"/>
                <a:cs typeface="Arial" panose="020B0604020202020204" pitchFamily="34" charset="0"/>
              </a:rPr>
              <a:t>WV Flood Tool            </a:t>
            </a:r>
            <a:r>
              <a:rPr lang="en-US" sz="1800" b="1" dirty="0">
                <a:solidFill>
                  <a:schemeClr val="tx1"/>
                </a:solidFill>
                <a:highlight>
                  <a:srgbClr val="FFF7E1"/>
                </a:highlight>
                <a:latin typeface="+mn-lt"/>
                <a:ea typeface="+mn-ea"/>
                <a:cs typeface="Arial" panose="020B0604020202020204" pitchFamily="34" charset="0"/>
                <a:hlinkClick r:id="rId4"/>
              </a:rPr>
              <a:t>mapwv.gov/flood</a:t>
            </a:r>
            <a:endParaRPr lang="en-US" sz="1800" b="1" dirty="0">
              <a:solidFill>
                <a:srgbClr val="1F4E79"/>
              </a:solidFill>
              <a:latin typeface="+mn-lt"/>
              <a:ea typeface="+mj-ea"/>
              <a:cs typeface="Arial" panose="020B0604020202020204" pitchFamily="34" charset="0"/>
            </a:endParaRPr>
          </a:p>
          <a:p>
            <a:pPr indent="0">
              <a:buSzPts val="1800"/>
            </a:pPr>
            <a:endParaRPr lang="en-US" sz="500" b="1" dirty="0">
              <a:solidFill>
                <a:srgbClr val="1F4E79"/>
              </a:solidFill>
              <a:latin typeface="+mn-lt"/>
              <a:ea typeface="+mj-ea"/>
              <a:cs typeface="Arial" panose="020B0604020202020204" pitchFamily="34" charset="0"/>
            </a:endParaRPr>
          </a:p>
          <a:p>
            <a:pPr marL="114300" indent="0">
              <a:buSzPts val="1800"/>
            </a:pPr>
            <a:r>
              <a:rPr lang="en-US" sz="1800" b="1" dirty="0">
                <a:solidFill>
                  <a:schemeClr val="tx1"/>
                </a:solidFill>
                <a:latin typeface="+mn-lt"/>
                <a:ea typeface="+mn-ea"/>
                <a:cs typeface="Arial" panose="020B0604020202020204" pitchFamily="34" charset="0"/>
              </a:rPr>
              <a:t>                    </a:t>
            </a:r>
            <a:endParaRPr lang="en-US" sz="1800" b="1" dirty="0">
              <a:solidFill>
                <a:schemeClr val="tx1"/>
              </a:solidFill>
              <a:highlight>
                <a:srgbClr val="FFF7E1"/>
              </a:highlight>
              <a:latin typeface="+mn-lt"/>
              <a:ea typeface="+mn-ea"/>
              <a:cs typeface="Arial" panose="020B0604020202020204" pitchFamily="34" charset="0"/>
            </a:endParaRPr>
          </a:p>
        </p:txBody>
      </p:sp>
      <p:pic>
        <p:nvPicPr>
          <p:cNvPr id="4" name="Picture 3">
            <a:hlinkClick r:id="rId5"/>
            <a:extLst>
              <a:ext uri="{FF2B5EF4-FFF2-40B4-BE49-F238E27FC236}">
                <a16:creationId xmlns:a16="http://schemas.microsoft.com/office/drawing/2014/main" id="{491D26FB-D228-C812-C0A3-12F747E92D7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36678" y="3973034"/>
            <a:ext cx="5722669" cy="2713566"/>
          </a:xfrm>
          <a:prstGeom prst="rect">
            <a:avLst/>
          </a:prstGeom>
          <a:ln>
            <a:solidFill>
              <a:srgbClr val="184561"/>
            </a:solidFill>
          </a:ln>
        </p:spPr>
      </p:pic>
      <p:sp>
        <p:nvSpPr>
          <p:cNvPr id="5" name="Rectangle 4">
            <a:extLst>
              <a:ext uri="{FF2B5EF4-FFF2-40B4-BE49-F238E27FC236}">
                <a16:creationId xmlns:a16="http://schemas.microsoft.com/office/drawing/2014/main" id="{A35E66FE-5632-C433-2722-444037BF7F0C}"/>
              </a:ext>
            </a:extLst>
          </p:cNvPr>
          <p:cNvSpPr/>
          <p:nvPr/>
        </p:nvSpPr>
        <p:spPr>
          <a:xfrm>
            <a:off x="840845" y="1317608"/>
            <a:ext cx="7484289" cy="830997"/>
          </a:xfrm>
          <a:prstGeom prst="rect">
            <a:avLst/>
          </a:prstGeom>
          <a:solidFill>
            <a:srgbClr val="2D91BA"/>
          </a:solidFill>
          <a:ln>
            <a:solidFill>
              <a:srgbClr val="184561"/>
            </a:solidFill>
          </a:ln>
        </p:spPr>
        <p:txBody>
          <a:bodyPr wrap="square">
            <a:spAutoFit/>
          </a:bodyPr>
          <a:lstStyle/>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All primary (insurable) structures in the 1%-annual-chance (100-yr) floodplain</a:t>
            </a:r>
          </a:p>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Community Assets (Historical &amp; Non-Historical) in the 100-yr floodplain</a:t>
            </a:r>
          </a:p>
          <a:p>
            <a:pPr marL="173038" indent="-173038">
              <a:buClr>
                <a:schemeClr val="bg1"/>
              </a:buClr>
              <a:buFont typeface="Wingdings" panose="05000000000000000000" pitchFamily="2" charset="2"/>
              <a:buChar char="§"/>
            </a:pPr>
            <a:r>
              <a:rPr lang="en-US" sz="1600" b="1" dirty="0">
                <a:solidFill>
                  <a:schemeClr val="bg1"/>
                </a:solidFill>
                <a:ea typeface="Calibri" panose="020F0502020204030204" pitchFamily="34" charset="0"/>
                <a:cs typeface="Calibri" panose="020F0502020204030204" pitchFamily="34" charset="0"/>
              </a:rPr>
              <a:t>Essential Facilities in the 100-yr and 500-yr floodplains</a:t>
            </a:r>
          </a:p>
        </p:txBody>
      </p:sp>
      <p:pic>
        <p:nvPicPr>
          <p:cNvPr id="6"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3559A396-EE04-5733-2834-E59381DE22BE}"/>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8840553" y="1317608"/>
            <a:ext cx="2818794" cy="18912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A yellow house with blue letters&#10;&#10;AI-generated content may be incorrect.">
            <a:hlinkClick r:id="rId4"/>
            <a:extLst>
              <a:ext uri="{FF2B5EF4-FFF2-40B4-BE49-F238E27FC236}">
                <a16:creationId xmlns:a16="http://schemas.microsoft.com/office/drawing/2014/main" id="{58CCA8B2-C2A2-5F0F-DE4D-413FD79813B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38422" y="6080573"/>
            <a:ext cx="394284" cy="319443"/>
          </a:xfrm>
          <a:prstGeom prst="rect">
            <a:avLst/>
          </a:prstGeom>
        </p:spPr>
      </p:pic>
      <p:pic>
        <p:nvPicPr>
          <p:cNvPr id="8" name="Picture 7">
            <a:extLst>
              <a:ext uri="{FF2B5EF4-FFF2-40B4-BE49-F238E27FC236}">
                <a16:creationId xmlns:a16="http://schemas.microsoft.com/office/drawing/2014/main" id="{9F5FA54A-56AA-A7A4-DD68-B8CC18A5069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971273" y="2174241"/>
            <a:ext cx="4719483" cy="746381"/>
          </a:xfrm>
          <a:prstGeom prst="rect">
            <a:avLst/>
          </a:prstGeom>
        </p:spPr>
      </p:pic>
      <p:pic>
        <p:nvPicPr>
          <p:cNvPr id="9" name="Picture 8" descr="A blue circle with white text and a building with a dome and a peace sign&#10;&#10;AI-generated content may be incorrect.">
            <a:extLst>
              <a:ext uri="{FF2B5EF4-FFF2-40B4-BE49-F238E27FC236}">
                <a16:creationId xmlns:a16="http://schemas.microsoft.com/office/drawing/2014/main" id="{79F0DF70-F3DE-C033-3427-C6FF658F731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971273" y="3018564"/>
            <a:ext cx="5219331" cy="852229"/>
          </a:xfrm>
          <a:prstGeom prst="rect">
            <a:avLst/>
          </a:prstGeom>
        </p:spPr>
      </p:pic>
      <p:sp>
        <p:nvSpPr>
          <p:cNvPr id="11" name="TextBox 10">
            <a:extLst>
              <a:ext uri="{FF2B5EF4-FFF2-40B4-BE49-F238E27FC236}">
                <a16:creationId xmlns:a16="http://schemas.microsoft.com/office/drawing/2014/main" id="{B6703F95-232D-44DF-F0B5-46508D5FA69F}"/>
              </a:ext>
            </a:extLst>
          </p:cNvPr>
          <p:cNvSpPr txBox="1"/>
          <p:nvPr/>
        </p:nvSpPr>
        <p:spPr>
          <a:xfrm>
            <a:off x="840845" y="2307858"/>
            <a:ext cx="1027254" cy="523220"/>
          </a:xfrm>
          <a:prstGeom prst="rect">
            <a:avLst/>
          </a:prstGeom>
          <a:noFill/>
        </p:spPr>
        <p:txBody>
          <a:bodyPr wrap="square">
            <a:spAutoFit/>
          </a:bodyPr>
          <a:lstStyle/>
          <a:p>
            <a:pPr algn="ctr"/>
            <a:r>
              <a:rPr lang="en-US" sz="1400" dirty="0">
                <a:ea typeface="+mj-ea"/>
                <a:cs typeface="Arial" panose="020B0604020202020204" pitchFamily="34" charset="0"/>
              </a:rPr>
              <a:t>Essential</a:t>
            </a:r>
          </a:p>
          <a:p>
            <a:pPr algn="ctr"/>
            <a:r>
              <a:rPr lang="en-US" sz="1400" dirty="0">
                <a:latin typeface="+mn-lt"/>
                <a:ea typeface="+mj-ea"/>
                <a:cs typeface="Arial" panose="020B0604020202020204" pitchFamily="34" charset="0"/>
              </a:rPr>
              <a:t>Facilities</a:t>
            </a:r>
            <a:endParaRPr lang="en-US" sz="1400" dirty="0">
              <a:latin typeface="+mn-lt"/>
              <a:cs typeface="Arial" panose="020B0604020202020204" pitchFamily="34" charset="0"/>
            </a:endParaRPr>
          </a:p>
        </p:txBody>
      </p:sp>
      <p:sp>
        <p:nvSpPr>
          <p:cNvPr id="12" name="TextBox 11">
            <a:extLst>
              <a:ext uri="{FF2B5EF4-FFF2-40B4-BE49-F238E27FC236}">
                <a16:creationId xmlns:a16="http://schemas.microsoft.com/office/drawing/2014/main" id="{3B469B65-A700-A077-FE0F-081F16EE2933}"/>
              </a:ext>
            </a:extLst>
          </p:cNvPr>
          <p:cNvSpPr txBox="1"/>
          <p:nvPr/>
        </p:nvSpPr>
        <p:spPr>
          <a:xfrm>
            <a:off x="321324" y="3070196"/>
            <a:ext cx="2066295" cy="523220"/>
          </a:xfrm>
          <a:prstGeom prst="rect">
            <a:avLst/>
          </a:prstGeom>
          <a:noFill/>
        </p:spPr>
        <p:txBody>
          <a:bodyPr wrap="square">
            <a:spAutoFit/>
          </a:bodyPr>
          <a:lstStyle/>
          <a:p>
            <a:pPr algn="ctr"/>
            <a:r>
              <a:rPr lang="en-US" sz="1400" dirty="0">
                <a:ea typeface="+mj-ea"/>
                <a:cs typeface="Arial" panose="020B0604020202020204" pitchFamily="34" charset="0"/>
              </a:rPr>
              <a:t>Community</a:t>
            </a:r>
          </a:p>
          <a:p>
            <a:pPr algn="ctr"/>
            <a:r>
              <a:rPr lang="en-US" sz="1400" dirty="0">
                <a:ea typeface="+mj-ea"/>
                <a:cs typeface="Arial" panose="020B0604020202020204" pitchFamily="34" charset="0"/>
              </a:rPr>
              <a:t>Assets</a:t>
            </a:r>
            <a:endParaRPr lang="en-US" sz="1400" dirty="0">
              <a:latin typeface="+mn-lt"/>
              <a:cs typeface="Arial" panose="020B0604020202020204" pitchFamily="34" charset="0"/>
            </a:endParaRPr>
          </a:p>
        </p:txBody>
      </p:sp>
    </p:spTree>
    <p:extLst>
      <p:ext uri="{BB962C8B-B14F-4D97-AF65-F5344CB8AC3E}">
        <p14:creationId xmlns:p14="http://schemas.microsoft.com/office/powerpoint/2010/main" val="230334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129" name="Group 128">
            <a:extLst>
              <a:ext uri="{FF2B5EF4-FFF2-40B4-BE49-F238E27FC236}">
                <a16:creationId xmlns:a16="http://schemas.microsoft.com/office/drawing/2014/main" id="{269F7579-CDFC-E7B0-C0EA-075FF42FE3F2}"/>
              </a:ext>
            </a:extLst>
          </p:cNvPr>
          <p:cNvGrpSpPr/>
          <p:nvPr/>
        </p:nvGrpSpPr>
        <p:grpSpPr>
          <a:xfrm>
            <a:off x="344072" y="709028"/>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1900" b="1" dirty="0">
                      <a:solidFill>
                        <a:schemeClr val="bg1"/>
                      </a:solidFill>
                    </a:rPr>
                    <a:t>Unincorporated</a:t>
                  </a:r>
                  <a:r>
                    <a:rPr lang="en-US" sz="2000" b="1" dirty="0">
                      <a:solidFill>
                        <a:schemeClr val="bg1"/>
                      </a:solidFill>
                    </a:rPr>
                    <a:t>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09028"/>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19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165275"/>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9844997" y="5690426"/>
              <a:ext cx="1618110" cy="872599"/>
            </a:xfrm>
            <a:prstGeom prst="rect">
              <a:avLst/>
            </a:prstGeom>
          </p:spPr>
        </p:pic>
      </p:grpSp>
      <p:grpSp>
        <p:nvGrpSpPr>
          <p:cNvPr id="10" name="Group 9">
            <a:extLst>
              <a:ext uri="{FF2B5EF4-FFF2-40B4-BE49-F238E27FC236}">
                <a16:creationId xmlns:a16="http://schemas.microsoft.com/office/drawing/2014/main" id="{CA5F0D1D-4322-E5FC-3EE3-4B3453FBC53A}"/>
              </a:ext>
            </a:extLst>
          </p:cNvPr>
          <p:cNvGrpSpPr/>
          <p:nvPr/>
        </p:nvGrpSpPr>
        <p:grpSpPr>
          <a:xfrm>
            <a:off x="0" y="-15988"/>
            <a:ext cx="12192000" cy="630241"/>
            <a:chOff x="0" y="-15988"/>
            <a:chExt cx="12192000" cy="630241"/>
          </a:xfrm>
        </p:grpSpPr>
        <p:sp>
          <p:nvSpPr>
            <p:cNvPr id="11" name="Title 1">
              <a:extLst>
                <a:ext uri="{FF2B5EF4-FFF2-40B4-BE49-F238E27FC236}">
                  <a16:creationId xmlns:a16="http://schemas.microsoft.com/office/drawing/2014/main" id="{3741E252-FF64-84DF-20A1-9F59F2A961BA}"/>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Analytical &amp; Visualization Tools at Multiple Scales</a:t>
              </a:r>
            </a:p>
          </p:txBody>
        </p:sp>
        <p:pic>
          <p:nvPicPr>
            <p:cNvPr id="12" name="Picture 11" descr="A hexagon with a yellow house and a river&#10;&#10;Description automatically generated">
              <a:extLst>
                <a:ext uri="{FF2B5EF4-FFF2-40B4-BE49-F238E27FC236}">
                  <a16:creationId xmlns:a16="http://schemas.microsoft.com/office/drawing/2014/main" id="{B386F84A-3667-43E8-1BF4-BD53C11B9AE4}"/>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13" name="Picture 12" descr="A yellow and blue logo&#10;&#10;AI-generated content may be incorrect.">
              <a:extLst>
                <a:ext uri="{FF2B5EF4-FFF2-40B4-BE49-F238E27FC236}">
                  <a16:creationId xmlns:a16="http://schemas.microsoft.com/office/drawing/2014/main" id="{514F9CCA-698F-DF51-A1CF-80208A3B32B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spTree>
    <p:extLst>
      <p:ext uri="{BB962C8B-B14F-4D97-AF65-F5344CB8AC3E}">
        <p14:creationId xmlns:p14="http://schemas.microsoft.com/office/powerpoint/2010/main" val="21412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06F276E-3F98-25C3-F332-B5175170D84A}"/>
              </a:ext>
            </a:extLst>
          </p:cNvPr>
          <p:cNvGrpSpPr/>
          <p:nvPr/>
        </p:nvGrpSpPr>
        <p:grpSpPr>
          <a:xfrm>
            <a:off x="0" y="-15988"/>
            <a:ext cx="12192000" cy="630241"/>
            <a:chOff x="0" y="-15988"/>
            <a:chExt cx="12192000" cy="630241"/>
          </a:xfrm>
        </p:grpSpPr>
        <p:sp>
          <p:nvSpPr>
            <p:cNvPr id="3" name="Title 1">
              <a:extLst>
                <a:ext uri="{FF2B5EF4-FFF2-40B4-BE49-F238E27FC236}">
                  <a16:creationId xmlns:a16="http://schemas.microsoft.com/office/drawing/2014/main" id="{590BB793-D830-769E-82AA-E6699A42799F}"/>
                </a:ext>
              </a:extLst>
            </p:cNvPr>
            <p:cNvSpPr txBox="1">
              <a:spLocks/>
            </p:cNvSpPr>
            <p:nvPr/>
          </p:nvSpPr>
          <p:spPr>
            <a:xfrm>
              <a:off x="0" y="3"/>
              <a:ext cx="12192000" cy="614250"/>
            </a:xfrm>
            <a:prstGeom prst="rect">
              <a:avLst/>
            </a:prstGeom>
            <a:solidFill>
              <a:srgbClr val="20386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b="1" dirty="0">
                  <a:solidFill>
                    <a:prstClr val="white"/>
                  </a:solidFill>
                  <a:latin typeface="+mn-lt"/>
                  <a:cs typeface="Arial" panose="020B0604020202020204" pitchFamily="34" charset="0"/>
                </a:rPr>
                <a:t>WV Flood Risk Index</a:t>
              </a:r>
            </a:p>
          </p:txBody>
        </p:sp>
        <p:pic>
          <p:nvPicPr>
            <p:cNvPr id="10" name="Picture 9" descr="A hexagon with a yellow house and a river&#10;&#10;Description automatically generated">
              <a:extLst>
                <a:ext uri="{FF2B5EF4-FFF2-40B4-BE49-F238E27FC236}">
                  <a16:creationId xmlns:a16="http://schemas.microsoft.com/office/drawing/2014/main" id="{84C92F23-501C-8864-279F-3DBFF6B27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33" name="Picture 32" descr="A yellow and blue logo&#10;&#10;AI-generated content may be incorrect.">
              <a:extLst>
                <a:ext uri="{FF2B5EF4-FFF2-40B4-BE49-F238E27FC236}">
                  <a16:creationId xmlns:a16="http://schemas.microsoft.com/office/drawing/2014/main" id="{090A13A4-FBB3-6E6B-D722-DD79FC5B613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41" name="Group 40">
            <a:extLst>
              <a:ext uri="{FF2B5EF4-FFF2-40B4-BE49-F238E27FC236}">
                <a16:creationId xmlns:a16="http://schemas.microsoft.com/office/drawing/2014/main" id="{D33C112B-EB89-8F8C-A1D9-0D68FB27EE6A}"/>
              </a:ext>
            </a:extLst>
          </p:cNvPr>
          <p:cNvGrpSpPr/>
          <p:nvPr/>
        </p:nvGrpSpPr>
        <p:grpSpPr>
          <a:xfrm>
            <a:off x="162533" y="851213"/>
            <a:ext cx="11763867" cy="5774206"/>
            <a:chOff x="162533" y="851213"/>
            <a:chExt cx="11763867" cy="5774206"/>
          </a:xfrm>
        </p:grpSpPr>
        <p:grpSp>
          <p:nvGrpSpPr>
            <p:cNvPr id="37" name="Group 36">
              <a:extLst>
                <a:ext uri="{FF2B5EF4-FFF2-40B4-BE49-F238E27FC236}">
                  <a16:creationId xmlns:a16="http://schemas.microsoft.com/office/drawing/2014/main" id="{BAA7CE66-7026-217E-B07F-756463BBE96F}"/>
                </a:ext>
              </a:extLst>
            </p:cNvPr>
            <p:cNvGrpSpPr/>
            <p:nvPr/>
          </p:nvGrpSpPr>
          <p:grpSpPr>
            <a:xfrm>
              <a:off x="162533" y="851213"/>
              <a:ext cx="11763867" cy="5774206"/>
              <a:chOff x="162533" y="851213"/>
              <a:chExt cx="11763867" cy="5774206"/>
            </a:xfrm>
          </p:grpSpPr>
          <p:grpSp>
            <p:nvGrpSpPr>
              <p:cNvPr id="35" name="Group 34">
                <a:extLst>
                  <a:ext uri="{FF2B5EF4-FFF2-40B4-BE49-F238E27FC236}">
                    <a16:creationId xmlns:a16="http://schemas.microsoft.com/office/drawing/2014/main" id="{E770A505-4E21-E6D8-6E90-BA020E94BAD2}"/>
                  </a:ext>
                </a:extLst>
              </p:cNvPr>
              <p:cNvGrpSpPr/>
              <p:nvPr/>
            </p:nvGrpSpPr>
            <p:grpSpPr>
              <a:xfrm>
                <a:off x="162533" y="851213"/>
                <a:ext cx="11763867" cy="5774206"/>
                <a:chOff x="172872" y="701092"/>
                <a:chExt cx="11753528" cy="5774206"/>
              </a:xfrm>
            </p:grpSpPr>
            <p:grpSp>
              <p:nvGrpSpPr>
                <p:cNvPr id="32" name="Group 31">
                  <a:extLst>
                    <a:ext uri="{FF2B5EF4-FFF2-40B4-BE49-F238E27FC236}">
                      <a16:creationId xmlns:a16="http://schemas.microsoft.com/office/drawing/2014/main" id="{9C306327-BE68-9636-4234-F3FEA40D3C1F}"/>
                    </a:ext>
                  </a:extLst>
                </p:cNvPr>
                <p:cNvGrpSpPr/>
                <p:nvPr/>
              </p:nvGrpSpPr>
              <p:grpSpPr>
                <a:xfrm>
                  <a:off x="172872" y="701092"/>
                  <a:ext cx="11753528" cy="5774206"/>
                  <a:chOff x="172872" y="701092"/>
                  <a:chExt cx="11753528" cy="5774206"/>
                </a:xfrm>
              </p:grpSpPr>
              <p:grpSp>
                <p:nvGrpSpPr>
                  <p:cNvPr id="31" name="Group 30">
                    <a:extLst>
                      <a:ext uri="{FF2B5EF4-FFF2-40B4-BE49-F238E27FC236}">
                        <a16:creationId xmlns:a16="http://schemas.microsoft.com/office/drawing/2014/main" id="{A8DF3F51-3448-0394-1099-89AE8FD0F127}"/>
                      </a:ext>
                    </a:extLst>
                  </p:cNvPr>
                  <p:cNvGrpSpPr/>
                  <p:nvPr/>
                </p:nvGrpSpPr>
                <p:grpSpPr>
                  <a:xfrm>
                    <a:off x="244090" y="701092"/>
                    <a:ext cx="11682310" cy="5774206"/>
                    <a:chOff x="244090" y="796094"/>
                    <a:chExt cx="11682310" cy="5774206"/>
                  </a:xfrm>
                </p:grpSpPr>
                <p:sp>
                  <p:nvSpPr>
                    <p:cNvPr id="58" name="TextBox 57">
                      <a:extLst>
                        <a:ext uri="{FF2B5EF4-FFF2-40B4-BE49-F238E27FC236}">
                          <a16:creationId xmlns:a16="http://schemas.microsoft.com/office/drawing/2014/main" id="{58FBD07B-0EE6-EF53-6A88-F59053553DB0}"/>
                        </a:ext>
                      </a:extLst>
                    </p:cNvPr>
                    <p:cNvSpPr txBox="1"/>
                    <p:nvPr/>
                  </p:nvSpPr>
                  <p:spPr>
                    <a:xfrm>
                      <a:off x="3758795" y="6304272"/>
                      <a:ext cx="1661252" cy="253916"/>
                    </a:xfrm>
                    <a:prstGeom prst="rect">
                      <a:avLst/>
                    </a:prstGeom>
                    <a:noFill/>
                  </p:spPr>
                  <p:txBody>
                    <a:bodyPr wrap="square" rtlCol="0">
                      <a:spAutoFit/>
                    </a:bodyPr>
                    <a:lstStyle/>
                    <a:p>
                      <a:r>
                        <a:rPr lang="en-US" sz="1050" b="1" dirty="0"/>
                        <a:t>River/Stream Indicator</a:t>
                      </a:r>
                    </a:p>
                  </p:txBody>
                </p:sp>
                <p:sp>
                  <p:nvSpPr>
                    <p:cNvPr id="60" name="TextBox 59">
                      <a:extLst>
                        <a:ext uri="{FF2B5EF4-FFF2-40B4-BE49-F238E27FC236}">
                          <a16:creationId xmlns:a16="http://schemas.microsoft.com/office/drawing/2014/main" id="{A0916813-A343-2347-6567-AD74BAB2703F}"/>
                        </a:ext>
                      </a:extLst>
                    </p:cNvPr>
                    <p:cNvSpPr txBox="1"/>
                    <p:nvPr/>
                  </p:nvSpPr>
                  <p:spPr>
                    <a:xfrm>
                      <a:off x="5839033" y="6315808"/>
                      <a:ext cx="2093119" cy="253916"/>
                    </a:xfrm>
                    <a:prstGeom prst="rect">
                      <a:avLst/>
                    </a:prstGeom>
                    <a:noFill/>
                  </p:spPr>
                  <p:txBody>
                    <a:bodyPr wrap="square" rtlCol="0">
                      <a:spAutoFit/>
                    </a:bodyPr>
                    <a:lstStyle/>
                    <a:p>
                      <a:r>
                        <a:rPr lang="en-US" sz="1050" b="1" dirty="0"/>
                        <a:t>Watershed Indicator</a:t>
                      </a:r>
                    </a:p>
                  </p:txBody>
                </p:sp>
                <p:grpSp>
                  <p:nvGrpSpPr>
                    <p:cNvPr id="29" name="Group 28">
                      <a:extLst>
                        <a:ext uri="{FF2B5EF4-FFF2-40B4-BE49-F238E27FC236}">
                          <a16:creationId xmlns:a16="http://schemas.microsoft.com/office/drawing/2014/main" id="{494AA003-3939-B42A-A0DF-F3151C5E2110}"/>
                        </a:ext>
                      </a:extLst>
                    </p:cNvPr>
                    <p:cNvGrpSpPr/>
                    <p:nvPr/>
                  </p:nvGrpSpPr>
                  <p:grpSpPr>
                    <a:xfrm>
                      <a:off x="244090" y="796094"/>
                      <a:ext cx="11682310" cy="4787676"/>
                      <a:chOff x="244090" y="796094"/>
                      <a:chExt cx="11682310" cy="4787676"/>
                    </a:xfrm>
                  </p:grpSpPr>
                  <p:sp>
                    <p:nvSpPr>
                      <p:cNvPr id="4" name="Rounded Rectangle 1"/>
                      <p:cNvSpPr>
                        <a:spLocks noChangeArrowheads="1"/>
                      </p:cNvSpPr>
                      <p:nvPr/>
                    </p:nvSpPr>
                    <p:spPr bwMode="auto">
                      <a:xfrm>
                        <a:off x="244090" y="796094"/>
                        <a:ext cx="11682310" cy="630241"/>
                      </a:xfrm>
                      <a:prstGeom prst="roundRect">
                        <a:avLst>
                          <a:gd name="adj" fmla="val 16667"/>
                        </a:avLst>
                      </a:prstGeom>
                      <a:solidFill>
                        <a:srgbClr val="156082"/>
                      </a:solidFill>
                      <a:ln w="12700">
                        <a:solidFill>
                          <a:srgbClr val="203864"/>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Overall  Flood  Risk</a:t>
                        </a:r>
                      </a:p>
                    </p:txBody>
                  </p:sp>
                  <p:sp>
                    <p:nvSpPr>
                      <p:cNvPr id="5" name="Rounded Rectangle 2"/>
                      <p:cNvSpPr>
                        <a:spLocks noChangeArrowheads="1"/>
                      </p:cNvSpPr>
                      <p:nvPr/>
                    </p:nvSpPr>
                    <p:spPr bwMode="auto">
                      <a:xfrm>
                        <a:off x="249927" y="1625361"/>
                        <a:ext cx="1478953" cy="639512"/>
                      </a:xfrm>
                      <a:prstGeom prst="roundRect">
                        <a:avLst>
                          <a:gd name="adj" fmla="val 16667"/>
                        </a:avLst>
                      </a:prstGeom>
                      <a:solidFill>
                        <a:srgbClr val="E4E6FC"/>
                      </a:solidFill>
                      <a:ln w="28575">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(1) FLOODPLAIN CHARACTERISTICS</a:t>
                        </a:r>
                        <a:endParaRPr lang="en-US" altLang="en-US" sz="1350" b="1" dirty="0">
                          <a:latin typeface="Arial" panose="020B0604020202020204" pitchFamily="34" charset="0"/>
                        </a:endParaRPr>
                      </a:p>
                    </p:txBody>
                  </p:sp>
                  <p:sp>
                    <p:nvSpPr>
                      <p:cNvPr id="6" name="Rounded Rectangle 3"/>
                      <p:cNvSpPr>
                        <a:spLocks noChangeArrowheads="1"/>
                      </p:cNvSpPr>
                      <p:nvPr/>
                    </p:nvSpPr>
                    <p:spPr bwMode="auto">
                      <a:xfrm>
                        <a:off x="1807275" y="1621107"/>
                        <a:ext cx="1317386" cy="647963"/>
                      </a:xfrm>
                      <a:prstGeom prst="roundRect">
                        <a:avLst>
                          <a:gd name="adj" fmla="val 16667"/>
                        </a:avLst>
                      </a:prstGeom>
                      <a:solidFill>
                        <a:srgbClr val="F7CAAC"/>
                      </a:solidFill>
                      <a:ln w="28575">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(2) BUILDING EXPOSURE</a:t>
                        </a:r>
                        <a:endParaRPr lang="en-US" altLang="en-US" sz="1350" b="1" dirty="0">
                          <a:latin typeface="Arial" panose="020B0604020202020204" pitchFamily="34" charset="0"/>
                        </a:endParaRPr>
                      </a:p>
                    </p:txBody>
                  </p:sp>
                  <p:sp>
                    <p:nvSpPr>
                      <p:cNvPr id="7" name="Rounded Rectangle 4"/>
                      <p:cNvSpPr>
                        <a:spLocks noChangeArrowheads="1"/>
                      </p:cNvSpPr>
                      <p:nvPr/>
                    </p:nvSpPr>
                    <p:spPr bwMode="auto">
                      <a:xfrm>
                        <a:off x="3198915" y="1621107"/>
                        <a:ext cx="1466556" cy="647963"/>
                      </a:xfrm>
                      <a:prstGeom prst="roundRect">
                        <a:avLst>
                          <a:gd name="adj" fmla="val 16667"/>
                        </a:avLst>
                      </a:prstGeom>
                      <a:solidFill>
                        <a:srgbClr val="FFF2CC"/>
                      </a:solidFill>
                      <a:ln w="28575">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(3) BUILDING CHARACTERISTICS</a:t>
                        </a:r>
                        <a:endParaRPr lang="en-US" altLang="en-US" sz="1350" b="1" dirty="0">
                          <a:latin typeface="Arial" panose="020B0604020202020204" pitchFamily="34" charset="0"/>
                        </a:endParaRPr>
                      </a:p>
                    </p:txBody>
                  </p:sp>
                  <p:sp>
                    <p:nvSpPr>
                      <p:cNvPr id="8" name="Rounded Rectangle 5"/>
                      <p:cNvSpPr>
                        <a:spLocks noChangeArrowheads="1"/>
                      </p:cNvSpPr>
                      <p:nvPr/>
                    </p:nvSpPr>
                    <p:spPr bwMode="auto">
                      <a:xfrm>
                        <a:off x="4747739" y="1621107"/>
                        <a:ext cx="1436283" cy="643766"/>
                      </a:xfrm>
                      <a:prstGeom prst="roundRect">
                        <a:avLst>
                          <a:gd name="adj" fmla="val 16667"/>
                        </a:avLst>
                      </a:prstGeom>
                      <a:solidFill>
                        <a:srgbClr val="FFE1FF"/>
                      </a:solidFill>
                      <a:ln w="28575">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(4) CRITICAL INFRASTRUCTURE</a:t>
                        </a:r>
                        <a:endParaRPr lang="en-US" altLang="en-US" sz="1350" b="1" dirty="0">
                          <a:latin typeface="Arial" panose="020B0604020202020204" pitchFamily="34" charset="0"/>
                        </a:endParaRPr>
                      </a:p>
                    </p:txBody>
                  </p:sp>
                  <p:sp>
                    <p:nvSpPr>
                      <p:cNvPr id="9" name="Rounded Rectangle 6"/>
                      <p:cNvSpPr>
                        <a:spLocks noChangeArrowheads="1"/>
                      </p:cNvSpPr>
                      <p:nvPr/>
                    </p:nvSpPr>
                    <p:spPr bwMode="auto">
                      <a:xfrm>
                        <a:off x="6259881" y="1626068"/>
                        <a:ext cx="1335619" cy="643002"/>
                      </a:xfrm>
                      <a:prstGeom prst="roundRect">
                        <a:avLst>
                          <a:gd name="adj" fmla="val 16667"/>
                        </a:avLst>
                      </a:prstGeom>
                      <a:solidFill>
                        <a:srgbClr val="DDFFF9"/>
                      </a:solidFill>
                      <a:ln w="28575">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(5) COMMUNITY ASSETS</a:t>
                        </a:r>
                        <a:endParaRPr lang="en-US" altLang="en-US" sz="1350" b="1" dirty="0">
                          <a:latin typeface="Arial" panose="020B0604020202020204" pitchFamily="34" charset="0"/>
                        </a:endParaRPr>
                      </a:p>
                    </p:txBody>
                  </p:sp>
                  <p:sp>
                    <p:nvSpPr>
                      <p:cNvPr id="11" name="Rounded Rectangle 8"/>
                      <p:cNvSpPr>
                        <a:spLocks noChangeArrowheads="1"/>
                      </p:cNvSpPr>
                      <p:nvPr/>
                    </p:nvSpPr>
                    <p:spPr bwMode="auto">
                      <a:xfrm>
                        <a:off x="9133010" y="1625360"/>
                        <a:ext cx="1335618" cy="639513"/>
                      </a:xfrm>
                      <a:prstGeom prst="roundRect">
                        <a:avLst>
                          <a:gd name="adj" fmla="val 16667"/>
                        </a:avLst>
                      </a:prstGeom>
                      <a:solidFill>
                        <a:srgbClr val="EEFFCD"/>
                      </a:solidFill>
                      <a:ln w="28575">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75" b="1" dirty="0">
                            <a:latin typeface="Calibri" panose="020F0502020204030204" pitchFamily="34" charset="0"/>
                            <a:ea typeface="Calibri" panose="020F0502020204030204" pitchFamily="34" charset="0"/>
                            <a:cs typeface="Arial" panose="020B0604020202020204" pitchFamily="34" charset="0"/>
                          </a:rPr>
                          <a:t>(7) PEOPLE / SOCIAL      VULNERABILITIES</a:t>
                        </a:r>
                      </a:p>
                    </p:txBody>
                  </p:sp>
                  <p:sp>
                    <p:nvSpPr>
                      <p:cNvPr id="12" name="Rounded Rectangle 9"/>
                      <p:cNvSpPr>
                        <a:spLocks noChangeArrowheads="1"/>
                      </p:cNvSpPr>
                      <p:nvPr/>
                    </p:nvSpPr>
                    <p:spPr bwMode="auto">
                      <a:xfrm>
                        <a:off x="10569061" y="1625360"/>
                        <a:ext cx="1335617" cy="639512"/>
                      </a:xfrm>
                      <a:prstGeom prst="roundRect">
                        <a:avLst>
                          <a:gd name="adj" fmla="val 16667"/>
                        </a:avLst>
                      </a:prstGeom>
                      <a:solidFill>
                        <a:srgbClr val="BDD6EE"/>
                      </a:solidFill>
                      <a:ln w="28575">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(8) OTHER HAZARDS</a:t>
                        </a:r>
                        <a:endParaRPr lang="en-US" altLang="en-US" sz="1350" dirty="0">
                          <a:latin typeface="Arial" panose="020B0604020202020204" pitchFamily="34" charset="0"/>
                        </a:endParaRPr>
                      </a:p>
                    </p:txBody>
                  </p:sp>
                  <p:sp>
                    <p:nvSpPr>
                      <p:cNvPr id="13" name="Rounded Rectangle 10"/>
                      <p:cNvSpPr>
                        <a:spLocks noChangeArrowheads="1"/>
                      </p:cNvSpPr>
                      <p:nvPr/>
                    </p:nvSpPr>
                    <p:spPr bwMode="auto">
                      <a:xfrm>
                        <a:off x="384201" y="2386449"/>
                        <a:ext cx="1225524" cy="568421"/>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Area</a:t>
                        </a:r>
                      </a:p>
                    </p:txBody>
                  </p:sp>
                  <p:sp>
                    <p:nvSpPr>
                      <p:cNvPr id="14" name="Rounded Rectangle 11"/>
                      <p:cNvSpPr>
                        <a:spLocks noChangeArrowheads="1"/>
                      </p:cNvSpPr>
                      <p:nvPr/>
                    </p:nvSpPr>
                    <p:spPr bwMode="auto">
                      <a:xfrm>
                        <a:off x="388651" y="3071885"/>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Length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p>
                    </p:txBody>
                  </p:sp>
                  <p:sp>
                    <p:nvSpPr>
                      <p:cNvPr id="15" name="Rounded Rectangle 12"/>
                      <p:cNvSpPr>
                        <a:spLocks noChangeArrowheads="1"/>
                      </p:cNvSpPr>
                      <p:nvPr/>
                    </p:nvSpPr>
                    <p:spPr bwMode="auto">
                      <a:xfrm>
                        <a:off x="386891" y="3726396"/>
                        <a:ext cx="1221074" cy="546860"/>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Floodplain Depth</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r>
                          <a:rPr lang="en-US" altLang="en-US" sz="1200" b="1" dirty="0">
                            <a:latin typeface="Calibri" panose="020F0502020204030204" pitchFamily="34" charset="0"/>
                            <a:ea typeface="Calibri" panose="020F0502020204030204" pitchFamily="34" charset="0"/>
                            <a:cs typeface="Arial" panose="020B0604020202020204" pitchFamily="34" charset="0"/>
                          </a:rPr>
                          <a:t> </a:t>
                        </a:r>
                      </a:p>
                    </p:txBody>
                  </p:sp>
                  <p:sp>
                    <p:nvSpPr>
                      <p:cNvPr id="16" name="Rounded Rectangle 13"/>
                      <p:cNvSpPr>
                        <a:spLocks noChangeArrowheads="1"/>
                      </p:cNvSpPr>
                      <p:nvPr/>
                    </p:nvSpPr>
                    <p:spPr bwMode="auto">
                      <a:xfrm>
                        <a:off x="384202" y="4387889"/>
                        <a:ext cx="1221074" cy="543664"/>
                      </a:xfrm>
                      <a:prstGeom prst="roundRect">
                        <a:avLst>
                          <a:gd name="adj" fmla="val 16667"/>
                        </a:avLst>
                      </a:prstGeom>
                      <a:solidFill>
                        <a:srgbClr val="F1F2FD"/>
                      </a:solidFill>
                      <a:ln w="19050">
                        <a:solidFill>
                          <a:srgbClr val="B4C7E7"/>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Flood Disaster Frequency</a:t>
                        </a:r>
                        <a:endParaRPr lang="en-US" altLang="en-US" sz="1200" b="1" dirty="0"/>
                      </a:p>
                    </p:txBody>
                  </p:sp>
                  <p:sp>
                    <p:nvSpPr>
                      <p:cNvPr id="17" name="Rounded Rectangle 14"/>
                      <p:cNvSpPr>
                        <a:spLocks noChangeArrowheads="1"/>
                      </p:cNvSpPr>
                      <p:nvPr/>
                    </p:nvSpPr>
                    <p:spPr bwMode="auto">
                      <a:xfrm>
                        <a:off x="1920135" y="2386449"/>
                        <a:ext cx="1146916" cy="568421"/>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2" name="Rounded Rectangle 19"/>
                      <p:cNvSpPr>
                        <a:spLocks noChangeArrowheads="1"/>
                      </p:cNvSpPr>
                      <p:nvPr/>
                    </p:nvSpPr>
                    <p:spPr bwMode="auto">
                      <a:xfrm>
                        <a:off x="3329986" y="2383370"/>
                        <a:ext cx="1213727" cy="57150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163" b="1" dirty="0">
                            <a:latin typeface="Calibri" panose="020F0502020204030204" pitchFamily="34" charset="0"/>
                            <a:ea typeface="Calibri" panose="020F0502020204030204" pitchFamily="34" charset="0"/>
                            <a:cs typeface="Arial" panose="020B0604020202020204" pitchFamily="34" charset="0"/>
                          </a:rPr>
                          <a:t>Building Value</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23" name="Rounded Rectangle 20"/>
                      <p:cNvSpPr>
                        <a:spLocks noChangeArrowheads="1"/>
                      </p:cNvSpPr>
                      <p:nvPr/>
                    </p:nvSpPr>
                    <p:spPr bwMode="auto">
                      <a:xfrm>
                        <a:off x="3329986" y="3069171"/>
                        <a:ext cx="1213727" cy="546860"/>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Mobile Homes</a:t>
                        </a:r>
                        <a:endParaRPr lang="en-US" altLang="en-US" sz="1200" b="1" dirty="0">
                          <a:latin typeface="Arial" panose="020B0604020202020204" pitchFamily="34" charset="0"/>
                        </a:endParaRPr>
                      </a:p>
                    </p:txBody>
                  </p:sp>
                  <p:sp>
                    <p:nvSpPr>
                      <p:cNvPr id="28" name="Rounded Rectangle 25"/>
                      <p:cNvSpPr>
                        <a:spLocks noChangeArrowheads="1"/>
                      </p:cNvSpPr>
                      <p:nvPr/>
                    </p:nvSpPr>
                    <p:spPr bwMode="auto">
                      <a:xfrm>
                        <a:off x="4838700" y="2380890"/>
                        <a:ext cx="1225524" cy="57398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Essential Facilities</a:t>
                        </a:r>
                        <a:endParaRPr lang="en-US" altLang="en-US" sz="1200" b="1" dirty="0">
                          <a:latin typeface="Arial" panose="020B0604020202020204" pitchFamily="34" charset="0"/>
                        </a:endParaRPr>
                      </a:p>
                    </p:txBody>
                  </p:sp>
                  <p:sp>
                    <p:nvSpPr>
                      <p:cNvPr id="30" name="Rounded Rectangle 27"/>
                      <p:cNvSpPr>
                        <a:spLocks noChangeArrowheads="1"/>
                      </p:cNvSpPr>
                      <p:nvPr/>
                    </p:nvSpPr>
                    <p:spPr bwMode="auto">
                      <a:xfrm>
                        <a:off x="6353175" y="2384532"/>
                        <a:ext cx="1143000" cy="570338"/>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Historical Assets</a:t>
                        </a:r>
                        <a:endParaRPr lang="en-US" altLang="en-US" sz="1200" b="1" dirty="0">
                          <a:latin typeface="Arial" panose="020B0604020202020204" pitchFamily="34" charset="0"/>
                        </a:endParaRPr>
                      </a:p>
                    </p:txBody>
                  </p:sp>
                  <p:sp>
                    <p:nvSpPr>
                      <p:cNvPr id="38" name="Rounded Rectangle 109"/>
                      <p:cNvSpPr>
                        <a:spLocks noChangeArrowheads="1"/>
                      </p:cNvSpPr>
                      <p:nvPr/>
                    </p:nvSpPr>
                    <p:spPr bwMode="auto">
                      <a:xfrm>
                        <a:off x="10696576" y="2386448"/>
                        <a:ext cx="1085850" cy="573982"/>
                      </a:xfrm>
                      <a:prstGeom prst="roundRect">
                        <a:avLst>
                          <a:gd name="adj" fmla="val 16667"/>
                        </a:avLst>
                      </a:prstGeom>
                      <a:solidFill>
                        <a:srgbClr val="BDD6EE"/>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Arial" panose="020B0604020202020204" pitchFamily="34" charset="0"/>
                          </a:rPr>
                          <a:t>Landslides</a:t>
                        </a:r>
                      </a:p>
                    </p:txBody>
                  </p:sp>
                  <p:sp>
                    <p:nvSpPr>
                      <p:cNvPr id="44" name="Rounded Rectangle 7"/>
                      <p:cNvSpPr>
                        <a:spLocks noChangeArrowheads="1"/>
                      </p:cNvSpPr>
                      <p:nvPr/>
                    </p:nvSpPr>
                    <p:spPr bwMode="auto">
                      <a:xfrm>
                        <a:off x="7687764" y="1625360"/>
                        <a:ext cx="1335619" cy="643710"/>
                      </a:xfrm>
                      <a:prstGeom prst="roundRect">
                        <a:avLst>
                          <a:gd name="adj" fmla="val 16667"/>
                        </a:avLst>
                      </a:prstGeom>
                      <a:solidFill>
                        <a:srgbClr val="FFFFC5"/>
                      </a:solidFill>
                      <a:ln w="28575">
                        <a:solidFill>
                          <a:srgbClr val="F4B183"/>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350" b="1" dirty="0">
                            <a:latin typeface="Calibri" panose="020F0502020204030204" pitchFamily="34" charset="0"/>
                            <a:ea typeface="Calibri" panose="020F0502020204030204" pitchFamily="34" charset="0"/>
                            <a:cs typeface="Arial" panose="020B0604020202020204" pitchFamily="34" charset="0"/>
                          </a:rPr>
                          <a:t>(6) BUILDING DAMAGE LOSS</a:t>
                        </a:r>
                        <a:endParaRPr lang="en-US" altLang="en-US" sz="1350" dirty="0">
                          <a:latin typeface="Arial" panose="020B0604020202020204" pitchFamily="34" charset="0"/>
                        </a:endParaRPr>
                      </a:p>
                    </p:txBody>
                  </p:sp>
                  <p:sp>
                    <p:nvSpPr>
                      <p:cNvPr id="45" name="Rounded Rectangle 29"/>
                      <p:cNvSpPr>
                        <a:spLocks noChangeArrowheads="1"/>
                      </p:cNvSpPr>
                      <p:nvPr/>
                    </p:nvSpPr>
                    <p:spPr bwMode="auto">
                      <a:xfrm>
                        <a:off x="7781925" y="2386449"/>
                        <a:ext cx="1171576" cy="573981"/>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Substantial Damage Estimates*</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49" name="Rounded Rectangle 14"/>
                      <p:cNvSpPr>
                        <a:spLocks noChangeArrowheads="1"/>
                      </p:cNvSpPr>
                      <p:nvPr/>
                    </p:nvSpPr>
                    <p:spPr bwMode="auto">
                      <a:xfrm>
                        <a:off x="1927816" y="3069206"/>
                        <a:ext cx="1139234" cy="546860"/>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Floodway Count</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0" name="Rounded Rectangle 14"/>
                      <p:cNvSpPr>
                        <a:spLocks noChangeArrowheads="1"/>
                      </p:cNvSpPr>
                      <p:nvPr/>
                    </p:nvSpPr>
                    <p:spPr bwMode="auto">
                      <a:xfrm>
                        <a:off x="1920135" y="3732630"/>
                        <a:ext cx="1146916" cy="540626"/>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Floodplain Ratio</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2</a:t>
                        </a:r>
                        <a:endParaRPr lang="en-US" altLang="en-US" sz="1200" b="1" dirty="0">
                          <a:latin typeface="Arial" panose="020B0604020202020204" pitchFamily="34" charset="0"/>
                        </a:endParaRPr>
                      </a:p>
                    </p:txBody>
                  </p:sp>
                  <p:sp>
                    <p:nvSpPr>
                      <p:cNvPr id="51" name="Rounded Rectangle 14"/>
                      <p:cNvSpPr>
                        <a:spLocks noChangeArrowheads="1"/>
                      </p:cNvSpPr>
                      <p:nvPr/>
                    </p:nvSpPr>
                    <p:spPr bwMode="auto">
                      <a:xfrm>
                        <a:off x="1924051" y="4387889"/>
                        <a:ext cx="1142999" cy="543664"/>
                      </a:xfrm>
                      <a:prstGeom prst="roundRect">
                        <a:avLst>
                          <a:gd name="adj" fmla="val 16667"/>
                        </a:avLst>
                      </a:prstGeom>
                      <a:solidFill>
                        <a:srgbClr val="FADDCA"/>
                      </a:solidFill>
                      <a:ln w="19050">
                        <a:solidFill>
                          <a:srgbClr val="F19B61"/>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Density</a:t>
                        </a:r>
                        <a:r>
                          <a:rPr lang="en-US" altLang="en-US" sz="1200" b="1" baseline="30000" dirty="0">
                            <a:latin typeface="Calibri" panose="020F0502020204030204" pitchFamily="34" charset="0"/>
                            <a:ea typeface="Calibri" panose="020F0502020204030204" pitchFamily="34" charset="0"/>
                            <a:cs typeface="Arial" panose="020B0604020202020204" pitchFamily="34" charset="0"/>
                          </a:rPr>
                          <a:t>1 2</a:t>
                        </a:r>
                        <a:endParaRPr lang="en-US" altLang="en-US" sz="1200" b="1" dirty="0">
                          <a:latin typeface="Arial" panose="020B0604020202020204" pitchFamily="34" charset="0"/>
                        </a:endParaRPr>
                      </a:p>
                    </p:txBody>
                  </p:sp>
                  <p:sp>
                    <p:nvSpPr>
                      <p:cNvPr id="52" name="Rounded Rectangle 20"/>
                      <p:cNvSpPr>
                        <a:spLocks noChangeArrowheads="1"/>
                      </p:cNvSpPr>
                      <p:nvPr/>
                    </p:nvSpPr>
                    <p:spPr bwMode="auto">
                      <a:xfrm>
                        <a:off x="3329986" y="3732630"/>
                        <a:ext cx="1213727" cy="54062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Basement</a:t>
                        </a:r>
                        <a:endParaRPr lang="en-US" altLang="en-US" sz="1200" b="1" dirty="0">
                          <a:latin typeface="Arial" panose="020B0604020202020204" pitchFamily="34" charset="0"/>
                        </a:endParaRPr>
                      </a:p>
                    </p:txBody>
                  </p:sp>
                  <p:sp>
                    <p:nvSpPr>
                      <p:cNvPr id="53" name="Rounded Rectangle 20"/>
                      <p:cNvSpPr>
                        <a:spLocks noChangeArrowheads="1"/>
                      </p:cNvSpPr>
                      <p:nvPr/>
                    </p:nvSpPr>
                    <p:spPr bwMode="auto">
                      <a:xfrm>
                        <a:off x="3329986" y="4387889"/>
                        <a:ext cx="1213726" cy="538656"/>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One Story</a:t>
                        </a:r>
                        <a:endParaRPr lang="en-US" altLang="en-US" sz="1200" b="1" dirty="0">
                          <a:latin typeface="Arial" panose="020B0604020202020204" pitchFamily="34" charset="0"/>
                        </a:endParaRPr>
                      </a:p>
                    </p:txBody>
                  </p:sp>
                  <p:sp>
                    <p:nvSpPr>
                      <p:cNvPr id="54" name="Rounded Rectangle 20"/>
                      <p:cNvSpPr>
                        <a:spLocks noChangeArrowheads="1"/>
                      </p:cNvSpPr>
                      <p:nvPr/>
                    </p:nvSpPr>
                    <p:spPr bwMode="auto">
                      <a:xfrm>
                        <a:off x="3329986" y="5040845"/>
                        <a:ext cx="1213726" cy="542925"/>
                      </a:xfrm>
                      <a:prstGeom prst="roundRect">
                        <a:avLst>
                          <a:gd name="adj" fmla="val 16667"/>
                        </a:avLst>
                      </a:prstGeom>
                      <a:solidFill>
                        <a:srgbClr val="FFF8E5"/>
                      </a:solidFill>
                      <a:ln w="19050">
                        <a:solidFill>
                          <a:srgbClr val="FFD765"/>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Calibri" panose="020F0502020204030204" pitchFamily="34" charset="0"/>
                            <a:cs typeface="Arial" panose="020B0604020202020204" pitchFamily="34" charset="0"/>
                          </a:rPr>
                          <a:t>Building Year*</a:t>
                        </a:r>
                        <a:endParaRPr lang="en-US" altLang="en-US" sz="1200" b="1" dirty="0">
                          <a:latin typeface="Arial" panose="020B0604020202020204" pitchFamily="34" charset="0"/>
                        </a:endParaRPr>
                      </a:p>
                    </p:txBody>
                  </p:sp>
                  <p:sp>
                    <p:nvSpPr>
                      <p:cNvPr id="2" name="Rounded Rectangle 25">
                        <a:extLst>
                          <a:ext uri="{FF2B5EF4-FFF2-40B4-BE49-F238E27FC236}">
                            <a16:creationId xmlns:a16="http://schemas.microsoft.com/office/drawing/2014/main" id="{04DD381F-5105-1235-BED9-9B1C9B6D7438}"/>
                          </a:ext>
                        </a:extLst>
                      </p:cNvPr>
                      <p:cNvSpPr>
                        <a:spLocks noChangeArrowheads="1"/>
                      </p:cNvSpPr>
                      <p:nvPr/>
                    </p:nvSpPr>
                    <p:spPr bwMode="auto">
                      <a:xfrm>
                        <a:off x="4838466" y="3069171"/>
                        <a:ext cx="1225524" cy="546860"/>
                      </a:xfrm>
                      <a:prstGeom prst="roundRect">
                        <a:avLst>
                          <a:gd name="adj" fmla="val 16667"/>
                        </a:avLst>
                      </a:prstGeom>
                      <a:solidFill>
                        <a:srgbClr val="FFEFFF"/>
                      </a:solidFill>
                      <a:ln w="19050">
                        <a:solidFill>
                          <a:srgbClr val="FFC9FF"/>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Roads Inundated</a:t>
                        </a:r>
                        <a:endParaRPr lang="en-US" altLang="en-US" sz="1200" b="1" dirty="0">
                          <a:latin typeface="Arial" panose="020B0604020202020204" pitchFamily="34" charset="0"/>
                        </a:endParaRPr>
                      </a:p>
                    </p:txBody>
                  </p:sp>
                  <p:sp>
                    <p:nvSpPr>
                      <p:cNvPr id="18" name="Rounded Rectangle 27">
                        <a:extLst>
                          <a:ext uri="{FF2B5EF4-FFF2-40B4-BE49-F238E27FC236}">
                            <a16:creationId xmlns:a16="http://schemas.microsoft.com/office/drawing/2014/main" id="{14AA9D77-DC77-165F-201F-B4CC52FD8523}"/>
                          </a:ext>
                        </a:extLst>
                      </p:cNvPr>
                      <p:cNvSpPr>
                        <a:spLocks noChangeArrowheads="1"/>
                      </p:cNvSpPr>
                      <p:nvPr/>
                    </p:nvSpPr>
                    <p:spPr bwMode="auto">
                      <a:xfrm>
                        <a:off x="6353176" y="3077771"/>
                        <a:ext cx="1139234" cy="538260"/>
                      </a:xfrm>
                      <a:prstGeom prst="roundRect">
                        <a:avLst>
                          <a:gd name="adj" fmla="val 16667"/>
                        </a:avLst>
                      </a:prstGeom>
                      <a:solidFill>
                        <a:srgbClr val="E5FFFB"/>
                      </a:solidFill>
                      <a:ln w="19050">
                        <a:solidFill>
                          <a:srgbClr val="00E6C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Non-Historical Assets</a:t>
                        </a:r>
                        <a:endParaRPr lang="en-US" altLang="en-US" sz="1200" b="1" dirty="0">
                          <a:latin typeface="Arial" panose="020B0604020202020204" pitchFamily="34" charset="0"/>
                        </a:endParaRPr>
                      </a:p>
                    </p:txBody>
                  </p:sp>
                  <p:sp>
                    <p:nvSpPr>
                      <p:cNvPr id="19" name="Rounded Rectangle 29">
                        <a:extLst>
                          <a:ext uri="{FF2B5EF4-FFF2-40B4-BE49-F238E27FC236}">
                            <a16:creationId xmlns:a16="http://schemas.microsoft.com/office/drawing/2014/main" id="{665D4F63-6B59-44ED-CC6A-0CF48B15AB17}"/>
                          </a:ext>
                        </a:extLst>
                      </p:cNvPr>
                      <p:cNvSpPr>
                        <a:spLocks noChangeArrowheads="1"/>
                      </p:cNvSpPr>
                      <p:nvPr/>
                    </p:nvSpPr>
                    <p:spPr bwMode="auto">
                      <a:xfrm>
                        <a:off x="7781925" y="3069171"/>
                        <a:ext cx="1171575" cy="546860"/>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Previous Claims</a:t>
                        </a:r>
                        <a:endParaRPr lang="en-US" altLang="en-US" sz="1200" b="1" dirty="0">
                          <a:latin typeface="Arial" panose="020B0604020202020204" pitchFamily="34" charset="0"/>
                        </a:endParaRPr>
                      </a:p>
                    </p:txBody>
                  </p:sp>
                  <p:sp>
                    <p:nvSpPr>
                      <p:cNvPr id="20" name="Rounded Rectangle 29">
                        <a:extLst>
                          <a:ext uri="{FF2B5EF4-FFF2-40B4-BE49-F238E27FC236}">
                            <a16:creationId xmlns:a16="http://schemas.microsoft.com/office/drawing/2014/main" id="{DA467DA1-1659-CB39-9883-C36C397650D4}"/>
                          </a:ext>
                        </a:extLst>
                      </p:cNvPr>
                      <p:cNvSpPr>
                        <a:spLocks noChangeArrowheads="1"/>
                      </p:cNvSpPr>
                      <p:nvPr/>
                    </p:nvSpPr>
                    <p:spPr bwMode="auto">
                      <a:xfrm>
                        <a:off x="7781925" y="3732630"/>
                        <a:ext cx="1171575" cy="540626"/>
                      </a:xfrm>
                      <a:prstGeom prst="roundRect">
                        <a:avLst>
                          <a:gd name="adj" fmla="val 16667"/>
                        </a:avLst>
                      </a:prstGeom>
                      <a:solidFill>
                        <a:srgbClr val="FFFFDD"/>
                      </a:solidFill>
                      <a:ln w="19050">
                        <a:solidFill>
                          <a:schemeClr val="accent2">
                            <a:lumMod val="60000"/>
                            <a:lumOff val="40000"/>
                          </a:schemeClr>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Repetitive Losses</a:t>
                        </a:r>
                        <a:endParaRPr lang="en-US" altLang="en-US" sz="1200" b="1" dirty="0">
                          <a:latin typeface="Arial" panose="020B0604020202020204" pitchFamily="34" charset="0"/>
                        </a:endParaRPr>
                      </a:p>
                    </p:txBody>
                  </p:sp>
                  <p:sp>
                    <p:nvSpPr>
                      <p:cNvPr id="21" name="Rounded Rectangle 32">
                        <a:extLst>
                          <a:ext uri="{FF2B5EF4-FFF2-40B4-BE49-F238E27FC236}">
                            <a16:creationId xmlns:a16="http://schemas.microsoft.com/office/drawing/2014/main" id="{72ED40EF-D8FB-62E8-B467-17300FE42C2D}"/>
                          </a:ext>
                        </a:extLst>
                      </p:cNvPr>
                      <p:cNvSpPr>
                        <a:spLocks noChangeArrowheads="1"/>
                      </p:cNvSpPr>
                      <p:nvPr/>
                    </p:nvSpPr>
                    <p:spPr bwMode="auto">
                      <a:xfrm>
                        <a:off x="9239250" y="2382508"/>
                        <a:ext cx="1143000" cy="57135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in Floodplain</a:t>
                        </a:r>
                        <a:endParaRPr lang="en-US" altLang="en-US" sz="1200" b="1" dirty="0">
                          <a:latin typeface="Arial" panose="020B0604020202020204" pitchFamily="34" charset="0"/>
                        </a:endParaRPr>
                      </a:p>
                    </p:txBody>
                  </p:sp>
                  <p:sp>
                    <p:nvSpPr>
                      <p:cNvPr id="24" name="Rounded Rectangle 32">
                        <a:extLst>
                          <a:ext uri="{FF2B5EF4-FFF2-40B4-BE49-F238E27FC236}">
                            <a16:creationId xmlns:a16="http://schemas.microsoft.com/office/drawing/2014/main" id="{F5D01781-81D1-400F-FFAD-1E834030E8AE}"/>
                          </a:ext>
                        </a:extLst>
                      </p:cNvPr>
                      <p:cNvSpPr>
                        <a:spLocks noChangeArrowheads="1"/>
                      </p:cNvSpPr>
                      <p:nvPr/>
                    </p:nvSpPr>
                    <p:spPr bwMode="auto">
                      <a:xfrm>
                        <a:off x="9239251" y="3071885"/>
                        <a:ext cx="1139235" cy="544146"/>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Population Displaced</a:t>
                        </a:r>
                        <a:endParaRPr lang="en-US" altLang="en-US" sz="1200" b="1" dirty="0">
                          <a:latin typeface="Arial" panose="020B0604020202020204" pitchFamily="34" charset="0"/>
                        </a:endParaRPr>
                      </a:p>
                    </p:txBody>
                  </p:sp>
                  <p:sp>
                    <p:nvSpPr>
                      <p:cNvPr id="25" name="Rounded Rectangle 32">
                        <a:extLst>
                          <a:ext uri="{FF2B5EF4-FFF2-40B4-BE49-F238E27FC236}">
                            <a16:creationId xmlns:a16="http://schemas.microsoft.com/office/drawing/2014/main" id="{AA7DFB7A-FC76-D01E-5DD8-9E5D98373C2E}"/>
                          </a:ext>
                        </a:extLst>
                      </p:cNvPr>
                      <p:cNvSpPr>
                        <a:spLocks noChangeArrowheads="1"/>
                      </p:cNvSpPr>
                      <p:nvPr/>
                    </p:nvSpPr>
                    <p:spPr bwMode="auto">
                      <a:xfrm>
                        <a:off x="9239250" y="3726396"/>
                        <a:ext cx="1139235" cy="546860"/>
                      </a:xfrm>
                      <a:prstGeom prst="roundRect">
                        <a:avLst>
                          <a:gd name="adj" fmla="val 16667"/>
                        </a:avLst>
                      </a:prstGeom>
                      <a:solidFill>
                        <a:srgbClr val="F3FFD9"/>
                      </a:solidFill>
                      <a:ln w="19050">
                        <a:solidFill>
                          <a:srgbClr val="91DA00"/>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latin typeface="Calibri" panose="020F0502020204030204" pitchFamily="34" charset="0"/>
                            <a:ea typeface="Times New Roman" panose="02020603050405020304" pitchFamily="18" charset="0"/>
                            <a:cs typeface="Calibri" panose="020F0502020204030204" pitchFamily="34" charset="0"/>
                          </a:rPr>
                          <a:t>WV Social Vulnerability Index</a:t>
                        </a:r>
                        <a:endParaRPr lang="en-US" altLang="en-US" sz="1200" b="1" dirty="0">
                          <a:latin typeface="Arial" panose="020B0604020202020204" pitchFamily="34" charset="0"/>
                        </a:endParaRPr>
                      </a:p>
                    </p:txBody>
                  </p:sp>
                  <p:sp>
                    <p:nvSpPr>
                      <p:cNvPr id="26" name="Rounded Rectangle 109">
                        <a:extLst>
                          <a:ext uri="{FF2B5EF4-FFF2-40B4-BE49-F238E27FC236}">
                            <a16:creationId xmlns:a16="http://schemas.microsoft.com/office/drawing/2014/main" id="{1D7E1095-4B61-0C77-F64A-9A54961D38D7}"/>
                          </a:ext>
                        </a:extLst>
                      </p:cNvPr>
                      <p:cNvSpPr>
                        <a:spLocks noChangeArrowheads="1"/>
                      </p:cNvSpPr>
                      <p:nvPr/>
                    </p:nvSpPr>
                    <p:spPr bwMode="auto">
                      <a:xfrm>
                        <a:off x="10696576" y="3069206"/>
                        <a:ext cx="1085850" cy="549539"/>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Karst**</a:t>
                        </a:r>
                      </a:p>
                    </p:txBody>
                  </p:sp>
                  <p:sp>
                    <p:nvSpPr>
                      <p:cNvPr id="27" name="Rounded Rectangle 109">
                        <a:extLst>
                          <a:ext uri="{FF2B5EF4-FFF2-40B4-BE49-F238E27FC236}">
                            <a16:creationId xmlns:a16="http://schemas.microsoft.com/office/drawing/2014/main" id="{4A00E292-670D-19F2-D6F0-2999A63B4F35}"/>
                          </a:ext>
                        </a:extLst>
                      </p:cNvPr>
                      <p:cNvSpPr>
                        <a:spLocks noChangeArrowheads="1"/>
                      </p:cNvSpPr>
                      <p:nvPr/>
                    </p:nvSpPr>
                    <p:spPr bwMode="auto">
                      <a:xfrm>
                        <a:off x="10696576" y="3738864"/>
                        <a:ext cx="1085849" cy="540626"/>
                      </a:xfrm>
                      <a:prstGeom prst="roundRect">
                        <a:avLst>
                          <a:gd name="adj" fmla="val 16667"/>
                        </a:avLst>
                      </a:prstGeom>
                      <a:solidFill>
                        <a:schemeClr val="bg1">
                          <a:lumMod val="85000"/>
                        </a:schemeClr>
                      </a:solidFill>
                      <a:ln w="19050">
                        <a:solidFill>
                          <a:srgbClr val="7EB0DE"/>
                        </a:solidFill>
                        <a:miter lim="800000"/>
                        <a:headEnd/>
                        <a:tailEnd/>
                      </a:ln>
                    </p:spPr>
                    <p:txBody>
                      <a:bodyPr vert="horz" wrap="square" lIns="44375" tIns="22188" rIns="44375" bIns="22188" numCol="1" anchor="ctr" anchorCtr="0" compatLnSpc="1">
                        <a:prstTxWarp prst="textNoShape">
                          <a:avLst/>
                        </a:prstTxWarp>
                      </a:bodyPr>
                      <a:lstStyle/>
                      <a:p>
                        <a:pPr algn="ctr" defTabSz="443799" eaLnBrk="0" fontAlgn="base" hangingPunct="0">
                          <a:spcBef>
                            <a:spcPct val="0"/>
                          </a:spcBef>
                          <a:spcAft>
                            <a:spcPct val="0"/>
                          </a:spcAft>
                        </a:pPr>
                        <a:r>
                          <a:rPr lang="en-US" alt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Dam/Levee Failure**</a:t>
                        </a:r>
                      </a:p>
                    </p:txBody>
                  </p:sp>
                </p:grpSp>
                <p:sp>
                  <p:nvSpPr>
                    <p:cNvPr id="55" name="TextBox 54">
                      <a:extLst>
                        <a:ext uri="{FF2B5EF4-FFF2-40B4-BE49-F238E27FC236}">
                          <a16:creationId xmlns:a16="http://schemas.microsoft.com/office/drawing/2014/main" id="{A5150D7B-14C2-4135-9CD1-595AFEC821C1}"/>
                        </a:ext>
                      </a:extLst>
                    </p:cNvPr>
                    <p:cNvSpPr txBox="1"/>
                    <p:nvPr/>
                  </p:nvSpPr>
                  <p:spPr>
                    <a:xfrm>
                      <a:off x="553036" y="6316384"/>
                      <a:ext cx="1707328" cy="253916"/>
                    </a:xfrm>
                    <a:prstGeom prst="rect">
                      <a:avLst/>
                    </a:prstGeom>
                    <a:noFill/>
                  </p:spPr>
                  <p:txBody>
                    <a:bodyPr wrap="square" rtlCol="0">
                      <a:spAutoFit/>
                    </a:bodyPr>
                    <a:lstStyle/>
                    <a:p>
                      <a:r>
                        <a:rPr lang="en-US" sz="1050" b="1" dirty="0"/>
                        <a:t>* Multiple Indicators</a:t>
                      </a:r>
                    </a:p>
                  </p:txBody>
                </p:sp>
                <p:sp>
                  <p:nvSpPr>
                    <p:cNvPr id="56" name="TextBox 55">
                      <a:extLst>
                        <a:ext uri="{FF2B5EF4-FFF2-40B4-BE49-F238E27FC236}">
                          <a16:creationId xmlns:a16="http://schemas.microsoft.com/office/drawing/2014/main" id="{EE62C736-CEC5-ABB2-2A8F-EBA378B17828}"/>
                        </a:ext>
                      </a:extLst>
                    </p:cNvPr>
                    <p:cNvSpPr txBox="1"/>
                    <p:nvPr/>
                  </p:nvSpPr>
                  <p:spPr>
                    <a:xfrm>
                      <a:off x="3724505" y="6241790"/>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1</a:t>
                      </a:r>
                      <a:endParaRPr lang="en-US" sz="900" dirty="0"/>
                    </a:p>
                  </p:txBody>
                </p:sp>
                <p:sp>
                  <p:nvSpPr>
                    <p:cNvPr id="59" name="TextBox 58">
                      <a:extLst>
                        <a:ext uri="{FF2B5EF4-FFF2-40B4-BE49-F238E27FC236}">
                          <a16:creationId xmlns:a16="http://schemas.microsoft.com/office/drawing/2014/main" id="{0C8E10F0-0444-EBF4-1803-254802A84617}"/>
                        </a:ext>
                      </a:extLst>
                    </p:cNvPr>
                    <p:cNvSpPr txBox="1"/>
                    <p:nvPr/>
                  </p:nvSpPr>
                  <p:spPr>
                    <a:xfrm>
                      <a:off x="5804744" y="6253326"/>
                      <a:ext cx="34289" cy="230832"/>
                    </a:xfrm>
                    <a:prstGeom prst="rect">
                      <a:avLst/>
                    </a:prstGeom>
                    <a:noFill/>
                  </p:spPr>
                  <p:txBody>
                    <a:bodyPr wrap="square" rtlCol="0">
                      <a:spAutoFit/>
                    </a:bodyPr>
                    <a:lstStyle/>
                    <a:p>
                      <a:r>
                        <a:rPr lang="en-US" altLang="en-US" sz="900" b="1" dirty="0">
                          <a:latin typeface="Calibri" panose="020F0502020204030204" pitchFamily="34" charset="0"/>
                          <a:ea typeface="Times New Roman" panose="02020603050405020304" pitchFamily="18" charset="0"/>
                          <a:cs typeface="Calibri" panose="020F0502020204030204" pitchFamily="34" charset="0"/>
                        </a:rPr>
                        <a:t>2</a:t>
                      </a:r>
                      <a:endParaRPr lang="en-US" sz="900" dirty="0"/>
                    </a:p>
                  </p:txBody>
                </p:sp>
              </p:grpSp>
              <p:sp>
                <p:nvSpPr>
                  <p:cNvPr id="47" name="Left Bracket 46">
                    <a:extLst>
                      <a:ext uri="{FF2B5EF4-FFF2-40B4-BE49-F238E27FC236}">
                        <a16:creationId xmlns:a16="http://schemas.microsoft.com/office/drawing/2014/main" id="{0635B21C-250F-0E41-127C-0D47B7D66429}"/>
                      </a:ext>
                    </a:extLst>
                  </p:cNvPr>
                  <p:cNvSpPr/>
                  <p:nvPr/>
                </p:nvSpPr>
                <p:spPr>
                  <a:xfrm rot="5400000">
                    <a:off x="5160628" y="-3552709"/>
                    <a:ext cx="369659" cy="103451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a:extLst>
                    <a:ext uri="{FF2B5EF4-FFF2-40B4-BE49-F238E27FC236}">
                      <a16:creationId xmlns:a16="http://schemas.microsoft.com/office/drawing/2014/main" id="{CDD52299-2AA1-50FF-9C85-A042A6F22628}"/>
                    </a:ext>
                  </a:extLst>
                </p:cNvPr>
                <p:cNvSpPr txBox="1"/>
                <p:nvPr/>
              </p:nvSpPr>
              <p:spPr>
                <a:xfrm>
                  <a:off x="2224865" y="6221334"/>
                  <a:ext cx="1149234" cy="253916"/>
                </a:xfrm>
                <a:prstGeom prst="rect">
                  <a:avLst/>
                </a:prstGeom>
                <a:noFill/>
              </p:spPr>
              <p:txBody>
                <a:bodyPr wrap="square" rtlCol="0">
                  <a:spAutoFit/>
                </a:bodyPr>
                <a:lstStyle/>
                <a:p>
                  <a:r>
                    <a:rPr lang="en-US" sz="1050" b="1" dirty="0"/>
                    <a:t>** In Progress</a:t>
                  </a:r>
                </a:p>
              </p:txBody>
            </p:sp>
          </p:grpSp>
          <p:sp>
            <p:nvSpPr>
              <p:cNvPr id="36" name="Left Bracket 35">
                <a:extLst>
                  <a:ext uri="{FF2B5EF4-FFF2-40B4-BE49-F238E27FC236}">
                    <a16:creationId xmlns:a16="http://schemas.microsoft.com/office/drawing/2014/main" id="{047D11ED-BEC1-DB50-492F-AA6088653CB0}"/>
                  </a:ext>
                </a:extLst>
              </p:cNvPr>
              <p:cNvSpPr/>
              <p:nvPr/>
            </p:nvSpPr>
            <p:spPr>
              <a:xfrm rot="16200000" flipV="1">
                <a:off x="5156079" y="374999"/>
                <a:ext cx="369659" cy="10354272"/>
              </a:xfrm>
              <a:prstGeom prst="leftBracket">
                <a:avLst/>
              </a:prstGeom>
              <a:ln w="38100">
                <a:solidFill>
                  <a:srgbClr val="1560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TextBox 39">
              <a:extLst>
                <a:ext uri="{FF2B5EF4-FFF2-40B4-BE49-F238E27FC236}">
                  <a16:creationId xmlns:a16="http://schemas.microsoft.com/office/drawing/2014/main" id="{20E0A8EA-D7CE-2302-BBCE-059388A18F06}"/>
                </a:ext>
              </a:extLst>
            </p:cNvPr>
            <p:cNvSpPr txBox="1"/>
            <p:nvPr/>
          </p:nvSpPr>
          <p:spPr>
            <a:xfrm>
              <a:off x="4282963" y="5739340"/>
              <a:ext cx="2113410" cy="307777"/>
            </a:xfrm>
            <a:prstGeom prst="rect">
              <a:avLst/>
            </a:prstGeom>
            <a:noFill/>
          </p:spPr>
          <p:txBody>
            <a:bodyPr wrap="square">
              <a:spAutoFit/>
            </a:bodyPr>
            <a:lstStyle/>
            <a:p>
              <a:pPr algn="ctr"/>
              <a:r>
                <a:rPr lang="en-US" sz="1400" b="1" dirty="0">
                  <a:solidFill>
                    <a:srgbClr val="156082"/>
                  </a:solidFill>
                  <a:ea typeface="+mj-ea"/>
                  <a:cs typeface="Arial" panose="020B0604020202020204" pitchFamily="34" charset="0"/>
                </a:rPr>
                <a:t>Used for the Index</a:t>
              </a:r>
            </a:p>
          </p:txBody>
        </p:sp>
      </p:grpSp>
    </p:spTree>
    <p:extLst>
      <p:ext uri="{BB962C8B-B14F-4D97-AF65-F5344CB8AC3E}">
        <p14:creationId xmlns:p14="http://schemas.microsoft.com/office/powerpoint/2010/main" val="2169373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14662</TotalTime>
  <Words>3922</Words>
  <Application>Microsoft Office PowerPoint</Application>
  <PresentationFormat>Widescreen</PresentationFormat>
  <Paragraphs>802</Paragraphs>
  <Slides>22</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Anaheim</vt:lpstr>
      <vt:lpstr>Aptos</vt:lpstr>
      <vt:lpstr>Aptos Display</vt:lpstr>
      <vt:lpstr>Arial</vt:lpstr>
      <vt:lpstr>Calibri</vt:lpstr>
      <vt:lpstr>Calibri Light</vt:lpstr>
      <vt:lpstr>Courier New</vt:lpstr>
      <vt:lpstr>Wingdings</vt:lpstr>
      <vt:lpstr>Office Theme</vt:lpstr>
      <vt:lpstr>1_Office Theme</vt:lpstr>
      <vt:lpstr>West Virginia Flood Resiliency Framework (WVFRF)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vt:lpstr>
    </vt:vector>
  </TitlesOfParts>
  <Company>West Virginia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Behrang Bidadian</dc:creator>
  <cp:lastModifiedBy>Behrang Bidadian</cp:lastModifiedBy>
  <cp:revision>256</cp:revision>
  <dcterms:created xsi:type="dcterms:W3CDTF">2025-08-15T14:52:01Z</dcterms:created>
  <dcterms:modified xsi:type="dcterms:W3CDTF">2025-09-16T19:31:56Z</dcterms:modified>
</cp:coreProperties>
</file>